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Default Extension="vml" ContentType="application/vnd.openxmlformats-officedocument.vmlDrawing"/>
  <Default Extension="tiff" ContentType="image/tif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67" r:id="rId2"/>
    <p:sldMasterId id="2147483715" r:id="rId3"/>
  </p:sldMasterIdLst>
  <p:notesMasterIdLst>
    <p:notesMasterId r:id="rId41"/>
  </p:notesMasterIdLst>
  <p:handoutMasterIdLst>
    <p:handoutMasterId r:id="rId42"/>
  </p:handoutMasterIdLst>
  <p:sldIdLst>
    <p:sldId id="460" r:id="rId4"/>
    <p:sldId id="325" r:id="rId5"/>
    <p:sldId id="390" r:id="rId6"/>
    <p:sldId id="459" r:id="rId7"/>
    <p:sldId id="409" r:id="rId8"/>
    <p:sldId id="417" r:id="rId9"/>
    <p:sldId id="461" r:id="rId10"/>
    <p:sldId id="416" r:id="rId11"/>
    <p:sldId id="440" r:id="rId12"/>
    <p:sldId id="412" r:id="rId13"/>
    <p:sldId id="464" r:id="rId14"/>
    <p:sldId id="441" r:id="rId15"/>
    <p:sldId id="442" r:id="rId16"/>
    <p:sldId id="443" r:id="rId17"/>
    <p:sldId id="404" r:id="rId18"/>
    <p:sldId id="402" r:id="rId19"/>
    <p:sldId id="400" r:id="rId20"/>
    <p:sldId id="462" r:id="rId21"/>
    <p:sldId id="444" r:id="rId22"/>
    <p:sldId id="445" r:id="rId23"/>
    <p:sldId id="446" r:id="rId24"/>
    <p:sldId id="448" r:id="rId25"/>
    <p:sldId id="449" r:id="rId26"/>
    <p:sldId id="453" r:id="rId27"/>
    <p:sldId id="434" r:id="rId28"/>
    <p:sldId id="436" r:id="rId29"/>
    <p:sldId id="451" r:id="rId30"/>
    <p:sldId id="433" r:id="rId31"/>
    <p:sldId id="463" r:id="rId32"/>
    <p:sldId id="454" r:id="rId33"/>
    <p:sldId id="455" r:id="rId34"/>
    <p:sldId id="456" r:id="rId35"/>
    <p:sldId id="420" r:id="rId36"/>
    <p:sldId id="457" r:id="rId37"/>
    <p:sldId id="458" r:id="rId38"/>
    <p:sldId id="415" r:id="rId39"/>
    <p:sldId id="368" r:id="rId40"/>
  </p:sldIdLst>
  <p:sldSz cx="9906000" cy="6858000" type="A4"/>
  <p:notesSz cx="7099300" cy="10234613"/>
  <p:kinsoku lang="ja-JP" invalStChars="、。，．・：；？！゛゜ヽヾゝゞ々ー’”）〕］｝〉》」』】°‰′″℃￠％ぁぃぅぇぉっゃゅょゎァィゥェォッャュョヮヵヶ!%),.:;?]}｡｣､･ｧｨｩｪｫｬｭｮｯｰﾞﾟ" invalEndChars="‘“（〔［｛〈《「『【￥＄$([\{｢￡"/>
  <p:defaultTextStyle>
    <a:defPPr>
      <a:defRPr lang="en-GB"/>
    </a:defPPr>
    <a:lvl1pPr algn="r" rtl="0" eaLnBrk="0" fontAlgn="base" hangingPunct="0">
      <a:spcBef>
        <a:spcPct val="0"/>
      </a:spcBef>
      <a:spcAft>
        <a:spcPct val="0"/>
      </a:spcAft>
      <a:defRPr b="1" kern="1200">
        <a:solidFill>
          <a:schemeClr val="tx1"/>
        </a:solidFill>
        <a:latin typeface="Times New Roman" pitchFamily="18" charset="0"/>
        <a:ea typeface="+mn-ea"/>
        <a:cs typeface="+mn-cs"/>
      </a:defRPr>
    </a:lvl1pPr>
    <a:lvl2pPr marL="457200" algn="r" rtl="0" eaLnBrk="0" fontAlgn="base" hangingPunct="0">
      <a:spcBef>
        <a:spcPct val="0"/>
      </a:spcBef>
      <a:spcAft>
        <a:spcPct val="0"/>
      </a:spcAft>
      <a:defRPr b="1" kern="1200">
        <a:solidFill>
          <a:schemeClr val="tx1"/>
        </a:solidFill>
        <a:latin typeface="Times New Roman" pitchFamily="18" charset="0"/>
        <a:ea typeface="+mn-ea"/>
        <a:cs typeface="+mn-cs"/>
      </a:defRPr>
    </a:lvl2pPr>
    <a:lvl3pPr marL="914400" algn="r" rtl="0" eaLnBrk="0" fontAlgn="base" hangingPunct="0">
      <a:spcBef>
        <a:spcPct val="0"/>
      </a:spcBef>
      <a:spcAft>
        <a:spcPct val="0"/>
      </a:spcAft>
      <a:defRPr b="1" kern="1200">
        <a:solidFill>
          <a:schemeClr val="tx1"/>
        </a:solidFill>
        <a:latin typeface="Times New Roman" pitchFamily="18" charset="0"/>
        <a:ea typeface="+mn-ea"/>
        <a:cs typeface="+mn-cs"/>
      </a:defRPr>
    </a:lvl3pPr>
    <a:lvl4pPr marL="1371600" algn="r" rtl="0" eaLnBrk="0" fontAlgn="base" hangingPunct="0">
      <a:spcBef>
        <a:spcPct val="0"/>
      </a:spcBef>
      <a:spcAft>
        <a:spcPct val="0"/>
      </a:spcAft>
      <a:defRPr b="1" kern="1200">
        <a:solidFill>
          <a:schemeClr val="tx1"/>
        </a:solidFill>
        <a:latin typeface="Times New Roman" pitchFamily="18" charset="0"/>
        <a:ea typeface="+mn-ea"/>
        <a:cs typeface="+mn-cs"/>
      </a:defRPr>
    </a:lvl4pPr>
    <a:lvl5pPr marL="1828800" algn="r" rtl="0" eaLnBrk="0" fontAlgn="base" hangingPunct="0">
      <a:spcBef>
        <a:spcPct val="0"/>
      </a:spcBef>
      <a:spcAft>
        <a:spcPct val="0"/>
      </a:spcAft>
      <a:defRPr b="1" kern="1200">
        <a:solidFill>
          <a:schemeClr val="tx1"/>
        </a:solidFill>
        <a:latin typeface="Times New Roman" pitchFamily="18" charset="0"/>
        <a:ea typeface="+mn-ea"/>
        <a:cs typeface="+mn-cs"/>
      </a:defRPr>
    </a:lvl5pPr>
    <a:lvl6pPr marL="2286000" algn="l" defTabSz="914400" rtl="0" eaLnBrk="1" latinLnBrk="0" hangingPunct="1">
      <a:defRPr b="1" kern="1200">
        <a:solidFill>
          <a:schemeClr val="tx1"/>
        </a:solidFill>
        <a:latin typeface="Times New Roman" pitchFamily="18" charset="0"/>
        <a:ea typeface="+mn-ea"/>
        <a:cs typeface="+mn-cs"/>
      </a:defRPr>
    </a:lvl6pPr>
    <a:lvl7pPr marL="2743200" algn="l" defTabSz="914400" rtl="0" eaLnBrk="1" latinLnBrk="0" hangingPunct="1">
      <a:defRPr b="1" kern="1200">
        <a:solidFill>
          <a:schemeClr val="tx1"/>
        </a:solidFill>
        <a:latin typeface="Times New Roman" pitchFamily="18" charset="0"/>
        <a:ea typeface="+mn-ea"/>
        <a:cs typeface="+mn-cs"/>
      </a:defRPr>
    </a:lvl7pPr>
    <a:lvl8pPr marL="3200400" algn="l" defTabSz="914400" rtl="0" eaLnBrk="1" latinLnBrk="0" hangingPunct="1">
      <a:defRPr b="1" kern="1200">
        <a:solidFill>
          <a:schemeClr val="tx1"/>
        </a:solidFill>
        <a:latin typeface="Times New Roman" pitchFamily="18" charset="0"/>
        <a:ea typeface="+mn-ea"/>
        <a:cs typeface="+mn-cs"/>
      </a:defRPr>
    </a:lvl8pPr>
    <a:lvl9pPr marL="3657600" algn="l" defTabSz="914400" rtl="0" eaLnBrk="1" latinLnBrk="0" hangingPunct="1">
      <a:defRPr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0033"/>
    <a:srgbClr val="3366FF"/>
    <a:srgbClr val="FF3300"/>
    <a:srgbClr val="969696"/>
    <a:srgbClr val="FFFFFF"/>
    <a:srgbClr val="000000"/>
    <a:srgbClr val="777777"/>
    <a:srgbClr val="1E9FE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05" autoAdjust="0"/>
    <p:restoredTop sz="99646" autoAdjust="0"/>
  </p:normalViewPr>
  <p:slideViewPr>
    <p:cSldViewPr>
      <p:cViewPr varScale="1">
        <p:scale>
          <a:sx n="129" d="100"/>
          <a:sy n="129" d="100"/>
        </p:scale>
        <p:origin x="-462" y="-84"/>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png"/><Relationship Id="rId5" Type="http://schemas.openxmlformats.org/officeDocument/2006/relationships/image" Target="../media/image28.wmf"/><Relationship Id="rId4" Type="http://schemas.openxmlformats.org/officeDocument/2006/relationships/image" Target="../media/image2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35.wmf"/><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51.wmf"/><Relationship Id="rId13" Type="http://schemas.openxmlformats.org/officeDocument/2006/relationships/image" Target="../media/image156.wmf"/><Relationship Id="rId3" Type="http://schemas.openxmlformats.org/officeDocument/2006/relationships/image" Target="../media/image146.wmf"/><Relationship Id="rId7" Type="http://schemas.openxmlformats.org/officeDocument/2006/relationships/image" Target="../media/image150.wmf"/><Relationship Id="rId12" Type="http://schemas.openxmlformats.org/officeDocument/2006/relationships/image" Target="../media/image155.wmf"/><Relationship Id="rId2" Type="http://schemas.openxmlformats.org/officeDocument/2006/relationships/image" Target="../media/image145.wmf"/><Relationship Id="rId16" Type="http://schemas.openxmlformats.org/officeDocument/2006/relationships/image" Target="../media/image159.wmf"/><Relationship Id="rId1" Type="http://schemas.openxmlformats.org/officeDocument/2006/relationships/image" Target="../media/image144.wmf"/><Relationship Id="rId6" Type="http://schemas.openxmlformats.org/officeDocument/2006/relationships/image" Target="../media/image149.wmf"/><Relationship Id="rId11" Type="http://schemas.openxmlformats.org/officeDocument/2006/relationships/image" Target="../media/image154.wmf"/><Relationship Id="rId5" Type="http://schemas.openxmlformats.org/officeDocument/2006/relationships/image" Target="../media/image148.wmf"/><Relationship Id="rId15" Type="http://schemas.openxmlformats.org/officeDocument/2006/relationships/image" Target="../media/image158.wmf"/><Relationship Id="rId10" Type="http://schemas.openxmlformats.org/officeDocument/2006/relationships/image" Target="../media/image153.wmf"/><Relationship Id="rId4" Type="http://schemas.openxmlformats.org/officeDocument/2006/relationships/image" Target="../media/image147.wmf"/><Relationship Id="rId9" Type="http://schemas.openxmlformats.org/officeDocument/2006/relationships/image" Target="../media/image152.wmf"/><Relationship Id="rId14" Type="http://schemas.openxmlformats.org/officeDocument/2006/relationships/image" Target="../media/image15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25.wmf"/><Relationship Id="rId6" Type="http://schemas.openxmlformats.org/officeDocument/2006/relationships/image" Target="../media/image162.wmf"/><Relationship Id="rId5" Type="http://schemas.openxmlformats.org/officeDocument/2006/relationships/image" Target="../media/image161.wmf"/><Relationship Id="rId4" Type="http://schemas.openxmlformats.org/officeDocument/2006/relationships/image" Target="../media/image16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25.wmf"/><Relationship Id="rId6" Type="http://schemas.openxmlformats.org/officeDocument/2006/relationships/image" Target="../media/image162.wmf"/><Relationship Id="rId5" Type="http://schemas.openxmlformats.org/officeDocument/2006/relationships/image" Target="../media/image161.wmf"/><Relationship Id="rId4" Type="http://schemas.openxmlformats.org/officeDocument/2006/relationships/image" Target="../media/image16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25.wmf"/><Relationship Id="rId6" Type="http://schemas.openxmlformats.org/officeDocument/2006/relationships/image" Target="../media/image162.wmf"/><Relationship Id="rId5" Type="http://schemas.openxmlformats.org/officeDocument/2006/relationships/image" Target="../media/image168.wmf"/><Relationship Id="rId4" Type="http://schemas.openxmlformats.org/officeDocument/2006/relationships/image" Target="../media/image16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6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25.wmf"/><Relationship Id="rId6" Type="http://schemas.openxmlformats.org/officeDocument/2006/relationships/image" Target="../media/image162.wmf"/><Relationship Id="rId5" Type="http://schemas.openxmlformats.org/officeDocument/2006/relationships/image" Target="../media/image172.wmf"/><Relationship Id="rId4" Type="http://schemas.openxmlformats.org/officeDocument/2006/relationships/image" Target="../media/image17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png"/><Relationship Id="rId5" Type="http://schemas.openxmlformats.org/officeDocument/2006/relationships/image" Target="../media/image28.wmf"/><Relationship Id="rId4"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8.wmf"/><Relationship Id="rId2" Type="http://schemas.openxmlformats.org/officeDocument/2006/relationships/image" Target="../media/image25.wmf"/><Relationship Id="rId1" Type="http://schemas.openxmlformats.org/officeDocument/2006/relationships/image" Target="../media/image24.png"/><Relationship Id="rId6" Type="http://schemas.openxmlformats.org/officeDocument/2006/relationships/image" Target="../media/image37.wmf"/><Relationship Id="rId5" Type="http://schemas.openxmlformats.org/officeDocument/2006/relationships/image" Target="../media/image28.wmf"/><Relationship Id="rId4"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24.png"/><Relationship Id="rId7" Type="http://schemas.openxmlformats.org/officeDocument/2006/relationships/image" Target="../media/image28.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2.wmf"/><Relationship Id="rId5" Type="http://schemas.openxmlformats.org/officeDocument/2006/relationships/image" Target="../media/image35.wmf"/><Relationship Id="rId4" Type="http://schemas.openxmlformats.org/officeDocument/2006/relationships/image" Target="../media/image25.wmf"/><Relationship Id="rId9"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37.wmf"/><Relationship Id="rId4"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35.wmf"/><Relationship Id="rId1" Type="http://schemas.openxmlformats.org/officeDocument/2006/relationships/image" Target="../media/image25.wmf"/><Relationship Id="rId6" Type="http://schemas.openxmlformats.org/officeDocument/2006/relationships/image" Target="../media/image121.wmf"/><Relationship Id="rId5" Type="http://schemas.openxmlformats.org/officeDocument/2006/relationships/image" Target="../media/image120.wmf"/><Relationship Id="rId4" Type="http://schemas.openxmlformats.org/officeDocument/2006/relationships/image" Target="../media/image11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35.wmf"/><Relationship Id="rId1" Type="http://schemas.openxmlformats.org/officeDocument/2006/relationships/image" Target="../media/image25.wmf"/><Relationship Id="rId4" Type="http://schemas.openxmlformats.org/officeDocument/2006/relationships/image" Target="../media/image12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2.wmf"/><Relationship Id="rId1" Type="http://schemas.openxmlformats.org/officeDocument/2006/relationships/image" Target="../media/image1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401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4563" y="4878388"/>
            <a:ext cx="5210175" cy="4625975"/>
          </a:xfrm>
          <a:prstGeom prst="rect">
            <a:avLst/>
          </a:prstGeom>
          <a:noFill/>
          <a:ln w="12700">
            <a:noFill/>
            <a:miter lim="800000"/>
            <a:headEnd/>
            <a:tailEnd/>
          </a:ln>
          <a:effectLst/>
        </p:spPr>
        <p:txBody>
          <a:bodyPr vert="horz" wrap="square" lIns="95759" tIns="47039" rIns="95759" bIns="4703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7651" name="Rectangle 3"/>
          <p:cNvSpPr>
            <a:spLocks noGrp="1" noRot="1" noChangeAspect="1" noChangeArrowheads="1" noTextEdit="1"/>
          </p:cNvSpPr>
          <p:nvPr>
            <p:ph type="sldImg" idx="2"/>
          </p:nvPr>
        </p:nvSpPr>
        <p:spPr bwMode="auto">
          <a:xfrm>
            <a:off x="958850" y="889000"/>
            <a:ext cx="5181600" cy="3589338"/>
          </a:xfrm>
          <a:prstGeom prst="rect">
            <a:avLst/>
          </a:prstGeom>
          <a:noFill/>
          <a:ln w="12700">
            <a:solidFill>
              <a:schemeClr val="tx1"/>
            </a:solidFill>
            <a:miter lim="800000"/>
            <a:headEnd/>
            <a:tailEnd/>
          </a:ln>
        </p:spPr>
      </p:sp>
    </p:spTree>
    <p:extLst>
      <p:ext uri="{BB962C8B-B14F-4D97-AF65-F5344CB8AC3E}">
        <p14:creationId xmlns="" xmlns:p14="http://schemas.microsoft.com/office/powerpoint/2010/main" val="18868245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958850" y="889000"/>
            <a:ext cx="5181600" cy="3589338"/>
          </a:xfrm>
          <a:ln/>
        </p:spPr>
      </p:sp>
      <p:sp>
        <p:nvSpPr>
          <p:cNvPr id="2867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958850" y="889000"/>
            <a:ext cx="5181600" cy="3589338"/>
          </a:xfrm>
          <a:ln/>
        </p:spPr>
      </p:sp>
      <p:sp>
        <p:nvSpPr>
          <p:cNvPr id="2867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58850" y="889000"/>
            <a:ext cx="5181600" cy="3589338"/>
          </a:xfrm>
          <a:ln/>
        </p:spPr>
      </p:sp>
      <p:sp>
        <p:nvSpPr>
          <p:cNvPr id="296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58850" y="889000"/>
            <a:ext cx="5181600" cy="3589338"/>
          </a:xfrm>
          <a:ln/>
        </p:spPr>
      </p:sp>
      <p:sp>
        <p:nvSpPr>
          <p:cNvPr id="296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58850" y="889000"/>
            <a:ext cx="5181600" cy="3589338"/>
          </a:xfrm>
          <a:ln/>
        </p:spPr>
      </p:sp>
      <p:sp>
        <p:nvSpPr>
          <p:cNvPr id="296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58850" y="889000"/>
            <a:ext cx="5181600" cy="3589338"/>
          </a:xfrm>
          <a:ln/>
        </p:spPr>
      </p:sp>
      <p:sp>
        <p:nvSpPr>
          <p:cNvPr id="296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58850" y="889000"/>
            <a:ext cx="5181600" cy="3589338"/>
          </a:xfrm>
          <a:ln/>
        </p:spPr>
      </p:sp>
      <p:sp>
        <p:nvSpPr>
          <p:cNvPr id="296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958850" y="889000"/>
            <a:ext cx="5181600" cy="3589338"/>
          </a:xfrm>
          <a:ln/>
        </p:spPr>
      </p:sp>
      <p:sp>
        <p:nvSpPr>
          <p:cNvPr id="3584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r>
              <a:rPr lang="en-US"/>
              <a:t>Friston et al</a:t>
            </a:r>
          </a:p>
        </p:txBody>
      </p:sp>
      <p:sp>
        <p:nvSpPr>
          <p:cNvPr id="4" name="Rectangle 1030"/>
          <p:cNvSpPr>
            <a:spLocks noGrp="1" noChangeArrowheads="1"/>
          </p:cNvSpPr>
          <p:nvPr>
            <p:ph type="sldNum" sz="quarter" idx="12"/>
          </p:nvPr>
        </p:nvSpPr>
        <p:spPr>
          <a:ln/>
        </p:spPr>
        <p:txBody>
          <a:bodyPr/>
          <a:lstStyle>
            <a:lvl1pPr>
              <a:defRPr/>
            </a:lvl1pPr>
          </a:lstStyle>
          <a:p>
            <a:pPr>
              <a:defRPr/>
            </a:pPr>
            <a:fld id="{6ED95EEC-35F0-42F6-AF16-41957EA509D9}" type="slidenum">
              <a:rPr lang="en-US"/>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7DED21C-97AA-4E84-8E48-E460ABAE34B1}" type="datetime1">
              <a:rPr lang="en-US" smtClean="0">
                <a:solidFill>
                  <a:srgbClr val="000000"/>
                </a:solidFill>
              </a:rPr>
              <a:pPr>
                <a:defRPr/>
              </a:pPr>
              <a:t>9/6/2014</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11492D-AA8F-4F65-9613-11DF7CD8476A}"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257235287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E53ED76-F600-417A-9E36-F7442341E5D6}" type="datetime1">
              <a:rPr lang="en-US" smtClean="0">
                <a:solidFill>
                  <a:srgbClr val="000000"/>
                </a:solidFill>
              </a:rPr>
              <a:pPr>
                <a:defRPr/>
              </a:pPr>
              <a:t>9/6/2014</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EA9774-8716-4C2A-A0A6-9B596ECEA1A2}"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351084674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61"/>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61"/>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E5C0AC62-1A0E-4018-B058-F5A33E7856DE}" type="datetime1">
              <a:rPr lang="en-US" smtClean="0">
                <a:solidFill>
                  <a:srgbClr val="000000"/>
                </a:solidFill>
              </a:rPr>
              <a:pPr>
                <a:defRPr/>
              </a:pPr>
              <a:t>9/6/2014</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CE115B-D094-4C97-92A8-555C289A6DA1}"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347638833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4"/>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BFAABA6-3DD0-4EDA-8F25-E9AF5D00709C}" type="datetimeFigureOut">
              <a:rPr lang="en-GB" smtClean="0">
                <a:solidFill>
                  <a:prstClr val="black">
                    <a:tint val="75000"/>
                  </a:prstClr>
                </a:solidFill>
              </a:rPr>
              <a:pPr/>
              <a:t>06/09/2014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6DF1D1-6747-466E-9FE2-2933B6399E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5865004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FAABA6-3DD0-4EDA-8F25-E9AF5D00709C}" type="datetimeFigureOut">
              <a:rPr lang="en-GB" smtClean="0">
                <a:solidFill>
                  <a:prstClr val="black">
                    <a:tint val="75000"/>
                  </a:prstClr>
                </a:solidFill>
              </a:rPr>
              <a:pPr/>
              <a:t>06/09/2014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6DF1D1-6747-466E-9FE2-2933B6399E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21855322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9"/>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FAABA6-3DD0-4EDA-8F25-E9AF5D00709C}" type="datetimeFigureOut">
              <a:rPr lang="en-GB" smtClean="0">
                <a:solidFill>
                  <a:prstClr val="black">
                    <a:tint val="75000"/>
                  </a:prstClr>
                </a:solidFill>
              </a:rPr>
              <a:pPr/>
              <a:t>06/09/2014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6DF1D1-6747-466E-9FE2-2933B6399E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312291918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BFAABA6-3DD0-4EDA-8F25-E9AF5D00709C}" type="datetimeFigureOut">
              <a:rPr lang="en-GB" smtClean="0">
                <a:solidFill>
                  <a:prstClr val="black">
                    <a:tint val="75000"/>
                  </a:prstClr>
                </a:solidFill>
              </a:rPr>
              <a:pPr/>
              <a:t>06/09/2014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86DF1D1-6747-466E-9FE2-2933B6399E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3403552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BFAABA6-3DD0-4EDA-8F25-E9AF5D00709C}" type="datetimeFigureOut">
              <a:rPr lang="en-GB" smtClean="0">
                <a:solidFill>
                  <a:prstClr val="black">
                    <a:tint val="75000"/>
                  </a:prstClr>
                </a:solidFill>
              </a:rPr>
              <a:pPr/>
              <a:t>06/09/2014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86DF1D1-6747-466E-9FE2-2933B6399E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89283693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BFAABA6-3DD0-4EDA-8F25-E9AF5D00709C}" type="datetimeFigureOut">
              <a:rPr lang="en-GB" smtClean="0">
                <a:solidFill>
                  <a:prstClr val="black">
                    <a:tint val="75000"/>
                  </a:prstClr>
                </a:solidFill>
              </a:rPr>
              <a:pPr/>
              <a:t>06/09/2014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86DF1D1-6747-466E-9FE2-2933B6399E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83497999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AABA6-3DD0-4EDA-8F25-E9AF5D00709C}" type="datetimeFigureOut">
              <a:rPr lang="en-GB" smtClean="0">
                <a:solidFill>
                  <a:prstClr val="black">
                    <a:tint val="75000"/>
                  </a:prstClr>
                </a:solidFill>
              </a:rPr>
              <a:pPr/>
              <a:t>06/09/2014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86DF1D1-6747-466E-9FE2-2933B6399E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94820553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8"/>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0734C2D-98AF-49D8-8559-92A6B3E7B1A1}" type="datetime1">
              <a:rPr lang="en-US" smtClean="0">
                <a:solidFill>
                  <a:srgbClr val="000000"/>
                </a:solidFill>
              </a:rPr>
              <a:pPr>
                <a:defRPr/>
              </a:pPr>
              <a:t>9/6/2014</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5CA3B1-E2BE-43B9-94FD-5758B2843073}"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208949434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FAABA6-3DD0-4EDA-8F25-E9AF5D00709C}" type="datetimeFigureOut">
              <a:rPr lang="en-GB" smtClean="0">
                <a:solidFill>
                  <a:prstClr val="black">
                    <a:tint val="75000"/>
                  </a:prstClr>
                </a:solidFill>
              </a:rPr>
              <a:pPr/>
              <a:t>06/09/2014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86DF1D1-6747-466E-9FE2-2933B6399E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20077471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FAABA6-3DD0-4EDA-8F25-E9AF5D00709C}" type="datetimeFigureOut">
              <a:rPr lang="en-GB" smtClean="0">
                <a:solidFill>
                  <a:prstClr val="black">
                    <a:tint val="75000"/>
                  </a:prstClr>
                </a:solidFill>
              </a:rPr>
              <a:pPr/>
              <a:t>06/09/2014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86DF1D1-6747-466E-9FE2-2933B6399E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62891567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FAABA6-3DD0-4EDA-8F25-E9AF5D00709C}" type="datetimeFigureOut">
              <a:rPr lang="en-GB" smtClean="0">
                <a:solidFill>
                  <a:prstClr val="black">
                    <a:tint val="75000"/>
                  </a:prstClr>
                </a:solidFill>
              </a:rPr>
              <a:pPr/>
              <a:t>06/09/2014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6DF1D1-6747-466E-9FE2-2933B6399E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47299920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7"/>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47"/>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FAABA6-3DD0-4EDA-8F25-E9AF5D00709C}" type="datetimeFigureOut">
              <a:rPr lang="en-GB" smtClean="0">
                <a:solidFill>
                  <a:prstClr val="black">
                    <a:tint val="75000"/>
                  </a:prstClr>
                </a:solidFill>
              </a:rPr>
              <a:pPr/>
              <a:t>06/09/2014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6DF1D1-6747-466E-9FE2-2933B6399E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24055090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966984D-F842-415F-8BB1-017F3F9D14ED}" type="datetime1">
              <a:rPr lang="en-US" smtClean="0">
                <a:solidFill>
                  <a:srgbClr val="000000"/>
                </a:solidFill>
              </a:rPr>
              <a:pPr>
                <a:defRPr/>
              </a:pPr>
              <a:t>9/6/2014</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081C38-BCFD-4AB2-B052-3B0DE8B6194C}"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15784103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3"/>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4E7CB12-EB5F-440D-A931-56430CF01B0D}" type="datetime1">
              <a:rPr lang="en-US" smtClean="0">
                <a:solidFill>
                  <a:srgbClr val="000000"/>
                </a:solidFill>
              </a:rPr>
              <a:pPr>
                <a:defRPr/>
              </a:pPr>
              <a:t>9/6/2014</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E5FF72-DF86-4C90-B462-AD0917831BD0}"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114123075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68994DEE-4278-43AD-8DEB-92859440C97C}" type="datetime1">
              <a:rPr lang="en-US" smtClean="0">
                <a:solidFill>
                  <a:srgbClr val="000000"/>
                </a:solidFill>
              </a:rPr>
              <a:pPr>
                <a:defRPr/>
              </a:pPr>
              <a:t>9/6/2014</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08990A-2202-4716-9526-D7D9BD90F2B6}"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179749281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C4848E24-06A1-41BA-8DA8-D14363C57102}" type="datetime1">
              <a:rPr lang="en-US" smtClean="0">
                <a:solidFill>
                  <a:srgbClr val="000000"/>
                </a:solidFill>
              </a:rPr>
              <a:pPr>
                <a:defRPr/>
              </a:pPr>
              <a:t>9/6/2014</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FE9380-26D5-4EEE-93D9-75A9587BF584}"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210815452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BDA5054A-D865-4226-B130-34E30E7AF390}" type="datetime1">
              <a:rPr lang="en-US" smtClean="0">
                <a:solidFill>
                  <a:srgbClr val="000000"/>
                </a:solidFill>
              </a:rPr>
              <a:pPr>
                <a:defRPr/>
              </a:pPr>
              <a:t>9/6/2014</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14850E-C98A-4FC1-A584-3B6A4EA8E495}"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55930193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F973A29-6250-426C-83B3-AB17B66DFCF6}" type="datetime1">
              <a:rPr lang="en-US" smtClean="0">
                <a:solidFill>
                  <a:srgbClr val="000000"/>
                </a:solidFill>
              </a:rPr>
              <a:pPr>
                <a:defRPr/>
              </a:pPr>
              <a:t>9/6/2014</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12AB66A-6212-4FE1-9C39-D3B85090D1F8}"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46902276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7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2D366B3-B423-4F75-836F-6D6D2003E027}" type="datetime1">
              <a:rPr lang="en-US" smtClean="0">
                <a:solidFill>
                  <a:srgbClr val="000000"/>
                </a:solidFill>
              </a:rPr>
              <a:pPr>
                <a:defRPr/>
              </a:pPr>
              <a:t>9/6/2014</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739F0C-EFE8-4752-B377-892727FC3507}"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5681871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bwMode="auto">
          <a:xfrm>
            <a:off x="584350" y="457200"/>
            <a:ext cx="868913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43" name="Rectangle 1027"/>
          <p:cNvSpPr>
            <a:spLocks noGrp="1" noChangeArrowheads="1"/>
          </p:cNvSpPr>
          <p:nvPr>
            <p:ph type="body" idx="1"/>
          </p:nvPr>
        </p:nvSpPr>
        <p:spPr bwMode="auto">
          <a:xfrm>
            <a:off x="584350" y="1981200"/>
            <a:ext cx="868913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8" name="Rectangle 1028"/>
          <p:cNvSpPr>
            <a:spLocks noGrp="1" noChangeArrowheads="1"/>
          </p:cNvSpPr>
          <p:nvPr>
            <p:ph type="dt" sz="half" idx="2"/>
          </p:nvPr>
        </p:nvSpPr>
        <p:spPr bwMode="auto">
          <a:xfrm>
            <a:off x="584356" y="6248400"/>
            <a:ext cx="162319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50000"/>
              </a:spcBef>
              <a:defRPr sz="1400" b="0" smtClean="0">
                <a:solidFill>
                  <a:schemeClr val="bg2"/>
                </a:solidFill>
              </a:defRPr>
            </a:lvl1pPr>
          </a:lstStyle>
          <a:p>
            <a:pPr>
              <a:defRPr/>
            </a:pPr>
            <a:endParaRPr lang="en-US"/>
          </a:p>
        </p:txBody>
      </p:sp>
      <p:sp>
        <p:nvSpPr>
          <p:cNvPr id="21509" name="Rectangle 1029"/>
          <p:cNvSpPr>
            <a:spLocks noGrp="1" noChangeArrowheads="1"/>
          </p:cNvSpPr>
          <p:nvPr>
            <p:ph type="ftr" sz="quarter" idx="3"/>
          </p:nvPr>
        </p:nvSpPr>
        <p:spPr bwMode="auto">
          <a:xfrm>
            <a:off x="2662040" y="6248400"/>
            <a:ext cx="246725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b="0" smtClean="0">
                <a:solidFill>
                  <a:schemeClr val="bg2"/>
                </a:solidFill>
              </a:defRPr>
            </a:lvl1pPr>
          </a:lstStyle>
          <a:p>
            <a:pPr>
              <a:defRPr/>
            </a:pPr>
            <a:r>
              <a:rPr lang="en-US"/>
              <a:t>Friston et al</a:t>
            </a:r>
          </a:p>
        </p:txBody>
      </p:sp>
      <p:sp>
        <p:nvSpPr>
          <p:cNvPr id="21510" name="Rectangle 1030"/>
          <p:cNvSpPr>
            <a:spLocks noGrp="1" noChangeArrowheads="1"/>
          </p:cNvSpPr>
          <p:nvPr>
            <p:ph type="sldNum" sz="quarter" idx="4"/>
          </p:nvPr>
        </p:nvSpPr>
        <p:spPr bwMode="auto">
          <a:xfrm>
            <a:off x="5583792" y="6248400"/>
            <a:ext cx="162319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b="0" smtClean="0">
                <a:solidFill>
                  <a:schemeClr val="bg2"/>
                </a:solidFill>
              </a:defRPr>
            </a:lvl1pPr>
          </a:lstStyle>
          <a:p>
            <a:pPr>
              <a:defRPr/>
            </a:pPr>
            <a:fld id="{7A8CF576-F68E-45C5-A91F-B202B31DBF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95300" y="1600206"/>
            <a:ext cx="89154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l" eaLnBrk="1" hangingPunct="1">
              <a:defRPr/>
            </a:pPr>
            <a:fld id="{2DFA4EF0-E9C0-4F6E-9EA0-A18B7D3C1CE1}" type="datetime1">
              <a:rPr lang="en-US" smtClean="0">
                <a:solidFill>
                  <a:srgbClr val="000000"/>
                </a:solidFill>
                <a:latin typeface="Arial" charset="0"/>
              </a:rPr>
              <a:pPr algn="l" eaLnBrk="1" hangingPunct="1">
                <a:defRPr/>
              </a:pPr>
              <a:t>9/6/2014</a:t>
            </a:fld>
            <a:endParaRPr lang="en-GB">
              <a:solidFill>
                <a:srgbClr val="000000"/>
              </a:solidFill>
              <a:latin typeface="Arial" charset="0"/>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eaLnBrk="1" hangingPunct="1">
              <a:defRPr/>
            </a:pPr>
            <a:endParaRPr lang="en-GB">
              <a:solidFill>
                <a:srgbClr val="000000"/>
              </a:solidFill>
              <a:latin typeface="Arial" charset="0"/>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eaLnBrk="1" hangingPunct="1">
              <a:defRPr/>
            </a:pPr>
            <a:fld id="{83F695C2-696D-4324-B253-F6E7CCB92C7F}" type="slidenum">
              <a:rPr lang="en-GB">
                <a:solidFill>
                  <a:srgbClr val="000000"/>
                </a:solidFill>
                <a:latin typeface="Arial" charset="0"/>
              </a:rPr>
              <a:pPr eaLnBrk="1" hangingPunct="1">
                <a:defRPr/>
              </a:pPr>
              <a:t>‹#›</a:t>
            </a:fld>
            <a:endParaRPr lang="en-GB">
              <a:solidFill>
                <a:srgbClr val="000000"/>
              </a:solidFill>
              <a:latin typeface="Arial" charset="0"/>
            </a:endParaRPr>
          </a:p>
        </p:txBody>
      </p:sp>
    </p:spTree>
    <p:extLst>
      <p:ext uri="{BB962C8B-B14F-4D97-AF65-F5344CB8AC3E}">
        <p14:creationId xmlns="" xmlns:p14="http://schemas.microsoft.com/office/powerpoint/2010/main" val="237787835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ABFAABA6-3DD0-4EDA-8F25-E9AF5D00709C}" type="datetimeFigureOut">
              <a:rPr lang="en-GB" b="0" smtClean="0">
                <a:solidFill>
                  <a:prstClr val="black">
                    <a:tint val="75000"/>
                  </a:prstClr>
                </a:solidFill>
                <a:latin typeface="Calibri"/>
              </a:rPr>
              <a:pPr eaLnBrk="1" fontAlgn="auto" hangingPunct="1">
                <a:spcBef>
                  <a:spcPts val="0"/>
                </a:spcBef>
                <a:spcAft>
                  <a:spcPts val="0"/>
                </a:spcAft>
              </a:pPr>
              <a:t>06/09/2014</a:t>
            </a:fld>
            <a:endParaRPr lang="en-GB" b="0">
              <a:solidFill>
                <a:prstClr val="black">
                  <a:tint val="75000"/>
                </a:prstClr>
              </a:solidFill>
              <a:latin typeface="Calibri"/>
            </a:endParaRPr>
          </a:p>
        </p:txBody>
      </p:sp>
      <p:sp>
        <p:nvSpPr>
          <p:cNvPr id="5" name="Footer Placeholder 4"/>
          <p:cNvSpPr>
            <a:spLocks noGrp="1"/>
          </p:cNvSpPr>
          <p:nvPr>
            <p:ph type="ftr" sz="quarter" idx="3"/>
          </p:nvPr>
        </p:nvSpPr>
        <p:spPr>
          <a:xfrm>
            <a:off x="3384550" y="635635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b="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86DF1D1-6747-466E-9FE2-2933B6399E36}" type="slidenum">
              <a:rPr lang="en-GB" b="0" smtClean="0">
                <a:solidFill>
                  <a:prstClr val="black">
                    <a:tint val="75000"/>
                  </a:prstClr>
                </a:solidFill>
                <a:latin typeface="Calibri"/>
              </a:rPr>
              <a:pPr eaLnBrk="1" fontAlgn="auto" hangingPunct="1">
                <a:spcBef>
                  <a:spcPts val="0"/>
                </a:spcBef>
                <a:spcAft>
                  <a:spcPts val="0"/>
                </a:spcAft>
              </a:pPr>
              <a:t>‹#›</a:t>
            </a:fld>
            <a:endParaRPr lang="en-GB" b="0">
              <a:solidFill>
                <a:prstClr val="black">
                  <a:tint val="75000"/>
                </a:prstClr>
              </a:solidFill>
              <a:latin typeface="Calibri"/>
            </a:endParaRPr>
          </a:p>
        </p:txBody>
      </p:sp>
    </p:spTree>
    <p:extLst>
      <p:ext uri="{BB962C8B-B14F-4D97-AF65-F5344CB8AC3E}">
        <p14:creationId xmlns="" xmlns:p14="http://schemas.microsoft.com/office/powerpoint/2010/main" val="232913861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3.jpe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oleObject" Target="../embeddings/oleObject6.bin"/><Relationship Id="rId7" Type="http://schemas.openxmlformats.org/officeDocument/2006/relationships/oleObject" Target="../embeddings/oleObject10.bin"/><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image" Target="../media/image32.png"/><Relationship Id="rId5" Type="http://schemas.openxmlformats.org/officeDocument/2006/relationships/oleObject" Target="../embeddings/oleObject8.bin"/><Relationship Id="rId10" Type="http://schemas.openxmlformats.org/officeDocument/2006/relationships/image" Target="../media/image31.png"/><Relationship Id="rId4" Type="http://schemas.openxmlformats.org/officeDocument/2006/relationships/oleObject" Target="../embeddings/oleObject7.bin"/><Relationship Id="rId9" Type="http://schemas.openxmlformats.org/officeDocument/2006/relationships/image" Target="../media/image30.emf"/></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oleObject" Target="../embeddings/oleObject17.bin"/><Relationship Id="rId3" Type="http://schemas.openxmlformats.org/officeDocument/2006/relationships/oleObject" Target="../embeddings/oleObject11.bin"/><Relationship Id="rId7" Type="http://schemas.openxmlformats.org/officeDocument/2006/relationships/oleObject" Target="../embeddings/oleObject15.bin"/><Relationship Id="rId12" Type="http://schemas.openxmlformats.org/officeDocument/2006/relationships/oleObject" Target="../embeddings/oleObject16.bin"/><Relationship Id="rId2" Type="http://schemas.openxmlformats.org/officeDocument/2006/relationships/slideLayout" Target="../slideLayouts/slideLayout19.xml"/><Relationship Id="rId1" Type="http://schemas.openxmlformats.org/officeDocument/2006/relationships/vmlDrawing" Target="../drawings/vmlDrawing3.vml"/><Relationship Id="rId6" Type="http://schemas.openxmlformats.org/officeDocument/2006/relationships/oleObject" Target="../embeddings/oleObject14.bin"/><Relationship Id="rId11" Type="http://schemas.openxmlformats.org/officeDocument/2006/relationships/image" Target="../media/image32.png"/><Relationship Id="rId5" Type="http://schemas.openxmlformats.org/officeDocument/2006/relationships/oleObject" Target="../embeddings/oleObject13.bin"/><Relationship Id="rId10" Type="http://schemas.openxmlformats.org/officeDocument/2006/relationships/image" Target="../media/image31.png"/><Relationship Id="rId4" Type="http://schemas.openxmlformats.org/officeDocument/2006/relationships/oleObject" Target="../embeddings/oleObject12.bin"/><Relationship Id="rId9" Type="http://schemas.openxmlformats.org/officeDocument/2006/relationships/image" Target="../media/image30.emf"/><Relationship Id="rId14" Type="http://schemas.openxmlformats.org/officeDocument/2006/relationships/image" Target="../media/image39.jpe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30.emf"/><Relationship Id="rId3" Type="http://schemas.openxmlformats.org/officeDocument/2006/relationships/image" Target="../media/image44.emf"/><Relationship Id="rId7" Type="http://schemas.openxmlformats.org/officeDocument/2006/relationships/oleObject" Target="../embeddings/oleObject20.bin"/><Relationship Id="rId12" Type="http://schemas.openxmlformats.org/officeDocument/2006/relationships/image" Target="../media/image29.png"/><Relationship Id="rId17" Type="http://schemas.openxmlformats.org/officeDocument/2006/relationships/oleObject" Target="../embeddings/oleObject26.bin"/><Relationship Id="rId2" Type="http://schemas.openxmlformats.org/officeDocument/2006/relationships/slideLayout" Target="../slideLayouts/slideLayout19.xml"/><Relationship Id="rId16" Type="http://schemas.openxmlformats.org/officeDocument/2006/relationships/image" Target="../media/image31.png"/><Relationship Id="rId1" Type="http://schemas.openxmlformats.org/officeDocument/2006/relationships/vmlDrawing" Target="../drawings/vmlDrawing4.vml"/><Relationship Id="rId6" Type="http://schemas.openxmlformats.org/officeDocument/2006/relationships/oleObject" Target="../embeddings/oleObject19.bin"/><Relationship Id="rId11" Type="http://schemas.openxmlformats.org/officeDocument/2006/relationships/oleObject" Target="../embeddings/oleObject24.bin"/><Relationship Id="rId5" Type="http://schemas.openxmlformats.org/officeDocument/2006/relationships/oleObject" Target="../embeddings/oleObject18.bin"/><Relationship Id="rId15" Type="http://schemas.openxmlformats.org/officeDocument/2006/relationships/oleObject" Target="../embeddings/oleObject25.bin"/><Relationship Id="rId10" Type="http://schemas.openxmlformats.org/officeDocument/2006/relationships/oleObject" Target="../embeddings/oleObject23.bin"/><Relationship Id="rId4" Type="http://schemas.openxmlformats.org/officeDocument/2006/relationships/image" Target="../media/image45.emf"/><Relationship Id="rId9" Type="http://schemas.openxmlformats.org/officeDocument/2006/relationships/oleObject" Target="../embeddings/oleObject22.bin"/><Relationship Id="rId1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7.bin"/><Relationship Id="rId7" Type="http://schemas.openxmlformats.org/officeDocument/2006/relationships/image" Target="../media/image49.emf"/><Relationship Id="rId2" Type="http://schemas.openxmlformats.org/officeDocument/2006/relationships/slideLayout" Target="../slideLayouts/slideLayout19.xml"/><Relationship Id="rId1" Type="http://schemas.openxmlformats.org/officeDocument/2006/relationships/vmlDrawing" Target="../drawings/vmlDrawing5.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9.xml"/><Relationship Id="rId1" Type="http://schemas.openxmlformats.org/officeDocument/2006/relationships/vmlDrawing" Target="../drawings/vmlDrawing6.vml"/><Relationship Id="rId6" Type="http://schemas.openxmlformats.org/officeDocument/2006/relationships/image" Target="../media/image52.jpeg"/><Relationship Id="rId5" Type="http://schemas.openxmlformats.org/officeDocument/2006/relationships/image" Target="../media/image4.jpeg"/><Relationship Id="rId4" Type="http://schemas.openxmlformats.org/officeDocument/2006/relationships/oleObject" Target="../embeddings/oleObject32.bin"/></Relationships>
</file>

<file path=ppt/slides/_rels/slide16.xml.rels><?xml version="1.0" encoding="UTF-8" standalone="yes"?>
<Relationships xmlns="http://schemas.openxmlformats.org/package/2006/relationships"><Relationship Id="rId13" Type="http://schemas.openxmlformats.org/officeDocument/2006/relationships/image" Target="../media/image64.png"/><Relationship Id="rId18" Type="http://schemas.openxmlformats.org/officeDocument/2006/relationships/image" Target="../media/image69.png"/><Relationship Id="rId26" Type="http://schemas.openxmlformats.org/officeDocument/2006/relationships/image" Target="../media/image77.png"/><Relationship Id="rId39" Type="http://schemas.openxmlformats.org/officeDocument/2006/relationships/image" Target="../media/image90.png"/><Relationship Id="rId21" Type="http://schemas.openxmlformats.org/officeDocument/2006/relationships/image" Target="../media/image72.png"/><Relationship Id="rId34" Type="http://schemas.openxmlformats.org/officeDocument/2006/relationships/image" Target="../media/image85.png"/><Relationship Id="rId42" Type="http://schemas.openxmlformats.org/officeDocument/2006/relationships/image" Target="../media/image93.png"/><Relationship Id="rId47" Type="http://schemas.openxmlformats.org/officeDocument/2006/relationships/image" Target="../media/image98.png"/><Relationship Id="rId50" Type="http://schemas.openxmlformats.org/officeDocument/2006/relationships/image" Target="../media/image101.png"/><Relationship Id="rId55" Type="http://schemas.openxmlformats.org/officeDocument/2006/relationships/image" Target="../media/image106.png"/><Relationship Id="rId63" Type="http://schemas.openxmlformats.org/officeDocument/2006/relationships/image" Target="../media/image114.png"/><Relationship Id="rId7" Type="http://schemas.openxmlformats.org/officeDocument/2006/relationships/image" Target="../media/image58.png"/><Relationship Id="rId2" Type="http://schemas.openxmlformats.org/officeDocument/2006/relationships/image" Target="../media/image53.png"/><Relationship Id="rId16" Type="http://schemas.openxmlformats.org/officeDocument/2006/relationships/image" Target="../media/image67.png"/><Relationship Id="rId20" Type="http://schemas.openxmlformats.org/officeDocument/2006/relationships/image" Target="../media/image71.png"/><Relationship Id="rId29" Type="http://schemas.openxmlformats.org/officeDocument/2006/relationships/image" Target="../media/image80.png"/><Relationship Id="rId41" Type="http://schemas.openxmlformats.org/officeDocument/2006/relationships/image" Target="../media/image92.png"/><Relationship Id="rId54" Type="http://schemas.openxmlformats.org/officeDocument/2006/relationships/image" Target="../media/image105.png"/><Relationship Id="rId62" Type="http://schemas.openxmlformats.org/officeDocument/2006/relationships/image" Target="../media/image113.png"/><Relationship Id="rId1" Type="http://schemas.openxmlformats.org/officeDocument/2006/relationships/slideLayout" Target="../slideLayouts/slideLayout8.xml"/><Relationship Id="rId6" Type="http://schemas.openxmlformats.org/officeDocument/2006/relationships/image" Target="../media/image57.png"/><Relationship Id="rId11" Type="http://schemas.openxmlformats.org/officeDocument/2006/relationships/image" Target="../media/image62.png"/><Relationship Id="rId24" Type="http://schemas.openxmlformats.org/officeDocument/2006/relationships/image" Target="../media/image75.png"/><Relationship Id="rId32" Type="http://schemas.openxmlformats.org/officeDocument/2006/relationships/image" Target="../media/image83.png"/><Relationship Id="rId37" Type="http://schemas.openxmlformats.org/officeDocument/2006/relationships/image" Target="../media/image88.png"/><Relationship Id="rId40" Type="http://schemas.openxmlformats.org/officeDocument/2006/relationships/image" Target="../media/image91.png"/><Relationship Id="rId45" Type="http://schemas.openxmlformats.org/officeDocument/2006/relationships/image" Target="../media/image96.png"/><Relationship Id="rId53" Type="http://schemas.openxmlformats.org/officeDocument/2006/relationships/image" Target="../media/image104.png"/><Relationship Id="rId58" Type="http://schemas.openxmlformats.org/officeDocument/2006/relationships/image" Target="../media/image109.png"/><Relationship Id="rId5" Type="http://schemas.openxmlformats.org/officeDocument/2006/relationships/image" Target="../media/image56.png"/><Relationship Id="rId15" Type="http://schemas.openxmlformats.org/officeDocument/2006/relationships/image" Target="../media/image66.png"/><Relationship Id="rId23" Type="http://schemas.openxmlformats.org/officeDocument/2006/relationships/image" Target="../media/image74.png"/><Relationship Id="rId28" Type="http://schemas.openxmlformats.org/officeDocument/2006/relationships/image" Target="../media/image79.png"/><Relationship Id="rId36" Type="http://schemas.openxmlformats.org/officeDocument/2006/relationships/image" Target="../media/image87.png"/><Relationship Id="rId49" Type="http://schemas.openxmlformats.org/officeDocument/2006/relationships/image" Target="../media/image100.png"/><Relationship Id="rId57" Type="http://schemas.openxmlformats.org/officeDocument/2006/relationships/image" Target="../media/image108.png"/><Relationship Id="rId61" Type="http://schemas.openxmlformats.org/officeDocument/2006/relationships/image" Target="../media/image112.png"/><Relationship Id="rId10" Type="http://schemas.openxmlformats.org/officeDocument/2006/relationships/image" Target="../media/image61.png"/><Relationship Id="rId19" Type="http://schemas.openxmlformats.org/officeDocument/2006/relationships/image" Target="../media/image70.png"/><Relationship Id="rId31" Type="http://schemas.openxmlformats.org/officeDocument/2006/relationships/image" Target="../media/image82.png"/><Relationship Id="rId44" Type="http://schemas.openxmlformats.org/officeDocument/2006/relationships/image" Target="../media/image95.png"/><Relationship Id="rId52" Type="http://schemas.openxmlformats.org/officeDocument/2006/relationships/image" Target="../media/image103.png"/><Relationship Id="rId60" Type="http://schemas.openxmlformats.org/officeDocument/2006/relationships/image" Target="../media/image111.png"/><Relationship Id="rId65" Type="http://schemas.openxmlformats.org/officeDocument/2006/relationships/image" Target="../media/image4.jpe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 Id="rId22" Type="http://schemas.openxmlformats.org/officeDocument/2006/relationships/image" Target="../media/image73.png"/><Relationship Id="rId27" Type="http://schemas.openxmlformats.org/officeDocument/2006/relationships/image" Target="../media/image78.png"/><Relationship Id="rId30" Type="http://schemas.openxmlformats.org/officeDocument/2006/relationships/image" Target="../media/image81.png"/><Relationship Id="rId35" Type="http://schemas.openxmlformats.org/officeDocument/2006/relationships/image" Target="../media/image86.png"/><Relationship Id="rId43" Type="http://schemas.openxmlformats.org/officeDocument/2006/relationships/image" Target="../media/image94.png"/><Relationship Id="rId48" Type="http://schemas.openxmlformats.org/officeDocument/2006/relationships/image" Target="../media/image99.png"/><Relationship Id="rId56" Type="http://schemas.openxmlformats.org/officeDocument/2006/relationships/image" Target="../media/image107.png"/><Relationship Id="rId64" Type="http://schemas.openxmlformats.org/officeDocument/2006/relationships/image" Target="../media/image115.png"/><Relationship Id="rId8" Type="http://schemas.openxmlformats.org/officeDocument/2006/relationships/image" Target="../media/image59.png"/><Relationship Id="rId51" Type="http://schemas.openxmlformats.org/officeDocument/2006/relationships/image" Target="../media/image102.png"/><Relationship Id="rId3" Type="http://schemas.openxmlformats.org/officeDocument/2006/relationships/image" Target="../media/image54.png"/><Relationship Id="rId12" Type="http://schemas.openxmlformats.org/officeDocument/2006/relationships/image" Target="../media/image63.png"/><Relationship Id="rId17" Type="http://schemas.openxmlformats.org/officeDocument/2006/relationships/image" Target="../media/image68.png"/><Relationship Id="rId25" Type="http://schemas.openxmlformats.org/officeDocument/2006/relationships/image" Target="../media/image76.png"/><Relationship Id="rId33" Type="http://schemas.openxmlformats.org/officeDocument/2006/relationships/image" Target="../media/image84.png"/><Relationship Id="rId38" Type="http://schemas.openxmlformats.org/officeDocument/2006/relationships/image" Target="../media/image89.png"/><Relationship Id="rId46" Type="http://schemas.openxmlformats.org/officeDocument/2006/relationships/image" Target="../media/image97.png"/><Relationship Id="rId59" Type="http://schemas.openxmlformats.org/officeDocument/2006/relationships/image" Target="../media/image110.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6.png"/><Relationship Id="rId1" Type="http://schemas.openxmlformats.org/officeDocument/2006/relationships/slideLayout" Target="../slideLayouts/slideLayout1.xml"/><Relationship Id="rId4" Type="http://schemas.openxmlformats.org/officeDocument/2006/relationships/image" Target="../media/image117.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125.png"/><Relationship Id="rId3" Type="http://schemas.openxmlformats.org/officeDocument/2006/relationships/image" Target="../media/image122.png"/><Relationship Id="rId7" Type="http://schemas.openxmlformats.org/officeDocument/2006/relationships/oleObject" Target="../embeddings/oleObject33.bin"/><Relationship Id="rId12" Type="http://schemas.openxmlformats.org/officeDocument/2006/relationships/image" Target="../media/image32.png"/><Relationship Id="rId2" Type="http://schemas.openxmlformats.org/officeDocument/2006/relationships/slideLayout" Target="../slideLayouts/slideLayout19.xml"/><Relationship Id="rId16" Type="http://schemas.openxmlformats.org/officeDocument/2006/relationships/oleObject" Target="../embeddings/oleObject38.bin"/><Relationship Id="rId1" Type="http://schemas.openxmlformats.org/officeDocument/2006/relationships/vmlDrawing" Target="../drawings/vmlDrawing7.vml"/><Relationship Id="rId6" Type="http://schemas.openxmlformats.org/officeDocument/2006/relationships/image" Target="../media/image124.png"/><Relationship Id="rId11" Type="http://schemas.openxmlformats.org/officeDocument/2006/relationships/image" Target="../media/image31.png"/><Relationship Id="rId5" Type="http://schemas.openxmlformats.org/officeDocument/2006/relationships/image" Target="../media/image30.emf"/><Relationship Id="rId15" Type="http://schemas.openxmlformats.org/officeDocument/2006/relationships/oleObject" Target="../embeddings/oleObject37.bin"/><Relationship Id="rId10" Type="http://schemas.openxmlformats.org/officeDocument/2006/relationships/image" Target="../media/image29.png"/><Relationship Id="rId4" Type="http://schemas.openxmlformats.org/officeDocument/2006/relationships/image" Target="../media/image123.jpeg"/><Relationship Id="rId9" Type="http://schemas.openxmlformats.org/officeDocument/2006/relationships/oleObject" Target="../embeddings/oleObject35.bin"/><Relationship Id="rId14" Type="http://schemas.openxmlformats.org/officeDocument/2006/relationships/oleObject" Target="../embeddings/oleObject36.bin"/></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hyperlink" Target="http://en.wikipedia.org/w/index.php?title=Individual_events_(speech)&amp;action=edit&amp;section=8" TargetMode="Externa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30.jpeg"/><Relationship Id="rId3" Type="http://schemas.openxmlformats.org/officeDocument/2006/relationships/image" Target="../media/image30.emf"/><Relationship Id="rId7" Type="http://schemas.openxmlformats.org/officeDocument/2006/relationships/oleObject" Target="../embeddings/oleObject41.bin"/><Relationship Id="rId12" Type="http://schemas.openxmlformats.org/officeDocument/2006/relationships/image" Target="../media/image129.jpeg"/><Relationship Id="rId2" Type="http://schemas.openxmlformats.org/officeDocument/2006/relationships/slideLayout" Target="../slideLayouts/slideLayout19.xml"/><Relationship Id="rId1" Type="http://schemas.openxmlformats.org/officeDocument/2006/relationships/vmlDrawing" Target="../drawings/vmlDrawing8.vml"/><Relationship Id="rId6" Type="http://schemas.openxmlformats.org/officeDocument/2006/relationships/oleObject" Target="../embeddings/oleObject40.bin"/><Relationship Id="rId11" Type="http://schemas.openxmlformats.org/officeDocument/2006/relationships/image" Target="../media/image128.png"/><Relationship Id="rId5" Type="http://schemas.openxmlformats.org/officeDocument/2006/relationships/oleObject" Target="../embeddings/oleObject39.bin"/><Relationship Id="rId10" Type="http://schemas.openxmlformats.org/officeDocument/2006/relationships/oleObject" Target="../embeddings/oleObject42.bin"/><Relationship Id="rId4" Type="http://schemas.openxmlformats.org/officeDocument/2006/relationships/image" Target="../media/image124.png"/><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9.xml"/><Relationship Id="rId1" Type="http://schemas.openxmlformats.org/officeDocument/2006/relationships/vmlDrawing" Target="../drawings/vmlDrawing9.vml"/><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0.emf"/><Relationship Id="rId7" Type="http://schemas.openxmlformats.org/officeDocument/2006/relationships/oleObject" Target="../embeddings/oleObject48.bin"/><Relationship Id="rId2" Type="http://schemas.openxmlformats.org/officeDocument/2006/relationships/slideLayout" Target="../slideLayouts/slideLayout19.xml"/><Relationship Id="rId1" Type="http://schemas.openxmlformats.org/officeDocument/2006/relationships/vmlDrawing" Target="../drawings/vmlDrawing10.vml"/><Relationship Id="rId6" Type="http://schemas.openxmlformats.org/officeDocument/2006/relationships/oleObject" Target="../embeddings/oleObject47.bin"/><Relationship Id="rId5" Type="http://schemas.openxmlformats.org/officeDocument/2006/relationships/oleObject" Target="../embeddings/oleObject46.bin"/><Relationship Id="rId10" Type="http://schemas.openxmlformats.org/officeDocument/2006/relationships/image" Target="../media/image32.png"/><Relationship Id="rId4" Type="http://schemas.openxmlformats.org/officeDocument/2006/relationships/image" Target="../media/image124.png"/><Relationship Id="rId9"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36.png"/><Relationship Id="rId7" Type="http://schemas.openxmlformats.org/officeDocument/2006/relationships/image" Target="../media/image31.png"/><Relationship Id="rId2" Type="http://schemas.openxmlformats.org/officeDocument/2006/relationships/slideLayout" Target="../slideLayouts/slideLayout19.xml"/><Relationship Id="rId1" Type="http://schemas.openxmlformats.org/officeDocument/2006/relationships/vmlDrawing" Target="../drawings/vmlDrawing11.vml"/><Relationship Id="rId6" Type="http://schemas.openxmlformats.org/officeDocument/2006/relationships/oleObject" Target="../embeddings/oleObject50.bin"/><Relationship Id="rId5" Type="http://schemas.openxmlformats.org/officeDocument/2006/relationships/oleObject" Target="../embeddings/oleObject49.bin"/><Relationship Id="rId4" Type="http://schemas.openxmlformats.org/officeDocument/2006/relationships/image" Target="../media/image124.png"/><Relationship Id="rId9" Type="http://schemas.openxmlformats.org/officeDocument/2006/relationships/oleObject" Target="../embeddings/oleObject51.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hyperlink" Target="http://www.google.co.uk/url?sa=i&amp;rct=j&amp;q=&amp;esrc=s&amp;source=images&amp;cd=&amp;cad=rja&amp;uact=8&amp;docid=Gyv-UBuMK2jUnM&amp;tbnid=UOEzDqSXCTnPQM:&amp;ved=0CAUQjRw&amp;url=http://article.sapub.org/10.5923.j.ijis.20120204.04.html&amp;ei=EA4DVIGeEoqUapGdgPgI&amp;bvm=bv.74115972,d.d2k&amp;psig=AFQjCNH9FU66c7LcGmunE3oRTBjfKO7dzQ&amp;ust=1409572670514390" TargetMode="External"/><Relationship Id="rId7" Type="http://schemas.openxmlformats.org/officeDocument/2006/relationships/oleObject" Target="../embeddings/oleObject52.bin"/><Relationship Id="rId2" Type="http://schemas.openxmlformats.org/officeDocument/2006/relationships/slideLayout" Target="../slideLayouts/slideLayout19.xml"/><Relationship Id="rId1" Type="http://schemas.openxmlformats.org/officeDocument/2006/relationships/vmlDrawing" Target="../drawings/vmlDrawing12.vml"/><Relationship Id="rId6" Type="http://schemas.openxmlformats.org/officeDocument/2006/relationships/image" Target="../media/image124.png"/><Relationship Id="rId5" Type="http://schemas.openxmlformats.org/officeDocument/2006/relationships/image" Target="../media/image140.png"/><Relationship Id="rId10" Type="http://schemas.openxmlformats.org/officeDocument/2006/relationships/oleObject" Target="../embeddings/oleObject54.bin"/><Relationship Id="rId4" Type="http://schemas.openxmlformats.org/officeDocument/2006/relationships/image" Target="../media/image139.jpeg"/><Relationship Id="rId9"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image" Target="../media/image14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oleObject" Target="../embeddings/oleObject65.bin"/><Relationship Id="rId18" Type="http://schemas.openxmlformats.org/officeDocument/2006/relationships/oleObject" Target="../embeddings/oleObject70.bin"/><Relationship Id="rId3" Type="http://schemas.openxmlformats.org/officeDocument/2006/relationships/oleObject" Target="../embeddings/oleObject55.bin"/><Relationship Id="rId7" Type="http://schemas.openxmlformats.org/officeDocument/2006/relationships/oleObject" Target="../embeddings/oleObject59.bin"/><Relationship Id="rId12" Type="http://schemas.openxmlformats.org/officeDocument/2006/relationships/oleObject" Target="../embeddings/oleObject64.bin"/><Relationship Id="rId17" Type="http://schemas.openxmlformats.org/officeDocument/2006/relationships/oleObject" Target="../embeddings/oleObject69.bin"/><Relationship Id="rId2" Type="http://schemas.openxmlformats.org/officeDocument/2006/relationships/slideLayout" Target="../slideLayouts/slideLayout19.xml"/><Relationship Id="rId16" Type="http://schemas.openxmlformats.org/officeDocument/2006/relationships/oleObject" Target="../embeddings/oleObject68.bin"/><Relationship Id="rId1" Type="http://schemas.openxmlformats.org/officeDocument/2006/relationships/vmlDrawing" Target="../drawings/vmlDrawing13.vml"/><Relationship Id="rId6" Type="http://schemas.openxmlformats.org/officeDocument/2006/relationships/oleObject" Target="../embeddings/oleObject58.bin"/><Relationship Id="rId11" Type="http://schemas.openxmlformats.org/officeDocument/2006/relationships/oleObject" Target="../embeddings/oleObject63.bin"/><Relationship Id="rId5" Type="http://schemas.openxmlformats.org/officeDocument/2006/relationships/oleObject" Target="../embeddings/oleObject57.bin"/><Relationship Id="rId15" Type="http://schemas.openxmlformats.org/officeDocument/2006/relationships/oleObject" Target="../embeddings/oleObject67.bin"/><Relationship Id="rId10" Type="http://schemas.openxmlformats.org/officeDocument/2006/relationships/oleObject" Target="../embeddings/oleObject62.bin"/><Relationship Id="rId4" Type="http://schemas.openxmlformats.org/officeDocument/2006/relationships/oleObject" Target="../embeddings/oleObject56.bin"/><Relationship Id="rId9" Type="http://schemas.openxmlformats.org/officeDocument/2006/relationships/oleObject" Target="../embeddings/oleObject61.bin"/><Relationship Id="rId14" Type="http://schemas.openxmlformats.org/officeDocument/2006/relationships/oleObject" Target="../embeddings/oleObject66.bin"/></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64.png"/><Relationship Id="rId3" Type="http://schemas.openxmlformats.org/officeDocument/2006/relationships/image" Target="../media/image136.png"/><Relationship Id="rId7" Type="http://schemas.openxmlformats.org/officeDocument/2006/relationships/image" Target="../media/image31.png"/><Relationship Id="rId12" Type="http://schemas.openxmlformats.org/officeDocument/2006/relationships/image" Target="../media/image163.png"/><Relationship Id="rId2" Type="http://schemas.openxmlformats.org/officeDocument/2006/relationships/slideLayout" Target="../slideLayouts/slideLayout19.xml"/><Relationship Id="rId1" Type="http://schemas.openxmlformats.org/officeDocument/2006/relationships/vmlDrawing" Target="../drawings/vmlDrawing14.vml"/><Relationship Id="rId6" Type="http://schemas.openxmlformats.org/officeDocument/2006/relationships/oleObject" Target="../embeddings/oleObject72.bin"/><Relationship Id="rId11" Type="http://schemas.openxmlformats.org/officeDocument/2006/relationships/oleObject" Target="../embeddings/oleObject75.bin"/><Relationship Id="rId5" Type="http://schemas.openxmlformats.org/officeDocument/2006/relationships/oleObject" Target="../embeddings/oleObject71.bin"/><Relationship Id="rId10" Type="http://schemas.openxmlformats.org/officeDocument/2006/relationships/oleObject" Target="../embeddings/oleObject74.bin"/><Relationship Id="rId4" Type="http://schemas.openxmlformats.org/officeDocument/2006/relationships/image" Target="../media/image124.png"/><Relationship Id="rId9" Type="http://schemas.openxmlformats.org/officeDocument/2006/relationships/oleObject" Target="../embeddings/oleObject73.bin"/><Relationship Id="rId14" Type="http://schemas.openxmlformats.org/officeDocument/2006/relationships/oleObject" Target="../embeddings/oleObject76.bin"/></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64.png"/><Relationship Id="rId3" Type="http://schemas.openxmlformats.org/officeDocument/2006/relationships/image" Target="../media/image136.png"/><Relationship Id="rId7" Type="http://schemas.openxmlformats.org/officeDocument/2006/relationships/image" Target="../media/image31.png"/><Relationship Id="rId12" Type="http://schemas.openxmlformats.org/officeDocument/2006/relationships/image" Target="../media/image163.png"/><Relationship Id="rId2" Type="http://schemas.openxmlformats.org/officeDocument/2006/relationships/slideLayout" Target="../slideLayouts/slideLayout19.xml"/><Relationship Id="rId1" Type="http://schemas.openxmlformats.org/officeDocument/2006/relationships/vmlDrawing" Target="../drawings/vmlDrawing15.vml"/><Relationship Id="rId6" Type="http://schemas.openxmlformats.org/officeDocument/2006/relationships/oleObject" Target="../embeddings/oleObject78.bin"/><Relationship Id="rId11" Type="http://schemas.openxmlformats.org/officeDocument/2006/relationships/oleObject" Target="../embeddings/oleObject81.bin"/><Relationship Id="rId5" Type="http://schemas.openxmlformats.org/officeDocument/2006/relationships/oleObject" Target="../embeddings/oleObject77.bin"/><Relationship Id="rId15" Type="http://schemas.openxmlformats.org/officeDocument/2006/relationships/image" Target="../media/image166.png"/><Relationship Id="rId10" Type="http://schemas.openxmlformats.org/officeDocument/2006/relationships/oleObject" Target="../embeddings/oleObject80.bin"/><Relationship Id="rId4" Type="http://schemas.openxmlformats.org/officeDocument/2006/relationships/image" Target="../media/image124.png"/><Relationship Id="rId9" Type="http://schemas.openxmlformats.org/officeDocument/2006/relationships/oleObject" Target="../embeddings/oleObject79.bin"/><Relationship Id="rId14" Type="http://schemas.openxmlformats.org/officeDocument/2006/relationships/oleObject" Target="../embeddings/oleObject82.bin"/></Relationships>
</file>

<file path=ppt/slides/_rels/slide3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64.png"/><Relationship Id="rId3" Type="http://schemas.openxmlformats.org/officeDocument/2006/relationships/image" Target="../media/image136.png"/><Relationship Id="rId7" Type="http://schemas.openxmlformats.org/officeDocument/2006/relationships/image" Target="../media/image31.png"/><Relationship Id="rId12" Type="http://schemas.openxmlformats.org/officeDocument/2006/relationships/image" Target="../media/image163.png"/><Relationship Id="rId2" Type="http://schemas.openxmlformats.org/officeDocument/2006/relationships/slideLayout" Target="../slideLayouts/slideLayout19.xml"/><Relationship Id="rId1" Type="http://schemas.openxmlformats.org/officeDocument/2006/relationships/vmlDrawing" Target="../drawings/vmlDrawing16.vml"/><Relationship Id="rId6" Type="http://schemas.openxmlformats.org/officeDocument/2006/relationships/oleObject" Target="../embeddings/oleObject84.bin"/><Relationship Id="rId11" Type="http://schemas.openxmlformats.org/officeDocument/2006/relationships/oleObject" Target="../embeddings/oleObject87.bin"/><Relationship Id="rId5" Type="http://schemas.openxmlformats.org/officeDocument/2006/relationships/oleObject" Target="../embeddings/oleObject83.bin"/><Relationship Id="rId10" Type="http://schemas.openxmlformats.org/officeDocument/2006/relationships/oleObject" Target="../embeddings/oleObject86.bin"/><Relationship Id="rId4" Type="http://schemas.openxmlformats.org/officeDocument/2006/relationships/image" Target="../media/image124.png"/><Relationship Id="rId9" Type="http://schemas.openxmlformats.org/officeDocument/2006/relationships/oleObject" Target="../embeddings/oleObject85.bin"/><Relationship Id="rId14" Type="http://schemas.openxmlformats.org/officeDocument/2006/relationships/oleObject" Target="../embeddings/oleObject88.bin"/></Relationships>
</file>

<file path=ppt/slides/_rels/slide33.xml.rels><?xml version="1.0" encoding="UTF-8" standalone="yes"?>
<Relationships xmlns="http://schemas.openxmlformats.org/package/2006/relationships"><Relationship Id="rId3" Type="http://schemas.openxmlformats.org/officeDocument/2006/relationships/image" Target="../media/image170.png"/><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116.png"/><Relationship Id="rId4" Type="http://schemas.openxmlformats.org/officeDocument/2006/relationships/oleObject" Target="../embeddings/oleObject89.bin"/></Relationships>
</file>

<file path=ppt/slides/_rels/slide3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oleObject" Target="../embeddings/oleObject95.bin"/><Relationship Id="rId3" Type="http://schemas.openxmlformats.org/officeDocument/2006/relationships/image" Target="../media/image136.png"/><Relationship Id="rId7" Type="http://schemas.openxmlformats.org/officeDocument/2006/relationships/image" Target="../media/image31.png"/><Relationship Id="rId12" Type="http://schemas.openxmlformats.org/officeDocument/2006/relationships/image" Target="../media/image164.png"/><Relationship Id="rId2" Type="http://schemas.openxmlformats.org/officeDocument/2006/relationships/slideLayout" Target="../slideLayouts/slideLayout19.xml"/><Relationship Id="rId1" Type="http://schemas.openxmlformats.org/officeDocument/2006/relationships/vmlDrawing" Target="../drawings/vmlDrawing18.vml"/><Relationship Id="rId6" Type="http://schemas.openxmlformats.org/officeDocument/2006/relationships/oleObject" Target="../embeddings/oleObject91.bin"/><Relationship Id="rId11" Type="http://schemas.openxmlformats.org/officeDocument/2006/relationships/oleObject" Target="../embeddings/oleObject94.bin"/><Relationship Id="rId5" Type="http://schemas.openxmlformats.org/officeDocument/2006/relationships/oleObject" Target="../embeddings/oleObject90.bin"/><Relationship Id="rId15" Type="http://schemas.openxmlformats.org/officeDocument/2006/relationships/image" Target="../media/image174.jpeg"/><Relationship Id="rId10" Type="http://schemas.openxmlformats.org/officeDocument/2006/relationships/oleObject" Target="../embeddings/oleObject93.bin"/><Relationship Id="rId4" Type="http://schemas.openxmlformats.org/officeDocument/2006/relationships/image" Target="../media/image124.png"/><Relationship Id="rId9" Type="http://schemas.openxmlformats.org/officeDocument/2006/relationships/oleObject" Target="../embeddings/oleObject92.bin"/><Relationship Id="rId14" Type="http://schemas.openxmlformats.org/officeDocument/2006/relationships/image" Target="../media/image173.png"/></Relationships>
</file>

<file path=ppt/slides/_rels/slide35.xml.rels><?xml version="1.0" encoding="UTF-8" standalone="yes"?>
<Relationships xmlns="http://schemas.openxmlformats.org/package/2006/relationships"><Relationship Id="rId8" Type="http://schemas.openxmlformats.org/officeDocument/2006/relationships/image" Target="../media/image173.png"/><Relationship Id="rId3" Type="http://schemas.openxmlformats.org/officeDocument/2006/relationships/image" Target="../media/image176.tiff"/><Relationship Id="rId7" Type="http://schemas.openxmlformats.org/officeDocument/2006/relationships/image" Target="../media/image179.jpeg"/><Relationship Id="rId2" Type="http://schemas.openxmlformats.org/officeDocument/2006/relationships/image" Target="../media/image175.jpeg"/><Relationship Id="rId1" Type="http://schemas.openxmlformats.org/officeDocument/2006/relationships/slideLayout" Target="../slideLayouts/slideLayout19.xml"/><Relationship Id="rId6" Type="http://schemas.openxmlformats.org/officeDocument/2006/relationships/hyperlink" Target="http://www.ncbi.nlm.nih.gov/pmc/articles/PMC3566585/figure/f0005/" TargetMode="External"/><Relationship Id="rId5" Type="http://schemas.openxmlformats.org/officeDocument/2006/relationships/image" Target="../media/image178.tiff"/><Relationship Id="rId4" Type="http://schemas.openxmlformats.org/officeDocument/2006/relationships/image" Target="../media/image177.tiff"/><Relationship Id="rId9" Type="http://schemas.openxmlformats.org/officeDocument/2006/relationships/image" Target="../media/image174.jpeg"/></Relationships>
</file>

<file path=ppt/slides/_rels/slide3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hyperlink" Target="http://upload.wikimedia.org/wikipedia/commons/9/9a/Default_mode_network-WRNMMC.jpg" TargetMode="External"/><Relationship Id="rId12" Type="http://schemas.openxmlformats.org/officeDocument/2006/relationships/image" Target="../media/image12.jpeg"/><Relationship Id="rId2" Type="http://schemas.openxmlformats.org/officeDocument/2006/relationships/notesSlide" Target="../notesSlides/notesSlide4.xml"/><Relationship Id="rId16" Type="http://schemas.openxmlformats.org/officeDocument/2006/relationships/image" Target="../media/image16.jpeg"/><Relationship Id="rId1" Type="http://schemas.openxmlformats.org/officeDocument/2006/relationships/slideLayout" Target="../slideLayouts/slideLayout19.xml"/><Relationship Id="rId6" Type="http://schemas.openxmlformats.org/officeDocument/2006/relationships/image" Target="../media/image4.jpeg"/><Relationship Id="rId11" Type="http://schemas.openxmlformats.org/officeDocument/2006/relationships/image" Target="../media/image11.jpeg"/><Relationship Id="rId5" Type="http://schemas.openxmlformats.org/officeDocument/2006/relationships/image" Target="../media/image8.pn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en.wikipedia.org/wiki/File:Default_Mode_Network_Connectivity.png" TargetMode="External"/><Relationship Id="rId1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hyperlink" Target="http://scholar.google.co.uk/citations?user=d9kqMj0AAAAJ&amp;hl=en" TargetMode="External"/><Relationship Id="rId1" Type="http://schemas.openxmlformats.org/officeDocument/2006/relationships/slideLayout" Target="../slideLayouts/slideLayout19.xml"/><Relationship Id="rId6" Type="http://schemas.openxmlformats.org/officeDocument/2006/relationships/hyperlink" Target="http://www.google.co.uk/url?sa=i&amp;rct=j&amp;q=&amp;esrc=s&amp;source=images&amp;cd=&amp;cad=rja&amp;uact=8&amp;docid=WHq5_AZedD6S5M&amp;tbnid=yHS3xjSU4teo8M:&amp;ved=0CAUQjRw&amp;url=http://www.cogneuro-lab.org/DynamicPage.aspx?u=12&amp;ei=KL75U_yKO5TbavqIgPgG&amp;bvm=bv.73612305,d.ZGU&amp;psig=AFQjCNELFBGm4zfuceVx9kzW8853vn4tlw&amp;ust=1408962418218160" TargetMode="External"/><Relationship Id="rId5" Type="http://schemas.openxmlformats.org/officeDocument/2006/relationships/image" Target="../media/image18.jpeg"/><Relationship Id="rId4" Type="http://schemas.openxmlformats.org/officeDocument/2006/relationships/hyperlink" Target="http://www.google.co.uk/url?sa=i&amp;rct=j&amp;q=&amp;esrc=s&amp;source=images&amp;cd=&amp;cad=rja&amp;uact=8&amp;docid=294GzeQHeS9BOM&amp;tbnid=pQTkVJ19Kln3dM:&amp;ved=0CAUQjRw&amp;url=http://f1socialdiary.com/2013/03/10/melbourne-the-f1-sd-guide-to-having-a-good-time/&amp;ei=K735U5-BMMTkasyZgfAN&amp;bvm=bv.73612305,d.ZGU&amp;psig=AFQjCNGILTX5qFTucndOreKbfZPskExaTg&amp;ust=140896217351654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4.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image" Target="../media/image32.png"/><Relationship Id="rId5" Type="http://schemas.openxmlformats.org/officeDocument/2006/relationships/oleObject" Target="../embeddings/oleObject3.bin"/><Relationship Id="rId10" Type="http://schemas.openxmlformats.org/officeDocument/2006/relationships/image" Target="../media/image31.png"/><Relationship Id="rId4" Type="http://schemas.openxmlformats.org/officeDocument/2006/relationships/oleObject" Target="../embeddings/oleObject2.bin"/><Relationship Id="rId9" Type="http://schemas.openxmlformats.org/officeDocument/2006/relationships/image" Target="../media/image3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9" name="Picture 11" descr="Fourth Biennial Conference on Resting State / Brain Connectivity — September 11-13, 2014"/>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4"/>
            <a:ext cx="9906000" cy="1916831"/>
          </a:xfrm>
          <a:prstGeom prst="rect">
            <a:avLst/>
          </a:prstGeom>
          <a:noFill/>
        </p:spPr>
      </p:pic>
      <p:sp>
        <p:nvSpPr>
          <p:cNvPr id="12291" name="Rectangle 4" descr="Parchment"/>
          <p:cNvSpPr>
            <a:spLocks noChangeArrowheads="1"/>
          </p:cNvSpPr>
          <p:nvPr/>
        </p:nvSpPr>
        <p:spPr bwMode="auto">
          <a:xfrm>
            <a:off x="2204063" y="2420888"/>
            <a:ext cx="5051638" cy="936104"/>
          </a:xfrm>
          <a:prstGeom prst="rect">
            <a:avLst/>
          </a:prstGeom>
          <a:noFill/>
          <a:ln w="3175">
            <a:noFill/>
            <a:miter lim="800000"/>
            <a:headEnd/>
            <a:tailEnd/>
          </a:ln>
        </p:spPr>
        <p:txBody>
          <a:bodyPr lIns="90488" tIns="44450" rIns="90488" bIns="44450" anchor="ctr"/>
          <a:lstStyle/>
          <a:p>
            <a:pPr algn="ctr"/>
            <a:r>
              <a:rPr lang="en-GB" sz="2000" dirty="0" smtClean="0">
                <a:solidFill>
                  <a:schemeClr val="tx2">
                    <a:lumMod val="75000"/>
                  </a:schemeClr>
                </a:solidFill>
                <a:latin typeface="Arial Narrow" pitchFamily="34" charset="0"/>
              </a:rPr>
              <a:t>On the intimate relationship between functional and effective connectivity</a:t>
            </a:r>
          </a:p>
          <a:p>
            <a:pPr algn="ctr"/>
            <a:endParaRPr lang="en-GB" sz="1000" b="0" dirty="0">
              <a:solidFill>
                <a:schemeClr val="tx2">
                  <a:lumMod val="75000"/>
                </a:schemeClr>
              </a:solidFill>
              <a:latin typeface="Arial Narrow" pitchFamily="34" charset="0"/>
            </a:endParaRPr>
          </a:p>
          <a:p>
            <a:pPr algn="ctr"/>
            <a:r>
              <a:rPr lang="en-GB" sz="1200" b="0" dirty="0" smtClean="0">
                <a:solidFill>
                  <a:schemeClr val="tx2">
                    <a:lumMod val="75000"/>
                  </a:schemeClr>
                </a:solidFill>
                <a:latin typeface="Arial Narrow" pitchFamily="34" charset="0"/>
              </a:rPr>
              <a:t>Karl Friston, Wellcome Centre for Neuroimaging</a:t>
            </a:r>
            <a:endParaRPr lang="en-GB" sz="1000" b="0" dirty="0">
              <a:solidFill>
                <a:schemeClr val="tx2">
                  <a:lumMod val="75000"/>
                </a:schemeClr>
              </a:solidFill>
              <a:latin typeface="Arial Narrow" pitchFamily="34" charset="0"/>
            </a:endParaRPr>
          </a:p>
        </p:txBody>
      </p:sp>
      <p:sp>
        <p:nvSpPr>
          <p:cNvPr id="12292" name="Rectangle 6" descr="Parchment"/>
          <p:cNvSpPr>
            <a:spLocks noChangeArrowheads="1"/>
          </p:cNvSpPr>
          <p:nvPr/>
        </p:nvSpPr>
        <p:spPr bwMode="auto">
          <a:xfrm>
            <a:off x="1285174" y="3501008"/>
            <a:ext cx="6889416" cy="2662267"/>
          </a:xfrm>
          <a:prstGeom prst="rect">
            <a:avLst/>
          </a:prstGeom>
          <a:noFill/>
          <a:ln w="12700">
            <a:noFill/>
            <a:miter lim="800000"/>
            <a:headEnd/>
            <a:tailEnd/>
          </a:ln>
        </p:spPr>
        <p:txBody>
          <a:bodyPr wrap="square" bIns="0" anchor="ctr">
            <a:spAutoFit/>
          </a:bodyPr>
          <a:lstStyle/>
          <a:p>
            <a:pPr algn="just"/>
            <a:r>
              <a:rPr lang="en-GB" sz="1400" b="0" dirty="0" smtClean="0">
                <a:solidFill>
                  <a:srgbClr val="990033"/>
                </a:solidFill>
                <a:latin typeface="Arial Narrow" pitchFamily="34" charset="0"/>
              </a:rPr>
              <a:t>The past decade has seen tremendous advances in characterising functional integration in the brain; especially in the resting state community. Much of this progress is set against the backdrop of a key dialectic between functional and effective connectivity. I hope to highlight the intimate relationship between functional and effective connectivity and how one informs the other. My talk will focus on the application of dynamic causal modelling to resting state timeseries or endogenous neuronal activity. I will survey recent (and rapid) developments in modelling distributed neuronal fluctuations (e.g., stochastic, spectral and symmetric DCM for fMRI) – and how this modelling rests upon functional connectivity. This survey concludes by looking at the circumstances under which functional and effective connectivity can be regarded as formally identical. I will try to contextualise these developments in terms of some historical distinctions that have shaped our approaches to connectivity in functional neuroimaging.</a:t>
            </a:r>
          </a:p>
          <a:p>
            <a:pPr algn="just"/>
            <a:endParaRPr lang="en-GB" sz="1600" b="0" dirty="0">
              <a:solidFill>
                <a:srgbClr val="990033"/>
              </a:solidFill>
              <a:latin typeface="Arial Narrow" pitchFamily="34" charset="0"/>
            </a:endParaRPr>
          </a:p>
        </p:txBody>
      </p:sp>
      <p:pic>
        <p:nvPicPr>
          <p:cNvPr id="8" name="Picture 2" descr="https://www.online.psychol.ucl.ac.uk/App_Themes/Pos08/images/logo_blue_beta.gif"/>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7977336" y="260648"/>
            <a:ext cx="1513158" cy="816198"/>
          </a:xfrm>
          <a:prstGeom prst="rect">
            <a:avLst/>
          </a:prstGeom>
          <a:noFill/>
        </p:spPr>
      </p:pic>
    </p:spTree>
    <p:extLst>
      <p:ext uri="{BB962C8B-B14F-4D97-AF65-F5344CB8AC3E}">
        <p14:creationId xmlns="" xmlns:p14="http://schemas.microsoft.com/office/powerpoint/2010/main" val="26071189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http://www.sciencemag.org/content/342/6158/1238411/F4.large.jpg"/>
          <p:cNvPicPr>
            <a:picLocks noChangeAspect="1" noChangeArrowheads="1"/>
          </p:cNvPicPr>
          <p:nvPr/>
        </p:nvPicPr>
        <p:blipFill>
          <a:blip r:embed="rId2" cstate="print"/>
          <a:stretch>
            <a:fillRect/>
          </a:stretch>
        </p:blipFill>
        <p:spPr bwMode="auto">
          <a:xfrm>
            <a:off x="2657745" y="953725"/>
            <a:ext cx="4737044" cy="3888432"/>
          </a:xfrm>
          <a:prstGeom prst="rect">
            <a:avLst/>
          </a:prstGeom>
          <a:noFill/>
        </p:spPr>
      </p:pic>
      <p:pic>
        <p:nvPicPr>
          <p:cNvPr id="119811" name="Picture 3"/>
          <p:cNvPicPr>
            <a:picLocks noChangeAspect="1" noChangeArrowheads="1"/>
          </p:cNvPicPr>
          <p:nvPr/>
        </p:nvPicPr>
        <p:blipFill>
          <a:blip r:embed="rId3" cstate="print"/>
          <a:srcRect/>
          <a:stretch>
            <a:fillRect/>
          </a:stretch>
        </p:blipFill>
        <p:spPr bwMode="auto">
          <a:xfrm>
            <a:off x="2792760" y="5184195"/>
            <a:ext cx="2565285" cy="845380"/>
          </a:xfrm>
          <a:prstGeom prst="rect">
            <a:avLst/>
          </a:prstGeom>
          <a:noFill/>
          <a:ln w="12700" cap="flat" cmpd="sng">
            <a:noFill/>
            <a:prstDash val="solid"/>
            <a:miter lim="800000"/>
            <a:headEnd/>
            <a:tailEnd/>
          </a:ln>
        </p:spPr>
      </p:pic>
      <p:pic>
        <p:nvPicPr>
          <p:cNvPr id="4" name="Picture 4" descr="nrn2575-f2"/>
          <p:cNvPicPr>
            <a:picLocks noChangeAspect="1" noChangeArrowheads="1"/>
          </p:cNvPicPr>
          <p:nvPr/>
        </p:nvPicPr>
        <p:blipFill>
          <a:blip r:embed="rId4" cstate="print">
            <a:clrChange>
              <a:clrFrom>
                <a:srgbClr val="FFFFFF"/>
              </a:clrFrom>
              <a:clrTo>
                <a:srgbClr val="FFFFFF">
                  <a:alpha val="0"/>
                </a:srgbClr>
              </a:clrTo>
            </a:clrChange>
          </a:blip>
          <a:srcRect t="2777" r="-2484" b="3438"/>
          <a:stretch>
            <a:fillRect/>
          </a:stretch>
        </p:blipFill>
        <p:spPr bwMode="auto">
          <a:xfrm>
            <a:off x="128464" y="92468"/>
            <a:ext cx="1041400" cy="1341437"/>
          </a:xfrm>
          <a:prstGeom prst="rect">
            <a:avLst/>
          </a:prstGeom>
          <a:noFill/>
          <a:ln w="9525">
            <a:noFill/>
            <a:miter lim="800000"/>
            <a:headEnd/>
            <a:tailEnd/>
          </a:ln>
        </p:spPr>
      </p:pic>
      <p:sp>
        <p:nvSpPr>
          <p:cNvPr id="6" name="Rectangle 5"/>
          <p:cNvSpPr/>
          <p:nvPr/>
        </p:nvSpPr>
        <p:spPr>
          <a:xfrm>
            <a:off x="3017785" y="413665"/>
            <a:ext cx="4320480" cy="369332"/>
          </a:xfrm>
          <a:prstGeom prst="rect">
            <a:avLst/>
          </a:prstGeom>
        </p:spPr>
        <p:txBody>
          <a:bodyPr wrap="square">
            <a:spAutoFit/>
          </a:bodyPr>
          <a:lstStyle/>
          <a:p>
            <a:pPr algn="ctr" eaLnBrk="1" fontAlgn="auto" hangingPunct="1">
              <a:spcBef>
                <a:spcPts val="0"/>
              </a:spcBef>
              <a:spcAft>
                <a:spcPts val="0"/>
              </a:spcAft>
            </a:pPr>
            <a:r>
              <a:rPr lang="en-GB" b="0" dirty="0" smtClean="0">
                <a:solidFill>
                  <a:srgbClr val="1F497D"/>
                </a:solidFill>
                <a:latin typeface="Calibri"/>
              </a:rPr>
              <a:t>A connectivity reconstruction problem:</a:t>
            </a:r>
          </a:p>
        </p:txBody>
      </p:sp>
      <p:grpSp>
        <p:nvGrpSpPr>
          <p:cNvPr id="8" name="Group 7"/>
          <p:cNvGrpSpPr/>
          <p:nvPr/>
        </p:nvGrpSpPr>
        <p:grpSpPr>
          <a:xfrm>
            <a:off x="2882770" y="1628800"/>
            <a:ext cx="4320480" cy="4140170"/>
            <a:chOff x="2882770" y="1628800"/>
            <a:chExt cx="4320480" cy="4140170"/>
          </a:xfrm>
        </p:grpSpPr>
        <p:pic>
          <p:nvPicPr>
            <p:cNvPr id="211969" name="Picture 1"/>
            <p:cNvPicPr>
              <a:picLocks noChangeAspect="1" noChangeArrowheads="1"/>
            </p:cNvPicPr>
            <p:nvPr/>
          </p:nvPicPr>
          <p:blipFill>
            <a:blip r:embed="rId5" cstate="print"/>
            <a:srcRect/>
            <a:stretch>
              <a:fillRect/>
            </a:stretch>
          </p:blipFill>
          <p:spPr bwMode="auto">
            <a:xfrm>
              <a:off x="3776663" y="1628800"/>
              <a:ext cx="2532695" cy="3327367"/>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2882770" y="5184195"/>
              <a:ext cx="4320480" cy="584775"/>
            </a:xfrm>
            <a:prstGeom prst="rect">
              <a:avLst/>
            </a:prstGeom>
          </p:spPr>
          <p:txBody>
            <a:bodyPr wrap="square">
              <a:spAutoFit/>
            </a:bodyPr>
            <a:lstStyle/>
            <a:p>
              <a:pPr algn="ctr" eaLnBrk="1" fontAlgn="auto" hangingPunct="1">
                <a:spcBef>
                  <a:spcPts val="0"/>
                </a:spcBef>
                <a:spcAft>
                  <a:spcPts val="0"/>
                </a:spcAft>
              </a:pPr>
              <a:r>
                <a:rPr lang="en-GB" sz="1600" b="0" dirty="0" smtClean="0">
                  <a:solidFill>
                    <a:srgbClr val="1F497D"/>
                  </a:solidFill>
                  <a:latin typeface="Calibri"/>
                </a:rPr>
                <a:t>A degenerate (many-to-one) mapping between effective and functional connectivity</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xit" presetSubtype="0" fill="hold" nodeType="withEffect">
                                  <p:stCondLst>
                                    <p:cond delay="0"/>
                                  </p:stCondLst>
                                  <p:childTnLst>
                                    <p:animEffect transition="out" filter="fade">
                                      <p:cBhvr>
                                        <p:cTn id="9" dur="2000"/>
                                        <p:tgtEl>
                                          <p:spTgt spid="119811"/>
                                        </p:tgtEl>
                                      </p:cBhvr>
                                    </p:animEffect>
                                    <p:set>
                                      <p:cBhvr>
                                        <p:cTn id="10" dur="1" fill="hold">
                                          <p:stCondLst>
                                            <p:cond delay="1999"/>
                                          </p:stCondLst>
                                        </p:cTn>
                                        <p:tgtEl>
                                          <p:spTgt spid="1198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p:cNvGraphicFramePr>
            <a:graphicFrameLocks noChangeAspect="1"/>
          </p:cNvGraphicFramePr>
          <p:nvPr/>
        </p:nvGraphicFramePr>
        <p:xfrm>
          <a:off x="3658673" y="1619508"/>
          <a:ext cx="1984941" cy="1512168"/>
        </p:xfrm>
        <a:graphic>
          <a:graphicData uri="http://schemas.openxmlformats.org/presentationml/2006/ole">
            <p:oleObj spid="_x0000_s283650" name="CorelPhotoPaint.Image.11" r:id="rId3" imgW="4457143" imgH="4241270" progId="">
              <p:embed/>
            </p:oleObj>
          </a:graphicData>
        </a:graphic>
      </p:graphicFrame>
      <p:graphicFrame>
        <p:nvGraphicFramePr>
          <p:cNvPr id="36868" name="Object 4"/>
          <p:cNvGraphicFramePr>
            <a:graphicFrameLocks noChangeAspect="1"/>
          </p:cNvGraphicFramePr>
          <p:nvPr/>
        </p:nvGraphicFramePr>
        <p:xfrm>
          <a:off x="4010025" y="2184400"/>
          <a:ext cx="1282700" cy="279400"/>
        </p:xfrm>
        <a:graphic>
          <a:graphicData uri="http://schemas.openxmlformats.org/presentationml/2006/ole">
            <p:oleObj spid="_x0000_s283651" name="Equation" r:id="rId4" imgW="850531" imgH="203112" progId="Equation.DSMT4">
              <p:embed/>
            </p:oleObj>
          </a:graphicData>
        </a:graphic>
      </p:graphicFrame>
      <p:graphicFrame>
        <p:nvGraphicFramePr>
          <p:cNvPr id="36873" name="Object 9"/>
          <p:cNvGraphicFramePr>
            <a:graphicFrameLocks noChangeAspect="1"/>
          </p:cNvGraphicFramePr>
          <p:nvPr/>
        </p:nvGraphicFramePr>
        <p:xfrm>
          <a:off x="2000672" y="3860800"/>
          <a:ext cx="1617663" cy="282575"/>
        </p:xfrm>
        <a:graphic>
          <a:graphicData uri="http://schemas.openxmlformats.org/presentationml/2006/ole">
            <p:oleObj spid="_x0000_s283652" name="Equation" r:id="rId5" imgW="1066337" imgH="203112" progId="Equation.DSMT4">
              <p:embed/>
            </p:oleObj>
          </a:graphicData>
        </a:graphic>
      </p:graphicFrame>
      <p:graphicFrame>
        <p:nvGraphicFramePr>
          <p:cNvPr id="36881" name="Object 17"/>
          <p:cNvGraphicFramePr>
            <a:graphicFrameLocks noChangeAspect="1"/>
          </p:cNvGraphicFramePr>
          <p:nvPr/>
        </p:nvGraphicFramePr>
        <p:xfrm>
          <a:off x="3152800" y="764708"/>
          <a:ext cx="423863" cy="284163"/>
        </p:xfrm>
        <a:graphic>
          <a:graphicData uri="http://schemas.openxmlformats.org/presentationml/2006/ole">
            <p:oleObj spid="_x0000_s283653" name="Equation" r:id="rId6" imgW="279279" imgH="203112" progId="Equation.DSMT4">
              <p:embed/>
            </p:oleObj>
          </a:graphicData>
        </a:graphic>
      </p:graphicFrame>
      <p:sp>
        <p:nvSpPr>
          <p:cNvPr id="45" name="Rectangle 44"/>
          <p:cNvSpPr/>
          <p:nvPr/>
        </p:nvSpPr>
        <p:spPr>
          <a:xfrm>
            <a:off x="632520" y="548682"/>
            <a:ext cx="2418269" cy="646331"/>
          </a:xfrm>
          <a:prstGeom prst="rect">
            <a:avLst/>
          </a:prstGeom>
        </p:spPr>
        <p:txBody>
          <a:bodyPr wrap="square">
            <a:spAutoFit/>
          </a:bodyPr>
          <a:lstStyle/>
          <a:p>
            <a:pPr algn="ctr" eaLnBrk="1" fontAlgn="auto" hangingPunct="1">
              <a:spcBef>
                <a:spcPts val="0"/>
              </a:spcBef>
              <a:spcAft>
                <a:spcPts val="0"/>
              </a:spcAft>
            </a:pPr>
            <a:r>
              <a:rPr lang="en-GB" b="0" dirty="0" smtClean="0">
                <a:solidFill>
                  <a:srgbClr val="1F497D"/>
                </a:solidFill>
                <a:latin typeface="Calibri"/>
              </a:rPr>
              <a:t>The forward (dynamic causal) model</a:t>
            </a:r>
          </a:p>
        </p:txBody>
      </p:sp>
      <p:sp>
        <p:nvSpPr>
          <p:cNvPr id="46" name="Rectangle 45"/>
          <p:cNvSpPr/>
          <p:nvPr/>
        </p:nvSpPr>
        <p:spPr>
          <a:xfrm>
            <a:off x="5673080" y="692699"/>
            <a:ext cx="1008112" cy="430887"/>
          </a:xfrm>
          <a:prstGeom prst="rect">
            <a:avLst/>
          </a:prstGeom>
        </p:spPr>
        <p:txBody>
          <a:bodyPr wrap="square">
            <a:spAutoFit/>
          </a:bodyPr>
          <a:lstStyle/>
          <a:p>
            <a:pPr algn="l" eaLnBrk="1" fontAlgn="auto" hangingPunct="1">
              <a:spcBef>
                <a:spcPts val="0"/>
              </a:spcBef>
              <a:spcAft>
                <a:spcPts val="0"/>
              </a:spcAft>
            </a:pPr>
            <a:r>
              <a:rPr lang="en-GB" sz="1100" b="0" dirty="0" smtClean="0">
                <a:solidFill>
                  <a:srgbClr val="1F497D"/>
                </a:solidFill>
                <a:latin typeface="Calibri"/>
              </a:rPr>
              <a:t>Endogenous fluctuations</a:t>
            </a:r>
          </a:p>
        </p:txBody>
      </p:sp>
      <p:graphicFrame>
        <p:nvGraphicFramePr>
          <p:cNvPr id="37907" name="Object 19"/>
          <p:cNvGraphicFramePr>
            <a:graphicFrameLocks noChangeAspect="1"/>
          </p:cNvGraphicFramePr>
          <p:nvPr/>
        </p:nvGraphicFramePr>
        <p:xfrm>
          <a:off x="3368827" y="5517238"/>
          <a:ext cx="482600" cy="282575"/>
        </p:xfrm>
        <a:graphic>
          <a:graphicData uri="http://schemas.openxmlformats.org/presentationml/2006/ole">
            <p:oleObj spid="_x0000_s283654" name="Equation" r:id="rId7" imgW="317225" imgH="203024" progId="Equation.DSMT4">
              <p:embed/>
            </p:oleObj>
          </a:graphicData>
        </a:graphic>
      </p:graphicFrame>
      <p:pic>
        <p:nvPicPr>
          <p:cNvPr id="23" name="Picture 2"/>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620856" y="3405946"/>
            <a:ext cx="2060575" cy="11927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6" name="Straight Arrow Connector 25"/>
          <p:cNvCxnSpPr/>
          <p:nvPr/>
        </p:nvCxnSpPr>
        <p:spPr>
          <a:xfrm flipV="1">
            <a:off x="4651143" y="1475492"/>
            <a:ext cx="1" cy="504056"/>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651143" y="4499828"/>
            <a:ext cx="1" cy="504056"/>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624189" y="2555612"/>
            <a:ext cx="2418269" cy="369332"/>
          </a:xfrm>
          <a:prstGeom prst="rect">
            <a:avLst/>
          </a:prstGeom>
        </p:spPr>
        <p:txBody>
          <a:bodyPr wrap="square">
            <a:spAutoFit/>
          </a:bodyPr>
          <a:lstStyle/>
          <a:p>
            <a:pPr algn="ctr" eaLnBrk="1" fontAlgn="auto" hangingPunct="1">
              <a:spcBef>
                <a:spcPts val="0"/>
              </a:spcBef>
              <a:spcAft>
                <a:spcPts val="0"/>
              </a:spcAft>
            </a:pPr>
            <a:r>
              <a:rPr lang="en-GB" b="0" dirty="0" smtClean="0">
                <a:solidFill>
                  <a:srgbClr val="1F497D"/>
                </a:solidFill>
                <a:latin typeface="Calibri"/>
              </a:rPr>
              <a:t>Effective connectivity</a:t>
            </a:r>
          </a:p>
        </p:txBody>
      </p:sp>
      <p:sp>
        <p:nvSpPr>
          <p:cNvPr id="31" name="Rectangle 30"/>
          <p:cNvSpPr/>
          <p:nvPr/>
        </p:nvSpPr>
        <p:spPr>
          <a:xfrm>
            <a:off x="6624189" y="5301211"/>
            <a:ext cx="2418269" cy="369332"/>
          </a:xfrm>
          <a:prstGeom prst="rect">
            <a:avLst/>
          </a:prstGeom>
        </p:spPr>
        <p:txBody>
          <a:bodyPr wrap="square">
            <a:spAutoFit/>
          </a:bodyPr>
          <a:lstStyle/>
          <a:p>
            <a:pPr algn="ctr" eaLnBrk="1" fontAlgn="auto" hangingPunct="1">
              <a:spcBef>
                <a:spcPts val="0"/>
              </a:spcBef>
              <a:spcAft>
                <a:spcPts val="0"/>
              </a:spcAft>
            </a:pPr>
            <a:r>
              <a:rPr lang="en-GB" b="0" dirty="0" smtClean="0">
                <a:solidFill>
                  <a:srgbClr val="1F497D"/>
                </a:solidFill>
                <a:latin typeface="Calibri"/>
              </a:rPr>
              <a:t>Functional connectivity</a:t>
            </a:r>
          </a:p>
        </p:txBody>
      </p:sp>
      <p:pic>
        <p:nvPicPr>
          <p:cNvPr id="32" name="Picture 54"/>
          <p:cNvPicPr>
            <a:picLocks noChangeAspect="1" noChangeArrowheads="1"/>
          </p:cNvPicPr>
          <p:nvPr/>
        </p:nvPicPr>
        <p:blipFill>
          <a:blip r:embed="rId9" cstate="print">
            <a:duotone>
              <a:schemeClr val="accent6">
                <a:shade val="45000"/>
                <a:satMod val="135000"/>
              </a:schemeClr>
              <a:prstClr val="white"/>
            </a:duotone>
          </a:blip>
          <a:srcRect/>
          <a:stretch>
            <a:fillRect/>
          </a:stretch>
        </p:blipFill>
        <p:spPr bwMode="auto">
          <a:xfrm>
            <a:off x="3612916" y="404666"/>
            <a:ext cx="2076450" cy="1152129"/>
          </a:xfrm>
          <a:prstGeom prst="rect">
            <a:avLst/>
          </a:prstGeom>
          <a:noFill/>
          <a:ln w="9525">
            <a:noFill/>
            <a:miter lim="800000"/>
            <a:headEnd/>
            <a:tailEnd/>
          </a:ln>
          <a:effectLst/>
        </p:spPr>
      </p:pic>
      <p:sp>
        <p:nvSpPr>
          <p:cNvPr id="33" name="Rectangle 32"/>
          <p:cNvSpPr/>
          <p:nvPr/>
        </p:nvSpPr>
        <p:spPr>
          <a:xfrm>
            <a:off x="5673080" y="3790207"/>
            <a:ext cx="864096" cy="430887"/>
          </a:xfrm>
          <a:prstGeom prst="rect">
            <a:avLst/>
          </a:prstGeom>
        </p:spPr>
        <p:txBody>
          <a:bodyPr wrap="square">
            <a:spAutoFit/>
          </a:bodyPr>
          <a:lstStyle/>
          <a:p>
            <a:pPr algn="l" eaLnBrk="1" fontAlgn="auto" hangingPunct="1">
              <a:spcBef>
                <a:spcPts val="0"/>
              </a:spcBef>
              <a:spcAft>
                <a:spcPts val="0"/>
              </a:spcAft>
            </a:pPr>
            <a:r>
              <a:rPr lang="en-GB" sz="1100" b="0" dirty="0" smtClean="0">
                <a:solidFill>
                  <a:srgbClr val="1F497D"/>
                </a:solidFill>
                <a:latin typeface="Calibri"/>
              </a:rPr>
              <a:t>Observed timeseries</a:t>
            </a:r>
          </a:p>
        </p:txBody>
      </p:sp>
      <p:cxnSp>
        <p:nvCxnSpPr>
          <p:cNvPr id="43" name="Straight Arrow Connector 42"/>
          <p:cNvCxnSpPr/>
          <p:nvPr/>
        </p:nvCxnSpPr>
        <p:spPr>
          <a:xfrm flipV="1">
            <a:off x="4651143" y="3131676"/>
            <a:ext cx="1" cy="504056"/>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9997" name="Picture 13"/>
          <p:cNvPicPr>
            <a:picLocks noChangeAspect="1" noChangeArrowheads="1"/>
          </p:cNvPicPr>
          <p:nvPr/>
        </p:nvPicPr>
        <p:blipFill>
          <a:blip r:embed="rId10" cstate="print"/>
          <a:srcRect/>
          <a:stretch>
            <a:fillRect/>
          </a:stretch>
        </p:blipFill>
        <p:spPr bwMode="auto">
          <a:xfrm>
            <a:off x="5313040" y="2204864"/>
            <a:ext cx="1362075" cy="1376362"/>
          </a:xfrm>
          <a:prstGeom prst="rect">
            <a:avLst/>
          </a:prstGeom>
          <a:noFill/>
          <a:ln w="9525">
            <a:noFill/>
            <a:miter lim="800000"/>
            <a:headEnd/>
            <a:tailEnd/>
          </a:ln>
        </p:spPr>
      </p:pic>
      <p:pic>
        <p:nvPicPr>
          <p:cNvPr id="169998" name="Picture 14"/>
          <p:cNvPicPr>
            <a:picLocks noChangeAspect="1" noChangeArrowheads="1"/>
          </p:cNvPicPr>
          <p:nvPr/>
        </p:nvPicPr>
        <p:blipFill>
          <a:blip r:embed="rId11" cstate="print"/>
          <a:srcRect/>
          <a:stretch>
            <a:fillRect/>
          </a:stretch>
        </p:blipFill>
        <p:spPr bwMode="auto">
          <a:xfrm>
            <a:off x="3978891" y="5013176"/>
            <a:ext cx="1344500" cy="1356294"/>
          </a:xfrm>
          <a:prstGeom prst="rect">
            <a:avLst/>
          </a:prstGeom>
          <a:noFill/>
          <a:ln w="9525">
            <a:noFill/>
            <a:miter lim="800000"/>
            <a:headEnd/>
            <a:tailEnd/>
          </a:ln>
        </p:spPr>
      </p:pic>
      <p:cxnSp>
        <p:nvCxnSpPr>
          <p:cNvPr id="34" name="Straight Arrow Connector 33"/>
          <p:cNvCxnSpPr/>
          <p:nvPr/>
        </p:nvCxnSpPr>
        <p:spPr>
          <a:xfrm flipV="1">
            <a:off x="7833320" y="2924944"/>
            <a:ext cx="0" cy="2376264"/>
          </a:xfrm>
          <a:prstGeom prst="straightConnector1">
            <a:avLst/>
          </a:prstGeom>
          <a:ln w="57150">
            <a:solidFill>
              <a:schemeClr val="tx2">
                <a:lumMod val="20000"/>
                <a:lumOff val="8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2302002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776536" y="332656"/>
            <a:ext cx="2232248" cy="3456384"/>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866" name="Object 2"/>
          <p:cNvGraphicFramePr>
            <a:graphicFrameLocks noChangeAspect="1"/>
          </p:cNvGraphicFramePr>
          <p:nvPr/>
        </p:nvGraphicFramePr>
        <p:xfrm>
          <a:off x="3658673" y="1619508"/>
          <a:ext cx="1984941" cy="1512168"/>
        </p:xfrm>
        <a:graphic>
          <a:graphicData uri="http://schemas.openxmlformats.org/presentationml/2006/ole">
            <p:oleObj spid="_x0000_s171025" name="CorelPhotoPaint.Image.11" r:id="rId3" imgW="4457143" imgH="4241270" progId="">
              <p:embed/>
            </p:oleObj>
          </a:graphicData>
        </a:graphic>
      </p:graphicFrame>
      <p:graphicFrame>
        <p:nvGraphicFramePr>
          <p:cNvPr id="36868" name="Object 4"/>
          <p:cNvGraphicFramePr>
            <a:graphicFrameLocks noChangeAspect="1"/>
          </p:cNvGraphicFramePr>
          <p:nvPr/>
        </p:nvGraphicFramePr>
        <p:xfrm>
          <a:off x="4010025" y="2184400"/>
          <a:ext cx="1282700" cy="279400"/>
        </p:xfrm>
        <a:graphic>
          <a:graphicData uri="http://schemas.openxmlformats.org/presentationml/2006/ole">
            <p:oleObj spid="_x0000_s171026" name="Equation" r:id="rId4" imgW="850531" imgH="203112" progId="Equation.DSMT4">
              <p:embed/>
            </p:oleObj>
          </a:graphicData>
        </a:graphic>
      </p:graphicFrame>
      <p:graphicFrame>
        <p:nvGraphicFramePr>
          <p:cNvPr id="36873" name="Object 9"/>
          <p:cNvGraphicFramePr>
            <a:graphicFrameLocks noChangeAspect="1"/>
          </p:cNvGraphicFramePr>
          <p:nvPr/>
        </p:nvGraphicFramePr>
        <p:xfrm>
          <a:off x="3152803" y="3861049"/>
          <a:ext cx="442913" cy="282575"/>
        </p:xfrm>
        <a:graphic>
          <a:graphicData uri="http://schemas.openxmlformats.org/presentationml/2006/ole">
            <p:oleObj spid="_x0000_s171027" name="Equation" r:id="rId5" imgW="291973" imgH="203112" progId="Equation.DSMT4">
              <p:embed/>
            </p:oleObj>
          </a:graphicData>
        </a:graphic>
      </p:graphicFrame>
      <p:graphicFrame>
        <p:nvGraphicFramePr>
          <p:cNvPr id="36881" name="Object 17"/>
          <p:cNvGraphicFramePr>
            <a:graphicFrameLocks noChangeAspect="1"/>
          </p:cNvGraphicFramePr>
          <p:nvPr/>
        </p:nvGraphicFramePr>
        <p:xfrm>
          <a:off x="3152800" y="764708"/>
          <a:ext cx="423863" cy="284163"/>
        </p:xfrm>
        <a:graphic>
          <a:graphicData uri="http://schemas.openxmlformats.org/presentationml/2006/ole">
            <p:oleObj spid="_x0000_s171028" name="Equation" r:id="rId6" imgW="279279" imgH="203112" progId="Equation.DSMT4">
              <p:embed/>
            </p:oleObj>
          </a:graphicData>
        </a:graphic>
      </p:graphicFrame>
      <p:sp>
        <p:nvSpPr>
          <p:cNvPr id="45" name="Rectangle 44"/>
          <p:cNvSpPr/>
          <p:nvPr/>
        </p:nvSpPr>
        <p:spPr>
          <a:xfrm>
            <a:off x="668527" y="548682"/>
            <a:ext cx="2418269" cy="646331"/>
          </a:xfrm>
          <a:prstGeom prst="rect">
            <a:avLst/>
          </a:prstGeom>
        </p:spPr>
        <p:txBody>
          <a:bodyPr wrap="square">
            <a:spAutoFit/>
          </a:bodyPr>
          <a:lstStyle/>
          <a:p>
            <a:pPr algn="ctr" eaLnBrk="1" fontAlgn="auto" hangingPunct="1">
              <a:spcBef>
                <a:spcPts val="0"/>
              </a:spcBef>
              <a:spcAft>
                <a:spcPts val="0"/>
              </a:spcAft>
            </a:pPr>
            <a:r>
              <a:rPr lang="en-GB" b="0" dirty="0" smtClean="0">
                <a:solidFill>
                  <a:srgbClr val="1F497D"/>
                </a:solidFill>
                <a:latin typeface="Calibri"/>
              </a:rPr>
              <a:t>Bayesian model inversion</a:t>
            </a:r>
          </a:p>
        </p:txBody>
      </p:sp>
      <p:sp>
        <p:nvSpPr>
          <p:cNvPr id="46" name="Rectangle 45"/>
          <p:cNvSpPr/>
          <p:nvPr/>
        </p:nvSpPr>
        <p:spPr>
          <a:xfrm>
            <a:off x="5673080" y="692699"/>
            <a:ext cx="1008112" cy="430887"/>
          </a:xfrm>
          <a:prstGeom prst="rect">
            <a:avLst/>
          </a:prstGeom>
        </p:spPr>
        <p:txBody>
          <a:bodyPr wrap="square">
            <a:spAutoFit/>
          </a:bodyPr>
          <a:lstStyle/>
          <a:p>
            <a:pPr algn="l" eaLnBrk="1" fontAlgn="auto" hangingPunct="1">
              <a:spcBef>
                <a:spcPts val="0"/>
              </a:spcBef>
              <a:spcAft>
                <a:spcPts val="0"/>
              </a:spcAft>
            </a:pPr>
            <a:r>
              <a:rPr lang="en-GB" sz="1100" b="0" dirty="0" smtClean="0">
                <a:solidFill>
                  <a:srgbClr val="1F497D"/>
                </a:solidFill>
                <a:latin typeface="Calibri"/>
              </a:rPr>
              <a:t>Endogenous fluctuations</a:t>
            </a:r>
          </a:p>
        </p:txBody>
      </p:sp>
      <p:graphicFrame>
        <p:nvGraphicFramePr>
          <p:cNvPr id="37907" name="Object 19"/>
          <p:cNvGraphicFramePr>
            <a:graphicFrameLocks noChangeAspect="1"/>
          </p:cNvGraphicFramePr>
          <p:nvPr/>
        </p:nvGraphicFramePr>
        <p:xfrm>
          <a:off x="3368827" y="5517238"/>
          <a:ext cx="482600" cy="282575"/>
        </p:xfrm>
        <a:graphic>
          <a:graphicData uri="http://schemas.openxmlformats.org/presentationml/2006/ole">
            <p:oleObj spid="_x0000_s171029" name="Equation" r:id="rId7" imgW="317225" imgH="203024" progId="Equation.DSMT4">
              <p:embed/>
            </p:oleObj>
          </a:graphicData>
        </a:graphic>
      </p:graphicFrame>
      <p:pic>
        <p:nvPicPr>
          <p:cNvPr id="23" name="Picture 2"/>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620856" y="3405946"/>
            <a:ext cx="2060575" cy="11927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6" name="Straight Arrow Connector 25"/>
          <p:cNvCxnSpPr/>
          <p:nvPr/>
        </p:nvCxnSpPr>
        <p:spPr>
          <a:xfrm flipV="1">
            <a:off x="4651143" y="1475492"/>
            <a:ext cx="1" cy="504056"/>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651143" y="4499828"/>
            <a:ext cx="1" cy="504056"/>
          </a:xfrm>
          <a:prstGeom prst="straightConnector1">
            <a:avLst/>
          </a:prstGeom>
          <a:ln w="5715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624189" y="2555612"/>
            <a:ext cx="2418269" cy="369332"/>
          </a:xfrm>
          <a:prstGeom prst="rect">
            <a:avLst/>
          </a:prstGeom>
        </p:spPr>
        <p:txBody>
          <a:bodyPr wrap="square">
            <a:spAutoFit/>
          </a:bodyPr>
          <a:lstStyle/>
          <a:p>
            <a:pPr algn="ctr" eaLnBrk="1" fontAlgn="auto" hangingPunct="1">
              <a:spcBef>
                <a:spcPts val="0"/>
              </a:spcBef>
              <a:spcAft>
                <a:spcPts val="0"/>
              </a:spcAft>
            </a:pPr>
            <a:r>
              <a:rPr lang="en-GB" b="0" dirty="0" smtClean="0">
                <a:solidFill>
                  <a:srgbClr val="1F497D"/>
                </a:solidFill>
                <a:latin typeface="Calibri"/>
              </a:rPr>
              <a:t>Effective connectivity</a:t>
            </a:r>
          </a:p>
        </p:txBody>
      </p:sp>
      <p:sp>
        <p:nvSpPr>
          <p:cNvPr id="31" name="Rectangle 30"/>
          <p:cNvSpPr/>
          <p:nvPr/>
        </p:nvSpPr>
        <p:spPr>
          <a:xfrm>
            <a:off x="6624189" y="5301211"/>
            <a:ext cx="2418269" cy="369332"/>
          </a:xfrm>
          <a:prstGeom prst="rect">
            <a:avLst/>
          </a:prstGeom>
        </p:spPr>
        <p:txBody>
          <a:bodyPr wrap="square">
            <a:spAutoFit/>
          </a:bodyPr>
          <a:lstStyle/>
          <a:p>
            <a:pPr algn="ctr" eaLnBrk="1" fontAlgn="auto" hangingPunct="1">
              <a:spcBef>
                <a:spcPts val="0"/>
              </a:spcBef>
              <a:spcAft>
                <a:spcPts val="0"/>
              </a:spcAft>
            </a:pPr>
            <a:r>
              <a:rPr lang="en-GB" b="0" dirty="0" smtClean="0">
                <a:solidFill>
                  <a:srgbClr val="1F497D"/>
                </a:solidFill>
                <a:latin typeface="Calibri"/>
              </a:rPr>
              <a:t>Functional connectivity</a:t>
            </a:r>
          </a:p>
        </p:txBody>
      </p:sp>
      <p:pic>
        <p:nvPicPr>
          <p:cNvPr id="32" name="Picture 54"/>
          <p:cNvPicPr>
            <a:picLocks noChangeAspect="1" noChangeArrowheads="1"/>
          </p:cNvPicPr>
          <p:nvPr/>
        </p:nvPicPr>
        <p:blipFill>
          <a:blip r:embed="rId9" cstate="print">
            <a:duotone>
              <a:schemeClr val="accent6">
                <a:shade val="45000"/>
                <a:satMod val="135000"/>
              </a:schemeClr>
              <a:prstClr val="white"/>
            </a:duotone>
          </a:blip>
          <a:srcRect/>
          <a:stretch>
            <a:fillRect/>
          </a:stretch>
        </p:blipFill>
        <p:spPr bwMode="auto">
          <a:xfrm>
            <a:off x="3612916" y="404666"/>
            <a:ext cx="2076450" cy="1152129"/>
          </a:xfrm>
          <a:prstGeom prst="rect">
            <a:avLst/>
          </a:prstGeom>
          <a:noFill/>
          <a:ln w="9525">
            <a:noFill/>
            <a:miter lim="800000"/>
            <a:headEnd/>
            <a:tailEnd/>
          </a:ln>
          <a:effectLst/>
        </p:spPr>
      </p:pic>
      <p:sp>
        <p:nvSpPr>
          <p:cNvPr id="33" name="Rectangle 32"/>
          <p:cNvSpPr/>
          <p:nvPr/>
        </p:nvSpPr>
        <p:spPr>
          <a:xfrm>
            <a:off x="5673080" y="3790207"/>
            <a:ext cx="864096" cy="430887"/>
          </a:xfrm>
          <a:prstGeom prst="rect">
            <a:avLst/>
          </a:prstGeom>
        </p:spPr>
        <p:txBody>
          <a:bodyPr wrap="square">
            <a:spAutoFit/>
          </a:bodyPr>
          <a:lstStyle/>
          <a:p>
            <a:pPr algn="l" eaLnBrk="1" fontAlgn="auto" hangingPunct="1">
              <a:spcBef>
                <a:spcPts val="0"/>
              </a:spcBef>
              <a:spcAft>
                <a:spcPts val="0"/>
              </a:spcAft>
            </a:pPr>
            <a:r>
              <a:rPr lang="en-GB" sz="1100" b="0" dirty="0" smtClean="0">
                <a:solidFill>
                  <a:srgbClr val="1F497D"/>
                </a:solidFill>
                <a:latin typeface="Calibri"/>
              </a:rPr>
              <a:t>Observed timeseries</a:t>
            </a:r>
          </a:p>
        </p:txBody>
      </p:sp>
      <p:cxnSp>
        <p:nvCxnSpPr>
          <p:cNvPr id="43" name="Straight Arrow Connector 42"/>
          <p:cNvCxnSpPr/>
          <p:nvPr/>
        </p:nvCxnSpPr>
        <p:spPr>
          <a:xfrm flipV="1">
            <a:off x="4651143" y="3131676"/>
            <a:ext cx="1" cy="504056"/>
          </a:xfrm>
          <a:prstGeom prst="straightConnector1">
            <a:avLst/>
          </a:prstGeom>
          <a:ln w="5715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69997" name="Picture 13"/>
          <p:cNvPicPr>
            <a:picLocks noChangeAspect="1" noChangeArrowheads="1"/>
          </p:cNvPicPr>
          <p:nvPr/>
        </p:nvPicPr>
        <p:blipFill>
          <a:blip r:embed="rId10" cstate="print"/>
          <a:srcRect/>
          <a:stretch>
            <a:fillRect/>
          </a:stretch>
        </p:blipFill>
        <p:spPr bwMode="auto">
          <a:xfrm>
            <a:off x="5313040" y="2204864"/>
            <a:ext cx="1362075" cy="1376362"/>
          </a:xfrm>
          <a:prstGeom prst="rect">
            <a:avLst/>
          </a:prstGeom>
          <a:noFill/>
          <a:ln w="9525">
            <a:noFill/>
            <a:miter lim="800000"/>
            <a:headEnd/>
            <a:tailEnd/>
          </a:ln>
        </p:spPr>
      </p:pic>
      <p:pic>
        <p:nvPicPr>
          <p:cNvPr id="169998" name="Picture 14"/>
          <p:cNvPicPr>
            <a:picLocks noChangeAspect="1" noChangeArrowheads="1"/>
          </p:cNvPicPr>
          <p:nvPr/>
        </p:nvPicPr>
        <p:blipFill>
          <a:blip r:embed="rId11" cstate="print"/>
          <a:srcRect/>
          <a:stretch>
            <a:fillRect/>
          </a:stretch>
        </p:blipFill>
        <p:spPr bwMode="auto">
          <a:xfrm>
            <a:off x="3978891" y="5013176"/>
            <a:ext cx="1344500" cy="1356294"/>
          </a:xfrm>
          <a:prstGeom prst="rect">
            <a:avLst/>
          </a:prstGeom>
          <a:noFill/>
          <a:ln w="9525">
            <a:noFill/>
            <a:miter lim="800000"/>
            <a:headEnd/>
            <a:tailEnd/>
          </a:ln>
        </p:spPr>
      </p:pic>
      <p:cxnSp>
        <p:nvCxnSpPr>
          <p:cNvPr id="34" name="Straight Arrow Connector 33"/>
          <p:cNvCxnSpPr/>
          <p:nvPr/>
        </p:nvCxnSpPr>
        <p:spPr>
          <a:xfrm flipV="1">
            <a:off x="7833320" y="2924944"/>
            <a:ext cx="0" cy="2376264"/>
          </a:xfrm>
          <a:prstGeom prst="straightConnector1">
            <a:avLst/>
          </a:prstGeom>
          <a:ln w="57150">
            <a:solidFill>
              <a:schemeClr val="accent2">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71016" name="Object 8"/>
          <p:cNvGraphicFramePr>
            <a:graphicFrameLocks noChangeAspect="1"/>
          </p:cNvGraphicFramePr>
          <p:nvPr/>
        </p:nvGraphicFramePr>
        <p:xfrm>
          <a:off x="921983" y="2033588"/>
          <a:ext cx="1911350" cy="722312"/>
        </p:xfrm>
        <a:graphic>
          <a:graphicData uri="http://schemas.openxmlformats.org/presentationml/2006/ole">
            <p:oleObj spid="_x0000_s171030" name="Equation" r:id="rId12" imgW="1333500" imgH="508000" progId="Equation.DSMT4">
              <p:embed/>
            </p:oleObj>
          </a:graphicData>
        </a:graphic>
      </p:graphicFrame>
      <p:graphicFrame>
        <p:nvGraphicFramePr>
          <p:cNvPr id="171017" name="Object 9"/>
          <p:cNvGraphicFramePr>
            <a:graphicFrameLocks noChangeAspect="1"/>
          </p:cNvGraphicFramePr>
          <p:nvPr/>
        </p:nvGraphicFramePr>
        <p:xfrm>
          <a:off x="6969227" y="3933057"/>
          <a:ext cx="1785937" cy="288925"/>
        </p:xfrm>
        <a:graphic>
          <a:graphicData uri="http://schemas.openxmlformats.org/presentationml/2006/ole">
            <p:oleObj spid="_x0000_s171031" name="Equation" r:id="rId13" imgW="1244600" imgH="203200" progId="Equation.DSMT4">
              <p:embed/>
            </p:oleObj>
          </a:graphicData>
        </a:graphic>
      </p:graphicFrame>
      <p:sp>
        <p:nvSpPr>
          <p:cNvPr id="24" name="Rectangle 23"/>
          <p:cNvSpPr/>
          <p:nvPr/>
        </p:nvSpPr>
        <p:spPr>
          <a:xfrm>
            <a:off x="812543" y="1628800"/>
            <a:ext cx="2130237" cy="338554"/>
          </a:xfrm>
          <a:prstGeom prst="rect">
            <a:avLst/>
          </a:prstGeom>
        </p:spPr>
        <p:txBody>
          <a:bodyPr wrap="square">
            <a:spAutoFit/>
          </a:bodyPr>
          <a:lstStyle/>
          <a:p>
            <a:pPr algn="ctr" eaLnBrk="1" fontAlgn="auto" hangingPunct="1">
              <a:spcBef>
                <a:spcPts val="0"/>
              </a:spcBef>
              <a:spcAft>
                <a:spcPts val="0"/>
              </a:spcAft>
            </a:pPr>
            <a:r>
              <a:rPr lang="en-GB" sz="1600" b="0" dirty="0" smtClean="0">
                <a:solidFill>
                  <a:schemeClr val="accent2"/>
                </a:solidFill>
                <a:latin typeface="Calibri"/>
              </a:rPr>
              <a:t>Posterior density</a:t>
            </a:r>
          </a:p>
        </p:txBody>
      </p:sp>
      <p:sp>
        <p:nvSpPr>
          <p:cNvPr id="25" name="Rectangle 24"/>
          <p:cNvSpPr/>
          <p:nvPr/>
        </p:nvSpPr>
        <p:spPr>
          <a:xfrm>
            <a:off x="884551" y="2852936"/>
            <a:ext cx="1986221" cy="584775"/>
          </a:xfrm>
          <a:prstGeom prst="rect">
            <a:avLst/>
          </a:prstGeom>
        </p:spPr>
        <p:txBody>
          <a:bodyPr wrap="square">
            <a:spAutoFit/>
          </a:bodyPr>
          <a:lstStyle/>
          <a:p>
            <a:pPr algn="ctr" eaLnBrk="1" fontAlgn="auto" hangingPunct="1">
              <a:spcBef>
                <a:spcPts val="0"/>
              </a:spcBef>
              <a:spcAft>
                <a:spcPts val="0"/>
              </a:spcAft>
            </a:pPr>
            <a:r>
              <a:rPr lang="en-GB" sz="1600" b="0" dirty="0" smtClean="0">
                <a:solidFill>
                  <a:schemeClr val="accent2"/>
                </a:solidFill>
                <a:latin typeface="Calibri"/>
              </a:rPr>
              <a:t>Log model </a:t>
            </a:r>
            <a:r>
              <a:rPr lang="en-GB" sz="1600" b="0" dirty="0" smtClean="0">
                <a:solidFill>
                  <a:schemeClr val="accent2"/>
                </a:solidFill>
                <a:latin typeface="Calibri"/>
              </a:rPr>
              <a:t>evidence</a:t>
            </a:r>
          </a:p>
          <a:p>
            <a:pPr algn="ctr" eaLnBrk="1" fontAlgn="auto" hangingPunct="1">
              <a:spcBef>
                <a:spcPts val="0"/>
              </a:spcBef>
              <a:spcAft>
                <a:spcPts val="0"/>
              </a:spcAft>
            </a:pPr>
            <a:r>
              <a:rPr lang="en-GB" sz="1600" b="0" dirty="0" smtClean="0">
                <a:solidFill>
                  <a:schemeClr val="accent2"/>
                </a:solidFill>
                <a:latin typeface="Calibri"/>
              </a:rPr>
              <a:t>(Free energy)</a:t>
            </a:r>
            <a:endParaRPr lang="en-GB" sz="1600" b="0" dirty="0" smtClean="0">
              <a:solidFill>
                <a:schemeClr val="accent2"/>
              </a:solidFill>
              <a:latin typeface="Calibri"/>
            </a:endParaRPr>
          </a:p>
        </p:txBody>
      </p:sp>
      <p:grpSp>
        <p:nvGrpSpPr>
          <p:cNvPr id="30" name="Group 29"/>
          <p:cNvGrpSpPr/>
          <p:nvPr/>
        </p:nvGrpSpPr>
        <p:grpSpPr>
          <a:xfrm>
            <a:off x="128464" y="5069160"/>
            <a:ext cx="1653090" cy="1672208"/>
            <a:chOff x="707622" y="1403775"/>
            <a:chExt cx="1653090" cy="1672208"/>
          </a:xfrm>
        </p:grpSpPr>
        <p:sp>
          <p:nvSpPr>
            <p:cNvPr id="35" name="Rectangle 13"/>
            <p:cNvSpPr>
              <a:spLocks noChangeArrowheads="1"/>
            </p:cNvSpPr>
            <p:nvPr/>
          </p:nvSpPr>
          <p:spPr bwMode="auto">
            <a:xfrm>
              <a:off x="707622" y="2739433"/>
              <a:ext cx="1653090" cy="336550"/>
            </a:xfrm>
            <a:prstGeom prst="rect">
              <a:avLst/>
            </a:prstGeom>
            <a:noFill/>
            <a:ln w="9525">
              <a:noFill/>
              <a:miter lim="800000"/>
              <a:headEnd/>
              <a:tailEnd/>
            </a:ln>
          </p:spPr>
          <p:txBody>
            <a:bodyPr wrap="square" anchor="ctr">
              <a:spAutoFit/>
            </a:bodyPr>
            <a:lstStyle/>
            <a:p>
              <a:pPr algn="ctr"/>
              <a:r>
                <a:rPr lang="en-US" sz="1600" b="0" dirty="0">
                  <a:solidFill>
                    <a:schemeClr val="bg2">
                      <a:lumMod val="50000"/>
                    </a:schemeClr>
                  </a:solidFill>
                  <a:latin typeface="Arial Narrow" pitchFamily="34" charset="0"/>
                </a:rPr>
                <a:t>Richard Feynman</a:t>
              </a:r>
            </a:p>
          </p:txBody>
        </p:sp>
        <p:pic>
          <p:nvPicPr>
            <p:cNvPr id="36" name="Picture 21" descr="http://t2.gstatic.com/images?q=tbn:ANd9GcQTjCUVyV2Sas5Q82sx0spp-L1n1rBOLQ7h-mEsY9hqX92sGKHyVQ"/>
            <p:cNvPicPr>
              <a:picLocks noChangeAspect="1" noChangeArrowheads="1"/>
            </p:cNvPicPr>
            <p:nvPr/>
          </p:nvPicPr>
          <p:blipFill>
            <a:blip r:embed="rId14" cstate="print">
              <a:duotone>
                <a:prstClr val="black"/>
                <a:srgbClr val="D9C3A5">
                  <a:tint val="50000"/>
                  <a:satMod val="180000"/>
                </a:srgbClr>
              </a:duotone>
            </a:blip>
            <a:srcRect r="35069"/>
            <a:stretch>
              <a:fillRect/>
            </a:stretch>
          </p:blipFill>
          <p:spPr bwMode="auto">
            <a:xfrm>
              <a:off x="871095" y="1403775"/>
              <a:ext cx="1326145" cy="1296144"/>
            </a:xfrm>
            <a:prstGeom prst="rect">
              <a:avLst/>
            </a:prstGeom>
            <a:ln>
              <a:noFill/>
            </a:ln>
            <a:effectLst>
              <a:outerShdw blurRad="190500" algn="tl" rotWithShape="0">
                <a:srgbClr val="000000">
                  <a:alpha val="70000"/>
                </a:srgbClr>
              </a:outerShdw>
            </a:effectLst>
          </p:spPr>
        </p:pic>
      </p:grpSp>
    </p:spTree>
    <p:extLst>
      <p:ext uri="{BB962C8B-B14F-4D97-AF65-F5344CB8AC3E}">
        <p14:creationId xmlns="" xmlns:p14="http://schemas.microsoft.com/office/powerpoint/2010/main" val="82302002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6702195" y="332656"/>
            <a:ext cx="3024336" cy="3456384"/>
            <a:chOff x="6681192" y="332656"/>
            <a:chExt cx="3024336" cy="3456384"/>
          </a:xfrm>
        </p:grpSpPr>
        <p:sp>
          <p:nvSpPr>
            <p:cNvPr id="76" name="Rounded Rectangle 75"/>
            <p:cNvSpPr/>
            <p:nvPr/>
          </p:nvSpPr>
          <p:spPr>
            <a:xfrm>
              <a:off x="6681192" y="332656"/>
              <a:ext cx="3024336" cy="3456384"/>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2042" name="Picture 10"/>
            <p:cNvPicPr>
              <a:picLocks noChangeAspect="1" noChangeArrowheads="1"/>
            </p:cNvPicPr>
            <p:nvPr/>
          </p:nvPicPr>
          <p:blipFill>
            <a:blip r:embed="rId3" cstate="print"/>
            <a:srcRect/>
            <a:stretch>
              <a:fillRect/>
            </a:stretch>
          </p:blipFill>
          <p:spPr bwMode="auto">
            <a:xfrm>
              <a:off x="8193360" y="980728"/>
              <a:ext cx="1332844" cy="1326105"/>
            </a:xfrm>
            <a:prstGeom prst="rect">
              <a:avLst/>
            </a:prstGeom>
            <a:noFill/>
            <a:ln w="9525">
              <a:noFill/>
              <a:miter lim="800000"/>
              <a:headEnd/>
              <a:tailEnd/>
            </a:ln>
            <a:effectLst/>
          </p:spPr>
        </p:pic>
        <p:pic>
          <p:nvPicPr>
            <p:cNvPr id="172043" name="Picture 11"/>
            <p:cNvPicPr>
              <a:picLocks noChangeAspect="1" noChangeArrowheads="1"/>
            </p:cNvPicPr>
            <p:nvPr/>
          </p:nvPicPr>
          <p:blipFill>
            <a:blip r:embed="rId4" cstate="print"/>
            <a:srcRect/>
            <a:stretch>
              <a:fillRect/>
            </a:stretch>
          </p:blipFill>
          <p:spPr bwMode="auto">
            <a:xfrm>
              <a:off x="6825208" y="980728"/>
              <a:ext cx="1358232" cy="1332450"/>
            </a:xfrm>
            <a:prstGeom prst="rect">
              <a:avLst/>
            </a:prstGeom>
            <a:noFill/>
            <a:ln w="9525">
              <a:noFill/>
              <a:miter lim="800000"/>
              <a:headEnd/>
              <a:tailEnd/>
            </a:ln>
            <a:effectLst/>
          </p:spPr>
        </p:pic>
        <p:grpSp>
          <p:nvGrpSpPr>
            <p:cNvPr id="75" name="Group 74"/>
            <p:cNvGrpSpPr/>
            <p:nvPr/>
          </p:nvGrpSpPr>
          <p:grpSpPr>
            <a:xfrm>
              <a:off x="6681192" y="1700808"/>
              <a:ext cx="1302221" cy="1996157"/>
              <a:chOff x="6681192" y="1124744"/>
              <a:chExt cx="1302221" cy="2572221"/>
            </a:xfrm>
          </p:grpSpPr>
          <p:cxnSp>
            <p:nvCxnSpPr>
              <p:cNvPr id="64" name="Shape 63"/>
              <p:cNvCxnSpPr/>
              <p:nvPr/>
            </p:nvCxnSpPr>
            <p:spPr>
              <a:xfrm flipV="1">
                <a:off x="6681192" y="1124744"/>
                <a:ext cx="540221" cy="1810221"/>
              </a:xfrm>
              <a:prstGeom prst="curvedConnector2">
                <a:avLst/>
              </a:prstGeom>
              <a:ln w="952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hape 69"/>
              <p:cNvCxnSpPr/>
              <p:nvPr/>
            </p:nvCxnSpPr>
            <p:spPr>
              <a:xfrm flipV="1">
                <a:off x="6833592" y="1277144"/>
                <a:ext cx="540221" cy="1810221"/>
              </a:xfrm>
              <a:prstGeom prst="curvedConnector2">
                <a:avLst/>
              </a:prstGeom>
              <a:ln w="952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hape 70"/>
              <p:cNvCxnSpPr/>
              <p:nvPr/>
            </p:nvCxnSpPr>
            <p:spPr>
              <a:xfrm flipV="1">
                <a:off x="6985992" y="1429544"/>
                <a:ext cx="540221" cy="1810221"/>
              </a:xfrm>
              <a:prstGeom prst="curvedConnector2">
                <a:avLst/>
              </a:prstGeom>
              <a:ln w="952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hape 71"/>
              <p:cNvCxnSpPr/>
              <p:nvPr/>
            </p:nvCxnSpPr>
            <p:spPr>
              <a:xfrm flipV="1">
                <a:off x="7138392" y="1581944"/>
                <a:ext cx="540221" cy="1810221"/>
              </a:xfrm>
              <a:prstGeom prst="curvedConnector2">
                <a:avLst/>
              </a:prstGeom>
              <a:ln w="952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hape 72"/>
              <p:cNvCxnSpPr/>
              <p:nvPr/>
            </p:nvCxnSpPr>
            <p:spPr>
              <a:xfrm flipV="1">
                <a:off x="7290792" y="1734344"/>
                <a:ext cx="540221" cy="1810221"/>
              </a:xfrm>
              <a:prstGeom prst="curvedConnector2">
                <a:avLst/>
              </a:prstGeom>
              <a:ln w="952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hape 73"/>
              <p:cNvCxnSpPr/>
              <p:nvPr/>
            </p:nvCxnSpPr>
            <p:spPr>
              <a:xfrm flipV="1">
                <a:off x="7443192" y="1886744"/>
                <a:ext cx="540221" cy="1810221"/>
              </a:xfrm>
              <a:prstGeom prst="curvedConnector2">
                <a:avLst/>
              </a:prstGeom>
              <a:ln w="952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aphicFrame>
          <p:nvGraphicFramePr>
            <p:cNvPr id="172044" name="Object 12"/>
            <p:cNvGraphicFramePr>
              <a:graphicFrameLocks noChangeAspect="1"/>
            </p:cNvGraphicFramePr>
            <p:nvPr/>
          </p:nvGraphicFramePr>
          <p:xfrm>
            <a:off x="7185248" y="692696"/>
            <a:ext cx="982663" cy="290512"/>
          </p:xfrm>
          <a:graphic>
            <a:graphicData uri="http://schemas.openxmlformats.org/presentationml/2006/ole">
              <p:oleObj spid="_x0000_s172056" name="Equation" r:id="rId5" imgW="685800" imgH="203200" progId="Equation.DSMT4">
                <p:embed/>
              </p:oleObj>
            </a:graphicData>
          </a:graphic>
        </p:graphicFrame>
        <p:graphicFrame>
          <p:nvGraphicFramePr>
            <p:cNvPr id="172045" name="Object 13"/>
            <p:cNvGraphicFramePr>
              <a:graphicFrameLocks noChangeAspect="1"/>
            </p:cNvGraphicFramePr>
            <p:nvPr/>
          </p:nvGraphicFramePr>
          <p:xfrm>
            <a:off x="8553400" y="692696"/>
            <a:ext cx="781050" cy="290513"/>
          </p:xfrm>
          <a:graphic>
            <a:graphicData uri="http://schemas.openxmlformats.org/presentationml/2006/ole">
              <p:oleObj spid="_x0000_s172057" name="Equation" r:id="rId6" imgW="545626" imgH="203024" progId="Equation.DSMT4">
                <p:embed/>
              </p:oleObj>
            </a:graphicData>
          </a:graphic>
        </p:graphicFrame>
        <p:sp>
          <p:nvSpPr>
            <p:cNvPr id="79" name="Rectangle 78"/>
            <p:cNvSpPr/>
            <p:nvPr/>
          </p:nvSpPr>
          <p:spPr>
            <a:xfrm>
              <a:off x="7905328" y="2708920"/>
              <a:ext cx="1698189" cy="646331"/>
            </a:xfrm>
            <a:prstGeom prst="rect">
              <a:avLst/>
            </a:prstGeom>
          </p:spPr>
          <p:txBody>
            <a:bodyPr wrap="square">
              <a:spAutoFit/>
            </a:bodyPr>
            <a:lstStyle/>
            <a:p>
              <a:pPr eaLnBrk="1" fontAlgn="auto" hangingPunct="1">
                <a:spcBef>
                  <a:spcPts val="0"/>
                </a:spcBef>
                <a:spcAft>
                  <a:spcPts val="0"/>
                </a:spcAft>
              </a:pPr>
              <a:r>
                <a:rPr lang="en-GB" b="0" dirty="0" smtClean="0">
                  <a:solidFill>
                    <a:srgbClr val="1F497D"/>
                  </a:solidFill>
                  <a:latin typeface="Calibri"/>
                </a:rPr>
                <a:t>Bayesian model comparison</a:t>
              </a:r>
            </a:p>
          </p:txBody>
        </p:sp>
      </p:grpSp>
      <p:sp>
        <p:nvSpPr>
          <p:cNvPr id="29" name="Rounded Rectangle 28"/>
          <p:cNvSpPr/>
          <p:nvPr/>
        </p:nvSpPr>
        <p:spPr>
          <a:xfrm>
            <a:off x="776536" y="332656"/>
            <a:ext cx="2232248" cy="3456384"/>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866" name="Object 2"/>
          <p:cNvGraphicFramePr>
            <a:graphicFrameLocks noChangeAspect="1"/>
          </p:cNvGraphicFramePr>
          <p:nvPr/>
        </p:nvGraphicFramePr>
        <p:xfrm>
          <a:off x="3658673" y="1619508"/>
          <a:ext cx="1984941" cy="1512168"/>
        </p:xfrm>
        <a:graphic>
          <a:graphicData uri="http://schemas.openxmlformats.org/presentationml/2006/ole">
            <p:oleObj spid="_x0000_s172058" name="CorelPhotoPaint.Image.11" r:id="rId7" imgW="4457143" imgH="4241270" progId="">
              <p:embed/>
            </p:oleObj>
          </a:graphicData>
        </a:graphic>
      </p:graphicFrame>
      <p:graphicFrame>
        <p:nvGraphicFramePr>
          <p:cNvPr id="36868" name="Object 4"/>
          <p:cNvGraphicFramePr>
            <a:graphicFrameLocks noChangeAspect="1"/>
          </p:cNvGraphicFramePr>
          <p:nvPr/>
        </p:nvGraphicFramePr>
        <p:xfrm>
          <a:off x="4009791" y="2183988"/>
          <a:ext cx="1282700" cy="279400"/>
        </p:xfrm>
        <a:graphic>
          <a:graphicData uri="http://schemas.openxmlformats.org/presentationml/2006/ole">
            <p:oleObj spid="_x0000_s172059" name="Equation" r:id="rId8" imgW="850531" imgH="203112" progId="Equation.DSMT4">
              <p:embed/>
            </p:oleObj>
          </a:graphicData>
        </a:graphic>
      </p:graphicFrame>
      <p:graphicFrame>
        <p:nvGraphicFramePr>
          <p:cNvPr id="36873" name="Object 9"/>
          <p:cNvGraphicFramePr>
            <a:graphicFrameLocks noChangeAspect="1"/>
          </p:cNvGraphicFramePr>
          <p:nvPr/>
        </p:nvGraphicFramePr>
        <p:xfrm>
          <a:off x="3152803" y="3861049"/>
          <a:ext cx="442913" cy="282575"/>
        </p:xfrm>
        <a:graphic>
          <a:graphicData uri="http://schemas.openxmlformats.org/presentationml/2006/ole">
            <p:oleObj spid="_x0000_s172060" name="Equation" r:id="rId9" imgW="291973" imgH="203112" progId="Equation.DSMT4">
              <p:embed/>
            </p:oleObj>
          </a:graphicData>
        </a:graphic>
      </p:graphicFrame>
      <p:graphicFrame>
        <p:nvGraphicFramePr>
          <p:cNvPr id="36881" name="Object 17"/>
          <p:cNvGraphicFramePr>
            <a:graphicFrameLocks noChangeAspect="1"/>
          </p:cNvGraphicFramePr>
          <p:nvPr/>
        </p:nvGraphicFramePr>
        <p:xfrm>
          <a:off x="3152800" y="764708"/>
          <a:ext cx="423863" cy="284163"/>
        </p:xfrm>
        <a:graphic>
          <a:graphicData uri="http://schemas.openxmlformats.org/presentationml/2006/ole">
            <p:oleObj spid="_x0000_s172061" name="Equation" r:id="rId10" imgW="279279" imgH="203112" progId="Equation.DSMT4">
              <p:embed/>
            </p:oleObj>
          </a:graphicData>
        </a:graphic>
      </p:graphicFrame>
      <p:sp>
        <p:nvSpPr>
          <p:cNvPr id="45" name="Rectangle 44"/>
          <p:cNvSpPr/>
          <p:nvPr/>
        </p:nvSpPr>
        <p:spPr>
          <a:xfrm>
            <a:off x="668527" y="548682"/>
            <a:ext cx="2418269" cy="646331"/>
          </a:xfrm>
          <a:prstGeom prst="rect">
            <a:avLst/>
          </a:prstGeom>
        </p:spPr>
        <p:txBody>
          <a:bodyPr wrap="square">
            <a:spAutoFit/>
          </a:bodyPr>
          <a:lstStyle/>
          <a:p>
            <a:pPr algn="ctr" eaLnBrk="1" fontAlgn="auto" hangingPunct="1">
              <a:spcBef>
                <a:spcPts val="0"/>
              </a:spcBef>
              <a:spcAft>
                <a:spcPts val="0"/>
              </a:spcAft>
            </a:pPr>
            <a:r>
              <a:rPr lang="en-GB" b="0" dirty="0" smtClean="0">
                <a:solidFill>
                  <a:srgbClr val="1F497D"/>
                </a:solidFill>
                <a:latin typeface="Calibri"/>
              </a:rPr>
              <a:t>Bayesian model inversion</a:t>
            </a:r>
          </a:p>
        </p:txBody>
      </p:sp>
      <p:sp>
        <p:nvSpPr>
          <p:cNvPr id="46" name="Rectangle 45"/>
          <p:cNvSpPr/>
          <p:nvPr/>
        </p:nvSpPr>
        <p:spPr>
          <a:xfrm>
            <a:off x="5673080" y="692699"/>
            <a:ext cx="1008112" cy="430887"/>
          </a:xfrm>
          <a:prstGeom prst="rect">
            <a:avLst/>
          </a:prstGeom>
        </p:spPr>
        <p:txBody>
          <a:bodyPr wrap="square">
            <a:spAutoFit/>
          </a:bodyPr>
          <a:lstStyle/>
          <a:p>
            <a:pPr algn="l" eaLnBrk="1" fontAlgn="auto" hangingPunct="1">
              <a:spcBef>
                <a:spcPts val="0"/>
              </a:spcBef>
              <a:spcAft>
                <a:spcPts val="0"/>
              </a:spcAft>
            </a:pPr>
            <a:r>
              <a:rPr lang="en-GB" sz="1100" b="0" dirty="0" smtClean="0">
                <a:solidFill>
                  <a:srgbClr val="1F497D"/>
                </a:solidFill>
                <a:latin typeface="Calibri"/>
              </a:rPr>
              <a:t>Endogenous fluctuations</a:t>
            </a:r>
          </a:p>
        </p:txBody>
      </p:sp>
      <p:graphicFrame>
        <p:nvGraphicFramePr>
          <p:cNvPr id="37907" name="Object 19"/>
          <p:cNvGraphicFramePr>
            <a:graphicFrameLocks noChangeAspect="1"/>
          </p:cNvGraphicFramePr>
          <p:nvPr/>
        </p:nvGraphicFramePr>
        <p:xfrm>
          <a:off x="3368827" y="5517238"/>
          <a:ext cx="482600" cy="282575"/>
        </p:xfrm>
        <a:graphic>
          <a:graphicData uri="http://schemas.openxmlformats.org/presentationml/2006/ole">
            <p:oleObj spid="_x0000_s172062" name="Equation" r:id="rId11" imgW="317225" imgH="203024" progId="Equation.DSMT4">
              <p:embed/>
            </p:oleObj>
          </a:graphicData>
        </a:graphic>
      </p:graphicFrame>
      <p:pic>
        <p:nvPicPr>
          <p:cNvPr id="23" name="Picture 2"/>
          <p:cNvPicPr>
            <a:picLocks noChangeAspect="1" noChangeArrowheads="1"/>
          </p:cNvPicPr>
          <p:nvPr/>
        </p:nvPicPr>
        <p:blipFill>
          <a:blip r:embed="rId12" cstate="print">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620856" y="3405946"/>
            <a:ext cx="2060575" cy="11927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6" name="Straight Arrow Connector 25"/>
          <p:cNvCxnSpPr/>
          <p:nvPr/>
        </p:nvCxnSpPr>
        <p:spPr>
          <a:xfrm flipV="1">
            <a:off x="4651143" y="1475492"/>
            <a:ext cx="1" cy="504056"/>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651143" y="4499828"/>
            <a:ext cx="1" cy="504056"/>
          </a:xfrm>
          <a:prstGeom prst="straightConnector1">
            <a:avLst/>
          </a:prstGeom>
          <a:ln w="5715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2" name="Picture 54"/>
          <p:cNvPicPr>
            <a:picLocks noChangeAspect="1" noChangeArrowheads="1"/>
          </p:cNvPicPr>
          <p:nvPr/>
        </p:nvPicPr>
        <p:blipFill>
          <a:blip r:embed="rId13" cstate="print">
            <a:duotone>
              <a:schemeClr val="accent6">
                <a:shade val="45000"/>
                <a:satMod val="135000"/>
              </a:schemeClr>
              <a:prstClr val="white"/>
            </a:duotone>
          </a:blip>
          <a:srcRect/>
          <a:stretch>
            <a:fillRect/>
          </a:stretch>
        </p:blipFill>
        <p:spPr bwMode="auto">
          <a:xfrm>
            <a:off x="3612916" y="404666"/>
            <a:ext cx="2076450" cy="1152129"/>
          </a:xfrm>
          <a:prstGeom prst="rect">
            <a:avLst/>
          </a:prstGeom>
          <a:noFill/>
          <a:ln w="9525">
            <a:noFill/>
            <a:miter lim="800000"/>
            <a:headEnd/>
            <a:tailEnd/>
          </a:ln>
          <a:effectLst/>
        </p:spPr>
      </p:pic>
      <p:cxnSp>
        <p:nvCxnSpPr>
          <p:cNvPr id="43" name="Straight Arrow Connector 42"/>
          <p:cNvCxnSpPr/>
          <p:nvPr/>
        </p:nvCxnSpPr>
        <p:spPr>
          <a:xfrm flipV="1">
            <a:off x="4651143" y="3131676"/>
            <a:ext cx="1" cy="504056"/>
          </a:xfrm>
          <a:prstGeom prst="straightConnector1">
            <a:avLst/>
          </a:prstGeom>
          <a:ln w="5715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69998" name="Picture 14"/>
          <p:cNvPicPr>
            <a:picLocks noChangeAspect="1" noChangeArrowheads="1"/>
          </p:cNvPicPr>
          <p:nvPr/>
        </p:nvPicPr>
        <p:blipFill>
          <a:blip r:embed="rId14" cstate="print"/>
          <a:srcRect/>
          <a:stretch>
            <a:fillRect/>
          </a:stretch>
        </p:blipFill>
        <p:spPr bwMode="auto">
          <a:xfrm>
            <a:off x="3978891" y="5013176"/>
            <a:ext cx="1344500" cy="1356294"/>
          </a:xfrm>
          <a:prstGeom prst="rect">
            <a:avLst/>
          </a:prstGeom>
          <a:noFill/>
          <a:ln w="9525">
            <a:noFill/>
            <a:miter lim="800000"/>
            <a:headEnd/>
            <a:tailEnd/>
          </a:ln>
        </p:spPr>
      </p:pic>
      <p:graphicFrame>
        <p:nvGraphicFramePr>
          <p:cNvPr id="171016" name="Object 8"/>
          <p:cNvGraphicFramePr>
            <a:graphicFrameLocks noChangeAspect="1"/>
          </p:cNvGraphicFramePr>
          <p:nvPr/>
        </p:nvGraphicFramePr>
        <p:xfrm>
          <a:off x="921983" y="2033588"/>
          <a:ext cx="1911350" cy="722312"/>
        </p:xfrm>
        <a:graphic>
          <a:graphicData uri="http://schemas.openxmlformats.org/presentationml/2006/ole">
            <p:oleObj spid="_x0000_s172063" name="Equation" r:id="rId15" imgW="1333500" imgH="508000" progId="Equation.DSMT4">
              <p:embed/>
            </p:oleObj>
          </a:graphicData>
        </a:graphic>
      </p:graphicFrame>
      <p:sp>
        <p:nvSpPr>
          <p:cNvPr id="24" name="Rectangle 23"/>
          <p:cNvSpPr/>
          <p:nvPr/>
        </p:nvSpPr>
        <p:spPr>
          <a:xfrm>
            <a:off x="812543" y="1628800"/>
            <a:ext cx="2130237" cy="338554"/>
          </a:xfrm>
          <a:prstGeom prst="rect">
            <a:avLst/>
          </a:prstGeom>
        </p:spPr>
        <p:txBody>
          <a:bodyPr wrap="square">
            <a:spAutoFit/>
          </a:bodyPr>
          <a:lstStyle/>
          <a:p>
            <a:pPr algn="ctr" eaLnBrk="1" fontAlgn="auto" hangingPunct="1">
              <a:spcBef>
                <a:spcPts val="0"/>
              </a:spcBef>
              <a:spcAft>
                <a:spcPts val="0"/>
              </a:spcAft>
            </a:pPr>
            <a:r>
              <a:rPr lang="en-GB" sz="1600" b="0" dirty="0" smtClean="0">
                <a:solidFill>
                  <a:schemeClr val="accent2"/>
                </a:solidFill>
                <a:latin typeface="Calibri"/>
              </a:rPr>
              <a:t>Posterior density</a:t>
            </a:r>
          </a:p>
        </p:txBody>
      </p:sp>
      <p:sp>
        <p:nvSpPr>
          <p:cNvPr id="25" name="Rectangle 24"/>
          <p:cNvSpPr/>
          <p:nvPr/>
        </p:nvSpPr>
        <p:spPr>
          <a:xfrm>
            <a:off x="884551" y="2852936"/>
            <a:ext cx="1986221" cy="338554"/>
          </a:xfrm>
          <a:prstGeom prst="rect">
            <a:avLst/>
          </a:prstGeom>
        </p:spPr>
        <p:txBody>
          <a:bodyPr wrap="square">
            <a:spAutoFit/>
          </a:bodyPr>
          <a:lstStyle/>
          <a:p>
            <a:pPr algn="ctr" eaLnBrk="1" fontAlgn="auto" hangingPunct="1">
              <a:spcBef>
                <a:spcPts val="0"/>
              </a:spcBef>
              <a:spcAft>
                <a:spcPts val="0"/>
              </a:spcAft>
            </a:pPr>
            <a:r>
              <a:rPr lang="en-GB" sz="1600" b="0" dirty="0" smtClean="0">
                <a:solidFill>
                  <a:schemeClr val="accent2"/>
                </a:solidFill>
                <a:latin typeface="Calibri"/>
              </a:rPr>
              <a:t>Log model evidence</a:t>
            </a:r>
          </a:p>
        </p:txBody>
      </p:sp>
      <p:grpSp>
        <p:nvGrpSpPr>
          <p:cNvPr id="77" name="Group 76"/>
          <p:cNvGrpSpPr/>
          <p:nvPr/>
        </p:nvGrpSpPr>
        <p:grpSpPr>
          <a:xfrm>
            <a:off x="5313043" y="2204864"/>
            <a:ext cx="2124075" cy="2138362"/>
            <a:chOff x="5313040" y="2204864"/>
            <a:chExt cx="2124075" cy="2138362"/>
          </a:xfrm>
        </p:grpSpPr>
        <p:pic>
          <p:nvPicPr>
            <p:cNvPr id="169997" name="Picture 13"/>
            <p:cNvPicPr>
              <a:picLocks noChangeAspect="1" noChangeArrowheads="1"/>
            </p:cNvPicPr>
            <p:nvPr/>
          </p:nvPicPr>
          <p:blipFill>
            <a:blip r:embed="rId16" cstate="print"/>
            <a:srcRect/>
            <a:stretch>
              <a:fillRect/>
            </a:stretch>
          </p:blipFill>
          <p:spPr bwMode="auto">
            <a:xfrm>
              <a:off x="5313040" y="2204864"/>
              <a:ext cx="1362075" cy="1376362"/>
            </a:xfrm>
            <a:prstGeom prst="rect">
              <a:avLst/>
            </a:prstGeom>
            <a:noFill/>
            <a:ln w="9525">
              <a:noFill/>
              <a:miter lim="800000"/>
              <a:headEnd/>
              <a:tailEnd/>
            </a:ln>
          </p:spPr>
        </p:pic>
        <p:pic>
          <p:nvPicPr>
            <p:cNvPr id="30" name="Picture 13"/>
            <p:cNvPicPr>
              <a:picLocks noChangeAspect="1" noChangeArrowheads="1"/>
            </p:cNvPicPr>
            <p:nvPr/>
          </p:nvPicPr>
          <p:blipFill>
            <a:blip r:embed="rId16" cstate="print"/>
            <a:srcRect/>
            <a:stretch>
              <a:fillRect/>
            </a:stretch>
          </p:blipFill>
          <p:spPr bwMode="auto">
            <a:xfrm>
              <a:off x="5465440" y="2357264"/>
              <a:ext cx="1362075" cy="1376362"/>
            </a:xfrm>
            <a:prstGeom prst="rect">
              <a:avLst/>
            </a:prstGeom>
            <a:noFill/>
            <a:ln w="9525">
              <a:noFill/>
              <a:miter lim="800000"/>
              <a:headEnd/>
              <a:tailEnd/>
            </a:ln>
          </p:spPr>
        </p:pic>
        <p:pic>
          <p:nvPicPr>
            <p:cNvPr id="37" name="Picture 13"/>
            <p:cNvPicPr>
              <a:picLocks noChangeAspect="1" noChangeArrowheads="1"/>
            </p:cNvPicPr>
            <p:nvPr/>
          </p:nvPicPr>
          <p:blipFill>
            <a:blip r:embed="rId16" cstate="print"/>
            <a:srcRect/>
            <a:stretch>
              <a:fillRect/>
            </a:stretch>
          </p:blipFill>
          <p:spPr bwMode="auto">
            <a:xfrm>
              <a:off x="5617840" y="2509664"/>
              <a:ext cx="1362075" cy="1376362"/>
            </a:xfrm>
            <a:prstGeom prst="rect">
              <a:avLst/>
            </a:prstGeom>
            <a:noFill/>
            <a:ln w="9525">
              <a:noFill/>
              <a:miter lim="800000"/>
              <a:headEnd/>
              <a:tailEnd/>
            </a:ln>
          </p:spPr>
        </p:pic>
        <p:pic>
          <p:nvPicPr>
            <p:cNvPr id="38" name="Picture 13"/>
            <p:cNvPicPr>
              <a:picLocks noChangeAspect="1" noChangeArrowheads="1"/>
            </p:cNvPicPr>
            <p:nvPr/>
          </p:nvPicPr>
          <p:blipFill>
            <a:blip r:embed="rId16" cstate="print"/>
            <a:srcRect/>
            <a:stretch>
              <a:fillRect/>
            </a:stretch>
          </p:blipFill>
          <p:spPr bwMode="auto">
            <a:xfrm>
              <a:off x="5770240" y="2662064"/>
              <a:ext cx="1362075" cy="1376362"/>
            </a:xfrm>
            <a:prstGeom prst="rect">
              <a:avLst/>
            </a:prstGeom>
            <a:noFill/>
            <a:ln w="9525">
              <a:noFill/>
              <a:miter lim="800000"/>
              <a:headEnd/>
              <a:tailEnd/>
            </a:ln>
          </p:spPr>
        </p:pic>
        <p:pic>
          <p:nvPicPr>
            <p:cNvPr id="39" name="Picture 13"/>
            <p:cNvPicPr>
              <a:picLocks noChangeAspect="1" noChangeArrowheads="1"/>
            </p:cNvPicPr>
            <p:nvPr/>
          </p:nvPicPr>
          <p:blipFill>
            <a:blip r:embed="rId16" cstate="print"/>
            <a:srcRect/>
            <a:stretch>
              <a:fillRect/>
            </a:stretch>
          </p:blipFill>
          <p:spPr bwMode="auto">
            <a:xfrm>
              <a:off x="5922640" y="2814464"/>
              <a:ext cx="1362075" cy="1376362"/>
            </a:xfrm>
            <a:prstGeom prst="rect">
              <a:avLst/>
            </a:prstGeom>
            <a:noFill/>
            <a:ln w="9525">
              <a:noFill/>
              <a:miter lim="800000"/>
              <a:headEnd/>
              <a:tailEnd/>
            </a:ln>
          </p:spPr>
        </p:pic>
        <p:pic>
          <p:nvPicPr>
            <p:cNvPr id="40" name="Picture 13"/>
            <p:cNvPicPr>
              <a:picLocks noChangeAspect="1" noChangeArrowheads="1"/>
            </p:cNvPicPr>
            <p:nvPr/>
          </p:nvPicPr>
          <p:blipFill>
            <a:blip r:embed="rId16" cstate="print"/>
            <a:srcRect/>
            <a:stretch>
              <a:fillRect/>
            </a:stretch>
          </p:blipFill>
          <p:spPr bwMode="auto">
            <a:xfrm>
              <a:off x="6075040" y="2966864"/>
              <a:ext cx="1362075" cy="1376362"/>
            </a:xfrm>
            <a:prstGeom prst="rect">
              <a:avLst/>
            </a:prstGeom>
            <a:noFill/>
            <a:ln w="9525">
              <a:noFill/>
              <a:miter lim="800000"/>
              <a:headEnd/>
              <a:tailEnd/>
            </a:ln>
          </p:spPr>
        </p:pic>
      </p:grpSp>
      <p:cxnSp>
        <p:nvCxnSpPr>
          <p:cNvPr id="44" name="Shape 43"/>
          <p:cNvCxnSpPr>
            <a:stCxn id="40" idx="1"/>
            <a:endCxn id="169998" idx="0"/>
          </p:cNvCxnSpPr>
          <p:nvPr/>
        </p:nvCxnSpPr>
        <p:spPr>
          <a:xfrm rot="10800000" flipV="1">
            <a:off x="4651141" y="3655050"/>
            <a:ext cx="1423901" cy="1358131"/>
          </a:xfrm>
          <a:prstGeom prst="curved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hape 47"/>
          <p:cNvCxnSpPr>
            <a:stCxn id="169997" idx="1"/>
            <a:endCxn id="169998" idx="0"/>
          </p:cNvCxnSpPr>
          <p:nvPr/>
        </p:nvCxnSpPr>
        <p:spPr>
          <a:xfrm rot="10800000" flipV="1">
            <a:off x="4651140" y="2893044"/>
            <a:ext cx="661902" cy="2120131"/>
          </a:xfrm>
          <a:prstGeom prst="curved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hape 48"/>
          <p:cNvCxnSpPr>
            <a:stCxn id="30" idx="1"/>
            <a:endCxn id="169998" idx="0"/>
          </p:cNvCxnSpPr>
          <p:nvPr/>
        </p:nvCxnSpPr>
        <p:spPr>
          <a:xfrm rot="10800000" flipV="1">
            <a:off x="4651143" y="3045450"/>
            <a:ext cx="814301" cy="1967731"/>
          </a:xfrm>
          <a:prstGeom prst="curved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hape 49"/>
          <p:cNvCxnSpPr>
            <a:stCxn id="37" idx="1"/>
            <a:endCxn id="169998" idx="0"/>
          </p:cNvCxnSpPr>
          <p:nvPr/>
        </p:nvCxnSpPr>
        <p:spPr>
          <a:xfrm rot="10800000" flipV="1">
            <a:off x="4651144" y="3197847"/>
            <a:ext cx="966701" cy="1815331"/>
          </a:xfrm>
          <a:prstGeom prst="curved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hape 50"/>
          <p:cNvCxnSpPr>
            <a:stCxn id="38" idx="1"/>
            <a:endCxn id="169998" idx="0"/>
          </p:cNvCxnSpPr>
          <p:nvPr/>
        </p:nvCxnSpPr>
        <p:spPr>
          <a:xfrm rot="10800000" flipV="1">
            <a:off x="4651142" y="3350244"/>
            <a:ext cx="1119101" cy="1662931"/>
          </a:xfrm>
          <a:prstGeom prst="curved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hape 51"/>
          <p:cNvCxnSpPr>
            <a:stCxn id="39" idx="1"/>
          </p:cNvCxnSpPr>
          <p:nvPr/>
        </p:nvCxnSpPr>
        <p:spPr>
          <a:xfrm rot="10800000" flipV="1">
            <a:off x="4664968" y="3502650"/>
            <a:ext cx="1257672" cy="1438523"/>
          </a:xfrm>
          <a:prstGeom prst="curved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a:off x="6681195" y="3789040"/>
            <a:ext cx="3066341" cy="2880320"/>
            <a:chOff x="6681192" y="3789040"/>
            <a:chExt cx="3066341" cy="2880320"/>
          </a:xfrm>
        </p:grpSpPr>
        <p:sp>
          <p:nvSpPr>
            <p:cNvPr id="80" name="Rounded Rectangle 79"/>
            <p:cNvSpPr/>
            <p:nvPr/>
          </p:nvSpPr>
          <p:spPr>
            <a:xfrm>
              <a:off x="6702194" y="4077072"/>
              <a:ext cx="3024336" cy="2592288"/>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3" name="Picture 13"/>
            <p:cNvPicPr>
              <a:picLocks noChangeAspect="1" noChangeArrowheads="1"/>
            </p:cNvPicPr>
            <p:nvPr/>
          </p:nvPicPr>
          <p:blipFill>
            <a:blip r:embed="rId16" cstate="print">
              <a:duotone>
                <a:schemeClr val="accent2">
                  <a:shade val="45000"/>
                  <a:satMod val="135000"/>
                </a:schemeClr>
                <a:prstClr val="white"/>
              </a:duotone>
            </a:blip>
            <a:srcRect/>
            <a:stretch>
              <a:fillRect/>
            </a:stretch>
          </p:blipFill>
          <p:spPr bwMode="auto">
            <a:xfrm>
              <a:off x="7533325" y="4365104"/>
              <a:ext cx="1362075" cy="1376362"/>
            </a:xfrm>
            <a:prstGeom prst="rect">
              <a:avLst/>
            </a:prstGeom>
            <a:noFill/>
            <a:ln w="9525">
              <a:noFill/>
              <a:miter lim="800000"/>
              <a:headEnd/>
              <a:tailEnd/>
            </a:ln>
          </p:spPr>
        </p:pic>
        <p:sp>
          <p:nvSpPr>
            <p:cNvPr id="81" name="Rectangle 80"/>
            <p:cNvSpPr/>
            <p:nvPr/>
          </p:nvSpPr>
          <p:spPr>
            <a:xfrm>
              <a:off x="6681192" y="6237312"/>
              <a:ext cx="3066341" cy="369332"/>
            </a:xfrm>
            <a:prstGeom prst="rect">
              <a:avLst/>
            </a:prstGeom>
          </p:spPr>
          <p:txBody>
            <a:bodyPr wrap="square">
              <a:spAutoFit/>
            </a:bodyPr>
            <a:lstStyle/>
            <a:p>
              <a:pPr algn="ctr" eaLnBrk="1" fontAlgn="auto" hangingPunct="1">
                <a:spcBef>
                  <a:spcPts val="0"/>
                </a:spcBef>
                <a:spcAft>
                  <a:spcPts val="0"/>
                </a:spcAft>
              </a:pPr>
              <a:r>
                <a:rPr lang="en-GB" b="0" dirty="0" smtClean="0">
                  <a:solidFill>
                    <a:srgbClr val="1F497D"/>
                  </a:solidFill>
                  <a:latin typeface="Calibri"/>
                </a:rPr>
                <a:t>Bayesian model averaging</a:t>
              </a:r>
            </a:p>
          </p:txBody>
        </p:sp>
        <p:graphicFrame>
          <p:nvGraphicFramePr>
            <p:cNvPr id="172046" name="Object 14"/>
            <p:cNvGraphicFramePr>
              <a:graphicFrameLocks noChangeAspect="1"/>
            </p:cNvGraphicFramePr>
            <p:nvPr/>
          </p:nvGraphicFramePr>
          <p:xfrm>
            <a:off x="6810206" y="5868442"/>
            <a:ext cx="2808312" cy="344374"/>
          </p:xfrm>
          <a:graphic>
            <a:graphicData uri="http://schemas.openxmlformats.org/presentationml/2006/ole">
              <p:oleObj spid="_x0000_s172064" name="Equation" r:id="rId17" imgW="2159000" imgH="266700" progId="Equation.DSMT4">
                <p:embed/>
              </p:oleObj>
            </a:graphicData>
          </a:graphic>
        </p:graphicFrame>
        <p:cxnSp>
          <p:nvCxnSpPr>
            <p:cNvPr id="82" name="Straight Arrow Connector 81"/>
            <p:cNvCxnSpPr/>
            <p:nvPr/>
          </p:nvCxnSpPr>
          <p:spPr>
            <a:xfrm>
              <a:off x="8214362" y="3789040"/>
              <a:ext cx="0" cy="288032"/>
            </a:xfrm>
            <a:prstGeom prst="straightConnector1">
              <a:avLst/>
            </a:prstGeom>
            <a:ln w="5715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8230200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2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2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776536" y="332656"/>
            <a:ext cx="2232248" cy="3456384"/>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668527" y="548682"/>
            <a:ext cx="2418269" cy="646331"/>
          </a:xfrm>
          <a:prstGeom prst="rect">
            <a:avLst/>
          </a:prstGeom>
        </p:spPr>
        <p:txBody>
          <a:bodyPr wrap="square">
            <a:spAutoFit/>
          </a:bodyPr>
          <a:lstStyle/>
          <a:p>
            <a:pPr algn="ctr" eaLnBrk="1" fontAlgn="auto" hangingPunct="1">
              <a:spcBef>
                <a:spcPts val="0"/>
              </a:spcBef>
              <a:spcAft>
                <a:spcPts val="0"/>
              </a:spcAft>
            </a:pPr>
            <a:r>
              <a:rPr lang="en-GB" b="0" dirty="0" smtClean="0">
                <a:solidFill>
                  <a:srgbClr val="1F497D"/>
                </a:solidFill>
                <a:latin typeface="Calibri"/>
              </a:rPr>
              <a:t>Bayesian model inversion</a:t>
            </a:r>
          </a:p>
        </p:txBody>
      </p:sp>
      <p:graphicFrame>
        <p:nvGraphicFramePr>
          <p:cNvPr id="171016" name="Object 8"/>
          <p:cNvGraphicFramePr>
            <a:graphicFrameLocks noChangeAspect="1"/>
          </p:cNvGraphicFramePr>
          <p:nvPr/>
        </p:nvGraphicFramePr>
        <p:xfrm>
          <a:off x="921983" y="2033588"/>
          <a:ext cx="1911350" cy="722312"/>
        </p:xfrm>
        <a:graphic>
          <a:graphicData uri="http://schemas.openxmlformats.org/presentationml/2006/ole">
            <p:oleObj spid="_x0000_s173076" name="Equation" r:id="rId3" imgW="1333500" imgH="508000" progId="Equation.DSMT4">
              <p:embed/>
            </p:oleObj>
          </a:graphicData>
        </a:graphic>
      </p:graphicFrame>
      <p:sp>
        <p:nvSpPr>
          <p:cNvPr id="24" name="Rectangle 23"/>
          <p:cNvSpPr/>
          <p:nvPr/>
        </p:nvSpPr>
        <p:spPr>
          <a:xfrm>
            <a:off x="812543" y="1628800"/>
            <a:ext cx="2130237" cy="338554"/>
          </a:xfrm>
          <a:prstGeom prst="rect">
            <a:avLst/>
          </a:prstGeom>
        </p:spPr>
        <p:txBody>
          <a:bodyPr wrap="square">
            <a:spAutoFit/>
          </a:bodyPr>
          <a:lstStyle/>
          <a:p>
            <a:pPr algn="ctr" eaLnBrk="1" fontAlgn="auto" hangingPunct="1">
              <a:spcBef>
                <a:spcPts val="0"/>
              </a:spcBef>
              <a:spcAft>
                <a:spcPts val="0"/>
              </a:spcAft>
            </a:pPr>
            <a:r>
              <a:rPr lang="en-GB" sz="1600" b="0" dirty="0" smtClean="0">
                <a:solidFill>
                  <a:schemeClr val="accent2"/>
                </a:solidFill>
                <a:latin typeface="Calibri"/>
              </a:rPr>
              <a:t>Posterior density</a:t>
            </a:r>
          </a:p>
        </p:txBody>
      </p:sp>
      <p:sp>
        <p:nvSpPr>
          <p:cNvPr id="25" name="Rectangle 24"/>
          <p:cNvSpPr/>
          <p:nvPr/>
        </p:nvSpPr>
        <p:spPr>
          <a:xfrm>
            <a:off x="884551" y="2852936"/>
            <a:ext cx="1986221" cy="338554"/>
          </a:xfrm>
          <a:prstGeom prst="rect">
            <a:avLst/>
          </a:prstGeom>
        </p:spPr>
        <p:txBody>
          <a:bodyPr wrap="square">
            <a:spAutoFit/>
          </a:bodyPr>
          <a:lstStyle/>
          <a:p>
            <a:pPr algn="ctr" eaLnBrk="1" fontAlgn="auto" hangingPunct="1">
              <a:spcBef>
                <a:spcPts val="0"/>
              </a:spcBef>
              <a:spcAft>
                <a:spcPts val="0"/>
              </a:spcAft>
            </a:pPr>
            <a:r>
              <a:rPr lang="en-GB" sz="1600" b="0" dirty="0" smtClean="0">
                <a:solidFill>
                  <a:schemeClr val="accent2"/>
                </a:solidFill>
                <a:latin typeface="Calibri"/>
              </a:rPr>
              <a:t>Log model evidence</a:t>
            </a:r>
          </a:p>
        </p:txBody>
      </p:sp>
      <p:sp>
        <p:nvSpPr>
          <p:cNvPr id="56" name="Rectangle 55"/>
          <p:cNvSpPr/>
          <p:nvPr/>
        </p:nvSpPr>
        <p:spPr>
          <a:xfrm>
            <a:off x="4796632" y="476678"/>
            <a:ext cx="2592288" cy="646331"/>
          </a:xfrm>
          <a:prstGeom prst="rect">
            <a:avLst/>
          </a:prstGeom>
        </p:spPr>
        <p:txBody>
          <a:bodyPr wrap="square">
            <a:spAutoFit/>
          </a:bodyPr>
          <a:lstStyle/>
          <a:p>
            <a:pPr algn="ctr" eaLnBrk="1" fontAlgn="auto" hangingPunct="1">
              <a:spcBef>
                <a:spcPts val="0"/>
              </a:spcBef>
              <a:spcAft>
                <a:spcPts val="0"/>
              </a:spcAft>
            </a:pPr>
            <a:r>
              <a:rPr lang="en-GB" b="0" dirty="0" smtClean="0">
                <a:solidFill>
                  <a:srgbClr val="1F497D"/>
                </a:solidFill>
                <a:latin typeface="Calibri"/>
              </a:rPr>
              <a:t>Model evidence and Ockham’s principle</a:t>
            </a:r>
          </a:p>
        </p:txBody>
      </p:sp>
      <p:grpSp>
        <p:nvGrpSpPr>
          <p:cNvPr id="59" name="Group 58"/>
          <p:cNvGrpSpPr/>
          <p:nvPr/>
        </p:nvGrpSpPr>
        <p:grpSpPr>
          <a:xfrm>
            <a:off x="3944891" y="1340768"/>
            <a:ext cx="4295775" cy="842610"/>
            <a:chOff x="3944888" y="1268760"/>
            <a:chExt cx="4295775" cy="842610"/>
          </a:xfrm>
        </p:grpSpPr>
        <p:graphicFrame>
          <p:nvGraphicFramePr>
            <p:cNvPr id="173069" name="Object 13"/>
            <p:cNvGraphicFramePr>
              <a:graphicFrameLocks noChangeAspect="1"/>
            </p:cNvGraphicFramePr>
            <p:nvPr/>
          </p:nvGraphicFramePr>
          <p:xfrm>
            <a:off x="3944888" y="1268760"/>
            <a:ext cx="4295775" cy="560387"/>
          </p:xfrm>
          <a:graphic>
            <a:graphicData uri="http://schemas.openxmlformats.org/presentationml/2006/ole">
              <p:oleObj spid="_x0000_s173077" name="Equation" r:id="rId4" imgW="2997200" imgH="393700" progId="Equation.DSMT4">
                <p:embed/>
              </p:oleObj>
            </a:graphicData>
          </a:graphic>
        </p:graphicFrame>
        <p:sp>
          <p:nvSpPr>
            <p:cNvPr id="57" name="Rectangle 56"/>
            <p:cNvSpPr/>
            <p:nvPr/>
          </p:nvSpPr>
          <p:spPr>
            <a:xfrm>
              <a:off x="4016896" y="1772816"/>
              <a:ext cx="2130237" cy="338554"/>
            </a:xfrm>
            <a:prstGeom prst="rect">
              <a:avLst/>
            </a:prstGeom>
          </p:spPr>
          <p:txBody>
            <a:bodyPr wrap="square">
              <a:spAutoFit/>
            </a:bodyPr>
            <a:lstStyle/>
            <a:p>
              <a:pPr algn="ctr" eaLnBrk="1" fontAlgn="auto" hangingPunct="1">
                <a:spcBef>
                  <a:spcPts val="0"/>
                </a:spcBef>
                <a:spcAft>
                  <a:spcPts val="0"/>
                </a:spcAft>
              </a:pPr>
              <a:r>
                <a:rPr lang="en-GB" sz="1600" b="0" dirty="0" smtClean="0">
                  <a:solidFill>
                    <a:schemeClr val="accent2"/>
                  </a:solidFill>
                  <a:latin typeface="Calibri"/>
                </a:rPr>
                <a:t>Accuracy</a:t>
              </a:r>
            </a:p>
          </p:txBody>
        </p:sp>
        <p:sp>
          <p:nvSpPr>
            <p:cNvPr id="58" name="Rectangle 57"/>
            <p:cNvSpPr/>
            <p:nvPr/>
          </p:nvSpPr>
          <p:spPr>
            <a:xfrm>
              <a:off x="6033120" y="1772816"/>
              <a:ext cx="2130237" cy="338554"/>
            </a:xfrm>
            <a:prstGeom prst="rect">
              <a:avLst/>
            </a:prstGeom>
          </p:spPr>
          <p:txBody>
            <a:bodyPr wrap="square">
              <a:spAutoFit/>
            </a:bodyPr>
            <a:lstStyle/>
            <a:p>
              <a:pPr algn="ctr" eaLnBrk="1" fontAlgn="auto" hangingPunct="1">
                <a:spcBef>
                  <a:spcPts val="0"/>
                </a:spcBef>
                <a:spcAft>
                  <a:spcPts val="0"/>
                </a:spcAft>
              </a:pPr>
              <a:r>
                <a:rPr lang="en-GB" sz="1600" b="0" dirty="0" smtClean="0">
                  <a:solidFill>
                    <a:schemeClr val="accent2"/>
                  </a:solidFill>
                  <a:latin typeface="Calibri"/>
                </a:rPr>
                <a:t>Complexity</a:t>
              </a:r>
            </a:p>
          </p:txBody>
        </p:sp>
      </p:grpSp>
      <p:grpSp>
        <p:nvGrpSpPr>
          <p:cNvPr id="92" name="Group 91"/>
          <p:cNvGrpSpPr/>
          <p:nvPr/>
        </p:nvGrpSpPr>
        <p:grpSpPr>
          <a:xfrm>
            <a:off x="2792763" y="2492896"/>
            <a:ext cx="6803349" cy="4248472"/>
            <a:chOff x="2864768" y="2348880"/>
            <a:chExt cx="6803349" cy="4248472"/>
          </a:xfrm>
        </p:grpSpPr>
        <p:graphicFrame>
          <p:nvGraphicFramePr>
            <p:cNvPr id="173070" name="Object 14"/>
            <p:cNvGraphicFramePr>
              <a:graphicFrameLocks noChangeAspect="1"/>
            </p:cNvGraphicFramePr>
            <p:nvPr/>
          </p:nvGraphicFramePr>
          <p:xfrm>
            <a:off x="3335214" y="2348880"/>
            <a:ext cx="1401762" cy="361950"/>
          </p:xfrm>
          <a:graphic>
            <a:graphicData uri="http://schemas.openxmlformats.org/presentationml/2006/ole">
              <p:oleObj spid="_x0000_s173078" name="Equation" r:id="rId5" imgW="977476" imgH="253890" progId="Equation.DSMT4">
                <p:embed/>
              </p:oleObj>
            </a:graphicData>
          </a:graphic>
        </p:graphicFrame>
        <p:graphicFrame>
          <p:nvGraphicFramePr>
            <p:cNvPr id="173071" name="Object 15"/>
            <p:cNvGraphicFramePr>
              <a:graphicFrameLocks noChangeAspect="1"/>
            </p:cNvGraphicFramePr>
            <p:nvPr/>
          </p:nvGraphicFramePr>
          <p:xfrm>
            <a:off x="2864768" y="5085184"/>
            <a:ext cx="2246312" cy="303212"/>
          </p:xfrm>
          <a:graphic>
            <a:graphicData uri="http://schemas.openxmlformats.org/presentationml/2006/ole">
              <p:oleObj spid="_x0000_s173079" name="Equation" r:id="rId6" imgW="1968500" imgH="266700" progId="Equation.DSMT4">
                <p:embed/>
              </p:oleObj>
            </a:graphicData>
          </a:graphic>
        </p:graphicFrame>
        <p:cxnSp>
          <p:nvCxnSpPr>
            <p:cNvPr id="66" name="Straight Connector 65"/>
            <p:cNvCxnSpPr/>
            <p:nvPr/>
          </p:nvCxnSpPr>
          <p:spPr>
            <a:xfrm>
              <a:off x="4016896" y="2852936"/>
              <a:ext cx="0" cy="2016224"/>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016896" y="4869160"/>
              <a:ext cx="3600400" cy="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241032" y="5229200"/>
              <a:ext cx="2016224"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5529063" y="5034662"/>
              <a:ext cx="1152129" cy="338554"/>
            </a:xfrm>
            <a:prstGeom prst="rect">
              <a:avLst/>
            </a:prstGeom>
            <a:solidFill>
              <a:schemeClr val="bg1"/>
            </a:solidFill>
          </p:spPr>
          <p:txBody>
            <a:bodyPr wrap="square">
              <a:spAutoFit/>
            </a:bodyPr>
            <a:lstStyle/>
            <a:p>
              <a:pPr algn="ctr" eaLnBrk="1" fontAlgn="auto" hangingPunct="1">
                <a:spcBef>
                  <a:spcPts val="0"/>
                </a:spcBef>
                <a:spcAft>
                  <a:spcPts val="0"/>
                </a:spcAft>
              </a:pPr>
              <a:r>
                <a:rPr lang="en-GB" sz="1600" b="0" dirty="0" smtClean="0">
                  <a:solidFill>
                    <a:schemeClr val="accent2"/>
                  </a:solidFill>
                  <a:latin typeface="Calibri"/>
                </a:rPr>
                <a:t>Complexity</a:t>
              </a:r>
            </a:p>
          </p:txBody>
        </p:sp>
        <p:sp>
          <p:nvSpPr>
            <p:cNvPr id="84" name="Freeform 83"/>
            <p:cNvSpPr/>
            <p:nvPr/>
          </p:nvSpPr>
          <p:spPr>
            <a:xfrm>
              <a:off x="4026310" y="2996952"/>
              <a:ext cx="2617838" cy="1857068"/>
            </a:xfrm>
            <a:custGeom>
              <a:avLst/>
              <a:gdLst>
                <a:gd name="connsiteX0" fmla="*/ 0 w 2617838"/>
                <a:gd name="connsiteY0" fmla="*/ 1200764 h 1857068"/>
                <a:gd name="connsiteX1" fmla="*/ 818535 w 2617838"/>
                <a:gd name="connsiteY1" fmla="*/ 109384 h 1857068"/>
                <a:gd name="connsiteX2" fmla="*/ 2617838 w 2617838"/>
                <a:gd name="connsiteY2" fmla="*/ 1857068 h 1857068"/>
              </a:gdLst>
              <a:ahLst/>
              <a:cxnLst>
                <a:cxn ang="0">
                  <a:pos x="connsiteX0" y="connsiteY0"/>
                </a:cxn>
                <a:cxn ang="0">
                  <a:pos x="connsiteX1" y="connsiteY1"/>
                </a:cxn>
                <a:cxn ang="0">
                  <a:pos x="connsiteX2" y="connsiteY2"/>
                </a:cxn>
              </a:cxnLst>
              <a:rect l="l" t="t" r="r" b="b"/>
              <a:pathLst>
                <a:path w="2617838" h="1857068">
                  <a:moveTo>
                    <a:pt x="0" y="1200764"/>
                  </a:moveTo>
                  <a:cubicBezTo>
                    <a:pt x="191114" y="600382"/>
                    <a:pt x="382229" y="0"/>
                    <a:pt x="818535" y="109384"/>
                  </a:cubicBezTo>
                  <a:cubicBezTo>
                    <a:pt x="1254841" y="218768"/>
                    <a:pt x="1936339" y="1037918"/>
                    <a:pt x="2617838" y="1857068"/>
                  </a:cubicBezTo>
                </a:path>
              </a:pathLst>
            </a:cu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Freeform 84"/>
            <p:cNvSpPr/>
            <p:nvPr/>
          </p:nvSpPr>
          <p:spPr>
            <a:xfrm flipH="1">
              <a:off x="4232920" y="3429000"/>
              <a:ext cx="3456384" cy="1425020"/>
            </a:xfrm>
            <a:custGeom>
              <a:avLst/>
              <a:gdLst>
                <a:gd name="connsiteX0" fmla="*/ 0 w 2617838"/>
                <a:gd name="connsiteY0" fmla="*/ 1200764 h 1857068"/>
                <a:gd name="connsiteX1" fmla="*/ 818535 w 2617838"/>
                <a:gd name="connsiteY1" fmla="*/ 109384 h 1857068"/>
                <a:gd name="connsiteX2" fmla="*/ 2617838 w 2617838"/>
                <a:gd name="connsiteY2" fmla="*/ 1857068 h 1857068"/>
              </a:gdLst>
              <a:ahLst/>
              <a:cxnLst>
                <a:cxn ang="0">
                  <a:pos x="connsiteX0" y="connsiteY0"/>
                </a:cxn>
                <a:cxn ang="0">
                  <a:pos x="connsiteX1" y="connsiteY1"/>
                </a:cxn>
                <a:cxn ang="0">
                  <a:pos x="connsiteX2" y="connsiteY2"/>
                </a:cxn>
              </a:cxnLst>
              <a:rect l="l" t="t" r="r" b="b"/>
              <a:pathLst>
                <a:path w="2617838" h="1857068">
                  <a:moveTo>
                    <a:pt x="0" y="1200764"/>
                  </a:moveTo>
                  <a:cubicBezTo>
                    <a:pt x="191114" y="600382"/>
                    <a:pt x="382229" y="0"/>
                    <a:pt x="818535" y="109384"/>
                  </a:cubicBezTo>
                  <a:cubicBezTo>
                    <a:pt x="1254841" y="218768"/>
                    <a:pt x="1936339" y="1037918"/>
                    <a:pt x="2617838" y="1857068"/>
                  </a:cubicBezTo>
                </a:path>
              </a:pathLst>
            </a:cu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Rectangle 85"/>
            <p:cNvSpPr/>
            <p:nvPr/>
          </p:nvSpPr>
          <p:spPr>
            <a:xfrm>
              <a:off x="3008784" y="5445224"/>
              <a:ext cx="2130237" cy="338554"/>
            </a:xfrm>
            <a:prstGeom prst="rect">
              <a:avLst/>
            </a:prstGeom>
          </p:spPr>
          <p:txBody>
            <a:bodyPr wrap="square">
              <a:spAutoFit/>
            </a:bodyPr>
            <a:lstStyle/>
            <a:p>
              <a:pPr algn="ctr" eaLnBrk="1" fontAlgn="auto" hangingPunct="1">
                <a:spcBef>
                  <a:spcPts val="0"/>
                </a:spcBef>
                <a:spcAft>
                  <a:spcPts val="0"/>
                </a:spcAft>
              </a:pPr>
              <a:r>
                <a:rPr lang="en-GB" sz="1600" b="0" dirty="0" smtClean="0">
                  <a:solidFill>
                    <a:schemeClr val="tx2"/>
                  </a:solidFill>
                  <a:latin typeface="Calibri"/>
                </a:rPr>
                <a:t>fMRI models</a:t>
              </a:r>
            </a:p>
          </p:txBody>
        </p:sp>
        <p:sp>
          <p:nvSpPr>
            <p:cNvPr id="87" name="Rectangle 86"/>
            <p:cNvSpPr/>
            <p:nvPr/>
          </p:nvSpPr>
          <p:spPr>
            <a:xfrm>
              <a:off x="7473280" y="3573016"/>
              <a:ext cx="2130237" cy="338554"/>
            </a:xfrm>
            <a:prstGeom prst="rect">
              <a:avLst/>
            </a:prstGeom>
          </p:spPr>
          <p:txBody>
            <a:bodyPr wrap="square">
              <a:spAutoFit/>
            </a:bodyPr>
            <a:lstStyle/>
            <a:p>
              <a:pPr algn="ctr" eaLnBrk="1" fontAlgn="auto" hangingPunct="1">
                <a:spcBef>
                  <a:spcPts val="0"/>
                </a:spcBef>
                <a:spcAft>
                  <a:spcPts val="0"/>
                </a:spcAft>
              </a:pPr>
              <a:r>
                <a:rPr lang="en-GB" sz="1600" b="0" dirty="0" smtClean="0">
                  <a:solidFill>
                    <a:schemeClr val="accent3">
                      <a:lumMod val="75000"/>
                    </a:schemeClr>
                  </a:solidFill>
                  <a:latin typeface="Calibri"/>
                </a:rPr>
                <a:t>EEG models</a:t>
              </a:r>
            </a:p>
          </p:txBody>
        </p:sp>
        <p:sp>
          <p:nvSpPr>
            <p:cNvPr id="88" name="Rectangle 87"/>
            <p:cNvSpPr/>
            <p:nvPr/>
          </p:nvSpPr>
          <p:spPr>
            <a:xfrm>
              <a:off x="4160912" y="2730406"/>
              <a:ext cx="1152127" cy="338554"/>
            </a:xfrm>
            <a:prstGeom prst="rect">
              <a:avLst/>
            </a:prstGeom>
          </p:spPr>
          <p:txBody>
            <a:bodyPr wrap="square">
              <a:spAutoFit/>
            </a:bodyPr>
            <a:lstStyle/>
            <a:p>
              <a:pPr algn="ctr" eaLnBrk="1" fontAlgn="auto" hangingPunct="1">
                <a:spcBef>
                  <a:spcPts val="0"/>
                </a:spcBef>
                <a:spcAft>
                  <a:spcPts val="0"/>
                </a:spcAft>
              </a:pPr>
              <a:r>
                <a:rPr lang="en-GB" sz="1600" b="0" dirty="0" smtClean="0">
                  <a:solidFill>
                    <a:schemeClr val="tx2"/>
                  </a:solidFill>
                  <a:latin typeface="Calibri"/>
                </a:rPr>
                <a:t>fMRI data</a:t>
              </a:r>
            </a:p>
          </p:txBody>
        </p:sp>
        <p:sp>
          <p:nvSpPr>
            <p:cNvPr id="89" name="Rectangle 88"/>
            <p:cNvSpPr/>
            <p:nvPr/>
          </p:nvSpPr>
          <p:spPr>
            <a:xfrm>
              <a:off x="6177136" y="3162454"/>
              <a:ext cx="1152127" cy="338554"/>
            </a:xfrm>
            <a:prstGeom prst="rect">
              <a:avLst/>
            </a:prstGeom>
          </p:spPr>
          <p:txBody>
            <a:bodyPr wrap="square">
              <a:spAutoFit/>
            </a:bodyPr>
            <a:lstStyle/>
            <a:p>
              <a:pPr algn="ctr" eaLnBrk="1" fontAlgn="auto" hangingPunct="1">
                <a:spcBef>
                  <a:spcPts val="0"/>
                </a:spcBef>
                <a:spcAft>
                  <a:spcPts val="0"/>
                </a:spcAft>
              </a:pPr>
              <a:r>
                <a:rPr lang="en-GB" sz="1600" b="0" dirty="0" smtClean="0">
                  <a:solidFill>
                    <a:schemeClr val="accent3">
                      <a:lumMod val="75000"/>
                    </a:schemeClr>
                  </a:solidFill>
                  <a:latin typeface="Calibri"/>
                </a:rPr>
                <a:t>EEG data</a:t>
              </a:r>
            </a:p>
          </p:txBody>
        </p:sp>
        <p:sp>
          <p:nvSpPr>
            <p:cNvPr id="91" name="Rectangle 90"/>
            <p:cNvSpPr/>
            <p:nvPr/>
          </p:nvSpPr>
          <p:spPr>
            <a:xfrm>
              <a:off x="4953000" y="2348880"/>
              <a:ext cx="2952328" cy="338554"/>
            </a:xfrm>
            <a:prstGeom prst="rect">
              <a:avLst/>
            </a:prstGeom>
          </p:spPr>
          <p:txBody>
            <a:bodyPr wrap="square">
              <a:spAutoFit/>
            </a:bodyPr>
            <a:lstStyle/>
            <a:p>
              <a:pPr algn="ctr" eaLnBrk="1" fontAlgn="auto" hangingPunct="1">
                <a:spcBef>
                  <a:spcPts val="0"/>
                </a:spcBef>
                <a:spcAft>
                  <a:spcPts val="0"/>
                </a:spcAft>
              </a:pPr>
              <a:r>
                <a:rPr lang="en-GB" sz="1600" b="0" dirty="0" smtClean="0">
                  <a:solidFill>
                    <a:srgbClr val="1F497D"/>
                  </a:solidFill>
                  <a:latin typeface="Calibri"/>
                </a:rPr>
                <a:t>Evidence is afforded by data …</a:t>
              </a:r>
            </a:p>
          </p:txBody>
        </p:sp>
        <p:pic>
          <p:nvPicPr>
            <p:cNvPr id="173072" name="Picture 16"/>
            <p:cNvPicPr>
              <a:picLocks noChangeAspect="1" noChangeArrowheads="1"/>
            </p:cNvPicPr>
            <p:nvPr/>
          </p:nvPicPr>
          <p:blipFill>
            <a:blip r:embed="rId7" cstate="print"/>
            <a:srcRect/>
            <a:stretch>
              <a:fillRect/>
            </a:stretch>
          </p:blipFill>
          <p:spPr bwMode="auto">
            <a:xfrm>
              <a:off x="7113240" y="3954086"/>
              <a:ext cx="2554877" cy="2643266"/>
            </a:xfrm>
            <a:prstGeom prst="rect">
              <a:avLst/>
            </a:prstGeom>
            <a:noFill/>
            <a:ln w="9525">
              <a:noFill/>
              <a:miter lim="800000"/>
              <a:headEnd/>
              <a:tailEnd/>
            </a:ln>
            <a:effectLst/>
          </p:spPr>
        </p:pic>
      </p:grpSp>
    </p:spTree>
    <p:extLst>
      <p:ext uri="{BB962C8B-B14F-4D97-AF65-F5344CB8AC3E}">
        <p14:creationId xmlns="" xmlns:p14="http://schemas.microsoft.com/office/powerpoint/2010/main" val="8230200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2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333498" y="771426"/>
            <a:ext cx="5328592" cy="2088232"/>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96" name="Rectangle 5"/>
          <p:cNvSpPr>
            <a:spLocks noChangeArrowheads="1"/>
          </p:cNvSpPr>
          <p:nvPr/>
        </p:nvSpPr>
        <p:spPr bwMode="auto">
          <a:xfrm>
            <a:off x="9721280" y="2991922"/>
            <a:ext cx="184731" cy="369332"/>
          </a:xfrm>
          <a:prstGeom prst="rect">
            <a:avLst/>
          </a:prstGeom>
          <a:noFill/>
          <a:ln w="12700">
            <a:noFill/>
            <a:miter lim="800000"/>
            <a:headEnd/>
            <a:tailEnd/>
          </a:ln>
        </p:spPr>
        <p:txBody>
          <a:bodyPr wrap="none" anchor="ctr">
            <a:spAutoFit/>
          </a:bodyPr>
          <a:lstStyle/>
          <a:p>
            <a:endParaRPr lang="en-US"/>
          </a:p>
        </p:txBody>
      </p:sp>
      <p:graphicFrame>
        <p:nvGraphicFramePr>
          <p:cNvPr id="8194" name="Object 4"/>
          <p:cNvGraphicFramePr>
            <a:graphicFrameLocks noChangeAspect="1"/>
          </p:cNvGraphicFramePr>
          <p:nvPr/>
        </p:nvGraphicFramePr>
        <p:xfrm>
          <a:off x="2961032" y="3939778"/>
          <a:ext cx="4073525" cy="809625"/>
        </p:xfrm>
        <a:graphic>
          <a:graphicData uri="http://schemas.openxmlformats.org/presentationml/2006/ole">
            <p:oleObj spid="_x0000_s8220" name="Equation" r:id="rId3" imgW="2540000" imgH="508000" progId="Equation.DSMT4">
              <p:embed/>
            </p:oleObj>
          </a:graphicData>
        </a:graphic>
      </p:graphicFrame>
      <p:graphicFrame>
        <p:nvGraphicFramePr>
          <p:cNvPr id="8195" name="Object 6"/>
          <p:cNvGraphicFramePr>
            <a:graphicFrameLocks noChangeAspect="1"/>
          </p:cNvGraphicFramePr>
          <p:nvPr/>
        </p:nvGraphicFramePr>
        <p:xfrm>
          <a:off x="2707032" y="1635522"/>
          <a:ext cx="4581525" cy="690562"/>
        </p:xfrm>
        <a:graphic>
          <a:graphicData uri="http://schemas.openxmlformats.org/presentationml/2006/ole">
            <p:oleObj spid="_x0000_s8221" name="Equation" r:id="rId4" imgW="2857500" imgH="431800" progId="Equation.DSMT4">
              <p:embed/>
            </p:oleObj>
          </a:graphicData>
        </a:graphic>
      </p:graphicFrame>
      <p:pic>
        <p:nvPicPr>
          <p:cNvPr id="8197" name="Picture 8" descr="nrn2575-f2"/>
          <p:cNvPicPr>
            <a:picLocks noChangeAspect="1" noChangeArrowheads="1"/>
          </p:cNvPicPr>
          <p:nvPr/>
        </p:nvPicPr>
        <p:blipFill>
          <a:blip r:embed="rId5" cstate="print">
            <a:clrChange>
              <a:clrFrom>
                <a:srgbClr val="FFFFFF"/>
              </a:clrFrom>
              <a:clrTo>
                <a:srgbClr val="FFFFFF">
                  <a:alpha val="0"/>
                </a:srgbClr>
              </a:clrTo>
            </a:clrChange>
          </a:blip>
          <a:srcRect t="2777" r="-2484" b="3438"/>
          <a:stretch>
            <a:fillRect/>
          </a:stretch>
        </p:blipFill>
        <p:spPr bwMode="auto">
          <a:xfrm>
            <a:off x="8864600" y="0"/>
            <a:ext cx="1041400" cy="1341438"/>
          </a:xfrm>
          <a:prstGeom prst="rect">
            <a:avLst/>
          </a:prstGeom>
          <a:noFill/>
          <a:ln w="9525">
            <a:noFill/>
            <a:miter lim="800000"/>
            <a:headEnd/>
            <a:tailEnd/>
          </a:ln>
        </p:spPr>
      </p:pic>
      <p:sp>
        <p:nvSpPr>
          <p:cNvPr id="8198" name="Rectangle 9"/>
          <p:cNvSpPr>
            <a:spLocks noChangeArrowheads="1"/>
          </p:cNvSpPr>
          <p:nvPr/>
        </p:nvSpPr>
        <p:spPr bwMode="auto">
          <a:xfrm>
            <a:off x="3586992" y="3291706"/>
            <a:ext cx="2821605" cy="338554"/>
          </a:xfrm>
          <a:prstGeom prst="rect">
            <a:avLst/>
          </a:prstGeom>
          <a:noFill/>
          <a:ln w="12700">
            <a:noFill/>
            <a:miter lim="800000"/>
            <a:headEnd/>
            <a:tailEnd/>
          </a:ln>
        </p:spPr>
        <p:txBody>
          <a:bodyPr wrap="none">
            <a:spAutoFit/>
          </a:bodyPr>
          <a:lstStyle/>
          <a:p>
            <a:r>
              <a:rPr lang="en-US" sz="1600" b="0" dirty="0" smtClean="0">
                <a:solidFill>
                  <a:schemeClr val="tx2"/>
                </a:solidFill>
                <a:latin typeface="Arial Narrow" pitchFamily="34" charset="0"/>
              </a:rPr>
              <a:t>And the </a:t>
            </a:r>
            <a:r>
              <a:rPr lang="en-US" sz="1600" b="0" dirty="0">
                <a:solidFill>
                  <a:schemeClr val="tx2"/>
                </a:solidFill>
                <a:latin typeface="Arial Narrow" pitchFamily="34" charset="0"/>
              </a:rPr>
              <a:t>concept of reduced models</a:t>
            </a:r>
          </a:p>
        </p:txBody>
      </p:sp>
      <p:sp>
        <p:nvSpPr>
          <p:cNvPr id="8200" name="Rectangle 11"/>
          <p:cNvSpPr>
            <a:spLocks noChangeArrowheads="1"/>
          </p:cNvSpPr>
          <p:nvPr/>
        </p:nvSpPr>
        <p:spPr bwMode="auto">
          <a:xfrm>
            <a:off x="1217163" y="5163914"/>
            <a:ext cx="7561262" cy="641350"/>
          </a:xfrm>
          <a:prstGeom prst="rect">
            <a:avLst/>
          </a:prstGeom>
          <a:noFill/>
          <a:ln w="12700">
            <a:noFill/>
            <a:miter lim="800000"/>
            <a:headEnd/>
            <a:tailEnd/>
          </a:ln>
        </p:spPr>
        <p:txBody>
          <a:bodyPr>
            <a:spAutoFit/>
          </a:bodyPr>
          <a:lstStyle/>
          <a:p>
            <a:pPr algn="ctr"/>
            <a:r>
              <a:rPr lang="en-US" b="0" dirty="0">
                <a:solidFill>
                  <a:schemeClr val="tx2"/>
                </a:solidFill>
                <a:latin typeface="Arial Narrow" pitchFamily="34" charset="0"/>
              </a:rPr>
              <a:t>This means that we only have to invert the full model to score all reduced models; </a:t>
            </a:r>
          </a:p>
          <a:p>
            <a:pPr algn="ctr"/>
            <a:r>
              <a:rPr lang="en-US" b="0" dirty="0">
                <a:solidFill>
                  <a:schemeClr val="tx2"/>
                </a:solidFill>
                <a:latin typeface="Arial Narrow" pitchFamily="34" charset="0"/>
              </a:rPr>
              <a:t>c.f., the Savage-Dickey density ratio</a:t>
            </a:r>
          </a:p>
        </p:txBody>
      </p:sp>
      <p:sp>
        <p:nvSpPr>
          <p:cNvPr id="8201" name="Rectangle 14"/>
          <p:cNvSpPr>
            <a:spLocks noChangeArrowheads="1"/>
          </p:cNvSpPr>
          <p:nvPr/>
        </p:nvSpPr>
        <p:spPr bwMode="auto">
          <a:xfrm>
            <a:off x="5" y="2276475"/>
            <a:ext cx="2000250" cy="1938992"/>
          </a:xfrm>
          <a:prstGeom prst="rect">
            <a:avLst/>
          </a:prstGeom>
          <a:noFill/>
          <a:ln w="12700">
            <a:noFill/>
            <a:miter lim="800000"/>
            <a:headEnd/>
            <a:tailEnd/>
          </a:ln>
        </p:spPr>
        <p:txBody>
          <a:bodyPr>
            <a:spAutoFit/>
          </a:bodyPr>
          <a:lstStyle/>
          <a:p>
            <a:pPr algn="l"/>
            <a:r>
              <a:rPr lang="en-US" sz="1200" b="0" dirty="0">
                <a:solidFill>
                  <a:schemeClr val="bg1">
                    <a:lumMod val="50000"/>
                  </a:schemeClr>
                </a:solidFill>
                <a:latin typeface="Arial Narrow" pitchFamily="34" charset="0"/>
              </a:rPr>
              <a:t>Armani, Calvin Klein and Versace design houses did not refuse this year to offer very brave and </a:t>
            </a:r>
            <a:r>
              <a:rPr lang="en-US" sz="1200" dirty="0">
                <a:solidFill>
                  <a:schemeClr val="accent2"/>
                </a:solidFill>
                <a:latin typeface="Arial Narrow" pitchFamily="34" charset="0"/>
              </a:rPr>
              <a:t>reduced models </a:t>
            </a:r>
            <a:r>
              <a:rPr lang="en-US" sz="1200" b="0" dirty="0">
                <a:solidFill>
                  <a:schemeClr val="bg1">
                    <a:lumMod val="50000"/>
                  </a:schemeClr>
                </a:solidFill>
                <a:latin typeface="Arial Narrow" pitchFamily="34" charset="0"/>
              </a:rPr>
              <a:t>of the “Thong” and “Tango”. The designers consider that a man with the body of Apollo should not obscure the wonderful parts of his body.             </a:t>
            </a:r>
          </a:p>
          <a:p>
            <a:pPr algn="l"/>
            <a:endParaRPr lang="en-GB" sz="1200" b="0" dirty="0">
              <a:solidFill>
                <a:schemeClr val="bg1">
                  <a:lumMod val="50000"/>
                </a:schemeClr>
              </a:solidFill>
              <a:latin typeface="Arial Narrow" pitchFamily="34" charset="0"/>
            </a:endParaRPr>
          </a:p>
        </p:txBody>
      </p:sp>
      <p:pic>
        <p:nvPicPr>
          <p:cNvPr id="8202" name="Picture 16" descr="Men’s Underwear brand collections"/>
          <p:cNvPicPr>
            <a:picLocks noChangeAspect="1" noChangeArrowheads="1"/>
          </p:cNvPicPr>
          <p:nvPr/>
        </p:nvPicPr>
        <p:blipFill>
          <a:blip r:embed="rId6" cstate="print"/>
          <a:srcRect/>
          <a:stretch>
            <a:fillRect/>
          </a:stretch>
        </p:blipFill>
        <p:spPr bwMode="auto">
          <a:xfrm>
            <a:off x="1" y="0"/>
            <a:ext cx="1744663" cy="2205038"/>
          </a:xfrm>
          <a:prstGeom prst="rect">
            <a:avLst/>
          </a:prstGeom>
          <a:noFill/>
          <a:ln w="9525">
            <a:noFill/>
            <a:miter lim="800000"/>
            <a:headEnd/>
            <a:tailEnd/>
          </a:ln>
        </p:spPr>
      </p:pic>
      <p:sp>
        <p:nvSpPr>
          <p:cNvPr id="12" name="Rectangle 11"/>
          <p:cNvSpPr/>
          <p:nvPr/>
        </p:nvSpPr>
        <p:spPr>
          <a:xfrm>
            <a:off x="3377614" y="1059458"/>
            <a:ext cx="3240360" cy="369332"/>
          </a:xfrm>
          <a:prstGeom prst="rect">
            <a:avLst/>
          </a:prstGeom>
        </p:spPr>
        <p:txBody>
          <a:bodyPr wrap="square">
            <a:spAutoFit/>
          </a:bodyPr>
          <a:lstStyle/>
          <a:p>
            <a:pPr algn="ctr" eaLnBrk="1" fontAlgn="auto" hangingPunct="1">
              <a:spcBef>
                <a:spcPts val="0"/>
              </a:spcBef>
              <a:spcAft>
                <a:spcPts val="0"/>
              </a:spcAft>
            </a:pPr>
            <a:r>
              <a:rPr lang="en-GB" b="0" dirty="0" smtClean="0">
                <a:solidFill>
                  <a:srgbClr val="1F497D"/>
                </a:solidFill>
                <a:latin typeface="Calibri"/>
              </a:rPr>
              <a:t>Bayesian model reduction</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79"/>
          <p:cNvSpPr>
            <a:spLocks noChangeArrowheads="1"/>
          </p:cNvSpPr>
          <p:nvPr/>
        </p:nvSpPr>
        <p:spPr bwMode="auto">
          <a:xfrm>
            <a:off x="344488" y="1988840"/>
            <a:ext cx="2664296" cy="646331"/>
          </a:xfrm>
          <a:prstGeom prst="rect">
            <a:avLst/>
          </a:prstGeom>
          <a:noFill/>
          <a:ln w="12700">
            <a:noFill/>
            <a:miter lim="800000"/>
            <a:headEnd/>
            <a:tailEnd/>
          </a:ln>
        </p:spPr>
        <p:txBody>
          <a:bodyPr wrap="square">
            <a:spAutoFit/>
          </a:bodyPr>
          <a:lstStyle/>
          <a:p>
            <a:pPr algn="l"/>
            <a:r>
              <a:rPr lang="en-US" b="0" dirty="0">
                <a:solidFill>
                  <a:srgbClr val="990033"/>
                </a:solidFill>
                <a:latin typeface="Arial Narrow" pitchFamily="34" charset="0"/>
              </a:rPr>
              <a:t>Simulating the response of a four-node network</a:t>
            </a:r>
          </a:p>
        </p:txBody>
      </p:sp>
      <p:grpSp>
        <p:nvGrpSpPr>
          <p:cNvPr id="178" name="Group 4"/>
          <p:cNvGrpSpPr>
            <a:grpSpLocks/>
          </p:cNvGrpSpPr>
          <p:nvPr/>
        </p:nvGrpSpPr>
        <p:grpSpPr bwMode="auto">
          <a:xfrm>
            <a:off x="2792760" y="2420888"/>
            <a:ext cx="1079500" cy="1081088"/>
            <a:chOff x="3470" y="2568"/>
            <a:chExt cx="680" cy="681"/>
          </a:xfrm>
        </p:grpSpPr>
        <p:sp>
          <p:nvSpPr>
            <p:cNvPr id="179" name="Oval 9"/>
            <p:cNvSpPr>
              <a:spLocks noChangeArrowheads="1"/>
            </p:cNvSpPr>
            <p:nvPr/>
          </p:nvSpPr>
          <p:spPr bwMode="auto">
            <a:xfrm>
              <a:off x="3742" y="3113"/>
              <a:ext cx="136" cy="136"/>
            </a:xfrm>
            <a:prstGeom prst="ellipse">
              <a:avLst/>
            </a:prstGeom>
            <a:gradFill rotWithShape="1">
              <a:gsLst>
                <a:gs pos="0">
                  <a:schemeClr val="bg1"/>
                </a:gs>
                <a:gs pos="100000">
                  <a:schemeClr val="bg2"/>
                </a:gs>
              </a:gsLst>
              <a:path path="shape">
                <a:fillToRect l="50000" t="50000" r="50000" b="50000"/>
              </a:path>
            </a:gradFill>
            <a:ln w="9525">
              <a:noFill/>
              <a:round/>
              <a:headEnd/>
              <a:tailEnd/>
            </a:ln>
          </p:spPr>
          <p:txBody>
            <a:bodyPr wrap="none" anchor="ctr"/>
            <a:lstStyle/>
            <a:p>
              <a:endParaRPr lang="en-US" b="0"/>
            </a:p>
          </p:txBody>
        </p:sp>
        <p:sp>
          <p:nvSpPr>
            <p:cNvPr id="180" name="Oval 10"/>
            <p:cNvSpPr>
              <a:spLocks noChangeArrowheads="1"/>
            </p:cNvSpPr>
            <p:nvPr/>
          </p:nvSpPr>
          <p:spPr bwMode="auto">
            <a:xfrm>
              <a:off x="3470" y="2841"/>
              <a:ext cx="136" cy="136"/>
            </a:xfrm>
            <a:prstGeom prst="ellipse">
              <a:avLst/>
            </a:prstGeom>
            <a:gradFill rotWithShape="1">
              <a:gsLst>
                <a:gs pos="0">
                  <a:schemeClr val="bg1"/>
                </a:gs>
                <a:gs pos="100000">
                  <a:schemeClr val="bg2"/>
                </a:gs>
              </a:gsLst>
              <a:path path="shape">
                <a:fillToRect l="50000" t="50000" r="50000" b="50000"/>
              </a:path>
            </a:gradFill>
            <a:ln w="28575">
              <a:noFill/>
              <a:round/>
              <a:headEnd/>
              <a:tailEnd/>
            </a:ln>
          </p:spPr>
          <p:txBody>
            <a:bodyPr wrap="none" anchor="ctr"/>
            <a:lstStyle/>
            <a:p>
              <a:endParaRPr lang="en-US" b="0"/>
            </a:p>
          </p:txBody>
        </p:sp>
        <p:sp>
          <p:nvSpPr>
            <p:cNvPr id="181" name="Oval 11"/>
            <p:cNvSpPr>
              <a:spLocks noChangeArrowheads="1"/>
            </p:cNvSpPr>
            <p:nvPr/>
          </p:nvSpPr>
          <p:spPr bwMode="auto">
            <a:xfrm>
              <a:off x="4014" y="2840"/>
              <a:ext cx="136" cy="136"/>
            </a:xfrm>
            <a:prstGeom prst="ellipse">
              <a:avLst/>
            </a:prstGeom>
            <a:gradFill rotWithShape="1">
              <a:gsLst>
                <a:gs pos="0">
                  <a:schemeClr val="bg1"/>
                </a:gs>
                <a:gs pos="100000">
                  <a:schemeClr val="bg2"/>
                </a:gs>
              </a:gsLst>
              <a:path path="shape">
                <a:fillToRect l="50000" t="50000" r="50000" b="50000"/>
              </a:path>
            </a:gradFill>
            <a:ln w="9525">
              <a:noFill/>
              <a:round/>
              <a:headEnd/>
              <a:tailEnd/>
            </a:ln>
          </p:spPr>
          <p:txBody>
            <a:bodyPr wrap="none" anchor="ctr"/>
            <a:lstStyle/>
            <a:p>
              <a:endParaRPr lang="en-US" b="0"/>
            </a:p>
          </p:txBody>
        </p:sp>
        <p:cxnSp>
          <p:nvCxnSpPr>
            <p:cNvPr id="182" name="AutoShape 12"/>
            <p:cNvCxnSpPr>
              <a:cxnSpLocks noChangeShapeType="1"/>
              <a:stCxn id="184" idx="2"/>
              <a:endCxn id="180" idx="0"/>
            </p:cNvCxnSpPr>
            <p:nvPr/>
          </p:nvCxnSpPr>
          <p:spPr bwMode="auto">
            <a:xfrm rot="10800000" flipV="1">
              <a:off x="3538" y="2636"/>
              <a:ext cx="204" cy="205"/>
            </a:xfrm>
            <a:prstGeom prst="curvedConnector2">
              <a:avLst/>
            </a:prstGeom>
            <a:noFill/>
            <a:ln w="9525">
              <a:solidFill>
                <a:schemeClr val="tx1"/>
              </a:solidFill>
              <a:round/>
              <a:headEnd type="triangle" w="med" len="med"/>
              <a:tailEnd type="triangle" w="med" len="med"/>
            </a:ln>
          </p:spPr>
        </p:cxnSp>
        <p:cxnSp>
          <p:nvCxnSpPr>
            <p:cNvPr id="183" name="AutoShape 13"/>
            <p:cNvCxnSpPr>
              <a:cxnSpLocks noChangeShapeType="1"/>
              <a:stCxn id="179" idx="6"/>
              <a:endCxn id="181" idx="4"/>
            </p:cNvCxnSpPr>
            <p:nvPr/>
          </p:nvCxnSpPr>
          <p:spPr bwMode="auto">
            <a:xfrm flipV="1">
              <a:off x="3878" y="2976"/>
              <a:ext cx="204" cy="205"/>
            </a:xfrm>
            <a:prstGeom prst="curvedConnector2">
              <a:avLst/>
            </a:prstGeom>
            <a:noFill/>
            <a:ln w="9525">
              <a:solidFill>
                <a:schemeClr val="tx1"/>
              </a:solidFill>
              <a:round/>
              <a:headEnd type="triangle" w="med" len="med"/>
              <a:tailEnd type="triangle" w="med" len="med"/>
            </a:ln>
          </p:spPr>
        </p:cxnSp>
        <p:sp>
          <p:nvSpPr>
            <p:cNvPr id="184" name="Oval 14"/>
            <p:cNvSpPr>
              <a:spLocks noChangeArrowheads="1"/>
            </p:cNvSpPr>
            <p:nvPr/>
          </p:nvSpPr>
          <p:spPr bwMode="auto">
            <a:xfrm>
              <a:off x="3742" y="2568"/>
              <a:ext cx="136" cy="136"/>
            </a:xfrm>
            <a:prstGeom prst="ellipse">
              <a:avLst/>
            </a:prstGeom>
            <a:gradFill rotWithShape="1">
              <a:gsLst>
                <a:gs pos="0">
                  <a:schemeClr val="bg1"/>
                </a:gs>
                <a:gs pos="100000">
                  <a:schemeClr val="bg2"/>
                </a:gs>
              </a:gsLst>
              <a:path path="shape">
                <a:fillToRect l="50000" t="50000" r="50000" b="50000"/>
              </a:path>
            </a:gradFill>
            <a:ln w="19050">
              <a:noFill/>
              <a:round/>
              <a:headEnd/>
              <a:tailEnd/>
            </a:ln>
          </p:spPr>
          <p:txBody>
            <a:bodyPr wrap="none" anchor="ctr"/>
            <a:lstStyle/>
            <a:p>
              <a:endParaRPr lang="en-US" b="0"/>
            </a:p>
          </p:txBody>
        </p:sp>
        <p:cxnSp>
          <p:nvCxnSpPr>
            <p:cNvPr id="185" name="AutoShape 15"/>
            <p:cNvCxnSpPr>
              <a:cxnSpLocks noChangeShapeType="1"/>
              <a:stCxn id="179" idx="0"/>
              <a:endCxn id="184" idx="4"/>
            </p:cNvCxnSpPr>
            <p:nvPr/>
          </p:nvCxnSpPr>
          <p:spPr bwMode="auto">
            <a:xfrm flipV="1">
              <a:off x="3810" y="2704"/>
              <a:ext cx="0" cy="409"/>
            </a:xfrm>
            <a:prstGeom prst="straightConnector1">
              <a:avLst/>
            </a:prstGeom>
            <a:noFill/>
            <a:ln w="9525">
              <a:solidFill>
                <a:srgbClr val="C0C0C0"/>
              </a:solidFill>
              <a:round/>
              <a:headEnd type="triangle" w="med" len="med"/>
              <a:tailEnd type="triangle" w="med" len="med"/>
            </a:ln>
          </p:spPr>
        </p:cxnSp>
        <p:cxnSp>
          <p:nvCxnSpPr>
            <p:cNvPr id="186" name="AutoShape 12"/>
            <p:cNvCxnSpPr>
              <a:cxnSpLocks noChangeShapeType="1"/>
              <a:stCxn id="184" idx="6"/>
              <a:endCxn id="181" idx="0"/>
            </p:cNvCxnSpPr>
            <p:nvPr/>
          </p:nvCxnSpPr>
          <p:spPr bwMode="auto">
            <a:xfrm>
              <a:off x="3878" y="2636"/>
              <a:ext cx="204" cy="204"/>
            </a:xfrm>
            <a:prstGeom prst="curvedConnector2">
              <a:avLst/>
            </a:prstGeom>
            <a:noFill/>
            <a:ln w="9525">
              <a:solidFill>
                <a:schemeClr val="tx1"/>
              </a:solidFill>
              <a:round/>
              <a:headEnd type="triangle" w="med" len="med"/>
              <a:tailEnd type="triangle" w="med" len="med"/>
            </a:ln>
          </p:spPr>
        </p:cxnSp>
        <p:cxnSp>
          <p:nvCxnSpPr>
            <p:cNvPr id="187" name="AutoShape 12"/>
            <p:cNvCxnSpPr>
              <a:cxnSpLocks noChangeShapeType="1"/>
              <a:stCxn id="180" idx="4"/>
              <a:endCxn id="179" idx="2"/>
            </p:cNvCxnSpPr>
            <p:nvPr/>
          </p:nvCxnSpPr>
          <p:spPr bwMode="auto">
            <a:xfrm rot="16200000" flipH="1">
              <a:off x="3538" y="2977"/>
              <a:ext cx="204" cy="204"/>
            </a:xfrm>
            <a:prstGeom prst="curvedConnector2">
              <a:avLst/>
            </a:prstGeom>
            <a:noFill/>
            <a:ln w="9525">
              <a:solidFill>
                <a:srgbClr val="C0C0C0"/>
              </a:solidFill>
              <a:round/>
              <a:headEnd type="triangle" w="med" len="med"/>
              <a:tailEnd type="triangle" w="med" len="med"/>
            </a:ln>
          </p:spPr>
        </p:cxnSp>
        <p:cxnSp>
          <p:nvCxnSpPr>
            <p:cNvPr id="188" name="AutoShape 12"/>
            <p:cNvCxnSpPr>
              <a:cxnSpLocks noChangeShapeType="1"/>
              <a:stCxn id="180" idx="6"/>
              <a:endCxn id="181" idx="2"/>
            </p:cNvCxnSpPr>
            <p:nvPr/>
          </p:nvCxnSpPr>
          <p:spPr bwMode="auto">
            <a:xfrm flipV="1">
              <a:off x="3606" y="2908"/>
              <a:ext cx="408" cy="1"/>
            </a:xfrm>
            <a:prstGeom prst="curvedConnector3">
              <a:avLst>
                <a:gd name="adj1" fmla="val 50000"/>
              </a:avLst>
            </a:prstGeom>
            <a:noFill/>
            <a:ln w="9525">
              <a:solidFill>
                <a:srgbClr val="C0C0C0"/>
              </a:solidFill>
              <a:round/>
              <a:headEnd type="triangle" w="med" len="med"/>
              <a:tailEnd type="triangle" w="med" len="med"/>
            </a:ln>
          </p:spPr>
        </p:cxnSp>
      </p:grpSp>
      <p:grpSp>
        <p:nvGrpSpPr>
          <p:cNvPr id="189" name="Group 1528"/>
          <p:cNvGrpSpPr>
            <a:grpSpLocks/>
          </p:cNvGrpSpPr>
          <p:nvPr/>
        </p:nvGrpSpPr>
        <p:grpSpPr bwMode="auto">
          <a:xfrm>
            <a:off x="416496" y="3068960"/>
            <a:ext cx="3770312" cy="2641600"/>
            <a:chOff x="1783" y="279"/>
            <a:chExt cx="2375" cy="1664"/>
          </a:xfrm>
        </p:grpSpPr>
        <p:sp>
          <p:nvSpPr>
            <p:cNvPr id="190" name="Rectangle 18"/>
            <p:cNvSpPr>
              <a:spLocks noChangeArrowheads="1"/>
            </p:cNvSpPr>
            <p:nvPr/>
          </p:nvSpPr>
          <p:spPr bwMode="auto">
            <a:xfrm>
              <a:off x="1783" y="279"/>
              <a:ext cx="88" cy="88"/>
            </a:xfrm>
            <a:prstGeom prst="rect">
              <a:avLst/>
            </a:prstGeom>
            <a:solidFill>
              <a:srgbClr val="FFFFFF"/>
            </a:solidFill>
            <a:ln w="9525">
              <a:noFill/>
              <a:miter lim="800000"/>
              <a:headEnd/>
              <a:tailEnd/>
            </a:ln>
          </p:spPr>
          <p:txBody>
            <a:bodyPr/>
            <a:lstStyle/>
            <a:p>
              <a:endParaRPr lang="en-US"/>
            </a:p>
          </p:txBody>
        </p:sp>
        <p:sp>
          <p:nvSpPr>
            <p:cNvPr id="191" name="Rectangle 19"/>
            <p:cNvSpPr>
              <a:spLocks noChangeArrowheads="1"/>
            </p:cNvSpPr>
            <p:nvPr/>
          </p:nvSpPr>
          <p:spPr bwMode="auto">
            <a:xfrm>
              <a:off x="1783" y="279"/>
              <a:ext cx="88" cy="88"/>
            </a:xfrm>
            <a:prstGeom prst="rect">
              <a:avLst/>
            </a:prstGeom>
            <a:noFill/>
            <a:ln w="0">
              <a:solidFill>
                <a:srgbClr val="FFFFFF"/>
              </a:solidFill>
              <a:miter lim="800000"/>
              <a:headEnd/>
              <a:tailEnd/>
            </a:ln>
          </p:spPr>
          <p:txBody>
            <a:bodyPr/>
            <a:lstStyle/>
            <a:p>
              <a:endParaRPr lang="en-US"/>
            </a:p>
          </p:txBody>
        </p:sp>
        <p:pic>
          <p:nvPicPr>
            <p:cNvPr id="192" name="Picture 20"/>
            <p:cNvPicPr>
              <a:picLocks noChangeAspect="1" noChangeArrowheads="1"/>
            </p:cNvPicPr>
            <p:nvPr/>
          </p:nvPicPr>
          <p:blipFill>
            <a:blip r:embed="rId2" cstate="print"/>
            <a:srcRect/>
            <a:stretch>
              <a:fillRect/>
            </a:stretch>
          </p:blipFill>
          <p:spPr bwMode="auto">
            <a:xfrm>
              <a:off x="1783" y="283"/>
              <a:ext cx="88" cy="88"/>
            </a:xfrm>
            <a:prstGeom prst="rect">
              <a:avLst/>
            </a:prstGeom>
            <a:noFill/>
            <a:ln w="9525">
              <a:noFill/>
              <a:miter lim="800000"/>
              <a:headEnd/>
              <a:tailEnd/>
            </a:ln>
          </p:spPr>
        </p:pic>
        <p:sp>
          <p:nvSpPr>
            <p:cNvPr id="193" name="Line 21"/>
            <p:cNvSpPr>
              <a:spLocks noChangeShapeType="1"/>
            </p:cNvSpPr>
            <p:nvPr/>
          </p:nvSpPr>
          <p:spPr bwMode="auto">
            <a:xfrm>
              <a:off x="1783" y="367"/>
              <a:ext cx="88" cy="0"/>
            </a:xfrm>
            <a:prstGeom prst="line">
              <a:avLst/>
            </a:prstGeom>
            <a:noFill/>
            <a:ln w="0">
              <a:solidFill>
                <a:srgbClr val="000000"/>
              </a:solidFill>
              <a:round/>
              <a:headEnd/>
              <a:tailEnd/>
            </a:ln>
          </p:spPr>
          <p:txBody>
            <a:bodyPr/>
            <a:lstStyle/>
            <a:p>
              <a:endParaRPr lang="en-GB"/>
            </a:p>
          </p:txBody>
        </p:sp>
        <p:sp>
          <p:nvSpPr>
            <p:cNvPr id="194" name="Line 22"/>
            <p:cNvSpPr>
              <a:spLocks noChangeShapeType="1"/>
            </p:cNvSpPr>
            <p:nvPr/>
          </p:nvSpPr>
          <p:spPr bwMode="auto">
            <a:xfrm>
              <a:off x="1783" y="279"/>
              <a:ext cx="88" cy="0"/>
            </a:xfrm>
            <a:prstGeom prst="line">
              <a:avLst/>
            </a:prstGeom>
            <a:noFill/>
            <a:ln w="0">
              <a:solidFill>
                <a:srgbClr val="000000"/>
              </a:solidFill>
              <a:round/>
              <a:headEnd/>
              <a:tailEnd/>
            </a:ln>
          </p:spPr>
          <p:txBody>
            <a:bodyPr/>
            <a:lstStyle/>
            <a:p>
              <a:endParaRPr lang="en-GB"/>
            </a:p>
          </p:txBody>
        </p:sp>
        <p:sp>
          <p:nvSpPr>
            <p:cNvPr id="195" name="Line 23"/>
            <p:cNvSpPr>
              <a:spLocks noChangeShapeType="1"/>
            </p:cNvSpPr>
            <p:nvPr/>
          </p:nvSpPr>
          <p:spPr bwMode="auto">
            <a:xfrm>
              <a:off x="1871" y="279"/>
              <a:ext cx="0" cy="88"/>
            </a:xfrm>
            <a:prstGeom prst="line">
              <a:avLst/>
            </a:prstGeom>
            <a:noFill/>
            <a:ln w="0">
              <a:solidFill>
                <a:srgbClr val="000000"/>
              </a:solidFill>
              <a:round/>
              <a:headEnd/>
              <a:tailEnd/>
            </a:ln>
          </p:spPr>
          <p:txBody>
            <a:bodyPr/>
            <a:lstStyle/>
            <a:p>
              <a:endParaRPr lang="en-GB"/>
            </a:p>
          </p:txBody>
        </p:sp>
        <p:sp>
          <p:nvSpPr>
            <p:cNvPr id="196" name="Line 24"/>
            <p:cNvSpPr>
              <a:spLocks noChangeShapeType="1"/>
            </p:cNvSpPr>
            <p:nvPr/>
          </p:nvSpPr>
          <p:spPr bwMode="auto">
            <a:xfrm>
              <a:off x="1783" y="279"/>
              <a:ext cx="0" cy="88"/>
            </a:xfrm>
            <a:prstGeom prst="line">
              <a:avLst/>
            </a:prstGeom>
            <a:noFill/>
            <a:ln w="0">
              <a:solidFill>
                <a:srgbClr val="000000"/>
              </a:solidFill>
              <a:round/>
              <a:headEnd/>
              <a:tailEnd/>
            </a:ln>
          </p:spPr>
          <p:txBody>
            <a:bodyPr/>
            <a:lstStyle/>
            <a:p>
              <a:endParaRPr lang="en-GB"/>
            </a:p>
          </p:txBody>
        </p:sp>
        <p:sp>
          <p:nvSpPr>
            <p:cNvPr id="197" name="Line 25"/>
            <p:cNvSpPr>
              <a:spLocks noChangeShapeType="1"/>
            </p:cNvSpPr>
            <p:nvPr/>
          </p:nvSpPr>
          <p:spPr bwMode="auto">
            <a:xfrm>
              <a:off x="1783" y="367"/>
              <a:ext cx="88" cy="0"/>
            </a:xfrm>
            <a:prstGeom prst="line">
              <a:avLst/>
            </a:prstGeom>
            <a:noFill/>
            <a:ln w="0">
              <a:solidFill>
                <a:srgbClr val="000000"/>
              </a:solidFill>
              <a:round/>
              <a:headEnd/>
              <a:tailEnd/>
            </a:ln>
          </p:spPr>
          <p:txBody>
            <a:bodyPr/>
            <a:lstStyle/>
            <a:p>
              <a:endParaRPr lang="en-GB"/>
            </a:p>
          </p:txBody>
        </p:sp>
        <p:sp>
          <p:nvSpPr>
            <p:cNvPr id="198" name="Line 26"/>
            <p:cNvSpPr>
              <a:spLocks noChangeShapeType="1"/>
            </p:cNvSpPr>
            <p:nvPr/>
          </p:nvSpPr>
          <p:spPr bwMode="auto">
            <a:xfrm>
              <a:off x="1783" y="279"/>
              <a:ext cx="0" cy="88"/>
            </a:xfrm>
            <a:prstGeom prst="line">
              <a:avLst/>
            </a:prstGeom>
            <a:noFill/>
            <a:ln w="0">
              <a:solidFill>
                <a:srgbClr val="000000"/>
              </a:solidFill>
              <a:round/>
              <a:headEnd/>
              <a:tailEnd/>
            </a:ln>
          </p:spPr>
          <p:txBody>
            <a:bodyPr/>
            <a:lstStyle/>
            <a:p>
              <a:endParaRPr lang="en-GB"/>
            </a:p>
          </p:txBody>
        </p:sp>
        <p:sp>
          <p:nvSpPr>
            <p:cNvPr id="199" name="Line 27"/>
            <p:cNvSpPr>
              <a:spLocks noChangeShapeType="1"/>
            </p:cNvSpPr>
            <p:nvPr/>
          </p:nvSpPr>
          <p:spPr bwMode="auto">
            <a:xfrm>
              <a:off x="1815" y="367"/>
              <a:ext cx="0" cy="0"/>
            </a:xfrm>
            <a:prstGeom prst="line">
              <a:avLst/>
            </a:prstGeom>
            <a:noFill/>
            <a:ln w="0">
              <a:solidFill>
                <a:srgbClr val="000000"/>
              </a:solidFill>
              <a:round/>
              <a:headEnd/>
              <a:tailEnd/>
            </a:ln>
          </p:spPr>
          <p:txBody>
            <a:bodyPr/>
            <a:lstStyle/>
            <a:p>
              <a:endParaRPr lang="en-GB"/>
            </a:p>
          </p:txBody>
        </p:sp>
        <p:sp>
          <p:nvSpPr>
            <p:cNvPr id="200" name="Line 28"/>
            <p:cNvSpPr>
              <a:spLocks noChangeShapeType="1"/>
            </p:cNvSpPr>
            <p:nvPr/>
          </p:nvSpPr>
          <p:spPr bwMode="auto">
            <a:xfrm>
              <a:off x="1815" y="279"/>
              <a:ext cx="0" cy="0"/>
            </a:xfrm>
            <a:prstGeom prst="line">
              <a:avLst/>
            </a:prstGeom>
            <a:noFill/>
            <a:ln w="0">
              <a:solidFill>
                <a:srgbClr val="000000"/>
              </a:solidFill>
              <a:round/>
              <a:headEnd/>
              <a:tailEnd/>
            </a:ln>
          </p:spPr>
          <p:txBody>
            <a:bodyPr/>
            <a:lstStyle/>
            <a:p>
              <a:endParaRPr lang="en-GB"/>
            </a:p>
          </p:txBody>
        </p:sp>
        <p:sp>
          <p:nvSpPr>
            <p:cNvPr id="201" name="Line 29"/>
            <p:cNvSpPr>
              <a:spLocks noChangeShapeType="1"/>
            </p:cNvSpPr>
            <p:nvPr/>
          </p:nvSpPr>
          <p:spPr bwMode="auto">
            <a:xfrm>
              <a:off x="1859" y="367"/>
              <a:ext cx="0" cy="0"/>
            </a:xfrm>
            <a:prstGeom prst="line">
              <a:avLst/>
            </a:prstGeom>
            <a:noFill/>
            <a:ln w="0">
              <a:solidFill>
                <a:srgbClr val="000000"/>
              </a:solidFill>
              <a:round/>
              <a:headEnd/>
              <a:tailEnd/>
            </a:ln>
          </p:spPr>
          <p:txBody>
            <a:bodyPr/>
            <a:lstStyle/>
            <a:p>
              <a:endParaRPr lang="en-GB"/>
            </a:p>
          </p:txBody>
        </p:sp>
        <p:sp>
          <p:nvSpPr>
            <p:cNvPr id="202" name="Line 30"/>
            <p:cNvSpPr>
              <a:spLocks noChangeShapeType="1"/>
            </p:cNvSpPr>
            <p:nvPr/>
          </p:nvSpPr>
          <p:spPr bwMode="auto">
            <a:xfrm>
              <a:off x="1859" y="279"/>
              <a:ext cx="0" cy="0"/>
            </a:xfrm>
            <a:prstGeom prst="line">
              <a:avLst/>
            </a:prstGeom>
            <a:noFill/>
            <a:ln w="0">
              <a:solidFill>
                <a:srgbClr val="000000"/>
              </a:solidFill>
              <a:round/>
              <a:headEnd/>
              <a:tailEnd/>
            </a:ln>
          </p:spPr>
          <p:txBody>
            <a:bodyPr/>
            <a:lstStyle/>
            <a:p>
              <a:endParaRPr lang="en-GB"/>
            </a:p>
          </p:txBody>
        </p:sp>
        <p:sp>
          <p:nvSpPr>
            <p:cNvPr id="203" name="Line 31"/>
            <p:cNvSpPr>
              <a:spLocks noChangeShapeType="1"/>
            </p:cNvSpPr>
            <p:nvPr/>
          </p:nvSpPr>
          <p:spPr bwMode="auto">
            <a:xfrm>
              <a:off x="1783" y="311"/>
              <a:ext cx="0" cy="0"/>
            </a:xfrm>
            <a:prstGeom prst="line">
              <a:avLst/>
            </a:prstGeom>
            <a:noFill/>
            <a:ln w="0">
              <a:solidFill>
                <a:srgbClr val="000000"/>
              </a:solidFill>
              <a:round/>
              <a:headEnd/>
              <a:tailEnd/>
            </a:ln>
          </p:spPr>
          <p:txBody>
            <a:bodyPr/>
            <a:lstStyle/>
            <a:p>
              <a:endParaRPr lang="en-GB"/>
            </a:p>
          </p:txBody>
        </p:sp>
        <p:sp>
          <p:nvSpPr>
            <p:cNvPr id="204" name="Line 32"/>
            <p:cNvSpPr>
              <a:spLocks noChangeShapeType="1"/>
            </p:cNvSpPr>
            <p:nvPr/>
          </p:nvSpPr>
          <p:spPr bwMode="auto">
            <a:xfrm flipH="1">
              <a:off x="1867" y="311"/>
              <a:ext cx="4" cy="0"/>
            </a:xfrm>
            <a:prstGeom prst="line">
              <a:avLst/>
            </a:prstGeom>
            <a:noFill/>
            <a:ln w="0">
              <a:solidFill>
                <a:srgbClr val="000000"/>
              </a:solidFill>
              <a:round/>
              <a:headEnd/>
              <a:tailEnd/>
            </a:ln>
          </p:spPr>
          <p:txBody>
            <a:bodyPr/>
            <a:lstStyle/>
            <a:p>
              <a:endParaRPr lang="en-GB"/>
            </a:p>
          </p:txBody>
        </p:sp>
        <p:sp>
          <p:nvSpPr>
            <p:cNvPr id="205" name="Line 33"/>
            <p:cNvSpPr>
              <a:spLocks noChangeShapeType="1"/>
            </p:cNvSpPr>
            <p:nvPr/>
          </p:nvSpPr>
          <p:spPr bwMode="auto">
            <a:xfrm>
              <a:off x="1783" y="355"/>
              <a:ext cx="0" cy="0"/>
            </a:xfrm>
            <a:prstGeom prst="line">
              <a:avLst/>
            </a:prstGeom>
            <a:noFill/>
            <a:ln w="0">
              <a:solidFill>
                <a:srgbClr val="000000"/>
              </a:solidFill>
              <a:round/>
              <a:headEnd/>
              <a:tailEnd/>
            </a:ln>
          </p:spPr>
          <p:txBody>
            <a:bodyPr/>
            <a:lstStyle/>
            <a:p>
              <a:endParaRPr lang="en-GB"/>
            </a:p>
          </p:txBody>
        </p:sp>
        <p:sp>
          <p:nvSpPr>
            <p:cNvPr id="206" name="Line 34"/>
            <p:cNvSpPr>
              <a:spLocks noChangeShapeType="1"/>
            </p:cNvSpPr>
            <p:nvPr/>
          </p:nvSpPr>
          <p:spPr bwMode="auto">
            <a:xfrm flipH="1">
              <a:off x="1867" y="355"/>
              <a:ext cx="4" cy="0"/>
            </a:xfrm>
            <a:prstGeom prst="line">
              <a:avLst/>
            </a:prstGeom>
            <a:noFill/>
            <a:ln w="0">
              <a:solidFill>
                <a:srgbClr val="000000"/>
              </a:solidFill>
              <a:round/>
              <a:headEnd/>
              <a:tailEnd/>
            </a:ln>
          </p:spPr>
          <p:txBody>
            <a:bodyPr/>
            <a:lstStyle/>
            <a:p>
              <a:endParaRPr lang="en-GB"/>
            </a:p>
          </p:txBody>
        </p:sp>
        <p:sp>
          <p:nvSpPr>
            <p:cNvPr id="207" name="Line 35"/>
            <p:cNvSpPr>
              <a:spLocks noChangeShapeType="1"/>
            </p:cNvSpPr>
            <p:nvPr/>
          </p:nvSpPr>
          <p:spPr bwMode="auto">
            <a:xfrm>
              <a:off x="1783" y="367"/>
              <a:ext cx="88" cy="0"/>
            </a:xfrm>
            <a:prstGeom prst="line">
              <a:avLst/>
            </a:prstGeom>
            <a:noFill/>
            <a:ln w="0">
              <a:solidFill>
                <a:srgbClr val="000000"/>
              </a:solidFill>
              <a:round/>
              <a:headEnd/>
              <a:tailEnd/>
            </a:ln>
          </p:spPr>
          <p:txBody>
            <a:bodyPr/>
            <a:lstStyle/>
            <a:p>
              <a:endParaRPr lang="en-GB"/>
            </a:p>
          </p:txBody>
        </p:sp>
        <p:sp>
          <p:nvSpPr>
            <p:cNvPr id="208" name="Line 36"/>
            <p:cNvSpPr>
              <a:spLocks noChangeShapeType="1"/>
            </p:cNvSpPr>
            <p:nvPr/>
          </p:nvSpPr>
          <p:spPr bwMode="auto">
            <a:xfrm>
              <a:off x="1783" y="279"/>
              <a:ext cx="88" cy="0"/>
            </a:xfrm>
            <a:prstGeom prst="line">
              <a:avLst/>
            </a:prstGeom>
            <a:noFill/>
            <a:ln w="0">
              <a:solidFill>
                <a:srgbClr val="000000"/>
              </a:solidFill>
              <a:round/>
              <a:headEnd/>
              <a:tailEnd/>
            </a:ln>
          </p:spPr>
          <p:txBody>
            <a:bodyPr/>
            <a:lstStyle/>
            <a:p>
              <a:endParaRPr lang="en-GB"/>
            </a:p>
          </p:txBody>
        </p:sp>
        <p:sp>
          <p:nvSpPr>
            <p:cNvPr id="209" name="Line 37"/>
            <p:cNvSpPr>
              <a:spLocks noChangeShapeType="1"/>
            </p:cNvSpPr>
            <p:nvPr/>
          </p:nvSpPr>
          <p:spPr bwMode="auto">
            <a:xfrm>
              <a:off x="1871" y="279"/>
              <a:ext cx="0" cy="88"/>
            </a:xfrm>
            <a:prstGeom prst="line">
              <a:avLst/>
            </a:prstGeom>
            <a:noFill/>
            <a:ln w="0">
              <a:solidFill>
                <a:srgbClr val="000000"/>
              </a:solidFill>
              <a:round/>
              <a:headEnd/>
              <a:tailEnd/>
            </a:ln>
          </p:spPr>
          <p:txBody>
            <a:bodyPr/>
            <a:lstStyle/>
            <a:p>
              <a:endParaRPr lang="en-GB"/>
            </a:p>
          </p:txBody>
        </p:sp>
        <p:sp>
          <p:nvSpPr>
            <p:cNvPr id="210" name="Line 38"/>
            <p:cNvSpPr>
              <a:spLocks noChangeShapeType="1"/>
            </p:cNvSpPr>
            <p:nvPr/>
          </p:nvSpPr>
          <p:spPr bwMode="auto">
            <a:xfrm>
              <a:off x="1783" y="279"/>
              <a:ext cx="0" cy="88"/>
            </a:xfrm>
            <a:prstGeom prst="line">
              <a:avLst/>
            </a:prstGeom>
            <a:noFill/>
            <a:ln w="0">
              <a:solidFill>
                <a:srgbClr val="000000"/>
              </a:solidFill>
              <a:round/>
              <a:headEnd/>
              <a:tailEnd/>
            </a:ln>
          </p:spPr>
          <p:txBody>
            <a:bodyPr/>
            <a:lstStyle/>
            <a:p>
              <a:endParaRPr lang="en-GB"/>
            </a:p>
          </p:txBody>
        </p:sp>
        <p:sp>
          <p:nvSpPr>
            <p:cNvPr id="211" name="Rectangle 39"/>
            <p:cNvSpPr>
              <a:spLocks noChangeArrowheads="1"/>
            </p:cNvSpPr>
            <p:nvPr/>
          </p:nvSpPr>
          <p:spPr bwMode="auto">
            <a:xfrm>
              <a:off x="1783" y="543"/>
              <a:ext cx="88" cy="88"/>
            </a:xfrm>
            <a:prstGeom prst="rect">
              <a:avLst/>
            </a:prstGeom>
            <a:solidFill>
              <a:srgbClr val="FFFFFF"/>
            </a:solidFill>
            <a:ln w="9525">
              <a:noFill/>
              <a:miter lim="800000"/>
              <a:headEnd/>
              <a:tailEnd/>
            </a:ln>
          </p:spPr>
          <p:txBody>
            <a:bodyPr/>
            <a:lstStyle/>
            <a:p>
              <a:endParaRPr lang="en-US"/>
            </a:p>
          </p:txBody>
        </p:sp>
        <p:sp>
          <p:nvSpPr>
            <p:cNvPr id="212" name="Rectangle 40"/>
            <p:cNvSpPr>
              <a:spLocks noChangeArrowheads="1"/>
            </p:cNvSpPr>
            <p:nvPr/>
          </p:nvSpPr>
          <p:spPr bwMode="auto">
            <a:xfrm>
              <a:off x="1783" y="543"/>
              <a:ext cx="88" cy="88"/>
            </a:xfrm>
            <a:prstGeom prst="rect">
              <a:avLst/>
            </a:prstGeom>
            <a:noFill/>
            <a:ln w="0">
              <a:solidFill>
                <a:srgbClr val="FFFFFF"/>
              </a:solidFill>
              <a:miter lim="800000"/>
              <a:headEnd/>
              <a:tailEnd/>
            </a:ln>
          </p:spPr>
          <p:txBody>
            <a:bodyPr/>
            <a:lstStyle/>
            <a:p>
              <a:endParaRPr lang="en-US"/>
            </a:p>
          </p:txBody>
        </p:sp>
        <p:pic>
          <p:nvPicPr>
            <p:cNvPr id="213" name="Picture 41"/>
            <p:cNvPicPr>
              <a:picLocks noChangeAspect="1" noChangeArrowheads="1"/>
            </p:cNvPicPr>
            <p:nvPr/>
          </p:nvPicPr>
          <p:blipFill>
            <a:blip r:embed="rId3" cstate="print"/>
            <a:srcRect/>
            <a:stretch>
              <a:fillRect/>
            </a:stretch>
          </p:blipFill>
          <p:spPr bwMode="auto">
            <a:xfrm>
              <a:off x="1783" y="547"/>
              <a:ext cx="88" cy="88"/>
            </a:xfrm>
            <a:prstGeom prst="rect">
              <a:avLst/>
            </a:prstGeom>
            <a:noFill/>
            <a:ln w="9525">
              <a:noFill/>
              <a:miter lim="800000"/>
              <a:headEnd/>
              <a:tailEnd/>
            </a:ln>
          </p:spPr>
        </p:pic>
        <p:sp>
          <p:nvSpPr>
            <p:cNvPr id="214" name="Line 42"/>
            <p:cNvSpPr>
              <a:spLocks noChangeShapeType="1"/>
            </p:cNvSpPr>
            <p:nvPr/>
          </p:nvSpPr>
          <p:spPr bwMode="auto">
            <a:xfrm>
              <a:off x="1783" y="631"/>
              <a:ext cx="88" cy="0"/>
            </a:xfrm>
            <a:prstGeom prst="line">
              <a:avLst/>
            </a:prstGeom>
            <a:noFill/>
            <a:ln w="0">
              <a:solidFill>
                <a:srgbClr val="000000"/>
              </a:solidFill>
              <a:round/>
              <a:headEnd/>
              <a:tailEnd/>
            </a:ln>
          </p:spPr>
          <p:txBody>
            <a:bodyPr/>
            <a:lstStyle/>
            <a:p>
              <a:endParaRPr lang="en-GB"/>
            </a:p>
          </p:txBody>
        </p:sp>
        <p:sp>
          <p:nvSpPr>
            <p:cNvPr id="215" name="Line 43"/>
            <p:cNvSpPr>
              <a:spLocks noChangeShapeType="1"/>
            </p:cNvSpPr>
            <p:nvPr/>
          </p:nvSpPr>
          <p:spPr bwMode="auto">
            <a:xfrm>
              <a:off x="1783" y="543"/>
              <a:ext cx="88" cy="0"/>
            </a:xfrm>
            <a:prstGeom prst="line">
              <a:avLst/>
            </a:prstGeom>
            <a:noFill/>
            <a:ln w="0">
              <a:solidFill>
                <a:srgbClr val="000000"/>
              </a:solidFill>
              <a:round/>
              <a:headEnd/>
              <a:tailEnd/>
            </a:ln>
          </p:spPr>
          <p:txBody>
            <a:bodyPr/>
            <a:lstStyle/>
            <a:p>
              <a:endParaRPr lang="en-GB"/>
            </a:p>
          </p:txBody>
        </p:sp>
        <p:sp>
          <p:nvSpPr>
            <p:cNvPr id="216" name="Line 44"/>
            <p:cNvSpPr>
              <a:spLocks noChangeShapeType="1"/>
            </p:cNvSpPr>
            <p:nvPr/>
          </p:nvSpPr>
          <p:spPr bwMode="auto">
            <a:xfrm>
              <a:off x="1871" y="543"/>
              <a:ext cx="0" cy="88"/>
            </a:xfrm>
            <a:prstGeom prst="line">
              <a:avLst/>
            </a:prstGeom>
            <a:noFill/>
            <a:ln w="0">
              <a:solidFill>
                <a:srgbClr val="000000"/>
              </a:solidFill>
              <a:round/>
              <a:headEnd/>
              <a:tailEnd/>
            </a:ln>
          </p:spPr>
          <p:txBody>
            <a:bodyPr/>
            <a:lstStyle/>
            <a:p>
              <a:endParaRPr lang="en-GB"/>
            </a:p>
          </p:txBody>
        </p:sp>
        <p:sp>
          <p:nvSpPr>
            <p:cNvPr id="217" name="Line 45"/>
            <p:cNvSpPr>
              <a:spLocks noChangeShapeType="1"/>
            </p:cNvSpPr>
            <p:nvPr/>
          </p:nvSpPr>
          <p:spPr bwMode="auto">
            <a:xfrm>
              <a:off x="1783" y="543"/>
              <a:ext cx="0" cy="88"/>
            </a:xfrm>
            <a:prstGeom prst="line">
              <a:avLst/>
            </a:prstGeom>
            <a:noFill/>
            <a:ln w="0">
              <a:solidFill>
                <a:srgbClr val="000000"/>
              </a:solidFill>
              <a:round/>
              <a:headEnd/>
              <a:tailEnd/>
            </a:ln>
          </p:spPr>
          <p:txBody>
            <a:bodyPr/>
            <a:lstStyle/>
            <a:p>
              <a:endParaRPr lang="en-GB"/>
            </a:p>
          </p:txBody>
        </p:sp>
        <p:sp>
          <p:nvSpPr>
            <p:cNvPr id="218" name="Line 46"/>
            <p:cNvSpPr>
              <a:spLocks noChangeShapeType="1"/>
            </p:cNvSpPr>
            <p:nvPr/>
          </p:nvSpPr>
          <p:spPr bwMode="auto">
            <a:xfrm>
              <a:off x="1783" y="631"/>
              <a:ext cx="88" cy="0"/>
            </a:xfrm>
            <a:prstGeom prst="line">
              <a:avLst/>
            </a:prstGeom>
            <a:noFill/>
            <a:ln w="0">
              <a:solidFill>
                <a:srgbClr val="000000"/>
              </a:solidFill>
              <a:round/>
              <a:headEnd/>
              <a:tailEnd/>
            </a:ln>
          </p:spPr>
          <p:txBody>
            <a:bodyPr/>
            <a:lstStyle/>
            <a:p>
              <a:endParaRPr lang="en-GB"/>
            </a:p>
          </p:txBody>
        </p:sp>
        <p:sp>
          <p:nvSpPr>
            <p:cNvPr id="219" name="Line 47"/>
            <p:cNvSpPr>
              <a:spLocks noChangeShapeType="1"/>
            </p:cNvSpPr>
            <p:nvPr/>
          </p:nvSpPr>
          <p:spPr bwMode="auto">
            <a:xfrm>
              <a:off x="1783" y="543"/>
              <a:ext cx="0" cy="88"/>
            </a:xfrm>
            <a:prstGeom prst="line">
              <a:avLst/>
            </a:prstGeom>
            <a:noFill/>
            <a:ln w="0">
              <a:solidFill>
                <a:srgbClr val="000000"/>
              </a:solidFill>
              <a:round/>
              <a:headEnd/>
              <a:tailEnd/>
            </a:ln>
          </p:spPr>
          <p:txBody>
            <a:bodyPr/>
            <a:lstStyle/>
            <a:p>
              <a:endParaRPr lang="en-GB"/>
            </a:p>
          </p:txBody>
        </p:sp>
        <p:sp>
          <p:nvSpPr>
            <p:cNvPr id="220" name="Line 48"/>
            <p:cNvSpPr>
              <a:spLocks noChangeShapeType="1"/>
            </p:cNvSpPr>
            <p:nvPr/>
          </p:nvSpPr>
          <p:spPr bwMode="auto">
            <a:xfrm>
              <a:off x="1815" y="631"/>
              <a:ext cx="0" cy="0"/>
            </a:xfrm>
            <a:prstGeom prst="line">
              <a:avLst/>
            </a:prstGeom>
            <a:noFill/>
            <a:ln w="0">
              <a:solidFill>
                <a:srgbClr val="000000"/>
              </a:solidFill>
              <a:round/>
              <a:headEnd/>
              <a:tailEnd/>
            </a:ln>
          </p:spPr>
          <p:txBody>
            <a:bodyPr/>
            <a:lstStyle/>
            <a:p>
              <a:endParaRPr lang="en-GB"/>
            </a:p>
          </p:txBody>
        </p:sp>
        <p:sp>
          <p:nvSpPr>
            <p:cNvPr id="221" name="Line 49"/>
            <p:cNvSpPr>
              <a:spLocks noChangeShapeType="1"/>
            </p:cNvSpPr>
            <p:nvPr/>
          </p:nvSpPr>
          <p:spPr bwMode="auto">
            <a:xfrm>
              <a:off x="1815" y="543"/>
              <a:ext cx="0" cy="0"/>
            </a:xfrm>
            <a:prstGeom prst="line">
              <a:avLst/>
            </a:prstGeom>
            <a:noFill/>
            <a:ln w="0">
              <a:solidFill>
                <a:srgbClr val="000000"/>
              </a:solidFill>
              <a:round/>
              <a:headEnd/>
              <a:tailEnd/>
            </a:ln>
          </p:spPr>
          <p:txBody>
            <a:bodyPr/>
            <a:lstStyle/>
            <a:p>
              <a:endParaRPr lang="en-GB"/>
            </a:p>
          </p:txBody>
        </p:sp>
        <p:sp>
          <p:nvSpPr>
            <p:cNvPr id="222" name="Line 50"/>
            <p:cNvSpPr>
              <a:spLocks noChangeShapeType="1"/>
            </p:cNvSpPr>
            <p:nvPr/>
          </p:nvSpPr>
          <p:spPr bwMode="auto">
            <a:xfrm>
              <a:off x="1859" y="631"/>
              <a:ext cx="0" cy="0"/>
            </a:xfrm>
            <a:prstGeom prst="line">
              <a:avLst/>
            </a:prstGeom>
            <a:noFill/>
            <a:ln w="0">
              <a:solidFill>
                <a:srgbClr val="000000"/>
              </a:solidFill>
              <a:round/>
              <a:headEnd/>
              <a:tailEnd/>
            </a:ln>
          </p:spPr>
          <p:txBody>
            <a:bodyPr/>
            <a:lstStyle/>
            <a:p>
              <a:endParaRPr lang="en-GB"/>
            </a:p>
          </p:txBody>
        </p:sp>
        <p:sp>
          <p:nvSpPr>
            <p:cNvPr id="223" name="Line 51"/>
            <p:cNvSpPr>
              <a:spLocks noChangeShapeType="1"/>
            </p:cNvSpPr>
            <p:nvPr/>
          </p:nvSpPr>
          <p:spPr bwMode="auto">
            <a:xfrm>
              <a:off x="1859" y="543"/>
              <a:ext cx="0" cy="0"/>
            </a:xfrm>
            <a:prstGeom prst="line">
              <a:avLst/>
            </a:prstGeom>
            <a:noFill/>
            <a:ln w="0">
              <a:solidFill>
                <a:srgbClr val="000000"/>
              </a:solidFill>
              <a:round/>
              <a:headEnd/>
              <a:tailEnd/>
            </a:ln>
          </p:spPr>
          <p:txBody>
            <a:bodyPr/>
            <a:lstStyle/>
            <a:p>
              <a:endParaRPr lang="en-GB"/>
            </a:p>
          </p:txBody>
        </p:sp>
        <p:sp>
          <p:nvSpPr>
            <p:cNvPr id="224" name="Line 52"/>
            <p:cNvSpPr>
              <a:spLocks noChangeShapeType="1"/>
            </p:cNvSpPr>
            <p:nvPr/>
          </p:nvSpPr>
          <p:spPr bwMode="auto">
            <a:xfrm>
              <a:off x="1783" y="575"/>
              <a:ext cx="0" cy="0"/>
            </a:xfrm>
            <a:prstGeom prst="line">
              <a:avLst/>
            </a:prstGeom>
            <a:noFill/>
            <a:ln w="0">
              <a:solidFill>
                <a:srgbClr val="000000"/>
              </a:solidFill>
              <a:round/>
              <a:headEnd/>
              <a:tailEnd/>
            </a:ln>
          </p:spPr>
          <p:txBody>
            <a:bodyPr/>
            <a:lstStyle/>
            <a:p>
              <a:endParaRPr lang="en-GB"/>
            </a:p>
          </p:txBody>
        </p:sp>
        <p:sp>
          <p:nvSpPr>
            <p:cNvPr id="225" name="Line 53"/>
            <p:cNvSpPr>
              <a:spLocks noChangeShapeType="1"/>
            </p:cNvSpPr>
            <p:nvPr/>
          </p:nvSpPr>
          <p:spPr bwMode="auto">
            <a:xfrm flipH="1">
              <a:off x="1867" y="575"/>
              <a:ext cx="4" cy="0"/>
            </a:xfrm>
            <a:prstGeom prst="line">
              <a:avLst/>
            </a:prstGeom>
            <a:noFill/>
            <a:ln w="0">
              <a:solidFill>
                <a:srgbClr val="000000"/>
              </a:solidFill>
              <a:round/>
              <a:headEnd/>
              <a:tailEnd/>
            </a:ln>
          </p:spPr>
          <p:txBody>
            <a:bodyPr/>
            <a:lstStyle/>
            <a:p>
              <a:endParaRPr lang="en-GB"/>
            </a:p>
          </p:txBody>
        </p:sp>
        <p:sp>
          <p:nvSpPr>
            <p:cNvPr id="226" name="Line 54"/>
            <p:cNvSpPr>
              <a:spLocks noChangeShapeType="1"/>
            </p:cNvSpPr>
            <p:nvPr/>
          </p:nvSpPr>
          <p:spPr bwMode="auto">
            <a:xfrm>
              <a:off x="1783" y="619"/>
              <a:ext cx="0" cy="0"/>
            </a:xfrm>
            <a:prstGeom prst="line">
              <a:avLst/>
            </a:prstGeom>
            <a:noFill/>
            <a:ln w="0">
              <a:solidFill>
                <a:srgbClr val="000000"/>
              </a:solidFill>
              <a:round/>
              <a:headEnd/>
              <a:tailEnd/>
            </a:ln>
          </p:spPr>
          <p:txBody>
            <a:bodyPr/>
            <a:lstStyle/>
            <a:p>
              <a:endParaRPr lang="en-GB"/>
            </a:p>
          </p:txBody>
        </p:sp>
        <p:sp>
          <p:nvSpPr>
            <p:cNvPr id="227" name="Line 55"/>
            <p:cNvSpPr>
              <a:spLocks noChangeShapeType="1"/>
            </p:cNvSpPr>
            <p:nvPr/>
          </p:nvSpPr>
          <p:spPr bwMode="auto">
            <a:xfrm flipH="1">
              <a:off x="1867" y="619"/>
              <a:ext cx="4" cy="0"/>
            </a:xfrm>
            <a:prstGeom prst="line">
              <a:avLst/>
            </a:prstGeom>
            <a:noFill/>
            <a:ln w="0">
              <a:solidFill>
                <a:srgbClr val="000000"/>
              </a:solidFill>
              <a:round/>
              <a:headEnd/>
              <a:tailEnd/>
            </a:ln>
          </p:spPr>
          <p:txBody>
            <a:bodyPr/>
            <a:lstStyle/>
            <a:p>
              <a:endParaRPr lang="en-GB"/>
            </a:p>
          </p:txBody>
        </p:sp>
        <p:sp>
          <p:nvSpPr>
            <p:cNvPr id="228" name="Line 56"/>
            <p:cNvSpPr>
              <a:spLocks noChangeShapeType="1"/>
            </p:cNvSpPr>
            <p:nvPr/>
          </p:nvSpPr>
          <p:spPr bwMode="auto">
            <a:xfrm>
              <a:off x="1783" y="631"/>
              <a:ext cx="88" cy="0"/>
            </a:xfrm>
            <a:prstGeom prst="line">
              <a:avLst/>
            </a:prstGeom>
            <a:noFill/>
            <a:ln w="0">
              <a:solidFill>
                <a:srgbClr val="000000"/>
              </a:solidFill>
              <a:round/>
              <a:headEnd/>
              <a:tailEnd/>
            </a:ln>
          </p:spPr>
          <p:txBody>
            <a:bodyPr/>
            <a:lstStyle/>
            <a:p>
              <a:endParaRPr lang="en-GB"/>
            </a:p>
          </p:txBody>
        </p:sp>
        <p:sp>
          <p:nvSpPr>
            <p:cNvPr id="229" name="Line 57"/>
            <p:cNvSpPr>
              <a:spLocks noChangeShapeType="1"/>
            </p:cNvSpPr>
            <p:nvPr/>
          </p:nvSpPr>
          <p:spPr bwMode="auto">
            <a:xfrm>
              <a:off x="1783" y="543"/>
              <a:ext cx="88" cy="0"/>
            </a:xfrm>
            <a:prstGeom prst="line">
              <a:avLst/>
            </a:prstGeom>
            <a:noFill/>
            <a:ln w="0">
              <a:solidFill>
                <a:srgbClr val="000000"/>
              </a:solidFill>
              <a:round/>
              <a:headEnd/>
              <a:tailEnd/>
            </a:ln>
          </p:spPr>
          <p:txBody>
            <a:bodyPr/>
            <a:lstStyle/>
            <a:p>
              <a:endParaRPr lang="en-GB"/>
            </a:p>
          </p:txBody>
        </p:sp>
        <p:sp>
          <p:nvSpPr>
            <p:cNvPr id="230" name="Line 58"/>
            <p:cNvSpPr>
              <a:spLocks noChangeShapeType="1"/>
            </p:cNvSpPr>
            <p:nvPr/>
          </p:nvSpPr>
          <p:spPr bwMode="auto">
            <a:xfrm>
              <a:off x="1871" y="543"/>
              <a:ext cx="0" cy="88"/>
            </a:xfrm>
            <a:prstGeom prst="line">
              <a:avLst/>
            </a:prstGeom>
            <a:noFill/>
            <a:ln w="0">
              <a:solidFill>
                <a:srgbClr val="000000"/>
              </a:solidFill>
              <a:round/>
              <a:headEnd/>
              <a:tailEnd/>
            </a:ln>
          </p:spPr>
          <p:txBody>
            <a:bodyPr/>
            <a:lstStyle/>
            <a:p>
              <a:endParaRPr lang="en-GB"/>
            </a:p>
          </p:txBody>
        </p:sp>
        <p:sp>
          <p:nvSpPr>
            <p:cNvPr id="231" name="Line 59"/>
            <p:cNvSpPr>
              <a:spLocks noChangeShapeType="1"/>
            </p:cNvSpPr>
            <p:nvPr/>
          </p:nvSpPr>
          <p:spPr bwMode="auto">
            <a:xfrm>
              <a:off x="1783" y="543"/>
              <a:ext cx="0" cy="88"/>
            </a:xfrm>
            <a:prstGeom prst="line">
              <a:avLst/>
            </a:prstGeom>
            <a:noFill/>
            <a:ln w="0">
              <a:solidFill>
                <a:srgbClr val="000000"/>
              </a:solidFill>
              <a:round/>
              <a:headEnd/>
              <a:tailEnd/>
            </a:ln>
          </p:spPr>
          <p:txBody>
            <a:bodyPr/>
            <a:lstStyle/>
            <a:p>
              <a:endParaRPr lang="en-GB"/>
            </a:p>
          </p:txBody>
        </p:sp>
        <p:sp>
          <p:nvSpPr>
            <p:cNvPr id="232" name="Rectangle 60"/>
            <p:cNvSpPr>
              <a:spLocks noChangeArrowheads="1"/>
            </p:cNvSpPr>
            <p:nvPr/>
          </p:nvSpPr>
          <p:spPr bwMode="auto">
            <a:xfrm>
              <a:off x="1904" y="543"/>
              <a:ext cx="88" cy="88"/>
            </a:xfrm>
            <a:prstGeom prst="rect">
              <a:avLst/>
            </a:prstGeom>
            <a:solidFill>
              <a:srgbClr val="FFFFFF"/>
            </a:solidFill>
            <a:ln w="9525">
              <a:noFill/>
              <a:miter lim="800000"/>
              <a:headEnd/>
              <a:tailEnd/>
            </a:ln>
          </p:spPr>
          <p:txBody>
            <a:bodyPr/>
            <a:lstStyle/>
            <a:p>
              <a:endParaRPr lang="en-US"/>
            </a:p>
          </p:txBody>
        </p:sp>
        <p:sp>
          <p:nvSpPr>
            <p:cNvPr id="233" name="Rectangle 61"/>
            <p:cNvSpPr>
              <a:spLocks noChangeArrowheads="1"/>
            </p:cNvSpPr>
            <p:nvPr/>
          </p:nvSpPr>
          <p:spPr bwMode="auto">
            <a:xfrm>
              <a:off x="1904" y="543"/>
              <a:ext cx="88" cy="88"/>
            </a:xfrm>
            <a:prstGeom prst="rect">
              <a:avLst/>
            </a:prstGeom>
            <a:noFill/>
            <a:ln w="0">
              <a:solidFill>
                <a:srgbClr val="FFFFFF"/>
              </a:solidFill>
              <a:miter lim="800000"/>
              <a:headEnd/>
              <a:tailEnd/>
            </a:ln>
          </p:spPr>
          <p:txBody>
            <a:bodyPr/>
            <a:lstStyle/>
            <a:p>
              <a:endParaRPr lang="en-US"/>
            </a:p>
          </p:txBody>
        </p:sp>
        <p:pic>
          <p:nvPicPr>
            <p:cNvPr id="234" name="Picture 62"/>
            <p:cNvPicPr>
              <a:picLocks noChangeAspect="1" noChangeArrowheads="1"/>
            </p:cNvPicPr>
            <p:nvPr/>
          </p:nvPicPr>
          <p:blipFill>
            <a:blip r:embed="rId4" cstate="print"/>
            <a:srcRect/>
            <a:stretch>
              <a:fillRect/>
            </a:stretch>
          </p:blipFill>
          <p:spPr bwMode="auto">
            <a:xfrm>
              <a:off x="1904" y="547"/>
              <a:ext cx="88" cy="88"/>
            </a:xfrm>
            <a:prstGeom prst="rect">
              <a:avLst/>
            </a:prstGeom>
            <a:noFill/>
            <a:ln w="9525">
              <a:noFill/>
              <a:miter lim="800000"/>
              <a:headEnd/>
              <a:tailEnd/>
            </a:ln>
          </p:spPr>
        </p:pic>
        <p:sp>
          <p:nvSpPr>
            <p:cNvPr id="235" name="Line 63"/>
            <p:cNvSpPr>
              <a:spLocks noChangeShapeType="1"/>
            </p:cNvSpPr>
            <p:nvPr/>
          </p:nvSpPr>
          <p:spPr bwMode="auto">
            <a:xfrm>
              <a:off x="1904" y="631"/>
              <a:ext cx="88" cy="0"/>
            </a:xfrm>
            <a:prstGeom prst="line">
              <a:avLst/>
            </a:prstGeom>
            <a:noFill/>
            <a:ln w="0">
              <a:solidFill>
                <a:srgbClr val="000000"/>
              </a:solidFill>
              <a:round/>
              <a:headEnd/>
              <a:tailEnd/>
            </a:ln>
          </p:spPr>
          <p:txBody>
            <a:bodyPr/>
            <a:lstStyle/>
            <a:p>
              <a:endParaRPr lang="en-GB"/>
            </a:p>
          </p:txBody>
        </p:sp>
        <p:sp>
          <p:nvSpPr>
            <p:cNvPr id="236" name="Line 64"/>
            <p:cNvSpPr>
              <a:spLocks noChangeShapeType="1"/>
            </p:cNvSpPr>
            <p:nvPr/>
          </p:nvSpPr>
          <p:spPr bwMode="auto">
            <a:xfrm>
              <a:off x="1904" y="543"/>
              <a:ext cx="88" cy="0"/>
            </a:xfrm>
            <a:prstGeom prst="line">
              <a:avLst/>
            </a:prstGeom>
            <a:noFill/>
            <a:ln w="0">
              <a:solidFill>
                <a:srgbClr val="000000"/>
              </a:solidFill>
              <a:round/>
              <a:headEnd/>
              <a:tailEnd/>
            </a:ln>
          </p:spPr>
          <p:txBody>
            <a:bodyPr/>
            <a:lstStyle/>
            <a:p>
              <a:endParaRPr lang="en-GB"/>
            </a:p>
          </p:txBody>
        </p:sp>
        <p:sp>
          <p:nvSpPr>
            <p:cNvPr id="237" name="Line 65"/>
            <p:cNvSpPr>
              <a:spLocks noChangeShapeType="1"/>
            </p:cNvSpPr>
            <p:nvPr/>
          </p:nvSpPr>
          <p:spPr bwMode="auto">
            <a:xfrm>
              <a:off x="1992" y="543"/>
              <a:ext cx="0" cy="88"/>
            </a:xfrm>
            <a:prstGeom prst="line">
              <a:avLst/>
            </a:prstGeom>
            <a:noFill/>
            <a:ln w="0">
              <a:solidFill>
                <a:srgbClr val="000000"/>
              </a:solidFill>
              <a:round/>
              <a:headEnd/>
              <a:tailEnd/>
            </a:ln>
          </p:spPr>
          <p:txBody>
            <a:bodyPr/>
            <a:lstStyle/>
            <a:p>
              <a:endParaRPr lang="en-GB"/>
            </a:p>
          </p:txBody>
        </p:sp>
        <p:sp>
          <p:nvSpPr>
            <p:cNvPr id="238" name="Line 66"/>
            <p:cNvSpPr>
              <a:spLocks noChangeShapeType="1"/>
            </p:cNvSpPr>
            <p:nvPr/>
          </p:nvSpPr>
          <p:spPr bwMode="auto">
            <a:xfrm>
              <a:off x="1904" y="543"/>
              <a:ext cx="0" cy="88"/>
            </a:xfrm>
            <a:prstGeom prst="line">
              <a:avLst/>
            </a:prstGeom>
            <a:noFill/>
            <a:ln w="0">
              <a:solidFill>
                <a:srgbClr val="000000"/>
              </a:solidFill>
              <a:round/>
              <a:headEnd/>
              <a:tailEnd/>
            </a:ln>
          </p:spPr>
          <p:txBody>
            <a:bodyPr/>
            <a:lstStyle/>
            <a:p>
              <a:endParaRPr lang="en-GB"/>
            </a:p>
          </p:txBody>
        </p:sp>
        <p:sp>
          <p:nvSpPr>
            <p:cNvPr id="239" name="Line 67"/>
            <p:cNvSpPr>
              <a:spLocks noChangeShapeType="1"/>
            </p:cNvSpPr>
            <p:nvPr/>
          </p:nvSpPr>
          <p:spPr bwMode="auto">
            <a:xfrm>
              <a:off x="1904" y="631"/>
              <a:ext cx="88" cy="0"/>
            </a:xfrm>
            <a:prstGeom prst="line">
              <a:avLst/>
            </a:prstGeom>
            <a:noFill/>
            <a:ln w="0">
              <a:solidFill>
                <a:srgbClr val="000000"/>
              </a:solidFill>
              <a:round/>
              <a:headEnd/>
              <a:tailEnd/>
            </a:ln>
          </p:spPr>
          <p:txBody>
            <a:bodyPr/>
            <a:lstStyle/>
            <a:p>
              <a:endParaRPr lang="en-GB"/>
            </a:p>
          </p:txBody>
        </p:sp>
        <p:sp>
          <p:nvSpPr>
            <p:cNvPr id="240" name="Line 68"/>
            <p:cNvSpPr>
              <a:spLocks noChangeShapeType="1"/>
            </p:cNvSpPr>
            <p:nvPr/>
          </p:nvSpPr>
          <p:spPr bwMode="auto">
            <a:xfrm>
              <a:off x="1904" y="543"/>
              <a:ext cx="0" cy="88"/>
            </a:xfrm>
            <a:prstGeom prst="line">
              <a:avLst/>
            </a:prstGeom>
            <a:noFill/>
            <a:ln w="0">
              <a:solidFill>
                <a:srgbClr val="000000"/>
              </a:solidFill>
              <a:round/>
              <a:headEnd/>
              <a:tailEnd/>
            </a:ln>
          </p:spPr>
          <p:txBody>
            <a:bodyPr/>
            <a:lstStyle/>
            <a:p>
              <a:endParaRPr lang="en-GB"/>
            </a:p>
          </p:txBody>
        </p:sp>
        <p:sp>
          <p:nvSpPr>
            <p:cNvPr id="241" name="Line 69"/>
            <p:cNvSpPr>
              <a:spLocks noChangeShapeType="1"/>
            </p:cNvSpPr>
            <p:nvPr/>
          </p:nvSpPr>
          <p:spPr bwMode="auto">
            <a:xfrm>
              <a:off x="1936" y="631"/>
              <a:ext cx="0" cy="0"/>
            </a:xfrm>
            <a:prstGeom prst="line">
              <a:avLst/>
            </a:prstGeom>
            <a:noFill/>
            <a:ln w="0">
              <a:solidFill>
                <a:srgbClr val="000000"/>
              </a:solidFill>
              <a:round/>
              <a:headEnd/>
              <a:tailEnd/>
            </a:ln>
          </p:spPr>
          <p:txBody>
            <a:bodyPr/>
            <a:lstStyle/>
            <a:p>
              <a:endParaRPr lang="en-GB"/>
            </a:p>
          </p:txBody>
        </p:sp>
        <p:sp>
          <p:nvSpPr>
            <p:cNvPr id="242" name="Line 70"/>
            <p:cNvSpPr>
              <a:spLocks noChangeShapeType="1"/>
            </p:cNvSpPr>
            <p:nvPr/>
          </p:nvSpPr>
          <p:spPr bwMode="auto">
            <a:xfrm>
              <a:off x="1936" y="543"/>
              <a:ext cx="0" cy="0"/>
            </a:xfrm>
            <a:prstGeom prst="line">
              <a:avLst/>
            </a:prstGeom>
            <a:noFill/>
            <a:ln w="0">
              <a:solidFill>
                <a:srgbClr val="000000"/>
              </a:solidFill>
              <a:round/>
              <a:headEnd/>
              <a:tailEnd/>
            </a:ln>
          </p:spPr>
          <p:txBody>
            <a:bodyPr/>
            <a:lstStyle/>
            <a:p>
              <a:endParaRPr lang="en-GB"/>
            </a:p>
          </p:txBody>
        </p:sp>
        <p:sp>
          <p:nvSpPr>
            <p:cNvPr id="243" name="Line 71"/>
            <p:cNvSpPr>
              <a:spLocks noChangeShapeType="1"/>
            </p:cNvSpPr>
            <p:nvPr/>
          </p:nvSpPr>
          <p:spPr bwMode="auto">
            <a:xfrm>
              <a:off x="1980" y="631"/>
              <a:ext cx="0" cy="0"/>
            </a:xfrm>
            <a:prstGeom prst="line">
              <a:avLst/>
            </a:prstGeom>
            <a:noFill/>
            <a:ln w="0">
              <a:solidFill>
                <a:srgbClr val="000000"/>
              </a:solidFill>
              <a:round/>
              <a:headEnd/>
              <a:tailEnd/>
            </a:ln>
          </p:spPr>
          <p:txBody>
            <a:bodyPr/>
            <a:lstStyle/>
            <a:p>
              <a:endParaRPr lang="en-GB"/>
            </a:p>
          </p:txBody>
        </p:sp>
        <p:sp>
          <p:nvSpPr>
            <p:cNvPr id="244" name="Line 72"/>
            <p:cNvSpPr>
              <a:spLocks noChangeShapeType="1"/>
            </p:cNvSpPr>
            <p:nvPr/>
          </p:nvSpPr>
          <p:spPr bwMode="auto">
            <a:xfrm>
              <a:off x="1980" y="543"/>
              <a:ext cx="0" cy="0"/>
            </a:xfrm>
            <a:prstGeom prst="line">
              <a:avLst/>
            </a:prstGeom>
            <a:noFill/>
            <a:ln w="0">
              <a:solidFill>
                <a:srgbClr val="000000"/>
              </a:solidFill>
              <a:round/>
              <a:headEnd/>
              <a:tailEnd/>
            </a:ln>
          </p:spPr>
          <p:txBody>
            <a:bodyPr/>
            <a:lstStyle/>
            <a:p>
              <a:endParaRPr lang="en-GB"/>
            </a:p>
          </p:txBody>
        </p:sp>
        <p:sp>
          <p:nvSpPr>
            <p:cNvPr id="245" name="Line 73"/>
            <p:cNvSpPr>
              <a:spLocks noChangeShapeType="1"/>
            </p:cNvSpPr>
            <p:nvPr/>
          </p:nvSpPr>
          <p:spPr bwMode="auto">
            <a:xfrm>
              <a:off x="1904" y="575"/>
              <a:ext cx="0" cy="0"/>
            </a:xfrm>
            <a:prstGeom prst="line">
              <a:avLst/>
            </a:prstGeom>
            <a:noFill/>
            <a:ln w="0">
              <a:solidFill>
                <a:srgbClr val="000000"/>
              </a:solidFill>
              <a:round/>
              <a:headEnd/>
              <a:tailEnd/>
            </a:ln>
          </p:spPr>
          <p:txBody>
            <a:bodyPr/>
            <a:lstStyle/>
            <a:p>
              <a:endParaRPr lang="en-GB"/>
            </a:p>
          </p:txBody>
        </p:sp>
        <p:sp>
          <p:nvSpPr>
            <p:cNvPr id="246" name="Line 74"/>
            <p:cNvSpPr>
              <a:spLocks noChangeShapeType="1"/>
            </p:cNvSpPr>
            <p:nvPr/>
          </p:nvSpPr>
          <p:spPr bwMode="auto">
            <a:xfrm flipH="1">
              <a:off x="1988" y="575"/>
              <a:ext cx="4" cy="0"/>
            </a:xfrm>
            <a:prstGeom prst="line">
              <a:avLst/>
            </a:prstGeom>
            <a:noFill/>
            <a:ln w="0">
              <a:solidFill>
                <a:srgbClr val="000000"/>
              </a:solidFill>
              <a:round/>
              <a:headEnd/>
              <a:tailEnd/>
            </a:ln>
          </p:spPr>
          <p:txBody>
            <a:bodyPr/>
            <a:lstStyle/>
            <a:p>
              <a:endParaRPr lang="en-GB"/>
            </a:p>
          </p:txBody>
        </p:sp>
        <p:sp>
          <p:nvSpPr>
            <p:cNvPr id="247" name="Line 75"/>
            <p:cNvSpPr>
              <a:spLocks noChangeShapeType="1"/>
            </p:cNvSpPr>
            <p:nvPr/>
          </p:nvSpPr>
          <p:spPr bwMode="auto">
            <a:xfrm>
              <a:off x="1904" y="619"/>
              <a:ext cx="0" cy="0"/>
            </a:xfrm>
            <a:prstGeom prst="line">
              <a:avLst/>
            </a:prstGeom>
            <a:noFill/>
            <a:ln w="0">
              <a:solidFill>
                <a:srgbClr val="000000"/>
              </a:solidFill>
              <a:round/>
              <a:headEnd/>
              <a:tailEnd/>
            </a:ln>
          </p:spPr>
          <p:txBody>
            <a:bodyPr/>
            <a:lstStyle/>
            <a:p>
              <a:endParaRPr lang="en-GB"/>
            </a:p>
          </p:txBody>
        </p:sp>
        <p:sp>
          <p:nvSpPr>
            <p:cNvPr id="248" name="Line 76"/>
            <p:cNvSpPr>
              <a:spLocks noChangeShapeType="1"/>
            </p:cNvSpPr>
            <p:nvPr/>
          </p:nvSpPr>
          <p:spPr bwMode="auto">
            <a:xfrm flipH="1">
              <a:off x="1988" y="619"/>
              <a:ext cx="4" cy="0"/>
            </a:xfrm>
            <a:prstGeom prst="line">
              <a:avLst/>
            </a:prstGeom>
            <a:noFill/>
            <a:ln w="0">
              <a:solidFill>
                <a:srgbClr val="000000"/>
              </a:solidFill>
              <a:round/>
              <a:headEnd/>
              <a:tailEnd/>
            </a:ln>
          </p:spPr>
          <p:txBody>
            <a:bodyPr/>
            <a:lstStyle/>
            <a:p>
              <a:endParaRPr lang="en-GB"/>
            </a:p>
          </p:txBody>
        </p:sp>
        <p:sp>
          <p:nvSpPr>
            <p:cNvPr id="249" name="Line 77"/>
            <p:cNvSpPr>
              <a:spLocks noChangeShapeType="1"/>
            </p:cNvSpPr>
            <p:nvPr/>
          </p:nvSpPr>
          <p:spPr bwMode="auto">
            <a:xfrm>
              <a:off x="1904" y="631"/>
              <a:ext cx="88" cy="0"/>
            </a:xfrm>
            <a:prstGeom prst="line">
              <a:avLst/>
            </a:prstGeom>
            <a:noFill/>
            <a:ln w="0">
              <a:solidFill>
                <a:srgbClr val="000000"/>
              </a:solidFill>
              <a:round/>
              <a:headEnd/>
              <a:tailEnd/>
            </a:ln>
          </p:spPr>
          <p:txBody>
            <a:bodyPr/>
            <a:lstStyle/>
            <a:p>
              <a:endParaRPr lang="en-GB"/>
            </a:p>
          </p:txBody>
        </p:sp>
        <p:sp>
          <p:nvSpPr>
            <p:cNvPr id="250" name="Line 78"/>
            <p:cNvSpPr>
              <a:spLocks noChangeShapeType="1"/>
            </p:cNvSpPr>
            <p:nvPr/>
          </p:nvSpPr>
          <p:spPr bwMode="auto">
            <a:xfrm>
              <a:off x="1904" y="543"/>
              <a:ext cx="88" cy="0"/>
            </a:xfrm>
            <a:prstGeom prst="line">
              <a:avLst/>
            </a:prstGeom>
            <a:noFill/>
            <a:ln w="0">
              <a:solidFill>
                <a:srgbClr val="000000"/>
              </a:solidFill>
              <a:round/>
              <a:headEnd/>
              <a:tailEnd/>
            </a:ln>
          </p:spPr>
          <p:txBody>
            <a:bodyPr/>
            <a:lstStyle/>
            <a:p>
              <a:endParaRPr lang="en-GB"/>
            </a:p>
          </p:txBody>
        </p:sp>
        <p:sp>
          <p:nvSpPr>
            <p:cNvPr id="251" name="Line 79"/>
            <p:cNvSpPr>
              <a:spLocks noChangeShapeType="1"/>
            </p:cNvSpPr>
            <p:nvPr/>
          </p:nvSpPr>
          <p:spPr bwMode="auto">
            <a:xfrm>
              <a:off x="1992" y="543"/>
              <a:ext cx="0" cy="88"/>
            </a:xfrm>
            <a:prstGeom prst="line">
              <a:avLst/>
            </a:prstGeom>
            <a:noFill/>
            <a:ln w="0">
              <a:solidFill>
                <a:srgbClr val="000000"/>
              </a:solidFill>
              <a:round/>
              <a:headEnd/>
              <a:tailEnd/>
            </a:ln>
          </p:spPr>
          <p:txBody>
            <a:bodyPr/>
            <a:lstStyle/>
            <a:p>
              <a:endParaRPr lang="en-GB"/>
            </a:p>
          </p:txBody>
        </p:sp>
        <p:sp>
          <p:nvSpPr>
            <p:cNvPr id="252" name="Line 80"/>
            <p:cNvSpPr>
              <a:spLocks noChangeShapeType="1"/>
            </p:cNvSpPr>
            <p:nvPr/>
          </p:nvSpPr>
          <p:spPr bwMode="auto">
            <a:xfrm>
              <a:off x="1904" y="543"/>
              <a:ext cx="0" cy="88"/>
            </a:xfrm>
            <a:prstGeom prst="line">
              <a:avLst/>
            </a:prstGeom>
            <a:noFill/>
            <a:ln w="0">
              <a:solidFill>
                <a:srgbClr val="000000"/>
              </a:solidFill>
              <a:round/>
              <a:headEnd/>
              <a:tailEnd/>
            </a:ln>
          </p:spPr>
          <p:txBody>
            <a:bodyPr/>
            <a:lstStyle/>
            <a:p>
              <a:endParaRPr lang="en-GB"/>
            </a:p>
          </p:txBody>
        </p:sp>
        <p:sp>
          <p:nvSpPr>
            <p:cNvPr id="253" name="Rectangle 81"/>
            <p:cNvSpPr>
              <a:spLocks noChangeArrowheads="1"/>
            </p:cNvSpPr>
            <p:nvPr/>
          </p:nvSpPr>
          <p:spPr bwMode="auto">
            <a:xfrm>
              <a:off x="2024" y="543"/>
              <a:ext cx="88" cy="88"/>
            </a:xfrm>
            <a:prstGeom prst="rect">
              <a:avLst/>
            </a:prstGeom>
            <a:solidFill>
              <a:srgbClr val="FFFFFF"/>
            </a:solidFill>
            <a:ln w="9525">
              <a:noFill/>
              <a:miter lim="800000"/>
              <a:headEnd/>
              <a:tailEnd/>
            </a:ln>
          </p:spPr>
          <p:txBody>
            <a:bodyPr/>
            <a:lstStyle/>
            <a:p>
              <a:endParaRPr lang="en-US"/>
            </a:p>
          </p:txBody>
        </p:sp>
        <p:sp>
          <p:nvSpPr>
            <p:cNvPr id="254" name="Rectangle 82"/>
            <p:cNvSpPr>
              <a:spLocks noChangeArrowheads="1"/>
            </p:cNvSpPr>
            <p:nvPr/>
          </p:nvSpPr>
          <p:spPr bwMode="auto">
            <a:xfrm>
              <a:off x="2024" y="543"/>
              <a:ext cx="88" cy="88"/>
            </a:xfrm>
            <a:prstGeom prst="rect">
              <a:avLst/>
            </a:prstGeom>
            <a:noFill/>
            <a:ln w="0">
              <a:solidFill>
                <a:srgbClr val="FFFFFF"/>
              </a:solidFill>
              <a:miter lim="800000"/>
              <a:headEnd/>
              <a:tailEnd/>
            </a:ln>
          </p:spPr>
          <p:txBody>
            <a:bodyPr/>
            <a:lstStyle/>
            <a:p>
              <a:endParaRPr lang="en-US"/>
            </a:p>
          </p:txBody>
        </p:sp>
        <p:pic>
          <p:nvPicPr>
            <p:cNvPr id="255" name="Picture 83"/>
            <p:cNvPicPr>
              <a:picLocks noChangeAspect="1" noChangeArrowheads="1"/>
            </p:cNvPicPr>
            <p:nvPr/>
          </p:nvPicPr>
          <p:blipFill>
            <a:blip r:embed="rId5" cstate="print"/>
            <a:srcRect/>
            <a:stretch>
              <a:fillRect/>
            </a:stretch>
          </p:blipFill>
          <p:spPr bwMode="auto">
            <a:xfrm>
              <a:off x="2024" y="547"/>
              <a:ext cx="88" cy="88"/>
            </a:xfrm>
            <a:prstGeom prst="rect">
              <a:avLst/>
            </a:prstGeom>
            <a:noFill/>
            <a:ln w="9525">
              <a:noFill/>
              <a:miter lim="800000"/>
              <a:headEnd/>
              <a:tailEnd/>
            </a:ln>
          </p:spPr>
        </p:pic>
        <p:sp>
          <p:nvSpPr>
            <p:cNvPr id="256" name="Line 84"/>
            <p:cNvSpPr>
              <a:spLocks noChangeShapeType="1"/>
            </p:cNvSpPr>
            <p:nvPr/>
          </p:nvSpPr>
          <p:spPr bwMode="auto">
            <a:xfrm>
              <a:off x="2024" y="631"/>
              <a:ext cx="88" cy="0"/>
            </a:xfrm>
            <a:prstGeom prst="line">
              <a:avLst/>
            </a:prstGeom>
            <a:noFill/>
            <a:ln w="0">
              <a:solidFill>
                <a:srgbClr val="000000"/>
              </a:solidFill>
              <a:round/>
              <a:headEnd/>
              <a:tailEnd/>
            </a:ln>
          </p:spPr>
          <p:txBody>
            <a:bodyPr/>
            <a:lstStyle/>
            <a:p>
              <a:endParaRPr lang="en-GB"/>
            </a:p>
          </p:txBody>
        </p:sp>
        <p:sp>
          <p:nvSpPr>
            <p:cNvPr id="257" name="Line 85"/>
            <p:cNvSpPr>
              <a:spLocks noChangeShapeType="1"/>
            </p:cNvSpPr>
            <p:nvPr/>
          </p:nvSpPr>
          <p:spPr bwMode="auto">
            <a:xfrm>
              <a:off x="2024" y="543"/>
              <a:ext cx="88" cy="0"/>
            </a:xfrm>
            <a:prstGeom prst="line">
              <a:avLst/>
            </a:prstGeom>
            <a:noFill/>
            <a:ln w="0">
              <a:solidFill>
                <a:srgbClr val="000000"/>
              </a:solidFill>
              <a:round/>
              <a:headEnd/>
              <a:tailEnd/>
            </a:ln>
          </p:spPr>
          <p:txBody>
            <a:bodyPr/>
            <a:lstStyle/>
            <a:p>
              <a:endParaRPr lang="en-GB"/>
            </a:p>
          </p:txBody>
        </p:sp>
        <p:sp>
          <p:nvSpPr>
            <p:cNvPr id="258" name="Line 86"/>
            <p:cNvSpPr>
              <a:spLocks noChangeShapeType="1"/>
            </p:cNvSpPr>
            <p:nvPr/>
          </p:nvSpPr>
          <p:spPr bwMode="auto">
            <a:xfrm>
              <a:off x="2112" y="543"/>
              <a:ext cx="0" cy="88"/>
            </a:xfrm>
            <a:prstGeom prst="line">
              <a:avLst/>
            </a:prstGeom>
            <a:noFill/>
            <a:ln w="0">
              <a:solidFill>
                <a:srgbClr val="000000"/>
              </a:solidFill>
              <a:round/>
              <a:headEnd/>
              <a:tailEnd/>
            </a:ln>
          </p:spPr>
          <p:txBody>
            <a:bodyPr/>
            <a:lstStyle/>
            <a:p>
              <a:endParaRPr lang="en-GB"/>
            </a:p>
          </p:txBody>
        </p:sp>
        <p:sp>
          <p:nvSpPr>
            <p:cNvPr id="259" name="Line 87"/>
            <p:cNvSpPr>
              <a:spLocks noChangeShapeType="1"/>
            </p:cNvSpPr>
            <p:nvPr/>
          </p:nvSpPr>
          <p:spPr bwMode="auto">
            <a:xfrm>
              <a:off x="2024" y="543"/>
              <a:ext cx="0" cy="88"/>
            </a:xfrm>
            <a:prstGeom prst="line">
              <a:avLst/>
            </a:prstGeom>
            <a:noFill/>
            <a:ln w="0">
              <a:solidFill>
                <a:srgbClr val="000000"/>
              </a:solidFill>
              <a:round/>
              <a:headEnd/>
              <a:tailEnd/>
            </a:ln>
          </p:spPr>
          <p:txBody>
            <a:bodyPr/>
            <a:lstStyle/>
            <a:p>
              <a:endParaRPr lang="en-GB"/>
            </a:p>
          </p:txBody>
        </p:sp>
        <p:sp>
          <p:nvSpPr>
            <p:cNvPr id="260" name="Line 88"/>
            <p:cNvSpPr>
              <a:spLocks noChangeShapeType="1"/>
            </p:cNvSpPr>
            <p:nvPr/>
          </p:nvSpPr>
          <p:spPr bwMode="auto">
            <a:xfrm>
              <a:off x="2024" y="631"/>
              <a:ext cx="88" cy="0"/>
            </a:xfrm>
            <a:prstGeom prst="line">
              <a:avLst/>
            </a:prstGeom>
            <a:noFill/>
            <a:ln w="0">
              <a:solidFill>
                <a:srgbClr val="000000"/>
              </a:solidFill>
              <a:round/>
              <a:headEnd/>
              <a:tailEnd/>
            </a:ln>
          </p:spPr>
          <p:txBody>
            <a:bodyPr/>
            <a:lstStyle/>
            <a:p>
              <a:endParaRPr lang="en-GB"/>
            </a:p>
          </p:txBody>
        </p:sp>
        <p:sp>
          <p:nvSpPr>
            <p:cNvPr id="261" name="Line 89"/>
            <p:cNvSpPr>
              <a:spLocks noChangeShapeType="1"/>
            </p:cNvSpPr>
            <p:nvPr/>
          </p:nvSpPr>
          <p:spPr bwMode="auto">
            <a:xfrm>
              <a:off x="2024" y="543"/>
              <a:ext cx="0" cy="88"/>
            </a:xfrm>
            <a:prstGeom prst="line">
              <a:avLst/>
            </a:prstGeom>
            <a:noFill/>
            <a:ln w="0">
              <a:solidFill>
                <a:srgbClr val="000000"/>
              </a:solidFill>
              <a:round/>
              <a:headEnd/>
              <a:tailEnd/>
            </a:ln>
          </p:spPr>
          <p:txBody>
            <a:bodyPr/>
            <a:lstStyle/>
            <a:p>
              <a:endParaRPr lang="en-GB"/>
            </a:p>
          </p:txBody>
        </p:sp>
        <p:sp>
          <p:nvSpPr>
            <p:cNvPr id="262" name="Line 90"/>
            <p:cNvSpPr>
              <a:spLocks noChangeShapeType="1"/>
            </p:cNvSpPr>
            <p:nvPr/>
          </p:nvSpPr>
          <p:spPr bwMode="auto">
            <a:xfrm>
              <a:off x="2056" y="631"/>
              <a:ext cx="0" cy="0"/>
            </a:xfrm>
            <a:prstGeom prst="line">
              <a:avLst/>
            </a:prstGeom>
            <a:noFill/>
            <a:ln w="0">
              <a:solidFill>
                <a:srgbClr val="000000"/>
              </a:solidFill>
              <a:round/>
              <a:headEnd/>
              <a:tailEnd/>
            </a:ln>
          </p:spPr>
          <p:txBody>
            <a:bodyPr/>
            <a:lstStyle/>
            <a:p>
              <a:endParaRPr lang="en-GB"/>
            </a:p>
          </p:txBody>
        </p:sp>
        <p:sp>
          <p:nvSpPr>
            <p:cNvPr id="263" name="Line 91"/>
            <p:cNvSpPr>
              <a:spLocks noChangeShapeType="1"/>
            </p:cNvSpPr>
            <p:nvPr/>
          </p:nvSpPr>
          <p:spPr bwMode="auto">
            <a:xfrm>
              <a:off x="2056" y="543"/>
              <a:ext cx="0" cy="0"/>
            </a:xfrm>
            <a:prstGeom prst="line">
              <a:avLst/>
            </a:prstGeom>
            <a:noFill/>
            <a:ln w="0">
              <a:solidFill>
                <a:srgbClr val="000000"/>
              </a:solidFill>
              <a:round/>
              <a:headEnd/>
              <a:tailEnd/>
            </a:ln>
          </p:spPr>
          <p:txBody>
            <a:bodyPr/>
            <a:lstStyle/>
            <a:p>
              <a:endParaRPr lang="en-GB"/>
            </a:p>
          </p:txBody>
        </p:sp>
        <p:sp>
          <p:nvSpPr>
            <p:cNvPr id="264" name="Line 92"/>
            <p:cNvSpPr>
              <a:spLocks noChangeShapeType="1"/>
            </p:cNvSpPr>
            <p:nvPr/>
          </p:nvSpPr>
          <p:spPr bwMode="auto">
            <a:xfrm>
              <a:off x="2100" y="631"/>
              <a:ext cx="0" cy="0"/>
            </a:xfrm>
            <a:prstGeom prst="line">
              <a:avLst/>
            </a:prstGeom>
            <a:noFill/>
            <a:ln w="0">
              <a:solidFill>
                <a:srgbClr val="000000"/>
              </a:solidFill>
              <a:round/>
              <a:headEnd/>
              <a:tailEnd/>
            </a:ln>
          </p:spPr>
          <p:txBody>
            <a:bodyPr/>
            <a:lstStyle/>
            <a:p>
              <a:endParaRPr lang="en-GB"/>
            </a:p>
          </p:txBody>
        </p:sp>
        <p:sp>
          <p:nvSpPr>
            <p:cNvPr id="265" name="Line 93"/>
            <p:cNvSpPr>
              <a:spLocks noChangeShapeType="1"/>
            </p:cNvSpPr>
            <p:nvPr/>
          </p:nvSpPr>
          <p:spPr bwMode="auto">
            <a:xfrm>
              <a:off x="2100" y="543"/>
              <a:ext cx="0" cy="0"/>
            </a:xfrm>
            <a:prstGeom prst="line">
              <a:avLst/>
            </a:prstGeom>
            <a:noFill/>
            <a:ln w="0">
              <a:solidFill>
                <a:srgbClr val="000000"/>
              </a:solidFill>
              <a:round/>
              <a:headEnd/>
              <a:tailEnd/>
            </a:ln>
          </p:spPr>
          <p:txBody>
            <a:bodyPr/>
            <a:lstStyle/>
            <a:p>
              <a:endParaRPr lang="en-GB"/>
            </a:p>
          </p:txBody>
        </p:sp>
        <p:sp>
          <p:nvSpPr>
            <p:cNvPr id="266" name="Line 94"/>
            <p:cNvSpPr>
              <a:spLocks noChangeShapeType="1"/>
            </p:cNvSpPr>
            <p:nvPr/>
          </p:nvSpPr>
          <p:spPr bwMode="auto">
            <a:xfrm>
              <a:off x="2024" y="575"/>
              <a:ext cx="0" cy="0"/>
            </a:xfrm>
            <a:prstGeom prst="line">
              <a:avLst/>
            </a:prstGeom>
            <a:noFill/>
            <a:ln w="0">
              <a:solidFill>
                <a:srgbClr val="000000"/>
              </a:solidFill>
              <a:round/>
              <a:headEnd/>
              <a:tailEnd/>
            </a:ln>
          </p:spPr>
          <p:txBody>
            <a:bodyPr/>
            <a:lstStyle/>
            <a:p>
              <a:endParaRPr lang="en-GB"/>
            </a:p>
          </p:txBody>
        </p:sp>
        <p:sp>
          <p:nvSpPr>
            <p:cNvPr id="267" name="Line 95"/>
            <p:cNvSpPr>
              <a:spLocks noChangeShapeType="1"/>
            </p:cNvSpPr>
            <p:nvPr/>
          </p:nvSpPr>
          <p:spPr bwMode="auto">
            <a:xfrm flipH="1">
              <a:off x="2108" y="575"/>
              <a:ext cx="4" cy="0"/>
            </a:xfrm>
            <a:prstGeom prst="line">
              <a:avLst/>
            </a:prstGeom>
            <a:noFill/>
            <a:ln w="0">
              <a:solidFill>
                <a:srgbClr val="000000"/>
              </a:solidFill>
              <a:round/>
              <a:headEnd/>
              <a:tailEnd/>
            </a:ln>
          </p:spPr>
          <p:txBody>
            <a:bodyPr/>
            <a:lstStyle/>
            <a:p>
              <a:endParaRPr lang="en-GB"/>
            </a:p>
          </p:txBody>
        </p:sp>
        <p:sp>
          <p:nvSpPr>
            <p:cNvPr id="268" name="Line 96"/>
            <p:cNvSpPr>
              <a:spLocks noChangeShapeType="1"/>
            </p:cNvSpPr>
            <p:nvPr/>
          </p:nvSpPr>
          <p:spPr bwMode="auto">
            <a:xfrm>
              <a:off x="2024" y="619"/>
              <a:ext cx="0" cy="0"/>
            </a:xfrm>
            <a:prstGeom prst="line">
              <a:avLst/>
            </a:prstGeom>
            <a:noFill/>
            <a:ln w="0">
              <a:solidFill>
                <a:srgbClr val="000000"/>
              </a:solidFill>
              <a:round/>
              <a:headEnd/>
              <a:tailEnd/>
            </a:ln>
          </p:spPr>
          <p:txBody>
            <a:bodyPr/>
            <a:lstStyle/>
            <a:p>
              <a:endParaRPr lang="en-GB"/>
            </a:p>
          </p:txBody>
        </p:sp>
        <p:sp>
          <p:nvSpPr>
            <p:cNvPr id="269" name="Line 97"/>
            <p:cNvSpPr>
              <a:spLocks noChangeShapeType="1"/>
            </p:cNvSpPr>
            <p:nvPr/>
          </p:nvSpPr>
          <p:spPr bwMode="auto">
            <a:xfrm flipH="1">
              <a:off x="2108" y="619"/>
              <a:ext cx="4" cy="0"/>
            </a:xfrm>
            <a:prstGeom prst="line">
              <a:avLst/>
            </a:prstGeom>
            <a:noFill/>
            <a:ln w="0">
              <a:solidFill>
                <a:srgbClr val="000000"/>
              </a:solidFill>
              <a:round/>
              <a:headEnd/>
              <a:tailEnd/>
            </a:ln>
          </p:spPr>
          <p:txBody>
            <a:bodyPr/>
            <a:lstStyle/>
            <a:p>
              <a:endParaRPr lang="en-GB"/>
            </a:p>
          </p:txBody>
        </p:sp>
        <p:sp>
          <p:nvSpPr>
            <p:cNvPr id="270" name="Line 98"/>
            <p:cNvSpPr>
              <a:spLocks noChangeShapeType="1"/>
            </p:cNvSpPr>
            <p:nvPr/>
          </p:nvSpPr>
          <p:spPr bwMode="auto">
            <a:xfrm>
              <a:off x="2024" y="631"/>
              <a:ext cx="88" cy="0"/>
            </a:xfrm>
            <a:prstGeom prst="line">
              <a:avLst/>
            </a:prstGeom>
            <a:noFill/>
            <a:ln w="0">
              <a:solidFill>
                <a:srgbClr val="000000"/>
              </a:solidFill>
              <a:round/>
              <a:headEnd/>
              <a:tailEnd/>
            </a:ln>
          </p:spPr>
          <p:txBody>
            <a:bodyPr/>
            <a:lstStyle/>
            <a:p>
              <a:endParaRPr lang="en-GB"/>
            </a:p>
          </p:txBody>
        </p:sp>
        <p:sp>
          <p:nvSpPr>
            <p:cNvPr id="271" name="Line 99"/>
            <p:cNvSpPr>
              <a:spLocks noChangeShapeType="1"/>
            </p:cNvSpPr>
            <p:nvPr/>
          </p:nvSpPr>
          <p:spPr bwMode="auto">
            <a:xfrm>
              <a:off x="2024" y="543"/>
              <a:ext cx="88" cy="0"/>
            </a:xfrm>
            <a:prstGeom prst="line">
              <a:avLst/>
            </a:prstGeom>
            <a:noFill/>
            <a:ln w="0">
              <a:solidFill>
                <a:srgbClr val="000000"/>
              </a:solidFill>
              <a:round/>
              <a:headEnd/>
              <a:tailEnd/>
            </a:ln>
          </p:spPr>
          <p:txBody>
            <a:bodyPr/>
            <a:lstStyle/>
            <a:p>
              <a:endParaRPr lang="en-GB"/>
            </a:p>
          </p:txBody>
        </p:sp>
        <p:sp>
          <p:nvSpPr>
            <p:cNvPr id="272" name="Line 100"/>
            <p:cNvSpPr>
              <a:spLocks noChangeShapeType="1"/>
            </p:cNvSpPr>
            <p:nvPr/>
          </p:nvSpPr>
          <p:spPr bwMode="auto">
            <a:xfrm>
              <a:off x="2112" y="543"/>
              <a:ext cx="0" cy="88"/>
            </a:xfrm>
            <a:prstGeom prst="line">
              <a:avLst/>
            </a:prstGeom>
            <a:noFill/>
            <a:ln w="0">
              <a:solidFill>
                <a:srgbClr val="000000"/>
              </a:solidFill>
              <a:round/>
              <a:headEnd/>
              <a:tailEnd/>
            </a:ln>
          </p:spPr>
          <p:txBody>
            <a:bodyPr/>
            <a:lstStyle/>
            <a:p>
              <a:endParaRPr lang="en-GB"/>
            </a:p>
          </p:txBody>
        </p:sp>
        <p:sp>
          <p:nvSpPr>
            <p:cNvPr id="273" name="Line 101"/>
            <p:cNvSpPr>
              <a:spLocks noChangeShapeType="1"/>
            </p:cNvSpPr>
            <p:nvPr/>
          </p:nvSpPr>
          <p:spPr bwMode="auto">
            <a:xfrm>
              <a:off x="2024" y="543"/>
              <a:ext cx="0" cy="88"/>
            </a:xfrm>
            <a:prstGeom prst="line">
              <a:avLst/>
            </a:prstGeom>
            <a:noFill/>
            <a:ln w="0">
              <a:solidFill>
                <a:srgbClr val="000000"/>
              </a:solidFill>
              <a:round/>
              <a:headEnd/>
              <a:tailEnd/>
            </a:ln>
          </p:spPr>
          <p:txBody>
            <a:bodyPr/>
            <a:lstStyle/>
            <a:p>
              <a:endParaRPr lang="en-GB"/>
            </a:p>
          </p:txBody>
        </p:sp>
        <p:sp>
          <p:nvSpPr>
            <p:cNvPr id="274" name="Rectangle 102"/>
            <p:cNvSpPr>
              <a:spLocks noChangeArrowheads="1"/>
            </p:cNvSpPr>
            <p:nvPr/>
          </p:nvSpPr>
          <p:spPr bwMode="auto">
            <a:xfrm>
              <a:off x="2144" y="543"/>
              <a:ext cx="88" cy="88"/>
            </a:xfrm>
            <a:prstGeom prst="rect">
              <a:avLst/>
            </a:prstGeom>
            <a:solidFill>
              <a:srgbClr val="FFFFFF"/>
            </a:solidFill>
            <a:ln w="9525">
              <a:noFill/>
              <a:miter lim="800000"/>
              <a:headEnd/>
              <a:tailEnd/>
            </a:ln>
          </p:spPr>
          <p:txBody>
            <a:bodyPr/>
            <a:lstStyle/>
            <a:p>
              <a:endParaRPr lang="en-US"/>
            </a:p>
          </p:txBody>
        </p:sp>
        <p:sp>
          <p:nvSpPr>
            <p:cNvPr id="275" name="Rectangle 103"/>
            <p:cNvSpPr>
              <a:spLocks noChangeArrowheads="1"/>
            </p:cNvSpPr>
            <p:nvPr/>
          </p:nvSpPr>
          <p:spPr bwMode="auto">
            <a:xfrm>
              <a:off x="2144" y="543"/>
              <a:ext cx="88" cy="88"/>
            </a:xfrm>
            <a:prstGeom prst="rect">
              <a:avLst/>
            </a:prstGeom>
            <a:noFill/>
            <a:ln w="0">
              <a:solidFill>
                <a:srgbClr val="FFFFFF"/>
              </a:solidFill>
              <a:miter lim="800000"/>
              <a:headEnd/>
              <a:tailEnd/>
            </a:ln>
          </p:spPr>
          <p:txBody>
            <a:bodyPr/>
            <a:lstStyle/>
            <a:p>
              <a:endParaRPr lang="en-US"/>
            </a:p>
          </p:txBody>
        </p:sp>
        <p:pic>
          <p:nvPicPr>
            <p:cNvPr id="276" name="Picture 104"/>
            <p:cNvPicPr>
              <a:picLocks noChangeAspect="1" noChangeArrowheads="1"/>
            </p:cNvPicPr>
            <p:nvPr/>
          </p:nvPicPr>
          <p:blipFill>
            <a:blip r:embed="rId6" cstate="print"/>
            <a:srcRect/>
            <a:stretch>
              <a:fillRect/>
            </a:stretch>
          </p:blipFill>
          <p:spPr bwMode="auto">
            <a:xfrm>
              <a:off x="2144" y="547"/>
              <a:ext cx="88" cy="88"/>
            </a:xfrm>
            <a:prstGeom prst="rect">
              <a:avLst/>
            </a:prstGeom>
            <a:noFill/>
            <a:ln w="9525">
              <a:noFill/>
              <a:miter lim="800000"/>
              <a:headEnd/>
              <a:tailEnd/>
            </a:ln>
          </p:spPr>
        </p:pic>
        <p:sp>
          <p:nvSpPr>
            <p:cNvPr id="277" name="Line 105"/>
            <p:cNvSpPr>
              <a:spLocks noChangeShapeType="1"/>
            </p:cNvSpPr>
            <p:nvPr/>
          </p:nvSpPr>
          <p:spPr bwMode="auto">
            <a:xfrm>
              <a:off x="2144" y="631"/>
              <a:ext cx="88" cy="0"/>
            </a:xfrm>
            <a:prstGeom prst="line">
              <a:avLst/>
            </a:prstGeom>
            <a:noFill/>
            <a:ln w="0">
              <a:solidFill>
                <a:srgbClr val="000000"/>
              </a:solidFill>
              <a:round/>
              <a:headEnd/>
              <a:tailEnd/>
            </a:ln>
          </p:spPr>
          <p:txBody>
            <a:bodyPr/>
            <a:lstStyle/>
            <a:p>
              <a:endParaRPr lang="en-GB"/>
            </a:p>
          </p:txBody>
        </p:sp>
        <p:sp>
          <p:nvSpPr>
            <p:cNvPr id="278" name="Line 106"/>
            <p:cNvSpPr>
              <a:spLocks noChangeShapeType="1"/>
            </p:cNvSpPr>
            <p:nvPr/>
          </p:nvSpPr>
          <p:spPr bwMode="auto">
            <a:xfrm>
              <a:off x="2144" y="543"/>
              <a:ext cx="88" cy="0"/>
            </a:xfrm>
            <a:prstGeom prst="line">
              <a:avLst/>
            </a:prstGeom>
            <a:noFill/>
            <a:ln w="0">
              <a:solidFill>
                <a:srgbClr val="000000"/>
              </a:solidFill>
              <a:round/>
              <a:headEnd/>
              <a:tailEnd/>
            </a:ln>
          </p:spPr>
          <p:txBody>
            <a:bodyPr/>
            <a:lstStyle/>
            <a:p>
              <a:endParaRPr lang="en-GB"/>
            </a:p>
          </p:txBody>
        </p:sp>
        <p:sp>
          <p:nvSpPr>
            <p:cNvPr id="279" name="Line 107"/>
            <p:cNvSpPr>
              <a:spLocks noChangeShapeType="1"/>
            </p:cNvSpPr>
            <p:nvPr/>
          </p:nvSpPr>
          <p:spPr bwMode="auto">
            <a:xfrm>
              <a:off x="2232" y="543"/>
              <a:ext cx="0" cy="88"/>
            </a:xfrm>
            <a:prstGeom prst="line">
              <a:avLst/>
            </a:prstGeom>
            <a:noFill/>
            <a:ln w="0">
              <a:solidFill>
                <a:srgbClr val="000000"/>
              </a:solidFill>
              <a:round/>
              <a:headEnd/>
              <a:tailEnd/>
            </a:ln>
          </p:spPr>
          <p:txBody>
            <a:bodyPr/>
            <a:lstStyle/>
            <a:p>
              <a:endParaRPr lang="en-GB"/>
            </a:p>
          </p:txBody>
        </p:sp>
        <p:sp>
          <p:nvSpPr>
            <p:cNvPr id="280" name="Line 108"/>
            <p:cNvSpPr>
              <a:spLocks noChangeShapeType="1"/>
            </p:cNvSpPr>
            <p:nvPr/>
          </p:nvSpPr>
          <p:spPr bwMode="auto">
            <a:xfrm>
              <a:off x="2144" y="543"/>
              <a:ext cx="0" cy="88"/>
            </a:xfrm>
            <a:prstGeom prst="line">
              <a:avLst/>
            </a:prstGeom>
            <a:noFill/>
            <a:ln w="0">
              <a:solidFill>
                <a:srgbClr val="000000"/>
              </a:solidFill>
              <a:round/>
              <a:headEnd/>
              <a:tailEnd/>
            </a:ln>
          </p:spPr>
          <p:txBody>
            <a:bodyPr/>
            <a:lstStyle/>
            <a:p>
              <a:endParaRPr lang="en-GB"/>
            </a:p>
          </p:txBody>
        </p:sp>
        <p:sp>
          <p:nvSpPr>
            <p:cNvPr id="281" name="Line 109"/>
            <p:cNvSpPr>
              <a:spLocks noChangeShapeType="1"/>
            </p:cNvSpPr>
            <p:nvPr/>
          </p:nvSpPr>
          <p:spPr bwMode="auto">
            <a:xfrm>
              <a:off x="2144" y="631"/>
              <a:ext cx="88" cy="0"/>
            </a:xfrm>
            <a:prstGeom prst="line">
              <a:avLst/>
            </a:prstGeom>
            <a:noFill/>
            <a:ln w="0">
              <a:solidFill>
                <a:srgbClr val="000000"/>
              </a:solidFill>
              <a:round/>
              <a:headEnd/>
              <a:tailEnd/>
            </a:ln>
          </p:spPr>
          <p:txBody>
            <a:bodyPr/>
            <a:lstStyle/>
            <a:p>
              <a:endParaRPr lang="en-GB"/>
            </a:p>
          </p:txBody>
        </p:sp>
        <p:sp>
          <p:nvSpPr>
            <p:cNvPr id="282" name="Line 110"/>
            <p:cNvSpPr>
              <a:spLocks noChangeShapeType="1"/>
            </p:cNvSpPr>
            <p:nvPr/>
          </p:nvSpPr>
          <p:spPr bwMode="auto">
            <a:xfrm>
              <a:off x="2144" y="543"/>
              <a:ext cx="0" cy="88"/>
            </a:xfrm>
            <a:prstGeom prst="line">
              <a:avLst/>
            </a:prstGeom>
            <a:noFill/>
            <a:ln w="0">
              <a:solidFill>
                <a:srgbClr val="000000"/>
              </a:solidFill>
              <a:round/>
              <a:headEnd/>
              <a:tailEnd/>
            </a:ln>
          </p:spPr>
          <p:txBody>
            <a:bodyPr/>
            <a:lstStyle/>
            <a:p>
              <a:endParaRPr lang="en-GB"/>
            </a:p>
          </p:txBody>
        </p:sp>
        <p:sp>
          <p:nvSpPr>
            <p:cNvPr id="283" name="Line 111"/>
            <p:cNvSpPr>
              <a:spLocks noChangeShapeType="1"/>
            </p:cNvSpPr>
            <p:nvPr/>
          </p:nvSpPr>
          <p:spPr bwMode="auto">
            <a:xfrm>
              <a:off x="2176" y="631"/>
              <a:ext cx="0" cy="0"/>
            </a:xfrm>
            <a:prstGeom prst="line">
              <a:avLst/>
            </a:prstGeom>
            <a:noFill/>
            <a:ln w="0">
              <a:solidFill>
                <a:srgbClr val="000000"/>
              </a:solidFill>
              <a:round/>
              <a:headEnd/>
              <a:tailEnd/>
            </a:ln>
          </p:spPr>
          <p:txBody>
            <a:bodyPr/>
            <a:lstStyle/>
            <a:p>
              <a:endParaRPr lang="en-GB"/>
            </a:p>
          </p:txBody>
        </p:sp>
        <p:sp>
          <p:nvSpPr>
            <p:cNvPr id="284" name="Line 112"/>
            <p:cNvSpPr>
              <a:spLocks noChangeShapeType="1"/>
            </p:cNvSpPr>
            <p:nvPr/>
          </p:nvSpPr>
          <p:spPr bwMode="auto">
            <a:xfrm>
              <a:off x="2176" y="543"/>
              <a:ext cx="0" cy="0"/>
            </a:xfrm>
            <a:prstGeom prst="line">
              <a:avLst/>
            </a:prstGeom>
            <a:noFill/>
            <a:ln w="0">
              <a:solidFill>
                <a:srgbClr val="000000"/>
              </a:solidFill>
              <a:round/>
              <a:headEnd/>
              <a:tailEnd/>
            </a:ln>
          </p:spPr>
          <p:txBody>
            <a:bodyPr/>
            <a:lstStyle/>
            <a:p>
              <a:endParaRPr lang="en-GB"/>
            </a:p>
          </p:txBody>
        </p:sp>
        <p:sp>
          <p:nvSpPr>
            <p:cNvPr id="285" name="Line 113"/>
            <p:cNvSpPr>
              <a:spLocks noChangeShapeType="1"/>
            </p:cNvSpPr>
            <p:nvPr/>
          </p:nvSpPr>
          <p:spPr bwMode="auto">
            <a:xfrm>
              <a:off x="2220" y="631"/>
              <a:ext cx="0" cy="0"/>
            </a:xfrm>
            <a:prstGeom prst="line">
              <a:avLst/>
            </a:prstGeom>
            <a:noFill/>
            <a:ln w="0">
              <a:solidFill>
                <a:srgbClr val="000000"/>
              </a:solidFill>
              <a:round/>
              <a:headEnd/>
              <a:tailEnd/>
            </a:ln>
          </p:spPr>
          <p:txBody>
            <a:bodyPr/>
            <a:lstStyle/>
            <a:p>
              <a:endParaRPr lang="en-GB"/>
            </a:p>
          </p:txBody>
        </p:sp>
        <p:sp>
          <p:nvSpPr>
            <p:cNvPr id="286" name="Line 114"/>
            <p:cNvSpPr>
              <a:spLocks noChangeShapeType="1"/>
            </p:cNvSpPr>
            <p:nvPr/>
          </p:nvSpPr>
          <p:spPr bwMode="auto">
            <a:xfrm>
              <a:off x="2220" y="543"/>
              <a:ext cx="0" cy="0"/>
            </a:xfrm>
            <a:prstGeom prst="line">
              <a:avLst/>
            </a:prstGeom>
            <a:noFill/>
            <a:ln w="0">
              <a:solidFill>
                <a:srgbClr val="000000"/>
              </a:solidFill>
              <a:round/>
              <a:headEnd/>
              <a:tailEnd/>
            </a:ln>
          </p:spPr>
          <p:txBody>
            <a:bodyPr/>
            <a:lstStyle/>
            <a:p>
              <a:endParaRPr lang="en-GB"/>
            </a:p>
          </p:txBody>
        </p:sp>
        <p:sp>
          <p:nvSpPr>
            <p:cNvPr id="287" name="Line 115"/>
            <p:cNvSpPr>
              <a:spLocks noChangeShapeType="1"/>
            </p:cNvSpPr>
            <p:nvPr/>
          </p:nvSpPr>
          <p:spPr bwMode="auto">
            <a:xfrm>
              <a:off x="2144" y="575"/>
              <a:ext cx="0" cy="0"/>
            </a:xfrm>
            <a:prstGeom prst="line">
              <a:avLst/>
            </a:prstGeom>
            <a:noFill/>
            <a:ln w="0">
              <a:solidFill>
                <a:srgbClr val="000000"/>
              </a:solidFill>
              <a:round/>
              <a:headEnd/>
              <a:tailEnd/>
            </a:ln>
          </p:spPr>
          <p:txBody>
            <a:bodyPr/>
            <a:lstStyle/>
            <a:p>
              <a:endParaRPr lang="en-GB"/>
            </a:p>
          </p:txBody>
        </p:sp>
        <p:sp>
          <p:nvSpPr>
            <p:cNvPr id="288" name="Line 116"/>
            <p:cNvSpPr>
              <a:spLocks noChangeShapeType="1"/>
            </p:cNvSpPr>
            <p:nvPr/>
          </p:nvSpPr>
          <p:spPr bwMode="auto">
            <a:xfrm flipH="1">
              <a:off x="2228" y="575"/>
              <a:ext cx="4" cy="0"/>
            </a:xfrm>
            <a:prstGeom prst="line">
              <a:avLst/>
            </a:prstGeom>
            <a:noFill/>
            <a:ln w="0">
              <a:solidFill>
                <a:srgbClr val="000000"/>
              </a:solidFill>
              <a:round/>
              <a:headEnd/>
              <a:tailEnd/>
            </a:ln>
          </p:spPr>
          <p:txBody>
            <a:bodyPr/>
            <a:lstStyle/>
            <a:p>
              <a:endParaRPr lang="en-GB"/>
            </a:p>
          </p:txBody>
        </p:sp>
        <p:sp>
          <p:nvSpPr>
            <p:cNvPr id="289" name="Line 117"/>
            <p:cNvSpPr>
              <a:spLocks noChangeShapeType="1"/>
            </p:cNvSpPr>
            <p:nvPr/>
          </p:nvSpPr>
          <p:spPr bwMode="auto">
            <a:xfrm>
              <a:off x="2144" y="619"/>
              <a:ext cx="0" cy="0"/>
            </a:xfrm>
            <a:prstGeom prst="line">
              <a:avLst/>
            </a:prstGeom>
            <a:noFill/>
            <a:ln w="0">
              <a:solidFill>
                <a:srgbClr val="000000"/>
              </a:solidFill>
              <a:round/>
              <a:headEnd/>
              <a:tailEnd/>
            </a:ln>
          </p:spPr>
          <p:txBody>
            <a:bodyPr/>
            <a:lstStyle/>
            <a:p>
              <a:endParaRPr lang="en-GB"/>
            </a:p>
          </p:txBody>
        </p:sp>
        <p:sp>
          <p:nvSpPr>
            <p:cNvPr id="290" name="Line 118"/>
            <p:cNvSpPr>
              <a:spLocks noChangeShapeType="1"/>
            </p:cNvSpPr>
            <p:nvPr/>
          </p:nvSpPr>
          <p:spPr bwMode="auto">
            <a:xfrm flipH="1">
              <a:off x="2228" y="619"/>
              <a:ext cx="4" cy="0"/>
            </a:xfrm>
            <a:prstGeom prst="line">
              <a:avLst/>
            </a:prstGeom>
            <a:noFill/>
            <a:ln w="0">
              <a:solidFill>
                <a:srgbClr val="000000"/>
              </a:solidFill>
              <a:round/>
              <a:headEnd/>
              <a:tailEnd/>
            </a:ln>
          </p:spPr>
          <p:txBody>
            <a:bodyPr/>
            <a:lstStyle/>
            <a:p>
              <a:endParaRPr lang="en-GB"/>
            </a:p>
          </p:txBody>
        </p:sp>
        <p:sp>
          <p:nvSpPr>
            <p:cNvPr id="291" name="Line 119"/>
            <p:cNvSpPr>
              <a:spLocks noChangeShapeType="1"/>
            </p:cNvSpPr>
            <p:nvPr/>
          </p:nvSpPr>
          <p:spPr bwMode="auto">
            <a:xfrm>
              <a:off x="2144" y="631"/>
              <a:ext cx="88" cy="0"/>
            </a:xfrm>
            <a:prstGeom prst="line">
              <a:avLst/>
            </a:prstGeom>
            <a:noFill/>
            <a:ln w="0">
              <a:solidFill>
                <a:srgbClr val="000000"/>
              </a:solidFill>
              <a:round/>
              <a:headEnd/>
              <a:tailEnd/>
            </a:ln>
          </p:spPr>
          <p:txBody>
            <a:bodyPr/>
            <a:lstStyle/>
            <a:p>
              <a:endParaRPr lang="en-GB"/>
            </a:p>
          </p:txBody>
        </p:sp>
        <p:sp>
          <p:nvSpPr>
            <p:cNvPr id="292" name="Line 120"/>
            <p:cNvSpPr>
              <a:spLocks noChangeShapeType="1"/>
            </p:cNvSpPr>
            <p:nvPr/>
          </p:nvSpPr>
          <p:spPr bwMode="auto">
            <a:xfrm>
              <a:off x="2144" y="543"/>
              <a:ext cx="88" cy="0"/>
            </a:xfrm>
            <a:prstGeom prst="line">
              <a:avLst/>
            </a:prstGeom>
            <a:noFill/>
            <a:ln w="0">
              <a:solidFill>
                <a:srgbClr val="000000"/>
              </a:solidFill>
              <a:round/>
              <a:headEnd/>
              <a:tailEnd/>
            </a:ln>
          </p:spPr>
          <p:txBody>
            <a:bodyPr/>
            <a:lstStyle/>
            <a:p>
              <a:endParaRPr lang="en-GB"/>
            </a:p>
          </p:txBody>
        </p:sp>
        <p:sp>
          <p:nvSpPr>
            <p:cNvPr id="293" name="Line 121"/>
            <p:cNvSpPr>
              <a:spLocks noChangeShapeType="1"/>
            </p:cNvSpPr>
            <p:nvPr/>
          </p:nvSpPr>
          <p:spPr bwMode="auto">
            <a:xfrm>
              <a:off x="2232" y="543"/>
              <a:ext cx="0" cy="88"/>
            </a:xfrm>
            <a:prstGeom prst="line">
              <a:avLst/>
            </a:prstGeom>
            <a:noFill/>
            <a:ln w="0">
              <a:solidFill>
                <a:srgbClr val="000000"/>
              </a:solidFill>
              <a:round/>
              <a:headEnd/>
              <a:tailEnd/>
            </a:ln>
          </p:spPr>
          <p:txBody>
            <a:bodyPr/>
            <a:lstStyle/>
            <a:p>
              <a:endParaRPr lang="en-GB"/>
            </a:p>
          </p:txBody>
        </p:sp>
        <p:sp>
          <p:nvSpPr>
            <p:cNvPr id="294" name="Line 122"/>
            <p:cNvSpPr>
              <a:spLocks noChangeShapeType="1"/>
            </p:cNvSpPr>
            <p:nvPr/>
          </p:nvSpPr>
          <p:spPr bwMode="auto">
            <a:xfrm>
              <a:off x="2144" y="543"/>
              <a:ext cx="0" cy="88"/>
            </a:xfrm>
            <a:prstGeom prst="line">
              <a:avLst/>
            </a:prstGeom>
            <a:noFill/>
            <a:ln w="0">
              <a:solidFill>
                <a:srgbClr val="000000"/>
              </a:solidFill>
              <a:round/>
              <a:headEnd/>
              <a:tailEnd/>
            </a:ln>
          </p:spPr>
          <p:txBody>
            <a:bodyPr/>
            <a:lstStyle/>
            <a:p>
              <a:endParaRPr lang="en-GB"/>
            </a:p>
          </p:txBody>
        </p:sp>
        <p:sp>
          <p:nvSpPr>
            <p:cNvPr id="295" name="Rectangle 123"/>
            <p:cNvSpPr>
              <a:spLocks noChangeArrowheads="1"/>
            </p:cNvSpPr>
            <p:nvPr/>
          </p:nvSpPr>
          <p:spPr bwMode="auto">
            <a:xfrm>
              <a:off x="2264" y="543"/>
              <a:ext cx="88" cy="88"/>
            </a:xfrm>
            <a:prstGeom prst="rect">
              <a:avLst/>
            </a:prstGeom>
            <a:solidFill>
              <a:srgbClr val="FFFFFF"/>
            </a:solidFill>
            <a:ln w="9525">
              <a:noFill/>
              <a:miter lim="800000"/>
              <a:headEnd/>
              <a:tailEnd/>
            </a:ln>
          </p:spPr>
          <p:txBody>
            <a:bodyPr/>
            <a:lstStyle/>
            <a:p>
              <a:endParaRPr lang="en-US"/>
            </a:p>
          </p:txBody>
        </p:sp>
        <p:sp>
          <p:nvSpPr>
            <p:cNvPr id="296" name="Rectangle 124"/>
            <p:cNvSpPr>
              <a:spLocks noChangeArrowheads="1"/>
            </p:cNvSpPr>
            <p:nvPr/>
          </p:nvSpPr>
          <p:spPr bwMode="auto">
            <a:xfrm>
              <a:off x="2264" y="543"/>
              <a:ext cx="88" cy="88"/>
            </a:xfrm>
            <a:prstGeom prst="rect">
              <a:avLst/>
            </a:prstGeom>
            <a:noFill/>
            <a:ln w="0">
              <a:solidFill>
                <a:srgbClr val="FFFFFF"/>
              </a:solidFill>
              <a:miter lim="800000"/>
              <a:headEnd/>
              <a:tailEnd/>
            </a:ln>
          </p:spPr>
          <p:txBody>
            <a:bodyPr/>
            <a:lstStyle/>
            <a:p>
              <a:endParaRPr lang="en-US"/>
            </a:p>
          </p:txBody>
        </p:sp>
        <p:pic>
          <p:nvPicPr>
            <p:cNvPr id="297" name="Picture 125"/>
            <p:cNvPicPr>
              <a:picLocks noChangeAspect="1" noChangeArrowheads="1"/>
            </p:cNvPicPr>
            <p:nvPr/>
          </p:nvPicPr>
          <p:blipFill>
            <a:blip r:embed="rId7" cstate="print"/>
            <a:srcRect/>
            <a:stretch>
              <a:fillRect/>
            </a:stretch>
          </p:blipFill>
          <p:spPr bwMode="auto">
            <a:xfrm>
              <a:off x="2264" y="547"/>
              <a:ext cx="88" cy="88"/>
            </a:xfrm>
            <a:prstGeom prst="rect">
              <a:avLst/>
            </a:prstGeom>
            <a:noFill/>
            <a:ln w="9525">
              <a:noFill/>
              <a:miter lim="800000"/>
              <a:headEnd/>
              <a:tailEnd/>
            </a:ln>
          </p:spPr>
        </p:pic>
        <p:sp>
          <p:nvSpPr>
            <p:cNvPr id="298" name="Line 126"/>
            <p:cNvSpPr>
              <a:spLocks noChangeShapeType="1"/>
            </p:cNvSpPr>
            <p:nvPr/>
          </p:nvSpPr>
          <p:spPr bwMode="auto">
            <a:xfrm>
              <a:off x="2264" y="631"/>
              <a:ext cx="88" cy="0"/>
            </a:xfrm>
            <a:prstGeom prst="line">
              <a:avLst/>
            </a:prstGeom>
            <a:noFill/>
            <a:ln w="0">
              <a:solidFill>
                <a:srgbClr val="000000"/>
              </a:solidFill>
              <a:round/>
              <a:headEnd/>
              <a:tailEnd/>
            </a:ln>
          </p:spPr>
          <p:txBody>
            <a:bodyPr/>
            <a:lstStyle/>
            <a:p>
              <a:endParaRPr lang="en-GB"/>
            </a:p>
          </p:txBody>
        </p:sp>
        <p:sp>
          <p:nvSpPr>
            <p:cNvPr id="299" name="Line 127"/>
            <p:cNvSpPr>
              <a:spLocks noChangeShapeType="1"/>
            </p:cNvSpPr>
            <p:nvPr/>
          </p:nvSpPr>
          <p:spPr bwMode="auto">
            <a:xfrm>
              <a:off x="2264" y="543"/>
              <a:ext cx="88" cy="0"/>
            </a:xfrm>
            <a:prstGeom prst="line">
              <a:avLst/>
            </a:prstGeom>
            <a:noFill/>
            <a:ln w="0">
              <a:solidFill>
                <a:srgbClr val="000000"/>
              </a:solidFill>
              <a:round/>
              <a:headEnd/>
              <a:tailEnd/>
            </a:ln>
          </p:spPr>
          <p:txBody>
            <a:bodyPr/>
            <a:lstStyle/>
            <a:p>
              <a:endParaRPr lang="en-GB"/>
            </a:p>
          </p:txBody>
        </p:sp>
        <p:sp>
          <p:nvSpPr>
            <p:cNvPr id="300" name="Line 128"/>
            <p:cNvSpPr>
              <a:spLocks noChangeShapeType="1"/>
            </p:cNvSpPr>
            <p:nvPr/>
          </p:nvSpPr>
          <p:spPr bwMode="auto">
            <a:xfrm>
              <a:off x="2352" y="543"/>
              <a:ext cx="0" cy="88"/>
            </a:xfrm>
            <a:prstGeom prst="line">
              <a:avLst/>
            </a:prstGeom>
            <a:noFill/>
            <a:ln w="0">
              <a:solidFill>
                <a:srgbClr val="000000"/>
              </a:solidFill>
              <a:round/>
              <a:headEnd/>
              <a:tailEnd/>
            </a:ln>
          </p:spPr>
          <p:txBody>
            <a:bodyPr/>
            <a:lstStyle/>
            <a:p>
              <a:endParaRPr lang="en-GB"/>
            </a:p>
          </p:txBody>
        </p:sp>
        <p:sp>
          <p:nvSpPr>
            <p:cNvPr id="301" name="Line 129"/>
            <p:cNvSpPr>
              <a:spLocks noChangeShapeType="1"/>
            </p:cNvSpPr>
            <p:nvPr/>
          </p:nvSpPr>
          <p:spPr bwMode="auto">
            <a:xfrm>
              <a:off x="2264" y="543"/>
              <a:ext cx="0" cy="88"/>
            </a:xfrm>
            <a:prstGeom prst="line">
              <a:avLst/>
            </a:prstGeom>
            <a:noFill/>
            <a:ln w="0">
              <a:solidFill>
                <a:srgbClr val="000000"/>
              </a:solidFill>
              <a:round/>
              <a:headEnd/>
              <a:tailEnd/>
            </a:ln>
          </p:spPr>
          <p:txBody>
            <a:bodyPr/>
            <a:lstStyle/>
            <a:p>
              <a:endParaRPr lang="en-GB"/>
            </a:p>
          </p:txBody>
        </p:sp>
        <p:sp>
          <p:nvSpPr>
            <p:cNvPr id="302" name="Line 130"/>
            <p:cNvSpPr>
              <a:spLocks noChangeShapeType="1"/>
            </p:cNvSpPr>
            <p:nvPr/>
          </p:nvSpPr>
          <p:spPr bwMode="auto">
            <a:xfrm>
              <a:off x="2264" y="631"/>
              <a:ext cx="88" cy="0"/>
            </a:xfrm>
            <a:prstGeom prst="line">
              <a:avLst/>
            </a:prstGeom>
            <a:noFill/>
            <a:ln w="0">
              <a:solidFill>
                <a:srgbClr val="000000"/>
              </a:solidFill>
              <a:round/>
              <a:headEnd/>
              <a:tailEnd/>
            </a:ln>
          </p:spPr>
          <p:txBody>
            <a:bodyPr/>
            <a:lstStyle/>
            <a:p>
              <a:endParaRPr lang="en-GB"/>
            </a:p>
          </p:txBody>
        </p:sp>
        <p:sp>
          <p:nvSpPr>
            <p:cNvPr id="303" name="Line 131"/>
            <p:cNvSpPr>
              <a:spLocks noChangeShapeType="1"/>
            </p:cNvSpPr>
            <p:nvPr/>
          </p:nvSpPr>
          <p:spPr bwMode="auto">
            <a:xfrm>
              <a:off x="2264" y="543"/>
              <a:ext cx="0" cy="88"/>
            </a:xfrm>
            <a:prstGeom prst="line">
              <a:avLst/>
            </a:prstGeom>
            <a:noFill/>
            <a:ln w="0">
              <a:solidFill>
                <a:srgbClr val="000000"/>
              </a:solidFill>
              <a:round/>
              <a:headEnd/>
              <a:tailEnd/>
            </a:ln>
          </p:spPr>
          <p:txBody>
            <a:bodyPr/>
            <a:lstStyle/>
            <a:p>
              <a:endParaRPr lang="en-GB"/>
            </a:p>
          </p:txBody>
        </p:sp>
        <p:sp>
          <p:nvSpPr>
            <p:cNvPr id="304" name="Line 132"/>
            <p:cNvSpPr>
              <a:spLocks noChangeShapeType="1"/>
            </p:cNvSpPr>
            <p:nvPr/>
          </p:nvSpPr>
          <p:spPr bwMode="auto">
            <a:xfrm>
              <a:off x="2296" y="631"/>
              <a:ext cx="0" cy="0"/>
            </a:xfrm>
            <a:prstGeom prst="line">
              <a:avLst/>
            </a:prstGeom>
            <a:noFill/>
            <a:ln w="0">
              <a:solidFill>
                <a:srgbClr val="000000"/>
              </a:solidFill>
              <a:round/>
              <a:headEnd/>
              <a:tailEnd/>
            </a:ln>
          </p:spPr>
          <p:txBody>
            <a:bodyPr/>
            <a:lstStyle/>
            <a:p>
              <a:endParaRPr lang="en-GB"/>
            </a:p>
          </p:txBody>
        </p:sp>
        <p:sp>
          <p:nvSpPr>
            <p:cNvPr id="305" name="Line 133"/>
            <p:cNvSpPr>
              <a:spLocks noChangeShapeType="1"/>
            </p:cNvSpPr>
            <p:nvPr/>
          </p:nvSpPr>
          <p:spPr bwMode="auto">
            <a:xfrm>
              <a:off x="2296" y="543"/>
              <a:ext cx="0" cy="0"/>
            </a:xfrm>
            <a:prstGeom prst="line">
              <a:avLst/>
            </a:prstGeom>
            <a:noFill/>
            <a:ln w="0">
              <a:solidFill>
                <a:srgbClr val="000000"/>
              </a:solidFill>
              <a:round/>
              <a:headEnd/>
              <a:tailEnd/>
            </a:ln>
          </p:spPr>
          <p:txBody>
            <a:bodyPr/>
            <a:lstStyle/>
            <a:p>
              <a:endParaRPr lang="en-GB"/>
            </a:p>
          </p:txBody>
        </p:sp>
        <p:sp>
          <p:nvSpPr>
            <p:cNvPr id="306" name="Line 134"/>
            <p:cNvSpPr>
              <a:spLocks noChangeShapeType="1"/>
            </p:cNvSpPr>
            <p:nvPr/>
          </p:nvSpPr>
          <p:spPr bwMode="auto">
            <a:xfrm>
              <a:off x="2340" y="631"/>
              <a:ext cx="0" cy="0"/>
            </a:xfrm>
            <a:prstGeom prst="line">
              <a:avLst/>
            </a:prstGeom>
            <a:noFill/>
            <a:ln w="0">
              <a:solidFill>
                <a:srgbClr val="000000"/>
              </a:solidFill>
              <a:round/>
              <a:headEnd/>
              <a:tailEnd/>
            </a:ln>
          </p:spPr>
          <p:txBody>
            <a:bodyPr/>
            <a:lstStyle/>
            <a:p>
              <a:endParaRPr lang="en-GB"/>
            </a:p>
          </p:txBody>
        </p:sp>
        <p:sp>
          <p:nvSpPr>
            <p:cNvPr id="307" name="Line 135"/>
            <p:cNvSpPr>
              <a:spLocks noChangeShapeType="1"/>
            </p:cNvSpPr>
            <p:nvPr/>
          </p:nvSpPr>
          <p:spPr bwMode="auto">
            <a:xfrm>
              <a:off x="2340" y="543"/>
              <a:ext cx="0" cy="0"/>
            </a:xfrm>
            <a:prstGeom prst="line">
              <a:avLst/>
            </a:prstGeom>
            <a:noFill/>
            <a:ln w="0">
              <a:solidFill>
                <a:srgbClr val="000000"/>
              </a:solidFill>
              <a:round/>
              <a:headEnd/>
              <a:tailEnd/>
            </a:ln>
          </p:spPr>
          <p:txBody>
            <a:bodyPr/>
            <a:lstStyle/>
            <a:p>
              <a:endParaRPr lang="en-GB"/>
            </a:p>
          </p:txBody>
        </p:sp>
        <p:sp>
          <p:nvSpPr>
            <p:cNvPr id="308" name="Line 136"/>
            <p:cNvSpPr>
              <a:spLocks noChangeShapeType="1"/>
            </p:cNvSpPr>
            <p:nvPr/>
          </p:nvSpPr>
          <p:spPr bwMode="auto">
            <a:xfrm>
              <a:off x="2264" y="575"/>
              <a:ext cx="0" cy="0"/>
            </a:xfrm>
            <a:prstGeom prst="line">
              <a:avLst/>
            </a:prstGeom>
            <a:noFill/>
            <a:ln w="0">
              <a:solidFill>
                <a:srgbClr val="000000"/>
              </a:solidFill>
              <a:round/>
              <a:headEnd/>
              <a:tailEnd/>
            </a:ln>
          </p:spPr>
          <p:txBody>
            <a:bodyPr/>
            <a:lstStyle/>
            <a:p>
              <a:endParaRPr lang="en-GB"/>
            </a:p>
          </p:txBody>
        </p:sp>
        <p:sp>
          <p:nvSpPr>
            <p:cNvPr id="309" name="Line 137"/>
            <p:cNvSpPr>
              <a:spLocks noChangeShapeType="1"/>
            </p:cNvSpPr>
            <p:nvPr/>
          </p:nvSpPr>
          <p:spPr bwMode="auto">
            <a:xfrm flipH="1">
              <a:off x="2348" y="575"/>
              <a:ext cx="4" cy="0"/>
            </a:xfrm>
            <a:prstGeom prst="line">
              <a:avLst/>
            </a:prstGeom>
            <a:noFill/>
            <a:ln w="0">
              <a:solidFill>
                <a:srgbClr val="000000"/>
              </a:solidFill>
              <a:round/>
              <a:headEnd/>
              <a:tailEnd/>
            </a:ln>
          </p:spPr>
          <p:txBody>
            <a:bodyPr/>
            <a:lstStyle/>
            <a:p>
              <a:endParaRPr lang="en-GB"/>
            </a:p>
          </p:txBody>
        </p:sp>
        <p:sp>
          <p:nvSpPr>
            <p:cNvPr id="310" name="Line 138"/>
            <p:cNvSpPr>
              <a:spLocks noChangeShapeType="1"/>
            </p:cNvSpPr>
            <p:nvPr/>
          </p:nvSpPr>
          <p:spPr bwMode="auto">
            <a:xfrm>
              <a:off x="2264" y="619"/>
              <a:ext cx="0" cy="0"/>
            </a:xfrm>
            <a:prstGeom prst="line">
              <a:avLst/>
            </a:prstGeom>
            <a:noFill/>
            <a:ln w="0">
              <a:solidFill>
                <a:srgbClr val="000000"/>
              </a:solidFill>
              <a:round/>
              <a:headEnd/>
              <a:tailEnd/>
            </a:ln>
          </p:spPr>
          <p:txBody>
            <a:bodyPr/>
            <a:lstStyle/>
            <a:p>
              <a:endParaRPr lang="en-GB"/>
            </a:p>
          </p:txBody>
        </p:sp>
        <p:sp>
          <p:nvSpPr>
            <p:cNvPr id="311" name="Line 139"/>
            <p:cNvSpPr>
              <a:spLocks noChangeShapeType="1"/>
            </p:cNvSpPr>
            <p:nvPr/>
          </p:nvSpPr>
          <p:spPr bwMode="auto">
            <a:xfrm flipH="1">
              <a:off x="2348" y="619"/>
              <a:ext cx="4" cy="0"/>
            </a:xfrm>
            <a:prstGeom prst="line">
              <a:avLst/>
            </a:prstGeom>
            <a:noFill/>
            <a:ln w="0">
              <a:solidFill>
                <a:srgbClr val="000000"/>
              </a:solidFill>
              <a:round/>
              <a:headEnd/>
              <a:tailEnd/>
            </a:ln>
          </p:spPr>
          <p:txBody>
            <a:bodyPr/>
            <a:lstStyle/>
            <a:p>
              <a:endParaRPr lang="en-GB"/>
            </a:p>
          </p:txBody>
        </p:sp>
        <p:sp>
          <p:nvSpPr>
            <p:cNvPr id="312" name="Line 140"/>
            <p:cNvSpPr>
              <a:spLocks noChangeShapeType="1"/>
            </p:cNvSpPr>
            <p:nvPr/>
          </p:nvSpPr>
          <p:spPr bwMode="auto">
            <a:xfrm>
              <a:off x="2264" y="631"/>
              <a:ext cx="88" cy="0"/>
            </a:xfrm>
            <a:prstGeom prst="line">
              <a:avLst/>
            </a:prstGeom>
            <a:noFill/>
            <a:ln w="0">
              <a:solidFill>
                <a:srgbClr val="000000"/>
              </a:solidFill>
              <a:round/>
              <a:headEnd/>
              <a:tailEnd/>
            </a:ln>
          </p:spPr>
          <p:txBody>
            <a:bodyPr/>
            <a:lstStyle/>
            <a:p>
              <a:endParaRPr lang="en-GB"/>
            </a:p>
          </p:txBody>
        </p:sp>
        <p:sp>
          <p:nvSpPr>
            <p:cNvPr id="313" name="Line 141"/>
            <p:cNvSpPr>
              <a:spLocks noChangeShapeType="1"/>
            </p:cNvSpPr>
            <p:nvPr/>
          </p:nvSpPr>
          <p:spPr bwMode="auto">
            <a:xfrm>
              <a:off x="2264" y="543"/>
              <a:ext cx="88" cy="0"/>
            </a:xfrm>
            <a:prstGeom prst="line">
              <a:avLst/>
            </a:prstGeom>
            <a:noFill/>
            <a:ln w="0">
              <a:solidFill>
                <a:srgbClr val="000000"/>
              </a:solidFill>
              <a:round/>
              <a:headEnd/>
              <a:tailEnd/>
            </a:ln>
          </p:spPr>
          <p:txBody>
            <a:bodyPr/>
            <a:lstStyle/>
            <a:p>
              <a:endParaRPr lang="en-GB"/>
            </a:p>
          </p:txBody>
        </p:sp>
        <p:sp>
          <p:nvSpPr>
            <p:cNvPr id="314" name="Line 142"/>
            <p:cNvSpPr>
              <a:spLocks noChangeShapeType="1"/>
            </p:cNvSpPr>
            <p:nvPr/>
          </p:nvSpPr>
          <p:spPr bwMode="auto">
            <a:xfrm>
              <a:off x="2352" y="543"/>
              <a:ext cx="0" cy="88"/>
            </a:xfrm>
            <a:prstGeom prst="line">
              <a:avLst/>
            </a:prstGeom>
            <a:noFill/>
            <a:ln w="0">
              <a:solidFill>
                <a:srgbClr val="000000"/>
              </a:solidFill>
              <a:round/>
              <a:headEnd/>
              <a:tailEnd/>
            </a:ln>
          </p:spPr>
          <p:txBody>
            <a:bodyPr/>
            <a:lstStyle/>
            <a:p>
              <a:endParaRPr lang="en-GB"/>
            </a:p>
          </p:txBody>
        </p:sp>
        <p:sp>
          <p:nvSpPr>
            <p:cNvPr id="315" name="Line 143"/>
            <p:cNvSpPr>
              <a:spLocks noChangeShapeType="1"/>
            </p:cNvSpPr>
            <p:nvPr/>
          </p:nvSpPr>
          <p:spPr bwMode="auto">
            <a:xfrm>
              <a:off x="2264" y="543"/>
              <a:ext cx="0" cy="88"/>
            </a:xfrm>
            <a:prstGeom prst="line">
              <a:avLst/>
            </a:prstGeom>
            <a:noFill/>
            <a:ln w="0">
              <a:solidFill>
                <a:srgbClr val="000000"/>
              </a:solidFill>
              <a:round/>
              <a:headEnd/>
              <a:tailEnd/>
            </a:ln>
          </p:spPr>
          <p:txBody>
            <a:bodyPr/>
            <a:lstStyle/>
            <a:p>
              <a:endParaRPr lang="en-GB"/>
            </a:p>
          </p:txBody>
        </p:sp>
        <p:sp>
          <p:nvSpPr>
            <p:cNvPr id="316" name="Rectangle 144"/>
            <p:cNvSpPr>
              <a:spLocks noChangeArrowheads="1"/>
            </p:cNvSpPr>
            <p:nvPr/>
          </p:nvSpPr>
          <p:spPr bwMode="auto">
            <a:xfrm>
              <a:off x="2384" y="543"/>
              <a:ext cx="88" cy="88"/>
            </a:xfrm>
            <a:prstGeom prst="rect">
              <a:avLst/>
            </a:prstGeom>
            <a:solidFill>
              <a:srgbClr val="FFFFFF"/>
            </a:solidFill>
            <a:ln w="9525">
              <a:noFill/>
              <a:miter lim="800000"/>
              <a:headEnd/>
              <a:tailEnd/>
            </a:ln>
          </p:spPr>
          <p:txBody>
            <a:bodyPr/>
            <a:lstStyle/>
            <a:p>
              <a:endParaRPr lang="en-US"/>
            </a:p>
          </p:txBody>
        </p:sp>
        <p:sp>
          <p:nvSpPr>
            <p:cNvPr id="317" name="Rectangle 145"/>
            <p:cNvSpPr>
              <a:spLocks noChangeArrowheads="1"/>
            </p:cNvSpPr>
            <p:nvPr/>
          </p:nvSpPr>
          <p:spPr bwMode="auto">
            <a:xfrm>
              <a:off x="2384" y="543"/>
              <a:ext cx="88" cy="88"/>
            </a:xfrm>
            <a:prstGeom prst="rect">
              <a:avLst/>
            </a:prstGeom>
            <a:noFill/>
            <a:ln w="0">
              <a:solidFill>
                <a:srgbClr val="FFFFFF"/>
              </a:solidFill>
              <a:miter lim="800000"/>
              <a:headEnd/>
              <a:tailEnd/>
            </a:ln>
          </p:spPr>
          <p:txBody>
            <a:bodyPr/>
            <a:lstStyle/>
            <a:p>
              <a:endParaRPr lang="en-US"/>
            </a:p>
          </p:txBody>
        </p:sp>
        <p:pic>
          <p:nvPicPr>
            <p:cNvPr id="318" name="Picture 146"/>
            <p:cNvPicPr>
              <a:picLocks noChangeAspect="1" noChangeArrowheads="1"/>
            </p:cNvPicPr>
            <p:nvPr/>
          </p:nvPicPr>
          <p:blipFill>
            <a:blip r:embed="rId8" cstate="print"/>
            <a:srcRect/>
            <a:stretch>
              <a:fillRect/>
            </a:stretch>
          </p:blipFill>
          <p:spPr bwMode="auto">
            <a:xfrm>
              <a:off x="2384" y="547"/>
              <a:ext cx="88" cy="88"/>
            </a:xfrm>
            <a:prstGeom prst="rect">
              <a:avLst/>
            </a:prstGeom>
            <a:noFill/>
            <a:ln w="9525">
              <a:noFill/>
              <a:miter lim="800000"/>
              <a:headEnd/>
              <a:tailEnd/>
            </a:ln>
          </p:spPr>
        </p:pic>
        <p:sp>
          <p:nvSpPr>
            <p:cNvPr id="319" name="Line 147"/>
            <p:cNvSpPr>
              <a:spLocks noChangeShapeType="1"/>
            </p:cNvSpPr>
            <p:nvPr/>
          </p:nvSpPr>
          <p:spPr bwMode="auto">
            <a:xfrm>
              <a:off x="2384" y="631"/>
              <a:ext cx="88" cy="0"/>
            </a:xfrm>
            <a:prstGeom prst="line">
              <a:avLst/>
            </a:prstGeom>
            <a:noFill/>
            <a:ln w="0">
              <a:solidFill>
                <a:srgbClr val="000000"/>
              </a:solidFill>
              <a:round/>
              <a:headEnd/>
              <a:tailEnd/>
            </a:ln>
          </p:spPr>
          <p:txBody>
            <a:bodyPr/>
            <a:lstStyle/>
            <a:p>
              <a:endParaRPr lang="en-GB"/>
            </a:p>
          </p:txBody>
        </p:sp>
        <p:sp>
          <p:nvSpPr>
            <p:cNvPr id="320" name="Line 148"/>
            <p:cNvSpPr>
              <a:spLocks noChangeShapeType="1"/>
            </p:cNvSpPr>
            <p:nvPr/>
          </p:nvSpPr>
          <p:spPr bwMode="auto">
            <a:xfrm>
              <a:off x="2384" y="543"/>
              <a:ext cx="88" cy="0"/>
            </a:xfrm>
            <a:prstGeom prst="line">
              <a:avLst/>
            </a:prstGeom>
            <a:noFill/>
            <a:ln w="0">
              <a:solidFill>
                <a:srgbClr val="000000"/>
              </a:solidFill>
              <a:round/>
              <a:headEnd/>
              <a:tailEnd/>
            </a:ln>
          </p:spPr>
          <p:txBody>
            <a:bodyPr/>
            <a:lstStyle/>
            <a:p>
              <a:endParaRPr lang="en-GB"/>
            </a:p>
          </p:txBody>
        </p:sp>
        <p:sp>
          <p:nvSpPr>
            <p:cNvPr id="321" name="Line 149"/>
            <p:cNvSpPr>
              <a:spLocks noChangeShapeType="1"/>
            </p:cNvSpPr>
            <p:nvPr/>
          </p:nvSpPr>
          <p:spPr bwMode="auto">
            <a:xfrm>
              <a:off x="2472" y="543"/>
              <a:ext cx="0" cy="88"/>
            </a:xfrm>
            <a:prstGeom prst="line">
              <a:avLst/>
            </a:prstGeom>
            <a:noFill/>
            <a:ln w="0">
              <a:solidFill>
                <a:srgbClr val="000000"/>
              </a:solidFill>
              <a:round/>
              <a:headEnd/>
              <a:tailEnd/>
            </a:ln>
          </p:spPr>
          <p:txBody>
            <a:bodyPr/>
            <a:lstStyle/>
            <a:p>
              <a:endParaRPr lang="en-GB"/>
            </a:p>
          </p:txBody>
        </p:sp>
        <p:sp>
          <p:nvSpPr>
            <p:cNvPr id="322" name="Line 150"/>
            <p:cNvSpPr>
              <a:spLocks noChangeShapeType="1"/>
            </p:cNvSpPr>
            <p:nvPr/>
          </p:nvSpPr>
          <p:spPr bwMode="auto">
            <a:xfrm>
              <a:off x="2384" y="543"/>
              <a:ext cx="0" cy="88"/>
            </a:xfrm>
            <a:prstGeom prst="line">
              <a:avLst/>
            </a:prstGeom>
            <a:noFill/>
            <a:ln w="0">
              <a:solidFill>
                <a:srgbClr val="000000"/>
              </a:solidFill>
              <a:round/>
              <a:headEnd/>
              <a:tailEnd/>
            </a:ln>
          </p:spPr>
          <p:txBody>
            <a:bodyPr/>
            <a:lstStyle/>
            <a:p>
              <a:endParaRPr lang="en-GB"/>
            </a:p>
          </p:txBody>
        </p:sp>
        <p:sp>
          <p:nvSpPr>
            <p:cNvPr id="323" name="Line 151"/>
            <p:cNvSpPr>
              <a:spLocks noChangeShapeType="1"/>
            </p:cNvSpPr>
            <p:nvPr/>
          </p:nvSpPr>
          <p:spPr bwMode="auto">
            <a:xfrm>
              <a:off x="2384" y="631"/>
              <a:ext cx="88" cy="0"/>
            </a:xfrm>
            <a:prstGeom prst="line">
              <a:avLst/>
            </a:prstGeom>
            <a:noFill/>
            <a:ln w="0">
              <a:solidFill>
                <a:srgbClr val="000000"/>
              </a:solidFill>
              <a:round/>
              <a:headEnd/>
              <a:tailEnd/>
            </a:ln>
          </p:spPr>
          <p:txBody>
            <a:bodyPr/>
            <a:lstStyle/>
            <a:p>
              <a:endParaRPr lang="en-GB"/>
            </a:p>
          </p:txBody>
        </p:sp>
        <p:sp>
          <p:nvSpPr>
            <p:cNvPr id="324" name="Line 152"/>
            <p:cNvSpPr>
              <a:spLocks noChangeShapeType="1"/>
            </p:cNvSpPr>
            <p:nvPr/>
          </p:nvSpPr>
          <p:spPr bwMode="auto">
            <a:xfrm>
              <a:off x="2384" y="543"/>
              <a:ext cx="0" cy="88"/>
            </a:xfrm>
            <a:prstGeom prst="line">
              <a:avLst/>
            </a:prstGeom>
            <a:noFill/>
            <a:ln w="0">
              <a:solidFill>
                <a:srgbClr val="000000"/>
              </a:solidFill>
              <a:round/>
              <a:headEnd/>
              <a:tailEnd/>
            </a:ln>
          </p:spPr>
          <p:txBody>
            <a:bodyPr/>
            <a:lstStyle/>
            <a:p>
              <a:endParaRPr lang="en-GB"/>
            </a:p>
          </p:txBody>
        </p:sp>
        <p:sp>
          <p:nvSpPr>
            <p:cNvPr id="325" name="Line 153"/>
            <p:cNvSpPr>
              <a:spLocks noChangeShapeType="1"/>
            </p:cNvSpPr>
            <p:nvPr/>
          </p:nvSpPr>
          <p:spPr bwMode="auto">
            <a:xfrm>
              <a:off x="2416" y="631"/>
              <a:ext cx="0" cy="0"/>
            </a:xfrm>
            <a:prstGeom prst="line">
              <a:avLst/>
            </a:prstGeom>
            <a:noFill/>
            <a:ln w="0">
              <a:solidFill>
                <a:srgbClr val="000000"/>
              </a:solidFill>
              <a:round/>
              <a:headEnd/>
              <a:tailEnd/>
            </a:ln>
          </p:spPr>
          <p:txBody>
            <a:bodyPr/>
            <a:lstStyle/>
            <a:p>
              <a:endParaRPr lang="en-GB"/>
            </a:p>
          </p:txBody>
        </p:sp>
        <p:sp>
          <p:nvSpPr>
            <p:cNvPr id="326" name="Line 154"/>
            <p:cNvSpPr>
              <a:spLocks noChangeShapeType="1"/>
            </p:cNvSpPr>
            <p:nvPr/>
          </p:nvSpPr>
          <p:spPr bwMode="auto">
            <a:xfrm>
              <a:off x="2416" y="543"/>
              <a:ext cx="0" cy="0"/>
            </a:xfrm>
            <a:prstGeom prst="line">
              <a:avLst/>
            </a:prstGeom>
            <a:noFill/>
            <a:ln w="0">
              <a:solidFill>
                <a:srgbClr val="000000"/>
              </a:solidFill>
              <a:round/>
              <a:headEnd/>
              <a:tailEnd/>
            </a:ln>
          </p:spPr>
          <p:txBody>
            <a:bodyPr/>
            <a:lstStyle/>
            <a:p>
              <a:endParaRPr lang="en-GB"/>
            </a:p>
          </p:txBody>
        </p:sp>
        <p:sp>
          <p:nvSpPr>
            <p:cNvPr id="327" name="Line 155"/>
            <p:cNvSpPr>
              <a:spLocks noChangeShapeType="1"/>
            </p:cNvSpPr>
            <p:nvPr/>
          </p:nvSpPr>
          <p:spPr bwMode="auto">
            <a:xfrm>
              <a:off x="2460" y="631"/>
              <a:ext cx="0" cy="0"/>
            </a:xfrm>
            <a:prstGeom prst="line">
              <a:avLst/>
            </a:prstGeom>
            <a:noFill/>
            <a:ln w="0">
              <a:solidFill>
                <a:srgbClr val="000000"/>
              </a:solidFill>
              <a:round/>
              <a:headEnd/>
              <a:tailEnd/>
            </a:ln>
          </p:spPr>
          <p:txBody>
            <a:bodyPr/>
            <a:lstStyle/>
            <a:p>
              <a:endParaRPr lang="en-GB"/>
            </a:p>
          </p:txBody>
        </p:sp>
        <p:sp>
          <p:nvSpPr>
            <p:cNvPr id="328" name="Line 156"/>
            <p:cNvSpPr>
              <a:spLocks noChangeShapeType="1"/>
            </p:cNvSpPr>
            <p:nvPr/>
          </p:nvSpPr>
          <p:spPr bwMode="auto">
            <a:xfrm>
              <a:off x="2460" y="543"/>
              <a:ext cx="0" cy="0"/>
            </a:xfrm>
            <a:prstGeom prst="line">
              <a:avLst/>
            </a:prstGeom>
            <a:noFill/>
            <a:ln w="0">
              <a:solidFill>
                <a:srgbClr val="000000"/>
              </a:solidFill>
              <a:round/>
              <a:headEnd/>
              <a:tailEnd/>
            </a:ln>
          </p:spPr>
          <p:txBody>
            <a:bodyPr/>
            <a:lstStyle/>
            <a:p>
              <a:endParaRPr lang="en-GB"/>
            </a:p>
          </p:txBody>
        </p:sp>
        <p:sp>
          <p:nvSpPr>
            <p:cNvPr id="329" name="Line 157"/>
            <p:cNvSpPr>
              <a:spLocks noChangeShapeType="1"/>
            </p:cNvSpPr>
            <p:nvPr/>
          </p:nvSpPr>
          <p:spPr bwMode="auto">
            <a:xfrm>
              <a:off x="2384" y="575"/>
              <a:ext cx="0" cy="0"/>
            </a:xfrm>
            <a:prstGeom prst="line">
              <a:avLst/>
            </a:prstGeom>
            <a:noFill/>
            <a:ln w="0">
              <a:solidFill>
                <a:srgbClr val="000000"/>
              </a:solidFill>
              <a:round/>
              <a:headEnd/>
              <a:tailEnd/>
            </a:ln>
          </p:spPr>
          <p:txBody>
            <a:bodyPr/>
            <a:lstStyle/>
            <a:p>
              <a:endParaRPr lang="en-GB"/>
            </a:p>
          </p:txBody>
        </p:sp>
        <p:sp>
          <p:nvSpPr>
            <p:cNvPr id="330" name="Line 158"/>
            <p:cNvSpPr>
              <a:spLocks noChangeShapeType="1"/>
            </p:cNvSpPr>
            <p:nvPr/>
          </p:nvSpPr>
          <p:spPr bwMode="auto">
            <a:xfrm flipH="1">
              <a:off x="2468" y="575"/>
              <a:ext cx="4" cy="0"/>
            </a:xfrm>
            <a:prstGeom prst="line">
              <a:avLst/>
            </a:prstGeom>
            <a:noFill/>
            <a:ln w="0">
              <a:solidFill>
                <a:srgbClr val="000000"/>
              </a:solidFill>
              <a:round/>
              <a:headEnd/>
              <a:tailEnd/>
            </a:ln>
          </p:spPr>
          <p:txBody>
            <a:bodyPr/>
            <a:lstStyle/>
            <a:p>
              <a:endParaRPr lang="en-GB"/>
            </a:p>
          </p:txBody>
        </p:sp>
        <p:sp>
          <p:nvSpPr>
            <p:cNvPr id="331" name="Line 159"/>
            <p:cNvSpPr>
              <a:spLocks noChangeShapeType="1"/>
            </p:cNvSpPr>
            <p:nvPr/>
          </p:nvSpPr>
          <p:spPr bwMode="auto">
            <a:xfrm>
              <a:off x="2384" y="619"/>
              <a:ext cx="0" cy="0"/>
            </a:xfrm>
            <a:prstGeom prst="line">
              <a:avLst/>
            </a:prstGeom>
            <a:noFill/>
            <a:ln w="0">
              <a:solidFill>
                <a:srgbClr val="000000"/>
              </a:solidFill>
              <a:round/>
              <a:headEnd/>
              <a:tailEnd/>
            </a:ln>
          </p:spPr>
          <p:txBody>
            <a:bodyPr/>
            <a:lstStyle/>
            <a:p>
              <a:endParaRPr lang="en-GB"/>
            </a:p>
          </p:txBody>
        </p:sp>
        <p:sp>
          <p:nvSpPr>
            <p:cNvPr id="332" name="Line 160"/>
            <p:cNvSpPr>
              <a:spLocks noChangeShapeType="1"/>
            </p:cNvSpPr>
            <p:nvPr/>
          </p:nvSpPr>
          <p:spPr bwMode="auto">
            <a:xfrm flipH="1">
              <a:off x="2468" y="619"/>
              <a:ext cx="4" cy="0"/>
            </a:xfrm>
            <a:prstGeom prst="line">
              <a:avLst/>
            </a:prstGeom>
            <a:noFill/>
            <a:ln w="0">
              <a:solidFill>
                <a:srgbClr val="000000"/>
              </a:solidFill>
              <a:round/>
              <a:headEnd/>
              <a:tailEnd/>
            </a:ln>
          </p:spPr>
          <p:txBody>
            <a:bodyPr/>
            <a:lstStyle/>
            <a:p>
              <a:endParaRPr lang="en-GB"/>
            </a:p>
          </p:txBody>
        </p:sp>
        <p:sp>
          <p:nvSpPr>
            <p:cNvPr id="333" name="Line 161"/>
            <p:cNvSpPr>
              <a:spLocks noChangeShapeType="1"/>
            </p:cNvSpPr>
            <p:nvPr/>
          </p:nvSpPr>
          <p:spPr bwMode="auto">
            <a:xfrm>
              <a:off x="2384" y="631"/>
              <a:ext cx="88" cy="0"/>
            </a:xfrm>
            <a:prstGeom prst="line">
              <a:avLst/>
            </a:prstGeom>
            <a:noFill/>
            <a:ln w="0">
              <a:solidFill>
                <a:srgbClr val="000000"/>
              </a:solidFill>
              <a:round/>
              <a:headEnd/>
              <a:tailEnd/>
            </a:ln>
          </p:spPr>
          <p:txBody>
            <a:bodyPr/>
            <a:lstStyle/>
            <a:p>
              <a:endParaRPr lang="en-GB"/>
            </a:p>
          </p:txBody>
        </p:sp>
        <p:sp>
          <p:nvSpPr>
            <p:cNvPr id="334" name="Line 162"/>
            <p:cNvSpPr>
              <a:spLocks noChangeShapeType="1"/>
            </p:cNvSpPr>
            <p:nvPr/>
          </p:nvSpPr>
          <p:spPr bwMode="auto">
            <a:xfrm>
              <a:off x="2384" y="543"/>
              <a:ext cx="88" cy="0"/>
            </a:xfrm>
            <a:prstGeom prst="line">
              <a:avLst/>
            </a:prstGeom>
            <a:noFill/>
            <a:ln w="0">
              <a:solidFill>
                <a:srgbClr val="000000"/>
              </a:solidFill>
              <a:round/>
              <a:headEnd/>
              <a:tailEnd/>
            </a:ln>
          </p:spPr>
          <p:txBody>
            <a:bodyPr/>
            <a:lstStyle/>
            <a:p>
              <a:endParaRPr lang="en-GB"/>
            </a:p>
          </p:txBody>
        </p:sp>
        <p:sp>
          <p:nvSpPr>
            <p:cNvPr id="335" name="Line 163"/>
            <p:cNvSpPr>
              <a:spLocks noChangeShapeType="1"/>
            </p:cNvSpPr>
            <p:nvPr/>
          </p:nvSpPr>
          <p:spPr bwMode="auto">
            <a:xfrm>
              <a:off x="2472" y="543"/>
              <a:ext cx="0" cy="88"/>
            </a:xfrm>
            <a:prstGeom prst="line">
              <a:avLst/>
            </a:prstGeom>
            <a:noFill/>
            <a:ln w="0">
              <a:solidFill>
                <a:srgbClr val="000000"/>
              </a:solidFill>
              <a:round/>
              <a:headEnd/>
              <a:tailEnd/>
            </a:ln>
          </p:spPr>
          <p:txBody>
            <a:bodyPr/>
            <a:lstStyle/>
            <a:p>
              <a:endParaRPr lang="en-GB"/>
            </a:p>
          </p:txBody>
        </p:sp>
        <p:sp>
          <p:nvSpPr>
            <p:cNvPr id="336" name="Line 164"/>
            <p:cNvSpPr>
              <a:spLocks noChangeShapeType="1"/>
            </p:cNvSpPr>
            <p:nvPr/>
          </p:nvSpPr>
          <p:spPr bwMode="auto">
            <a:xfrm>
              <a:off x="2384" y="543"/>
              <a:ext cx="0" cy="88"/>
            </a:xfrm>
            <a:prstGeom prst="line">
              <a:avLst/>
            </a:prstGeom>
            <a:noFill/>
            <a:ln w="0">
              <a:solidFill>
                <a:srgbClr val="000000"/>
              </a:solidFill>
              <a:round/>
              <a:headEnd/>
              <a:tailEnd/>
            </a:ln>
          </p:spPr>
          <p:txBody>
            <a:bodyPr/>
            <a:lstStyle/>
            <a:p>
              <a:endParaRPr lang="en-GB"/>
            </a:p>
          </p:txBody>
        </p:sp>
        <p:sp>
          <p:nvSpPr>
            <p:cNvPr id="337" name="Rectangle 165"/>
            <p:cNvSpPr>
              <a:spLocks noChangeArrowheads="1"/>
            </p:cNvSpPr>
            <p:nvPr/>
          </p:nvSpPr>
          <p:spPr bwMode="auto">
            <a:xfrm>
              <a:off x="1783" y="803"/>
              <a:ext cx="88" cy="88"/>
            </a:xfrm>
            <a:prstGeom prst="rect">
              <a:avLst/>
            </a:prstGeom>
            <a:solidFill>
              <a:srgbClr val="FFFFFF"/>
            </a:solidFill>
            <a:ln w="9525">
              <a:noFill/>
              <a:miter lim="800000"/>
              <a:headEnd/>
              <a:tailEnd/>
            </a:ln>
          </p:spPr>
          <p:txBody>
            <a:bodyPr/>
            <a:lstStyle/>
            <a:p>
              <a:endParaRPr lang="en-US"/>
            </a:p>
          </p:txBody>
        </p:sp>
        <p:sp>
          <p:nvSpPr>
            <p:cNvPr id="338" name="Rectangle 166"/>
            <p:cNvSpPr>
              <a:spLocks noChangeArrowheads="1"/>
            </p:cNvSpPr>
            <p:nvPr/>
          </p:nvSpPr>
          <p:spPr bwMode="auto">
            <a:xfrm>
              <a:off x="1783" y="803"/>
              <a:ext cx="88" cy="88"/>
            </a:xfrm>
            <a:prstGeom prst="rect">
              <a:avLst/>
            </a:prstGeom>
            <a:noFill/>
            <a:ln w="0">
              <a:solidFill>
                <a:srgbClr val="FFFFFF"/>
              </a:solidFill>
              <a:miter lim="800000"/>
              <a:headEnd/>
              <a:tailEnd/>
            </a:ln>
          </p:spPr>
          <p:txBody>
            <a:bodyPr/>
            <a:lstStyle/>
            <a:p>
              <a:endParaRPr lang="en-US"/>
            </a:p>
          </p:txBody>
        </p:sp>
        <p:pic>
          <p:nvPicPr>
            <p:cNvPr id="339" name="Picture 167"/>
            <p:cNvPicPr>
              <a:picLocks noChangeAspect="1" noChangeArrowheads="1"/>
            </p:cNvPicPr>
            <p:nvPr/>
          </p:nvPicPr>
          <p:blipFill>
            <a:blip r:embed="rId9" cstate="print"/>
            <a:srcRect/>
            <a:stretch>
              <a:fillRect/>
            </a:stretch>
          </p:blipFill>
          <p:spPr bwMode="auto">
            <a:xfrm>
              <a:off x="1783" y="807"/>
              <a:ext cx="88" cy="88"/>
            </a:xfrm>
            <a:prstGeom prst="rect">
              <a:avLst/>
            </a:prstGeom>
            <a:noFill/>
            <a:ln w="9525">
              <a:noFill/>
              <a:miter lim="800000"/>
              <a:headEnd/>
              <a:tailEnd/>
            </a:ln>
          </p:spPr>
        </p:pic>
        <p:sp>
          <p:nvSpPr>
            <p:cNvPr id="340" name="Line 168"/>
            <p:cNvSpPr>
              <a:spLocks noChangeShapeType="1"/>
            </p:cNvSpPr>
            <p:nvPr/>
          </p:nvSpPr>
          <p:spPr bwMode="auto">
            <a:xfrm>
              <a:off x="1783" y="891"/>
              <a:ext cx="88" cy="0"/>
            </a:xfrm>
            <a:prstGeom prst="line">
              <a:avLst/>
            </a:prstGeom>
            <a:noFill/>
            <a:ln w="0">
              <a:solidFill>
                <a:srgbClr val="000000"/>
              </a:solidFill>
              <a:round/>
              <a:headEnd/>
              <a:tailEnd/>
            </a:ln>
          </p:spPr>
          <p:txBody>
            <a:bodyPr/>
            <a:lstStyle/>
            <a:p>
              <a:endParaRPr lang="en-GB"/>
            </a:p>
          </p:txBody>
        </p:sp>
        <p:sp>
          <p:nvSpPr>
            <p:cNvPr id="341" name="Line 169"/>
            <p:cNvSpPr>
              <a:spLocks noChangeShapeType="1"/>
            </p:cNvSpPr>
            <p:nvPr/>
          </p:nvSpPr>
          <p:spPr bwMode="auto">
            <a:xfrm>
              <a:off x="1783" y="803"/>
              <a:ext cx="88" cy="0"/>
            </a:xfrm>
            <a:prstGeom prst="line">
              <a:avLst/>
            </a:prstGeom>
            <a:noFill/>
            <a:ln w="0">
              <a:solidFill>
                <a:srgbClr val="000000"/>
              </a:solidFill>
              <a:round/>
              <a:headEnd/>
              <a:tailEnd/>
            </a:ln>
          </p:spPr>
          <p:txBody>
            <a:bodyPr/>
            <a:lstStyle/>
            <a:p>
              <a:endParaRPr lang="en-GB"/>
            </a:p>
          </p:txBody>
        </p:sp>
        <p:sp>
          <p:nvSpPr>
            <p:cNvPr id="342" name="Line 170"/>
            <p:cNvSpPr>
              <a:spLocks noChangeShapeType="1"/>
            </p:cNvSpPr>
            <p:nvPr/>
          </p:nvSpPr>
          <p:spPr bwMode="auto">
            <a:xfrm>
              <a:off x="1871" y="803"/>
              <a:ext cx="0" cy="88"/>
            </a:xfrm>
            <a:prstGeom prst="line">
              <a:avLst/>
            </a:prstGeom>
            <a:noFill/>
            <a:ln w="0">
              <a:solidFill>
                <a:srgbClr val="000000"/>
              </a:solidFill>
              <a:round/>
              <a:headEnd/>
              <a:tailEnd/>
            </a:ln>
          </p:spPr>
          <p:txBody>
            <a:bodyPr/>
            <a:lstStyle/>
            <a:p>
              <a:endParaRPr lang="en-GB"/>
            </a:p>
          </p:txBody>
        </p:sp>
        <p:sp>
          <p:nvSpPr>
            <p:cNvPr id="343" name="Line 171"/>
            <p:cNvSpPr>
              <a:spLocks noChangeShapeType="1"/>
            </p:cNvSpPr>
            <p:nvPr/>
          </p:nvSpPr>
          <p:spPr bwMode="auto">
            <a:xfrm>
              <a:off x="1783" y="803"/>
              <a:ext cx="0" cy="88"/>
            </a:xfrm>
            <a:prstGeom prst="line">
              <a:avLst/>
            </a:prstGeom>
            <a:noFill/>
            <a:ln w="0">
              <a:solidFill>
                <a:srgbClr val="000000"/>
              </a:solidFill>
              <a:round/>
              <a:headEnd/>
              <a:tailEnd/>
            </a:ln>
          </p:spPr>
          <p:txBody>
            <a:bodyPr/>
            <a:lstStyle/>
            <a:p>
              <a:endParaRPr lang="en-GB"/>
            </a:p>
          </p:txBody>
        </p:sp>
        <p:sp>
          <p:nvSpPr>
            <p:cNvPr id="344" name="Line 172"/>
            <p:cNvSpPr>
              <a:spLocks noChangeShapeType="1"/>
            </p:cNvSpPr>
            <p:nvPr/>
          </p:nvSpPr>
          <p:spPr bwMode="auto">
            <a:xfrm>
              <a:off x="1783" y="891"/>
              <a:ext cx="88" cy="0"/>
            </a:xfrm>
            <a:prstGeom prst="line">
              <a:avLst/>
            </a:prstGeom>
            <a:noFill/>
            <a:ln w="0">
              <a:solidFill>
                <a:srgbClr val="000000"/>
              </a:solidFill>
              <a:round/>
              <a:headEnd/>
              <a:tailEnd/>
            </a:ln>
          </p:spPr>
          <p:txBody>
            <a:bodyPr/>
            <a:lstStyle/>
            <a:p>
              <a:endParaRPr lang="en-GB"/>
            </a:p>
          </p:txBody>
        </p:sp>
        <p:sp>
          <p:nvSpPr>
            <p:cNvPr id="345" name="Line 173"/>
            <p:cNvSpPr>
              <a:spLocks noChangeShapeType="1"/>
            </p:cNvSpPr>
            <p:nvPr/>
          </p:nvSpPr>
          <p:spPr bwMode="auto">
            <a:xfrm>
              <a:off x="1783" y="803"/>
              <a:ext cx="0" cy="88"/>
            </a:xfrm>
            <a:prstGeom prst="line">
              <a:avLst/>
            </a:prstGeom>
            <a:noFill/>
            <a:ln w="0">
              <a:solidFill>
                <a:srgbClr val="000000"/>
              </a:solidFill>
              <a:round/>
              <a:headEnd/>
              <a:tailEnd/>
            </a:ln>
          </p:spPr>
          <p:txBody>
            <a:bodyPr/>
            <a:lstStyle/>
            <a:p>
              <a:endParaRPr lang="en-GB"/>
            </a:p>
          </p:txBody>
        </p:sp>
        <p:sp>
          <p:nvSpPr>
            <p:cNvPr id="346" name="Line 174"/>
            <p:cNvSpPr>
              <a:spLocks noChangeShapeType="1"/>
            </p:cNvSpPr>
            <p:nvPr/>
          </p:nvSpPr>
          <p:spPr bwMode="auto">
            <a:xfrm>
              <a:off x="1815" y="891"/>
              <a:ext cx="0" cy="0"/>
            </a:xfrm>
            <a:prstGeom prst="line">
              <a:avLst/>
            </a:prstGeom>
            <a:noFill/>
            <a:ln w="0">
              <a:solidFill>
                <a:srgbClr val="000000"/>
              </a:solidFill>
              <a:round/>
              <a:headEnd/>
              <a:tailEnd/>
            </a:ln>
          </p:spPr>
          <p:txBody>
            <a:bodyPr/>
            <a:lstStyle/>
            <a:p>
              <a:endParaRPr lang="en-GB"/>
            </a:p>
          </p:txBody>
        </p:sp>
        <p:sp>
          <p:nvSpPr>
            <p:cNvPr id="347" name="Line 175"/>
            <p:cNvSpPr>
              <a:spLocks noChangeShapeType="1"/>
            </p:cNvSpPr>
            <p:nvPr/>
          </p:nvSpPr>
          <p:spPr bwMode="auto">
            <a:xfrm>
              <a:off x="1815" y="803"/>
              <a:ext cx="0" cy="0"/>
            </a:xfrm>
            <a:prstGeom prst="line">
              <a:avLst/>
            </a:prstGeom>
            <a:noFill/>
            <a:ln w="0">
              <a:solidFill>
                <a:srgbClr val="000000"/>
              </a:solidFill>
              <a:round/>
              <a:headEnd/>
              <a:tailEnd/>
            </a:ln>
          </p:spPr>
          <p:txBody>
            <a:bodyPr/>
            <a:lstStyle/>
            <a:p>
              <a:endParaRPr lang="en-GB"/>
            </a:p>
          </p:txBody>
        </p:sp>
        <p:sp>
          <p:nvSpPr>
            <p:cNvPr id="348" name="Line 176"/>
            <p:cNvSpPr>
              <a:spLocks noChangeShapeType="1"/>
            </p:cNvSpPr>
            <p:nvPr/>
          </p:nvSpPr>
          <p:spPr bwMode="auto">
            <a:xfrm>
              <a:off x="1859" y="891"/>
              <a:ext cx="0" cy="0"/>
            </a:xfrm>
            <a:prstGeom prst="line">
              <a:avLst/>
            </a:prstGeom>
            <a:noFill/>
            <a:ln w="0">
              <a:solidFill>
                <a:srgbClr val="000000"/>
              </a:solidFill>
              <a:round/>
              <a:headEnd/>
              <a:tailEnd/>
            </a:ln>
          </p:spPr>
          <p:txBody>
            <a:bodyPr/>
            <a:lstStyle/>
            <a:p>
              <a:endParaRPr lang="en-GB"/>
            </a:p>
          </p:txBody>
        </p:sp>
        <p:sp>
          <p:nvSpPr>
            <p:cNvPr id="349" name="Line 177"/>
            <p:cNvSpPr>
              <a:spLocks noChangeShapeType="1"/>
            </p:cNvSpPr>
            <p:nvPr/>
          </p:nvSpPr>
          <p:spPr bwMode="auto">
            <a:xfrm>
              <a:off x="1859" y="803"/>
              <a:ext cx="0" cy="0"/>
            </a:xfrm>
            <a:prstGeom prst="line">
              <a:avLst/>
            </a:prstGeom>
            <a:noFill/>
            <a:ln w="0">
              <a:solidFill>
                <a:srgbClr val="000000"/>
              </a:solidFill>
              <a:round/>
              <a:headEnd/>
              <a:tailEnd/>
            </a:ln>
          </p:spPr>
          <p:txBody>
            <a:bodyPr/>
            <a:lstStyle/>
            <a:p>
              <a:endParaRPr lang="en-GB"/>
            </a:p>
          </p:txBody>
        </p:sp>
        <p:sp>
          <p:nvSpPr>
            <p:cNvPr id="350" name="Line 178"/>
            <p:cNvSpPr>
              <a:spLocks noChangeShapeType="1"/>
            </p:cNvSpPr>
            <p:nvPr/>
          </p:nvSpPr>
          <p:spPr bwMode="auto">
            <a:xfrm>
              <a:off x="1783" y="835"/>
              <a:ext cx="0" cy="0"/>
            </a:xfrm>
            <a:prstGeom prst="line">
              <a:avLst/>
            </a:prstGeom>
            <a:noFill/>
            <a:ln w="0">
              <a:solidFill>
                <a:srgbClr val="000000"/>
              </a:solidFill>
              <a:round/>
              <a:headEnd/>
              <a:tailEnd/>
            </a:ln>
          </p:spPr>
          <p:txBody>
            <a:bodyPr/>
            <a:lstStyle/>
            <a:p>
              <a:endParaRPr lang="en-GB"/>
            </a:p>
          </p:txBody>
        </p:sp>
        <p:sp>
          <p:nvSpPr>
            <p:cNvPr id="351" name="Line 179"/>
            <p:cNvSpPr>
              <a:spLocks noChangeShapeType="1"/>
            </p:cNvSpPr>
            <p:nvPr/>
          </p:nvSpPr>
          <p:spPr bwMode="auto">
            <a:xfrm flipH="1">
              <a:off x="1867" y="835"/>
              <a:ext cx="4" cy="0"/>
            </a:xfrm>
            <a:prstGeom prst="line">
              <a:avLst/>
            </a:prstGeom>
            <a:noFill/>
            <a:ln w="0">
              <a:solidFill>
                <a:srgbClr val="000000"/>
              </a:solidFill>
              <a:round/>
              <a:headEnd/>
              <a:tailEnd/>
            </a:ln>
          </p:spPr>
          <p:txBody>
            <a:bodyPr/>
            <a:lstStyle/>
            <a:p>
              <a:endParaRPr lang="en-GB"/>
            </a:p>
          </p:txBody>
        </p:sp>
        <p:sp>
          <p:nvSpPr>
            <p:cNvPr id="352" name="Line 180"/>
            <p:cNvSpPr>
              <a:spLocks noChangeShapeType="1"/>
            </p:cNvSpPr>
            <p:nvPr/>
          </p:nvSpPr>
          <p:spPr bwMode="auto">
            <a:xfrm>
              <a:off x="1783" y="879"/>
              <a:ext cx="0" cy="0"/>
            </a:xfrm>
            <a:prstGeom prst="line">
              <a:avLst/>
            </a:prstGeom>
            <a:noFill/>
            <a:ln w="0">
              <a:solidFill>
                <a:srgbClr val="000000"/>
              </a:solidFill>
              <a:round/>
              <a:headEnd/>
              <a:tailEnd/>
            </a:ln>
          </p:spPr>
          <p:txBody>
            <a:bodyPr/>
            <a:lstStyle/>
            <a:p>
              <a:endParaRPr lang="en-GB"/>
            </a:p>
          </p:txBody>
        </p:sp>
        <p:sp>
          <p:nvSpPr>
            <p:cNvPr id="353" name="Line 181"/>
            <p:cNvSpPr>
              <a:spLocks noChangeShapeType="1"/>
            </p:cNvSpPr>
            <p:nvPr/>
          </p:nvSpPr>
          <p:spPr bwMode="auto">
            <a:xfrm flipH="1">
              <a:off x="1867" y="879"/>
              <a:ext cx="4" cy="0"/>
            </a:xfrm>
            <a:prstGeom prst="line">
              <a:avLst/>
            </a:prstGeom>
            <a:noFill/>
            <a:ln w="0">
              <a:solidFill>
                <a:srgbClr val="000000"/>
              </a:solidFill>
              <a:round/>
              <a:headEnd/>
              <a:tailEnd/>
            </a:ln>
          </p:spPr>
          <p:txBody>
            <a:bodyPr/>
            <a:lstStyle/>
            <a:p>
              <a:endParaRPr lang="en-GB"/>
            </a:p>
          </p:txBody>
        </p:sp>
        <p:sp>
          <p:nvSpPr>
            <p:cNvPr id="354" name="Line 182"/>
            <p:cNvSpPr>
              <a:spLocks noChangeShapeType="1"/>
            </p:cNvSpPr>
            <p:nvPr/>
          </p:nvSpPr>
          <p:spPr bwMode="auto">
            <a:xfrm>
              <a:off x="1783" y="891"/>
              <a:ext cx="88" cy="0"/>
            </a:xfrm>
            <a:prstGeom prst="line">
              <a:avLst/>
            </a:prstGeom>
            <a:noFill/>
            <a:ln w="0">
              <a:solidFill>
                <a:srgbClr val="000000"/>
              </a:solidFill>
              <a:round/>
              <a:headEnd/>
              <a:tailEnd/>
            </a:ln>
          </p:spPr>
          <p:txBody>
            <a:bodyPr/>
            <a:lstStyle/>
            <a:p>
              <a:endParaRPr lang="en-GB"/>
            </a:p>
          </p:txBody>
        </p:sp>
        <p:sp>
          <p:nvSpPr>
            <p:cNvPr id="355" name="Line 183"/>
            <p:cNvSpPr>
              <a:spLocks noChangeShapeType="1"/>
            </p:cNvSpPr>
            <p:nvPr/>
          </p:nvSpPr>
          <p:spPr bwMode="auto">
            <a:xfrm>
              <a:off x="1783" y="803"/>
              <a:ext cx="88" cy="0"/>
            </a:xfrm>
            <a:prstGeom prst="line">
              <a:avLst/>
            </a:prstGeom>
            <a:noFill/>
            <a:ln w="0">
              <a:solidFill>
                <a:srgbClr val="000000"/>
              </a:solidFill>
              <a:round/>
              <a:headEnd/>
              <a:tailEnd/>
            </a:ln>
          </p:spPr>
          <p:txBody>
            <a:bodyPr/>
            <a:lstStyle/>
            <a:p>
              <a:endParaRPr lang="en-GB"/>
            </a:p>
          </p:txBody>
        </p:sp>
        <p:sp>
          <p:nvSpPr>
            <p:cNvPr id="356" name="Line 184"/>
            <p:cNvSpPr>
              <a:spLocks noChangeShapeType="1"/>
            </p:cNvSpPr>
            <p:nvPr/>
          </p:nvSpPr>
          <p:spPr bwMode="auto">
            <a:xfrm>
              <a:off x="1871" y="803"/>
              <a:ext cx="0" cy="88"/>
            </a:xfrm>
            <a:prstGeom prst="line">
              <a:avLst/>
            </a:prstGeom>
            <a:noFill/>
            <a:ln w="0">
              <a:solidFill>
                <a:srgbClr val="000000"/>
              </a:solidFill>
              <a:round/>
              <a:headEnd/>
              <a:tailEnd/>
            </a:ln>
          </p:spPr>
          <p:txBody>
            <a:bodyPr/>
            <a:lstStyle/>
            <a:p>
              <a:endParaRPr lang="en-GB"/>
            </a:p>
          </p:txBody>
        </p:sp>
        <p:sp>
          <p:nvSpPr>
            <p:cNvPr id="357" name="Line 185"/>
            <p:cNvSpPr>
              <a:spLocks noChangeShapeType="1"/>
            </p:cNvSpPr>
            <p:nvPr/>
          </p:nvSpPr>
          <p:spPr bwMode="auto">
            <a:xfrm>
              <a:off x="1783" y="803"/>
              <a:ext cx="0" cy="88"/>
            </a:xfrm>
            <a:prstGeom prst="line">
              <a:avLst/>
            </a:prstGeom>
            <a:noFill/>
            <a:ln w="0">
              <a:solidFill>
                <a:srgbClr val="000000"/>
              </a:solidFill>
              <a:round/>
              <a:headEnd/>
              <a:tailEnd/>
            </a:ln>
          </p:spPr>
          <p:txBody>
            <a:bodyPr/>
            <a:lstStyle/>
            <a:p>
              <a:endParaRPr lang="en-GB"/>
            </a:p>
          </p:txBody>
        </p:sp>
        <p:sp>
          <p:nvSpPr>
            <p:cNvPr id="358" name="Rectangle 186"/>
            <p:cNvSpPr>
              <a:spLocks noChangeArrowheads="1"/>
            </p:cNvSpPr>
            <p:nvPr/>
          </p:nvSpPr>
          <p:spPr bwMode="auto">
            <a:xfrm>
              <a:off x="1904" y="803"/>
              <a:ext cx="88" cy="88"/>
            </a:xfrm>
            <a:prstGeom prst="rect">
              <a:avLst/>
            </a:prstGeom>
            <a:solidFill>
              <a:srgbClr val="FFFFFF"/>
            </a:solidFill>
            <a:ln w="9525">
              <a:noFill/>
              <a:miter lim="800000"/>
              <a:headEnd/>
              <a:tailEnd/>
            </a:ln>
          </p:spPr>
          <p:txBody>
            <a:bodyPr/>
            <a:lstStyle/>
            <a:p>
              <a:endParaRPr lang="en-US"/>
            </a:p>
          </p:txBody>
        </p:sp>
        <p:sp>
          <p:nvSpPr>
            <p:cNvPr id="359" name="Rectangle 187"/>
            <p:cNvSpPr>
              <a:spLocks noChangeArrowheads="1"/>
            </p:cNvSpPr>
            <p:nvPr/>
          </p:nvSpPr>
          <p:spPr bwMode="auto">
            <a:xfrm>
              <a:off x="1904" y="803"/>
              <a:ext cx="88" cy="88"/>
            </a:xfrm>
            <a:prstGeom prst="rect">
              <a:avLst/>
            </a:prstGeom>
            <a:noFill/>
            <a:ln w="0">
              <a:solidFill>
                <a:srgbClr val="FFFFFF"/>
              </a:solidFill>
              <a:miter lim="800000"/>
              <a:headEnd/>
              <a:tailEnd/>
            </a:ln>
          </p:spPr>
          <p:txBody>
            <a:bodyPr/>
            <a:lstStyle/>
            <a:p>
              <a:endParaRPr lang="en-US"/>
            </a:p>
          </p:txBody>
        </p:sp>
        <p:pic>
          <p:nvPicPr>
            <p:cNvPr id="360" name="Picture 188"/>
            <p:cNvPicPr>
              <a:picLocks noChangeAspect="1" noChangeArrowheads="1"/>
            </p:cNvPicPr>
            <p:nvPr/>
          </p:nvPicPr>
          <p:blipFill>
            <a:blip r:embed="rId10" cstate="print"/>
            <a:srcRect/>
            <a:stretch>
              <a:fillRect/>
            </a:stretch>
          </p:blipFill>
          <p:spPr bwMode="auto">
            <a:xfrm>
              <a:off x="1904" y="807"/>
              <a:ext cx="88" cy="88"/>
            </a:xfrm>
            <a:prstGeom prst="rect">
              <a:avLst/>
            </a:prstGeom>
            <a:noFill/>
            <a:ln w="9525">
              <a:noFill/>
              <a:miter lim="800000"/>
              <a:headEnd/>
              <a:tailEnd/>
            </a:ln>
          </p:spPr>
        </p:pic>
        <p:sp>
          <p:nvSpPr>
            <p:cNvPr id="361" name="Line 189"/>
            <p:cNvSpPr>
              <a:spLocks noChangeShapeType="1"/>
            </p:cNvSpPr>
            <p:nvPr/>
          </p:nvSpPr>
          <p:spPr bwMode="auto">
            <a:xfrm>
              <a:off x="1904" y="891"/>
              <a:ext cx="88" cy="0"/>
            </a:xfrm>
            <a:prstGeom prst="line">
              <a:avLst/>
            </a:prstGeom>
            <a:noFill/>
            <a:ln w="0">
              <a:solidFill>
                <a:srgbClr val="000000"/>
              </a:solidFill>
              <a:round/>
              <a:headEnd/>
              <a:tailEnd/>
            </a:ln>
          </p:spPr>
          <p:txBody>
            <a:bodyPr/>
            <a:lstStyle/>
            <a:p>
              <a:endParaRPr lang="en-GB"/>
            </a:p>
          </p:txBody>
        </p:sp>
        <p:sp>
          <p:nvSpPr>
            <p:cNvPr id="362" name="Line 190"/>
            <p:cNvSpPr>
              <a:spLocks noChangeShapeType="1"/>
            </p:cNvSpPr>
            <p:nvPr/>
          </p:nvSpPr>
          <p:spPr bwMode="auto">
            <a:xfrm>
              <a:off x="1904" y="803"/>
              <a:ext cx="88" cy="0"/>
            </a:xfrm>
            <a:prstGeom prst="line">
              <a:avLst/>
            </a:prstGeom>
            <a:noFill/>
            <a:ln w="0">
              <a:solidFill>
                <a:srgbClr val="000000"/>
              </a:solidFill>
              <a:round/>
              <a:headEnd/>
              <a:tailEnd/>
            </a:ln>
          </p:spPr>
          <p:txBody>
            <a:bodyPr/>
            <a:lstStyle/>
            <a:p>
              <a:endParaRPr lang="en-GB"/>
            </a:p>
          </p:txBody>
        </p:sp>
        <p:sp>
          <p:nvSpPr>
            <p:cNvPr id="363" name="Line 191"/>
            <p:cNvSpPr>
              <a:spLocks noChangeShapeType="1"/>
            </p:cNvSpPr>
            <p:nvPr/>
          </p:nvSpPr>
          <p:spPr bwMode="auto">
            <a:xfrm>
              <a:off x="1992" y="803"/>
              <a:ext cx="0" cy="88"/>
            </a:xfrm>
            <a:prstGeom prst="line">
              <a:avLst/>
            </a:prstGeom>
            <a:noFill/>
            <a:ln w="0">
              <a:solidFill>
                <a:srgbClr val="000000"/>
              </a:solidFill>
              <a:round/>
              <a:headEnd/>
              <a:tailEnd/>
            </a:ln>
          </p:spPr>
          <p:txBody>
            <a:bodyPr/>
            <a:lstStyle/>
            <a:p>
              <a:endParaRPr lang="en-GB"/>
            </a:p>
          </p:txBody>
        </p:sp>
        <p:sp>
          <p:nvSpPr>
            <p:cNvPr id="364" name="Line 192"/>
            <p:cNvSpPr>
              <a:spLocks noChangeShapeType="1"/>
            </p:cNvSpPr>
            <p:nvPr/>
          </p:nvSpPr>
          <p:spPr bwMode="auto">
            <a:xfrm>
              <a:off x="1904" y="803"/>
              <a:ext cx="0" cy="88"/>
            </a:xfrm>
            <a:prstGeom prst="line">
              <a:avLst/>
            </a:prstGeom>
            <a:noFill/>
            <a:ln w="0">
              <a:solidFill>
                <a:srgbClr val="000000"/>
              </a:solidFill>
              <a:round/>
              <a:headEnd/>
              <a:tailEnd/>
            </a:ln>
          </p:spPr>
          <p:txBody>
            <a:bodyPr/>
            <a:lstStyle/>
            <a:p>
              <a:endParaRPr lang="en-GB"/>
            </a:p>
          </p:txBody>
        </p:sp>
        <p:sp>
          <p:nvSpPr>
            <p:cNvPr id="365" name="Line 193"/>
            <p:cNvSpPr>
              <a:spLocks noChangeShapeType="1"/>
            </p:cNvSpPr>
            <p:nvPr/>
          </p:nvSpPr>
          <p:spPr bwMode="auto">
            <a:xfrm>
              <a:off x="1904" y="891"/>
              <a:ext cx="88" cy="0"/>
            </a:xfrm>
            <a:prstGeom prst="line">
              <a:avLst/>
            </a:prstGeom>
            <a:noFill/>
            <a:ln w="0">
              <a:solidFill>
                <a:srgbClr val="000000"/>
              </a:solidFill>
              <a:round/>
              <a:headEnd/>
              <a:tailEnd/>
            </a:ln>
          </p:spPr>
          <p:txBody>
            <a:bodyPr/>
            <a:lstStyle/>
            <a:p>
              <a:endParaRPr lang="en-GB"/>
            </a:p>
          </p:txBody>
        </p:sp>
        <p:sp>
          <p:nvSpPr>
            <p:cNvPr id="366" name="Line 194"/>
            <p:cNvSpPr>
              <a:spLocks noChangeShapeType="1"/>
            </p:cNvSpPr>
            <p:nvPr/>
          </p:nvSpPr>
          <p:spPr bwMode="auto">
            <a:xfrm>
              <a:off x="1904" y="803"/>
              <a:ext cx="0" cy="88"/>
            </a:xfrm>
            <a:prstGeom prst="line">
              <a:avLst/>
            </a:prstGeom>
            <a:noFill/>
            <a:ln w="0">
              <a:solidFill>
                <a:srgbClr val="000000"/>
              </a:solidFill>
              <a:round/>
              <a:headEnd/>
              <a:tailEnd/>
            </a:ln>
          </p:spPr>
          <p:txBody>
            <a:bodyPr/>
            <a:lstStyle/>
            <a:p>
              <a:endParaRPr lang="en-GB"/>
            </a:p>
          </p:txBody>
        </p:sp>
        <p:sp>
          <p:nvSpPr>
            <p:cNvPr id="367" name="Line 195"/>
            <p:cNvSpPr>
              <a:spLocks noChangeShapeType="1"/>
            </p:cNvSpPr>
            <p:nvPr/>
          </p:nvSpPr>
          <p:spPr bwMode="auto">
            <a:xfrm>
              <a:off x="1936" y="891"/>
              <a:ext cx="0" cy="0"/>
            </a:xfrm>
            <a:prstGeom prst="line">
              <a:avLst/>
            </a:prstGeom>
            <a:noFill/>
            <a:ln w="0">
              <a:solidFill>
                <a:srgbClr val="000000"/>
              </a:solidFill>
              <a:round/>
              <a:headEnd/>
              <a:tailEnd/>
            </a:ln>
          </p:spPr>
          <p:txBody>
            <a:bodyPr/>
            <a:lstStyle/>
            <a:p>
              <a:endParaRPr lang="en-GB"/>
            </a:p>
          </p:txBody>
        </p:sp>
        <p:sp>
          <p:nvSpPr>
            <p:cNvPr id="368" name="Line 196"/>
            <p:cNvSpPr>
              <a:spLocks noChangeShapeType="1"/>
            </p:cNvSpPr>
            <p:nvPr/>
          </p:nvSpPr>
          <p:spPr bwMode="auto">
            <a:xfrm>
              <a:off x="1936" y="803"/>
              <a:ext cx="0" cy="0"/>
            </a:xfrm>
            <a:prstGeom prst="line">
              <a:avLst/>
            </a:prstGeom>
            <a:noFill/>
            <a:ln w="0">
              <a:solidFill>
                <a:srgbClr val="000000"/>
              </a:solidFill>
              <a:round/>
              <a:headEnd/>
              <a:tailEnd/>
            </a:ln>
          </p:spPr>
          <p:txBody>
            <a:bodyPr/>
            <a:lstStyle/>
            <a:p>
              <a:endParaRPr lang="en-GB"/>
            </a:p>
          </p:txBody>
        </p:sp>
        <p:sp>
          <p:nvSpPr>
            <p:cNvPr id="369" name="Line 197"/>
            <p:cNvSpPr>
              <a:spLocks noChangeShapeType="1"/>
            </p:cNvSpPr>
            <p:nvPr/>
          </p:nvSpPr>
          <p:spPr bwMode="auto">
            <a:xfrm>
              <a:off x="1980" y="891"/>
              <a:ext cx="0" cy="0"/>
            </a:xfrm>
            <a:prstGeom prst="line">
              <a:avLst/>
            </a:prstGeom>
            <a:noFill/>
            <a:ln w="0">
              <a:solidFill>
                <a:srgbClr val="000000"/>
              </a:solidFill>
              <a:round/>
              <a:headEnd/>
              <a:tailEnd/>
            </a:ln>
          </p:spPr>
          <p:txBody>
            <a:bodyPr/>
            <a:lstStyle/>
            <a:p>
              <a:endParaRPr lang="en-GB"/>
            </a:p>
          </p:txBody>
        </p:sp>
        <p:sp>
          <p:nvSpPr>
            <p:cNvPr id="370" name="Line 198"/>
            <p:cNvSpPr>
              <a:spLocks noChangeShapeType="1"/>
            </p:cNvSpPr>
            <p:nvPr/>
          </p:nvSpPr>
          <p:spPr bwMode="auto">
            <a:xfrm>
              <a:off x="1980" y="803"/>
              <a:ext cx="0" cy="0"/>
            </a:xfrm>
            <a:prstGeom prst="line">
              <a:avLst/>
            </a:prstGeom>
            <a:noFill/>
            <a:ln w="0">
              <a:solidFill>
                <a:srgbClr val="000000"/>
              </a:solidFill>
              <a:round/>
              <a:headEnd/>
              <a:tailEnd/>
            </a:ln>
          </p:spPr>
          <p:txBody>
            <a:bodyPr/>
            <a:lstStyle/>
            <a:p>
              <a:endParaRPr lang="en-GB"/>
            </a:p>
          </p:txBody>
        </p:sp>
        <p:sp>
          <p:nvSpPr>
            <p:cNvPr id="371" name="Line 199"/>
            <p:cNvSpPr>
              <a:spLocks noChangeShapeType="1"/>
            </p:cNvSpPr>
            <p:nvPr/>
          </p:nvSpPr>
          <p:spPr bwMode="auto">
            <a:xfrm>
              <a:off x="1904" y="835"/>
              <a:ext cx="0" cy="0"/>
            </a:xfrm>
            <a:prstGeom prst="line">
              <a:avLst/>
            </a:prstGeom>
            <a:noFill/>
            <a:ln w="0">
              <a:solidFill>
                <a:srgbClr val="000000"/>
              </a:solidFill>
              <a:round/>
              <a:headEnd/>
              <a:tailEnd/>
            </a:ln>
          </p:spPr>
          <p:txBody>
            <a:bodyPr/>
            <a:lstStyle/>
            <a:p>
              <a:endParaRPr lang="en-GB"/>
            </a:p>
          </p:txBody>
        </p:sp>
        <p:sp>
          <p:nvSpPr>
            <p:cNvPr id="372" name="Line 200"/>
            <p:cNvSpPr>
              <a:spLocks noChangeShapeType="1"/>
            </p:cNvSpPr>
            <p:nvPr/>
          </p:nvSpPr>
          <p:spPr bwMode="auto">
            <a:xfrm flipH="1">
              <a:off x="1988" y="835"/>
              <a:ext cx="4" cy="0"/>
            </a:xfrm>
            <a:prstGeom prst="line">
              <a:avLst/>
            </a:prstGeom>
            <a:noFill/>
            <a:ln w="0">
              <a:solidFill>
                <a:srgbClr val="000000"/>
              </a:solidFill>
              <a:round/>
              <a:headEnd/>
              <a:tailEnd/>
            </a:ln>
          </p:spPr>
          <p:txBody>
            <a:bodyPr/>
            <a:lstStyle/>
            <a:p>
              <a:endParaRPr lang="en-GB"/>
            </a:p>
          </p:txBody>
        </p:sp>
        <p:sp>
          <p:nvSpPr>
            <p:cNvPr id="373" name="Line 201"/>
            <p:cNvSpPr>
              <a:spLocks noChangeShapeType="1"/>
            </p:cNvSpPr>
            <p:nvPr/>
          </p:nvSpPr>
          <p:spPr bwMode="auto">
            <a:xfrm>
              <a:off x="1904" y="879"/>
              <a:ext cx="0" cy="0"/>
            </a:xfrm>
            <a:prstGeom prst="line">
              <a:avLst/>
            </a:prstGeom>
            <a:noFill/>
            <a:ln w="0">
              <a:solidFill>
                <a:srgbClr val="000000"/>
              </a:solidFill>
              <a:round/>
              <a:headEnd/>
              <a:tailEnd/>
            </a:ln>
          </p:spPr>
          <p:txBody>
            <a:bodyPr/>
            <a:lstStyle/>
            <a:p>
              <a:endParaRPr lang="en-GB"/>
            </a:p>
          </p:txBody>
        </p:sp>
        <p:sp>
          <p:nvSpPr>
            <p:cNvPr id="374" name="Line 202"/>
            <p:cNvSpPr>
              <a:spLocks noChangeShapeType="1"/>
            </p:cNvSpPr>
            <p:nvPr/>
          </p:nvSpPr>
          <p:spPr bwMode="auto">
            <a:xfrm flipH="1">
              <a:off x="1988" y="879"/>
              <a:ext cx="4" cy="0"/>
            </a:xfrm>
            <a:prstGeom prst="line">
              <a:avLst/>
            </a:prstGeom>
            <a:noFill/>
            <a:ln w="0">
              <a:solidFill>
                <a:srgbClr val="000000"/>
              </a:solidFill>
              <a:round/>
              <a:headEnd/>
              <a:tailEnd/>
            </a:ln>
          </p:spPr>
          <p:txBody>
            <a:bodyPr/>
            <a:lstStyle/>
            <a:p>
              <a:endParaRPr lang="en-GB"/>
            </a:p>
          </p:txBody>
        </p:sp>
        <p:sp>
          <p:nvSpPr>
            <p:cNvPr id="375" name="Line 203"/>
            <p:cNvSpPr>
              <a:spLocks noChangeShapeType="1"/>
            </p:cNvSpPr>
            <p:nvPr/>
          </p:nvSpPr>
          <p:spPr bwMode="auto">
            <a:xfrm>
              <a:off x="1904" y="891"/>
              <a:ext cx="88" cy="0"/>
            </a:xfrm>
            <a:prstGeom prst="line">
              <a:avLst/>
            </a:prstGeom>
            <a:noFill/>
            <a:ln w="0">
              <a:solidFill>
                <a:srgbClr val="000000"/>
              </a:solidFill>
              <a:round/>
              <a:headEnd/>
              <a:tailEnd/>
            </a:ln>
          </p:spPr>
          <p:txBody>
            <a:bodyPr/>
            <a:lstStyle/>
            <a:p>
              <a:endParaRPr lang="en-GB"/>
            </a:p>
          </p:txBody>
        </p:sp>
        <p:sp>
          <p:nvSpPr>
            <p:cNvPr id="376" name="Line 204"/>
            <p:cNvSpPr>
              <a:spLocks noChangeShapeType="1"/>
            </p:cNvSpPr>
            <p:nvPr/>
          </p:nvSpPr>
          <p:spPr bwMode="auto">
            <a:xfrm>
              <a:off x="1904" y="803"/>
              <a:ext cx="88" cy="0"/>
            </a:xfrm>
            <a:prstGeom prst="line">
              <a:avLst/>
            </a:prstGeom>
            <a:noFill/>
            <a:ln w="0">
              <a:solidFill>
                <a:srgbClr val="000000"/>
              </a:solidFill>
              <a:round/>
              <a:headEnd/>
              <a:tailEnd/>
            </a:ln>
          </p:spPr>
          <p:txBody>
            <a:bodyPr/>
            <a:lstStyle/>
            <a:p>
              <a:endParaRPr lang="en-GB"/>
            </a:p>
          </p:txBody>
        </p:sp>
        <p:sp>
          <p:nvSpPr>
            <p:cNvPr id="377" name="Line 205"/>
            <p:cNvSpPr>
              <a:spLocks noChangeShapeType="1"/>
            </p:cNvSpPr>
            <p:nvPr/>
          </p:nvSpPr>
          <p:spPr bwMode="auto">
            <a:xfrm>
              <a:off x="1992" y="803"/>
              <a:ext cx="0" cy="88"/>
            </a:xfrm>
            <a:prstGeom prst="line">
              <a:avLst/>
            </a:prstGeom>
            <a:noFill/>
            <a:ln w="0">
              <a:solidFill>
                <a:srgbClr val="000000"/>
              </a:solidFill>
              <a:round/>
              <a:headEnd/>
              <a:tailEnd/>
            </a:ln>
          </p:spPr>
          <p:txBody>
            <a:bodyPr/>
            <a:lstStyle/>
            <a:p>
              <a:endParaRPr lang="en-GB"/>
            </a:p>
          </p:txBody>
        </p:sp>
        <p:sp>
          <p:nvSpPr>
            <p:cNvPr id="378" name="Line 206"/>
            <p:cNvSpPr>
              <a:spLocks noChangeShapeType="1"/>
            </p:cNvSpPr>
            <p:nvPr/>
          </p:nvSpPr>
          <p:spPr bwMode="auto">
            <a:xfrm>
              <a:off x="1904" y="803"/>
              <a:ext cx="0" cy="88"/>
            </a:xfrm>
            <a:prstGeom prst="line">
              <a:avLst/>
            </a:prstGeom>
            <a:noFill/>
            <a:ln w="0">
              <a:solidFill>
                <a:srgbClr val="000000"/>
              </a:solidFill>
              <a:round/>
              <a:headEnd/>
              <a:tailEnd/>
            </a:ln>
          </p:spPr>
          <p:txBody>
            <a:bodyPr/>
            <a:lstStyle/>
            <a:p>
              <a:endParaRPr lang="en-GB"/>
            </a:p>
          </p:txBody>
        </p:sp>
        <p:sp>
          <p:nvSpPr>
            <p:cNvPr id="379" name="Rectangle 207"/>
            <p:cNvSpPr>
              <a:spLocks noChangeArrowheads="1"/>
            </p:cNvSpPr>
            <p:nvPr/>
          </p:nvSpPr>
          <p:spPr bwMode="auto">
            <a:xfrm>
              <a:off x="2024" y="803"/>
              <a:ext cx="88" cy="88"/>
            </a:xfrm>
            <a:prstGeom prst="rect">
              <a:avLst/>
            </a:prstGeom>
            <a:solidFill>
              <a:srgbClr val="FFFFFF"/>
            </a:solidFill>
            <a:ln w="9525">
              <a:noFill/>
              <a:miter lim="800000"/>
              <a:headEnd/>
              <a:tailEnd/>
            </a:ln>
          </p:spPr>
          <p:txBody>
            <a:bodyPr/>
            <a:lstStyle/>
            <a:p>
              <a:endParaRPr lang="en-US"/>
            </a:p>
          </p:txBody>
        </p:sp>
        <p:sp>
          <p:nvSpPr>
            <p:cNvPr id="380" name="Rectangle 208"/>
            <p:cNvSpPr>
              <a:spLocks noChangeArrowheads="1"/>
            </p:cNvSpPr>
            <p:nvPr/>
          </p:nvSpPr>
          <p:spPr bwMode="auto">
            <a:xfrm>
              <a:off x="2024" y="803"/>
              <a:ext cx="88" cy="88"/>
            </a:xfrm>
            <a:prstGeom prst="rect">
              <a:avLst/>
            </a:prstGeom>
            <a:noFill/>
            <a:ln w="0">
              <a:solidFill>
                <a:srgbClr val="FFFFFF"/>
              </a:solidFill>
              <a:miter lim="800000"/>
              <a:headEnd/>
              <a:tailEnd/>
            </a:ln>
          </p:spPr>
          <p:txBody>
            <a:bodyPr/>
            <a:lstStyle/>
            <a:p>
              <a:endParaRPr lang="en-US"/>
            </a:p>
          </p:txBody>
        </p:sp>
        <p:pic>
          <p:nvPicPr>
            <p:cNvPr id="381" name="Picture 209"/>
            <p:cNvPicPr>
              <a:picLocks noChangeAspect="1" noChangeArrowheads="1"/>
            </p:cNvPicPr>
            <p:nvPr/>
          </p:nvPicPr>
          <p:blipFill>
            <a:blip r:embed="rId11" cstate="print"/>
            <a:srcRect/>
            <a:stretch>
              <a:fillRect/>
            </a:stretch>
          </p:blipFill>
          <p:spPr bwMode="auto">
            <a:xfrm>
              <a:off x="2024" y="807"/>
              <a:ext cx="88" cy="88"/>
            </a:xfrm>
            <a:prstGeom prst="rect">
              <a:avLst/>
            </a:prstGeom>
            <a:noFill/>
            <a:ln w="9525">
              <a:noFill/>
              <a:miter lim="800000"/>
              <a:headEnd/>
              <a:tailEnd/>
            </a:ln>
          </p:spPr>
        </p:pic>
        <p:sp>
          <p:nvSpPr>
            <p:cNvPr id="382" name="Line 210"/>
            <p:cNvSpPr>
              <a:spLocks noChangeShapeType="1"/>
            </p:cNvSpPr>
            <p:nvPr/>
          </p:nvSpPr>
          <p:spPr bwMode="auto">
            <a:xfrm>
              <a:off x="2024" y="891"/>
              <a:ext cx="88" cy="0"/>
            </a:xfrm>
            <a:prstGeom prst="line">
              <a:avLst/>
            </a:prstGeom>
            <a:noFill/>
            <a:ln w="0">
              <a:solidFill>
                <a:srgbClr val="000000"/>
              </a:solidFill>
              <a:round/>
              <a:headEnd/>
              <a:tailEnd/>
            </a:ln>
          </p:spPr>
          <p:txBody>
            <a:bodyPr/>
            <a:lstStyle/>
            <a:p>
              <a:endParaRPr lang="en-GB"/>
            </a:p>
          </p:txBody>
        </p:sp>
        <p:sp>
          <p:nvSpPr>
            <p:cNvPr id="383" name="Line 211"/>
            <p:cNvSpPr>
              <a:spLocks noChangeShapeType="1"/>
            </p:cNvSpPr>
            <p:nvPr/>
          </p:nvSpPr>
          <p:spPr bwMode="auto">
            <a:xfrm>
              <a:off x="2024" y="803"/>
              <a:ext cx="88" cy="0"/>
            </a:xfrm>
            <a:prstGeom prst="line">
              <a:avLst/>
            </a:prstGeom>
            <a:noFill/>
            <a:ln w="0">
              <a:solidFill>
                <a:srgbClr val="000000"/>
              </a:solidFill>
              <a:round/>
              <a:headEnd/>
              <a:tailEnd/>
            </a:ln>
          </p:spPr>
          <p:txBody>
            <a:bodyPr/>
            <a:lstStyle/>
            <a:p>
              <a:endParaRPr lang="en-GB"/>
            </a:p>
          </p:txBody>
        </p:sp>
        <p:sp>
          <p:nvSpPr>
            <p:cNvPr id="384" name="Line 212"/>
            <p:cNvSpPr>
              <a:spLocks noChangeShapeType="1"/>
            </p:cNvSpPr>
            <p:nvPr/>
          </p:nvSpPr>
          <p:spPr bwMode="auto">
            <a:xfrm>
              <a:off x="2112" y="803"/>
              <a:ext cx="0" cy="88"/>
            </a:xfrm>
            <a:prstGeom prst="line">
              <a:avLst/>
            </a:prstGeom>
            <a:noFill/>
            <a:ln w="0">
              <a:solidFill>
                <a:srgbClr val="000000"/>
              </a:solidFill>
              <a:round/>
              <a:headEnd/>
              <a:tailEnd/>
            </a:ln>
          </p:spPr>
          <p:txBody>
            <a:bodyPr/>
            <a:lstStyle/>
            <a:p>
              <a:endParaRPr lang="en-GB"/>
            </a:p>
          </p:txBody>
        </p:sp>
        <p:sp>
          <p:nvSpPr>
            <p:cNvPr id="385" name="Line 213"/>
            <p:cNvSpPr>
              <a:spLocks noChangeShapeType="1"/>
            </p:cNvSpPr>
            <p:nvPr/>
          </p:nvSpPr>
          <p:spPr bwMode="auto">
            <a:xfrm>
              <a:off x="2024" y="803"/>
              <a:ext cx="0" cy="88"/>
            </a:xfrm>
            <a:prstGeom prst="line">
              <a:avLst/>
            </a:prstGeom>
            <a:noFill/>
            <a:ln w="0">
              <a:solidFill>
                <a:srgbClr val="000000"/>
              </a:solidFill>
              <a:round/>
              <a:headEnd/>
              <a:tailEnd/>
            </a:ln>
          </p:spPr>
          <p:txBody>
            <a:bodyPr/>
            <a:lstStyle/>
            <a:p>
              <a:endParaRPr lang="en-GB"/>
            </a:p>
          </p:txBody>
        </p:sp>
        <p:sp>
          <p:nvSpPr>
            <p:cNvPr id="386" name="Line 214"/>
            <p:cNvSpPr>
              <a:spLocks noChangeShapeType="1"/>
            </p:cNvSpPr>
            <p:nvPr/>
          </p:nvSpPr>
          <p:spPr bwMode="auto">
            <a:xfrm>
              <a:off x="2024" y="891"/>
              <a:ext cx="88" cy="0"/>
            </a:xfrm>
            <a:prstGeom prst="line">
              <a:avLst/>
            </a:prstGeom>
            <a:noFill/>
            <a:ln w="0">
              <a:solidFill>
                <a:srgbClr val="000000"/>
              </a:solidFill>
              <a:round/>
              <a:headEnd/>
              <a:tailEnd/>
            </a:ln>
          </p:spPr>
          <p:txBody>
            <a:bodyPr/>
            <a:lstStyle/>
            <a:p>
              <a:endParaRPr lang="en-GB"/>
            </a:p>
          </p:txBody>
        </p:sp>
        <p:sp>
          <p:nvSpPr>
            <p:cNvPr id="387" name="Line 215"/>
            <p:cNvSpPr>
              <a:spLocks noChangeShapeType="1"/>
            </p:cNvSpPr>
            <p:nvPr/>
          </p:nvSpPr>
          <p:spPr bwMode="auto">
            <a:xfrm>
              <a:off x="2024" y="803"/>
              <a:ext cx="0" cy="88"/>
            </a:xfrm>
            <a:prstGeom prst="line">
              <a:avLst/>
            </a:prstGeom>
            <a:noFill/>
            <a:ln w="0">
              <a:solidFill>
                <a:srgbClr val="000000"/>
              </a:solidFill>
              <a:round/>
              <a:headEnd/>
              <a:tailEnd/>
            </a:ln>
          </p:spPr>
          <p:txBody>
            <a:bodyPr/>
            <a:lstStyle/>
            <a:p>
              <a:endParaRPr lang="en-GB"/>
            </a:p>
          </p:txBody>
        </p:sp>
        <p:sp>
          <p:nvSpPr>
            <p:cNvPr id="388" name="Line 216"/>
            <p:cNvSpPr>
              <a:spLocks noChangeShapeType="1"/>
            </p:cNvSpPr>
            <p:nvPr/>
          </p:nvSpPr>
          <p:spPr bwMode="auto">
            <a:xfrm>
              <a:off x="2056" y="891"/>
              <a:ext cx="0" cy="0"/>
            </a:xfrm>
            <a:prstGeom prst="line">
              <a:avLst/>
            </a:prstGeom>
            <a:noFill/>
            <a:ln w="0">
              <a:solidFill>
                <a:srgbClr val="000000"/>
              </a:solidFill>
              <a:round/>
              <a:headEnd/>
              <a:tailEnd/>
            </a:ln>
          </p:spPr>
          <p:txBody>
            <a:bodyPr/>
            <a:lstStyle/>
            <a:p>
              <a:endParaRPr lang="en-GB"/>
            </a:p>
          </p:txBody>
        </p:sp>
        <p:sp>
          <p:nvSpPr>
            <p:cNvPr id="389" name="Line 218"/>
            <p:cNvSpPr>
              <a:spLocks noChangeShapeType="1"/>
            </p:cNvSpPr>
            <p:nvPr/>
          </p:nvSpPr>
          <p:spPr bwMode="auto">
            <a:xfrm>
              <a:off x="2056" y="803"/>
              <a:ext cx="0" cy="0"/>
            </a:xfrm>
            <a:prstGeom prst="line">
              <a:avLst/>
            </a:prstGeom>
            <a:noFill/>
            <a:ln w="0">
              <a:solidFill>
                <a:srgbClr val="000000"/>
              </a:solidFill>
              <a:round/>
              <a:headEnd/>
              <a:tailEnd/>
            </a:ln>
          </p:spPr>
          <p:txBody>
            <a:bodyPr/>
            <a:lstStyle/>
            <a:p>
              <a:endParaRPr lang="en-GB"/>
            </a:p>
          </p:txBody>
        </p:sp>
        <p:sp>
          <p:nvSpPr>
            <p:cNvPr id="390" name="Line 219"/>
            <p:cNvSpPr>
              <a:spLocks noChangeShapeType="1"/>
            </p:cNvSpPr>
            <p:nvPr/>
          </p:nvSpPr>
          <p:spPr bwMode="auto">
            <a:xfrm>
              <a:off x="2100" y="891"/>
              <a:ext cx="0" cy="0"/>
            </a:xfrm>
            <a:prstGeom prst="line">
              <a:avLst/>
            </a:prstGeom>
            <a:noFill/>
            <a:ln w="0">
              <a:solidFill>
                <a:srgbClr val="000000"/>
              </a:solidFill>
              <a:round/>
              <a:headEnd/>
              <a:tailEnd/>
            </a:ln>
          </p:spPr>
          <p:txBody>
            <a:bodyPr/>
            <a:lstStyle/>
            <a:p>
              <a:endParaRPr lang="en-GB"/>
            </a:p>
          </p:txBody>
        </p:sp>
        <p:sp>
          <p:nvSpPr>
            <p:cNvPr id="391" name="Line 220"/>
            <p:cNvSpPr>
              <a:spLocks noChangeShapeType="1"/>
            </p:cNvSpPr>
            <p:nvPr/>
          </p:nvSpPr>
          <p:spPr bwMode="auto">
            <a:xfrm>
              <a:off x="2100" y="803"/>
              <a:ext cx="0" cy="0"/>
            </a:xfrm>
            <a:prstGeom prst="line">
              <a:avLst/>
            </a:prstGeom>
            <a:noFill/>
            <a:ln w="0">
              <a:solidFill>
                <a:srgbClr val="000000"/>
              </a:solidFill>
              <a:round/>
              <a:headEnd/>
              <a:tailEnd/>
            </a:ln>
          </p:spPr>
          <p:txBody>
            <a:bodyPr/>
            <a:lstStyle/>
            <a:p>
              <a:endParaRPr lang="en-GB"/>
            </a:p>
          </p:txBody>
        </p:sp>
        <p:sp>
          <p:nvSpPr>
            <p:cNvPr id="392" name="Line 221"/>
            <p:cNvSpPr>
              <a:spLocks noChangeShapeType="1"/>
            </p:cNvSpPr>
            <p:nvPr/>
          </p:nvSpPr>
          <p:spPr bwMode="auto">
            <a:xfrm>
              <a:off x="2024" y="835"/>
              <a:ext cx="0" cy="0"/>
            </a:xfrm>
            <a:prstGeom prst="line">
              <a:avLst/>
            </a:prstGeom>
            <a:noFill/>
            <a:ln w="0">
              <a:solidFill>
                <a:srgbClr val="000000"/>
              </a:solidFill>
              <a:round/>
              <a:headEnd/>
              <a:tailEnd/>
            </a:ln>
          </p:spPr>
          <p:txBody>
            <a:bodyPr/>
            <a:lstStyle/>
            <a:p>
              <a:endParaRPr lang="en-GB"/>
            </a:p>
          </p:txBody>
        </p:sp>
        <p:sp>
          <p:nvSpPr>
            <p:cNvPr id="393" name="Line 222"/>
            <p:cNvSpPr>
              <a:spLocks noChangeShapeType="1"/>
            </p:cNvSpPr>
            <p:nvPr/>
          </p:nvSpPr>
          <p:spPr bwMode="auto">
            <a:xfrm flipH="1">
              <a:off x="2108" y="835"/>
              <a:ext cx="4" cy="0"/>
            </a:xfrm>
            <a:prstGeom prst="line">
              <a:avLst/>
            </a:prstGeom>
            <a:noFill/>
            <a:ln w="0">
              <a:solidFill>
                <a:srgbClr val="000000"/>
              </a:solidFill>
              <a:round/>
              <a:headEnd/>
              <a:tailEnd/>
            </a:ln>
          </p:spPr>
          <p:txBody>
            <a:bodyPr/>
            <a:lstStyle/>
            <a:p>
              <a:endParaRPr lang="en-GB"/>
            </a:p>
          </p:txBody>
        </p:sp>
        <p:sp>
          <p:nvSpPr>
            <p:cNvPr id="394" name="Line 223"/>
            <p:cNvSpPr>
              <a:spLocks noChangeShapeType="1"/>
            </p:cNvSpPr>
            <p:nvPr/>
          </p:nvSpPr>
          <p:spPr bwMode="auto">
            <a:xfrm>
              <a:off x="2024" y="879"/>
              <a:ext cx="0" cy="0"/>
            </a:xfrm>
            <a:prstGeom prst="line">
              <a:avLst/>
            </a:prstGeom>
            <a:noFill/>
            <a:ln w="0">
              <a:solidFill>
                <a:srgbClr val="000000"/>
              </a:solidFill>
              <a:round/>
              <a:headEnd/>
              <a:tailEnd/>
            </a:ln>
          </p:spPr>
          <p:txBody>
            <a:bodyPr/>
            <a:lstStyle/>
            <a:p>
              <a:endParaRPr lang="en-GB"/>
            </a:p>
          </p:txBody>
        </p:sp>
        <p:sp>
          <p:nvSpPr>
            <p:cNvPr id="395" name="Line 224"/>
            <p:cNvSpPr>
              <a:spLocks noChangeShapeType="1"/>
            </p:cNvSpPr>
            <p:nvPr/>
          </p:nvSpPr>
          <p:spPr bwMode="auto">
            <a:xfrm flipH="1">
              <a:off x="2108" y="879"/>
              <a:ext cx="4" cy="0"/>
            </a:xfrm>
            <a:prstGeom prst="line">
              <a:avLst/>
            </a:prstGeom>
            <a:noFill/>
            <a:ln w="0">
              <a:solidFill>
                <a:srgbClr val="000000"/>
              </a:solidFill>
              <a:round/>
              <a:headEnd/>
              <a:tailEnd/>
            </a:ln>
          </p:spPr>
          <p:txBody>
            <a:bodyPr/>
            <a:lstStyle/>
            <a:p>
              <a:endParaRPr lang="en-GB"/>
            </a:p>
          </p:txBody>
        </p:sp>
        <p:sp>
          <p:nvSpPr>
            <p:cNvPr id="396" name="Line 225"/>
            <p:cNvSpPr>
              <a:spLocks noChangeShapeType="1"/>
            </p:cNvSpPr>
            <p:nvPr/>
          </p:nvSpPr>
          <p:spPr bwMode="auto">
            <a:xfrm>
              <a:off x="2024" y="891"/>
              <a:ext cx="88" cy="0"/>
            </a:xfrm>
            <a:prstGeom prst="line">
              <a:avLst/>
            </a:prstGeom>
            <a:noFill/>
            <a:ln w="0">
              <a:solidFill>
                <a:srgbClr val="000000"/>
              </a:solidFill>
              <a:round/>
              <a:headEnd/>
              <a:tailEnd/>
            </a:ln>
          </p:spPr>
          <p:txBody>
            <a:bodyPr/>
            <a:lstStyle/>
            <a:p>
              <a:endParaRPr lang="en-GB"/>
            </a:p>
          </p:txBody>
        </p:sp>
        <p:sp>
          <p:nvSpPr>
            <p:cNvPr id="397" name="Line 226"/>
            <p:cNvSpPr>
              <a:spLocks noChangeShapeType="1"/>
            </p:cNvSpPr>
            <p:nvPr/>
          </p:nvSpPr>
          <p:spPr bwMode="auto">
            <a:xfrm>
              <a:off x="2024" y="803"/>
              <a:ext cx="88" cy="0"/>
            </a:xfrm>
            <a:prstGeom prst="line">
              <a:avLst/>
            </a:prstGeom>
            <a:noFill/>
            <a:ln w="0">
              <a:solidFill>
                <a:srgbClr val="000000"/>
              </a:solidFill>
              <a:round/>
              <a:headEnd/>
              <a:tailEnd/>
            </a:ln>
          </p:spPr>
          <p:txBody>
            <a:bodyPr/>
            <a:lstStyle/>
            <a:p>
              <a:endParaRPr lang="en-GB"/>
            </a:p>
          </p:txBody>
        </p:sp>
        <p:sp>
          <p:nvSpPr>
            <p:cNvPr id="398" name="Line 227"/>
            <p:cNvSpPr>
              <a:spLocks noChangeShapeType="1"/>
            </p:cNvSpPr>
            <p:nvPr/>
          </p:nvSpPr>
          <p:spPr bwMode="auto">
            <a:xfrm>
              <a:off x="2112" y="803"/>
              <a:ext cx="0" cy="88"/>
            </a:xfrm>
            <a:prstGeom prst="line">
              <a:avLst/>
            </a:prstGeom>
            <a:noFill/>
            <a:ln w="0">
              <a:solidFill>
                <a:srgbClr val="000000"/>
              </a:solidFill>
              <a:round/>
              <a:headEnd/>
              <a:tailEnd/>
            </a:ln>
          </p:spPr>
          <p:txBody>
            <a:bodyPr/>
            <a:lstStyle/>
            <a:p>
              <a:endParaRPr lang="en-GB"/>
            </a:p>
          </p:txBody>
        </p:sp>
        <p:sp>
          <p:nvSpPr>
            <p:cNvPr id="399" name="Line 228"/>
            <p:cNvSpPr>
              <a:spLocks noChangeShapeType="1"/>
            </p:cNvSpPr>
            <p:nvPr/>
          </p:nvSpPr>
          <p:spPr bwMode="auto">
            <a:xfrm>
              <a:off x="2024" y="803"/>
              <a:ext cx="0" cy="88"/>
            </a:xfrm>
            <a:prstGeom prst="line">
              <a:avLst/>
            </a:prstGeom>
            <a:noFill/>
            <a:ln w="0">
              <a:solidFill>
                <a:srgbClr val="000000"/>
              </a:solidFill>
              <a:round/>
              <a:headEnd/>
              <a:tailEnd/>
            </a:ln>
          </p:spPr>
          <p:txBody>
            <a:bodyPr/>
            <a:lstStyle/>
            <a:p>
              <a:endParaRPr lang="en-GB"/>
            </a:p>
          </p:txBody>
        </p:sp>
        <p:sp>
          <p:nvSpPr>
            <p:cNvPr id="400" name="Rectangle 229"/>
            <p:cNvSpPr>
              <a:spLocks noChangeArrowheads="1"/>
            </p:cNvSpPr>
            <p:nvPr/>
          </p:nvSpPr>
          <p:spPr bwMode="auto">
            <a:xfrm>
              <a:off x="2144" y="803"/>
              <a:ext cx="88" cy="88"/>
            </a:xfrm>
            <a:prstGeom prst="rect">
              <a:avLst/>
            </a:prstGeom>
            <a:solidFill>
              <a:srgbClr val="FFFFFF"/>
            </a:solidFill>
            <a:ln w="9525">
              <a:noFill/>
              <a:miter lim="800000"/>
              <a:headEnd/>
              <a:tailEnd/>
            </a:ln>
          </p:spPr>
          <p:txBody>
            <a:bodyPr/>
            <a:lstStyle/>
            <a:p>
              <a:endParaRPr lang="en-US"/>
            </a:p>
          </p:txBody>
        </p:sp>
        <p:sp>
          <p:nvSpPr>
            <p:cNvPr id="401" name="Rectangle 230"/>
            <p:cNvSpPr>
              <a:spLocks noChangeArrowheads="1"/>
            </p:cNvSpPr>
            <p:nvPr/>
          </p:nvSpPr>
          <p:spPr bwMode="auto">
            <a:xfrm>
              <a:off x="2144" y="803"/>
              <a:ext cx="88" cy="88"/>
            </a:xfrm>
            <a:prstGeom prst="rect">
              <a:avLst/>
            </a:prstGeom>
            <a:noFill/>
            <a:ln w="0">
              <a:solidFill>
                <a:srgbClr val="FFFFFF"/>
              </a:solidFill>
              <a:miter lim="800000"/>
              <a:headEnd/>
              <a:tailEnd/>
            </a:ln>
          </p:spPr>
          <p:txBody>
            <a:bodyPr/>
            <a:lstStyle/>
            <a:p>
              <a:endParaRPr lang="en-US"/>
            </a:p>
          </p:txBody>
        </p:sp>
        <p:pic>
          <p:nvPicPr>
            <p:cNvPr id="402" name="Picture 231"/>
            <p:cNvPicPr>
              <a:picLocks noChangeAspect="1" noChangeArrowheads="1"/>
            </p:cNvPicPr>
            <p:nvPr/>
          </p:nvPicPr>
          <p:blipFill>
            <a:blip r:embed="rId12" cstate="print"/>
            <a:srcRect/>
            <a:stretch>
              <a:fillRect/>
            </a:stretch>
          </p:blipFill>
          <p:spPr bwMode="auto">
            <a:xfrm>
              <a:off x="2144" y="807"/>
              <a:ext cx="88" cy="88"/>
            </a:xfrm>
            <a:prstGeom prst="rect">
              <a:avLst/>
            </a:prstGeom>
            <a:noFill/>
            <a:ln w="9525">
              <a:noFill/>
              <a:miter lim="800000"/>
              <a:headEnd/>
              <a:tailEnd/>
            </a:ln>
          </p:spPr>
        </p:pic>
        <p:sp>
          <p:nvSpPr>
            <p:cNvPr id="403" name="Line 232"/>
            <p:cNvSpPr>
              <a:spLocks noChangeShapeType="1"/>
            </p:cNvSpPr>
            <p:nvPr/>
          </p:nvSpPr>
          <p:spPr bwMode="auto">
            <a:xfrm>
              <a:off x="2144" y="891"/>
              <a:ext cx="88" cy="0"/>
            </a:xfrm>
            <a:prstGeom prst="line">
              <a:avLst/>
            </a:prstGeom>
            <a:noFill/>
            <a:ln w="0">
              <a:solidFill>
                <a:srgbClr val="000000"/>
              </a:solidFill>
              <a:round/>
              <a:headEnd/>
              <a:tailEnd/>
            </a:ln>
          </p:spPr>
          <p:txBody>
            <a:bodyPr/>
            <a:lstStyle/>
            <a:p>
              <a:endParaRPr lang="en-GB"/>
            </a:p>
          </p:txBody>
        </p:sp>
        <p:sp>
          <p:nvSpPr>
            <p:cNvPr id="404" name="Line 233"/>
            <p:cNvSpPr>
              <a:spLocks noChangeShapeType="1"/>
            </p:cNvSpPr>
            <p:nvPr/>
          </p:nvSpPr>
          <p:spPr bwMode="auto">
            <a:xfrm>
              <a:off x="2144" y="803"/>
              <a:ext cx="88" cy="0"/>
            </a:xfrm>
            <a:prstGeom prst="line">
              <a:avLst/>
            </a:prstGeom>
            <a:noFill/>
            <a:ln w="0">
              <a:solidFill>
                <a:srgbClr val="000000"/>
              </a:solidFill>
              <a:round/>
              <a:headEnd/>
              <a:tailEnd/>
            </a:ln>
          </p:spPr>
          <p:txBody>
            <a:bodyPr/>
            <a:lstStyle/>
            <a:p>
              <a:endParaRPr lang="en-GB"/>
            </a:p>
          </p:txBody>
        </p:sp>
        <p:sp>
          <p:nvSpPr>
            <p:cNvPr id="405" name="Line 234"/>
            <p:cNvSpPr>
              <a:spLocks noChangeShapeType="1"/>
            </p:cNvSpPr>
            <p:nvPr/>
          </p:nvSpPr>
          <p:spPr bwMode="auto">
            <a:xfrm>
              <a:off x="2232" y="803"/>
              <a:ext cx="0" cy="88"/>
            </a:xfrm>
            <a:prstGeom prst="line">
              <a:avLst/>
            </a:prstGeom>
            <a:noFill/>
            <a:ln w="0">
              <a:solidFill>
                <a:srgbClr val="000000"/>
              </a:solidFill>
              <a:round/>
              <a:headEnd/>
              <a:tailEnd/>
            </a:ln>
          </p:spPr>
          <p:txBody>
            <a:bodyPr/>
            <a:lstStyle/>
            <a:p>
              <a:endParaRPr lang="en-GB"/>
            </a:p>
          </p:txBody>
        </p:sp>
        <p:sp>
          <p:nvSpPr>
            <p:cNvPr id="406" name="Line 235"/>
            <p:cNvSpPr>
              <a:spLocks noChangeShapeType="1"/>
            </p:cNvSpPr>
            <p:nvPr/>
          </p:nvSpPr>
          <p:spPr bwMode="auto">
            <a:xfrm>
              <a:off x="2144" y="803"/>
              <a:ext cx="0" cy="88"/>
            </a:xfrm>
            <a:prstGeom prst="line">
              <a:avLst/>
            </a:prstGeom>
            <a:noFill/>
            <a:ln w="0">
              <a:solidFill>
                <a:srgbClr val="000000"/>
              </a:solidFill>
              <a:round/>
              <a:headEnd/>
              <a:tailEnd/>
            </a:ln>
          </p:spPr>
          <p:txBody>
            <a:bodyPr/>
            <a:lstStyle/>
            <a:p>
              <a:endParaRPr lang="en-GB"/>
            </a:p>
          </p:txBody>
        </p:sp>
        <p:sp>
          <p:nvSpPr>
            <p:cNvPr id="407" name="Line 236"/>
            <p:cNvSpPr>
              <a:spLocks noChangeShapeType="1"/>
            </p:cNvSpPr>
            <p:nvPr/>
          </p:nvSpPr>
          <p:spPr bwMode="auto">
            <a:xfrm>
              <a:off x="2144" y="891"/>
              <a:ext cx="88" cy="0"/>
            </a:xfrm>
            <a:prstGeom prst="line">
              <a:avLst/>
            </a:prstGeom>
            <a:noFill/>
            <a:ln w="0">
              <a:solidFill>
                <a:srgbClr val="000000"/>
              </a:solidFill>
              <a:round/>
              <a:headEnd/>
              <a:tailEnd/>
            </a:ln>
          </p:spPr>
          <p:txBody>
            <a:bodyPr/>
            <a:lstStyle/>
            <a:p>
              <a:endParaRPr lang="en-GB"/>
            </a:p>
          </p:txBody>
        </p:sp>
        <p:sp>
          <p:nvSpPr>
            <p:cNvPr id="408" name="Line 237"/>
            <p:cNvSpPr>
              <a:spLocks noChangeShapeType="1"/>
            </p:cNvSpPr>
            <p:nvPr/>
          </p:nvSpPr>
          <p:spPr bwMode="auto">
            <a:xfrm>
              <a:off x="2144" y="803"/>
              <a:ext cx="0" cy="88"/>
            </a:xfrm>
            <a:prstGeom prst="line">
              <a:avLst/>
            </a:prstGeom>
            <a:noFill/>
            <a:ln w="0">
              <a:solidFill>
                <a:srgbClr val="000000"/>
              </a:solidFill>
              <a:round/>
              <a:headEnd/>
              <a:tailEnd/>
            </a:ln>
          </p:spPr>
          <p:txBody>
            <a:bodyPr/>
            <a:lstStyle/>
            <a:p>
              <a:endParaRPr lang="en-GB"/>
            </a:p>
          </p:txBody>
        </p:sp>
        <p:sp>
          <p:nvSpPr>
            <p:cNvPr id="409" name="Line 238"/>
            <p:cNvSpPr>
              <a:spLocks noChangeShapeType="1"/>
            </p:cNvSpPr>
            <p:nvPr/>
          </p:nvSpPr>
          <p:spPr bwMode="auto">
            <a:xfrm>
              <a:off x="2176" y="891"/>
              <a:ext cx="0" cy="0"/>
            </a:xfrm>
            <a:prstGeom prst="line">
              <a:avLst/>
            </a:prstGeom>
            <a:noFill/>
            <a:ln w="0">
              <a:solidFill>
                <a:srgbClr val="000000"/>
              </a:solidFill>
              <a:round/>
              <a:headEnd/>
              <a:tailEnd/>
            </a:ln>
          </p:spPr>
          <p:txBody>
            <a:bodyPr/>
            <a:lstStyle/>
            <a:p>
              <a:endParaRPr lang="en-GB"/>
            </a:p>
          </p:txBody>
        </p:sp>
        <p:sp>
          <p:nvSpPr>
            <p:cNvPr id="410" name="Line 239"/>
            <p:cNvSpPr>
              <a:spLocks noChangeShapeType="1"/>
            </p:cNvSpPr>
            <p:nvPr/>
          </p:nvSpPr>
          <p:spPr bwMode="auto">
            <a:xfrm>
              <a:off x="2176" y="803"/>
              <a:ext cx="0" cy="0"/>
            </a:xfrm>
            <a:prstGeom prst="line">
              <a:avLst/>
            </a:prstGeom>
            <a:noFill/>
            <a:ln w="0">
              <a:solidFill>
                <a:srgbClr val="000000"/>
              </a:solidFill>
              <a:round/>
              <a:headEnd/>
              <a:tailEnd/>
            </a:ln>
          </p:spPr>
          <p:txBody>
            <a:bodyPr/>
            <a:lstStyle/>
            <a:p>
              <a:endParaRPr lang="en-GB"/>
            </a:p>
          </p:txBody>
        </p:sp>
        <p:sp>
          <p:nvSpPr>
            <p:cNvPr id="411" name="Line 240"/>
            <p:cNvSpPr>
              <a:spLocks noChangeShapeType="1"/>
            </p:cNvSpPr>
            <p:nvPr/>
          </p:nvSpPr>
          <p:spPr bwMode="auto">
            <a:xfrm>
              <a:off x="2220" y="891"/>
              <a:ext cx="0" cy="0"/>
            </a:xfrm>
            <a:prstGeom prst="line">
              <a:avLst/>
            </a:prstGeom>
            <a:noFill/>
            <a:ln w="0">
              <a:solidFill>
                <a:srgbClr val="000000"/>
              </a:solidFill>
              <a:round/>
              <a:headEnd/>
              <a:tailEnd/>
            </a:ln>
          </p:spPr>
          <p:txBody>
            <a:bodyPr/>
            <a:lstStyle/>
            <a:p>
              <a:endParaRPr lang="en-GB"/>
            </a:p>
          </p:txBody>
        </p:sp>
        <p:sp>
          <p:nvSpPr>
            <p:cNvPr id="412" name="Line 241"/>
            <p:cNvSpPr>
              <a:spLocks noChangeShapeType="1"/>
            </p:cNvSpPr>
            <p:nvPr/>
          </p:nvSpPr>
          <p:spPr bwMode="auto">
            <a:xfrm>
              <a:off x="2220" y="803"/>
              <a:ext cx="0" cy="0"/>
            </a:xfrm>
            <a:prstGeom prst="line">
              <a:avLst/>
            </a:prstGeom>
            <a:noFill/>
            <a:ln w="0">
              <a:solidFill>
                <a:srgbClr val="000000"/>
              </a:solidFill>
              <a:round/>
              <a:headEnd/>
              <a:tailEnd/>
            </a:ln>
          </p:spPr>
          <p:txBody>
            <a:bodyPr/>
            <a:lstStyle/>
            <a:p>
              <a:endParaRPr lang="en-GB"/>
            </a:p>
          </p:txBody>
        </p:sp>
        <p:sp>
          <p:nvSpPr>
            <p:cNvPr id="413" name="Line 242"/>
            <p:cNvSpPr>
              <a:spLocks noChangeShapeType="1"/>
            </p:cNvSpPr>
            <p:nvPr/>
          </p:nvSpPr>
          <p:spPr bwMode="auto">
            <a:xfrm>
              <a:off x="2144" y="835"/>
              <a:ext cx="0" cy="0"/>
            </a:xfrm>
            <a:prstGeom prst="line">
              <a:avLst/>
            </a:prstGeom>
            <a:noFill/>
            <a:ln w="0">
              <a:solidFill>
                <a:srgbClr val="000000"/>
              </a:solidFill>
              <a:round/>
              <a:headEnd/>
              <a:tailEnd/>
            </a:ln>
          </p:spPr>
          <p:txBody>
            <a:bodyPr/>
            <a:lstStyle/>
            <a:p>
              <a:endParaRPr lang="en-GB"/>
            </a:p>
          </p:txBody>
        </p:sp>
        <p:sp>
          <p:nvSpPr>
            <p:cNvPr id="414" name="Line 243"/>
            <p:cNvSpPr>
              <a:spLocks noChangeShapeType="1"/>
            </p:cNvSpPr>
            <p:nvPr/>
          </p:nvSpPr>
          <p:spPr bwMode="auto">
            <a:xfrm flipH="1">
              <a:off x="2228" y="835"/>
              <a:ext cx="4" cy="0"/>
            </a:xfrm>
            <a:prstGeom prst="line">
              <a:avLst/>
            </a:prstGeom>
            <a:noFill/>
            <a:ln w="0">
              <a:solidFill>
                <a:srgbClr val="000000"/>
              </a:solidFill>
              <a:round/>
              <a:headEnd/>
              <a:tailEnd/>
            </a:ln>
          </p:spPr>
          <p:txBody>
            <a:bodyPr/>
            <a:lstStyle/>
            <a:p>
              <a:endParaRPr lang="en-GB"/>
            </a:p>
          </p:txBody>
        </p:sp>
        <p:sp>
          <p:nvSpPr>
            <p:cNvPr id="415" name="Line 244"/>
            <p:cNvSpPr>
              <a:spLocks noChangeShapeType="1"/>
            </p:cNvSpPr>
            <p:nvPr/>
          </p:nvSpPr>
          <p:spPr bwMode="auto">
            <a:xfrm>
              <a:off x="2144" y="879"/>
              <a:ext cx="0" cy="0"/>
            </a:xfrm>
            <a:prstGeom prst="line">
              <a:avLst/>
            </a:prstGeom>
            <a:noFill/>
            <a:ln w="0">
              <a:solidFill>
                <a:srgbClr val="000000"/>
              </a:solidFill>
              <a:round/>
              <a:headEnd/>
              <a:tailEnd/>
            </a:ln>
          </p:spPr>
          <p:txBody>
            <a:bodyPr/>
            <a:lstStyle/>
            <a:p>
              <a:endParaRPr lang="en-GB"/>
            </a:p>
          </p:txBody>
        </p:sp>
        <p:sp>
          <p:nvSpPr>
            <p:cNvPr id="416" name="Line 245"/>
            <p:cNvSpPr>
              <a:spLocks noChangeShapeType="1"/>
            </p:cNvSpPr>
            <p:nvPr/>
          </p:nvSpPr>
          <p:spPr bwMode="auto">
            <a:xfrm flipH="1">
              <a:off x="2228" y="879"/>
              <a:ext cx="4" cy="0"/>
            </a:xfrm>
            <a:prstGeom prst="line">
              <a:avLst/>
            </a:prstGeom>
            <a:noFill/>
            <a:ln w="0">
              <a:solidFill>
                <a:srgbClr val="000000"/>
              </a:solidFill>
              <a:round/>
              <a:headEnd/>
              <a:tailEnd/>
            </a:ln>
          </p:spPr>
          <p:txBody>
            <a:bodyPr/>
            <a:lstStyle/>
            <a:p>
              <a:endParaRPr lang="en-GB"/>
            </a:p>
          </p:txBody>
        </p:sp>
        <p:sp>
          <p:nvSpPr>
            <p:cNvPr id="417" name="Line 246"/>
            <p:cNvSpPr>
              <a:spLocks noChangeShapeType="1"/>
            </p:cNvSpPr>
            <p:nvPr/>
          </p:nvSpPr>
          <p:spPr bwMode="auto">
            <a:xfrm>
              <a:off x="2144" y="891"/>
              <a:ext cx="88" cy="0"/>
            </a:xfrm>
            <a:prstGeom prst="line">
              <a:avLst/>
            </a:prstGeom>
            <a:noFill/>
            <a:ln w="0">
              <a:solidFill>
                <a:srgbClr val="000000"/>
              </a:solidFill>
              <a:round/>
              <a:headEnd/>
              <a:tailEnd/>
            </a:ln>
          </p:spPr>
          <p:txBody>
            <a:bodyPr/>
            <a:lstStyle/>
            <a:p>
              <a:endParaRPr lang="en-GB"/>
            </a:p>
          </p:txBody>
        </p:sp>
        <p:sp>
          <p:nvSpPr>
            <p:cNvPr id="418" name="Line 247"/>
            <p:cNvSpPr>
              <a:spLocks noChangeShapeType="1"/>
            </p:cNvSpPr>
            <p:nvPr/>
          </p:nvSpPr>
          <p:spPr bwMode="auto">
            <a:xfrm>
              <a:off x="2144" y="803"/>
              <a:ext cx="88" cy="0"/>
            </a:xfrm>
            <a:prstGeom prst="line">
              <a:avLst/>
            </a:prstGeom>
            <a:noFill/>
            <a:ln w="0">
              <a:solidFill>
                <a:srgbClr val="000000"/>
              </a:solidFill>
              <a:round/>
              <a:headEnd/>
              <a:tailEnd/>
            </a:ln>
          </p:spPr>
          <p:txBody>
            <a:bodyPr/>
            <a:lstStyle/>
            <a:p>
              <a:endParaRPr lang="en-GB"/>
            </a:p>
          </p:txBody>
        </p:sp>
        <p:sp>
          <p:nvSpPr>
            <p:cNvPr id="419" name="Line 248"/>
            <p:cNvSpPr>
              <a:spLocks noChangeShapeType="1"/>
            </p:cNvSpPr>
            <p:nvPr/>
          </p:nvSpPr>
          <p:spPr bwMode="auto">
            <a:xfrm>
              <a:off x="2232" y="803"/>
              <a:ext cx="0" cy="88"/>
            </a:xfrm>
            <a:prstGeom prst="line">
              <a:avLst/>
            </a:prstGeom>
            <a:noFill/>
            <a:ln w="0">
              <a:solidFill>
                <a:srgbClr val="000000"/>
              </a:solidFill>
              <a:round/>
              <a:headEnd/>
              <a:tailEnd/>
            </a:ln>
          </p:spPr>
          <p:txBody>
            <a:bodyPr/>
            <a:lstStyle/>
            <a:p>
              <a:endParaRPr lang="en-GB"/>
            </a:p>
          </p:txBody>
        </p:sp>
        <p:sp>
          <p:nvSpPr>
            <p:cNvPr id="420" name="Line 249"/>
            <p:cNvSpPr>
              <a:spLocks noChangeShapeType="1"/>
            </p:cNvSpPr>
            <p:nvPr/>
          </p:nvSpPr>
          <p:spPr bwMode="auto">
            <a:xfrm>
              <a:off x="2144" y="803"/>
              <a:ext cx="0" cy="88"/>
            </a:xfrm>
            <a:prstGeom prst="line">
              <a:avLst/>
            </a:prstGeom>
            <a:noFill/>
            <a:ln w="0">
              <a:solidFill>
                <a:srgbClr val="000000"/>
              </a:solidFill>
              <a:round/>
              <a:headEnd/>
              <a:tailEnd/>
            </a:ln>
          </p:spPr>
          <p:txBody>
            <a:bodyPr/>
            <a:lstStyle/>
            <a:p>
              <a:endParaRPr lang="en-GB"/>
            </a:p>
          </p:txBody>
        </p:sp>
        <p:sp>
          <p:nvSpPr>
            <p:cNvPr id="421" name="Rectangle 250"/>
            <p:cNvSpPr>
              <a:spLocks noChangeArrowheads="1"/>
            </p:cNvSpPr>
            <p:nvPr/>
          </p:nvSpPr>
          <p:spPr bwMode="auto">
            <a:xfrm>
              <a:off x="2264" y="803"/>
              <a:ext cx="88" cy="88"/>
            </a:xfrm>
            <a:prstGeom prst="rect">
              <a:avLst/>
            </a:prstGeom>
            <a:solidFill>
              <a:srgbClr val="FFFFFF"/>
            </a:solidFill>
            <a:ln w="9525">
              <a:noFill/>
              <a:miter lim="800000"/>
              <a:headEnd/>
              <a:tailEnd/>
            </a:ln>
          </p:spPr>
          <p:txBody>
            <a:bodyPr/>
            <a:lstStyle/>
            <a:p>
              <a:endParaRPr lang="en-US"/>
            </a:p>
          </p:txBody>
        </p:sp>
        <p:sp>
          <p:nvSpPr>
            <p:cNvPr id="422" name="Rectangle 251"/>
            <p:cNvSpPr>
              <a:spLocks noChangeArrowheads="1"/>
            </p:cNvSpPr>
            <p:nvPr/>
          </p:nvSpPr>
          <p:spPr bwMode="auto">
            <a:xfrm>
              <a:off x="2264" y="803"/>
              <a:ext cx="88" cy="88"/>
            </a:xfrm>
            <a:prstGeom prst="rect">
              <a:avLst/>
            </a:prstGeom>
            <a:noFill/>
            <a:ln w="0">
              <a:solidFill>
                <a:srgbClr val="FFFFFF"/>
              </a:solidFill>
              <a:miter lim="800000"/>
              <a:headEnd/>
              <a:tailEnd/>
            </a:ln>
          </p:spPr>
          <p:txBody>
            <a:bodyPr/>
            <a:lstStyle/>
            <a:p>
              <a:endParaRPr lang="en-US"/>
            </a:p>
          </p:txBody>
        </p:sp>
        <p:pic>
          <p:nvPicPr>
            <p:cNvPr id="423" name="Picture 252"/>
            <p:cNvPicPr>
              <a:picLocks noChangeAspect="1" noChangeArrowheads="1"/>
            </p:cNvPicPr>
            <p:nvPr/>
          </p:nvPicPr>
          <p:blipFill>
            <a:blip r:embed="rId13" cstate="print"/>
            <a:srcRect/>
            <a:stretch>
              <a:fillRect/>
            </a:stretch>
          </p:blipFill>
          <p:spPr bwMode="auto">
            <a:xfrm>
              <a:off x="2264" y="807"/>
              <a:ext cx="88" cy="88"/>
            </a:xfrm>
            <a:prstGeom prst="rect">
              <a:avLst/>
            </a:prstGeom>
            <a:noFill/>
            <a:ln w="9525">
              <a:noFill/>
              <a:miter lim="800000"/>
              <a:headEnd/>
              <a:tailEnd/>
            </a:ln>
          </p:spPr>
        </p:pic>
        <p:sp>
          <p:nvSpPr>
            <p:cNvPr id="424" name="Line 253"/>
            <p:cNvSpPr>
              <a:spLocks noChangeShapeType="1"/>
            </p:cNvSpPr>
            <p:nvPr/>
          </p:nvSpPr>
          <p:spPr bwMode="auto">
            <a:xfrm>
              <a:off x="2264" y="891"/>
              <a:ext cx="88" cy="0"/>
            </a:xfrm>
            <a:prstGeom prst="line">
              <a:avLst/>
            </a:prstGeom>
            <a:noFill/>
            <a:ln w="0">
              <a:solidFill>
                <a:srgbClr val="000000"/>
              </a:solidFill>
              <a:round/>
              <a:headEnd/>
              <a:tailEnd/>
            </a:ln>
          </p:spPr>
          <p:txBody>
            <a:bodyPr/>
            <a:lstStyle/>
            <a:p>
              <a:endParaRPr lang="en-GB"/>
            </a:p>
          </p:txBody>
        </p:sp>
        <p:sp>
          <p:nvSpPr>
            <p:cNvPr id="425" name="Line 254"/>
            <p:cNvSpPr>
              <a:spLocks noChangeShapeType="1"/>
            </p:cNvSpPr>
            <p:nvPr/>
          </p:nvSpPr>
          <p:spPr bwMode="auto">
            <a:xfrm>
              <a:off x="2264" y="803"/>
              <a:ext cx="88" cy="0"/>
            </a:xfrm>
            <a:prstGeom prst="line">
              <a:avLst/>
            </a:prstGeom>
            <a:noFill/>
            <a:ln w="0">
              <a:solidFill>
                <a:srgbClr val="000000"/>
              </a:solidFill>
              <a:round/>
              <a:headEnd/>
              <a:tailEnd/>
            </a:ln>
          </p:spPr>
          <p:txBody>
            <a:bodyPr/>
            <a:lstStyle/>
            <a:p>
              <a:endParaRPr lang="en-GB"/>
            </a:p>
          </p:txBody>
        </p:sp>
        <p:sp>
          <p:nvSpPr>
            <p:cNvPr id="426" name="Line 255"/>
            <p:cNvSpPr>
              <a:spLocks noChangeShapeType="1"/>
            </p:cNvSpPr>
            <p:nvPr/>
          </p:nvSpPr>
          <p:spPr bwMode="auto">
            <a:xfrm>
              <a:off x="2352" y="803"/>
              <a:ext cx="0" cy="88"/>
            </a:xfrm>
            <a:prstGeom prst="line">
              <a:avLst/>
            </a:prstGeom>
            <a:noFill/>
            <a:ln w="0">
              <a:solidFill>
                <a:srgbClr val="000000"/>
              </a:solidFill>
              <a:round/>
              <a:headEnd/>
              <a:tailEnd/>
            </a:ln>
          </p:spPr>
          <p:txBody>
            <a:bodyPr/>
            <a:lstStyle/>
            <a:p>
              <a:endParaRPr lang="en-GB"/>
            </a:p>
          </p:txBody>
        </p:sp>
        <p:sp>
          <p:nvSpPr>
            <p:cNvPr id="427" name="Line 256"/>
            <p:cNvSpPr>
              <a:spLocks noChangeShapeType="1"/>
            </p:cNvSpPr>
            <p:nvPr/>
          </p:nvSpPr>
          <p:spPr bwMode="auto">
            <a:xfrm>
              <a:off x="2264" y="803"/>
              <a:ext cx="0" cy="88"/>
            </a:xfrm>
            <a:prstGeom prst="line">
              <a:avLst/>
            </a:prstGeom>
            <a:noFill/>
            <a:ln w="0">
              <a:solidFill>
                <a:srgbClr val="000000"/>
              </a:solidFill>
              <a:round/>
              <a:headEnd/>
              <a:tailEnd/>
            </a:ln>
          </p:spPr>
          <p:txBody>
            <a:bodyPr/>
            <a:lstStyle/>
            <a:p>
              <a:endParaRPr lang="en-GB"/>
            </a:p>
          </p:txBody>
        </p:sp>
        <p:sp>
          <p:nvSpPr>
            <p:cNvPr id="428" name="Line 257"/>
            <p:cNvSpPr>
              <a:spLocks noChangeShapeType="1"/>
            </p:cNvSpPr>
            <p:nvPr/>
          </p:nvSpPr>
          <p:spPr bwMode="auto">
            <a:xfrm>
              <a:off x="2264" y="891"/>
              <a:ext cx="88" cy="0"/>
            </a:xfrm>
            <a:prstGeom prst="line">
              <a:avLst/>
            </a:prstGeom>
            <a:noFill/>
            <a:ln w="0">
              <a:solidFill>
                <a:srgbClr val="000000"/>
              </a:solidFill>
              <a:round/>
              <a:headEnd/>
              <a:tailEnd/>
            </a:ln>
          </p:spPr>
          <p:txBody>
            <a:bodyPr/>
            <a:lstStyle/>
            <a:p>
              <a:endParaRPr lang="en-GB"/>
            </a:p>
          </p:txBody>
        </p:sp>
        <p:sp>
          <p:nvSpPr>
            <p:cNvPr id="429" name="Line 258"/>
            <p:cNvSpPr>
              <a:spLocks noChangeShapeType="1"/>
            </p:cNvSpPr>
            <p:nvPr/>
          </p:nvSpPr>
          <p:spPr bwMode="auto">
            <a:xfrm>
              <a:off x="2264" y="803"/>
              <a:ext cx="0" cy="88"/>
            </a:xfrm>
            <a:prstGeom prst="line">
              <a:avLst/>
            </a:prstGeom>
            <a:noFill/>
            <a:ln w="0">
              <a:solidFill>
                <a:srgbClr val="000000"/>
              </a:solidFill>
              <a:round/>
              <a:headEnd/>
              <a:tailEnd/>
            </a:ln>
          </p:spPr>
          <p:txBody>
            <a:bodyPr/>
            <a:lstStyle/>
            <a:p>
              <a:endParaRPr lang="en-GB"/>
            </a:p>
          </p:txBody>
        </p:sp>
        <p:sp>
          <p:nvSpPr>
            <p:cNvPr id="430" name="Line 259"/>
            <p:cNvSpPr>
              <a:spLocks noChangeShapeType="1"/>
            </p:cNvSpPr>
            <p:nvPr/>
          </p:nvSpPr>
          <p:spPr bwMode="auto">
            <a:xfrm>
              <a:off x="2296" y="891"/>
              <a:ext cx="0" cy="0"/>
            </a:xfrm>
            <a:prstGeom prst="line">
              <a:avLst/>
            </a:prstGeom>
            <a:noFill/>
            <a:ln w="0">
              <a:solidFill>
                <a:srgbClr val="000000"/>
              </a:solidFill>
              <a:round/>
              <a:headEnd/>
              <a:tailEnd/>
            </a:ln>
          </p:spPr>
          <p:txBody>
            <a:bodyPr/>
            <a:lstStyle/>
            <a:p>
              <a:endParaRPr lang="en-GB"/>
            </a:p>
          </p:txBody>
        </p:sp>
        <p:sp>
          <p:nvSpPr>
            <p:cNvPr id="431" name="Line 260"/>
            <p:cNvSpPr>
              <a:spLocks noChangeShapeType="1"/>
            </p:cNvSpPr>
            <p:nvPr/>
          </p:nvSpPr>
          <p:spPr bwMode="auto">
            <a:xfrm>
              <a:off x="2296" y="803"/>
              <a:ext cx="0" cy="0"/>
            </a:xfrm>
            <a:prstGeom prst="line">
              <a:avLst/>
            </a:prstGeom>
            <a:noFill/>
            <a:ln w="0">
              <a:solidFill>
                <a:srgbClr val="000000"/>
              </a:solidFill>
              <a:round/>
              <a:headEnd/>
              <a:tailEnd/>
            </a:ln>
          </p:spPr>
          <p:txBody>
            <a:bodyPr/>
            <a:lstStyle/>
            <a:p>
              <a:endParaRPr lang="en-GB"/>
            </a:p>
          </p:txBody>
        </p:sp>
        <p:sp>
          <p:nvSpPr>
            <p:cNvPr id="432" name="Line 261"/>
            <p:cNvSpPr>
              <a:spLocks noChangeShapeType="1"/>
            </p:cNvSpPr>
            <p:nvPr/>
          </p:nvSpPr>
          <p:spPr bwMode="auto">
            <a:xfrm>
              <a:off x="2340" y="891"/>
              <a:ext cx="0" cy="0"/>
            </a:xfrm>
            <a:prstGeom prst="line">
              <a:avLst/>
            </a:prstGeom>
            <a:noFill/>
            <a:ln w="0">
              <a:solidFill>
                <a:srgbClr val="000000"/>
              </a:solidFill>
              <a:round/>
              <a:headEnd/>
              <a:tailEnd/>
            </a:ln>
          </p:spPr>
          <p:txBody>
            <a:bodyPr/>
            <a:lstStyle/>
            <a:p>
              <a:endParaRPr lang="en-GB"/>
            </a:p>
          </p:txBody>
        </p:sp>
        <p:sp>
          <p:nvSpPr>
            <p:cNvPr id="433" name="Line 262"/>
            <p:cNvSpPr>
              <a:spLocks noChangeShapeType="1"/>
            </p:cNvSpPr>
            <p:nvPr/>
          </p:nvSpPr>
          <p:spPr bwMode="auto">
            <a:xfrm>
              <a:off x="2340" y="803"/>
              <a:ext cx="0" cy="0"/>
            </a:xfrm>
            <a:prstGeom prst="line">
              <a:avLst/>
            </a:prstGeom>
            <a:noFill/>
            <a:ln w="0">
              <a:solidFill>
                <a:srgbClr val="000000"/>
              </a:solidFill>
              <a:round/>
              <a:headEnd/>
              <a:tailEnd/>
            </a:ln>
          </p:spPr>
          <p:txBody>
            <a:bodyPr/>
            <a:lstStyle/>
            <a:p>
              <a:endParaRPr lang="en-GB"/>
            </a:p>
          </p:txBody>
        </p:sp>
        <p:sp>
          <p:nvSpPr>
            <p:cNvPr id="434" name="Line 263"/>
            <p:cNvSpPr>
              <a:spLocks noChangeShapeType="1"/>
            </p:cNvSpPr>
            <p:nvPr/>
          </p:nvSpPr>
          <p:spPr bwMode="auto">
            <a:xfrm>
              <a:off x="2264" y="835"/>
              <a:ext cx="0" cy="0"/>
            </a:xfrm>
            <a:prstGeom prst="line">
              <a:avLst/>
            </a:prstGeom>
            <a:noFill/>
            <a:ln w="0">
              <a:solidFill>
                <a:srgbClr val="000000"/>
              </a:solidFill>
              <a:round/>
              <a:headEnd/>
              <a:tailEnd/>
            </a:ln>
          </p:spPr>
          <p:txBody>
            <a:bodyPr/>
            <a:lstStyle/>
            <a:p>
              <a:endParaRPr lang="en-GB"/>
            </a:p>
          </p:txBody>
        </p:sp>
        <p:sp>
          <p:nvSpPr>
            <p:cNvPr id="435" name="Line 264"/>
            <p:cNvSpPr>
              <a:spLocks noChangeShapeType="1"/>
            </p:cNvSpPr>
            <p:nvPr/>
          </p:nvSpPr>
          <p:spPr bwMode="auto">
            <a:xfrm flipH="1">
              <a:off x="2348" y="835"/>
              <a:ext cx="4" cy="0"/>
            </a:xfrm>
            <a:prstGeom prst="line">
              <a:avLst/>
            </a:prstGeom>
            <a:noFill/>
            <a:ln w="0">
              <a:solidFill>
                <a:srgbClr val="000000"/>
              </a:solidFill>
              <a:round/>
              <a:headEnd/>
              <a:tailEnd/>
            </a:ln>
          </p:spPr>
          <p:txBody>
            <a:bodyPr/>
            <a:lstStyle/>
            <a:p>
              <a:endParaRPr lang="en-GB"/>
            </a:p>
          </p:txBody>
        </p:sp>
        <p:sp>
          <p:nvSpPr>
            <p:cNvPr id="436" name="Line 265"/>
            <p:cNvSpPr>
              <a:spLocks noChangeShapeType="1"/>
            </p:cNvSpPr>
            <p:nvPr/>
          </p:nvSpPr>
          <p:spPr bwMode="auto">
            <a:xfrm>
              <a:off x="2264" y="879"/>
              <a:ext cx="0" cy="0"/>
            </a:xfrm>
            <a:prstGeom prst="line">
              <a:avLst/>
            </a:prstGeom>
            <a:noFill/>
            <a:ln w="0">
              <a:solidFill>
                <a:srgbClr val="000000"/>
              </a:solidFill>
              <a:round/>
              <a:headEnd/>
              <a:tailEnd/>
            </a:ln>
          </p:spPr>
          <p:txBody>
            <a:bodyPr/>
            <a:lstStyle/>
            <a:p>
              <a:endParaRPr lang="en-GB"/>
            </a:p>
          </p:txBody>
        </p:sp>
        <p:sp>
          <p:nvSpPr>
            <p:cNvPr id="437" name="Line 266"/>
            <p:cNvSpPr>
              <a:spLocks noChangeShapeType="1"/>
            </p:cNvSpPr>
            <p:nvPr/>
          </p:nvSpPr>
          <p:spPr bwMode="auto">
            <a:xfrm flipH="1">
              <a:off x="2348" y="879"/>
              <a:ext cx="4" cy="0"/>
            </a:xfrm>
            <a:prstGeom prst="line">
              <a:avLst/>
            </a:prstGeom>
            <a:noFill/>
            <a:ln w="0">
              <a:solidFill>
                <a:srgbClr val="000000"/>
              </a:solidFill>
              <a:round/>
              <a:headEnd/>
              <a:tailEnd/>
            </a:ln>
          </p:spPr>
          <p:txBody>
            <a:bodyPr/>
            <a:lstStyle/>
            <a:p>
              <a:endParaRPr lang="en-GB"/>
            </a:p>
          </p:txBody>
        </p:sp>
        <p:sp>
          <p:nvSpPr>
            <p:cNvPr id="438" name="Line 267"/>
            <p:cNvSpPr>
              <a:spLocks noChangeShapeType="1"/>
            </p:cNvSpPr>
            <p:nvPr/>
          </p:nvSpPr>
          <p:spPr bwMode="auto">
            <a:xfrm>
              <a:off x="2264" y="891"/>
              <a:ext cx="88" cy="0"/>
            </a:xfrm>
            <a:prstGeom prst="line">
              <a:avLst/>
            </a:prstGeom>
            <a:noFill/>
            <a:ln w="0">
              <a:solidFill>
                <a:srgbClr val="000000"/>
              </a:solidFill>
              <a:round/>
              <a:headEnd/>
              <a:tailEnd/>
            </a:ln>
          </p:spPr>
          <p:txBody>
            <a:bodyPr/>
            <a:lstStyle/>
            <a:p>
              <a:endParaRPr lang="en-GB"/>
            </a:p>
          </p:txBody>
        </p:sp>
        <p:sp>
          <p:nvSpPr>
            <p:cNvPr id="439" name="Line 268"/>
            <p:cNvSpPr>
              <a:spLocks noChangeShapeType="1"/>
            </p:cNvSpPr>
            <p:nvPr/>
          </p:nvSpPr>
          <p:spPr bwMode="auto">
            <a:xfrm>
              <a:off x="2264" y="803"/>
              <a:ext cx="88" cy="0"/>
            </a:xfrm>
            <a:prstGeom prst="line">
              <a:avLst/>
            </a:prstGeom>
            <a:noFill/>
            <a:ln w="0">
              <a:solidFill>
                <a:srgbClr val="000000"/>
              </a:solidFill>
              <a:round/>
              <a:headEnd/>
              <a:tailEnd/>
            </a:ln>
          </p:spPr>
          <p:txBody>
            <a:bodyPr/>
            <a:lstStyle/>
            <a:p>
              <a:endParaRPr lang="en-GB"/>
            </a:p>
          </p:txBody>
        </p:sp>
        <p:sp>
          <p:nvSpPr>
            <p:cNvPr id="440" name="Line 269"/>
            <p:cNvSpPr>
              <a:spLocks noChangeShapeType="1"/>
            </p:cNvSpPr>
            <p:nvPr/>
          </p:nvSpPr>
          <p:spPr bwMode="auto">
            <a:xfrm>
              <a:off x="2352" y="803"/>
              <a:ext cx="0" cy="88"/>
            </a:xfrm>
            <a:prstGeom prst="line">
              <a:avLst/>
            </a:prstGeom>
            <a:noFill/>
            <a:ln w="0">
              <a:solidFill>
                <a:srgbClr val="000000"/>
              </a:solidFill>
              <a:round/>
              <a:headEnd/>
              <a:tailEnd/>
            </a:ln>
          </p:spPr>
          <p:txBody>
            <a:bodyPr/>
            <a:lstStyle/>
            <a:p>
              <a:endParaRPr lang="en-GB"/>
            </a:p>
          </p:txBody>
        </p:sp>
        <p:sp>
          <p:nvSpPr>
            <p:cNvPr id="441" name="Line 270"/>
            <p:cNvSpPr>
              <a:spLocks noChangeShapeType="1"/>
            </p:cNvSpPr>
            <p:nvPr/>
          </p:nvSpPr>
          <p:spPr bwMode="auto">
            <a:xfrm>
              <a:off x="2264" y="803"/>
              <a:ext cx="0" cy="88"/>
            </a:xfrm>
            <a:prstGeom prst="line">
              <a:avLst/>
            </a:prstGeom>
            <a:noFill/>
            <a:ln w="0">
              <a:solidFill>
                <a:srgbClr val="000000"/>
              </a:solidFill>
              <a:round/>
              <a:headEnd/>
              <a:tailEnd/>
            </a:ln>
          </p:spPr>
          <p:txBody>
            <a:bodyPr/>
            <a:lstStyle/>
            <a:p>
              <a:endParaRPr lang="en-GB"/>
            </a:p>
          </p:txBody>
        </p:sp>
        <p:sp>
          <p:nvSpPr>
            <p:cNvPr id="442" name="Rectangle 271"/>
            <p:cNvSpPr>
              <a:spLocks noChangeArrowheads="1"/>
            </p:cNvSpPr>
            <p:nvPr/>
          </p:nvSpPr>
          <p:spPr bwMode="auto">
            <a:xfrm>
              <a:off x="2384" y="803"/>
              <a:ext cx="88" cy="88"/>
            </a:xfrm>
            <a:prstGeom prst="rect">
              <a:avLst/>
            </a:prstGeom>
            <a:solidFill>
              <a:srgbClr val="FFFFFF"/>
            </a:solidFill>
            <a:ln w="9525">
              <a:noFill/>
              <a:miter lim="800000"/>
              <a:headEnd/>
              <a:tailEnd/>
            </a:ln>
          </p:spPr>
          <p:txBody>
            <a:bodyPr/>
            <a:lstStyle/>
            <a:p>
              <a:endParaRPr lang="en-US"/>
            </a:p>
          </p:txBody>
        </p:sp>
        <p:sp>
          <p:nvSpPr>
            <p:cNvPr id="443" name="Rectangle 272"/>
            <p:cNvSpPr>
              <a:spLocks noChangeArrowheads="1"/>
            </p:cNvSpPr>
            <p:nvPr/>
          </p:nvSpPr>
          <p:spPr bwMode="auto">
            <a:xfrm>
              <a:off x="2384" y="803"/>
              <a:ext cx="88" cy="88"/>
            </a:xfrm>
            <a:prstGeom prst="rect">
              <a:avLst/>
            </a:prstGeom>
            <a:noFill/>
            <a:ln w="0">
              <a:solidFill>
                <a:srgbClr val="FFFFFF"/>
              </a:solidFill>
              <a:miter lim="800000"/>
              <a:headEnd/>
              <a:tailEnd/>
            </a:ln>
          </p:spPr>
          <p:txBody>
            <a:bodyPr/>
            <a:lstStyle/>
            <a:p>
              <a:endParaRPr lang="en-US"/>
            </a:p>
          </p:txBody>
        </p:sp>
        <p:pic>
          <p:nvPicPr>
            <p:cNvPr id="444" name="Picture 273"/>
            <p:cNvPicPr>
              <a:picLocks noChangeAspect="1" noChangeArrowheads="1"/>
            </p:cNvPicPr>
            <p:nvPr/>
          </p:nvPicPr>
          <p:blipFill>
            <a:blip r:embed="rId14" cstate="print"/>
            <a:srcRect/>
            <a:stretch>
              <a:fillRect/>
            </a:stretch>
          </p:blipFill>
          <p:spPr bwMode="auto">
            <a:xfrm>
              <a:off x="2384" y="807"/>
              <a:ext cx="88" cy="88"/>
            </a:xfrm>
            <a:prstGeom prst="rect">
              <a:avLst/>
            </a:prstGeom>
            <a:noFill/>
            <a:ln w="9525">
              <a:noFill/>
              <a:miter lim="800000"/>
              <a:headEnd/>
              <a:tailEnd/>
            </a:ln>
          </p:spPr>
        </p:pic>
        <p:sp>
          <p:nvSpPr>
            <p:cNvPr id="445" name="Line 274"/>
            <p:cNvSpPr>
              <a:spLocks noChangeShapeType="1"/>
            </p:cNvSpPr>
            <p:nvPr/>
          </p:nvSpPr>
          <p:spPr bwMode="auto">
            <a:xfrm>
              <a:off x="2384" y="891"/>
              <a:ext cx="88" cy="0"/>
            </a:xfrm>
            <a:prstGeom prst="line">
              <a:avLst/>
            </a:prstGeom>
            <a:noFill/>
            <a:ln w="0">
              <a:solidFill>
                <a:srgbClr val="000000"/>
              </a:solidFill>
              <a:round/>
              <a:headEnd/>
              <a:tailEnd/>
            </a:ln>
          </p:spPr>
          <p:txBody>
            <a:bodyPr/>
            <a:lstStyle/>
            <a:p>
              <a:endParaRPr lang="en-GB"/>
            </a:p>
          </p:txBody>
        </p:sp>
        <p:sp>
          <p:nvSpPr>
            <p:cNvPr id="446" name="Line 275"/>
            <p:cNvSpPr>
              <a:spLocks noChangeShapeType="1"/>
            </p:cNvSpPr>
            <p:nvPr/>
          </p:nvSpPr>
          <p:spPr bwMode="auto">
            <a:xfrm>
              <a:off x="2384" y="803"/>
              <a:ext cx="88" cy="0"/>
            </a:xfrm>
            <a:prstGeom prst="line">
              <a:avLst/>
            </a:prstGeom>
            <a:noFill/>
            <a:ln w="0">
              <a:solidFill>
                <a:srgbClr val="000000"/>
              </a:solidFill>
              <a:round/>
              <a:headEnd/>
              <a:tailEnd/>
            </a:ln>
          </p:spPr>
          <p:txBody>
            <a:bodyPr/>
            <a:lstStyle/>
            <a:p>
              <a:endParaRPr lang="en-GB"/>
            </a:p>
          </p:txBody>
        </p:sp>
        <p:sp>
          <p:nvSpPr>
            <p:cNvPr id="447" name="Line 276"/>
            <p:cNvSpPr>
              <a:spLocks noChangeShapeType="1"/>
            </p:cNvSpPr>
            <p:nvPr/>
          </p:nvSpPr>
          <p:spPr bwMode="auto">
            <a:xfrm>
              <a:off x="2472" y="803"/>
              <a:ext cx="0" cy="88"/>
            </a:xfrm>
            <a:prstGeom prst="line">
              <a:avLst/>
            </a:prstGeom>
            <a:noFill/>
            <a:ln w="0">
              <a:solidFill>
                <a:srgbClr val="000000"/>
              </a:solidFill>
              <a:round/>
              <a:headEnd/>
              <a:tailEnd/>
            </a:ln>
          </p:spPr>
          <p:txBody>
            <a:bodyPr/>
            <a:lstStyle/>
            <a:p>
              <a:endParaRPr lang="en-GB"/>
            </a:p>
          </p:txBody>
        </p:sp>
        <p:sp>
          <p:nvSpPr>
            <p:cNvPr id="448" name="Line 277"/>
            <p:cNvSpPr>
              <a:spLocks noChangeShapeType="1"/>
            </p:cNvSpPr>
            <p:nvPr/>
          </p:nvSpPr>
          <p:spPr bwMode="auto">
            <a:xfrm>
              <a:off x="2384" y="803"/>
              <a:ext cx="0" cy="88"/>
            </a:xfrm>
            <a:prstGeom prst="line">
              <a:avLst/>
            </a:prstGeom>
            <a:noFill/>
            <a:ln w="0">
              <a:solidFill>
                <a:srgbClr val="000000"/>
              </a:solidFill>
              <a:round/>
              <a:headEnd/>
              <a:tailEnd/>
            </a:ln>
          </p:spPr>
          <p:txBody>
            <a:bodyPr/>
            <a:lstStyle/>
            <a:p>
              <a:endParaRPr lang="en-GB"/>
            </a:p>
          </p:txBody>
        </p:sp>
        <p:sp>
          <p:nvSpPr>
            <p:cNvPr id="449" name="Line 278"/>
            <p:cNvSpPr>
              <a:spLocks noChangeShapeType="1"/>
            </p:cNvSpPr>
            <p:nvPr/>
          </p:nvSpPr>
          <p:spPr bwMode="auto">
            <a:xfrm>
              <a:off x="2384" y="891"/>
              <a:ext cx="88" cy="0"/>
            </a:xfrm>
            <a:prstGeom prst="line">
              <a:avLst/>
            </a:prstGeom>
            <a:noFill/>
            <a:ln w="0">
              <a:solidFill>
                <a:srgbClr val="000000"/>
              </a:solidFill>
              <a:round/>
              <a:headEnd/>
              <a:tailEnd/>
            </a:ln>
          </p:spPr>
          <p:txBody>
            <a:bodyPr/>
            <a:lstStyle/>
            <a:p>
              <a:endParaRPr lang="en-GB"/>
            </a:p>
          </p:txBody>
        </p:sp>
        <p:sp>
          <p:nvSpPr>
            <p:cNvPr id="450" name="Line 279"/>
            <p:cNvSpPr>
              <a:spLocks noChangeShapeType="1"/>
            </p:cNvSpPr>
            <p:nvPr/>
          </p:nvSpPr>
          <p:spPr bwMode="auto">
            <a:xfrm>
              <a:off x="2384" y="803"/>
              <a:ext cx="0" cy="88"/>
            </a:xfrm>
            <a:prstGeom prst="line">
              <a:avLst/>
            </a:prstGeom>
            <a:noFill/>
            <a:ln w="0">
              <a:solidFill>
                <a:srgbClr val="000000"/>
              </a:solidFill>
              <a:round/>
              <a:headEnd/>
              <a:tailEnd/>
            </a:ln>
          </p:spPr>
          <p:txBody>
            <a:bodyPr/>
            <a:lstStyle/>
            <a:p>
              <a:endParaRPr lang="en-GB"/>
            </a:p>
          </p:txBody>
        </p:sp>
        <p:sp>
          <p:nvSpPr>
            <p:cNvPr id="451" name="Line 280"/>
            <p:cNvSpPr>
              <a:spLocks noChangeShapeType="1"/>
            </p:cNvSpPr>
            <p:nvPr/>
          </p:nvSpPr>
          <p:spPr bwMode="auto">
            <a:xfrm>
              <a:off x="2416" y="891"/>
              <a:ext cx="0" cy="0"/>
            </a:xfrm>
            <a:prstGeom prst="line">
              <a:avLst/>
            </a:prstGeom>
            <a:noFill/>
            <a:ln w="0">
              <a:solidFill>
                <a:srgbClr val="000000"/>
              </a:solidFill>
              <a:round/>
              <a:headEnd/>
              <a:tailEnd/>
            </a:ln>
          </p:spPr>
          <p:txBody>
            <a:bodyPr/>
            <a:lstStyle/>
            <a:p>
              <a:endParaRPr lang="en-GB"/>
            </a:p>
          </p:txBody>
        </p:sp>
        <p:sp>
          <p:nvSpPr>
            <p:cNvPr id="452" name="Line 281"/>
            <p:cNvSpPr>
              <a:spLocks noChangeShapeType="1"/>
            </p:cNvSpPr>
            <p:nvPr/>
          </p:nvSpPr>
          <p:spPr bwMode="auto">
            <a:xfrm>
              <a:off x="2416" y="803"/>
              <a:ext cx="0" cy="0"/>
            </a:xfrm>
            <a:prstGeom prst="line">
              <a:avLst/>
            </a:prstGeom>
            <a:noFill/>
            <a:ln w="0">
              <a:solidFill>
                <a:srgbClr val="000000"/>
              </a:solidFill>
              <a:round/>
              <a:headEnd/>
              <a:tailEnd/>
            </a:ln>
          </p:spPr>
          <p:txBody>
            <a:bodyPr/>
            <a:lstStyle/>
            <a:p>
              <a:endParaRPr lang="en-GB"/>
            </a:p>
          </p:txBody>
        </p:sp>
        <p:sp>
          <p:nvSpPr>
            <p:cNvPr id="453" name="Line 282"/>
            <p:cNvSpPr>
              <a:spLocks noChangeShapeType="1"/>
            </p:cNvSpPr>
            <p:nvPr/>
          </p:nvSpPr>
          <p:spPr bwMode="auto">
            <a:xfrm>
              <a:off x="2460" y="891"/>
              <a:ext cx="0" cy="0"/>
            </a:xfrm>
            <a:prstGeom prst="line">
              <a:avLst/>
            </a:prstGeom>
            <a:noFill/>
            <a:ln w="0">
              <a:solidFill>
                <a:srgbClr val="000000"/>
              </a:solidFill>
              <a:round/>
              <a:headEnd/>
              <a:tailEnd/>
            </a:ln>
          </p:spPr>
          <p:txBody>
            <a:bodyPr/>
            <a:lstStyle/>
            <a:p>
              <a:endParaRPr lang="en-GB"/>
            </a:p>
          </p:txBody>
        </p:sp>
        <p:sp>
          <p:nvSpPr>
            <p:cNvPr id="454" name="Line 283"/>
            <p:cNvSpPr>
              <a:spLocks noChangeShapeType="1"/>
            </p:cNvSpPr>
            <p:nvPr/>
          </p:nvSpPr>
          <p:spPr bwMode="auto">
            <a:xfrm>
              <a:off x="2460" y="803"/>
              <a:ext cx="0" cy="0"/>
            </a:xfrm>
            <a:prstGeom prst="line">
              <a:avLst/>
            </a:prstGeom>
            <a:noFill/>
            <a:ln w="0">
              <a:solidFill>
                <a:srgbClr val="000000"/>
              </a:solidFill>
              <a:round/>
              <a:headEnd/>
              <a:tailEnd/>
            </a:ln>
          </p:spPr>
          <p:txBody>
            <a:bodyPr/>
            <a:lstStyle/>
            <a:p>
              <a:endParaRPr lang="en-GB"/>
            </a:p>
          </p:txBody>
        </p:sp>
        <p:sp>
          <p:nvSpPr>
            <p:cNvPr id="455" name="Line 284"/>
            <p:cNvSpPr>
              <a:spLocks noChangeShapeType="1"/>
            </p:cNvSpPr>
            <p:nvPr/>
          </p:nvSpPr>
          <p:spPr bwMode="auto">
            <a:xfrm>
              <a:off x="2384" y="835"/>
              <a:ext cx="0" cy="0"/>
            </a:xfrm>
            <a:prstGeom prst="line">
              <a:avLst/>
            </a:prstGeom>
            <a:noFill/>
            <a:ln w="0">
              <a:solidFill>
                <a:srgbClr val="000000"/>
              </a:solidFill>
              <a:round/>
              <a:headEnd/>
              <a:tailEnd/>
            </a:ln>
          </p:spPr>
          <p:txBody>
            <a:bodyPr/>
            <a:lstStyle/>
            <a:p>
              <a:endParaRPr lang="en-GB"/>
            </a:p>
          </p:txBody>
        </p:sp>
        <p:sp>
          <p:nvSpPr>
            <p:cNvPr id="456" name="Line 285"/>
            <p:cNvSpPr>
              <a:spLocks noChangeShapeType="1"/>
            </p:cNvSpPr>
            <p:nvPr/>
          </p:nvSpPr>
          <p:spPr bwMode="auto">
            <a:xfrm flipH="1">
              <a:off x="2468" y="835"/>
              <a:ext cx="4" cy="0"/>
            </a:xfrm>
            <a:prstGeom prst="line">
              <a:avLst/>
            </a:prstGeom>
            <a:noFill/>
            <a:ln w="0">
              <a:solidFill>
                <a:srgbClr val="000000"/>
              </a:solidFill>
              <a:round/>
              <a:headEnd/>
              <a:tailEnd/>
            </a:ln>
          </p:spPr>
          <p:txBody>
            <a:bodyPr/>
            <a:lstStyle/>
            <a:p>
              <a:endParaRPr lang="en-GB"/>
            </a:p>
          </p:txBody>
        </p:sp>
        <p:sp>
          <p:nvSpPr>
            <p:cNvPr id="457" name="Line 286"/>
            <p:cNvSpPr>
              <a:spLocks noChangeShapeType="1"/>
            </p:cNvSpPr>
            <p:nvPr/>
          </p:nvSpPr>
          <p:spPr bwMode="auto">
            <a:xfrm>
              <a:off x="2384" y="879"/>
              <a:ext cx="0" cy="0"/>
            </a:xfrm>
            <a:prstGeom prst="line">
              <a:avLst/>
            </a:prstGeom>
            <a:noFill/>
            <a:ln w="0">
              <a:solidFill>
                <a:srgbClr val="000000"/>
              </a:solidFill>
              <a:round/>
              <a:headEnd/>
              <a:tailEnd/>
            </a:ln>
          </p:spPr>
          <p:txBody>
            <a:bodyPr/>
            <a:lstStyle/>
            <a:p>
              <a:endParaRPr lang="en-GB"/>
            </a:p>
          </p:txBody>
        </p:sp>
        <p:sp>
          <p:nvSpPr>
            <p:cNvPr id="458" name="Line 287"/>
            <p:cNvSpPr>
              <a:spLocks noChangeShapeType="1"/>
            </p:cNvSpPr>
            <p:nvPr/>
          </p:nvSpPr>
          <p:spPr bwMode="auto">
            <a:xfrm flipH="1">
              <a:off x="2468" y="879"/>
              <a:ext cx="4" cy="0"/>
            </a:xfrm>
            <a:prstGeom prst="line">
              <a:avLst/>
            </a:prstGeom>
            <a:noFill/>
            <a:ln w="0">
              <a:solidFill>
                <a:srgbClr val="000000"/>
              </a:solidFill>
              <a:round/>
              <a:headEnd/>
              <a:tailEnd/>
            </a:ln>
          </p:spPr>
          <p:txBody>
            <a:bodyPr/>
            <a:lstStyle/>
            <a:p>
              <a:endParaRPr lang="en-GB"/>
            </a:p>
          </p:txBody>
        </p:sp>
        <p:sp>
          <p:nvSpPr>
            <p:cNvPr id="459" name="Line 288"/>
            <p:cNvSpPr>
              <a:spLocks noChangeShapeType="1"/>
            </p:cNvSpPr>
            <p:nvPr/>
          </p:nvSpPr>
          <p:spPr bwMode="auto">
            <a:xfrm>
              <a:off x="2384" y="891"/>
              <a:ext cx="88" cy="0"/>
            </a:xfrm>
            <a:prstGeom prst="line">
              <a:avLst/>
            </a:prstGeom>
            <a:noFill/>
            <a:ln w="0">
              <a:solidFill>
                <a:srgbClr val="000000"/>
              </a:solidFill>
              <a:round/>
              <a:headEnd/>
              <a:tailEnd/>
            </a:ln>
          </p:spPr>
          <p:txBody>
            <a:bodyPr/>
            <a:lstStyle/>
            <a:p>
              <a:endParaRPr lang="en-GB"/>
            </a:p>
          </p:txBody>
        </p:sp>
        <p:sp>
          <p:nvSpPr>
            <p:cNvPr id="460" name="Line 289"/>
            <p:cNvSpPr>
              <a:spLocks noChangeShapeType="1"/>
            </p:cNvSpPr>
            <p:nvPr/>
          </p:nvSpPr>
          <p:spPr bwMode="auto">
            <a:xfrm>
              <a:off x="2384" y="803"/>
              <a:ext cx="88" cy="0"/>
            </a:xfrm>
            <a:prstGeom prst="line">
              <a:avLst/>
            </a:prstGeom>
            <a:noFill/>
            <a:ln w="0">
              <a:solidFill>
                <a:srgbClr val="000000"/>
              </a:solidFill>
              <a:round/>
              <a:headEnd/>
              <a:tailEnd/>
            </a:ln>
          </p:spPr>
          <p:txBody>
            <a:bodyPr/>
            <a:lstStyle/>
            <a:p>
              <a:endParaRPr lang="en-GB"/>
            </a:p>
          </p:txBody>
        </p:sp>
        <p:sp>
          <p:nvSpPr>
            <p:cNvPr id="461" name="Line 290"/>
            <p:cNvSpPr>
              <a:spLocks noChangeShapeType="1"/>
            </p:cNvSpPr>
            <p:nvPr/>
          </p:nvSpPr>
          <p:spPr bwMode="auto">
            <a:xfrm>
              <a:off x="2472" y="803"/>
              <a:ext cx="0" cy="88"/>
            </a:xfrm>
            <a:prstGeom prst="line">
              <a:avLst/>
            </a:prstGeom>
            <a:noFill/>
            <a:ln w="0">
              <a:solidFill>
                <a:srgbClr val="000000"/>
              </a:solidFill>
              <a:round/>
              <a:headEnd/>
              <a:tailEnd/>
            </a:ln>
          </p:spPr>
          <p:txBody>
            <a:bodyPr/>
            <a:lstStyle/>
            <a:p>
              <a:endParaRPr lang="en-GB"/>
            </a:p>
          </p:txBody>
        </p:sp>
        <p:sp>
          <p:nvSpPr>
            <p:cNvPr id="462" name="Line 291"/>
            <p:cNvSpPr>
              <a:spLocks noChangeShapeType="1"/>
            </p:cNvSpPr>
            <p:nvPr/>
          </p:nvSpPr>
          <p:spPr bwMode="auto">
            <a:xfrm>
              <a:off x="2384" y="803"/>
              <a:ext cx="0" cy="88"/>
            </a:xfrm>
            <a:prstGeom prst="line">
              <a:avLst/>
            </a:prstGeom>
            <a:noFill/>
            <a:ln w="0">
              <a:solidFill>
                <a:srgbClr val="000000"/>
              </a:solidFill>
              <a:round/>
              <a:headEnd/>
              <a:tailEnd/>
            </a:ln>
          </p:spPr>
          <p:txBody>
            <a:bodyPr/>
            <a:lstStyle/>
            <a:p>
              <a:endParaRPr lang="en-GB"/>
            </a:p>
          </p:txBody>
        </p:sp>
        <p:sp>
          <p:nvSpPr>
            <p:cNvPr id="463" name="Rectangle 292"/>
            <p:cNvSpPr>
              <a:spLocks noChangeArrowheads="1"/>
            </p:cNvSpPr>
            <p:nvPr/>
          </p:nvSpPr>
          <p:spPr bwMode="auto">
            <a:xfrm>
              <a:off x="2504" y="803"/>
              <a:ext cx="88" cy="88"/>
            </a:xfrm>
            <a:prstGeom prst="rect">
              <a:avLst/>
            </a:prstGeom>
            <a:solidFill>
              <a:srgbClr val="FFFFFF"/>
            </a:solidFill>
            <a:ln w="9525">
              <a:noFill/>
              <a:miter lim="800000"/>
              <a:headEnd/>
              <a:tailEnd/>
            </a:ln>
          </p:spPr>
          <p:txBody>
            <a:bodyPr/>
            <a:lstStyle/>
            <a:p>
              <a:endParaRPr lang="en-US"/>
            </a:p>
          </p:txBody>
        </p:sp>
        <p:sp>
          <p:nvSpPr>
            <p:cNvPr id="464" name="Rectangle 293"/>
            <p:cNvSpPr>
              <a:spLocks noChangeArrowheads="1"/>
            </p:cNvSpPr>
            <p:nvPr/>
          </p:nvSpPr>
          <p:spPr bwMode="auto">
            <a:xfrm>
              <a:off x="2504" y="803"/>
              <a:ext cx="88" cy="88"/>
            </a:xfrm>
            <a:prstGeom prst="rect">
              <a:avLst/>
            </a:prstGeom>
            <a:noFill/>
            <a:ln w="0">
              <a:solidFill>
                <a:srgbClr val="FFFFFF"/>
              </a:solidFill>
              <a:miter lim="800000"/>
              <a:headEnd/>
              <a:tailEnd/>
            </a:ln>
          </p:spPr>
          <p:txBody>
            <a:bodyPr/>
            <a:lstStyle/>
            <a:p>
              <a:endParaRPr lang="en-US"/>
            </a:p>
          </p:txBody>
        </p:sp>
        <p:pic>
          <p:nvPicPr>
            <p:cNvPr id="465" name="Picture 294"/>
            <p:cNvPicPr>
              <a:picLocks noChangeAspect="1" noChangeArrowheads="1"/>
            </p:cNvPicPr>
            <p:nvPr/>
          </p:nvPicPr>
          <p:blipFill>
            <a:blip r:embed="rId15" cstate="print"/>
            <a:srcRect/>
            <a:stretch>
              <a:fillRect/>
            </a:stretch>
          </p:blipFill>
          <p:spPr bwMode="auto">
            <a:xfrm>
              <a:off x="2504" y="807"/>
              <a:ext cx="88" cy="88"/>
            </a:xfrm>
            <a:prstGeom prst="rect">
              <a:avLst/>
            </a:prstGeom>
            <a:noFill/>
            <a:ln w="9525">
              <a:noFill/>
              <a:miter lim="800000"/>
              <a:headEnd/>
              <a:tailEnd/>
            </a:ln>
          </p:spPr>
        </p:pic>
        <p:sp>
          <p:nvSpPr>
            <p:cNvPr id="466" name="Line 295"/>
            <p:cNvSpPr>
              <a:spLocks noChangeShapeType="1"/>
            </p:cNvSpPr>
            <p:nvPr/>
          </p:nvSpPr>
          <p:spPr bwMode="auto">
            <a:xfrm>
              <a:off x="2504" y="891"/>
              <a:ext cx="88" cy="0"/>
            </a:xfrm>
            <a:prstGeom prst="line">
              <a:avLst/>
            </a:prstGeom>
            <a:noFill/>
            <a:ln w="0">
              <a:solidFill>
                <a:srgbClr val="000000"/>
              </a:solidFill>
              <a:round/>
              <a:headEnd/>
              <a:tailEnd/>
            </a:ln>
          </p:spPr>
          <p:txBody>
            <a:bodyPr/>
            <a:lstStyle/>
            <a:p>
              <a:endParaRPr lang="en-GB"/>
            </a:p>
          </p:txBody>
        </p:sp>
        <p:sp>
          <p:nvSpPr>
            <p:cNvPr id="467" name="Line 296"/>
            <p:cNvSpPr>
              <a:spLocks noChangeShapeType="1"/>
            </p:cNvSpPr>
            <p:nvPr/>
          </p:nvSpPr>
          <p:spPr bwMode="auto">
            <a:xfrm>
              <a:off x="2504" y="803"/>
              <a:ext cx="88" cy="0"/>
            </a:xfrm>
            <a:prstGeom prst="line">
              <a:avLst/>
            </a:prstGeom>
            <a:noFill/>
            <a:ln w="0">
              <a:solidFill>
                <a:srgbClr val="000000"/>
              </a:solidFill>
              <a:round/>
              <a:headEnd/>
              <a:tailEnd/>
            </a:ln>
          </p:spPr>
          <p:txBody>
            <a:bodyPr/>
            <a:lstStyle/>
            <a:p>
              <a:endParaRPr lang="en-GB"/>
            </a:p>
          </p:txBody>
        </p:sp>
        <p:sp>
          <p:nvSpPr>
            <p:cNvPr id="468" name="Line 297"/>
            <p:cNvSpPr>
              <a:spLocks noChangeShapeType="1"/>
            </p:cNvSpPr>
            <p:nvPr/>
          </p:nvSpPr>
          <p:spPr bwMode="auto">
            <a:xfrm>
              <a:off x="2592" y="803"/>
              <a:ext cx="0" cy="88"/>
            </a:xfrm>
            <a:prstGeom prst="line">
              <a:avLst/>
            </a:prstGeom>
            <a:noFill/>
            <a:ln w="0">
              <a:solidFill>
                <a:srgbClr val="000000"/>
              </a:solidFill>
              <a:round/>
              <a:headEnd/>
              <a:tailEnd/>
            </a:ln>
          </p:spPr>
          <p:txBody>
            <a:bodyPr/>
            <a:lstStyle/>
            <a:p>
              <a:endParaRPr lang="en-GB"/>
            </a:p>
          </p:txBody>
        </p:sp>
        <p:sp>
          <p:nvSpPr>
            <p:cNvPr id="469" name="Line 298"/>
            <p:cNvSpPr>
              <a:spLocks noChangeShapeType="1"/>
            </p:cNvSpPr>
            <p:nvPr/>
          </p:nvSpPr>
          <p:spPr bwMode="auto">
            <a:xfrm>
              <a:off x="2504" y="803"/>
              <a:ext cx="0" cy="88"/>
            </a:xfrm>
            <a:prstGeom prst="line">
              <a:avLst/>
            </a:prstGeom>
            <a:noFill/>
            <a:ln w="0">
              <a:solidFill>
                <a:srgbClr val="000000"/>
              </a:solidFill>
              <a:round/>
              <a:headEnd/>
              <a:tailEnd/>
            </a:ln>
          </p:spPr>
          <p:txBody>
            <a:bodyPr/>
            <a:lstStyle/>
            <a:p>
              <a:endParaRPr lang="en-GB"/>
            </a:p>
          </p:txBody>
        </p:sp>
        <p:sp>
          <p:nvSpPr>
            <p:cNvPr id="470" name="Line 299"/>
            <p:cNvSpPr>
              <a:spLocks noChangeShapeType="1"/>
            </p:cNvSpPr>
            <p:nvPr/>
          </p:nvSpPr>
          <p:spPr bwMode="auto">
            <a:xfrm>
              <a:off x="2504" y="891"/>
              <a:ext cx="88" cy="0"/>
            </a:xfrm>
            <a:prstGeom prst="line">
              <a:avLst/>
            </a:prstGeom>
            <a:noFill/>
            <a:ln w="0">
              <a:solidFill>
                <a:srgbClr val="000000"/>
              </a:solidFill>
              <a:round/>
              <a:headEnd/>
              <a:tailEnd/>
            </a:ln>
          </p:spPr>
          <p:txBody>
            <a:bodyPr/>
            <a:lstStyle/>
            <a:p>
              <a:endParaRPr lang="en-GB"/>
            </a:p>
          </p:txBody>
        </p:sp>
        <p:sp>
          <p:nvSpPr>
            <p:cNvPr id="471" name="Line 300"/>
            <p:cNvSpPr>
              <a:spLocks noChangeShapeType="1"/>
            </p:cNvSpPr>
            <p:nvPr/>
          </p:nvSpPr>
          <p:spPr bwMode="auto">
            <a:xfrm>
              <a:off x="2504" y="803"/>
              <a:ext cx="0" cy="88"/>
            </a:xfrm>
            <a:prstGeom prst="line">
              <a:avLst/>
            </a:prstGeom>
            <a:noFill/>
            <a:ln w="0">
              <a:solidFill>
                <a:srgbClr val="000000"/>
              </a:solidFill>
              <a:round/>
              <a:headEnd/>
              <a:tailEnd/>
            </a:ln>
          </p:spPr>
          <p:txBody>
            <a:bodyPr/>
            <a:lstStyle/>
            <a:p>
              <a:endParaRPr lang="en-GB"/>
            </a:p>
          </p:txBody>
        </p:sp>
        <p:sp>
          <p:nvSpPr>
            <p:cNvPr id="472" name="Line 301"/>
            <p:cNvSpPr>
              <a:spLocks noChangeShapeType="1"/>
            </p:cNvSpPr>
            <p:nvPr/>
          </p:nvSpPr>
          <p:spPr bwMode="auto">
            <a:xfrm>
              <a:off x="2536" y="891"/>
              <a:ext cx="0" cy="0"/>
            </a:xfrm>
            <a:prstGeom prst="line">
              <a:avLst/>
            </a:prstGeom>
            <a:noFill/>
            <a:ln w="0">
              <a:solidFill>
                <a:srgbClr val="000000"/>
              </a:solidFill>
              <a:round/>
              <a:headEnd/>
              <a:tailEnd/>
            </a:ln>
          </p:spPr>
          <p:txBody>
            <a:bodyPr/>
            <a:lstStyle/>
            <a:p>
              <a:endParaRPr lang="en-GB"/>
            </a:p>
          </p:txBody>
        </p:sp>
        <p:sp>
          <p:nvSpPr>
            <p:cNvPr id="473" name="Line 302"/>
            <p:cNvSpPr>
              <a:spLocks noChangeShapeType="1"/>
            </p:cNvSpPr>
            <p:nvPr/>
          </p:nvSpPr>
          <p:spPr bwMode="auto">
            <a:xfrm>
              <a:off x="2536" y="803"/>
              <a:ext cx="0" cy="0"/>
            </a:xfrm>
            <a:prstGeom prst="line">
              <a:avLst/>
            </a:prstGeom>
            <a:noFill/>
            <a:ln w="0">
              <a:solidFill>
                <a:srgbClr val="000000"/>
              </a:solidFill>
              <a:round/>
              <a:headEnd/>
              <a:tailEnd/>
            </a:ln>
          </p:spPr>
          <p:txBody>
            <a:bodyPr/>
            <a:lstStyle/>
            <a:p>
              <a:endParaRPr lang="en-GB"/>
            </a:p>
          </p:txBody>
        </p:sp>
        <p:sp>
          <p:nvSpPr>
            <p:cNvPr id="474" name="Line 303"/>
            <p:cNvSpPr>
              <a:spLocks noChangeShapeType="1"/>
            </p:cNvSpPr>
            <p:nvPr/>
          </p:nvSpPr>
          <p:spPr bwMode="auto">
            <a:xfrm>
              <a:off x="2580" y="891"/>
              <a:ext cx="0" cy="0"/>
            </a:xfrm>
            <a:prstGeom prst="line">
              <a:avLst/>
            </a:prstGeom>
            <a:noFill/>
            <a:ln w="0">
              <a:solidFill>
                <a:srgbClr val="000000"/>
              </a:solidFill>
              <a:round/>
              <a:headEnd/>
              <a:tailEnd/>
            </a:ln>
          </p:spPr>
          <p:txBody>
            <a:bodyPr/>
            <a:lstStyle/>
            <a:p>
              <a:endParaRPr lang="en-GB"/>
            </a:p>
          </p:txBody>
        </p:sp>
        <p:sp>
          <p:nvSpPr>
            <p:cNvPr id="475" name="Line 304"/>
            <p:cNvSpPr>
              <a:spLocks noChangeShapeType="1"/>
            </p:cNvSpPr>
            <p:nvPr/>
          </p:nvSpPr>
          <p:spPr bwMode="auto">
            <a:xfrm>
              <a:off x="2580" y="803"/>
              <a:ext cx="0" cy="0"/>
            </a:xfrm>
            <a:prstGeom prst="line">
              <a:avLst/>
            </a:prstGeom>
            <a:noFill/>
            <a:ln w="0">
              <a:solidFill>
                <a:srgbClr val="000000"/>
              </a:solidFill>
              <a:round/>
              <a:headEnd/>
              <a:tailEnd/>
            </a:ln>
          </p:spPr>
          <p:txBody>
            <a:bodyPr/>
            <a:lstStyle/>
            <a:p>
              <a:endParaRPr lang="en-GB"/>
            </a:p>
          </p:txBody>
        </p:sp>
        <p:sp>
          <p:nvSpPr>
            <p:cNvPr id="476" name="Line 305"/>
            <p:cNvSpPr>
              <a:spLocks noChangeShapeType="1"/>
            </p:cNvSpPr>
            <p:nvPr/>
          </p:nvSpPr>
          <p:spPr bwMode="auto">
            <a:xfrm>
              <a:off x="2504" y="835"/>
              <a:ext cx="0" cy="0"/>
            </a:xfrm>
            <a:prstGeom prst="line">
              <a:avLst/>
            </a:prstGeom>
            <a:noFill/>
            <a:ln w="0">
              <a:solidFill>
                <a:srgbClr val="000000"/>
              </a:solidFill>
              <a:round/>
              <a:headEnd/>
              <a:tailEnd/>
            </a:ln>
          </p:spPr>
          <p:txBody>
            <a:bodyPr/>
            <a:lstStyle/>
            <a:p>
              <a:endParaRPr lang="en-GB"/>
            </a:p>
          </p:txBody>
        </p:sp>
        <p:sp>
          <p:nvSpPr>
            <p:cNvPr id="477" name="Line 306"/>
            <p:cNvSpPr>
              <a:spLocks noChangeShapeType="1"/>
            </p:cNvSpPr>
            <p:nvPr/>
          </p:nvSpPr>
          <p:spPr bwMode="auto">
            <a:xfrm flipH="1">
              <a:off x="2588" y="835"/>
              <a:ext cx="4" cy="0"/>
            </a:xfrm>
            <a:prstGeom prst="line">
              <a:avLst/>
            </a:prstGeom>
            <a:noFill/>
            <a:ln w="0">
              <a:solidFill>
                <a:srgbClr val="000000"/>
              </a:solidFill>
              <a:round/>
              <a:headEnd/>
              <a:tailEnd/>
            </a:ln>
          </p:spPr>
          <p:txBody>
            <a:bodyPr/>
            <a:lstStyle/>
            <a:p>
              <a:endParaRPr lang="en-GB"/>
            </a:p>
          </p:txBody>
        </p:sp>
        <p:sp>
          <p:nvSpPr>
            <p:cNvPr id="478" name="Line 307"/>
            <p:cNvSpPr>
              <a:spLocks noChangeShapeType="1"/>
            </p:cNvSpPr>
            <p:nvPr/>
          </p:nvSpPr>
          <p:spPr bwMode="auto">
            <a:xfrm>
              <a:off x="2504" y="879"/>
              <a:ext cx="0" cy="0"/>
            </a:xfrm>
            <a:prstGeom prst="line">
              <a:avLst/>
            </a:prstGeom>
            <a:noFill/>
            <a:ln w="0">
              <a:solidFill>
                <a:srgbClr val="000000"/>
              </a:solidFill>
              <a:round/>
              <a:headEnd/>
              <a:tailEnd/>
            </a:ln>
          </p:spPr>
          <p:txBody>
            <a:bodyPr/>
            <a:lstStyle/>
            <a:p>
              <a:endParaRPr lang="en-GB"/>
            </a:p>
          </p:txBody>
        </p:sp>
        <p:sp>
          <p:nvSpPr>
            <p:cNvPr id="479" name="Line 308"/>
            <p:cNvSpPr>
              <a:spLocks noChangeShapeType="1"/>
            </p:cNvSpPr>
            <p:nvPr/>
          </p:nvSpPr>
          <p:spPr bwMode="auto">
            <a:xfrm flipH="1">
              <a:off x="2588" y="879"/>
              <a:ext cx="4" cy="0"/>
            </a:xfrm>
            <a:prstGeom prst="line">
              <a:avLst/>
            </a:prstGeom>
            <a:noFill/>
            <a:ln w="0">
              <a:solidFill>
                <a:srgbClr val="000000"/>
              </a:solidFill>
              <a:round/>
              <a:headEnd/>
              <a:tailEnd/>
            </a:ln>
          </p:spPr>
          <p:txBody>
            <a:bodyPr/>
            <a:lstStyle/>
            <a:p>
              <a:endParaRPr lang="en-GB"/>
            </a:p>
          </p:txBody>
        </p:sp>
        <p:sp>
          <p:nvSpPr>
            <p:cNvPr id="480" name="Line 309"/>
            <p:cNvSpPr>
              <a:spLocks noChangeShapeType="1"/>
            </p:cNvSpPr>
            <p:nvPr/>
          </p:nvSpPr>
          <p:spPr bwMode="auto">
            <a:xfrm>
              <a:off x="2504" y="891"/>
              <a:ext cx="88" cy="0"/>
            </a:xfrm>
            <a:prstGeom prst="line">
              <a:avLst/>
            </a:prstGeom>
            <a:noFill/>
            <a:ln w="0">
              <a:solidFill>
                <a:srgbClr val="000000"/>
              </a:solidFill>
              <a:round/>
              <a:headEnd/>
              <a:tailEnd/>
            </a:ln>
          </p:spPr>
          <p:txBody>
            <a:bodyPr/>
            <a:lstStyle/>
            <a:p>
              <a:endParaRPr lang="en-GB"/>
            </a:p>
          </p:txBody>
        </p:sp>
        <p:sp>
          <p:nvSpPr>
            <p:cNvPr id="481" name="Line 310"/>
            <p:cNvSpPr>
              <a:spLocks noChangeShapeType="1"/>
            </p:cNvSpPr>
            <p:nvPr/>
          </p:nvSpPr>
          <p:spPr bwMode="auto">
            <a:xfrm>
              <a:off x="2504" y="803"/>
              <a:ext cx="88" cy="0"/>
            </a:xfrm>
            <a:prstGeom prst="line">
              <a:avLst/>
            </a:prstGeom>
            <a:noFill/>
            <a:ln w="0">
              <a:solidFill>
                <a:srgbClr val="000000"/>
              </a:solidFill>
              <a:round/>
              <a:headEnd/>
              <a:tailEnd/>
            </a:ln>
          </p:spPr>
          <p:txBody>
            <a:bodyPr/>
            <a:lstStyle/>
            <a:p>
              <a:endParaRPr lang="en-GB"/>
            </a:p>
          </p:txBody>
        </p:sp>
        <p:sp>
          <p:nvSpPr>
            <p:cNvPr id="482" name="Line 311"/>
            <p:cNvSpPr>
              <a:spLocks noChangeShapeType="1"/>
            </p:cNvSpPr>
            <p:nvPr/>
          </p:nvSpPr>
          <p:spPr bwMode="auto">
            <a:xfrm>
              <a:off x="2592" y="803"/>
              <a:ext cx="0" cy="88"/>
            </a:xfrm>
            <a:prstGeom prst="line">
              <a:avLst/>
            </a:prstGeom>
            <a:noFill/>
            <a:ln w="0">
              <a:solidFill>
                <a:srgbClr val="000000"/>
              </a:solidFill>
              <a:round/>
              <a:headEnd/>
              <a:tailEnd/>
            </a:ln>
          </p:spPr>
          <p:txBody>
            <a:bodyPr/>
            <a:lstStyle/>
            <a:p>
              <a:endParaRPr lang="en-GB"/>
            </a:p>
          </p:txBody>
        </p:sp>
        <p:sp>
          <p:nvSpPr>
            <p:cNvPr id="483" name="Line 312"/>
            <p:cNvSpPr>
              <a:spLocks noChangeShapeType="1"/>
            </p:cNvSpPr>
            <p:nvPr/>
          </p:nvSpPr>
          <p:spPr bwMode="auto">
            <a:xfrm>
              <a:off x="2504" y="803"/>
              <a:ext cx="0" cy="88"/>
            </a:xfrm>
            <a:prstGeom prst="line">
              <a:avLst/>
            </a:prstGeom>
            <a:noFill/>
            <a:ln w="0">
              <a:solidFill>
                <a:srgbClr val="000000"/>
              </a:solidFill>
              <a:round/>
              <a:headEnd/>
              <a:tailEnd/>
            </a:ln>
          </p:spPr>
          <p:txBody>
            <a:bodyPr/>
            <a:lstStyle/>
            <a:p>
              <a:endParaRPr lang="en-GB"/>
            </a:p>
          </p:txBody>
        </p:sp>
        <p:sp>
          <p:nvSpPr>
            <p:cNvPr id="484" name="Rectangle 313"/>
            <p:cNvSpPr>
              <a:spLocks noChangeArrowheads="1"/>
            </p:cNvSpPr>
            <p:nvPr/>
          </p:nvSpPr>
          <p:spPr bwMode="auto">
            <a:xfrm>
              <a:off x="2624" y="803"/>
              <a:ext cx="88" cy="88"/>
            </a:xfrm>
            <a:prstGeom prst="rect">
              <a:avLst/>
            </a:prstGeom>
            <a:solidFill>
              <a:srgbClr val="FFFFFF"/>
            </a:solidFill>
            <a:ln w="9525">
              <a:noFill/>
              <a:miter lim="800000"/>
              <a:headEnd/>
              <a:tailEnd/>
            </a:ln>
          </p:spPr>
          <p:txBody>
            <a:bodyPr/>
            <a:lstStyle/>
            <a:p>
              <a:endParaRPr lang="en-US"/>
            </a:p>
          </p:txBody>
        </p:sp>
        <p:sp>
          <p:nvSpPr>
            <p:cNvPr id="485" name="Rectangle 314"/>
            <p:cNvSpPr>
              <a:spLocks noChangeArrowheads="1"/>
            </p:cNvSpPr>
            <p:nvPr/>
          </p:nvSpPr>
          <p:spPr bwMode="auto">
            <a:xfrm>
              <a:off x="2624" y="803"/>
              <a:ext cx="88" cy="88"/>
            </a:xfrm>
            <a:prstGeom prst="rect">
              <a:avLst/>
            </a:prstGeom>
            <a:noFill/>
            <a:ln w="0">
              <a:solidFill>
                <a:srgbClr val="FFFFFF"/>
              </a:solidFill>
              <a:miter lim="800000"/>
              <a:headEnd/>
              <a:tailEnd/>
            </a:ln>
          </p:spPr>
          <p:txBody>
            <a:bodyPr/>
            <a:lstStyle/>
            <a:p>
              <a:endParaRPr lang="en-US"/>
            </a:p>
          </p:txBody>
        </p:sp>
        <p:pic>
          <p:nvPicPr>
            <p:cNvPr id="486" name="Picture 315"/>
            <p:cNvPicPr>
              <a:picLocks noChangeAspect="1" noChangeArrowheads="1"/>
            </p:cNvPicPr>
            <p:nvPr/>
          </p:nvPicPr>
          <p:blipFill>
            <a:blip r:embed="rId16" cstate="print"/>
            <a:srcRect/>
            <a:stretch>
              <a:fillRect/>
            </a:stretch>
          </p:blipFill>
          <p:spPr bwMode="auto">
            <a:xfrm>
              <a:off x="2624" y="807"/>
              <a:ext cx="88" cy="88"/>
            </a:xfrm>
            <a:prstGeom prst="rect">
              <a:avLst/>
            </a:prstGeom>
            <a:noFill/>
            <a:ln w="9525">
              <a:noFill/>
              <a:miter lim="800000"/>
              <a:headEnd/>
              <a:tailEnd/>
            </a:ln>
          </p:spPr>
        </p:pic>
        <p:sp>
          <p:nvSpPr>
            <p:cNvPr id="487" name="Line 316"/>
            <p:cNvSpPr>
              <a:spLocks noChangeShapeType="1"/>
            </p:cNvSpPr>
            <p:nvPr/>
          </p:nvSpPr>
          <p:spPr bwMode="auto">
            <a:xfrm>
              <a:off x="2624" y="891"/>
              <a:ext cx="88" cy="0"/>
            </a:xfrm>
            <a:prstGeom prst="line">
              <a:avLst/>
            </a:prstGeom>
            <a:noFill/>
            <a:ln w="0">
              <a:solidFill>
                <a:srgbClr val="000000"/>
              </a:solidFill>
              <a:round/>
              <a:headEnd/>
              <a:tailEnd/>
            </a:ln>
          </p:spPr>
          <p:txBody>
            <a:bodyPr/>
            <a:lstStyle/>
            <a:p>
              <a:endParaRPr lang="en-GB"/>
            </a:p>
          </p:txBody>
        </p:sp>
        <p:sp>
          <p:nvSpPr>
            <p:cNvPr id="488" name="Line 317"/>
            <p:cNvSpPr>
              <a:spLocks noChangeShapeType="1"/>
            </p:cNvSpPr>
            <p:nvPr/>
          </p:nvSpPr>
          <p:spPr bwMode="auto">
            <a:xfrm>
              <a:off x="2624" y="803"/>
              <a:ext cx="88" cy="0"/>
            </a:xfrm>
            <a:prstGeom prst="line">
              <a:avLst/>
            </a:prstGeom>
            <a:noFill/>
            <a:ln w="0">
              <a:solidFill>
                <a:srgbClr val="000000"/>
              </a:solidFill>
              <a:round/>
              <a:headEnd/>
              <a:tailEnd/>
            </a:ln>
          </p:spPr>
          <p:txBody>
            <a:bodyPr/>
            <a:lstStyle/>
            <a:p>
              <a:endParaRPr lang="en-GB"/>
            </a:p>
          </p:txBody>
        </p:sp>
        <p:sp>
          <p:nvSpPr>
            <p:cNvPr id="489" name="Line 318"/>
            <p:cNvSpPr>
              <a:spLocks noChangeShapeType="1"/>
            </p:cNvSpPr>
            <p:nvPr/>
          </p:nvSpPr>
          <p:spPr bwMode="auto">
            <a:xfrm>
              <a:off x="2712" y="803"/>
              <a:ext cx="0" cy="88"/>
            </a:xfrm>
            <a:prstGeom prst="line">
              <a:avLst/>
            </a:prstGeom>
            <a:noFill/>
            <a:ln w="0">
              <a:solidFill>
                <a:srgbClr val="000000"/>
              </a:solidFill>
              <a:round/>
              <a:headEnd/>
              <a:tailEnd/>
            </a:ln>
          </p:spPr>
          <p:txBody>
            <a:bodyPr/>
            <a:lstStyle/>
            <a:p>
              <a:endParaRPr lang="en-GB"/>
            </a:p>
          </p:txBody>
        </p:sp>
        <p:sp>
          <p:nvSpPr>
            <p:cNvPr id="490" name="Line 319"/>
            <p:cNvSpPr>
              <a:spLocks noChangeShapeType="1"/>
            </p:cNvSpPr>
            <p:nvPr/>
          </p:nvSpPr>
          <p:spPr bwMode="auto">
            <a:xfrm>
              <a:off x="2624" y="803"/>
              <a:ext cx="0" cy="88"/>
            </a:xfrm>
            <a:prstGeom prst="line">
              <a:avLst/>
            </a:prstGeom>
            <a:noFill/>
            <a:ln w="0">
              <a:solidFill>
                <a:srgbClr val="000000"/>
              </a:solidFill>
              <a:round/>
              <a:headEnd/>
              <a:tailEnd/>
            </a:ln>
          </p:spPr>
          <p:txBody>
            <a:bodyPr/>
            <a:lstStyle/>
            <a:p>
              <a:endParaRPr lang="en-GB"/>
            </a:p>
          </p:txBody>
        </p:sp>
        <p:sp>
          <p:nvSpPr>
            <p:cNvPr id="491" name="Line 320"/>
            <p:cNvSpPr>
              <a:spLocks noChangeShapeType="1"/>
            </p:cNvSpPr>
            <p:nvPr/>
          </p:nvSpPr>
          <p:spPr bwMode="auto">
            <a:xfrm>
              <a:off x="2624" y="891"/>
              <a:ext cx="88" cy="0"/>
            </a:xfrm>
            <a:prstGeom prst="line">
              <a:avLst/>
            </a:prstGeom>
            <a:noFill/>
            <a:ln w="0">
              <a:solidFill>
                <a:srgbClr val="000000"/>
              </a:solidFill>
              <a:round/>
              <a:headEnd/>
              <a:tailEnd/>
            </a:ln>
          </p:spPr>
          <p:txBody>
            <a:bodyPr/>
            <a:lstStyle/>
            <a:p>
              <a:endParaRPr lang="en-GB"/>
            </a:p>
          </p:txBody>
        </p:sp>
        <p:sp>
          <p:nvSpPr>
            <p:cNvPr id="492" name="Line 321"/>
            <p:cNvSpPr>
              <a:spLocks noChangeShapeType="1"/>
            </p:cNvSpPr>
            <p:nvPr/>
          </p:nvSpPr>
          <p:spPr bwMode="auto">
            <a:xfrm>
              <a:off x="2624" y="803"/>
              <a:ext cx="0" cy="88"/>
            </a:xfrm>
            <a:prstGeom prst="line">
              <a:avLst/>
            </a:prstGeom>
            <a:noFill/>
            <a:ln w="0">
              <a:solidFill>
                <a:srgbClr val="000000"/>
              </a:solidFill>
              <a:round/>
              <a:headEnd/>
              <a:tailEnd/>
            </a:ln>
          </p:spPr>
          <p:txBody>
            <a:bodyPr/>
            <a:lstStyle/>
            <a:p>
              <a:endParaRPr lang="en-GB"/>
            </a:p>
          </p:txBody>
        </p:sp>
        <p:sp>
          <p:nvSpPr>
            <p:cNvPr id="493" name="Line 322"/>
            <p:cNvSpPr>
              <a:spLocks noChangeShapeType="1"/>
            </p:cNvSpPr>
            <p:nvPr/>
          </p:nvSpPr>
          <p:spPr bwMode="auto">
            <a:xfrm>
              <a:off x="2656" y="891"/>
              <a:ext cx="0" cy="0"/>
            </a:xfrm>
            <a:prstGeom prst="line">
              <a:avLst/>
            </a:prstGeom>
            <a:noFill/>
            <a:ln w="0">
              <a:solidFill>
                <a:srgbClr val="000000"/>
              </a:solidFill>
              <a:round/>
              <a:headEnd/>
              <a:tailEnd/>
            </a:ln>
          </p:spPr>
          <p:txBody>
            <a:bodyPr/>
            <a:lstStyle/>
            <a:p>
              <a:endParaRPr lang="en-GB"/>
            </a:p>
          </p:txBody>
        </p:sp>
        <p:sp>
          <p:nvSpPr>
            <p:cNvPr id="494" name="Line 323"/>
            <p:cNvSpPr>
              <a:spLocks noChangeShapeType="1"/>
            </p:cNvSpPr>
            <p:nvPr/>
          </p:nvSpPr>
          <p:spPr bwMode="auto">
            <a:xfrm>
              <a:off x="2656" y="803"/>
              <a:ext cx="0" cy="0"/>
            </a:xfrm>
            <a:prstGeom prst="line">
              <a:avLst/>
            </a:prstGeom>
            <a:noFill/>
            <a:ln w="0">
              <a:solidFill>
                <a:srgbClr val="000000"/>
              </a:solidFill>
              <a:round/>
              <a:headEnd/>
              <a:tailEnd/>
            </a:ln>
          </p:spPr>
          <p:txBody>
            <a:bodyPr/>
            <a:lstStyle/>
            <a:p>
              <a:endParaRPr lang="en-GB"/>
            </a:p>
          </p:txBody>
        </p:sp>
        <p:sp>
          <p:nvSpPr>
            <p:cNvPr id="495" name="Line 324"/>
            <p:cNvSpPr>
              <a:spLocks noChangeShapeType="1"/>
            </p:cNvSpPr>
            <p:nvPr/>
          </p:nvSpPr>
          <p:spPr bwMode="auto">
            <a:xfrm>
              <a:off x="2700" y="891"/>
              <a:ext cx="0" cy="0"/>
            </a:xfrm>
            <a:prstGeom prst="line">
              <a:avLst/>
            </a:prstGeom>
            <a:noFill/>
            <a:ln w="0">
              <a:solidFill>
                <a:srgbClr val="000000"/>
              </a:solidFill>
              <a:round/>
              <a:headEnd/>
              <a:tailEnd/>
            </a:ln>
          </p:spPr>
          <p:txBody>
            <a:bodyPr/>
            <a:lstStyle/>
            <a:p>
              <a:endParaRPr lang="en-GB"/>
            </a:p>
          </p:txBody>
        </p:sp>
        <p:sp>
          <p:nvSpPr>
            <p:cNvPr id="496" name="Line 325"/>
            <p:cNvSpPr>
              <a:spLocks noChangeShapeType="1"/>
            </p:cNvSpPr>
            <p:nvPr/>
          </p:nvSpPr>
          <p:spPr bwMode="auto">
            <a:xfrm>
              <a:off x="2700" y="803"/>
              <a:ext cx="0" cy="0"/>
            </a:xfrm>
            <a:prstGeom prst="line">
              <a:avLst/>
            </a:prstGeom>
            <a:noFill/>
            <a:ln w="0">
              <a:solidFill>
                <a:srgbClr val="000000"/>
              </a:solidFill>
              <a:round/>
              <a:headEnd/>
              <a:tailEnd/>
            </a:ln>
          </p:spPr>
          <p:txBody>
            <a:bodyPr/>
            <a:lstStyle/>
            <a:p>
              <a:endParaRPr lang="en-GB"/>
            </a:p>
          </p:txBody>
        </p:sp>
        <p:sp>
          <p:nvSpPr>
            <p:cNvPr id="497" name="Line 326"/>
            <p:cNvSpPr>
              <a:spLocks noChangeShapeType="1"/>
            </p:cNvSpPr>
            <p:nvPr/>
          </p:nvSpPr>
          <p:spPr bwMode="auto">
            <a:xfrm>
              <a:off x="2624" y="835"/>
              <a:ext cx="0" cy="0"/>
            </a:xfrm>
            <a:prstGeom prst="line">
              <a:avLst/>
            </a:prstGeom>
            <a:noFill/>
            <a:ln w="0">
              <a:solidFill>
                <a:srgbClr val="000000"/>
              </a:solidFill>
              <a:round/>
              <a:headEnd/>
              <a:tailEnd/>
            </a:ln>
          </p:spPr>
          <p:txBody>
            <a:bodyPr/>
            <a:lstStyle/>
            <a:p>
              <a:endParaRPr lang="en-GB"/>
            </a:p>
          </p:txBody>
        </p:sp>
        <p:sp>
          <p:nvSpPr>
            <p:cNvPr id="498" name="Line 327"/>
            <p:cNvSpPr>
              <a:spLocks noChangeShapeType="1"/>
            </p:cNvSpPr>
            <p:nvPr/>
          </p:nvSpPr>
          <p:spPr bwMode="auto">
            <a:xfrm flipH="1">
              <a:off x="2708" y="835"/>
              <a:ext cx="4" cy="0"/>
            </a:xfrm>
            <a:prstGeom prst="line">
              <a:avLst/>
            </a:prstGeom>
            <a:noFill/>
            <a:ln w="0">
              <a:solidFill>
                <a:srgbClr val="000000"/>
              </a:solidFill>
              <a:round/>
              <a:headEnd/>
              <a:tailEnd/>
            </a:ln>
          </p:spPr>
          <p:txBody>
            <a:bodyPr/>
            <a:lstStyle/>
            <a:p>
              <a:endParaRPr lang="en-GB"/>
            </a:p>
          </p:txBody>
        </p:sp>
        <p:sp>
          <p:nvSpPr>
            <p:cNvPr id="499" name="Line 328"/>
            <p:cNvSpPr>
              <a:spLocks noChangeShapeType="1"/>
            </p:cNvSpPr>
            <p:nvPr/>
          </p:nvSpPr>
          <p:spPr bwMode="auto">
            <a:xfrm>
              <a:off x="2624" y="879"/>
              <a:ext cx="0" cy="0"/>
            </a:xfrm>
            <a:prstGeom prst="line">
              <a:avLst/>
            </a:prstGeom>
            <a:noFill/>
            <a:ln w="0">
              <a:solidFill>
                <a:srgbClr val="000000"/>
              </a:solidFill>
              <a:round/>
              <a:headEnd/>
              <a:tailEnd/>
            </a:ln>
          </p:spPr>
          <p:txBody>
            <a:bodyPr/>
            <a:lstStyle/>
            <a:p>
              <a:endParaRPr lang="en-GB"/>
            </a:p>
          </p:txBody>
        </p:sp>
        <p:sp>
          <p:nvSpPr>
            <p:cNvPr id="500" name="Line 329"/>
            <p:cNvSpPr>
              <a:spLocks noChangeShapeType="1"/>
            </p:cNvSpPr>
            <p:nvPr/>
          </p:nvSpPr>
          <p:spPr bwMode="auto">
            <a:xfrm flipH="1">
              <a:off x="2708" y="879"/>
              <a:ext cx="4" cy="0"/>
            </a:xfrm>
            <a:prstGeom prst="line">
              <a:avLst/>
            </a:prstGeom>
            <a:noFill/>
            <a:ln w="0">
              <a:solidFill>
                <a:srgbClr val="000000"/>
              </a:solidFill>
              <a:round/>
              <a:headEnd/>
              <a:tailEnd/>
            </a:ln>
          </p:spPr>
          <p:txBody>
            <a:bodyPr/>
            <a:lstStyle/>
            <a:p>
              <a:endParaRPr lang="en-GB"/>
            </a:p>
          </p:txBody>
        </p:sp>
        <p:sp>
          <p:nvSpPr>
            <p:cNvPr id="501" name="Line 330"/>
            <p:cNvSpPr>
              <a:spLocks noChangeShapeType="1"/>
            </p:cNvSpPr>
            <p:nvPr/>
          </p:nvSpPr>
          <p:spPr bwMode="auto">
            <a:xfrm>
              <a:off x="2624" y="891"/>
              <a:ext cx="88" cy="0"/>
            </a:xfrm>
            <a:prstGeom prst="line">
              <a:avLst/>
            </a:prstGeom>
            <a:noFill/>
            <a:ln w="0">
              <a:solidFill>
                <a:srgbClr val="000000"/>
              </a:solidFill>
              <a:round/>
              <a:headEnd/>
              <a:tailEnd/>
            </a:ln>
          </p:spPr>
          <p:txBody>
            <a:bodyPr/>
            <a:lstStyle/>
            <a:p>
              <a:endParaRPr lang="en-GB"/>
            </a:p>
          </p:txBody>
        </p:sp>
        <p:sp>
          <p:nvSpPr>
            <p:cNvPr id="502" name="Line 331"/>
            <p:cNvSpPr>
              <a:spLocks noChangeShapeType="1"/>
            </p:cNvSpPr>
            <p:nvPr/>
          </p:nvSpPr>
          <p:spPr bwMode="auto">
            <a:xfrm>
              <a:off x="2624" y="803"/>
              <a:ext cx="88" cy="0"/>
            </a:xfrm>
            <a:prstGeom prst="line">
              <a:avLst/>
            </a:prstGeom>
            <a:noFill/>
            <a:ln w="0">
              <a:solidFill>
                <a:srgbClr val="000000"/>
              </a:solidFill>
              <a:round/>
              <a:headEnd/>
              <a:tailEnd/>
            </a:ln>
          </p:spPr>
          <p:txBody>
            <a:bodyPr/>
            <a:lstStyle/>
            <a:p>
              <a:endParaRPr lang="en-GB"/>
            </a:p>
          </p:txBody>
        </p:sp>
        <p:sp>
          <p:nvSpPr>
            <p:cNvPr id="503" name="Line 332"/>
            <p:cNvSpPr>
              <a:spLocks noChangeShapeType="1"/>
            </p:cNvSpPr>
            <p:nvPr/>
          </p:nvSpPr>
          <p:spPr bwMode="auto">
            <a:xfrm>
              <a:off x="2712" y="803"/>
              <a:ext cx="0" cy="88"/>
            </a:xfrm>
            <a:prstGeom prst="line">
              <a:avLst/>
            </a:prstGeom>
            <a:noFill/>
            <a:ln w="0">
              <a:solidFill>
                <a:srgbClr val="000000"/>
              </a:solidFill>
              <a:round/>
              <a:headEnd/>
              <a:tailEnd/>
            </a:ln>
          </p:spPr>
          <p:txBody>
            <a:bodyPr/>
            <a:lstStyle/>
            <a:p>
              <a:endParaRPr lang="en-GB"/>
            </a:p>
          </p:txBody>
        </p:sp>
        <p:sp>
          <p:nvSpPr>
            <p:cNvPr id="504" name="Line 333"/>
            <p:cNvSpPr>
              <a:spLocks noChangeShapeType="1"/>
            </p:cNvSpPr>
            <p:nvPr/>
          </p:nvSpPr>
          <p:spPr bwMode="auto">
            <a:xfrm>
              <a:off x="2624" y="803"/>
              <a:ext cx="0" cy="88"/>
            </a:xfrm>
            <a:prstGeom prst="line">
              <a:avLst/>
            </a:prstGeom>
            <a:noFill/>
            <a:ln w="0">
              <a:solidFill>
                <a:srgbClr val="000000"/>
              </a:solidFill>
              <a:round/>
              <a:headEnd/>
              <a:tailEnd/>
            </a:ln>
          </p:spPr>
          <p:txBody>
            <a:bodyPr/>
            <a:lstStyle/>
            <a:p>
              <a:endParaRPr lang="en-GB"/>
            </a:p>
          </p:txBody>
        </p:sp>
        <p:sp>
          <p:nvSpPr>
            <p:cNvPr id="505" name="Rectangle 334"/>
            <p:cNvSpPr>
              <a:spLocks noChangeArrowheads="1"/>
            </p:cNvSpPr>
            <p:nvPr/>
          </p:nvSpPr>
          <p:spPr bwMode="auto">
            <a:xfrm>
              <a:off x="2744" y="803"/>
              <a:ext cx="88" cy="88"/>
            </a:xfrm>
            <a:prstGeom prst="rect">
              <a:avLst/>
            </a:prstGeom>
            <a:solidFill>
              <a:srgbClr val="FFFFFF"/>
            </a:solidFill>
            <a:ln w="9525">
              <a:noFill/>
              <a:miter lim="800000"/>
              <a:headEnd/>
              <a:tailEnd/>
            </a:ln>
          </p:spPr>
          <p:txBody>
            <a:bodyPr/>
            <a:lstStyle/>
            <a:p>
              <a:endParaRPr lang="en-US"/>
            </a:p>
          </p:txBody>
        </p:sp>
        <p:sp>
          <p:nvSpPr>
            <p:cNvPr id="506" name="Rectangle 335"/>
            <p:cNvSpPr>
              <a:spLocks noChangeArrowheads="1"/>
            </p:cNvSpPr>
            <p:nvPr/>
          </p:nvSpPr>
          <p:spPr bwMode="auto">
            <a:xfrm>
              <a:off x="2744" y="803"/>
              <a:ext cx="88" cy="88"/>
            </a:xfrm>
            <a:prstGeom prst="rect">
              <a:avLst/>
            </a:prstGeom>
            <a:noFill/>
            <a:ln w="0">
              <a:solidFill>
                <a:srgbClr val="FFFFFF"/>
              </a:solidFill>
              <a:miter lim="800000"/>
              <a:headEnd/>
              <a:tailEnd/>
            </a:ln>
          </p:spPr>
          <p:txBody>
            <a:bodyPr/>
            <a:lstStyle/>
            <a:p>
              <a:endParaRPr lang="en-US"/>
            </a:p>
          </p:txBody>
        </p:sp>
        <p:pic>
          <p:nvPicPr>
            <p:cNvPr id="507" name="Picture 336"/>
            <p:cNvPicPr>
              <a:picLocks noChangeAspect="1" noChangeArrowheads="1"/>
            </p:cNvPicPr>
            <p:nvPr/>
          </p:nvPicPr>
          <p:blipFill>
            <a:blip r:embed="rId17" cstate="print"/>
            <a:srcRect/>
            <a:stretch>
              <a:fillRect/>
            </a:stretch>
          </p:blipFill>
          <p:spPr bwMode="auto">
            <a:xfrm>
              <a:off x="2744" y="807"/>
              <a:ext cx="88" cy="88"/>
            </a:xfrm>
            <a:prstGeom prst="rect">
              <a:avLst/>
            </a:prstGeom>
            <a:noFill/>
            <a:ln w="9525">
              <a:noFill/>
              <a:miter lim="800000"/>
              <a:headEnd/>
              <a:tailEnd/>
            </a:ln>
          </p:spPr>
        </p:pic>
        <p:sp>
          <p:nvSpPr>
            <p:cNvPr id="508" name="Line 337"/>
            <p:cNvSpPr>
              <a:spLocks noChangeShapeType="1"/>
            </p:cNvSpPr>
            <p:nvPr/>
          </p:nvSpPr>
          <p:spPr bwMode="auto">
            <a:xfrm>
              <a:off x="2744" y="891"/>
              <a:ext cx="88" cy="0"/>
            </a:xfrm>
            <a:prstGeom prst="line">
              <a:avLst/>
            </a:prstGeom>
            <a:noFill/>
            <a:ln w="0">
              <a:solidFill>
                <a:srgbClr val="000000"/>
              </a:solidFill>
              <a:round/>
              <a:headEnd/>
              <a:tailEnd/>
            </a:ln>
          </p:spPr>
          <p:txBody>
            <a:bodyPr/>
            <a:lstStyle/>
            <a:p>
              <a:endParaRPr lang="en-GB"/>
            </a:p>
          </p:txBody>
        </p:sp>
        <p:sp>
          <p:nvSpPr>
            <p:cNvPr id="509" name="Line 338"/>
            <p:cNvSpPr>
              <a:spLocks noChangeShapeType="1"/>
            </p:cNvSpPr>
            <p:nvPr/>
          </p:nvSpPr>
          <p:spPr bwMode="auto">
            <a:xfrm>
              <a:off x="2744" y="803"/>
              <a:ext cx="88" cy="0"/>
            </a:xfrm>
            <a:prstGeom prst="line">
              <a:avLst/>
            </a:prstGeom>
            <a:noFill/>
            <a:ln w="0">
              <a:solidFill>
                <a:srgbClr val="000000"/>
              </a:solidFill>
              <a:round/>
              <a:headEnd/>
              <a:tailEnd/>
            </a:ln>
          </p:spPr>
          <p:txBody>
            <a:bodyPr/>
            <a:lstStyle/>
            <a:p>
              <a:endParaRPr lang="en-GB"/>
            </a:p>
          </p:txBody>
        </p:sp>
        <p:sp>
          <p:nvSpPr>
            <p:cNvPr id="510" name="Line 339"/>
            <p:cNvSpPr>
              <a:spLocks noChangeShapeType="1"/>
            </p:cNvSpPr>
            <p:nvPr/>
          </p:nvSpPr>
          <p:spPr bwMode="auto">
            <a:xfrm>
              <a:off x="2832" y="803"/>
              <a:ext cx="0" cy="88"/>
            </a:xfrm>
            <a:prstGeom prst="line">
              <a:avLst/>
            </a:prstGeom>
            <a:noFill/>
            <a:ln w="0">
              <a:solidFill>
                <a:srgbClr val="000000"/>
              </a:solidFill>
              <a:round/>
              <a:headEnd/>
              <a:tailEnd/>
            </a:ln>
          </p:spPr>
          <p:txBody>
            <a:bodyPr/>
            <a:lstStyle/>
            <a:p>
              <a:endParaRPr lang="en-GB"/>
            </a:p>
          </p:txBody>
        </p:sp>
        <p:sp>
          <p:nvSpPr>
            <p:cNvPr id="511" name="Line 340"/>
            <p:cNvSpPr>
              <a:spLocks noChangeShapeType="1"/>
            </p:cNvSpPr>
            <p:nvPr/>
          </p:nvSpPr>
          <p:spPr bwMode="auto">
            <a:xfrm>
              <a:off x="2744" y="803"/>
              <a:ext cx="0" cy="88"/>
            </a:xfrm>
            <a:prstGeom prst="line">
              <a:avLst/>
            </a:prstGeom>
            <a:noFill/>
            <a:ln w="0">
              <a:solidFill>
                <a:srgbClr val="000000"/>
              </a:solidFill>
              <a:round/>
              <a:headEnd/>
              <a:tailEnd/>
            </a:ln>
          </p:spPr>
          <p:txBody>
            <a:bodyPr/>
            <a:lstStyle/>
            <a:p>
              <a:endParaRPr lang="en-GB"/>
            </a:p>
          </p:txBody>
        </p:sp>
        <p:sp>
          <p:nvSpPr>
            <p:cNvPr id="512" name="Line 341"/>
            <p:cNvSpPr>
              <a:spLocks noChangeShapeType="1"/>
            </p:cNvSpPr>
            <p:nvPr/>
          </p:nvSpPr>
          <p:spPr bwMode="auto">
            <a:xfrm>
              <a:off x="2744" y="891"/>
              <a:ext cx="88" cy="0"/>
            </a:xfrm>
            <a:prstGeom prst="line">
              <a:avLst/>
            </a:prstGeom>
            <a:noFill/>
            <a:ln w="0">
              <a:solidFill>
                <a:srgbClr val="000000"/>
              </a:solidFill>
              <a:round/>
              <a:headEnd/>
              <a:tailEnd/>
            </a:ln>
          </p:spPr>
          <p:txBody>
            <a:bodyPr/>
            <a:lstStyle/>
            <a:p>
              <a:endParaRPr lang="en-GB"/>
            </a:p>
          </p:txBody>
        </p:sp>
        <p:sp>
          <p:nvSpPr>
            <p:cNvPr id="513" name="Line 342"/>
            <p:cNvSpPr>
              <a:spLocks noChangeShapeType="1"/>
            </p:cNvSpPr>
            <p:nvPr/>
          </p:nvSpPr>
          <p:spPr bwMode="auto">
            <a:xfrm>
              <a:off x="2744" y="803"/>
              <a:ext cx="0" cy="88"/>
            </a:xfrm>
            <a:prstGeom prst="line">
              <a:avLst/>
            </a:prstGeom>
            <a:noFill/>
            <a:ln w="0">
              <a:solidFill>
                <a:srgbClr val="000000"/>
              </a:solidFill>
              <a:round/>
              <a:headEnd/>
              <a:tailEnd/>
            </a:ln>
          </p:spPr>
          <p:txBody>
            <a:bodyPr/>
            <a:lstStyle/>
            <a:p>
              <a:endParaRPr lang="en-GB"/>
            </a:p>
          </p:txBody>
        </p:sp>
        <p:sp>
          <p:nvSpPr>
            <p:cNvPr id="514" name="Line 343"/>
            <p:cNvSpPr>
              <a:spLocks noChangeShapeType="1"/>
            </p:cNvSpPr>
            <p:nvPr/>
          </p:nvSpPr>
          <p:spPr bwMode="auto">
            <a:xfrm>
              <a:off x="2776" y="891"/>
              <a:ext cx="0" cy="0"/>
            </a:xfrm>
            <a:prstGeom prst="line">
              <a:avLst/>
            </a:prstGeom>
            <a:noFill/>
            <a:ln w="0">
              <a:solidFill>
                <a:srgbClr val="000000"/>
              </a:solidFill>
              <a:round/>
              <a:headEnd/>
              <a:tailEnd/>
            </a:ln>
          </p:spPr>
          <p:txBody>
            <a:bodyPr/>
            <a:lstStyle/>
            <a:p>
              <a:endParaRPr lang="en-GB"/>
            </a:p>
          </p:txBody>
        </p:sp>
        <p:sp>
          <p:nvSpPr>
            <p:cNvPr id="515" name="Line 344"/>
            <p:cNvSpPr>
              <a:spLocks noChangeShapeType="1"/>
            </p:cNvSpPr>
            <p:nvPr/>
          </p:nvSpPr>
          <p:spPr bwMode="auto">
            <a:xfrm>
              <a:off x="2776" y="803"/>
              <a:ext cx="0" cy="0"/>
            </a:xfrm>
            <a:prstGeom prst="line">
              <a:avLst/>
            </a:prstGeom>
            <a:noFill/>
            <a:ln w="0">
              <a:solidFill>
                <a:srgbClr val="000000"/>
              </a:solidFill>
              <a:round/>
              <a:headEnd/>
              <a:tailEnd/>
            </a:ln>
          </p:spPr>
          <p:txBody>
            <a:bodyPr/>
            <a:lstStyle/>
            <a:p>
              <a:endParaRPr lang="en-GB"/>
            </a:p>
          </p:txBody>
        </p:sp>
        <p:sp>
          <p:nvSpPr>
            <p:cNvPr id="516" name="Line 345"/>
            <p:cNvSpPr>
              <a:spLocks noChangeShapeType="1"/>
            </p:cNvSpPr>
            <p:nvPr/>
          </p:nvSpPr>
          <p:spPr bwMode="auto">
            <a:xfrm>
              <a:off x="2820" y="891"/>
              <a:ext cx="0" cy="0"/>
            </a:xfrm>
            <a:prstGeom prst="line">
              <a:avLst/>
            </a:prstGeom>
            <a:noFill/>
            <a:ln w="0">
              <a:solidFill>
                <a:srgbClr val="000000"/>
              </a:solidFill>
              <a:round/>
              <a:headEnd/>
              <a:tailEnd/>
            </a:ln>
          </p:spPr>
          <p:txBody>
            <a:bodyPr/>
            <a:lstStyle/>
            <a:p>
              <a:endParaRPr lang="en-GB"/>
            </a:p>
          </p:txBody>
        </p:sp>
        <p:sp>
          <p:nvSpPr>
            <p:cNvPr id="517" name="Line 346"/>
            <p:cNvSpPr>
              <a:spLocks noChangeShapeType="1"/>
            </p:cNvSpPr>
            <p:nvPr/>
          </p:nvSpPr>
          <p:spPr bwMode="auto">
            <a:xfrm>
              <a:off x="2820" y="803"/>
              <a:ext cx="0" cy="0"/>
            </a:xfrm>
            <a:prstGeom prst="line">
              <a:avLst/>
            </a:prstGeom>
            <a:noFill/>
            <a:ln w="0">
              <a:solidFill>
                <a:srgbClr val="000000"/>
              </a:solidFill>
              <a:round/>
              <a:headEnd/>
              <a:tailEnd/>
            </a:ln>
          </p:spPr>
          <p:txBody>
            <a:bodyPr/>
            <a:lstStyle/>
            <a:p>
              <a:endParaRPr lang="en-GB"/>
            </a:p>
          </p:txBody>
        </p:sp>
        <p:sp>
          <p:nvSpPr>
            <p:cNvPr id="518" name="Line 347"/>
            <p:cNvSpPr>
              <a:spLocks noChangeShapeType="1"/>
            </p:cNvSpPr>
            <p:nvPr/>
          </p:nvSpPr>
          <p:spPr bwMode="auto">
            <a:xfrm>
              <a:off x="2744" y="835"/>
              <a:ext cx="0" cy="0"/>
            </a:xfrm>
            <a:prstGeom prst="line">
              <a:avLst/>
            </a:prstGeom>
            <a:noFill/>
            <a:ln w="0">
              <a:solidFill>
                <a:srgbClr val="000000"/>
              </a:solidFill>
              <a:round/>
              <a:headEnd/>
              <a:tailEnd/>
            </a:ln>
          </p:spPr>
          <p:txBody>
            <a:bodyPr/>
            <a:lstStyle/>
            <a:p>
              <a:endParaRPr lang="en-GB"/>
            </a:p>
          </p:txBody>
        </p:sp>
        <p:sp>
          <p:nvSpPr>
            <p:cNvPr id="519" name="Line 348"/>
            <p:cNvSpPr>
              <a:spLocks noChangeShapeType="1"/>
            </p:cNvSpPr>
            <p:nvPr/>
          </p:nvSpPr>
          <p:spPr bwMode="auto">
            <a:xfrm flipH="1">
              <a:off x="2828" y="835"/>
              <a:ext cx="4" cy="0"/>
            </a:xfrm>
            <a:prstGeom prst="line">
              <a:avLst/>
            </a:prstGeom>
            <a:noFill/>
            <a:ln w="0">
              <a:solidFill>
                <a:srgbClr val="000000"/>
              </a:solidFill>
              <a:round/>
              <a:headEnd/>
              <a:tailEnd/>
            </a:ln>
          </p:spPr>
          <p:txBody>
            <a:bodyPr/>
            <a:lstStyle/>
            <a:p>
              <a:endParaRPr lang="en-GB"/>
            </a:p>
          </p:txBody>
        </p:sp>
        <p:sp>
          <p:nvSpPr>
            <p:cNvPr id="520" name="Line 349"/>
            <p:cNvSpPr>
              <a:spLocks noChangeShapeType="1"/>
            </p:cNvSpPr>
            <p:nvPr/>
          </p:nvSpPr>
          <p:spPr bwMode="auto">
            <a:xfrm>
              <a:off x="2744" y="879"/>
              <a:ext cx="0" cy="0"/>
            </a:xfrm>
            <a:prstGeom prst="line">
              <a:avLst/>
            </a:prstGeom>
            <a:noFill/>
            <a:ln w="0">
              <a:solidFill>
                <a:srgbClr val="000000"/>
              </a:solidFill>
              <a:round/>
              <a:headEnd/>
              <a:tailEnd/>
            </a:ln>
          </p:spPr>
          <p:txBody>
            <a:bodyPr/>
            <a:lstStyle/>
            <a:p>
              <a:endParaRPr lang="en-GB"/>
            </a:p>
          </p:txBody>
        </p:sp>
        <p:sp>
          <p:nvSpPr>
            <p:cNvPr id="521" name="Line 350"/>
            <p:cNvSpPr>
              <a:spLocks noChangeShapeType="1"/>
            </p:cNvSpPr>
            <p:nvPr/>
          </p:nvSpPr>
          <p:spPr bwMode="auto">
            <a:xfrm flipH="1">
              <a:off x="2828" y="879"/>
              <a:ext cx="4" cy="0"/>
            </a:xfrm>
            <a:prstGeom prst="line">
              <a:avLst/>
            </a:prstGeom>
            <a:noFill/>
            <a:ln w="0">
              <a:solidFill>
                <a:srgbClr val="000000"/>
              </a:solidFill>
              <a:round/>
              <a:headEnd/>
              <a:tailEnd/>
            </a:ln>
          </p:spPr>
          <p:txBody>
            <a:bodyPr/>
            <a:lstStyle/>
            <a:p>
              <a:endParaRPr lang="en-GB"/>
            </a:p>
          </p:txBody>
        </p:sp>
        <p:sp>
          <p:nvSpPr>
            <p:cNvPr id="522" name="Line 351"/>
            <p:cNvSpPr>
              <a:spLocks noChangeShapeType="1"/>
            </p:cNvSpPr>
            <p:nvPr/>
          </p:nvSpPr>
          <p:spPr bwMode="auto">
            <a:xfrm>
              <a:off x="2744" y="891"/>
              <a:ext cx="88" cy="0"/>
            </a:xfrm>
            <a:prstGeom prst="line">
              <a:avLst/>
            </a:prstGeom>
            <a:noFill/>
            <a:ln w="0">
              <a:solidFill>
                <a:srgbClr val="000000"/>
              </a:solidFill>
              <a:round/>
              <a:headEnd/>
              <a:tailEnd/>
            </a:ln>
          </p:spPr>
          <p:txBody>
            <a:bodyPr/>
            <a:lstStyle/>
            <a:p>
              <a:endParaRPr lang="en-GB"/>
            </a:p>
          </p:txBody>
        </p:sp>
        <p:sp>
          <p:nvSpPr>
            <p:cNvPr id="523" name="Line 352"/>
            <p:cNvSpPr>
              <a:spLocks noChangeShapeType="1"/>
            </p:cNvSpPr>
            <p:nvPr/>
          </p:nvSpPr>
          <p:spPr bwMode="auto">
            <a:xfrm>
              <a:off x="2744" y="803"/>
              <a:ext cx="88" cy="0"/>
            </a:xfrm>
            <a:prstGeom prst="line">
              <a:avLst/>
            </a:prstGeom>
            <a:noFill/>
            <a:ln w="0">
              <a:solidFill>
                <a:srgbClr val="000000"/>
              </a:solidFill>
              <a:round/>
              <a:headEnd/>
              <a:tailEnd/>
            </a:ln>
          </p:spPr>
          <p:txBody>
            <a:bodyPr/>
            <a:lstStyle/>
            <a:p>
              <a:endParaRPr lang="en-GB"/>
            </a:p>
          </p:txBody>
        </p:sp>
        <p:sp>
          <p:nvSpPr>
            <p:cNvPr id="524" name="Line 353"/>
            <p:cNvSpPr>
              <a:spLocks noChangeShapeType="1"/>
            </p:cNvSpPr>
            <p:nvPr/>
          </p:nvSpPr>
          <p:spPr bwMode="auto">
            <a:xfrm>
              <a:off x="2832" y="803"/>
              <a:ext cx="0" cy="88"/>
            </a:xfrm>
            <a:prstGeom prst="line">
              <a:avLst/>
            </a:prstGeom>
            <a:noFill/>
            <a:ln w="0">
              <a:solidFill>
                <a:srgbClr val="000000"/>
              </a:solidFill>
              <a:round/>
              <a:headEnd/>
              <a:tailEnd/>
            </a:ln>
          </p:spPr>
          <p:txBody>
            <a:bodyPr/>
            <a:lstStyle/>
            <a:p>
              <a:endParaRPr lang="en-GB"/>
            </a:p>
          </p:txBody>
        </p:sp>
        <p:sp>
          <p:nvSpPr>
            <p:cNvPr id="525" name="Line 354"/>
            <p:cNvSpPr>
              <a:spLocks noChangeShapeType="1"/>
            </p:cNvSpPr>
            <p:nvPr/>
          </p:nvSpPr>
          <p:spPr bwMode="auto">
            <a:xfrm>
              <a:off x="2744" y="803"/>
              <a:ext cx="0" cy="88"/>
            </a:xfrm>
            <a:prstGeom prst="line">
              <a:avLst/>
            </a:prstGeom>
            <a:noFill/>
            <a:ln w="0">
              <a:solidFill>
                <a:srgbClr val="000000"/>
              </a:solidFill>
              <a:round/>
              <a:headEnd/>
              <a:tailEnd/>
            </a:ln>
          </p:spPr>
          <p:txBody>
            <a:bodyPr/>
            <a:lstStyle/>
            <a:p>
              <a:endParaRPr lang="en-GB"/>
            </a:p>
          </p:txBody>
        </p:sp>
        <p:sp>
          <p:nvSpPr>
            <p:cNvPr id="526" name="Rectangle 355"/>
            <p:cNvSpPr>
              <a:spLocks noChangeArrowheads="1"/>
            </p:cNvSpPr>
            <p:nvPr/>
          </p:nvSpPr>
          <p:spPr bwMode="auto">
            <a:xfrm>
              <a:off x="2864" y="803"/>
              <a:ext cx="93" cy="92"/>
            </a:xfrm>
            <a:prstGeom prst="rect">
              <a:avLst/>
            </a:prstGeom>
            <a:solidFill>
              <a:srgbClr val="FFFFFF"/>
            </a:solidFill>
            <a:ln w="9525">
              <a:noFill/>
              <a:miter lim="800000"/>
              <a:headEnd/>
              <a:tailEnd/>
            </a:ln>
          </p:spPr>
          <p:txBody>
            <a:bodyPr/>
            <a:lstStyle/>
            <a:p>
              <a:endParaRPr lang="en-US"/>
            </a:p>
          </p:txBody>
        </p:sp>
        <p:sp>
          <p:nvSpPr>
            <p:cNvPr id="527" name="Rectangle 356"/>
            <p:cNvSpPr>
              <a:spLocks noChangeArrowheads="1"/>
            </p:cNvSpPr>
            <p:nvPr/>
          </p:nvSpPr>
          <p:spPr bwMode="auto">
            <a:xfrm>
              <a:off x="2864" y="803"/>
              <a:ext cx="93" cy="92"/>
            </a:xfrm>
            <a:prstGeom prst="rect">
              <a:avLst/>
            </a:prstGeom>
            <a:noFill/>
            <a:ln w="0">
              <a:solidFill>
                <a:srgbClr val="FFFFFF"/>
              </a:solidFill>
              <a:miter lim="800000"/>
              <a:headEnd/>
              <a:tailEnd/>
            </a:ln>
          </p:spPr>
          <p:txBody>
            <a:bodyPr/>
            <a:lstStyle/>
            <a:p>
              <a:endParaRPr lang="en-US"/>
            </a:p>
          </p:txBody>
        </p:sp>
        <p:pic>
          <p:nvPicPr>
            <p:cNvPr id="528" name="Picture 357"/>
            <p:cNvPicPr>
              <a:picLocks noChangeAspect="1" noChangeArrowheads="1"/>
            </p:cNvPicPr>
            <p:nvPr/>
          </p:nvPicPr>
          <p:blipFill>
            <a:blip r:embed="rId18" cstate="print"/>
            <a:srcRect/>
            <a:stretch>
              <a:fillRect/>
            </a:stretch>
          </p:blipFill>
          <p:spPr bwMode="auto">
            <a:xfrm>
              <a:off x="2864" y="803"/>
              <a:ext cx="93" cy="92"/>
            </a:xfrm>
            <a:prstGeom prst="rect">
              <a:avLst/>
            </a:prstGeom>
            <a:noFill/>
            <a:ln w="9525">
              <a:noFill/>
              <a:miter lim="800000"/>
              <a:headEnd/>
              <a:tailEnd/>
            </a:ln>
          </p:spPr>
        </p:pic>
        <p:sp>
          <p:nvSpPr>
            <p:cNvPr id="529" name="Line 358"/>
            <p:cNvSpPr>
              <a:spLocks noChangeShapeType="1"/>
            </p:cNvSpPr>
            <p:nvPr/>
          </p:nvSpPr>
          <p:spPr bwMode="auto">
            <a:xfrm>
              <a:off x="2864" y="895"/>
              <a:ext cx="93" cy="0"/>
            </a:xfrm>
            <a:prstGeom prst="line">
              <a:avLst/>
            </a:prstGeom>
            <a:noFill/>
            <a:ln w="0">
              <a:solidFill>
                <a:srgbClr val="000000"/>
              </a:solidFill>
              <a:round/>
              <a:headEnd/>
              <a:tailEnd/>
            </a:ln>
          </p:spPr>
          <p:txBody>
            <a:bodyPr/>
            <a:lstStyle/>
            <a:p>
              <a:endParaRPr lang="en-GB"/>
            </a:p>
          </p:txBody>
        </p:sp>
        <p:sp>
          <p:nvSpPr>
            <p:cNvPr id="530" name="Line 359"/>
            <p:cNvSpPr>
              <a:spLocks noChangeShapeType="1"/>
            </p:cNvSpPr>
            <p:nvPr/>
          </p:nvSpPr>
          <p:spPr bwMode="auto">
            <a:xfrm>
              <a:off x="2864" y="803"/>
              <a:ext cx="93" cy="0"/>
            </a:xfrm>
            <a:prstGeom prst="line">
              <a:avLst/>
            </a:prstGeom>
            <a:noFill/>
            <a:ln w="0">
              <a:solidFill>
                <a:srgbClr val="000000"/>
              </a:solidFill>
              <a:round/>
              <a:headEnd/>
              <a:tailEnd/>
            </a:ln>
          </p:spPr>
          <p:txBody>
            <a:bodyPr/>
            <a:lstStyle/>
            <a:p>
              <a:endParaRPr lang="en-GB"/>
            </a:p>
          </p:txBody>
        </p:sp>
        <p:sp>
          <p:nvSpPr>
            <p:cNvPr id="531" name="Line 360"/>
            <p:cNvSpPr>
              <a:spLocks noChangeShapeType="1"/>
            </p:cNvSpPr>
            <p:nvPr/>
          </p:nvSpPr>
          <p:spPr bwMode="auto">
            <a:xfrm>
              <a:off x="2957" y="803"/>
              <a:ext cx="0" cy="92"/>
            </a:xfrm>
            <a:prstGeom prst="line">
              <a:avLst/>
            </a:prstGeom>
            <a:noFill/>
            <a:ln w="0">
              <a:solidFill>
                <a:srgbClr val="000000"/>
              </a:solidFill>
              <a:round/>
              <a:headEnd/>
              <a:tailEnd/>
            </a:ln>
          </p:spPr>
          <p:txBody>
            <a:bodyPr/>
            <a:lstStyle/>
            <a:p>
              <a:endParaRPr lang="en-GB"/>
            </a:p>
          </p:txBody>
        </p:sp>
        <p:sp>
          <p:nvSpPr>
            <p:cNvPr id="532" name="Line 361"/>
            <p:cNvSpPr>
              <a:spLocks noChangeShapeType="1"/>
            </p:cNvSpPr>
            <p:nvPr/>
          </p:nvSpPr>
          <p:spPr bwMode="auto">
            <a:xfrm>
              <a:off x="2864" y="803"/>
              <a:ext cx="0" cy="92"/>
            </a:xfrm>
            <a:prstGeom prst="line">
              <a:avLst/>
            </a:prstGeom>
            <a:noFill/>
            <a:ln w="0">
              <a:solidFill>
                <a:srgbClr val="000000"/>
              </a:solidFill>
              <a:round/>
              <a:headEnd/>
              <a:tailEnd/>
            </a:ln>
          </p:spPr>
          <p:txBody>
            <a:bodyPr/>
            <a:lstStyle/>
            <a:p>
              <a:endParaRPr lang="en-GB"/>
            </a:p>
          </p:txBody>
        </p:sp>
        <p:sp>
          <p:nvSpPr>
            <p:cNvPr id="533" name="Line 362"/>
            <p:cNvSpPr>
              <a:spLocks noChangeShapeType="1"/>
            </p:cNvSpPr>
            <p:nvPr/>
          </p:nvSpPr>
          <p:spPr bwMode="auto">
            <a:xfrm>
              <a:off x="2864" y="895"/>
              <a:ext cx="93" cy="0"/>
            </a:xfrm>
            <a:prstGeom prst="line">
              <a:avLst/>
            </a:prstGeom>
            <a:noFill/>
            <a:ln w="0">
              <a:solidFill>
                <a:srgbClr val="000000"/>
              </a:solidFill>
              <a:round/>
              <a:headEnd/>
              <a:tailEnd/>
            </a:ln>
          </p:spPr>
          <p:txBody>
            <a:bodyPr/>
            <a:lstStyle/>
            <a:p>
              <a:endParaRPr lang="en-GB"/>
            </a:p>
          </p:txBody>
        </p:sp>
        <p:sp>
          <p:nvSpPr>
            <p:cNvPr id="534" name="Line 363"/>
            <p:cNvSpPr>
              <a:spLocks noChangeShapeType="1"/>
            </p:cNvSpPr>
            <p:nvPr/>
          </p:nvSpPr>
          <p:spPr bwMode="auto">
            <a:xfrm>
              <a:off x="2864" y="803"/>
              <a:ext cx="0" cy="92"/>
            </a:xfrm>
            <a:prstGeom prst="line">
              <a:avLst/>
            </a:prstGeom>
            <a:noFill/>
            <a:ln w="0">
              <a:solidFill>
                <a:srgbClr val="000000"/>
              </a:solidFill>
              <a:round/>
              <a:headEnd/>
              <a:tailEnd/>
            </a:ln>
          </p:spPr>
          <p:txBody>
            <a:bodyPr/>
            <a:lstStyle/>
            <a:p>
              <a:endParaRPr lang="en-GB"/>
            </a:p>
          </p:txBody>
        </p:sp>
        <p:sp>
          <p:nvSpPr>
            <p:cNvPr id="535" name="Line 364"/>
            <p:cNvSpPr>
              <a:spLocks noChangeShapeType="1"/>
            </p:cNvSpPr>
            <p:nvPr/>
          </p:nvSpPr>
          <p:spPr bwMode="auto">
            <a:xfrm flipV="1">
              <a:off x="2896" y="891"/>
              <a:ext cx="0" cy="4"/>
            </a:xfrm>
            <a:prstGeom prst="line">
              <a:avLst/>
            </a:prstGeom>
            <a:noFill/>
            <a:ln w="0">
              <a:solidFill>
                <a:srgbClr val="000000"/>
              </a:solidFill>
              <a:round/>
              <a:headEnd/>
              <a:tailEnd/>
            </a:ln>
          </p:spPr>
          <p:txBody>
            <a:bodyPr/>
            <a:lstStyle/>
            <a:p>
              <a:endParaRPr lang="en-GB"/>
            </a:p>
          </p:txBody>
        </p:sp>
        <p:sp>
          <p:nvSpPr>
            <p:cNvPr id="536" name="Line 365"/>
            <p:cNvSpPr>
              <a:spLocks noChangeShapeType="1"/>
            </p:cNvSpPr>
            <p:nvPr/>
          </p:nvSpPr>
          <p:spPr bwMode="auto">
            <a:xfrm>
              <a:off x="2896" y="803"/>
              <a:ext cx="0" cy="0"/>
            </a:xfrm>
            <a:prstGeom prst="line">
              <a:avLst/>
            </a:prstGeom>
            <a:noFill/>
            <a:ln w="0">
              <a:solidFill>
                <a:srgbClr val="000000"/>
              </a:solidFill>
              <a:round/>
              <a:headEnd/>
              <a:tailEnd/>
            </a:ln>
          </p:spPr>
          <p:txBody>
            <a:bodyPr/>
            <a:lstStyle/>
            <a:p>
              <a:endParaRPr lang="en-GB"/>
            </a:p>
          </p:txBody>
        </p:sp>
        <p:sp>
          <p:nvSpPr>
            <p:cNvPr id="537" name="Line 366"/>
            <p:cNvSpPr>
              <a:spLocks noChangeShapeType="1"/>
            </p:cNvSpPr>
            <p:nvPr/>
          </p:nvSpPr>
          <p:spPr bwMode="auto">
            <a:xfrm flipV="1">
              <a:off x="2945" y="891"/>
              <a:ext cx="0" cy="4"/>
            </a:xfrm>
            <a:prstGeom prst="line">
              <a:avLst/>
            </a:prstGeom>
            <a:noFill/>
            <a:ln w="0">
              <a:solidFill>
                <a:srgbClr val="000000"/>
              </a:solidFill>
              <a:round/>
              <a:headEnd/>
              <a:tailEnd/>
            </a:ln>
          </p:spPr>
          <p:txBody>
            <a:bodyPr/>
            <a:lstStyle/>
            <a:p>
              <a:endParaRPr lang="en-GB"/>
            </a:p>
          </p:txBody>
        </p:sp>
        <p:sp>
          <p:nvSpPr>
            <p:cNvPr id="538" name="Line 367"/>
            <p:cNvSpPr>
              <a:spLocks noChangeShapeType="1"/>
            </p:cNvSpPr>
            <p:nvPr/>
          </p:nvSpPr>
          <p:spPr bwMode="auto">
            <a:xfrm>
              <a:off x="2945" y="803"/>
              <a:ext cx="0" cy="0"/>
            </a:xfrm>
            <a:prstGeom prst="line">
              <a:avLst/>
            </a:prstGeom>
            <a:noFill/>
            <a:ln w="0">
              <a:solidFill>
                <a:srgbClr val="000000"/>
              </a:solidFill>
              <a:round/>
              <a:headEnd/>
              <a:tailEnd/>
            </a:ln>
          </p:spPr>
          <p:txBody>
            <a:bodyPr/>
            <a:lstStyle/>
            <a:p>
              <a:endParaRPr lang="en-GB"/>
            </a:p>
          </p:txBody>
        </p:sp>
        <p:sp>
          <p:nvSpPr>
            <p:cNvPr id="539" name="Line 368"/>
            <p:cNvSpPr>
              <a:spLocks noChangeShapeType="1"/>
            </p:cNvSpPr>
            <p:nvPr/>
          </p:nvSpPr>
          <p:spPr bwMode="auto">
            <a:xfrm>
              <a:off x="2864" y="835"/>
              <a:ext cx="0" cy="0"/>
            </a:xfrm>
            <a:prstGeom prst="line">
              <a:avLst/>
            </a:prstGeom>
            <a:noFill/>
            <a:ln w="0">
              <a:solidFill>
                <a:srgbClr val="000000"/>
              </a:solidFill>
              <a:round/>
              <a:headEnd/>
              <a:tailEnd/>
            </a:ln>
          </p:spPr>
          <p:txBody>
            <a:bodyPr/>
            <a:lstStyle/>
            <a:p>
              <a:endParaRPr lang="en-GB"/>
            </a:p>
          </p:txBody>
        </p:sp>
        <p:sp>
          <p:nvSpPr>
            <p:cNvPr id="540" name="Line 369"/>
            <p:cNvSpPr>
              <a:spLocks noChangeShapeType="1"/>
            </p:cNvSpPr>
            <p:nvPr/>
          </p:nvSpPr>
          <p:spPr bwMode="auto">
            <a:xfrm flipH="1">
              <a:off x="2953" y="835"/>
              <a:ext cx="4" cy="0"/>
            </a:xfrm>
            <a:prstGeom prst="line">
              <a:avLst/>
            </a:prstGeom>
            <a:noFill/>
            <a:ln w="0">
              <a:solidFill>
                <a:srgbClr val="000000"/>
              </a:solidFill>
              <a:round/>
              <a:headEnd/>
              <a:tailEnd/>
            </a:ln>
          </p:spPr>
          <p:txBody>
            <a:bodyPr/>
            <a:lstStyle/>
            <a:p>
              <a:endParaRPr lang="en-GB"/>
            </a:p>
          </p:txBody>
        </p:sp>
        <p:sp>
          <p:nvSpPr>
            <p:cNvPr id="541" name="Line 370"/>
            <p:cNvSpPr>
              <a:spLocks noChangeShapeType="1"/>
            </p:cNvSpPr>
            <p:nvPr/>
          </p:nvSpPr>
          <p:spPr bwMode="auto">
            <a:xfrm>
              <a:off x="2864" y="883"/>
              <a:ext cx="0" cy="0"/>
            </a:xfrm>
            <a:prstGeom prst="line">
              <a:avLst/>
            </a:prstGeom>
            <a:noFill/>
            <a:ln w="0">
              <a:solidFill>
                <a:srgbClr val="000000"/>
              </a:solidFill>
              <a:round/>
              <a:headEnd/>
              <a:tailEnd/>
            </a:ln>
          </p:spPr>
          <p:txBody>
            <a:bodyPr/>
            <a:lstStyle/>
            <a:p>
              <a:endParaRPr lang="en-GB"/>
            </a:p>
          </p:txBody>
        </p:sp>
        <p:sp>
          <p:nvSpPr>
            <p:cNvPr id="542" name="Line 371"/>
            <p:cNvSpPr>
              <a:spLocks noChangeShapeType="1"/>
            </p:cNvSpPr>
            <p:nvPr/>
          </p:nvSpPr>
          <p:spPr bwMode="auto">
            <a:xfrm flipH="1">
              <a:off x="2953" y="883"/>
              <a:ext cx="4" cy="0"/>
            </a:xfrm>
            <a:prstGeom prst="line">
              <a:avLst/>
            </a:prstGeom>
            <a:noFill/>
            <a:ln w="0">
              <a:solidFill>
                <a:srgbClr val="000000"/>
              </a:solidFill>
              <a:round/>
              <a:headEnd/>
              <a:tailEnd/>
            </a:ln>
          </p:spPr>
          <p:txBody>
            <a:bodyPr/>
            <a:lstStyle/>
            <a:p>
              <a:endParaRPr lang="en-GB"/>
            </a:p>
          </p:txBody>
        </p:sp>
        <p:sp>
          <p:nvSpPr>
            <p:cNvPr id="543" name="Line 372"/>
            <p:cNvSpPr>
              <a:spLocks noChangeShapeType="1"/>
            </p:cNvSpPr>
            <p:nvPr/>
          </p:nvSpPr>
          <p:spPr bwMode="auto">
            <a:xfrm>
              <a:off x="2864" y="895"/>
              <a:ext cx="93" cy="0"/>
            </a:xfrm>
            <a:prstGeom prst="line">
              <a:avLst/>
            </a:prstGeom>
            <a:noFill/>
            <a:ln w="0">
              <a:solidFill>
                <a:srgbClr val="000000"/>
              </a:solidFill>
              <a:round/>
              <a:headEnd/>
              <a:tailEnd/>
            </a:ln>
          </p:spPr>
          <p:txBody>
            <a:bodyPr/>
            <a:lstStyle/>
            <a:p>
              <a:endParaRPr lang="en-GB"/>
            </a:p>
          </p:txBody>
        </p:sp>
        <p:sp>
          <p:nvSpPr>
            <p:cNvPr id="544" name="Line 373"/>
            <p:cNvSpPr>
              <a:spLocks noChangeShapeType="1"/>
            </p:cNvSpPr>
            <p:nvPr/>
          </p:nvSpPr>
          <p:spPr bwMode="auto">
            <a:xfrm>
              <a:off x="2864" y="803"/>
              <a:ext cx="93" cy="0"/>
            </a:xfrm>
            <a:prstGeom prst="line">
              <a:avLst/>
            </a:prstGeom>
            <a:noFill/>
            <a:ln w="0">
              <a:solidFill>
                <a:srgbClr val="000000"/>
              </a:solidFill>
              <a:round/>
              <a:headEnd/>
              <a:tailEnd/>
            </a:ln>
          </p:spPr>
          <p:txBody>
            <a:bodyPr/>
            <a:lstStyle/>
            <a:p>
              <a:endParaRPr lang="en-GB"/>
            </a:p>
          </p:txBody>
        </p:sp>
        <p:sp>
          <p:nvSpPr>
            <p:cNvPr id="545" name="Line 374"/>
            <p:cNvSpPr>
              <a:spLocks noChangeShapeType="1"/>
            </p:cNvSpPr>
            <p:nvPr/>
          </p:nvSpPr>
          <p:spPr bwMode="auto">
            <a:xfrm>
              <a:off x="2957" y="803"/>
              <a:ext cx="0" cy="92"/>
            </a:xfrm>
            <a:prstGeom prst="line">
              <a:avLst/>
            </a:prstGeom>
            <a:noFill/>
            <a:ln w="0">
              <a:solidFill>
                <a:srgbClr val="000000"/>
              </a:solidFill>
              <a:round/>
              <a:headEnd/>
              <a:tailEnd/>
            </a:ln>
          </p:spPr>
          <p:txBody>
            <a:bodyPr/>
            <a:lstStyle/>
            <a:p>
              <a:endParaRPr lang="en-GB"/>
            </a:p>
          </p:txBody>
        </p:sp>
        <p:sp>
          <p:nvSpPr>
            <p:cNvPr id="546" name="Line 375"/>
            <p:cNvSpPr>
              <a:spLocks noChangeShapeType="1"/>
            </p:cNvSpPr>
            <p:nvPr/>
          </p:nvSpPr>
          <p:spPr bwMode="auto">
            <a:xfrm>
              <a:off x="2864" y="803"/>
              <a:ext cx="0" cy="92"/>
            </a:xfrm>
            <a:prstGeom prst="line">
              <a:avLst/>
            </a:prstGeom>
            <a:noFill/>
            <a:ln w="0">
              <a:solidFill>
                <a:srgbClr val="000000"/>
              </a:solidFill>
              <a:round/>
              <a:headEnd/>
              <a:tailEnd/>
            </a:ln>
          </p:spPr>
          <p:txBody>
            <a:bodyPr/>
            <a:lstStyle/>
            <a:p>
              <a:endParaRPr lang="en-GB"/>
            </a:p>
          </p:txBody>
        </p:sp>
        <p:sp>
          <p:nvSpPr>
            <p:cNvPr id="547" name="Rectangle 376"/>
            <p:cNvSpPr>
              <a:spLocks noChangeArrowheads="1"/>
            </p:cNvSpPr>
            <p:nvPr/>
          </p:nvSpPr>
          <p:spPr bwMode="auto">
            <a:xfrm>
              <a:off x="2989" y="803"/>
              <a:ext cx="88" cy="88"/>
            </a:xfrm>
            <a:prstGeom prst="rect">
              <a:avLst/>
            </a:prstGeom>
            <a:solidFill>
              <a:srgbClr val="FFFFFF"/>
            </a:solidFill>
            <a:ln w="9525">
              <a:noFill/>
              <a:miter lim="800000"/>
              <a:headEnd/>
              <a:tailEnd/>
            </a:ln>
          </p:spPr>
          <p:txBody>
            <a:bodyPr/>
            <a:lstStyle/>
            <a:p>
              <a:endParaRPr lang="en-US"/>
            </a:p>
          </p:txBody>
        </p:sp>
        <p:sp>
          <p:nvSpPr>
            <p:cNvPr id="548" name="Rectangle 377"/>
            <p:cNvSpPr>
              <a:spLocks noChangeArrowheads="1"/>
            </p:cNvSpPr>
            <p:nvPr/>
          </p:nvSpPr>
          <p:spPr bwMode="auto">
            <a:xfrm>
              <a:off x="2989" y="803"/>
              <a:ext cx="88" cy="88"/>
            </a:xfrm>
            <a:prstGeom prst="rect">
              <a:avLst/>
            </a:prstGeom>
            <a:noFill/>
            <a:ln w="0">
              <a:solidFill>
                <a:srgbClr val="FFFFFF"/>
              </a:solidFill>
              <a:miter lim="800000"/>
              <a:headEnd/>
              <a:tailEnd/>
            </a:ln>
          </p:spPr>
          <p:txBody>
            <a:bodyPr/>
            <a:lstStyle/>
            <a:p>
              <a:endParaRPr lang="en-US"/>
            </a:p>
          </p:txBody>
        </p:sp>
        <p:pic>
          <p:nvPicPr>
            <p:cNvPr id="549" name="Picture 378"/>
            <p:cNvPicPr>
              <a:picLocks noChangeAspect="1" noChangeArrowheads="1"/>
            </p:cNvPicPr>
            <p:nvPr/>
          </p:nvPicPr>
          <p:blipFill>
            <a:blip r:embed="rId19" cstate="print"/>
            <a:srcRect/>
            <a:stretch>
              <a:fillRect/>
            </a:stretch>
          </p:blipFill>
          <p:spPr bwMode="auto">
            <a:xfrm>
              <a:off x="2989" y="807"/>
              <a:ext cx="88" cy="88"/>
            </a:xfrm>
            <a:prstGeom prst="rect">
              <a:avLst/>
            </a:prstGeom>
            <a:noFill/>
            <a:ln w="9525">
              <a:noFill/>
              <a:miter lim="800000"/>
              <a:headEnd/>
              <a:tailEnd/>
            </a:ln>
          </p:spPr>
        </p:pic>
        <p:sp>
          <p:nvSpPr>
            <p:cNvPr id="550" name="Line 379"/>
            <p:cNvSpPr>
              <a:spLocks noChangeShapeType="1"/>
            </p:cNvSpPr>
            <p:nvPr/>
          </p:nvSpPr>
          <p:spPr bwMode="auto">
            <a:xfrm>
              <a:off x="2989" y="891"/>
              <a:ext cx="88" cy="0"/>
            </a:xfrm>
            <a:prstGeom prst="line">
              <a:avLst/>
            </a:prstGeom>
            <a:noFill/>
            <a:ln w="0">
              <a:solidFill>
                <a:srgbClr val="000000"/>
              </a:solidFill>
              <a:round/>
              <a:headEnd/>
              <a:tailEnd/>
            </a:ln>
          </p:spPr>
          <p:txBody>
            <a:bodyPr/>
            <a:lstStyle/>
            <a:p>
              <a:endParaRPr lang="en-GB"/>
            </a:p>
          </p:txBody>
        </p:sp>
        <p:sp>
          <p:nvSpPr>
            <p:cNvPr id="551" name="Line 380"/>
            <p:cNvSpPr>
              <a:spLocks noChangeShapeType="1"/>
            </p:cNvSpPr>
            <p:nvPr/>
          </p:nvSpPr>
          <p:spPr bwMode="auto">
            <a:xfrm>
              <a:off x="2989" y="803"/>
              <a:ext cx="88" cy="0"/>
            </a:xfrm>
            <a:prstGeom prst="line">
              <a:avLst/>
            </a:prstGeom>
            <a:noFill/>
            <a:ln w="0">
              <a:solidFill>
                <a:srgbClr val="000000"/>
              </a:solidFill>
              <a:round/>
              <a:headEnd/>
              <a:tailEnd/>
            </a:ln>
          </p:spPr>
          <p:txBody>
            <a:bodyPr/>
            <a:lstStyle/>
            <a:p>
              <a:endParaRPr lang="en-GB"/>
            </a:p>
          </p:txBody>
        </p:sp>
        <p:sp>
          <p:nvSpPr>
            <p:cNvPr id="552" name="Line 381"/>
            <p:cNvSpPr>
              <a:spLocks noChangeShapeType="1"/>
            </p:cNvSpPr>
            <p:nvPr/>
          </p:nvSpPr>
          <p:spPr bwMode="auto">
            <a:xfrm>
              <a:off x="3077" y="803"/>
              <a:ext cx="0" cy="88"/>
            </a:xfrm>
            <a:prstGeom prst="line">
              <a:avLst/>
            </a:prstGeom>
            <a:noFill/>
            <a:ln w="0">
              <a:solidFill>
                <a:srgbClr val="000000"/>
              </a:solidFill>
              <a:round/>
              <a:headEnd/>
              <a:tailEnd/>
            </a:ln>
          </p:spPr>
          <p:txBody>
            <a:bodyPr/>
            <a:lstStyle/>
            <a:p>
              <a:endParaRPr lang="en-GB"/>
            </a:p>
          </p:txBody>
        </p:sp>
        <p:sp>
          <p:nvSpPr>
            <p:cNvPr id="553" name="Line 382"/>
            <p:cNvSpPr>
              <a:spLocks noChangeShapeType="1"/>
            </p:cNvSpPr>
            <p:nvPr/>
          </p:nvSpPr>
          <p:spPr bwMode="auto">
            <a:xfrm>
              <a:off x="2989" y="803"/>
              <a:ext cx="0" cy="88"/>
            </a:xfrm>
            <a:prstGeom prst="line">
              <a:avLst/>
            </a:prstGeom>
            <a:noFill/>
            <a:ln w="0">
              <a:solidFill>
                <a:srgbClr val="000000"/>
              </a:solidFill>
              <a:round/>
              <a:headEnd/>
              <a:tailEnd/>
            </a:ln>
          </p:spPr>
          <p:txBody>
            <a:bodyPr/>
            <a:lstStyle/>
            <a:p>
              <a:endParaRPr lang="en-GB"/>
            </a:p>
          </p:txBody>
        </p:sp>
        <p:sp>
          <p:nvSpPr>
            <p:cNvPr id="554" name="Line 383"/>
            <p:cNvSpPr>
              <a:spLocks noChangeShapeType="1"/>
            </p:cNvSpPr>
            <p:nvPr/>
          </p:nvSpPr>
          <p:spPr bwMode="auto">
            <a:xfrm>
              <a:off x="2989" y="891"/>
              <a:ext cx="88" cy="0"/>
            </a:xfrm>
            <a:prstGeom prst="line">
              <a:avLst/>
            </a:prstGeom>
            <a:noFill/>
            <a:ln w="0">
              <a:solidFill>
                <a:srgbClr val="000000"/>
              </a:solidFill>
              <a:round/>
              <a:headEnd/>
              <a:tailEnd/>
            </a:ln>
          </p:spPr>
          <p:txBody>
            <a:bodyPr/>
            <a:lstStyle/>
            <a:p>
              <a:endParaRPr lang="en-GB"/>
            </a:p>
          </p:txBody>
        </p:sp>
        <p:sp>
          <p:nvSpPr>
            <p:cNvPr id="555" name="Line 384"/>
            <p:cNvSpPr>
              <a:spLocks noChangeShapeType="1"/>
            </p:cNvSpPr>
            <p:nvPr/>
          </p:nvSpPr>
          <p:spPr bwMode="auto">
            <a:xfrm>
              <a:off x="2989" y="803"/>
              <a:ext cx="0" cy="88"/>
            </a:xfrm>
            <a:prstGeom prst="line">
              <a:avLst/>
            </a:prstGeom>
            <a:noFill/>
            <a:ln w="0">
              <a:solidFill>
                <a:srgbClr val="000000"/>
              </a:solidFill>
              <a:round/>
              <a:headEnd/>
              <a:tailEnd/>
            </a:ln>
          </p:spPr>
          <p:txBody>
            <a:bodyPr/>
            <a:lstStyle/>
            <a:p>
              <a:endParaRPr lang="en-GB"/>
            </a:p>
          </p:txBody>
        </p:sp>
        <p:sp>
          <p:nvSpPr>
            <p:cNvPr id="556" name="Line 385"/>
            <p:cNvSpPr>
              <a:spLocks noChangeShapeType="1"/>
            </p:cNvSpPr>
            <p:nvPr/>
          </p:nvSpPr>
          <p:spPr bwMode="auto">
            <a:xfrm>
              <a:off x="3021" y="891"/>
              <a:ext cx="0" cy="0"/>
            </a:xfrm>
            <a:prstGeom prst="line">
              <a:avLst/>
            </a:prstGeom>
            <a:noFill/>
            <a:ln w="0">
              <a:solidFill>
                <a:srgbClr val="000000"/>
              </a:solidFill>
              <a:round/>
              <a:headEnd/>
              <a:tailEnd/>
            </a:ln>
          </p:spPr>
          <p:txBody>
            <a:bodyPr/>
            <a:lstStyle/>
            <a:p>
              <a:endParaRPr lang="en-GB"/>
            </a:p>
          </p:txBody>
        </p:sp>
        <p:sp>
          <p:nvSpPr>
            <p:cNvPr id="557" name="Line 386"/>
            <p:cNvSpPr>
              <a:spLocks noChangeShapeType="1"/>
            </p:cNvSpPr>
            <p:nvPr/>
          </p:nvSpPr>
          <p:spPr bwMode="auto">
            <a:xfrm>
              <a:off x="3021" y="803"/>
              <a:ext cx="0" cy="0"/>
            </a:xfrm>
            <a:prstGeom prst="line">
              <a:avLst/>
            </a:prstGeom>
            <a:noFill/>
            <a:ln w="0">
              <a:solidFill>
                <a:srgbClr val="000000"/>
              </a:solidFill>
              <a:round/>
              <a:headEnd/>
              <a:tailEnd/>
            </a:ln>
          </p:spPr>
          <p:txBody>
            <a:bodyPr/>
            <a:lstStyle/>
            <a:p>
              <a:endParaRPr lang="en-GB"/>
            </a:p>
          </p:txBody>
        </p:sp>
        <p:sp>
          <p:nvSpPr>
            <p:cNvPr id="558" name="Line 387"/>
            <p:cNvSpPr>
              <a:spLocks noChangeShapeType="1"/>
            </p:cNvSpPr>
            <p:nvPr/>
          </p:nvSpPr>
          <p:spPr bwMode="auto">
            <a:xfrm>
              <a:off x="3065" y="891"/>
              <a:ext cx="0" cy="0"/>
            </a:xfrm>
            <a:prstGeom prst="line">
              <a:avLst/>
            </a:prstGeom>
            <a:noFill/>
            <a:ln w="0">
              <a:solidFill>
                <a:srgbClr val="000000"/>
              </a:solidFill>
              <a:round/>
              <a:headEnd/>
              <a:tailEnd/>
            </a:ln>
          </p:spPr>
          <p:txBody>
            <a:bodyPr/>
            <a:lstStyle/>
            <a:p>
              <a:endParaRPr lang="en-GB"/>
            </a:p>
          </p:txBody>
        </p:sp>
        <p:sp>
          <p:nvSpPr>
            <p:cNvPr id="559" name="Line 388"/>
            <p:cNvSpPr>
              <a:spLocks noChangeShapeType="1"/>
            </p:cNvSpPr>
            <p:nvPr/>
          </p:nvSpPr>
          <p:spPr bwMode="auto">
            <a:xfrm>
              <a:off x="3065" y="803"/>
              <a:ext cx="0" cy="0"/>
            </a:xfrm>
            <a:prstGeom prst="line">
              <a:avLst/>
            </a:prstGeom>
            <a:noFill/>
            <a:ln w="0">
              <a:solidFill>
                <a:srgbClr val="000000"/>
              </a:solidFill>
              <a:round/>
              <a:headEnd/>
              <a:tailEnd/>
            </a:ln>
          </p:spPr>
          <p:txBody>
            <a:bodyPr/>
            <a:lstStyle/>
            <a:p>
              <a:endParaRPr lang="en-GB"/>
            </a:p>
          </p:txBody>
        </p:sp>
        <p:sp>
          <p:nvSpPr>
            <p:cNvPr id="560" name="Line 389"/>
            <p:cNvSpPr>
              <a:spLocks noChangeShapeType="1"/>
            </p:cNvSpPr>
            <p:nvPr/>
          </p:nvSpPr>
          <p:spPr bwMode="auto">
            <a:xfrm>
              <a:off x="2989" y="835"/>
              <a:ext cx="0" cy="0"/>
            </a:xfrm>
            <a:prstGeom prst="line">
              <a:avLst/>
            </a:prstGeom>
            <a:noFill/>
            <a:ln w="0">
              <a:solidFill>
                <a:srgbClr val="000000"/>
              </a:solidFill>
              <a:round/>
              <a:headEnd/>
              <a:tailEnd/>
            </a:ln>
          </p:spPr>
          <p:txBody>
            <a:bodyPr/>
            <a:lstStyle/>
            <a:p>
              <a:endParaRPr lang="en-GB"/>
            </a:p>
          </p:txBody>
        </p:sp>
        <p:sp>
          <p:nvSpPr>
            <p:cNvPr id="561" name="Line 390"/>
            <p:cNvSpPr>
              <a:spLocks noChangeShapeType="1"/>
            </p:cNvSpPr>
            <p:nvPr/>
          </p:nvSpPr>
          <p:spPr bwMode="auto">
            <a:xfrm flipH="1">
              <a:off x="3073" y="835"/>
              <a:ext cx="4" cy="0"/>
            </a:xfrm>
            <a:prstGeom prst="line">
              <a:avLst/>
            </a:prstGeom>
            <a:noFill/>
            <a:ln w="0">
              <a:solidFill>
                <a:srgbClr val="000000"/>
              </a:solidFill>
              <a:round/>
              <a:headEnd/>
              <a:tailEnd/>
            </a:ln>
          </p:spPr>
          <p:txBody>
            <a:bodyPr/>
            <a:lstStyle/>
            <a:p>
              <a:endParaRPr lang="en-GB"/>
            </a:p>
          </p:txBody>
        </p:sp>
        <p:sp>
          <p:nvSpPr>
            <p:cNvPr id="562" name="Line 391"/>
            <p:cNvSpPr>
              <a:spLocks noChangeShapeType="1"/>
            </p:cNvSpPr>
            <p:nvPr/>
          </p:nvSpPr>
          <p:spPr bwMode="auto">
            <a:xfrm>
              <a:off x="2989" y="879"/>
              <a:ext cx="0" cy="0"/>
            </a:xfrm>
            <a:prstGeom prst="line">
              <a:avLst/>
            </a:prstGeom>
            <a:noFill/>
            <a:ln w="0">
              <a:solidFill>
                <a:srgbClr val="000000"/>
              </a:solidFill>
              <a:round/>
              <a:headEnd/>
              <a:tailEnd/>
            </a:ln>
          </p:spPr>
          <p:txBody>
            <a:bodyPr/>
            <a:lstStyle/>
            <a:p>
              <a:endParaRPr lang="en-GB"/>
            </a:p>
          </p:txBody>
        </p:sp>
        <p:sp>
          <p:nvSpPr>
            <p:cNvPr id="563" name="Line 392"/>
            <p:cNvSpPr>
              <a:spLocks noChangeShapeType="1"/>
            </p:cNvSpPr>
            <p:nvPr/>
          </p:nvSpPr>
          <p:spPr bwMode="auto">
            <a:xfrm flipH="1">
              <a:off x="3073" y="879"/>
              <a:ext cx="4" cy="0"/>
            </a:xfrm>
            <a:prstGeom prst="line">
              <a:avLst/>
            </a:prstGeom>
            <a:noFill/>
            <a:ln w="0">
              <a:solidFill>
                <a:srgbClr val="000000"/>
              </a:solidFill>
              <a:round/>
              <a:headEnd/>
              <a:tailEnd/>
            </a:ln>
          </p:spPr>
          <p:txBody>
            <a:bodyPr/>
            <a:lstStyle/>
            <a:p>
              <a:endParaRPr lang="en-GB"/>
            </a:p>
          </p:txBody>
        </p:sp>
        <p:sp>
          <p:nvSpPr>
            <p:cNvPr id="564" name="Line 393"/>
            <p:cNvSpPr>
              <a:spLocks noChangeShapeType="1"/>
            </p:cNvSpPr>
            <p:nvPr/>
          </p:nvSpPr>
          <p:spPr bwMode="auto">
            <a:xfrm>
              <a:off x="2989" y="891"/>
              <a:ext cx="88" cy="0"/>
            </a:xfrm>
            <a:prstGeom prst="line">
              <a:avLst/>
            </a:prstGeom>
            <a:noFill/>
            <a:ln w="0">
              <a:solidFill>
                <a:srgbClr val="000000"/>
              </a:solidFill>
              <a:round/>
              <a:headEnd/>
              <a:tailEnd/>
            </a:ln>
          </p:spPr>
          <p:txBody>
            <a:bodyPr/>
            <a:lstStyle/>
            <a:p>
              <a:endParaRPr lang="en-GB"/>
            </a:p>
          </p:txBody>
        </p:sp>
        <p:sp>
          <p:nvSpPr>
            <p:cNvPr id="565" name="Line 394"/>
            <p:cNvSpPr>
              <a:spLocks noChangeShapeType="1"/>
            </p:cNvSpPr>
            <p:nvPr/>
          </p:nvSpPr>
          <p:spPr bwMode="auto">
            <a:xfrm>
              <a:off x="2989" y="803"/>
              <a:ext cx="88" cy="0"/>
            </a:xfrm>
            <a:prstGeom prst="line">
              <a:avLst/>
            </a:prstGeom>
            <a:noFill/>
            <a:ln w="0">
              <a:solidFill>
                <a:srgbClr val="000000"/>
              </a:solidFill>
              <a:round/>
              <a:headEnd/>
              <a:tailEnd/>
            </a:ln>
          </p:spPr>
          <p:txBody>
            <a:bodyPr/>
            <a:lstStyle/>
            <a:p>
              <a:endParaRPr lang="en-GB"/>
            </a:p>
          </p:txBody>
        </p:sp>
        <p:sp>
          <p:nvSpPr>
            <p:cNvPr id="566" name="Line 395"/>
            <p:cNvSpPr>
              <a:spLocks noChangeShapeType="1"/>
            </p:cNvSpPr>
            <p:nvPr/>
          </p:nvSpPr>
          <p:spPr bwMode="auto">
            <a:xfrm>
              <a:off x="3077" y="803"/>
              <a:ext cx="0" cy="88"/>
            </a:xfrm>
            <a:prstGeom prst="line">
              <a:avLst/>
            </a:prstGeom>
            <a:noFill/>
            <a:ln w="0">
              <a:solidFill>
                <a:srgbClr val="000000"/>
              </a:solidFill>
              <a:round/>
              <a:headEnd/>
              <a:tailEnd/>
            </a:ln>
          </p:spPr>
          <p:txBody>
            <a:bodyPr/>
            <a:lstStyle/>
            <a:p>
              <a:endParaRPr lang="en-GB"/>
            </a:p>
          </p:txBody>
        </p:sp>
        <p:sp>
          <p:nvSpPr>
            <p:cNvPr id="567" name="Line 396"/>
            <p:cNvSpPr>
              <a:spLocks noChangeShapeType="1"/>
            </p:cNvSpPr>
            <p:nvPr/>
          </p:nvSpPr>
          <p:spPr bwMode="auto">
            <a:xfrm>
              <a:off x="2989" y="803"/>
              <a:ext cx="0" cy="88"/>
            </a:xfrm>
            <a:prstGeom prst="line">
              <a:avLst/>
            </a:prstGeom>
            <a:noFill/>
            <a:ln w="0">
              <a:solidFill>
                <a:srgbClr val="000000"/>
              </a:solidFill>
              <a:round/>
              <a:headEnd/>
              <a:tailEnd/>
            </a:ln>
          </p:spPr>
          <p:txBody>
            <a:bodyPr/>
            <a:lstStyle/>
            <a:p>
              <a:endParaRPr lang="en-GB"/>
            </a:p>
          </p:txBody>
        </p:sp>
        <p:sp>
          <p:nvSpPr>
            <p:cNvPr id="568" name="Rectangle 397"/>
            <p:cNvSpPr>
              <a:spLocks noChangeArrowheads="1"/>
            </p:cNvSpPr>
            <p:nvPr/>
          </p:nvSpPr>
          <p:spPr bwMode="auto">
            <a:xfrm>
              <a:off x="3109" y="803"/>
              <a:ext cx="88" cy="88"/>
            </a:xfrm>
            <a:prstGeom prst="rect">
              <a:avLst/>
            </a:prstGeom>
            <a:solidFill>
              <a:srgbClr val="FFFFFF"/>
            </a:solidFill>
            <a:ln w="9525">
              <a:noFill/>
              <a:miter lim="800000"/>
              <a:headEnd/>
              <a:tailEnd/>
            </a:ln>
          </p:spPr>
          <p:txBody>
            <a:bodyPr/>
            <a:lstStyle/>
            <a:p>
              <a:endParaRPr lang="en-US"/>
            </a:p>
          </p:txBody>
        </p:sp>
        <p:sp>
          <p:nvSpPr>
            <p:cNvPr id="569" name="Rectangle 398"/>
            <p:cNvSpPr>
              <a:spLocks noChangeArrowheads="1"/>
            </p:cNvSpPr>
            <p:nvPr/>
          </p:nvSpPr>
          <p:spPr bwMode="auto">
            <a:xfrm>
              <a:off x="3109" y="803"/>
              <a:ext cx="88" cy="88"/>
            </a:xfrm>
            <a:prstGeom prst="rect">
              <a:avLst/>
            </a:prstGeom>
            <a:noFill/>
            <a:ln w="0">
              <a:solidFill>
                <a:srgbClr val="FFFFFF"/>
              </a:solidFill>
              <a:miter lim="800000"/>
              <a:headEnd/>
              <a:tailEnd/>
            </a:ln>
          </p:spPr>
          <p:txBody>
            <a:bodyPr/>
            <a:lstStyle/>
            <a:p>
              <a:endParaRPr lang="en-US"/>
            </a:p>
          </p:txBody>
        </p:sp>
        <p:pic>
          <p:nvPicPr>
            <p:cNvPr id="570" name="Picture 399"/>
            <p:cNvPicPr>
              <a:picLocks noChangeAspect="1" noChangeArrowheads="1"/>
            </p:cNvPicPr>
            <p:nvPr/>
          </p:nvPicPr>
          <p:blipFill>
            <a:blip r:embed="rId20" cstate="print"/>
            <a:srcRect/>
            <a:stretch>
              <a:fillRect/>
            </a:stretch>
          </p:blipFill>
          <p:spPr bwMode="auto">
            <a:xfrm>
              <a:off x="3109" y="807"/>
              <a:ext cx="88" cy="88"/>
            </a:xfrm>
            <a:prstGeom prst="rect">
              <a:avLst/>
            </a:prstGeom>
            <a:noFill/>
            <a:ln w="9525">
              <a:noFill/>
              <a:miter lim="800000"/>
              <a:headEnd/>
              <a:tailEnd/>
            </a:ln>
          </p:spPr>
        </p:pic>
        <p:sp>
          <p:nvSpPr>
            <p:cNvPr id="571" name="Line 400"/>
            <p:cNvSpPr>
              <a:spLocks noChangeShapeType="1"/>
            </p:cNvSpPr>
            <p:nvPr/>
          </p:nvSpPr>
          <p:spPr bwMode="auto">
            <a:xfrm>
              <a:off x="3109" y="891"/>
              <a:ext cx="88" cy="0"/>
            </a:xfrm>
            <a:prstGeom prst="line">
              <a:avLst/>
            </a:prstGeom>
            <a:noFill/>
            <a:ln w="0">
              <a:solidFill>
                <a:srgbClr val="000000"/>
              </a:solidFill>
              <a:round/>
              <a:headEnd/>
              <a:tailEnd/>
            </a:ln>
          </p:spPr>
          <p:txBody>
            <a:bodyPr/>
            <a:lstStyle/>
            <a:p>
              <a:endParaRPr lang="en-GB"/>
            </a:p>
          </p:txBody>
        </p:sp>
        <p:sp>
          <p:nvSpPr>
            <p:cNvPr id="572" name="Line 401"/>
            <p:cNvSpPr>
              <a:spLocks noChangeShapeType="1"/>
            </p:cNvSpPr>
            <p:nvPr/>
          </p:nvSpPr>
          <p:spPr bwMode="auto">
            <a:xfrm>
              <a:off x="3109" y="803"/>
              <a:ext cx="88" cy="0"/>
            </a:xfrm>
            <a:prstGeom prst="line">
              <a:avLst/>
            </a:prstGeom>
            <a:noFill/>
            <a:ln w="0">
              <a:solidFill>
                <a:srgbClr val="000000"/>
              </a:solidFill>
              <a:round/>
              <a:headEnd/>
              <a:tailEnd/>
            </a:ln>
          </p:spPr>
          <p:txBody>
            <a:bodyPr/>
            <a:lstStyle/>
            <a:p>
              <a:endParaRPr lang="en-GB"/>
            </a:p>
          </p:txBody>
        </p:sp>
        <p:sp>
          <p:nvSpPr>
            <p:cNvPr id="573" name="Line 402"/>
            <p:cNvSpPr>
              <a:spLocks noChangeShapeType="1"/>
            </p:cNvSpPr>
            <p:nvPr/>
          </p:nvSpPr>
          <p:spPr bwMode="auto">
            <a:xfrm>
              <a:off x="3197" y="803"/>
              <a:ext cx="0" cy="88"/>
            </a:xfrm>
            <a:prstGeom prst="line">
              <a:avLst/>
            </a:prstGeom>
            <a:noFill/>
            <a:ln w="0">
              <a:solidFill>
                <a:srgbClr val="000000"/>
              </a:solidFill>
              <a:round/>
              <a:headEnd/>
              <a:tailEnd/>
            </a:ln>
          </p:spPr>
          <p:txBody>
            <a:bodyPr/>
            <a:lstStyle/>
            <a:p>
              <a:endParaRPr lang="en-GB"/>
            </a:p>
          </p:txBody>
        </p:sp>
        <p:sp>
          <p:nvSpPr>
            <p:cNvPr id="574" name="Line 403"/>
            <p:cNvSpPr>
              <a:spLocks noChangeShapeType="1"/>
            </p:cNvSpPr>
            <p:nvPr/>
          </p:nvSpPr>
          <p:spPr bwMode="auto">
            <a:xfrm>
              <a:off x="3109" y="803"/>
              <a:ext cx="0" cy="88"/>
            </a:xfrm>
            <a:prstGeom prst="line">
              <a:avLst/>
            </a:prstGeom>
            <a:noFill/>
            <a:ln w="0">
              <a:solidFill>
                <a:srgbClr val="000000"/>
              </a:solidFill>
              <a:round/>
              <a:headEnd/>
              <a:tailEnd/>
            </a:ln>
          </p:spPr>
          <p:txBody>
            <a:bodyPr/>
            <a:lstStyle/>
            <a:p>
              <a:endParaRPr lang="en-GB"/>
            </a:p>
          </p:txBody>
        </p:sp>
        <p:sp>
          <p:nvSpPr>
            <p:cNvPr id="575" name="Line 404"/>
            <p:cNvSpPr>
              <a:spLocks noChangeShapeType="1"/>
            </p:cNvSpPr>
            <p:nvPr/>
          </p:nvSpPr>
          <p:spPr bwMode="auto">
            <a:xfrm>
              <a:off x="3109" y="891"/>
              <a:ext cx="88" cy="0"/>
            </a:xfrm>
            <a:prstGeom prst="line">
              <a:avLst/>
            </a:prstGeom>
            <a:noFill/>
            <a:ln w="0">
              <a:solidFill>
                <a:srgbClr val="000000"/>
              </a:solidFill>
              <a:round/>
              <a:headEnd/>
              <a:tailEnd/>
            </a:ln>
          </p:spPr>
          <p:txBody>
            <a:bodyPr/>
            <a:lstStyle/>
            <a:p>
              <a:endParaRPr lang="en-GB"/>
            </a:p>
          </p:txBody>
        </p:sp>
        <p:sp>
          <p:nvSpPr>
            <p:cNvPr id="576" name="Line 405"/>
            <p:cNvSpPr>
              <a:spLocks noChangeShapeType="1"/>
            </p:cNvSpPr>
            <p:nvPr/>
          </p:nvSpPr>
          <p:spPr bwMode="auto">
            <a:xfrm>
              <a:off x="3109" y="803"/>
              <a:ext cx="0" cy="88"/>
            </a:xfrm>
            <a:prstGeom prst="line">
              <a:avLst/>
            </a:prstGeom>
            <a:noFill/>
            <a:ln w="0">
              <a:solidFill>
                <a:srgbClr val="000000"/>
              </a:solidFill>
              <a:round/>
              <a:headEnd/>
              <a:tailEnd/>
            </a:ln>
          </p:spPr>
          <p:txBody>
            <a:bodyPr/>
            <a:lstStyle/>
            <a:p>
              <a:endParaRPr lang="en-GB"/>
            </a:p>
          </p:txBody>
        </p:sp>
        <p:sp>
          <p:nvSpPr>
            <p:cNvPr id="577" name="Line 406"/>
            <p:cNvSpPr>
              <a:spLocks noChangeShapeType="1"/>
            </p:cNvSpPr>
            <p:nvPr/>
          </p:nvSpPr>
          <p:spPr bwMode="auto">
            <a:xfrm>
              <a:off x="3141" y="891"/>
              <a:ext cx="0" cy="0"/>
            </a:xfrm>
            <a:prstGeom prst="line">
              <a:avLst/>
            </a:prstGeom>
            <a:noFill/>
            <a:ln w="0">
              <a:solidFill>
                <a:srgbClr val="000000"/>
              </a:solidFill>
              <a:round/>
              <a:headEnd/>
              <a:tailEnd/>
            </a:ln>
          </p:spPr>
          <p:txBody>
            <a:bodyPr/>
            <a:lstStyle/>
            <a:p>
              <a:endParaRPr lang="en-GB"/>
            </a:p>
          </p:txBody>
        </p:sp>
        <p:sp>
          <p:nvSpPr>
            <p:cNvPr id="578" name="Line 407"/>
            <p:cNvSpPr>
              <a:spLocks noChangeShapeType="1"/>
            </p:cNvSpPr>
            <p:nvPr/>
          </p:nvSpPr>
          <p:spPr bwMode="auto">
            <a:xfrm>
              <a:off x="3141" y="803"/>
              <a:ext cx="0" cy="0"/>
            </a:xfrm>
            <a:prstGeom prst="line">
              <a:avLst/>
            </a:prstGeom>
            <a:noFill/>
            <a:ln w="0">
              <a:solidFill>
                <a:srgbClr val="000000"/>
              </a:solidFill>
              <a:round/>
              <a:headEnd/>
              <a:tailEnd/>
            </a:ln>
          </p:spPr>
          <p:txBody>
            <a:bodyPr/>
            <a:lstStyle/>
            <a:p>
              <a:endParaRPr lang="en-GB"/>
            </a:p>
          </p:txBody>
        </p:sp>
        <p:sp>
          <p:nvSpPr>
            <p:cNvPr id="579" name="Line 408"/>
            <p:cNvSpPr>
              <a:spLocks noChangeShapeType="1"/>
            </p:cNvSpPr>
            <p:nvPr/>
          </p:nvSpPr>
          <p:spPr bwMode="auto">
            <a:xfrm>
              <a:off x="3185" y="891"/>
              <a:ext cx="0" cy="0"/>
            </a:xfrm>
            <a:prstGeom prst="line">
              <a:avLst/>
            </a:prstGeom>
            <a:noFill/>
            <a:ln w="0">
              <a:solidFill>
                <a:srgbClr val="000000"/>
              </a:solidFill>
              <a:round/>
              <a:headEnd/>
              <a:tailEnd/>
            </a:ln>
          </p:spPr>
          <p:txBody>
            <a:bodyPr/>
            <a:lstStyle/>
            <a:p>
              <a:endParaRPr lang="en-GB"/>
            </a:p>
          </p:txBody>
        </p:sp>
        <p:sp>
          <p:nvSpPr>
            <p:cNvPr id="580" name="Line 409"/>
            <p:cNvSpPr>
              <a:spLocks noChangeShapeType="1"/>
            </p:cNvSpPr>
            <p:nvPr/>
          </p:nvSpPr>
          <p:spPr bwMode="auto">
            <a:xfrm>
              <a:off x="3185" y="803"/>
              <a:ext cx="0" cy="0"/>
            </a:xfrm>
            <a:prstGeom prst="line">
              <a:avLst/>
            </a:prstGeom>
            <a:noFill/>
            <a:ln w="0">
              <a:solidFill>
                <a:srgbClr val="000000"/>
              </a:solidFill>
              <a:round/>
              <a:headEnd/>
              <a:tailEnd/>
            </a:ln>
          </p:spPr>
          <p:txBody>
            <a:bodyPr/>
            <a:lstStyle/>
            <a:p>
              <a:endParaRPr lang="en-GB"/>
            </a:p>
          </p:txBody>
        </p:sp>
        <p:sp>
          <p:nvSpPr>
            <p:cNvPr id="581" name="Line 410"/>
            <p:cNvSpPr>
              <a:spLocks noChangeShapeType="1"/>
            </p:cNvSpPr>
            <p:nvPr/>
          </p:nvSpPr>
          <p:spPr bwMode="auto">
            <a:xfrm>
              <a:off x="3109" y="835"/>
              <a:ext cx="0" cy="0"/>
            </a:xfrm>
            <a:prstGeom prst="line">
              <a:avLst/>
            </a:prstGeom>
            <a:noFill/>
            <a:ln w="0">
              <a:solidFill>
                <a:srgbClr val="000000"/>
              </a:solidFill>
              <a:round/>
              <a:headEnd/>
              <a:tailEnd/>
            </a:ln>
          </p:spPr>
          <p:txBody>
            <a:bodyPr/>
            <a:lstStyle/>
            <a:p>
              <a:endParaRPr lang="en-GB"/>
            </a:p>
          </p:txBody>
        </p:sp>
        <p:sp>
          <p:nvSpPr>
            <p:cNvPr id="582" name="Line 411"/>
            <p:cNvSpPr>
              <a:spLocks noChangeShapeType="1"/>
            </p:cNvSpPr>
            <p:nvPr/>
          </p:nvSpPr>
          <p:spPr bwMode="auto">
            <a:xfrm flipH="1">
              <a:off x="3193" y="835"/>
              <a:ext cx="4" cy="0"/>
            </a:xfrm>
            <a:prstGeom prst="line">
              <a:avLst/>
            </a:prstGeom>
            <a:noFill/>
            <a:ln w="0">
              <a:solidFill>
                <a:srgbClr val="000000"/>
              </a:solidFill>
              <a:round/>
              <a:headEnd/>
              <a:tailEnd/>
            </a:ln>
          </p:spPr>
          <p:txBody>
            <a:bodyPr/>
            <a:lstStyle/>
            <a:p>
              <a:endParaRPr lang="en-GB"/>
            </a:p>
          </p:txBody>
        </p:sp>
        <p:sp>
          <p:nvSpPr>
            <p:cNvPr id="583" name="Line 412"/>
            <p:cNvSpPr>
              <a:spLocks noChangeShapeType="1"/>
            </p:cNvSpPr>
            <p:nvPr/>
          </p:nvSpPr>
          <p:spPr bwMode="auto">
            <a:xfrm>
              <a:off x="3109" y="879"/>
              <a:ext cx="0" cy="0"/>
            </a:xfrm>
            <a:prstGeom prst="line">
              <a:avLst/>
            </a:prstGeom>
            <a:noFill/>
            <a:ln w="0">
              <a:solidFill>
                <a:srgbClr val="000000"/>
              </a:solidFill>
              <a:round/>
              <a:headEnd/>
              <a:tailEnd/>
            </a:ln>
          </p:spPr>
          <p:txBody>
            <a:bodyPr/>
            <a:lstStyle/>
            <a:p>
              <a:endParaRPr lang="en-GB"/>
            </a:p>
          </p:txBody>
        </p:sp>
        <p:sp>
          <p:nvSpPr>
            <p:cNvPr id="584" name="Line 413"/>
            <p:cNvSpPr>
              <a:spLocks noChangeShapeType="1"/>
            </p:cNvSpPr>
            <p:nvPr/>
          </p:nvSpPr>
          <p:spPr bwMode="auto">
            <a:xfrm flipH="1">
              <a:off x="3193" y="879"/>
              <a:ext cx="4" cy="0"/>
            </a:xfrm>
            <a:prstGeom prst="line">
              <a:avLst/>
            </a:prstGeom>
            <a:noFill/>
            <a:ln w="0">
              <a:solidFill>
                <a:srgbClr val="000000"/>
              </a:solidFill>
              <a:round/>
              <a:headEnd/>
              <a:tailEnd/>
            </a:ln>
          </p:spPr>
          <p:txBody>
            <a:bodyPr/>
            <a:lstStyle/>
            <a:p>
              <a:endParaRPr lang="en-GB"/>
            </a:p>
          </p:txBody>
        </p:sp>
        <p:sp>
          <p:nvSpPr>
            <p:cNvPr id="585" name="Line 414"/>
            <p:cNvSpPr>
              <a:spLocks noChangeShapeType="1"/>
            </p:cNvSpPr>
            <p:nvPr/>
          </p:nvSpPr>
          <p:spPr bwMode="auto">
            <a:xfrm>
              <a:off x="3109" y="891"/>
              <a:ext cx="88" cy="0"/>
            </a:xfrm>
            <a:prstGeom prst="line">
              <a:avLst/>
            </a:prstGeom>
            <a:noFill/>
            <a:ln w="0">
              <a:solidFill>
                <a:srgbClr val="000000"/>
              </a:solidFill>
              <a:round/>
              <a:headEnd/>
              <a:tailEnd/>
            </a:ln>
          </p:spPr>
          <p:txBody>
            <a:bodyPr/>
            <a:lstStyle/>
            <a:p>
              <a:endParaRPr lang="en-GB"/>
            </a:p>
          </p:txBody>
        </p:sp>
        <p:sp>
          <p:nvSpPr>
            <p:cNvPr id="586" name="Line 415"/>
            <p:cNvSpPr>
              <a:spLocks noChangeShapeType="1"/>
            </p:cNvSpPr>
            <p:nvPr/>
          </p:nvSpPr>
          <p:spPr bwMode="auto">
            <a:xfrm>
              <a:off x="3109" y="803"/>
              <a:ext cx="88" cy="0"/>
            </a:xfrm>
            <a:prstGeom prst="line">
              <a:avLst/>
            </a:prstGeom>
            <a:noFill/>
            <a:ln w="0">
              <a:solidFill>
                <a:srgbClr val="000000"/>
              </a:solidFill>
              <a:round/>
              <a:headEnd/>
              <a:tailEnd/>
            </a:ln>
          </p:spPr>
          <p:txBody>
            <a:bodyPr/>
            <a:lstStyle/>
            <a:p>
              <a:endParaRPr lang="en-GB"/>
            </a:p>
          </p:txBody>
        </p:sp>
        <p:sp>
          <p:nvSpPr>
            <p:cNvPr id="587" name="Line 416"/>
            <p:cNvSpPr>
              <a:spLocks noChangeShapeType="1"/>
            </p:cNvSpPr>
            <p:nvPr/>
          </p:nvSpPr>
          <p:spPr bwMode="auto">
            <a:xfrm>
              <a:off x="3197" y="803"/>
              <a:ext cx="0" cy="88"/>
            </a:xfrm>
            <a:prstGeom prst="line">
              <a:avLst/>
            </a:prstGeom>
            <a:noFill/>
            <a:ln w="0">
              <a:solidFill>
                <a:srgbClr val="000000"/>
              </a:solidFill>
              <a:round/>
              <a:headEnd/>
              <a:tailEnd/>
            </a:ln>
          </p:spPr>
          <p:txBody>
            <a:bodyPr/>
            <a:lstStyle/>
            <a:p>
              <a:endParaRPr lang="en-GB"/>
            </a:p>
          </p:txBody>
        </p:sp>
        <p:sp>
          <p:nvSpPr>
            <p:cNvPr id="588" name="Line 417"/>
            <p:cNvSpPr>
              <a:spLocks noChangeShapeType="1"/>
            </p:cNvSpPr>
            <p:nvPr/>
          </p:nvSpPr>
          <p:spPr bwMode="auto">
            <a:xfrm>
              <a:off x="3109" y="803"/>
              <a:ext cx="0" cy="88"/>
            </a:xfrm>
            <a:prstGeom prst="line">
              <a:avLst/>
            </a:prstGeom>
            <a:noFill/>
            <a:ln w="0">
              <a:solidFill>
                <a:srgbClr val="000000"/>
              </a:solidFill>
              <a:round/>
              <a:headEnd/>
              <a:tailEnd/>
            </a:ln>
          </p:spPr>
          <p:txBody>
            <a:bodyPr/>
            <a:lstStyle/>
            <a:p>
              <a:endParaRPr lang="en-GB"/>
            </a:p>
          </p:txBody>
        </p:sp>
        <p:sp>
          <p:nvSpPr>
            <p:cNvPr id="589" name="Rectangle 419"/>
            <p:cNvSpPr>
              <a:spLocks noChangeArrowheads="1"/>
            </p:cNvSpPr>
            <p:nvPr/>
          </p:nvSpPr>
          <p:spPr bwMode="auto">
            <a:xfrm>
              <a:off x="3229" y="803"/>
              <a:ext cx="88" cy="88"/>
            </a:xfrm>
            <a:prstGeom prst="rect">
              <a:avLst/>
            </a:prstGeom>
            <a:solidFill>
              <a:srgbClr val="FFFFFF"/>
            </a:solidFill>
            <a:ln w="9525">
              <a:noFill/>
              <a:miter lim="800000"/>
              <a:headEnd/>
              <a:tailEnd/>
            </a:ln>
          </p:spPr>
          <p:txBody>
            <a:bodyPr/>
            <a:lstStyle/>
            <a:p>
              <a:endParaRPr lang="en-US"/>
            </a:p>
          </p:txBody>
        </p:sp>
        <p:sp>
          <p:nvSpPr>
            <p:cNvPr id="590" name="Rectangle 420"/>
            <p:cNvSpPr>
              <a:spLocks noChangeArrowheads="1"/>
            </p:cNvSpPr>
            <p:nvPr/>
          </p:nvSpPr>
          <p:spPr bwMode="auto">
            <a:xfrm>
              <a:off x="3229" y="803"/>
              <a:ext cx="88" cy="88"/>
            </a:xfrm>
            <a:prstGeom prst="rect">
              <a:avLst/>
            </a:prstGeom>
            <a:noFill/>
            <a:ln w="0">
              <a:solidFill>
                <a:srgbClr val="FFFFFF"/>
              </a:solidFill>
              <a:miter lim="800000"/>
              <a:headEnd/>
              <a:tailEnd/>
            </a:ln>
          </p:spPr>
          <p:txBody>
            <a:bodyPr/>
            <a:lstStyle/>
            <a:p>
              <a:endParaRPr lang="en-US"/>
            </a:p>
          </p:txBody>
        </p:sp>
        <p:pic>
          <p:nvPicPr>
            <p:cNvPr id="591" name="Picture 421"/>
            <p:cNvPicPr>
              <a:picLocks noChangeAspect="1" noChangeArrowheads="1"/>
            </p:cNvPicPr>
            <p:nvPr/>
          </p:nvPicPr>
          <p:blipFill>
            <a:blip r:embed="rId21" cstate="print"/>
            <a:srcRect/>
            <a:stretch>
              <a:fillRect/>
            </a:stretch>
          </p:blipFill>
          <p:spPr bwMode="auto">
            <a:xfrm>
              <a:off x="3229" y="807"/>
              <a:ext cx="88" cy="88"/>
            </a:xfrm>
            <a:prstGeom prst="rect">
              <a:avLst/>
            </a:prstGeom>
            <a:noFill/>
            <a:ln w="9525">
              <a:noFill/>
              <a:miter lim="800000"/>
              <a:headEnd/>
              <a:tailEnd/>
            </a:ln>
          </p:spPr>
        </p:pic>
        <p:sp>
          <p:nvSpPr>
            <p:cNvPr id="592" name="Line 422"/>
            <p:cNvSpPr>
              <a:spLocks noChangeShapeType="1"/>
            </p:cNvSpPr>
            <p:nvPr/>
          </p:nvSpPr>
          <p:spPr bwMode="auto">
            <a:xfrm>
              <a:off x="3229" y="891"/>
              <a:ext cx="88" cy="0"/>
            </a:xfrm>
            <a:prstGeom prst="line">
              <a:avLst/>
            </a:prstGeom>
            <a:noFill/>
            <a:ln w="0">
              <a:solidFill>
                <a:srgbClr val="000000"/>
              </a:solidFill>
              <a:round/>
              <a:headEnd/>
              <a:tailEnd/>
            </a:ln>
          </p:spPr>
          <p:txBody>
            <a:bodyPr/>
            <a:lstStyle/>
            <a:p>
              <a:endParaRPr lang="en-GB"/>
            </a:p>
          </p:txBody>
        </p:sp>
        <p:sp>
          <p:nvSpPr>
            <p:cNvPr id="593" name="Line 423"/>
            <p:cNvSpPr>
              <a:spLocks noChangeShapeType="1"/>
            </p:cNvSpPr>
            <p:nvPr/>
          </p:nvSpPr>
          <p:spPr bwMode="auto">
            <a:xfrm>
              <a:off x="3229" y="803"/>
              <a:ext cx="88" cy="0"/>
            </a:xfrm>
            <a:prstGeom prst="line">
              <a:avLst/>
            </a:prstGeom>
            <a:noFill/>
            <a:ln w="0">
              <a:solidFill>
                <a:srgbClr val="000000"/>
              </a:solidFill>
              <a:round/>
              <a:headEnd/>
              <a:tailEnd/>
            </a:ln>
          </p:spPr>
          <p:txBody>
            <a:bodyPr/>
            <a:lstStyle/>
            <a:p>
              <a:endParaRPr lang="en-GB"/>
            </a:p>
          </p:txBody>
        </p:sp>
        <p:sp>
          <p:nvSpPr>
            <p:cNvPr id="594" name="Line 424"/>
            <p:cNvSpPr>
              <a:spLocks noChangeShapeType="1"/>
            </p:cNvSpPr>
            <p:nvPr/>
          </p:nvSpPr>
          <p:spPr bwMode="auto">
            <a:xfrm>
              <a:off x="3317" y="803"/>
              <a:ext cx="0" cy="88"/>
            </a:xfrm>
            <a:prstGeom prst="line">
              <a:avLst/>
            </a:prstGeom>
            <a:noFill/>
            <a:ln w="0">
              <a:solidFill>
                <a:srgbClr val="000000"/>
              </a:solidFill>
              <a:round/>
              <a:headEnd/>
              <a:tailEnd/>
            </a:ln>
          </p:spPr>
          <p:txBody>
            <a:bodyPr/>
            <a:lstStyle/>
            <a:p>
              <a:endParaRPr lang="en-GB"/>
            </a:p>
          </p:txBody>
        </p:sp>
        <p:sp>
          <p:nvSpPr>
            <p:cNvPr id="595" name="Line 425"/>
            <p:cNvSpPr>
              <a:spLocks noChangeShapeType="1"/>
            </p:cNvSpPr>
            <p:nvPr/>
          </p:nvSpPr>
          <p:spPr bwMode="auto">
            <a:xfrm>
              <a:off x="3229" y="803"/>
              <a:ext cx="0" cy="88"/>
            </a:xfrm>
            <a:prstGeom prst="line">
              <a:avLst/>
            </a:prstGeom>
            <a:noFill/>
            <a:ln w="0">
              <a:solidFill>
                <a:srgbClr val="000000"/>
              </a:solidFill>
              <a:round/>
              <a:headEnd/>
              <a:tailEnd/>
            </a:ln>
          </p:spPr>
          <p:txBody>
            <a:bodyPr/>
            <a:lstStyle/>
            <a:p>
              <a:endParaRPr lang="en-GB"/>
            </a:p>
          </p:txBody>
        </p:sp>
        <p:sp>
          <p:nvSpPr>
            <p:cNvPr id="596" name="Line 426"/>
            <p:cNvSpPr>
              <a:spLocks noChangeShapeType="1"/>
            </p:cNvSpPr>
            <p:nvPr/>
          </p:nvSpPr>
          <p:spPr bwMode="auto">
            <a:xfrm>
              <a:off x="3229" y="891"/>
              <a:ext cx="88" cy="0"/>
            </a:xfrm>
            <a:prstGeom prst="line">
              <a:avLst/>
            </a:prstGeom>
            <a:noFill/>
            <a:ln w="0">
              <a:solidFill>
                <a:srgbClr val="000000"/>
              </a:solidFill>
              <a:round/>
              <a:headEnd/>
              <a:tailEnd/>
            </a:ln>
          </p:spPr>
          <p:txBody>
            <a:bodyPr/>
            <a:lstStyle/>
            <a:p>
              <a:endParaRPr lang="en-GB"/>
            </a:p>
          </p:txBody>
        </p:sp>
        <p:sp>
          <p:nvSpPr>
            <p:cNvPr id="597" name="Line 427"/>
            <p:cNvSpPr>
              <a:spLocks noChangeShapeType="1"/>
            </p:cNvSpPr>
            <p:nvPr/>
          </p:nvSpPr>
          <p:spPr bwMode="auto">
            <a:xfrm>
              <a:off x="3229" y="803"/>
              <a:ext cx="0" cy="88"/>
            </a:xfrm>
            <a:prstGeom prst="line">
              <a:avLst/>
            </a:prstGeom>
            <a:noFill/>
            <a:ln w="0">
              <a:solidFill>
                <a:srgbClr val="000000"/>
              </a:solidFill>
              <a:round/>
              <a:headEnd/>
              <a:tailEnd/>
            </a:ln>
          </p:spPr>
          <p:txBody>
            <a:bodyPr/>
            <a:lstStyle/>
            <a:p>
              <a:endParaRPr lang="en-GB"/>
            </a:p>
          </p:txBody>
        </p:sp>
        <p:sp>
          <p:nvSpPr>
            <p:cNvPr id="598" name="Line 428"/>
            <p:cNvSpPr>
              <a:spLocks noChangeShapeType="1"/>
            </p:cNvSpPr>
            <p:nvPr/>
          </p:nvSpPr>
          <p:spPr bwMode="auto">
            <a:xfrm>
              <a:off x="3261" y="891"/>
              <a:ext cx="0" cy="0"/>
            </a:xfrm>
            <a:prstGeom prst="line">
              <a:avLst/>
            </a:prstGeom>
            <a:noFill/>
            <a:ln w="0">
              <a:solidFill>
                <a:srgbClr val="000000"/>
              </a:solidFill>
              <a:round/>
              <a:headEnd/>
              <a:tailEnd/>
            </a:ln>
          </p:spPr>
          <p:txBody>
            <a:bodyPr/>
            <a:lstStyle/>
            <a:p>
              <a:endParaRPr lang="en-GB"/>
            </a:p>
          </p:txBody>
        </p:sp>
        <p:sp>
          <p:nvSpPr>
            <p:cNvPr id="599" name="Line 429"/>
            <p:cNvSpPr>
              <a:spLocks noChangeShapeType="1"/>
            </p:cNvSpPr>
            <p:nvPr/>
          </p:nvSpPr>
          <p:spPr bwMode="auto">
            <a:xfrm>
              <a:off x="3261" y="803"/>
              <a:ext cx="0" cy="0"/>
            </a:xfrm>
            <a:prstGeom prst="line">
              <a:avLst/>
            </a:prstGeom>
            <a:noFill/>
            <a:ln w="0">
              <a:solidFill>
                <a:srgbClr val="000000"/>
              </a:solidFill>
              <a:round/>
              <a:headEnd/>
              <a:tailEnd/>
            </a:ln>
          </p:spPr>
          <p:txBody>
            <a:bodyPr/>
            <a:lstStyle/>
            <a:p>
              <a:endParaRPr lang="en-GB"/>
            </a:p>
          </p:txBody>
        </p:sp>
        <p:sp>
          <p:nvSpPr>
            <p:cNvPr id="600" name="Line 430"/>
            <p:cNvSpPr>
              <a:spLocks noChangeShapeType="1"/>
            </p:cNvSpPr>
            <p:nvPr/>
          </p:nvSpPr>
          <p:spPr bwMode="auto">
            <a:xfrm>
              <a:off x="3305" y="891"/>
              <a:ext cx="0" cy="0"/>
            </a:xfrm>
            <a:prstGeom prst="line">
              <a:avLst/>
            </a:prstGeom>
            <a:noFill/>
            <a:ln w="0">
              <a:solidFill>
                <a:srgbClr val="000000"/>
              </a:solidFill>
              <a:round/>
              <a:headEnd/>
              <a:tailEnd/>
            </a:ln>
          </p:spPr>
          <p:txBody>
            <a:bodyPr/>
            <a:lstStyle/>
            <a:p>
              <a:endParaRPr lang="en-GB"/>
            </a:p>
          </p:txBody>
        </p:sp>
        <p:sp>
          <p:nvSpPr>
            <p:cNvPr id="601" name="Line 431"/>
            <p:cNvSpPr>
              <a:spLocks noChangeShapeType="1"/>
            </p:cNvSpPr>
            <p:nvPr/>
          </p:nvSpPr>
          <p:spPr bwMode="auto">
            <a:xfrm>
              <a:off x="3305" y="803"/>
              <a:ext cx="0" cy="0"/>
            </a:xfrm>
            <a:prstGeom prst="line">
              <a:avLst/>
            </a:prstGeom>
            <a:noFill/>
            <a:ln w="0">
              <a:solidFill>
                <a:srgbClr val="000000"/>
              </a:solidFill>
              <a:round/>
              <a:headEnd/>
              <a:tailEnd/>
            </a:ln>
          </p:spPr>
          <p:txBody>
            <a:bodyPr/>
            <a:lstStyle/>
            <a:p>
              <a:endParaRPr lang="en-GB"/>
            </a:p>
          </p:txBody>
        </p:sp>
        <p:sp>
          <p:nvSpPr>
            <p:cNvPr id="602" name="Line 432"/>
            <p:cNvSpPr>
              <a:spLocks noChangeShapeType="1"/>
            </p:cNvSpPr>
            <p:nvPr/>
          </p:nvSpPr>
          <p:spPr bwMode="auto">
            <a:xfrm>
              <a:off x="3229" y="835"/>
              <a:ext cx="0" cy="0"/>
            </a:xfrm>
            <a:prstGeom prst="line">
              <a:avLst/>
            </a:prstGeom>
            <a:noFill/>
            <a:ln w="0">
              <a:solidFill>
                <a:srgbClr val="000000"/>
              </a:solidFill>
              <a:round/>
              <a:headEnd/>
              <a:tailEnd/>
            </a:ln>
          </p:spPr>
          <p:txBody>
            <a:bodyPr/>
            <a:lstStyle/>
            <a:p>
              <a:endParaRPr lang="en-GB"/>
            </a:p>
          </p:txBody>
        </p:sp>
        <p:sp>
          <p:nvSpPr>
            <p:cNvPr id="603" name="Line 433"/>
            <p:cNvSpPr>
              <a:spLocks noChangeShapeType="1"/>
            </p:cNvSpPr>
            <p:nvPr/>
          </p:nvSpPr>
          <p:spPr bwMode="auto">
            <a:xfrm flipH="1">
              <a:off x="3313" y="835"/>
              <a:ext cx="4" cy="0"/>
            </a:xfrm>
            <a:prstGeom prst="line">
              <a:avLst/>
            </a:prstGeom>
            <a:noFill/>
            <a:ln w="0">
              <a:solidFill>
                <a:srgbClr val="000000"/>
              </a:solidFill>
              <a:round/>
              <a:headEnd/>
              <a:tailEnd/>
            </a:ln>
          </p:spPr>
          <p:txBody>
            <a:bodyPr/>
            <a:lstStyle/>
            <a:p>
              <a:endParaRPr lang="en-GB"/>
            </a:p>
          </p:txBody>
        </p:sp>
        <p:sp>
          <p:nvSpPr>
            <p:cNvPr id="604" name="Line 434"/>
            <p:cNvSpPr>
              <a:spLocks noChangeShapeType="1"/>
            </p:cNvSpPr>
            <p:nvPr/>
          </p:nvSpPr>
          <p:spPr bwMode="auto">
            <a:xfrm>
              <a:off x="3229" y="879"/>
              <a:ext cx="0" cy="0"/>
            </a:xfrm>
            <a:prstGeom prst="line">
              <a:avLst/>
            </a:prstGeom>
            <a:noFill/>
            <a:ln w="0">
              <a:solidFill>
                <a:srgbClr val="000000"/>
              </a:solidFill>
              <a:round/>
              <a:headEnd/>
              <a:tailEnd/>
            </a:ln>
          </p:spPr>
          <p:txBody>
            <a:bodyPr/>
            <a:lstStyle/>
            <a:p>
              <a:endParaRPr lang="en-GB"/>
            </a:p>
          </p:txBody>
        </p:sp>
        <p:sp>
          <p:nvSpPr>
            <p:cNvPr id="605" name="Line 435"/>
            <p:cNvSpPr>
              <a:spLocks noChangeShapeType="1"/>
            </p:cNvSpPr>
            <p:nvPr/>
          </p:nvSpPr>
          <p:spPr bwMode="auto">
            <a:xfrm flipH="1">
              <a:off x="3313" y="879"/>
              <a:ext cx="4" cy="0"/>
            </a:xfrm>
            <a:prstGeom prst="line">
              <a:avLst/>
            </a:prstGeom>
            <a:noFill/>
            <a:ln w="0">
              <a:solidFill>
                <a:srgbClr val="000000"/>
              </a:solidFill>
              <a:round/>
              <a:headEnd/>
              <a:tailEnd/>
            </a:ln>
          </p:spPr>
          <p:txBody>
            <a:bodyPr/>
            <a:lstStyle/>
            <a:p>
              <a:endParaRPr lang="en-GB"/>
            </a:p>
          </p:txBody>
        </p:sp>
        <p:sp>
          <p:nvSpPr>
            <p:cNvPr id="606" name="Line 436"/>
            <p:cNvSpPr>
              <a:spLocks noChangeShapeType="1"/>
            </p:cNvSpPr>
            <p:nvPr/>
          </p:nvSpPr>
          <p:spPr bwMode="auto">
            <a:xfrm>
              <a:off x="3229" y="891"/>
              <a:ext cx="88" cy="0"/>
            </a:xfrm>
            <a:prstGeom prst="line">
              <a:avLst/>
            </a:prstGeom>
            <a:noFill/>
            <a:ln w="0">
              <a:solidFill>
                <a:srgbClr val="000000"/>
              </a:solidFill>
              <a:round/>
              <a:headEnd/>
              <a:tailEnd/>
            </a:ln>
          </p:spPr>
          <p:txBody>
            <a:bodyPr/>
            <a:lstStyle/>
            <a:p>
              <a:endParaRPr lang="en-GB"/>
            </a:p>
          </p:txBody>
        </p:sp>
        <p:sp>
          <p:nvSpPr>
            <p:cNvPr id="607" name="Line 437"/>
            <p:cNvSpPr>
              <a:spLocks noChangeShapeType="1"/>
            </p:cNvSpPr>
            <p:nvPr/>
          </p:nvSpPr>
          <p:spPr bwMode="auto">
            <a:xfrm>
              <a:off x="3229" y="803"/>
              <a:ext cx="88" cy="0"/>
            </a:xfrm>
            <a:prstGeom prst="line">
              <a:avLst/>
            </a:prstGeom>
            <a:noFill/>
            <a:ln w="0">
              <a:solidFill>
                <a:srgbClr val="000000"/>
              </a:solidFill>
              <a:round/>
              <a:headEnd/>
              <a:tailEnd/>
            </a:ln>
          </p:spPr>
          <p:txBody>
            <a:bodyPr/>
            <a:lstStyle/>
            <a:p>
              <a:endParaRPr lang="en-GB"/>
            </a:p>
          </p:txBody>
        </p:sp>
        <p:sp>
          <p:nvSpPr>
            <p:cNvPr id="608" name="Line 438"/>
            <p:cNvSpPr>
              <a:spLocks noChangeShapeType="1"/>
            </p:cNvSpPr>
            <p:nvPr/>
          </p:nvSpPr>
          <p:spPr bwMode="auto">
            <a:xfrm>
              <a:off x="3317" y="803"/>
              <a:ext cx="0" cy="88"/>
            </a:xfrm>
            <a:prstGeom prst="line">
              <a:avLst/>
            </a:prstGeom>
            <a:noFill/>
            <a:ln w="0">
              <a:solidFill>
                <a:srgbClr val="000000"/>
              </a:solidFill>
              <a:round/>
              <a:headEnd/>
              <a:tailEnd/>
            </a:ln>
          </p:spPr>
          <p:txBody>
            <a:bodyPr/>
            <a:lstStyle/>
            <a:p>
              <a:endParaRPr lang="en-GB"/>
            </a:p>
          </p:txBody>
        </p:sp>
        <p:sp>
          <p:nvSpPr>
            <p:cNvPr id="609" name="Line 439"/>
            <p:cNvSpPr>
              <a:spLocks noChangeShapeType="1"/>
            </p:cNvSpPr>
            <p:nvPr/>
          </p:nvSpPr>
          <p:spPr bwMode="auto">
            <a:xfrm>
              <a:off x="3229" y="803"/>
              <a:ext cx="0" cy="88"/>
            </a:xfrm>
            <a:prstGeom prst="line">
              <a:avLst/>
            </a:prstGeom>
            <a:noFill/>
            <a:ln w="0">
              <a:solidFill>
                <a:srgbClr val="000000"/>
              </a:solidFill>
              <a:round/>
              <a:headEnd/>
              <a:tailEnd/>
            </a:ln>
          </p:spPr>
          <p:txBody>
            <a:bodyPr/>
            <a:lstStyle/>
            <a:p>
              <a:endParaRPr lang="en-GB"/>
            </a:p>
          </p:txBody>
        </p:sp>
        <p:sp>
          <p:nvSpPr>
            <p:cNvPr id="610" name="Rectangle 440"/>
            <p:cNvSpPr>
              <a:spLocks noChangeArrowheads="1"/>
            </p:cNvSpPr>
            <p:nvPr/>
          </p:nvSpPr>
          <p:spPr bwMode="auto">
            <a:xfrm>
              <a:off x="3349" y="803"/>
              <a:ext cx="88" cy="88"/>
            </a:xfrm>
            <a:prstGeom prst="rect">
              <a:avLst/>
            </a:prstGeom>
            <a:solidFill>
              <a:srgbClr val="FFFFFF"/>
            </a:solidFill>
            <a:ln w="9525">
              <a:noFill/>
              <a:miter lim="800000"/>
              <a:headEnd/>
              <a:tailEnd/>
            </a:ln>
          </p:spPr>
          <p:txBody>
            <a:bodyPr/>
            <a:lstStyle/>
            <a:p>
              <a:endParaRPr lang="en-US"/>
            </a:p>
          </p:txBody>
        </p:sp>
        <p:sp>
          <p:nvSpPr>
            <p:cNvPr id="611" name="Rectangle 441"/>
            <p:cNvSpPr>
              <a:spLocks noChangeArrowheads="1"/>
            </p:cNvSpPr>
            <p:nvPr/>
          </p:nvSpPr>
          <p:spPr bwMode="auto">
            <a:xfrm>
              <a:off x="3349" y="803"/>
              <a:ext cx="88" cy="88"/>
            </a:xfrm>
            <a:prstGeom prst="rect">
              <a:avLst/>
            </a:prstGeom>
            <a:noFill/>
            <a:ln w="0">
              <a:solidFill>
                <a:srgbClr val="FFFFFF"/>
              </a:solidFill>
              <a:miter lim="800000"/>
              <a:headEnd/>
              <a:tailEnd/>
            </a:ln>
          </p:spPr>
          <p:txBody>
            <a:bodyPr/>
            <a:lstStyle/>
            <a:p>
              <a:endParaRPr lang="en-US"/>
            </a:p>
          </p:txBody>
        </p:sp>
        <p:pic>
          <p:nvPicPr>
            <p:cNvPr id="612" name="Picture 442"/>
            <p:cNvPicPr>
              <a:picLocks noChangeAspect="1" noChangeArrowheads="1"/>
            </p:cNvPicPr>
            <p:nvPr/>
          </p:nvPicPr>
          <p:blipFill>
            <a:blip r:embed="rId22" cstate="print"/>
            <a:srcRect/>
            <a:stretch>
              <a:fillRect/>
            </a:stretch>
          </p:blipFill>
          <p:spPr bwMode="auto">
            <a:xfrm>
              <a:off x="3349" y="807"/>
              <a:ext cx="88" cy="88"/>
            </a:xfrm>
            <a:prstGeom prst="rect">
              <a:avLst/>
            </a:prstGeom>
            <a:noFill/>
            <a:ln w="9525">
              <a:noFill/>
              <a:miter lim="800000"/>
              <a:headEnd/>
              <a:tailEnd/>
            </a:ln>
          </p:spPr>
        </p:pic>
        <p:sp>
          <p:nvSpPr>
            <p:cNvPr id="613" name="Line 443"/>
            <p:cNvSpPr>
              <a:spLocks noChangeShapeType="1"/>
            </p:cNvSpPr>
            <p:nvPr/>
          </p:nvSpPr>
          <p:spPr bwMode="auto">
            <a:xfrm>
              <a:off x="3349" y="891"/>
              <a:ext cx="88" cy="0"/>
            </a:xfrm>
            <a:prstGeom prst="line">
              <a:avLst/>
            </a:prstGeom>
            <a:noFill/>
            <a:ln w="0">
              <a:solidFill>
                <a:srgbClr val="000000"/>
              </a:solidFill>
              <a:round/>
              <a:headEnd/>
              <a:tailEnd/>
            </a:ln>
          </p:spPr>
          <p:txBody>
            <a:bodyPr/>
            <a:lstStyle/>
            <a:p>
              <a:endParaRPr lang="en-GB"/>
            </a:p>
          </p:txBody>
        </p:sp>
        <p:sp>
          <p:nvSpPr>
            <p:cNvPr id="614" name="Line 444"/>
            <p:cNvSpPr>
              <a:spLocks noChangeShapeType="1"/>
            </p:cNvSpPr>
            <p:nvPr/>
          </p:nvSpPr>
          <p:spPr bwMode="auto">
            <a:xfrm>
              <a:off x="3349" y="803"/>
              <a:ext cx="88" cy="0"/>
            </a:xfrm>
            <a:prstGeom prst="line">
              <a:avLst/>
            </a:prstGeom>
            <a:noFill/>
            <a:ln w="0">
              <a:solidFill>
                <a:srgbClr val="000000"/>
              </a:solidFill>
              <a:round/>
              <a:headEnd/>
              <a:tailEnd/>
            </a:ln>
          </p:spPr>
          <p:txBody>
            <a:bodyPr/>
            <a:lstStyle/>
            <a:p>
              <a:endParaRPr lang="en-GB"/>
            </a:p>
          </p:txBody>
        </p:sp>
        <p:sp>
          <p:nvSpPr>
            <p:cNvPr id="615" name="Line 445"/>
            <p:cNvSpPr>
              <a:spLocks noChangeShapeType="1"/>
            </p:cNvSpPr>
            <p:nvPr/>
          </p:nvSpPr>
          <p:spPr bwMode="auto">
            <a:xfrm>
              <a:off x="3437" y="803"/>
              <a:ext cx="0" cy="88"/>
            </a:xfrm>
            <a:prstGeom prst="line">
              <a:avLst/>
            </a:prstGeom>
            <a:noFill/>
            <a:ln w="0">
              <a:solidFill>
                <a:srgbClr val="000000"/>
              </a:solidFill>
              <a:round/>
              <a:headEnd/>
              <a:tailEnd/>
            </a:ln>
          </p:spPr>
          <p:txBody>
            <a:bodyPr/>
            <a:lstStyle/>
            <a:p>
              <a:endParaRPr lang="en-GB"/>
            </a:p>
          </p:txBody>
        </p:sp>
        <p:sp>
          <p:nvSpPr>
            <p:cNvPr id="616" name="Line 446"/>
            <p:cNvSpPr>
              <a:spLocks noChangeShapeType="1"/>
            </p:cNvSpPr>
            <p:nvPr/>
          </p:nvSpPr>
          <p:spPr bwMode="auto">
            <a:xfrm>
              <a:off x="3349" y="803"/>
              <a:ext cx="0" cy="88"/>
            </a:xfrm>
            <a:prstGeom prst="line">
              <a:avLst/>
            </a:prstGeom>
            <a:noFill/>
            <a:ln w="0">
              <a:solidFill>
                <a:srgbClr val="000000"/>
              </a:solidFill>
              <a:round/>
              <a:headEnd/>
              <a:tailEnd/>
            </a:ln>
          </p:spPr>
          <p:txBody>
            <a:bodyPr/>
            <a:lstStyle/>
            <a:p>
              <a:endParaRPr lang="en-GB"/>
            </a:p>
          </p:txBody>
        </p:sp>
        <p:sp>
          <p:nvSpPr>
            <p:cNvPr id="617" name="Line 447"/>
            <p:cNvSpPr>
              <a:spLocks noChangeShapeType="1"/>
            </p:cNvSpPr>
            <p:nvPr/>
          </p:nvSpPr>
          <p:spPr bwMode="auto">
            <a:xfrm>
              <a:off x="3349" y="891"/>
              <a:ext cx="88" cy="0"/>
            </a:xfrm>
            <a:prstGeom prst="line">
              <a:avLst/>
            </a:prstGeom>
            <a:noFill/>
            <a:ln w="0">
              <a:solidFill>
                <a:srgbClr val="000000"/>
              </a:solidFill>
              <a:round/>
              <a:headEnd/>
              <a:tailEnd/>
            </a:ln>
          </p:spPr>
          <p:txBody>
            <a:bodyPr/>
            <a:lstStyle/>
            <a:p>
              <a:endParaRPr lang="en-GB"/>
            </a:p>
          </p:txBody>
        </p:sp>
        <p:sp>
          <p:nvSpPr>
            <p:cNvPr id="618" name="Line 448"/>
            <p:cNvSpPr>
              <a:spLocks noChangeShapeType="1"/>
            </p:cNvSpPr>
            <p:nvPr/>
          </p:nvSpPr>
          <p:spPr bwMode="auto">
            <a:xfrm>
              <a:off x="3349" y="803"/>
              <a:ext cx="0" cy="88"/>
            </a:xfrm>
            <a:prstGeom prst="line">
              <a:avLst/>
            </a:prstGeom>
            <a:noFill/>
            <a:ln w="0">
              <a:solidFill>
                <a:srgbClr val="000000"/>
              </a:solidFill>
              <a:round/>
              <a:headEnd/>
              <a:tailEnd/>
            </a:ln>
          </p:spPr>
          <p:txBody>
            <a:bodyPr/>
            <a:lstStyle/>
            <a:p>
              <a:endParaRPr lang="en-GB"/>
            </a:p>
          </p:txBody>
        </p:sp>
        <p:sp>
          <p:nvSpPr>
            <p:cNvPr id="619" name="Line 449"/>
            <p:cNvSpPr>
              <a:spLocks noChangeShapeType="1"/>
            </p:cNvSpPr>
            <p:nvPr/>
          </p:nvSpPr>
          <p:spPr bwMode="auto">
            <a:xfrm>
              <a:off x="3381" y="891"/>
              <a:ext cx="0" cy="0"/>
            </a:xfrm>
            <a:prstGeom prst="line">
              <a:avLst/>
            </a:prstGeom>
            <a:noFill/>
            <a:ln w="0">
              <a:solidFill>
                <a:srgbClr val="000000"/>
              </a:solidFill>
              <a:round/>
              <a:headEnd/>
              <a:tailEnd/>
            </a:ln>
          </p:spPr>
          <p:txBody>
            <a:bodyPr/>
            <a:lstStyle/>
            <a:p>
              <a:endParaRPr lang="en-GB"/>
            </a:p>
          </p:txBody>
        </p:sp>
        <p:sp>
          <p:nvSpPr>
            <p:cNvPr id="620" name="Line 450"/>
            <p:cNvSpPr>
              <a:spLocks noChangeShapeType="1"/>
            </p:cNvSpPr>
            <p:nvPr/>
          </p:nvSpPr>
          <p:spPr bwMode="auto">
            <a:xfrm>
              <a:off x="3381" y="803"/>
              <a:ext cx="0" cy="0"/>
            </a:xfrm>
            <a:prstGeom prst="line">
              <a:avLst/>
            </a:prstGeom>
            <a:noFill/>
            <a:ln w="0">
              <a:solidFill>
                <a:srgbClr val="000000"/>
              </a:solidFill>
              <a:round/>
              <a:headEnd/>
              <a:tailEnd/>
            </a:ln>
          </p:spPr>
          <p:txBody>
            <a:bodyPr/>
            <a:lstStyle/>
            <a:p>
              <a:endParaRPr lang="en-GB"/>
            </a:p>
          </p:txBody>
        </p:sp>
        <p:sp>
          <p:nvSpPr>
            <p:cNvPr id="621" name="Line 451"/>
            <p:cNvSpPr>
              <a:spLocks noChangeShapeType="1"/>
            </p:cNvSpPr>
            <p:nvPr/>
          </p:nvSpPr>
          <p:spPr bwMode="auto">
            <a:xfrm>
              <a:off x="3425" y="891"/>
              <a:ext cx="0" cy="0"/>
            </a:xfrm>
            <a:prstGeom prst="line">
              <a:avLst/>
            </a:prstGeom>
            <a:noFill/>
            <a:ln w="0">
              <a:solidFill>
                <a:srgbClr val="000000"/>
              </a:solidFill>
              <a:round/>
              <a:headEnd/>
              <a:tailEnd/>
            </a:ln>
          </p:spPr>
          <p:txBody>
            <a:bodyPr/>
            <a:lstStyle/>
            <a:p>
              <a:endParaRPr lang="en-GB"/>
            </a:p>
          </p:txBody>
        </p:sp>
        <p:sp>
          <p:nvSpPr>
            <p:cNvPr id="622" name="Line 452"/>
            <p:cNvSpPr>
              <a:spLocks noChangeShapeType="1"/>
            </p:cNvSpPr>
            <p:nvPr/>
          </p:nvSpPr>
          <p:spPr bwMode="auto">
            <a:xfrm>
              <a:off x="3425" y="803"/>
              <a:ext cx="0" cy="0"/>
            </a:xfrm>
            <a:prstGeom prst="line">
              <a:avLst/>
            </a:prstGeom>
            <a:noFill/>
            <a:ln w="0">
              <a:solidFill>
                <a:srgbClr val="000000"/>
              </a:solidFill>
              <a:round/>
              <a:headEnd/>
              <a:tailEnd/>
            </a:ln>
          </p:spPr>
          <p:txBody>
            <a:bodyPr/>
            <a:lstStyle/>
            <a:p>
              <a:endParaRPr lang="en-GB"/>
            </a:p>
          </p:txBody>
        </p:sp>
        <p:sp>
          <p:nvSpPr>
            <p:cNvPr id="623" name="Line 453"/>
            <p:cNvSpPr>
              <a:spLocks noChangeShapeType="1"/>
            </p:cNvSpPr>
            <p:nvPr/>
          </p:nvSpPr>
          <p:spPr bwMode="auto">
            <a:xfrm>
              <a:off x="3349" y="835"/>
              <a:ext cx="0" cy="0"/>
            </a:xfrm>
            <a:prstGeom prst="line">
              <a:avLst/>
            </a:prstGeom>
            <a:noFill/>
            <a:ln w="0">
              <a:solidFill>
                <a:srgbClr val="000000"/>
              </a:solidFill>
              <a:round/>
              <a:headEnd/>
              <a:tailEnd/>
            </a:ln>
          </p:spPr>
          <p:txBody>
            <a:bodyPr/>
            <a:lstStyle/>
            <a:p>
              <a:endParaRPr lang="en-GB"/>
            </a:p>
          </p:txBody>
        </p:sp>
        <p:sp>
          <p:nvSpPr>
            <p:cNvPr id="624" name="Line 454"/>
            <p:cNvSpPr>
              <a:spLocks noChangeShapeType="1"/>
            </p:cNvSpPr>
            <p:nvPr/>
          </p:nvSpPr>
          <p:spPr bwMode="auto">
            <a:xfrm flipH="1">
              <a:off x="3433" y="835"/>
              <a:ext cx="4" cy="0"/>
            </a:xfrm>
            <a:prstGeom prst="line">
              <a:avLst/>
            </a:prstGeom>
            <a:noFill/>
            <a:ln w="0">
              <a:solidFill>
                <a:srgbClr val="000000"/>
              </a:solidFill>
              <a:round/>
              <a:headEnd/>
              <a:tailEnd/>
            </a:ln>
          </p:spPr>
          <p:txBody>
            <a:bodyPr/>
            <a:lstStyle/>
            <a:p>
              <a:endParaRPr lang="en-GB"/>
            </a:p>
          </p:txBody>
        </p:sp>
        <p:sp>
          <p:nvSpPr>
            <p:cNvPr id="625" name="Line 455"/>
            <p:cNvSpPr>
              <a:spLocks noChangeShapeType="1"/>
            </p:cNvSpPr>
            <p:nvPr/>
          </p:nvSpPr>
          <p:spPr bwMode="auto">
            <a:xfrm>
              <a:off x="3349" y="879"/>
              <a:ext cx="0" cy="0"/>
            </a:xfrm>
            <a:prstGeom prst="line">
              <a:avLst/>
            </a:prstGeom>
            <a:noFill/>
            <a:ln w="0">
              <a:solidFill>
                <a:srgbClr val="000000"/>
              </a:solidFill>
              <a:round/>
              <a:headEnd/>
              <a:tailEnd/>
            </a:ln>
          </p:spPr>
          <p:txBody>
            <a:bodyPr/>
            <a:lstStyle/>
            <a:p>
              <a:endParaRPr lang="en-GB"/>
            </a:p>
          </p:txBody>
        </p:sp>
        <p:sp>
          <p:nvSpPr>
            <p:cNvPr id="626" name="Line 456"/>
            <p:cNvSpPr>
              <a:spLocks noChangeShapeType="1"/>
            </p:cNvSpPr>
            <p:nvPr/>
          </p:nvSpPr>
          <p:spPr bwMode="auto">
            <a:xfrm flipH="1">
              <a:off x="3433" y="879"/>
              <a:ext cx="4" cy="0"/>
            </a:xfrm>
            <a:prstGeom prst="line">
              <a:avLst/>
            </a:prstGeom>
            <a:noFill/>
            <a:ln w="0">
              <a:solidFill>
                <a:srgbClr val="000000"/>
              </a:solidFill>
              <a:round/>
              <a:headEnd/>
              <a:tailEnd/>
            </a:ln>
          </p:spPr>
          <p:txBody>
            <a:bodyPr/>
            <a:lstStyle/>
            <a:p>
              <a:endParaRPr lang="en-GB"/>
            </a:p>
          </p:txBody>
        </p:sp>
        <p:sp>
          <p:nvSpPr>
            <p:cNvPr id="627" name="Line 457"/>
            <p:cNvSpPr>
              <a:spLocks noChangeShapeType="1"/>
            </p:cNvSpPr>
            <p:nvPr/>
          </p:nvSpPr>
          <p:spPr bwMode="auto">
            <a:xfrm>
              <a:off x="3349" y="891"/>
              <a:ext cx="88" cy="0"/>
            </a:xfrm>
            <a:prstGeom prst="line">
              <a:avLst/>
            </a:prstGeom>
            <a:noFill/>
            <a:ln w="0">
              <a:solidFill>
                <a:srgbClr val="000000"/>
              </a:solidFill>
              <a:round/>
              <a:headEnd/>
              <a:tailEnd/>
            </a:ln>
          </p:spPr>
          <p:txBody>
            <a:bodyPr/>
            <a:lstStyle/>
            <a:p>
              <a:endParaRPr lang="en-GB"/>
            </a:p>
          </p:txBody>
        </p:sp>
        <p:sp>
          <p:nvSpPr>
            <p:cNvPr id="628" name="Line 458"/>
            <p:cNvSpPr>
              <a:spLocks noChangeShapeType="1"/>
            </p:cNvSpPr>
            <p:nvPr/>
          </p:nvSpPr>
          <p:spPr bwMode="auto">
            <a:xfrm>
              <a:off x="3349" y="803"/>
              <a:ext cx="88" cy="0"/>
            </a:xfrm>
            <a:prstGeom prst="line">
              <a:avLst/>
            </a:prstGeom>
            <a:noFill/>
            <a:ln w="0">
              <a:solidFill>
                <a:srgbClr val="000000"/>
              </a:solidFill>
              <a:round/>
              <a:headEnd/>
              <a:tailEnd/>
            </a:ln>
          </p:spPr>
          <p:txBody>
            <a:bodyPr/>
            <a:lstStyle/>
            <a:p>
              <a:endParaRPr lang="en-GB"/>
            </a:p>
          </p:txBody>
        </p:sp>
        <p:sp>
          <p:nvSpPr>
            <p:cNvPr id="629" name="Line 459"/>
            <p:cNvSpPr>
              <a:spLocks noChangeShapeType="1"/>
            </p:cNvSpPr>
            <p:nvPr/>
          </p:nvSpPr>
          <p:spPr bwMode="auto">
            <a:xfrm>
              <a:off x="3437" y="803"/>
              <a:ext cx="0" cy="88"/>
            </a:xfrm>
            <a:prstGeom prst="line">
              <a:avLst/>
            </a:prstGeom>
            <a:noFill/>
            <a:ln w="0">
              <a:solidFill>
                <a:srgbClr val="000000"/>
              </a:solidFill>
              <a:round/>
              <a:headEnd/>
              <a:tailEnd/>
            </a:ln>
          </p:spPr>
          <p:txBody>
            <a:bodyPr/>
            <a:lstStyle/>
            <a:p>
              <a:endParaRPr lang="en-GB"/>
            </a:p>
          </p:txBody>
        </p:sp>
        <p:sp>
          <p:nvSpPr>
            <p:cNvPr id="630" name="Line 460"/>
            <p:cNvSpPr>
              <a:spLocks noChangeShapeType="1"/>
            </p:cNvSpPr>
            <p:nvPr/>
          </p:nvSpPr>
          <p:spPr bwMode="auto">
            <a:xfrm>
              <a:off x="3349" y="803"/>
              <a:ext cx="0" cy="88"/>
            </a:xfrm>
            <a:prstGeom prst="line">
              <a:avLst/>
            </a:prstGeom>
            <a:noFill/>
            <a:ln w="0">
              <a:solidFill>
                <a:srgbClr val="000000"/>
              </a:solidFill>
              <a:round/>
              <a:headEnd/>
              <a:tailEnd/>
            </a:ln>
          </p:spPr>
          <p:txBody>
            <a:bodyPr/>
            <a:lstStyle/>
            <a:p>
              <a:endParaRPr lang="en-GB"/>
            </a:p>
          </p:txBody>
        </p:sp>
        <p:sp>
          <p:nvSpPr>
            <p:cNvPr id="631" name="Rectangle 461"/>
            <p:cNvSpPr>
              <a:spLocks noChangeArrowheads="1"/>
            </p:cNvSpPr>
            <p:nvPr/>
          </p:nvSpPr>
          <p:spPr bwMode="auto">
            <a:xfrm>
              <a:off x="3469" y="803"/>
              <a:ext cx="88" cy="88"/>
            </a:xfrm>
            <a:prstGeom prst="rect">
              <a:avLst/>
            </a:prstGeom>
            <a:solidFill>
              <a:srgbClr val="FFFFFF"/>
            </a:solidFill>
            <a:ln w="9525">
              <a:noFill/>
              <a:miter lim="800000"/>
              <a:headEnd/>
              <a:tailEnd/>
            </a:ln>
          </p:spPr>
          <p:txBody>
            <a:bodyPr/>
            <a:lstStyle/>
            <a:p>
              <a:endParaRPr lang="en-US"/>
            </a:p>
          </p:txBody>
        </p:sp>
        <p:sp>
          <p:nvSpPr>
            <p:cNvPr id="632" name="Rectangle 462"/>
            <p:cNvSpPr>
              <a:spLocks noChangeArrowheads="1"/>
            </p:cNvSpPr>
            <p:nvPr/>
          </p:nvSpPr>
          <p:spPr bwMode="auto">
            <a:xfrm>
              <a:off x="3469" y="803"/>
              <a:ext cx="88" cy="88"/>
            </a:xfrm>
            <a:prstGeom prst="rect">
              <a:avLst/>
            </a:prstGeom>
            <a:noFill/>
            <a:ln w="0">
              <a:solidFill>
                <a:srgbClr val="FFFFFF"/>
              </a:solidFill>
              <a:miter lim="800000"/>
              <a:headEnd/>
              <a:tailEnd/>
            </a:ln>
          </p:spPr>
          <p:txBody>
            <a:bodyPr/>
            <a:lstStyle/>
            <a:p>
              <a:endParaRPr lang="en-US"/>
            </a:p>
          </p:txBody>
        </p:sp>
        <p:pic>
          <p:nvPicPr>
            <p:cNvPr id="633" name="Picture 463"/>
            <p:cNvPicPr>
              <a:picLocks noChangeAspect="1" noChangeArrowheads="1"/>
            </p:cNvPicPr>
            <p:nvPr/>
          </p:nvPicPr>
          <p:blipFill>
            <a:blip r:embed="rId23" cstate="print"/>
            <a:srcRect/>
            <a:stretch>
              <a:fillRect/>
            </a:stretch>
          </p:blipFill>
          <p:spPr bwMode="auto">
            <a:xfrm>
              <a:off x="3469" y="807"/>
              <a:ext cx="88" cy="88"/>
            </a:xfrm>
            <a:prstGeom prst="rect">
              <a:avLst/>
            </a:prstGeom>
            <a:noFill/>
            <a:ln w="9525">
              <a:noFill/>
              <a:miter lim="800000"/>
              <a:headEnd/>
              <a:tailEnd/>
            </a:ln>
          </p:spPr>
        </p:pic>
        <p:sp>
          <p:nvSpPr>
            <p:cNvPr id="634" name="Line 464"/>
            <p:cNvSpPr>
              <a:spLocks noChangeShapeType="1"/>
            </p:cNvSpPr>
            <p:nvPr/>
          </p:nvSpPr>
          <p:spPr bwMode="auto">
            <a:xfrm>
              <a:off x="3469" y="891"/>
              <a:ext cx="88" cy="0"/>
            </a:xfrm>
            <a:prstGeom prst="line">
              <a:avLst/>
            </a:prstGeom>
            <a:noFill/>
            <a:ln w="0">
              <a:solidFill>
                <a:srgbClr val="000000"/>
              </a:solidFill>
              <a:round/>
              <a:headEnd/>
              <a:tailEnd/>
            </a:ln>
          </p:spPr>
          <p:txBody>
            <a:bodyPr/>
            <a:lstStyle/>
            <a:p>
              <a:endParaRPr lang="en-GB"/>
            </a:p>
          </p:txBody>
        </p:sp>
        <p:sp>
          <p:nvSpPr>
            <p:cNvPr id="635" name="Line 465"/>
            <p:cNvSpPr>
              <a:spLocks noChangeShapeType="1"/>
            </p:cNvSpPr>
            <p:nvPr/>
          </p:nvSpPr>
          <p:spPr bwMode="auto">
            <a:xfrm>
              <a:off x="3469" y="803"/>
              <a:ext cx="88" cy="0"/>
            </a:xfrm>
            <a:prstGeom prst="line">
              <a:avLst/>
            </a:prstGeom>
            <a:noFill/>
            <a:ln w="0">
              <a:solidFill>
                <a:srgbClr val="000000"/>
              </a:solidFill>
              <a:round/>
              <a:headEnd/>
              <a:tailEnd/>
            </a:ln>
          </p:spPr>
          <p:txBody>
            <a:bodyPr/>
            <a:lstStyle/>
            <a:p>
              <a:endParaRPr lang="en-GB"/>
            </a:p>
          </p:txBody>
        </p:sp>
        <p:sp>
          <p:nvSpPr>
            <p:cNvPr id="636" name="Line 466"/>
            <p:cNvSpPr>
              <a:spLocks noChangeShapeType="1"/>
            </p:cNvSpPr>
            <p:nvPr/>
          </p:nvSpPr>
          <p:spPr bwMode="auto">
            <a:xfrm>
              <a:off x="3557" y="803"/>
              <a:ext cx="0" cy="88"/>
            </a:xfrm>
            <a:prstGeom prst="line">
              <a:avLst/>
            </a:prstGeom>
            <a:noFill/>
            <a:ln w="0">
              <a:solidFill>
                <a:srgbClr val="000000"/>
              </a:solidFill>
              <a:round/>
              <a:headEnd/>
              <a:tailEnd/>
            </a:ln>
          </p:spPr>
          <p:txBody>
            <a:bodyPr/>
            <a:lstStyle/>
            <a:p>
              <a:endParaRPr lang="en-GB"/>
            </a:p>
          </p:txBody>
        </p:sp>
        <p:sp>
          <p:nvSpPr>
            <p:cNvPr id="637" name="Line 467"/>
            <p:cNvSpPr>
              <a:spLocks noChangeShapeType="1"/>
            </p:cNvSpPr>
            <p:nvPr/>
          </p:nvSpPr>
          <p:spPr bwMode="auto">
            <a:xfrm>
              <a:off x="3469" y="803"/>
              <a:ext cx="0" cy="88"/>
            </a:xfrm>
            <a:prstGeom prst="line">
              <a:avLst/>
            </a:prstGeom>
            <a:noFill/>
            <a:ln w="0">
              <a:solidFill>
                <a:srgbClr val="000000"/>
              </a:solidFill>
              <a:round/>
              <a:headEnd/>
              <a:tailEnd/>
            </a:ln>
          </p:spPr>
          <p:txBody>
            <a:bodyPr/>
            <a:lstStyle/>
            <a:p>
              <a:endParaRPr lang="en-GB"/>
            </a:p>
          </p:txBody>
        </p:sp>
        <p:sp>
          <p:nvSpPr>
            <p:cNvPr id="638" name="Line 468"/>
            <p:cNvSpPr>
              <a:spLocks noChangeShapeType="1"/>
            </p:cNvSpPr>
            <p:nvPr/>
          </p:nvSpPr>
          <p:spPr bwMode="auto">
            <a:xfrm>
              <a:off x="3469" y="891"/>
              <a:ext cx="88" cy="0"/>
            </a:xfrm>
            <a:prstGeom prst="line">
              <a:avLst/>
            </a:prstGeom>
            <a:noFill/>
            <a:ln w="0">
              <a:solidFill>
                <a:srgbClr val="000000"/>
              </a:solidFill>
              <a:round/>
              <a:headEnd/>
              <a:tailEnd/>
            </a:ln>
          </p:spPr>
          <p:txBody>
            <a:bodyPr/>
            <a:lstStyle/>
            <a:p>
              <a:endParaRPr lang="en-GB"/>
            </a:p>
          </p:txBody>
        </p:sp>
        <p:sp>
          <p:nvSpPr>
            <p:cNvPr id="639" name="Line 469"/>
            <p:cNvSpPr>
              <a:spLocks noChangeShapeType="1"/>
            </p:cNvSpPr>
            <p:nvPr/>
          </p:nvSpPr>
          <p:spPr bwMode="auto">
            <a:xfrm>
              <a:off x="3469" y="803"/>
              <a:ext cx="0" cy="88"/>
            </a:xfrm>
            <a:prstGeom prst="line">
              <a:avLst/>
            </a:prstGeom>
            <a:noFill/>
            <a:ln w="0">
              <a:solidFill>
                <a:srgbClr val="000000"/>
              </a:solidFill>
              <a:round/>
              <a:headEnd/>
              <a:tailEnd/>
            </a:ln>
          </p:spPr>
          <p:txBody>
            <a:bodyPr/>
            <a:lstStyle/>
            <a:p>
              <a:endParaRPr lang="en-GB"/>
            </a:p>
          </p:txBody>
        </p:sp>
        <p:sp>
          <p:nvSpPr>
            <p:cNvPr id="640" name="Line 470"/>
            <p:cNvSpPr>
              <a:spLocks noChangeShapeType="1"/>
            </p:cNvSpPr>
            <p:nvPr/>
          </p:nvSpPr>
          <p:spPr bwMode="auto">
            <a:xfrm>
              <a:off x="3501" y="891"/>
              <a:ext cx="0" cy="0"/>
            </a:xfrm>
            <a:prstGeom prst="line">
              <a:avLst/>
            </a:prstGeom>
            <a:noFill/>
            <a:ln w="0">
              <a:solidFill>
                <a:srgbClr val="000000"/>
              </a:solidFill>
              <a:round/>
              <a:headEnd/>
              <a:tailEnd/>
            </a:ln>
          </p:spPr>
          <p:txBody>
            <a:bodyPr/>
            <a:lstStyle/>
            <a:p>
              <a:endParaRPr lang="en-GB"/>
            </a:p>
          </p:txBody>
        </p:sp>
        <p:sp>
          <p:nvSpPr>
            <p:cNvPr id="641" name="Line 471"/>
            <p:cNvSpPr>
              <a:spLocks noChangeShapeType="1"/>
            </p:cNvSpPr>
            <p:nvPr/>
          </p:nvSpPr>
          <p:spPr bwMode="auto">
            <a:xfrm>
              <a:off x="3501" y="803"/>
              <a:ext cx="0" cy="0"/>
            </a:xfrm>
            <a:prstGeom prst="line">
              <a:avLst/>
            </a:prstGeom>
            <a:noFill/>
            <a:ln w="0">
              <a:solidFill>
                <a:srgbClr val="000000"/>
              </a:solidFill>
              <a:round/>
              <a:headEnd/>
              <a:tailEnd/>
            </a:ln>
          </p:spPr>
          <p:txBody>
            <a:bodyPr/>
            <a:lstStyle/>
            <a:p>
              <a:endParaRPr lang="en-GB"/>
            </a:p>
          </p:txBody>
        </p:sp>
        <p:sp>
          <p:nvSpPr>
            <p:cNvPr id="642" name="Line 472"/>
            <p:cNvSpPr>
              <a:spLocks noChangeShapeType="1"/>
            </p:cNvSpPr>
            <p:nvPr/>
          </p:nvSpPr>
          <p:spPr bwMode="auto">
            <a:xfrm>
              <a:off x="3545" y="891"/>
              <a:ext cx="0" cy="0"/>
            </a:xfrm>
            <a:prstGeom prst="line">
              <a:avLst/>
            </a:prstGeom>
            <a:noFill/>
            <a:ln w="0">
              <a:solidFill>
                <a:srgbClr val="000000"/>
              </a:solidFill>
              <a:round/>
              <a:headEnd/>
              <a:tailEnd/>
            </a:ln>
          </p:spPr>
          <p:txBody>
            <a:bodyPr/>
            <a:lstStyle/>
            <a:p>
              <a:endParaRPr lang="en-GB"/>
            </a:p>
          </p:txBody>
        </p:sp>
        <p:sp>
          <p:nvSpPr>
            <p:cNvPr id="643" name="Line 473"/>
            <p:cNvSpPr>
              <a:spLocks noChangeShapeType="1"/>
            </p:cNvSpPr>
            <p:nvPr/>
          </p:nvSpPr>
          <p:spPr bwMode="auto">
            <a:xfrm>
              <a:off x="3545" y="803"/>
              <a:ext cx="0" cy="0"/>
            </a:xfrm>
            <a:prstGeom prst="line">
              <a:avLst/>
            </a:prstGeom>
            <a:noFill/>
            <a:ln w="0">
              <a:solidFill>
                <a:srgbClr val="000000"/>
              </a:solidFill>
              <a:round/>
              <a:headEnd/>
              <a:tailEnd/>
            </a:ln>
          </p:spPr>
          <p:txBody>
            <a:bodyPr/>
            <a:lstStyle/>
            <a:p>
              <a:endParaRPr lang="en-GB"/>
            </a:p>
          </p:txBody>
        </p:sp>
        <p:sp>
          <p:nvSpPr>
            <p:cNvPr id="644" name="Line 474"/>
            <p:cNvSpPr>
              <a:spLocks noChangeShapeType="1"/>
            </p:cNvSpPr>
            <p:nvPr/>
          </p:nvSpPr>
          <p:spPr bwMode="auto">
            <a:xfrm>
              <a:off x="3469" y="835"/>
              <a:ext cx="0" cy="0"/>
            </a:xfrm>
            <a:prstGeom prst="line">
              <a:avLst/>
            </a:prstGeom>
            <a:noFill/>
            <a:ln w="0">
              <a:solidFill>
                <a:srgbClr val="000000"/>
              </a:solidFill>
              <a:round/>
              <a:headEnd/>
              <a:tailEnd/>
            </a:ln>
          </p:spPr>
          <p:txBody>
            <a:bodyPr/>
            <a:lstStyle/>
            <a:p>
              <a:endParaRPr lang="en-GB"/>
            </a:p>
          </p:txBody>
        </p:sp>
        <p:sp>
          <p:nvSpPr>
            <p:cNvPr id="645" name="Line 475"/>
            <p:cNvSpPr>
              <a:spLocks noChangeShapeType="1"/>
            </p:cNvSpPr>
            <p:nvPr/>
          </p:nvSpPr>
          <p:spPr bwMode="auto">
            <a:xfrm flipH="1">
              <a:off x="3553" y="835"/>
              <a:ext cx="4" cy="0"/>
            </a:xfrm>
            <a:prstGeom prst="line">
              <a:avLst/>
            </a:prstGeom>
            <a:noFill/>
            <a:ln w="0">
              <a:solidFill>
                <a:srgbClr val="000000"/>
              </a:solidFill>
              <a:round/>
              <a:headEnd/>
              <a:tailEnd/>
            </a:ln>
          </p:spPr>
          <p:txBody>
            <a:bodyPr/>
            <a:lstStyle/>
            <a:p>
              <a:endParaRPr lang="en-GB"/>
            </a:p>
          </p:txBody>
        </p:sp>
        <p:sp>
          <p:nvSpPr>
            <p:cNvPr id="646" name="Line 476"/>
            <p:cNvSpPr>
              <a:spLocks noChangeShapeType="1"/>
            </p:cNvSpPr>
            <p:nvPr/>
          </p:nvSpPr>
          <p:spPr bwMode="auto">
            <a:xfrm>
              <a:off x="3469" y="879"/>
              <a:ext cx="0" cy="0"/>
            </a:xfrm>
            <a:prstGeom prst="line">
              <a:avLst/>
            </a:prstGeom>
            <a:noFill/>
            <a:ln w="0">
              <a:solidFill>
                <a:srgbClr val="000000"/>
              </a:solidFill>
              <a:round/>
              <a:headEnd/>
              <a:tailEnd/>
            </a:ln>
          </p:spPr>
          <p:txBody>
            <a:bodyPr/>
            <a:lstStyle/>
            <a:p>
              <a:endParaRPr lang="en-GB"/>
            </a:p>
          </p:txBody>
        </p:sp>
        <p:sp>
          <p:nvSpPr>
            <p:cNvPr id="647" name="Line 477"/>
            <p:cNvSpPr>
              <a:spLocks noChangeShapeType="1"/>
            </p:cNvSpPr>
            <p:nvPr/>
          </p:nvSpPr>
          <p:spPr bwMode="auto">
            <a:xfrm flipH="1">
              <a:off x="3553" y="879"/>
              <a:ext cx="4" cy="0"/>
            </a:xfrm>
            <a:prstGeom prst="line">
              <a:avLst/>
            </a:prstGeom>
            <a:noFill/>
            <a:ln w="0">
              <a:solidFill>
                <a:srgbClr val="000000"/>
              </a:solidFill>
              <a:round/>
              <a:headEnd/>
              <a:tailEnd/>
            </a:ln>
          </p:spPr>
          <p:txBody>
            <a:bodyPr/>
            <a:lstStyle/>
            <a:p>
              <a:endParaRPr lang="en-GB"/>
            </a:p>
          </p:txBody>
        </p:sp>
        <p:sp>
          <p:nvSpPr>
            <p:cNvPr id="648" name="Line 478"/>
            <p:cNvSpPr>
              <a:spLocks noChangeShapeType="1"/>
            </p:cNvSpPr>
            <p:nvPr/>
          </p:nvSpPr>
          <p:spPr bwMode="auto">
            <a:xfrm>
              <a:off x="3469" y="891"/>
              <a:ext cx="88" cy="0"/>
            </a:xfrm>
            <a:prstGeom prst="line">
              <a:avLst/>
            </a:prstGeom>
            <a:noFill/>
            <a:ln w="0">
              <a:solidFill>
                <a:srgbClr val="000000"/>
              </a:solidFill>
              <a:round/>
              <a:headEnd/>
              <a:tailEnd/>
            </a:ln>
          </p:spPr>
          <p:txBody>
            <a:bodyPr/>
            <a:lstStyle/>
            <a:p>
              <a:endParaRPr lang="en-GB"/>
            </a:p>
          </p:txBody>
        </p:sp>
        <p:sp>
          <p:nvSpPr>
            <p:cNvPr id="649" name="Line 479"/>
            <p:cNvSpPr>
              <a:spLocks noChangeShapeType="1"/>
            </p:cNvSpPr>
            <p:nvPr/>
          </p:nvSpPr>
          <p:spPr bwMode="auto">
            <a:xfrm>
              <a:off x="3469" y="803"/>
              <a:ext cx="88" cy="0"/>
            </a:xfrm>
            <a:prstGeom prst="line">
              <a:avLst/>
            </a:prstGeom>
            <a:noFill/>
            <a:ln w="0">
              <a:solidFill>
                <a:srgbClr val="000000"/>
              </a:solidFill>
              <a:round/>
              <a:headEnd/>
              <a:tailEnd/>
            </a:ln>
          </p:spPr>
          <p:txBody>
            <a:bodyPr/>
            <a:lstStyle/>
            <a:p>
              <a:endParaRPr lang="en-GB"/>
            </a:p>
          </p:txBody>
        </p:sp>
        <p:sp>
          <p:nvSpPr>
            <p:cNvPr id="650" name="Line 480"/>
            <p:cNvSpPr>
              <a:spLocks noChangeShapeType="1"/>
            </p:cNvSpPr>
            <p:nvPr/>
          </p:nvSpPr>
          <p:spPr bwMode="auto">
            <a:xfrm>
              <a:off x="3557" y="803"/>
              <a:ext cx="0" cy="88"/>
            </a:xfrm>
            <a:prstGeom prst="line">
              <a:avLst/>
            </a:prstGeom>
            <a:noFill/>
            <a:ln w="0">
              <a:solidFill>
                <a:srgbClr val="000000"/>
              </a:solidFill>
              <a:round/>
              <a:headEnd/>
              <a:tailEnd/>
            </a:ln>
          </p:spPr>
          <p:txBody>
            <a:bodyPr/>
            <a:lstStyle/>
            <a:p>
              <a:endParaRPr lang="en-GB"/>
            </a:p>
          </p:txBody>
        </p:sp>
        <p:sp>
          <p:nvSpPr>
            <p:cNvPr id="651" name="Line 481"/>
            <p:cNvSpPr>
              <a:spLocks noChangeShapeType="1"/>
            </p:cNvSpPr>
            <p:nvPr/>
          </p:nvSpPr>
          <p:spPr bwMode="auto">
            <a:xfrm>
              <a:off x="3469" y="803"/>
              <a:ext cx="0" cy="88"/>
            </a:xfrm>
            <a:prstGeom prst="line">
              <a:avLst/>
            </a:prstGeom>
            <a:noFill/>
            <a:ln w="0">
              <a:solidFill>
                <a:srgbClr val="000000"/>
              </a:solidFill>
              <a:round/>
              <a:headEnd/>
              <a:tailEnd/>
            </a:ln>
          </p:spPr>
          <p:txBody>
            <a:bodyPr/>
            <a:lstStyle/>
            <a:p>
              <a:endParaRPr lang="en-GB"/>
            </a:p>
          </p:txBody>
        </p:sp>
        <p:sp>
          <p:nvSpPr>
            <p:cNvPr id="652" name="Rectangle 482"/>
            <p:cNvSpPr>
              <a:spLocks noChangeArrowheads="1"/>
            </p:cNvSpPr>
            <p:nvPr/>
          </p:nvSpPr>
          <p:spPr bwMode="auto">
            <a:xfrm>
              <a:off x="1783" y="1067"/>
              <a:ext cx="88" cy="88"/>
            </a:xfrm>
            <a:prstGeom prst="rect">
              <a:avLst/>
            </a:prstGeom>
            <a:solidFill>
              <a:srgbClr val="FFFFFF"/>
            </a:solidFill>
            <a:ln w="9525">
              <a:noFill/>
              <a:miter lim="800000"/>
              <a:headEnd/>
              <a:tailEnd/>
            </a:ln>
          </p:spPr>
          <p:txBody>
            <a:bodyPr/>
            <a:lstStyle/>
            <a:p>
              <a:endParaRPr lang="en-US"/>
            </a:p>
          </p:txBody>
        </p:sp>
        <p:sp>
          <p:nvSpPr>
            <p:cNvPr id="653" name="Rectangle 483"/>
            <p:cNvSpPr>
              <a:spLocks noChangeArrowheads="1"/>
            </p:cNvSpPr>
            <p:nvPr/>
          </p:nvSpPr>
          <p:spPr bwMode="auto">
            <a:xfrm>
              <a:off x="1783" y="1067"/>
              <a:ext cx="88" cy="88"/>
            </a:xfrm>
            <a:prstGeom prst="rect">
              <a:avLst/>
            </a:prstGeom>
            <a:noFill/>
            <a:ln w="0">
              <a:solidFill>
                <a:srgbClr val="FFFFFF"/>
              </a:solidFill>
              <a:miter lim="800000"/>
              <a:headEnd/>
              <a:tailEnd/>
            </a:ln>
          </p:spPr>
          <p:txBody>
            <a:bodyPr/>
            <a:lstStyle/>
            <a:p>
              <a:endParaRPr lang="en-US"/>
            </a:p>
          </p:txBody>
        </p:sp>
        <p:pic>
          <p:nvPicPr>
            <p:cNvPr id="654" name="Picture 484"/>
            <p:cNvPicPr>
              <a:picLocks noChangeAspect="1" noChangeArrowheads="1"/>
            </p:cNvPicPr>
            <p:nvPr/>
          </p:nvPicPr>
          <p:blipFill>
            <a:blip r:embed="rId24" cstate="print"/>
            <a:srcRect/>
            <a:stretch>
              <a:fillRect/>
            </a:stretch>
          </p:blipFill>
          <p:spPr bwMode="auto">
            <a:xfrm>
              <a:off x="1783" y="1071"/>
              <a:ext cx="88" cy="88"/>
            </a:xfrm>
            <a:prstGeom prst="rect">
              <a:avLst/>
            </a:prstGeom>
            <a:noFill/>
            <a:ln w="9525">
              <a:noFill/>
              <a:miter lim="800000"/>
              <a:headEnd/>
              <a:tailEnd/>
            </a:ln>
          </p:spPr>
        </p:pic>
        <p:sp>
          <p:nvSpPr>
            <p:cNvPr id="655" name="Line 485"/>
            <p:cNvSpPr>
              <a:spLocks noChangeShapeType="1"/>
            </p:cNvSpPr>
            <p:nvPr/>
          </p:nvSpPr>
          <p:spPr bwMode="auto">
            <a:xfrm>
              <a:off x="1783" y="1155"/>
              <a:ext cx="88" cy="0"/>
            </a:xfrm>
            <a:prstGeom prst="line">
              <a:avLst/>
            </a:prstGeom>
            <a:noFill/>
            <a:ln w="0">
              <a:solidFill>
                <a:srgbClr val="000000"/>
              </a:solidFill>
              <a:round/>
              <a:headEnd/>
              <a:tailEnd/>
            </a:ln>
          </p:spPr>
          <p:txBody>
            <a:bodyPr/>
            <a:lstStyle/>
            <a:p>
              <a:endParaRPr lang="en-GB"/>
            </a:p>
          </p:txBody>
        </p:sp>
        <p:sp>
          <p:nvSpPr>
            <p:cNvPr id="656" name="Line 486"/>
            <p:cNvSpPr>
              <a:spLocks noChangeShapeType="1"/>
            </p:cNvSpPr>
            <p:nvPr/>
          </p:nvSpPr>
          <p:spPr bwMode="auto">
            <a:xfrm>
              <a:off x="1783" y="1067"/>
              <a:ext cx="88" cy="0"/>
            </a:xfrm>
            <a:prstGeom prst="line">
              <a:avLst/>
            </a:prstGeom>
            <a:noFill/>
            <a:ln w="0">
              <a:solidFill>
                <a:srgbClr val="000000"/>
              </a:solidFill>
              <a:round/>
              <a:headEnd/>
              <a:tailEnd/>
            </a:ln>
          </p:spPr>
          <p:txBody>
            <a:bodyPr/>
            <a:lstStyle/>
            <a:p>
              <a:endParaRPr lang="en-GB"/>
            </a:p>
          </p:txBody>
        </p:sp>
        <p:sp>
          <p:nvSpPr>
            <p:cNvPr id="657" name="Line 487"/>
            <p:cNvSpPr>
              <a:spLocks noChangeShapeType="1"/>
            </p:cNvSpPr>
            <p:nvPr/>
          </p:nvSpPr>
          <p:spPr bwMode="auto">
            <a:xfrm>
              <a:off x="1871" y="1067"/>
              <a:ext cx="0" cy="88"/>
            </a:xfrm>
            <a:prstGeom prst="line">
              <a:avLst/>
            </a:prstGeom>
            <a:noFill/>
            <a:ln w="0">
              <a:solidFill>
                <a:srgbClr val="000000"/>
              </a:solidFill>
              <a:round/>
              <a:headEnd/>
              <a:tailEnd/>
            </a:ln>
          </p:spPr>
          <p:txBody>
            <a:bodyPr/>
            <a:lstStyle/>
            <a:p>
              <a:endParaRPr lang="en-GB"/>
            </a:p>
          </p:txBody>
        </p:sp>
        <p:sp>
          <p:nvSpPr>
            <p:cNvPr id="658" name="Line 488"/>
            <p:cNvSpPr>
              <a:spLocks noChangeShapeType="1"/>
            </p:cNvSpPr>
            <p:nvPr/>
          </p:nvSpPr>
          <p:spPr bwMode="auto">
            <a:xfrm>
              <a:off x="1783" y="1067"/>
              <a:ext cx="0" cy="88"/>
            </a:xfrm>
            <a:prstGeom prst="line">
              <a:avLst/>
            </a:prstGeom>
            <a:noFill/>
            <a:ln w="0">
              <a:solidFill>
                <a:srgbClr val="000000"/>
              </a:solidFill>
              <a:round/>
              <a:headEnd/>
              <a:tailEnd/>
            </a:ln>
          </p:spPr>
          <p:txBody>
            <a:bodyPr/>
            <a:lstStyle/>
            <a:p>
              <a:endParaRPr lang="en-GB"/>
            </a:p>
          </p:txBody>
        </p:sp>
        <p:sp>
          <p:nvSpPr>
            <p:cNvPr id="659" name="Line 489"/>
            <p:cNvSpPr>
              <a:spLocks noChangeShapeType="1"/>
            </p:cNvSpPr>
            <p:nvPr/>
          </p:nvSpPr>
          <p:spPr bwMode="auto">
            <a:xfrm>
              <a:off x="1783" y="1155"/>
              <a:ext cx="88" cy="0"/>
            </a:xfrm>
            <a:prstGeom prst="line">
              <a:avLst/>
            </a:prstGeom>
            <a:noFill/>
            <a:ln w="0">
              <a:solidFill>
                <a:srgbClr val="000000"/>
              </a:solidFill>
              <a:round/>
              <a:headEnd/>
              <a:tailEnd/>
            </a:ln>
          </p:spPr>
          <p:txBody>
            <a:bodyPr/>
            <a:lstStyle/>
            <a:p>
              <a:endParaRPr lang="en-GB"/>
            </a:p>
          </p:txBody>
        </p:sp>
        <p:sp>
          <p:nvSpPr>
            <p:cNvPr id="660" name="Line 490"/>
            <p:cNvSpPr>
              <a:spLocks noChangeShapeType="1"/>
            </p:cNvSpPr>
            <p:nvPr/>
          </p:nvSpPr>
          <p:spPr bwMode="auto">
            <a:xfrm>
              <a:off x="1783" y="1067"/>
              <a:ext cx="0" cy="88"/>
            </a:xfrm>
            <a:prstGeom prst="line">
              <a:avLst/>
            </a:prstGeom>
            <a:noFill/>
            <a:ln w="0">
              <a:solidFill>
                <a:srgbClr val="000000"/>
              </a:solidFill>
              <a:round/>
              <a:headEnd/>
              <a:tailEnd/>
            </a:ln>
          </p:spPr>
          <p:txBody>
            <a:bodyPr/>
            <a:lstStyle/>
            <a:p>
              <a:endParaRPr lang="en-GB"/>
            </a:p>
          </p:txBody>
        </p:sp>
        <p:sp>
          <p:nvSpPr>
            <p:cNvPr id="661" name="Line 491"/>
            <p:cNvSpPr>
              <a:spLocks noChangeShapeType="1"/>
            </p:cNvSpPr>
            <p:nvPr/>
          </p:nvSpPr>
          <p:spPr bwMode="auto">
            <a:xfrm>
              <a:off x="1815" y="1155"/>
              <a:ext cx="0" cy="0"/>
            </a:xfrm>
            <a:prstGeom prst="line">
              <a:avLst/>
            </a:prstGeom>
            <a:noFill/>
            <a:ln w="0">
              <a:solidFill>
                <a:srgbClr val="000000"/>
              </a:solidFill>
              <a:round/>
              <a:headEnd/>
              <a:tailEnd/>
            </a:ln>
          </p:spPr>
          <p:txBody>
            <a:bodyPr/>
            <a:lstStyle/>
            <a:p>
              <a:endParaRPr lang="en-GB"/>
            </a:p>
          </p:txBody>
        </p:sp>
        <p:sp>
          <p:nvSpPr>
            <p:cNvPr id="662" name="Line 492"/>
            <p:cNvSpPr>
              <a:spLocks noChangeShapeType="1"/>
            </p:cNvSpPr>
            <p:nvPr/>
          </p:nvSpPr>
          <p:spPr bwMode="auto">
            <a:xfrm>
              <a:off x="1815" y="1067"/>
              <a:ext cx="0" cy="0"/>
            </a:xfrm>
            <a:prstGeom prst="line">
              <a:avLst/>
            </a:prstGeom>
            <a:noFill/>
            <a:ln w="0">
              <a:solidFill>
                <a:srgbClr val="000000"/>
              </a:solidFill>
              <a:round/>
              <a:headEnd/>
              <a:tailEnd/>
            </a:ln>
          </p:spPr>
          <p:txBody>
            <a:bodyPr/>
            <a:lstStyle/>
            <a:p>
              <a:endParaRPr lang="en-GB"/>
            </a:p>
          </p:txBody>
        </p:sp>
        <p:sp>
          <p:nvSpPr>
            <p:cNvPr id="663" name="Line 493"/>
            <p:cNvSpPr>
              <a:spLocks noChangeShapeType="1"/>
            </p:cNvSpPr>
            <p:nvPr/>
          </p:nvSpPr>
          <p:spPr bwMode="auto">
            <a:xfrm>
              <a:off x="1859" y="1155"/>
              <a:ext cx="0" cy="0"/>
            </a:xfrm>
            <a:prstGeom prst="line">
              <a:avLst/>
            </a:prstGeom>
            <a:noFill/>
            <a:ln w="0">
              <a:solidFill>
                <a:srgbClr val="000000"/>
              </a:solidFill>
              <a:round/>
              <a:headEnd/>
              <a:tailEnd/>
            </a:ln>
          </p:spPr>
          <p:txBody>
            <a:bodyPr/>
            <a:lstStyle/>
            <a:p>
              <a:endParaRPr lang="en-GB"/>
            </a:p>
          </p:txBody>
        </p:sp>
        <p:sp>
          <p:nvSpPr>
            <p:cNvPr id="664" name="Line 494"/>
            <p:cNvSpPr>
              <a:spLocks noChangeShapeType="1"/>
            </p:cNvSpPr>
            <p:nvPr/>
          </p:nvSpPr>
          <p:spPr bwMode="auto">
            <a:xfrm>
              <a:off x="1859" y="1067"/>
              <a:ext cx="0" cy="0"/>
            </a:xfrm>
            <a:prstGeom prst="line">
              <a:avLst/>
            </a:prstGeom>
            <a:noFill/>
            <a:ln w="0">
              <a:solidFill>
                <a:srgbClr val="000000"/>
              </a:solidFill>
              <a:round/>
              <a:headEnd/>
              <a:tailEnd/>
            </a:ln>
          </p:spPr>
          <p:txBody>
            <a:bodyPr/>
            <a:lstStyle/>
            <a:p>
              <a:endParaRPr lang="en-GB"/>
            </a:p>
          </p:txBody>
        </p:sp>
        <p:sp>
          <p:nvSpPr>
            <p:cNvPr id="665" name="Line 495"/>
            <p:cNvSpPr>
              <a:spLocks noChangeShapeType="1"/>
            </p:cNvSpPr>
            <p:nvPr/>
          </p:nvSpPr>
          <p:spPr bwMode="auto">
            <a:xfrm>
              <a:off x="1783" y="1099"/>
              <a:ext cx="0" cy="0"/>
            </a:xfrm>
            <a:prstGeom prst="line">
              <a:avLst/>
            </a:prstGeom>
            <a:noFill/>
            <a:ln w="0">
              <a:solidFill>
                <a:srgbClr val="000000"/>
              </a:solidFill>
              <a:round/>
              <a:headEnd/>
              <a:tailEnd/>
            </a:ln>
          </p:spPr>
          <p:txBody>
            <a:bodyPr/>
            <a:lstStyle/>
            <a:p>
              <a:endParaRPr lang="en-GB"/>
            </a:p>
          </p:txBody>
        </p:sp>
        <p:sp>
          <p:nvSpPr>
            <p:cNvPr id="666" name="Line 496"/>
            <p:cNvSpPr>
              <a:spLocks noChangeShapeType="1"/>
            </p:cNvSpPr>
            <p:nvPr/>
          </p:nvSpPr>
          <p:spPr bwMode="auto">
            <a:xfrm flipH="1">
              <a:off x="1867" y="1099"/>
              <a:ext cx="4" cy="0"/>
            </a:xfrm>
            <a:prstGeom prst="line">
              <a:avLst/>
            </a:prstGeom>
            <a:noFill/>
            <a:ln w="0">
              <a:solidFill>
                <a:srgbClr val="000000"/>
              </a:solidFill>
              <a:round/>
              <a:headEnd/>
              <a:tailEnd/>
            </a:ln>
          </p:spPr>
          <p:txBody>
            <a:bodyPr/>
            <a:lstStyle/>
            <a:p>
              <a:endParaRPr lang="en-GB"/>
            </a:p>
          </p:txBody>
        </p:sp>
        <p:sp>
          <p:nvSpPr>
            <p:cNvPr id="667" name="Line 497"/>
            <p:cNvSpPr>
              <a:spLocks noChangeShapeType="1"/>
            </p:cNvSpPr>
            <p:nvPr/>
          </p:nvSpPr>
          <p:spPr bwMode="auto">
            <a:xfrm>
              <a:off x="1783" y="1143"/>
              <a:ext cx="0" cy="0"/>
            </a:xfrm>
            <a:prstGeom prst="line">
              <a:avLst/>
            </a:prstGeom>
            <a:noFill/>
            <a:ln w="0">
              <a:solidFill>
                <a:srgbClr val="000000"/>
              </a:solidFill>
              <a:round/>
              <a:headEnd/>
              <a:tailEnd/>
            </a:ln>
          </p:spPr>
          <p:txBody>
            <a:bodyPr/>
            <a:lstStyle/>
            <a:p>
              <a:endParaRPr lang="en-GB"/>
            </a:p>
          </p:txBody>
        </p:sp>
        <p:sp>
          <p:nvSpPr>
            <p:cNvPr id="668" name="Line 498"/>
            <p:cNvSpPr>
              <a:spLocks noChangeShapeType="1"/>
            </p:cNvSpPr>
            <p:nvPr/>
          </p:nvSpPr>
          <p:spPr bwMode="auto">
            <a:xfrm flipH="1">
              <a:off x="1867" y="1143"/>
              <a:ext cx="4" cy="0"/>
            </a:xfrm>
            <a:prstGeom prst="line">
              <a:avLst/>
            </a:prstGeom>
            <a:noFill/>
            <a:ln w="0">
              <a:solidFill>
                <a:srgbClr val="000000"/>
              </a:solidFill>
              <a:round/>
              <a:headEnd/>
              <a:tailEnd/>
            </a:ln>
          </p:spPr>
          <p:txBody>
            <a:bodyPr/>
            <a:lstStyle/>
            <a:p>
              <a:endParaRPr lang="en-GB"/>
            </a:p>
          </p:txBody>
        </p:sp>
        <p:sp>
          <p:nvSpPr>
            <p:cNvPr id="669" name="Line 499"/>
            <p:cNvSpPr>
              <a:spLocks noChangeShapeType="1"/>
            </p:cNvSpPr>
            <p:nvPr/>
          </p:nvSpPr>
          <p:spPr bwMode="auto">
            <a:xfrm>
              <a:off x="1783" y="1155"/>
              <a:ext cx="88" cy="0"/>
            </a:xfrm>
            <a:prstGeom prst="line">
              <a:avLst/>
            </a:prstGeom>
            <a:noFill/>
            <a:ln w="0">
              <a:solidFill>
                <a:srgbClr val="000000"/>
              </a:solidFill>
              <a:round/>
              <a:headEnd/>
              <a:tailEnd/>
            </a:ln>
          </p:spPr>
          <p:txBody>
            <a:bodyPr/>
            <a:lstStyle/>
            <a:p>
              <a:endParaRPr lang="en-GB"/>
            </a:p>
          </p:txBody>
        </p:sp>
        <p:sp>
          <p:nvSpPr>
            <p:cNvPr id="670" name="Line 500"/>
            <p:cNvSpPr>
              <a:spLocks noChangeShapeType="1"/>
            </p:cNvSpPr>
            <p:nvPr/>
          </p:nvSpPr>
          <p:spPr bwMode="auto">
            <a:xfrm>
              <a:off x="1783" y="1067"/>
              <a:ext cx="88" cy="0"/>
            </a:xfrm>
            <a:prstGeom prst="line">
              <a:avLst/>
            </a:prstGeom>
            <a:noFill/>
            <a:ln w="0">
              <a:solidFill>
                <a:srgbClr val="000000"/>
              </a:solidFill>
              <a:round/>
              <a:headEnd/>
              <a:tailEnd/>
            </a:ln>
          </p:spPr>
          <p:txBody>
            <a:bodyPr/>
            <a:lstStyle/>
            <a:p>
              <a:endParaRPr lang="en-GB"/>
            </a:p>
          </p:txBody>
        </p:sp>
        <p:sp>
          <p:nvSpPr>
            <p:cNvPr id="671" name="Line 501"/>
            <p:cNvSpPr>
              <a:spLocks noChangeShapeType="1"/>
            </p:cNvSpPr>
            <p:nvPr/>
          </p:nvSpPr>
          <p:spPr bwMode="auto">
            <a:xfrm>
              <a:off x="1871" y="1067"/>
              <a:ext cx="0" cy="88"/>
            </a:xfrm>
            <a:prstGeom prst="line">
              <a:avLst/>
            </a:prstGeom>
            <a:noFill/>
            <a:ln w="0">
              <a:solidFill>
                <a:srgbClr val="000000"/>
              </a:solidFill>
              <a:round/>
              <a:headEnd/>
              <a:tailEnd/>
            </a:ln>
          </p:spPr>
          <p:txBody>
            <a:bodyPr/>
            <a:lstStyle/>
            <a:p>
              <a:endParaRPr lang="en-GB"/>
            </a:p>
          </p:txBody>
        </p:sp>
        <p:sp>
          <p:nvSpPr>
            <p:cNvPr id="672" name="Line 502"/>
            <p:cNvSpPr>
              <a:spLocks noChangeShapeType="1"/>
            </p:cNvSpPr>
            <p:nvPr/>
          </p:nvSpPr>
          <p:spPr bwMode="auto">
            <a:xfrm>
              <a:off x="1783" y="1067"/>
              <a:ext cx="0" cy="88"/>
            </a:xfrm>
            <a:prstGeom prst="line">
              <a:avLst/>
            </a:prstGeom>
            <a:noFill/>
            <a:ln w="0">
              <a:solidFill>
                <a:srgbClr val="000000"/>
              </a:solidFill>
              <a:round/>
              <a:headEnd/>
              <a:tailEnd/>
            </a:ln>
          </p:spPr>
          <p:txBody>
            <a:bodyPr/>
            <a:lstStyle/>
            <a:p>
              <a:endParaRPr lang="en-GB"/>
            </a:p>
          </p:txBody>
        </p:sp>
        <p:sp>
          <p:nvSpPr>
            <p:cNvPr id="673" name="Rectangle 503"/>
            <p:cNvSpPr>
              <a:spLocks noChangeArrowheads="1"/>
            </p:cNvSpPr>
            <p:nvPr/>
          </p:nvSpPr>
          <p:spPr bwMode="auto">
            <a:xfrm>
              <a:off x="1904" y="1067"/>
              <a:ext cx="88" cy="88"/>
            </a:xfrm>
            <a:prstGeom prst="rect">
              <a:avLst/>
            </a:prstGeom>
            <a:solidFill>
              <a:srgbClr val="FFFFFF"/>
            </a:solidFill>
            <a:ln w="9525">
              <a:noFill/>
              <a:miter lim="800000"/>
              <a:headEnd/>
              <a:tailEnd/>
            </a:ln>
          </p:spPr>
          <p:txBody>
            <a:bodyPr/>
            <a:lstStyle/>
            <a:p>
              <a:endParaRPr lang="en-US"/>
            </a:p>
          </p:txBody>
        </p:sp>
        <p:sp>
          <p:nvSpPr>
            <p:cNvPr id="674" name="Rectangle 504"/>
            <p:cNvSpPr>
              <a:spLocks noChangeArrowheads="1"/>
            </p:cNvSpPr>
            <p:nvPr/>
          </p:nvSpPr>
          <p:spPr bwMode="auto">
            <a:xfrm>
              <a:off x="1904" y="1067"/>
              <a:ext cx="88" cy="88"/>
            </a:xfrm>
            <a:prstGeom prst="rect">
              <a:avLst/>
            </a:prstGeom>
            <a:noFill/>
            <a:ln w="0">
              <a:solidFill>
                <a:srgbClr val="FFFFFF"/>
              </a:solidFill>
              <a:miter lim="800000"/>
              <a:headEnd/>
              <a:tailEnd/>
            </a:ln>
          </p:spPr>
          <p:txBody>
            <a:bodyPr/>
            <a:lstStyle/>
            <a:p>
              <a:endParaRPr lang="en-US"/>
            </a:p>
          </p:txBody>
        </p:sp>
        <p:pic>
          <p:nvPicPr>
            <p:cNvPr id="675" name="Picture 505"/>
            <p:cNvPicPr>
              <a:picLocks noChangeAspect="1" noChangeArrowheads="1"/>
            </p:cNvPicPr>
            <p:nvPr/>
          </p:nvPicPr>
          <p:blipFill>
            <a:blip r:embed="rId25" cstate="print"/>
            <a:srcRect/>
            <a:stretch>
              <a:fillRect/>
            </a:stretch>
          </p:blipFill>
          <p:spPr bwMode="auto">
            <a:xfrm>
              <a:off x="1904" y="1071"/>
              <a:ext cx="88" cy="88"/>
            </a:xfrm>
            <a:prstGeom prst="rect">
              <a:avLst/>
            </a:prstGeom>
            <a:noFill/>
            <a:ln w="9525">
              <a:noFill/>
              <a:miter lim="800000"/>
              <a:headEnd/>
              <a:tailEnd/>
            </a:ln>
          </p:spPr>
        </p:pic>
        <p:sp>
          <p:nvSpPr>
            <p:cNvPr id="676" name="Line 506"/>
            <p:cNvSpPr>
              <a:spLocks noChangeShapeType="1"/>
            </p:cNvSpPr>
            <p:nvPr/>
          </p:nvSpPr>
          <p:spPr bwMode="auto">
            <a:xfrm>
              <a:off x="1904" y="1155"/>
              <a:ext cx="88" cy="0"/>
            </a:xfrm>
            <a:prstGeom prst="line">
              <a:avLst/>
            </a:prstGeom>
            <a:noFill/>
            <a:ln w="0">
              <a:solidFill>
                <a:srgbClr val="000000"/>
              </a:solidFill>
              <a:round/>
              <a:headEnd/>
              <a:tailEnd/>
            </a:ln>
          </p:spPr>
          <p:txBody>
            <a:bodyPr/>
            <a:lstStyle/>
            <a:p>
              <a:endParaRPr lang="en-GB"/>
            </a:p>
          </p:txBody>
        </p:sp>
        <p:sp>
          <p:nvSpPr>
            <p:cNvPr id="677" name="Line 507"/>
            <p:cNvSpPr>
              <a:spLocks noChangeShapeType="1"/>
            </p:cNvSpPr>
            <p:nvPr/>
          </p:nvSpPr>
          <p:spPr bwMode="auto">
            <a:xfrm>
              <a:off x="1904" y="1067"/>
              <a:ext cx="88" cy="0"/>
            </a:xfrm>
            <a:prstGeom prst="line">
              <a:avLst/>
            </a:prstGeom>
            <a:noFill/>
            <a:ln w="0">
              <a:solidFill>
                <a:srgbClr val="000000"/>
              </a:solidFill>
              <a:round/>
              <a:headEnd/>
              <a:tailEnd/>
            </a:ln>
          </p:spPr>
          <p:txBody>
            <a:bodyPr/>
            <a:lstStyle/>
            <a:p>
              <a:endParaRPr lang="en-GB"/>
            </a:p>
          </p:txBody>
        </p:sp>
        <p:sp>
          <p:nvSpPr>
            <p:cNvPr id="678" name="Line 508"/>
            <p:cNvSpPr>
              <a:spLocks noChangeShapeType="1"/>
            </p:cNvSpPr>
            <p:nvPr/>
          </p:nvSpPr>
          <p:spPr bwMode="auto">
            <a:xfrm>
              <a:off x="1992" y="1067"/>
              <a:ext cx="0" cy="88"/>
            </a:xfrm>
            <a:prstGeom prst="line">
              <a:avLst/>
            </a:prstGeom>
            <a:noFill/>
            <a:ln w="0">
              <a:solidFill>
                <a:srgbClr val="000000"/>
              </a:solidFill>
              <a:round/>
              <a:headEnd/>
              <a:tailEnd/>
            </a:ln>
          </p:spPr>
          <p:txBody>
            <a:bodyPr/>
            <a:lstStyle/>
            <a:p>
              <a:endParaRPr lang="en-GB"/>
            </a:p>
          </p:txBody>
        </p:sp>
        <p:sp>
          <p:nvSpPr>
            <p:cNvPr id="679" name="Line 509"/>
            <p:cNvSpPr>
              <a:spLocks noChangeShapeType="1"/>
            </p:cNvSpPr>
            <p:nvPr/>
          </p:nvSpPr>
          <p:spPr bwMode="auto">
            <a:xfrm>
              <a:off x="1904" y="1067"/>
              <a:ext cx="0" cy="88"/>
            </a:xfrm>
            <a:prstGeom prst="line">
              <a:avLst/>
            </a:prstGeom>
            <a:noFill/>
            <a:ln w="0">
              <a:solidFill>
                <a:srgbClr val="000000"/>
              </a:solidFill>
              <a:round/>
              <a:headEnd/>
              <a:tailEnd/>
            </a:ln>
          </p:spPr>
          <p:txBody>
            <a:bodyPr/>
            <a:lstStyle/>
            <a:p>
              <a:endParaRPr lang="en-GB"/>
            </a:p>
          </p:txBody>
        </p:sp>
        <p:sp>
          <p:nvSpPr>
            <p:cNvPr id="680" name="Line 510"/>
            <p:cNvSpPr>
              <a:spLocks noChangeShapeType="1"/>
            </p:cNvSpPr>
            <p:nvPr/>
          </p:nvSpPr>
          <p:spPr bwMode="auto">
            <a:xfrm>
              <a:off x="1904" y="1155"/>
              <a:ext cx="88" cy="0"/>
            </a:xfrm>
            <a:prstGeom prst="line">
              <a:avLst/>
            </a:prstGeom>
            <a:noFill/>
            <a:ln w="0">
              <a:solidFill>
                <a:srgbClr val="000000"/>
              </a:solidFill>
              <a:round/>
              <a:headEnd/>
              <a:tailEnd/>
            </a:ln>
          </p:spPr>
          <p:txBody>
            <a:bodyPr/>
            <a:lstStyle/>
            <a:p>
              <a:endParaRPr lang="en-GB"/>
            </a:p>
          </p:txBody>
        </p:sp>
        <p:sp>
          <p:nvSpPr>
            <p:cNvPr id="681" name="Line 511"/>
            <p:cNvSpPr>
              <a:spLocks noChangeShapeType="1"/>
            </p:cNvSpPr>
            <p:nvPr/>
          </p:nvSpPr>
          <p:spPr bwMode="auto">
            <a:xfrm>
              <a:off x="1904" y="1067"/>
              <a:ext cx="0" cy="88"/>
            </a:xfrm>
            <a:prstGeom prst="line">
              <a:avLst/>
            </a:prstGeom>
            <a:noFill/>
            <a:ln w="0">
              <a:solidFill>
                <a:srgbClr val="000000"/>
              </a:solidFill>
              <a:round/>
              <a:headEnd/>
              <a:tailEnd/>
            </a:ln>
          </p:spPr>
          <p:txBody>
            <a:bodyPr/>
            <a:lstStyle/>
            <a:p>
              <a:endParaRPr lang="en-GB"/>
            </a:p>
          </p:txBody>
        </p:sp>
        <p:sp>
          <p:nvSpPr>
            <p:cNvPr id="682" name="Line 512"/>
            <p:cNvSpPr>
              <a:spLocks noChangeShapeType="1"/>
            </p:cNvSpPr>
            <p:nvPr/>
          </p:nvSpPr>
          <p:spPr bwMode="auto">
            <a:xfrm>
              <a:off x="1936" y="1155"/>
              <a:ext cx="0" cy="0"/>
            </a:xfrm>
            <a:prstGeom prst="line">
              <a:avLst/>
            </a:prstGeom>
            <a:noFill/>
            <a:ln w="0">
              <a:solidFill>
                <a:srgbClr val="000000"/>
              </a:solidFill>
              <a:round/>
              <a:headEnd/>
              <a:tailEnd/>
            </a:ln>
          </p:spPr>
          <p:txBody>
            <a:bodyPr/>
            <a:lstStyle/>
            <a:p>
              <a:endParaRPr lang="en-GB"/>
            </a:p>
          </p:txBody>
        </p:sp>
        <p:sp>
          <p:nvSpPr>
            <p:cNvPr id="683" name="Line 513"/>
            <p:cNvSpPr>
              <a:spLocks noChangeShapeType="1"/>
            </p:cNvSpPr>
            <p:nvPr/>
          </p:nvSpPr>
          <p:spPr bwMode="auto">
            <a:xfrm>
              <a:off x="1936" y="1067"/>
              <a:ext cx="0" cy="0"/>
            </a:xfrm>
            <a:prstGeom prst="line">
              <a:avLst/>
            </a:prstGeom>
            <a:noFill/>
            <a:ln w="0">
              <a:solidFill>
                <a:srgbClr val="000000"/>
              </a:solidFill>
              <a:round/>
              <a:headEnd/>
              <a:tailEnd/>
            </a:ln>
          </p:spPr>
          <p:txBody>
            <a:bodyPr/>
            <a:lstStyle/>
            <a:p>
              <a:endParaRPr lang="en-GB"/>
            </a:p>
          </p:txBody>
        </p:sp>
        <p:sp>
          <p:nvSpPr>
            <p:cNvPr id="684" name="Line 514"/>
            <p:cNvSpPr>
              <a:spLocks noChangeShapeType="1"/>
            </p:cNvSpPr>
            <p:nvPr/>
          </p:nvSpPr>
          <p:spPr bwMode="auto">
            <a:xfrm>
              <a:off x="1980" y="1155"/>
              <a:ext cx="0" cy="0"/>
            </a:xfrm>
            <a:prstGeom prst="line">
              <a:avLst/>
            </a:prstGeom>
            <a:noFill/>
            <a:ln w="0">
              <a:solidFill>
                <a:srgbClr val="000000"/>
              </a:solidFill>
              <a:round/>
              <a:headEnd/>
              <a:tailEnd/>
            </a:ln>
          </p:spPr>
          <p:txBody>
            <a:bodyPr/>
            <a:lstStyle/>
            <a:p>
              <a:endParaRPr lang="en-GB"/>
            </a:p>
          </p:txBody>
        </p:sp>
        <p:sp>
          <p:nvSpPr>
            <p:cNvPr id="685" name="Line 515"/>
            <p:cNvSpPr>
              <a:spLocks noChangeShapeType="1"/>
            </p:cNvSpPr>
            <p:nvPr/>
          </p:nvSpPr>
          <p:spPr bwMode="auto">
            <a:xfrm>
              <a:off x="1980" y="1067"/>
              <a:ext cx="0" cy="0"/>
            </a:xfrm>
            <a:prstGeom prst="line">
              <a:avLst/>
            </a:prstGeom>
            <a:noFill/>
            <a:ln w="0">
              <a:solidFill>
                <a:srgbClr val="000000"/>
              </a:solidFill>
              <a:round/>
              <a:headEnd/>
              <a:tailEnd/>
            </a:ln>
          </p:spPr>
          <p:txBody>
            <a:bodyPr/>
            <a:lstStyle/>
            <a:p>
              <a:endParaRPr lang="en-GB"/>
            </a:p>
          </p:txBody>
        </p:sp>
        <p:sp>
          <p:nvSpPr>
            <p:cNvPr id="686" name="Line 516"/>
            <p:cNvSpPr>
              <a:spLocks noChangeShapeType="1"/>
            </p:cNvSpPr>
            <p:nvPr/>
          </p:nvSpPr>
          <p:spPr bwMode="auto">
            <a:xfrm>
              <a:off x="1904" y="1099"/>
              <a:ext cx="0" cy="0"/>
            </a:xfrm>
            <a:prstGeom prst="line">
              <a:avLst/>
            </a:prstGeom>
            <a:noFill/>
            <a:ln w="0">
              <a:solidFill>
                <a:srgbClr val="000000"/>
              </a:solidFill>
              <a:round/>
              <a:headEnd/>
              <a:tailEnd/>
            </a:ln>
          </p:spPr>
          <p:txBody>
            <a:bodyPr/>
            <a:lstStyle/>
            <a:p>
              <a:endParaRPr lang="en-GB"/>
            </a:p>
          </p:txBody>
        </p:sp>
        <p:sp>
          <p:nvSpPr>
            <p:cNvPr id="687" name="Line 517"/>
            <p:cNvSpPr>
              <a:spLocks noChangeShapeType="1"/>
            </p:cNvSpPr>
            <p:nvPr/>
          </p:nvSpPr>
          <p:spPr bwMode="auto">
            <a:xfrm flipH="1">
              <a:off x="1988" y="1099"/>
              <a:ext cx="4" cy="0"/>
            </a:xfrm>
            <a:prstGeom prst="line">
              <a:avLst/>
            </a:prstGeom>
            <a:noFill/>
            <a:ln w="0">
              <a:solidFill>
                <a:srgbClr val="000000"/>
              </a:solidFill>
              <a:round/>
              <a:headEnd/>
              <a:tailEnd/>
            </a:ln>
          </p:spPr>
          <p:txBody>
            <a:bodyPr/>
            <a:lstStyle/>
            <a:p>
              <a:endParaRPr lang="en-GB"/>
            </a:p>
          </p:txBody>
        </p:sp>
        <p:sp>
          <p:nvSpPr>
            <p:cNvPr id="688" name="Line 518"/>
            <p:cNvSpPr>
              <a:spLocks noChangeShapeType="1"/>
            </p:cNvSpPr>
            <p:nvPr/>
          </p:nvSpPr>
          <p:spPr bwMode="auto">
            <a:xfrm>
              <a:off x="1904" y="1143"/>
              <a:ext cx="0" cy="0"/>
            </a:xfrm>
            <a:prstGeom prst="line">
              <a:avLst/>
            </a:prstGeom>
            <a:noFill/>
            <a:ln w="0">
              <a:solidFill>
                <a:srgbClr val="000000"/>
              </a:solidFill>
              <a:round/>
              <a:headEnd/>
              <a:tailEnd/>
            </a:ln>
          </p:spPr>
          <p:txBody>
            <a:bodyPr/>
            <a:lstStyle/>
            <a:p>
              <a:endParaRPr lang="en-GB"/>
            </a:p>
          </p:txBody>
        </p:sp>
        <p:sp>
          <p:nvSpPr>
            <p:cNvPr id="689" name="Line 519"/>
            <p:cNvSpPr>
              <a:spLocks noChangeShapeType="1"/>
            </p:cNvSpPr>
            <p:nvPr/>
          </p:nvSpPr>
          <p:spPr bwMode="auto">
            <a:xfrm flipH="1">
              <a:off x="1988" y="1143"/>
              <a:ext cx="4" cy="0"/>
            </a:xfrm>
            <a:prstGeom prst="line">
              <a:avLst/>
            </a:prstGeom>
            <a:noFill/>
            <a:ln w="0">
              <a:solidFill>
                <a:srgbClr val="000000"/>
              </a:solidFill>
              <a:round/>
              <a:headEnd/>
              <a:tailEnd/>
            </a:ln>
          </p:spPr>
          <p:txBody>
            <a:bodyPr/>
            <a:lstStyle/>
            <a:p>
              <a:endParaRPr lang="en-GB"/>
            </a:p>
          </p:txBody>
        </p:sp>
        <p:sp>
          <p:nvSpPr>
            <p:cNvPr id="690" name="Line 520"/>
            <p:cNvSpPr>
              <a:spLocks noChangeShapeType="1"/>
            </p:cNvSpPr>
            <p:nvPr/>
          </p:nvSpPr>
          <p:spPr bwMode="auto">
            <a:xfrm>
              <a:off x="1904" y="1155"/>
              <a:ext cx="88" cy="0"/>
            </a:xfrm>
            <a:prstGeom prst="line">
              <a:avLst/>
            </a:prstGeom>
            <a:noFill/>
            <a:ln w="0">
              <a:solidFill>
                <a:srgbClr val="000000"/>
              </a:solidFill>
              <a:round/>
              <a:headEnd/>
              <a:tailEnd/>
            </a:ln>
          </p:spPr>
          <p:txBody>
            <a:bodyPr/>
            <a:lstStyle/>
            <a:p>
              <a:endParaRPr lang="en-GB"/>
            </a:p>
          </p:txBody>
        </p:sp>
        <p:sp>
          <p:nvSpPr>
            <p:cNvPr id="691" name="Line 521"/>
            <p:cNvSpPr>
              <a:spLocks noChangeShapeType="1"/>
            </p:cNvSpPr>
            <p:nvPr/>
          </p:nvSpPr>
          <p:spPr bwMode="auto">
            <a:xfrm>
              <a:off x="1904" y="1067"/>
              <a:ext cx="88" cy="0"/>
            </a:xfrm>
            <a:prstGeom prst="line">
              <a:avLst/>
            </a:prstGeom>
            <a:noFill/>
            <a:ln w="0">
              <a:solidFill>
                <a:srgbClr val="000000"/>
              </a:solidFill>
              <a:round/>
              <a:headEnd/>
              <a:tailEnd/>
            </a:ln>
          </p:spPr>
          <p:txBody>
            <a:bodyPr/>
            <a:lstStyle/>
            <a:p>
              <a:endParaRPr lang="en-GB"/>
            </a:p>
          </p:txBody>
        </p:sp>
        <p:sp>
          <p:nvSpPr>
            <p:cNvPr id="692" name="Line 522"/>
            <p:cNvSpPr>
              <a:spLocks noChangeShapeType="1"/>
            </p:cNvSpPr>
            <p:nvPr/>
          </p:nvSpPr>
          <p:spPr bwMode="auto">
            <a:xfrm>
              <a:off x="1992" y="1067"/>
              <a:ext cx="0" cy="88"/>
            </a:xfrm>
            <a:prstGeom prst="line">
              <a:avLst/>
            </a:prstGeom>
            <a:noFill/>
            <a:ln w="0">
              <a:solidFill>
                <a:srgbClr val="000000"/>
              </a:solidFill>
              <a:round/>
              <a:headEnd/>
              <a:tailEnd/>
            </a:ln>
          </p:spPr>
          <p:txBody>
            <a:bodyPr/>
            <a:lstStyle/>
            <a:p>
              <a:endParaRPr lang="en-GB"/>
            </a:p>
          </p:txBody>
        </p:sp>
        <p:sp>
          <p:nvSpPr>
            <p:cNvPr id="693" name="Line 523"/>
            <p:cNvSpPr>
              <a:spLocks noChangeShapeType="1"/>
            </p:cNvSpPr>
            <p:nvPr/>
          </p:nvSpPr>
          <p:spPr bwMode="auto">
            <a:xfrm>
              <a:off x="1904" y="1067"/>
              <a:ext cx="0" cy="88"/>
            </a:xfrm>
            <a:prstGeom prst="line">
              <a:avLst/>
            </a:prstGeom>
            <a:noFill/>
            <a:ln w="0">
              <a:solidFill>
                <a:srgbClr val="000000"/>
              </a:solidFill>
              <a:round/>
              <a:headEnd/>
              <a:tailEnd/>
            </a:ln>
          </p:spPr>
          <p:txBody>
            <a:bodyPr/>
            <a:lstStyle/>
            <a:p>
              <a:endParaRPr lang="en-GB"/>
            </a:p>
          </p:txBody>
        </p:sp>
        <p:sp>
          <p:nvSpPr>
            <p:cNvPr id="694" name="Rectangle 524"/>
            <p:cNvSpPr>
              <a:spLocks noChangeArrowheads="1"/>
            </p:cNvSpPr>
            <p:nvPr/>
          </p:nvSpPr>
          <p:spPr bwMode="auto">
            <a:xfrm>
              <a:off x="2024" y="1067"/>
              <a:ext cx="88" cy="88"/>
            </a:xfrm>
            <a:prstGeom prst="rect">
              <a:avLst/>
            </a:prstGeom>
            <a:solidFill>
              <a:srgbClr val="FFFFFF"/>
            </a:solidFill>
            <a:ln w="9525">
              <a:noFill/>
              <a:miter lim="800000"/>
              <a:headEnd/>
              <a:tailEnd/>
            </a:ln>
          </p:spPr>
          <p:txBody>
            <a:bodyPr/>
            <a:lstStyle/>
            <a:p>
              <a:endParaRPr lang="en-US"/>
            </a:p>
          </p:txBody>
        </p:sp>
        <p:sp>
          <p:nvSpPr>
            <p:cNvPr id="695" name="Rectangle 525"/>
            <p:cNvSpPr>
              <a:spLocks noChangeArrowheads="1"/>
            </p:cNvSpPr>
            <p:nvPr/>
          </p:nvSpPr>
          <p:spPr bwMode="auto">
            <a:xfrm>
              <a:off x="2024" y="1067"/>
              <a:ext cx="88" cy="88"/>
            </a:xfrm>
            <a:prstGeom prst="rect">
              <a:avLst/>
            </a:prstGeom>
            <a:noFill/>
            <a:ln w="0">
              <a:solidFill>
                <a:srgbClr val="FFFFFF"/>
              </a:solidFill>
              <a:miter lim="800000"/>
              <a:headEnd/>
              <a:tailEnd/>
            </a:ln>
          </p:spPr>
          <p:txBody>
            <a:bodyPr/>
            <a:lstStyle/>
            <a:p>
              <a:endParaRPr lang="en-US"/>
            </a:p>
          </p:txBody>
        </p:sp>
        <p:pic>
          <p:nvPicPr>
            <p:cNvPr id="696" name="Picture 526"/>
            <p:cNvPicPr>
              <a:picLocks noChangeAspect="1" noChangeArrowheads="1"/>
            </p:cNvPicPr>
            <p:nvPr/>
          </p:nvPicPr>
          <p:blipFill>
            <a:blip r:embed="rId26" cstate="print"/>
            <a:srcRect/>
            <a:stretch>
              <a:fillRect/>
            </a:stretch>
          </p:blipFill>
          <p:spPr bwMode="auto">
            <a:xfrm>
              <a:off x="2024" y="1071"/>
              <a:ext cx="88" cy="88"/>
            </a:xfrm>
            <a:prstGeom prst="rect">
              <a:avLst/>
            </a:prstGeom>
            <a:noFill/>
            <a:ln w="9525">
              <a:noFill/>
              <a:miter lim="800000"/>
              <a:headEnd/>
              <a:tailEnd/>
            </a:ln>
          </p:spPr>
        </p:pic>
        <p:sp>
          <p:nvSpPr>
            <p:cNvPr id="697" name="Line 527"/>
            <p:cNvSpPr>
              <a:spLocks noChangeShapeType="1"/>
            </p:cNvSpPr>
            <p:nvPr/>
          </p:nvSpPr>
          <p:spPr bwMode="auto">
            <a:xfrm>
              <a:off x="2024" y="1155"/>
              <a:ext cx="88" cy="0"/>
            </a:xfrm>
            <a:prstGeom prst="line">
              <a:avLst/>
            </a:prstGeom>
            <a:noFill/>
            <a:ln w="0">
              <a:solidFill>
                <a:srgbClr val="000000"/>
              </a:solidFill>
              <a:round/>
              <a:headEnd/>
              <a:tailEnd/>
            </a:ln>
          </p:spPr>
          <p:txBody>
            <a:bodyPr/>
            <a:lstStyle/>
            <a:p>
              <a:endParaRPr lang="en-GB"/>
            </a:p>
          </p:txBody>
        </p:sp>
        <p:sp>
          <p:nvSpPr>
            <p:cNvPr id="698" name="Line 528"/>
            <p:cNvSpPr>
              <a:spLocks noChangeShapeType="1"/>
            </p:cNvSpPr>
            <p:nvPr/>
          </p:nvSpPr>
          <p:spPr bwMode="auto">
            <a:xfrm>
              <a:off x="2024" y="1067"/>
              <a:ext cx="88" cy="0"/>
            </a:xfrm>
            <a:prstGeom prst="line">
              <a:avLst/>
            </a:prstGeom>
            <a:noFill/>
            <a:ln w="0">
              <a:solidFill>
                <a:srgbClr val="000000"/>
              </a:solidFill>
              <a:round/>
              <a:headEnd/>
              <a:tailEnd/>
            </a:ln>
          </p:spPr>
          <p:txBody>
            <a:bodyPr/>
            <a:lstStyle/>
            <a:p>
              <a:endParaRPr lang="en-GB"/>
            </a:p>
          </p:txBody>
        </p:sp>
        <p:sp>
          <p:nvSpPr>
            <p:cNvPr id="699" name="Line 529"/>
            <p:cNvSpPr>
              <a:spLocks noChangeShapeType="1"/>
            </p:cNvSpPr>
            <p:nvPr/>
          </p:nvSpPr>
          <p:spPr bwMode="auto">
            <a:xfrm>
              <a:off x="2112" y="1067"/>
              <a:ext cx="0" cy="88"/>
            </a:xfrm>
            <a:prstGeom prst="line">
              <a:avLst/>
            </a:prstGeom>
            <a:noFill/>
            <a:ln w="0">
              <a:solidFill>
                <a:srgbClr val="000000"/>
              </a:solidFill>
              <a:round/>
              <a:headEnd/>
              <a:tailEnd/>
            </a:ln>
          </p:spPr>
          <p:txBody>
            <a:bodyPr/>
            <a:lstStyle/>
            <a:p>
              <a:endParaRPr lang="en-GB"/>
            </a:p>
          </p:txBody>
        </p:sp>
        <p:sp>
          <p:nvSpPr>
            <p:cNvPr id="700" name="Line 530"/>
            <p:cNvSpPr>
              <a:spLocks noChangeShapeType="1"/>
            </p:cNvSpPr>
            <p:nvPr/>
          </p:nvSpPr>
          <p:spPr bwMode="auto">
            <a:xfrm>
              <a:off x="2024" y="1067"/>
              <a:ext cx="0" cy="88"/>
            </a:xfrm>
            <a:prstGeom prst="line">
              <a:avLst/>
            </a:prstGeom>
            <a:noFill/>
            <a:ln w="0">
              <a:solidFill>
                <a:srgbClr val="000000"/>
              </a:solidFill>
              <a:round/>
              <a:headEnd/>
              <a:tailEnd/>
            </a:ln>
          </p:spPr>
          <p:txBody>
            <a:bodyPr/>
            <a:lstStyle/>
            <a:p>
              <a:endParaRPr lang="en-GB"/>
            </a:p>
          </p:txBody>
        </p:sp>
        <p:sp>
          <p:nvSpPr>
            <p:cNvPr id="701" name="Line 531"/>
            <p:cNvSpPr>
              <a:spLocks noChangeShapeType="1"/>
            </p:cNvSpPr>
            <p:nvPr/>
          </p:nvSpPr>
          <p:spPr bwMode="auto">
            <a:xfrm>
              <a:off x="2024" y="1155"/>
              <a:ext cx="88" cy="0"/>
            </a:xfrm>
            <a:prstGeom prst="line">
              <a:avLst/>
            </a:prstGeom>
            <a:noFill/>
            <a:ln w="0">
              <a:solidFill>
                <a:srgbClr val="000000"/>
              </a:solidFill>
              <a:round/>
              <a:headEnd/>
              <a:tailEnd/>
            </a:ln>
          </p:spPr>
          <p:txBody>
            <a:bodyPr/>
            <a:lstStyle/>
            <a:p>
              <a:endParaRPr lang="en-GB"/>
            </a:p>
          </p:txBody>
        </p:sp>
        <p:sp>
          <p:nvSpPr>
            <p:cNvPr id="702" name="Line 532"/>
            <p:cNvSpPr>
              <a:spLocks noChangeShapeType="1"/>
            </p:cNvSpPr>
            <p:nvPr/>
          </p:nvSpPr>
          <p:spPr bwMode="auto">
            <a:xfrm>
              <a:off x="2024" y="1067"/>
              <a:ext cx="0" cy="88"/>
            </a:xfrm>
            <a:prstGeom prst="line">
              <a:avLst/>
            </a:prstGeom>
            <a:noFill/>
            <a:ln w="0">
              <a:solidFill>
                <a:srgbClr val="000000"/>
              </a:solidFill>
              <a:round/>
              <a:headEnd/>
              <a:tailEnd/>
            </a:ln>
          </p:spPr>
          <p:txBody>
            <a:bodyPr/>
            <a:lstStyle/>
            <a:p>
              <a:endParaRPr lang="en-GB"/>
            </a:p>
          </p:txBody>
        </p:sp>
        <p:sp>
          <p:nvSpPr>
            <p:cNvPr id="703" name="Line 533"/>
            <p:cNvSpPr>
              <a:spLocks noChangeShapeType="1"/>
            </p:cNvSpPr>
            <p:nvPr/>
          </p:nvSpPr>
          <p:spPr bwMode="auto">
            <a:xfrm>
              <a:off x="2056" y="1155"/>
              <a:ext cx="0" cy="0"/>
            </a:xfrm>
            <a:prstGeom prst="line">
              <a:avLst/>
            </a:prstGeom>
            <a:noFill/>
            <a:ln w="0">
              <a:solidFill>
                <a:srgbClr val="000000"/>
              </a:solidFill>
              <a:round/>
              <a:headEnd/>
              <a:tailEnd/>
            </a:ln>
          </p:spPr>
          <p:txBody>
            <a:bodyPr/>
            <a:lstStyle/>
            <a:p>
              <a:endParaRPr lang="en-GB"/>
            </a:p>
          </p:txBody>
        </p:sp>
        <p:sp>
          <p:nvSpPr>
            <p:cNvPr id="704" name="Line 534"/>
            <p:cNvSpPr>
              <a:spLocks noChangeShapeType="1"/>
            </p:cNvSpPr>
            <p:nvPr/>
          </p:nvSpPr>
          <p:spPr bwMode="auto">
            <a:xfrm>
              <a:off x="2056" y="1067"/>
              <a:ext cx="0" cy="0"/>
            </a:xfrm>
            <a:prstGeom prst="line">
              <a:avLst/>
            </a:prstGeom>
            <a:noFill/>
            <a:ln w="0">
              <a:solidFill>
                <a:srgbClr val="000000"/>
              </a:solidFill>
              <a:round/>
              <a:headEnd/>
              <a:tailEnd/>
            </a:ln>
          </p:spPr>
          <p:txBody>
            <a:bodyPr/>
            <a:lstStyle/>
            <a:p>
              <a:endParaRPr lang="en-GB"/>
            </a:p>
          </p:txBody>
        </p:sp>
        <p:sp>
          <p:nvSpPr>
            <p:cNvPr id="705" name="Line 535"/>
            <p:cNvSpPr>
              <a:spLocks noChangeShapeType="1"/>
            </p:cNvSpPr>
            <p:nvPr/>
          </p:nvSpPr>
          <p:spPr bwMode="auto">
            <a:xfrm>
              <a:off x="2100" y="1155"/>
              <a:ext cx="0" cy="0"/>
            </a:xfrm>
            <a:prstGeom prst="line">
              <a:avLst/>
            </a:prstGeom>
            <a:noFill/>
            <a:ln w="0">
              <a:solidFill>
                <a:srgbClr val="000000"/>
              </a:solidFill>
              <a:round/>
              <a:headEnd/>
              <a:tailEnd/>
            </a:ln>
          </p:spPr>
          <p:txBody>
            <a:bodyPr/>
            <a:lstStyle/>
            <a:p>
              <a:endParaRPr lang="en-GB"/>
            </a:p>
          </p:txBody>
        </p:sp>
        <p:sp>
          <p:nvSpPr>
            <p:cNvPr id="706" name="Line 536"/>
            <p:cNvSpPr>
              <a:spLocks noChangeShapeType="1"/>
            </p:cNvSpPr>
            <p:nvPr/>
          </p:nvSpPr>
          <p:spPr bwMode="auto">
            <a:xfrm>
              <a:off x="2100" y="1067"/>
              <a:ext cx="0" cy="0"/>
            </a:xfrm>
            <a:prstGeom prst="line">
              <a:avLst/>
            </a:prstGeom>
            <a:noFill/>
            <a:ln w="0">
              <a:solidFill>
                <a:srgbClr val="000000"/>
              </a:solidFill>
              <a:round/>
              <a:headEnd/>
              <a:tailEnd/>
            </a:ln>
          </p:spPr>
          <p:txBody>
            <a:bodyPr/>
            <a:lstStyle/>
            <a:p>
              <a:endParaRPr lang="en-GB"/>
            </a:p>
          </p:txBody>
        </p:sp>
        <p:sp>
          <p:nvSpPr>
            <p:cNvPr id="707" name="Line 537"/>
            <p:cNvSpPr>
              <a:spLocks noChangeShapeType="1"/>
            </p:cNvSpPr>
            <p:nvPr/>
          </p:nvSpPr>
          <p:spPr bwMode="auto">
            <a:xfrm>
              <a:off x="2024" y="1099"/>
              <a:ext cx="0" cy="0"/>
            </a:xfrm>
            <a:prstGeom prst="line">
              <a:avLst/>
            </a:prstGeom>
            <a:noFill/>
            <a:ln w="0">
              <a:solidFill>
                <a:srgbClr val="000000"/>
              </a:solidFill>
              <a:round/>
              <a:headEnd/>
              <a:tailEnd/>
            </a:ln>
          </p:spPr>
          <p:txBody>
            <a:bodyPr/>
            <a:lstStyle/>
            <a:p>
              <a:endParaRPr lang="en-GB"/>
            </a:p>
          </p:txBody>
        </p:sp>
        <p:sp>
          <p:nvSpPr>
            <p:cNvPr id="708" name="Line 538"/>
            <p:cNvSpPr>
              <a:spLocks noChangeShapeType="1"/>
            </p:cNvSpPr>
            <p:nvPr/>
          </p:nvSpPr>
          <p:spPr bwMode="auto">
            <a:xfrm flipH="1">
              <a:off x="2108" y="1099"/>
              <a:ext cx="4" cy="0"/>
            </a:xfrm>
            <a:prstGeom prst="line">
              <a:avLst/>
            </a:prstGeom>
            <a:noFill/>
            <a:ln w="0">
              <a:solidFill>
                <a:srgbClr val="000000"/>
              </a:solidFill>
              <a:round/>
              <a:headEnd/>
              <a:tailEnd/>
            </a:ln>
          </p:spPr>
          <p:txBody>
            <a:bodyPr/>
            <a:lstStyle/>
            <a:p>
              <a:endParaRPr lang="en-GB"/>
            </a:p>
          </p:txBody>
        </p:sp>
        <p:sp>
          <p:nvSpPr>
            <p:cNvPr id="709" name="Line 539"/>
            <p:cNvSpPr>
              <a:spLocks noChangeShapeType="1"/>
            </p:cNvSpPr>
            <p:nvPr/>
          </p:nvSpPr>
          <p:spPr bwMode="auto">
            <a:xfrm>
              <a:off x="2024" y="1143"/>
              <a:ext cx="0" cy="0"/>
            </a:xfrm>
            <a:prstGeom prst="line">
              <a:avLst/>
            </a:prstGeom>
            <a:noFill/>
            <a:ln w="0">
              <a:solidFill>
                <a:srgbClr val="000000"/>
              </a:solidFill>
              <a:round/>
              <a:headEnd/>
              <a:tailEnd/>
            </a:ln>
          </p:spPr>
          <p:txBody>
            <a:bodyPr/>
            <a:lstStyle/>
            <a:p>
              <a:endParaRPr lang="en-GB"/>
            </a:p>
          </p:txBody>
        </p:sp>
        <p:sp>
          <p:nvSpPr>
            <p:cNvPr id="710" name="Line 540"/>
            <p:cNvSpPr>
              <a:spLocks noChangeShapeType="1"/>
            </p:cNvSpPr>
            <p:nvPr/>
          </p:nvSpPr>
          <p:spPr bwMode="auto">
            <a:xfrm flipH="1">
              <a:off x="2108" y="1143"/>
              <a:ext cx="4" cy="0"/>
            </a:xfrm>
            <a:prstGeom prst="line">
              <a:avLst/>
            </a:prstGeom>
            <a:noFill/>
            <a:ln w="0">
              <a:solidFill>
                <a:srgbClr val="000000"/>
              </a:solidFill>
              <a:round/>
              <a:headEnd/>
              <a:tailEnd/>
            </a:ln>
          </p:spPr>
          <p:txBody>
            <a:bodyPr/>
            <a:lstStyle/>
            <a:p>
              <a:endParaRPr lang="en-GB"/>
            </a:p>
          </p:txBody>
        </p:sp>
        <p:sp>
          <p:nvSpPr>
            <p:cNvPr id="711" name="Line 541"/>
            <p:cNvSpPr>
              <a:spLocks noChangeShapeType="1"/>
            </p:cNvSpPr>
            <p:nvPr/>
          </p:nvSpPr>
          <p:spPr bwMode="auto">
            <a:xfrm>
              <a:off x="2024" y="1155"/>
              <a:ext cx="88" cy="0"/>
            </a:xfrm>
            <a:prstGeom prst="line">
              <a:avLst/>
            </a:prstGeom>
            <a:noFill/>
            <a:ln w="0">
              <a:solidFill>
                <a:srgbClr val="000000"/>
              </a:solidFill>
              <a:round/>
              <a:headEnd/>
              <a:tailEnd/>
            </a:ln>
          </p:spPr>
          <p:txBody>
            <a:bodyPr/>
            <a:lstStyle/>
            <a:p>
              <a:endParaRPr lang="en-GB"/>
            </a:p>
          </p:txBody>
        </p:sp>
        <p:sp>
          <p:nvSpPr>
            <p:cNvPr id="712" name="Line 542"/>
            <p:cNvSpPr>
              <a:spLocks noChangeShapeType="1"/>
            </p:cNvSpPr>
            <p:nvPr/>
          </p:nvSpPr>
          <p:spPr bwMode="auto">
            <a:xfrm>
              <a:off x="2024" y="1067"/>
              <a:ext cx="88" cy="0"/>
            </a:xfrm>
            <a:prstGeom prst="line">
              <a:avLst/>
            </a:prstGeom>
            <a:noFill/>
            <a:ln w="0">
              <a:solidFill>
                <a:srgbClr val="000000"/>
              </a:solidFill>
              <a:round/>
              <a:headEnd/>
              <a:tailEnd/>
            </a:ln>
          </p:spPr>
          <p:txBody>
            <a:bodyPr/>
            <a:lstStyle/>
            <a:p>
              <a:endParaRPr lang="en-GB"/>
            </a:p>
          </p:txBody>
        </p:sp>
        <p:sp>
          <p:nvSpPr>
            <p:cNvPr id="713" name="Line 543"/>
            <p:cNvSpPr>
              <a:spLocks noChangeShapeType="1"/>
            </p:cNvSpPr>
            <p:nvPr/>
          </p:nvSpPr>
          <p:spPr bwMode="auto">
            <a:xfrm>
              <a:off x="2112" y="1067"/>
              <a:ext cx="0" cy="88"/>
            </a:xfrm>
            <a:prstGeom prst="line">
              <a:avLst/>
            </a:prstGeom>
            <a:noFill/>
            <a:ln w="0">
              <a:solidFill>
                <a:srgbClr val="000000"/>
              </a:solidFill>
              <a:round/>
              <a:headEnd/>
              <a:tailEnd/>
            </a:ln>
          </p:spPr>
          <p:txBody>
            <a:bodyPr/>
            <a:lstStyle/>
            <a:p>
              <a:endParaRPr lang="en-GB"/>
            </a:p>
          </p:txBody>
        </p:sp>
        <p:sp>
          <p:nvSpPr>
            <p:cNvPr id="714" name="Line 544"/>
            <p:cNvSpPr>
              <a:spLocks noChangeShapeType="1"/>
            </p:cNvSpPr>
            <p:nvPr/>
          </p:nvSpPr>
          <p:spPr bwMode="auto">
            <a:xfrm>
              <a:off x="2024" y="1067"/>
              <a:ext cx="0" cy="88"/>
            </a:xfrm>
            <a:prstGeom prst="line">
              <a:avLst/>
            </a:prstGeom>
            <a:noFill/>
            <a:ln w="0">
              <a:solidFill>
                <a:srgbClr val="000000"/>
              </a:solidFill>
              <a:round/>
              <a:headEnd/>
              <a:tailEnd/>
            </a:ln>
          </p:spPr>
          <p:txBody>
            <a:bodyPr/>
            <a:lstStyle/>
            <a:p>
              <a:endParaRPr lang="en-GB"/>
            </a:p>
          </p:txBody>
        </p:sp>
        <p:sp>
          <p:nvSpPr>
            <p:cNvPr id="715" name="Rectangle 545"/>
            <p:cNvSpPr>
              <a:spLocks noChangeArrowheads="1"/>
            </p:cNvSpPr>
            <p:nvPr/>
          </p:nvSpPr>
          <p:spPr bwMode="auto">
            <a:xfrm>
              <a:off x="2144" y="1067"/>
              <a:ext cx="88" cy="88"/>
            </a:xfrm>
            <a:prstGeom prst="rect">
              <a:avLst/>
            </a:prstGeom>
            <a:solidFill>
              <a:srgbClr val="FFFFFF"/>
            </a:solidFill>
            <a:ln w="9525">
              <a:noFill/>
              <a:miter lim="800000"/>
              <a:headEnd/>
              <a:tailEnd/>
            </a:ln>
          </p:spPr>
          <p:txBody>
            <a:bodyPr/>
            <a:lstStyle/>
            <a:p>
              <a:endParaRPr lang="en-US"/>
            </a:p>
          </p:txBody>
        </p:sp>
        <p:sp>
          <p:nvSpPr>
            <p:cNvPr id="716" name="Rectangle 546"/>
            <p:cNvSpPr>
              <a:spLocks noChangeArrowheads="1"/>
            </p:cNvSpPr>
            <p:nvPr/>
          </p:nvSpPr>
          <p:spPr bwMode="auto">
            <a:xfrm>
              <a:off x="2144" y="1067"/>
              <a:ext cx="88" cy="88"/>
            </a:xfrm>
            <a:prstGeom prst="rect">
              <a:avLst/>
            </a:prstGeom>
            <a:noFill/>
            <a:ln w="0">
              <a:solidFill>
                <a:srgbClr val="FFFFFF"/>
              </a:solidFill>
              <a:miter lim="800000"/>
              <a:headEnd/>
              <a:tailEnd/>
            </a:ln>
          </p:spPr>
          <p:txBody>
            <a:bodyPr/>
            <a:lstStyle/>
            <a:p>
              <a:endParaRPr lang="en-US"/>
            </a:p>
          </p:txBody>
        </p:sp>
        <p:pic>
          <p:nvPicPr>
            <p:cNvPr id="717" name="Picture 547"/>
            <p:cNvPicPr>
              <a:picLocks noChangeAspect="1" noChangeArrowheads="1"/>
            </p:cNvPicPr>
            <p:nvPr/>
          </p:nvPicPr>
          <p:blipFill>
            <a:blip r:embed="rId27" cstate="print"/>
            <a:srcRect/>
            <a:stretch>
              <a:fillRect/>
            </a:stretch>
          </p:blipFill>
          <p:spPr bwMode="auto">
            <a:xfrm>
              <a:off x="2144" y="1071"/>
              <a:ext cx="88" cy="88"/>
            </a:xfrm>
            <a:prstGeom prst="rect">
              <a:avLst/>
            </a:prstGeom>
            <a:noFill/>
            <a:ln w="9525">
              <a:noFill/>
              <a:miter lim="800000"/>
              <a:headEnd/>
              <a:tailEnd/>
            </a:ln>
          </p:spPr>
        </p:pic>
        <p:sp>
          <p:nvSpPr>
            <p:cNvPr id="718" name="Line 548"/>
            <p:cNvSpPr>
              <a:spLocks noChangeShapeType="1"/>
            </p:cNvSpPr>
            <p:nvPr/>
          </p:nvSpPr>
          <p:spPr bwMode="auto">
            <a:xfrm>
              <a:off x="2144" y="1155"/>
              <a:ext cx="88" cy="0"/>
            </a:xfrm>
            <a:prstGeom prst="line">
              <a:avLst/>
            </a:prstGeom>
            <a:noFill/>
            <a:ln w="0">
              <a:solidFill>
                <a:srgbClr val="000000"/>
              </a:solidFill>
              <a:round/>
              <a:headEnd/>
              <a:tailEnd/>
            </a:ln>
          </p:spPr>
          <p:txBody>
            <a:bodyPr/>
            <a:lstStyle/>
            <a:p>
              <a:endParaRPr lang="en-GB"/>
            </a:p>
          </p:txBody>
        </p:sp>
        <p:sp>
          <p:nvSpPr>
            <p:cNvPr id="719" name="Line 549"/>
            <p:cNvSpPr>
              <a:spLocks noChangeShapeType="1"/>
            </p:cNvSpPr>
            <p:nvPr/>
          </p:nvSpPr>
          <p:spPr bwMode="auto">
            <a:xfrm>
              <a:off x="2144" y="1067"/>
              <a:ext cx="88" cy="0"/>
            </a:xfrm>
            <a:prstGeom prst="line">
              <a:avLst/>
            </a:prstGeom>
            <a:noFill/>
            <a:ln w="0">
              <a:solidFill>
                <a:srgbClr val="000000"/>
              </a:solidFill>
              <a:round/>
              <a:headEnd/>
              <a:tailEnd/>
            </a:ln>
          </p:spPr>
          <p:txBody>
            <a:bodyPr/>
            <a:lstStyle/>
            <a:p>
              <a:endParaRPr lang="en-GB"/>
            </a:p>
          </p:txBody>
        </p:sp>
        <p:sp>
          <p:nvSpPr>
            <p:cNvPr id="720" name="Line 550"/>
            <p:cNvSpPr>
              <a:spLocks noChangeShapeType="1"/>
            </p:cNvSpPr>
            <p:nvPr/>
          </p:nvSpPr>
          <p:spPr bwMode="auto">
            <a:xfrm>
              <a:off x="2232" y="1067"/>
              <a:ext cx="0" cy="88"/>
            </a:xfrm>
            <a:prstGeom prst="line">
              <a:avLst/>
            </a:prstGeom>
            <a:noFill/>
            <a:ln w="0">
              <a:solidFill>
                <a:srgbClr val="000000"/>
              </a:solidFill>
              <a:round/>
              <a:headEnd/>
              <a:tailEnd/>
            </a:ln>
          </p:spPr>
          <p:txBody>
            <a:bodyPr/>
            <a:lstStyle/>
            <a:p>
              <a:endParaRPr lang="en-GB"/>
            </a:p>
          </p:txBody>
        </p:sp>
        <p:sp>
          <p:nvSpPr>
            <p:cNvPr id="721" name="Line 551"/>
            <p:cNvSpPr>
              <a:spLocks noChangeShapeType="1"/>
            </p:cNvSpPr>
            <p:nvPr/>
          </p:nvSpPr>
          <p:spPr bwMode="auto">
            <a:xfrm>
              <a:off x="2144" y="1067"/>
              <a:ext cx="0" cy="88"/>
            </a:xfrm>
            <a:prstGeom prst="line">
              <a:avLst/>
            </a:prstGeom>
            <a:noFill/>
            <a:ln w="0">
              <a:solidFill>
                <a:srgbClr val="000000"/>
              </a:solidFill>
              <a:round/>
              <a:headEnd/>
              <a:tailEnd/>
            </a:ln>
          </p:spPr>
          <p:txBody>
            <a:bodyPr/>
            <a:lstStyle/>
            <a:p>
              <a:endParaRPr lang="en-GB"/>
            </a:p>
          </p:txBody>
        </p:sp>
        <p:sp>
          <p:nvSpPr>
            <p:cNvPr id="722" name="Line 552"/>
            <p:cNvSpPr>
              <a:spLocks noChangeShapeType="1"/>
            </p:cNvSpPr>
            <p:nvPr/>
          </p:nvSpPr>
          <p:spPr bwMode="auto">
            <a:xfrm>
              <a:off x="2144" y="1155"/>
              <a:ext cx="88" cy="0"/>
            </a:xfrm>
            <a:prstGeom prst="line">
              <a:avLst/>
            </a:prstGeom>
            <a:noFill/>
            <a:ln w="0">
              <a:solidFill>
                <a:srgbClr val="000000"/>
              </a:solidFill>
              <a:round/>
              <a:headEnd/>
              <a:tailEnd/>
            </a:ln>
          </p:spPr>
          <p:txBody>
            <a:bodyPr/>
            <a:lstStyle/>
            <a:p>
              <a:endParaRPr lang="en-GB"/>
            </a:p>
          </p:txBody>
        </p:sp>
        <p:sp>
          <p:nvSpPr>
            <p:cNvPr id="723" name="Line 553"/>
            <p:cNvSpPr>
              <a:spLocks noChangeShapeType="1"/>
            </p:cNvSpPr>
            <p:nvPr/>
          </p:nvSpPr>
          <p:spPr bwMode="auto">
            <a:xfrm>
              <a:off x="2144" y="1067"/>
              <a:ext cx="0" cy="88"/>
            </a:xfrm>
            <a:prstGeom prst="line">
              <a:avLst/>
            </a:prstGeom>
            <a:noFill/>
            <a:ln w="0">
              <a:solidFill>
                <a:srgbClr val="000000"/>
              </a:solidFill>
              <a:round/>
              <a:headEnd/>
              <a:tailEnd/>
            </a:ln>
          </p:spPr>
          <p:txBody>
            <a:bodyPr/>
            <a:lstStyle/>
            <a:p>
              <a:endParaRPr lang="en-GB"/>
            </a:p>
          </p:txBody>
        </p:sp>
        <p:sp>
          <p:nvSpPr>
            <p:cNvPr id="724" name="Line 554"/>
            <p:cNvSpPr>
              <a:spLocks noChangeShapeType="1"/>
            </p:cNvSpPr>
            <p:nvPr/>
          </p:nvSpPr>
          <p:spPr bwMode="auto">
            <a:xfrm>
              <a:off x="2176" y="1155"/>
              <a:ext cx="0" cy="0"/>
            </a:xfrm>
            <a:prstGeom prst="line">
              <a:avLst/>
            </a:prstGeom>
            <a:noFill/>
            <a:ln w="0">
              <a:solidFill>
                <a:srgbClr val="000000"/>
              </a:solidFill>
              <a:round/>
              <a:headEnd/>
              <a:tailEnd/>
            </a:ln>
          </p:spPr>
          <p:txBody>
            <a:bodyPr/>
            <a:lstStyle/>
            <a:p>
              <a:endParaRPr lang="en-GB"/>
            </a:p>
          </p:txBody>
        </p:sp>
        <p:sp>
          <p:nvSpPr>
            <p:cNvPr id="725" name="Line 555"/>
            <p:cNvSpPr>
              <a:spLocks noChangeShapeType="1"/>
            </p:cNvSpPr>
            <p:nvPr/>
          </p:nvSpPr>
          <p:spPr bwMode="auto">
            <a:xfrm>
              <a:off x="2176" y="1067"/>
              <a:ext cx="0" cy="0"/>
            </a:xfrm>
            <a:prstGeom prst="line">
              <a:avLst/>
            </a:prstGeom>
            <a:noFill/>
            <a:ln w="0">
              <a:solidFill>
                <a:srgbClr val="000000"/>
              </a:solidFill>
              <a:round/>
              <a:headEnd/>
              <a:tailEnd/>
            </a:ln>
          </p:spPr>
          <p:txBody>
            <a:bodyPr/>
            <a:lstStyle/>
            <a:p>
              <a:endParaRPr lang="en-GB"/>
            </a:p>
          </p:txBody>
        </p:sp>
        <p:sp>
          <p:nvSpPr>
            <p:cNvPr id="726" name="Line 556"/>
            <p:cNvSpPr>
              <a:spLocks noChangeShapeType="1"/>
            </p:cNvSpPr>
            <p:nvPr/>
          </p:nvSpPr>
          <p:spPr bwMode="auto">
            <a:xfrm>
              <a:off x="2220" y="1155"/>
              <a:ext cx="0" cy="0"/>
            </a:xfrm>
            <a:prstGeom prst="line">
              <a:avLst/>
            </a:prstGeom>
            <a:noFill/>
            <a:ln w="0">
              <a:solidFill>
                <a:srgbClr val="000000"/>
              </a:solidFill>
              <a:round/>
              <a:headEnd/>
              <a:tailEnd/>
            </a:ln>
          </p:spPr>
          <p:txBody>
            <a:bodyPr/>
            <a:lstStyle/>
            <a:p>
              <a:endParaRPr lang="en-GB"/>
            </a:p>
          </p:txBody>
        </p:sp>
        <p:sp>
          <p:nvSpPr>
            <p:cNvPr id="727" name="Line 557"/>
            <p:cNvSpPr>
              <a:spLocks noChangeShapeType="1"/>
            </p:cNvSpPr>
            <p:nvPr/>
          </p:nvSpPr>
          <p:spPr bwMode="auto">
            <a:xfrm>
              <a:off x="2220" y="1067"/>
              <a:ext cx="0" cy="0"/>
            </a:xfrm>
            <a:prstGeom prst="line">
              <a:avLst/>
            </a:prstGeom>
            <a:noFill/>
            <a:ln w="0">
              <a:solidFill>
                <a:srgbClr val="000000"/>
              </a:solidFill>
              <a:round/>
              <a:headEnd/>
              <a:tailEnd/>
            </a:ln>
          </p:spPr>
          <p:txBody>
            <a:bodyPr/>
            <a:lstStyle/>
            <a:p>
              <a:endParaRPr lang="en-GB"/>
            </a:p>
          </p:txBody>
        </p:sp>
        <p:sp>
          <p:nvSpPr>
            <p:cNvPr id="728" name="Line 558"/>
            <p:cNvSpPr>
              <a:spLocks noChangeShapeType="1"/>
            </p:cNvSpPr>
            <p:nvPr/>
          </p:nvSpPr>
          <p:spPr bwMode="auto">
            <a:xfrm>
              <a:off x="2144" y="1099"/>
              <a:ext cx="0" cy="0"/>
            </a:xfrm>
            <a:prstGeom prst="line">
              <a:avLst/>
            </a:prstGeom>
            <a:noFill/>
            <a:ln w="0">
              <a:solidFill>
                <a:srgbClr val="000000"/>
              </a:solidFill>
              <a:round/>
              <a:headEnd/>
              <a:tailEnd/>
            </a:ln>
          </p:spPr>
          <p:txBody>
            <a:bodyPr/>
            <a:lstStyle/>
            <a:p>
              <a:endParaRPr lang="en-GB"/>
            </a:p>
          </p:txBody>
        </p:sp>
        <p:sp>
          <p:nvSpPr>
            <p:cNvPr id="729" name="Line 559"/>
            <p:cNvSpPr>
              <a:spLocks noChangeShapeType="1"/>
            </p:cNvSpPr>
            <p:nvPr/>
          </p:nvSpPr>
          <p:spPr bwMode="auto">
            <a:xfrm flipH="1">
              <a:off x="2228" y="1099"/>
              <a:ext cx="4" cy="0"/>
            </a:xfrm>
            <a:prstGeom prst="line">
              <a:avLst/>
            </a:prstGeom>
            <a:noFill/>
            <a:ln w="0">
              <a:solidFill>
                <a:srgbClr val="000000"/>
              </a:solidFill>
              <a:round/>
              <a:headEnd/>
              <a:tailEnd/>
            </a:ln>
          </p:spPr>
          <p:txBody>
            <a:bodyPr/>
            <a:lstStyle/>
            <a:p>
              <a:endParaRPr lang="en-GB"/>
            </a:p>
          </p:txBody>
        </p:sp>
        <p:sp>
          <p:nvSpPr>
            <p:cNvPr id="730" name="Line 560"/>
            <p:cNvSpPr>
              <a:spLocks noChangeShapeType="1"/>
            </p:cNvSpPr>
            <p:nvPr/>
          </p:nvSpPr>
          <p:spPr bwMode="auto">
            <a:xfrm>
              <a:off x="2144" y="1143"/>
              <a:ext cx="0" cy="0"/>
            </a:xfrm>
            <a:prstGeom prst="line">
              <a:avLst/>
            </a:prstGeom>
            <a:noFill/>
            <a:ln w="0">
              <a:solidFill>
                <a:srgbClr val="000000"/>
              </a:solidFill>
              <a:round/>
              <a:headEnd/>
              <a:tailEnd/>
            </a:ln>
          </p:spPr>
          <p:txBody>
            <a:bodyPr/>
            <a:lstStyle/>
            <a:p>
              <a:endParaRPr lang="en-GB"/>
            </a:p>
          </p:txBody>
        </p:sp>
        <p:sp>
          <p:nvSpPr>
            <p:cNvPr id="731" name="Line 561"/>
            <p:cNvSpPr>
              <a:spLocks noChangeShapeType="1"/>
            </p:cNvSpPr>
            <p:nvPr/>
          </p:nvSpPr>
          <p:spPr bwMode="auto">
            <a:xfrm flipH="1">
              <a:off x="2228" y="1143"/>
              <a:ext cx="4" cy="0"/>
            </a:xfrm>
            <a:prstGeom prst="line">
              <a:avLst/>
            </a:prstGeom>
            <a:noFill/>
            <a:ln w="0">
              <a:solidFill>
                <a:srgbClr val="000000"/>
              </a:solidFill>
              <a:round/>
              <a:headEnd/>
              <a:tailEnd/>
            </a:ln>
          </p:spPr>
          <p:txBody>
            <a:bodyPr/>
            <a:lstStyle/>
            <a:p>
              <a:endParaRPr lang="en-GB"/>
            </a:p>
          </p:txBody>
        </p:sp>
        <p:sp>
          <p:nvSpPr>
            <p:cNvPr id="732" name="Line 562"/>
            <p:cNvSpPr>
              <a:spLocks noChangeShapeType="1"/>
            </p:cNvSpPr>
            <p:nvPr/>
          </p:nvSpPr>
          <p:spPr bwMode="auto">
            <a:xfrm>
              <a:off x="2144" y="1155"/>
              <a:ext cx="88" cy="0"/>
            </a:xfrm>
            <a:prstGeom prst="line">
              <a:avLst/>
            </a:prstGeom>
            <a:noFill/>
            <a:ln w="0">
              <a:solidFill>
                <a:srgbClr val="000000"/>
              </a:solidFill>
              <a:round/>
              <a:headEnd/>
              <a:tailEnd/>
            </a:ln>
          </p:spPr>
          <p:txBody>
            <a:bodyPr/>
            <a:lstStyle/>
            <a:p>
              <a:endParaRPr lang="en-GB"/>
            </a:p>
          </p:txBody>
        </p:sp>
        <p:sp>
          <p:nvSpPr>
            <p:cNvPr id="733" name="Line 563"/>
            <p:cNvSpPr>
              <a:spLocks noChangeShapeType="1"/>
            </p:cNvSpPr>
            <p:nvPr/>
          </p:nvSpPr>
          <p:spPr bwMode="auto">
            <a:xfrm>
              <a:off x="2144" y="1067"/>
              <a:ext cx="88" cy="0"/>
            </a:xfrm>
            <a:prstGeom prst="line">
              <a:avLst/>
            </a:prstGeom>
            <a:noFill/>
            <a:ln w="0">
              <a:solidFill>
                <a:srgbClr val="000000"/>
              </a:solidFill>
              <a:round/>
              <a:headEnd/>
              <a:tailEnd/>
            </a:ln>
          </p:spPr>
          <p:txBody>
            <a:bodyPr/>
            <a:lstStyle/>
            <a:p>
              <a:endParaRPr lang="en-GB"/>
            </a:p>
          </p:txBody>
        </p:sp>
        <p:sp>
          <p:nvSpPr>
            <p:cNvPr id="734" name="Line 564"/>
            <p:cNvSpPr>
              <a:spLocks noChangeShapeType="1"/>
            </p:cNvSpPr>
            <p:nvPr/>
          </p:nvSpPr>
          <p:spPr bwMode="auto">
            <a:xfrm>
              <a:off x="2232" y="1067"/>
              <a:ext cx="0" cy="88"/>
            </a:xfrm>
            <a:prstGeom prst="line">
              <a:avLst/>
            </a:prstGeom>
            <a:noFill/>
            <a:ln w="0">
              <a:solidFill>
                <a:srgbClr val="000000"/>
              </a:solidFill>
              <a:round/>
              <a:headEnd/>
              <a:tailEnd/>
            </a:ln>
          </p:spPr>
          <p:txBody>
            <a:bodyPr/>
            <a:lstStyle/>
            <a:p>
              <a:endParaRPr lang="en-GB"/>
            </a:p>
          </p:txBody>
        </p:sp>
        <p:sp>
          <p:nvSpPr>
            <p:cNvPr id="735" name="Line 565"/>
            <p:cNvSpPr>
              <a:spLocks noChangeShapeType="1"/>
            </p:cNvSpPr>
            <p:nvPr/>
          </p:nvSpPr>
          <p:spPr bwMode="auto">
            <a:xfrm>
              <a:off x="2144" y="1067"/>
              <a:ext cx="0" cy="88"/>
            </a:xfrm>
            <a:prstGeom prst="line">
              <a:avLst/>
            </a:prstGeom>
            <a:noFill/>
            <a:ln w="0">
              <a:solidFill>
                <a:srgbClr val="000000"/>
              </a:solidFill>
              <a:round/>
              <a:headEnd/>
              <a:tailEnd/>
            </a:ln>
          </p:spPr>
          <p:txBody>
            <a:bodyPr/>
            <a:lstStyle/>
            <a:p>
              <a:endParaRPr lang="en-GB"/>
            </a:p>
          </p:txBody>
        </p:sp>
        <p:sp>
          <p:nvSpPr>
            <p:cNvPr id="736" name="Rectangle 566"/>
            <p:cNvSpPr>
              <a:spLocks noChangeArrowheads="1"/>
            </p:cNvSpPr>
            <p:nvPr/>
          </p:nvSpPr>
          <p:spPr bwMode="auto">
            <a:xfrm>
              <a:off x="2264" y="1067"/>
              <a:ext cx="88" cy="88"/>
            </a:xfrm>
            <a:prstGeom prst="rect">
              <a:avLst/>
            </a:prstGeom>
            <a:solidFill>
              <a:srgbClr val="FFFFFF"/>
            </a:solidFill>
            <a:ln w="9525">
              <a:noFill/>
              <a:miter lim="800000"/>
              <a:headEnd/>
              <a:tailEnd/>
            </a:ln>
          </p:spPr>
          <p:txBody>
            <a:bodyPr/>
            <a:lstStyle/>
            <a:p>
              <a:endParaRPr lang="en-US"/>
            </a:p>
          </p:txBody>
        </p:sp>
        <p:sp>
          <p:nvSpPr>
            <p:cNvPr id="737" name="Rectangle 567"/>
            <p:cNvSpPr>
              <a:spLocks noChangeArrowheads="1"/>
            </p:cNvSpPr>
            <p:nvPr/>
          </p:nvSpPr>
          <p:spPr bwMode="auto">
            <a:xfrm>
              <a:off x="2264" y="1067"/>
              <a:ext cx="88" cy="88"/>
            </a:xfrm>
            <a:prstGeom prst="rect">
              <a:avLst/>
            </a:prstGeom>
            <a:noFill/>
            <a:ln w="0">
              <a:solidFill>
                <a:srgbClr val="FFFFFF"/>
              </a:solidFill>
              <a:miter lim="800000"/>
              <a:headEnd/>
              <a:tailEnd/>
            </a:ln>
          </p:spPr>
          <p:txBody>
            <a:bodyPr/>
            <a:lstStyle/>
            <a:p>
              <a:endParaRPr lang="en-US"/>
            </a:p>
          </p:txBody>
        </p:sp>
        <p:pic>
          <p:nvPicPr>
            <p:cNvPr id="738" name="Picture 568"/>
            <p:cNvPicPr>
              <a:picLocks noChangeAspect="1" noChangeArrowheads="1"/>
            </p:cNvPicPr>
            <p:nvPr/>
          </p:nvPicPr>
          <p:blipFill>
            <a:blip r:embed="rId28" cstate="print"/>
            <a:srcRect/>
            <a:stretch>
              <a:fillRect/>
            </a:stretch>
          </p:blipFill>
          <p:spPr bwMode="auto">
            <a:xfrm>
              <a:off x="2264" y="1071"/>
              <a:ext cx="88" cy="88"/>
            </a:xfrm>
            <a:prstGeom prst="rect">
              <a:avLst/>
            </a:prstGeom>
            <a:noFill/>
            <a:ln w="9525">
              <a:noFill/>
              <a:miter lim="800000"/>
              <a:headEnd/>
              <a:tailEnd/>
            </a:ln>
          </p:spPr>
        </p:pic>
        <p:sp>
          <p:nvSpPr>
            <p:cNvPr id="739" name="Line 569"/>
            <p:cNvSpPr>
              <a:spLocks noChangeShapeType="1"/>
            </p:cNvSpPr>
            <p:nvPr/>
          </p:nvSpPr>
          <p:spPr bwMode="auto">
            <a:xfrm>
              <a:off x="2264" y="1155"/>
              <a:ext cx="88" cy="0"/>
            </a:xfrm>
            <a:prstGeom prst="line">
              <a:avLst/>
            </a:prstGeom>
            <a:noFill/>
            <a:ln w="0">
              <a:solidFill>
                <a:srgbClr val="000000"/>
              </a:solidFill>
              <a:round/>
              <a:headEnd/>
              <a:tailEnd/>
            </a:ln>
          </p:spPr>
          <p:txBody>
            <a:bodyPr/>
            <a:lstStyle/>
            <a:p>
              <a:endParaRPr lang="en-GB"/>
            </a:p>
          </p:txBody>
        </p:sp>
        <p:sp>
          <p:nvSpPr>
            <p:cNvPr id="740" name="Line 570"/>
            <p:cNvSpPr>
              <a:spLocks noChangeShapeType="1"/>
            </p:cNvSpPr>
            <p:nvPr/>
          </p:nvSpPr>
          <p:spPr bwMode="auto">
            <a:xfrm>
              <a:off x="2264" y="1067"/>
              <a:ext cx="88" cy="0"/>
            </a:xfrm>
            <a:prstGeom prst="line">
              <a:avLst/>
            </a:prstGeom>
            <a:noFill/>
            <a:ln w="0">
              <a:solidFill>
                <a:srgbClr val="000000"/>
              </a:solidFill>
              <a:round/>
              <a:headEnd/>
              <a:tailEnd/>
            </a:ln>
          </p:spPr>
          <p:txBody>
            <a:bodyPr/>
            <a:lstStyle/>
            <a:p>
              <a:endParaRPr lang="en-GB"/>
            </a:p>
          </p:txBody>
        </p:sp>
        <p:sp>
          <p:nvSpPr>
            <p:cNvPr id="741" name="Line 571"/>
            <p:cNvSpPr>
              <a:spLocks noChangeShapeType="1"/>
            </p:cNvSpPr>
            <p:nvPr/>
          </p:nvSpPr>
          <p:spPr bwMode="auto">
            <a:xfrm>
              <a:off x="2352" y="1067"/>
              <a:ext cx="0" cy="88"/>
            </a:xfrm>
            <a:prstGeom prst="line">
              <a:avLst/>
            </a:prstGeom>
            <a:noFill/>
            <a:ln w="0">
              <a:solidFill>
                <a:srgbClr val="000000"/>
              </a:solidFill>
              <a:round/>
              <a:headEnd/>
              <a:tailEnd/>
            </a:ln>
          </p:spPr>
          <p:txBody>
            <a:bodyPr/>
            <a:lstStyle/>
            <a:p>
              <a:endParaRPr lang="en-GB"/>
            </a:p>
          </p:txBody>
        </p:sp>
        <p:sp>
          <p:nvSpPr>
            <p:cNvPr id="742" name="Line 572"/>
            <p:cNvSpPr>
              <a:spLocks noChangeShapeType="1"/>
            </p:cNvSpPr>
            <p:nvPr/>
          </p:nvSpPr>
          <p:spPr bwMode="auto">
            <a:xfrm>
              <a:off x="2264" y="1067"/>
              <a:ext cx="0" cy="88"/>
            </a:xfrm>
            <a:prstGeom prst="line">
              <a:avLst/>
            </a:prstGeom>
            <a:noFill/>
            <a:ln w="0">
              <a:solidFill>
                <a:srgbClr val="000000"/>
              </a:solidFill>
              <a:round/>
              <a:headEnd/>
              <a:tailEnd/>
            </a:ln>
          </p:spPr>
          <p:txBody>
            <a:bodyPr/>
            <a:lstStyle/>
            <a:p>
              <a:endParaRPr lang="en-GB"/>
            </a:p>
          </p:txBody>
        </p:sp>
        <p:sp>
          <p:nvSpPr>
            <p:cNvPr id="743" name="Line 573"/>
            <p:cNvSpPr>
              <a:spLocks noChangeShapeType="1"/>
            </p:cNvSpPr>
            <p:nvPr/>
          </p:nvSpPr>
          <p:spPr bwMode="auto">
            <a:xfrm>
              <a:off x="2264" y="1155"/>
              <a:ext cx="88" cy="0"/>
            </a:xfrm>
            <a:prstGeom prst="line">
              <a:avLst/>
            </a:prstGeom>
            <a:noFill/>
            <a:ln w="0">
              <a:solidFill>
                <a:srgbClr val="000000"/>
              </a:solidFill>
              <a:round/>
              <a:headEnd/>
              <a:tailEnd/>
            </a:ln>
          </p:spPr>
          <p:txBody>
            <a:bodyPr/>
            <a:lstStyle/>
            <a:p>
              <a:endParaRPr lang="en-GB"/>
            </a:p>
          </p:txBody>
        </p:sp>
        <p:sp>
          <p:nvSpPr>
            <p:cNvPr id="744" name="Line 574"/>
            <p:cNvSpPr>
              <a:spLocks noChangeShapeType="1"/>
            </p:cNvSpPr>
            <p:nvPr/>
          </p:nvSpPr>
          <p:spPr bwMode="auto">
            <a:xfrm>
              <a:off x="2264" y="1067"/>
              <a:ext cx="0" cy="88"/>
            </a:xfrm>
            <a:prstGeom prst="line">
              <a:avLst/>
            </a:prstGeom>
            <a:noFill/>
            <a:ln w="0">
              <a:solidFill>
                <a:srgbClr val="000000"/>
              </a:solidFill>
              <a:round/>
              <a:headEnd/>
              <a:tailEnd/>
            </a:ln>
          </p:spPr>
          <p:txBody>
            <a:bodyPr/>
            <a:lstStyle/>
            <a:p>
              <a:endParaRPr lang="en-GB"/>
            </a:p>
          </p:txBody>
        </p:sp>
        <p:sp>
          <p:nvSpPr>
            <p:cNvPr id="745" name="Line 575"/>
            <p:cNvSpPr>
              <a:spLocks noChangeShapeType="1"/>
            </p:cNvSpPr>
            <p:nvPr/>
          </p:nvSpPr>
          <p:spPr bwMode="auto">
            <a:xfrm>
              <a:off x="2296" y="1155"/>
              <a:ext cx="0" cy="0"/>
            </a:xfrm>
            <a:prstGeom prst="line">
              <a:avLst/>
            </a:prstGeom>
            <a:noFill/>
            <a:ln w="0">
              <a:solidFill>
                <a:srgbClr val="000000"/>
              </a:solidFill>
              <a:round/>
              <a:headEnd/>
              <a:tailEnd/>
            </a:ln>
          </p:spPr>
          <p:txBody>
            <a:bodyPr/>
            <a:lstStyle/>
            <a:p>
              <a:endParaRPr lang="en-GB"/>
            </a:p>
          </p:txBody>
        </p:sp>
        <p:sp>
          <p:nvSpPr>
            <p:cNvPr id="746" name="Line 576"/>
            <p:cNvSpPr>
              <a:spLocks noChangeShapeType="1"/>
            </p:cNvSpPr>
            <p:nvPr/>
          </p:nvSpPr>
          <p:spPr bwMode="auto">
            <a:xfrm>
              <a:off x="2296" y="1067"/>
              <a:ext cx="0" cy="0"/>
            </a:xfrm>
            <a:prstGeom prst="line">
              <a:avLst/>
            </a:prstGeom>
            <a:noFill/>
            <a:ln w="0">
              <a:solidFill>
                <a:srgbClr val="000000"/>
              </a:solidFill>
              <a:round/>
              <a:headEnd/>
              <a:tailEnd/>
            </a:ln>
          </p:spPr>
          <p:txBody>
            <a:bodyPr/>
            <a:lstStyle/>
            <a:p>
              <a:endParaRPr lang="en-GB"/>
            </a:p>
          </p:txBody>
        </p:sp>
        <p:sp>
          <p:nvSpPr>
            <p:cNvPr id="747" name="Line 577"/>
            <p:cNvSpPr>
              <a:spLocks noChangeShapeType="1"/>
            </p:cNvSpPr>
            <p:nvPr/>
          </p:nvSpPr>
          <p:spPr bwMode="auto">
            <a:xfrm>
              <a:off x="2340" y="1155"/>
              <a:ext cx="0" cy="0"/>
            </a:xfrm>
            <a:prstGeom prst="line">
              <a:avLst/>
            </a:prstGeom>
            <a:noFill/>
            <a:ln w="0">
              <a:solidFill>
                <a:srgbClr val="000000"/>
              </a:solidFill>
              <a:round/>
              <a:headEnd/>
              <a:tailEnd/>
            </a:ln>
          </p:spPr>
          <p:txBody>
            <a:bodyPr/>
            <a:lstStyle/>
            <a:p>
              <a:endParaRPr lang="en-GB"/>
            </a:p>
          </p:txBody>
        </p:sp>
        <p:sp>
          <p:nvSpPr>
            <p:cNvPr id="748" name="Line 578"/>
            <p:cNvSpPr>
              <a:spLocks noChangeShapeType="1"/>
            </p:cNvSpPr>
            <p:nvPr/>
          </p:nvSpPr>
          <p:spPr bwMode="auto">
            <a:xfrm>
              <a:off x="2340" y="1067"/>
              <a:ext cx="0" cy="0"/>
            </a:xfrm>
            <a:prstGeom prst="line">
              <a:avLst/>
            </a:prstGeom>
            <a:noFill/>
            <a:ln w="0">
              <a:solidFill>
                <a:srgbClr val="000000"/>
              </a:solidFill>
              <a:round/>
              <a:headEnd/>
              <a:tailEnd/>
            </a:ln>
          </p:spPr>
          <p:txBody>
            <a:bodyPr/>
            <a:lstStyle/>
            <a:p>
              <a:endParaRPr lang="en-GB"/>
            </a:p>
          </p:txBody>
        </p:sp>
        <p:sp>
          <p:nvSpPr>
            <p:cNvPr id="749" name="Line 579"/>
            <p:cNvSpPr>
              <a:spLocks noChangeShapeType="1"/>
            </p:cNvSpPr>
            <p:nvPr/>
          </p:nvSpPr>
          <p:spPr bwMode="auto">
            <a:xfrm>
              <a:off x="2264" y="1099"/>
              <a:ext cx="0" cy="0"/>
            </a:xfrm>
            <a:prstGeom prst="line">
              <a:avLst/>
            </a:prstGeom>
            <a:noFill/>
            <a:ln w="0">
              <a:solidFill>
                <a:srgbClr val="000000"/>
              </a:solidFill>
              <a:round/>
              <a:headEnd/>
              <a:tailEnd/>
            </a:ln>
          </p:spPr>
          <p:txBody>
            <a:bodyPr/>
            <a:lstStyle/>
            <a:p>
              <a:endParaRPr lang="en-GB"/>
            </a:p>
          </p:txBody>
        </p:sp>
        <p:sp>
          <p:nvSpPr>
            <p:cNvPr id="750" name="Line 580"/>
            <p:cNvSpPr>
              <a:spLocks noChangeShapeType="1"/>
            </p:cNvSpPr>
            <p:nvPr/>
          </p:nvSpPr>
          <p:spPr bwMode="auto">
            <a:xfrm flipH="1">
              <a:off x="2348" y="1099"/>
              <a:ext cx="4" cy="0"/>
            </a:xfrm>
            <a:prstGeom prst="line">
              <a:avLst/>
            </a:prstGeom>
            <a:noFill/>
            <a:ln w="0">
              <a:solidFill>
                <a:srgbClr val="000000"/>
              </a:solidFill>
              <a:round/>
              <a:headEnd/>
              <a:tailEnd/>
            </a:ln>
          </p:spPr>
          <p:txBody>
            <a:bodyPr/>
            <a:lstStyle/>
            <a:p>
              <a:endParaRPr lang="en-GB"/>
            </a:p>
          </p:txBody>
        </p:sp>
        <p:sp>
          <p:nvSpPr>
            <p:cNvPr id="751" name="Line 581"/>
            <p:cNvSpPr>
              <a:spLocks noChangeShapeType="1"/>
            </p:cNvSpPr>
            <p:nvPr/>
          </p:nvSpPr>
          <p:spPr bwMode="auto">
            <a:xfrm>
              <a:off x="2264" y="1143"/>
              <a:ext cx="0" cy="0"/>
            </a:xfrm>
            <a:prstGeom prst="line">
              <a:avLst/>
            </a:prstGeom>
            <a:noFill/>
            <a:ln w="0">
              <a:solidFill>
                <a:srgbClr val="000000"/>
              </a:solidFill>
              <a:round/>
              <a:headEnd/>
              <a:tailEnd/>
            </a:ln>
          </p:spPr>
          <p:txBody>
            <a:bodyPr/>
            <a:lstStyle/>
            <a:p>
              <a:endParaRPr lang="en-GB"/>
            </a:p>
          </p:txBody>
        </p:sp>
        <p:sp>
          <p:nvSpPr>
            <p:cNvPr id="752" name="Line 582"/>
            <p:cNvSpPr>
              <a:spLocks noChangeShapeType="1"/>
            </p:cNvSpPr>
            <p:nvPr/>
          </p:nvSpPr>
          <p:spPr bwMode="auto">
            <a:xfrm flipH="1">
              <a:off x="2348" y="1143"/>
              <a:ext cx="4" cy="0"/>
            </a:xfrm>
            <a:prstGeom prst="line">
              <a:avLst/>
            </a:prstGeom>
            <a:noFill/>
            <a:ln w="0">
              <a:solidFill>
                <a:srgbClr val="000000"/>
              </a:solidFill>
              <a:round/>
              <a:headEnd/>
              <a:tailEnd/>
            </a:ln>
          </p:spPr>
          <p:txBody>
            <a:bodyPr/>
            <a:lstStyle/>
            <a:p>
              <a:endParaRPr lang="en-GB"/>
            </a:p>
          </p:txBody>
        </p:sp>
        <p:sp>
          <p:nvSpPr>
            <p:cNvPr id="753" name="Line 583"/>
            <p:cNvSpPr>
              <a:spLocks noChangeShapeType="1"/>
            </p:cNvSpPr>
            <p:nvPr/>
          </p:nvSpPr>
          <p:spPr bwMode="auto">
            <a:xfrm>
              <a:off x="2264" y="1155"/>
              <a:ext cx="88" cy="0"/>
            </a:xfrm>
            <a:prstGeom prst="line">
              <a:avLst/>
            </a:prstGeom>
            <a:noFill/>
            <a:ln w="0">
              <a:solidFill>
                <a:srgbClr val="000000"/>
              </a:solidFill>
              <a:round/>
              <a:headEnd/>
              <a:tailEnd/>
            </a:ln>
          </p:spPr>
          <p:txBody>
            <a:bodyPr/>
            <a:lstStyle/>
            <a:p>
              <a:endParaRPr lang="en-GB"/>
            </a:p>
          </p:txBody>
        </p:sp>
        <p:sp>
          <p:nvSpPr>
            <p:cNvPr id="754" name="Line 584"/>
            <p:cNvSpPr>
              <a:spLocks noChangeShapeType="1"/>
            </p:cNvSpPr>
            <p:nvPr/>
          </p:nvSpPr>
          <p:spPr bwMode="auto">
            <a:xfrm>
              <a:off x="2264" y="1067"/>
              <a:ext cx="88" cy="0"/>
            </a:xfrm>
            <a:prstGeom prst="line">
              <a:avLst/>
            </a:prstGeom>
            <a:noFill/>
            <a:ln w="0">
              <a:solidFill>
                <a:srgbClr val="000000"/>
              </a:solidFill>
              <a:round/>
              <a:headEnd/>
              <a:tailEnd/>
            </a:ln>
          </p:spPr>
          <p:txBody>
            <a:bodyPr/>
            <a:lstStyle/>
            <a:p>
              <a:endParaRPr lang="en-GB"/>
            </a:p>
          </p:txBody>
        </p:sp>
        <p:sp>
          <p:nvSpPr>
            <p:cNvPr id="755" name="Line 585"/>
            <p:cNvSpPr>
              <a:spLocks noChangeShapeType="1"/>
            </p:cNvSpPr>
            <p:nvPr/>
          </p:nvSpPr>
          <p:spPr bwMode="auto">
            <a:xfrm>
              <a:off x="2352" y="1067"/>
              <a:ext cx="0" cy="88"/>
            </a:xfrm>
            <a:prstGeom prst="line">
              <a:avLst/>
            </a:prstGeom>
            <a:noFill/>
            <a:ln w="0">
              <a:solidFill>
                <a:srgbClr val="000000"/>
              </a:solidFill>
              <a:round/>
              <a:headEnd/>
              <a:tailEnd/>
            </a:ln>
          </p:spPr>
          <p:txBody>
            <a:bodyPr/>
            <a:lstStyle/>
            <a:p>
              <a:endParaRPr lang="en-GB"/>
            </a:p>
          </p:txBody>
        </p:sp>
        <p:sp>
          <p:nvSpPr>
            <p:cNvPr id="756" name="Line 586"/>
            <p:cNvSpPr>
              <a:spLocks noChangeShapeType="1"/>
            </p:cNvSpPr>
            <p:nvPr/>
          </p:nvSpPr>
          <p:spPr bwMode="auto">
            <a:xfrm>
              <a:off x="2264" y="1067"/>
              <a:ext cx="0" cy="88"/>
            </a:xfrm>
            <a:prstGeom prst="line">
              <a:avLst/>
            </a:prstGeom>
            <a:noFill/>
            <a:ln w="0">
              <a:solidFill>
                <a:srgbClr val="000000"/>
              </a:solidFill>
              <a:round/>
              <a:headEnd/>
              <a:tailEnd/>
            </a:ln>
          </p:spPr>
          <p:txBody>
            <a:bodyPr/>
            <a:lstStyle/>
            <a:p>
              <a:endParaRPr lang="en-GB"/>
            </a:p>
          </p:txBody>
        </p:sp>
        <p:sp>
          <p:nvSpPr>
            <p:cNvPr id="757" name="Rectangle 587"/>
            <p:cNvSpPr>
              <a:spLocks noChangeArrowheads="1"/>
            </p:cNvSpPr>
            <p:nvPr/>
          </p:nvSpPr>
          <p:spPr bwMode="auto">
            <a:xfrm>
              <a:off x="2384" y="1067"/>
              <a:ext cx="88" cy="88"/>
            </a:xfrm>
            <a:prstGeom prst="rect">
              <a:avLst/>
            </a:prstGeom>
            <a:solidFill>
              <a:srgbClr val="FFFFFF"/>
            </a:solidFill>
            <a:ln w="9525">
              <a:noFill/>
              <a:miter lim="800000"/>
              <a:headEnd/>
              <a:tailEnd/>
            </a:ln>
          </p:spPr>
          <p:txBody>
            <a:bodyPr/>
            <a:lstStyle/>
            <a:p>
              <a:endParaRPr lang="en-US"/>
            </a:p>
          </p:txBody>
        </p:sp>
        <p:sp>
          <p:nvSpPr>
            <p:cNvPr id="758" name="Rectangle 588"/>
            <p:cNvSpPr>
              <a:spLocks noChangeArrowheads="1"/>
            </p:cNvSpPr>
            <p:nvPr/>
          </p:nvSpPr>
          <p:spPr bwMode="auto">
            <a:xfrm>
              <a:off x="2384" y="1067"/>
              <a:ext cx="88" cy="88"/>
            </a:xfrm>
            <a:prstGeom prst="rect">
              <a:avLst/>
            </a:prstGeom>
            <a:noFill/>
            <a:ln w="0">
              <a:solidFill>
                <a:srgbClr val="FFFFFF"/>
              </a:solidFill>
              <a:miter lim="800000"/>
              <a:headEnd/>
              <a:tailEnd/>
            </a:ln>
          </p:spPr>
          <p:txBody>
            <a:bodyPr/>
            <a:lstStyle/>
            <a:p>
              <a:endParaRPr lang="en-US"/>
            </a:p>
          </p:txBody>
        </p:sp>
        <p:pic>
          <p:nvPicPr>
            <p:cNvPr id="759" name="Picture 589"/>
            <p:cNvPicPr>
              <a:picLocks noChangeAspect="1" noChangeArrowheads="1"/>
            </p:cNvPicPr>
            <p:nvPr/>
          </p:nvPicPr>
          <p:blipFill>
            <a:blip r:embed="rId29" cstate="print"/>
            <a:srcRect/>
            <a:stretch>
              <a:fillRect/>
            </a:stretch>
          </p:blipFill>
          <p:spPr bwMode="auto">
            <a:xfrm>
              <a:off x="2384" y="1071"/>
              <a:ext cx="88" cy="88"/>
            </a:xfrm>
            <a:prstGeom prst="rect">
              <a:avLst/>
            </a:prstGeom>
            <a:noFill/>
            <a:ln w="9525">
              <a:noFill/>
              <a:miter lim="800000"/>
              <a:headEnd/>
              <a:tailEnd/>
            </a:ln>
          </p:spPr>
        </p:pic>
        <p:sp>
          <p:nvSpPr>
            <p:cNvPr id="760" name="Line 590"/>
            <p:cNvSpPr>
              <a:spLocks noChangeShapeType="1"/>
            </p:cNvSpPr>
            <p:nvPr/>
          </p:nvSpPr>
          <p:spPr bwMode="auto">
            <a:xfrm>
              <a:off x="2384" y="1155"/>
              <a:ext cx="88" cy="0"/>
            </a:xfrm>
            <a:prstGeom prst="line">
              <a:avLst/>
            </a:prstGeom>
            <a:noFill/>
            <a:ln w="0">
              <a:solidFill>
                <a:srgbClr val="000000"/>
              </a:solidFill>
              <a:round/>
              <a:headEnd/>
              <a:tailEnd/>
            </a:ln>
          </p:spPr>
          <p:txBody>
            <a:bodyPr/>
            <a:lstStyle/>
            <a:p>
              <a:endParaRPr lang="en-GB"/>
            </a:p>
          </p:txBody>
        </p:sp>
        <p:sp>
          <p:nvSpPr>
            <p:cNvPr id="761" name="Line 591"/>
            <p:cNvSpPr>
              <a:spLocks noChangeShapeType="1"/>
            </p:cNvSpPr>
            <p:nvPr/>
          </p:nvSpPr>
          <p:spPr bwMode="auto">
            <a:xfrm>
              <a:off x="2384" y="1067"/>
              <a:ext cx="88" cy="0"/>
            </a:xfrm>
            <a:prstGeom prst="line">
              <a:avLst/>
            </a:prstGeom>
            <a:noFill/>
            <a:ln w="0">
              <a:solidFill>
                <a:srgbClr val="000000"/>
              </a:solidFill>
              <a:round/>
              <a:headEnd/>
              <a:tailEnd/>
            </a:ln>
          </p:spPr>
          <p:txBody>
            <a:bodyPr/>
            <a:lstStyle/>
            <a:p>
              <a:endParaRPr lang="en-GB"/>
            </a:p>
          </p:txBody>
        </p:sp>
        <p:sp>
          <p:nvSpPr>
            <p:cNvPr id="762" name="Line 592"/>
            <p:cNvSpPr>
              <a:spLocks noChangeShapeType="1"/>
            </p:cNvSpPr>
            <p:nvPr/>
          </p:nvSpPr>
          <p:spPr bwMode="auto">
            <a:xfrm>
              <a:off x="2472" y="1067"/>
              <a:ext cx="0" cy="88"/>
            </a:xfrm>
            <a:prstGeom prst="line">
              <a:avLst/>
            </a:prstGeom>
            <a:noFill/>
            <a:ln w="0">
              <a:solidFill>
                <a:srgbClr val="000000"/>
              </a:solidFill>
              <a:round/>
              <a:headEnd/>
              <a:tailEnd/>
            </a:ln>
          </p:spPr>
          <p:txBody>
            <a:bodyPr/>
            <a:lstStyle/>
            <a:p>
              <a:endParaRPr lang="en-GB"/>
            </a:p>
          </p:txBody>
        </p:sp>
        <p:sp>
          <p:nvSpPr>
            <p:cNvPr id="763" name="Line 593"/>
            <p:cNvSpPr>
              <a:spLocks noChangeShapeType="1"/>
            </p:cNvSpPr>
            <p:nvPr/>
          </p:nvSpPr>
          <p:spPr bwMode="auto">
            <a:xfrm>
              <a:off x="2384" y="1067"/>
              <a:ext cx="0" cy="88"/>
            </a:xfrm>
            <a:prstGeom prst="line">
              <a:avLst/>
            </a:prstGeom>
            <a:noFill/>
            <a:ln w="0">
              <a:solidFill>
                <a:srgbClr val="000000"/>
              </a:solidFill>
              <a:round/>
              <a:headEnd/>
              <a:tailEnd/>
            </a:ln>
          </p:spPr>
          <p:txBody>
            <a:bodyPr/>
            <a:lstStyle/>
            <a:p>
              <a:endParaRPr lang="en-GB"/>
            </a:p>
          </p:txBody>
        </p:sp>
        <p:sp>
          <p:nvSpPr>
            <p:cNvPr id="764" name="Line 594"/>
            <p:cNvSpPr>
              <a:spLocks noChangeShapeType="1"/>
            </p:cNvSpPr>
            <p:nvPr/>
          </p:nvSpPr>
          <p:spPr bwMode="auto">
            <a:xfrm>
              <a:off x="2384" y="1155"/>
              <a:ext cx="88" cy="0"/>
            </a:xfrm>
            <a:prstGeom prst="line">
              <a:avLst/>
            </a:prstGeom>
            <a:noFill/>
            <a:ln w="0">
              <a:solidFill>
                <a:srgbClr val="000000"/>
              </a:solidFill>
              <a:round/>
              <a:headEnd/>
              <a:tailEnd/>
            </a:ln>
          </p:spPr>
          <p:txBody>
            <a:bodyPr/>
            <a:lstStyle/>
            <a:p>
              <a:endParaRPr lang="en-GB"/>
            </a:p>
          </p:txBody>
        </p:sp>
        <p:sp>
          <p:nvSpPr>
            <p:cNvPr id="765" name="Line 595"/>
            <p:cNvSpPr>
              <a:spLocks noChangeShapeType="1"/>
            </p:cNvSpPr>
            <p:nvPr/>
          </p:nvSpPr>
          <p:spPr bwMode="auto">
            <a:xfrm>
              <a:off x="2384" y="1067"/>
              <a:ext cx="0" cy="88"/>
            </a:xfrm>
            <a:prstGeom prst="line">
              <a:avLst/>
            </a:prstGeom>
            <a:noFill/>
            <a:ln w="0">
              <a:solidFill>
                <a:srgbClr val="000000"/>
              </a:solidFill>
              <a:round/>
              <a:headEnd/>
              <a:tailEnd/>
            </a:ln>
          </p:spPr>
          <p:txBody>
            <a:bodyPr/>
            <a:lstStyle/>
            <a:p>
              <a:endParaRPr lang="en-GB"/>
            </a:p>
          </p:txBody>
        </p:sp>
        <p:sp>
          <p:nvSpPr>
            <p:cNvPr id="766" name="Line 596"/>
            <p:cNvSpPr>
              <a:spLocks noChangeShapeType="1"/>
            </p:cNvSpPr>
            <p:nvPr/>
          </p:nvSpPr>
          <p:spPr bwMode="auto">
            <a:xfrm>
              <a:off x="2416" y="1155"/>
              <a:ext cx="0" cy="0"/>
            </a:xfrm>
            <a:prstGeom prst="line">
              <a:avLst/>
            </a:prstGeom>
            <a:noFill/>
            <a:ln w="0">
              <a:solidFill>
                <a:srgbClr val="000000"/>
              </a:solidFill>
              <a:round/>
              <a:headEnd/>
              <a:tailEnd/>
            </a:ln>
          </p:spPr>
          <p:txBody>
            <a:bodyPr/>
            <a:lstStyle/>
            <a:p>
              <a:endParaRPr lang="en-GB"/>
            </a:p>
          </p:txBody>
        </p:sp>
        <p:sp>
          <p:nvSpPr>
            <p:cNvPr id="767" name="Line 597"/>
            <p:cNvSpPr>
              <a:spLocks noChangeShapeType="1"/>
            </p:cNvSpPr>
            <p:nvPr/>
          </p:nvSpPr>
          <p:spPr bwMode="auto">
            <a:xfrm>
              <a:off x="2416" y="1067"/>
              <a:ext cx="0" cy="0"/>
            </a:xfrm>
            <a:prstGeom prst="line">
              <a:avLst/>
            </a:prstGeom>
            <a:noFill/>
            <a:ln w="0">
              <a:solidFill>
                <a:srgbClr val="000000"/>
              </a:solidFill>
              <a:round/>
              <a:headEnd/>
              <a:tailEnd/>
            </a:ln>
          </p:spPr>
          <p:txBody>
            <a:bodyPr/>
            <a:lstStyle/>
            <a:p>
              <a:endParaRPr lang="en-GB"/>
            </a:p>
          </p:txBody>
        </p:sp>
        <p:sp>
          <p:nvSpPr>
            <p:cNvPr id="768" name="Line 598"/>
            <p:cNvSpPr>
              <a:spLocks noChangeShapeType="1"/>
            </p:cNvSpPr>
            <p:nvPr/>
          </p:nvSpPr>
          <p:spPr bwMode="auto">
            <a:xfrm>
              <a:off x="2460" y="1155"/>
              <a:ext cx="0" cy="0"/>
            </a:xfrm>
            <a:prstGeom prst="line">
              <a:avLst/>
            </a:prstGeom>
            <a:noFill/>
            <a:ln w="0">
              <a:solidFill>
                <a:srgbClr val="000000"/>
              </a:solidFill>
              <a:round/>
              <a:headEnd/>
              <a:tailEnd/>
            </a:ln>
          </p:spPr>
          <p:txBody>
            <a:bodyPr/>
            <a:lstStyle/>
            <a:p>
              <a:endParaRPr lang="en-GB"/>
            </a:p>
          </p:txBody>
        </p:sp>
        <p:sp>
          <p:nvSpPr>
            <p:cNvPr id="769" name="Line 599"/>
            <p:cNvSpPr>
              <a:spLocks noChangeShapeType="1"/>
            </p:cNvSpPr>
            <p:nvPr/>
          </p:nvSpPr>
          <p:spPr bwMode="auto">
            <a:xfrm>
              <a:off x="2460" y="1067"/>
              <a:ext cx="0" cy="0"/>
            </a:xfrm>
            <a:prstGeom prst="line">
              <a:avLst/>
            </a:prstGeom>
            <a:noFill/>
            <a:ln w="0">
              <a:solidFill>
                <a:srgbClr val="000000"/>
              </a:solidFill>
              <a:round/>
              <a:headEnd/>
              <a:tailEnd/>
            </a:ln>
          </p:spPr>
          <p:txBody>
            <a:bodyPr/>
            <a:lstStyle/>
            <a:p>
              <a:endParaRPr lang="en-GB"/>
            </a:p>
          </p:txBody>
        </p:sp>
        <p:sp>
          <p:nvSpPr>
            <p:cNvPr id="770" name="Line 600"/>
            <p:cNvSpPr>
              <a:spLocks noChangeShapeType="1"/>
            </p:cNvSpPr>
            <p:nvPr/>
          </p:nvSpPr>
          <p:spPr bwMode="auto">
            <a:xfrm>
              <a:off x="2384" y="1099"/>
              <a:ext cx="0" cy="0"/>
            </a:xfrm>
            <a:prstGeom prst="line">
              <a:avLst/>
            </a:prstGeom>
            <a:noFill/>
            <a:ln w="0">
              <a:solidFill>
                <a:srgbClr val="000000"/>
              </a:solidFill>
              <a:round/>
              <a:headEnd/>
              <a:tailEnd/>
            </a:ln>
          </p:spPr>
          <p:txBody>
            <a:bodyPr/>
            <a:lstStyle/>
            <a:p>
              <a:endParaRPr lang="en-GB"/>
            </a:p>
          </p:txBody>
        </p:sp>
        <p:sp>
          <p:nvSpPr>
            <p:cNvPr id="771" name="Line 601"/>
            <p:cNvSpPr>
              <a:spLocks noChangeShapeType="1"/>
            </p:cNvSpPr>
            <p:nvPr/>
          </p:nvSpPr>
          <p:spPr bwMode="auto">
            <a:xfrm flipH="1">
              <a:off x="2468" y="1099"/>
              <a:ext cx="4" cy="0"/>
            </a:xfrm>
            <a:prstGeom prst="line">
              <a:avLst/>
            </a:prstGeom>
            <a:noFill/>
            <a:ln w="0">
              <a:solidFill>
                <a:srgbClr val="000000"/>
              </a:solidFill>
              <a:round/>
              <a:headEnd/>
              <a:tailEnd/>
            </a:ln>
          </p:spPr>
          <p:txBody>
            <a:bodyPr/>
            <a:lstStyle/>
            <a:p>
              <a:endParaRPr lang="en-GB"/>
            </a:p>
          </p:txBody>
        </p:sp>
        <p:sp>
          <p:nvSpPr>
            <p:cNvPr id="772" name="Line 602"/>
            <p:cNvSpPr>
              <a:spLocks noChangeShapeType="1"/>
            </p:cNvSpPr>
            <p:nvPr/>
          </p:nvSpPr>
          <p:spPr bwMode="auto">
            <a:xfrm>
              <a:off x="2384" y="1143"/>
              <a:ext cx="0" cy="0"/>
            </a:xfrm>
            <a:prstGeom prst="line">
              <a:avLst/>
            </a:prstGeom>
            <a:noFill/>
            <a:ln w="0">
              <a:solidFill>
                <a:srgbClr val="000000"/>
              </a:solidFill>
              <a:round/>
              <a:headEnd/>
              <a:tailEnd/>
            </a:ln>
          </p:spPr>
          <p:txBody>
            <a:bodyPr/>
            <a:lstStyle/>
            <a:p>
              <a:endParaRPr lang="en-GB"/>
            </a:p>
          </p:txBody>
        </p:sp>
        <p:sp>
          <p:nvSpPr>
            <p:cNvPr id="773" name="Line 603"/>
            <p:cNvSpPr>
              <a:spLocks noChangeShapeType="1"/>
            </p:cNvSpPr>
            <p:nvPr/>
          </p:nvSpPr>
          <p:spPr bwMode="auto">
            <a:xfrm flipH="1">
              <a:off x="2468" y="1143"/>
              <a:ext cx="4" cy="0"/>
            </a:xfrm>
            <a:prstGeom prst="line">
              <a:avLst/>
            </a:prstGeom>
            <a:noFill/>
            <a:ln w="0">
              <a:solidFill>
                <a:srgbClr val="000000"/>
              </a:solidFill>
              <a:round/>
              <a:headEnd/>
              <a:tailEnd/>
            </a:ln>
          </p:spPr>
          <p:txBody>
            <a:bodyPr/>
            <a:lstStyle/>
            <a:p>
              <a:endParaRPr lang="en-GB"/>
            </a:p>
          </p:txBody>
        </p:sp>
        <p:sp>
          <p:nvSpPr>
            <p:cNvPr id="774" name="Line 604"/>
            <p:cNvSpPr>
              <a:spLocks noChangeShapeType="1"/>
            </p:cNvSpPr>
            <p:nvPr/>
          </p:nvSpPr>
          <p:spPr bwMode="auto">
            <a:xfrm>
              <a:off x="2384" y="1155"/>
              <a:ext cx="88" cy="0"/>
            </a:xfrm>
            <a:prstGeom prst="line">
              <a:avLst/>
            </a:prstGeom>
            <a:noFill/>
            <a:ln w="0">
              <a:solidFill>
                <a:srgbClr val="000000"/>
              </a:solidFill>
              <a:round/>
              <a:headEnd/>
              <a:tailEnd/>
            </a:ln>
          </p:spPr>
          <p:txBody>
            <a:bodyPr/>
            <a:lstStyle/>
            <a:p>
              <a:endParaRPr lang="en-GB"/>
            </a:p>
          </p:txBody>
        </p:sp>
        <p:sp>
          <p:nvSpPr>
            <p:cNvPr id="775" name="Line 605"/>
            <p:cNvSpPr>
              <a:spLocks noChangeShapeType="1"/>
            </p:cNvSpPr>
            <p:nvPr/>
          </p:nvSpPr>
          <p:spPr bwMode="auto">
            <a:xfrm>
              <a:off x="2384" y="1067"/>
              <a:ext cx="88" cy="0"/>
            </a:xfrm>
            <a:prstGeom prst="line">
              <a:avLst/>
            </a:prstGeom>
            <a:noFill/>
            <a:ln w="0">
              <a:solidFill>
                <a:srgbClr val="000000"/>
              </a:solidFill>
              <a:round/>
              <a:headEnd/>
              <a:tailEnd/>
            </a:ln>
          </p:spPr>
          <p:txBody>
            <a:bodyPr/>
            <a:lstStyle/>
            <a:p>
              <a:endParaRPr lang="en-GB"/>
            </a:p>
          </p:txBody>
        </p:sp>
        <p:sp>
          <p:nvSpPr>
            <p:cNvPr id="776" name="Line 606"/>
            <p:cNvSpPr>
              <a:spLocks noChangeShapeType="1"/>
            </p:cNvSpPr>
            <p:nvPr/>
          </p:nvSpPr>
          <p:spPr bwMode="auto">
            <a:xfrm>
              <a:off x="2472" y="1067"/>
              <a:ext cx="0" cy="88"/>
            </a:xfrm>
            <a:prstGeom prst="line">
              <a:avLst/>
            </a:prstGeom>
            <a:noFill/>
            <a:ln w="0">
              <a:solidFill>
                <a:srgbClr val="000000"/>
              </a:solidFill>
              <a:round/>
              <a:headEnd/>
              <a:tailEnd/>
            </a:ln>
          </p:spPr>
          <p:txBody>
            <a:bodyPr/>
            <a:lstStyle/>
            <a:p>
              <a:endParaRPr lang="en-GB"/>
            </a:p>
          </p:txBody>
        </p:sp>
        <p:sp>
          <p:nvSpPr>
            <p:cNvPr id="777" name="Line 607"/>
            <p:cNvSpPr>
              <a:spLocks noChangeShapeType="1"/>
            </p:cNvSpPr>
            <p:nvPr/>
          </p:nvSpPr>
          <p:spPr bwMode="auto">
            <a:xfrm>
              <a:off x="2384" y="1067"/>
              <a:ext cx="0" cy="88"/>
            </a:xfrm>
            <a:prstGeom prst="line">
              <a:avLst/>
            </a:prstGeom>
            <a:noFill/>
            <a:ln w="0">
              <a:solidFill>
                <a:srgbClr val="000000"/>
              </a:solidFill>
              <a:round/>
              <a:headEnd/>
              <a:tailEnd/>
            </a:ln>
          </p:spPr>
          <p:txBody>
            <a:bodyPr/>
            <a:lstStyle/>
            <a:p>
              <a:endParaRPr lang="en-GB"/>
            </a:p>
          </p:txBody>
        </p:sp>
        <p:sp>
          <p:nvSpPr>
            <p:cNvPr id="778" name="Rectangle 608"/>
            <p:cNvSpPr>
              <a:spLocks noChangeArrowheads="1"/>
            </p:cNvSpPr>
            <p:nvPr/>
          </p:nvSpPr>
          <p:spPr bwMode="auto">
            <a:xfrm>
              <a:off x="2504" y="1067"/>
              <a:ext cx="88" cy="88"/>
            </a:xfrm>
            <a:prstGeom prst="rect">
              <a:avLst/>
            </a:prstGeom>
            <a:solidFill>
              <a:srgbClr val="FFFFFF"/>
            </a:solidFill>
            <a:ln w="9525">
              <a:noFill/>
              <a:miter lim="800000"/>
              <a:headEnd/>
              <a:tailEnd/>
            </a:ln>
          </p:spPr>
          <p:txBody>
            <a:bodyPr/>
            <a:lstStyle/>
            <a:p>
              <a:endParaRPr lang="en-US"/>
            </a:p>
          </p:txBody>
        </p:sp>
        <p:sp>
          <p:nvSpPr>
            <p:cNvPr id="779" name="Rectangle 609"/>
            <p:cNvSpPr>
              <a:spLocks noChangeArrowheads="1"/>
            </p:cNvSpPr>
            <p:nvPr/>
          </p:nvSpPr>
          <p:spPr bwMode="auto">
            <a:xfrm>
              <a:off x="2504" y="1067"/>
              <a:ext cx="88" cy="88"/>
            </a:xfrm>
            <a:prstGeom prst="rect">
              <a:avLst/>
            </a:prstGeom>
            <a:noFill/>
            <a:ln w="0">
              <a:solidFill>
                <a:srgbClr val="FFFFFF"/>
              </a:solidFill>
              <a:miter lim="800000"/>
              <a:headEnd/>
              <a:tailEnd/>
            </a:ln>
          </p:spPr>
          <p:txBody>
            <a:bodyPr/>
            <a:lstStyle/>
            <a:p>
              <a:endParaRPr lang="en-US"/>
            </a:p>
          </p:txBody>
        </p:sp>
        <p:pic>
          <p:nvPicPr>
            <p:cNvPr id="780" name="Picture 610"/>
            <p:cNvPicPr>
              <a:picLocks noChangeAspect="1" noChangeArrowheads="1"/>
            </p:cNvPicPr>
            <p:nvPr/>
          </p:nvPicPr>
          <p:blipFill>
            <a:blip r:embed="rId30" cstate="print"/>
            <a:srcRect/>
            <a:stretch>
              <a:fillRect/>
            </a:stretch>
          </p:blipFill>
          <p:spPr bwMode="auto">
            <a:xfrm>
              <a:off x="2504" y="1071"/>
              <a:ext cx="88" cy="88"/>
            </a:xfrm>
            <a:prstGeom prst="rect">
              <a:avLst/>
            </a:prstGeom>
            <a:noFill/>
            <a:ln w="9525">
              <a:noFill/>
              <a:miter lim="800000"/>
              <a:headEnd/>
              <a:tailEnd/>
            </a:ln>
          </p:spPr>
        </p:pic>
        <p:sp>
          <p:nvSpPr>
            <p:cNvPr id="781" name="Line 611"/>
            <p:cNvSpPr>
              <a:spLocks noChangeShapeType="1"/>
            </p:cNvSpPr>
            <p:nvPr/>
          </p:nvSpPr>
          <p:spPr bwMode="auto">
            <a:xfrm>
              <a:off x="2504" y="1155"/>
              <a:ext cx="88" cy="0"/>
            </a:xfrm>
            <a:prstGeom prst="line">
              <a:avLst/>
            </a:prstGeom>
            <a:noFill/>
            <a:ln w="0">
              <a:solidFill>
                <a:srgbClr val="000000"/>
              </a:solidFill>
              <a:round/>
              <a:headEnd/>
              <a:tailEnd/>
            </a:ln>
          </p:spPr>
          <p:txBody>
            <a:bodyPr/>
            <a:lstStyle/>
            <a:p>
              <a:endParaRPr lang="en-GB"/>
            </a:p>
          </p:txBody>
        </p:sp>
        <p:sp>
          <p:nvSpPr>
            <p:cNvPr id="782" name="Line 612"/>
            <p:cNvSpPr>
              <a:spLocks noChangeShapeType="1"/>
            </p:cNvSpPr>
            <p:nvPr/>
          </p:nvSpPr>
          <p:spPr bwMode="auto">
            <a:xfrm>
              <a:off x="2504" y="1067"/>
              <a:ext cx="88" cy="0"/>
            </a:xfrm>
            <a:prstGeom prst="line">
              <a:avLst/>
            </a:prstGeom>
            <a:noFill/>
            <a:ln w="0">
              <a:solidFill>
                <a:srgbClr val="000000"/>
              </a:solidFill>
              <a:round/>
              <a:headEnd/>
              <a:tailEnd/>
            </a:ln>
          </p:spPr>
          <p:txBody>
            <a:bodyPr/>
            <a:lstStyle/>
            <a:p>
              <a:endParaRPr lang="en-GB"/>
            </a:p>
          </p:txBody>
        </p:sp>
        <p:sp>
          <p:nvSpPr>
            <p:cNvPr id="783" name="Line 613"/>
            <p:cNvSpPr>
              <a:spLocks noChangeShapeType="1"/>
            </p:cNvSpPr>
            <p:nvPr/>
          </p:nvSpPr>
          <p:spPr bwMode="auto">
            <a:xfrm>
              <a:off x="2592" y="1067"/>
              <a:ext cx="0" cy="88"/>
            </a:xfrm>
            <a:prstGeom prst="line">
              <a:avLst/>
            </a:prstGeom>
            <a:noFill/>
            <a:ln w="0">
              <a:solidFill>
                <a:srgbClr val="000000"/>
              </a:solidFill>
              <a:round/>
              <a:headEnd/>
              <a:tailEnd/>
            </a:ln>
          </p:spPr>
          <p:txBody>
            <a:bodyPr/>
            <a:lstStyle/>
            <a:p>
              <a:endParaRPr lang="en-GB"/>
            </a:p>
          </p:txBody>
        </p:sp>
        <p:sp>
          <p:nvSpPr>
            <p:cNvPr id="784" name="Line 614"/>
            <p:cNvSpPr>
              <a:spLocks noChangeShapeType="1"/>
            </p:cNvSpPr>
            <p:nvPr/>
          </p:nvSpPr>
          <p:spPr bwMode="auto">
            <a:xfrm>
              <a:off x="2504" y="1067"/>
              <a:ext cx="0" cy="88"/>
            </a:xfrm>
            <a:prstGeom prst="line">
              <a:avLst/>
            </a:prstGeom>
            <a:noFill/>
            <a:ln w="0">
              <a:solidFill>
                <a:srgbClr val="000000"/>
              </a:solidFill>
              <a:round/>
              <a:headEnd/>
              <a:tailEnd/>
            </a:ln>
          </p:spPr>
          <p:txBody>
            <a:bodyPr/>
            <a:lstStyle/>
            <a:p>
              <a:endParaRPr lang="en-GB"/>
            </a:p>
          </p:txBody>
        </p:sp>
        <p:sp>
          <p:nvSpPr>
            <p:cNvPr id="785" name="Line 615"/>
            <p:cNvSpPr>
              <a:spLocks noChangeShapeType="1"/>
            </p:cNvSpPr>
            <p:nvPr/>
          </p:nvSpPr>
          <p:spPr bwMode="auto">
            <a:xfrm>
              <a:off x="2504" y="1155"/>
              <a:ext cx="88" cy="0"/>
            </a:xfrm>
            <a:prstGeom prst="line">
              <a:avLst/>
            </a:prstGeom>
            <a:noFill/>
            <a:ln w="0">
              <a:solidFill>
                <a:srgbClr val="000000"/>
              </a:solidFill>
              <a:round/>
              <a:headEnd/>
              <a:tailEnd/>
            </a:ln>
          </p:spPr>
          <p:txBody>
            <a:bodyPr/>
            <a:lstStyle/>
            <a:p>
              <a:endParaRPr lang="en-GB"/>
            </a:p>
          </p:txBody>
        </p:sp>
        <p:sp>
          <p:nvSpPr>
            <p:cNvPr id="786" name="Line 616"/>
            <p:cNvSpPr>
              <a:spLocks noChangeShapeType="1"/>
            </p:cNvSpPr>
            <p:nvPr/>
          </p:nvSpPr>
          <p:spPr bwMode="auto">
            <a:xfrm>
              <a:off x="2504" y="1067"/>
              <a:ext cx="0" cy="88"/>
            </a:xfrm>
            <a:prstGeom prst="line">
              <a:avLst/>
            </a:prstGeom>
            <a:noFill/>
            <a:ln w="0">
              <a:solidFill>
                <a:srgbClr val="000000"/>
              </a:solidFill>
              <a:round/>
              <a:headEnd/>
              <a:tailEnd/>
            </a:ln>
          </p:spPr>
          <p:txBody>
            <a:bodyPr/>
            <a:lstStyle/>
            <a:p>
              <a:endParaRPr lang="en-GB"/>
            </a:p>
          </p:txBody>
        </p:sp>
        <p:sp>
          <p:nvSpPr>
            <p:cNvPr id="787" name="Line 617"/>
            <p:cNvSpPr>
              <a:spLocks noChangeShapeType="1"/>
            </p:cNvSpPr>
            <p:nvPr/>
          </p:nvSpPr>
          <p:spPr bwMode="auto">
            <a:xfrm>
              <a:off x="2536" y="1155"/>
              <a:ext cx="0" cy="0"/>
            </a:xfrm>
            <a:prstGeom prst="line">
              <a:avLst/>
            </a:prstGeom>
            <a:noFill/>
            <a:ln w="0">
              <a:solidFill>
                <a:srgbClr val="000000"/>
              </a:solidFill>
              <a:round/>
              <a:headEnd/>
              <a:tailEnd/>
            </a:ln>
          </p:spPr>
          <p:txBody>
            <a:bodyPr/>
            <a:lstStyle/>
            <a:p>
              <a:endParaRPr lang="en-GB"/>
            </a:p>
          </p:txBody>
        </p:sp>
        <p:sp>
          <p:nvSpPr>
            <p:cNvPr id="788" name="Line 618"/>
            <p:cNvSpPr>
              <a:spLocks noChangeShapeType="1"/>
            </p:cNvSpPr>
            <p:nvPr/>
          </p:nvSpPr>
          <p:spPr bwMode="auto">
            <a:xfrm>
              <a:off x="2536" y="1067"/>
              <a:ext cx="0" cy="0"/>
            </a:xfrm>
            <a:prstGeom prst="line">
              <a:avLst/>
            </a:prstGeom>
            <a:noFill/>
            <a:ln w="0">
              <a:solidFill>
                <a:srgbClr val="000000"/>
              </a:solidFill>
              <a:round/>
              <a:headEnd/>
              <a:tailEnd/>
            </a:ln>
          </p:spPr>
          <p:txBody>
            <a:bodyPr/>
            <a:lstStyle/>
            <a:p>
              <a:endParaRPr lang="en-GB"/>
            </a:p>
          </p:txBody>
        </p:sp>
        <p:sp>
          <p:nvSpPr>
            <p:cNvPr id="789" name="Line 620"/>
            <p:cNvSpPr>
              <a:spLocks noChangeShapeType="1"/>
            </p:cNvSpPr>
            <p:nvPr/>
          </p:nvSpPr>
          <p:spPr bwMode="auto">
            <a:xfrm>
              <a:off x="2580" y="1155"/>
              <a:ext cx="0" cy="0"/>
            </a:xfrm>
            <a:prstGeom prst="line">
              <a:avLst/>
            </a:prstGeom>
            <a:noFill/>
            <a:ln w="0">
              <a:solidFill>
                <a:srgbClr val="000000"/>
              </a:solidFill>
              <a:round/>
              <a:headEnd/>
              <a:tailEnd/>
            </a:ln>
          </p:spPr>
          <p:txBody>
            <a:bodyPr/>
            <a:lstStyle/>
            <a:p>
              <a:endParaRPr lang="en-GB"/>
            </a:p>
          </p:txBody>
        </p:sp>
        <p:sp>
          <p:nvSpPr>
            <p:cNvPr id="790" name="Line 621"/>
            <p:cNvSpPr>
              <a:spLocks noChangeShapeType="1"/>
            </p:cNvSpPr>
            <p:nvPr/>
          </p:nvSpPr>
          <p:spPr bwMode="auto">
            <a:xfrm>
              <a:off x="2580" y="1067"/>
              <a:ext cx="0" cy="0"/>
            </a:xfrm>
            <a:prstGeom prst="line">
              <a:avLst/>
            </a:prstGeom>
            <a:noFill/>
            <a:ln w="0">
              <a:solidFill>
                <a:srgbClr val="000000"/>
              </a:solidFill>
              <a:round/>
              <a:headEnd/>
              <a:tailEnd/>
            </a:ln>
          </p:spPr>
          <p:txBody>
            <a:bodyPr/>
            <a:lstStyle/>
            <a:p>
              <a:endParaRPr lang="en-GB"/>
            </a:p>
          </p:txBody>
        </p:sp>
        <p:sp>
          <p:nvSpPr>
            <p:cNvPr id="791" name="Line 622"/>
            <p:cNvSpPr>
              <a:spLocks noChangeShapeType="1"/>
            </p:cNvSpPr>
            <p:nvPr/>
          </p:nvSpPr>
          <p:spPr bwMode="auto">
            <a:xfrm>
              <a:off x="2504" y="1099"/>
              <a:ext cx="0" cy="0"/>
            </a:xfrm>
            <a:prstGeom prst="line">
              <a:avLst/>
            </a:prstGeom>
            <a:noFill/>
            <a:ln w="0">
              <a:solidFill>
                <a:srgbClr val="000000"/>
              </a:solidFill>
              <a:round/>
              <a:headEnd/>
              <a:tailEnd/>
            </a:ln>
          </p:spPr>
          <p:txBody>
            <a:bodyPr/>
            <a:lstStyle/>
            <a:p>
              <a:endParaRPr lang="en-GB"/>
            </a:p>
          </p:txBody>
        </p:sp>
        <p:sp>
          <p:nvSpPr>
            <p:cNvPr id="792" name="Line 623"/>
            <p:cNvSpPr>
              <a:spLocks noChangeShapeType="1"/>
            </p:cNvSpPr>
            <p:nvPr/>
          </p:nvSpPr>
          <p:spPr bwMode="auto">
            <a:xfrm flipH="1">
              <a:off x="2588" y="1099"/>
              <a:ext cx="4" cy="0"/>
            </a:xfrm>
            <a:prstGeom prst="line">
              <a:avLst/>
            </a:prstGeom>
            <a:noFill/>
            <a:ln w="0">
              <a:solidFill>
                <a:srgbClr val="000000"/>
              </a:solidFill>
              <a:round/>
              <a:headEnd/>
              <a:tailEnd/>
            </a:ln>
          </p:spPr>
          <p:txBody>
            <a:bodyPr/>
            <a:lstStyle/>
            <a:p>
              <a:endParaRPr lang="en-GB"/>
            </a:p>
          </p:txBody>
        </p:sp>
        <p:sp>
          <p:nvSpPr>
            <p:cNvPr id="793" name="Line 624"/>
            <p:cNvSpPr>
              <a:spLocks noChangeShapeType="1"/>
            </p:cNvSpPr>
            <p:nvPr/>
          </p:nvSpPr>
          <p:spPr bwMode="auto">
            <a:xfrm>
              <a:off x="2504" y="1143"/>
              <a:ext cx="0" cy="0"/>
            </a:xfrm>
            <a:prstGeom prst="line">
              <a:avLst/>
            </a:prstGeom>
            <a:noFill/>
            <a:ln w="0">
              <a:solidFill>
                <a:srgbClr val="000000"/>
              </a:solidFill>
              <a:round/>
              <a:headEnd/>
              <a:tailEnd/>
            </a:ln>
          </p:spPr>
          <p:txBody>
            <a:bodyPr/>
            <a:lstStyle/>
            <a:p>
              <a:endParaRPr lang="en-GB"/>
            </a:p>
          </p:txBody>
        </p:sp>
        <p:sp>
          <p:nvSpPr>
            <p:cNvPr id="794" name="Line 625"/>
            <p:cNvSpPr>
              <a:spLocks noChangeShapeType="1"/>
            </p:cNvSpPr>
            <p:nvPr/>
          </p:nvSpPr>
          <p:spPr bwMode="auto">
            <a:xfrm flipH="1">
              <a:off x="2588" y="1143"/>
              <a:ext cx="4" cy="0"/>
            </a:xfrm>
            <a:prstGeom prst="line">
              <a:avLst/>
            </a:prstGeom>
            <a:noFill/>
            <a:ln w="0">
              <a:solidFill>
                <a:srgbClr val="000000"/>
              </a:solidFill>
              <a:round/>
              <a:headEnd/>
              <a:tailEnd/>
            </a:ln>
          </p:spPr>
          <p:txBody>
            <a:bodyPr/>
            <a:lstStyle/>
            <a:p>
              <a:endParaRPr lang="en-GB"/>
            </a:p>
          </p:txBody>
        </p:sp>
        <p:sp>
          <p:nvSpPr>
            <p:cNvPr id="795" name="Line 626"/>
            <p:cNvSpPr>
              <a:spLocks noChangeShapeType="1"/>
            </p:cNvSpPr>
            <p:nvPr/>
          </p:nvSpPr>
          <p:spPr bwMode="auto">
            <a:xfrm>
              <a:off x="2504" y="1155"/>
              <a:ext cx="88" cy="0"/>
            </a:xfrm>
            <a:prstGeom prst="line">
              <a:avLst/>
            </a:prstGeom>
            <a:noFill/>
            <a:ln w="0">
              <a:solidFill>
                <a:srgbClr val="000000"/>
              </a:solidFill>
              <a:round/>
              <a:headEnd/>
              <a:tailEnd/>
            </a:ln>
          </p:spPr>
          <p:txBody>
            <a:bodyPr/>
            <a:lstStyle/>
            <a:p>
              <a:endParaRPr lang="en-GB"/>
            </a:p>
          </p:txBody>
        </p:sp>
        <p:sp>
          <p:nvSpPr>
            <p:cNvPr id="796" name="Line 627"/>
            <p:cNvSpPr>
              <a:spLocks noChangeShapeType="1"/>
            </p:cNvSpPr>
            <p:nvPr/>
          </p:nvSpPr>
          <p:spPr bwMode="auto">
            <a:xfrm>
              <a:off x="2504" y="1067"/>
              <a:ext cx="88" cy="0"/>
            </a:xfrm>
            <a:prstGeom prst="line">
              <a:avLst/>
            </a:prstGeom>
            <a:noFill/>
            <a:ln w="0">
              <a:solidFill>
                <a:srgbClr val="000000"/>
              </a:solidFill>
              <a:round/>
              <a:headEnd/>
              <a:tailEnd/>
            </a:ln>
          </p:spPr>
          <p:txBody>
            <a:bodyPr/>
            <a:lstStyle/>
            <a:p>
              <a:endParaRPr lang="en-GB"/>
            </a:p>
          </p:txBody>
        </p:sp>
        <p:sp>
          <p:nvSpPr>
            <p:cNvPr id="797" name="Line 628"/>
            <p:cNvSpPr>
              <a:spLocks noChangeShapeType="1"/>
            </p:cNvSpPr>
            <p:nvPr/>
          </p:nvSpPr>
          <p:spPr bwMode="auto">
            <a:xfrm>
              <a:off x="2592" y="1067"/>
              <a:ext cx="0" cy="88"/>
            </a:xfrm>
            <a:prstGeom prst="line">
              <a:avLst/>
            </a:prstGeom>
            <a:noFill/>
            <a:ln w="0">
              <a:solidFill>
                <a:srgbClr val="000000"/>
              </a:solidFill>
              <a:round/>
              <a:headEnd/>
              <a:tailEnd/>
            </a:ln>
          </p:spPr>
          <p:txBody>
            <a:bodyPr/>
            <a:lstStyle/>
            <a:p>
              <a:endParaRPr lang="en-GB"/>
            </a:p>
          </p:txBody>
        </p:sp>
        <p:sp>
          <p:nvSpPr>
            <p:cNvPr id="798" name="Line 629"/>
            <p:cNvSpPr>
              <a:spLocks noChangeShapeType="1"/>
            </p:cNvSpPr>
            <p:nvPr/>
          </p:nvSpPr>
          <p:spPr bwMode="auto">
            <a:xfrm>
              <a:off x="2504" y="1067"/>
              <a:ext cx="0" cy="88"/>
            </a:xfrm>
            <a:prstGeom prst="line">
              <a:avLst/>
            </a:prstGeom>
            <a:noFill/>
            <a:ln w="0">
              <a:solidFill>
                <a:srgbClr val="000000"/>
              </a:solidFill>
              <a:round/>
              <a:headEnd/>
              <a:tailEnd/>
            </a:ln>
          </p:spPr>
          <p:txBody>
            <a:bodyPr/>
            <a:lstStyle/>
            <a:p>
              <a:endParaRPr lang="en-GB"/>
            </a:p>
          </p:txBody>
        </p:sp>
        <p:sp>
          <p:nvSpPr>
            <p:cNvPr id="799" name="Rectangle 630"/>
            <p:cNvSpPr>
              <a:spLocks noChangeArrowheads="1"/>
            </p:cNvSpPr>
            <p:nvPr/>
          </p:nvSpPr>
          <p:spPr bwMode="auto">
            <a:xfrm>
              <a:off x="2624" y="1067"/>
              <a:ext cx="88" cy="88"/>
            </a:xfrm>
            <a:prstGeom prst="rect">
              <a:avLst/>
            </a:prstGeom>
            <a:solidFill>
              <a:srgbClr val="FFFFFF"/>
            </a:solidFill>
            <a:ln w="9525">
              <a:noFill/>
              <a:miter lim="800000"/>
              <a:headEnd/>
              <a:tailEnd/>
            </a:ln>
          </p:spPr>
          <p:txBody>
            <a:bodyPr/>
            <a:lstStyle/>
            <a:p>
              <a:endParaRPr lang="en-US"/>
            </a:p>
          </p:txBody>
        </p:sp>
        <p:sp>
          <p:nvSpPr>
            <p:cNvPr id="800" name="Rectangle 631"/>
            <p:cNvSpPr>
              <a:spLocks noChangeArrowheads="1"/>
            </p:cNvSpPr>
            <p:nvPr/>
          </p:nvSpPr>
          <p:spPr bwMode="auto">
            <a:xfrm>
              <a:off x="2624" y="1067"/>
              <a:ext cx="88" cy="88"/>
            </a:xfrm>
            <a:prstGeom prst="rect">
              <a:avLst/>
            </a:prstGeom>
            <a:noFill/>
            <a:ln w="0">
              <a:solidFill>
                <a:srgbClr val="FFFFFF"/>
              </a:solidFill>
              <a:miter lim="800000"/>
              <a:headEnd/>
              <a:tailEnd/>
            </a:ln>
          </p:spPr>
          <p:txBody>
            <a:bodyPr/>
            <a:lstStyle/>
            <a:p>
              <a:endParaRPr lang="en-US"/>
            </a:p>
          </p:txBody>
        </p:sp>
        <p:pic>
          <p:nvPicPr>
            <p:cNvPr id="801" name="Picture 632"/>
            <p:cNvPicPr>
              <a:picLocks noChangeAspect="1" noChangeArrowheads="1"/>
            </p:cNvPicPr>
            <p:nvPr/>
          </p:nvPicPr>
          <p:blipFill>
            <a:blip r:embed="rId31" cstate="print"/>
            <a:srcRect/>
            <a:stretch>
              <a:fillRect/>
            </a:stretch>
          </p:blipFill>
          <p:spPr bwMode="auto">
            <a:xfrm>
              <a:off x="2624" y="1071"/>
              <a:ext cx="88" cy="88"/>
            </a:xfrm>
            <a:prstGeom prst="rect">
              <a:avLst/>
            </a:prstGeom>
            <a:noFill/>
            <a:ln w="9525">
              <a:noFill/>
              <a:miter lim="800000"/>
              <a:headEnd/>
              <a:tailEnd/>
            </a:ln>
          </p:spPr>
        </p:pic>
        <p:sp>
          <p:nvSpPr>
            <p:cNvPr id="802" name="Line 633"/>
            <p:cNvSpPr>
              <a:spLocks noChangeShapeType="1"/>
            </p:cNvSpPr>
            <p:nvPr/>
          </p:nvSpPr>
          <p:spPr bwMode="auto">
            <a:xfrm>
              <a:off x="2624" y="1155"/>
              <a:ext cx="88" cy="0"/>
            </a:xfrm>
            <a:prstGeom prst="line">
              <a:avLst/>
            </a:prstGeom>
            <a:noFill/>
            <a:ln w="0">
              <a:solidFill>
                <a:srgbClr val="000000"/>
              </a:solidFill>
              <a:round/>
              <a:headEnd/>
              <a:tailEnd/>
            </a:ln>
          </p:spPr>
          <p:txBody>
            <a:bodyPr/>
            <a:lstStyle/>
            <a:p>
              <a:endParaRPr lang="en-GB"/>
            </a:p>
          </p:txBody>
        </p:sp>
        <p:sp>
          <p:nvSpPr>
            <p:cNvPr id="803" name="Line 634"/>
            <p:cNvSpPr>
              <a:spLocks noChangeShapeType="1"/>
            </p:cNvSpPr>
            <p:nvPr/>
          </p:nvSpPr>
          <p:spPr bwMode="auto">
            <a:xfrm>
              <a:off x="2624" y="1067"/>
              <a:ext cx="88" cy="0"/>
            </a:xfrm>
            <a:prstGeom prst="line">
              <a:avLst/>
            </a:prstGeom>
            <a:noFill/>
            <a:ln w="0">
              <a:solidFill>
                <a:srgbClr val="000000"/>
              </a:solidFill>
              <a:round/>
              <a:headEnd/>
              <a:tailEnd/>
            </a:ln>
          </p:spPr>
          <p:txBody>
            <a:bodyPr/>
            <a:lstStyle/>
            <a:p>
              <a:endParaRPr lang="en-GB"/>
            </a:p>
          </p:txBody>
        </p:sp>
        <p:sp>
          <p:nvSpPr>
            <p:cNvPr id="804" name="Line 635"/>
            <p:cNvSpPr>
              <a:spLocks noChangeShapeType="1"/>
            </p:cNvSpPr>
            <p:nvPr/>
          </p:nvSpPr>
          <p:spPr bwMode="auto">
            <a:xfrm>
              <a:off x="2712" y="1067"/>
              <a:ext cx="0" cy="88"/>
            </a:xfrm>
            <a:prstGeom prst="line">
              <a:avLst/>
            </a:prstGeom>
            <a:noFill/>
            <a:ln w="0">
              <a:solidFill>
                <a:srgbClr val="000000"/>
              </a:solidFill>
              <a:round/>
              <a:headEnd/>
              <a:tailEnd/>
            </a:ln>
          </p:spPr>
          <p:txBody>
            <a:bodyPr/>
            <a:lstStyle/>
            <a:p>
              <a:endParaRPr lang="en-GB"/>
            </a:p>
          </p:txBody>
        </p:sp>
        <p:sp>
          <p:nvSpPr>
            <p:cNvPr id="805" name="Line 636"/>
            <p:cNvSpPr>
              <a:spLocks noChangeShapeType="1"/>
            </p:cNvSpPr>
            <p:nvPr/>
          </p:nvSpPr>
          <p:spPr bwMode="auto">
            <a:xfrm>
              <a:off x="2624" y="1067"/>
              <a:ext cx="0" cy="88"/>
            </a:xfrm>
            <a:prstGeom prst="line">
              <a:avLst/>
            </a:prstGeom>
            <a:noFill/>
            <a:ln w="0">
              <a:solidFill>
                <a:srgbClr val="000000"/>
              </a:solidFill>
              <a:round/>
              <a:headEnd/>
              <a:tailEnd/>
            </a:ln>
          </p:spPr>
          <p:txBody>
            <a:bodyPr/>
            <a:lstStyle/>
            <a:p>
              <a:endParaRPr lang="en-GB"/>
            </a:p>
          </p:txBody>
        </p:sp>
        <p:sp>
          <p:nvSpPr>
            <p:cNvPr id="806" name="Line 637"/>
            <p:cNvSpPr>
              <a:spLocks noChangeShapeType="1"/>
            </p:cNvSpPr>
            <p:nvPr/>
          </p:nvSpPr>
          <p:spPr bwMode="auto">
            <a:xfrm>
              <a:off x="2624" y="1155"/>
              <a:ext cx="88" cy="0"/>
            </a:xfrm>
            <a:prstGeom prst="line">
              <a:avLst/>
            </a:prstGeom>
            <a:noFill/>
            <a:ln w="0">
              <a:solidFill>
                <a:srgbClr val="000000"/>
              </a:solidFill>
              <a:round/>
              <a:headEnd/>
              <a:tailEnd/>
            </a:ln>
          </p:spPr>
          <p:txBody>
            <a:bodyPr/>
            <a:lstStyle/>
            <a:p>
              <a:endParaRPr lang="en-GB"/>
            </a:p>
          </p:txBody>
        </p:sp>
        <p:sp>
          <p:nvSpPr>
            <p:cNvPr id="807" name="Line 638"/>
            <p:cNvSpPr>
              <a:spLocks noChangeShapeType="1"/>
            </p:cNvSpPr>
            <p:nvPr/>
          </p:nvSpPr>
          <p:spPr bwMode="auto">
            <a:xfrm>
              <a:off x="2624" y="1067"/>
              <a:ext cx="0" cy="88"/>
            </a:xfrm>
            <a:prstGeom prst="line">
              <a:avLst/>
            </a:prstGeom>
            <a:noFill/>
            <a:ln w="0">
              <a:solidFill>
                <a:srgbClr val="000000"/>
              </a:solidFill>
              <a:round/>
              <a:headEnd/>
              <a:tailEnd/>
            </a:ln>
          </p:spPr>
          <p:txBody>
            <a:bodyPr/>
            <a:lstStyle/>
            <a:p>
              <a:endParaRPr lang="en-GB"/>
            </a:p>
          </p:txBody>
        </p:sp>
        <p:sp>
          <p:nvSpPr>
            <p:cNvPr id="808" name="Line 639"/>
            <p:cNvSpPr>
              <a:spLocks noChangeShapeType="1"/>
            </p:cNvSpPr>
            <p:nvPr/>
          </p:nvSpPr>
          <p:spPr bwMode="auto">
            <a:xfrm>
              <a:off x="2656" y="1155"/>
              <a:ext cx="0" cy="0"/>
            </a:xfrm>
            <a:prstGeom prst="line">
              <a:avLst/>
            </a:prstGeom>
            <a:noFill/>
            <a:ln w="0">
              <a:solidFill>
                <a:srgbClr val="000000"/>
              </a:solidFill>
              <a:round/>
              <a:headEnd/>
              <a:tailEnd/>
            </a:ln>
          </p:spPr>
          <p:txBody>
            <a:bodyPr/>
            <a:lstStyle/>
            <a:p>
              <a:endParaRPr lang="en-GB"/>
            </a:p>
          </p:txBody>
        </p:sp>
        <p:sp>
          <p:nvSpPr>
            <p:cNvPr id="809" name="Line 640"/>
            <p:cNvSpPr>
              <a:spLocks noChangeShapeType="1"/>
            </p:cNvSpPr>
            <p:nvPr/>
          </p:nvSpPr>
          <p:spPr bwMode="auto">
            <a:xfrm>
              <a:off x="2656" y="1067"/>
              <a:ext cx="0" cy="0"/>
            </a:xfrm>
            <a:prstGeom prst="line">
              <a:avLst/>
            </a:prstGeom>
            <a:noFill/>
            <a:ln w="0">
              <a:solidFill>
                <a:srgbClr val="000000"/>
              </a:solidFill>
              <a:round/>
              <a:headEnd/>
              <a:tailEnd/>
            </a:ln>
          </p:spPr>
          <p:txBody>
            <a:bodyPr/>
            <a:lstStyle/>
            <a:p>
              <a:endParaRPr lang="en-GB"/>
            </a:p>
          </p:txBody>
        </p:sp>
        <p:sp>
          <p:nvSpPr>
            <p:cNvPr id="810" name="Line 641"/>
            <p:cNvSpPr>
              <a:spLocks noChangeShapeType="1"/>
            </p:cNvSpPr>
            <p:nvPr/>
          </p:nvSpPr>
          <p:spPr bwMode="auto">
            <a:xfrm>
              <a:off x="2700" y="1155"/>
              <a:ext cx="0" cy="0"/>
            </a:xfrm>
            <a:prstGeom prst="line">
              <a:avLst/>
            </a:prstGeom>
            <a:noFill/>
            <a:ln w="0">
              <a:solidFill>
                <a:srgbClr val="000000"/>
              </a:solidFill>
              <a:round/>
              <a:headEnd/>
              <a:tailEnd/>
            </a:ln>
          </p:spPr>
          <p:txBody>
            <a:bodyPr/>
            <a:lstStyle/>
            <a:p>
              <a:endParaRPr lang="en-GB"/>
            </a:p>
          </p:txBody>
        </p:sp>
        <p:sp>
          <p:nvSpPr>
            <p:cNvPr id="811" name="Line 642"/>
            <p:cNvSpPr>
              <a:spLocks noChangeShapeType="1"/>
            </p:cNvSpPr>
            <p:nvPr/>
          </p:nvSpPr>
          <p:spPr bwMode="auto">
            <a:xfrm>
              <a:off x="2700" y="1067"/>
              <a:ext cx="0" cy="0"/>
            </a:xfrm>
            <a:prstGeom prst="line">
              <a:avLst/>
            </a:prstGeom>
            <a:noFill/>
            <a:ln w="0">
              <a:solidFill>
                <a:srgbClr val="000000"/>
              </a:solidFill>
              <a:round/>
              <a:headEnd/>
              <a:tailEnd/>
            </a:ln>
          </p:spPr>
          <p:txBody>
            <a:bodyPr/>
            <a:lstStyle/>
            <a:p>
              <a:endParaRPr lang="en-GB"/>
            </a:p>
          </p:txBody>
        </p:sp>
        <p:sp>
          <p:nvSpPr>
            <p:cNvPr id="812" name="Line 643"/>
            <p:cNvSpPr>
              <a:spLocks noChangeShapeType="1"/>
            </p:cNvSpPr>
            <p:nvPr/>
          </p:nvSpPr>
          <p:spPr bwMode="auto">
            <a:xfrm>
              <a:off x="2624" y="1099"/>
              <a:ext cx="0" cy="0"/>
            </a:xfrm>
            <a:prstGeom prst="line">
              <a:avLst/>
            </a:prstGeom>
            <a:noFill/>
            <a:ln w="0">
              <a:solidFill>
                <a:srgbClr val="000000"/>
              </a:solidFill>
              <a:round/>
              <a:headEnd/>
              <a:tailEnd/>
            </a:ln>
          </p:spPr>
          <p:txBody>
            <a:bodyPr/>
            <a:lstStyle/>
            <a:p>
              <a:endParaRPr lang="en-GB"/>
            </a:p>
          </p:txBody>
        </p:sp>
        <p:sp>
          <p:nvSpPr>
            <p:cNvPr id="813" name="Line 644"/>
            <p:cNvSpPr>
              <a:spLocks noChangeShapeType="1"/>
            </p:cNvSpPr>
            <p:nvPr/>
          </p:nvSpPr>
          <p:spPr bwMode="auto">
            <a:xfrm flipH="1">
              <a:off x="2708" y="1099"/>
              <a:ext cx="4" cy="0"/>
            </a:xfrm>
            <a:prstGeom prst="line">
              <a:avLst/>
            </a:prstGeom>
            <a:noFill/>
            <a:ln w="0">
              <a:solidFill>
                <a:srgbClr val="000000"/>
              </a:solidFill>
              <a:round/>
              <a:headEnd/>
              <a:tailEnd/>
            </a:ln>
          </p:spPr>
          <p:txBody>
            <a:bodyPr/>
            <a:lstStyle/>
            <a:p>
              <a:endParaRPr lang="en-GB"/>
            </a:p>
          </p:txBody>
        </p:sp>
        <p:sp>
          <p:nvSpPr>
            <p:cNvPr id="814" name="Line 645"/>
            <p:cNvSpPr>
              <a:spLocks noChangeShapeType="1"/>
            </p:cNvSpPr>
            <p:nvPr/>
          </p:nvSpPr>
          <p:spPr bwMode="auto">
            <a:xfrm>
              <a:off x="2624" y="1143"/>
              <a:ext cx="0" cy="0"/>
            </a:xfrm>
            <a:prstGeom prst="line">
              <a:avLst/>
            </a:prstGeom>
            <a:noFill/>
            <a:ln w="0">
              <a:solidFill>
                <a:srgbClr val="000000"/>
              </a:solidFill>
              <a:round/>
              <a:headEnd/>
              <a:tailEnd/>
            </a:ln>
          </p:spPr>
          <p:txBody>
            <a:bodyPr/>
            <a:lstStyle/>
            <a:p>
              <a:endParaRPr lang="en-GB"/>
            </a:p>
          </p:txBody>
        </p:sp>
        <p:sp>
          <p:nvSpPr>
            <p:cNvPr id="815" name="Line 646"/>
            <p:cNvSpPr>
              <a:spLocks noChangeShapeType="1"/>
            </p:cNvSpPr>
            <p:nvPr/>
          </p:nvSpPr>
          <p:spPr bwMode="auto">
            <a:xfrm flipH="1">
              <a:off x="2708" y="1143"/>
              <a:ext cx="4" cy="0"/>
            </a:xfrm>
            <a:prstGeom prst="line">
              <a:avLst/>
            </a:prstGeom>
            <a:noFill/>
            <a:ln w="0">
              <a:solidFill>
                <a:srgbClr val="000000"/>
              </a:solidFill>
              <a:round/>
              <a:headEnd/>
              <a:tailEnd/>
            </a:ln>
          </p:spPr>
          <p:txBody>
            <a:bodyPr/>
            <a:lstStyle/>
            <a:p>
              <a:endParaRPr lang="en-GB"/>
            </a:p>
          </p:txBody>
        </p:sp>
        <p:sp>
          <p:nvSpPr>
            <p:cNvPr id="816" name="Line 647"/>
            <p:cNvSpPr>
              <a:spLocks noChangeShapeType="1"/>
            </p:cNvSpPr>
            <p:nvPr/>
          </p:nvSpPr>
          <p:spPr bwMode="auto">
            <a:xfrm>
              <a:off x="2624" y="1155"/>
              <a:ext cx="88" cy="0"/>
            </a:xfrm>
            <a:prstGeom prst="line">
              <a:avLst/>
            </a:prstGeom>
            <a:noFill/>
            <a:ln w="0">
              <a:solidFill>
                <a:srgbClr val="000000"/>
              </a:solidFill>
              <a:round/>
              <a:headEnd/>
              <a:tailEnd/>
            </a:ln>
          </p:spPr>
          <p:txBody>
            <a:bodyPr/>
            <a:lstStyle/>
            <a:p>
              <a:endParaRPr lang="en-GB"/>
            </a:p>
          </p:txBody>
        </p:sp>
        <p:sp>
          <p:nvSpPr>
            <p:cNvPr id="817" name="Line 648"/>
            <p:cNvSpPr>
              <a:spLocks noChangeShapeType="1"/>
            </p:cNvSpPr>
            <p:nvPr/>
          </p:nvSpPr>
          <p:spPr bwMode="auto">
            <a:xfrm>
              <a:off x="2624" y="1067"/>
              <a:ext cx="88" cy="0"/>
            </a:xfrm>
            <a:prstGeom prst="line">
              <a:avLst/>
            </a:prstGeom>
            <a:noFill/>
            <a:ln w="0">
              <a:solidFill>
                <a:srgbClr val="000000"/>
              </a:solidFill>
              <a:round/>
              <a:headEnd/>
              <a:tailEnd/>
            </a:ln>
          </p:spPr>
          <p:txBody>
            <a:bodyPr/>
            <a:lstStyle/>
            <a:p>
              <a:endParaRPr lang="en-GB"/>
            </a:p>
          </p:txBody>
        </p:sp>
        <p:sp>
          <p:nvSpPr>
            <p:cNvPr id="818" name="Line 649"/>
            <p:cNvSpPr>
              <a:spLocks noChangeShapeType="1"/>
            </p:cNvSpPr>
            <p:nvPr/>
          </p:nvSpPr>
          <p:spPr bwMode="auto">
            <a:xfrm>
              <a:off x="2712" y="1067"/>
              <a:ext cx="0" cy="88"/>
            </a:xfrm>
            <a:prstGeom prst="line">
              <a:avLst/>
            </a:prstGeom>
            <a:noFill/>
            <a:ln w="0">
              <a:solidFill>
                <a:srgbClr val="000000"/>
              </a:solidFill>
              <a:round/>
              <a:headEnd/>
              <a:tailEnd/>
            </a:ln>
          </p:spPr>
          <p:txBody>
            <a:bodyPr/>
            <a:lstStyle/>
            <a:p>
              <a:endParaRPr lang="en-GB"/>
            </a:p>
          </p:txBody>
        </p:sp>
        <p:sp>
          <p:nvSpPr>
            <p:cNvPr id="819" name="Line 650"/>
            <p:cNvSpPr>
              <a:spLocks noChangeShapeType="1"/>
            </p:cNvSpPr>
            <p:nvPr/>
          </p:nvSpPr>
          <p:spPr bwMode="auto">
            <a:xfrm>
              <a:off x="2624" y="1067"/>
              <a:ext cx="0" cy="88"/>
            </a:xfrm>
            <a:prstGeom prst="line">
              <a:avLst/>
            </a:prstGeom>
            <a:noFill/>
            <a:ln w="0">
              <a:solidFill>
                <a:srgbClr val="000000"/>
              </a:solidFill>
              <a:round/>
              <a:headEnd/>
              <a:tailEnd/>
            </a:ln>
          </p:spPr>
          <p:txBody>
            <a:bodyPr/>
            <a:lstStyle/>
            <a:p>
              <a:endParaRPr lang="en-GB"/>
            </a:p>
          </p:txBody>
        </p:sp>
        <p:sp>
          <p:nvSpPr>
            <p:cNvPr id="820" name="Rectangle 651"/>
            <p:cNvSpPr>
              <a:spLocks noChangeArrowheads="1"/>
            </p:cNvSpPr>
            <p:nvPr/>
          </p:nvSpPr>
          <p:spPr bwMode="auto">
            <a:xfrm>
              <a:off x="2744" y="1067"/>
              <a:ext cx="88" cy="88"/>
            </a:xfrm>
            <a:prstGeom prst="rect">
              <a:avLst/>
            </a:prstGeom>
            <a:solidFill>
              <a:srgbClr val="FFFFFF"/>
            </a:solidFill>
            <a:ln w="9525">
              <a:noFill/>
              <a:miter lim="800000"/>
              <a:headEnd/>
              <a:tailEnd/>
            </a:ln>
          </p:spPr>
          <p:txBody>
            <a:bodyPr/>
            <a:lstStyle/>
            <a:p>
              <a:endParaRPr lang="en-US"/>
            </a:p>
          </p:txBody>
        </p:sp>
        <p:sp>
          <p:nvSpPr>
            <p:cNvPr id="821" name="Rectangle 652"/>
            <p:cNvSpPr>
              <a:spLocks noChangeArrowheads="1"/>
            </p:cNvSpPr>
            <p:nvPr/>
          </p:nvSpPr>
          <p:spPr bwMode="auto">
            <a:xfrm>
              <a:off x="2744" y="1067"/>
              <a:ext cx="88" cy="88"/>
            </a:xfrm>
            <a:prstGeom prst="rect">
              <a:avLst/>
            </a:prstGeom>
            <a:noFill/>
            <a:ln w="0">
              <a:solidFill>
                <a:srgbClr val="FFFFFF"/>
              </a:solidFill>
              <a:miter lim="800000"/>
              <a:headEnd/>
              <a:tailEnd/>
            </a:ln>
          </p:spPr>
          <p:txBody>
            <a:bodyPr/>
            <a:lstStyle/>
            <a:p>
              <a:endParaRPr lang="en-US"/>
            </a:p>
          </p:txBody>
        </p:sp>
        <p:pic>
          <p:nvPicPr>
            <p:cNvPr id="822" name="Picture 653"/>
            <p:cNvPicPr>
              <a:picLocks noChangeAspect="1" noChangeArrowheads="1"/>
            </p:cNvPicPr>
            <p:nvPr/>
          </p:nvPicPr>
          <p:blipFill>
            <a:blip r:embed="rId32" cstate="print"/>
            <a:srcRect/>
            <a:stretch>
              <a:fillRect/>
            </a:stretch>
          </p:blipFill>
          <p:spPr bwMode="auto">
            <a:xfrm>
              <a:off x="2744" y="1071"/>
              <a:ext cx="88" cy="88"/>
            </a:xfrm>
            <a:prstGeom prst="rect">
              <a:avLst/>
            </a:prstGeom>
            <a:noFill/>
            <a:ln w="9525">
              <a:noFill/>
              <a:miter lim="800000"/>
              <a:headEnd/>
              <a:tailEnd/>
            </a:ln>
          </p:spPr>
        </p:pic>
        <p:sp>
          <p:nvSpPr>
            <p:cNvPr id="823" name="Line 654"/>
            <p:cNvSpPr>
              <a:spLocks noChangeShapeType="1"/>
            </p:cNvSpPr>
            <p:nvPr/>
          </p:nvSpPr>
          <p:spPr bwMode="auto">
            <a:xfrm>
              <a:off x="2744" y="1155"/>
              <a:ext cx="88" cy="0"/>
            </a:xfrm>
            <a:prstGeom prst="line">
              <a:avLst/>
            </a:prstGeom>
            <a:noFill/>
            <a:ln w="0">
              <a:solidFill>
                <a:srgbClr val="000000"/>
              </a:solidFill>
              <a:round/>
              <a:headEnd/>
              <a:tailEnd/>
            </a:ln>
          </p:spPr>
          <p:txBody>
            <a:bodyPr/>
            <a:lstStyle/>
            <a:p>
              <a:endParaRPr lang="en-GB"/>
            </a:p>
          </p:txBody>
        </p:sp>
        <p:sp>
          <p:nvSpPr>
            <p:cNvPr id="824" name="Line 655"/>
            <p:cNvSpPr>
              <a:spLocks noChangeShapeType="1"/>
            </p:cNvSpPr>
            <p:nvPr/>
          </p:nvSpPr>
          <p:spPr bwMode="auto">
            <a:xfrm>
              <a:off x="2744" y="1067"/>
              <a:ext cx="88" cy="0"/>
            </a:xfrm>
            <a:prstGeom prst="line">
              <a:avLst/>
            </a:prstGeom>
            <a:noFill/>
            <a:ln w="0">
              <a:solidFill>
                <a:srgbClr val="000000"/>
              </a:solidFill>
              <a:round/>
              <a:headEnd/>
              <a:tailEnd/>
            </a:ln>
          </p:spPr>
          <p:txBody>
            <a:bodyPr/>
            <a:lstStyle/>
            <a:p>
              <a:endParaRPr lang="en-GB"/>
            </a:p>
          </p:txBody>
        </p:sp>
        <p:sp>
          <p:nvSpPr>
            <p:cNvPr id="825" name="Line 656"/>
            <p:cNvSpPr>
              <a:spLocks noChangeShapeType="1"/>
            </p:cNvSpPr>
            <p:nvPr/>
          </p:nvSpPr>
          <p:spPr bwMode="auto">
            <a:xfrm>
              <a:off x="2832" y="1067"/>
              <a:ext cx="0" cy="88"/>
            </a:xfrm>
            <a:prstGeom prst="line">
              <a:avLst/>
            </a:prstGeom>
            <a:noFill/>
            <a:ln w="0">
              <a:solidFill>
                <a:srgbClr val="000000"/>
              </a:solidFill>
              <a:round/>
              <a:headEnd/>
              <a:tailEnd/>
            </a:ln>
          </p:spPr>
          <p:txBody>
            <a:bodyPr/>
            <a:lstStyle/>
            <a:p>
              <a:endParaRPr lang="en-GB"/>
            </a:p>
          </p:txBody>
        </p:sp>
        <p:sp>
          <p:nvSpPr>
            <p:cNvPr id="826" name="Line 657"/>
            <p:cNvSpPr>
              <a:spLocks noChangeShapeType="1"/>
            </p:cNvSpPr>
            <p:nvPr/>
          </p:nvSpPr>
          <p:spPr bwMode="auto">
            <a:xfrm>
              <a:off x="2744" y="1067"/>
              <a:ext cx="0" cy="88"/>
            </a:xfrm>
            <a:prstGeom prst="line">
              <a:avLst/>
            </a:prstGeom>
            <a:noFill/>
            <a:ln w="0">
              <a:solidFill>
                <a:srgbClr val="000000"/>
              </a:solidFill>
              <a:round/>
              <a:headEnd/>
              <a:tailEnd/>
            </a:ln>
          </p:spPr>
          <p:txBody>
            <a:bodyPr/>
            <a:lstStyle/>
            <a:p>
              <a:endParaRPr lang="en-GB"/>
            </a:p>
          </p:txBody>
        </p:sp>
        <p:sp>
          <p:nvSpPr>
            <p:cNvPr id="827" name="Line 658"/>
            <p:cNvSpPr>
              <a:spLocks noChangeShapeType="1"/>
            </p:cNvSpPr>
            <p:nvPr/>
          </p:nvSpPr>
          <p:spPr bwMode="auto">
            <a:xfrm>
              <a:off x="2744" y="1155"/>
              <a:ext cx="88" cy="0"/>
            </a:xfrm>
            <a:prstGeom prst="line">
              <a:avLst/>
            </a:prstGeom>
            <a:noFill/>
            <a:ln w="0">
              <a:solidFill>
                <a:srgbClr val="000000"/>
              </a:solidFill>
              <a:round/>
              <a:headEnd/>
              <a:tailEnd/>
            </a:ln>
          </p:spPr>
          <p:txBody>
            <a:bodyPr/>
            <a:lstStyle/>
            <a:p>
              <a:endParaRPr lang="en-GB"/>
            </a:p>
          </p:txBody>
        </p:sp>
        <p:sp>
          <p:nvSpPr>
            <p:cNvPr id="828" name="Line 659"/>
            <p:cNvSpPr>
              <a:spLocks noChangeShapeType="1"/>
            </p:cNvSpPr>
            <p:nvPr/>
          </p:nvSpPr>
          <p:spPr bwMode="auto">
            <a:xfrm>
              <a:off x="2744" y="1067"/>
              <a:ext cx="0" cy="88"/>
            </a:xfrm>
            <a:prstGeom prst="line">
              <a:avLst/>
            </a:prstGeom>
            <a:noFill/>
            <a:ln w="0">
              <a:solidFill>
                <a:srgbClr val="000000"/>
              </a:solidFill>
              <a:round/>
              <a:headEnd/>
              <a:tailEnd/>
            </a:ln>
          </p:spPr>
          <p:txBody>
            <a:bodyPr/>
            <a:lstStyle/>
            <a:p>
              <a:endParaRPr lang="en-GB"/>
            </a:p>
          </p:txBody>
        </p:sp>
        <p:sp>
          <p:nvSpPr>
            <p:cNvPr id="829" name="Line 660"/>
            <p:cNvSpPr>
              <a:spLocks noChangeShapeType="1"/>
            </p:cNvSpPr>
            <p:nvPr/>
          </p:nvSpPr>
          <p:spPr bwMode="auto">
            <a:xfrm>
              <a:off x="2776" y="1155"/>
              <a:ext cx="0" cy="0"/>
            </a:xfrm>
            <a:prstGeom prst="line">
              <a:avLst/>
            </a:prstGeom>
            <a:noFill/>
            <a:ln w="0">
              <a:solidFill>
                <a:srgbClr val="000000"/>
              </a:solidFill>
              <a:round/>
              <a:headEnd/>
              <a:tailEnd/>
            </a:ln>
          </p:spPr>
          <p:txBody>
            <a:bodyPr/>
            <a:lstStyle/>
            <a:p>
              <a:endParaRPr lang="en-GB"/>
            </a:p>
          </p:txBody>
        </p:sp>
        <p:sp>
          <p:nvSpPr>
            <p:cNvPr id="830" name="Line 661"/>
            <p:cNvSpPr>
              <a:spLocks noChangeShapeType="1"/>
            </p:cNvSpPr>
            <p:nvPr/>
          </p:nvSpPr>
          <p:spPr bwMode="auto">
            <a:xfrm>
              <a:off x="2776" y="1067"/>
              <a:ext cx="0" cy="0"/>
            </a:xfrm>
            <a:prstGeom prst="line">
              <a:avLst/>
            </a:prstGeom>
            <a:noFill/>
            <a:ln w="0">
              <a:solidFill>
                <a:srgbClr val="000000"/>
              </a:solidFill>
              <a:round/>
              <a:headEnd/>
              <a:tailEnd/>
            </a:ln>
          </p:spPr>
          <p:txBody>
            <a:bodyPr/>
            <a:lstStyle/>
            <a:p>
              <a:endParaRPr lang="en-GB"/>
            </a:p>
          </p:txBody>
        </p:sp>
        <p:sp>
          <p:nvSpPr>
            <p:cNvPr id="831" name="Line 662"/>
            <p:cNvSpPr>
              <a:spLocks noChangeShapeType="1"/>
            </p:cNvSpPr>
            <p:nvPr/>
          </p:nvSpPr>
          <p:spPr bwMode="auto">
            <a:xfrm>
              <a:off x="2820" y="1155"/>
              <a:ext cx="0" cy="0"/>
            </a:xfrm>
            <a:prstGeom prst="line">
              <a:avLst/>
            </a:prstGeom>
            <a:noFill/>
            <a:ln w="0">
              <a:solidFill>
                <a:srgbClr val="000000"/>
              </a:solidFill>
              <a:round/>
              <a:headEnd/>
              <a:tailEnd/>
            </a:ln>
          </p:spPr>
          <p:txBody>
            <a:bodyPr/>
            <a:lstStyle/>
            <a:p>
              <a:endParaRPr lang="en-GB"/>
            </a:p>
          </p:txBody>
        </p:sp>
        <p:sp>
          <p:nvSpPr>
            <p:cNvPr id="832" name="Line 663"/>
            <p:cNvSpPr>
              <a:spLocks noChangeShapeType="1"/>
            </p:cNvSpPr>
            <p:nvPr/>
          </p:nvSpPr>
          <p:spPr bwMode="auto">
            <a:xfrm>
              <a:off x="2820" y="1067"/>
              <a:ext cx="0" cy="0"/>
            </a:xfrm>
            <a:prstGeom prst="line">
              <a:avLst/>
            </a:prstGeom>
            <a:noFill/>
            <a:ln w="0">
              <a:solidFill>
                <a:srgbClr val="000000"/>
              </a:solidFill>
              <a:round/>
              <a:headEnd/>
              <a:tailEnd/>
            </a:ln>
          </p:spPr>
          <p:txBody>
            <a:bodyPr/>
            <a:lstStyle/>
            <a:p>
              <a:endParaRPr lang="en-GB"/>
            </a:p>
          </p:txBody>
        </p:sp>
        <p:sp>
          <p:nvSpPr>
            <p:cNvPr id="833" name="Line 664"/>
            <p:cNvSpPr>
              <a:spLocks noChangeShapeType="1"/>
            </p:cNvSpPr>
            <p:nvPr/>
          </p:nvSpPr>
          <p:spPr bwMode="auto">
            <a:xfrm>
              <a:off x="2744" y="1099"/>
              <a:ext cx="0" cy="0"/>
            </a:xfrm>
            <a:prstGeom prst="line">
              <a:avLst/>
            </a:prstGeom>
            <a:noFill/>
            <a:ln w="0">
              <a:solidFill>
                <a:srgbClr val="000000"/>
              </a:solidFill>
              <a:round/>
              <a:headEnd/>
              <a:tailEnd/>
            </a:ln>
          </p:spPr>
          <p:txBody>
            <a:bodyPr/>
            <a:lstStyle/>
            <a:p>
              <a:endParaRPr lang="en-GB"/>
            </a:p>
          </p:txBody>
        </p:sp>
        <p:sp>
          <p:nvSpPr>
            <p:cNvPr id="834" name="Line 665"/>
            <p:cNvSpPr>
              <a:spLocks noChangeShapeType="1"/>
            </p:cNvSpPr>
            <p:nvPr/>
          </p:nvSpPr>
          <p:spPr bwMode="auto">
            <a:xfrm flipH="1">
              <a:off x="2828" y="1099"/>
              <a:ext cx="4" cy="0"/>
            </a:xfrm>
            <a:prstGeom prst="line">
              <a:avLst/>
            </a:prstGeom>
            <a:noFill/>
            <a:ln w="0">
              <a:solidFill>
                <a:srgbClr val="000000"/>
              </a:solidFill>
              <a:round/>
              <a:headEnd/>
              <a:tailEnd/>
            </a:ln>
          </p:spPr>
          <p:txBody>
            <a:bodyPr/>
            <a:lstStyle/>
            <a:p>
              <a:endParaRPr lang="en-GB"/>
            </a:p>
          </p:txBody>
        </p:sp>
        <p:sp>
          <p:nvSpPr>
            <p:cNvPr id="835" name="Line 666"/>
            <p:cNvSpPr>
              <a:spLocks noChangeShapeType="1"/>
            </p:cNvSpPr>
            <p:nvPr/>
          </p:nvSpPr>
          <p:spPr bwMode="auto">
            <a:xfrm>
              <a:off x="2744" y="1143"/>
              <a:ext cx="0" cy="0"/>
            </a:xfrm>
            <a:prstGeom prst="line">
              <a:avLst/>
            </a:prstGeom>
            <a:noFill/>
            <a:ln w="0">
              <a:solidFill>
                <a:srgbClr val="000000"/>
              </a:solidFill>
              <a:round/>
              <a:headEnd/>
              <a:tailEnd/>
            </a:ln>
          </p:spPr>
          <p:txBody>
            <a:bodyPr/>
            <a:lstStyle/>
            <a:p>
              <a:endParaRPr lang="en-GB"/>
            </a:p>
          </p:txBody>
        </p:sp>
        <p:sp>
          <p:nvSpPr>
            <p:cNvPr id="836" name="Line 667"/>
            <p:cNvSpPr>
              <a:spLocks noChangeShapeType="1"/>
            </p:cNvSpPr>
            <p:nvPr/>
          </p:nvSpPr>
          <p:spPr bwMode="auto">
            <a:xfrm flipH="1">
              <a:off x="2828" y="1143"/>
              <a:ext cx="4" cy="0"/>
            </a:xfrm>
            <a:prstGeom prst="line">
              <a:avLst/>
            </a:prstGeom>
            <a:noFill/>
            <a:ln w="0">
              <a:solidFill>
                <a:srgbClr val="000000"/>
              </a:solidFill>
              <a:round/>
              <a:headEnd/>
              <a:tailEnd/>
            </a:ln>
          </p:spPr>
          <p:txBody>
            <a:bodyPr/>
            <a:lstStyle/>
            <a:p>
              <a:endParaRPr lang="en-GB"/>
            </a:p>
          </p:txBody>
        </p:sp>
        <p:sp>
          <p:nvSpPr>
            <p:cNvPr id="837" name="Line 668"/>
            <p:cNvSpPr>
              <a:spLocks noChangeShapeType="1"/>
            </p:cNvSpPr>
            <p:nvPr/>
          </p:nvSpPr>
          <p:spPr bwMode="auto">
            <a:xfrm>
              <a:off x="2744" y="1155"/>
              <a:ext cx="88" cy="0"/>
            </a:xfrm>
            <a:prstGeom prst="line">
              <a:avLst/>
            </a:prstGeom>
            <a:noFill/>
            <a:ln w="0">
              <a:solidFill>
                <a:srgbClr val="000000"/>
              </a:solidFill>
              <a:round/>
              <a:headEnd/>
              <a:tailEnd/>
            </a:ln>
          </p:spPr>
          <p:txBody>
            <a:bodyPr/>
            <a:lstStyle/>
            <a:p>
              <a:endParaRPr lang="en-GB"/>
            </a:p>
          </p:txBody>
        </p:sp>
        <p:sp>
          <p:nvSpPr>
            <p:cNvPr id="838" name="Line 669"/>
            <p:cNvSpPr>
              <a:spLocks noChangeShapeType="1"/>
            </p:cNvSpPr>
            <p:nvPr/>
          </p:nvSpPr>
          <p:spPr bwMode="auto">
            <a:xfrm>
              <a:off x="2744" y="1067"/>
              <a:ext cx="88" cy="0"/>
            </a:xfrm>
            <a:prstGeom prst="line">
              <a:avLst/>
            </a:prstGeom>
            <a:noFill/>
            <a:ln w="0">
              <a:solidFill>
                <a:srgbClr val="000000"/>
              </a:solidFill>
              <a:round/>
              <a:headEnd/>
              <a:tailEnd/>
            </a:ln>
          </p:spPr>
          <p:txBody>
            <a:bodyPr/>
            <a:lstStyle/>
            <a:p>
              <a:endParaRPr lang="en-GB"/>
            </a:p>
          </p:txBody>
        </p:sp>
        <p:sp>
          <p:nvSpPr>
            <p:cNvPr id="839" name="Line 670"/>
            <p:cNvSpPr>
              <a:spLocks noChangeShapeType="1"/>
            </p:cNvSpPr>
            <p:nvPr/>
          </p:nvSpPr>
          <p:spPr bwMode="auto">
            <a:xfrm>
              <a:off x="2832" y="1067"/>
              <a:ext cx="0" cy="88"/>
            </a:xfrm>
            <a:prstGeom prst="line">
              <a:avLst/>
            </a:prstGeom>
            <a:noFill/>
            <a:ln w="0">
              <a:solidFill>
                <a:srgbClr val="000000"/>
              </a:solidFill>
              <a:round/>
              <a:headEnd/>
              <a:tailEnd/>
            </a:ln>
          </p:spPr>
          <p:txBody>
            <a:bodyPr/>
            <a:lstStyle/>
            <a:p>
              <a:endParaRPr lang="en-GB"/>
            </a:p>
          </p:txBody>
        </p:sp>
        <p:sp>
          <p:nvSpPr>
            <p:cNvPr id="840" name="Line 671"/>
            <p:cNvSpPr>
              <a:spLocks noChangeShapeType="1"/>
            </p:cNvSpPr>
            <p:nvPr/>
          </p:nvSpPr>
          <p:spPr bwMode="auto">
            <a:xfrm>
              <a:off x="2744" y="1067"/>
              <a:ext cx="0" cy="88"/>
            </a:xfrm>
            <a:prstGeom prst="line">
              <a:avLst/>
            </a:prstGeom>
            <a:noFill/>
            <a:ln w="0">
              <a:solidFill>
                <a:srgbClr val="000000"/>
              </a:solidFill>
              <a:round/>
              <a:headEnd/>
              <a:tailEnd/>
            </a:ln>
          </p:spPr>
          <p:txBody>
            <a:bodyPr/>
            <a:lstStyle/>
            <a:p>
              <a:endParaRPr lang="en-GB"/>
            </a:p>
          </p:txBody>
        </p:sp>
        <p:sp>
          <p:nvSpPr>
            <p:cNvPr id="841" name="Rectangle 672"/>
            <p:cNvSpPr>
              <a:spLocks noChangeArrowheads="1"/>
            </p:cNvSpPr>
            <p:nvPr/>
          </p:nvSpPr>
          <p:spPr bwMode="auto">
            <a:xfrm>
              <a:off x="2864" y="1067"/>
              <a:ext cx="93" cy="92"/>
            </a:xfrm>
            <a:prstGeom prst="rect">
              <a:avLst/>
            </a:prstGeom>
            <a:solidFill>
              <a:srgbClr val="FFFFFF"/>
            </a:solidFill>
            <a:ln w="9525">
              <a:noFill/>
              <a:miter lim="800000"/>
              <a:headEnd/>
              <a:tailEnd/>
            </a:ln>
          </p:spPr>
          <p:txBody>
            <a:bodyPr/>
            <a:lstStyle/>
            <a:p>
              <a:endParaRPr lang="en-US"/>
            </a:p>
          </p:txBody>
        </p:sp>
        <p:sp>
          <p:nvSpPr>
            <p:cNvPr id="842" name="Rectangle 673"/>
            <p:cNvSpPr>
              <a:spLocks noChangeArrowheads="1"/>
            </p:cNvSpPr>
            <p:nvPr/>
          </p:nvSpPr>
          <p:spPr bwMode="auto">
            <a:xfrm>
              <a:off x="2864" y="1067"/>
              <a:ext cx="93" cy="92"/>
            </a:xfrm>
            <a:prstGeom prst="rect">
              <a:avLst/>
            </a:prstGeom>
            <a:noFill/>
            <a:ln w="0">
              <a:solidFill>
                <a:srgbClr val="FFFFFF"/>
              </a:solidFill>
              <a:miter lim="800000"/>
              <a:headEnd/>
              <a:tailEnd/>
            </a:ln>
          </p:spPr>
          <p:txBody>
            <a:bodyPr/>
            <a:lstStyle/>
            <a:p>
              <a:endParaRPr lang="en-US"/>
            </a:p>
          </p:txBody>
        </p:sp>
        <p:pic>
          <p:nvPicPr>
            <p:cNvPr id="843" name="Picture 674"/>
            <p:cNvPicPr>
              <a:picLocks noChangeAspect="1" noChangeArrowheads="1"/>
            </p:cNvPicPr>
            <p:nvPr/>
          </p:nvPicPr>
          <p:blipFill>
            <a:blip r:embed="rId33" cstate="print"/>
            <a:srcRect/>
            <a:stretch>
              <a:fillRect/>
            </a:stretch>
          </p:blipFill>
          <p:spPr bwMode="auto">
            <a:xfrm>
              <a:off x="2864" y="1067"/>
              <a:ext cx="93" cy="92"/>
            </a:xfrm>
            <a:prstGeom prst="rect">
              <a:avLst/>
            </a:prstGeom>
            <a:noFill/>
            <a:ln w="9525">
              <a:noFill/>
              <a:miter lim="800000"/>
              <a:headEnd/>
              <a:tailEnd/>
            </a:ln>
          </p:spPr>
        </p:pic>
        <p:sp>
          <p:nvSpPr>
            <p:cNvPr id="844" name="Line 675"/>
            <p:cNvSpPr>
              <a:spLocks noChangeShapeType="1"/>
            </p:cNvSpPr>
            <p:nvPr/>
          </p:nvSpPr>
          <p:spPr bwMode="auto">
            <a:xfrm>
              <a:off x="2864" y="1159"/>
              <a:ext cx="93" cy="0"/>
            </a:xfrm>
            <a:prstGeom prst="line">
              <a:avLst/>
            </a:prstGeom>
            <a:noFill/>
            <a:ln w="0">
              <a:solidFill>
                <a:srgbClr val="000000"/>
              </a:solidFill>
              <a:round/>
              <a:headEnd/>
              <a:tailEnd/>
            </a:ln>
          </p:spPr>
          <p:txBody>
            <a:bodyPr/>
            <a:lstStyle/>
            <a:p>
              <a:endParaRPr lang="en-GB"/>
            </a:p>
          </p:txBody>
        </p:sp>
        <p:sp>
          <p:nvSpPr>
            <p:cNvPr id="845" name="Line 676"/>
            <p:cNvSpPr>
              <a:spLocks noChangeShapeType="1"/>
            </p:cNvSpPr>
            <p:nvPr/>
          </p:nvSpPr>
          <p:spPr bwMode="auto">
            <a:xfrm>
              <a:off x="2864" y="1067"/>
              <a:ext cx="93" cy="0"/>
            </a:xfrm>
            <a:prstGeom prst="line">
              <a:avLst/>
            </a:prstGeom>
            <a:noFill/>
            <a:ln w="0">
              <a:solidFill>
                <a:srgbClr val="000000"/>
              </a:solidFill>
              <a:round/>
              <a:headEnd/>
              <a:tailEnd/>
            </a:ln>
          </p:spPr>
          <p:txBody>
            <a:bodyPr/>
            <a:lstStyle/>
            <a:p>
              <a:endParaRPr lang="en-GB"/>
            </a:p>
          </p:txBody>
        </p:sp>
        <p:sp>
          <p:nvSpPr>
            <p:cNvPr id="846" name="Line 677"/>
            <p:cNvSpPr>
              <a:spLocks noChangeShapeType="1"/>
            </p:cNvSpPr>
            <p:nvPr/>
          </p:nvSpPr>
          <p:spPr bwMode="auto">
            <a:xfrm>
              <a:off x="2957" y="1067"/>
              <a:ext cx="0" cy="92"/>
            </a:xfrm>
            <a:prstGeom prst="line">
              <a:avLst/>
            </a:prstGeom>
            <a:noFill/>
            <a:ln w="0">
              <a:solidFill>
                <a:srgbClr val="000000"/>
              </a:solidFill>
              <a:round/>
              <a:headEnd/>
              <a:tailEnd/>
            </a:ln>
          </p:spPr>
          <p:txBody>
            <a:bodyPr/>
            <a:lstStyle/>
            <a:p>
              <a:endParaRPr lang="en-GB"/>
            </a:p>
          </p:txBody>
        </p:sp>
        <p:sp>
          <p:nvSpPr>
            <p:cNvPr id="847" name="Line 678"/>
            <p:cNvSpPr>
              <a:spLocks noChangeShapeType="1"/>
            </p:cNvSpPr>
            <p:nvPr/>
          </p:nvSpPr>
          <p:spPr bwMode="auto">
            <a:xfrm>
              <a:off x="2864" y="1067"/>
              <a:ext cx="0" cy="92"/>
            </a:xfrm>
            <a:prstGeom prst="line">
              <a:avLst/>
            </a:prstGeom>
            <a:noFill/>
            <a:ln w="0">
              <a:solidFill>
                <a:srgbClr val="000000"/>
              </a:solidFill>
              <a:round/>
              <a:headEnd/>
              <a:tailEnd/>
            </a:ln>
          </p:spPr>
          <p:txBody>
            <a:bodyPr/>
            <a:lstStyle/>
            <a:p>
              <a:endParaRPr lang="en-GB"/>
            </a:p>
          </p:txBody>
        </p:sp>
        <p:sp>
          <p:nvSpPr>
            <p:cNvPr id="848" name="Line 679"/>
            <p:cNvSpPr>
              <a:spLocks noChangeShapeType="1"/>
            </p:cNvSpPr>
            <p:nvPr/>
          </p:nvSpPr>
          <p:spPr bwMode="auto">
            <a:xfrm>
              <a:off x="2864" y="1159"/>
              <a:ext cx="93" cy="0"/>
            </a:xfrm>
            <a:prstGeom prst="line">
              <a:avLst/>
            </a:prstGeom>
            <a:noFill/>
            <a:ln w="0">
              <a:solidFill>
                <a:srgbClr val="000000"/>
              </a:solidFill>
              <a:round/>
              <a:headEnd/>
              <a:tailEnd/>
            </a:ln>
          </p:spPr>
          <p:txBody>
            <a:bodyPr/>
            <a:lstStyle/>
            <a:p>
              <a:endParaRPr lang="en-GB"/>
            </a:p>
          </p:txBody>
        </p:sp>
        <p:sp>
          <p:nvSpPr>
            <p:cNvPr id="849" name="Line 680"/>
            <p:cNvSpPr>
              <a:spLocks noChangeShapeType="1"/>
            </p:cNvSpPr>
            <p:nvPr/>
          </p:nvSpPr>
          <p:spPr bwMode="auto">
            <a:xfrm>
              <a:off x="2864" y="1067"/>
              <a:ext cx="0" cy="92"/>
            </a:xfrm>
            <a:prstGeom prst="line">
              <a:avLst/>
            </a:prstGeom>
            <a:noFill/>
            <a:ln w="0">
              <a:solidFill>
                <a:srgbClr val="000000"/>
              </a:solidFill>
              <a:round/>
              <a:headEnd/>
              <a:tailEnd/>
            </a:ln>
          </p:spPr>
          <p:txBody>
            <a:bodyPr/>
            <a:lstStyle/>
            <a:p>
              <a:endParaRPr lang="en-GB"/>
            </a:p>
          </p:txBody>
        </p:sp>
        <p:sp>
          <p:nvSpPr>
            <p:cNvPr id="850" name="Line 681"/>
            <p:cNvSpPr>
              <a:spLocks noChangeShapeType="1"/>
            </p:cNvSpPr>
            <p:nvPr/>
          </p:nvSpPr>
          <p:spPr bwMode="auto">
            <a:xfrm flipV="1">
              <a:off x="2896" y="1155"/>
              <a:ext cx="0" cy="4"/>
            </a:xfrm>
            <a:prstGeom prst="line">
              <a:avLst/>
            </a:prstGeom>
            <a:noFill/>
            <a:ln w="0">
              <a:solidFill>
                <a:srgbClr val="000000"/>
              </a:solidFill>
              <a:round/>
              <a:headEnd/>
              <a:tailEnd/>
            </a:ln>
          </p:spPr>
          <p:txBody>
            <a:bodyPr/>
            <a:lstStyle/>
            <a:p>
              <a:endParaRPr lang="en-GB"/>
            </a:p>
          </p:txBody>
        </p:sp>
        <p:sp>
          <p:nvSpPr>
            <p:cNvPr id="851" name="Line 682"/>
            <p:cNvSpPr>
              <a:spLocks noChangeShapeType="1"/>
            </p:cNvSpPr>
            <p:nvPr/>
          </p:nvSpPr>
          <p:spPr bwMode="auto">
            <a:xfrm>
              <a:off x="2896" y="1067"/>
              <a:ext cx="0" cy="0"/>
            </a:xfrm>
            <a:prstGeom prst="line">
              <a:avLst/>
            </a:prstGeom>
            <a:noFill/>
            <a:ln w="0">
              <a:solidFill>
                <a:srgbClr val="000000"/>
              </a:solidFill>
              <a:round/>
              <a:headEnd/>
              <a:tailEnd/>
            </a:ln>
          </p:spPr>
          <p:txBody>
            <a:bodyPr/>
            <a:lstStyle/>
            <a:p>
              <a:endParaRPr lang="en-GB"/>
            </a:p>
          </p:txBody>
        </p:sp>
        <p:sp>
          <p:nvSpPr>
            <p:cNvPr id="852" name="Line 683"/>
            <p:cNvSpPr>
              <a:spLocks noChangeShapeType="1"/>
            </p:cNvSpPr>
            <p:nvPr/>
          </p:nvSpPr>
          <p:spPr bwMode="auto">
            <a:xfrm flipV="1">
              <a:off x="2945" y="1155"/>
              <a:ext cx="0" cy="4"/>
            </a:xfrm>
            <a:prstGeom prst="line">
              <a:avLst/>
            </a:prstGeom>
            <a:noFill/>
            <a:ln w="0">
              <a:solidFill>
                <a:srgbClr val="000000"/>
              </a:solidFill>
              <a:round/>
              <a:headEnd/>
              <a:tailEnd/>
            </a:ln>
          </p:spPr>
          <p:txBody>
            <a:bodyPr/>
            <a:lstStyle/>
            <a:p>
              <a:endParaRPr lang="en-GB"/>
            </a:p>
          </p:txBody>
        </p:sp>
        <p:sp>
          <p:nvSpPr>
            <p:cNvPr id="853" name="Line 684"/>
            <p:cNvSpPr>
              <a:spLocks noChangeShapeType="1"/>
            </p:cNvSpPr>
            <p:nvPr/>
          </p:nvSpPr>
          <p:spPr bwMode="auto">
            <a:xfrm>
              <a:off x="2945" y="1067"/>
              <a:ext cx="0" cy="0"/>
            </a:xfrm>
            <a:prstGeom prst="line">
              <a:avLst/>
            </a:prstGeom>
            <a:noFill/>
            <a:ln w="0">
              <a:solidFill>
                <a:srgbClr val="000000"/>
              </a:solidFill>
              <a:round/>
              <a:headEnd/>
              <a:tailEnd/>
            </a:ln>
          </p:spPr>
          <p:txBody>
            <a:bodyPr/>
            <a:lstStyle/>
            <a:p>
              <a:endParaRPr lang="en-GB"/>
            </a:p>
          </p:txBody>
        </p:sp>
        <p:sp>
          <p:nvSpPr>
            <p:cNvPr id="854" name="Line 685"/>
            <p:cNvSpPr>
              <a:spLocks noChangeShapeType="1"/>
            </p:cNvSpPr>
            <p:nvPr/>
          </p:nvSpPr>
          <p:spPr bwMode="auto">
            <a:xfrm>
              <a:off x="2864" y="1099"/>
              <a:ext cx="0" cy="0"/>
            </a:xfrm>
            <a:prstGeom prst="line">
              <a:avLst/>
            </a:prstGeom>
            <a:noFill/>
            <a:ln w="0">
              <a:solidFill>
                <a:srgbClr val="000000"/>
              </a:solidFill>
              <a:round/>
              <a:headEnd/>
              <a:tailEnd/>
            </a:ln>
          </p:spPr>
          <p:txBody>
            <a:bodyPr/>
            <a:lstStyle/>
            <a:p>
              <a:endParaRPr lang="en-GB"/>
            </a:p>
          </p:txBody>
        </p:sp>
        <p:sp>
          <p:nvSpPr>
            <p:cNvPr id="855" name="Line 686"/>
            <p:cNvSpPr>
              <a:spLocks noChangeShapeType="1"/>
            </p:cNvSpPr>
            <p:nvPr/>
          </p:nvSpPr>
          <p:spPr bwMode="auto">
            <a:xfrm flipH="1">
              <a:off x="2953" y="1099"/>
              <a:ext cx="4" cy="0"/>
            </a:xfrm>
            <a:prstGeom prst="line">
              <a:avLst/>
            </a:prstGeom>
            <a:noFill/>
            <a:ln w="0">
              <a:solidFill>
                <a:srgbClr val="000000"/>
              </a:solidFill>
              <a:round/>
              <a:headEnd/>
              <a:tailEnd/>
            </a:ln>
          </p:spPr>
          <p:txBody>
            <a:bodyPr/>
            <a:lstStyle/>
            <a:p>
              <a:endParaRPr lang="en-GB"/>
            </a:p>
          </p:txBody>
        </p:sp>
        <p:sp>
          <p:nvSpPr>
            <p:cNvPr id="856" name="Line 687"/>
            <p:cNvSpPr>
              <a:spLocks noChangeShapeType="1"/>
            </p:cNvSpPr>
            <p:nvPr/>
          </p:nvSpPr>
          <p:spPr bwMode="auto">
            <a:xfrm>
              <a:off x="2864" y="1147"/>
              <a:ext cx="0" cy="0"/>
            </a:xfrm>
            <a:prstGeom prst="line">
              <a:avLst/>
            </a:prstGeom>
            <a:noFill/>
            <a:ln w="0">
              <a:solidFill>
                <a:srgbClr val="000000"/>
              </a:solidFill>
              <a:round/>
              <a:headEnd/>
              <a:tailEnd/>
            </a:ln>
          </p:spPr>
          <p:txBody>
            <a:bodyPr/>
            <a:lstStyle/>
            <a:p>
              <a:endParaRPr lang="en-GB"/>
            </a:p>
          </p:txBody>
        </p:sp>
        <p:sp>
          <p:nvSpPr>
            <p:cNvPr id="857" name="Line 688"/>
            <p:cNvSpPr>
              <a:spLocks noChangeShapeType="1"/>
            </p:cNvSpPr>
            <p:nvPr/>
          </p:nvSpPr>
          <p:spPr bwMode="auto">
            <a:xfrm flipH="1">
              <a:off x="2953" y="1147"/>
              <a:ext cx="4" cy="0"/>
            </a:xfrm>
            <a:prstGeom prst="line">
              <a:avLst/>
            </a:prstGeom>
            <a:noFill/>
            <a:ln w="0">
              <a:solidFill>
                <a:srgbClr val="000000"/>
              </a:solidFill>
              <a:round/>
              <a:headEnd/>
              <a:tailEnd/>
            </a:ln>
          </p:spPr>
          <p:txBody>
            <a:bodyPr/>
            <a:lstStyle/>
            <a:p>
              <a:endParaRPr lang="en-GB"/>
            </a:p>
          </p:txBody>
        </p:sp>
        <p:sp>
          <p:nvSpPr>
            <p:cNvPr id="858" name="Line 689"/>
            <p:cNvSpPr>
              <a:spLocks noChangeShapeType="1"/>
            </p:cNvSpPr>
            <p:nvPr/>
          </p:nvSpPr>
          <p:spPr bwMode="auto">
            <a:xfrm>
              <a:off x="2864" y="1159"/>
              <a:ext cx="93" cy="0"/>
            </a:xfrm>
            <a:prstGeom prst="line">
              <a:avLst/>
            </a:prstGeom>
            <a:noFill/>
            <a:ln w="0">
              <a:solidFill>
                <a:srgbClr val="000000"/>
              </a:solidFill>
              <a:round/>
              <a:headEnd/>
              <a:tailEnd/>
            </a:ln>
          </p:spPr>
          <p:txBody>
            <a:bodyPr/>
            <a:lstStyle/>
            <a:p>
              <a:endParaRPr lang="en-GB"/>
            </a:p>
          </p:txBody>
        </p:sp>
        <p:sp>
          <p:nvSpPr>
            <p:cNvPr id="859" name="Line 690"/>
            <p:cNvSpPr>
              <a:spLocks noChangeShapeType="1"/>
            </p:cNvSpPr>
            <p:nvPr/>
          </p:nvSpPr>
          <p:spPr bwMode="auto">
            <a:xfrm>
              <a:off x="2864" y="1067"/>
              <a:ext cx="93" cy="0"/>
            </a:xfrm>
            <a:prstGeom prst="line">
              <a:avLst/>
            </a:prstGeom>
            <a:noFill/>
            <a:ln w="0">
              <a:solidFill>
                <a:srgbClr val="000000"/>
              </a:solidFill>
              <a:round/>
              <a:headEnd/>
              <a:tailEnd/>
            </a:ln>
          </p:spPr>
          <p:txBody>
            <a:bodyPr/>
            <a:lstStyle/>
            <a:p>
              <a:endParaRPr lang="en-GB"/>
            </a:p>
          </p:txBody>
        </p:sp>
        <p:sp>
          <p:nvSpPr>
            <p:cNvPr id="860" name="Line 691"/>
            <p:cNvSpPr>
              <a:spLocks noChangeShapeType="1"/>
            </p:cNvSpPr>
            <p:nvPr/>
          </p:nvSpPr>
          <p:spPr bwMode="auto">
            <a:xfrm>
              <a:off x="2957" y="1067"/>
              <a:ext cx="0" cy="92"/>
            </a:xfrm>
            <a:prstGeom prst="line">
              <a:avLst/>
            </a:prstGeom>
            <a:noFill/>
            <a:ln w="0">
              <a:solidFill>
                <a:srgbClr val="000000"/>
              </a:solidFill>
              <a:round/>
              <a:headEnd/>
              <a:tailEnd/>
            </a:ln>
          </p:spPr>
          <p:txBody>
            <a:bodyPr/>
            <a:lstStyle/>
            <a:p>
              <a:endParaRPr lang="en-GB"/>
            </a:p>
          </p:txBody>
        </p:sp>
        <p:sp>
          <p:nvSpPr>
            <p:cNvPr id="861" name="Line 692"/>
            <p:cNvSpPr>
              <a:spLocks noChangeShapeType="1"/>
            </p:cNvSpPr>
            <p:nvPr/>
          </p:nvSpPr>
          <p:spPr bwMode="auto">
            <a:xfrm>
              <a:off x="2864" y="1067"/>
              <a:ext cx="0" cy="92"/>
            </a:xfrm>
            <a:prstGeom prst="line">
              <a:avLst/>
            </a:prstGeom>
            <a:noFill/>
            <a:ln w="0">
              <a:solidFill>
                <a:srgbClr val="000000"/>
              </a:solidFill>
              <a:round/>
              <a:headEnd/>
              <a:tailEnd/>
            </a:ln>
          </p:spPr>
          <p:txBody>
            <a:bodyPr/>
            <a:lstStyle/>
            <a:p>
              <a:endParaRPr lang="en-GB"/>
            </a:p>
          </p:txBody>
        </p:sp>
        <p:sp>
          <p:nvSpPr>
            <p:cNvPr id="862" name="Rectangle 693"/>
            <p:cNvSpPr>
              <a:spLocks noChangeArrowheads="1"/>
            </p:cNvSpPr>
            <p:nvPr/>
          </p:nvSpPr>
          <p:spPr bwMode="auto">
            <a:xfrm>
              <a:off x="2989" y="1067"/>
              <a:ext cx="88" cy="88"/>
            </a:xfrm>
            <a:prstGeom prst="rect">
              <a:avLst/>
            </a:prstGeom>
            <a:solidFill>
              <a:srgbClr val="FFFFFF"/>
            </a:solidFill>
            <a:ln w="9525">
              <a:noFill/>
              <a:miter lim="800000"/>
              <a:headEnd/>
              <a:tailEnd/>
            </a:ln>
          </p:spPr>
          <p:txBody>
            <a:bodyPr/>
            <a:lstStyle/>
            <a:p>
              <a:endParaRPr lang="en-US"/>
            </a:p>
          </p:txBody>
        </p:sp>
        <p:sp>
          <p:nvSpPr>
            <p:cNvPr id="863" name="Rectangle 694"/>
            <p:cNvSpPr>
              <a:spLocks noChangeArrowheads="1"/>
            </p:cNvSpPr>
            <p:nvPr/>
          </p:nvSpPr>
          <p:spPr bwMode="auto">
            <a:xfrm>
              <a:off x="2989" y="1067"/>
              <a:ext cx="88" cy="88"/>
            </a:xfrm>
            <a:prstGeom prst="rect">
              <a:avLst/>
            </a:prstGeom>
            <a:noFill/>
            <a:ln w="0">
              <a:solidFill>
                <a:srgbClr val="FFFFFF"/>
              </a:solidFill>
              <a:miter lim="800000"/>
              <a:headEnd/>
              <a:tailEnd/>
            </a:ln>
          </p:spPr>
          <p:txBody>
            <a:bodyPr/>
            <a:lstStyle/>
            <a:p>
              <a:endParaRPr lang="en-US"/>
            </a:p>
          </p:txBody>
        </p:sp>
        <p:pic>
          <p:nvPicPr>
            <p:cNvPr id="864" name="Picture 695"/>
            <p:cNvPicPr>
              <a:picLocks noChangeAspect="1" noChangeArrowheads="1"/>
            </p:cNvPicPr>
            <p:nvPr/>
          </p:nvPicPr>
          <p:blipFill>
            <a:blip r:embed="rId34" cstate="print"/>
            <a:srcRect/>
            <a:stretch>
              <a:fillRect/>
            </a:stretch>
          </p:blipFill>
          <p:spPr bwMode="auto">
            <a:xfrm>
              <a:off x="2989" y="1071"/>
              <a:ext cx="88" cy="88"/>
            </a:xfrm>
            <a:prstGeom prst="rect">
              <a:avLst/>
            </a:prstGeom>
            <a:noFill/>
            <a:ln w="9525">
              <a:noFill/>
              <a:miter lim="800000"/>
              <a:headEnd/>
              <a:tailEnd/>
            </a:ln>
          </p:spPr>
        </p:pic>
        <p:sp>
          <p:nvSpPr>
            <p:cNvPr id="865" name="Line 696"/>
            <p:cNvSpPr>
              <a:spLocks noChangeShapeType="1"/>
            </p:cNvSpPr>
            <p:nvPr/>
          </p:nvSpPr>
          <p:spPr bwMode="auto">
            <a:xfrm>
              <a:off x="2989" y="1155"/>
              <a:ext cx="88" cy="0"/>
            </a:xfrm>
            <a:prstGeom prst="line">
              <a:avLst/>
            </a:prstGeom>
            <a:noFill/>
            <a:ln w="0">
              <a:solidFill>
                <a:srgbClr val="000000"/>
              </a:solidFill>
              <a:round/>
              <a:headEnd/>
              <a:tailEnd/>
            </a:ln>
          </p:spPr>
          <p:txBody>
            <a:bodyPr/>
            <a:lstStyle/>
            <a:p>
              <a:endParaRPr lang="en-GB"/>
            </a:p>
          </p:txBody>
        </p:sp>
        <p:sp>
          <p:nvSpPr>
            <p:cNvPr id="866" name="Line 697"/>
            <p:cNvSpPr>
              <a:spLocks noChangeShapeType="1"/>
            </p:cNvSpPr>
            <p:nvPr/>
          </p:nvSpPr>
          <p:spPr bwMode="auto">
            <a:xfrm>
              <a:off x="2989" y="1067"/>
              <a:ext cx="88" cy="0"/>
            </a:xfrm>
            <a:prstGeom prst="line">
              <a:avLst/>
            </a:prstGeom>
            <a:noFill/>
            <a:ln w="0">
              <a:solidFill>
                <a:srgbClr val="000000"/>
              </a:solidFill>
              <a:round/>
              <a:headEnd/>
              <a:tailEnd/>
            </a:ln>
          </p:spPr>
          <p:txBody>
            <a:bodyPr/>
            <a:lstStyle/>
            <a:p>
              <a:endParaRPr lang="en-GB"/>
            </a:p>
          </p:txBody>
        </p:sp>
        <p:sp>
          <p:nvSpPr>
            <p:cNvPr id="867" name="Line 698"/>
            <p:cNvSpPr>
              <a:spLocks noChangeShapeType="1"/>
            </p:cNvSpPr>
            <p:nvPr/>
          </p:nvSpPr>
          <p:spPr bwMode="auto">
            <a:xfrm>
              <a:off x="3077" y="1067"/>
              <a:ext cx="0" cy="88"/>
            </a:xfrm>
            <a:prstGeom prst="line">
              <a:avLst/>
            </a:prstGeom>
            <a:noFill/>
            <a:ln w="0">
              <a:solidFill>
                <a:srgbClr val="000000"/>
              </a:solidFill>
              <a:round/>
              <a:headEnd/>
              <a:tailEnd/>
            </a:ln>
          </p:spPr>
          <p:txBody>
            <a:bodyPr/>
            <a:lstStyle/>
            <a:p>
              <a:endParaRPr lang="en-GB"/>
            </a:p>
          </p:txBody>
        </p:sp>
        <p:sp>
          <p:nvSpPr>
            <p:cNvPr id="868" name="Line 699"/>
            <p:cNvSpPr>
              <a:spLocks noChangeShapeType="1"/>
            </p:cNvSpPr>
            <p:nvPr/>
          </p:nvSpPr>
          <p:spPr bwMode="auto">
            <a:xfrm>
              <a:off x="2989" y="1067"/>
              <a:ext cx="0" cy="88"/>
            </a:xfrm>
            <a:prstGeom prst="line">
              <a:avLst/>
            </a:prstGeom>
            <a:noFill/>
            <a:ln w="0">
              <a:solidFill>
                <a:srgbClr val="000000"/>
              </a:solidFill>
              <a:round/>
              <a:headEnd/>
              <a:tailEnd/>
            </a:ln>
          </p:spPr>
          <p:txBody>
            <a:bodyPr/>
            <a:lstStyle/>
            <a:p>
              <a:endParaRPr lang="en-GB"/>
            </a:p>
          </p:txBody>
        </p:sp>
        <p:sp>
          <p:nvSpPr>
            <p:cNvPr id="869" name="Line 700"/>
            <p:cNvSpPr>
              <a:spLocks noChangeShapeType="1"/>
            </p:cNvSpPr>
            <p:nvPr/>
          </p:nvSpPr>
          <p:spPr bwMode="auto">
            <a:xfrm>
              <a:off x="2989" y="1155"/>
              <a:ext cx="88" cy="0"/>
            </a:xfrm>
            <a:prstGeom prst="line">
              <a:avLst/>
            </a:prstGeom>
            <a:noFill/>
            <a:ln w="0">
              <a:solidFill>
                <a:srgbClr val="000000"/>
              </a:solidFill>
              <a:round/>
              <a:headEnd/>
              <a:tailEnd/>
            </a:ln>
          </p:spPr>
          <p:txBody>
            <a:bodyPr/>
            <a:lstStyle/>
            <a:p>
              <a:endParaRPr lang="en-GB"/>
            </a:p>
          </p:txBody>
        </p:sp>
        <p:sp>
          <p:nvSpPr>
            <p:cNvPr id="870" name="Line 701"/>
            <p:cNvSpPr>
              <a:spLocks noChangeShapeType="1"/>
            </p:cNvSpPr>
            <p:nvPr/>
          </p:nvSpPr>
          <p:spPr bwMode="auto">
            <a:xfrm>
              <a:off x="2989" y="1067"/>
              <a:ext cx="0" cy="88"/>
            </a:xfrm>
            <a:prstGeom prst="line">
              <a:avLst/>
            </a:prstGeom>
            <a:noFill/>
            <a:ln w="0">
              <a:solidFill>
                <a:srgbClr val="000000"/>
              </a:solidFill>
              <a:round/>
              <a:headEnd/>
              <a:tailEnd/>
            </a:ln>
          </p:spPr>
          <p:txBody>
            <a:bodyPr/>
            <a:lstStyle/>
            <a:p>
              <a:endParaRPr lang="en-GB"/>
            </a:p>
          </p:txBody>
        </p:sp>
        <p:sp>
          <p:nvSpPr>
            <p:cNvPr id="871" name="Line 702"/>
            <p:cNvSpPr>
              <a:spLocks noChangeShapeType="1"/>
            </p:cNvSpPr>
            <p:nvPr/>
          </p:nvSpPr>
          <p:spPr bwMode="auto">
            <a:xfrm>
              <a:off x="3021" y="1155"/>
              <a:ext cx="0" cy="0"/>
            </a:xfrm>
            <a:prstGeom prst="line">
              <a:avLst/>
            </a:prstGeom>
            <a:noFill/>
            <a:ln w="0">
              <a:solidFill>
                <a:srgbClr val="000000"/>
              </a:solidFill>
              <a:round/>
              <a:headEnd/>
              <a:tailEnd/>
            </a:ln>
          </p:spPr>
          <p:txBody>
            <a:bodyPr/>
            <a:lstStyle/>
            <a:p>
              <a:endParaRPr lang="en-GB"/>
            </a:p>
          </p:txBody>
        </p:sp>
        <p:sp>
          <p:nvSpPr>
            <p:cNvPr id="872" name="Line 703"/>
            <p:cNvSpPr>
              <a:spLocks noChangeShapeType="1"/>
            </p:cNvSpPr>
            <p:nvPr/>
          </p:nvSpPr>
          <p:spPr bwMode="auto">
            <a:xfrm>
              <a:off x="3021" y="1067"/>
              <a:ext cx="0" cy="0"/>
            </a:xfrm>
            <a:prstGeom prst="line">
              <a:avLst/>
            </a:prstGeom>
            <a:noFill/>
            <a:ln w="0">
              <a:solidFill>
                <a:srgbClr val="000000"/>
              </a:solidFill>
              <a:round/>
              <a:headEnd/>
              <a:tailEnd/>
            </a:ln>
          </p:spPr>
          <p:txBody>
            <a:bodyPr/>
            <a:lstStyle/>
            <a:p>
              <a:endParaRPr lang="en-GB"/>
            </a:p>
          </p:txBody>
        </p:sp>
        <p:sp>
          <p:nvSpPr>
            <p:cNvPr id="873" name="Line 704"/>
            <p:cNvSpPr>
              <a:spLocks noChangeShapeType="1"/>
            </p:cNvSpPr>
            <p:nvPr/>
          </p:nvSpPr>
          <p:spPr bwMode="auto">
            <a:xfrm>
              <a:off x="3065" y="1155"/>
              <a:ext cx="0" cy="0"/>
            </a:xfrm>
            <a:prstGeom prst="line">
              <a:avLst/>
            </a:prstGeom>
            <a:noFill/>
            <a:ln w="0">
              <a:solidFill>
                <a:srgbClr val="000000"/>
              </a:solidFill>
              <a:round/>
              <a:headEnd/>
              <a:tailEnd/>
            </a:ln>
          </p:spPr>
          <p:txBody>
            <a:bodyPr/>
            <a:lstStyle/>
            <a:p>
              <a:endParaRPr lang="en-GB"/>
            </a:p>
          </p:txBody>
        </p:sp>
        <p:sp>
          <p:nvSpPr>
            <p:cNvPr id="874" name="Line 705"/>
            <p:cNvSpPr>
              <a:spLocks noChangeShapeType="1"/>
            </p:cNvSpPr>
            <p:nvPr/>
          </p:nvSpPr>
          <p:spPr bwMode="auto">
            <a:xfrm>
              <a:off x="3065" y="1067"/>
              <a:ext cx="0" cy="0"/>
            </a:xfrm>
            <a:prstGeom prst="line">
              <a:avLst/>
            </a:prstGeom>
            <a:noFill/>
            <a:ln w="0">
              <a:solidFill>
                <a:srgbClr val="000000"/>
              </a:solidFill>
              <a:round/>
              <a:headEnd/>
              <a:tailEnd/>
            </a:ln>
          </p:spPr>
          <p:txBody>
            <a:bodyPr/>
            <a:lstStyle/>
            <a:p>
              <a:endParaRPr lang="en-GB"/>
            </a:p>
          </p:txBody>
        </p:sp>
        <p:sp>
          <p:nvSpPr>
            <p:cNvPr id="875" name="Line 706"/>
            <p:cNvSpPr>
              <a:spLocks noChangeShapeType="1"/>
            </p:cNvSpPr>
            <p:nvPr/>
          </p:nvSpPr>
          <p:spPr bwMode="auto">
            <a:xfrm>
              <a:off x="2989" y="1099"/>
              <a:ext cx="0" cy="0"/>
            </a:xfrm>
            <a:prstGeom prst="line">
              <a:avLst/>
            </a:prstGeom>
            <a:noFill/>
            <a:ln w="0">
              <a:solidFill>
                <a:srgbClr val="000000"/>
              </a:solidFill>
              <a:round/>
              <a:headEnd/>
              <a:tailEnd/>
            </a:ln>
          </p:spPr>
          <p:txBody>
            <a:bodyPr/>
            <a:lstStyle/>
            <a:p>
              <a:endParaRPr lang="en-GB"/>
            </a:p>
          </p:txBody>
        </p:sp>
        <p:sp>
          <p:nvSpPr>
            <p:cNvPr id="876" name="Line 707"/>
            <p:cNvSpPr>
              <a:spLocks noChangeShapeType="1"/>
            </p:cNvSpPr>
            <p:nvPr/>
          </p:nvSpPr>
          <p:spPr bwMode="auto">
            <a:xfrm flipH="1">
              <a:off x="3073" y="1099"/>
              <a:ext cx="4" cy="0"/>
            </a:xfrm>
            <a:prstGeom prst="line">
              <a:avLst/>
            </a:prstGeom>
            <a:noFill/>
            <a:ln w="0">
              <a:solidFill>
                <a:srgbClr val="000000"/>
              </a:solidFill>
              <a:round/>
              <a:headEnd/>
              <a:tailEnd/>
            </a:ln>
          </p:spPr>
          <p:txBody>
            <a:bodyPr/>
            <a:lstStyle/>
            <a:p>
              <a:endParaRPr lang="en-GB"/>
            </a:p>
          </p:txBody>
        </p:sp>
        <p:sp>
          <p:nvSpPr>
            <p:cNvPr id="877" name="Line 708"/>
            <p:cNvSpPr>
              <a:spLocks noChangeShapeType="1"/>
            </p:cNvSpPr>
            <p:nvPr/>
          </p:nvSpPr>
          <p:spPr bwMode="auto">
            <a:xfrm>
              <a:off x="2989" y="1143"/>
              <a:ext cx="0" cy="0"/>
            </a:xfrm>
            <a:prstGeom prst="line">
              <a:avLst/>
            </a:prstGeom>
            <a:noFill/>
            <a:ln w="0">
              <a:solidFill>
                <a:srgbClr val="000000"/>
              </a:solidFill>
              <a:round/>
              <a:headEnd/>
              <a:tailEnd/>
            </a:ln>
          </p:spPr>
          <p:txBody>
            <a:bodyPr/>
            <a:lstStyle/>
            <a:p>
              <a:endParaRPr lang="en-GB"/>
            </a:p>
          </p:txBody>
        </p:sp>
        <p:sp>
          <p:nvSpPr>
            <p:cNvPr id="878" name="Line 709"/>
            <p:cNvSpPr>
              <a:spLocks noChangeShapeType="1"/>
            </p:cNvSpPr>
            <p:nvPr/>
          </p:nvSpPr>
          <p:spPr bwMode="auto">
            <a:xfrm flipH="1">
              <a:off x="3073" y="1143"/>
              <a:ext cx="4" cy="0"/>
            </a:xfrm>
            <a:prstGeom prst="line">
              <a:avLst/>
            </a:prstGeom>
            <a:noFill/>
            <a:ln w="0">
              <a:solidFill>
                <a:srgbClr val="000000"/>
              </a:solidFill>
              <a:round/>
              <a:headEnd/>
              <a:tailEnd/>
            </a:ln>
          </p:spPr>
          <p:txBody>
            <a:bodyPr/>
            <a:lstStyle/>
            <a:p>
              <a:endParaRPr lang="en-GB"/>
            </a:p>
          </p:txBody>
        </p:sp>
        <p:sp>
          <p:nvSpPr>
            <p:cNvPr id="879" name="Line 710"/>
            <p:cNvSpPr>
              <a:spLocks noChangeShapeType="1"/>
            </p:cNvSpPr>
            <p:nvPr/>
          </p:nvSpPr>
          <p:spPr bwMode="auto">
            <a:xfrm>
              <a:off x="2989" y="1155"/>
              <a:ext cx="88" cy="0"/>
            </a:xfrm>
            <a:prstGeom prst="line">
              <a:avLst/>
            </a:prstGeom>
            <a:noFill/>
            <a:ln w="0">
              <a:solidFill>
                <a:srgbClr val="000000"/>
              </a:solidFill>
              <a:round/>
              <a:headEnd/>
              <a:tailEnd/>
            </a:ln>
          </p:spPr>
          <p:txBody>
            <a:bodyPr/>
            <a:lstStyle/>
            <a:p>
              <a:endParaRPr lang="en-GB"/>
            </a:p>
          </p:txBody>
        </p:sp>
        <p:sp>
          <p:nvSpPr>
            <p:cNvPr id="880" name="Line 711"/>
            <p:cNvSpPr>
              <a:spLocks noChangeShapeType="1"/>
            </p:cNvSpPr>
            <p:nvPr/>
          </p:nvSpPr>
          <p:spPr bwMode="auto">
            <a:xfrm>
              <a:off x="2989" y="1067"/>
              <a:ext cx="88" cy="0"/>
            </a:xfrm>
            <a:prstGeom prst="line">
              <a:avLst/>
            </a:prstGeom>
            <a:noFill/>
            <a:ln w="0">
              <a:solidFill>
                <a:srgbClr val="000000"/>
              </a:solidFill>
              <a:round/>
              <a:headEnd/>
              <a:tailEnd/>
            </a:ln>
          </p:spPr>
          <p:txBody>
            <a:bodyPr/>
            <a:lstStyle/>
            <a:p>
              <a:endParaRPr lang="en-GB"/>
            </a:p>
          </p:txBody>
        </p:sp>
        <p:sp>
          <p:nvSpPr>
            <p:cNvPr id="881" name="Line 712"/>
            <p:cNvSpPr>
              <a:spLocks noChangeShapeType="1"/>
            </p:cNvSpPr>
            <p:nvPr/>
          </p:nvSpPr>
          <p:spPr bwMode="auto">
            <a:xfrm>
              <a:off x="3077" y="1067"/>
              <a:ext cx="0" cy="88"/>
            </a:xfrm>
            <a:prstGeom prst="line">
              <a:avLst/>
            </a:prstGeom>
            <a:noFill/>
            <a:ln w="0">
              <a:solidFill>
                <a:srgbClr val="000000"/>
              </a:solidFill>
              <a:round/>
              <a:headEnd/>
              <a:tailEnd/>
            </a:ln>
          </p:spPr>
          <p:txBody>
            <a:bodyPr/>
            <a:lstStyle/>
            <a:p>
              <a:endParaRPr lang="en-GB"/>
            </a:p>
          </p:txBody>
        </p:sp>
        <p:sp>
          <p:nvSpPr>
            <p:cNvPr id="882" name="Line 713"/>
            <p:cNvSpPr>
              <a:spLocks noChangeShapeType="1"/>
            </p:cNvSpPr>
            <p:nvPr/>
          </p:nvSpPr>
          <p:spPr bwMode="auto">
            <a:xfrm>
              <a:off x="2989" y="1067"/>
              <a:ext cx="0" cy="88"/>
            </a:xfrm>
            <a:prstGeom prst="line">
              <a:avLst/>
            </a:prstGeom>
            <a:noFill/>
            <a:ln w="0">
              <a:solidFill>
                <a:srgbClr val="000000"/>
              </a:solidFill>
              <a:round/>
              <a:headEnd/>
              <a:tailEnd/>
            </a:ln>
          </p:spPr>
          <p:txBody>
            <a:bodyPr/>
            <a:lstStyle/>
            <a:p>
              <a:endParaRPr lang="en-GB"/>
            </a:p>
          </p:txBody>
        </p:sp>
        <p:sp>
          <p:nvSpPr>
            <p:cNvPr id="883" name="Rectangle 714"/>
            <p:cNvSpPr>
              <a:spLocks noChangeArrowheads="1"/>
            </p:cNvSpPr>
            <p:nvPr/>
          </p:nvSpPr>
          <p:spPr bwMode="auto">
            <a:xfrm>
              <a:off x="3109" y="1067"/>
              <a:ext cx="88" cy="88"/>
            </a:xfrm>
            <a:prstGeom prst="rect">
              <a:avLst/>
            </a:prstGeom>
            <a:solidFill>
              <a:srgbClr val="FFFFFF"/>
            </a:solidFill>
            <a:ln w="9525">
              <a:noFill/>
              <a:miter lim="800000"/>
              <a:headEnd/>
              <a:tailEnd/>
            </a:ln>
          </p:spPr>
          <p:txBody>
            <a:bodyPr/>
            <a:lstStyle/>
            <a:p>
              <a:endParaRPr lang="en-US"/>
            </a:p>
          </p:txBody>
        </p:sp>
        <p:sp>
          <p:nvSpPr>
            <p:cNvPr id="884" name="Rectangle 715"/>
            <p:cNvSpPr>
              <a:spLocks noChangeArrowheads="1"/>
            </p:cNvSpPr>
            <p:nvPr/>
          </p:nvSpPr>
          <p:spPr bwMode="auto">
            <a:xfrm>
              <a:off x="3109" y="1067"/>
              <a:ext cx="88" cy="88"/>
            </a:xfrm>
            <a:prstGeom prst="rect">
              <a:avLst/>
            </a:prstGeom>
            <a:noFill/>
            <a:ln w="0">
              <a:solidFill>
                <a:srgbClr val="FFFFFF"/>
              </a:solidFill>
              <a:miter lim="800000"/>
              <a:headEnd/>
              <a:tailEnd/>
            </a:ln>
          </p:spPr>
          <p:txBody>
            <a:bodyPr/>
            <a:lstStyle/>
            <a:p>
              <a:endParaRPr lang="en-US"/>
            </a:p>
          </p:txBody>
        </p:sp>
        <p:pic>
          <p:nvPicPr>
            <p:cNvPr id="885" name="Picture 716"/>
            <p:cNvPicPr>
              <a:picLocks noChangeAspect="1" noChangeArrowheads="1"/>
            </p:cNvPicPr>
            <p:nvPr/>
          </p:nvPicPr>
          <p:blipFill>
            <a:blip r:embed="rId35" cstate="print"/>
            <a:srcRect/>
            <a:stretch>
              <a:fillRect/>
            </a:stretch>
          </p:blipFill>
          <p:spPr bwMode="auto">
            <a:xfrm>
              <a:off x="3109" y="1071"/>
              <a:ext cx="88" cy="88"/>
            </a:xfrm>
            <a:prstGeom prst="rect">
              <a:avLst/>
            </a:prstGeom>
            <a:noFill/>
            <a:ln w="9525">
              <a:noFill/>
              <a:miter lim="800000"/>
              <a:headEnd/>
              <a:tailEnd/>
            </a:ln>
          </p:spPr>
        </p:pic>
        <p:sp>
          <p:nvSpPr>
            <p:cNvPr id="886" name="Line 717"/>
            <p:cNvSpPr>
              <a:spLocks noChangeShapeType="1"/>
            </p:cNvSpPr>
            <p:nvPr/>
          </p:nvSpPr>
          <p:spPr bwMode="auto">
            <a:xfrm>
              <a:off x="3109" y="1155"/>
              <a:ext cx="88" cy="0"/>
            </a:xfrm>
            <a:prstGeom prst="line">
              <a:avLst/>
            </a:prstGeom>
            <a:noFill/>
            <a:ln w="0">
              <a:solidFill>
                <a:srgbClr val="000000"/>
              </a:solidFill>
              <a:round/>
              <a:headEnd/>
              <a:tailEnd/>
            </a:ln>
          </p:spPr>
          <p:txBody>
            <a:bodyPr/>
            <a:lstStyle/>
            <a:p>
              <a:endParaRPr lang="en-GB"/>
            </a:p>
          </p:txBody>
        </p:sp>
        <p:sp>
          <p:nvSpPr>
            <p:cNvPr id="887" name="Line 718"/>
            <p:cNvSpPr>
              <a:spLocks noChangeShapeType="1"/>
            </p:cNvSpPr>
            <p:nvPr/>
          </p:nvSpPr>
          <p:spPr bwMode="auto">
            <a:xfrm>
              <a:off x="3109" y="1067"/>
              <a:ext cx="88" cy="0"/>
            </a:xfrm>
            <a:prstGeom prst="line">
              <a:avLst/>
            </a:prstGeom>
            <a:noFill/>
            <a:ln w="0">
              <a:solidFill>
                <a:srgbClr val="000000"/>
              </a:solidFill>
              <a:round/>
              <a:headEnd/>
              <a:tailEnd/>
            </a:ln>
          </p:spPr>
          <p:txBody>
            <a:bodyPr/>
            <a:lstStyle/>
            <a:p>
              <a:endParaRPr lang="en-GB"/>
            </a:p>
          </p:txBody>
        </p:sp>
        <p:sp>
          <p:nvSpPr>
            <p:cNvPr id="888" name="Line 719"/>
            <p:cNvSpPr>
              <a:spLocks noChangeShapeType="1"/>
            </p:cNvSpPr>
            <p:nvPr/>
          </p:nvSpPr>
          <p:spPr bwMode="auto">
            <a:xfrm>
              <a:off x="3197" y="1067"/>
              <a:ext cx="0" cy="88"/>
            </a:xfrm>
            <a:prstGeom prst="line">
              <a:avLst/>
            </a:prstGeom>
            <a:noFill/>
            <a:ln w="0">
              <a:solidFill>
                <a:srgbClr val="000000"/>
              </a:solidFill>
              <a:round/>
              <a:headEnd/>
              <a:tailEnd/>
            </a:ln>
          </p:spPr>
          <p:txBody>
            <a:bodyPr/>
            <a:lstStyle/>
            <a:p>
              <a:endParaRPr lang="en-GB"/>
            </a:p>
          </p:txBody>
        </p:sp>
        <p:sp>
          <p:nvSpPr>
            <p:cNvPr id="889" name="Line 720"/>
            <p:cNvSpPr>
              <a:spLocks noChangeShapeType="1"/>
            </p:cNvSpPr>
            <p:nvPr/>
          </p:nvSpPr>
          <p:spPr bwMode="auto">
            <a:xfrm>
              <a:off x="3109" y="1067"/>
              <a:ext cx="0" cy="88"/>
            </a:xfrm>
            <a:prstGeom prst="line">
              <a:avLst/>
            </a:prstGeom>
            <a:noFill/>
            <a:ln w="0">
              <a:solidFill>
                <a:srgbClr val="000000"/>
              </a:solidFill>
              <a:round/>
              <a:headEnd/>
              <a:tailEnd/>
            </a:ln>
          </p:spPr>
          <p:txBody>
            <a:bodyPr/>
            <a:lstStyle/>
            <a:p>
              <a:endParaRPr lang="en-GB"/>
            </a:p>
          </p:txBody>
        </p:sp>
        <p:sp>
          <p:nvSpPr>
            <p:cNvPr id="890" name="Line 721"/>
            <p:cNvSpPr>
              <a:spLocks noChangeShapeType="1"/>
            </p:cNvSpPr>
            <p:nvPr/>
          </p:nvSpPr>
          <p:spPr bwMode="auto">
            <a:xfrm>
              <a:off x="3109" y="1155"/>
              <a:ext cx="88" cy="0"/>
            </a:xfrm>
            <a:prstGeom prst="line">
              <a:avLst/>
            </a:prstGeom>
            <a:noFill/>
            <a:ln w="0">
              <a:solidFill>
                <a:srgbClr val="000000"/>
              </a:solidFill>
              <a:round/>
              <a:headEnd/>
              <a:tailEnd/>
            </a:ln>
          </p:spPr>
          <p:txBody>
            <a:bodyPr/>
            <a:lstStyle/>
            <a:p>
              <a:endParaRPr lang="en-GB"/>
            </a:p>
          </p:txBody>
        </p:sp>
        <p:sp>
          <p:nvSpPr>
            <p:cNvPr id="891" name="Line 722"/>
            <p:cNvSpPr>
              <a:spLocks noChangeShapeType="1"/>
            </p:cNvSpPr>
            <p:nvPr/>
          </p:nvSpPr>
          <p:spPr bwMode="auto">
            <a:xfrm>
              <a:off x="3109" y="1067"/>
              <a:ext cx="0" cy="88"/>
            </a:xfrm>
            <a:prstGeom prst="line">
              <a:avLst/>
            </a:prstGeom>
            <a:noFill/>
            <a:ln w="0">
              <a:solidFill>
                <a:srgbClr val="000000"/>
              </a:solidFill>
              <a:round/>
              <a:headEnd/>
              <a:tailEnd/>
            </a:ln>
          </p:spPr>
          <p:txBody>
            <a:bodyPr/>
            <a:lstStyle/>
            <a:p>
              <a:endParaRPr lang="en-GB"/>
            </a:p>
          </p:txBody>
        </p:sp>
        <p:sp>
          <p:nvSpPr>
            <p:cNvPr id="892" name="Line 723"/>
            <p:cNvSpPr>
              <a:spLocks noChangeShapeType="1"/>
            </p:cNvSpPr>
            <p:nvPr/>
          </p:nvSpPr>
          <p:spPr bwMode="auto">
            <a:xfrm>
              <a:off x="3141" y="1155"/>
              <a:ext cx="0" cy="0"/>
            </a:xfrm>
            <a:prstGeom prst="line">
              <a:avLst/>
            </a:prstGeom>
            <a:noFill/>
            <a:ln w="0">
              <a:solidFill>
                <a:srgbClr val="000000"/>
              </a:solidFill>
              <a:round/>
              <a:headEnd/>
              <a:tailEnd/>
            </a:ln>
          </p:spPr>
          <p:txBody>
            <a:bodyPr/>
            <a:lstStyle/>
            <a:p>
              <a:endParaRPr lang="en-GB"/>
            </a:p>
          </p:txBody>
        </p:sp>
        <p:sp>
          <p:nvSpPr>
            <p:cNvPr id="893" name="Line 724"/>
            <p:cNvSpPr>
              <a:spLocks noChangeShapeType="1"/>
            </p:cNvSpPr>
            <p:nvPr/>
          </p:nvSpPr>
          <p:spPr bwMode="auto">
            <a:xfrm>
              <a:off x="3141" y="1067"/>
              <a:ext cx="0" cy="0"/>
            </a:xfrm>
            <a:prstGeom prst="line">
              <a:avLst/>
            </a:prstGeom>
            <a:noFill/>
            <a:ln w="0">
              <a:solidFill>
                <a:srgbClr val="000000"/>
              </a:solidFill>
              <a:round/>
              <a:headEnd/>
              <a:tailEnd/>
            </a:ln>
          </p:spPr>
          <p:txBody>
            <a:bodyPr/>
            <a:lstStyle/>
            <a:p>
              <a:endParaRPr lang="en-GB"/>
            </a:p>
          </p:txBody>
        </p:sp>
        <p:sp>
          <p:nvSpPr>
            <p:cNvPr id="894" name="Line 725"/>
            <p:cNvSpPr>
              <a:spLocks noChangeShapeType="1"/>
            </p:cNvSpPr>
            <p:nvPr/>
          </p:nvSpPr>
          <p:spPr bwMode="auto">
            <a:xfrm>
              <a:off x="3185" y="1155"/>
              <a:ext cx="0" cy="0"/>
            </a:xfrm>
            <a:prstGeom prst="line">
              <a:avLst/>
            </a:prstGeom>
            <a:noFill/>
            <a:ln w="0">
              <a:solidFill>
                <a:srgbClr val="000000"/>
              </a:solidFill>
              <a:round/>
              <a:headEnd/>
              <a:tailEnd/>
            </a:ln>
          </p:spPr>
          <p:txBody>
            <a:bodyPr/>
            <a:lstStyle/>
            <a:p>
              <a:endParaRPr lang="en-GB"/>
            </a:p>
          </p:txBody>
        </p:sp>
        <p:sp>
          <p:nvSpPr>
            <p:cNvPr id="895" name="Line 726"/>
            <p:cNvSpPr>
              <a:spLocks noChangeShapeType="1"/>
            </p:cNvSpPr>
            <p:nvPr/>
          </p:nvSpPr>
          <p:spPr bwMode="auto">
            <a:xfrm>
              <a:off x="3185" y="1067"/>
              <a:ext cx="0" cy="0"/>
            </a:xfrm>
            <a:prstGeom prst="line">
              <a:avLst/>
            </a:prstGeom>
            <a:noFill/>
            <a:ln w="0">
              <a:solidFill>
                <a:srgbClr val="000000"/>
              </a:solidFill>
              <a:round/>
              <a:headEnd/>
              <a:tailEnd/>
            </a:ln>
          </p:spPr>
          <p:txBody>
            <a:bodyPr/>
            <a:lstStyle/>
            <a:p>
              <a:endParaRPr lang="en-GB"/>
            </a:p>
          </p:txBody>
        </p:sp>
        <p:sp>
          <p:nvSpPr>
            <p:cNvPr id="896" name="Line 727"/>
            <p:cNvSpPr>
              <a:spLocks noChangeShapeType="1"/>
            </p:cNvSpPr>
            <p:nvPr/>
          </p:nvSpPr>
          <p:spPr bwMode="auto">
            <a:xfrm>
              <a:off x="3109" y="1099"/>
              <a:ext cx="0" cy="0"/>
            </a:xfrm>
            <a:prstGeom prst="line">
              <a:avLst/>
            </a:prstGeom>
            <a:noFill/>
            <a:ln w="0">
              <a:solidFill>
                <a:srgbClr val="000000"/>
              </a:solidFill>
              <a:round/>
              <a:headEnd/>
              <a:tailEnd/>
            </a:ln>
          </p:spPr>
          <p:txBody>
            <a:bodyPr/>
            <a:lstStyle/>
            <a:p>
              <a:endParaRPr lang="en-GB"/>
            </a:p>
          </p:txBody>
        </p:sp>
        <p:sp>
          <p:nvSpPr>
            <p:cNvPr id="897" name="Line 728"/>
            <p:cNvSpPr>
              <a:spLocks noChangeShapeType="1"/>
            </p:cNvSpPr>
            <p:nvPr/>
          </p:nvSpPr>
          <p:spPr bwMode="auto">
            <a:xfrm flipH="1">
              <a:off x="3193" y="1099"/>
              <a:ext cx="4" cy="0"/>
            </a:xfrm>
            <a:prstGeom prst="line">
              <a:avLst/>
            </a:prstGeom>
            <a:noFill/>
            <a:ln w="0">
              <a:solidFill>
                <a:srgbClr val="000000"/>
              </a:solidFill>
              <a:round/>
              <a:headEnd/>
              <a:tailEnd/>
            </a:ln>
          </p:spPr>
          <p:txBody>
            <a:bodyPr/>
            <a:lstStyle/>
            <a:p>
              <a:endParaRPr lang="en-GB"/>
            </a:p>
          </p:txBody>
        </p:sp>
        <p:sp>
          <p:nvSpPr>
            <p:cNvPr id="898" name="Line 729"/>
            <p:cNvSpPr>
              <a:spLocks noChangeShapeType="1"/>
            </p:cNvSpPr>
            <p:nvPr/>
          </p:nvSpPr>
          <p:spPr bwMode="auto">
            <a:xfrm>
              <a:off x="3109" y="1143"/>
              <a:ext cx="0" cy="0"/>
            </a:xfrm>
            <a:prstGeom prst="line">
              <a:avLst/>
            </a:prstGeom>
            <a:noFill/>
            <a:ln w="0">
              <a:solidFill>
                <a:srgbClr val="000000"/>
              </a:solidFill>
              <a:round/>
              <a:headEnd/>
              <a:tailEnd/>
            </a:ln>
          </p:spPr>
          <p:txBody>
            <a:bodyPr/>
            <a:lstStyle/>
            <a:p>
              <a:endParaRPr lang="en-GB"/>
            </a:p>
          </p:txBody>
        </p:sp>
        <p:sp>
          <p:nvSpPr>
            <p:cNvPr id="899" name="Line 730"/>
            <p:cNvSpPr>
              <a:spLocks noChangeShapeType="1"/>
            </p:cNvSpPr>
            <p:nvPr/>
          </p:nvSpPr>
          <p:spPr bwMode="auto">
            <a:xfrm flipH="1">
              <a:off x="3193" y="1143"/>
              <a:ext cx="4" cy="0"/>
            </a:xfrm>
            <a:prstGeom prst="line">
              <a:avLst/>
            </a:prstGeom>
            <a:noFill/>
            <a:ln w="0">
              <a:solidFill>
                <a:srgbClr val="000000"/>
              </a:solidFill>
              <a:round/>
              <a:headEnd/>
              <a:tailEnd/>
            </a:ln>
          </p:spPr>
          <p:txBody>
            <a:bodyPr/>
            <a:lstStyle/>
            <a:p>
              <a:endParaRPr lang="en-GB"/>
            </a:p>
          </p:txBody>
        </p:sp>
        <p:sp>
          <p:nvSpPr>
            <p:cNvPr id="900" name="Line 731"/>
            <p:cNvSpPr>
              <a:spLocks noChangeShapeType="1"/>
            </p:cNvSpPr>
            <p:nvPr/>
          </p:nvSpPr>
          <p:spPr bwMode="auto">
            <a:xfrm>
              <a:off x="3109" y="1155"/>
              <a:ext cx="88" cy="0"/>
            </a:xfrm>
            <a:prstGeom prst="line">
              <a:avLst/>
            </a:prstGeom>
            <a:noFill/>
            <a:ln w="0">
              <a:solidFill>
                <a:srgbClr val="000000"/>
              </a:solidFill>
              <a:round/>
              <a:headEnd/>
              <a:tailEnd/>
            </a:ln>
          </p:spPr>
          <p:txBody>
            <a:bodyPr/>
            <a:lstStyle/>
            <a:p>
              <a:endParaRPr lang="en-GB"/>
            </a:p>
          </p:txBody>
        </p:sp>
        <p:sp>
          <p:nvSpPr>
            <p:cNvPr id="901" name="Line 732"/>
            <p:cNvSpPr>
              <a:spLocks noChangeShapeType="1"/>
            </p:cNvSpPr>
            <p:nvPr/>
          </p:nvSpPr>
          <p:spPr bwMode="auto">
            <a:xfrm>
              <a:off x="3109" y="1067"/>
              <a:ext cx="88" cy="0"/>
            </a:xfrm>
            <a:prstGeom prst="line">
              <a:avLst/>
            </a:prstGeom>
            <a:noFill/>
            <a:ln w="0">
              <a:solidFill>
                <a:srgbClr val="000000"/>
              </a:solidFill>
              <a:round/>
              <a:headEnd/>
              <a:tailEnd/>
            </a:ln>
          </p:spPr>
          <p:txBody>
            <a:bodyPr/>
            <a:lstStyle/>
            <a:p>
              <a:endParaRPr lang="en-GB"/>
            </a:p>
          </p:txBody>
        </p:sp>
        <p:sp>
          <p:nvSpPr>
            <p:cNvPr id="902" name="Line 733"/>
            <p:cNvSpPr>
              <a:spLocks noChangeShapeType="1"/>
            </p:cNvSpPr>
            <p:nvPr/>
          </p:nvSpPr>
          <p:spPr bwMode="auto">
            <a:xfrm>
              <a:off x="3197" y="1067"/>
              <a:ext cx="0" cy="88"/>
            </a:xfrm>
            <a:prstGeom prst="line">
              <a:avLst/>
            </a:prstGeom>
            <a:noFill/>
            <a:ln w="0">
              <a:solidFill>
                <a:srgbClr val="000000"/>
              </a:solidFill>
              <a:round/>
              <a:headEnd/>
              <a:tailEnd/>
            </a:ln>
          </p:spPr>
          <p:txBody>
            <a:bodyPr/>
            <a:lstStyle/>
            <a:p>
              <a:endParaRPr lang="en-GB"/>
            </a:p>
          </p:txBody>
        </p:sp>
        <p:sp>
          <p:nvSpPr>
            <p:cNvPr id="903" name="Line 734"/>
            <p:cNvSpPr>
              <a:spLocks noChangeShapeType="1"/>
            </p:cNvSpPr>
            <p:nvPr/>
          </p:nvSpPr>
          <p:spPr bwMode="auto">
            <a:xfrm>
              <a:off x="3109" y="1067"/>
              <a:ext cx="0" cy="88"/>
            </a:xfrm>
            <a:prstGeom prst="line">
              <a:avLst/>
            </a:prstGeom>
            <a:noFill/>
            <a:ln w="0">
              <a:solidFill>
                <a:srgbClr val="000000"/>
              </a:solidFill>
              <a:round/>
              <a:headEnd/>
              <a:tailEnd/>
            </a:ln>
          </p:spPr>
          <p:txBody>
            <a:bodyPr/>
            <a:lstStyle/>
            <a:p>
              <a:endParaRPr lang="en-GB"/>
            </a:p>
          </p:txBody>
        </p:sp>
        <p:sp>
          <p:nvSpPr>
            <p:cNvPr id="904" name="Rectangle 735"/>
            <p:cNvSpPr>
              <a:spLocks noChangeArrowheads="1"/>
            </p:cNvSpPr>
            <p:nvPr/>
          </p:nvSpPr>
          <p:spPr bwMode="auto">
            <a:xfrm>
              <a:off x="3229" y="1067"/>
              <a:ext cx="88" cy="88"/>
            </a:xfrm>
            <a:prstGeom prst="rect">
              <a:avLst/>
            </a:prstGeom>
            <a:solidFill>
              <a:srgbClr val="FFFFFF"/>
            </a:solidFill>
            <a:ln w="9525">
              <a:noFill/>
              <a:miter lim="800000"/>
              <a:headEnd/>
              <a:tailEnd/>
            </a:ln>
          </p:spPr>
          <p:txBody>
            <a:bodyPr/>
            <a:lstStyle/>
            <a:p>
              <a:endParaRPr lang="en-US"/>
            </a:p>
          </p:txBody>
        </p:sp>
        <p:sp>
          <p:nvSpPr>
            <p:cNvPr id="905" name="Rectangle 736"/>
            <p:cNvSpPr>
              <a:spLocks noChangeArrowheads="1"/>
            </p:cNvSpPr>
            <p:nvPr/>
          </p:nvSpPr>
          <p:spPr bwMode="auto">
            <a:xfrm>
              <a:off x="3229" y="1067"/>
              <a:ext cx="88" cy="88"/>
            </a:xfrm>
            <a:prstGeom prst="rect">
              <a:avLst/>
            </a:prstGeom>
            <a:noFill/>
            <a:ln w="0">
              <a:solidFill>
                <a:srgbClr val="FFFFFF"/>
              </a:solidFill>
              <a:miter lim="800000"/>
              <a:headEnd/>
              <a:tailEnd/>
            </a:ln>
          </p:spPr>
          <p:txBody>
            <a:bodyPr/>
            <a:lstStyle/>
            <a:p>
              <a:endParaRPr lang="en-US"/>
            </a:p>
          </p:txBody>
        </p:sp>
        <p:pic>
          <p:nvPicPr>
            <p:cNvPr id="906" name="Picture 737"/>
            <p:cNvPicPr>
              <a:picLocks noChangeAspect="1" noChangeArrowheads="1"/>
            </p:cNvPicPr>
            <p:nvPr/>
          </p:nvPicPr>
          <p:blipFill>
            <a:blip r:embed="rId36" cstate="print"/>
            <a:srcRect/>
            <a:stretch>
              <a:fillRect/>
            </a:stretch>
          </p:blipFill>
          <p:spPr bwMode="auto">
            <a:xfrm>
              <a:off x="3229" y="1071"/>
              <a:ext cx="88" cy="88"/>
            </a:xfrm>
            <a:prstGeom prst="rect">
              <a:avLst/>
            </a:prstGeom>
            <a:noFill/>
            <a:ln w="9525">
              <a:noFill/>
              <a:miter lim="800000"/>
              <a:headEnd/>
              <a:tailEnd/>
            </a:ln>
          </p:spPr>
        </p:pic>
        <p:sp>
          <p:nvSpPr>
            <p:cNvPr id="907" name="Line 738"/>
            <p:cNvSpPr>
              <a:spLocks noChangeShapeType="1"/>
            </p:cNvSpPr>
            <p:nvPr/>
          </p:nvSpPr>
          <p:spPr bwMode="auto">
            <a:xfrm>
              <a:off x="3229" y="1155"/>
              <a:ext cx="88" cy="0"/>
            </a:xfrm>
            <a:prstGeom prst="line">
              <a:avLst/>
            </a:prstGeom>
            <a:noFill/>
            <a:ln w="0">
              <a:solidFill>
                <a:srgbClr val="000000"/>
              </a:solidFill>
              <a:round/>
              <a:headEnd/>
              <a:tailEnd/>
            </a:ln>
          </p:spPr>
          <p:txBody>
            <a:bodyPr/>
            <a:lstStyle/>
            <a:p>
              <a:endParaRPr lang="en-GB"/>
            </a:p>
          </p:txBody>
        </p:sp>
        <p:sp>
          <p:nvSpPr>
            <p:cNvPr id="908" name="Line 739"/>
            <p:cNvSpPr>
              <a:spLocks noChangeShapeType="1"/>
            </p:cNvSpPr>
            <p:nvPr/>
          </p:nvSpPr>
          <p:spPr bwMode="auto">
            <a:xfrm>
              <a:off x="3229" y="1067"/>
              <a:ext cx="88" cy="0"/>
            </a:xfrm>
            <a:prstGeom prst="line">
              <a:avLst/>
            </a:prstGeom>
            <a:noFill/>
            <a:ln w="0">
              <a:solidFill>
                <a:srgbClr val="000000"/>
              </a:solidFill>
              <a:round/>
              <a:headEnd/>
              <a:tailEnd/>
            </a:ln>
          </p:spPr>
          <p:txBody>
            <a:bodyPr/>
            <a:lstStyle/>
            <a:p>
              <a:endParaRPr lang="en-GB"/>
            </a:p>
          </p:txBody>
        </p:sp>
        <p:sp>
          <p:nvSpPr>
            <p:cNvPr id="909" name="Line 740"/>
            <p:cNvSpPr>
              <a:spLocks noChangeShapeType="1"/>
            </p:cNvSpPr>
            <p:nvPr/>
          </p:nvSpPr>
          <p:spPr bwMode="auto">
            <a:xfrm>
              <a:off x="3317" y="1067"/>
              <a:ext cx="0" cy="88"/>
            </a:xfrm>
            <a:prstGeom prst="line">
              <a:avLst/>
            </a:prstGeom>
            <a:noFill/>
            <a:ln w="0">
              <a:solidFill>
                <a:srgbClr val="000000"/>
              </a:solidFill>
              <a:round/>
              <a:headEnd/>
              <a:tailEnd/>
            </a:ln>
          </p:spPr>
          <p:txBody>
            <a:bodyPr/>
            <a:lstStyle/>
            <a:p>
              <a:endParaRPr lang="en-GB"/>
            </a:p>
          </p:txBody>
        </p:sp>
        <p:sp>
          <p:nvSpPr>
            <p:cNvPr id="910" name="Line 741"/>
            <p:cNvSpPr>
              <a:spLocks noChangeShapeType="1"/>
            </p:cNvSpPr>
            <p:nvPr/>
          </p:nvSpPr>
          <p:spPr bwMode="auto">
            <a:xfrm>
              <a:off x="3229" y="1067"/>
              <a:ext cx="0" cy="88"/>
            </a:xfrm>
            <a:prstGeom prst="line">
              <a:avLst/>
            </a:prstGeom>
            <a:noFill/>
            <a:ln w="0">
              <a:solidFill>
                <a:srgbClr val="000000"/>
              </a:solidFill>
              <a:round/>
              <a:headEnd/>
              <a:tailEnd/>
            </a:ln>
          </p:spPr>
          <p:txBody>
            <a:bodyPr/>
            <a:lstStyle/>
            <a:p>
              <a:endParaRPr lang="en-GB"/>
            </a:p>
          </p:txBody>
        </p:sp>
        <p:sp>
          <p:nvSpPr>
            <p:cNvPr id="911" name="Line 742"/>
            <p:cNvSpPr>
              <a:spLocks noChangeShapeType="1"/>
            </p:cNvSpPr>
            <p:nvPr/>
          </p:nvSpPr>
          <p:spPr bwMode="auto">
            <a:xfrm>
              <a:off x="3229" y="1155"/>
              <a:ext cx="88" cy="0"/>
            </a:xfrm>
            <a:prstGeom prst="line">
              <a:avLst/>
            </a:prstGeom>
            <a:noFill/>
            <a:ln w="0">
              <a:solidFill>
                <a:srgbClr val="000000"/>
              </a:solidFill>
              <a:round/>
              <a:headEnd/>
              <a:tailEnd/>
            </a:ln>
          </p:spPr>
          <p:txBody>
            <a:bodyPr/>
            <a:lstStyle/>
            <a:p>
              <a:endParaRPr lang="en-GB"/>
            </a:p>
          </p:txBody>
        </p:sp>
        <p:sp>
          <p:nvSpPr>
            <p:cNvPr id="912" name="Line 743"/>
            <p:cNvSpPr>
              <a:spLocks noChangeShapeType="1"/>
            </p:cNvSpPr>
            <p:nvPr/>
          </p:nvSpPr>
          <p:spPr bwMode="auto">
            <a:xfrm>
              <a:off x="3229" y="1067"/>
              <a:ext cx="0" cy="88"/>
            </a:xfrm>
            <a:prstGeom prst="line">
              <a:avLst/>
            </a:prstGeom>
            <a:noFill/>
            <a:ln w="0">
              <a:solidFill>
                <a:srgbClr val="000000"/>
              </a:solidFill>
              <a:round/>
              <a:headEnd/>
              <a:tailEnd/>
            </a:ln>
          </p:spPr>
          <p:txBody>
            <a:bodyPr/>
            <a:lstStyle/>
            <a:p>
              <a:endParaRPr lang="en-GB"/>
            </a:p>
          </p:txBody>
        </p:sp>
        <p:sp>
          <p:nvSpPr>
            <p:cNvPr id="913" name="Line 744"/>
            <p:cNvSpPr>
              <a:spLocks noChangeShapeType="1"/>
            </p:cNvSpPr>
            <p:nvPr/>
          </p:nvSpPr>
          <p:spPr bwMode="auto">
            <a:xfrm>
              <a:off x="3261" y="1155"/>
              <a:ext cx="0" cy="0"/>
            </a:xfrm>
            <a:prstGeom prst="line">
              <a:avLst/>
            </a:prstGeom>
            <a:noFill/>
            <a:ln w="0">
              <a:solidFill>
                <a:srgbClr val="000000"/>
              </a:solidFill>
              <a:round/>
              <a:headEnd/>
              <a:tailEnd/>
            </a:ln>
          </p:spPr>
          <p:txBody>
            <a:bodyPr/>
            <a:lstStyle/>
            <a:p>
              <a:endParaRPr lang="en-GB"/>
            </a:p>
          </p:txBody>
        </p:sp>
        <p:sp>
          <p:nvSpPr>
            <p:cNvPr id="914" name="Line 745"/>
            <p:cNvSpPr>
              <a:spLocks noChangeShapeType="1"/>
            </p:cNvSpPr>
            <p:nvPr/>
          </p:nvSpPr>
          <p:spPr bwMode="auto">
            <a:xfrm>
              <a:off x="3261" y="1067"/>
              <a:ext cx="0" cy="0"/>
            </a:xfrm>
            <a:prstGeom prst="line">
              <a:avLst/>
            </a:prstGeom>
            <a:noFill/>
            <a:ln w="0">
              <a:solidFill>
                <a:srgbClr val="000000"/>
              </a:solidFill>
              <a:round/>
              <a:headEnd/>
              <a:tailEnd/>
            </a:ln>
          </p:spPr>
          <p:txBody>
            <a:bodyPr/>
            <a:lstStyle/>
            <a:p>
              <a:endParaRPr lang="en-GB"/>
            </a:p>
          </p:txBody>
        </p:sp>
        <p:sp>
          <p:nvSpPr>
            <p:cNvPr id="915" name="Line 746"/>
            <p:cNvSpPr>
              <a:spLocks noChangeShapeType="1"/>
            </p:cNvSpPr>
            <p:nvPr/>
          </p:nvSpPr>
          <p:spPr bwMode="auto">
            <a:xfrm>
              <a:off x="3305" y="1155"/>
              <a:ext cx="0" cy="0"/>
            </a:xfrm>
            <a:prstGeom prst="line">
              <a:avLst/>
            </a:prstGeom>
            <a:noFill/>
            <a:ln w="0">
              <a:solidFill>
                <a:srgbClr val="000000"/>
              </a:solidFill>
              <a:round/>
              <a:headEnd/>
              <a:tailEnd/>
            </a:ln>
          </p:spPr>
          <p:txBody>
            <a:bodyPr/>
            <a:lstStyle/>
            <a:p>
              <a:endParaRPr lang="en-GB"/>
            </a:p>
          </p:txBody>
        </p:sp>
        <p:sp>
          <p:nvSpPr>
            <p:cNvPr id="916" name="Line 747"/>
            <p:cNvSpPr>
              <a:spLocks noChangeShapeType="1"/>
            </p:cNvSpPr>
            <p:nvPr/>
          </p:nvSpPr>
          <p:spPr bwMode="auto">
            <a:xfrm>
              <a:off x="3305" y="1067"/>
              <a:ext cx="0" cy="0"/>
            </a:xfrm>
            <a:prstGeom prst="line">
              <a:avLst/>
            </a:prstGeom>
            <a:noFill/>
            <a:ln w="0">
              <a:solidFill>
                <a:srgbClr val="000000"/>
              </a:solidFill>
              <a:round/>
              <a:headEnd/>
              <a:tailEnd/>
            </a:ln>
          </p:spPr>
          <p:txBody>
            <a:bodyPr/>
            <a:lstStyle/>
            <a:p>
              <a:endParaRPr lang="en-GB"/>
            </a:p>
          </p:txBody>
        </p:sp>
        <p:sp>
          <p:nvSpPr>
            <p:cNvPr id="917" name="Line 748"/>
            <p:cNvSpPr>
              <a:spLocks noChangeShapeType="1"/>
            </p:cNvSpPr>
            <p:nvPr/>
          </p:nvSpPr>
          <p:spPr bwMode="auto">
            <a:xfrm>
              <a:off x="3229" y="1099"/>
              <a:ext cx="0" cy="0"/>
            </a:xfrm>
            <a:prstGeom prst="line">
              <a:avLst/>
            </a:prstGeom>
            <a:noFill/>
            <a:ln w="0">
              <a:solidFill>
                <a:srgbClr val="000000"/>
              </a:solidFill>
              <a:round/>
              <a:headEnd/>
              <a:tailEnd/>
            </a:ln>
          </p:spPr>
          <p:txBody>
            <a:bodyPr/>
            <a:lstStyle/>
            <a:p>
              <a:endParaRPr lang="en-GB"/>
            </a:p>
          </p:txBody>
        </p:sp>
        <p:sp>
          <p:nvSpPr>
            <p:cNvPr id="918" name="Line 749"/>
            <p:cNvSpPr>
              <a:spLocks noChangeShapeType="1"/>
            </p:cNvSpPr>
            <p:nvPr/>
          </p:nvSpPr>
          <p:spPr bwMode="auto">
            <a:xfrm flipH="1">
              <a:off x="3313" y="1099"/>
              <a:ext cx="4" cy="0"/>
            </a:xfrm>
            <a:prstGeom prst="line">
              <a:avLst/>
            </a:prstGeom>
            <a:noFill/>
            <a:ln w="0">
              <a:solidFill>
                <a:srgbClr val="000000"/>
              </a:solidFill>
              <a:round/>
              <a:headEnd/>
              <a:tailEnd/>
            </a:ln>
          </p:spPr>
          <p:txBody>
            <a:bodyPr/>
            <a:lstStyle/>
            <a:p>
              <a:endParaRPr lang="en-GB"/>
            </a:p>
          </p:txBody>
        </p:sp>
        <p:sp>
          <p:nvSpPr>
            <p:cNvPr id="919" name="Line 750"/>
            <p:cNvSpPr>
              <a:spLocks noChangeShapeType="1"/>
            </p:cNvSpPr>
            <p:nvPr/>
          </p:nvSpPr>
          <p:spPr bwMode="auto">
            <a:xfrm>
              <a:off x="3229" y="1143"/>
              <a:ext cx="0" cy="0"/>
            </a:xfrm>
            <a:prstGeom prst="line">
              <a:avLst/>
            </a:prstGeom>
            <a:noFill/>
            <a:ln w="0">
              <a:solidFill>
                <a:srgbClr val="000000"/>
              </a:solidFill>
              <a:round/>
              <a:headEnd/>
              <a:tailEnd/>
            </a:ln>
          </p:spPr>
          <p:txBody>
            <a:bodyPr/>
            <a:lstStyle/>
            <a:p>
              <a:endParaRPr lang="en-GB"/>
            </a:p>
          </p:txBody>
        </p:sp>
        <p:sp>
          <p:nvSpPr>
            <p:cNvPr id="920" name="Line 751"/>
            <p:cNvSpPr>
              <a:spLocks noChangeShapeType="1"/>
            </p:cNvSpPr>
            <p:nvPr/>
          </p:nvSpPr>
          <p:spPr bwMode="auto">
            <a:xfrm flipH="1">
              <a:off x="3313" y="1143"/>
              <a:ext cx="4" cy="0"/>
            </a:xfrm>
            <a:prstGeom prst="line">
              <a:avLst/>
            </a:prstGeom>
            <a:noFill/>
            <a:ln w="0">
              <a:solidFill>
                <a:srgbClr val="000000"/>
              </a:solidFill>
              <a:round/>
              <a:headEnd/>
              <a:tailEnd/>
            </a:ln>
          </p:spPr>
          <p:txBody>
            <a:bodyPr/>
            <a:lstStyle/>
            <a:p>
              <a:endParaRPr lang="en-GB"/>
            </a:p>
          </p:txBody>
        </p:sp>
        <p:sp>
          <p:nvSpPr>
            <p:cNvPr id="921" name="Line 752"/>
            <p:cNvSpPr>
              <a:spLocks noChangeShapeType="1"/>
            </p:cNvSpPr>
            <p:nvPr/>
          </p:nvSpPr>
          <p:spPr bwMode="auto">
            <a:xfrm>
              <a:off x="3229" y="1155"/>
              <a:ext cx="88" cy="0"/>
            </a:xfrm>
            <a:prstGeom prst="line">
              <a:avLst/>
            </a:prstGeom>
            <a:noFill/>
            <a:ln w="0">
              <a:solidFill>
                <a:srgbClr val="000000"/>
              </a:solidFill>
              <a:round/>
              <a:headEnd/>
              <a:tailEnd/>
            </a:ln>
          </p:spPr>
          <p:txBody>
            <a:bodyPr/>
            <a:lstStyle/>
            <a:p>
              <a:endParaRPr lang="en-GB"/>
            </a:p>
          </p:txBody>
        </p:sp>
        <p:sp>
          <p:nvSpPr>
            <p:cNvPr id="922" name="Line 753"/>
            <p:cNvSpPr>
              <a:spLocks noChangeShapeType="1"/>
            </p:cNvSpPr>
            <p:nvPr/>
          </p:nvSpPr>
          <p:spPr bwMode="auto">
            <a:xfrm>
              <a:off x="3229" y="1067"/>
              <a:ext cx="88" cy="0"/>
            </a:xfrm>
            <a:prstGeom prst="line">
              <a:avLst/>
            </a:prstGeom>
            <a:noFill/>
            <a:ln w="0">
              <a:solidFill>
                <a:srgbClr val="000000"/>
              </a:solidFill>
              <a:round/>
              <a:headEnd/>
              <a:tailEnd/>
            </a:ln>
          </p:spPr>
          <p:txBody>
            <a:bodyPr/>
            <a:lstStyle/>
            <a:p>
              <a:endParaRPr lang="en-GB"/>
            </a:p>
          </p:txBody>
        </p:sp>
        <p:sp>
          <p:nvSpPr>
            <p:cNvPr id="923" name="Line 754"/>
            <p:cNvSpPr>
              <a:spLocks noChangeShapeType="1"/>
            </p:cNvSpPr>
            <p:nvPr/>
          </p:nvSpPr>
          <p:spPr bwMode="auto">
            <a:xfrm>
              <a:off x="3317" y="1067"/>
              <a:ext cx="0" cy="88"/>
            </a:xfrm>
            <a:prstGeom prst="line">
              <a:avLst/>
            </a:prstGeom>
            <a:noFill/>
            <a:ln w="0">
              <a:solidFill>
                <a:srgbClr val="000000"/>
              </a:solidFill>
              <a:round/>
              <a:headEnd/>
              <a:tailEnd/>
            </a:ln>
          </p:spPr>
          <p:txBody>
            <a:bodyPr/>
            <a:lstStyle/>
            <a:p>
              <a:endParaRPr lang="en-GB"/>
            </a:p>
          </p:txBody>
        </p:sp>
        <p:sp>
          <p:nvSpPr>
            <p:cNvPr id="924" name="Line 755"/>
            <p:cNvSpPr>
              <a:spLocks noChangeShapeType="1"/>
            </p:cNvSpPr>
            <p:nvPr/>
          </p:nvSpPr>
          <p:spPr bwMode="auto">
            <a:xfrm>
              <a:off x="3229" y="1067"/>
              <a:ext cx="0" cy="88"/>
            </a:xfrm>
            <a:prstGeom prst="line">
              <a:avLst/>
            </a:prstGeom>
            <a:noFill/>
            <a:ln w="0">
              <a:solidFill>
                <a:srgbClr val="000000"/>
              </a:solidFill>
              <a:round/>
              <a:headEnd/>
              <a:tailEnd/>
            </a:ln>
          </p:spPr>
          <p:txBody>
            <a:bodyPr/>
            <a:lstStyle/>
            <a:p>
              <a:endParaRPr lang="en-GB"/>
            </a:p>
          </p:txBody>
        </p:sp>
        <p:sp>
          <p:nvSpPr>
            <p:cNvPr id="925" name="Rectangle 756"/>
            <p:cNvSpPr>
              <a:spLocks noChangeArrowheads="1"/>
            </p:cNvSpPr>
            <p:nvPr/>
          </p:nvSpPr>
          <p:spPr bwMode="auto">
            <a:xfrm>
              <a:off x="3349" y="1067"/>
              <a:ext cx="88" cy="88"/>
            </a:xfrm>
            <a:prstGeom prst="rect">
              <a:avLst/>
            </a:prstGeom>
            <a:solidFill>
              <a:srgbClr val="FFFFFF"/>
            </a:solidFill>
            <a:ln w="9525">
              <a:noFill/>
              <a:miter lim="800000"/>
              <a:headEnd/>
              <a:tailEnd/>
            </a:ln>
          </p:spPr>
          <p:txBody>
            <a:bodyPr/>
            <a:lstStyle/>
            <a:p>
              <a:endParaRPr lang="en-US"/>
            </a:p>
          </p:txBody>
        </p:sp>
        <p:sp>
          <p:nvSpPr>
            <p:cNvPr id="926" name="Rectangle 757"/>
            <p:cNvSpPr>
              <a:spLocks noChangeArrowheads="1"/>
            </p:cNvSpPr>
            <p:nvPr/>
          </p:nvSpPr>
          <p:spPr bwMode="auto">
            <a:xfrm>
              <a:off x="3349" y="1067"/>
              <a:ext cx="88" cy="88"/>
            </a:xfrm>
            <a:prstGeom prst="rect">
              <a:avLst/>
            </a:prstGeom>
            <a:noFill/>
            <a:ln w="0">
              <a:solidFill>
                <a:srgbClr val="FFFFFF"/>
              </a:solidFill>
              <a:miter lim="800000"/>
              <a:headEnd/>
              <a:tailEnd/>
            </a:ln>
          </p:spPr>
          <p:txBody>
            <a:bodyPr/>
            <a:lstStyle/>
            <a:p>
              <a:endParaRPr lang="en-US"/>
            </a:p>
          </p:txBody>
        </p:sp>
        <p:pic>
          <p:nvPicPr>
            <p:cNvPr id="927" name="Picture 758"/>
            <p:cNvPicPr>
              <a:picLocks noChangeAspect="1" noChangeArrowheads="1"/>
            </p:cNvPicPr>
            <p:nvPr/>
          </p:nvPicPr>
          <p:blipFill>
            <a:blip r:embed="rId37" cstate="print"/>
            <a:srcRect/>
            <a:stretch>
              <a:fillRect/>
            </a:stretch>
          </p:blipFill>
          <p:spPr bwMode="auto">
            <a:xfrm>
              <a:off x="3349" y="1071"/>
              <a:ext cx="88" cy="88"/>
            </a:xfrm>
            <a:prstGeom prst="rect">
              <a:avLst/>
            </a:prstGeom>
            <a:noFill/>
            <a:ln w="9525">
              <a:noFill/>
              <a:miter lim="800000"/>
              <a:headEnd/>
              <a:tailEnd/>
            </a:ln>
          </p:spPr>
        </p:pic>
        <p:sp>
          <p:nvSpPr>
            <p:cNvPr id="928" name="Line 759"/>
            <p:cNvSpPr>
              <a:spLocks noChangeShapeType="1"/>
            </p:cNvSpPr>
            <p:nvPr/>
          </p:nvSpPr>
          <p:spPr bwMode="auto">
            <a:xfrm>
              <a:off x="3349" y="1155"/>
              <a:ext cx="88" cy="0"/>
            </a:xfrm>
            <a:prstGeom prst="line">
              <a:avLst/>
            </a:prstGeom>
            <a:noFill/>
            <a:ln w="0">
              <a:solidFill>
                <a:srgbClr val="000000"/>
              </a:solidFill>
              <a:round/>
              <a:headEnd/>
              <a:tailEnd/>
            </a:ln>
          </p:spPr>
          <p:txBody>
            <a:bodyPr/>
            <a:lstStyle/>
            <a:p>
              <a:endParaRPr lang="en-GB"/>
            </a:p>
          </p:txBody>
        </p:sp>
        <p:sp>
          <p:nvSpPr>
            <p:cNvPr id="929" name="Line 760"/>
            <p:cNvSpPr>
              <a:spLocks noChangeShapeType="1"/>
            </p:cNvSpPr>
            <p:nvPr/>
          </p:nvSpPr>
          <p:spPr bwMode="auto">
            <a:xfrm>
              <a:off x="3349" y="1067"/>
              <a:ext cx="88" cy="0"/>
            </a:xfrm>
            <a:prstGeom prst="line">
              <a:avLst/>
            </a:prstGeom>
            <a:noFill/>
            <a:ln w="0">
              <a:solidFill>
                <a:srgbClr val="000000"/>
              </a:solidFill>
              <a:round/>
              <a:headEnd/>
              <a:tailEnd/>
            </a:ln>
          </p:spPr>
          <p:txBody>
            <a:bodyPr/>
            <a:lstStyle/>
            <a:p>
              <a:endParaRPr lang="en-GB"/>
            </a:p>
          </p:txBody>
        </p:sp>
        <p:sp>
          <p:nvSpPr>
            <p:cNvPr id="930" name="Line 761"/>
            <p:cNvSpPr>
              <a:spLocks noChangeShapeType="1"/>
            </p:cNvSpPr>
            <p:nvPr/>
          </p:nvSpPr>
          <p:spPr bwMode="auto">
            <a:xfrm>
              <a:off x="3437" y="1067"/>
              <a:ext cx="0" cy="88"/>
            </a:xfrm>
            <a:prstGeom prst="line">
              <a:avLst/>
            </a:prstGeom>
            <a:noFill/>
            <a:ln w="0">
              <a:solidFill>
                <a:srgbClr val="000000"/>
              </a:solidFill>
              <a:round/>
              <a:headEnd/>
              <a:tailEnd/>
            </a:ln>
          </p:spPr>
          <p:txBody>
            <a:bodyPr/>
            <a:lstStyle/>
            <a:p>
              <a:endParaRPr lang="en-GB"/>
            </a:p>
          </p:txBody>
        </p:sp>
        <p:sp>
          <p:nvSpPr>
            <p:cNvPr id="931" name="Line 762"/>
            <p:cNvSpPr>
              <a:spLocks noChangeShapeType="1"/>
            </p:cNvSpPr>
            <p:nvPr/>
          </p:nvSpPr>
          <p:spPr bwMode="auto">
            <a:xfrm>
              <a:off x="3349" y="1067"/>
              <a:ext cx="0" cy="88"/>
            </a:xfrm>
            <a:prstGeom prst="line">
              <a:avLst/>
            </a:prstGeom>
            <a:noFill/>
            <a:ln w="0">
              <a:solidFill>
                <a:srgbClr val="000000"/>
              </a:solidFill>
              <a:round/>
              <a:headEnd/>
              <a:tailEnd/>
            </a:ln>
          </p:spPr>
          <p:txBody>
            <a:bodyPr/>
            <a:lstStyle/>
            <a:p>
              <a:endParaRPr lang="en-GB"/>
            </a:p>
          </p:txBody>
        </p:sp>
        <p:sp>
          <p:nvSpPr>
            <p:cNvPr id="932" name="Line 763"/>
            <p:cNvSpPr>
              <a:spLocks noChangeShapeType="1"/>
            </p:cNvSpPr>
            <p:nvPr/>
          </p:nvSpPr>
          <p:spPr bwMode="auto">
            <a:xfrm>
              <a:off x="3349" y="1155"/>
              <a:ext cx="88" cy="0"/>
            </a:xfrm>
            <a:prstGeom prst="line">
              <a:avLst/>
            </a:prstGeom>
            <a:noFill/>
            <a:ln w="0">
              <a:solidFill>
                <a:srgbClr val="000000"/>
              </a:solidFill>
              <a:round/>
              <a:headEnd/>
              <a:tailEnd/>
            </a:ln>
          </p:spPr>
          <p:txBody>
            <a:bodyPr/>
            <a:lstStyle/>
            <a:p>
              <a:endParaRPr lang="en-GB"/>
            </a:p>
          </p:txBody>
        </p:sp>
        <p:sp>
          <p:nvSpPr>
            <p:cNvPr id="933" name="Line 764"/>
            <p:cNvSpPr>
              <a:spLocks noChangeShapeType="1"/>
            </p:cNvSpPr>
            <p:nvPr/>
          </p:nvSpPr>
          <p:spPr bwMode="auto">
            <a:xfrm>
              <a:off x="3349" y="1067"/>
              <a:ext cx="0" cy="88"/>
            </a:xfrm>
            <a:prstGeom prst="line">
              <a:avLst/>
            </a:prstGeom>
            <a:noFill/>
            <a:ln w="0">
              <a:solidFill>
                <a:srgbClr val="000000"/>
              </a:solidFill>
              <a:round/>
              <a:headEnd/>
              <a:tailEnd/>
            </a:ln>
          </p:spPr>
          <p:txBody>
            <a:bodyPr/>
            <a:lstStyle/>
            <a:p>
              <a:endParaRPr lang="en-GB"/>
            </a:p>
          </p:txBody>
        </p:sp>
        <p:sp>
          <p:nvSpPr>
            <p:cNvPr id="934" name="Line 765"/>
            <p:cNvSpPr>
              <a:spLocks noChangeShapeType="1"/>
            </p:cNvSpPr>
            <p:nvPr/>
          </p:nvSpPr>
          <p:spPr bwMode="auto">
            <a:xfrm>
              <a:off x="3381" y="1155"/>
              <a:ext cx="0" cy="0"/>
            </a:xfrm>
            <a:prstGeom prst="line">
              <a:avLst/>
            </a:prstGeom>
            <a:noFill/>
            <a:ln w="0">
              <a:solidFill>
                <a:srgbClr val="000000"/>
              </a:solidFill>
              <a:round/>
              <a:headEnd/>
              <a:tailEnd/>
            </a:ln>
          </p:spPr>
          <p:txBody>
            <a:bodyPr/>
            <a:lstStyle/>
            <a:p>
              <a:endParaRPr lang="en-GB"/>
            </a:p>
          </p:txBody>
        </p:sp>
        <p:sp>
          <p:nvSpPr>
            <p:cNvPr id="935" name="Line 766"/>
            <p:cNvSpPr>
              <a:spLocks noChangeShapeType="1"/>
            </p:cNvSpPr>
            <p:nvPr/>
          </p:nvSpPr>
          <p:spPr bwMode="auto">
            <a:xfrm>
              <a:off x="3381" y="1067"/>
              <a:ext cx="0" cy="0"/>
            </a:xfrm>
            <a:prstGeom prst="line">
              <a:avLst/>
            </a:prstGeom>
            <a:noFill/>
            <a:ln w="0">
              <a:solidFill>
                <a:srgbClr val="000000"/>
              </a:solidFill>
              <a:round/>
              <a:headEnd/>
              <a:tailEnd/>
            </a:ln>
          </p:spPr>
          <p:txBody>
            <a:bodyPr/>
            <a:lstStyle/>
            <a:p>
              <a:endParaRPr lang="en-GB"/>
            </a:p>
          </p:txBody>
        </p:sp>
        <p:sp>
          <p:nvSpPr>
            <p:cNvPr id="936" name="Line 767"/>
            <p:cNvSpPr>
              <a:spLocks noChangeShapeType="1"/>
            </p:cNvSpPr>
            <p:nvPr/>
          </p:nvSpPr>
          <p:spPr bwMode="auto">
            <a:xfrm>
              <a:off x="3425" y="1155"/>
              <a:ext cx="0" cy="0"/>
            </a:xfrm>
            <a:prstGeom prst="line">
              <a:avLst/>
            </a:prstGeom>
            <a:noFill/>
            <a:ln w="0">
              <a:solidFill>
                <a:srgbClr val="000000"/>
              </a:solidFill>
              <a:round/>
              <a:headEnd/>
              <a:tailEnd/>
            </a:ln>
          </p:spPr>
          <p:txBody>
            <a:bodyPr/>
            <a:lstStyle/>
            <a:p>
              <a:endParaRPr lang="en-GB"/>
            </a:p>
          </p:txBody>
        </p:sp>
        <p:sp>
          <p:nvSpPr>
            <p:cNvPr id="937" name="Line 768"/>
            <p:cNvSpPr>
              <a:spLocks noChangeShapeType="1"/>
            </p:cNvSpPr>
            <p:nvPr/>
          </p:nvSpPr>
          <p:spPr bwMode="auto">
            <a:xfrm>
              <a:off x="3425" y="1067"/>
              <a:ext cx="0" cy="0"/>
            </a:xfrm>
            <a:prstGeom prst="line">
              <a:avLst/>
            </a:prstGeom>
            <a:noFill/>
            <a:ln w="0">
              <a:solidFill>
                <a:srgbClr val="000000"/>
              </a:solidFill>
              <a:round/>
              <a:headEnd/>
              <a:tailEnd/>
            </a:ln>
          </p:spPr>
          <p:txBody>
            <a:bodyPr/>
            <a:lstStyle/>
            <a:p>
              <a:endParaRPr lang="en-GB"/>
            </a:p>
          </p:txBody>
        </p:sp>
        <p:sp>
          <p:nvSpPr>
            <p:cNvPr id="938" name="Line 769"/>
            <p:cNvSpPr>
              <a:spLocks noChangeShapeType="1"/>
            </p:cNvSpPr>
            <p:nvPr/>
          </p:nvSpPr>
          <p:spPr bwMode="auto">
            <a:xfrm>
              <a:off x="3349" y="1099"/>
              <a:ext cx="0" cy="0"/>
            </a:xfrm>
            <a:prstGeom prst="line">
              <a:avLst/>
            </a:prstGeom>
            <a:noFill/>
            <a:ln w="0">
              <a:solidFill>
                <a:srgbClr val="000000"/>
              </a:solidFill>
              <a:round/>
              <a:headEnd/>
              <a:tailEnd/>
            </a:ln>
          </p:spPr>
          <p:txBody>
            <a:bodyPr/>
            <a:lstStyle/>
            <a:p>
              <a:endParaRPr lang="en-GB"/>
            </a:p>
          </p:txBody>
        </p:sp>
        <p:sp>
          <p:nvSpPr>
            <p:cNvPr id="939" name="Line 770"/>
            <p:cNvSpPr>
              <a:spLocks noChangeShapeType="1"/>
            </p:cNvSpPr>
            <p:nvPr/>
          </p:nvSpPr>
          <p:spPr bwMode="auto">
            <a:xfrm flipH="1">
              <a:off x="3433" y="1099"/>
              <a:ext cx="4" cy="0"/>
            </a:xfrm>
            <a:prstGeom prst="line">
              <a:avLst/>
            </a:prstGeom>
            <a:noFill/>
            <a:ln w="0">
              <a:solidFill>
                <a:srgbClr val="000000"/>
              </a:solidFill>
              <a:round/>
              <a:headEnd/>
              <a:tailEnd/>
            </a:ln>
          </p:spPr>
          <p:txBody>
            <a:bodyPr/>
            <a:lstStyle/>
            <a:p>
              <a:endParaRPr lang="en-GB"/>
            </a:p>
          </p:txBody>
        </p:sp>
        <p:sp>
          <p:nvSpPr>
            <p:cNvPr id="940" name="Line 771"/>
            <p:cNvSpPr>
              <a:spLocks noChangeShapeType="1"/>
            </p:cNvSpPr>
            <p:nvPr/>
          </p:nvSpPr>
          <p:spPr bwMode="auto">
            <a:xfrm>
              <a:off x="3349" y="1143"/>
              <a:ext cx="0" cy="0"/>
            </a:xfrm>
            <a:prstGeom prst="line">
              <a:avLst/>
            </a:prstGeom>
            <a:noFill/>
            <a:ln w="0">
              <a:solidFill>
                <a:srgbClr val="000000"/>
              </a:solidFill>
              <a:round/>
              <a:headEnd/>
              <a:tailEnd/>
            </a:ln>
          </p:spPr>
          <p:txBody>
            <a:bodyPr/>
            <a:lstStyle/>
            <a:p>
              <a:endParaRPr lang="en-GB"/>
            </a:p>
          </p:txBody>
        </p:sp>
        <p:sp>
          <p:nvSpPr>
            <p:cNvPr id="941" name="Line 772"/>
            <p:cNvSpPr>
              <a:spLocks noChangeShapeType="1"/>
            </p:cNvSpPr>
            <p:nvPr/>
          </p:nvSpPr>
          <p:spPr bwMode="auto">
            <a:xfrm flipH="1">
              <a:off x="3433" y="1143"/>
              <a:ext cx="4" cy="0"/>
            </a:xfrm>
            <a:prstGeom prst="line">
              <a:avLst/>
            </a:prstGeom>
            <a:noFill/>
            <a:ln w="0">
              <a:solidFill>
                <a:srgbClr val="000000"/>
              </a:solidFill>
              <a:round/>
              <a:headEnd/>
              <a:tailEnd/>
            </a:ln>
          </p:spPr>
          <p:txBody>
            <a:bodyPr/>
            <a:lstStyle/>
            <a:p>
              <a:endParaRPr lang="en-GB"/>
            </a:p>
          </p:txBody>
        </p:sp>
        <p:sp>
          <p:nvSpPr>
            <p:cNvPr id="942" name="Line 773"/>
            <p:cNvSpPr>
              <a:spLocks noChangeShapeType="1"/>
            </p:cNvSpPr>
            <p:nvPr/>
          </p:nvSpPr>
          <p:spPr bwMode="auto">
            <a:xfrm>
              <a:off x="3349" y="1155"/>
              <a:ext cx="88" cy="0"/>
            </a:xfrm>
            <a:prstGeom prst="line">
              <a:avLst/>
            </a:prstGeom>
            <a:noFill/>
            <a:ln w="0">
              <a:solidFill>
                <a:srgbClr val="000000"/>
              </a:solidFill>
              <a:round/>
              <a:headEnd/>
              <a:tailEnd/>
            </a:ln>
          </p:spPr>
          <p:txBody>
            <a:bodyPr/>
            <a:lstStyle/>
            <a:p>
              <a:endParaRPr lang="en-GB"/>
            </a:p>
          </p:txBody>
        </p:sp>
        <p:sp>
          <p:nvSpPr>
            <p:cNvPr id="943" name="Line 774"/>
            <p:cNvSpPr>
              <a:spLocks noChangeShapeType="1"/>
            </p:cNvSpPr>
            <p:nvPr/>
          </p:nvSpPr>
          <p:spPr bwMode="auto">
            <a:xfrm>
              <a:off x="3349" y="1067"/>
              <a:ext cx="88" cy="0"/>
            </a:xfrm>
            <a:prstGeom prst="line">
              <a:avLst/>
            </a:prstGeom>
            <a:noFill/>
            <a:ln w="0">
              <a:solidFill>
                <a:srgbClr val="000000"/>
              </a:solidFill>
              <a:round/>
              <a:headEnd/>
              <a:tailEnd/>
            </a:ln>
          </p:spPr>
          <p:txBody>
            <a:bodyPr/>
            <a:lstStyle/>
            <a:p>
              <a:endParaRPr lang="en-GB"/>
            </a:p>
          </p:txBody>
        </p:sp>
        <p:sp>
          <p:nvSpPr>
            <p:cNvPr id="944" name="Line 775"/>
            <p:cNvSpPr>
              <a:spLocks noChangeShapeType="1"/>
            </p:cNvSpPr>
            <p:nvPr/>
          </p:nvSpPr>
          <p:spPr bwMode="auto">
            <a:xfrm>
              <a:off x="3437" y="1067"/>
              <a:ext cx="0" cy="88"/>
            </a:xfrm>
            <a:prstGeom prst="line">
              <a:avLst/>
            </a:prstGeom>
            <a:noFill/>
            <a:ln w="0">
              <a:solidFill>
                <a:srgbClr val="000000"/>
              </a:solidFill>
              <a:round/>
              <a:headEnd/>
              <a:tailEnd/>
            </a:ln>
          </p:spPr>
          <p:txBody>
            <a:bodyPr/>
            <a:lstStyle/>
            <a:p>
              <a:endParaRPr lang="en-GB"/>
            </a:p>
          </p:txBody>
        </p:sp>
        <p:sp>
          <p:nvSpPr>
            <p:cNvPr id="945" name="Line 776"/>
            <p:cNvSpPr>
              <a:spLocks noChangeShapeType="1"/>
            </p:cNvSpPr>
            <p:nvPr/>
          </p:nvSpPr>
          <p:spPr bwMode="auto">
            <a:xfrm>
              <a:off x="3349" y="1067"/>
              <a:ext cx="0" cy="88"/>
            </a:xfrm>
            <a:prstGeom prst="line">
              <a:avLst/>
            </a:prstGeom>
            <a:noFill/>
            <a:ln w="0">
              <a:solidFill>
                <a:srgbClr val="000000"/>
              </a:solidFill>
              <a:round/>
              <a:headEnd/>
              <a:tailEnd/>
            </a:ln>
          </p:spPr>
          <p:txBody>
            <a:bodyPr/>
            <a:lstStyle/>
            <a:p>
              <a:endParaRPr lang="en-GB"/>
            </a:p>
          </p:txBody>
        </p:sp>
        <p:sp>
          <p:nvSpPr>
            <p:cNvPr id="946" name="Rectangle 777"/>
            <p:cNvSpPr>
              <a:spLocks noChangeArrowheads="1"/>
            </p:cNvSpPr>
            <p:nvPr/>
          </p:nvSpPr>
          <p:spPr bwMode="auto">
            <a:xfrm>
              <a:off x="3469" y="1067"/>
              <a:ext cx="88" cy="88"/>
            </a:xfrm>
            <a:prstGeom prst="rect">
              <a:avLst/>
            </a:prstGeom>
            <a:solidFill>
              <a:srgbClr val="FFFFFF"/>
            </a:solidFill>
            <a:ln w="9525">
              <a:noFill/>
              <a:miter lim="800000"/>
              <a:headEnd/>
              <a:tailEnd/>
            </a:ln>
          </p:spPr>
          <p:txBody>
            <a:bodyPr/>
            <a:lstStyle/>
            <a:p>
              <a:endParaRPr lang="en-US"/>
            </a:p>
          </p:txBody>
        </p:sp>
        <p:sp>
          <p:nvSpPr>
            <p:cNvPr id="947" name="Rectangle 778"/>
            <p:cNvSpPr>
              <a:spLocks noChangeArrowheads="1"/>
            </p:cNvSpPr>
            <p:nvPr/>
          </p:nvSpPr>
          <p:spPr bwMode="auto">
            <a:xfrm>
              <a:off x="3469" y="1067"/>
              <a:ext cx="88" cy="88"/>
            </a:xfrm>
            <a:prstGeom prst="rect">
              <a:avLst/>
            </a:prstGeom>
            <a:noFill/>
            <a:ln w="0">
              <a:solidFill>
                <a:srgbClr val="FFFFFF"/>
              </a:solidFill>
              <a:miter lim="800000"/>
              <a:headEnd/>
              <a:tailEnd/>
            </a:ln>
          </p:spPr>
          <p:txBody>
            <a:bodyPr/>
            <a:lstStyle/>
            <a:p>
              <a:endParaRPr lang="en-US"/>
            </a:p>
          </p:txBody>
        </p:sp>
        <p:pic>
          <p:nvPicPr>
            <p:cNvPr id="948" name="Picture 779"/>
            <p:cNvPicPr>
              <a:picLocks noChangeAspect="1" noChangeArrowheads="1"/>
            </p:cNvPicPr>
            <p:nvPr/>
          </p:nvPicPr>
          <p:blipFill>
            <a:blip r:embed="rId38" cstate="print"/>
            <a:srcRect/>
            <a:stretch>
              <a:fillRect/>
            </a:stretch>
          </p:blipFill>
          <p:spPr bwMode="auto">
            <a:xfrm>
              <a:off x="3469" y="1071"/>
              <a:ext cx="88" cy="88"/>
            </a:xfrm>
            <a:prstGeom prst="rect">
              <a:avLst/>
            </a:prstGeom>
            <a:noFill/>
            <a:ln w="9525">
              <a:noFill/>
              <a:miter lim="800000"/>
              <a:headEnd/>
              <a:tailEnd/>
            </a:ln>
          </p:spPr>
        </p:pic>
        <p:sp>
          <p:nvSpPr>
            <p:cNvPr id="949" name="Line 780"/>
            <p:cNvSpPr>
              <a:spLocks noChangeShapeType="1"/>
            </p:cNvSpPr>
            <p:nvPr/>
          </p:nvSpPr>
          <p:spPr bwMode="auto">
            <a:xfrm>
              <a:off x="3469" y="1155"/>
              <a:ext cx="88" cy="0"/>
            </a:xfrm>
            <a:prstGeom prst="line">
              <a:avLst/>
            </a:prstGeom>
            <a:noFill/>
            <a:ln w="0">
              <a:solidFill>
                <a:srgbClr val="000000"/>
              </a:solidFill>
              <a:round/>
              <a:headEnd/>
              <a:tailEnd/>
            </a:ln>
          </p:spPr>
          <p:txBody>
            <a:bodyPr/>
            <a:lstStyle/>
            <a:p>
              <a:endParaRPr lang="en-GB"/>
            </a:p>
          </p:txBody>
        </p:sp>
        <p:sp>
          <p:nvSpPr>
            <p:cNvPr id="950" name="Line 781"/>
            <p:cNvSpPr>
              <a:spLocks noChangeShapeType="1"/>
            </p:cNvSpPr>
            <p:nvPr/>
          </p:nvSpPr>
          <p:spPr bwMode="auto">
            <a:xfrm>
              <a:off x="3469" y="1067"/>
              <a:ext cx="88" cy="0"/>
            </a:xfrm>
            <a:prstGeom prst="line">
              <a:avLst/>
            </a:prstGeom>
            <a:noFill/>
            <a:ln w="0">
              <a:solidFill>
                <a:srgbClr val="000000"/>
              </a:solidFill>
              <a:round/>
              <a:headEnd/>
              <a:tailEnd/>
            </a:ln>
          </p:spPr>
          <p:txBody>
            <a:bodyPr/>
            <a:lstStyle/>
            <a:p>
              <a:endParaRPr lang="en-GB"/>
            </a:p>
          </p:txBody>
        </p:sp>
        <p:sp>
          <p:nvSpPr>
            <p:cNvPr id="951" name="Line 782"/>
            <p:cNvSpPr>
              <a:spLocks noChangeShapeType="1"/>
            </p:cNvSpPr>
            <p:nvPr/>
          </p:nvSpPr>
          <p:spPr bwMode="auto">
            <a:xfrm>
              <a:off x="3557" y="1067"/>
              <a:ext cx="0" cy="88"/>
            </a:xfrm>
            <a:prstGeom prst="line">
              <a:avLst/>
            </a:prstGeom>
            <a:noFill/>
            <a:ln w="0">
              <a:solidFill>
                <a:srgbClr val="000000"/>
              </a:solidFill>
              <a:round/>
              <a:headEnd/>
              <a:tailEnd/>
            </a:ln>
          </p:spPr>
          <p:txBody>
            <a:bodyPr/>
            <a:lstStyle/>
            <a:p>
              <a:endParaRPr lang="en-GB"/>
            </a:p>
          </p:txBody>
        </p:sp>
        <p:sp>
          <p:nvSpPr>
            <p:cNvPr id="952" name="Line 783"/>
            <p:cNvSpPr>
              <a:spLocks noChangeShapeType="1"/>
            </p:cNvSpPr>
            <p:nvPr/>
          </p:nvSpPr>
          <p:spPr bwMode="auto">
            <a:xfrm>
              <a:off x="3469" y="1067"/>
              <a:ext cx="0" cy="88"/>
            </a:xfrm>
            <a:prstGeom prst="line">
              <a:avLst/>
            </a:prstGeom>
            <a:noFill/>
            <a:ln w="0">
              <a:solidFill>
                <a:srgbClr val="000000"/>
              </a:solidFill>
              <a:round/>
              <a:headEnd/>
              <a:tailEnd/>
            </a:ln>
          </p:spPr>
          <p:txBody>
            <a:bodyPr/>
            <a:lstStyle/>
            <a:p>
              <a:endParaRPr lang="en-GB"/>
            </a:p>
          </p:txBody>
        </p:sp>
        <p:sp>
          <p:nvSpPr>
            <p:cNvPr id="953" name="Line 784"/>
            <p:cNvSpPr>
              <a:spLocks noChangeShapeType="1"/>
            </p:cNvSpPr>
            <p:nvPr/>
          </p:nvSpPr>
          <p:spPr bwMode="auto">
            <a:xfrm>
              <a:off x="3469" y="1155"/>
              <a:ext cx="88" cy="0"/>
            </a:xfrm>
            <a:prstGeom prst="line">
              <a:avLst/>
            </a:prstGeom>
            <a:noFill/>
            <a:ln w="0">
              <a:solidFill>
                <a:srgbClr val="000000"/>
              </a:solidFill>
              <a:round/>
              <a:headEnd/>
              <a:tailEnd/>
            </a:ln>
          </p:spPr>
          <p:txBody>
            <a:bodyPr/>
            <a:lstStyle/>
            <a:p>
              <a:endParaRPr lang="en-GB"/>
            </a:p>
          </p:txBody>
        </p:sp>
        <p:sp>
          <p:nvSpPr>
            <p:cNvPr id="954" name="Line 785"/>
            <p:cNvSpPr>
              <a:spLocks noChangeShapeType="1"/>
            </p:cNvSpPr>
            <p:nvPr/>
          </p:nvSpPr>
          <p:spPr bwMode="auto">
            <a:xfrm>
              <a:off x="3469" y="1067"/>
              <a:ext cx="0" cy="88"/>
            </a:xfrm>
            <a:prstGeom prst="line">
              <a:avLst/>
            </a:prstGeom>
            <a:noFill/>
            <a:ln w="0">
              <a:solidFill>
                <a:srgbClr val="000000"/>
              </a:solidFill>
              <a:round/>
              <a:headEnd/>
              <a:tailEnd/>
            </a:ln>
          </p:spPr>
          <p:txBody>
            <a:bodyPr/>
            <a:lstStyle/>
            <a:p>
              <a:endParaRPr lang="en-GB"/>
            </a:p>
          </p:txBody>
        </p:sp>
        <p:sp>
          <p:nvSpPr>
            <p:cNvPr id="955" name="Line 786"/>
            <p:cNvSpPr>
              <a:spLocks noChangeShapeType="1"/>
            </p:cNvSpPr>
            <p:nvPr/>
          </p:nvSpPr>
          <p:spPr bwMode="auto">
            <a:xfrm>
              <a:off x="3501" y="1155"/>
              <a:ext cx="0" cy="0"/>
            </a:xfrm>
            <a:prstGeom prst="line">
              <a:avLst/>
            </a:prstGeom>
            <a:noFill/>
            <a:ln w="0">
              <a:solidFill>
                <a:srgbClr val="000000"/>
              </a:solidFill>
              <a:round/>
              <a:headEnd/>
              <a:tailEnd/>
            </a:ln>
          </p:spPr>
          <p:txBody>
            <a:bodyPr/>
            <a:lstStyle/>
            <a:p>
              <a:endParaRPr lang="en-GB"/>
            </a:p>
          </p:txBody>
        </p:sp>
        <p:sp>
          <p:nvSpPr>
            <p:cNvPr id="956" name="Line 787"/>
            <p:cNvSpPr>
              <a:spLocks noChangeShapeType="1"/>
            </p:cNvSpPr>
            <p:nvPr/>
          </p:nvSpPr>
          <p:spPr bwMode="auto">
            <a:xfrm>
              <a:off x="3501" y="1067"/>
              <a:ext cx="0" cy="0"/>
            </a:xfrm>
            <a:prstGeom prst="line">
              <a:avLst/>
            </a:prstGeom>
            <a:noFill/>
            <a:ln w="0">
              <a:solidFill>
                <a:srgbClr val="000000"/>
              </a:solidFill>
              <a:round/>
              <a:headEnd/>
              <a:tailEnd/>
            </a:ln>
          </p:spPr>
          <p:txBody>
            <a:bodyPr/>
            <a:lstStyle/>
            <a:p>
              <a:endParaRPr lang="en-GB"/>
            </a:p>
          </p:txBody>
        </p:sp>
        <p:sp>
          <p:nvSpPr>
            <p:cNvPr id="957" name="Line 788"/>
            <p:cNvSpPr>
              <a:spLocks noChangeShapeType="1"/>
            </p:cNvSpPr>
            <p:nvPr/>
          </p:nvSpPr>
          <p:spPr bwMode="auto">
            <a:xfrm>
              <a:off x="3545" y="1155"/>
              <a:ext cx="0" cy="0"/>
            </a:xfrm>
            <a:prstGeom prst="line">
              <a:avLst/>
            </a:prstGeom>
            <a:noFill/>
            <a:ln w="0">
              <a:solidFill>
                <a:srgbClr val="000000"/>
              </a:solidFill>
              <a:round/>
              <a:headEnd/>
              <a:tailEnd/>
            </a:ln>
          </p:spPr>
          <p:txBody>
            <a:bodyPr/>
            <a:lstStyle/>
            <a:p>
              <a:endParaRPr lang="en-GB"/>
            </a:p>
          </p:txBody>
        </p:sp>
        <p:sp>
          <p:nvSpPr>
            <p:cNvPr id="958" name="Line 789"/>
            <p:cNvSpPr>
              <a:spLocks noChangeShapeType="1"/>
            </p:cNvSpPr>
            <p:nvPr/>
          </p:nvSpPr>
          <p:spPr bwMode="auto">
            <a:xfrm>
              <a:off x="3545" y="1067"/>
              <a:ext cx="0" cy="0"/>
            </a:xfrm>
            <a:prstGeom prst="line">
              <a:avLst/>
            </a:prstGeom>
            <a:noFill/>
            <a:ln w="0">
              <a:solidFill>
                <a:srgbClr val="000000"/>
              </a:solidFill>
              <a:round/>
              <a:headEnd/>
              <a:tailEnd/>
            </a:ln>
          </p:spPr>
          <p:txBody>
            <a:bodyPr/>
            <a:lstStyle/>
            <a:p>
              <a:endParaRPr lang="en-GB"/>
            </a:p>
          </p:txBody>
        </p:sp>
        <p:sp>
          <p:nvSpPr>
            <p:cNvPr id="959" name="Line 790"/>
            <p:cNvSpPr>
              <a:spLocks noChangeShapeType="1"/>
            </p:cNvSpPr>
            <p:nvPr/>
          </p:nvSpPr>
          <p:spPr bwMode="auto">
            <a:xfrm>
              <a:off x="3469" y="1099"/>
              <a:ext cx="0" cy="0"/>
            </a:xfrm>
            <a:prstGeom prst="line">
              <a:avLst/>
            </a:prstGeom>
            <a:noFill/>
            <a:ln w="0">
              <a:solidFill>
                <a:srgbClr val="000000"/>
              </a:solidFill>
              <a:round/>
              <a:headEnd/>
              <a:tailEnd/>
            </a:ln>
          </p:spPr>
          <p:txBody>
            <a:bodyPr/>
            <a:lstStyle/>
            <a:p>
              <a:endParaRPr lang="en-GB"/>
            </a:p>
          </p:txBody>
        </p:sp>
        <p:sp>
          <p:nvSpPr>
            <p:cNvPr id="960" name="Line 791"/>
            <p:cNvSpPr>
              <a:spLocks noChangeShapeType="1"/>
            </p:cNvSpPr>
            <p:nvPr/>
          </p:nvSpPr>
          <p:spPr bwMode="auto">
            <a:xfrm flipH="1">
              <a:off x="3553" y="1099"/>
              <a:ext cx="4" cy="0"/>
            </a:xfrm>
            <a:prstGeom prst="line">
              <a:avLst/>
            </a:prstGeom>
            <a:noFill/>
            <a:ln w="0">
              <a:solidFill>
                <a:srgbClr val="000000"/>
              </a:solidFill>
              <a:round/>
              <a:headEnd/>
              <a:tailEnd/>
            </a:ln>
          </p:spPr>
          <p:txBody>
            <a:bodyPr/>
            <a:lstStyle/>
            <a:p>
              <a:endParaRPr lang="en-GB"/>
            </a:p>
          </p:txBody>
        </p:sp>
        <p:sp>
          <p:nvSpPr>
            <p:cNvPr id="961" name="Line 792"/>
            <p:cNvSpPr>
              <a:spLocks noChangeShapeType="1"/>
            </p:cNvSpPr>
            <p:nvPr/>
          </p:nvSpPr>
          <p:spPr bwMode="auto">
            <a:xfrm>
              <a:off x="3469" y="1143"/>
              <a:ext cx="0" cy="0"/>
            </a:xfrm>
            <a:prstGeom prst="line">
              <a:avLst/>
            </a:prstGeom>
            <a:noFill/>
            <a:ln w="0">
              <a:solidFill>
                <a:srgbClr val="000000"/>
              </a:solidFill>
              <a:round/>
              <a:headEnd/>
              <a:tailEnd/>
            </a:ln>
          </p:spPr>
          <p:txBody>
            <a:bodyPr/>
            <a:lstStyle/>
            <a:p>
              <a:endParaRPr lang="en-GB"/>
            </a:p>
          </p:txBody>
        </p:sp>
        <p:sp>
          <p:nvSpPr>
            <p:cNvPr id="962" name="Line 793"/>
            <p:cNvSpPr>
              <a:spLocks noChangeShapeType="1"/>
            </p:cNvSpPr>
            <p:nvPr/>
          </p:nvSpPr>
          <p:spPr bwMode="auto">
            <a:xfrm flipH="1">
              <a:off x="3553" y="1143"/>
              <a:ext cx="4" cy="0"/>
            </a:xfrm>
            <a:prstGeom prst="line">
              <a:avLst/>
            </a:prstGeom>
            <a:noFill/>
            <a:ln w="0">
              <a:solidFill>
                <a:srgbClr val="000000"/>
              </a:solidFill>
              <a:round/>
              <a:headEnd/>
              <a:tailEnd/>
            </a:ln>
          </p:spPr>
          <p:txBody>
            <a:bodyPr/>
            <a:lstStyle/>
            <a:p>
              <a:endParaRPr lang="en-GB"/>
            </a:p>
          </p:txBody>
        </p:sp>
        <p:sp>
          <p:nvSpPr>
            <p:cNvPr id="963" name="Line 794"/>
            <p:cNvSpPr>
              <a:spLocks noChangeShapeType="1"/>
            </p:cNvSpPr>
            <p:nvPr/>
          </p:nvSpPr>
          <p:spPr bwMode="auto">
            <a:xfrm>
              <a:off x="3469" y="1155"/>
              <a:ext cx="88" cy="0"/>
            </a:xfrm>
            <a:prstGeom prst="line">
              <a:avLst/>
            </a:prstGeom>
            <a:noFill/>
            <a:ln w="0">
              <a:solidFill>
                <a:srgbClr val="000000"/>
              </a:solidFill>
              <a:round/>
              <a:headEnd/>
              <a:tailEnd/>
            </a:ln>
          </p:spPr>
          <p:txBody>
            <a:bodyPr/>
            <a:lstStyle/>
            <a:p>
              <a:endParaRPr lang="en-GB"/>
            </a:p>
          </p:txBody>
        </p:sp>
        <p:sp>
          <p:nvSpPr>
            <p:cNvPr id="964" name="Line 795"/>
            <p:cNvSpPr>
              <a:spLocks noChangeShapeType="1"/>
            </p:cNvSpPr>
            <p:nvPr/>
          </p:nvSpPr>
          <p:spPr bwMode="auto">
            <a:xfrm>
              <a:off x="3469" y="1067"/>
              <a:ext cx="88" cy="0"/>
            </a:xfrm>
            <a:prstGeom prst="line">
              <a:avLst/>
            </a:prstGeom>
            <a:noFill/>
            <a:ln w="0">
              <a:solidFill>
                <a:srgbClr val="000000"/>
              </a:solidFill>
              <a:round/>
              <a:headEnd/>
              <a:tailEnd/>
            </a:ln>
          </p:spPr>
          <p:txBody>
            <a:bodyPr/>
            <a:lstStyle/>
            <a:p>
              <a:endParaRPr lang="en-GB"/>
            </a:p>
          </p:txBody>
        </p:sp>
        <p:sp>
          <p:nvSpPr>
            <p:cNvPr id="965" name="Line 796"/>
            <p:cNvSpPr>
              <a:spLocks noChangeShapeType="1"/>
            </p:cNvSpPr>
            <p:nvPr/>
          </p:nvSpPr>
          <p:spPr bwMode="auto">
            <a:xfrm>
              <a:off x="3557" y="1067"/>
              <a:ext cx="0" cy="88"/>
            </a:xfrm>
            <a:prstGeom prst="line">
              <a:avLst/>
            </a:prstGeom>
            <a:noFill/>
            <a:ln w="0">
              <a:solidFill>
                <a:srgbClr val="000000"/>
              </a:solidFill>
              <a:round/>
              <a:headEnd/>
              <a:tailEnd/>
            </a:ln>
          </p:spPr>
          <p:txBody>
            <a:bodyPr/>
            <a:lstStyle/>
            <a:p>
              <a:endParaRPr lang="en-GB"/>
            </a:p>
          </p:txBody>
        </p:sp>
        <p:sp>
          <p:nvSpPr>
            <p:cNvPr id="966" name="Line 797"/>
            <p:cNvSpPr>
              <a:spLocks noChangeShapeType="1"/>
            </p:cNvSpPr>
            <p:nvPr/>
          </p:nvSpPr>
          <p:spPr bwMode="auto">
            <a:xfrm>
              <a:off x="3469" y="1067"/>
              <a:ext cx="0" cy="88"/>
            </a:xfrm>
            <a:prstGeom prst="line">
              <a:avLst/>
            </a:prstGeom>
            <a:noFill/>
            <a:ln w="0">
              <a:solidFill>
                <a:srgbClr val="000000"/>
              </a:solidFill>
              <a:round/>
              <a:headEnd/>
              <a:tailEnd/>
            </a:ln>
          </p:spPr>
          <p:txBody>
            <a:bodyPr/>
            <a:lstStyle/>
            <a:p>
              <a:endParaRPr lang="en-GB"/>
            </a:p>
          </p:txBody>
        </p:sp>
        <p:sp>
          <p:nvSpPr>
            <p:cNvPr id="967" name="Rectangle 798"/>
            <p:cNvSpPr>
              <a:spLocks noChangeArrowheads="1"/>
            </p:cNvSpPr>
            <p:nvPr/>
          </p:nvSpPr>
          <p:spPr bwMode="auto">
            <a:xfrm>
              <a:off x="3589" y="1067"/>
              <a:ext cx="88" cy="88"/>
            </a:xfrm>
            <a:prstGeom prst="rect">
              <a:avLst/>
            </a:prstGeom>
            <a:solidFill>
              <a:srgbClr val="FFFFFF"/>
            </a:solidFill>
            <a:ln w="9525">
              <a:noFill/>
              <a:miter lim="800000"/>
              <a:headEnd/>
              <a:tailEnd/>
            </a:ln>
          </p:spPr>
          <p:txBody>
            <a:bodyPr/>
            <a:lstStyle/>
            <a:p>
              <a:endParaRPr lang="en-US"/>
            </a:p>
          </p:txBody>
        </p:sp>
        <p:sp>
          <p:nvSpPr>
            <p:cNvPr id="968" name="Rectangle 799"/>
            <p:cNvSpPr>
              <a:spLocks noChangeArrowheads="1"/>
            </p:cNvSpPr>
            <p:nvPr/>
          </p:nvSpPr>
          <p:spPr bwMode="auto">
            <a:xfrm>
              <a:off x="3589" y="1067"/>
              <a:ext cx="88" cy="88"/>
            </a:xfrm>
            <a:prstGeom prst="rect">
              <a:avLst/>
            </a:prstGeom>
            <a:noFill/>
            <a:ln w="0">
              <a:solidFill>
                <a:srgbClr val="FFFFFF"/>
              </a:solidFill>
              <a:miter lim="800000"/>
              <a:headEnd/>
              <a:tailEnd/>
            </a:ln>
          </p:spPr>
          <p:txBody>
            <a:bodyPr/>
            <a:lstStyle/>
            <a:p>
              <a:endParaRPr lang="en-US"/>
            </a:p>
          </p:txBody>
        </p:sp>
        <p:pic>
          <p:nvPicPr>
            <p:cNvPr id="969" name="Picture 800"/>
            <p:cNvPicPr>
              <a:picLocks noChangeAspect="1" noChangeArrowheads="1"/>
            </p:cNvPicPr>
            <p:nvPr/>
          </p:nvPicPr>
          <p:blipFill>
            <a:blip r:embed="rId39" cstate="print"/>
            <a:srcRect/>
            <a:stretch>
              <a:fillRect/>
            </a:stretch>
          </p:blipFill>
          <p:spPr bwMode="auto">
            <a:xfrm>
              <a:off x="3589" y="1071"/>
              <a:ext cx="88" cy="88"/>
            </a:xfrm>
            <a:prstGeom prst="rect">
              <a:avLst/>
            </a:prstGeom>
            <a:noFill/>
            <a:ln w="9525">
              <a:noFill/>
              <a:miter lim="800000"/>
              <a:headEnd/>
              <a:tailEnd/>
            </a:ln>
          </p:spPr>
        </p:pic>
        <p:sp>
          <p:nvSpPr>
            <p:cNvPr id="970" name="Line 801"/>
            <p:cNvSpPr>
              <a:spLocks noChangeShapeType="1"/>
            </p:cNvSpPr>
            <p:nvPr/>
          </p:nvSpPr>
          <p:spPr bwMode="auto">
            <a:xfrm>
              <a:off x="3589" y="1155"/>
              <a:ext cx="88" cy="0"/>
            </a:xfrm>
            <a:prstGeom prst="line">
              <a:avLst/>
            </a:prstGeom>
            <a:noFill/>
            <a:ln w="0">
              <a:solidFill>
                <a:srgbClr val="000000"/>
              </a:solidFill>
              <a:round/>
              <a:headEnd/>
              <a:tailEnd/>
            </a:ln>
          </p:spPr>
          <p:txBody>
            <a:bodyPr/>
            <a:lstStyle/>
            <a:p>
              <a:endParaRPr lang="en-GB"/>
            </a:p>
          </p:txBody>
        </p:sp>
        <p:sp>
          <p:nvSpPr>
            <p:cNvPr id="971" name="Line 802"/>
            <p:cNvSpPr>
              <a:spLocks noChangeShapeType="1"/>
            </p:cNvSpPr>
            <p:nvPr/>
          </p:nvSpPr>
          <p:spPr bwMode="auto">
            <a:xfrm>
              <a:off x="3589" y="1067"/>
              <a:ext cx="88" cy="0"/>
            </a:xfrm>
            <a:prstGeom prst="line">
              <a:avLst/>
            </a:prstGeom>
            <a:noFill/>
            <a:ln w="0">
              <a:solidFill>
                <a:srgbClr val="000000"/>
              </a:solidFill>
              <a:round/>
              <a:headEnd/>
              <a:tailEnd/>
            </a:ln>
          </p:spPr>
          <p:txBody>
            <a:bodyPr/>
            <a:lstStyle/>
            <a:p>
              <a:endParaRPr lang="en-GB"/>
            </a:p>
          </p:txBody>
        </p:sp>
        <p:sp>
          <p:nvSpPr>
            <p:cNvPr id="972" name="Line 803"/>
            <p:cNvSpPr>
              <a:spLocks noChangeShapeType="1"/>
            </p:cNvSpPr>
            <p:nvPr/>
          </p:nvSpPr>
          <p:spPr bwMode="auto">
            <a:xfrm>
              <a:off x="3677" y="1067"/>
              <a:ext cx="0" cy="88"/>
            </a:xfrm>
            <a:prstGeom prst="line">
              <a:avLst/>
            </a:prstGeom>
            <a:noFill/>
            <a:ln w="0">
              <a:solidFill>
                <a:srgbClr val="000000"/>
              </a:solidFill>
              <a:round/>
              <a:headEnd/>
              <a:tailEnd/>
            </a:ln>
          </p:spPr>
          <p:txBody>
            <a:bodyPr/>
            <a:lstStyle/>
            <a:p>
              <a:endParaRPr lang="en-GB"/>
            </a:p>
          </p:txBody>
        </p:sp>
        <p:sp>
          <p:nvSpPr>
            <p:cNvPr id="973" name="Line 804"/>
            <p:cNvSpPr>
              <a:spLocks noChangeShapeType="1"/>
            </p:cNvSpPr>
            <p:nvPr/>
          </p:nvSpPr>
          <p:spPr bwMode="auto">
            <a:xfrm>
              <a:off x="3589" y="1067"/>
              <a:ext cx="0" cy="88"/>
            </a:xfrm>
            <a:prstGeom prst="line">
              <a:avLst/>
            </a:prstGeom>
            <a:noFill/>
            <a:ln w="0">
              <a:solidFill>
                <a:srgbClr val="000000"/>
              </a:solidFill>
              <a:round/>
              <a:headEnd/>
              <a:tailEnd/>
            </a:ln>
          </p:spPr>
          <p:txBody>
            <a:bodyPr/>
            <a:lstStyle/>
            <a:p>
              <a:endParaRPr lang="en-GB"/>
            </a:p>
          </p:txBody>
        </p:sp>
        <p:sp>
          <p:nvSpPr>
            <p:cNvPr id="974" name="Line 805"/>
            <p:cNvSpPr>
              <a:spLocks noChangeShapeType="1"/>
            </p:cNvSpPr>
            <p:nvPr/>
          </p:nvSpPr>
          <p:spPr bwMode="auto">
            <a:xfrm>
              <a:off x="3589" y="1155"/>
              <a:ext cx="88" cy="0"/>
            </a:xfrm>
            <a:prstGeom prst="line">
              <a:avLst/>
            </a:prstGeom>
            <a:noFill/>
            <a:ln w="0">
              <a:solidFill>
                <a:srgbClr val="000000"/>
              </a:solidFill>
              <a:round/>
              <a:headEnd/>
              <a:tailEnd/>
            </a:ln>
          </p:spPr>
          <p:txBody>
            <a:bodyPr/>
            <a:lstStyle/>
            <a:p>
              <a:endParaRPr lang="en-GB"/>
            </a:p>
          </p:txBody>
        </p:sp>
        <p:sp>
          <p:nvSpPr>
            <p:cNvPr id="975" name="Line 806"/>
            <p:cNvSpPr>
              <a:spLocks noChangeShapeType="1"/>
            </p:cNvSpPr>
            <p:nvPr/>
          </p:nvSpPr>
          <p:spPr bwMode="auto">
            <a:xfrm>
              <a:off x="3589" y="1067"/>
              <a:ext cx="0" cy="88"/>
            </a:xfrm>
            <a:prstGeom prst="line">
              <a:avLst/>
            </a:prstGeom>
            <a:noFill/>
            <a:ln w="0">
              <a:solidFill>
                <a:srgbClr val="000000"/>
              </a:solidFill>
              <a:round/>
              <a:headEnd/>
              <a:tailEnd/>
            </a:ln>
          </p:spPr>
          <p:txBody>
            <a:bodyPr/>
            <a:lstStyle/>
            <a:p>
              <a:endParaRPr lang="en-GB"/>
            </a:p>
          </p:txBody>
        </p:sp>
        <p:sp>
          <p:nvSpPr>
            <p:cNvPr id="976" name="Line 807"/>
            <p:cNvSpPr>
              <a:spLocks noChangeShapeType="1"/>
            </p:cNvSpPr>
            <p:nvPr/>
          </p:nvSpPr>
          <p:spPr bwMode="auto">
            <a:xfrm>
              <a:off x="3621" y="1155"/>
              <a:ext cx="0" cy="0"/>
            </a:xfrm>
            <a:prstGeom prst="line">
              <a:avLst/>
            </a:prstGeom>
            <a:noFill/>
            <a:ln w="0">
              <a:solidFill>
                <a:srgbClr val="000000"/>
              </a:solidFill>
              <a:round/>
              <a:headEnd/>
              <a:tailEnd/>
            </a:ln>
          </p:spPr>
          <p:txBody>
            <a:bodyPr/>
            <a:lstStyle/>
            <a:p>
              <a:endParaRPr lang="en-GB"/>
            </a:p>
          </p:txBody>
        </p:sp>
        <p:sp>
          <p:nvSpPr>
            <p:cNvPr id="977" name="Line 808"/>
            <p:cNvSpPr>
              <a:spLocks noChangeShapeType="1"/>
            </p:cNvSpPr>
            <p:nvPr/>
          </p:nvSpPr>
          <p:spPr bwMode="auto">
            <a:xfrm>
              <a:off x="3621" y="1067"/>
              <a:ext cx="0" cy="0"/>
            </a:xfrm>
            <a:prstGeom prst="line">
              <a:avLst/>
            </a:prstGeom>
            <a:noFill/>
            <a:ln w="0">
              <a:solidFill>
                <a:srgbClr val="000000"/>
              </a:solidFill>
              <a:round/>
              <a:headEnd/>
              <a:tailEnd/>
            </a:ln>
          </p:spPr>
          <p:txBody>
            <a:bodyPr/>
            <a:lstStyle/>
            <a:p>
              <a:endParaRPr lang="en-GB"/>
            </a:p>
          </p:txBody>
        </p:sp>
        <p:sp>
          <p:nvSpPr>
            <p:cNvPr id="978" name="Line 809"/>
            <p:cNvSpPr>
              <a:spLocks noChangeShapeType="1"/>
            </p:cNvSpPr>
            <p:nvPr/>
          </p:nvSpPr>
          <p:spPr bwMode="auto">
            <a:xfrm>
              <a:off x="3665" y="1155"/>
              <a:ext cx="0" cy="0"/>
            </a:xfrm>
            <a:prstGeom prst="line">
              <a:avLst/>
            </a:prstGeom>
            <a:noFill/>
            <a:ln w="0">
              <a:solidFill>
                <a:srgbClr val="000000"/>
              </a:solidFill>
              <a:round/>
              <a:headEnd/>
              <a:tailEnd/>
            </a:ln>
          </p:spPr>
          <p:txBody>
            <a:bodyPr/>
            <a:lstStyle/>
            <a:p>
              <a:endParaRPr lang="en-GB"/>
            </a:p>
          </p:txBody>
        </p:sp>
        <p:sp>
          <p:nvSpPr>
            <p:cNvPr id="979" name="Line 810"/>
            <p:cNvSpPr>
              <a:spLocks noChangeShapeType="1"/>
            </p:cNvSpPr>
            <p:nvPr/>
          </p:nvSpPr>
          <p:spPr bwMode="auto">
            <a:xfrm>
              <a:off x="3665" y="1067"/>
              <a:ext cx="0" cy="0"/>
            </a:xfrm>
            <a:prstGeom prst="line">
              <a:avLst/>
            </a:prstGeom>
            <a:noFill/>
            <a:ln w="0">
              <a:solidFill>
                <a:srgbClr val="000000"/>
              </a:solidFill>
              <a:round/>
              <a:headEnd/>
              <a:tailEnd/>
            </a:ln>
          </p:spPr>
          <p:txBody>
            <a:bodyPr/>
            <a:lstStyle/>
            <a:p>
              <a:endParaRPr lang="en-GB"/>
            </a:p>
          </p:txBody>
        </p:sp>
        <p:sp>
          <p:nvSpPr>
            <p:cNvPr id="980" name="Line 811"/>
            <p:cNvSpPr>
              <a:spLocks noChangeShapeType="1"/>
            </p:cNvSpPr>
            <p:nvPr/>
          </p:nvSpPr>
          <p:spPr bwMode="auto">
            <a:xfrm>
              <a:off x="3589" y="1099"/>
              <a:ext cx="0" cy="0"/>
            </a:xfrm>
            <a:prstGeom prst="line">
              <a:avLst/>
            </a:prstGeom>
            <a:noFill/>
            <a:ln w="0">
              <a:solidFill>
                <a:srgbClr val="000000"/>
              </a:solidFill>
              <a:round/>
              <a:headEnd/>
              <a:tailEnd/>
            </a:ln>
          </p:spPr>
          <p:txBody>
            <a:bodyPr/>
            <a:lstStyle/>
            <a:p>
              <a:endParaRPr lang="en-GB"/>
            </a:p>
          </p:txBody>
        </p:sp>
        <p:sp>
          <p:nvSpPr>
            <p:cNvPr id="981" name="Line 812"/>
            <p:cNvSpPr>
              <a:spLocks noChangeShapeType="1"/>
            </p:cNvSpPr>
            <p:nvPr/>
          </p:nvSpPr>
          <p:spPr bwMode="auto">
            <a:xfrm flipH="1">
              <a:off x="3673" y="1099"/>
              <a:ext cx="4" cy="0"/>
            </a:xfrm>
            <a:prstGeom prst="line">
              <a:avLst/>
            </a:prstGeom>
            <a:noFill/>
            <a:ln w="0">
              <a:solidFill>
                <a:srgbClr val="000000"/>
              </a:solidFill>
              <a:round/>
              <a:headEnd/>
              <a:tailEnd/>
            </a:ln>
          </p:spPr>
          <p:txBody>
            <a:bodyPr/>
            <a:lstStyle/>
            <a:p>
              <a:endParaRPr lang="en-GB"/>
            </a:p>
          </p:txBody>
        </p:sp>
        <p:sp>
          <p:nvSpPr>
            <p:cNvPr id="982" name="Line 813"/>
            <p:cNvSpPr>
              <a:spLocks noChangeShapeType="1"/>
            </p:cNvSpPr>
            <p:nvPr/>
          </p:nvSpPr>
          <p:spPr bwMode="auto">
            <a:xfrm>
              <a:off x="3589" y="1143"/>
              <a:ext cx="0" cy="0"/>
            </a:xfrm>
            <a:prstGeom prst="line">
              <a:avLst/>
            </a:prstGeom>
            <a:noFill/>
            <a:ln w="0">
              <a:solidFill>
                <a:srgbClr val="000000"/>
              </a:solidFill>
              <a:round/>
              <a:headEnd/>
              <a:tailEnd/>
            </a:ln>
          </p:spPr>
          <p:txBody>
            <a:bodyPr/>
            <a:lstStyle/>
            <a:p>
              <a:endParaRPr lang="en-GB"/>
            </a:p>
          </p:txBody>
        </p:sp>
        <p:sp>
          <p:nvSpPr>
            <p:cNvPr id="983" name="Line 814"/>
            <p:cNvSpPr>
              <a:spLocks noChangeShapeType="1"/>
            </p:cNvSpPr>
            <p:nvPr/>
          </p:nvSpPr>
          <p:spPr bwMode="auto">
            <a:xfrm flipH="1">
              <a:off x="3673" y="1143"/>
              <a:ext cx="4" cy="0"/>
            </a:xfrm>
            <a:prstGeom prst="line">
              <a:avLst/>
            </a:prstGeom>
            <a:noFill/>
            <a:ln w="0">
              <a:solidFill>
                <a:srgbClr val="000000"/>
              </a:solidFill>
              <a:round/>
              <a:headEnd/>
              <a:tailEnd/>
            </a:ln>
          </p:spPr>
          <p:txBody>
            <a:bodyPr/>
            <a:lstStyle/>
            <a:p>
              <a:endParaRPr lang="en-GB"/>
            </a:p>
          </p:txBody>
        </p:sp>
        <p:sp>
          <p:nvSpPr>
            <p:cNvPr id="984" name="Line 815"/>
            <p:cNvSpPr>
              <a:spLocks noChangeShapeType="1"/>
            </p:cNvSpPr>
            <p:nvPr/>
          </p:nvSpPr>
          <p:spPr bwMode="auto">
            <a:xfrm>
              <a:off x="3589" y="1155"/>
              <a:ext cx="88" cy="0"/>
            </a:xfrm>
            <a:prstGeom prst="line">
              <a:avLst/>
            </a:prstGeom>
            <a:noFill/>
            <a:ln w="0">
              <a:solidFill>
                <a:srgbClr val="000000"/>
              </a:solidFill>
              <a:round/>
              <a:headEnd/>
              <a:tailEnd/>
            </a:ln>
          </p:spPr>
          <p:txBody>
            <a:bodyPr/>
            <a:lstStyle/>
            <a:p>
              <a:endParaRPr lang="en-GB"/>
            </a:p>
          </p:txBody>
        </p:sp>
        <p:sp>
          <p:nvSpPr>
            <p:cNvPr id="985" name="Line 816"/>
            <p:cNvSpPr>
              <a:spLocks noChangeShapeType="1"/>
            </p:cNvSpPr>
            <p:nvPr/>
          </p:nvSpPr>
          <p:spPr bwMode="auto">
            <a:xfrm>
              <a:off x="3589" y="1067"/>
              <a:ext cx="88" cy="0"/>
            </a:xfrm>
            <a:prstGeom prst="line">
              <a:avLst/>
            </a:prstGeom>
            <a:noFill/>
            <a:ln w="0">
              <a:solidFill>
                <a:srgbClr val="000000"/>
              </a:solidFill>
              <a:round/>
              <a:headEnd/>
              <a:tailEnd/>
            </a:ln>
          </p:spPr>
          <p:txBody>
            <a:bodyPr/>
            <a:lstStyle/>
            <a:p>
              <a:endParaRPr lang="en-GB"/>
            </a:p>
          </p:txBody>
        </p:sp>
        <p:sp>
          <p:nvSpPr>
            <p:cNvPr id="986" name="Line 817"/>
            <p:cNvSpPr>
              <a:spLocks noChangeShapeType="1"/>
            </p:cNvSpPr>
            <p:nvPr/>
          </p:nvSpPr>
          <p:spPr bwMode="auto">
            <a:xfrm>
              <a:off x="3677" y="1067"/>
              <a:ext cx="0" cy="88"/>
            </a:xfrm>
            <a:prstGeom prst="line">
              <a:avLst/>
            </a:prstGeom>
            <a:noFill/>
            <a:ln w="0">
              <a:solidFill>
                <a:srgbClr val="000000"/>
              </a:solidFill>
              <a:round/>
              <a:headEnd/>
              <a:tailEnd/>
            </a:ln>
          </p:spPr>
          <p:txBody>
            <a:bodyPr/>
            <a:lstStyle/>
            <a:p>
              <a:endParaRPr lang="en-GB"/>
            </a:p>
          </p:txBody>
        </p:sp>
        <p:sp>
          <p:nvSpPr>
            <p:cNvPr id="987" name="Line 818"/>
            <p:cNvSpPr>
              <a:spLocks noChangeShapeType="1"/>
            </p:cNvSpPr>
            <p:nvPr/>
          </p:nvSpPr>
          <p:spPr bwMode="auto">
            <a:xfrm>
              <a:off x="3589" y="1067"/>
              <a:ext cx="0" cy="88"/>
            </a:xfrm>
            <a:prstGeom prst="line">
              <a:avLst/>
            </a:prstGeom>
            <a:noFill/>
            <a:ln w="0">
              <a:solidFill>
                <a:srgbClr val="000000"/>
              </a:solidFill>
              <a:round/>
              <a:headEnd/>
              <a:tailEnd/>
            </a:ln>
          </p:spPr>
          <p:txBody>
            <a:bodyPr/>
            <a:lstStyle/>
            <a:p>
              <a:endParaRPr lang="en-GB"/>
            </a:p>
          </p:txBody>
        </p:sp>
        <p:sp>
          <p:nvSpPr>
            <p:cNvPr id="988" name="Rectangle 819"/>
            <p:cNvSpPr>
              <a:spLocks noChangeArrowheads="1"/>
            </p:cNvSpPr>
            <p:nvPr/>
          </p:nvSpPr>
          <p:spPr bwMode="auto">
            <a:xfrm>
              <a:off x="3709" y="1067"/>
              <a:ext cx="88" cy="88"/>
            </a:xfrm>
            <a:prstGeom prst="rect">
              <a:avLst/>
            </a:prstGeom>
            <a:solidFill>
              <a:srgbClr val="FFFFFF"/>
            </a:solidFill>
            <a:ln w="9525">
              <a:noFill/>
              <a:miter lim="800000"/>
              <a:headEnd/>
              <a:tailEnd/>
            </a:ln>
          </p:spPr>
          <p:txBody>
            <a:bodyPr/>
            <a:lstStyle/>
            <a:p>
              <a:endParaRPr lang="en-US"/>
            </a:p>
          </p:txBody>
        </p:sp>
        <p:sp>
          <p:nvSpPr>
            <p:cNvPr id="989" name="Rectangle 821"/>
            <p:cNvSpPr>
              <a:spLocks noChangeArrowheads="1"/>
            </p:cNvSpPr>
            <p:nvPr/>
          </p:nvSpPr>
          <p:spPr bwMode="auto">
            <a:xfrm>
              <a:off x="3709" y="1067"/>
              <a:ext cx="88" cy="88"/>
            </a:xfrm>
            <a:prstGeom prst="rect">
              <a:avLst/>
            </a:prstGeom>
            <a:noFill/>
            <a:ln w="0">
              <a:solidFill>
                <a:srgbClr val="FFFFFF"/>
              </a:solidFill>
              <a:miter lim="800000"/>
              <a:headEnd/>
              <a:tailEnd/>
            </a:ln>
          </p:spPr>
          <p:txBody>
            <a:bodyPr/>
            <a:lstStyle/>
            <a:p>
              <a:endParaRPr lang="en-US"/>
            </a:p>
          </p:txBody>
        </p:sp>
        <p:pic>
          <p:nvPicPr>
            <p:cNvPr id="990" name="Picture 822"/>
            <p:cNvPicPr>
              <a:picLocks noChangeAspect="1" noChangeArrowheads="1"/>
            </p:cNvPicPr>
            <p:nvPr/>
          </p:nvPicPr>
          <p:blipFill>
            <a:blip r:embed="rId40" cstate="print"/>
            <a:srcRect/>
            <a:stretch>
              <a:fillRect/>
            </a:stretch>
          </p:blipFill>
          <p:spPr bwMode="auto">
            <a:xfrm>
              <a:off x="3709" y="1071"/>
              <a:ext cx="88" cy="88"/>
            </a:xfrm>
            <a:prstGeom prst="rect">
              <a:avLst/>
            </a:prstGeom>
            <a:noFill/>
            <a:ln w="9525">
              <a:noFill/>
              <a:miter lim="800000"/>
              <a:headEnd/>
              <a:tailEnd/>
            </a:ln>
          </p:spPr>
        </p:pic>
        <p:sp>
          <p:nvSpPr>
            <p:cNvPr id="991" name="Line 823"/>
            <p:cNvSpPr>
              <a:spLocks noChangeShapeType="1"/>
            </p:cNvSpPr>
            <p:nvPr/>
          </p:nvSpPr>
          <p:spPr bwMode="auto">
            <a:xfrm>
              <a:off x="3709" y="1155"/>
              <a:ext cx="88" cy="0"/>
            </a:xfrm>
            <a:prstGeom prst="line">
              <a:avLst/>
            </a:prstGeom>
            <a:noFill/>
            <a:ln w="0">
              <a:solidFill>
                <a:srgbClr val="000000"/>
              </a:solidFill>
              <a:round/>
              <a:headEnd/>
              <a:tailEnd/>
            </a:ln>
          </p:spPr>
          <p:txBody>
            <a:bodyPr/>
            <a:lstStyle/>
            <a:p>
              <a:endParaRPr lang="en-GB"/>
            </a:p>
          </p:txBody>
        </p:sp>
        <p:sp>
          <p:nvSpPr>
            <p:cNvPr id="992" name="Line 824"/>
            <p:cNvSpPr>
              <a:spLocks noChangeShapeType="1"/>
            </p:cNvSpPr>
            <p:nvPr/>
          </p:nvSpPr>
          <p:spPr bwMode="auto">
            <a:xfrm>
              <a:off x="3709" y="1067"/>
              <a:ext cx="88" cy="0"/>
            </a:xfrm>
            <a:prstGeom prst="line">
              <a:avLst/>
            </a:prstGeom>
            <a:noFill/>
            <a:ln w="0">
              <a:solidFill>
                <a:srgbClr val="000000"/>
              </a:solidFill>
              <a:round/>
              <a:headEnd/>
              <a:tailEnd/>
            </a:ln>
          </p:spPr>
          <p:txBody>
            <a:bodyPr/>
            <a:lstStyle/>
            <a:p>
              <a:endParaRPr lang="en-GB"/>
            </a:p>
          </p:txBody>
        </p:sp>
        <p:sp>
          <p:nvSpPr>
            <p:cNvPr id="993" name="Line 825"/>
            <p:cNvSpPr>
              <a:spLocks noChangeShapeType="1"/>
            </p:cNvSpPr>
            <p:nvPr/>
          </p:nvSpPr>
          <p:spPr bwMode="auto">
            <a:xfrm>
              <a:off x="3797" y="1067"/>
              <a:ext cx="0" cy="88"/>
            </a:xfrm>
            <a:prstGeom prst="line">
              <a:avLst/>
            </a:prstGeom>
            <a:noFill/>
            <a:ln w="0">
              <a:solidFill>
                <a:srgbClr val="000000"/>
              </a:solidFill>
              <a:round/>
              <a:headEnd/>
              <a:tailEnd/>
            </a:ln>
          </p:spPr>
          <p:txBody>
            <a:bodyPr/>
            <a:lstStyle/>
            <a:p>
              <a:endParaRPr lang="en-GB"/>
            </a:p>
          </p:txBody>
        </p:sp>
        <p:sp>
          <p:nvSpPr>
            <p:cNvPr id="994" name="Line 826"/>
            <p:cNvSpPr>
              <a:spLocks noChangeShapeType="1"/>
            </p:cNvSpPr>
            <p:nvPr/>
          </p:nvSpPr>
          <p:spPr bwMode="auto">
            <a:xfrm>
              <a:off x="3709" y="1067"/>
              <a:ext cx="0" cy="88"/>
            </a:xfrm>
            <a:prstGeom prst="line">
              <a:avLst/>
            </a:prstGeom>
            <a:noFill/>
            <a:ln w="0">
              <a:solidFill>
                <a:srgbClr val="000000"/>
              </a:solidFill>
              <a:round/>
              <a:headEnd/>
              <a:tailEnd/>
            </a:ln>
          </p:spPr>
          <p:txBody>
            <a:bodyPr/>
            <a:lstStyle/>
            <a:p>
              <a:endParaRPr lang="en-GB"/>
            </a:p>
          </p:txBody>
        </p:sp>
        <p:sp>
          <p:nvSpPr>
            <p:cNvPr id="995" name="Line 827"/>
            <p:cNvSpPr>
              <a:spLocks noChangeShapeType="1"/>
            </p:cNvSpPr>
            <p:nvPr/>
          </p:nvSpPr>
          <p:spPr bwMode="auto">
            <a:xfrm>
              <a:off x="3709" y="1155"/>
              <a:ext cx="88" cy="0"/>
            </a:xfrm>
            <a:prstGeom prst="line">
              <a:avLst/>
            </a:prstGeom>
            <a:noFill/>
            <a:ln w="0">
              <a:solidFill>
                <a:srgbClr val="000000"/>
              </a:solidFill>
              <a:round/>
              <a:headEnd/>
              <a:tailEnd/>
            </a:ln>
          </p:spPr>
          <p:txBody>
            <a:bodyPr/>
            <a:lstStyle/>
            <a:p>
              <a:endParaRPr lang="en-GB"/>
            </a:p>
          </p:txBody>
        </p:sp>
        <p:sp>
          <p:nvSpPr>
            <p:cNvPr id="996" name="Line 828"/>
            <p:cNvSpPr>
              <a:spLocks noChangeShapeType="1"/>
            </p:cNvSpPr>
            <p:nvPr/>
          </p:nvSpPr>
          <p:spPr bwMode="auto">
            <a:xfrm>
              <a:off x="3709" y="1067"/>
              <a:ext cx="0" cy="88"/>
            </a:xfrm>
            <a:prstGeom prst="line">
              <a:avLst/>
            </a:prstGeom>
            <a:noFill/>
            <a:ln w="0">
              <a:solidFill>
                <a:srgbClr val="000000"/>
              </a:solidFill>
              <a:round/>
              <a:headEnd/>
              <a:tailEnd/>
            </a:ln>
          </p:spPr>
          <p:txBody>
            <a:bodyPr/>
            <a:lstStyle/>
            <a:p>
              <a:endParaRPr lang="en-GB"/>
            </a:p>
          </p:txBody>
        </p:sp>
        <p:sp>
          <p:nvSpPr>
            <p:cNvPr id="997" name="Line 829"/>
            <p:cNvSpPr>
              <a:spLocks noChangeShapeType="1"/>
            </p:cNvSpPr>
            <p:nvPr/>
          </p:nvSpPr>
          <p:spPr bwMode="auto">
            <a:xfrm>
              <a:off x="3741" y="1155"/>
              <a:ext cx="0" cy="0"/>
            </a:xfrm>
            <a:prstGeom prst="line">
              <a:avLst/>
            </a:prstGeom>
            <a:noFill/>
            <a:ln w="0">
              <a:solidFill>
                <a:srgbClr val="000000"/>
              </a:solidFill>
              <a:round/>
              <a:headEnd/>
              <a:tailEnd/>
            </a:ln>
          </p:spPr>
          <p:txBody>
            <a:bodyPr/>
            <a:lstStyle/>
            <a:p>
              <a:endParaRPr lang="en-GB"/>
            </a:p>
          </p:txBody>
        </p:sp>
        <p:sp>
          <p:nvSpPr>
            <p:cNvPr id="998" name="Line 830"/>
            <p:cNvSpPr>
              <a:spLocks noChangeShapeType="1"/>
            </p:cNvSpPr>
            <p:nvPr/>
          </p:nvSpPr>
          <p:spPr bwMode="auto">
            <a:xfrm>
              <a:off x="3741" y="1067"/>
              <a:ext cx="0" cy="0"/>
            </a:xfrm>
            <a:prstGeom prst="line">
              <a:avLst/>
            </a:prstGeom>
            <a:noFill/>
            <a:ln w="0">
              <a:solidFill>
                <a:srgbClr val="000000"/>
              </a:solidFill>
              <a:round/>
              <a:headEnd/>
              <a:tailEnd/>
            </a:ln>
          </p:spPr>
          <p:txBody>
            <a:bodyPr/>
            <a:lstStyle/>
            <a:p>
              <a:endParaRPr lang="en-GB"/>
            </a:p>
          </p:txBody>
        </p:sp>
        <p:sp>
          <p:nvSpPr>
            <p:cNvPr id="999" name="Line 831"/>
            <p:cNvSpPr>
              <a:spLocks noChangeShapeType="1"/>
            </p:cNvSpPr>
            <p:nvPr/>
          </p:nvSpPr>
          <p:spPr bwMode="auto">
            <a:xfrm>
              <a:off x="3785" y="1155"/>
              <a:ext cx="0" cy="0"/>
            </a:xfrm>
            <a:prstGeom prst="line">
              <a:avLst/>
            </a:prstGeom>
            <a:noFill/>
            <a:ln w="0">
              <a:solidFill>
                <a:srgbClr val="000000"/>
              </a:solidFill>
              <a:round/>
              <a:headEnd/>
              <a:tailEnd/>
            </a:ln>
          </p:spPr>
          <p:txBody>
            <a:bodyPr/>
            <a:lstStyle/>
            <a:p>
              <a:endParaRPr lang="en-GB"/>
            </a:p>
          </p:txBody>
        </p:sp>
        <p:sp>
          <p:nvSpPr>
            <p:cNvPr id="1000" name="Line 832"/>
            <p:cNvSpPr>
              <a:spLocks noChangeShapeType="1"/>
            </p:cNvSpPr>
            <p:nvPr/>
          </p:nvSpPr>
          <p:spPr bwMode="auto">
            <a:xfrm>
              <a:off x="3785" y="1067"/>
              <a:ext cx="0" cy="0"/>
            </a:xfrm>
            <a:prstGeom prst="line">
              <a:avLst/>
            </a:prstGeom>
            <a:noFill/>
            <a:ln w="0">
              <a:solidFill>
                <a:srgbClr val="000000"/>
              </a:solidFill>
              <a:round/>
              <a:headEnd/>
              <a:tailEnd/>
            </a:ln>
          </p:spPr>
          <p:txBody>
            <a:bodyPr/>
            <a:lstStyle/>
            <a:p>
              <a:endParaRPr lang="en-GB"/>
            </a:p>
          </p:txBody>
        </p:sp>
        <p:sp>
          <p:nvSpPr>
            <p:cNvPr id="1001" name="Line 833"/>
            <p:cNvSpPr>
              <a:spLocks noChangeShapeType="1"/>
            </p:cNvSpPr>
            <p:nvPr/>
          </p:nvSpPr>
          <p:spPr bwMode="auto">
            <a:xfrm>
              <a:off x="3709" y="1099"/>
              <a:ext cx="0" cy="0"/>
            </a:xfrm>
            <a:prstGeom prst="line">
              <a:avLst/>
            </a:prstGeom>
            <a:noFill/>
            <a:ln w="0">
              <a:solidFill>
                <a:srgbClr val="000000"/>
              </a:solidFill>
              <a:round/>
              <a:headEnd/>
              <a:tailEnd/>
            </a:ln>
          </p:spPr>
          <p:txBody>
            <a:bodyPr/>
            <a:lstStyle/>
            <a:p>
              <a:endParaRPr lang="en-GB"/>
            </a:p>
          </p:txBody>
        </p:sp>
        <p:sp>
          <p:nvSpPr>
            <p:cNvPr id="1002" name="Line 834"/>
            <p:cNvSpPr>
              <a:spLocks noChangeShapeType="1"/>
            </p:cNvSpPr>
            <p:nvPr/>
          </p:nvSpPr>
          <p:spPr bwMode="auto">
            <a:xfrm flipH="1">
              <a:off x="3793" y="1099"/>
              <a:ext cx="4" cy="0"/>
            </a:xfrm>
            <a:prstGeom prst="line">
              <a:avLst/>
            </a:prstGeom>
            <a:noFill/>
            <a:ln w="0">
              <a:solidFill>
                <a:srgbClr val="000000"/>
              </a:solidFill>
              <a:round/>
              <a:headEnd/>
              <a:tailEnd/>
            </a:ln>
          </p:spPr>
          <p:txBody>
            <a:bodyPr/>
            <a:lstStyle/>
            <a:p>
              <a:endParaRPr lang="en-GB"/>
            </a:p>
          </p:txBody>
        </p:sp>
        <p:sp>
          <p:nvSpPr>
            <p:cNvPr id="1003" name="Line 835"/>
            <p:cNvSpPr>
              <a:spLocks noChangeShapeType="1"/>
            </p:cNvSpPr>
            <p:nvPr/>
          </p:nvSpPr>
          <p:spPr bwMode="auto">
            <a:xfrm>
              <a:off x="3709" y="1143"/>
              <a:ext cx="0" cy="0"/>
            </a:xfrm>
            <a:prstGeom prst="line">
              <a:avLst/>
            </a:prstGeom>
            <a:noFill/>
            <a:ln w="0">
              <a:solidFill>
                <a:srgbClr val="000000"/>
              </a:solidFill>
              <a:round/>
              <a:headEnd/>
              <a:tailEnd/>
            </a:ln>
          </p:spPr>
          <p:txBody>
            <a:bodyPr/>
            <a:lstStyle/>
            <a:p>
              <a:endParaRPr lang="en-GB"/>
            </a:p>
          </p:txBody>
        </p:sp>
        <p:sp>
          <p:nvSpPr>
            <p:cNvPr id="1004" name="Line 836"/>
            <p:cNvSpPr>
              <a:spLocks noChangeShapeType="1"/>
            </p:cNvSpPr>
            <p:nvPr/>
          </p:nvSpPr>
          <p:spPr bwMode="auto">
            <a:xfrm flipH="1">
              <a:off x="3793" y="1143"/>
              <a:ext cx="4" cy="0"/>
            </a:xfrm>
            <a:prstGeom prst="line">
              <a:avLst/>
            </a:prstGeom>
            <a:noFill/>
            <a:ln w="0">
              <a:solidFill>
                <a:srgbClr val="000000"/>
              </a:solidFill>
              <a:round/>
              <a:headEnd/>
              <a:tailEnd/>
            </a:ln>
          </p:spPr>
          <p:txBody>
            <a:bodyPr/>
            <a:lstStyle/>
            <a:p>
              <a:endParaRPr lang="en-GB"/>
            </a:p>
          </p:txBody>
        </p:sp>
        <p:sp>
          <p:nvSpPr>
            <p:cNvPr id="1005" name="Line 837"/>
            <p:cNvSpPr>
              <a:spLocks noChangeShapeType="1"/>
            </p:cNvSpPr>
            <p:nvPr/>
          </p:nvSpPr>
          <p:spPr bwMode="auto">
            <a:xfrm>
              <a:off x="3709" y="1155"/>
              <a:ext cx="88" cy="0"/>
            </a:xfrm>
            <a:prstGeom prst="line">
              <a:avLst/>
            </a:prstGeom>
            <a:noFill/>
            <a:ln w="0">
              <a:solidFill>
                <a:srgbClr val="000000"/>
              </a:solidFill>
              <a:round/>
              <a:headEnd/>
              <a:tailEnd/>
            </a:ln>
          </p:spPr>
          <p:txBody>
            <a:bodyPr/>
            <a:lstStyle/>
            <a:p>
              <a:endParaRPr lang="en-GB"/>
            </a:p>
          </p:txBody>
        </p:sp>
        <p:sp>
          <p:nvSpPr>
            <p:cNvPr id="1006" name="Line 838"/>
            <p:cNvSpPr>
              <a:spLocks noChangeShapeType="1"/>
            </p:cNvSpPr>
            <p:nvPr/>
          </p:nvSpPr>
          <p:spPr bwMode="auto">
            <a:xfrm>
              <a:off x="3709" y="1067"/>
              <a:ext cx="88" cy="0"/>
            </a:xfrm>
            <a:prstGeom prst="line">
              <a:avLst/>
            </a:prstGeom>
            <a:noFill/>
            <a:ln w="0">
              <a:solidFill>
                <a:srgbClr val="000000"/>
              </a:solidFill>
              <a:round/>
              <a:headEnd/>
              <a:tailEnd/>
            </a:ln>
          </p:spPr>
          <p:txBody>
            <a:bodyPr/>
            <a:lstStyle/>
            <a:p>
              <a:endParaRPr lang="en-GB"/>
            </a:p>
          </p:txBody>
        </p:sp>
        <p:sp>
          <p:nvSpPr>
            <p:cNvPr id="1007" name="Line 839"/>
            <p:cNvSpPr>
              <a:spLocks noChangeShapeType="1"/>
            </p:cNvSpPr>
            <p:nvPr/>
          </p:nvSpPr>
          <p:spPr bwMode="auto">
            <a:xfrm>
              <a:off x="3797" y="1067"/>
              <a:ext cx="0" cy="88"/>
            </a:xfrm>
            <a:prstGeom prst="line">
              <a:avLst/>
            </a:prstGeom>
            <a:noFill/>
            <a:ln w="0">
              <a:solidFill>
                <a:srgbClr val="000000"/>
              </a:solidFill>
              <a:round/>
              <a:headEnd/>
              <a:tailEnd/>
            </a:ln>
          </p:spPr>
          <p:txBody>
            <a:bodyPr/>
            <a:lstStyle/>
            <a:p>
              <a:endParaRPr lang="en-GB"/>
            </a:p>
          </p:txBody>
        </p:sp>
        <p:sp>
          <p:nvSpPr>
            <p:cNvPr id="1008" name="Line 840"/>
            <p:cNvSpPr>
              <a:spLocks noChangeShapeType="1"/>
            </p:cNvSpPr>
            <p:nvPr/>
          </p:nvSpPr>
          <p:spPr bwMode="auto">
            <a:xfrm>
              <a:off x="3709" y="1067"/>
              <a:ext cx="0" cy="88"/>
            </a:xfrm>
            <a:prstGeom prst="line">
              <a:avLst/>
            </a:prstGeom>
            <a:noFill/>
            <a:ln w="0">
              <a:solidFill>
                <a:srgbClr val="000000"/>
              </a:solidFill>
              <a:round/>
              <a:headEnd/>
              <a:tailEnd/>
            </a:ln>
          </p:spPr>
          <p:txBody>
            <a:bodyPr/>
            <a:lstStyle/>
            <a:p>
              <a:endParaRPr lang="en-GB"/>
            </a:p>
          </p:txBody>
        </p:sp>
        <p:sp>
          <p:nvSpPr>
            <p:cNvPr id="1009" name="Rectangle 841"/>
            <p:cNvSpPr>
              <a:spLocks noChangeArrowheads="1"/>
            </p:cNvSpPr>
            <p:nvPr/>
          </p:nvSpPr>
          <p:spPr bwMode="auto">
            <a:xfrm>
              <a:off x="3829" y="1067"/>
              <a:ext cx="88" cy="88"/>
            </a:xfrm>
            <a:prstGeom prst="rect">
              <a:avLst/>
            </a:prstGeom>
            <a:solidFill>
              <a:srgbClr val="FFFFFF"/>
            </a:solidFill>
            <a:ln w="9525">
              <a:noFill/>
              <a:miter lim="800000"/>
              <a:headEnd/>
              <a:tailEnd/>
            </a:ln>
          </p:spPr>
          <p:txBody>
            <a:bodyPr/>
            <a:lstStyle/>
            <a:p>
              <a:endParaRPr lang="en-US"/>
            </a:p>
          </p:txBody>
        </p:sp>
        <p:sp>
          <p:nvSpPr>
            <p:cNvPr id="1010" name="Rectangle 842"/>
            <p:cNvSpPr>
              <a:spLocks noChangeArrowheads="1"/>
            </p:cNvSpPr>
            <p:nvPr/>
          </p:nvSpPr>
          <p:spPr bwMode="auto">
            <a:xfrm>
              <a:off x="3829" y="1067"/>
              <a:ext cx="88" cy="88"/>
            </a:xfrm>
            <a:prstGeom prst="rect">
              <a:avLst/>
            </a:prstGeom>
            <a:noFill/>
            <a:ln w="0">
              <a:solidFill>
                <a:srgbClr val="FFFFFF"/>
              </a:solidFill>
              <a:miter lim="800000"/>
              <a:headEnd/>
              <a:tailEnd/>
            </a:ln>
          </p:spPr>
          <p:txBody>
            <a:bodyPr/>
            <a:lstStyle/>
            <a:p>
              <a:endParaRPr lang="en-US"/>
            </a:p>
          </p:txBody>
        </p:sp>
        <p:pic>
          <p:nvPicPr>
            <p:cNvPr id="1011" name="Picture 843"/>
            <p:cNvPicPr>
              <a:picLocks noChangeAspect="1" noChangeArrowheads="1"/>
            </p:cNvPicPr>
            <p:nvPr/>
          </p:nvPicPr>
          <p:blipFill>
            <a:blip r:embed="rId41" cstate="print"/>
            <a:srcRect/>
            <a:stretch>
              <a:fillRect/>
            </a:stretch>
          </p:blipFill>
          <p:spPr bwMode="auto">
            <a:xfrm>
              <a:off x="3829" y="1071"/>
              <a:ext cx="88" cy="88"/>
            </a:xfrm>
            <a:prstGeom prst="rect">
              <a:avLst/>
            </a:prstGeom>
            <a:noFill/>
            <a:ln w="9525">
              <a:noFill/>
              <a:miter lim="800000"/>
              <a:headEnd/>
              <a:tailEnd/>
            </a:ln>
          </p:spPr>
        </p:pic>
        <p:sp>
          <p:nvSpPr>
            <p:cNvPr id="1012" name="Line 844"/>
            <p:cNvSpPr>
              <a:spLocks noChangeShapeType="1"/>
            </p:cNvSpPr>
            <p:nvPr/>
          </p:nvSpPr>
          <p:spPr bwMode="auto">
            <a:xfrm>
              <a:off x="3829" y="1155"/>
              <a:ext cx="88" cy="0"/>
            </a:xfrm>
            <a:prstGeom prst="line">
              <a:avLst/>
            </a:prstGeom>
            <a:noFill/>
            <a:ln w="0">
              <a:solidFill>
                <a:srgbClr val="000000"/>
              </a:solidFill>
              <a:round/>
              <a:headEnd/>
              <a:tailEnd/>
            </a:ln>
          </p:spPr>
          <p:txBody>
            <a:bodyPr/>
            <a:lstStyle/>
            <a:p>
              <a:endParaRPr lang="en-GB"/>
            </a:p>
          </p:txBody>
        </p:sp>
        <p:sp>
          <p:nvSpPr>
            <p:cNvPr id="1013" name="Line 845"/>
            <p:cNvSpPr>
              <a:spLocks noChangeShapeType="1"/>
            </p:cNvSpPr>
            <p:nvPr/>
          </p:nvSpPr>
          <p:spPr bwMode="auto">
            <a:xfrm>
              <a:off x="3829" y="1067"/>
              <a:ext cx="88" cy="0"/>
            </a:xfrm>
            <a:prstGeom prst="line">
              <a:avLst/>
            </a:prstGeom>
            <a:noFill/>
            <a:ln w="0">
              <a:solidFill>
                <a:srgbClr val="000000"/>
              </a:solidFill>
              <a:round/>
              <a:headEnd/>
              <a:tailEnd/>
            </a:ln>
          </p:spPr>
          <p:txBody>
            <a:bodyPr/>
            <a:lstStyle/>
            <a:p>
              <a:endParaRPr lang="en-GB"/>
            </a:p>
          </p:txBody>
        </p:sp>
        <p:sp>
          <p:nvSpPr>
            <p:cNvPr id="1014" name="Line 846"/>
            <p:cNvSpPr>
              <a:spLocks noChangeShapeType="1"/>
            </p:cNvSpPr>
            <p:nvPr/>
          </p:nvSpPr>
          <p:spPr bwMode="auto">
            <a:xfrm>
              <a:off x="3917" y="1067"/>
              <a:ext cx="0" cy="88"/>
            </a:xfrm>
            <a:prstGeom prst="line">
              <a:avLst/>
            </a:prstGeom>
            <a:noFill/>
            <a:ln w="0">
              <a:solidFill>
                <a:srgbClr val="000000"/>
              </a:solidFill>
              <a:round/>
              <a:headEnd/>
              <a:tailEnd/>
            </a:ln>
          </p:spPr>
          <p:txBody>
            <a:bodyPr/>
            <a:lstStyle/>
            <a:p>
              <a:endParaRPr lang="en-GB"/>
            </a:p>
          </p:txBody>
        </p:sp>
        <p:sp>
          <p:nvSpPr>
            <p:cNvPr id="1015" name="Line 847"/>
            <p:cNvSpPr>
              <a:spLocks noChangeShapeType="1"/>
            </p:cNvSpPr>
            <p:nvPr/>
          </p:nvSpPr>
          <p:spPr bwMode="auto">
            <a:xfrm>
              <a:off x="3829" y="1067"/>
              <a:ext cx="0" cy="88"/>
            </a:xfrm>
            <a:prstGeom prst="line">
              <a:avLst/>
            </a:prstGeom>
            <a:noFill/>
            <a:ln w="0">
              <a:solidFill>
                <a:srgbClr val="000000"/>
              </a:solidFill>
              <a:round/>
              <a:headEnd/>
              <a:tailEnd/>
            </a:ln>
          </p:spPr>
          <p:txBody>
            <a:bodyPr/>
            <a:lstStyle/>
            <a:p>
              <a:endParaRPr lang="en-GB"/>
            </a:p>
          </p:txBody>
        </p:sp>
        <p:sp>
          <p:nvSpPr>
            <p:cNvPr id="1016" name="Line 848"/>
            <p:cNvSpPr>
              <a:spLocks noChangeShapeType="1"/>
            </p:cNvSpPr>
            <p:nvPr/>
          </p:nvSpPr>
          <p:spPr bwMode="auto">
            <a:xfrm>
              <a:off x="3829" y="1155"/>
              <a:ext cx="88" cy="0"/>
            </a:xfrm>
            <a:prstGeom prst="line">
              <a:avLst/>
            </a:prstGeom>
            <a:noFill/>
            <a:ln w="0">
              <a:solidFill>
                <a:srgbClr val="000000"/>
              </a:solidFill>
              <a:round/>
              <a:headEnd/>
              <a:tailEnd/>
            </a:ln>
          </p:spPr>
          <p:txBody>
            <a:bodyPr/>
            <a:lstStyle/>
            <a:p>
              <a:endParaRPr lang="en-GB"/>
            </a:p>
          </p:txBody>
        </p:sp>
        <p:sp>
          <p:nvSpPr>
            <p:cNvPr id="1017" name="Line 849"/>
            <p:cNvSpPr>
              <a:spLocks noChangeShapeType="1"/>
            </p:cNvSpPr>
            <p:nvPr/>
          </p:nvSpPr>
          <p:spPr bwMode="auto">
            <a:xfrm>
              <a:off x="3829" y="1067"/>
              <a:ext cx="0" cy="88"/>
            </a:xfrm>
            <a:prstGeom prst="line">
              <a:avLst/>
            </a:prstGeom>
            <a:noFill/>
            <a:ln w="0">
              <a:solidFill>
                <a:srgbClr val="000000"/>
              </a:solidFill>
              <a:round/>
              <a:headEnd/>
              <a:tailEnd/>
            </a:ln>
          </p:spPr>
          <p:txBody>
            <a:bodyPr/>
            <a:lstStyle/>
            <a:p>
              <a:endParaRPr lang="en-GB"/>
            </a:p>
          </p:txBody>
        </p:sp>
        <p:sp>
          <p:nvSpPr>
            <p:cNvPr id="1018" name="Line 850"/>
            <p:cNvSpPr>
              <a:spLocks noChangeShapeType="1"/>
            </p:cNvSpPr>
            <p:nvPr/>
          </p:nvSpPr>
          <p:spPr bwMode="auto">
            <a:xfrm>
              <a:off x="3861" y="1155"/>
              <a:ext cx="0" cy="0"/>
            </a:xfrm>
            <a:prstGeom prst="line">
              <a:avLst/>
            </a:prstGeom>
            <a:noFill/>
            <a:ln w="0">
              <a:solidFill>
                <a:srgbClr val="000000"/>
              </a:solidFill>
              <a:round/>
              <a:headEnd/>
              <a:tailEnd/>
            </a:ln>
          </p:spPr>
          <p:txBody>
            <a:bodyPr/>
            <a:lstStyle/>
            <a:p>
              <a:endParaRPr lang="en-GB"/>
            </a:p>
          </p:txBody>
        </p:sp>
        <p:sp>
          <p:nvSpPr>
            <p:cNvPr id="1019" name="Line 851"/>
            <p:cNvSpPr>
              <a:spLocks noChangeShapeType="1"/>
            </p:cNvSpPr>
            <p:nvPr/>
          </p:nvSpPr>
          <p:spPr bwMode="auto">
            <a:xfrm>
              <a:off x="3861" y="1067"/>
              <a:ext cx="0" cy="0"/>
            </a:xfrm>
            <a:prstGeom prst="line">
              <a:avLst/>
            </a:prstGeom>
            <a:noFill/>
            <a:ln w="0">
              <a:solidFill>
                <a:srgbClr val="000000"/>
              </a:solidFill>
              <a:round/>
              <a:headEnd/>
              <a:tailEnd/>
            </a:ln>
          </p:spPr>
          <p:txBody>
            <a:bodyPr/>
            <a:lstStyle/>
            <a:p>
              <a:endParaRPr lang="en-GB"/>
            </a:p>
          </p:txBody>
        </p:sp>
        <p:sp>
          <p:nvSpPr>
            <p:cNvPr id="1020" name="Line 852"/>
            <p:cNvSpPr>
              <a:spLocks noChangeShapeType="1"/>
            </p:cNvSpPr>
            <p:nvPr/>
          </p:nvSpPr>
          <p:spPr bwMode="auto">
            <a:xfrm>
              <a:off x="3905" y="1155"/>
              <a:ext cx="0" cy="0"/>
            </a:xfrm>
            <a:prstGeom prst="line">
              <a:avLst/>
            </a:prstGeom>
            <a:noFill/>
            <a:ln w="0">
              <a:solidFill>
                <a:srgbClr val="000000"/>
              </a:solidFill>
              <a:round/>
              <a:headEnd/>
              <a:tailEnd/>
            </a:ln>
          </p:spPr>
          <p:txBody>
            <a:bodyPr/>
            <a:lstStyle/>
            <a:p>
              <a:endParaRPr lang="en-GB"/>
            </a:p>
          </p:txBody>
        </p:sp>
        <p:sp>
          <p:nvSpPr>
            <p:cNvPr id="1021" name="Line 853"/>
            <p:cNvSpPr>
              <a:spLocks noChangeShapeType="1"/>
            </p:cNvSpPr>
            <p:nvPr/>
          </p:nvSpPr>
          <p:spPr bwMode="auto">
            <a:xfrm>
              <a:off x="3905" y="1067"/>
              <a:ext cx="0" cy="0"/>
            </a:xfrm>
            <a:prstGeom prst="line">
              <a:avLst/>
            </a:prstGeom>
            <a:noFill/>
            <a:ln w="0">
              <a:solidFill>
                <a:srgbClr val="000000"/>
              </a:solidFill>
              <a:round/>
              <a:headEnd/>
              <a:tailEnd/>
            </a:ln>
          </p:spPr>
          <p:txBody>
            <a:bodyPr/>
            <a:lstStyle/>
            <a:p>
              <a:endParaRPr lang="en-GB"/>
            </a:p>
          </p:txBody>
        </p:sp>
        <p:sp>
          <p:nvSpPr>
            <p:cNvPr id="1022" name="Line 854"/>
            <p:cNvSpPr>
              <a:spLocks noChangeShapeType="1"/>
            </p:cNvSpPr>
            <p:nvPr/>
          </p:nvSpPr>
          <p:spPr bwMode="auto">
            <a:xfrm>
              <a:off x="3829" y="1099"/>
              <a:ext cx="0" cy="0"/>
            </a:xfrm>
            <a:prstGeom prst="line">
              <a:avLst/>
            </a:prstGeom>
            <a:noFill/>
            <a:ln w="0">
              <a:solidFill>
                <a:srgbClr val="000000"/>
              </a:solidFill>
              <a:round/>
              <a:headEnd/>
              <a:tailEnd/>
            </a:ln>
          </p:spPr>
          <p:txBody>
            <a:bodyPr/>
            <a:lstStyle/>
            <a:p>
              <a:endParaRPr lang="en-GB"/>
            </a:p>
          </p:txBody>
        </p:sp>
        <p:sp>
          <p:nvSpPr>
            <p:cNvPr id="1023" name="Line 855"/>
            <p:cNvSpPr>
              <a:spLocks noChangeShapeType="1"/>
            </p:cNvSpPr>
            <p:nvPr/>
          </p:nvSpPr>
          <p:spPr bwMode="auto">
            <a:xfrm flipH="1">
              <a:off x="3913" y="1099"/>
              <a:ext cx="4" cy="0"/>
            </a:xfrm>
            <a:prstGeom prst="line">
              <a:avLst/>
            </a:prstGeom>
            <a:noFill/>
            <a:ln w="0">
              <a:solidFill>
                <a:srgbClr val="000000"/>
              </a:solidFill>
              <a:round/>
              <a:headEnd/>
              <a:tailEnd/>
            </a:ln>
          </p:spPr>
          <p:txBody>
            <a:bodyPr/>
            <a:lstStyle/>
            <a:p>
              <a:endParaRPr lang="en-GB"/>
            </a:p>
          </p:txBody>
        </p:sp>
        <p:sp>
          <p:nvSpPr>
            <p:cNvPr id="1024" name="Line 856"/>
            <p:cNvSpPr>
              <a:spLocks noChangeShapeType="1"/>
            </p:cNvSpPr>
            <p:nvPr/>
          </p:nvSpPr>
          <p:spPr bwMode="auto">
            <a:xfrm>
              <a:off x="3829" y="1143"/>
              <a:ext cx="0" cy="0"/>
            </a:xfrm>
            <a:prstGeom prst="line">
              <a:avLst/>
            </a:prstGeom>
            <a:noFill/>
            <a:ln w="0">
              <a:solidFill>
                <a:srgbClr val="000000"/>
              </a:solidFill>
              <a:round/>
              <a:headEnd/>
              <a:tailEnd/>
            </a:ln>
          </p:spPr>
          <p:txBody>
            <a:bodyPr/>
            <a:lstStyle/>
            <a:p>
              <a:endParaRPr lang="en-GB"/>
            </a:p>
          </p:txBody>
        </p:sp>
        <p:sp>
          <p:nvSpPr>
            <p:cNvPr id="1025" name="Line 857"/>
            <p:cNvSpPr>
              <a:spLocks noChangeShapeType="1"/>
            </p:cNvSpPr>
            <p:nvPr/>
          </p:nvSpPr>
          <p:spPr bwMode="auto">
            <a:xfrm flipH="1">
              <a:off x="3913" y="1143"/>
              <a:ext cx="4" cy="0"/>
            </a:xfrm>
            <a:prstGeom prst="line">
              <a:avLst/>
            </a:prstGeom>
            <a:noFill/>
            <a:ln w="0">
              <a:solidFill>
                <a:srgbClr val="000000"/>
              </a:solidFill>
              <a:round/>
              <a:headEnd/>
              <a:tailEnd/>
            </a:ln>
          </p:spPr>
          <p:txBody>
            <a:bodyPr/>
            <a:lstStyle/>
            <a:p>
              <a:endParaRPr lang="en-GB"/>
            </a:p>
          </p:txBody>
        </p:sp>
        <p:sp>
          <p:nvSpPr>
            <p:cNvPr id="1026" name="Line 858"/>
            <p:cNvSpPr>
              <a:spLocks noChangeShapeType="1"/>
            </p:cNvSpPr>
            <p:nvPr/>
          </p:nvSpPr>
          <p:spPr bwMode="auto">
            <a:xfrm>
              <a:off x="3829" y="1155"/>
              <a:ext cx="88" cy="0"/>
            </a:xfrm>
            <a:prstGeom prst="line">
              <a:avLst/>
            </a:prstGeom>
            <a:noFill/>
            <a:ln w="0">
              <a:solidFill>
                <a:srgbClr val="000000"/>
              </a:solidFill>
              <a:round/>
              <a:headEnd/>
              <a:tailEnd/>
            </a:ln>
          </p:spPr>
          <p:txBody>
            <a:bodyPr/>
            <a:lstStyle/>
            <a:p>
              <a:endParaRPr lang="en-GB"/>
            </a:p>
          </p:txBody>
        </p:sp>
        <p:sp>
          <p:nvSpPr>
            <p:cNvPr id="1027" name="Line 859"/>
            <p:cNvSpPr>
              <a:spLocks noChangeShapeType="1"/>
            </p:cNvSpPr>
            <p:nvPr/>
          </p:nvSpPr>
          <p:spPr bwMode="auto">
            <a:xfrm>
              <a:off x="3829" y="1067"/>
              <a:ext cx="88" cy="0"/>
            </a:xfrm>
            <a:prstGeom prst="line">
              <a:avLst/>
            </a:prstGeom>
            <a:noFill/>
            <a:ln w="0">
              <a:solidFill>
                <a:srgbClr val="000000"/>
              </a:solidFill>
              <a:round/>
              <a:headEnd/>
              <a:tailEnd/>
            </a:ln>
          </p:spPr>
          <p:txBody>
            <a:bodyPr/>
            <a:lstStyle/>
            <a:p>
              <a:endParaRPr lang="en-GB"/>
            </a:p>
          </p:txBody>
        </p:sp>
        <p:sp>
          <p:nvSpPr>
            <p:cNvPr id="1028" name="Line 860"/>
            <p:cNvSpPr>
              <a:spLocks noChangeShapeType="1"/>
            </p:cNvSpPr>
            <p:nvPr/>
          </p:nvSpPr>
          <p:spPr bwMode="auto">
            <a:xfrm>
              <a:off x="3917" y="1067"/>
              <a:ext cx="0" cy="88"/>
            </a:xfrm>
            <a:prstGeom prst="line">
              <a:avLst/>
            </a:prstGeom>
            <a:noFill/>
            <a:ln w="0">
              <a:solidFill>
                <a:srgbClr val="000000"/>
              </a:solidFill>
              <a:round/>
              <a:headEnd/>
              <a:tailEnd/>
            </a:ln>
          </p:spPr>
          <p:txBody>
            <a:bodyPr/>
            <a:lstStyle/>
            <a:p>
              <a:endParaRPr lang="en-GB"/>
            </a:p>
          </p:txBody>
        </p:sp>
        <p:sp>
          <p:nvSpPr>
            <p:cNvPr id="1029" name="Line 861"/>
            <p:cNvSpPr>
              <a:spLocks noChangeShapeType="1"/>
            </p:cNvSpPr>
            <p:nvPr/>
          </p:nvSpPr>
          <p:spPr bwMode="auto">
            <a:xfrm>
              <a:off x="3829" y="1067"/>
              <a:ext cx="0" cy="88"/>
            </a:xfrm>
            <a:prstGeom prst="line">
              <a:avLst/>
            </a:prstGeom>
            <a:noFill/>
            <a:ln w="0">
              <a:solidFill>
                <a:srgbClr val="000000"/>
              </a:solidFill>
              <a:round/>
              <a:headEnd/>
              <a:tailEnd/>
            </a:ln>
          </p:spPr>
          <p:txBody>
            <a:bodyPr/>
            <a:lstStyle/>
            <a:p>
              <a:endParaRPr lang="en-GB"/>
            </a:p>
          </p:txBody>
        </p:sp>
        <p:sp>
          <p:nvSpPr>
            <p:cNvPr id="1030" name="Rectangle 862"/>
            <p:cNvSpPr>
              <a:spLocks noChangeArrowheads="1"/>
            </p:cNvSpPr>
            <p:nvPr/>
          </p:nvSpPr>
          <p:spPr bwMode="auto">
            <a:xfrm>
              <a:off x="3949" y="1067"/>
              <a:ext cx="89" cy="88"/>
            </a:xfrm>
            <a:prstGeom prst="rect">
              <a:avLst/>
            </a:prstGeom>
            <a:solidFill>
              <a:srgbClr val="FFFFFF"/>
            </a:solidFill>
            <a:ln w="9525">
              <a:noFill/>
              <a:miter lim="800000"/>
              <a:headEnd/>
              <a:tailEnd/>
            </a:ln>
          </p:spPr>
          <p:txBody>
            <a:bodyPr/>
            <a:lstStyle/>
            <a:p>
              <a:endParaRPr lang="en-US"/>
            </a:p>
          </p:txBody>
        </p:sp>
        <p:sp>
          <p:nvSpPr>
            <p:cNvPr id="1031" name="Rectangle 863"/>
            <p:cNvSpPr>
              <a:spLocks noChangeArrowheads="1"/>
            </p:cNvSpPr>
            <p:nvPr/>
          </p:nvSpPr>
          <p:spPr bwMode="auto">
            <a:xfrm>
              <a:off x="3949" y="1067"/>
              <a:ext cx="89" cy="88"/>
            </a:xfrm>
            <a:prstGeom prst="rect">
              <a:avLst/>
            </a:prstGeom>
            <a:noFill/>
            <a:ln w="0">
              <a:solidFill>
                <a:srgbClr val="FFFFFF"/>
              </a:solidFill>
              <a:miter lim="800000"/>
              <a:headEnd/>
              <a:tailEnd/>
            </a:ln>
          </p:spPr>
          <p:txBody>
            <a:bodyPr/>
            <a:lstStyle/>
            <a:p>
              <a:endParaRPr lang="en-US"/>
            </a:p>
          </p:txBody>
        </p:sp>
        <p:pic>
          <p:nvPicPr>
            <p:cNvPr id="1032" name="Picture 864"/>
            <p:cNvPicPr>
              <a:picLocks noChangeAspect="1" noChangeArrowheads="1"/>
            </p:cNvPicPr>
            <p:nvPr/>
          </p:nvPicPr>
          <p:blipFill>
            <a:blip r:embed="rId42" cstate="print"/>
            <a:srcRect/>
            <a:stretch>
              <a:fillRect/>
            </a:stretch>
          </p:blipFill>
          <p:spPr bwMode="auto">
            <a:xfrm>
              <a:off x="3949" y="1071"/>
              <a:ext cx="89" cy="88"/>
            </a:xfrm>
            <a:prstGeom prst="rect">
              <a:avLst/>
            </a:prstGeom>
            <a:noFill/>
            <a:ln w="9525">
              <a:noFill/>
              <a:miter lim="800000"/>
              <a:headEnd/>
              <a:tailEnd/>
            </a:ln>
          </p:spPr>
        </p:pic>
        <p:sp>
          <p:nvSpPr>
            <p:cNvPr id="1033" name="Line 865"/>
            <p:cNvSpPr>
              <a:spLocks noChangeShapeType="1"/>
            </p:cNvSpPr>
            <p:nvPr/>
          </p:nvSpPr>
          <p:spPr bwMode="auto">
            <a:xfrm>
              <a:off x="3949" y="1155"/>
              <a:ext cx="89" cy="0"/>
            </a:xfrm>
            <a:prstGeom prst="line">
              <a:avLst/>
            </a:prstGeom>
            <a:noFill/>
            <a:ln w="0">
              <a:solidFill>
                <a:srgbClr val="000000"/>
              </a:solidFill>
              <a:round/>
              <a:headEnd/>
              <a:tailEnd/>
            </a:ln>
          </p:spPr>
          <p:txBody>
            <a:bodyPr/>
            <a:lstStyle/>
            <a:p>
              <a:endParaRPr lang="en-GB"/>
            </a:p>
          </p:txBody>
        </p:sp>
        <p:sp>
          <p:nvSpPr>
            <p:cNvPr id="1034" name="Line 866"/>
            <p:cNvSpPr>
              <a:spLocks noChangeShapeType="1"/>
            </p:cNvSpPr>
            <p:nvPr/>
          </p:nvSpPr>
          <p:spPr bwMode="auto">
            <a:xfrm>
              <a:off x="3949" y="1067"/>
              <a:ext cx="89" cy="0"/>
            </a:xfrm>
            <a:prstGeom prst="line">
              <a:avLst/>
            </a:prstGeom>
            <a:noFill/>
            <a:ln w="0">
              <a:solidFill>
                <a:srgbClr val="000000"/>
              </a:solidFill>
              <a:round/>
              <a:headEnd/>
              <a:tailEnd/>
            </a:ln>
          </p:spPr>
          <p:txBody>
            <a:bodyPr/>
            <a:lstStyle/>
            <a:p>
              <a:endParaRPr lang="en-GB"/>
            </a:p>
          </p:txBody>
        </p:sp>
        <p:sp>
          <p:nvSpPr>
            <p:cNvPr id="1035" name="Line 867"/>
            <p:cNvSpPr>
              <a:spLocks noChangeShapeType="1"/>
            </p:cNvSpPr>
            <p:nvPr/>
          </p:nvSpPr>
          <p:spPr bwMode="auto">
            <a:xfrm>
              <a:off x="4038" y="1067"/>
              <a:ext cx="0" cy="88"/>
            </a:xfrm>
            <a:prstGeom prst="line">
              <a:avLst/>
            </a:prstGeom>
            <a:noFill/>
            <a:ln w="0">
              <a:solidFill>
                <a:srgbClr val="000000"/>
              </a:solidFill>
              <a:round/>
              <a:headEnd/>
              <a:tailEnd/>
            </a:ln>
          </p:spPr>
          <p:txBody>
            <a:bodyPr/>
            <a:lstStyle/>
            <a:p>
              <a:endParaRPr lang="en-GB"/>
            </a:p>
          </p:txBody>
        </p:sp>
        <p:sp>
          <p:nvSpPr>
            <p:cNvPr id="1036" name="Line 868"/>
            <p:cNvSpPr>
              <a:spLocks noChangeShapeType="1"/>
            </p:cNvSpPr>
            <p:nvPr/>
          </p:nvSpPr>
          <p:spPr bwMode="auto">
            <a:xfrm>
              <a:off x="3949" y="1067"/>
              <a:ext cx="0" cy="88"/>
            </a:xfrm>
            <a:prstGeom prst="line">
              <a:avLst/>
            </a:prstGeom>
            <a:noFill/>
            <a:ln w="0">
              <a:solidFill>
                <a:srgbClr val="000000"/>
              </a:solidFill>
              <a:round/>
              <a:headEnd/>
              <a:tailEnd/>
            </a:ln>
          </p:spPr>
          <p:txBody>
            <a:bodyPr/>
            <a:lstStyle/>
            <a:p>
              <a:endParaRPr lang="en-GB"/>
            </a:p>
          </p:txBody>
        </p:sp>
        <p:sp>
          <p:nvSpPr>
            <p:cNvPr id="1037" name="Line 869"/>
            <p:cNvSpPr>
              <a:spLocks noChangeShapeType="1"/>
            </p:cNvSpPr>
            <p:nvPr/>
          </p:nvSpPr>
          <p:spPr bwMode="auto">
            <a:xfrm>
              <a:off x="3949" y="1155"/>
              <a:ext cx="89" cy="0"/>
            </a:xfrm>
            <a:prstGeom prst="line">
              <a:avLst/>
            </a:prstGeom>
            <a:noFill/>
            <a:ln w="0">
              <a:solidFill>
                <a:srgbClr val="000000"/>
              </a:solidFill>
              <a:round/>
              <a:headEnd/>
              <a:tailEnd/>
            </a:ln>
          </p:spPr>
          <p:txBody>
            <a:bodyPr/>
            <a:lstStyle/>
            <a:p>
              <a:endParaRPr lang="en-GB"/>
            </a:p>
          </p:txBody>
        </p:sp>
        <p:sp>
          <p:nvSpPr>
            <p:cNvPr id="1038" name="Line 870"/>
            <p:cNvSpPr>
              <a:spLocks noChangeShapeType="1"/>
            </p:cNvSpPr>
            <p:nvPr/>
          </p:nvSpPr>
          <p:spPr bwMode="auto">
            <a:xfrm>
              <a:off x="3949" y="1067"/>
              <a:ext cx="0" cy="88"/>
            </a:xfrm>
            <a:prstGeom prst="line">
              <a:avLst/>
            </a:prstGeom>
            <a:noFill/>
            <a:ln w="0">
              <a:solidFill>
                <a:srgbClr val="000000"/>
              </a:solidFill>
              <a:round/>
              <a:headEnd/>
              <a:tailEnd/>
            </a:ln>
          </p:spPr>
          <p:txBody>
            <a:bodyPr/>
            <a:lstStyle/>
            <a:p>
              <a:endParaRPr lang="en-GB"/>
            </a:p>
          </p:txBody>
        </p:sp>
        <p:sp>
          <p:nvSpPr>
            <p:cNvPr id="1039" name="Line 871"/>
            <p:cNvSpPr>
              <a:spLocks noChangeShapeType="1"/>
            </p:cNvSpPr>
            <p:nvPr/>
          </p:nvSpPr>
          <p:spPr bwMode="auto">
            <a:xfrm>
              <a:off x="3982" y="1155"/>
              <a:ext cx="0" cy="0"/>
            </a:xfrm>
            <a:prstGeom prst="line">
              <a:avLst/>
            </a:prstGeom>
            <a:noFill/>
            <a:ln w="0">
              <a:solidFill>
                <a:srgbClr val="000000"/>
              </a:solidFill>
              <a:round/>
              <a:headEnd/>
              <a:tailEnd/>
            </a:ln>
          </p:spPr>
          <p:txBody>
            <a:bodyPr/>
            <a:lstStyle/>
            <a:p>
              <a:endParaRPr lang="en-GB"/>
            </a:p>
          </p:txBody>
        </p:sp>
        <p:sp>
          <p:nvSpPr>
            <p:cNvPr id="1040" name="Line 872"/>
            <p:cNvSpPr>
              <a:spLocks noChangeShapeType="1"/>
            </p:cNvSpPr>
            <p:nvPr/>
          </p:nvSpPr>
          <p:spPr bwMode="auto">
            <a:xfrm>
              <a:off x="3982" y="1067"/>
              <a:ext cx="0" cy="0"/>
            </a:xfrm>
            <a:prstGeom prst="line">
              <a:avLst/>
            </a:prstGeom>
            <a:noFill/>
            <a:ln w="0">
              <a:solidFill>
                <a:srgbClr val="000000"/>
              </a:solidFill>
              <a:round/>
              <a:headEnd/>
              <a:tailEnd/>
            </a:ln>
          </p:spPr>
          <p:txBody>
            <a:bodyPr/>
            <a:lstStyle/>
            <a:p>
              <a:endParaRPr lang="en-GB"/>
            </a:p>
          </p:txBody>
        </p:sp>
        <p:sp>
          <p:nvSpPr>
            <p:cNvPr id="1041" name="Line 873"/>
            <p:cNvSpPr>
              <a:spLocks noChangeShapeType="1"/>
            </p:cNvSpPr>
            <p:nvPr/>
          </p:nvSpPr>
          <p:spPr bwMode="auto">
            <a:xfrm>
              <a:off x="4026" y="1155"/>
              <a:ext cx="0" cy="0"/>
            </a:xfrm>
            <a:prstGeom prst="line">
              <a:avLst/>
            </a:prstGeom>
            <a:noFill/>
            <a:ln w="0">
              <a:solidFill>
                <a:srgbClr val="000000"/>
              </a:solidFill>
              <a:round/>
              <a:headEnd/>
              <a:tailEnd/>
            </a:ln>
          </p:spPr>
          <p:txBody>
            <a:bodyPr/>
            <a:lstStyle/>
            <a:p>
              <a:endParaRPr lang="en-GB"/>
            </a:p>
          </p:txBody>
        </p:sp>
        <p:sp>
          <p:nvSpPr>
            <p:cNvPr id="1042" name="Line 874"/>
            <p:cNvSpPr>
              <a:spLocks noChangeShapeType="1"/>
            </p:cNvSpPr>
            <p:nvPr/>
          </p:nvSpPr>
          <p:spPr bwMode="auto">
            <a:xfrm>
              <a:off x="4026" y="1067"/>
              <a:ext cx="0" cy="0"/>
            </a:xfrm>
            <a:prstGeom prst="line">
              <a:avLst/>
            </a:prstGeom>
            <a:noFill/>
            <a:ln w="0">
              <a:solidFill>
                <a:srgbClr val="000000"/>
              </a:solidFill>
              <a:round/>
              <a:headEnd/>
              <a:tailEnd/>
            </a:ln>
          </p:spPr>
          <p:txBody>
            <a:bodyPr/>
            <a:lstStyle/>
            <a:p>
              <a:endParaRPr lang="en-GB"/>
            </a:p>
          </p:txBody>
        </p:sp>
        <p:sp>
          <p:nvSpPr>
            <p:cNvPr id="1043" name="Line 875"/>
            <p:cNvSpPr>
              <a:spLocks noChangeShapeType="1"/>
            </p:cNvSpPr>
            <p:nvPr/>
          </p:nvSpPr>
          <p:spPr bwMode="auto">
            <a:xfrm>
              <a:off x="3949" y="1099"/>
              <a:ext cx="0" cy="0"/>
            </a:xfrm>
            <a:prstGeom prst="line">
              <a:avLst/>
            </a:prstGeom>
            <a:noFill/>
            <a:ln w="0">
              <a:solidFill>
                <a:srgbClr val="000000"/>
              </a:solidFill>
              <a:round/>
              <a:headEnd/>
              <a:tailEnd/>
            </a:ln>
          </p:spPr>
          <p:txBody>
            <a:bodyPr/>
            <a:lstStyle/>
            <a:p>
              <a:endParaRPr lang="en-GB"/>
            </a:p>
          </p:txBody>
        </p:sp>
        <p:sp>
          <p:nvSpPr>
            <p:cNvPr id="1044" name="Line 876"/>
            <p:cNvSpPr>
              <a:spLocks noChangeShapeType="1"/>
            </p:cNvSpPr>
            <p:nvPr/>
          </p:nvSpPr>
          <p:spPr bwMode="auto">
            <a:xfrm flipH="1">
              <a:off x="4034" y="1099"/>
              <a:ext cx="4" cy="0"/>
            </a:xfrm>
            <a:prstGeom prst="line">
              <a:avLst/>
            </a:prstGeom>
            <a:noFill/>
            <a:ln w="0">
              <a:solidFill>
                <a:srgbClr val="000000"/>
              </a:solidFill>
              <a:round/>
              <a:headEnd/>
              <a:tailEnd/>
            </a:ln>
          </p:spPr>
          <p:txBody>
            <a:bodyPr/>
            <a:lstStyle/>
            <a:p>
              <a:endParaRPr lang="en-GB"/>
            </a:p>
          </p:txBody>
        </p:sp>
        <p:sp>
          <p:nvSpPr>
            <p:cNvPr id="1045" name="Line 877"/>
            <p:cNvSpPr>
              <a:spLocks noChangeShapeType="1"/>
            </p:cNvSpPr>
            <p:nvPr/>
          </p:nvSpPr>
          <p:spPr bwMode="auto">
            <a:xfrm>
              <a:off x="3949" y="1143"/>
              <a:ext cx="0" cy="0"/>
            </a:xfrm>
            <a:prstGeom prst="line">
              <a:avLst/>
            </a:prstGeom>
            <a:noFill/>
            <a:ln w="0">
              <a:solidFill>
                <a:srgbClr val="000000"/>
              </a:solidFill>
              <a:round/>
              <a:headEnd/>
              <a:tailEnd/>
            </a:ln>
          </p:spPr>
          <p:txBody>
            <a:bodyPr/>
            <a:lstStyle/>
            <a:p>
              <a:endParaRPr lang="en-GB"/>
            </a:p>
          </p:txBody>
        </p:sp>
        <p:sp>
          <p:nvSpPr>
            <p:cNvPr id="1046" name="Line 878"/>
            <p:cNvSpPr>
              <a:spLocks noChangeShapeType="1"/>
            </p:cNvSpPr>
            <p:nvPr/>
          </p:nvSpPr>
          <p:spPr bwMode="auto">
            <a:xfrm flipH="1">
              <a:off x="4034" y="1143"/>
              <a:ext cx="4" cy="0"/>
            </a:xfrm>
            <a:prstGeom prst="line">
              <a:avLst/>
            </a:prstGeom>
            <a:noFill/>
            <a:ln w="0">
              <a:solidFill>
                <a:srgbClr val="000000"/>
              </a:solidFill>
              <a:round/>
              <a:headEnd/>
              <a:tailEnd/>
            </a:ln>
          </p:spPr>
          <p:txBody>
            <a:bodyPr/>
            <a:lstStyle/>
            <a:p>
              <a:endParaRPr lang="en-GB"/>
            </a:p>
          </p:txBody>
        </p:sp>
        <p:sp>
          <p:nvSpPr>
            <p:cNvPr id="1047" name="Line 879"/>
            <p:cNvSpPr>
              <a:spLocks noChangeShapeType="1"/>
            </p:cNvSpPr>
            <p:nvPr/>
          </p:nvSpPr>
          <p:spPr bwMode="auto">
            <a:xfrm>
              <a:off x="3949" y="1155"/>
              <a:ext cx="89" cy="0"/>
            </a:xfrm>
            <a:prstGeom prst="line">
              <a:avLst/>
            </a:prstGeom>
            <a:noFill/>
            <a:ln w="0">
              <a:solidFill>
                <a:srgbClr val="000000"/>
              </a:solidFill>
              <a:round/>
              <a:headEnd/>
              <a:tailEnd/>
            </a:ln>
          </p:spPr>
          <p:txBody>
            <a:bodyPr/>
            <a:lstStyle/>
            <a:p>
              <a:endParaRPr lang="en-GB"/>
            </a:p>
          </p:txBody>
        </p:sp>
        <p:sp>
          <p:nvSpPr>
            <p:cNvPr id="1048" name="Line 880"/>
            <p:cNvSpPr>
              <a:spLocks noChangeShapeType="1"/>
            </p:cNvSpPr>
            <p:nvPr/>
          </p:nvSpPr>
          <p:spPr bwMode="auto">
            <a:xfrm>
              <a:off x="3949" y="1067"/>
              <a:ext cx="89" cy="0"/>
            </a:xfrm>
            <a:prstGeom prst="line">
              <a:avLst/>
            </a:prstGeom>
            <a:noFill/>
            <a:ln w="0">
              <a:solidFill>
                <a:srgbClr val="000000"/>
              </a:solidFill>
              <a:round/>
              <a:headEnd/>
              <a:tailEnd/>
            </a:ln>
          </p:spPr>
          <p:txBody>
            <a:bodyPr/>
            <a:lstStyle/>
            <a:p>
              <a:endParaRPr lang="en-GB"/>
            </a:p>
          </p:txBody>
        </p:sp>
        <p:sp>
          <p:nvSpPr>
            <p:cNvPr id="1049" name="Line 881"/>
            <p:cNvSpPr>
              <a:spLocks noChangeShapeType="1"/>
            </p:cNvSpPr>
            <p:nvPr/>
          </p:nvSpPr>
          <p:spPr bwMode="auto">
            <a:xfrm>
              <a:off x="4038" y="1067"/>
              <a:ext cx="0" cy="88"/>
            </a:xfrm>
            <a:prstGeom prst="line">
              <a:avLst/>
            </a:prstGeom>
            <a:noFill/>
            <a:ln w="0">
              <a:solidFill>
                <a:srgbClr val="000000"/>
              </a:solidFill>
              <a:round/>
              <a:headEnd/>
              <a:tailEnd/>
            </a:ln>
          </p:spPr>
          <p:txBody>
            <a:bodyPr/>
            <a:lstStyle/>
            <a:p>
              <a:endParaRPr lang="en-GB"/>
            </a:p>
          </p:txBody>
        </p:sp>
        <p:sp>
          <p:nvSpPr>
            <p:cNvPr id="1050" name="Line 882"/>
            <p:cNvSpPr>
              <a:spLocks noChangeShapeType="1"/>
            </p:cNvSpPr>
            <p:nvPr/>
          </p:nvSpPr>
          <p:spPr bwMode="auto">
            <a:xfrm>
              <a:off x="3949" y="1067"/>
              <a:ext cx="0" cy="88"/>
            </a:xfrm>
            <a:prstGeom prst="line">
              <a:avLst/>
            </a:prstGeom>
            <a:noFill/>
            <a:ln w="0">
              <a:solidFill>
                <a:srgbClr val="000000"/>
              </a:solidFill>
              <a:round/>
              <a:headEnd/>
              <a:tailEnd/>
            </a:ln>
          </p:spPr>
          <p:txBody>
            <a:bodyPr/>
            <a:lstStyle/>
            <a:p>
              <a:endParaRPr lang="en-GB"/>
            </a:p>
          </p:txBody>
        </p:sp>
        <p:sp>
          <p:nvSpPr>
            <p:cNvPr id="1051" name="Rectangle 883"/>
            <p:cNvSpPr>
              <a:spLocks noChangeArrowheads="1"/>
            </p:cNvSpPr>
            <p:nvPr/>
          </p:nvSpPr>
          <p:spPr bwMode="auto">
            <a:xfrm>
              <a:off x="4070" y="1067"/>
              <a:ext cx="88" cy="88"/>
            </a:xfrm>
            <a:prstGeom prst="rect">
              <a:avLst/>
            </a:prstGeom>
            <a:solidFill>
              <a:srgbClr val="FFFFFF"/>
            </a:solidFill>
            <a:ln w="9525">
              <a:noFill/>
              <a:miter lim="800000"/>
              <a:headEnd/>
              <a:tailEnd/>
            </a:ln>
          </p:spPr>
          <p:txBody>
            <a:bodyPr/>
            <a:lstStyle/>
            <a:p>
              <a:endParaRPr lang="en-US"/>
            </a:p>
          </p:txBody>
        </p:sp>
        <p:sp>
          <p:nvSpPr>
            <p:cNvPr id="1052" name="Rectangle 884"/>
            <p:cNvSpPr>
              <a:spLocks noChangeArrowheads="1"/>
            </p:cNvSpPr>
            <p:nvPr/>
          </p:nvSpPr>
          <p:spPr bwMode="auto">
            <a:xfrm>
              <a:off x="4070" y="1067"/>
              <a:ext cx="88" cy="88"/>
            </a:xfrm>
            <a:prstGeom prst="rect">
              <a:avLst/>
            </a:prstGeom>
            <a:noFill/>
            <a:ln w="0">
              <a:solidFill>
                <a:srgbClr val="FFFFFF"/>
              </a:solidFill>
              <a:miter lim="800000"/>
              <a:headEnd/>
              <a:tailEnd/>
            </a:ln>
          </p:spPr>
          <p:txBody>
            <a:bodyPr/>
            <a:lstStyle/>
            <a:p>
              <a:endParaRPr lang="en-US"/>
            </a:p>
          </p:txBody>
        </p:sp>
        <p:pic>
          <p:nvPicPr>
            <p:cNvPr id="1053" name="Picture 885"/>
            <p:cNvPicPr>
              <a:picLocks noChangeAspect="1" noChangeArrowheads="1"/>
            </p:cNvPicPr>
            <p:nvPr/>
          </p:nvPicPr>
          <p:blipFill>
            <a:blip r:embed="rId43" cstate="print"/>
            <a:srcRect/>
            <a:stretch>
              <a:fillRect/>
            </a:stretch>
          </p:blipFill>
          <p:spPr bwMode="auto">
            <a:xfrm>
              <a:off x="4070" y="1071"/>
              <a:ext cx="88" cy="88"/>
            </a:xfrm>
            <a:prstGeom prst="rect">
              <a:avLst/>
            </a:prstGeom>
            <a:noFill/>
            <a:ln w="9525">
              <a:noFill/>
              <a:miter lim="800000"/>
              <a:headEnd/>
              <a:tailEnd/>
            </a:ln>
          </p:spPr>
        </p:pic>
        <p:sp>
          <p:nvSpPr>
            <p:cNvPr id="1054" name="Line 886"/>
            <p:cNvSpPr>
              <a:spLocks noChangeShapeType="1"/>
            </p:cNvSpPr>
            <p:nvPr/>
          </p:nvSpPr>
          <p:spPr bwMode="auto">
            <a:xfrm>
              <a:off x="4070" y="1155"/>
              <a:ext cx="88" cy="0"/>
            </a:xfrm>
            <a:prstGeom prst="line">
              <a:avLst/>
            </a:prstGeom>
            <a:noFill/>
            <a:ln w="0">
              <a:solidFill>
                <a:srgbClr val="000000"/>
              </a:solidFill>
              <a:round/>
              <a:headEnd/>
              <a:tailEnd/>
            </a:ln>
          </p:spPr>
          <p:txBody>
            <a:bodyPr/>
            <a:lstStyle/>
            <a:p>
              <a:endParaRPr lang="en-GB"/>
            </a:p>
          </p:txBody>
        </p:sp>
        <p:sp>
          <p:nvSpPr>
            <p:cNvPr id="1055" name="Line 887"/>
            <p:cNvSpPr>
              <a:spLocks noChangeShapeType="1"/>
            </p:cNvSpPr>
            <p:nvPr/>
          </p:nvSpPr>
          <p:spPr bwMode="auto">
            <a:xfrm>
              <a:off x="4070" y="1067"/>
              <a:ext cx="88" cy="0"/>
            </a:xfrm>
            <a:prstGeom prst="line">
              <a:avLst/>
            </a:prstGeom>
            <a:noFill/>
            <a:ln w="0">
              <a:solidFill>
                <a:srgbClr val="000000"/>
              </a:solidFill>
              <a:round/>
              <a:headEnd/>
              <a:tailEnd/>
            </a:ln>
          </p:spPr>
          <p:txBody>
            <a:bodyPr/>
            <a:lstStyle/>
            <a:p>
              <a:endParaRPr lang="en-GB"/>
            </a:p>
          </p:txBody>
        </p:sp>
        <p:sp>
          <p:nvSpPr>
            <p:cNvPr id="1056" name="Line 888"/>
            <p:cNvSpPr>
              <a:spLocks noChangeShapeType="1"/>
            </p:cNvSpPr>
            <p:nvPr/>
          </p:nvSpPr>
          <p:spPr bwMode="auto">
            <a:xfrm>
              <a:off x="4158" y="1067"/>
              <a:ext cx="0" cy="88"/>
            </a:xfrm>
            <a:prstGeom prst="line">
              <a:avLst/>
            </a:prstGeom>
            <a:noFill/>
            <a:ln w="0">
              <a:solidFill>
                <a:srgbClr val="000000"/>
              </a:solidFill>
              <a:round/>
              <a:headEnd/>
              <a:tailEnd/>
            </a:ln>
          </p:spPr>
          <p:txBody>
            <a:bodyPr/>
            <a:lstStyle/>
            <a:p>
              <a:endParaRPr lang="en-GB"/>
            </a:p>
          </p:txBody>
        </p:sp>
        <p:sp>
          <p:nvSpPr>
            <p:cNvPr id="1057" name="Line 889"/>
            <p:cNvSpPr>
              <a:spLocks noChangeShapeType="1"/>
            </p:cNvSpPr>
            <p:nvPr/>
          </p:nvSpPr>
          <p:spPr bwMode="auto">
            <a:xfrm>
              <a:off x="4070" y="1067"/>
              <a:ext cx="0" cy="88"/>
            </a:xfrm>
            <a:prstGeom prst="line">
              <a:avLst/>
            </a:prstGeom>
            <a:noFill/>
            <a:ln w="0">
              <a:solidFill>
                <a:srgbClr val="000000"/>
              </a:solidFill>
              <a:round/>
              <a:headEnd/>
              <a:tailEnd/>
            </a:ln>
          </p:spPr>
          <p:txBody>
            <a:bodyPr/>
            <a:lstStyle/>
            <a:p>
              <a:endParaRPr lang="en-GB"/>
            </a:p>
          </p:txBody>
        </p:sp>
        <p:sp>
          <p:nvSpPr>
            <p:cNvPr id="1058" name="Line 890"/>
            <p:cNvSpPr>
              <a:spLocks noChangeShapeType="1"/>
            </p:cNvSpPr>
            <p:nvPr/>
          </p:nvSpPr>
          <p:spPr bwMode="auto">
            <a:xfrm>
              <a:off x="4070" y="1155"/>
              <a:ext cx="88" cy="0"/>
            </a:xfrm>
            <a:prstGeom prst="line">
              <a:avLst/>
            </a:prstGeom>
            <a:noFill/>
            <a:ln w="0">
              <a:solidFill>
                <a:srgbClr val="000000"/>
              </a:solidFill>
              <a:round/>
              <a:headEnd/>
              <a:tailEnd/>
            </a:ln>
          </p:spPr>
          <p:txBody>
            <a:bodyPr/>
            <a:lstStyle/>
            <a:p>
              <a:endParaRPr lang="en-GB"/>
            </a:p>
          </p:txBody>
        </p:sp>
        <p:sp>
          <p:nvSpPr>
            <p:cNvPr id="1059" name="Line 891"/>
            <p:cNvSpPr>
              <a:spLocks noChangeShapeType="1"/>
            </p:cNvSpPr>
            <p:nvPr/>
          </p:nvSpPr>
          <p:spPr bwMode="auto">
            <a:xfrm>
              <a:off x="4070" y="1067"/>
              <a:ext cx="0" cy="88"/>
            </a:xfrm>
            <a:prstGeom prst="line">
              <a:avLst/>
            </a:prstGeom>
            <a:noFill/>
            <a:ln w="0">
              <a:solidFill>
                <a:srgbClr val="000000"/>
              </a:solidFill>
              <a:round/>
              <a:headEnd/>
              <a:tailEnd/>
            </a:ln>
          </p:spPr>
          <p:txBody>
            <a:bodyPr/>
            <a:lstStyle/>
            <a:p>
              <a:endParaRPr lang="en-GB"/>
            </a:p>
          </p:txBody>
        </p:sp>
        <p:sp>
          <p:nvSpPr>
            <p:cNvPr id="1060" name="Line 892"/>
            <p:cNvSpPr>
              <a:spLocks noChangeShapeType="1"/>
            </p:cNvSpPr>
            <p:nvPr/>
          </p:nvSpPr>
          <p:spPr bwMode="auto">
            <a:xfrm>
              <a:off x="4102" y="1155"/>
              <a:ext cx="0" cy="0"/>
            </a:xfrm>
            <a:prstGeom prst="line">
              <a:avLst/>
            </a:prstGeom>
            <a:noFill/>
            <a:ln w="0">
              <a:solidFill>
                <a:srgbClr val="000000"/>
              </a:solidFill>
              <a:round/>
              <a:headEnd/>
              <a:tailEnd/>
            </a:ln>
          </p:spPr>
          <p:txBody>
            <a:bodyPr/>
            <a:lstStyle/>
            <a:p>
              <a:endParaRPr lang="en-GB"/>
            </a:p>
          </p:txBody>
        </p:sp>
        <p:sp>
          <p:nvSpPr>
            <p:cNvPr id="1061" name="Line 893"/>
            <p:cNvSpPr>
              <a:spLocks noChangeShapeType="1"/>
            </p:cNvSpPr>
            <p:nvPr/>
          </p:nvSpPr>
          <p:spPr bwMode="auto">
            <a:xfrm>
              <a:off x="4102" y="1067"/>
              <a:ext cx="0" cy="0"/>
            </a:xfrm>
            <a:prstGeom prst="line">
              <a:avLst/>
            </a:prstGeom>
            <a:noFill/>
            <a:ln w="0">
              <a:solidFill>
                <a:srgbClr val="000000"/>
              </a:solidFill>
              <a:round/>
              <a:headEnd/>
              <a:tailEnd/>
            </a:ln>
          </p:spPr>
          <p:txBody>
            <a:bodyPr/>
            <a:lstStyle/>
            <a:p>
              <a:endParaRPr lang="en-GB"/>
            </a:p>
          </p:txBody>
        </p:sp>
        <p:sp>
          <p:nvSpPr>
            <p:cNvPr id="1062" name="Line 894"/>
            <p:cNvSpPr>
              <a:spLocks noChangeShapeType="1"/>
            </p:cNvSpPr>
            <p:nvPr/>
          </p:nvSpPr>
          <p:spPr bwMode="auto">
            <a:xfrm>
              <a:off x="4146" y="1155"/>
              <a:ext cx="0" cy="0"/>
            </a:xfrm>
            <a:prstGeom prst="line">
              <a:avLst/>
            </a:prstGeom>
            <a:noFill/>
            <a:ln w="0">
              <a:solidFill>
                <a:srgbClr val="000000"/>
              </a:solidFill>
              <a:round/>
              <a:headEnd/>
              <a:tailEnd/>
            </a:ln>
          </p:spPr>
          <p:txBody>
            <a:bodyPr/>
            <a:lstStyle/>
            <a:p>
              <a:endParaRPr lang="en-GB"/>
            </a:p>
          </p:txBody>
        </p:sp>
        <p:sp>
          <p:nvSpPr>
            <p:cNvPr id="1063" name="Line 895"/>
            <p:cNvSpPr>
              <a:spLocks noChangeShapeType="1"/>
            </p:cNvSpPr>
            <p:nvPr/>
          </p:nvSpPr>
          <p:spPr bwMode="auto">
            <a:xfrm>
              <a:off x="4146" y="1067"/>
              <a:ext cx="0" cy="0"/>
            </a:xfrm>
            <a:prstGeom prst="line">
              <a:avLst/>
            </a:prstGeom>
            <a:noFill/>
            <a:ln w="0">
              <a:solidFill>
                <a:srgbClr val="000000"/>
              </a:solidFill>
              <a:round/>
              <a:headEnd/>
              <a:tailEnd/>
            </a:ln>
          </p:spPr>
          <p:txBody>
            <a:bodyPr/>
            <a:lstStyle/>
            <a:p>
              <a:endParaRPr lang="en-GB"/>
            </a:p>
          </p:txBody>
        </p:sp>
        <p:sp>
          <p:nvSpPr>
            <p:cNvPr id="1064" name="Line 896"/>
            <p:cNvSpPr>
              <a:spLocks noChangeShapeType="1"/>
            </p:cNvSpPr>
            <p:nvPr/>
          </p:nvSpPr>
          <p:spPr bwMode="auto">
            <a:xfrm>
              <a:off x="4070" y="1099"/>
              <a:ext cx="0" cy="0"/>
            </a:xfrm>
            <a:prstGeom prst="line">
              <a:avLst/>
            </a:prstGeom>
            <a:noFill/>
            <a:ln w="0">
              <a:solidFill>
                <a:srgbClr val="000000"/>
              </a:solidFill>
              <a:round/>
              <a:headEnd/>
              <a:tailEnd/>
            </a:ln>
          </p:spPr>
          <p:txBody>
            <a:bodyPr/>
            <a:lstStyle/>
            <a:p>
              <a:endParaRPr lang="en-GB"/>
            </a:p>
          </p:txBody>
        </p:sp>
        <p:sp>
          <p:nvSpPr>
            <p:cNvPr id="1065" name="Line 897"/>
            <p:cNvSpPr>
              <a:spLocks noChangeShapeType="1"/>
            </p:cNvSpPr>
            <p:nvPr/>
          </p:nvSpPr>
          <p:spPr bwMode="auto">
            <a:xfrm flipH="1">
              <a:off x="4154" y="1099"/>
              <a:ext cx="4" cy="0"/>
            </a:xfrm>
            <a:prstGeom prst="line">
              <a:avLst/>
            </a:prstGeom>
            <a:noFill/>
            <a:ln w="0">
              <a:solidFill>
                <a:srgbClr val="000000"/>
              </a:solidFill>
              <a:round/>
              <a:headEnd/>
              <a:tailEnd/>
            </a:ln>
          </p:spPr>
          <p:txBody>
            <a:bodyPr/>
            <a:lstStyle/>
            <a:p>
              <a:endParaRPr lang="en-GB"/>
            </a:p>
          </p:txBody>
        </p:sp>
        <p:sp>
          <p:nvSpPr>
            <p:cNvPr id="1066" name="Line 898"/>
            <p:cNvSpPr>
              <a:spLocks noChangeShapeType="1"/>
            </p:cNvSpPr>
            <p:nvPr/>
          </p:nvSpPr>
          <p:spPr bwMode="auto">
            <a:xfrm>
              <a:off x="4070" y="1143"/>
              <a:ext cx="0" cy="0"/>
            </a:xfrm>
            <a:prstGeom prst="line">
              <a:avLst/>
            </a:prstGeom>
            <a:noFill/>
            <a:ln w="0">
              <a:solidFill>
                <a:srgbClr val="000000"/>
              </a:solidFill>
              <a:round/>
              <a:headEnd/>
              <a:tailEnd/>
            </a:ln>
          </p:spPr>
          <p:txBody>
            <a:bodyPr/>
            <a:lstStyle/>
            <a:p>
              <a:endParaRPr lang="en-GB"/>
            </a:p>
          </p:txBody>
        </p:sp>
        <p:sp>
          <p:nvSpPr>
            <p:cNvPr id="1067" name="Line 899"/>
            <p:cNvSpPr>
              <a:spLocks noChangeShapeType="1"/>
            </p:cNvSpPr>
            <p:nvPr/>
          </p:nvSpPr>
          <p:spPr bwMode="auto">
            <a:xfrm flipH="1">
              <a:off x="4154" y="1143"/>
              <a:ext cx="4" cy="0"/>
            </a:xfrm>
            <a:prstGeom prst="line">
              <a:avLst/>
            </a:prstGeom>
            <a:noFill/>
            <a:ln w="0">
              <a:solidFill>
                <a:srgbClr val="000000"/>
              </a:solidFill>
              <a:round/>
              <a:headEnd/>
              <a:tailEnd/>
            </a:ln>
          </p:spPr>
          <p:txBody>
            <a:bodyPr/>
            <a:lstStyle/>
            <a:p>
              <a:endParaRPr lang="en-GB"/>
            </a:p>
          </p:txBody>
        </p:sp>
        <p:sp>
          <p:nvSpPr>
            <p:cNvPr id="1068" name="Line 900"/>
            <p:cNvSpPr>
              <a:spLocks noChangeShapeType="1"/>
            </p:cNvSpPr>
            <p:nvPr/>
          </p:nvSpPr>
          <p:spPr bwMode="auto">
            <a:xfrm>
              <a:off x="4070" y="1155"/>
              <a:ext cx="88" cy="0"/>
            </a:xfrm>
            <a:prstGeom prst="line">
              <a:avLst/>
            </a:prstGeom>
            <a:noFill/>
            <a:ln w="0">
              <a:solidFill>
                <a:srgbClr val="000000"/>
              </a:solidFill>
              <a:round/>
              <a:headEnd/>
              <a:tailEnd/>
            </a:ln>
          </p:spPr>
          <p:txBody>
            <a:bodyPr/>
            <a:lstStyle/>
            <a:p>
              <a:endParaRPr lang="en-GB"/>
            </a:p>
          </p:txBody>
        </p:sp>
        <p:sp>
          <p:nvSpPr>
            <p:cNvPr id="1069" name="Line 901"/>
            <p:cNvSpPr>
              <a:spLocks noChangeShapeType="1"/>
            </p:cNvSpPr>
            <p:nvPr/>
          </p:nvSpPr>
          <p:spPr bwMode="auto">
            <a:xfrm>
              <a:off x="4070" y="1067"/>
              <a:ext cx="88" cy="0"/>
            </a:xfrm>
            <a:prstGeom prst="line">
              <a:avLst/>
            </a:prstGeom>
            <a:noFill/>
            <a:ln w="0">
              <a:solidFill>
                <a:srgbClr val="000000"/>
              </a:solidFill>
              <a:round/>
              <a:headEnd/>
              <a:tailEnd/>
            </a:ln>
          </p:spPr>
          <p:txBody>
            <a:bodyPr/>
            <a:lstStyle/>
            <a:p>
              <a:endParaRPr lang="en-GB"/>
            </a:p>
          </p:txBody>
        </p:sp>
        <p:sp>
          <p:nvSpPr>
            <p:cNvPr id="1070" name="Line 902"/>
            <p:cNvSpPr>
              <a:spLocks noChangeShapeType="1"/>
            </p:cNvSpPr>
            <p:nvPr/>
          </p:nvSpPr>
          <p:spPr bwMode="auto">
            <a:xfrm>
              <a:off x="4158" y="1067"/>
              <a:ext cx="0" cy="88"/>
            </a:xfrm>
            <a:prstGeom prst="line">
              <a:avLst/>
            </a:prstGeom>
            <a:noFill/>
            <a:ln w="0">
              <a:solidFill>
                <a:srgbClr val="000000"/>
              </a:solidFill>
              <a:round/>
              <a:headEnd/>
              <a:tailEnd/>
            </a:ln>
          </p:spPr>
          <p:txBody>
            <a:bodyPr/>
            <a:lstStyle/>
            <a:p>
              <a:endParaRPr lang="en-GB"/>
            </a:p>
          </p:txBody>
        </p:sp>
        <p:sp>
          <p:nvSpPr>
            <p:cNvPr id="1071" name="Line 903"/>
            <p:cNvSpPr>
              <a:spLocks noChangeShapeType="1"/>
            </p:cNvSpPr>
            <p:nvPr/>
          </p:nvSpPr>
          <p:spPr bwMode="auto">
            <a:xfrm>
              <a:off x="4070" y="1067"/>
              <a:ext cx="0" cy="88"/>
            </a:xfrm>
            <a:prstGeom prst="line">
              <a:avLst/>
            </a:prstGeom>
            <a:noFill/>
            <a:ln w="0">
              <a:solidFill>
                <a:srgbClr val="000000"/>
              </a:solidFill>
              <a:round/>
              <a:headEnd/>
              <a:tailEnd/>
            </a:ln>
          </p:spPr>
          <p:txBody>
            <a:bodyPr/>
            <a:lstStyle/>
            <a:p>
              <a:endParaRPr lang="en-GB"/>
            </a:p>
          </p:txBody>
        </p:sp>
        <p:sp>
          <p:nvSpPr>
            <p:cNvPr id="1072" name="Rectangle 904"/>
            <p:cNvSpPr>
              <a:spLocks noChangeArrowheads="1"/>
            </p:cNvSpPr>
            <p:nvPr/>
          </p:nvSpPr>
          <p:spPr bwMode="auto">
            <a:xfrm>
              <a:off x="1783" y="1331"/>
              <a:ext cx="88" cy="88"/>
            </a:xfrm>
            <a:prstGeom prst="rect">
              <a:avLst/>
            </a:prstGeom>
            <a:solidFill>
              <a:srgbClr val="FFFFFF"/>
            </a:solidFill>
            <a:ln w="9525">
              <a:noFill/>
              <a:miter lim="800000"/>
              <a:headEnd/>
              <a:tailEnd/>
            </a:ln>
          </p:spPr>
          <p:txBody>
            <a:bodyPr/>
            <a:lstStyle/>
            <a:p>
              <a:endParaRPr lang="en-US"/>
            </a:p>
          </p:txBody>
        </p:sp>
        <p:sp>
          <p:nvSpPr>
            <p:cNvPr id="1073" name="Rectangle 905"/>
            <p:cNvSpPr>
              <a:spLocks noChangeArrowheads="1"/>
            </p:cNvSpPr>
            <p:nvPr/>
          </p:nvSpPr>
          <p:spPr bwMode="auto">
            <a:xfrm>
              <a:off x="1783" y="1331"/>
              <a:ext cx="88" cy="88"/>
            </a:xfrm>
            <a:prstGeom prst="rect">
              <a:avLst/>
            </a:prstGeom>
            <a:noFill/>
            <a:ln w="0">
              <a:solidFill>
                <a:srgbClr val="FFFFFF"/>
              </a:solidFill>
              <a:miter lim="800000"/>
              <a:headEnd/>
              <a:tailEnd/>
            </a:ln>
          </p:spPr>
          <p:txBody>
            <a:bodyPr/>
            <a:lstStyle/>
            <a:p>
              <a:endParaRPr lang="en-US"/>
            </a:p>
          </p:txBody>
        </p:sp>
        <p:pic>
          <p:nvPicPr>
            <p:cNvPr id="1074" name="Picture 906"/>
            <p:cNvPicPr>
              <a:picLocks noChangeAspect="1" noChangeArrowheads="1"/>
            </p:cNvPicPr>
            <p:nvPr/>
          </p:nvPicPr>
          <p:blipFill>
            <a:blip r:embed="rId44" cstate="print"/>
            <a:srcRect/>
            <a:stretch>
              <a:fillRect/>
            </a:stretch>
          </p:blipFill>
          <p:spPr bwMode="auto">
            <a:xfrm>
              <a:off x="1783" y="1331"/>
              <a:ext cx="88" cy="88"/>
            </a:xfrm>
            <a:prstGeom prst="rect">
              <a:avLst/>
            </a:prstGeom>
            <a:noFill/>
            <a:ln w="9525">
              <a:noFill/>
              <a:miter lim="800000"/>
              <a:headEnd/>
              <a:tailEnd/>
            </a:ln>
          </p:spPr>
        </p:pic>
        <p:sp>
          <p:nvSpPr>
            <p:cNvPr id="1075" name="Line 907"/>
            <p:cNvSpPr>
              <a:spLocks noChangeShapeType="1"/>
            </p:cNvSpPr>
            <p:nvPr/>
          </p:nvSpPr>
          <p:spPr bwMode="auto">
            <a:xfrm>
              <a:off x="1783" y="1419"/>
              <a:ext cx="88" cy="0"/>
            </a:xfrm>
            <a:prstGeom prst="line">
              <a:avLst/>
            </a:prstGeom>
            <a:noFill/>
            <a:ln w="0">
              <a:solidFill>
                <a:srgbClr val="000000"/>
              </a:solidFill>
              <a:round/>
              <a:headEnd/>
              <a:tailEnd/>
            </a:ln>
          </p:spPr>
          <p:txBody>
            <a:bodyPr/>
            <a:lstStyle/>
            <a:p>
              <a:endParaRPr lang="en-GB"/>
            </a:p>
          </p:txBody>
        </p:sp>
        <p:sp>
          <p:nvSpPr>
            <p:cNvPr id="1076" name="Line 908"/>
            <p:cNvSpPr>
              <a:spLocks noChangeShapeType="1"/>
            </p:cNvSpPr>
            <p:nvPr/>
          </p:nvSpPr>
          <p:spPr bwMode="auto">
            <a:xfrm>
              <a:off x="1783" y="1331"/>
              <a:ext cx="88" cy="0"/>
            </a:xfrm>
            <a:prstGeom prst="line">
              <a:avLst/>
            </a:prstGeom>
            <a:noFill/>
            <a:ln w="0">
              <a:solidFill>
                <a:srgbClr val="000000"/>
              </a:solidFill>
              <a:round/>
              <a:headEnd/>
              <a:tailEnd/>
            </a:ln>
          </p:spPr>
          <p:txBody>
            <a:bodyPr/>
            <a:lstStyle/>
            <a:p>
              <a:endParaRPr lang="en-GB"/>
            </a:p>
          </p:txBody>
        </p:sp>
        <p:sp>
          <p:nvSpPr>
            <p:cNvPr id="1077" name="Line 909"/>
            <p:cNvSpPr>
              <a:spLocks noChangeShapeType="1"/>
            </p:cNvSpPr>
            <p:nvPr/>
          </p:nvSpPr>
          <p:spPr bwMode="auto">
            <a:xfrm>
              <a:off x="1871" y="1331"/>
              <a:ext cx="0" cy="88"/>
            </a:xfrm>
            <a:prstGeom prst="line">
              <a:avLst/>
            </a:prstGeom>
            <a:noFill/>
            <a:ln w="0">
              <a:solidFill>
                <a:srgbClr val="000000"/>
              </a:solidFill>
              <a:round/>
              <a:headEnd/>
              <a:tailEnd/>
            </a:ln>
          </p:spPr>
          <p:txBody>
            <a:bodyPr/>
            <a:lstStyle/>
            <a:p>
              <a:endParaRPr lang="en-GB"/>
            </a:p>
          </p:txBody>
        </p:sp>
        <p:sp>
          <p:nvSpPr>
            <p:cNvPr id="1078" name="Line 910"/>
            <p:cNvSpPr>
              <a:spLocks noChangeShapeType="1"/>
            </p:cNvSpPr>
            <p:nvPr/>
          </p:nvSpPr>
          <p:spPr bwMode="auto">
            <a:xfrm>
              <a:off x="1783" y="1331"/>
              <a:ext cx="0" cy="88"/>
            </a:xfrm>
            <a:prstGeom prst="line">
              <a:avLst/>
            </a:prstGeom>
            <a:noFill/>
            <a:ln w="0">
              <a:solidFill>
                <a:srgbClr val="000000"/>
              </a:solidFill>
              <a:round/>
              <a:headEnd/>
              <a:tailEnd/>
            </a:ln>
          </p:spPr>
          <p:txBody>
            <a:bodyPr/>
            <a:lstStyle/>
            <a:p>
              <a:endParaRPr lang="en-GB"/>
            </a:p>
          </p:txBody>
        </p:sp>
        <p:sp>
          <p:nvSpPr>
            <p:cNvPr id="1079" name="Line 911"/>
            <p:cNvSpPr>
              <a:spLocks noChangeShapeType="1"/>
            </p:cNvSpPr>
            <p:nvPr/>
          </p:nvSpPr>
          <p:spPr bwMode="auto">
            <a:xfrm>
              <a:off x="1783" y="1419"/>
              <a:ext cx="88" cy="0"/>
            </a:xfrm>
            <a:prstGeom prst="line">
              <a:avLst/>
            </a:prstGeom>
            <a:noFill/>
            <a:ln w="0">
              <a:solidFill>
                <a:srgbClr val="000000"/>
              </a:solidFill>
              <a:round/>
              <a:headEnd/>
              <a:tailEnd/>
            </a:ln>
          </p:spPr>
          <p:txBody>
            <a:bodyPr/>
            <a:lstStyle/>
            <a:p>
              <a:endParaRPr lang="en-GB"/>
            </a:p>
          </p:txBody>
        </p:sp>
        <p:sp>
          <p:nvSpPr>
            <p:cNvPr id="1080" name="Line 912"/>
            <p:cNvSpPr>
              <a:spLocks noChangeShapeType="1"/>
            </p:cNvSpPr>
            <p:nvPr/>
          </p:nvSpPr>
          <p:spPr bwMode="auto">
            <a:xfrm>
              <a:off x="1783" y="1331"/>
              <a:ext cx="0" cy="88"/>
            </a:xfrm>
            <a:prstGeom prst="line">
              <a:avLst/>
            </a:prstGeom>
            <a:noFill/>
            <a:ln w="0">
              <a:solidFill>
                <a:srgbClr val="000000"/>
              </a:solidFill>
              <a:round/>
              <a:headEnd/>
              <a:tailEnd/>
            </a:ln>
          </p:spPr>
          <p:txBody>
            <a:bodyPr/>
            <a:lstStyle/>
            <a:p>
              <a:endParaRPr lang="en-GB"/>
            </a:p>
          </p:txBody>
        </p:sp>
        <p:sp>
          <p:nvSpPr>
            <p:cNvPr id="1081" name="Line 913"/>
            <p:cNvSpPr>
              <a:spLocks noChangeShapeType="1"/>
            </p:cNvSpPr>
            <p:nvPr/>
          </p:nvSpPr>
          <p:spPr bwMode="auto">
            <a:xfrm flipV="1">
              <a:off x="1815" y="1415"/>
              <a:ext cx="0" cy="4"/>
            </a:xfrm>
            <a:prstGeom prst="line">
              <a:avLst/>
            </a:prstGeom>
            <a:noFill/>
            <a:ln w="0">
              <a:solidFill>
                <a:srgbClr val="000000"/>
              </a:solidFill>
              <a:round/>
              <a:headEnd/>
              <a:tailEnd/>
            </a:ln>
          </p:spPr>
          <p:txBody>
            <a:bodyPr/>
            <a:lstStyle/>
            <a:p>
              <a:endParaRPr lang="en-GB"/>
            </a:p>
          </p:txBody>
        </p:sp>
        <p:sp>
          <p:nvSpPr>
            <p:cNvPr id="1082" name="Line 914"/>
            <p:cNvSpPr>
              <a:spLocks noChangeShapeType="1"/>
            </p:cNvSpPr>
            <p:nvPr/>
          </p:nvSpPr>
          <p:spPr bwMode="auto">
            <a:xfrm>
              <a:off x="1815" y="1331"/>
              <a:ext cx="0" cy="0"/>
            </a:xfrm>
            <a:prstGeom prst="line">
              <a:avLst/>
            </a:prstGeom>
            <a:noFill/>
            <a:ln w="0">
              <a:solidFill>
                <a:srgbClr val="000000"/>
              </a:solidFill>
              <a:round/>
              <a:headEnd/>
              <a:tailEnd/>
            </a:ln>
          </p:spPr>
          <p:txBody>
            <a:bodyPr/>
            <a:lstStyle/>
            <a:p>
              <a:endParaRPr lang="en-GB"/>
            </a:p>
          </p:txBody>
        </p:sp>
        <p:sp>
          <p:nvSpPr>
            <p:cNvPr id="1083" name="Line 915"/>
            <p:cNvSpPr>
              <a:spLocks noChangeShapeType="1"/>
            </p:cNvSpPr>
            <p:nvPr/>
          </p:nvSpPr>
          <p:spPr bwMode="auto">
            <a:xfrm flipV="1">
              <a:off x="1859" y="1415"/>
              <a:ext cx="0" cy="4"/>
            </a:xfrm>
            <a:prstGeom prst="line">
              <a:avLst/>
            </a:prstGeom>
            <a:noFill/>
            <a:ln w="0">
              <a:solidFill>
                <a:srgbClr val="000000"/>
              </a:solidFill>
              <a:round/>
              <a:headEnd/>
              <a:tailEnd/>
            </a:ln>
          </p:spPr>
          <p:txBody>
            <a:bodyPr/>
            <a:lstStyle/>
            <a:p>
              <a:endParaRPr lang="en-GB"/>
            </a:p>
          </p:txBody>
        </p:sp>
        <p:sp>
          <p:nvSpPr>
            <p:cNvPr id="1084" name="Line 916"/>
            <p:cNvSpPr>
              <a:spLocks noChangeShapeType="1"/>
            </p:cNvSpPr>
            <p:nvPr/>
          </p:nvSpPr>
          <p:spPr bwMode="auto">
            <a:xfrm>
              <a:off x="1859" y="1331"/>
              <a:ext cx="0" cy="0"/>
            </a:xfrm>
            <a:prstGeom prst="line">
              <a:avLst/>
            </a:prstGeom>
            <a:noFill/>
            <a:ln w="0">
              <a:solidFill>
                <a:srgbClr val="000000"/>
              </a:solidFill>
              <a:round/>
              <a:headEnd/>
              <a:tailEnd/>
            </a:ln>
          </p:spPr>
          <p:txBody>
            <a:bodyPr/>
            <a:lstStyle/>
            <a:p>
              <a:endParaRPr lang="en-GB"/>
            </a:p>
          </p:txBody>
        </p:sp>
        <p:sp>
          <p:nvSpPr>
            <p:cNvPr id="1085" name="Line 917"/>
            <p:cNvSpPr>
              <a:spLocks noChangeShapeType="1"/>
            </p:cNvSpPr>
            <p:nvPr/>
          </p:nvSpPr>
          <p:spPr bwMode="auto">
            <a:xfrm>
              <a:off x="1783" y="1363"/>
              <a:ext cx="0" cy="0"/>
            </a:xfrm>
            <a:prstGeom prst="line">
              <a:avLst/>
            </a:prstGeom>
            <a:noFill/>
            <a:ln w="0">
              <a:solidFill>
                <a:srgbClr val="000000"/>
              </a:solidFill>
              <a:round/>
              <a:headEnd/>
              <a:tailEnd/>
            </a:ln>
          </p:spPr>
          <p:txBody>
            <a:bodyPr/>
            <a:lstStyle/>
            <a:p>
              <a:endParaRPr lang="en-GB"/>
            </a:p>
          </p:txBody>
        </p:sp>
        <p:sp>
          <p:nvSpPr>
            <p:cNvPr id="1086" name="Line 918"/>
            <p:cNvSpPr>
              <a:spLocks noChangeShapeType="1"/>
            </p:cNvSpPr>
            <p:nvPr/>
          </p:nvSpPr>
          <p:spPr bwMode="auto">
            <a:xfrm flipH="1">
              <a:off x="1867" y="1363"/>
              <a:ext cx="4" cy="0"/>
            </a:xfrm>
            <a:prstGeom prst="line">
              <a:avLst/>
            </a:prstGeom>
            <a:noFill/>
            <a:ln w="0">
              <a:solidFill>
                <a:srgbClr val="000000"/>
              </a:solidFill>
              <a:round/>
              <a:headEnd/>
              <a:tailEnd/>
            </a:ln>
          </p:spPr>
          <p:txBody>
            <a:bodyPr/>
            <a:lstStyle/>
            <a:p>
              <a:endParaRPr lang="en-GB"/>
            </a:p>
          </p:txBody>
        </p:sp>
        <p:sp>
          <p:nvSpPr>
            <p:cNvPr id="1087" name="Line 919"/>
            <p:cNvSpPr>
              <a:spLocks noChangeShapeType="1"/>
            </p:cNvSpPr>
            <p:nvPr/>
          </p:nvSpPr>
          <p:spPr bwMode="auto">
            <a:xfrm>
              <a:off x="1783" y="1407"/>
              <a:ext cx="0" cy="0"/>
            </a:xfrm>
            <a:prstGeom prst="line">
              <a:avLst/>
            </a:prstGeom>
            <a:noFill/>
            <a:ln w="0">
              <a:solidFill>
                <a:srgbClr val="000000"/>
              </a:solidFill>
              <a:round/>
              <a:headEnd/>
              <a:tailEnd/>
            </a:ln>
          </p:spPr>
          <p:txBody>
            <a:bodyPr/>
            <a:lstStyle/>
            <a:p>
              <a:endParaRPr lang="en-GB"/>
            </a:p>
          </p:txBody>
        </p:sp>
        <p:sp>
          <p:nvSpPr>
            <p:cNvPr id="1088" name="Line 920"/>
            <p:cNvSpPr>
              <a:spLocks noChangeShapeType="1"/>
            </p:cNvSpPr>
            <p:nvPr/>
          </p:nvSpPr>
          <p:spPr bwMode="auto">
            <a:xfrm flipH="1">
              <a:off x="1867" y="1407"/>
              <a:ext cx="4" cy="0"/>
            </a:xfrm>
            <a:prstGeom prst="line">
              <a:avLst/>
            </a:prstGeom>
            <a:noFill/>
            <a:ln w="0">
              <a:solidFill>
                <a:srgbClr val="000000"/>
              </a:solidFill>
              <a:round/>
              <a:headEnd/>
              <a:tailEnd/>
            </a:ln>
          </p:spPr>
          <p:txBody>
            <a:bodyPr/>
            <a:lstStyle/>
            <a:p>
              <a:endParaRPr lang="en-GB"/>
            </a:p>
          </p:txBody>
        </p:sp>
        <p:sp>
          <p:nvSpPr>
            <p:cNvPr id="1089" name="Line 921"/>
            <p:cNvSpPr>
              <a:spLocks noChangeShapeType="1"/>
            </p:cNvSpPr>
            <p:nvPr/>
          </p:nvSpPr>
          <p:spPr bwMode="auto">
            <a:xfrm>
              <a:off x="1783" y="1419"/>
              <a:ext cx="88" cy="0"/>
            </a:xfrm>
            <a:prstGeom prst="line">
              <a:avLst/>
            </a:prstGeom>
            <a:noFill/>
            <a:ln w="0">
              <a:solidFill>
                <a:srgbClr val="000000"/>
              </a:solidFill>
              <a:round/>
              <a:headEnd/>
              <a:tailEnd/>
            </a:ln>
          </p:spPr>
          <p:txBody>
            <a:bodyPr/>
            <a:lstStyle/>
            <a:p>
              <a:endParaRPr lang="en-GB"/>
            </a:p>
          </p:txBody>
        </p:sp>
        <p:sp>
          <p:nvSpPr>
            <p:cNvPr id="1090" name="Line 922"/>
            <p:cNvSpPr>
              <a:spLocks noChangeShapeType="1"/>
            </p:cNvSpPr>
            <p:nvPr/>
          </p:nvSpPr>
          <p:spPr bwMode="auto">
            <a:xfrm>
              <a:off x="1783" y="1331"/>
              <a:ext cx="88" cy="0"/>
            </a:xfrm>
            <a:prstGeom prst="line">
              <a:avLst/>
            </a:prstGeom>
            <a:noFill/>
            <a:ln w="0">
              <a:solidFill>
                <a:srgbClr val="000000"/>
              </a:solidFill>
              <a:round/>
              <a:headEnd/>
              <a:tailEnd/>
            </a:ln>
          </p:spPr>
          <p:txBody>
            <a:bodyPr/>
            <a:lstStyle/>
            <a:p>
              <a:endParaRPr lang="en-GB"/>
            </a:p>
          </p:txBody>
        </p:sp>
        <p:sp>
          <p:nvSpPr>
            <p:cNvPr id="1091" name="Line 923"/>
            <p:cNvSpPr>
              <a:spLocks noChangeShapeType="1"/>
            </p:cNvSpPr>
            <p:nvPr/>
          </p:nvSpPr>
          <p:spPr bwMode="auto">
            <a:xfrm>
              <a:off x="1871" y="1331"/>
              <a:ext cx="0" cy="88"/>
            </a:xfrm>
            <a:prstGeom prst="line">
              <a:avLst/>
            </a:prstGeom>
            <a:noFill/>
            <a:ln w="0">
              <a:solidFill>
                <a:srgbClr val="000000"/>
              </a:solidFill>
              <a:round/>
              <a:headEnd/>
              <a:tailEnd/>
            </a:ln>
          </p:spPr>
          <p:txBody>
            <a:bodyPr/>
            <a:lstStyle/>
            <a:p>
              <a:endParaRPr lang="en-GB"/>
            </a:p>
          </p:txBody>
        </p:sp>
        <p:sp>
          <p:nvSpPr>
            <p:cNvPr id="1092" name="Line 924"/>
            <p:cNvSpPr>
              <a:spLocks noChangeShapeType="1"/>
            </p:cNvSpPr>
            <p:nvPr/>
          </p:nvSpPr>
          <p:spPr bwMode="auto">
            <a:xfrm>
              <a:off x="1783" y="1331"/>
              <a:ext cx="0" cy="88"/>
            </a:xfrm>
            <a:prstGeom prst="line">
              <a:avLst/>
            </a:prstGeom>
            <a:noFill/>
            <a:ln w="0">
              <a:solidFill>
                <a:srgbClr val="000000"/>
              </a:solidFill>
              <a:round/>
              <a:headEnd/>
              <a:tailEnd/>
            </a:ln>
          </p:spPr>
          <p:txBody>
            <a:bodyPr/>
            <a:lstStyle/>
            <a:p>
              <a:endParaRPr lang="en-GB"/>
            </a:p>
          </p:txBody>
        </p:sp>
        <p:sp>
          <p:nvSpPr>
            <p:cNvPr id="1093" name="Rectangle 925"/>
            <p:cNvSpPr>
              <a:spLocks noChangeArrowheads="1"/>
            </p:cNvSpPr>
            <p:nvPr/>
          </p:nvSpPr>
          <p:spPr bwMode="auto">
            <a:xfrm>
              <a:off x="1904" y="1331"/>
              <a:ext cx="88" cy="88"/>
            </a:xfrm>
            <a:prstGeom prst="rect">
              <a:avLst/>
            </a:prstGeom>
            <a:solidFill>
              <a:srgbClr val="FFFFFF"/>
            </a:solidFill>
            <a:ln w="9525">
              <a:noFill/>
              <a:miter lim="800000"/>
              <a:headEnd/>
              <a:tailEnd/>
            </a:ln>
          </p:spPr>
          <p:txBody>
            <a:bodyPr/>
            <a:lstStyle/>
            <a:p>
              <a:endParaRPr lang="en-US"/>
            </a:p>
          </p:txBody>
        </p:sp>
        <p:sp>
          <p:nvSpPr>
            <p:cNvPr id="1094" name="Rectangle 926"/>
            <p:cNvSpPr>
              <a:spLocks noChangeArrowheads="1"/>
            </p:cNvSpPr>
            <p:nvPr/>
          </p:nvSpPr>
          <p:spPr bwMode="auto">
            <a:xfrm>
              <a:off x="1904" y="1331"/>
              <a:ext cx="88" cy="88"/>
            </a:xfrm>
            <a:prstGeom prst="rect">
              <a:avLst/>
            </a:prstGeom>
            <a:noFill/>
            <a:ln w="0">
              <a:solidFill>
                <a:srgbClr val="FFFFFF"/>
              </a:solidFill>
              <a:miter lim="800000"/>
              <a:headEnd/>
              <a:tailEnd/>
            </a:ln>
          </p:spPr>
          <p:txBody>
            <a:bodyPr/>
            <a:lstStyle/>
            <a:p>
              <a:endParaRPr lang="en-US"/>
            </a:p>
          </p:txBody>
        </p:sp>
        <p:pic>
          <p:nvPicPr>
            <p:cNvPr id="1095" name="Picture 927"/>
            <p:cNvPicPr>
              <a:picLocks noChangeAspect="1" noChangeArrowheads="1"/>
            </p:cNvPicPr>
            <p:nvPr/>
          </p:nvPicPr>
          <p:blipFill>
            <a:blip r:embed="rId45" cstate="print"/>
            <a:srcRect/>
            <a:stretch>
              <a:fillRect/>
            </a:stretch>
          </p:blipFill>
          <p:spPr bwMode="auto">
            <a:xfrm>
              <a:off x="1904" y="1331"/>
              <a:ext cx="88" cy="88"/>
            </a:xfrm>
            <a:prstGeom prst="rect">
              <a:avLst/>
            </a:prstGeom>
            <a:noFill/>
            <a:ln w="9525">
              <a:noFill/>
              <a:miter lim="800000"/>
              <a:headEnd/>
              <a:tailEnd/>
            </a:ln>
          </p:spPr>
        </p:pic>
        <p:sp>
          <p:nvSpPr>
            <p:cNvPr id="1096" name="Line 928"/>
            <p:cNvSpPr>
              <a:spLocks noChangeShapeType="1"/>
            </p:cNvSpPr>
            <p:nvPr/>
          </p:nvSpPr>
          <p:spPr bwMode="auto">
            <a:xfrm>
              <a:off x="1904" y="1419"/>
              <a:ext cx="88" cy="0"/>
            </a:xfrm>
            <a:prstGeom prst="line">
              <a:avLst/>
            </a:prstGeom>
            <a:noFill/>
            <a:ln w="0">
              <a:solidFill>
                <a:srgbClr val="000000"/>
              </a:solidFill>
              <a:round/>
              <a:headEnd/>
              <a:tailEnd/>
            </a:ln>
          </p:spPr>
          <p:txBody>
            <a:bodyPr/>
            <a:lstStyle/>
            <a:p>
              <a:endParaRPr lang="en-GB"/>
            </a:p>
          </p:txBody>
        </p:sp>
        <p:sp>
          <p:nvSpPr>
            <p:cNvPr id="1097" name="Line 929"/>
            <p:cNvSpPr>
              <a:spLocks noChangeShapeType="1"/>
            </p:cNvSpPr>
            <p:nvPr/>
          </p:nvSpPr>
          <p:spPr bwMode="auto">
            <a:xfrm>
              <a:off x="1904" y="1331"/>
              <a:ext cx="88" cy="0"/>
            </a:xfrm>
            <a:prstGeom prst="line">
              <a:avLst/>
            </a:prstGeom>
            <a:noFill/>
            <a:ln w="0">
              <a:solidFill>
                <a:srgbClr val="000000"/>
              </a:solidFill>
              <a:round/>
              <a:headEnd/>
              <a:tailEnd/>
            </a:ln>
          </p:spPr>
          <p:txBody>
            <a:bodyPr/>
            <a:lstStyle/>
            <a:p>
              <a:endParaRPr lang="en-GB"/>
            </a:p>
          </p:txBody>
        </p:sp>
        <p:sp>
          <p:nvSpPr>
            <p:cNvPr id="1098" name="Line 930"/>
            <p:cNvSpPr>
              <a:spLocks noChangeShapeType="1"/>
            </p:cNvSpPr>
            <p:nvPr/>
          </p:nvSpPr>
          <p:spPr bwMode="auto">
            <a:xfrm>
              <a:off x="1992" y="1331"/>
              <a:ext cx="0" cy="88"/>
            </a:xfrm>
            <a:prstGeom prst="line">
              <a:avLst/>
            </a:prstGeom>
            <a:noFill/>
            <a:ln w="0">
              <a:solidFill>
                <a:srgbClr val="000000"/>
              </a:solidFill>
              <a:round/>
              <a:headEnd/>
              <a:tailEnd/>
            </a:ln>
          </p:spPr>
          <p:txBody>
            <a:bodyPr/>
            <a:lstStyle/>
            <a:p>
              <a:endParaRPr lang="en-GB"/>
            </a:p>
          </p:txBody>
        </p:sp>
        <p:sp>
          <p:nvSpPr>
            <p:cNvPr id="1099" name="Line 931"/>
            <p:cNvSpPr>
              <a:spLocks noChangeShapeType="1"/>
            </p:cNvSpPr>
            <p:nvPr/>
          </p:nvSpPr>
          <p:spPr bwMode="auto">
            <a:xfrm>
              <a:off x="1904" y="1331"/>
              <a:ext cx="0" cy="88"/>
            </a:xfrm>
            <a:prstGeom prst="line">
              <a:avLst/>
            </a:prstGeom>
            <a:noFill/>
            <a:ln w="0">
              <a:solidFill>
                <a:srgbClr val="000000"/>
              </a:solidFill>
              <a:round/>
              <a:headEnd/>
              <a:tailEnd/>
            </a:ln>
          </p:spPr>
          <p:txBody>
            <a:bodyPr/>
            <a:lstStyle/>
            <a:p>
              <a:endParaRPr lang="en-GB"/>
            </a:p>
          </p:txBody>
        </p:sp>
        <p:sp>
          <p:nvSpPr>
            <p:cNvPr id="1100" name="Line 932"/>
            <p:cNvSpPr>
              <a:spLocks noChangeShapeType="1"/>
            </p:cNvSpPr>
            <p:nvPr/>
          </p:nvSpPr>
          <p:spPr bwMode="auto">
            <a:xfrm>
              <a:off x="1904" y="1419"/>
              <a:ext cx="88" cy="0"/>
            </a:xfrm>
            <a:prstGeom prst="line">
              <a:avLst/>
            </a:prstGeom>
            <a:noFill/>
            <a:ln w="0">
              <a:solidFill>
                <a:srgbClr val="000000"/>
              </a:solidFill>
              <a:round/>
              <a:headEnd/>
              <a:tailEnd/>
            </a:ln>
          </p:spPr>
          <p:txBody>
            <a:bodyPr/>
            <a:lstStyle/>
            <a:p>
              <a:endParaRPr lang="en-GB"/>
            </a:p>
          </p:txBody>
        </p:sp>
        <p:sp>
          <p:nvSpPr>
            <p:cNvPr id="1101" name="Line 933"/>
            <p:cNvSpPr>
              <a:spLocks noChangeShapeType="1"/>
            </p:cNvSpPr>
            <p:nvPr/>
          </p:nvSpPr>
          <p:spPr bwMode="auto">
            <a:xfrm>
              <a:off x="1904" y="1331"/>
              <a:ext cx="0" cy="88"/>
            </a:xfrm>
            <a:prstGeom prst="line">
              <a:avLst/>
            </a:prstGeom>
            <a:noFill/>
            <a:ln w="0">
              <a:solidFill>
                <a:srgbClr val="000000"/>
              </a:solidFill>
              <a:round/>
              <a:headEnd/>
              <a:tailEnd/>
            </a:ln>
          </p:spPr>
          <p:txBody>
            <a:bodyPr/>
            <a:lstStyle/>
            <a:p>
              <a:endParaRPr lang="en-GB"/>
            </a:p>
          </p:txBody>
        </p:sp>
        <p:sp>
          <p:nvSpPr>
            <p:cNvPr id="1102" name="Line 934"/>
            <p:cNvSpPr>
              <a:spLocks noChangeShapeType="1"/>
            </p:cNvSpPr>
            <p:nvPr/>
          </p:nvSpPr>
          <p:spPr bwMode="auto">
            <a:xfrm flipV="1">
              <a:off x="1936" y="1415"/>
              <a:ext cx="0" cy="4"/>
            </a:xfrm>
            <a:prstGeom prst="line">
              <a:avLst/>
            </a:prstGeom>
            <a:noFill/>
            <a:ln w="0">
              <a:solidFill>
                <a:srgbClr val="000000"/>
              </a:solidFill>
              <a:round/>
              <a:headEnd/>
              <a:tailEnd/>
            </a:ln>
          </p:spPr>
          <p:txBody>
            <a:bodyPr/>
            <a:lstStyle/>
            <a:p>
              <a:endParaRPr lang="en-GB"/>
            </a:p>
          </p:txBody>
        </p:sp>
        <p:sp>
          <p:nvSpPr>
            <p:cNvPr id="1103" name="Line 935"/>
            <p:cNvSpPr>
              <a:spLocks noChangeShapeType="1"/>
            </p:cNvSpPr>
            <p:nvPr/>
          </p:nvSpPr>
          <p:spPr bwMode="auto">
            <a:xfrm>
              <a:off x="1936" y="1331"/>
              <a:ext cx="0" cy="0"/>
            </a:xfrm>
            <a:prstGeom prst="line">
              <a:avLst/>
            </a:prstGeom>
            <a:noFill/>
            <a:ln w="0">
              <a:solidFill>
                <a:srgbClr val="000000"/>
              </a:solidFill>
              <a:round/>
              <a:headEnd/>
              <a:tailEnd/>
            </a:ln>
          </p:spPr>
          <p:txBody>
            <a:bodyPr/>
            <a:lstStyle/>
            <a:p>
              <a:endParaRPr lang="en-GB"/>
            </a:p>
          </p:txBody>
        </p:sp>
        <p:sp>
          <p:nvSpPr>
            <p:cNvPr id="1104" name="Line 936"/>
            <p:cNvSpPr>
              <a:spLocks noChangeShapeType="1"/>
            </p:cNvSpPr>
            <p:nvPr/>
          </p:nvSpPr>
          <p:spPr bwMode="auto">
            <a:xfrm flipV="1">
              <a:off x="1980" y="1415"/>
              <a:ext cx="0" cy="4"/>
            </a:xfrm>
            <a:prstGeom prst="line">
              <a:avLst/>
            </a:prstGeom>
            <a:noFill/>
            <a:ln w="0">
              <a:solidFill>
                <a:srgbClr val="000000"/>
              </a:solidFill>
              <a:round/>
              <a:headEnd/>
              <a:tailEnd/>
            </a:ln>
          </p:spPr>
          <p:txBody>
            <a:bodyPr/>
            <a:lstStyle/>
            <a:p>
              <a:endParaRPr lang="en-GB"/>
            </a:p>
          </p:txBody>
        </p:sp>
        <p:sp>
          <p:nvSpPr>
            <p:cNvPr id="1105" name="Line 937"/>
            <p:cNvSpPr>
              <a:spLocks noChangeShapeType="1"/>
            </p:cNvSpPr>
            <p:nvPr/>
          </p:nvSpPr>
          <p:spPr bwMode="auto">
            <a:xfrm>
              <a:off x="1980" y="1331"/>
              <a:ext cx="0" cy="0"/>
            </a:xfrm>
            <a:prstGeom prst="line">
              <a:avLst/>
            </a:prstGeom>
            <a:noFill/>
            <a:ln w="0">
              <a:solidFill>
                <a:srgbClr val="000000"/>
              </a:solidFill>
              <a:round/>
              <a:headEnd/>
              <a:tailEnd/>
            </a:ln>
          </p:spPr>
          <p:txBody>
            <a:bodyPr/>
            <a:lstStyle/>
            <a:p>
              <a:endParaRPr lang="en-GB"/>
            </a:p>
          </p:txBody>
        </p:sp>
        <p:sp>
          <p:nvSpPr>
            <p:cNvPr id="1106" name="Line 938"/>
            <p:cNvSpPr>
              <a:spLocks noChangeShapeType="1"/>
            </p:cNvSpPr>
            <p:nvPr/>
          </p:nvSpPr>
          <p:spPr bwMode="auto">
            <a:xfrm>
              <a:off x="1904" y="1363"/>
              <a:ext cx="0" cy="0"/>
            </a:xfrm>
            <a:prstGeom prst="line">
              <a:avLst/>
            </a:prstGeom>
            <a:noFill/>
            <a:ln w="0">
              <a:solidFill>
                <a:srgbClr val="000000"/>
              </a:solidFill>
              <a:round/>
              <a:headEnd/>
              <a:tailEnd/>
            </a:ln>
          </p:spPr>
          <p:txBody>
            <a:bodyPr/>
            <a:lstStyle/>
            <a:p>
              <a:endParaRPr lang="en-GB"/>
            </a:p>
          </p:txBody>
        </p:sp>
        <p:sp>
          <p:nvSpPr>
            <p:cNvPr id="1107" name="Line 939"/>
            <p:cNvSpPr>
              <a:spLocks noChangeShapeType="1"/>
            </p:cNvSpPr>
            <p:nvPr/>
          </p:nvSpPr>
          <p:spPr bwMode="auto">
            <a:xfrm flipH="1">
              <a:off x="1988" y="1363"/>
              <a:ext cx="4" cy="0"/>
            </a:xfrm>
            <a:prstGeom prst="line">
              <a:avLst/>
            </a:prstGeom>
            <a:noFill/>
            <a:ln w="0">
              <a:solidFill>
                <a:srgbClr val="000000"/>
              </a:solidFill>
              <a:round/>
              <a:headEnd/>
              <a:tailEnd/>
            </a:ln>
          </p:spPr>
          <p:txBody>
            <a:bodyPr/>
            <a:lstStyle/>
            <a:p>
              <a:endParaRPr lang="en-GB"/>
            </a:p>
          </p:txBody>
        </p:sp>
        <p:sp>
          <p:nvSpPr>
            <p:cNvPr id="1108" name="Line 940"/>
            <p:cNvSpPr>
              <a:spLocks noChangeShapeType="1"/>
            </p:cNvSpPr>
            <p:nvPr/>
          </p:nvSpPr>
          <p:spPr bwMode="auto">
            <a:xfrm>
              <a:off x="1904" y="1407"/>
              <a:ext cx="0" cy="0"/>
            </a:xfrm>
            <a:prstGeom prst="line">
              <a:avLst/>
            </a:prstGeom>
            <a:noFill/>
            <a:ln w="0">
              <a:solidFill>
                <a:srgbClr val="000000"/>
              </a:solidFill>
              <a:round/>
              <a:headEnd/>
              <a:tailEnd/>
            </a:ln>
          </p:spPr>
          <p:txBody>
            <a:bodyPr/>
            <a:lstStyle/>
            <a:p>
              <a:endParaRPr lang="en-GB"/>
            </a:p>
          </p:txBody>
        </p:sp>
        <p:sp>
          <p:nvSpPr>
            <p:cNvPr id="1109" name="Line 941"/>
            <p:cNvSpPr>
              <a:spLocks noChangeShapeType="1"/>
            </p:cNvSpPr>
            <p:nvPr/>
          </p:nvSpPr>
          <p:spPr bwMode="auto">
            <a:xfrm flipH="1">
              <a:off x="1988" y="1407"/>
              <a:ext cx="4" cy="0"/>
            </a:xfrm>
            <a:prstGeom prst="line">
              <a:avLst/>
            </a:prstGeom>
            <a:noFill/>
            <a:ln w="0">
              <a:solidFill>
                <a:srgbClr val="000000"/>
              </a:solidFill>
              <a:round/>
              <a:headEnd/>
              <a:tailEnd/>
            </a:ln>
          </p:spPr>
          <p:txBody>
            <a:bodyPr/>
            <a:lstStyle/>
            <a:p>
              <a:endParaRPr lang="en-GB"/>
            </a:p>
          </p:txBody>
        </p:sp>
        <p:sp>
          <p:nvSpPr>
            <p:cNvPr id="1110" name="Line 942"/>
            <p:cNvSpPr>
              <a:spLocks noChangeShapeType="1"/>
            </p:cNvSpPr>
            <p:nvPr/>
          </p:nvSpPr>
          <p:spPr bwMode="auto">
            <a:xfrm>
              <a:off x="1904" y="1419"/>
              <a:ext cx="88" cy="0"/>
            </a:xfrm>
            <a:prstGeom prst="line">
              <a:avLst/>
            </a:prstGeom>
            <a:noFill/>
            <a:ln w="0">
              <a:solidFill>
                <a:srgbClr val="000000"/>
              </a:solidFill>
              <a:round/>
              <a:headEnd/>
              <a:tailEnd/>
            </a:ln>
          </p:spPr>
          <p:txBody>
            <a:bodyPr/>
            <a:lstStyle/>
            <a:p>
              <a:endParaRPr lang="en-GB"/>
            </a:p>
          </p:txBody>
        </p:sp>
        <p:sp>
          <p:nvSpPr>
            <p:cNvPr id="1111" name="Line 943"/>
            <p:cNvSpPr>
              <a:spLocks noChangeShapeType="1"/>
            </p:cNvSpPr>
            <p:nvPr/>
          </p:nvSpPr>
          <p:spPr bwMode="auto">
            <a:xfrm>
              <a:off x="1904" y="1331"/>
              <a:ext cx="88" cy="0"/>
            </a:xfrm>
            <a:prstGeom prst="line">
              <a:avLst/>
            </a:prstGeom>
            <a:noFill/>
            <a:ln w="0">
              <a:solidFill>
                <a:srgbClr val="000000"/>
              </a:solidFill>
              <a:round/>
              <a:headEnd/>
              <a:tailEnd/>
            </a:ln>
          </p:spPr>
          <p:txBody>
            <a:bodyPr/>
            <a:lstStyle/>
            <a:p>
              <a:endParaRPr lang="en-GB"/>
            </a:p>
          </p:txBody>
        </p:sp>
        <p:sp>
          <p:nvSpPr>
            <p:cNvPr id="1112" name="Line 944"/>
            <p:cNvSpPr>
              <a:spLocks noChangeShapeType="1"/>
            </p:cNvSpPr>
            <p:nvPr/>
          </p:nvSpPr>
          <p:spPr bwMode="auto">
            <a:xfrm>
              <a:off x="1992" y="1331"/>
              <a:ext cx="0" cy="88"/>
            </a:xfrm>
            <a:prstGeom prst="line">
              <a:avLst/>
            </a:prstGeom>
            <a:noFill/>
            <a:ln w="0">
              <a:solidFill>
                <a:srgbClr val="000000"/>
              </a:solidFill>
              <a:round/>
              <a:headEnd/>
              <a:tailEnd/>
            </a:ln>
          </p:spPr>
          <p:txBody>
            <a:bodyPr/>
            <a:lstStyle/>
            <a:p>
              <a:endParaRPr lang="en-GB"/>
            </a:p>
          </p:txBody>
        </p:sp>
        <p:sp>
          <p:nvSpPr>
            <p:cNvPr id="1113" name="Line 945"/>
            <p:cNvSpPr>
              <a:spLocks noChangeShapeType="1"/>
            </p:cNvSpPr>
            <p:nvPr/>
          </p:nvSpPr>
          <p:spPr bwMode="auto">
            <a:xfrm>
              <a:off x="1904" y="1331"/>
              <a:ext cx="0" cy="88"/>
            </a:xfrm>
            <a:prstGeom prst="line">
              <a:avLst/>
            </a:prstGeom>
            <a:noFill/>
            <a:ln w="0">
              <a:solidFill>
                <a:srgbClr val="000000"/>
              </a:solidFill>
              <a:round/>
              <a:headEnd/>
              <a:tailEnd/>
            </a:ln>
          </p:spPr>
          <p:txBody>
            <a:bodyPr/>
            <a:lstStyle/>
            <a:p>
              <a:endParaRPr lang="en-GB"/>
            </a:p>
          </p:txBody>
        </p:sp>
        <p:sp>
          <p:nvSpPr>
            <p:cNvPr id="1114" name="Rectangle 946"/>
            <p:cNvSpPr>
              <a:spLocks noChangeArrowheads="1"/>
            </p:cNvSpPr>
            <p:nvPr/>
          </p:nvSpPr>
          <p:spPr bwMode="auto">
            <a:xfrm>
              <a:off x="2024" y="1331"/>
              <a:ext cx="88" cy="88"/>
            </a:xfrm>
            <a:prstGeom prst="rect">
              <a:avLst/>
            </a:prstGeom>
            <a:solidFill>
              <a:srgbClr val="FFFFFF"/>
            </a:solidFill>
            <a:ln w="9525">
              <a:noFill/>
              <a:miter lim="800000"/>
              <a:headEnd/>
              <a:tailEnd/>
            </a:ln>
          </p:spPr>
          <p:txBody>
            <a:bodyPr/>
            <a:lstStyle/>
            <a:p>
              <a:endParaRPr lang="en-US"/>
            </a:p>
          </p:txBody>
        </p:sp>
        <p:sp>
          <p:nvSpPr>
            <p:cNvPr id="1115" name="Rectangle 947"/>
            <p:cNvSpPr>
              <a:spLocks noChangeArrowheads="1"/>
            </p:cNvSpPr>
            <p:nvPr/>
          </p:nvSpPr>
          <p:spPr bwMode="auto">
            <a:xfrm>
              <a:off x="2024" y="1331"/>
              <a:ext cx="88" cy="88"/>
            </a:xfrm>
            <a:prstGeom prst="rect">
              <a:avLst/>
            </a:prstGeom>
            <a:noFill/>
            <a:ln w="0">
              <a:solidFill>
                <a:srgbClr val="FFFFFF"/>
              </a:solidFill>
              <a:miter lim="800000"/>
              <a:headEnd/>
              <a:tailEnd/>
            </a:ln>
          </p:spPr>
          <p:txBody>
            <a:bodyPr/>
            <a:lstStyle/>
            <a:p>
              <a:endParaRPr lang="en-US"/>
            </a:p>
          </p:txBody>
        </p:sp>
        <p:pic>
          <p:nvPicPr>
            <p:cNvPr id="1116" name="Picture 948"/>
            <p:cNvPicPr>
              <a:picLocks noChangeAspect="1" noChangeArrowheads="1"/>
            </p:cNvPicPr>
            <p:nvPr/>
          </p:nvPicPr>
          <p:blipFill>
            <a:blip r:embed="rId46" cstate="print"/>
            <a:srcRect/>
            <a:stretch>
              <a:fillRect/>
            </a:stretch>
          </p:blipFill>
          <p:spPr bwMode="auto">
            <a:xfrm>
              <a:off x="2024" y="1331"/>
              <a:ext cx="88" cy="88"/>
            </a:xfrm>
            <a:prstGeom prst="rect">
              <a:avLst/>
            </a:prstGeom>
            <a:noFill/>
            <a:ln w="9525">
              <a:noFill/>
              <a:miter lim="800000"/>
              <a:headEnd/>
              <a:tailEnd/>
            </a:ln>
          </p:spPr>
        </p:pic>
        <p:sp>
          <p:nvSpPr>
            <p:cNvPr id="1117" name="Line 949"/>
            <p:cNvSpPr>
              <a:spLocks noChangeShapeType="1"/>
            </p:cNvSpPr>
            <p:nvPr/>
          </p:nvSpPr>
          <p:spPr bwMode="auto">
            <a:xfrm>
              <a:off x="2024" y="1419"/>
              <a:ext cx="88" cy="0"/>
            </a:xfrm>
            <a:prstGeom prst="line">
              <a:avLst/>
            </a:prstGeom>
            <a:noFill/>
            <a:ln w="0">
              <a:solidFill>
                <a:srgbClr val="000000"/>
              </a:solidFill>
              <a:round/>
              <a:headEnd/>
              <a:tailEnd/>
            </a:ln>
          </p:spPr>
          <p:txBody>
            <a:bodyPr/>
            <a:lstStyle/>
            <a:p>
              <a:endParaRPr lang="en-GB"/>
            </a:p>
          </p:txBody>
        </p:sp>
        <p:sp>
          <p:nvSpPr>
            <p:cNvPr id="1118" name="Line 950"/>
            <p:cNvSpPr>
              <a:spLocks noChangeShapeType="1"/>
            </p:cNvSpPr>
            <p:nvPr/>
          </p:nvSpPr>
          <p:spPr bwMode="auto">
            <a:xfrm>
              <a:off x="2024" y="1331"/>
              <a:ext cx="88" cy="0"/>
            </a:xfrm>
            <a:prstGeom prst="line">
              <a:avLst/>
            </a:prstGeom>
            <a:noFill/>
            <a:ln w="0">
              <a:solidFill>
                <a:srgbClr val="000000"/>
              </a:solidFill>
              <a:round/>
              <a:headEnd/>
              <a:tailEnd/>
            </a:ln>
          </p:spPr>
          <p:txBody>
            <a:bodyPr/>
            <a:lstStyle/>
            <a:p>
              <a:endParaRPr lang="en-GB"/>
            </a:p>
          </p:txBody>
        </p:sp>
        <p:sp>
          <p:nvSpPr>
            <p:cNvPr id="1119" name="Line 951"/>
            <p:cNvSpPr>
              <a:spLocks noChangeShapeType="1"/>
            </p:cNvSpPr>
            <p:nvPr/>
          </p:nvSpPr>
          <p:spPr bwMode="auto">
            <a:xfrm>
              <a:off x="2112" y="1331"/>
              <a:ext cx="0" cy="88"/>
            </a:xfrm>
            <a:prstGeom prst="line">
              <a:avLst/>
            </a:prstGeom>
            <a:noFill/>
            <a:ln w="0">
              <a:solidFill>
                <a:srgbClr val="000000"/>
              </a:solidFill>
              <a:round/>
              <a:headEnd/>
              <a:tailEnd/>
            </a:ln>
          </p:spPr>
          <p:txBody>
            <a:bodyPr/>
            <a:lstStyle/>
            <a:p>
              <a:endParaRPr lang="en-GB"/>
            </a:p>
          </p:txBody>
        </p:sp>
        <p:sp>
          <p:nvSpPr>
            <p:cNvPr id="1120" name="Line 952"/>
            <p:cNvSpPr>
              <a:spLocks noChangeShapeType="1"/>
            </p:cNvSpPr>
            <p:nvPr/>
          </p:nvSpPr>
          <p:spPr bwMode="auto">
            <a:xfrm>
              <a:off x="2024" y="1331"/>
              <a:ext cx="0" cy="88"/>
            </a:xfrm>
            <a:prstGeom prst="line">
              <a:avLst/>
            </a:prstGeom>
            <a:noFill/>
            <a:ln w="0">
              <a:solidFill>
                <a:srgbClr val="000000"/>
              </a:solidFill>
              <a:round/>
              <a:headEnd/>
              <a:tailEnd/>
            </a:ln>
          </p:spPr>
          <p:txBody>
            <a:bodyPr/>
            <a:lstStyle/>
            <a:p>
              <a:endParaRPr lang="en-GB"/>
            </a:p>
          </p:txBody>
        </p:sp>
        <p:sp>
          <p:nvSpPr>
            <p:cNvPr id="1121" name="Line 953"/>
            <p:cNvSpPr>
              <a:spLocks noChangeShapeType="1"/>
            </p:cNvSpPr>
            <p:nvPr/>
          </p:nvSpPr>
          <p:spPr bwMode="auto">
            <a:xfrm>
              <a:off x="2024" y="1419"/>
              <a:ext cx="88" cy="0"/>
            </a:xfrm>
            <a:prstGeom prst="line">
              <a:avLst/>
            </a:prstGeom>
            <a:noFill/>
            <a:ln w="0">
              <a:solidFill>
                <a:srgbClr val="000000"/>
              </a:solidFill>
              <a:round/>
              <a:headEnd/>
              <a:tailEnd/>
            </a:ln>
          </p:spPr>
          <p:txBody>
            <a:bodyPr/>
            <a:lstStyle/>
            <a:p>
              <a:endParaRPr lang="en-GB"/>
            </a:p>
          </p:txBody>
        </p:sp>
        <p:sp>
          <p:nvSpPr>
            <p:cNvPr id="1122" name="Line 954"/>
            <p:cNvSpPr>
              <a:spLocks noChangeShapeType="1"/>
            </p:cNvSpPr>
            <p:nvPr/>
          </p:nvSpPr>
          <p:spPr bwMode="auto">
            <a:xfrm>
              <a:off x="2024" y="1331"/>
              <a:ext cx="0" cy="88"/>
            </a:xfrm>
            <a:prstGeom prst="line">
              <a:avLst/>
            </a:prstGeom>
            <a:noFill/>
            <a:ln w="0">
              <a:solidFill>
                <a:srgbClr val="000000"/>
              </a:solidFill>
              <a:round/>
              <a:headEnd/>
              <a:tailEnd/>
            </a:ln>
          </p:spPr>
          <p:txBody>
            <a:bodyPr/>
            <a:lstStyle/>
            <a:p>
              <a:endParaRPr lang="en-GB"/>
            </a:p>
          </p:txBody>
        </p:sp>
        <p:sp>
          <p:nvSpPr>
            <p:cNvPr id="1123" name="Line 955"/>
            <p:cNvSpPr>
              <a:spLocks noChangeShapeType="1"/>
            </p:cNvSpPr>
            <p:nvPr/>
          </p:nvSpPr>
          <p:spPr bwMode="auto">
            <a:xfrm flipV="1">
              <a:off x="2056" y="1415"/>
              <a:ext cx="0" cy="4"/>
            </a:xfrm>
            <a:prstGeom prst="line">
              <a:avLst/>
            </a:prstGeom>
            <a:noFill/>
            <a:ln w="0">
              <a:solidFill>
                <a:srgbClr val="000000"/>
              </a:solidFill>
              <a:round/>
              <a:headEnd/>
              <a:tailEnd/>
            </a:ln>
          </p:spPr>
          <p:txBody>
            <a:bodyPr/>
            <a:lstStyle/>
            <a:p>
              <a:endParaRPr lang="en-GB"/>
            </a:p>
          </p:txBody>
        </p:sp>
        <p:sp>
          <p:nvSpPr>
            <p:cNvPr id="1124" name="Line 956"/>
            <p:cNvSpPr>
              <a:spLocks noChangeShapeType="1"/>
            </p:cNvSpPr>
            <p:nvPr/>
          </p:nvSpPr>
          <p:spPr bwMode="auto">
            <a:xfrm>
              <a:off x="2056" y="1331"/>
              <a:ext cx="0" cy="0"/>
            </a:xfrm>
            <a:prstGeom prst="line">
              <a:avLst/>
            </a:prstGeom>
            <a:noFill/>
            <a:ln w="0">
              <a:solidFill>
                <a:srgbClr val="000000"/>
              </a:solidFill>
              <a:round/>
              <a:headEnd/>
              <a:tailEnd/>
            </a:ln>
          </p:spPr>
          <p:txBody>
            <a:bodyPr/>
            <a:lstStyle/>
            <a:p>
              <a:endParaRPr lang="en-GB"/>
            </a:p>
          </p:txBody>
        </p:sp>
        <p:sp>
          <p:nvSpPr>
            <p:cNvPr id="1125" name="Line 957"/>
            <p:cNvSpPr>
              <a:spLocks noChangeShapeType="1"/>
            </p:cNvSpPr>
            <p:nvPr/>
          </p:nvSpPr>
          <p:spPr bwMode="auto">
            <a:xfrm flipV="1">
              <a:off x="2100" y="1415"/>
              <a:ext cx="0" cy="4"/>
            </a:xfrm>
            <a:prstGeom prst="line">
              <a:avLst/>
            </a:prstGeom>
            <a:noFill/>
            <a:ln w="0">
              <a:solidFill>
                <a:srgbClr val="000000"/>
              </a:solidFill>
              <a:round/>
              <a:headEnd/>
              <a:tailEnd/>
            </a:ln>
          </p:spPr>
          <p:txBody>
            <a:bodyPr/>
            <a:lstStyle/>
            <a:p>
              <a:endParaRPr lang="en-GB"/>
            </a:p>
          </p:txBody>
        </p:sp>
        <p:sp>
          <p:nvSpPr>
            <p:cNvPr id="1126" name="Line 958"/>
            <p:cNvSpPr>
              <a:spLocks noChangeShapeType="1"/>
            </p:cNvSpPr>
            <p:nvPr/>
          </p:nvSpPr>
          <p:spPr bwMode="auto">
            <a:xfrm>
              <a:off x="2100" y="1331"/>
              <a:ext cx="0" cy="0"/>
            </a:xfrm>
            <a:prstGeom prst="line">
              <a:avLst/>
            </a:prstGeom>
            <a:noFill/>
            <a:ln w="0">
              <a:solidFill>
                <a:srgbClr val="000000"/>
              </a:solidFill>
              <a:round/>
              <a:headEnd/>
              <a:tailEnd/>
            </a:ln>
          </p:spPr>
          <p:txBody>
            <a:bodyPr/>
            <a:lstStyle/>
            <a:p>
              <a:endParaRPr lang="en-GB"/>
            </a:p>
          </p:txBody>
        </p:sp>
        <p:sp>
          <p:nvSpPr>
            <p:cNvPr id="1127" name="Line 959"/>
            <p:cNvSpPr>
              <a:spLocks noChangeShapeType="1"/>
            </p:cNvSpPr>
            <p:nvPr/>
          </p:nvSpPr>
          <p:spPr bwMode="auto">
            <a:xfrm>
              <a:off x="2024" y="1363"/>
              <a:ext cx="0" cy="0"/>
            </a:xfrm>
            <a:prstGeom prst="line">
              <a:avLst/>
            </a:prstGeom>
            <a:noFill/>
            <a:ln w="0">
              <a:solidFill>
                <a:srgbClr val="000000"/>
              </a:solidFill>
              <a:round/>
              <a:headEnd/>
              <a:tailEnd/>
            </a:ln>
          </p:spPr>
          <p:txBody>
            <a:bodyPr/>
            <a:lstStyle/>
            <a:p>
              <a:endParaRPr lang="en-GB"/>
            </a:p>
          </p:txBody>
        </p:sp>
        <p:sp>
          <p:nvSpPr>
            <p:cNvPr id="1128" name="Line 960"/>
            <p:cNvSpPr>
              <a:spLocks noChangeShapeType="1"/>
            </p:cNvSpPr>
            <p:nvPr/>
          </p:nvSpPr>
          <p:spPr bwMode="auto">
            <a:xfrm flipH="1">
              <a:off x="2108" y="1363"/>
              <a:ext cx="4" cy="0"/>
            </a:xfrm>
            <a:prstGeom prst="line">
              <a:avLst/>
            </a:prstGeom>
            <a:noFill/>
            <a:ln w="0">
              <a:solidFill>
                <a:srgbClr val="000000"/>
              </a:solidFill>
              <a:round/>
              <a:headEnd/>
              <a:tailEnd/>
            </a:ln>
          </p:spPr>
          <p:txBody>
            <a:bodyPr/>
            <a:lstStyle/>
            <a:p>
              <a:endParaRPr lang="en-GB"/>
            </a:p>
          </p:txBody>
        </p:sp>
        <p:sp>
          <p:nvSpPr>
            <p:cNvPr id="1129" name="Line 961"/>
            <p:cNvSpPr>
              <a:spLocks noChangeShapeType="1"/>
            </p:cNvSpPr>
            <p:nvPr/>
          </p:nvSpPr>
          <p:spPr bwMode="auto">
            <a:xfrm>
              <a:off x="2024" y="1407"/>
              <a:ext cx="0" cy="0"/>
            </a:xfrm>
            <a:prstGeom prst="line">
              <a:avLst/>
            </a:prstGeom>
            <a:noFill/>
            <a:ln w="0">
              <a:solidFill>
                <a:srgbClr val="000000"/>
              </a:solidFill>
              <a:round/>
              <a:headEnd/>
              <a:tailEnd/>
            </a:ln>
          </p:spPr>
          <p:txBody>
            <a:bodyPr/>
            <a:lstStyle/>
            <a:p>
              <a:endParaRPr lang="en-GB"/>
            </a:p>
          </p:txBody>
        </p:sp>
        <p:sp>
          <p:nvSpPr>
            <p:cNvPr id="1130" name="Line 962"/>
            <p:cNvSpPr>
              <a:spLocks noChangeShapeType="1"/>
            </p:cNvSpPr>
            <p:nvPr/>
          </p:nvSpPr>
          <p:spPr bwMode="auto">
            <a:xfrm flipH="1">
              <a:off x="2108" y="1407"/>
              <a:ext cx="4" cy="0"/>
            </a:xfrm>
            <a:prstGeom prst="line">
              <a:avLst/>
            </a:prstGeom>
            <a:noFill/>
            <a:ln w="0">
              <a:solidFill>
                <a:srgbClr val="000000"/>
              </a:solidFill>
              <a:round/>
              <a:headEnd/>
              <a:tailEnd/>
            </a:ln>
          </p:spPr>
          <p:txBody>
            <a:bodyPr/>
            <a:lstStyle/>
            <a:p>
              <a:endParaRPr lang="en-GB"/>
            </a:p>
          </p:txBody>
        </p:sp>
        <p:sp>
          <p:nvSpPr>
            <p:cNvPr id="1131" name="Line 963"/>
            <p:cNvSpPr>
              <a:spLocks noChangeShapeType="1"/>
            </p:cNvSpPr>
            <p:nvPr/>
          </p:nvSpPr>
          <p:spPr bwMode="auto">
            <a:xfrm>
              <a:off x="2024" y="1419"/>
              <a:ext cx="88" cy="0"/>
            </a:xfrm>
            <a:prstGeom prst="line">
              <a:avLst/>
            </a:prstGeom>
            <a:noFill/>
            <a:ln w="0">
              <a:solidFill>
                <a:srgbClr val="000000"/>
              </a:solidFill>
              <a:round/>
              <a:headEnd/>
              <a:tailEnd/>
            </a:ln>
          </p:spPr>
          <p:txBody>
            <a:bodyPr/>
            <a:lstStyle/>
            <a:p>
              <a:endParaRPr lang="en-GB"/>
            </a:p>
          </p:txBody>
        </p:sp>
        <p:sp>
          <p:nvSpPr>
            <p:cNvPr id="1132" name="Line 964"/>
            <p:cNvSpPr>
              <a:spLocks noChangeShapeType="1"/>
            </p:cNvSpPr>
            <p:nvPr/>
          </p:nvSpPr>
          <p:spPr bwMode="auto">
            <a:xfrm>
              <a:off x="2024" y="1331"/>
              <a:ext cx="88" cy="0"/>
            </a:xfrm>
            <a:prstGeom prst="line">
              <a:avLst/>
            </a:prstGeom>
            <a:noFill/>
            <a:ln w="0">
              <a:solidFill>
                <a:srgbClr val="000000"/>
              </a:solidFill>
              <a:round/>
              <a:headEnd/>
              <a:tailEnd/>
            </a:ln>
          </p:spPr>
          <p:txBody>
            <a:bodyPr/>
            <a:lstStyle/>
            <a:p>
              <a:endParaRPr lang="en-GB"/>
            </a:p>
          </p:txBody>
        </p:sp>
        <p:sp>
          <p:nvSpPr>
            <p:cNvPr id="1133" name="Line 965"/>
            <p:cNvSpPr>
              <a:spLocks noChangeShapeType="1"/>
            </p:cNvSpPr>
            <p:nvPr/>
          </p:nvSpPr>
          <p:spPr bwMode="auto">
            <a:xfrm>
              <a:off x="2112" y="1331"/>
              <a:ext cx="0" cy="88"/>
            </a:xfrm>
            <a:prstGeom prst="line">
              <a:avLst/>
            </a:prstGeom>
            <a:noFill/>
            <a:ln w="0">
              <a:solidFill>
                <a:srgbClr val="000000"/>
              </a:solidFill>
              <a:round/>
              <a:headEnd/>
              <a:tailEnd/>
            </a:ln>
          </p:spPr>
          <p:txBody>
            <a:bodyPr/>
            <a:lstStyle/>
            <a:p>
              <a:endParaRPr lang="en-GB"/>
            </a:p>
          </p:txBody>
        </p:sp>
        <p:sp>
          <p:nvSpPr>
            <p:cNvPr id="1134" name="Line 966"/>
            <p:cNvSpPr>
              <a:spLocks noChangeShapeType="1"/>
            </p:cNvSpPr>
            <p:nvPr/>
          </p:nvSpPr>
          <p:spPr bwMode="auto">
            <a:xfrm>
              <a:off x="2024" y="1331"/>
              <a:ext cx="0" cy="88"/>
            </a:xfrm>
            <a:prstGeom prst="line">
              <a:avLst/>
            </a:prstGeom>
            <a:noFill/>
            <a:ln w="0">
              <a:solidFill>
                <a:srgbClr val="000000"/>
              </a:solidFill>
              <a:round/>
              <a:headEnd/>
              <a:tailEnd/>
            </a:ln>
          </p:spPr>
          <p:txBody>
            <a:bodyPr/>
            <a:lstStyle/>
            <a:p>
              <a:endParaRPr lang="en-GB"/>
            </a:p>
          </p:txBody>
        </p:sp>
        <p:sp>
          <p:nvSpPr>
            <p:cNvPr id="1135" name="Rectangle 967"/>
            <p:cNvSpPr>
              <a:spLocks noChangeArrowheads="1"/>
            </p:cNvSpPr>
            <p:nvPr/>
          </p:nvSpPr>
          <p:spPr bwMode="auto">
            <a:xfrm>
              <a:off x="2144" y="1331"/>
              <a:ext cx="88" cy="88"/>
            </a:xfrm>
            <a:prstGeom prst="rect">
              <a:avLst/>
            </a:prstGeom>
            <a:solidFill>
              <a:srgbClr val="FFFFFF"/>
            </a:solidFill>
            <a:ln w="9525">
              <a:noFill/>
              <a:miter lim="800000"/>
              <a:headEnd/>
              <a:tailEnd/>
            </a:ln>
          </p:spPr>
          <p:txBody>
            <a:bodyPr/>
            <a:lstStyle/>
            <a:p>
              <a:endParaRPr lang="en-US"/>
            </a:p>
          </p:txBody>
        </p:sp>
        <p:sp>
          <p:nvSpPr>
            <p:cNvPr id="1136" name="Rectangle 968"/>
            <p:cNvSpPr>
              <a:spLocks noChangeArrowheads="1"/>
            </p:cNvSpPr>
            <p:nvPr/>
          </p:nvSpPr>
          <p:spPr bwMode="auto">
            <a:xfrm>
              <a:off x="2144" y="1331"/>
              <a:ext cx="88" cy="88"/>
            </a:xfrm>
            <a:prstGeom prst="rect">
              <a:avLst/>
            </a:prstGeom>
            <a:noFill/>
            <a:ln w="0">
              <a:solidFill>
                <a:srgbClr val="FFFFFF"/>
              </a:solidFill>
              <a:miter lim="800000"/>
              <a:headEnd/>
              <a:tailEnd/>
            </a:ln>
          </p:spPr>
          <p:txBody>
            <a:bodyPr/>
            <a:lstStyle/>
            <a:p>
              <a:endParaRPr lang="en-US"/>
            </a:p>
          </p:txBody>
        </p:sp>
        <p:pic>
          <p:nvPicPr>
            <p:cNvPr id="1137" name="Picture 969"/>
            <p:cNvPicPr>
              <a:picLocks noChangeAspect="1" noChangeArrowheads="1"/>
            </p:cNvPicPr>
            <p:nvPr/>
          </p:nvPicPr>
          <p:blipFill>
            <a:blip r:embed="rId47" cstate="print"/>
            <a:srcRect/>
            <a:stretch>
              <a:fillRect/>
            </a:stretch>
          </p:blipFill>
          <p:spPr bwMode="auto">
            <a:xfrm>
              <a:off x="2144" y="1331"/>
              <a:ext cx="88" cy="88"/>
            </a:xfrm>
            <a:prstGeom prst="rect">
              <a:avLst/>
            </a:prstGeom>
            <a:noFill/>
            <a:ln w="9525">
              <a:noFill/>
              <a:miter lim="800000"/>
              <a:headEnd/>
              <a:tailEnd/>
            </a:ln>
          </p:spPr>
        </p:pic>
        <p:sp>
          <p:nvSpPr>
            <p:cNvPr id="1138" name="Line 970"/>
            <p:cNvSpPr>
              <a:spLocks noChangeShapeType="1"/>
            </p:cNvSpPr>
            <p:nvPr/>
          </p:nvSpPr>
          <p:spPr bwMode="auto">
            <a:xfrm>
              <a:off x="2144" y="1419"/>
              <a:ext cx="88" cy="0"/>
            </a:xfrm>
            <a:prstGeom prst="line">
              <a:avLst/>
            </a:prstGeom>
            <a:noFill/>
            <a:ln w="0">
              <a:solidFill>
                <a:srgbClr val="000000"/>
              </a:solidFill>
              <a:round/>
              <a:headEnd/>
              <a:tailEnd/>
            </a:ln>
          </p:spPr>
          <p:txBody>
            <a:bodyPr/>
            <a:lstStyle/>
            <a:p>
              <a:endParaRPr lang="en-GB"/>
            </a:p>
          </p:txBody>
        </p:sp>
        <p:sp>
          <p:nvSpPr>
            <p:cNvPr id="1139" name="Line 971"/>
            <p:cNvSpPr>
              <a:spLocks noChangeShapeType="1"/>
            </p:cNvSpPr>
            <p:nvPr/>
          </p:nvSpPr>
          <p:spPr bwMode="auto">
            <a:xfrm>
              <a:off x="2144" y="1331"/>
              <a:ext cx="88" cy="0"/>
            </a:xfrm>
            <a:prstGeom prst="line">
              <a:avLst/>
            </a:prstGeom>
            <a:noFill/>
            <a:ln w="0">
              <a:solidFill>
                <a:srgbClr val="000000"/>
              </a:solidFill>
              <a:round/>
              <a:headEnd/>
              <a:tailEnd/>
            </a:ln>
          </p:spPr>
          <p:txBody>
            <a:bodyPr/>
            <a:lstStyle/>
            <a:p>
              <a:endParaRPr lang="en-GB"/>
            </a:p>
          </p:txBody>
        </p:sp>
        <p:sp>
          <p:nvSpPr>
            <p:cNvPr id="1140" name="Line 972"/>
            <p:cNvSpPr>
              <a:spLocks noChangeShapeType="1"/>
            </p:cNvSpPr>
            <p:nvPr/>
          </p:nvSpPr>
          <p:spPr bwMode="auto">
            <a:xfrm>
              <a:off x="2232" y="1331"/>
              <a:ext cx="0" cy="88"/>
            </a:xfrm>
            <a:prstGeom prst="line">
              <a:avLst/>
            </a:prstGeom>
            <a:noFill/>
            <a:ln w="0">
              <a:solidFill>
                <a:srgbClr val="000000"/>
              </a:solidFill>
              <a:round/>
              <a:headEnd/>
              <a:tailEnd/>
            </a:ln>
          </p:spPr>
          <p:txBody>
            <a:bodyPr/>
            <a:lstStyle/>
            <a:p>
              <a:endParaRPr lang="en-GB"/>
            </a:p>
          </p:txBody>
        </p:sp>
        <p:sp>
          <p:nvSpPr>
            <p:cNvPr id="1141" name="Line 973"/>
            <p:cNvSpPr>
              <a:spLocks noChangeShapeType="1"/>
            </p:cNvSpPr>
            <p:nvPr/>
          </p:nvSpPr>
          <p:spPr bwMode="auto">
            <a:xfrm>
              <a:off x="2144" y="1331"/>
              <a:ext cx="0" cy="88"/>
            </a:xfrm>
            <a:prstGeom prst="line">
              <a:avLst/>
            </a:prstGeom>
            <a:noFill/>
            <a:ln w="0">
              <a:solidFill>
                <a:srgbClr val="000000"/>
              </a:solidFill>
              <a:round/>
              <a:headEnd/>
              <a:tailEnd/>
            </a:ln>
          </p:spPr>
          <p:txBody>
            <a:bodyPr/>
            <a:lstStyle/>
            <a:p>
              <a:endParaRPr lang="en-GB"/>
            </a:p>
          </p:txBody>
        </p:sp>
        <p:sp>
          <p:nvSpPr>
            <p:cNvPr id="1142" name="Line 974"/>
            <p:cNvSpPr>
              <a:spLocks noChangeShapeType="1"/>
            </p:cNvSpPr>
            <p:nvPr/>
          </p:nvSpPr>
          <p:spPr bwMode="auto">
            <a:xfrm>
              <a:off x="2144" y="1419"/>
              <a:ext cx="88" cy="0"/>
            </a:xfrm>
            <a:prstGeom prst="line">
              <a:avLst/>
            </a:prstGeom>
            <a:noFill/>
            <a:ln w="0">
              <a:solidFill>
                <a:srgbClr val="000000"/>
              </a:solidFill>
              <a:round/>
              <a:headEnd/>
              <a:tailEnd/>
            </a:ln>
          </p:spPr>
          <p:txBody>
            <a:bodyPr/>
            <a:lstStyle/>
            <a:p>
              <a:endParaRPr lang="en-GB"/>
            </a:p>
          </p:txBody>
        </p:sp>
        <p:sp>
          <p:nvSpPr>
            <p:cNvPr id="1143" name="Line 975"/>
            <p:cNvSpPr>
              <a:spLocks noChangeShapeType="1"/>
            </p:cNvSpPr>
            <p:nvPr/>
          </p:nvSpPr>
          <p:spPr bwMode="auto">
            <a:xfrm>
              <a:off x="2144" y="1331"/>
              <a:ext cx="0" cy="88"/>
            </a:xfrm>
            <a:prstGeom prst="line">
              <a:avLst/>
            </a:prstGeom>
            <a:noFill/>
            <a:ln w="0">
              <a:solidFill>
                <a:srgbClr val="000000"/>
              </a:solidFill>
              <a:round/>
              <a:headEnd/>
              <a:tailEnd/>
            </a:ln>
          </p:spPr>
          <p:txBody>
            <a:bodyPr/>
            <a:lstStyle/>
            <a:p>
              <a:endParaRPr lang="en-GB"/>
            </a:p>
          </p:txBody>
        </p:sp>
        <p:sp>
          <p:nvSpPr>
            <p:cNvPr id="1144" name="Line 976"/>
            <p:cNvSpPr>
              <a:spLocks noChangeShapeType="1"/>
            </p:cNvSpPr>
            <p:nvPr/>
          </p:nvSpPr>
          <p:spPr bwMode="auto">
            <a:xfrm flipV="1">
              <a:off x="2176" y="1415"/>
              <a:ext cx="0" cy="4"/>
            </a:xfrm>
            <a:prstGeom prst="line">
              <a:avLst/>
            </a:prstGeom>
            <a:noFill/>
            <a:ln w="0">
              <a:solidFill>
                <a:srgbClr val="000000"/>
              </a:solidFill>
              <a:round/>
              <a:headEnd/>
              <a:tailEnd/>
            </a:ln>
          </p:spPr>
          <p:txBody>
            <a:bodyPr/>
            <a:lstStyle/>
            <a:p>
              <a:endParaRPr lang="en-GB"/>
            </a:p>
          </p:txBody>
        </p:sp>
        <p:sp>
          <p:nvSpPr>
            <p:cNvPr id="1145" name="Line 977"/>
            <p:cNvSpPr>
              <a:spLocks noChangeShapeType="1"/>
            </p:cNvSpPr>
            <p:nvPr/>
          </p:nvSpPr>
          <p:spPr bwMode="auto">
            <a:xfrm>
              <a:off x="2176" y="1331"/>
              <a:ext cx="0" cy="0"/>
            </a:xfrm>
            <a:prstGeom prst="line">
              <a:avLst/>
            </a:prstGeom>
            <a:noFill/>
            <a:ln w="0">
              <a:solidFill>
                <a:srgbClr val="000000"/>
              </a:solidFill>
              <a:round/>
              <a:headEnd/>
              <a:tailEnd/>
            </a:ln>
          </p:spPr>
          <p:txBody>
            <a:bodyPr/>
            <a:lstStyle/>
            <a:p>
              <a:endParaRPr lang="en-GB"/>
            </a:p>
          </p:txBody>
        </p:sp>
        <p:sp>
          <p:nvSpPr>
            <p:cNvPr id="1146" name="Line 978"/>
            <p:cNvSpPr>
              <a:spLocks noChangeShapeType="1"/>
            </p:cNvSpPr>
            <p:nvPr/>
          </p:nvSpPr>
          <p:spPr bwMode="auto">
            <a:xfrm flipV="1">
              <a:off x="2220" y="1415"/>
              <a:ext cx="0" cy="4"/>
            </a:xfrm>
            <a:prstGeom prst="line">
              <a:avLst/>
            </a:prstGeom>
            <a:noFill/>
            <a:ln w="0">
              <a:solidFill>
                <a:srgbClr val="000000"/>
              </a:solidFill>
              <a:round/>
              <a:headEnd/>
              <a:tailEnd/>
            </a:ln>
          </p:spPr>
          <p:txBody>
            <a:bodyPr/>
            <a:lstStyle/>
            <a:p>
              <a:endParaRPr lang="en-GB"/>
            </a:p>
          </p:txBody>
        </p:sp>
        <p:sp>
          <p:nvSpPr>
            <p:cNvPr id="1147" name="Line 979"/>
            <p:cNvSpPr>
              <a:spLocks noChangeShapeType="1"/>
            </p:cNvSpPr>
            <p:nvPr/>
          </p:nvSpPr>
          <p:spPr bwMode="auto">
            <a:xfrm>
              <a:off x="2220" y="1331"/>
              <a:ext cx="0" cy="0"/>
            </a:xfrm>
            <a:prstGeom prst="line">
              <a:avLst/>
            </a:prstGeom>
            <a:noFill/>
            <a:ln w="0">
              <a:solidFill>
                <a:srgbClr val="000000"/>
              </a:solidFill>
              <a:round/>
              <a:headEnd/>
              <a:tailEnd/>
            </a:ln>
          </p:spPr>
          <p:txBody>
            <a:bodyPr/>
            <a:lstStyle/>
            <a:p>
              <a:endParaRPr lang="en-GB"/>
            </a:p>
          </p:txBody>
        </p:sp>
        <p:sp>
          <p:nvSpPr>
            <p:cNvPr id="1148" name="Line 980"/>
            <p:cNvSpPr>
              <a:spLocks noChangeShapeType="1"/>
            </p:cNvSpPr>
            <p:nvPr/>
          </p:nvSpPr>
          <p:spPr bwMode="auto">
            <a:xfrm>
              <a:off x="2144" y="1363"/>
              <a:ext cx="0" cy="0"/>
            </a:xfrm>
            <a:prstGeom prst="line">
              <a:avLst/>
            </a:prstGeom>
            <a:noFill/>
            <a:ln w="0">
              <a:solidFill>
                <a:srgbClr val="000000"/>
              </a:solidFill>
              <a:round/>
              <a:headEnd/>
              <a:tailEnd/>
            </a:ln>
          </p:spPr>
          <p:txBody>
            <a:bodyPr/>
            <a:lstStyle/>
            <a:p>
              <a:endParaRPr lang="en-GB"/>
            </a:p>
          </p:txBody>
        </p:sp>
        <p:sp>
          <p:nvSpPr>
            <p:cNvPr id="1149" name="Line 981"/>
            <p:cNvSpPr>
              <a:spLocks noChangeShapeType="1"/>
            </p:cNvSpPr>
            <p:nvPr/>
          </p:nvSpPr>
          <p:spPr bwMode="auto">
            <a:xfrm flipH="1">
              <a:off x="2228" y="1363"/>
              <a:ext cx="4" cy="0"/>
            </a:xfrm>
            <a:prstGeom prst="line">
              <a:avLst/>
            </a:prstGeom>
            <a:noFill/>
            <a:ln w="0">
              <a:solidFill>
                <a:srgbClr val="000000"/>
              </a:solidFill>
              <a:round/>
              <a:headEnd/>
              <a:tailEnd/>
            </a:ln>
          </p:spPr>
          <p:txBody>
            <a:bodyPr/>
            <a:lstStyle/>
            <a:p>
              <a:endParaRPr lang="en-GB"/>
            </a:p>
          </p:txBody>
        </p:sp>
        <p:sp>
          <p:nvSpPr>
            <p:cNvPr id="1150" name="Line 982"/>
            <p:cNvSpPr>
              <a:spLocks noChangeShapeType="1"/>
            </p:cNvSpPr>
            <p:nvPr/>
          </p:nvSpPr>
          <p:spPr bwMode="auto">
            <a:xfrm>
              <a:off x="2144" y="1407"/>
              <a:ext cx="0" cy="0"/>
            </a:xfrm>
            <a:prstGeom prst="line">
              <a:avLst/>
            </a:prstGeom>
            <a:noFill/>
            <a:ln w="0">
              <a:solidFill>
                <a:srgbClr val="000000"/>
              </a:solidFill>
              <a:round/>
              <a:headEnd/>
              <a:tailEnd/>
            </a:ln>
          </p:spPr>
          <p:txBody>
            <a:bodyPr/>
            <a:lstStyle/>
            <a:p>
              <a:endParaRPr lang="en-GB"/>
            </a:p>
          </p:txBody>
        </p:sp>
        <p:sp>
          <p:nvSpPr>
            <p:cNvPr id="1151" name="Line 983"/>
            <p:cNvSpPr>
              <a:spLocks noChangeShapeType="1"/>
            </p:cNvSpPr>
            <p:nvPr/>
          </p:nvSpPr>
          <p:spPr bwMode="auto">
            <a:xfrm flipH="1">
              <a:off x="2228" y="1407"/>
              <a:ext cx="4" cy="0"/>
            </a:xfrm>
            <a:prstGeom prst="line">
              <a:avLst/>
            </a:prstGeom>
            <a:noFill/>
            <a:ln w="0">
              <a:solidFill>
                <a:srgbClr val="000000"/>
              </a:solidFill>
              <a:round/>
              <a:headEnd/>
              <a:tailEnd/>
            </a:ln>
          </p:spPr>
          <p:txBody>
            <a:bodyPr/>
            <a:lstStyle/>
            <a:p>
              <a:endParaRPr lang="en-GB"/>
            </a:p>
          </p:txBody>
        </p:sp>
        <p:sp>
          <p:nvSpPr>
            <p:cNvPr id="1152" name="Line 984"/>
            <p:cNvSpPr>
              <a:spLocks noChangeShapeType="1"/>
            </p:cNvSpPr>
            <p:nvPr/>
          </p:nvSpPr>
          <p:spPr bwMode="auto">
            <a:xfrm>
              <a:off x="2144" y="1419"/>
              <a:ext cx="88" cy="0"/>
            </a:xfrm>
            <a:prstGeom prst="line">
              <a:avLst/>
            </a:prstGeom>
            <a:noFill/>
            <a:ln w="0">
              <a:solidFill>
                <a:srgbClr val="000000"/>
              </a:solidFill>
              <a:round/>
              <a:headEnd/>
              <a:tailEnd/>
            </a:ln>
          </p:spPr>
          <p:txBody>
            <a:bodyPr/>
            <a:lstStyle/>
            <a:p>
              <a:endParaRPr lang="en-GB"/>
            </a:p>
          </p:txBody>
        </p:sp>
        <p:sp>
          <p:nvSpPr>
            <p:cNvPr id="1153" name="Line 985"/>
            <p:cNvSpPr>
              <a:spLocks noChangeShapeType="1"/>
            </p:cNvSpPr>
            <p:nvPr/>
          </p:nvSpPr>
          <p:spPr bwMode="auto">
            <a:xfrm>
              <a:off x="2144" y="1331"/>
              <a:ext cx="88" cy="0"/>
            </a:xfrm>
            <a:prstGeom prst="line">
              <a:avLst/>
            </a:prstGeom>
            <a:noFill/>
            <a:ln w="0">
              <a:solidFill>
                <a:srgbClr val="000000"/>
              </a:solidFill>
              <a:round/>
              <a:headEnd/>
              <a:tailEnd/>
            </a:ln>
          </p:spPr>
          <p:txBody>
            <a:bodyPr/>
            <a:lstStyle/>
            <a:p>
              <a:endParaRPr lang="en-GB"/>
            </a:p>
          </p:txBody>
        </p:sp>
        <p:sp>
          <p:nvSpPr>
            <p:cNvPr id="1154" name="Line 986"/>
            <p:cNvSpPr>
              <a:spLocks noChangeShapeType="1"/>
            </p:cNvSpPr>
            <p:nvPr/>
          </p:nvSpPr>
          <p:spPr bwMode="auto">
            <a:xfrm>
              <a:off x="2232" y="1331"/>
              <a:ext cx="0" cy="88"/>
            </a:xfrm>
            <a:prstGeom prst="line">
              <a:avLst/>
            </a:prstGeom>
            <a:noFill/>
            <a:ln w="0">
              <a:solidFill>
                <a:srgbClr val="000000"/>
              </a:solidFill>
              <a:round/>
              <a:headEnd/>
              <a:tailEnd/>
            </a:ln>
          </p:spPr>
          <p:txBody>
            <a:bodyPr/>
            <a:lstStyle/>
            <a:p>
              <a:endParaRPr lang="en-GB"/>
            </a:p>
          </p:txBody>
        </p:sp>
        <p:sp>
          <p:nvSpPr>
            <p:cNvPr id="1155" name="Line 987"/>
            <p:cNvSpPr>
              <a:spLocks noChangeShapeType="1"/>
            </p:cNvSpPr>
            <p:nvPr/>
          </p:nvSpPr>
          <p:spPr bwMode="auto">
            <a:xfrm>
              <a:off x="2144" y="1331"/>
              <a:ext cx="0" cy="88"/>
            </a:xfrm>
            <a:prstGeom prst="line">
              <a:avLst/>
            </a:prstGeom>
            <a:noFill/>
            <a:ln w="0">
              <a:solidFill>
                <a:srgbClr val="000000"/>
              </a:solidFill>
              <a:round/>
              <a:headEnd/>
              <a:tailEnd/>
            </a:ln>
          </p:spPr>
          <p:txBody>
            <a:bodyPr/>
            <a:lstStyle/>
            <a:p>
              <a:endParaRPr lang="en-GB"/>
            </a:p>
          </p:txBody>
        </p:sp>
        <p:sp>
          <p:nvSpPr>
            <p:cNvPr id="1156" name="Rectangle 988"/>
            <p:cNvSpPr>
              <a:spLocks noChangeArrowheads="1"/>
            </p:cNvSpPr>
            <p:nvPr/>
          </p:nvSpPr>
          <p:spPr bwMode="auto">
            <a:xfrm>
              <a:off x="2264" y="1331"/>
              <a:ext cx="88" cy="88"/>
            </a:xfrm>
            <a:prstGeom prst="rect">
              <a:avLst/>
            </a:prstGeom>
            <a:solidFill>
              <a:srgbClr val="FFFFFF"/>
            </a:solidFill>
            <a:ln w="9525">
              <a:noFill/>
              <a:miter lim="800000"/>
              <a:headEnd/>
              <a:tailEnd/>
            </a:ln>
          </p:spPr>
          <p:txBody>
            <a:bodyPr/>
            <a:lstStyle/>
            <a:p>
              <a:endParaRPr lang="en-US"/>
            </a:p>
          </p:txBody>
        </p:sp>
        <p:sp>
          <p:nvSpPr>
            <p:cNvPr id="1157" name="Rectangle 989"/>
            <p:cNvSpPr>
              <a:spLocks noChangeArrowheads="1"/>
            </p:cNvSpPr>
            <p:nvPr/>
          </p:nvSpPr>
          <p:spPr bwMode="auto">
            <a:xfrm>
              <a:off x="2264" y="1331"/>
              <a:ext cx="88" cy="88"/>
            </a:xfrm>
            <a:prstGeom prst="rect">
              <a:avLst/>
            </a:prstGeom>
            <a:noFill/>
            <a:ln w="0">
              <a:solidFill>
                <a:srgbClr val="FFFFFF"/>
              </a:solidFill>
              <a:miter lim="800000"/>
              <a:headEnd/>
              <a:tailEnd/>
            </a:ln>
          </p:spPr>
          <p:txBody>
            <a:bodyPr/>
            <a:lstStyle/>
            <a:p>
              <a:endParaRPr lang="en-US"/>
            </a:p>
          </p:txBody>
        </p:sp>
        <p:pic>
          <p:nvPicPr>
            <p:cNvPr id="1158" name="Picture 990"/>
            <p:cNvPicPr>
              <a:picLocks noChangeAspect="1" noChangeArrowheads="1"/>
            </p:cNvPicPr>
            <p:nvPr/>
          </p:nvPicPr>
          <p:blipFill>
            <a:blip r:embed="rId48" cstate="print"/>
            <a:srcRect/>
            <a:stretch>
              <a:fillRect/>
            </a:stretch>
          </p:blipFill>
          <p:spPr bwMode="auto">
            <a:xfrm>
              <a:off x="2264" y="1331"/>
              <a:ext cx="88" cy="88"/>
            </a:xfrm>
            <a:prstGeom prst="rect">
              <a:avLst/>
            </a:prstGeom>
            <a:noFill/>
            <a:ln w="9525">
              <a:noFill/>
              <a:miter lim="800000"/>
              <a:headEnd/>
              <a:tailEnd/>
            </a:ln>
          </p:spPr>
        </p:pic>
        <p:sp>
          <p:nvSpPr>
            <p:cNvPr id="1159" name="Line 991"/>
            <p:cNvSpPr>
              <a:spLocks noChangeShapeType="1"/>
            </p:cNvSpPr>
            <p:nvPr/>
          </p:nvSpPr>
          <p:spPr bwMode="auto">
            <a:xfrm>
              <a:off x="2264" y="1419"/>
              <a:ext cx="88" cy="0"/>
            </a:xfrm>
            <a:prstGeom prst="line">
              <a:avLst/>
            </a:prstGeom>
            <a:noFill/>
            <a:ln w="0">
              <a:solidFill>
                <a:srgbClr val="000000"/>
              </a:solidFill>
              <a:round/>
              <a:headEnd/>
              <a:tailEnd/>
            </a:ln>
          </p:spPr>
          <p:txBody>
            <a:bodyPr/>
            <a:lstStyle/>
            <a:p>
              <a:endParaRPr lang="en-GB"/>
            </a:p>
          </p:txBody>
        </p:sp>
        <p:sp>
          <p:nvSpPr>
            <p:cNvPr id="1160" name="Line 992"/>
            <p:cNvSpPr>
              <a:spLocks noChangeShapeType="1"/>
            </p:cNvSpPr>
            <p:nvPr/>
          </p:nvSpPr>
          <p:spPr bwMode="auto">
            <a:xfrm>
              <a:off x="2264" y="1331"/>
              <a:ext cx="88" cy="0"/>
            </a:xfrm>
            <a:prstGeom prst="line">
              <a:avLst/>
            </a:prstGeom>
            <a:noFill/>
            <a:ln w="0">
              <a:solidFill>
                <a:srgbClr val="000000"/>
              </a:solidFill>
              <a:round/>
              <a:headEnd/>
              <a:tailEnd/>
            </a:ln>
          </p:spPr>
          <p:txBody>
            <a:bodyPr/>
            <a:lstStyle/>
            <a:p>
              <a:endParaRPr lang="en-GB"/>
            </a:p>
          </p:txBody>
        </p:sp>
        <p:sp>
          <p:nvSpPr>
            <p:cNvPr id="1161" name="Line 993"/>
            <p:cNvSpPr>
              <a:spLocks noChangeShapeType="1"/>
            </p:cNvSpPr>
            <p:nvPr/>
          </p:nvSpPr>
          <p:spPr bwMode="auto">
            <a:xfrm>
              <a:off x="2352" y="1331"/>
              <a:ext cx="0" cy="88"/>
            </a:xfrm>
            <a:prstGeom prst="line">
              <a:avLst/>
            </a:prstGeom>
            <a:noFill/>
            <a:ln w="0">
              <a:solidFill>
                <a:srgbClr val="000000"/>
              </a:solidFill>
              <a:round/>
              <a:headEnd/>
              <a:tailEnd/>
            </a:ln>
          </p:spPr>
          <p:txBody>
            <a:bodyPr/>
            <a:lstStyle/>
            <a:p>
              <a:endParaRPr lang="en-GB"/>
            </a:p>
          </p:txBody>
        </p:sp>
        <p:sp>
          <p:nvSpPr>
            <p:cNvPr id="1162" name="Line 994"/>
            <p:cNvSpPr>
              <a:spLocks noChangeShapeType="1"/>
            </p:cNvSpPr>
            <p:nvPr/>
          </p:nvSpPr>
          <p:spPr bwMode="auto">
            <a:xfrm>
              <a:off x="2264" y="1331"/>
              <a:ext cx="0" cy="88"/>
            </a:xfrm>
            <a:prstGeom prst="line">
              <a:avLst/>
            </a:prstGeom>
            <a:noFill/>
            <a:ln w="0">
              <a:solidFill>
                <a:srgbClr val="000000"/>
              </a:solidFill>
              <a:round/>
              <a:headEnd/>
              <a:tailEnd/>
            </a:ln>
          </p:spPr>
          <p:txBody>
            <a:bodyPr/>
            <a:lstStyle/>
            <a:p>
              <a:endParaRPr lang="en-GB"/>
            </a:p>
          </p:txBody>
        </p:sp>
        <p:sp>
          <p:nvSpPr>
            <p:cNvPr id="1163" name="Line 995"/>
            <p:cNvSpPr>
              <a:spLocks noChangeShapeType="1"/>
            </p:cNvSpPr>
            <p:nvPr/>
          </p:nvSpPr>
          <p:spPr bwMode="auto">
            <a:xfrm>
              <a:off x="2264" y="1419"/>
              <a:ext cx="88" cy="0"/>
            </a:xfrm>
            <a:prstGeom prst="line">
              <a:avLst/>
            </a:prstGeom>
            <a:noFill/>
            <a:ln w="0">
              <a:solidFill>
                <a:srgbClr val="000000"/>
              </a:solidFill>
              <a:round/>
              <a:headEnd/>
              <a:tailEnd/>
            </a:ln>
          </p:spPr>
          <p:txBody>
            <a:bodyPr/>
            <a:lstStyle/>
            <a:p>
              <a:endParaRPr lang="en-GB"/>
            </a:p>
          </p:txBody>
        </p:sp>
        <p:sp>
          <p:nvSpPr>
            <p:cNvPr id="1164" name="Line 996"/>
            <p:cNvSpPr>
              <a:spLocks noChangeShapeType="1"/>
            </p:cNvSpPr>
            <p:nvPr/>
          </p:nvSpPr>
          <p:spPr bwMode="auto">
            <a:xfrm>
              <a:off x="2264" y="1331"/>
              <a:ext cx="0" cy="88"/>
            </a:xfrm>
            <a:prstGeom prst="line">
              <a:avLst/>
            </a:prstGeom>
            <a:noFill/>
            <a:ln w="0">
              <a:solidFill>
                <a:srgbClr val="000000"/>
              </a:solidFill>
              <a:round/>
              <a:headEnd/>
              <a:tailEnd/>
            </a:ln>
          </p:spPr>
          <p:txBody>
            <a:bodyPr/>
            <a:lstStyle/>
            <a:p>
              <a:endParaRPr lang="en-GB"/>
            </a:p>
          </p:txBody>
        </p:sp>
        <p:sp>
          <p:nvSpPr>
            <p:cNvPr id="1165" name="Line 997"/>
            <p:cNvSpPr>
              <a:spLocks noChangeShapeType="1"/>
            </p:cNvSpPr>
            <p:nvPr/>
          </p:nvSpPr>
          <p:spPr bwMode="auto">
            <a:xfrm flipV="1">
              <a:off x="2296" y="1415"/>
              <a:ext cx="0" cy="4"/>
            </a:xfrm>
            <a:prstGeom prst="line">
              <a:avLst/>
            </a:prstGeom>
            <a:noFill/>
            <a:ln w="0">
              <a:solidFill>
                <a:srgbClr val="000000"/>
              </a:solidFill>
              <a:round/>
              <a:headEnd/>
              <a:tailEnd/>
            </a:ln>
          </p:spPr>
          <p:txBody>
            <a:bodyPr/>
            <a:lstStyle/>
            <a:p>
              <a:endParaRPr lang="en-GB"/>
            </a:p>
          </p:txBody>
        </p:sp>
        <p:sp>
          <p:nvSpPr>
            <p:cNvPr id="1166" name="Line 998"/>
            <p:cNvSpPr>
              <a:spLocks noChangeShapeType="1"/>
            </p:cNvSpPr>
            <p:nvPr/>
          </p:nvSpPr>
          <p:spPr bwMode="auto">
            <a:xfrm>
              <a:off x="2296" y="1331"/>
              <a:ext cx="0" cy="0"/>
            </a:xfrm>
            <a:prstGeom prst="line">
              <a:avLst/>
            </a:prstGeom>
            <a:noFill/>
            <a:ln w="0">
              <a:solidFill>
                <a:srgbClr val="000000"/>
              </a:solidFill>
              <a:round/>
              <a:headEnd/>
              <a:tailEnd/>
            </a:ln>
          </p:spPr>
          <p:txBody>
            <a:bodyPr/>
            <a:lstStyle/>
            <a:p>
              <a:endParaRPr lang="en-GB"/>
            </a:p>
          </p:txBody>
        </p:sp>
        <p:sp>
          <p:nvSpPr>
            <p:cNvPr id="1167" name="Line 999"/>
            <p:cNvSpPr>
              <a:spLocks noChangeShapeType="1"/>
            </p:cNvSpPr>
            <p:nvPr/>
          </p:nvSpPr>
          <p:spPr bwMode="auto">
            <a:xfrm flipV="1">
              <a:off x="2340" y="1415"/>
              <a:ext cx="0" cy="4"/>
            </a:xfrm>
            <a:prstGeom prst="line">
              <a:avLst/>
            </a:prstGeom>
            <a:noFill/>
            <a:ln w="0">
              <a:solidFill>
                <a:srgbClr val="000000"/>
              </a:solidFill>
              <a:round/>
              <a:headEnd/>
              <a:tailEnd/>
            </a:ln>
          </p:spPr>
          <p:txBody>
            <a:bodyPr/>
            <a:lstStyle/>
            <a:p>
              <a:endParaRPr lang="en-GB"/>
            </a:p>
          </p:txBody>
        </p:sp>
        <p:sp>
          <p:nvSpPr>
            <p:cNvPr id="1168" name="Line 1000"/>
            <p:cNvSpPr>
              <a:spLocks noChangeShapeType="1"/>
            </p:cNvSpPr>
            <p:nvPr/>
          </p:nvSpPr>
          <p:spPr bwMode="auto">
            <a:xfrm>
              <a:off x="2340" y="1331"/>
              <a:ext cx="0" cy="0"/>
            </a:xfrm>
            <a:prstGeom prst="line">
              <a:avLst/>
            </a:prstGeom>
            <a:noFill/>
            <a:ln w="0">
              <a:solidFill>
                <a:srgbClr val="000000"/>
              </a:solidFill>
              <a:round/>
              <a:headEnd/>
              <a:tailEnd/>
            </a:ln>
          </p:spPr>
          <p:txBody>
            <a:bodyPr/>
            <a:lstStyle/>
            <a:p>
              <a:endParaRPr lang="en-GB"/>
            </a:p>
          </p:txBody>
        </p:sp>
        <p:sp>
          <p:nvSpPr>
            <p:cNvPr id="1169" name="Line 1001"/>
            <p:cNvSpPr>
              <a:spLocks noChangeShapeType="1"/>
            </p:cNvSpPr>
            <p:nvPr/>
          </p:nvSpPr>
          <p:spPr bwMode="auto">
            <a:xfrm>
              <a:off x="2264" y="1363"/>
              <a:ext cx="0" cy="0"/>
            </a:xfrm>
            <a:prstGeom prst="line">
              <a:avLst/>
            </a:prstGeom>
            <a:noFill/>
            <a:ln w="0">
              <a:solidFill>
                <a:srgbClr val="000000"/>
              </a:solidFill>
              <a:round/>
              <a:headEnd/>
              <a:tailEnd/>
            </a:ln>
          </p:spPr>
          <p:txBody>
            <a:bodyPr/>
            <a:lstStyle/>
            <a:p>
              <a:endParaRPr lang="en-GB"/>
            </a:p>
          </p:txBody>
        </p:sp>
        <p:sp>
          <p:nvSpPr>
            <p:cNvPr id="1170" name="Line 1002"/>
            <p:cNvSpPr>
              <a:spLocks noChangeShapeType="1"/>
            </p:cNvSpPr>
            <p:nvPr/>
          </p:nvSpPr>
          <p:spPr bwMode="auto">
            <a:xfrm flipH="1">
              <a:off x="2348" y="1363"/>
              <a:ext cx="4" cy="0"/>
            </a:xfrm>
            <a:prstGeom prst="line">
              <a:avLst/>
            </a:prstGeom>
            <a:noFill/>
            <a:ln w="0">
              <a:solidFill>
                <a:srgbClr val="000000"/>
              </a:solidFill>
              <a:round/>
              <a:headEnd/>
              <a:tailEnd/>
            </a:ln>
          </p:spPr>
          <p:txBody>
            <a:bodyPr/>
            <a:lstStyle/>
            <a:p>
              <a:endParaRPr lang="en-GB"/>
            </a:p>
          </p:txBody>
        </p:sp>
        <p:sp>
          <p:nvSpPr>
            <p:cNvPr id="1171" name="Line 1003"/>
            <p:cNvSpPr>
              <a:spLocks noChangeShapeType="1"/>
            </p:cNvSpPr>
            <p:nvPr/>
          </p:nvSpPr>
          <p:spPr bwMode="auto">
            <a:xfrm>
              <a:off x="2264" y="1407"/>
              <a:ext cx="0" cy="0"/>
            </a:xfrm>
            <a:prstGeom prst="line">
              <a:avLst/>
            </a:prstGeom>
            <a:noFill/>
            <a:ln w="0">
              <a:solidFill>
                <a:srgbClr val="000000"/>
              </a:solidFill>
              <a:round/>
              <a:headEnd/>
              <a:tailEnd/>
            </a:ln>
          </p:spPr>
          <p:txBody>
            <a:bodyPr/>
            <a:lstStyle/>
            <a:p>
              <a:endParaRPr lang="en-GB"/>
            </a:p>
          </p:txBody>
        </p:sp>
        <p:sp>
          <p:nvSpPr>
            <p:cNvPr id="1172" name="Line 1004"/>
            <p:cNvSpPr>
              <a:spLocks noChangeShapeType="1"/>
            </p:cNvSpPr>
            <p:nvPr/>
          </p:nvSpPr>
          <p:spPr bwMode="auto">
            <a:xfrm flipH="1">
              <a:off x="2348" y="1407"/>
              <a:ext cx="4" cy="0"/>
            </a:xfrm>
            <a:prstGeom prst="line">
              <a:avLst/>
            </a:prstGeom>
            <a:noFill/>
            <a:ln w="0">
              <a:solidFill>
                <a:srgbClr val="000000"/>
              </a:solidFill>
              <a:round/>
              <a:headEnd/>
              <a:tailEnd/>
            </a:ln>
          </p:spPr>
          <p:txBody>
            <a:bodyPr/>
            <a:lstStyle/>
            <a:p>
              <a:endParaRPr lang="en-GB"/>
            </a:p>
          </p:txBody>
        </p:sp>
        <p:sp>
          <p:nvSpPr>
            <p:cNvPr id="1173" name="Line 1005"/>
            <p:cNvSpPr>
              <a:spLocks noChangeShapeType="1"/>
            </p:cNvSpPr>
            <p:nvPr/>
          </p:nvSpPr>
          <p:spPr bwMode="auto">
            <a:xfrm>
              <a:off x="2264" y="1419"/>
              <a:ext cx="88" cy="0"/>
            </a:xfrm>
            <a:prstGeom prst="line">
              <a:avLst/>
            </a:prstGeom>
            <a:noFill/>
            <a:ln w="0">
              <a:solidFill>
                <a:srgbClr val="000000"/>
              </a:solidFill>
              <a:round/>
              <a:headEnd/>
              <a:tailEnd/>
            </a:ln>
          </p:spPr>
          <p:txBody>
            <a:bodyPr/>
            <a:lstStyle/>
            <a:p>
              <a:endParaRPr lang="en-GB"/>
            </a:p>
          </p:txBody>
        </p:sp>
        <p:sp>
          <p:nvSpPr>
            <p:cNvPr id="1174" name="Line 1006"/>
            <p:cNvSpPr>
              <a:spLocks noChangeShapeType="1"/>
            </p:cNvSpPr>
            <p:nvPr/>
          </p:nvSpPr>
          <p:spPr bwMode="auto">
            <a:xfrm>
              <a:off x="2264" y="1331"/>
              <a:ext cx="88" cy="0"/>
            </a:xfrm>
            <a:prstGeom prst="line">
              <a:avLst/>
            </a:prstGeom>
            <a:noFill/>
            <a:ln w="0">
              <a:solidFill>
                <a:srgbClr val="000000"/>
              </a:solidFill>
              <a:round/>
              <a:headEnd/>
              <a:tailEnd/>
            </a:ln>
          </p:spPr>
          <p:txBody>
            <a:bodyPr/>
            <a:lstStyle/>
            <a:p>
              <a:endParaRPr lang="en-GB"/>
            </a:p>
          </p:txBody>
        </p:sp>
        <p:sp>
          <p:nvSpPr>
            <p:cNvPr id="1175" name="Line 1007"/>
            <p:cNvSpPr>
              <a:spLocks noChangeShapeType="1"/>
            </p:cNvSpPr>
            <p:nvPr/>
          </p:nvSpPr>
          <p:spPr bwMode="auto">
            <a:xfrm>
              <a:off x="2352" y="1331"/>
              <a:ext cx="0" cy="88"/>
            </a:xfrm>
            <a:prstGeom prst="line">
              <a:avLst/>
            </a:prstGeom>
            <a:noFill/>
            <a:ln w="0">
              <a:solidFill>
                <a:srgbClr val="000000"/>
              </a:solidFill>
              <a:round/>
              <a:headEnd/>
              <a:tailEnd/>
            </a:ln>
          </p:spPr>
          <p:txBody>
            <a:bodyPr/>
            <a:lstStyle/>
            <a:p>
              <a:endParaRPr lang="en-GB"/>
            </a:p>
          </p:txBody>
        </p:sp>
        <p:sp>
          <p:nvSpPr>
            <p:cNvPr id="1176" name="Line 1008"/>
            <p:cNvSpPr>
              <a:spLocks noChangeShapeType="1"/>
            </p:cNvSpPr>
            <p:nvPr/>
          </p:nvSpPr>
          <p:spPr bwMode="auto">
            <a:xfrm>
              <a:off x="2264" y="1331"/>
              <a:ext cx="0" cy="88"/>
            </a:xfrm>
            <a:prstGeom prst="line">
              <a:avLst/>
            </a:prstGeom>
            <a:noFill/>
            <a:ln w="0">
              <a:solidFill>
                <a:srgbClr val="000000"/>
              </a:solidFill>
              <a:round/>
              <a:headEnd/>
              <a:tailEnd/>
            </a:ln>
          </p:spPr>
          <p:txBody>
            <a:bodyPr/>
            <a:lstStyle/>
            <a:p>
              <a:endParaRPr lang="en-GB"/>
            </a:p>
          </p:txBody>
        </p:sp>
        <p:sp>
          <p:nvSpPr>
            <p:cNvPr id="1177" name="Rectangle 1009"/>
            <p:cNvSpPr>
              <a:spLocks noChangeArrowheads="1"/>
            </p:cNvSpPr>
            <p:nvPr/>
          </p:nvSpPr>
          <p:spPr bwMode="auto">
            <a:xfrm>
              <a:off x="2384" y="1331"/>
              <a:ext cx="88" cy="88"/>
            </a:xfrm>
            <a:prstGeom prst="rect">
              <a:avLst/>
            </a:prstGeom>
            <a:solidFill>
              <a:srgbClr val="FFFFFF"/>
            </a:solidFill>
            <a:ln w="9525">
              <a:noFill/>
              <a:miter lim="800000"/>
              <a:headEnd/>
              <a:tailEnd/>
            </a:ln>
          </p:spPr>
          <p:txBody>
            <a:bodyPr/>
            <a:lstStyle/>
            <a:p>
              <a:endParaRPr lang="en-US"/>
            </a:p>
          </p:txBody>
        </p:sp>
        <p:sp>
          <p:nvSpPr>
            <p:cNvPr id="1178" name="Rectangle 1010"/>
            <p:cNvSpPr>
              <a:spLocks noChangeArrowheads="1"/>
            </p:cNvSpPr>
            <p:nvPr/>
          </p:nvSpPr>
          <p:spPr bwMode="auto">
            <a:xfrm>
              <a:off x="2384" y="1331"/>
              <a:ext cx="88" cy="88"/>
            </a:xfrm>
            <a:prstGeom prst="rect">
              <a:avLst/>
            </a:prstGeom>
            <a:noFill/>
            <a:ln w="0">
              <a:solidFill>
                <a:srgbClr val="FFFFFF"/>
              </a:solidFill>
              <a:miter lim="800000"/>
              <a:headEnd/>
              <a:tailEnd/>
            </a:ln>
          </p:spPr>
          <p:txBody>
            <a:bodyPr/>
            <a:lstStyle/>
            <a:p>
              <a:endParaRPr lang="en-US"/>
            </a:p>
          </p:txBody>
        </p:sp>
        <p:pic>
          <p:nvPicPr>
            <p:cNvPr id="1179" name="Picture 1011"/>
            <p:cNvPicPr>
              <a:picLocks noChangeAspect="1" noChangeArrowheads="1"/>
            </p:cNvPicPr>
            <p:nvPr/>
          </p:nvPicPr>
          <p:blipFill>
            <a:blip r:embed="rId49" cstate="print"/>
            <a:srcRect/>
            <a:stretch>
              <a:fillRect/>
            </a:stretch>
          </p:blipFill>
          <p:spPr bwMode="auto">
            <a:xfrm>
              <a:off x="2384" y="1331"/>
              <a:ext cx="88" cy="88"/>
            </a:xfrm>
            <a:prstGeom prst="rect">
              <a:avLst/>
            </a:prstGeom>
            <a:noFill/>
            <a:ln w="9525">
              <a:noFill/>
              <a:miter lim="800000"/>
              <a:headEnd/>
              <a:tailEnd/>
            </a:ln>
          </p:spPr>
        </p:pic>
        <p:sp>
          <p:nvSpPr>
            <p:cNvPr id="1180" name="Line 1012"/>
            <p:cNvSpPr>
              <a:spLocks noChangeShapeType="1"/>
            </p:cNvSpPr>
            <p:nvPr/>
          </p:nvSpPr>
          <p:spPr bwMode="auto">
            <a:xfrm>
              <a:off x="2384" y="1419"/>
              <a:ext cx="88" cy="0"/>
            </a:xfrm>
            <a:prstGeom prst="line">
              <a:avLst/>
            </a:prstGeom>
            <a:noFill/>
            <a:ln w="0">
              <a:solidFill>
                <a:srgbClr val="000000"/>
              </a:solidFill>
              <a:round/>
              <a:headEnd/>
              <a:tailEnd/>
            </a:ln>
          </p:spPr>
          <p:txBody>
            <a:bodyPr/>
            <a:lstStyle/>
            <a:p>
              <a:endParaRPr lang="en-GB"/>
            </a:p>
          </p:txBody>
        </p:sp>
        <p:sp>
          <p:nvSpPr>
            <p:cNvPr id="1181" name="Line 1013"/>
            <p:cNvSpPr>
              <a:spLocks noChangeShapeType="1"/>
            </p:cNvSpPr>
            <p:nvPr/>
          </p:nvSpPr>
          <p:spPr bwMode="auto">
            <a:xfrm>
              <a:off x="2384" y="1331"/>
              <a:ext cx="88" cy="0"/>
            </a:xfrm>
            <a:prstGeom prst="line">
              <a:avLst/>
            </a:prstGeom>
            <a:noFill/>
            <a:ln w="0">
              <a:solidFill>
                <a:srgbClr val="000000"/>
              </a:solidFill>
              <a:round/>
              <a:headEnd/>
              <a:tailEnd/>
            </a:ln>
          </p:spPr>
          <p:txBody>
            <a:bodyPr/>
            <a:lstStyle/>
            <a:p>
              <a:endParaRPr lang="en-GB"/>
            </a:p>
          </p:txBody>
        </p:sp>
        <p:sp>
          <p:nvSpPr>
            <p:cNvPr id="1182" name="Line 1014"/>
            <p:cNvSpPr>
              <a:spLocks noChangeShapeType="1"/>
            </p:cNvSpPr>
            <p:nvPr/>
          </p:nvSpPr>
          <p:spPr bwMode="auto">
            <a:xfrm>
              <a:off x="2472" y="1331"/>
              <a:ext cx="0" cy="88"/>
            </a:xfrm>
            <a:prstGeom prst="line">
              <a:avLst/>
            </a:prstGeom>
            <a:noFill/>
            <a:ln w="0">
              <a:solidFill>
                <a:srgbClr val="000000"/>
              </a:solidFill>
              <a:round/>
              <a:headEnd/>
              <a:tailEnd/>
            </a:ln>
          </p:spPr>
          <p:txBody>
            <a:bodyPr/>
            <a:lstStyle/>
            <a:p>
              <a:endParaRPr lang="en-GB"/>
            </a:p>
          </p:txBody>
        </p:sp>
        <p:sp>
          <p:nvSpPr>
            <p:cNvPr id="1183" name="Line 1015"/>
            <p:cNvSpPr>
              <a:spLocks noChangeShapeType="1"/>
            </p:cNvSpPr>
            <p:nvPr/>
          </p:nvSpPr>
          <p:spPr bwMode="auto">
            <a:xfrm>
              <a:off x="2384" y="1331"/>
              <a:ext cx="0" cy="88"/>
            </a:xfrm>
            <a:prstGeom prst="line">
              <a:avLst/>
            </a:prstGeom>
            <a:noFill/>
            <a:ln w="0">
              <a:solidFill>
                <a:srgbClr val="000000"/>
              </a:solidFill>
              <a:round/>
              <a:headEnd/>
              <a:tailEnd/>
            </a:ln>
          </p:spPr>
          <p:txBody>
            <a:bodyPr/>
            <a:lstStyle/>
            <a:p>
              <a:endParaRPr lang="en-GB"/>
            </a:p>
          </p:txBody>
        </p:sp>
        <p:sp>
          <p:nvSpPr>
            <p:cNvPr id="1184" name="Line 1016"/>
            <p:cNvSpPr>
              <a:spLocks noChangeShapeType="1"/>
            </p:cNvSpPr>
            <p:nvPr/>
          </p:nvSpPr>
          <p:spPr bwMode="auto">
            <a:xfrm>
              <a:off x="2384" y="1419"/>
              <a:ext cx="88" cy="0"/>
            </a:xfrm>
            <a:prstGeom prst="line">
              <a:avLst/>
            </a:prstGeom>
            <a:noFill/>
            <a:ln w="0">
              <a:solidFill>
                <a:srgbClr val="000000"/>
              </a:solidFill>
              <a:round/>
              <a:headEnd/>
              <a:tailEnd/>
            </a:ln>
          </p:spPr>
          <p:txBody>
            <a:bodyPr/>
            <a:lstStyle/>
            <a:p>
              <a:endParaRPr lang="en-GB"/>
            </a:p>
          </p:txBody>
        </p:sp>
        <p:sp>
          <p:nvSpPr>
            <p:cNvPr id="1185" name="Line 1017"/>
            <p:cNvSpPr>
              <a:spLocks noChangeShapeType="1"/>
            </p:cNvSpPr>
            <p:nvPr/>
          </p:nvSpPr>
          <p:spPr bwMode="auto">
            <a:xfrm>
              <a:off x="2384" y="1331"/>
              <a:ext cx="0" cy="88"/>
            </a:xfrm>
            <a:prstGeom prst="line">
              <a:avLst/>
            </a:prstGeom>
            <a:noFill/>
            <a:ln w="0">
              <a:solidFill>
                <a:srgbClr val="000000"/>
              </a:solidFill>
              <a:round/>
              <a:headEnd/>
              <a:tailEnd/>
            </a:ln>
          </p:spPr>
          <p:txBody>
            <a:bodyPr/>
            <a:lstStyle/>
            <a:p>
              <a:endParaRPr lang="en-GB"/>
            </a:p>
          </p:txBody>
        </p:sp>
        <p:sp>
          <p:nvSpPr>
            <p:cNvPr id="1186" name="Line 1018"/>
            <p:cNvSpPr>
              <a:spLocks noChangeShapeType="1"/>
            </p:cNvSpPr>
            <p:nvPr/>
          </p:nvSpPr>
          <p:spPr bwMode="auto">
            <a:xfrm flipV="1">
              <a:off x="2416" y="1415"/>
              <a:ext cx="0" cy="4"/>
            </a:xfrm>
            <a:prstGeom prst="line">
              <a:avLst/>
            </a:prstGeom>
            <a:noFill/>
            <a:ln w="0">
              <a:solidFill>
                <a:srgbClr val="000000"/>
              </a:solidFill>
              <a:round/>
              <a:headEnd/>
              <a:tailEnd/>
            </a:ln>
          </p:spPr>
          <p:txBody>
            <a:bodyPr/>
            <a:lstStyle/>
            <a:p>
              <a:endParaRPr lang="en-GB"/>
            </a:p>
          </p:txBody>
        </p:sp>
        <p:sp>
          <p:nvSpPr>
            <p:cNvPr id="1187" name="Line 1019"/>
            <p:cNvSpPr>
              <a:spLocks noChangeShapeType="1"/>
            </p:cNvSpPr>
            <p:nvPr/>
          </p:nvSpPr>
          <p:spPr bwMode="auto">
            <a:xfrm>
              <a:off x="2416" y="1331"/>
              <a:ext cx="0" cy="0"/>
            </a:xfrm>
            <a:prstGeom prst="line">
              <a:avLst/>
            </a:prstGeom>
            <a:noFill/>
            <a:ln w="0">
              <a:solidFill>
                <a:srgbClr val="000000"/>
              </a:solidFill>
              <a:round/>
              <a:headEnd/>
              <a:tailEnd/>
            </a:ln>
          </p:spPr>
          <p:txBody>
            <a:bodyPr/>
            <a:lstStyle/>
            <a:p>
              <a:endParaRPr lang="en-GB"/>
            </a:p>
          </p:txBody>
        </p:sp>
        <p:sp>
          <p:nvSpPr>
            <p:cNvPr id="1188" name="Line 1020"/>
            <p:cNvSpPr>
              <a:spLocks noChangeShapeType="1"/>
            </p:cNvSpPr>
            <p:nvPr/>
          </p:nvSpPr>
          <p:spPr bwMode="auto">
            <a:xfrm flipV="1">
              <a:off x="2460" y="1415"/>
              <a:ext cx="0" cy="4"/>
            </a:xfrm>
            <a:prstGeom prst="line">
              <a:avLst/>
            </a:prstGeom>
            <a:noFill/>
            <a:ln w="0">
              <a:solidFill>
                <a:srgbClr val="000000"/>
              </a:solidFill>
              <a:round/>
              <a:headEnd/>
              <a:tailEnd/>
            </a:ln>
          </p:spPr>
          <p:txBody>
            <a:bodyPr/>
            <a:lstStyle/>
            <a:p>
              <a:endParaRPr lang="en-GB"/>
            </a:p>
          </p:txBody>
        </p:sp>
        <p:sp>
          <p:nvSpPr>
            <p:cNvPr id="1189" name="Line 1022"/>
            <p:cNvSpPr>
              <a:spLocks noChangeShapeType="1"/>
            </p:cNvSpPr>
            <p:nvPr/>
          </p:nvSpPr>
          <p:spPr bwMode="auto">
            <a:xfrm>
              <a:off x="2460" y="1331"/>
              <a:ext cx="0" cy="0"/>
            </a:xfrm>
            <a:prstGeom prst="line">
              <a:avLst/>
            </a:prstGeom>
            <a:noFill/>
            <a:ln w="0">
              <a:solidFill>
                <a:srgbClr val="000000"/>
              </a:solidFill>
              <a:round/>
              <a:headEnd/>
              <a:tailEnd/>
            </a:ln>
          </p:spPr>
          <p:txBody>
            <a:bodyPr/>
            <a:lstStyle/>
            <a:p>
              <a:endParaRPr lang="en-GB"/>
            </a:p>
          </p:txBody>
        </p:sp>
        <p:sp>
          <p:nvSpPr>
            <p:cNvPr id="1190" name="Line 1023"/>
            <p:cNvSpPr>
              <a:spLocks noChangeShapeType="1"/>
            </p:cNvSpPr>
            <p:nvPr/>
          </p:nvSpPr>
          <p:spPr bwMode="auto">
            <a:xfrm>
              <a:off x="2384" y="1363"/>
              <a:ext cx="0" cy="0"/>
            </a:xfrm>
            <a:prstGeom prst="line">
              <a:avLst/>
            </a:prstGeom>
            <a:noFill/>
            <a:ln w="0">
              <a:solidFill>
                <a:srgbClr val="000000"/>
              </a:solidFill>
              <a:round/>
              <a:headEnd/>
              <a:tailEnd/>
            </a:ln>
          </p:spPr>
          <p:txBody>
            <a:bodyPr/>
            <a:lstStyle/>
            <a:p>
              <a:endParaRPr lang="en-GB"/>
            </a:p>
          </p:txBody>
        </p:sp>
        <p:sp>
          <p:nvSpPr>
            <p:cNvPr id="1191" name="Line 1024"/>
            <p:cNvSpPr>
              <a:spLocks noChangeShapeType="1"/>
            </p:cNvSpPr>
            <p:nvPr/>
          </p:nvSpPr>
          <p:spPr bwMode="auto">
            <a:xfrm flipH="1">
              <a:off x="2468" y="1363"/>
              <a:ext cx="4" cy="0"/>
            </a:xfrm>
            <a:prstGeom prst="line">
              <a:avLst/>
            </a:prstGeom>
            <a:noFill/>
            <a:ln w="0">
              <a:solidFill>
                <a:srgbClr val="000000"/>
              </a:solidFill>
              <a:round/>
              <a:headEnd/>
              <a:tailEnd/>
            </a:ln>
          </p:spPr>
          <p:txBody>
            <a:bodyPr/>
            <a:lstStyle/>
            <a:p>
              <a:endParaRPr lang="en-GB"/>
            </a:p>
          </p:txBody>
        </p:sp>
        <p:sp>
          <p:nvSpPr>
            <p:cNvPr id="1192" name="Line 1025"/>
            <p:cNvSpPr>
              <a:spLocks noChangeShapeType="1"/>
            </p:cNvSpPr>
            <p:nvPr/>
          </p:nvSpPr>
          <p:spPr bwMode="auto">
            <a:xfrm>
              <a:off x="2384" y="1407"/>
              <a:ext cx="0" cy="0"/>
            </a:xfrm>
            <a:prstGeom prst="line">
              <a:avLst/>
            </a:prstGeom>
            <a:noFill/>
            <a:ln w="0">
              <a:solidFill>
                <a:srgbClr val="000000"/>
              </a:solidFill>
              <a:round/>
              <a:headEnd/>
              <a:tailEnd/>
            </a:ln>
          </p:spPr>
          <p:txBody>
            <a:bodyPr/>
            <a:lstStyle/>
            <a:p>
              <a:endParaRPr lang="en-GB"/>
            </a:p>
          </p:txBody>
        </p:sp>
        <p:sp>
          <p:nvSpPr>
            <p:cNvPr id="1193" name="Line 1026"/>
            <p:cNvSpPr>
              <a:spLocks noChangeShapeType="1"/>
            </p:cNvSpPr>
            <p:nvPr/>
          </p:nvSpPr>
          <p:spPr bwMode="auto">
            <a:xfrm flipH="1">
              <a:off x="2468" y="1407"/>
              <a:ext cx="4" cy="0"/>
            </a:xfrm>
            <a:prstGeom prst="line">
              <a:avLst/>
            </a:prstGeom>
            <a:noFill/>
            <a:ln w="0">
              <a:solidFill>
                <a:srgbClr val="000000"/>
              </a:solidFill>
              <a:round/>
              <a:headEnd/>
              <a:tailEnd/>
            </a:ln>
          </p:spPr>
          <p:txBody>
            <a:bodyPr/>
            <a:lstStyle/>
            <a:p>
              <a:endParaRPr lang="en-GB"/>
            </a:p>
          </p:txBody>
        </p:sp>
        <p:sp>
          <p:nvSpPr>
            <p:cNvPr id="1194" name="Line 1027"/>
            <p:cNvSpPr>
              <a:spLocks noChangeShapeType="1"/>
            </p:cNvSpPr>
            <p:nvPr/>
          </p:nvSpPr>
          <p:spPr bwMode="auto">
            <a:xfrm>
              <a:off x="2384" y="1419"/>
              <a:ext cx="88" cy="0"/>
            </a:xfrm>
            <a:prstGeom prst="line">
              <a:avLst/>
            </a:prstGeom>
            <a:noFill/>
            <a:ln w="0">
              <a:solidFill>
                <a:srgbClr val="000000"/>
              </a:solidFill>
              <a:round/>
              <a:headEnd/>
              <a:tailEnd/>
            </a:ln>
          </p:spPr>
          <p:txBody>
            <a:bodyPr/>
            <a:lstStyle/>
            <a:p>
              <a:endParaRPr lang="en-GB"/>
            </a:p>
          </p:txBody>
        </p:sp>
        <p:sp>
          <p:nvSpPr>
            <p:cNvPr id="1195" name="Line 1028"/>
            <p:cNvSpPr>
              <a:spLocks noChangeShapeType="1"/>
            </p:cNvSpPr>
            <p:nvPr/>
          </p:nvSpPr>
          <p:spPr bwMode="auto">
            <a:xfrm>
              <a:off x="2384" y="1331"/>
              <a:ext cx="88" cy="0"/>
            </a:xfrm>
            <a:prstGeom prst="line">
              <a:avLst/>
            </a:prstGeom>
            <a:noFill/>
            <a:ln w="0">
              <a:solidFill>
                <a:srgbClr val="000000"/>
              </a:solidFill>
              <a:round/>
              <a:headEnd/>
              <a:tailEnd/>
            </a:ln>
          </p:spPr>
          <p:txBody>
            <a:bodyPr/>
            <a:lstStyle/>
            <a:p>
              <a:endParaRPr lang="en-GB"/>
            </a:p>
          </p:txBody>
        </p:sp>
        <p:sp>
          <p:nvSpPr>
            <p:cNvPr id="1196" name="Line 1029"/>
            <p:cNvSpPr>
              <a:spLocks noChangeShapeType="1"/>
            </p:cNvSpPr>
            <p:nvPr/>
          </p:nvSpPr>
          <p:spPr bwMode="auto">
            <a:xfrm>
              <a:off x="2472" y="1331"/>
              <a:ext cx="0" cy="88"/>
            </a:xfrm>
            <a:prstGeom prst="line">
              <a:avLst/>
            </a:prstGeom>
            <a:noFill/>
            <a:ln w="0">
              <a:solidFill>
                <a:srgbClr val="000000"/>
              </a:solidFill>
              <a:round/>
              <a:headEnd/>
              <a:tailEnd/>
            </a:ln>
          </p:spPr>
          <p:txBody>
            <a:bodyPr/>
            <a:lstStyle/>
            <a:p>
              <a:endParaRPr lang="en-GB"/>
            </a:p>
          </p:txBody>
        </p:sp>
        <p:sp>
          <p:nvSpPr>
            <p:cNvPr id="1197" name="Line 1030"/>
            <p:cNvSpPr>
              <a:spLocks noChangeShapeType="1"/>
            </p:cNvSpPr>
            <p:nvPr/>
          </p:nvSpPr>
          <p:spPr bwMode="auto">
            <a:xfrm>
              <a:off x="2384" y="1331"/>
              <a:ext cx="0" cy="88"/>
            </a:xfrm>
            <a:prstGeom prst="line">
              <a:avLst/>
            </a:prstGeom>
            <a:noFill/>
            <a:ln w="0">
              <a:solidFill>
                <a:srgbClr val="000000"/>
              </a:solidFill>
              <a:round/>
              <a:headEnd/>
              <a:tailEnd/>
            </a:ln>
          </p:spPr>
          <p:txBody>
            <a:bodyPr/>
            <a:lstStyle/>
            <a:p>
              <a:endParaRPr lang="en-GB"/>
            </a:p>
          </p:txBody>
        </p:sp>
        <p:sp>
          <p:nvSpPr>
            <p:cNvPr id="1198" name="Rectangle 1031"/>
            <p:cNvSpPr>
              <a:spLocks noChangeArrowheads="1"/>
            </p:cNvSpPr>
            <p:nvPr/>
          </p:nvSpPr>
          <p:spPr bwMode="auto">
            <a:xfrm>
              <a:off x="2504" y="1331"/>
              <a:ext cx="88" cy="88"/>
            </a:xfrm>
            <a:prstGeom prst="rect">
              <a:avLst/>
            </a:prstGeom>
            <a:solidFill>
              <a:srgbClr val="FFFFFF"/>
            </a:solidFill>
            <a:ln w="9525">
              <a:noFill/>
              <a:miter lim="800000"/>
              <a:headEnd/>
              <a:tailEnd/>
            </a:ln>
          </p:spPr>
          <p:txBody>
            <a:bodyPr/>
            <a:lstStyle/>
            <a:p>
              <a:endParaRPr lang="en-US"/>
            </a:p>
          </p:txBody>
        </p:sp>
        <p:sp>
          <p:nvSpPr>
            <p:cNvPr id="1199" name="Rectangle 1032"/>
            <p:cNvSpPr>
              <a:spLocks noChangeArrowheads="1"/>
            </p:cNvSpPr>
            <p:nvPr/>
          </p:nvSpPr>
          <p:spPr bwMode="auto">
            <a:xfrm>
              <a:off x="2504" y="1331"/>
              <a:ext cx="88" cy="88"/>
            </a:xfrm>
            <a:prstGeom prst="rect">
              <a:avLst/>
            </a:prstGeom>
            <a:noFill/>
            <a:ln w="0">
              <a:solidFill>
                <a:srgbClr val="FFFFFF"/>
              </a:solidFill>
              <a:miter lim="800000"/>
              <a:headEnd/>
              <a:tailEnd/>
            </a:ln>
          </p:spPr>
          <p:txBody>
            <a:bodyPr/>
            <a:lstStyle/>
            <a:p>
              <a:endParaRPr lang="en-US"/>
            </a:p>
          </p:txBody>
        </p:sp>
        <p:pic>
          <p:nvPicPr>
            <p:cNvPr id="1200" name="Picture 1033"/>
            <p:cNvPicPr>
              <a:picLocks noChangeAspect="1" noChangeArrowheads="1"/>
            </p:cNvPicPr>
            <p:nvPr/>
          </p:nvPicPr>
          <p:blipFill>
            <a:blip r:embed="rId50" cstate="print"/>
            <a:srcRect/>
            <a:stretch>
              <a:fillRect/>
            </a:stretch>
          </p:blipFill>
          <p:spPr bwMode="auto">
            <a:xfrm>
              <a:off x="2504" y="1331"/>
              <a:ext cx="88" cy="88"/>
            </a:xfrm>
            <a:prstGeom prst="rect">
              <a:avLst/>
            </a:prstGeom>
            <a:noFill/>
            <a:ln w="9525">
              <a:noFill/>
              <a:miter lim="800000"/>
              <a:headEnd/>
              <a:tailEnd/>
            </a:ln>
          </p:spPr>
        </p:pic>
        <p:sp>
          <p:nvSpPr>
            <p:cNvPr id="1201" name="Line 1034"/>
            <p:cNvSpPr>
              <a:spLocks noChangeShapeType="1"/>
            </p:cNvSpPr>
            <p:nvPr/>
          </p:nvSpPr>
          <p:spPr bwMode="auto">
            <a:xfrm>
              <a:off x="2504" y="1419"/>
              <a:ext cx="88" cy="0"/>
            </a:xfrm>
            <a:prstGeom prst="line">
              <a:avLst/>
            </a:prstGeom>
            <a:noFill/>
            <a:ln w="0">
              <a:solidFill>
                <a:srgbClr val="000000"/>
              </a:solidFill>
              <a:round/>
              <a:headEnd/>
              <a:tailEnd/>
            </a:ln>
          </p:spPr>
          <p:txBody>
            <a:bodyPr/>
            <a:lstStyle/>
            <a:p>
              <a:endParaRPr lang="en-GB"/>
            </a:p>
          </p:txBody>
        </p:sp>
        <p:sp>
          <p:nvSpPr>
            <p:cNvPr id="1202" name="Line 1035"/>
            <p:cNvSpPr>
              <a:spLocks noChangeShapeType="1"/>
            </p:cNvSpPr>
            <p:nvPr/>
          </p:nvSpPr>
          <p:spPr bwMode="auto">
            <a:xfrm>
              <a:off x="2504" y="1331"/>
              <a:ext cx="88" cy="0"/>
            </a:xfrm>
            <a:prstGeom prst="line">
              <a:avLst/>
            </a:prstGeom>
            <a:noFill/>
            <a:ln w="0">
              <a:solidFill>
                <a:srgbClr val="000000"/>
              </a:solidFill>
              <a:round/>
              <a:headEnd/>
              <a:tailEnd/>
            </a:ln>
          </p:spPr>
          <p:txBody>
            <a:bodyPr/>
            <a:lstStyle/>
            <a:p>
              <a:endParaRPr lang="en-GB"/>
            </a:p>
          </p:txBody>
        </p:sp>
        <p:sp>
          <p:nvSpPr>
            <p:cNvPr id="1203" name="Line 1036"/>
            <p:cNvSpPr>
              <a:spLocks noChangeShapeType="1"/>
            </p:cNvSpPr>
            <p:nvPr/>
          </p:nvSpPr>
          <p:spPr bwMode="auto">
            <a:xfrm>
              <a:off x="2592" y="1331"/>
              <a:ext cx="0" cy="88"/>
            </a:xfrm>
            <a:prstGeom prst="line">
              <a:avLst/>
            </a:prstGeom>
            <a:noFill/>
            <a:ln w="0">
              <a:solidFill>
                <a:srgbClr val="000000"/>
              </a:solidFill>
              <a:round/>
              <a:headEnd/>
              <a:tailEnd/>
            </a:ln>
          </p:spPr>
          <p:txBody>
            <a:bodyPr/>
            <a:lstStyle/>
            <a:p>
              <a:endParaRPr lang="en-GB"/>
            </a:p>
          </p:txBody>
        </p:sp>
        <p:sp>
          <p:nvSpPr>
            <p:cNvPr id="1204" name="Line 1037"/>
            <p:cNvSpPr>
              <a:spLocks noChangeShapeType="1"/>
            </p:cNvSpPr>
            <p:nvPr/>
          </p:nvSpPr>
          <p:spPr bwMode="auto">
            <a:xfrm>
              <a:off x="2504" y="1331"/>
              <a:ext cx="0" cy="88"/>
            </a:xfrm>
            <a:prstGeom prst="line">
              <a:avLst/>
            </a:prstGeom>
            <a:noFill/>
            <a:ln w="0">
              <a:solidFill>
                <a:srgbClr val="000000"/>
              </a:solidFill>
              <a:round/>
              <a:headEnd/>
              <a:tailEnd/>
            </a:ln>
          </p:spPr>
          <p:txBody>
            <a:bodyPr/>
            <a:lstStyle/>
            <a:p>
              <a:endParaRPr lang="en-GB"/>
            </a:p>
          </p:txBody>
        </p:sp>
        <p:sp>
          <p:nvSpPr>
            <p:cNvPr id="1205" name="Line 1038"/>
            <p:cNvSpPr>
              <a:spLocks noChangeShapeType="1"/>
            </p:cNvSpPr>
            <p:nvPr/>
          </p:nvSpPr>
          <p:spPr bwMode="auto">
            <a:xfrm>
              <a:off x="2504" y="1419"/>
              <a:ext cx="88" cy="0"/>
            </a:xfrm>
            <a:prstGeom prst="line">
              <a:avLst/>
            </a:prstGeom>
            <a:noFill/>
            <a:ln w="0">
              <a:solidFill>
                <a:srgbClr val="000000"/>
              </a:solidFill>
              <a:round/>
              <a:headEnd/>
              <a:tailEnd/>
            </a:ln>
          </p:spPr>
          <p:txBody>
            <a:bodyPr/>
            <a:lstStyle/>
            <a:p>
              <a:endParaRPr lang="en-GB"/>
            </a:p>
          </p:txBody>
        </p:sp>
        <p:sp>
          <p:nvSpPr>
            <p:cNvPr id="1206" name="Line 1039"/>
            <p:cNvSpPr>
              <a:spLocks noChangeShapeType="1"/>
            </p:cNvSpPr>
            <p:nvPr/>
          </p:nvSpPr>
          <p:spPr bwMode="auto">
            <a:xfrm>
              <a:off x="2504" y="1331"/>
              <a:ext cx="0" cy="88"/>
            </a:xfrm>
            <a:prstGeom prst="line">
              <a:avLst/>
            </a:prstGeom>
            <a:noFill/>
            <a:ln w="0">
              <a:solidFill>
                <a:srgbClr val="000000"/>
              </a:solidFill>
              <a:round/>
              <a:headEnd/>
              <a:tailEnd/>
            </a:ln>
          </p:spPr>
          <p:txBody>
            <a:bodyPr/>
            <a:lstStyle/>
            <a:p>
              <a:endParaRPr lang="en-GB"/>
            </a:p>
          </p:txBody>
        </p:sp>
        <p:sp>
          <p:nvSpPr>
            <p:cNvPr id="1207" name="Line 1040"/>
            <p:cNvSpPr>
              <a:spLocks noChangeShapeType="1"/>
            </p:cNvSpPr>
            <p:nvPr/>
          </p:nvSpPr>
          <p:spPr bwMode="auto">
            <a:xfrm flipV="1">
              <a:off x="2536" y="1415"/>
              <a:ext cx="0" cy="4"/>
            </a:xfrm>
            <a:prstGeom prst="line">
              <a:avLst/>
            </a:prstGeom>
            <a:noFill/>
            <a:ln w="0">
              <a:solidFill>
                <a:srgbClr val="000000"/>
              </a:solidFill>
              <a:round/>
              <a:headEnd/>
              <a:tailEnd/>
            </a:ln>
          </p:spPr>
          <p:txBody>
            <a:bodyPr/>
            <a:lstStyle/>
            <a:p>
              <a:endParaRPr lang="en-GB"/>
            </a:p>
          </p:txBody>
        </p:sp>
        <p:sp>
          <p:nvSpPr>
            <p:cNvPr id="1208" name="Line 1041"/>
            <p:cNvSpPr>
              <a:spLocks noChangeShapeType="1"/>
            </p:cNvSpPr>
            <p:nvPr/>
          </p:nvSpPr>
          <p:spPr bwMode="auto">
            <a:xfrm>
              <a:off x="2536" y="1331"/>
              <a:ext cx="0" cy="0"/>
            </a:xfrm>
            <a:prstGeom prst="line">
              <a:avLst/>
            </a:prstGeom>
            <a:noFill/>
            <a:ln w="0">
              <a:solidFill>
                <a:srgbClr val="000000"/>
              </a:solidFill>
              <a:round/>
              <a:headEnd/>
              <a:tailEnd/>
            </a:ln>
          </p:spPr>
          <p:txBody>
            <a:bodyPr/>
            <a:lstStyle/>
            <a:p>
              <a:endParaRPr lang="en-GB"/>
            </a:p>
          </p:txBody>
        </p:sp>
        <p:sp>
          <p:nvSpPr>
            <p:cNvPr id="1209" name="Line 1042"/>
            <p:cNvSpPr>
              <a:spLocks noChangeShapeType="1"/>
            </p:cNvSpPr>
            <p:nvPr/>
          </p:nvSpPr>
          <p:spPr bwMode="auto">
            <a:xfrm flipV="1">
              <a:off x="2580" y="1415"/>
              <a:ext cx="0" cy="4"/>
            </a:xfrm>
            <a:prstGeom prst="line">
              <a:avLst/>
            </a:prstGeom>
            <a:noFill/>
            <a:ln w="0">
              <a:solidFill>
                <a:srgbClr val="000000"/>
              </a:solidFill>
              <a:round/>
              <a:headEnd/>
              <a:tailEnd/>
            </a:ln>
          </p:spPr>
          <p:txBody>
            <a:bodyPr/>
            <a:lstStyle/>
            <a:p>
              <a:endParaRPr lang="en-GB"/>
            </a:p>
          </p:txBody>
        </p:sp>
        <p:sp>
          <p:nvSpPr>
            <p:cNvPr id="1210" name="Line 1043"/>
            <p:cNvSpPr>
              <a:spLocks noChangeShapeType="1"/>
            </p:cNvSpPr>
            <p:nvPr/>
          </p:nvSpPr>
          <p:spPr bwMode="auto">
            <a:xfrm>
              <a:off x="2580" y="1331"/>
              <a:ext cx="0" cy="0"/>
            </a:xfrm>
            <a:prstGeom prst="line">
              <a:avLst/>
            </a:prstGeom>
            <a:noFill/>
            <a:ln w="0">
              <a:solidFill>
                <a:srgbClr val="000000"/>
              </a:solidFill>
              <a:round/>
              <a:headEnd/>
              <a:tailEnd/>
            </a:ln>
          </p:spPr>
          <p:txBody>
            <a:bodyPr/>
            <a:lstStyle/>
            <a:p>
              <a:endParaRPr lang="en-GB"/>
            </a:p>
          </p:txBody>
        </p:sp>
        <p:sp>
          <p:nvSpPr>
            <p:cNvPr id="1211" name="Line 1044"/>
            <p:cNvSpPr>
              <a:spLocks noChangeShapeType="1"/>
            </p:cNvSpPr>
            <p:nvPr/>
          </p:nvSpPr>
          <p:spPr bwMode="auto">
            <a:xfrm>
              <a:off x="2504" y="1363"/>
              <a:ext cx="0" cy="0"/>
            </a:xfrm>
            <a:prstGeom prst="line">
              <a:avLst/>
            </a:prstGeom>
            <a:noFill/>
            <a:ln w="0">
              <a:solidFill>
                <a:srgbClr val="000000"/>
              </a:solidFill>
              <a:round/>
              <a:headEnd/>
              <a:tailEnd/>
            </a:ln>
          </p:spPr>
          <p:txBody>
            <a:bodyPr/>
            <a:lstStyle/>
            <a:p>
              <a:endParaRPr lang="en-GB"/>
            </a:p>
          </p:txBody>
        </p:sp>
        <p:sp>
          <p:nvSpPr>
            <p:cNvPr id="1212" name="Line 1045"/>
            <p:cNvSpPr>
              <a:spLocks noChangeShapeType="1"/>
            </p:cNvSpPr>
            <p:nvPr/>
          </p:nvSpPr>
          <p:spPr bwMode="auto">
            <a:xfrm flipH="1">
              <a:off x="2588" y="1363"/>
              <a:ext cx="4" cy="0"/>
            </a:xfrm>
            <a:prstGeom prst="line">
              <a:avLst/>
            </a:prstGeom>
            <a:noFill/>
            <a:ln w="0">
              <a:solidFill>
                <a:srgbClr val="000000"/>
              </a:solidFill>
              <a:round/>
              <a:headEnd/>
              <a:tailEnd/>
            </a:ln>
          </p:spPr>
          <p:txBody>
            <a:bodyPr/>
            <a:lstStyle/>
            <a:p>
              <a:endParaRPr lang="en-GB"/>
            </a:p>
          </p:txBody>
        </p:sp>
        <p:sp>
          <p:nvSpPr>
            <p:cNvPr id="1213" name="Line 1046"/>
            <p:cNvSpPr>
              <a:spLocks noChangeShapeType="1"/>
            </p:cNvSpPr>
            <p:nvPr/>
          </p:nvSpPr>
          <p:spPr bwMode="auto">
            <a:xfrm>
              <a:off x="2504" y="1407"/>
              <a:ext cx="0" cy="0"/>
            </a:xfrm>
            <a:prstGeom prst="line">
              <a:avLst/>
            </a:prstGeom>
            <a:noFill/>
            <a:ln w="0">
              <a:solidFill>
                <a:srgbClr val="000000"/>
              </a:solidFill>
              <a:round/>
              <a:headEnd/>
              <a:tailEnd/>
            </a:ln>
          </p:spPr>
          <p:txBody>
            <a:bodyPr/>
            <a:lstStyle/>
            <a:p>
              <a:endParaRPr lang="en-GB"/>
            </a:p>
          </p:txBody>
        </p:sp>
        <p:sp>
          <p:nvSpPr>
            <p:cNvPr id="1214" name="Line 1047"/>
            <p:cNvSpPr>
              <a:spLocks noChangeShapeType="1"/>
            </p:cNvSpPr>
            <p:nvPr/>
          </p:nvSpPr>
          <p:spPr bwMode="auto">
            <a:xfrm flipH="1">
              <a:off x="2588" y="1407"/>
              <a:ext cx="4" cy="0"/>
            </a:xfrm>
            <a:prstGeom prst="line">
              <a:avLst/>
            </a:prstGeom>
            <a:noFill/>
            <a:ln w="0">
              <a:solidFill>
                <a:srgbClr val="000000"/>
              </a:solidFill>
              <a:round/>
              <a:headEnd/>
              <a:tailEnd/>
            </a:ln>
          </p:spPr>
          <p:txBody>
            <a:bodyPr/>
            <a:lstStyle/>
            <a:p>
              <a:endParaRPr lang="en-GB"/>
            </a:p>
          </p:txBody>
        </p:sp>
        <p:sp>
          <p:nvSpPr>
            <p:cNvPr id="1215" name="Line 1048"/>
            <p:cNvSpPr>
              <a:spLocks noChangeShapeType="1"/>
            </p:cNvSpPr>
            <p:nvPr/>
          </p:nvSpPr>
          <p:spPr bwMode="auto">
            <a:xfrm>
              <a:off x="2504" y="1419"/>
              <a:ext cx="88" cy="0"/>
            </a:xfrm>
            <a:prstGeom prst="line">
              <a:avLst/>
            </a:prstGeom>
            <a:noFill/>
            <a:ln w="0">
              <a:solidFill>
                <a:srgbClr val="000000"/>
              </a:solidFill>
              <a:round/>
              <a:headEnd/>
              <a:tailEnd/>
            </a:ln>
          </p:spPr>
          <p:txBody>
            <a:bodyPr/>
            <a:lstStyle/>
            <a:p>
              <a:endParaRPr lang="en-GB"/>
            </a:p>
          </p:txBody>
        </p:sp>
        <p:sp>
          <p:nvSpPr>
            <p:cNvPr id="1216" name="Line 1049"/>
            <p:cNvSpPr>
              <a:spLocks noChangeShapeType="1"/>
            </p:cNvSpPr>
            <p:nvPr/>
          </p:nvSpPr>
          <p:spPr bwMode="auto">
            <a:xfrm>
              <a:off x="2504" y="1331"/>
              <a:ext cx="88" cy="0"/>
            </a:xfrm>
            <a:prstGeom prst="line">
              <a:avLst/>
            </a:prstGeom>
            <a:noFill/>
            <a:ln w="0">
              <a:solidFill>
                <a:srgbClr val="000000"/>
              </a:solidFill>
              <a:round/>
              <a:headEnd/>
              <a:tailEnd/>
            </a:ln>
          </p:spPr>
          <p:txBody>
            <a:bodyPr/>
            <a:lstStyle/>
            <a:p>
              <a:endParaRPr lang="en-GB"/>
            </a:p>
          </p:txBody>
        </p:sp>
        <p:sp>
          <p:nvSpPr>
            <p:cNvPr id="1217" name="Line 1050"/>
            <p:cNvSpPr>
              <a:spLocks noChangeShapeType="1"/>
            </p:cNvSpPr>
            <p:nvPr/>
          </p:nvSpPr>
          <p:spPr bwMode="auto">
            <a:xfrm>
              <a:off x="2592" y="1331"/>
              <a:ext cx="0" cy="88"/>
            </a:xfrm>
            <a:prstGeom prst="line">
              <a:avLst/>
            </a:prstGeom>
            <a:noFill/>
            <a:ln w="0">
              <a:solidFill>
                <a:srgbClr val="000000"/>
              </a:solidFill>
              <a:round/>
              <a:headEnd/>
              <a:tailEnd/>
            </a:ln>
          </p:spPr>
          <p:txBody>
            <a:bodyPr/>
            <a:lstStyle/>
            <a:p>
              <a:endParaRPr lang="en-GB"/>
            </a:p>
          </p:txBody>
        </p:sp>
        <p:sp>
          <p:nvSpPr>
            <p:cNvPr id="1218" name="Line 1051"/>
            <p:cNvSpPr>
              <a:spLocks noChangeShapeType="1"/>
            </p:cNvSpPr>
            <p:nvPr/>
          </p:nvSpPr>
          <p:spPr bwMode="auto">
            <a:xfrm>
              <a:off x="2504" y="1331"/>
              <a:ext cx="0" cy="88"/>
            </a:xfrm>
            <a:prstGeom prst="line">
              <a:avLst/>
            </a:prstGeom>
            <a:noFill/>
            <a:ln w="0">
              <a:solidFill>
                <a:srgbClr val="000000"/>
              </a:solidFill>
              <a:round/>
              <a:headEnd/>
              <a:tailEnd/>
            </a:ln>
          </p:spPr>
          <p:txBody>
            <a:bodyPr/>
            <a:lstStyle/>
            <a:p>
              <a:endParaRPr lang="en-GB"/>
            </a:p>
          </p:txBody>
        </p:sp>
        <p:sp>
          <p:nvSpPr>
            <p:cNvPr id="1219" name="Rectangle 1052"/>
            <p:cNvSpPr>
              <a:spLocks noChangeArrowheads="1"/>
            </p:cNvSpPr>
            <p:nvPr/>
          </p:nvSpPr>
          <p:spPr bwMode="auto">
            <a:xfrm>
              <a:off x="2624" y="1331"/>
              <a:ext cx="88" cy="88"/>
            </a:xfrm>
            <a:prstGeom prst="rect">
              <a:avLst/>
            </a:prstGeom>
            <a:solidFill>
              <a:srgbClr val="FFFFFF"/>
            </a:solidFill>
            <a:ln w="9525">
              <a:noFill/>
              <a:miter lim="800000"/>
              <a:headEnd/>
              <a:tailEnd/>
            </a:ln>
          </p:spPr>
          <p:txBody>
            <a:bodyPr/>
            <a:lstStyle/>
            <a:p>
              <a:endParaRPr lang="en-US"/>
            </a:p>
          </p:txBody>
        </p:sp>
        <p:sp>
          <p:nvSpPr>
            <p:cNvPr id="1220" name="Rectangle 1053"/>
            <p:cNvSpPr>
              <a:spLocks noChangeArrowheads="1"/>
            </p:cNvSpPr>
            <p:nvPr/>
          </p:nvSpPr>
          <p:spPr bwMode="auto">
            <a:xfrm>
              <a:off x="2624" y="1331"/>
              <a:ext cx="88" cy="88"/>
            </a:xfrm>
            <a:prstGeom prst="rect">
              <a:avLst/>
            </a:prstGeom>
            <a:noFill/>
            <a:ln w="0">
              <a:solidFill>
                <a:srgbClr val="FFFFFF"/>
              </a:solidFill>
              <a:miter lim="800000"/>
              <a:headEnd/>
              <a:tailEnd/>
            </a:ln>
          </p:spPr>
          <p:txBody>
            <a:bodyPr/>
            <a:lstStyle/>
            <a:p>
              <a:endParaRPr lang="en-US"/>
            </a:p>
          </p:txBody>
        </p:sp>
        <p:pic>
          <p:nvPicPr>
            <p:cNvPr id="1221" name="Picture 1054"/>
            <p:cNvPicPr>
              <a:picLocks noChangeAspect="1" noChangeArrowheads="1"/>
            </p:cNvPicPr>
            <p:nvPr/>
          </p:nvPicPr>
          <p:blipFill>
            <a:blip r:embed="rId51" cstate="print"/>
            <a:srcRect/>
            <a:stretch>
              <a:fillRect/>
            </a:stretch>
          </p:blipFill>
          <p:spPr bwMode="auto">
            <a:xfrm>
              <a:off x="2624" y="1331"/>
              <a:ext cx="88" cy="88"/>
            </a:xfrm>
            <a:prstGeom prst="rect">
              <a:avLst/>
            </a:prstGeom>
            <a:noFill/>
            <a:ln w="9525">
              <a:noFill/>
              <a:miter lim="800000"/>
              <a:headEnd/>
              <a:tailEnd/>
            </a:ln>
          </p:spPr>
        </p:pic>
        <p:sp>
          <p:nvSpPr>
            <p:cNvPr id="1222" name="Line 1055"/>
            <p:cNvSpPr>
              <a:spLocks noChangeShapeType="1"/>
            </p:cNvSpPr>
            <p:nvPr/>
          </p:nvSpPr>
          <p:spPr bwMode="auto">
            <a:xfrm>
              <a:off x="2624" y="1419"/>
              <a:ext cx="88" cy="0"/>
            </a:xfrm>
            <a:prstGeom prst="line">
              <a:avLst/>
            </a:prstGeom>
            <a:noFill/>
            <a:ln w="0">
              <a:solidFill>
                <a:srgbClr val="000000"/>
              </a:solidFill>
              <a:round/>
              <a:headEnd/>
              <a:tailEnd/>
            </a:ln>
          </p:spPr>
          <p:txBody>
            <a:bodyPr/>
            <a:lstStyle/>
            <a:p>
              <a:endParaRPr lang="en-GB"/>
            </a:p>
          </p:txBody>
        </p:sp>
        <p:sp>
          <p:nvSpPr>
            <p:cNvPr id="1223" name="Line 1056"/>
            <p:cNvSpPr>
              <a:spLocks noChangeShapeType="1"/>
            </p:cNvSpPr>
            <p:nvPr/>
          </p:nvSpPr>
          <p:spPr bwMode="auto">
            <a:xfrm>
              <a:off x="2624" y="1331"/>
              <a:ext cx="88" cy="0"/>
            </a:xfrm>
            <a:prstGeom prst="line">
              <a:avLst/>
            </a:prstGeom>
            <a:noFill/>
            <a:ln w="0">
              <a:solidFill>
                <a:srgbClr val="000000"/>
              </a:solidFill>
              <a:round/>
              <a:headEnd/>
              <a:tailEnd/>
            </a:ln>
          </p:spPr>
          <p:txBody>
            <a:bodyPr/>
            <a:lstStyle/>
            <a:p>
              <a:endParaRPr lang="en-GB"/>
            </a:p>
          </p:txBody>
        </p:sp>
        <p:sp>
          <p:nvSpPr>
            <p:cNvPr id="1224" name="Line 1057"/>
            <p:cNvSpPr>
              <a:spLocks noChangeShapeType="1"/>
            </p:cNvSpPr>
            <p:nvPr/>
          </p:nvSpPr>
          <p:spPr bwMode="auto">
            <a:xfrm>
              <a:off x="2712" y="1331"/>
              <a:ext cx="0" cy="88"/>
            </a:xfrm>
            <a:prstGeom prst="line">
              <a:avLst/>
            </a:prstGeom>
            <a:noFill/>
            <a:ln w="0">
              <a:solidFill>
                <a:srgbClr val="000000"/>
              </a:solidFill>
              <a:round/>
              <a:headEnd/>
              <a:tailEnd/>
            </a:ln>
          </p:spPr>
          <p:txBody>
            <a:bodyPr/>
            <a:lstStyle/>
            <a:p>
              <a:endParaRPr lang="en-GB"/>
            </a:p>
          </p:txBody>
        </p:sp>
        <p:sp>
          <p:nvSpPr>
            <p:cNvPr id="1225" name="Line 1058"/>
            <p:cNvSpPr>
              <a:spLocks noChangeShapeType="1"/>
            </p:cNvSpPr>
            <p:nvPr/>
          </p:nvSpPr>
          <p:spPr bwMode="auto">
            <a:xfrm>
              <a:off x="2624" y="1331"/>
              <a:ext cx="0" cy="88"/>
            </a:xfrm>
            <a:prstGeom prst="line">
              <a:avLst/>
            </a:prstGeom>
            <a:noFill/>
            <a:ln w="0">
              <a:solidFill>
                <a:srgbClr val="000000"/>
              </a:solidFill>
              <a:round/>
              <a:headEnd/>
              <a:tailEnd/>
            </a:ln>
          </p:spPr>
          <p:txBody>
            <a:bodyPr/>
            <a:lstStyle/>
            <a:p>
              <a:endParaRPr lang="en-GB"/>
            </a:p>
          </p:txBody>
        </p:sp>
        <p:sp>
          <p:nvSpPr>
            <p:cNvPr id="1226" name="Line 1059"/>
            <p:cNvSpPr>
              <a:spLocks noChangeShapeType="1"/>
            </p:cNvSpPr>
            <p:nvPr/>
          </p:nvSpPr>
          <p:spPr bwMode="auto">
            <a:xfrm>
              <a:off x="2624" y="1419"/>
              <a:ext cx="88" cy="0"/>
            </a:xfrm>
            <a:prstGeom prst="line">
              <a:avLst/>
            </a:prstGeom>
            <a:noFill/>
            <a:ln w="0">
              <a:solidFill>
                <a:srgbClr val="000000"/>
              </a:solidFill>
              <a:round/>
              <a:headEnd/>
              <a:tailEnd/>
            </a:ln>
          </p:spPr>
          <p:txBody>
            <a:bodyPr/>
            <a:lstStyle/>
            <a:p>
              <a:endParaRPr lang="en-GB"/>
            </a:p>
          </p:txBody>
        </p:sp>
        <p:sp>
          <p:nvSpPr>
            <p:cNvPr id="1227" name="Line 1060"/>
            <p:cNvSpPr>
              <a:spLocks noChangeShapeType="1"/>
            </p:cNvSpPr>
            <p:nvPr/>
          </p:nvSpPr>
          <p:spPr bwMode="auto">
            <a:xfrm>
              <a:off x="2624" y="1331"/>
              <a:ext cx="0" cy="88"/>
            </a:xfrm>
            <a:prstGeom prst="line">
              <a:avLst/>
            </a:prstGeom>
            <a:noFill/>
            <a:ln w="0">
              <a:solidFill>
                <a:srgbClr val="000000"/>
              </a:solidFill>
              <a:round/>
              <a:headEnd/>
              <a:tailEnd/>
            </a:ln>
          </p:spPr>
          <p:txBody>
            <a:bodyPr/>
            <a:lstStyle/>
            <a:p>
              <a:endParaRPr lang="en-GB"/>
            </a:p>
          </p:txBody>
        </p:sp>
        <p:sp>
          <p:nvSpPr>
            <p:cNvPr id="1228" name="Line 1061"/>
            <p:cNvSpPr>
              <a:spLocks noChangeShapeType="1"/>
            </p:cNvSpPr>
            <p:nvPr/>
          </p:nvSpPr>
          <p:spPr bwMode="auto">
            <a:xfrm flipV="1">
              <a:off x="2656" y="1415"/>
              <a:ext cx="0" cy="4"/>
            </a:xfrm>
            <a:prstGeom prst="line">
              <a:avLst/>
            </a:prstGeom>
            <a:noFill/>
            <a:ln w="0">
              <a:solidFill>
                <a:srgbClr val="000000"/>
              </a:solidFill>
              <a:round/>
              <a:headEnd/>
              <a:tailEnd/>
            </a:ln>
          </p:spPr>
          <p:txBody>
            <a:bodyPr/>
            <a:lstStyle/>
            <a:p>
              <a:endParaRPr lang="en-GB"/>
            </a:p>
          </p:txBody>
        </p:sp>
        <p:sp>
          <p:nvSpPr>
            <p:cNvPr id="1229" name="Line 1062"/>
            <p:cNvSpPr>
              <a:spLocks noChangeShapeType="1"/>
            </p:cNvSpPr>
            <p:nvPr/>
          </p:nvSpPr>
          <p:spPr bwMode="auto">
            <a:xfrm>
              <a:off x="2656" y="1331"/>
              <a:ext cx="0" cy="0"/>
            </a:xfrm>
            <a:prstGeom prst="line">
              <a:avLst/>
            </a:prstGeom>
            <a:noFill/>
            <a:ln w="0">
              <a:solidFill>
                <a:srgbClr val="000000"/>
              </a:solidFill>
              <a:round/>
              <a:headEnd/>
              <a:tailEnd/>
            </a:ln>
          </p:spPr>
          <p:txBody>
            <a:bodyPr/>
            <a:lstStyle/>
            <a:p>
              <a:endParaRPr lang="en-GB"/>
            </a:p>
          </p:txBody>
        </p:sp>
        <p:sp>
          <p:nvSpPr>
            <p:cNvPr id="1230" name="Line 1063"/>
            <p:cNvSpPr>
              <a:spLocks noChangeShapeType="1"/>
            </p:cNvSpPr>
            <p:nvPr/>
          </p:nvSpPr>
          <p:spPr bwMode="auto">
            <a:xfrm flipV="1">
              <a:off x="2700" y="1415"/>
              <a:ext cx="0" cy="4"/>
            </a:xfrm>
            <a:prstGeom prst="line">
              <a:avLst/>
            </a:prstGeom>
            <a:noFill/>
            <a:ln w="0">
              <a:solidFill>
                <a:srgbClr val="000000"/>
              </a:solidFill>
              <a:round/>
              <a:headEnd/>
              <a:tailEnd/>
            </a:ln>
          </p:spPr>
          <p:txBody>
            <a:bodyPr/>
            <a:lstStyle/>
            <a:p>
              <a:endParaRPr lang="en-GB"/>
            </a:p>
          </p:txBody>
        </p:sp>
        <p:sp>
          <p:nvSpPr>
            <p:cNvPr id="1231" name="Line 1064"/>
            <p:cNvSpPr>
              <a:spLocks noChangeShapeType="1"/>
            </p:cNvSpPr>
            <p:nvPr/>
          </p:nvSpPr>
          <p:spPr bwMode="auto">
            <a:xfrm>
              <a:off x="2700" y="1331"/>
              <a:ext cx="0" cy="0"/>
            </a:xfrm>
            <a:prstGeom prst="line">
              <a:avLst/>
            </a:prstGeom>
            <a:noFill/>
            <a:ln w="0">
              <a:solidFill>
                <a:srgbClr val="000000"/>
              </a:solidFill>
              <a:round/>
              <a:headEnd/>
              <a:tailEnd/>
            </a:ln>
          </p:spPr>
          <p:txBody>
            <a:bodyPr/>
            <a:lstStyle/>
            <a:p>
              <a:endParaRPr lang="en-GB"/>
            </a:p>
          </p:txBody>
        </p:sp>
        <p:sp>
          <p:nvSpPr>
            <p:cNvPr id="1232" name="Line 1065"/>
            <p:cNvSpPr>
              <a:spLocks noChangeShapeType="1"/>
            </p:cNvSpPr>
            <p:nvPr/>
          </p:nvSpPr>
          <p:spPr bwMode="auto">
            <a:xfrm>
              <a:off x="2624" y="1363"/>
              <a:ext cx="0" cy="0"/>
            </a:xfrm>
            <a:prstGeom prst="line">
              <a:avLst/>
            </a:prstGeom>
            <a:noFill/>
            <a:ln w="0">
              <a:solidFill>
                <a:srgbClr val="000000"/>
              </a:solidFill>
              <a:round/>
              <a:headEnd/>
              <a:tailEnd/>
            </a:ln>
          </p:spPr>
          <p:txBody>
            <a:bodyPr/>
            <a:lstStyle/>
            <a:p>
              <a:endParaRPr lang="en-GB"/>
            </a:p>
          </p:txBody>
        </p:sp>
        <p:sp>
          <p:nvSpPr>
            <p:cNvPr id="1233" name="Line 1066"/>
            <p:cNvSpPr>
              <a:spLocks noChangeShapeType="1"/>
            </p:cNvSpPr>
            <p:nvPr/>
          </p:nvSpPr>
          <p:spPr bwMode="auto">
            <a:xfrm flipH="1">
              <a:off x="2708" y="1363"/>
              <a:ext cx="4" cy="0"/>
            </a:xfrm>
            <a:prstGeom prst="line">
              <a:avLst/>
            </a:prstGeom>
            <a:noFill/>
            <a:ln w="0">
              <a:solidFill>
                <a:srgbClr val="000000"/>
              </a:solidFill>
              <a:round/>
              <a:headEnd/>
              <a:tailEnd/>
            </a:ln>
          </p:spPr>
          <p:txBody>
            <a:bodyPr/>
            <a:lstStyle/>
            <a:p>
              <a:endParaRPr lang="en-GB"/>
            </a:p>
          </p:txBody>
        </p:sp>
        <p:sp>
          <p:nvSpPr>
            <p:cNvPr id="1234" name="Line 1067"/>
            <p:cNvSpPr>
              <a:spLocks noChangeShapeType="1"/>
            </p:cNvSpPr>
            <p:nvPr/>
          </p:nvSpPr>
          <p:spPr bwMode="auto">
            <a:xfrm>
              <a:off x="2624" y="1407"/>
              <a:ext cx="0" cy="0"/>
            </a:xfrm>
            <a:prstGeom prst="line">
              <a:avLst/>
            </a:prstGeom>
            <a:noFill/>
            <a:ln w="0">
              <a:solidFill>
                <a:srgbClr val="000000"/>
              </a:solidFill>
              <a:round/>
              <a:headEnd/>
              <a:tailEnd/>
            </a:ln>
          </p:spPr>
          <p:txBody>
            <a:bodyPr/>
            <a:lstStyle/>
            <a:p>
              <a:endParaRPr lang="en-GB"/>
            </a:p>
          </p:txBody>
        </p:sp>
        <p:sp>
          <p:nvSpPr>
            <p:cNvPr id="1235" name="Line 1068"/>
            <p:cNvSpPr>
              <a:spLocks noChangeShapeType="1"/>
            </p:cNvSpPr>
            <p:nvPr/>
          </p:nvSpPr>
          <p:spPr bwMode="auto">
            <a:xfrm flipH="1">
              <a:off x="2708" y="1407"/>
              <a:ext cx="4" cy="0"/>
            </a:xfrm>
            <a:prstGeom prst="line">
              <a:avLst/>
            </a:prstGeom>
            <a:noFill/>
            <a:ln w="0">
              <a:solidFill>
                <a:srgbClr val="000000"/>
              </a:solidFill>
              <a:round/>
              <a:headEnd/>
              <a:tailEnd/>
            </a:ln>
          </p:spPr>
          <p:txBody>
            <a:bodyPr/>
            <a:lstStyle/>
            <a:p>
              <a:endParaRPr lang="en-GB"/>
            </a:p>
          </p:txBody>
        </p:sp>
        <p:sp>
          <p:nvSpPr>
            <p:cNvPr id="1236" name="Line 1069"/>
            <p:cNvSpPr>
              <a:spLocks noChangeShapeType="1"/>
            </p:cNvSpPr>
            <p:nvPr/>
          </p:nvSpPr>
          <p:spPr bwMode="auto">
            <a:xfrm>
              <a:off x="2624" y="1419"/>
              <a:ext cx="88" cy="0"/>
            </a:xfrm>
            <a:prstGeom prst="line">
              <a:avLst/>
            </a:prstGeom>
            <a:noFill/>
            <a:ln w="0">
              <a:solidFill>
                <a:srgbClr val="000000"/>
              </a:solidFill>
              <a:round/>
              <a:headEnd/>
              <a:tailEnd/>
            </a:ln>
          </p:spPr>
          <p:txBody>
            <a:bodyPr/>
            <a:lstStyle/>
            <a:p>
              <a:endParaRPr lang="en-GB"/>
            </a:p>
          </p:txBody>
        </p:sp>
        <p:sp>
          <p:nvSpPr>
            <p:cNvPr id="1237" name="Line 1070"/>
            <p:cNvSpPr>
              <a:spLocks noChangeShapeType="1"/>
            </p:cNvSpPr>
            <p:nvPr/>
          </p:nvSpPr>
          <p:spPr bwMode="auto">
            <a:xfrm>
              <a:off x="2624" y="1331"/>
              <a:ext cx="88" cy="0"/>
            </a:xfrm>
            <a:prstGeom prst="line">
              <a:avLst/>
            </a:prstGeom>
            <a:noFill/>
            <a:ln w="0">
              <a:solidFill>
                <a:srgbClr val="000000"/>
              </a:solidFill>
              <a:round/>
              <a:headEnd/>
              <a:tailEnd/>
            </a:ln>
          </p:spPr>
          <p:txBody>
            <a:bodyPr/>
            <a:lstStyle/>
            <a:p>
              <a:endParaRPr lang="en-GB"/>
            </a:p>
          </p:txBody>
        </p:sp>
        <p:sp>
          <p:nvSpPr>
            <p:cNvPr id="1238" name="Line 1071"/>
            <p:cNvSpPr>
              <a:spLocks noChangeShapeType="1"/>
            </p:cNvSpPr>
            <p:nvPr/>
          </p:nvSpPr>
          <p:spPr bwMode="auto">
            <a:xfrm>
              <a:off x="2712" y="1331"/>
              <a:ext cx="0" cy="88"/>
            </a:xfrm>
            <a:prstGeom prst="line">
              <a:avLst/>
            </a:prstGeom>
            <a:noFill/>
            <a:ln w="0">
              <a:solidFill>
                <a:srgbClr val="000000"/>
              </a:solidFill>
              <a:round/>
              <a:headEnd/>
              <a:tailEnd/>
            </a:ln>
          </p:spPr>
          <p:txBody>
            <a:bodyPr/>
            <a:lstStyle/>
            <a:p>
              <a:endParaRPr lang="en-GB"/>
            </a:p>
          </p:txBody>
        </p:sp>
        <p:sp>
          <p:nvSpPr>
            <p:cNvPr id="1239" name="Line 1072"/>
            <p:cNvSpPr>
              <a:spLocks noChangeShapeType="1"/>
            </p:cNvSpPr>
            <p:nvPr/>
          </p:nvSpPr>
          <p:spPr bwMode="auto">
            <a:xfrm>
              <a:off x="2624" y="1331"/>
              <a:ext cx="0" cy="88"/>
            </a:xfrm>
            <a:prstGeom prst="line">
              <a:avLst/>
            </a:prstGeom>
            <a:noFill/>
            <a:ln w="0">
              <a:solidFill>
                <a:srgbClr val="000000"/>
              </a:solidFill>
              <a:round/>
              <a:headEnd/>
              <a:tailEnd/>
            </a:ln>
          </p:spPr>
          <p:txBody>
            <a:bodyPr/>
            <a:lstStyle/>
            <a:p>
              <a:endParaRPr lang="en-GB"/>
            </a:p>
          </p:txBody>
        </p:sp>
        <p:sp>
          <p:nvSpPr>
            <p:cNvPr id="1240" name="Rectangle 1073"/>
            <p:cNvSpPr>
              <a:spLocks noChangeArrowheads="1"/>
            </p:cNvSpPr>
            <p:nvPr/>
          </p:nvSpPr>
          <p:spPr bwMode="auto">
            <a:xfrm>
              <a:off x="2744" y="1331"/>
              <a:ext cx="88" cy="88"/>
            </a:xfrm>
            <a:prstGeom prst="rect">
              <a:avLst/>
            </a:prstGeom>
            <a:solidFill>
              <a:srgbClr val="FFFFFF"/>
            </a:solidFill>
            <a:ln w="9525">
              <a:noFill/>
              <a:miter lim="800000"/>
              <a:headEnd/>
              <a:tailEnd/>
            </a:ln>
          </p:spPr>
          <p:txBody>
            <a:bodyPr/>
            <a:lstStyle/>
            <a:p>
              <a:endParaRPr lang="en-US"/>
            </a:p>
          </p:txBody>
        </p:sp>
        <p:sp>
          <p:nvSpPr>
            <p:cNvPr id="1241" name="Rectangle 1074"/>
            <p:cNvSpPr>
              <a:spLocks noChangeArrowheads="1"/>
            </p:cNvSpPr>
            <p:nvPr/>
          </p:nvSpPr>
          <p:spPr bwMode="auto">
            <a:xfrm>
              <a:off x="2744" y="1331"/>
              <a:ext cx="88" cy="88"/>
            </a:xfrm>
            <a:prstGeom prst="rect">
              <a:avLst/>
            </a:prstGeom>
            <a:noFill/>
            <a:ln w="0">
              <a:solidFill>
                <a:srgbClr val="FFFFFF"/>
              </a:solidFill>
              <a:miter lim="800000"/>
              <a:headEnd/>
              <a:tailEnd/>
            </a:ln>
          </p:spPr>
          <p:txBody>
            <a:bodyPr/>
            <a:lstStyle/>
            <a:p>
              <a:endParaRPr lang="en-US"/>
            </a:p>
          </p:txBody>
        </p:sp>
        <p:pic>
          <p:nvPicPr>
            <p:cNvPr id="1242" name="Picture 1075"/>
            <p:cNvPicPr>
              <a:picLocks noChangeAspect="1" noChangeArrowheads="1"/>
            </p:cNvPicPr>
            <p:nvPr/>
          </p:nvPicPr>
          <p:blipFill>
            <a:blip r:embed="rId52" cstate="print"/>
            <a:srcRect/>
            <a:stretch>
              <a:fillRect/>
            </a:stretch>
          </p:blipFill>
          <p:spPr bwMode="auto">
            <a:xfrm>
              <a:off x="2744" y="1331"/>
              <a:ext cx="88" cy="88"/>
            </a:xfrm>
            <a:prstGeom prst="rect">
              <a:avLst/>
            </a:prstGeom>
            <a:noFill/>
            <a:ln w="9525">
              <a:noFill/>
              <a:miter lim="800000"/>
              <a:headEnd/>
              <a:tailEnd/>
            </a:ln>
          </p:spPr>
        </p:pic>
        <p:sp>
          <p:nvSpPr>
            <p:cNvPr id="1243" name="Line 1076"/>
            <p:cNvSpPr>
              <a:spLocks noChangeShapeType="1"/>
            </p:cNvSpPr>
            <p:nvPr/>
          </p:nvSpPr>
          <p:spPr bwMode="auto">
            <a:xfrm>
              <a:off x="2744" y="1419"/>
              <a:ext cx="88" cy="0"/>
            </a:xfrm>
            <a:prstGeom prst="line">
              <a:avLst/>
            </a:prstGeom>
            <a:noFill/>
            <a:ln w="0">
              <a:solidFill>
                <a:srgbClr val="000000"/>
              </a:solidFill>
              <a:round/>
              <a:headEnd/>
              <a:tailEnd/>
            </a:ln>
          </p:spPr>
          <p:txBody>
            <a:bodyPr/>
            <a:lstStyle/>
            <a:p>
              <a:endParaRPr lang="en-GB"/>
            </a:p>
          </p:txBody>
        </p:sp>
        <p:sp>
          <p:nvSpPr>
            <p:cNvPr id="1244" name="Line 1077"/>
            <p:cNvSpPr>
              <a:spLocks noChangeShapeType="1"/>
            </p:cNvSpPr>
            <p:nvPr/>
          </p:nvSpPr>
          <p:spPr bwMode="auto">
            <a:xfrm>
              <a:off x="2744" y="1331"/>
              <a:ext cx="88" cy="0"/>
            </a:xfrm>
            <a:prstGeom prst="line">
              <a:avLst/>
            </a:prstGeom>
            <a:noFill/>
            <a:ln w="0">
              <a:solidFill>
                <a:srgbClr val="000000"/>
              </a:solidFill>
              <a:round/>
              <a:headEnd/>
              <a:tailEnd/>
            </a:ln>
          </p:spPr>
          <p:txBody>
            <a:bodyPr/>
            <a:lstStyle/>
            <a:p>
              <a:endParaRPr lang="en-GB"/>
            </a:p>
          </p:txBody>
        </p:sp>
        <p:sp>
          <p:nvSpPr>
            <p:cNvPr id="1245" name="Line 1078"/>
            <p:cNvSpPr>
              <a:spLocks noChangeShapeType="1"/>
            </p:cNvSpPr>
            <p:nvPr/>
          </p:nvSpPr>
          <p:spPr bwMode="auto">
            <a:xfrm>
              <a:off x="2832" y="1331"/>
              <a:ext cx="0" cy="88"/>
            </a:xfrm>
            <a:prstGeom prst="line">
              <a:avLst/>
            </a:prstGeom>
            <a:noFill/>
            <a:ln w="0">
              <a:solidFill>
                <a:srgbClr val="000000"/>
              </a:solidFill>
              <a:round/>
              <a:headEnd/>
              <a:tailEnd/>
            </a:ln>
          </p:spPr>
          <p:txBody>
            <a:bodyPr/>
            <a:lstStyle/>
            <a:p>
              <a:endParaRPr lang="en-GB"/>
            </a:p>
          </p:txBody>
        </p:sp>
        <p:sp>
          <p:nvSpPr>
            <p:cNvPr id="1246" name="Line 1079"/>
            <p:cNvSpPr>
              <a:spLocks noChangeShapeType="1"/>
            </p:cNvSpPr>
            <p:nvPr/>
          </p:nvSpPr>
          <p:spPr bwMode="auto">
            <a:xfrm>
              <a:off x="2744" y="1331"/>
              <a:ext cx="0" cy="88"/>
            </a:xfrm>
            <a:prstGeom prst="line">
              <a:avLst/>
            </a:prstGeom>
            <a:noFill/>
            <a:ln w="0">
              <a:solidFill>
                <a:srgbClr val="000000"/>
              </a:solidFill>
              <a:round/>
              <a:headEnd/>
              <a:tailEnd/>
            </a:ln>
          </p:spPr>
          <p:txBody>
            <a:bodyPr/>
            <a:lstStyle/>
            <a:p>
              <a:endParaRPr lang="en-GB"/>
            </a:p>
          </p:txBody>
        </p:sp>
        <p:sp>
          <p:nvSpPr>
            <p:cNvPr id="1247" name="Line 1080"/>
            <p:cNvSpPr>
              <a:spLocks noChangeShapeType="1"/>
            </p:cNvSpPr>
            <p:nvPr/>
          </p:nvSpPr>
          <p:spPr bwMode="auto">
            <a:xfrm>
              <a:off x="2744" y="1419"/>
              <a:ext cx="88" cy="0"/>
            </a:xfrm>
            <a:prstGeom prst="line">
              <a:avLst/>
            </a:prstGeom>
            <a:noFill/>
            <a:ln w="0">
              <a:solidFill>
                <a:srgbClr val="000000"/>
              </a:solidFill>
              <a:round/>
              <a:headEnd/>
              <a:tailEnd/>
            </a:ln>
          </p:spPr>
          <p:txBody>
            <a:bodyPr/>
            <a:lstStyle/>
            <a:p>
              <a:endParaRPr lang="en-GB"/>
            </a:p>
          </p:txBody>
        </p:sp>
        <p:sp>
          <p:nvSpPr>
            <p:cNvPr id="1248" name="Line 1081"/>
            <p:cNvSpPr>
              <a:spLocks noChangeShapeType="1"/>
            </p:cNvSpPr>
            <p:nvPr/>
          </p:nvSpPr>
          <p:spPr bwMode="auto">
            <a:xfrm>
              <a:off x="2744" y="1331"/>
              <a:ext cx="0" cy="88"/>
            </a:xfrm>
            <a:prstGeom prst="line">
              <a:avLst/>
            </a:prstGeom>
            <a:noFill/>
            <a:ln w="0">
              <a:solidFill>
                <a:srgbClr val="000000"/>
              </a:solidFill>
              <a:round/>
              <a:headEnd/>
              <a:tailEnd/>
            </a:ln>
          </p:spPr>
          <p:txBody>
            <a:bodyPr/>
            <a:lstStyle/>
            <a:p>
              <a:endParaRPr lang="en-GB"/>
            </a:p>
          </p:txBody>
        </p:sp>
        <p:sp>
          <p:nvSpPr>
            <p:cNvPr id="1249" name="Line 1082"/>
            <p:cNvSpPr>
              <a:spLocks noChangeShapeType="1"/>
            </p:cNvSpPr>
            <p:nvPr/>
          </p:nvSpPr>
          <p:spPr bwMode="auto">
            <a:xfrm flipV="1">
              <a:off x="2776" y="1415"/>
              <a:ext cx="0" cy="4"/>
            </a:xfrm>
            <a:prstGeom prst="line">
              <a:avLst/>
            </a:prstGeom>
            <a:noFill/>
            <a:ln w="0">
              <a:solidFill>
                <a:srgbClr val="000000"/>
              </a:solidFill>
              <a:round/>
              <a:headEnd/>
              <a:tailEnd/>
            </a:ln>
          </p:spPr>
          <p:txBody>
            <a:bodyPr/>
            <a:lstStyle/>
            <a:p>
              <a:endParaRPr lang="en-GB"/>
            </a:p>
          </p:txBody>
        </p:sp>
        <p:sp>
          <p:nvSpPr>
            <p:cNvPr id="1250" name="Line 1083"/>
            <p:cNvSpPr>
              <a:spLocks noChangeShapeType="1"/>
            </p:cNvSpPr>
            <p:nvPr/>
          </p:nvSpPr>
          <p:spPr bwMode="auto">
            <a:xfrm>
              <a:off x="2776" y="1331"/>
              <a:ext cx="0" cy="0"/>
            </a:xfrm>
            <a:prstGeom prst="line">
              <a:avLst/>
            </a:prstGeom>
            <a:noFill/>
            <a:ln w="0">
              <a:solidFill>
                <a:srgbClr val="000000"/>
              </a:solidFill>
              <a:round/>
              <a:headEnd/>
              <a:tailEnd/>
            </a:ln>
          </p:spPr>
          <p:txBody>
            <a:bodyPr/>
            <a:lstStyle/>
            <a:p>
              <a:endParaRPr lang="en-GB"/>
            </a:p>
          </p:txBody>
        </p:sp>
        <p:sp>
          <p:nvSpPr>
            <p:cNvPr id="1251" name="Line 1084"/>
            <p:cNvSpPr>
              <a:spLocks noChangeShapeType="1"/>
            </p:cNvSpPr>
            <p:nvPr/>
          </p:nvSpPr>
          <p:spPr bwMode="auto">
            <a:xfrm flipV="1">
              <a:off x="2820" y="1415"/>
              <a:ext cx="0" cy="4"/>
            </a:xfrm>
            <a:prstGeom prst="line">
              <a:avLst/>
            </a:prstGeom>
            <a:noFill/>
            <a:ln w="0">
              <a:solidFill>
                <a:srgbClr val="000000"/>
              </a:solidFill>
              <a:round/>
              <a:headEnd/>
              <a:tailEnd/>
            </a:ln>
          </p:spPr>
          <p:txBody>
            <a:bodyPr/>
            <a:lstStyle/>
            <a:p>
              <a:endParaRPr lang="en-GB"/>
            </a:p>
          </p:txBody>
        </p:sp>
        <p:sp>
          <p:nvSpPr>
            <p:cNvPr id="1252" name="Line 1085"/>
            <p:cNvSpPr>
              <a:spLocks noChangeShapeType="1"/>
            </p:cNvSpPr>
            <p:nvPr/>
          </p:nvSpPr>
          <p:spPr bwMode="auto">
            <a:xfrm>
              <a:off x="2820" y="1331"/>
              <a:ext cx="0" cy="0"/>
            </a:xfrm>
            <a:prstGeom prst="line">
              <a:avLst/>
            </a:prstGeom>
            <a:noFill/>
            <a:ln w="0">
              <a:solidFill>
                <a:srgbClr val="000000"/>
              </a:solidFill>
              <a:round/>
              <a:headEnd/>
              <a:tailEnd/>
            </a:ln>
          </p:spPr>
          <p:txBody>
            <a:bodyPr/>
            <a:lstStyle/>
            <a:p>
              <a:endParaRPr lang="en-GB"/>
            </a:p>
          </p:txBody>
        </p:sp>
        <p:sp>
          <p:nvSpPr>
            <p:cNvPr id="1253" name="Line 1086"/>
            <p:cNvSpPr>
              <a:spLocks noChangeShapeType="1"/>
            </p:cNvSpPr>
            <p:nvPr/>
          </p:nvSpPr>
          <p:spPr bwMode="auto">
            <a:xfrm>
              <a:off x="2744" y="1363"/>
              <a:ext cx="0" cy="0"/>
            </a:xfrm>
            <a:prstGeom prst="line">
              <a:avLst/>
            </a:prstGeom>
            <a:noFill/>
            <a:ln w="0">
              <a:solidFill>
                <a:srgbClr val="000000"/>
              </a:solidFill>
              <a:round/>
              <a:headEnd/>
              <a:tailEnd/>
            </a:ln>
          </p:spPr>
          <p:txBody>
            <a:bodyPr/>
            <a:lstStyle/>
            <a:p>
              <a:endParaRPr lang="en-GB"/>
            </a:p>
          </p:txBody>
        </p:sp>
        <p:sp>
          <p:nvSpPr>
            <p:cNvPr id="1254" name="Line 1087"/>
            <p:cNvSpPr>
              <a:spLocks noChangeShapeType="1"/>
            </p:cNvSpPr>
            <p:nvPr/>
          </p:nvSpPr>
          <p:spPr bwMode="auto">
            <a:xfrm flipH="1">
              <a:off x="2828" y="1363"/>
              <a:ext cx="4" cy="0"/>
            </a:xfrm>
            <a:prstGeom prst="line">
              <a:avLst/>
            </a:prstGeom>
            <a:noFill/>
            <a:ln w="0">
              <a:solidFill>
                <a:srgbClr val="000000"/>
              </a:solidFill>
              <a:round/>
              <a:headEnd/>
              <a:tailEnd/>
            </a:ln>
          </p:spPr>
          <p:txBody>
            <a:bodyPr/>
            <a:lstStyle/>
            <a:p>
              <a:endParaRPr lang="en-GB"/>
            </a:p>
          </p:txBody>
        </p:sp>
        <p:sp>
          <p:nvSpPr>
            <p:cNvPr id="1255" name="Line 1088"/>
            <p:cNvSpPr>
              <a:spLocks noChangeShapeType="1"/>
            </p:cNvSpPr>
            <p:nvPr/>
          </p:nvSpPr>
          <p:spPr bwMode="auto">
            <a:xfrm>
              <a:off x="2744" y="1407"/>
              <a:ext cx="0" cy="0"/>
            </a:xfrm>
            <a:prstGeom prst="line">
              <a:avLst/>
            </a:prstGeom>
            <a:noFill/>
            <a:ln w="0">
              <a:solidFill>
                <a:srgbClr val="000000"/>
              </a:solidFill>
              <a:round/>
              <a:headEnd/>
              <a:tailEnd/>
            </a:ln>
          </p:spPr>
          <p:txBody>
            <a:bodyPr/>
            <a:lstStyle/>
            <a:p>
              <a:endParaRPr lang="en-GB"/>
            </a:p>
          </p:txBody>
        </p:sp>
        <p:sp>
          <p:nvSpPr>
            <p:cNvPr id="1256" name="Line 1089"/>
            <p:cNvSpPr>
              <a:spLocks noChangeShapeType="1"/>
            </p:cNvSpPr>
            <p:nvPr/>
          </p:nvSpPr>
          <p:spPr bwMode="auto">
            <a:xfrm flipH="1">
              <a:off x="2828" y="1407"/>
              <a:ext cx="4" cy="0"/>
            </a:xfrm>
            <a:prstGeom prst="line">
              <a:avLst/>
            </a:prstGeom>
            <a:noFill/>
            <a:ln w="0">
              <a:solidFill>
                <a:srgbClr val="000000"/>
              </a:solidFill>
              <a:round/>
              <a:headEnd/>
              <a:tailEnd/>
            </a:ln>
          </p:spPr>
          <p:txBody>
            <a:bodyPr/>
            <a:lstStyle/>
            <a:p>
              <a:endParaRPr lang="en-GB"/>
            </a:p>
          </p:txBody>
        </p:sp>
        <p:sp>
          <p:nvSpPr>
            <p:cNvPr id="1257" name="Line 1090"/>
            <p:cNvSpPr>
              <a:spLocks noChangeShapeType="1"/>
            </p:cNvSpPr>
            <p:nvPr/>
          </p:nvSpPr>
          <p:spPr bwMode="auto">
            <a:xfrm>
              <a:off x="2744" y="1419"/>
              <a:ext cx="88" cy="0"/>
            </a:xfrm>
            <a:prstGeom prst="line">
              <a:avLst/>
            </a:prstGeom>
            <a:noFill/>
            <a:ln w="0">
              <a:solidFill>
                <a:srgbClr val="000000"/>
              </a:solidFill>
              <a:round/>
              <a:headEnd/>
              <a:tailEnd/>
            </a:ln>
          </p:spPr>
          <p:txBody>
            <a:bodyPr/>
            <a:lstStyle/>
            <a:p>
              <a:endParaRPr lang="en-GB"/>
            </a:p>
          </p:txBody>
        </p:sp>
        <p:sp>
          <p:nvSpPr>
            <p:cNvPr id="1258" name="Line 1091"/>
            <p:cNvSpPr>
              <a:spLocks noChangeShapeType="1"/>
            </p:cNvSpPr>
            <p:nvPr/>
          </p:nvSpPr>
          <p:spPr bwMode="auto">
            <a:xfrm>
              <a:off x="2744" y="1331"/>
              <a:ext cx="88" cy="0"/>
            </a:xfrm>
            <a:prstGeom prst="line">
              <a:avLst/>
            </a:prstGeom>
            <a:noFill/>
            <a:ln w="0">
              <a:solidFill>
                <a:srgbClr val="000000"/>
              </a:solidFill>
              <a:round/>
              <a:headEnd/>
              <a:tailEnd/>
            </a:ln>
          </p:spPr>
          <p:txBody>
            <a:bodyPr/>
            <a:lstStyle/>
            <a:p>
              <a:endParaRPr lang="en-GB"/>
            </a:p>
          </p:txBody>
        </p:sp>
        <p:sp>
          <p:nvSpPr>
            <p:cNvPr id="1259" name="Line 1092"/>
            <p:cNvSpPr>
              <a:spLocks noChangeShapeType="1"/>
            </p:cNvSpPr>
            <p:nvPr/>
          </p:nvSpPr>
          <p:spPr bwMode="auto">
            <a:xfrm>
              <a:off x="2832" y="1331"/>
              <a:ext cx="0" cy="88"/>
            </a:xfrm>
            <a:prstGeom prst="line">
              <a:avLst/>
            </a:prstGeom>
            <a:noFill/>
            <a:ln w="0">
              <a:solidFill>
                <a:srgbClr val="000000"/>
              </a:solidFill>
              <a:round/>
              <a:headEnd/>
              <a:tailEnd/>
            </a:ln>
          </p:spPr>
          <p:txBody>
            <a:bodyPr/>
            <a:lstStyle/>
            <a:p>
              <a:endParaRPr lang="en-GB"/>
            </a:p>
          </p:txBody>
        </p:sp>
        <p:sp>
          <p:nvSpPr>
            <p:cNvPr id="1260" name="Line 1093"/>
            <p:cNvSpPr>
              <a:spLocks noChangeShapeType="1"/>
            </p:cNvSpPr>
            <p:nvPr/>
          </p:nvSpPr>
          <p:spPr bwMode="auto">
            <a:xfrm>
              <a:off x="2744" y="1331"/>
              <a:ext cx="0" cy="88"/>
            </a:xfrm>
            <a:prstGeom prst="line">
              <a:avLst/>
            </a:prstGeom>
            <a:noFill/>
            <a:ln w="0">
              <a:solidFill>
                <a:srgbClr val="000000"/>
              </a:solidFill>
              <a:round/>
              <a:headEnd/>
              <a:tailEnd/>
            </a:ln>
          </p:spPr>
          <p:txBody>
            <a:bodyPr/>
            <a:lstStyle/>
            <a:p>
              <a:endParaRPr lang="en-GB"/>
            </a:p>
          </p:txBody>
        </p:sp>
        <p:sp>
          <p:nvSpPr>
            <p:cNvPr id="1261" name="Rectangle 1094"/>
            <p:cNvSpPr>
              <a:spLocks noChangeArrowheads="1"/>
            </p:cNvSpPr>
            <p:nvPr/>
          </p:nvSpPr>
          <p:spPr bwMode="auto">
            <a:xfrm>
              <a:off x="2864" y="1327"/>
              <a:ext cx="93" cy="92"/>
            </a:xfrm>
            <a:prstGeom prst="rect">
              <a:avLst/>
            </a:prstGeom>
            <a:solidFill>
              <a:srgbClr val="FFFFFF"/>
            </a:solidFill>
            <a:ln w="9525">
              <a:noFill/>
              <a:miter lim="800000"/>
              <a:headEnd/>
              <a:tailEnd/>
            </a:ln>
          </p:spPr>
          <p:txBody>
            <a:bodyPr/>
            <a:lstStyle/>
            <a:p>
              <a:endParaRPr lang="en-US"/>
            </a:p>
          </p:txBody>
        </p:sp>
        <p:sp>
          <p:nvSpPr>
            <p:cNvPr id="1262" name="Rectangle 1095"/>
            <p:cNvSpPr>
              <a:spLocks noChangeArrowheads="1"/>
            </p:cNvSpPr>
            <p:nvPr/>
          </p:nvSpPr>
          <p:spPr bwMode="auto">
            <a:xfrm>
              <a:off x="2864" y="1327"/>
              <a:ext cx="93" cy="92"/>
            </a:xfrm>
            <a:prstGeom prst="rect">
              <a:avLst/>
            </a:prstGeom>
            <a:noFill/>
            <a:ln w="0">
              <a:solidFill>
                <a:srgbClr val="FFFFFF"/>
              </a:solidFill>
              <a:miter lim="800000"/>
              <a:headEnd/>
              <a:tailEnd/>
            </a:ln>
          </p:spPr>
          <p:txBody>
            <a:bodyPr/>
            <a:lstStyle/>
            <a:p>
              <a:endParaRPr lang="en-US"/>
            </a:p>
          </p:txBody>
        </p:sp>
        <p:pic>
          <p:nvPicPr>
            <p:cNvPr id="1263" name="Picture 1096"/>
            <p:cNvPicPr>
              <a:picLocks noChangeAspect="1" noChangeArrowheads="1"/>
            </p:cNvPicPr>
            <p:nvPr/>
          </p:nvPicPr>
          <p:blipFill>
            <a:blip r:embed="rId53" cstate="print"/>
            <a:srcRect/>
            <a:stretch>
              <a:fillRect/>
            </a:stretch>
          </p:blipFill>
          <p:spPr bwMode="auto">
            <a:xfrm>
              <a:off x="2864" y="1331"/>
              <a:ext cx="93" cy="92"/>
            </a:xfrm>
            <a:prstGeom prst="rect">
              <a:avLst/>
            </a:prstGeom>
            <a:noFill/>
            <a:ln w="9525">
              <a:noFill/>
              <a:miter lim="800000"/>
              <a:headEnd/>
              <a:tailEnd/>
            </a:ln>
          </p:spPr>
        </p:pic>
        <p:sp>
          <p:nvSpPr>
            <p:cNvPr id="1264" name="Line 1097"/>
            <p:cNvSpPr>
              <a:spLocks noChangeShapeType="1"/>
            </p:cNvSpPr>
            <p:nvPr/>
          </p:nvSpPr>
          <p:spPr bwMode="auto">
            <a:xfrm>
              <a:off x="2864" y="1419"/>
              <a:ext cx="93" cy="0"/>
            </a:xfrm>
            <a:prstGeom prst="line">
              <a:avLst/>
            </a:prstGeom>
            <a:noFill/>
            <a:ln w="0">
              <a:solidFill>
                <a:srgbClr val="000000"/>
              </a:solidFill>
              <a:round/>
              <a:headEnd/>
              <a:tailEnd/>
            </a:ln>
          </p:spPr>
          <p:txBody>
            <a:bodyPr/>
            <a:lstStyle/>
            <a:p>
              <a:endParaRPr lang="en-GB"/>
            </a:p>
          </p:txBody>
        </p:sp>
        <p:sp>
          <p:nvSpPr>
            <p:cNvPr id="1265" name="Line 1098"/>
            <p:cNvSpPr>
              <a:spLocks noChangeShapeType="1"/>
            </p:cNvSpPr>
            <p:nvPr/>
          </p:nvSpPr>
          <p:spPr bwMode="auto">
            <a:xfrm>
              <a:off x="2864" y="1327"/>
              <a:ext cx="93" cy="0"/>
            </a:xfrm>
            <a:prstGeom prst="line">
              <a:avLst/>
            </a:prstGeom>
            <a:noFill/>
            <a:ln w="0">
              <a:solidFill>
                <a:srgbClr val="000000"/>
              </a:solidFill>
              <a:round/>
              <a:headEnd/>
              <a:tailEnd/>
            </a:ln>
          </p:spPr>
          <p:txBody>
            <a:bodyPr/>
            <a:lstStyle/>
            <a:p>
              <a:endParaRPr lang="en-GB"/>
            </a:p>
          </p:txBody>
        </p:sp>
        <p:sp>
          <p:nvSpPr>
            <p:cNvPr id="1266" name="Line 1099"/>
            <p:cNvSpPr>
              <a:spLocks noChangeShapeType="1"/>
            </p:cNvSpPr>
            <p:nvPr/>
          </p:nvSpPr>
          <p:spPr bwMode="auto">
            <a:xfrm>
              <a:off x="2957" y="1327"/>
              <a:ext cx="0" cy="92"/>
            </a:xfrm>
            <a:prstGeom prst="line">
              <a:avLst/>
            </a:prstGeom>
            <a:noFill/>
            <a:ln w="0">
              <a:solidFill>
                <a:srgbClr val="000000"/>
              </a:solidFill>
              <a:round/>
              <a:headEnd/>
              <a:tailEnd/>
            </a:ln>
          </p:spPr>
          <p:txBody>
            <a:bodyPr/>
            <a:lstStyle/>
            <a:p>
              <a:endParaRPr lang="en-GB"/>
            </a:p>
          </p:txBody>
        </p:sp>
        <p:sp>
          <p:nvSpPr>
            <p:cNvPr id="1267" name="Line 1100"/>
            <p:cNvSpPr>
              <a:spLocks noChangeShapeType="1"/>
            </p:cNvSpPr>
            <p:nvPr/>
          </p:nvSpPr>
          <p:spPr bwMode="auto">
            <a:xfrm>
              <a:off x="2864" y="1327"/>
              <a:ext cx="0" cy="92"/>
            </a:xfrm>
            <a:prstGeom prst="line">
              <a:avLst/>
            </a:prstGeom>
            <a:noFill/>
            <a:ln w="0">
              <a:solidFill>
                <a:srgbClr val="000000"/>
              </a:solidFill>
              <a:round/>
              <a:headEnd/>
              <a:tailEnd/>
            </a:ln>
          </p:spPr>
          <p:txBody>
            <a:bodyPr/>
            <a:lstStyle/>
            <a:p>
              <a:endParaRPr lang="en-GB"/>
            </a:p>
          </p:txBody>
        </p:sp>
        <p:sp>
          <p:nvSpPr>
            <p:cNvPr id="1268" name="Line 1101"/>
            <p:cNvSpPr>
              <a:spLocks noChangeShapeType="1"/>
            </p:cNvSpPr>
            <p:nvPr/>
          </p:nvSpPr>
          <p:spPr bwMode="auto">
            <a:xfrm>
              <a:off x="2864" y="1419"/>
              <a:ext cx="93" cy="0"/>
            </a:xfrm>
            <a:prstGeom prst="line">
              <a:avLst/>
            </a:prstGeom>
            <a:noFill/>
            <a:ln w="0">
              <a:solidFill>
                <a:srgbClr val="000000"/>
              </a:solidFill>
              <a:round/>
              <a:headEnd/>
              <a:tailEnd/>
            </a:ln>
          </p:spPr>
          <p:txBody>
            <a:bodyPr/>
            <a:lstStyle/>
            <a:p>
              <a:endParaRPr lang="en-GB"/>
            </a:p>
          </p:txBody>
        </p:sp>
        <p:sp>
          <p:nvSpPr>
            <p:cNvPr id="1269" name="Line 1102"/>
            <p:cNvSpPr>
              <a:spLocks noChangeShapeType="1"/>
            </p:cNvSpPr>
            <p:nvPr/>
          </p:nvSpPr>
          <p:spPr bwMode="auto">
            <a:xfrm>
              <a:off x="2864" y="1327"/>
              <a:ext cx="0" cy="92"/>
            </a:xfrm>
            <a:prstGeom prst="line">
              <a:avLst/>
            </a:prstGeom>
            <a:noFill/>
            <a:ln w="0">
              <a:solidFill>
                <a:srgbClr val="000000"/>
              </a:solidFill>
              <a:round/>
              <a:headEnd/>
              <a:tailEnd/>
            </a:ln>
          </p:spPr>
          <p:txBody>
            <a:bodyPr/>
            <a:lstStyle/>
            <a:p>
              <a:endParaRPr lang="en-GB"/>
            </a:p>
          </p:txBody>
        </p:sp>
        <p:sp>
          <p:nvSpPr>
            <p:cNvPr id="1270" name="Line 1103"/>
            <p:cNvSpPr>
              <a:spLocks noChangeShapeType="1"/>
            </p:cNvSpPr>
            <p:nvPr/>
          </p:nvSpPr>
          <p:spPr bwMode="auto">
            <a:xfrm>
              <a:off x="2896" y="1419"/>
              <a:ext cx="0" cy="0"/>
            </a:xfrm>
            <a:prstGeom prst="line">
              <a:avLst/>
            </a:prstGeom>
            <a:noFill/>
            <a:ln w="0">
              <a:solidFill>
                <a:srgbClr val="000000"/>
              </a:solidFill>
              <a:round/>
              <a:headEnd/>
              <a:tailEnd/>
            </a:ln>
          </p:spPr>
          <p:txBody>
            <a:bodyPr/>
            <a:lstStyle/>
            <a:p>
              <a:endParaRPr lang="en-GB"/>
            </a:p>
          </p:txBody>
        </p:sp>
        <p:sp>
          <p:nvSpPr>
            <p:cNvPr id="1271" name="Line 1104"/>
            <p:cNvSpPr>
              <a:spLocks noChangeShapeType="1"/>
            </p:cNvSpPr>
            <p:nvPr/>
          </p:nvSpPr>
          <p:spPr bwMode="auto">
            <a:xfrm>
              <a:off x="2896" y="1327"/>
              <a:ext cx="0" cy="0"/>
            </a:xfrm>
            <a:prstGeom prst="line">
              <a:avLst/>
            </a:prstGeom>
            <a:noFill/>
            <a:ln w="0">
              <a:solidFill>
                <a:srgbClr val="000000"/>
              </a:solidFill>
              <a:round/>
              <a:headEnd/>
              <a:tailEnd/>
            </a:ln>
          </p:spPr>
          <p:txBody>
            <a:bodyPr/>
            <a:lstStyle/>
            <a:p>
              <a:endParaRPr lang="en-GB"/>
            </a:p>
          </p:txBody>
        </p:sp>
        <p:sp>
          <p:nvSpPr>
            <p:cNvPr id="1272" name="Line 1105"/>
            <p:cNvSpPr>
              <a:spLocks noChangeShapeType="1"/>
            </p:cNvSpPr>
            <p:nvPr/>
          </p:nvSpPr>
          <p:spPr bwMode="auto">
            <a:xfrm>
              <a:off x="2945" y="1419"/>
              <a:ext cx="0" cy="0"/>
            </a:xfrm>
            <a:prstGeom prst="line">
              <a:avLst/>
            </a:prstGeom>
            <a:noFill/>
            <a:ln w="0">
              <a:solidFill>
                <a:srgbClr val="000000"/>
              </a:solidFill>
              <a:round/>
              <a:headEnd/>
              <a:tailEnd/>
            </a:ln>
          </p:spPr>
          <p:txBody>
            <a:bodyPr/>
            <a:lstStyle/>
            <a:p>
              <a:endParaRPr lang="en-GB"/>
            </a:p>
          </p:txBody>
        </p:sp>
        <p:sp>
          <p:nvSpPr>
            <p:cNvPr id="1273" name="Line 1106"/>
            <p:cNvSpPr>
              <a:spLocks noChangeShapeType="1"/>
            </p:cNvSpPr>
            <p:nvPr/>
          </p:nvSpPr>
          <p:spPr bwMode="auto">
            <a:xfrm>
              <a:off x="2945" y="1327"/>
              <a:ext cx="0" cy="0"/>
            </a:xfrm>
            <a:prstGeom prst="line">
              <a:avLst/>
            </a:prstGeom>
            <a:noFill/>
            <a:ln w="0">
              <a:solidFill>
                <a:srgbClr val="000000"/>
              </a:solidFill>
              <a:round/>
              <a:headEnd/>
              <a:tailEnd/>
            </a:ln>
          </p:spPr>
          <p:txBody>
            <a:bodyPr/>
            <a:lstStyle/>
            <a:p>
              <a:endParaRPr lang="en-GB"/>
            </a:p>
          </p:txBody>
        </p:sp>
        <p:sp>
          <p:nvSpPr>
            <p:cNvPr id="1274" name="Line 1107"/>
            <p:cNvSpPr>
              <a:spLocks noChangeShapeType="1"/>
            </p:cNvSpPr>
            <p:nvPr/>
          </p:nvSpPr>
          <p:spPr bwMode="auto">
            <a:xfrm>
              <a:off x="2864" y="1363"/>
              <a:ext cx="0" cy="0"/>
            </a:xfrm>
            <a:prstGeom prst="line">
              <a:avLst/>
            </a:prstGeom>
            <a:noFill/>
            <a:ln w="0">
              <a:solidFill>
                <a:srgbClr val="000000"/>
              </a:solidFill>
              <a:round/>
              <a:headEnd/>
              <a:tailEnd/>
            </a:ln>
          </p:spPr>
          <p:txBody>
            <a:bodyPr/>
            <a:lstStyle/>
            <a:p>
              <a:endParaRPr lang="en-GB"/>
            </a:p>
          </p:txBody>
        </p:sp>
        <p:sp>
          <p:nvSpPr>
            <p:cNvPr id="1275" name="Line 1108"/>
            <p:cNvSpPr>
              <a:spLocks noChangeShapeType="1"/>
            </p:cNvSpPr>
            <p:nvPr/>
          </p:nvSpPr>
          <p:spPr bwMode="auto">
            <a:xfrm flipH="1">
              <a:off x="2953" y="1363"/>
              <a:ext cx="4" cy="0"/>
            </a:xfrm>
            <a:prstGeom prst="line">
              <a:avLst/>
            </a:prstGeom>
            <a:noFill/>
            <a:ln w="0">
              <a:solidFill>
                <a:srgbClr val="000000"/>
              </a:solidFill>
              <a:round/>
              <a:headEnd/>
              <a:tailEnd/>
            </a:ln>
          </p:spPr>
          <p:txBody>
            <a:bodyPr/>
            <a:lstStyle/>
            <a:p>
              <a:endParaRPr lang="en-GB"/>
            </a:p>
          </p:txBody>
        </p:sp>
        <p:sp>
          <p:nvSpPr>
            <p:cNvPr id="1276" name="Line 1109"/>
            <p:cNvSpPr>
              <a:spLocks noChangeShapeType="1"/>
            </p:cNvSpPr>
            <p:nvPr/>
          </p:nvSpPr>
          <p:spPr bwMode="auto">
            <a:xfrm>
              <a:off x="2864" y="1407"/>
              <a:ext cx="0" cy="0"/>
            </a:xfrm>
            <a:prstGeom prst="line">
              <a:avLst/>
            </a:prstGeom>
            <a:noFill/>
            <a:ln w="0">
              <a:solidFill>
                <a:srgbClr val="000000"/>
              </a:solidFill>
              <a:round/>
              <a:headEnd/>
              <a:tailEnd/>
            </a:ln>
          </p:spPr>
          <p:txBody>
            <a:bodyPr/>
            <a:lstStyle/>
            <a:p>
              <a:endParaRPr lang="en-GB"/>
            </a:p>
          </p:txBody>
        </p:sp>
        <p:sp>
          <p:nvSpPr>
            <p:cNvPr id="1277" name="Line 1110"/>
            <p:cNvSpPr>
              <a:spLocks noChangeShapeType="1"/>
            </p:cNvSpPr>
            <p:nvPr/>
          </p:nvSpPr>
          <p:spPr bwMode="auto">
            <a:xfrm flipH="1">
              <a:off x="2953" y="1407"/>
              <a:ext cx="4" cy="0"/>
            </a:xfrm>
            <a:prstGeom prst="line">
              <a:avLst/>
            </a:prstGeom>
            <a:noFill/>
            <a:ln w="0">
              <a:solidFill>
                <a:srgbClr val="000000"/>
              </a:solidFill>
              <a:round/>
              <a:headEnd/>
              <a:tailEnd/>
            </a:ln>
          </p:spPr>
          <p:txBody>
            <a:bodyPr/>
            <a:lstStyle/>
            <a:p>
              <a:endParaRPr lang="en-GB"/>
            </a:p>
          </p:txBody>
        </p:sp>
        <p:sp>
          <p:nvSpPr>
            <p:cNvPr id="1278" name="Line 1111"/>
            <p:cNvSpPr>
              <a:spLocks noChangeShapeType="1"/>
            </p:cNvSpPr>
            <p:nvPr/>
          </p:nvSpPr>
          <p:spPr bwMode="auto">
            <a:xfrm>
              <a:off x="2864" y="1419"/>
              <a:ext cx="93" cy="0"/>
            </a:xfrm>
            <a:prstGeom prst="line">
              <a:avLst/>
            </a:prstGeom>
            <a:noFill/>
            <a:ln w="0">
              <a:solidFill>
                <a:srgbClr val="000000"/>
              </a:solidFill>
              <a:round/>
              <a:headEnd/>
              <a:tailEnd/>
            </a:ln>
          </p:spPr>
          <p:txBody>
            <a:bodyPr/>
            <a:lstStyle/>
            <a:p>
              <a:endParaRPr lang="en-GB"/>
            </a:p>
          </p:txBody>
        </p:sp>
        <p:sp>
          <p:nvSpPr>
            <p:cNvPr id="1279" name="Line 1112"/>
            <p:cNvSpPr>
              <a:spLocks noChangeShapeType="1"/>
            </p:cNvSpPr>
            <p:nvPr/>
          </p:nvSpPr>
          <p:spPr bwMode="auto">
            <a:xfrm>
              <a:off x="2864" y="1327"/>
              <a:ext cx="93" cy="0"/>
            </a:xfrm>
            <a:prstGeom prst="line">
              <a:avLst/>
            </a:prstGeom>
            <a:noFill/>
            <a:ln w="0">
              <a:solidFill>
                <a:srgbClr val="000000"/>
              </a:solidFill>
              <a:round/>
              <a:headEnd/>
              <a:tailEnd/>
            </a:ln>
          </p:spPr>
          <p:txBody>
            <a:bodyPr/>
            <a:lstStyle/>
            <a:p>
              <a:endParaRPr lang="en-GB"/>
            </a:p>
          </p:txBody>
        </p:sp>
        <p:sp>
          <p:nvSpPr>
            <p:cNvPr id="1280" name="Line 1113"/>
            <p:cNvSpPr>
              <a:spLocks noChangeShapeType="1"/>
            </p:cNvSpPr>
            <p:nvPr/>
          </p:nvSpPr>
          <p:spPr bwMode="auto">
            <a:xfrm>
              <a:off x="2957" y="1327"/>
              <a:ext cx="0" cy="92"/>
            </a:xfrm>
            <a:prstGeom prst="line">
              <a:avLst/>
            </a:prstGeom>
            <a:noFill/>
            <a:ln w="0">
              <a:solidFill>
                <a:srgbClr val="000000"/>
              </a:solidFill>
              <a:round/>
              <a:headEnd/>
              <a:tailEnd/>
            </a:ln>
          </p:spPr>
          <p:txBody>
            <a:bodyPr/>
            <a:lstStyle/>
            <a:p>
              <a:endParaRPr lang="en-GB"/>
            </a:p>
          </p:txBody>
        </p:sp>
        <p:sp>
          <p:nvSpPr>
            <p:cNvPr id="1281" name="Line 1114"/>
            <p:cNvSpPr>
              <a:spLocks noChangeShapeType="1"/>
            </p:cNvSpPr>
            <p:nvPr/>
          </p:nvSpPr>
          <p:spPr bwMode="auto">
            <a:xfrm>
              <a:off x="2864" y="1327"/>
              <a:ext cx="0" cy="92"/>
            </a:xfrm>
            <a:prstGeom prst="line">
              <a:avLst/>
            </a:prstGeom>
            <a:noFill/>
            <a:ln w="0">
              <a:solidFill>
                <a:srgbClr val="000000"/>
              </a:solidFill>
              <a:round/>
              <a:headEnd/>
              <a:tailEnd/>
            </a:ln>
          </p:spPr>
          <p:txBody>
            <a:bodyPr/>
            <a:lstStyle/>
            <a:p>
              <a:endParaRPr lang="en-GB"/>
            </a:p>
          </p:txBody>
        </p:sp>
        <p:sp>
          <p:nvSpPr>
            <p:cNvPr id="1282" name="Rectangle 1115"/>
            <p:cNvSpPr>
              <a:spLocks noChangeArrowheads="1"/>
            </p:cNvSpPr>
            <p:nvPr/>
          </p:nvSpPr>
          <p:spPr bwMode="auto">
            <a:xfrm>
              <a:off x="2989" y="1331"/>
              <a:ext cx="88" cy="88"/>
            </a:xfrm>
            <a:prstGeom prst="rect">
              <a:avLst/>
            </a:prstGeom>
            <a:solidFill>
              <a:srgbClr val="FFFFFF"/>
            </a:solidFill>
            <a:ln w="9525">
              <a:noFill/>
              <a:miter lim="800000"/>
              <a:headEnd/>
              <a:tailEnd/>
            </a:ln>
          </p:spPr>
          <p:txBody>
            <a:bodyPr/>
            <a:lstStyle/>
            <a:p>
              <a:endParaRPr lang="en-US"/>
            </a:p>
          </p:txBody>
        </p:sp>
        <p:sp>
          <p:nvSpPr>
            <p:cNvPr id="1283" name="Rectangle 1116"/>
            <p:cNvSpPr>
              <a:spLocks noChangeArrowheads="1"/>
            </p:cNvSpPr>
            <p:nvPr/>
          </p:nvSpPr>
          <p:spPr bwMode="auto">
            <a:xfrm>
              <a:off x="2989" y="1331"/>
              <a:ext cx="88" cy="88"/>
            </a:xfrm>
            <a:prstGeom prst="rect">
              <a:avLst/>
            </a:prstGeom>
            <a:noFill/>
            <a:ln w="0">
              <a:solidFill>
                <a:srgbClr val="FFFFFF"/>
              </a:solidFill>
              <a:miter lim="800000"/>
              <a:headEnd/>
              <a:tailEnd/>
            </a:ln>
          </p:spPr>
          <p:txBody>
            <a:bodyPr/>
            <a:lstStyle/>
            <a:p>
              <a:endParaRPr lang="en-US"/>
            </a:p>
          </p:txBody>
        </p:sp>
        <p:pic>
          <p:nvPicPr>
            <p:cNvPr id="1284" name="Picture 1117"/>
            <p:cNvPicPr>
              <a:picLocks noChangeAspect="1" noChangeArrowheads="1"/>
            </p:cNvPicPr>
            <p:nvPr/>
          </p:nvPicPr>
          <p:blipFill>
            <a:blip r:embed="rId54" cstate="print"/>
            <a:srcRect/>
            <a:stretch>
              <a:fillRect/>
            </a:stretch>
          </p:blipFill>
          <p:spPr bwMode="auto">
            <a:xfrm>
              <a:off x="2989" y="1331"/>
              <a:ext cx="88" cy="88"/>
            </a:xfrm>
            <a:prstGeom prst="rect">
              <a:avLst/>
            </a:prstGeom>
            <a:noFill/>
            <a:ln w="9525">
              <a:noFill/>
              <a:miter lim="800000"/>
              <a:headEnd/>
              <a:tailEnd/>
            </a:ln>
          </p:spPr>
        </p:pic>
        <p:sp>
          <p:nvSpPr>
            <p:cNvPr id="1285" name="Line 1118"/>
            <p:cNvSpPr>
              <a:spLocks noChangeShapeType="1"/>
            </p:cNvSpPr>
            <p:nvPr/>
          </p:nvSpPr>
          <p:spPr bwMode="auto">
            <a:xfrm>
              <a:off x="2989" y="1419"/>
              <a:ext cx="88" cy="0"/>
            </a:xfrm>
            <a:prstGeom prst="line">
              <a:avLst/>
            </a:prstGeom>
            <a:noFill/>
            <a:ln w="0">
              <a:solidFill>
                <a:srgbClr val="000000"/>
              </a:solidFill>
              <a:round/>
              <a:headEnd/>
              <a:tailEnd/>
            </a:ln>
          </p:spPr>
          <p:txBody>
            <a:bodyPr/>
            <a:lstStyle/>
            <a:p>
              <a:endParaRPr lang="en-GB"/>
            </a:p>
          </p:txBody>
        </p:sp>
        <p:sp>
          <p:nvSpPr>
            <p:cNvPr id="1286" name="Line 1119"/>
            <p:cNvSpPr>
              <a:spLocks noChangeShapeType="1"/>
            </p:cNvSpPr>
            <p:nvPr/>
          </p:nvSpPr>
          <p:spPr bwMode="auto">
            <a:xfrm>
              <a:off x="2989" y="1331"/>
              <a:ext cx="88" cy="0"/>
            </a:xfrm>
            <a:prstGeom prst="line">
              <a:avLst/>
            </a:prstGeom>
            <a:noFill/>
            <a:ln w="0">
              <a:solidFill>
                <a:srgbClr val="000000"/>
              </a:solidFill>
              <a:round/>
              <a:headEnd/>
              <a:tailEnd/>
            </a:ln>
          </p:spPr>
          <p:txBody>
            <a:bodyPr/>
            <a:lstStyle/>
            <a:p>
              <a:endParaRPr lang="en-GB"/>
            </a:p>
          </p:txBody>
        </p:sp>
        <p:sp>
          <p:nvSpPr>
            <p:cNvPr id="1287" name="Line 1120"/>
            <p:cNvSpPr>
              <a:spLocks noChangeShapeType="1"/>
            </p:cNvSpPr>
            <p:nvPr/>
          </p:nvSpPr>
          <p:spPr bwMode="auto">
            <a:xfrm>
              <a:off x="3077" y="1331"/>
              <a:ext cx="0" cy="88"/>
            </a:xfrm>
            <a:prstGeom prst="line">
              <a:avLst/>
            </a:prstGeom>
            <a:noFill/>
            <a:ln w="0">
              <a:solidFill>
                <a:srgbClr val="000000"/>
              </a:solidFill>
              <a:round/>
              <a:headEnd/>
              <a:tailEnd/>
            </a:ln>
          </p:spPr>
          <p:txBody>
            <a:bodyPr/>
            <a:lstStyle/>
            <a:p>
              <a:endParaRPr lang="en-GB"/>
            </a:p>
          </p:txBody>
        </p:sp>
        <p:sp>
          <p:nvSpPr>
            <p:cNvPr id="1288" name="Line 1121"/>
            <p:cNvSpPr>
              <a:spLocks noChangeShapeType="1"/>
            </p:cNvSpPr>
            <p:nvPr/>
          </p:nvSpPr>
          <p:spPr bwMode="auto">
            <a:xfrm>
              <a:off x="2989" y="1331"/>
              <a:ext cx="0" cy="88"/>
            </a:xfrm>
            <a:prstGeom prst="line">
              <a:avLst/>
            </a:prstGeom>
            <a:noFill/>
            <a:ln w="0">
              <a:solidFill>
                <a:srgbClr val="000000"/>
              </a:solidFill>
              <a:round/>
              <a:headEnd/>
              <a:tailEnd/>
            </a:ln>
          </p:spPr>
          <p:txBody>
            <a:bodyPr/>
            <a:lstStyle/>
            <a:p>
              <a:endParaRPr lang="en-GB"/>
            </a:p>
          </p:txBody>
        </p:sp>
        <p:sp>
          <p:nvSpPr>
            <p:cNvPr id="1289" name="Line 1122"/>
            <p:cNvSpPr>
              <a:spLocks noChangeShapeType="1"/>
            </p:cNvSpPr>
            <p:nvPr/>
          </p:nvSpPr>
          <p:spPr bwMode="auto">
            <a:xfrm>
              <a:off x="2989" y="1419"/>
              <a:ext cx="88" cy="0"/>
            </a:xfrm>
            <a:prstGeom prst="line">
              <a:avLst/>
            </a:prstGeom>
            <a:noFill/>
            <a:ln w="0">
              <a:solidFill>
                <a:srgbClr val="000000"/>
              </a:solidFill>
              <a:round/>
              <a:headEnd/>
              <a:tailEnd/>
            </a:ln>
          </p:spPr>
          <p:txBody>
            <a:bodyPr/>
            <a:lstStyle/>
            <a:p>
              <a:endParaRPr lang="en-GB"/>
            </a:p>
          </p:txBody>
        </p:sp>
        <p:sp>
          <p:nvSpPr>
            <p:cNvPr id="1290" name="Line 1123"/>
            <p:cNvSpPr>
              <a:spLocks noChangeShapeType="1"/>
            </p:cNvSpPr>
            <p:nvPr/>
          </p:nvSpPr>
          <p:spPr bwMode="auto">
            <a:xfrm>
              <a:off x="2989" y="1331"/>
              <a:ext cx="0" cy="88"/>
            </a:xfrm>
            <a:prstGeom prst="line">
              <a:avLst/>
            </a:prstGeom>
            <a:noFill/>
            <a:ln w="0">
              <a:solidFill>
                <a:srgbClr val="000000"/>
              </a:solidFill>
              <a:round/>
              <a:headEnd/>
              <a:tailEnd/>
            </a:ln>
          </p:spPr>
          <p:txBody>
            <a:bodyPr/>
            <a:lstStyle/>
            <a:p>
              <a:endParaRPr lang="en-GB"/>
            </a:p>
          </p:txBody>
        </p:sp>
        <p:sp>
          <p:nvSpPr>
            <p:cNvPr id="1291" name="Line 1124"/>
            <p:cNvSpPr>
              <a:spLocks noChangeShapeType="1"/>
            </p:cNvSpPr>
            <p:nvPr/>
          </p:nvSpPr>
          <p:spPr bwMode="auto">
            <a:xfrm flipV="1">
              <a:off x="3021" y="1415"/>
              <a:ext cx="0" cy="4"/>
            </a:xfrm>
            <a:prstGeom prst="line">
              <a:avLst/>
            </a:prstGeom>
            <a:noFill/>
            <a:ln w="0">
              <a:solidFill>
                <a:srgbClr val="000000"/>
              </a:solidFill>
              <a:round/>
              <a:headEnd/>
              <a:tailEnd/>
            </a:ln>
          </p:spPr>
          <p:txBody>
            <a:bodyPr/>
            <a:lstStyle/>
            <a:p>
              <a:endParaRPr lang="en-GB"/>
            </a:p>
          </p:txBody>
        </p:sp>
        <p:sp>
          <p:nvSpPr>
            <p:cNvPr id="1292" name="Line 1125"/>
            <p:cNvSpPr>
              <a:spLocks noChangeShapeType="1"/>
            </p:cNvSpPr>
            <p:nvPr/>
          </p:nvSpPr>
          <p:spPr bwMode="auto">
            <a:xfrm>
              <a:off x="3021" y="1331"/>
              <a:ext cx="0" cy="0"/>
            </a:xfrm>
            <a:prstGeom prst="line">
              <a:avLst/>
            </a:prstGeom>
            <a:noFill/>
            <a:ln w="0">
              <a:solidFill>
                <a:srgbClr val="000000"/>
              </a:solidFill>
              <a:round/>
              <a:headEnd/>
              <a:tailEnd/>
            </a:ln>
          </p:spPr>
          <p:txBody>
            <a:bodyPr/>
            <a:lstStyle/>
            <a:p>
              <a:endParaRPr lang="en-GB"/>
            </a:p>
          </p:txBody>
        </p:sp>
        <p:sp>
          <p:nvSpPr>
            <p:cNvPr id="1293" name="Line 1126"/>
            <p:cNvSpPr>
              <a:spLocks noChangeShapeType="1"/>
            </p:cNvSpPr>
            <p:nvPr/>
          </p:nvSpPr>
          <p:spPr bwMode="auto">
            <a:xfrm flipV="1">
              <a:off x="3065" y="1415"/>
              <a:ext cx="0" cy="4"/>
            </a:xfrm>
            <a:prstGeom prst="line">
              <a:avLst/>
            </a:prstGeom>
            <a:noFill/>
            <a:ln w="0">
              <a:solidFill>
                <a:srgbClr val="000000"/>
              </a:solidFill>
              <a:round/>
              <a:headEnd/>
              <a:tailEnd/>
            </a:ln>
          </p:spPr>
          <p:txBody>
            <a:bodyPr/>
            <a:lstStyle/>
            <a:p>
              <a:endParaRPr lang="en-GB"/>
            </a:p>
          </p:txBody>
        </p:sp>
        <p:sp>
          <p:nvSpPr>
            <p:cNvPr id="1294" name="Line 1127"/>
            <p:cNvSpPr>
              <a:spLocks noChangeShapeType="1"/>
            </p:cNvSpPr>
            <p:nvPr/>
          </p:nvSpPr>
          <p:spPr bwMode="auto">
            <a:xfrm>
              <a:off x="3065" y="1331"/>
              <a:ext cx="0" cy="0"/>
            </a:xfrm>
            <a:prstGeom prst="line">
              <a:avLst/>
            </a:prstGeom>
            <a:noFill/>
            <a:ln w="0">
              <a:solidFill>
                <a:srgbClr val="000000"/>
              </a:solidFill>
              <a:round/>
              <a:headEnd/>
              <a:tailEnd/>
            </a:ln>
          </p:spPr>
          <p:txBody>
            <a:bodyPr/>
            <a:lstStyle/>
            <a:p>
              <a:endParaRPr lang="en-GB"/>
            </a:p>
          </p:txBody>
        </p:sp>
        <p:sp>
          <p:nvSpPr>
            <p:cNvPr id="1295" name="Line 1128"/>
            <p:cNvSpPr>
              <a:spLocks noChangeShapeType="1"/>
            </p:cNvSpPr>
            <p:nvPr/>
          </p:nvSpPr>
          <p:spPr bwMode="auto">
            <a:xfrm>
              <a:off x="2989" y="1363"/>
              <a:ext cx="0" cy="0"/>
            </a:xfrm>
            <a:prstGeom prst="line">
              <a:avLst/>
            </a:prstGeom>
            <a:noFill/>
            <a:ln w="0">
              <a:solidFill>
                <a:srgbClr val="000000"/>
              </a:solidFill>
              <a:round/>
              <a:headEnd/>
              <a:tailEnd/>
            </a:ln>
          </p:spPr>
          <p:txBody>
            <a:bodyPr/>
            <a:lstStyle/>
            <a:p>
              <a:endParaRPr lang="en-GB"/>
            </a:p>
          </p:txBody>
        </p:sp>
        <p:sp>
          <p:nvSpPr>
            <p:cNvPr id="1296" name="Line 1129"/>
            <p:cNvSpPr>
              <a:spLocks noChangeShapeType="1"/>
            </p:cNvSpPr>
            <p:nvPr/>
          </p:nvSpPr>
          <p:spPr bwMode="auto">
            <a:xfrm flipH="1">
              <a:off x="3073" y="1363"/>
              <a:ext cx="4" cy="0"/>
            </a:xfrm>
            <a:prstGeom prst="line">
              <a:avLst/>
            </a:prstGeom>
            <a:noFill/>
            <a:ln w="0">
              <a:solidFill>
                <a:srgbClr val="000000"/>
              </a:solidFill>
              <a:round/>
              <a:headEnd/>
              <a:tailEnd/>
            </a:ln>
          </p:spPr>
          <p:txBody>
            <a:bodyPr/>
            <a:lstStyle/>
            <a:p>
              <a:endParaRPr lang="en-GB"/>
            </a:p>
          </p:txBody>
        </p:sp>
        <p:sp>
          <p:nvSpPr>
            <p:cNvPr id="1297" name="Line 1130"/>
            <p:cNvSpPr>
              <a:spLocks noChangeShapeType="1"/>
            </p:cNvSpPr>
            <p:nvPr/>
          </p:nvSpPr>
          <p:spPr bwMode="auto">
            <a:xfrm>
              <a:off x="2989" y="1407"/>
              <a:ext cx="0" cy="0"/>
            </a:xfrm>
            <a:prstGeom prst="line">
              <a:avLst/>
            </a:prstGeom>
            <a:noFill/>
            <a:ln w="0">
              <a:solidFill>
                <a:srgbClr val="000000"/>
              </a:solidFill>
              <a:round/>
              <a:headEnd/>
              <a:tailEnd/>
            </a:ln>
          </p:spPr>
          <p:txBody>
            <a:bodyPr/>
            <a:lstStyle/>
            <a:p>
              <a:endParaRPr lang="en-GB"/>
            </a:p>
          </p:txBody>
        </p:sp>
        <p:sp>
          <p:nvSpPr>
            <p:cNvPr id="1298" name="Line 1131"/>
            <p:cNvSpPr>
              <a:spLocks noChangeShapeType="1"/>
            </p:cNvSpPr>
            <p:nvPr/>
          </p:nvSpPr>
          <p:spPr bwMode="auto">
            <a:xfrm flipH="1">
              <a:off x="3073" y="1407"/>
              <a:ext cx="4" cy="0"/>
            </a:xfrm>
            <a:prstGeom prst="line">
              <a:avLst/>
            </a:prstGeom>
            <a:noFill/>
            <a:ln w="0">
              <a:solidFill>
                <a:srgbClr val="000000"/>
              </a:solidFill>
              <a:round/>
              <a:headEnd/>
              <a:tailEnd/>
            </a:ln>
          </p:spPr>
          <p:txBody>
            <a:bodyPr/>
            <a:lstStyle/>
            <a:p>
              <a:endParaRPr lang="en-GB"/>
            </a:p>
          </p:txBody>
        </p:sp>
        <p:sp>
          <p:nvSpPr>
            <p:cNvPr id="1299" name="Line 1132"/>
            <p:cNvSpPr>
              <a:spLocks noChangeShapeType="1"/>
            </p:cNvSpPr>
            <p:nvPr/>
          </p:nvSpPr>
          <p:spPr bwMode="auto">
            <a:xfrm>
              <a:off x="2989" y="1419"/>
              <a:ext cx="88" cy="0"/>
            </a:xfrm>
            <a:prstGeom prst="line">
              <a:avLst/>
            </a:prstGeom>
            <a:noFill/>
            <a:ln w="0">
              <a:solidFill>
                <a:srgbClr val="000000"/>
              </a:solidFill>
              <a:round/>
              <a:headEnd/>
              <a:tailEnd/>
            </a:ln>
          </p:spPr>
          <p:txBody>
            <a:bodyPr/>
            <a:lstStyle/>
            <a:p>
              <a:endParaRPr lang="en-GB"/>
            </a:p>
          </p:txBody>
        </p:sp>
        <p:sp>
          <p:nvSpPr>
            <p:cNvPr id="1300" name="Line 1133"/>
            <p:cNvSpPr>
              <a:spLocks noChangeShapeType="1"/>
            </p:cNvSpPr>
            <p:nvPr/>
          </p:nvSpPr>
          <p:spPr bwMode="auto">
            <a:xfrm>
              <a:off x="2989" y="1331"/>
              <a:ext cx="88" cy="0"/>
            </a:xfrm>
            <a:prstGeom prst="line">
              <a:avLst/>
            </a:prstGeom>
            <a:noFill/>
            <a:ln w="0">
              <a:solidFill>
                <a:srgbClr val="000000"/>
              </a:solidFill>
              <a:round/>
              <a:headEnd/>
              <a:tailEnd/>
            </a:ln>
          </p:spPr>
          <p:txBody>
            <a:bodyPr/>
            <a:lstStyle/>
            <a:p>
              <a:endParaRPr lang="en-GB"/>
            </a:p>
          </p:txBody>
        </p:sp>
        <p:sp>
          <p:nvSpPr>
            <p:cNvPr id="1301" name="Line 1134"/>
            <p:cNvSpPr>
              <a:spLocks noChangeShapeType="1"/>
            </p:cNvSpPr>
            <p:nvPr/>
          </p:nvSpPr>
          <p:spPr bwMode="auto">
            <a:xfrm>
              <a:off x="3077" y="1331"/>
              <a:ext cx="0" cy="88"/>
            </a:xfrm>
            <a:prstGeom prst="line">
              <a:avLst/>
            </a:prstGeom>
            <a:noFill/>
            <a:ln w="0">
              <a:solidFill>
                <a:srgbClr val="000000"/>
              </a:solidFill>
              <a:round/>
              <a:headEnd/>
              <a:tailEnd/>
            </a:ln>
          </p:spPr>
          <p:txBody>
            <a:bodyPr/>
            <a:lstStyle/>
            <a:p>
              <a:endParaRPr lang="en-GB"/>
            </a:p>
          </p:txBody>
        </p:sp>
        <p:sp>
          <p:nvSpPr>
            <p:cNvPr id="1302" name="Line 1135"/>
            <p:cNvSpPr>
              <a:spLocks noChangeShapeType="1"/>
            </p:cNvSpPr>
            <p:nvPr/>
          </p:nvSpPr>
          <p:spPr bwMode="auto">
            <a:xfrm>
              <a:off x="2989" y="1331"/>
              <a:ext cx="0" cy="88"/>
            </a:xfrm>
            <a:prstGeom prst="line">
              <a:avLst/>
            </a:prstGeom>
            <a:noFill/>
            <a:ln w="0">
              <a:solidFill>
                <a:srgbClr val="000000"/>
              </a:solidFill>
              <a:round/>
              <a:headEnd/>
              <a:tailEnd/>
            </a:ln>
          </p:spPr>
          <p:txBody>
            <a:bodyPr/>
            <a:lstStyle/>
            <a:p>
              <a:endParaRPr lang="en-GB"/>
            </a:p>
          </p:txBody>
        </p:sp>
        <p:sp>
          <p:nvSpPr>
            <p:cNvPr id="1303" name="Rectangle 1136"/>
            <p:cNvSpPr>
              <a:spLocks noChangeArrowheads="1"/>
            </p:cNvSpPr>
            <p:nvPr/>
          </p:nvSpPr>
          <p:spPr bwMode="auto">
            <a:xfrm>
              <a:off x="3109" y="1331"/>
              <a:ext cx="88" cy="88"/>
            </a:xfrm>
            <a:prstGeom prst="rect">
              <a:avLst/>
            </a:prstGeom>
            <a:solidFill>
              <a:srgbClr val="FFFFFF"/>
            </a:solidFill>
            <a:ln w="9525">
              <a:noFill/>
              <a:miter lim="800000"/>
              <a:headEnd/>
              <a:tailEnd/>
            </a:ln>
          </p:spPr>
          <p:txBody>
            <a:bodyPr/>
            <a:lstStyle/>
            <a:p>
              <a:endParaRPr lang="en-US"/>
            </a:p>
          </p:txBody>
        </p:sp>
        <p:sp>
          <p:nvSpPr>
            <p:cNvPr id="1304" name="Rectangle 1137"/>
            <p:cNvSpPr>
              <a:spLocks noChangeArrowheads="1"/>
            </p:cNvSpPr>
            <p:nvPr/>
          </p:nvSpPr>
          <p:spPr bwMode="auto">
            <a:xfrm>
              <a:off x="3109" y="1331"/>
              <a:ext cx="88" cy="88"/>
            </a:xfrm>
            <a:prstGeom prst="rect">
              <a:avLst/>
            </a:prstGeom>
            <a:noFill/>
            <a:ln w="0">
              <a:solidFill>
                <a:srgbClr val="FFFFFF"/>
              </a:solidFill>
              <a:miter lim="800000"/>
              <a:headEnd/>
              <a:tailEnd/>
            </a:ln>
          </p:spPr>
          <p:txBody>
            <a:bodyPr/>
            <a:lstStyle/>
            <a:p>
              <a:endParaRPr lang="en-US"/>
            </a:p>
          </p:txBody>
        </p:sp>
        <p:pic>
          <p:nvPicPr>
            <p:cNvPr id="1305" name="Picture 1138"/>
            <p:cNvPicPr>
              <a:picLocks noChangeAspect="1" noChangeArrowheads="1"/>
            </p:cNvPicPr>
            <p:nvPr/>
          </p:nvPicPr>
          <p:blipFill>
            <a:blip r:embed="rId55" cstate="print"/>
            <a:srcRect/>
            <a:stretch>
              <a:fillRect/>
            </a:stretch>
          </p:blipFill>
          <p:spPr bwMode="auto">
            <a:xfrm>
              <a:off x="3109" y="1331"/>
              <a:ext cx="88" cy="88"/>
            </a:xfrm>
            <a:prstGeom prst="rect">
              <a:avLst/>
            </a:prstGeom>
            <a:noFill/>
            <a:ln w="9525">
              <a:noFill/>
              <a:miter lim="800000"/>
              <a:headEnd/>
              <a:tailEnd/>
            </a:ln>
          </p:spPr>
        </p:pic>
        <p:sp>
          <p:nvSpPr>
            <p:cNvPr id="1306" name="Line 1139"/>
            <p:cNvSpPr>
              <a:spLocks noChangeShapeType="1"/>
            </p:cNvSpPr>
            <p:nvPr/>
          </p:nvSpPr>
          <p:spPr bwMode="auto">
            <a:xfrm>
              <a:off x="3109" y="1419"/>
              <a:ext cx="88" cy="0"/>
            </a:xfrm>
            <a:prstGeom prst="line">
              <a:avLst/>
            </a:prstGeom>
            <a:noFill/>
            <a:ln w="0">
              <a:solidFill>
                <a:srgbClr val="000000"/>
              </a:solidFill>
              <a:round/>
              <a:headEnd/>
              <a:tailEnd/>
            </a:ln>
          </p:spPr>
          <p:txBody>
            <a:bodyPr/>
            <a:lstStyle/>
            <a:p>
              <a:endParaRPr lang="en-GB"/>
            </a:p>
          </p:txBody>
        </p:sp>
        <p:sp>
          <p:nvSpPr>
            <p:cNvPr id="1307" name="Line 1140"/>
            <p:cNvSpPr>
              <a:spLocks noChangeShapeType="1"/>
            </p:cNvSpPr>
            <p:nvPr/>
          </p:nvSpPr>
          <p:spPr bwMode="auto">
            <a:xfrm>
              <a:off x="3109" y="1331"/>
              <a:ext cx="88" cy="0"/>
            </a:xfrm>
            <a:prstGeom prst="line">
              <a:avLst/>
            </a:prstGeom>
            <a:noFill/>
            <a:ln w="0">
              <a:solidFill>
                <a:srgbClr val="000000"/>
              </a:solidFill>
              <a:round/>
              <a:headEnd/>
              <a:tailEnd/>
            </a:ln>
          </p:spPr>
          <p:txBody>
            <a:bodyPr/>
            <a:lstStyle/>
            <a:p>
              <a:endParaRPr lang="en-GB"/>
            </a:p>
          </p:txBody>
        </p:sp>
        <p:sp>
          <p:nvSpPr>
            <p:cNvPr id="1308" name="Line 1141"/>
            <p:cNvSpPr>
              <a:spLocks noChangeShapeType="1"/>
            </p:cNvSpPr>
            <p:nvPr/>
          </p:nvSpPr>
          <p:spPr bwMode="auto">
            <a:xfrm>
              <a:off x="3197" y="1331"/>
              <a:ext cx="0" cy="88"/>
            </a:xfrm>
            <a:prstGeom prst="line">
              <a:avLst/>
            </a:prstGeom>
            <a:noFill/>
            <a:ln w="0">
              <a:solidFill>
                <a:srgbClr val="000000"/>
              </a:solidFill>
              <a:round/>
              <a:headEnd/>
              <a:tailEnd/>
            </a:ln>
          </p:spPr>
          <p:txBody>
            <a:bodyPr/>
            <a:lstStyle/>
            <a:p>
              <a:endParaRPr lang="en-GB"/>
            </a:p>
          </p:txBody>
        </p:sp>
        <p:sp>
          <p:nvSpPr>
            <p:cNvPr id="1309" name="Line 1142"/>
            <p:cNvSpPr>
              <a:spLocks noChangeShapeType="1"/>
            </p:cNvSpPr>
            <p:nvPr/>
          </p:nvSpPr>
          <p:spPr bwMode="auto">
            <a:xfrm>
              <a:off x="3109" y="1331"/>
              <a:ext cx="0" cy="88"/>
            </a:xfrm>
            <a:prstGeom prst="line">
              <a:avLst/>
            </a:prstGeom>
            <a:noFill/>
            <a:ln w="0">
              <a:solidFill>
                <a:srgbClr val="000000"/>
              </a:solidFill>
              <a:round/>
              <a:headEnd/>
              <a:tailEnd/>
            </a:ln>
          </p:spPr>
          <p:txBody>
            <a:bodyPr/>
            <a:lstStyle/>
            <a:p>
              <a:endParaRPr lang="en-GB"/>
            </a:p>
          </p:txBody>
        </p:sp>
        <p:sp>
          <p:nvSpPr>
            <p:cNvPr id="1310" name="Line 1143"/>
            <p:cNvSpPr>
              <a:spLocks noChangeShapeType="1"/>
            </p:cNvSpPr>
            <p:nvPr/>
          </p:nvSpPr>
          <p:spPr bwMode="auto">
            <a:xfrm>
              <a:off x="3109" y="1419"/>
              <a:ext cx="88" cy="0"/>
            </a:xfrm>
            <a:prstGeom prst="line">
              <a:avLst/>
            </a:prstGeom>
            <a:noFill/>
            <a:ln w="0">
              <a:solidFill>
                <a:srgbClr val="000000"/>
              </a:solidFill>
              <a:round/>
              <a:headEnd/>
              <a:tailEnd/>
            </a:ln>
          </p:spPr>
          <p:txBody>
            <a:bodyPr/>
            <a:lstStyle/>
            <a:p>
              <a:endParaRPr lang="en-GB"/>
            </a:p>
          </p:txBody>
        </p:sp>
        <p:sp>
          <p:nvSpPr>
            <p:cNvPr id="1311" name="Line 1144"/>
            <p:cNvSpPr>
              <a:spLocks noChangeShapeType="1"/>
            </p:cNvSpPr>
            <p:nvPr/>
          </p:nvSpPr>
          <p:spPr bwMode="auto">
            <a:xfrm>
              <a:off x="3109" y="1331"/>
              <a:ext cx="0" cy="88"/>
            </a:xfrm>
            <a:prstGeom prst="line">
              <a:avLst/>
            </a:prstGeom>
            <a:noFill/>
            <a:ln w="0">
              <a:solidFill>
                <a:srgbClr val="000000"/>
              </a:solidFill>
              <a:round/>
              <a:headEnd/>
              <a:tailEnd/>
            </a:ln>
          </p:spPr>
          <p:txBody>
            <a:bodyPr/>
            <a:lstStyle/>
            <a:p>
              <a:endParaRPr lang="en-GB"/>
            </a:p>
          </p:txBody>
        </p:sp>
        <p:sp>
          <p:nvSpPr>
            <p:cNvPr id="1312" name="Line 1145"/>
            <p:cNvSpPr>
              <a:spLocks noChangeShapeType="1"/>
            </p:cNvSpPr>
            <p:nvPr/>
          </p:nvSpPr>
          <p:spPr bwMode="auto">
            <a:xfrm flipV="1">
              <a:off x="3141" y="1415"/>
              <a:ext cx="0" cy="4"/>
            </a:xfrm>
            <a:prstGeom prst="line">
              <a:avLst/>
            </a:prstGeom>
            <a:noFill/>
            <a:ln w="0">
              <a:solidFill>
                <a:srgbClr val="000000"/>
              </a:solidFill>
              <a:round/>
              <a:headEnd/>
              <a:tailEnd/>
            </a:ln>
          </p:spPr>
          <p:txBody>
            <a:bodyPr/>
            <a:lstStyle/>
            <a:p>
              <a:endParaRPr lang="en-GB"/>
            </a:p>
          </p:txBody>
        </p:sp>
        <p:sp>
          <p:nvSpPr>
            <p:cNvPr id="1313" name="Line 1146"/>
            <p:cNvSpPr>
              <a:spLocks noChangeShapeType="1"/>
            </p:cNvSpPr>
            <p:nvPr/>
          </p:nvSpPr>
          <p:spPr bwMode="auto">
            <a:xfrm>
              <a:off x="3141" y="1331"/>
              <a:ext cx="0" cy="0"/>
            </a:xfrm>
            <a:prstGeom prst="line">
              <a:avLst/>
            </a:prstGeom>
            <a:noFill/>
            <a:ln w="0">
              <a:solidFill>
                <a:srgbClr val="000000"/>
              </a:solidFill>
              <a:round/>
              <a:headEnd/>
              <a:tailEnd/>
            </a:ln>
          </p:spPr>
          <p:txBody>
            <a:bodyPr/>
            <a:lstStyle/>
            <a:p>
              <a:endParaRPr lang="en-GB"/>
            </a:p>
          </p:txBody>
        </p:sp>
        <p:sp>
          <p:nvSpPr>
            <p:cNvPr id="1314" name="Line 1147"/>
            <p:cNvSpPr>
              <a:spLocks noChangeShapeType="1"/>
            </p:cNvSpPr>
            <p:nvPr/>
          </p:nvSpPr>
          <p:spPr bwMode="auto">
            <a:xfrm flipV="1">
              <a:off x="3185" y="1415"/>
              <a:ext cx="0" cy="4"/>
            </a:xfrm>
            <a:prstGeom prst="line">
              <a:avLst/>
            </a:prstGeom>
            <a:noFill/>
            <a:ln w="0">
              <a:solidFill>
                <a:srgbClr val="000000"/>
              </a:solidFill>
              <a:round/>
              <a:headEnd/>
              <a:tailEnd/>
            </a:ln>
          </p:spPr>
          <p:txBody>
            <a:bodyPr/>
            <a:lstStyle/>
            <a:p>
              <a:endParaRPr lang="en-GB"/>
            </a:p>
          </p:txBody>
        </p:sp>
        <p:sp>
          <p:nvSpPr>
            <p:cNvPr id="1315" name="Line 1148"/>
            <p:cNvSpPr>
              <a:spLocks noChangeShapeType="1"/>
            </p:cNvSpPr>
            <p:nvPr/>
          </p:nvSpPr>
          <p:spPr bwMode="auto">
            <a:xfrm>
              <a:off x="3185" y="1331"/>
              <a:ext cx="0" cy="0"/>
            </a:xfrm>
            <a:prstGeom prst="line">
              <a:avLst/>
            </a:prstGeom>
            <a:noFill/>
            <a:ln w="0">
              <a:solidFill>
                <a:srgbClr val="000000"/>
              </a:solidFill>
              <a:round/>
              <a:headEnd/>
              <a:tailEnd/>
            </a:ln>
          </p:spPr>
          <p:txBody>
            <a:bodyPr/>
            <a:lstStyle/>
            <a:p>
              <a:endParaRPr lang="en-GB"/>
            </a:p>
          </p:txBody>
        </p:sp>
        <p:sp>
          <p:nvSpPr>
            <p:cNvPr id="1316" name="Line 1149"/>
            <p:cNvSpPr>
              <a:spLocks noChangeShapeType="1"/>
            </p:cNvSpPr>
            <p:nvPr/>
          </p:nvSpPr>
          <p:spPr bwMode="auto">
            <a:xfrm>
              <a:off x="3109" y="1363"/>
              <a:ext cx="0" cy="0"/>
            </a:xfrm>
            <a:prstGeom prst="line">
              <a:avLst/>
            </a:prstGeom>
            <a:noFill/>
            <a:ln w="0">
              <a:solidFill>
                <a:srgbClr val="000000"/>
              </a:solidFill>
              <a:round/>
              <a:headEnd/>
              <a:tailEnd/>
            </a:ln>
          </p:spPr>
          <p:txBody>
            <a:bodyPr/>
            <a:lstStyle/>
            <a:p>
              <a:endParaRPr lang="en-GB"/>
            </a:p>
          </p:txBody>
        </p:sp>
        <p:sp>
          <p:nvSpPr>
            <p:cNvPr id="1317" name="Line 1150"/>
            <p:cNvSpPr>
              <a:spLocks noChangeShapeType="1"/>
            </p:cNvSpPr>
            <p:nvPr/>
          </p:nvSpPr>
          <p:spPr bwMode="auto">
            <a:xfrm flipH="1">
              <a:off x="3193" y="1363"/>
              <a:ext cx="4" cy="0"/>
            </a:xfrm>
            <a:prstGeom prst="line">
              <a:avLst/>
            </a:prstGeom>
            <a:noFill/>
            <a:ln w="0">
              <a:solidFill>
                <a:srgbClr val="000000"/>
              </a:solidFill>
              <a:round/>
              <a:headEnd/>
              <a:tailEnd/>
            </a:ln>
          </p:spPr>
          <p:txBody>
            <a:bodyPr/>
            <a:lstStyle/>
            <a:p>
              <a:endParaRPr lang="en-GB"/>
            </a:p>
          </p:txBody>
        </p:sp>
        <p:sp>
          <p:nvSpPr>
            <p:cNvPr id="1318" name="Line 1151"/>
            <p:cNvSpPr>
              <a:spLocks noChangeShapeType="1"/>
            </p:cNvSpPr>
            <p:nvPr/>
          </p:nvSpPr>
          <p:spPr bwMode="auto">
            <a:xfrm>
              <a:off x="3109" y="1407"/>
              <a:ext cx="0" cy="0"/>
            </a:xfrm>
            <a:prstGeom prst="line">
              <a:avLst/>
            </a:prstGeom>
            <a:noFill/>
            <a:ln w="0">
              <a:solidFill>
                <a:srgbClr val="000000"/>
              </a:solidFill>
              <a:round/>
              <a:headEnd/>
              <a:tailEnd/>
            </a:ln>
          </p:spPr>
          <p:txBody>
            <a:bodyPr/>
            <a:lstStyle/>
            <a:p>
              <a:endParaRPr lang="en-GB"/>
            </a:p>
          </p:txBody>
        </p:sp>
        <p:sp>
          <p:nvSpPr>
            <p:cNvPr id="1319" name="Line 1152"/>
            <p:cNvSpPr>
              <a:spLocks noChangeShapeType="1"/>
            </p:cNvSpPr>
            <p:nvPr/>
          </p:nvSpPr>
          <p:spPr bwMode="auto">
            <a:xfrm flipH="1">
              <a:off x="3193" y="1407"/>
              <a:ext cx="4" cy="0"/>
            </a:xfrm>
            <a:prstGeom prst="line">
              <a:avLst/>
            </a:prstGeom>
            <a:noFill/>
            <a:ln w="0">
              <a:solidFill>
                <a:srgbClr val="000000"/>
              </a:solidFill>
              <a:round/>
              <a:headEnd/>
              <a:tailEnd/>
            </a:ln>
          </p:spPr>
          <p:txBody>
            <a:bodyPr/>
            <a:lstStyle/>
            <a:p>
              <a:endParaRPr lang="en-GB"/>
            </a:p>
          </p:txBody>
        </p:sp>
        <p:sp>
          <p:nvSpPr>
            <p:cNvPr id="1320" name="Line 1153"/>
            <p:cNvSpPr>
              <a:spLocks noChangeShapeType="1"/>
            </p:cNvSpPr>
            <p:nvPr/>
          </p:nvSpPr>
          <p:spPr bwMode="auto">
            <a:xfrm>
              <a:off x="3109" y="1419"/>
              <a:ext cx="88" cy="0"/>
            </a:xfrm>
            <a:prstGeom prst="line">
              <a:avLst/>
            </a:prstGeom>
            <a:noFill/>
            <a:ln w="0">
              <a:solidFill>
                <a:srgbClr val="000000"/>
              </a:solidFill>
              <a:round/>
              <a:headEnd/>
              <a:tailEnd/>
            </a:ln>
          </p:spPr>
          <p:txBody>
            <a:bodyPr/>
            <a:lstStyle/>
            <a:p>
              <a:endParaRPr lang="en-GB"/>
            </a:p>
          </p:txBody>
        </p:sp>
        <p:sp>
          <p:nvSpPr>
            <p:cNvPr id="1321" name="Line 1154"/>
            <p:cNvSpPr>
              <a:spLocks noChangeShapeType="1"/>
            </p:cNvSpPr>
            <p:nvPr/>
          </p:nvSpPr>
          <p:spPr bwMode="auto">
            <a:xfrm>
              <a:off x="3109" y="1331"/>
              <a:ext cx="88" cy="0"/>
            </a:xfrm>
            <a:prstGeom prst="line">
              <a:avLst/>
            </a:prstGeom>
            <a:noFill/>
            <a:ln w="0">
              <a:solidFill>
                <a:srgbClr val="000000"/>
              </a:solidFill>
              <a:round/>
              <a:headEnd/>
              <a:tailEnd/>
            </a:ln>
          </p:spPr>
          <p:txBody>
            <a:bodyPr/>
            <a:lstStyle/>
            <a:p>
              <a:endParaRPr lang="en-GB"/>
            </a:p>
          </p:txBody>
        </p:sp>
        <p:sp>
          <p:nvSpPr>
            <p:cNvPr id="1322" name="Line 1155"/>
            <p:cNvSpPr>
              <a:spLocks noChangeShapeType="1"/>
            </p:cNvSpPr>
            <p:nvPr/>
          </p:nvSpPr>
          <p:spPr bwMode="auto">
            <a:xfrm>
              <a:off x="3197" y="1331"/>
              <a:ext cx="0" cy="88"/>
            </a:xfrm>
            <a:prstGeom prst="line">
              <a:avLst/>
            </a:prstGeom>
            <a:noFill/>
            <a:ln w="0">
              <a:solidFill>
                <a:srgbClr val="000000"/>
              </a:solidFill>
              <a:round/>
              <a:headEnd/>
              <a:tailEnd/>
            </a:ln>
          </p:spPr>
          <p:txBody>
            <a:bodyPr/>
            <a:lstStyle/>
            <a:p>
              <a:endParaRPr lang="en-GB"/>
            </a:p>
          </p:txBody>
        </p:sp>
        <p:sp>
          <p:nvSpPr>
            <p:cNvPr id="1323" name="Line 1156"/>
            <p:cNvSpPr>
              <a:spLocks noChangeShapeType="1"/>
            </p:cNvSpPr>
            <p:nvPr/>
          </p:nvSpPr>
          <p:spPr bwMode="auto">
            <a:xfrm>
              <a:off x="3109" y="1331"/>
              <a:ext cx="0" cy="88"/>
            </a:xfrm>
            <a:prstGeom prst="line">
              <a:avLst/>
            </a:prstGeom>
            <a:noFill/>
            <a:ln w="0">
              <a:solidFill>
                <a:srgbClr val="000000"/>
              </a:solidFill>
              <a:round/>
              <a:headEnd/>
              <a:tailEnd/>
            </a:ln>
          </p:spPr>
          <p:txBody>
            <a:bodyPr/>
            <a:lstStyle/>
            <a:p>
              <a:endParaRPr lang="en-GB"/>
            </a:p>
          </p:txBody>
        </p:sp>
        <p:sp>
          <p:nvSpPr>
            <p:cNvPr id="1324" name="Rectangle 1157"/>
            <p:cNvSpPr>
              <a:spLocks noChangeArrowheads="1"/>
            </p:cNvSpPr>
            <p:nvPr/>
          </p:nvSpPr>
          <p:spPr bwMode="auto">
            <a:xfrm>
              <a:off x="3229" y="1331"/>
              <a:ext cx="88" cy="88"/>
            </a:xfrm>
            <a:prstGeom prst="rect">
              <a:avLst/>
            </a:prstGeom>
            <a:solidFill>
              <a:srgbClr val="FFFFFF"/>
            </a:solidFill>
            <a:ln w="9525">
              <a:noFill/>
              <a:miter lim="800000"/>
              <a:headEnd/>
              <a:tailEnd/>
            </a:ln>
          </p:spPr>
          <p:txBody>
            <a:bodyPr/>
            <a:lstStyle/>
            <a:p>
              <a:endParaRPr lang="en-US"/>
            </a:p>
          </p:txBody>
        </p:sp>
        <p:sp>
          <p:nvSpPr>
            <p:cNvPr id="1325" name="Rectangle 1158"/>
            <p:cNvSpPr>
              <a:spLocks noChangeArrowheads="1"/>
            </p:cNvSpPr>
            <p:nvPr/>
          </p:nvSpPr>
          <p:spPr bwMode="auto">
            <a:xfrm>
              <a:off x="3229" y="1331"/>
              <a:ext cx="88" cy="88"/>
            </a:xfrm>
            <a:prstGeom prst="rect">
              <a:avLst/>
            </a:prstGeom>
            <a:noFill/>
            <a:ln w="0">
              <a:solidFill>
                <a:srgbClr val="FFFFFF"/>
              </a:solidFill>
              <a:miter lim="800000"/>
              <a:headEnd/>
              <a:tailEnd/>
            </a:ln>
          </p:spPr>
          <p:txBody>
            <a:bodyPr/>
            <a:lstStyle/>
            <a:p>
              <a:endParaRPr lang="en-US"/>
            </a:p>
          </p:txBody>
        </p:sp>
        <p:pic>
          <p:nvPicPr>
            <p:cNvPr id="1326" name="Picture 1159"/>
            <p:cNvPicPr>
              <a:picLocks noChangeAspect="1" noChangeArrowheads="1"/>
            </p:cNvPicPr>
            <p:nvPr/>
          </p:nvPicPr>
          <p:blipFill>
            <a:blip r:embed="rId56" cstate="print"/>
            <a:srcRect/>
            <a:stretch>
              <a:fillRect/>
            </a:stretch>
          </p:blipFill>
          <p:spPr bwMode="auto">
            <a:xfrm>
              <a:off x="3229" y="1331"/>
              <a:ext cx="88" cy="88"/>
            </a:xfrm>
            <a:prstGeom prst="rect">
              <a:avLst/>
            </a:prstGeom>
            <a:noFill/>
            <a:ln w="9525">
              <a:noFill/>
              <a:miter lim="800000"/>
              <a:headEnd/>
              <a:tailEnd/>
            </a:ln>
          </p:spPr>
        </p:pic>
        <p:sp>
          <p:nvSpPr>
            <p:cNvPr id="1327" name="Line 1160"/>
            <p:cNvSpPr>
              <a:spLocks noChangeShapeType="1"/>
            </p:cNvSpPr>
            <p:nvPr/>
          </p:nvSpPr>
          <p:spPr bwMode="auto">
            <a:xfrm>
              <a:off x="3229" y="1419"/>
              <a:ext cx="88" cy="0"/>
            </a:xfrm>
            <a:prstGeom prst="line">
              <a:avLst/>
            </a:prstGeom>
            <a:noFill/>
            <a:ln w="0">
              <a:solidFill>
                <a:srgbClr val="000000"/>
              </a:solidFill>
              <a:round/>
              <a:headEnd/>
              <a:tailEnd/>
            </a:ln>
          </p:spPr>
          <p:txBody>
            <a:bodyPr/>
            <a:lstStyle/>
            <a:p>
              <a:endParaRPr lang="en-GB"/>
            </a:p>
          </p:txBody>
        </p:sp>
        <p:sp>
          <p:nvSpPr>
            <p:cNvPr id="1328" name="Line 1161"/>
            <p:cNvSpPr>
              <a:spLocks noChangeShapeType="1"/>
            </p:cNvSpPr>
            <p:nvPr/>
          </p:nvSpPr>
          <p:spPr bwMode="auto">
            <a:xfrm>
              <a:off x="3229" y="1331"/>
              <a:ext cx="88" cy="0"/>
            </a:xfrm>
            <a:prstGeom prst="line">
              <a:avLst/>
            </a:prstGeom>
            <a:noFill/>
            <a:ln w="0">
              <a:solidFill>
                <a:srgbClr val="000000"/>
              </a:solidFill>
              <a:round/>
              <a:headEnd/>
              <a:tailEnd/>
            </a:ln>
          </p:spPr>
          <p:txBody>
            <a:bodyPr/>
            <a:lstStyle/>
            <a:p>
              <a:endParaRPr lang="en-GB"/>
            </a:p>
          </p:txBody>
        </p:sp>
        <p:sp>
          <p:nvSpPr>
            <p:cNvPr id="1329" name="Line 1162"/>
            <p:cNvSpPr>
              <a:spLocks noChangeShapeType="1"/>
            </p:cNvSpPr>
            <p:nvPr/>
          </p:nvSpPr>
          <p:spPr bwMode="auto">
            <a:xfrm>
              <a:off x="3317" y="1331"/>
              <a:ext cx="0" cy="88"/>
            </a:xfrm>
            <a:prstGeom prst="line">
              <a:avLst/>
            </a:prstGeom>
            <a:noFill/>
            <a:ln w="0">
              <a:solidFill>
                <a:srgbClr val="000000"/>
              </a:solidFill>
              <a:round/>
              <a:headEnd/>
              <a:tailEnd/>
            </a:ln>
          </p:spPr>
          <p:txBody>
            <a:bodyPr/>
            <a:lstStyle/>
            <a:p>
              <a:endParaRPr lang="en-GB"/>
            </a:p>
          </p:txBody>
        </p:sp>
        <p:sp>
          <p:nvSpPr>
            <p:cNvPr id="1330" name="Line 1163"/>
            <p:cNvSpPr>
              <a:spLocks noChangeShapeType="1"/>
            </p:cNvSpPr>
            <p:nvPr/>
          </p:nvSpPr>
          <p:spPr bwMode="auto">
            <a:xfrm>
              <a:off x="3229" y="1331"/>
              <a:ext cx="0" cy="88"/>
            </a:xfrm>
            <a:prstGeom prst="line">
              <a:avLst/>
            </a:prstGeom>
            <a:noFill/>
            <a:ln w="0">
              <a:solidFill>
                <a:srgbClr val="000000"/>
              </a:solidFill>
              <a:round/>
              <a:headEnd/>
              <a:tailEnd/>
            </a:ln>
          </p:spPr>
          <p:txBody>
            <a:bodyPr/>
            <a:lstStyle/>
            <a:p>
              <a:endParaRPr lang="en-GB"/>
            </a:p>
          </p:txBody>
        </p:sp>
        <p:sp>
          <p:nvSpPr>
            <p:cNvPr id="1331" name="Line 1164"/>
            <p:cNvSpPr>
              <a:spLocks noChangeShapeType="1"/>
            </p:cNvSpPr>
            <p:nvPr/>
          </p:nvSpPr>
          <p:spPr bwMode="auto">
            <a:xfrm>
              <a:off x="3229" y="1419"/>
              <a:ext cx="88" cy="0"/>
            </a:xfrm>
            <a:prstGeom prst="line">
              <a:avLst/>
            </a:prstGeom>
            <a:noFill/>
            <a:ln w="0">
              <a:solidFill>
                <a:srgbClr val="000000"/>
              </a:solidFill>
              <a:round/>
              <a:headEnd/>
              <a:tailEnd/>
            </a:ln>
          </p:spPr>
          <p:txBody>
            <a:bodyPr/>
            <a:lstStyle/>
            <a:p>
              <a:endParaRPr lang="en-GB"/>
            </a:p>
          </p:txBody>
        </p:sp>
        <p:sp>
          <p:nvSpPr>
            <p:cNvPr id="1332" name="Line 1165"/>
            <p:cNvSpPr>
              <a:spLocks noChangeShapeType="1"/>
            </p:cNvSpPr>
            <p:nvPr/>
          </p:nvSpPr>
          <p:spPr bwMode="auto">
            <a:xfrm>
              <a:off x="3229" y="1331"/>
              <a:ext cx="0" cy="88"/>
            </a:xfrm>
            <a:prstGeom prst="line">
              <a:avLst/>
            </a:prstGeom>
            <a:noFill/>
            <a:ln w="0">
              <a:solidFill>
                <a:srgbClr val="000000"/>
              </a:solidFill>
              <a:round/>
              <a:headEnd/>
              <a:tailEnd/>
            </a:ln>
          </p:spPr>
          <p:txBody>
            <a:bodyPr/>
            <a:lstStyle/>
            <a:p>
              <a:endParaRPr lang="en-GB"/>
            </a:p>
          </p:txBody>
        </p:sp>
        <p:sp>
          <p:nvSpPr>
            <p:cNvPr id="1333" name="Line 1166"/>
            <p:cNvSpPr>
              <a:spLocks noChangeShapeType="1"/>
            </p:cNvSpPr>
            <p:nvPr/>
          </p:nvSpPr>
          <p:spPr bwMode="auto">
            <a:xfrm flipV="1">
              <a:off x="3261" y="1415"/>
              <a:ext cx="0" cy="4"/>
            </a:xfrm>
            <a:prstGeom prst="line">
              <a:avLst/>
            </a:prstGeom>
            <a:noFill/>
            <a:ln w="0">
              <a:solidFill>
                <a:srgbClr val="000000"/>
              </a:solidFill>
              <a:round/>
              <a:headEnd/>
              <a:tailEnd/>
            </a:ln>
          </p:spPr>
          <p:txBody>
            <a:bodyPr/>
            <a:lstStyle/>
            <a:p>
              <a:endParaRPr lang="en-GB"/>
            </a:p>
          </p:txBody>
        </p:sp>
        <p:sp>
          <p:nvSpPr>
            <p:cNvPr id="1334" name="Line 1167"/>
            <p:cNvSpPr>
              <a:spLocks noChangeShapeType="1"/>
            </p:cNvSpPr>
            <p:nvPr/>
          </p:nvSpPr>
          <p:spPr bwMode="auto">
            <a:xfrm>
              <a:off x="3261" y="1331"/>
              <a:ext cx="0" cy="0"/>
            </a:xfrm>
            <a:prstGeom prst="line">
              <a:avLst/>
            </a:prstGeom>
            <a:noFill/>
            <a:ln w="0">
              <a:solidFill>
                <a:srgbClr val="000000"/>
              </a:solidFill>
              <a:round/>
              <a:headEnd/>
              <a:tailEnd/>
            </a:ln>
          </p:spPr>
          <p:txBody>
            <a:bodyPr/>
            <a:lstStyle/>
            <a:p>
              <a:endParaRPr lang="en-GB"/>
            </a:p>
          </p:txBody>
        </p:sp>
        <p:sp>
          <p:nvSpPr>
            <p:cNvPr id="1335" name="Line 1168"/>
            <p:cNvSpPr>
              <a:spLocks noChangeShapeType="1"/>
            </p:cNvSpPr>
            <p:nvPr/>
          </p:nvSpPr>
          <p:spPr bwMode="auto">
            <a:xfrm flipV="1">
              <a:off x="3305" y="1415"/>
              <a:ext cx="0" cy="4"/>
            </a:xfrm>
            <a:prstGeom prst="line">
              <a:avLst/>
            </a:prstGeom>
            <a:noFill/>
            <a:ln w="0">
              <a:solidFill>
                <a:srgbClr val="000000"/>
              </a:solidFill>
              <a:round/>
              <a:headEnd/>
              <a:tailEnd/>
            </a:ln>
          </p:spPr>
          <p:txBody>
            <a:bodyPr/>
            <a:lstStyle/>
            <a:p>
              <a:endParaRPr lang="en-GB"/>
            </a:p>
          </p:txBody>
        </p:sp>
        <p:sp>
          <p:nvSpPr>
            <p:cNvPr id="1336" name="Line 1169"/>
            <p:cNvSpPr>
              <a:spLocks noChangeShapeType="1"/>
            </p:cNvSpPr>
            <p:nvPr/>
          </p:nvSpPr>
          <p:spPr bwMode="auto">
            <a:xfrm>
              <a:off x="3305" y="1331"/>
              <a:ext cx="0" cy="0"/>
            </a:xfrm>
            <a:prstGeom prst="line">
              <a:avLst/>
            </a:prstGeom>
            <a:noFill/>
            <a:ln w="0">
              <a:solidFill>
                <a:srgbClr val="000000"/>
              </a:solidFill>
              <a:round/>
              <a:headEnd/>
              <a:tailEnd/>
            </a:ln>
          </p:spPr>
          <p:txBody>
            <a:bodyPr/>
            <a:lstStyle/>
            <a:p>
              <a:endParaRPr lang="en-GB"/>
            </a:p>
          </p:txBody>
        </p:sp>
        <p:sp>
          <p:nvSpPr>
            <p:cNvPr id="1337" name="Line 1170"/>
            <p:cNvSpPr>
              <a:spLocks noChangeShapeType="1"/>
            </p:cNvSpPr>
            <p:nvPr/>
          </p:nvSpPr>
          <p:spPr bwMode="auto">
            <a:xfrm>
              <a:off x="3229" y="1363"/>
              <a:ext cx="0" cy="0"/>
            </a:xfrm>
            <a:prstGeom prst="line">
              <a:avLst/>
            </a:prstGeom>
            <a:noFill/>
            <a:ln w="0">
              <a:solidFill>
                <a:srgbClr val="000000"/>
              </a:solidFill>
              <a:round/>
              <a:headEnd/>
              <a:tailEnd/>
            </a:ln>
          </p:spPr>
          <p:txBody>
            <a:bodyPr/>
            <a:lstStyle/>
            <a:p>
              <a:endParaRPr lang="en-GB"/>
            </a:p>
          </p:txBody>
        </p:sp>
        <p:sp>
          <p:nvSpPr>
            <p:cNvPr id="1338" name="Line 1171"/>
            <p:cNvSpPr>
              <a:spLocks noChangeShapeType="1"/>
            </p:cNvSpPr>
            <p:nvPr/>
          </p:nvSpPr>
          <p:spPr bwMode="auto">
            <a:xfrm flipH="1">
              <a:off x="3313" y="1363"/>
              <a:ext cx="4" cy="0"/>
            </a:xfrm>
            <a:prstGeom prst="line">
              <a:avLst/>
            </a:prstGeom>
            <a:noFill/>
            <a:ln w="0">
              <a:solidFill>
                <a:srgbClr val="000000"/>
              </a:solidFill>
              <a:round/>
              <a:headEnd/>
              <a:tailEnd/>
            </a:ln>
          </p:spPr>
          <p:txBody>
            <a:bodyPr/>
            <a:lstStyle/>
            <a:p>
              <a:endParaRPr lang="en-GB"/>
            </a:p>
          </p:txBody>
        </p:sp>
        <p:sp>
          <p:nvSpPr>
            <p:cNvPr id="1339" name="Line 1172"/>
            <p:cNvSpPr>
              <a:spLocks noChangeShapeType="1"/>
            </p:cNvSpPr>
            <p:nvPr/>
          </p:nvSpPr>
          <p:spPr bwMode="auto">
            <a:xfrm>
              <a:off x="3229" y="1407"/>
              <a:ext cx="0" cy="0"/>
            </a:xfrm>
            <a:prstGeom prst="line">
              <a:avLst/>
            </a:prstGeom>
            <a:noFill/>
            <a:ln w="0">
              <a:solidFill>
                <a:srgbClr val="000000"/>
              </a:solidFill>
              <a:round/>
              <a:headEnd/>
              <a:tailEnd/>
            </a:ln>
          </p:spPr>
          <p:txBody>
            <a:bodyPr/>
            <a:lstStyle/>
            <a:p>
              <a:endParaRPr lang="en-GB"/>
            </a:p>
          </p:txBody>
        </p:sp>
        <p:sp>
          <p:nvSpPr>
            <p:cNvPr id="1340" name="Line 1173"/>
            <p:cNvSpPr>
              <a:spLocks noChangeShapeType="1"/>
            </p:cNvSpPr>
            <p:nvPr/>
          </p:nvSpPr>
          <p:spPr bwMode="auto">
            <a:xfrm flipH="1">
              <a:off x="3313" y="1407"/>
              <a:ext cx="4" cy="0"/>
            </a:xfrm>
            <a:prstGeom prst="line">
              <a:avLst/>
            </a:prstGeom>
            <a:noFill/>
            <a:ln w="0">
              <a:solidFill>
                <a:srgbClr val="000000"/>
              </a:solidFill>
              <a:round/>
              <a:headEnd/>
              <a:tailEnd/>
            </a:ln>
          </p:spPr>
          <p:txBody>
            <a:bodyPr/>
            <a:lstStyle/>
            <a:p>
              <a:endParaRPr lang="en-GB"/>
            </a:p>
          </p:txBody>
        </p:sp>
        <p:sp>
          <p:nvSpPr>
            <p:cNvPr id="1341" name="Line 1174"/>
            <p:cNvSpPr>
              <a:spLocks noChangeShapeType="1"/>
            </p:cNvSpPr>
            <p:nvPr/>
          </p:nvSpPr>
          <p:spPr bwMode="auto">
            <a:xfrm>
              <a:off x="3229" y="1419"/>
              <a:ext cx="88" cy="0"/>
            </a:xfrm>
            <a:prstGeom prst="line">
              <a:avLst/>
            </a:prstGeom>
            <a:noFill/>
            <a:ln w="0">
              <a:solidFill>
                <a:srgbClr val="000000"/>
              </a:solidFill>
              <a:round/>
              <a:headEnd/>
              <a:tailEnd/>
            </a:ln>
          </p:spPr>
          <p:txBody>
            <a:bodyPr/>
            <a:lstStyle/>
            <a:p>
              <a:endParaRPr lang="en-GB"/>
            </a:p>
          </p:txBody>
        </p:sp>
        <p:sp>
          <p:nvSpPr>
            <p:cNvPr id="1342" name="Line 1175"/>
            <p:cNvSpPr>
              <a:spLocks noChangeShapeType="1"/>
            </p:cNvSpPr>
            <p:nvPr/>
          </p:nvSpPr>
          <p:spPr bwMode="auto">
            <a:xfrm>
              <a:off x="3229" y="1331"/>
              <a:ext cx="88" cy="0"/>
            </a:xfrm>
            <a:prstGeom prst="line">
              <a:avLst/>
            </a:prstGeom>
            <a:noFill/>
            <a:ln w="0">
              <a:solidFill>
                <a:srgbClr val="000000"/>
              </a:solidFill>
              <a:round/>
              <a:headEnd/>
              <a:tailEnd/>
            </a:ln>
          </p:spPr>
          <p:txBody>
            <a:bodyPr/>
            <a:lstStyle/>
            <a:p>
              <a:endParaRPr lang="en-GB"/>
            </a:p>
          </p:txBody>
        </p:sp>
        <p:sp>
          <p:nvSpPr>
            <p:cNvPr id="1343" name="Line 1176"/>
            <p:cNvSpPr>
              <a:spLocks noChangeShapeType="1"/>
            </p:cNvSpPr>
            <p:nvPr/>
          </p:nvSpPr>
          <p:spPr bwMode="auto">
            <a:xfrm>
              <a:off x="3317" y="1331"/>
              <a:ext cx="0" cy="88"/>
            </a:xfrm>
            <a:prstGeom prst="line">
              <a:avLst/>
            </a:prstGeom>
            <a:noFill/>
            <a:ln w="0">
              <a:solidFill>
                <a:srgbClr val="000000"/>
              </a:solidFill>
              <a:round/>
              <a:headEnd/>
              <a:tailEnd/>
            </a:ln>
          </p:spPr>
          <p:txBody>
            <a:bodyPr/>
            <a:lstStyle/>
            <a:p>
              <a:endParaRPr lang="en-GB"/>
            </a:p>
          </p:txBody>
        </p:sp>
        <p:sp>
          <p:nvSpPr>
            <p:cNvPr id="1344" name="Line 1177"/>
            <p:cNvSpPr>
              <a:spLocks noChangeShapeType="1"/>
            </p:cNvSpPr>
            <p:nvPr/>
          </p:nvSpPr>
          <p:spPr bwMode="auto">
            <a:xfrm>
              <a:off x="3229" y="1331"/>
              <a:ext cx="0" cy="88"/>
            </a:xfrm>
            <a:prstGeom prst="line">
              <a:avLst/>
            </a:prstGeom>
            <a:noFill/>
            <a:ln w="0">
              <a:solidFill>
                <a:srgbClr val="000000"/>
              </a:solidFill>
              <a:round/>
              <a:headEnd/>
              <a:tailEnd/>
            </a:ln>
          </p:spPr>
          <p:txBody>
            <a:bodyPr/>
            <a:lstStyle/>
            <a:p>
              <a:endParaRPr lang="en-GB"/>
            </a:p>
          </p:txBody>
        </p:sp>
        <p:sp>
          <p:nvSpPr>
            <p:cNvPr id="1345" name="Rectangle 1178"/>
            <p:cNvSpPr>
              <a:spLocks noChangeArrowheads="1"/>
            </p:cNvSpPr>
            <p:nvPr/>
          </p:nvSpPr>
          <p:spPr bwMode="auto">
            <a:xfrm>
              <a:off x="3349" y="1331"/>
              <a:ext cx="88" cy="88"/>
            </a:xfrm>
            <a:prstGeom prst="rect">
              <a:avLst/>
            </a:prstGeom>
            <a:solidFill>
              <a:srgbClr val="FFFFFF"/>
            </a:solidFill>
            <a:ln w="9525">
              <a:noFill/>
              <a:miter lim="800000"/>
              <a:headEnd/>
              <a:tailEnd/>
            </a:ln>
          </p:spPr>
          <p:txBody>
            <a:bodyPr/>
            <a:lstStyle/>
            <a:p>
              <a:endParaRPr lang="en-US"/>
            </a:p>
          </p:txBody>
        </p:sp>
        <p:sp>
          <p:nvSpPr>
            <p:cNvPr id="1346" name="Rectangle 1179"/>
            <p:cNvSpPr>
              <a:spLocks noChangeArrowheads="1"/>
            </p:cNvSpPr>
            <p:nvPr/>
          </p:nvSpPr>
          <p:spPr bwMode="auto">
            <a:xfrm>
              <a:off x="3349" y="1331"/>
              <a:ext cx="88" cy="88"/>
            </a:xfrm>
            <a:prstGeom prst="rect">
              <a:avLst/>
            </a:prstGeom>
            <a:noFill/>
            <a:ln w="0">
              <a:solidFill>
                <a:srgbClr val="FFFFFF"/>
              </a:solidFill>
              <a:miter lim="800000"/>
              <a:headEnd/>
              <a:tailEnd/>
            </a:ln>
          </p:spPr>
          <p:txBody>
            <a:bodyPr/>
            <a:lstStyle/>
            <a:p>
              <a:endParaRPr lang="en-US"/>
            </a:p>
          </p:txBody>
        </p:sp>
        <p:pic>
          <p:nvPicPr>
            <p:cNvPr id="1347" name="Picture 1180"/>
            <p:cNvPicPr>
              <a:picLocks noChangeAspect="1" noChangeArrowheads="1"/>
            </p:cNvPicPr>
            <p:nvPr/>
          </p:nvPicPr>
          <p:blipFill>
            <a:blip r:embed="rId57" cstate="print"/>
            <a:srcRect/>
            <a:stretch>
              <a:fillRect/>
            </a:stretch>
          </p:blipFill>
          <p:spPr bwMode="auto">
            <a:xfrm>
              <a:off x="3349" y="1331"/>
              <a:ext cx="88" cy="88"/>
            </a:xfrm>
            <a:prstGeom prst="rect">
              <a:avLst/>
            </a:prstGeom>
            <a:noFill/>
            <a:ln w="9525">
              <a:noFill/>
              <a:miter lim="800000"/>
              <a:headEnd/>
              <a:tailEnd/>
            </a:ln>
          </p:spPr>
        </p:pic>
        <p:sp>
          <p:nvSpPr>
            <p:cNvPr id="1348" name="Line 1181"/>
            <p:cNvSpPr>
              <a:spLocks noChangeShapeType="1"/>
            </p:cNvSpPr>
            <p:nvPr/>
          </p:nvSpPr>
          <p:spPr bwMode="auto">
            <a:xfrm>
              <a:off x="3349" y="1419"/>
              <a:ext cx="88" cy="0"/>
            </a:xfrm>
            <a:prstGeom prst="line">
              <a:avLst/>
            </a:prstGeom>
            <a:noFill/>
            <a:ln w="0">
              <a:solidFill>
                <a:srgbClr val="000000"/>
              </a:solidFill>
              <a:round/>
              <a:headEnd/>
              <a:tailEnd/>
            </a:ln>
          </p:spPr>
          <p:txBody>
            <a:bodyPr/>
            <a:lstStyle/>
            <a:p>
              <a:endParaRPr lang="en-GB"/>
            </a:p>
          </p:txBody>
        </p:sp>
        <p:sp>
          <p:nvSpPr>
            <p:cNvPr id="1349" name="Line 1182"/>
            <p:cNvSpPr>
              <a:spLocks noChangeShapeType="1"/>
            </p:cNvSpPr>
            <p:nvPr/>
          </p:nvSpPr>
          <p:spPr bwMode="auto">
            <a:xfrm>
              <a:off x="3349" y="1331"/>
              <a:ext cx="88" cy="0"/>
            </a:xfrm>
            <a:prstGeom prst="line">
              <a:avLst/>
            </a:prstGeom>
            <a:noFill/>
            <a:ln w="0">
              <a:solidFill>
                <a:srgbClr val="000000"/>
              </a:solidFill>
              <a:round/>
              <a:headEnd/>
              <a:tailEnd/>
            </a:ln>
          </p:spPr>
          <p:txBody>
            <a:bodyPr/>
            <a:lstStyle/>
            <a:p>
              <a:endParaRPr lang="en-GB"/>
            </a:p>
          </p:txBody>
        </p:sp>
        <p:sp>
          <p:nvSpPr>
            <p:cNvPr id="1350" name="Line 1183"/>
            <p:cNvSpPr>
              <a:spLocks noChangeShapeType="1"/>
            </p:cNvSpPr>
            <p:nvPr/>
          </p:nvSpPr>
          <p:spPr bwMode="auto">
            <a:xfrm>
              <a:off x="3437" y="1331"/>
              <a:ext cx="0" cy="88"/>
            </a:xfrm>
            <a:prstGeom prst="line">
              <a:avLst/>
            </a:prstGeom>
            <a:noFill/>
            <a:ln w="0">
              <a:solidFill>
                <a:srgbClr val="000000"/>
              </a:solidFill>
              <a:round/>
              <a:headEnd/>
              <a:tailEnd/>
            </a:ln>
          </p:spPr>
          <p:txBody>
            <a:bodyPr/>
            <a:lstStyle/>
            <a:p>
              <a:endParaRPr lang="en-GB"/>
            </a:p>
          </p:txBody>
        </p:sp>
        <p:sp>
          <p:nvSpPr>
            <p:cNvPr id="1351" name="Line 1184"/>
            <p:cNvSpPr>
              <a:spLocks noChangeShapeType="1"/>
            </p:cNvSpPr>
            <p:nvPr/>
          </p:nvSpPr>
          <p:spPr bwMode="auto">
            <a:xfrm>
              <a:off x="3349" y="1331"/>
              <a:ext cx="0" cy="88"/>
            </a:xfrm>
            <a:prstGeom prst="line">
              <a:avLst/>
            </a:prstGeom>
            <a:noFill/>
            <a:ln w="0">
              <a:solidFill>
                <a:srgbClr val="000000"/>
              </a:solidFill>
              <a:round/>
              <a:headEnd/>
              <a:tailEnd/>
            </a:ln>
          </p:spPr>
          <p:txBody>
            <a:bodyPr/>
            <a:lstStyle/>
            <a:p>
              <a:endParaRPr lang="en-GB"/>
            </a:p>
          </p:txBody>
        </p:sp>
        <p:sp>
          <p:nvSpPr>
            <p:cNvPr id="1352" name="Line 1185"/>
            <p:cNvSpPr>
              <a:spLocks noChangeShapeType="1"/>
            </p:cNvSpPr>
            <p:nvPr/>
          </p:nvSpPr>
          <p:spPr bwMode="auto">
            <a:xfrm>
              <a:off x="3349" y="1419"/>
              <a:ext cx="88" cy="0"/>
            </a:xfrm>
            <a:prstGeom prst="line">
              <a:avLst/>
            </a:prstGeom>
            <a:noFill/>
            <a:ln w="0">
              <a:solidFill>
                <a:srgbClr val="000000"/>
              </a:solidFill>
              <a:round/>
              <a:headEnd/>
              <a:tailEnd/>
            </a:ln>
          </p:spPr>
          <p:txBody>
            <a:bodyPr/>
            <a:lstStyle/>
            <a:p>
              <a:endParaRPr lang="en-GB"/>
            </a:p>
          </p:txBody>
        </p:sp>
        <p:sp>
          <p:nvSpPr>
            <p:cNvPr id="1353" name="Line 1186"/>
            <p:cNvSpPr>
              <a:spLocks noChangeShapeType="1"/>
            </p:cNvSpPr>
            <p:nvPr/>
          </p:nvSpPr>
          <p:spPr bwMode="auto">
            <a:xfrm>
              <a:off x="3349" y="1331"/>
              <a:ext cx="0" cy="88"/>
            </a:xfrm>
            <a:prstGeom prst="line">
              <a:avLst/>
            </a:prstGeom>
            <a:noFill/>
            <a:ln w="0">
              <a:solidFill>
                <a:srgbClr val="000000"/>
              </a:solidFill>
              <a:round/>
              <a:headEnd/>
              <a:tailEnd/>
            </a:ln>
          </p:spPr>
          <p:txBody>
            <a:bodyPr/>
            <a:lstStyle/>
            <a:p>
              <a:endParaRPr lang="en-GB"/>
            </a:p>
          </p:txBody>
        </p:sp>
        <p:sp>
          <p:nvSpPr>
            <p:cNvPr id="1354" name="Line 1187"/>
            <p:cNvSpPr>
              <a:spLocks noChangeShapeType="1"/>
            </p:cNvSpPr>
            <p:nvPr/>
          </p:nvSpPr>
          <p:spPr bwMode="auto">
            <a:xfrm flipV="1">
              <a:off x="3381" y="1415"/>
              <a:ext cx="0" cy="4"/>
            </a:xfrm>
            <a:prstGeom prst="line">
              <a:avLst/>
            </a:prstGeom>
            <a:noFill/>
            <a:ln w="0">
              <a:solidFill>
                <a:srgbClr val="000000"/>
              </a:solidFill>
              <a:round/>
              <a:headEnd/>
              <a:tailEnd/>
            </a:ln>
          </p:spPr>
          <p:txBody>
            <a:bodyPr/>
            <a:lstStyle/>
            <a:p>
              <a:endParaRPr lang="en-GB"/>
            </a:p>
          </p:txBody>
        </p:sp>
        <p:sp>
          <p:nvSpPr>
            <p:cNvPr id="1355" name="Line 1188"/>
            <p:cNvSpPr>
              <a:spLocks noChangeShapeType="1"/>
            </p:cNvSpPr>
            <p:nvPr/>
          </p:nvSpPr>
          <p:spPr bwMode="auto">
            <a:xfrm>
              <a:off x="3381" y="1331"/>
              <a:ext cx="0" cy="0"/>
            </a:xfrm>
            <a:prstGeom prst="line">
              <a:avLst/>
            </a:prstGeom>
            <a:noFill/>
            <a:ln w="0">
              <a:solidFill>
                <a:srgbClr val="000000"/>
              </a:solidFill>
              <a:round/>
              <a:headEnd/>
              <a:tailEnd/>
            </a:ln>
          </p:spPr>
          <p:txBody>
            <a:bodyPr/>
            <a:lstStyle/>
            <a:p>
              <a:endParaRPr lang="en-GB"/>
            </a:p>
          </p:txBody>
        </p:sp>
        <p:sp>
          <p:nvSpPr>
            <p:cNvPr id="1356" name="Line 1189"/>
            <p:cNvSpPr>
              <a:spLocks noChangeShapeType="1"/>
            </p:cNvSpPr>
            <p:nvPr/>
          </p:nvSpPr>
          <p:spPr bwMode="auto">
            <a:xfrm flipV="1">
              <a:off x="3425" y="1415"/>
              <a:ext cx="0" cy="4"/>
            </a:xfrm>
            <a:prstGeom prst="line">
              <a:avLst/>
            </a:prstGeom>
            <a:noFill/>
            <a:ln w="0">
              <a:solidFill>
                <a:srgbClr val="000000"/>
              </a:solidFill>
              <a:round/>
              <a:headEnd/>
              <a:tailEnd/>
            </a:ln>
          </p:spPr>
          <p:txBody>
            <a:bodyPr/>
            <a:lstStyle/>
            <a:p>
              <a:endParaRPr lang="en-GB"/>
            </a:p>
          </p:txBody>
        </p:sp>
        <p:sp>
          <p:nvSpPr>
            <p:cNvPr id="1357" name="Line 1190"/>
            <p:cNvSpPr>
              <a:spLocks noChangeShapeType="1"/>
            </p:cNvSpPr>
            <p:nvPr/>
          </p:nvSpPr>
          <p:spPr bwMode="auto">
            <a:xfrm>
              <a:off x="3425" y="1331"/>
              <a:ext cx="0" cy="0"/>
            </a:xfrm>
            <a:prstGeom prst="line">
              <a:avLst/>
            </a:prstGeom>
            <a:noFill/>
            <a:ln w="0">
              <a:solidFill>
                <a:srgbClr val="000000"/>
              </a:solidFill>
              <a:round/>
              <a:headEnd/>
              <a:tailEnd/>
            </a:ln>
          </p:spPr>
          <p:txBody>
            <a:bodyPr/>
            <a:lstStyle/>
            <a:p>
              <a:endParaRPr lang="en-GB"/>
            </a:p>
          </p:txBody>
        </p:sp>
        <p:sp>
          <p:nvSpPr>
            <p:cNvPr id="1358" name="Line 1191"/>
            <p:cNvSpPr>
              <a:spLocks noChangeShapeType="1"/>
            </p:cNvSpPr>
            <p:nvPr/>
          </p:nvSpPr>
          <p:spPr bwMode="auto">
            <a:xfrm>
              <a:off x="3349" y="1363"/>
              <a:ext cx="0" cy="0"/>
            </a:xfrm>
            <a:prstGeom prst="line">
              <a:avLst/>
            </a:prstGeom>
            <a:noFill/>
            <a:ln w="0">
              <a:solidFill>
                <a:srgbClr val="000000"/>
              </a:solidFill>
              <a:round/>
              <a:headEnd/>
              <a:tailEnd/>
            </a:ln>
          </p:spPr>
          <p:txBody>
            <a:bodyPr/>
            <a:lstStyle/>
            <a:p>
              <a:endParaRPr lang="en-GB"/>
            </a:p>
          </p:txBody>
        </p:sp>
        <p:sp>
          <p:nvSpPr>
            <p:cNvPr id="1359" name="Line 1192"/>
            <p:cNvSpPr>
              <a:spLocks noChangeShapeType="1"/>
            </p:cNvSpPr>
            <p:nvPr/>
          </p:nvSpPr>
          <p:spPr bwMode="auto">
            <a:xfrm flipH="1">
              <a:off x="3433" y="1363"/>
              <a:ext cx="4" cy="0"/>
            </a:xfrm>
            <a:prstGeom prst="line">
              <a:avLst/>
            </a:prstGeom>
            <a:noFill/>
            <a:ln w="0">
              <a:solidFill>
                <a:srgbClr val="000000"/>
              </a:solidFill>
              <a:round/>
              <a:headEnd/>
              <a:tailEnd/>
            </a:ln>
          </p:spPr>
          <p:txBody>
            <a:bodyPr/>
            <a:lstStyle/>
            <a:p>
              <a:endParaRPr lang="en-GB"/>
            </a:p>
          </p:txBody>
        </p:sp>
        <p:sp>
          <p:nvSpPr>
            <p:cNvPr id="1360" name="Line 1193"/>
            <p:cNvSpPr>
              <a:spLocks noChangeShapeType="1"/>
            </p:cNvSpPr>
            <p:nvPr/>
          </p:nvSpPr>
          <p:spPr bwMode="auto">
            <a:xfrm>
              <a:off x="3349" y="1407"/>
              <a:ext cx="0" cy="0"/>
            </a:xfrm>
            <a:prstGeom prst="line">
              <a:avLst/>
            </a:prstGeom>
            <a:noFill/>
            <a:ln w="0">
              <a:solidFill>
                <a:srgbClr val="000000"/>
              </a:solidFill>
              <a:round/>
              <a:headEnd/>
              <a:tailEnd/>
            </a:ln>
          </p:spPr>
          <p:txBody>
            <a:bodyPr/>
            <a:lstStyle/>
            <a:p>
              <a:endParaRPr lang="en-GB"/>
            </a:p>
          </p:txBody>
        </p:sp>
        <p:sp>
          <p:nvSpPr>
            <p:cNvPr id="1361" name="Line 1194"/>
            <p:cNvSpPr>
              <a:spLocks noChangeShapeType="1"/>
            </p:cNvSpPr>
            <p:nvPr/>
          </p:nvSpPr>
          <p:spPr bwMode="auto">
            <a:xfrm flipH="1">
              <a:off x="3433" y="1407"/>
              <a:ext cx="4" cy="0"/>
            </a:xfrm>
            <a:prstGeom prst="line">
              <a:avLst/>
            </a:prstGeom>
            <a:noFill/>
            <a:ln w="0">
              <a:solidFill>
                <a:srgbClr val="000000"/>
              </a:solidFill>
              <a:round/>
              <a:headEnd/>
              <a:tailEnd/>
            </a:ln>
          </p:spPr>
          <p:txBody>
            <a:bodyPr/>
            <a:lstStyle/>
            <a:p>
              <a:endParaRPr lang="en-GB"/>
            </a:p>
          </p:txBody>
        </p:sp>
        <p:sp>
          <p:nvSpPr>
            <p:cNvPr id="1362" name="Line 1195"/>
            <p:cNvSpPr>
              <a:spLocks noChangeShapeType="1"/>
            </p:cNvSpPr>
            <p:nvPr/>
          </p:nvSpPr>
          <p:spPr bwMode="auto">
            <a:xfrm>
              <a:off x="3349" y="1419"/>
              <a:ext cx="88" cy="0"/>
            </a:xfrm>
            <a:prstGeom prst="line">
              <a:avLst/>
            </a:prstGeom>
            <a:noFill/>
            <a:ln w="0">
              <a:solidFill>
                <a:srgbClr val="000000"/>
              </a:solidFill>
              <a:round/>
              <a:headEnd/>
              <a:tailEnd/>
            </a:ln>
          </p:spPr>
          <p:txBody>
            <a:bodyPr/>
            <a:lstStyle/>
            <a:p>
              <a:endParaRPr lang="en-GB"/>
            </a:p>
          </p:txBody>
        </p:sp>
        <p:sp>
          <p:nvSpPr>
            <p:cNvPr id="1363" name="Line 1196"/>
            <p:cNvSpPr>
              <a:spLocks noChangeShapeType="1"/>
            </p:cNvSpPr>
            <p:nvPr/>
          </p:nvSpPr>
          <p:spPr bwMode="auto">
            <a:xfrm>
              <a:off x="3349" y="1331"/>
              <a:ext cx="88" cy="0"/>
            </a:xfrm>
            <a:prstGeom prst="line">
              <a:avLst/>
            </a:prstGeom>
            <a:noFill/>
            <a:ln w="0">
              <a:solidFill>
                <a:srgbClr val="000000"/>
              </a:solidFill>
              <a:round/>
              <a:headEnd/>
              <a:tailEnd/>
            </a:ln>
          </p:spPr>
          <p:txBody>
            <a:bodyPr/>
            <a:lstStyle/>
            <a:p>
              <a:endParaRPr lang="en-GB"/>
            </a:p>
          </p:txBody>
        </p:sp>
        <p:sp>
          <p:nvSpPr>
            <p:cNvPr id="1364" name="Line 1197"/>
            <p:cNvSpPr>
              <a:spLocks noChangeShapeType="1"/>
            </p:cNvSpPr>
            <p:nvPr/>
          </p:nvSpPr>
          <p:spPr bwMode="auto">
            <a:xfrm>
              <a:off x="3437" y="1331"/>
              <a:ext cx="0" cy="88"/>
            </a:xfrm>
            <a:prstGeom prst="line">
              <a:avLst/>
            </a:prstGeom>
            <a:noFill/>
            <a:ln w="0">
              <a:solidFill>
                <a:srgbClr val="000000"/>
              </a:solidFill>
              <a:round/>
              <a:headEnd/>
              <a:tailEnd/>
            </a:ln>
          </p:spPr>
          <p:txBody>
            <a:bodyPr/>
            <a:lstStyle/>
            <a:p>
              <a:endParaRPr lang="en-GB"/>
            </a:p>
          </p:txBody>
        </p:sp>
        <p:sp>
          <p:nvSpPr>
            <p:cNvPr id="1365" name="Line 1198"/>
            <p:cNvSpPr>
              <a:spLocks noChangeShapeType="1"/>
            </p:cNvSpPr>
            <p:nvPr/>
          </p:nvSpPr>
          <p:spPr bwMode="auto">
            <a:xfrm>
              <a:off x="3349" y="1331"/>
              <a:ext cx="0" cy="88"/>
            </a:xfrm>
            <a:prstGeom prst="line">
              <a:avLst/>
            </a:prstGeom>
            <a:noFill/>
            <a:ln w="0">
              <a:solidFill>
                <a:srgbClr val="000000"/>
              </a:solidFill>
              <a:round/>
              <a:headEnd/>
              <a:tailEnd/>
            </a:ln>
          </p:spPr>
          <p:txBody>
            <a:bodyPr/>
            <a:lstStyle/>
            <a:p>
              <a:endParaRPr lang="en-GB"/>
            </a:p>
          </p:txBody>
        </p:sp>
        <p:sp>
          <p:nvSpPr>
            <p:cNvPr id="1366" name="Rectangle 1199"/>
            <p:cNvSpPr>
              <a:spLocks noChangeArrowheads="1"/>
            </p:cNvSpPr>
            <p:nvPr/>
          </p:nvSpPr>
          <p:spPr bwMode="auto">
            <a:xfrm>
              <a:off x="3469" y="1331"/>
              <a:ext cx="88" cy="88"/>
            </a:xfrm>
            <a:prstGeom prst="rect">
              <a:avLst/>
            </a:prstGeom>
            <a:solidFill>
              <a:srgbClr val="FFFFFF"/>
            </a:solidFill>
            <a:ln w="9525">
              <a:noFill/>
              <a:miter lim="800000"/>
              <a:headEnd/>
              <a:tailEnd/>
            </a:ln>
          </p:spPr>
          <p:txBody>
            <a:bodyPr/>
            <a:lstStyle/>
            <a:p>
              <a:endParaRPr lang="en-US"/>
            </a:p>
          </p:txBody>
        </p:sp>
        <p:sp>
          <p:nvSpPr>
            <p:cNvPr id="1367" name="Rectangle 1200"/>
            <p:cNvSpPr>
              <a:spLocks noChangeArrowheads="1"/>
            </p:cNvSpPr>
            <p:nvPr/>
          </p:nvSpPr>
          <p:spPr bwMode="auto">
            <a:xfrm>
              <a:off x="3469" y="1331"/>
              <a:ext cx="88" cy="88"/>
            </a:xfrm>
            <a:prstGeom prst="rect">
              <a:avLst/>
            </a:prstGeom>
            <a:noFill/>
            <a:ln w="0">
              <a:solidFill>
                <a:srgbClr val="FFFFFF"/>
              </a:solidFill>
              <a:miter lim="800000"/>
              <a:headEnd/>
              <a:tailEnd/>
            </a:ln>
          </p:spPr>
          <p:txBody>
            <a:bodyPr/>
            <a:lstStyle/>
            <a:p>
              <a:endParaRPr lang="en-US"/>
            </a:p>
          </p:txBody>
        </p:sp>
        <p:pic>
          <p:nvPicPr>
            <p:cNvPr id="1368" name="Picture 1201"/>
            <p:cNvPicPr>
              <a:picLocks noChangeAspect="1" noChangeArrowheads="1"/>
            </p:cNvPicPr>
            <p:nvPr/>
          </p:nvPicPr>
          <p:blipFill>
            <a:blip r:embed="rId58" cstate="print"/>
            <a:srcRect/>
            <a:stretch>
              <a:fillRect/>
            </a:stretch>
          </p:blipFill>
          <p:spPr bwMode="auto">
            <a:xfrm>
              <a:off x="3469" y="1331"/>
              <a:ext cx="88" cy="88"/>
            </a:xfrm>
            <a:prstGeom prst="rect">
              <a:avLst/>
            </a:prstGeom>
            <a:noFill/>
            <a:ln w="9525">
              <a:noFill/>
              <a:miter lim="800000"/>
              <a:headEnd/>
              <a:tailEnd/>
            </a:ln>
          </p:spPr>
        </p:pic>
        <p:sp>
          <p:nvSpPr>
            <p:cNvPr id="1369" name="Line 1202"/>
            <p:cNvSpPr>
              <a:spLocks noChangeShapeType="1"/>
            </p:cNvSpPr>
            <p:nvPr/>
          </p:nvSpPr>
          <p:spPr bwMode="auto">
            <a:xfrm>
              <a:off x="3469" y="1419"/>
              <a:ext cx="88" cy="0"/>
            </a:xfrm>
            <a:prstGeom prst="line">
              <a:avLst/>
            </a:prstGeom>
            <a:noFill/>
            <a:ln w="0">
              <a:solidFill>
                <a:srgbClr val="000000"/>
              </a:solidFill>
              <a:round/>
              <a:headEnd/>
              <a:tailEnd/>
            </a:ln>
          </p:spPr>
          <p:txBody>
            <a:bodyPr/>
            <a:lstStyle/>
            <a:p>
              <a:endParaRPr lang="en-GB"/>
            </a:p>
          </p:txBody>
        </p:sp>
        <p:sp>
          <p:nvSpPr>
            <p:cNvPr id="1370" name="Line 1203"/>
            <p:cNvSpPr>
              <a:spLocks noChangeShapeType="1"/>
            </p:cNvSpPr>
            <p:nvPr/>
          </p:nvSpPr>
          <p:spPr bwMode="auto">
            <a:xfrm>
              <a:off x="3469" y="1331"/>
              <a:ext cx="88" cy="0"/>
            </a:xfrm>
            <a:prstGeom prst="line">
              <a:avLst/>
            </a:prstGeom>
            <a:noFill/>
            <a:ln w="0">
              <a:solidFill>
                <a:srgbClr val="000000"/>
              </a:solidFill>
              <a:round/>
              <a:headEnd/>
              <a:tailEnd/>
            </a:ln>
          </p:spPr>
          <p:txBody>
            <a:bodyPr/>
            <a:lstStyle/>
            <a:p>
              <a:endParaRPr lang="en-GB"/>
            </a:p>
          </p:txBody>
        </p:sp>
        <p:sp>
          <p:nvSpPr>
            <p:cNvPr id="1371" name="Line 1204"/>
            <p:cNvSpPr>
              <a:spLocks noChangeShapeType="1"/>
            </p:cNvSpPr>
            <p:nvPr/>
          </p:nvSpPr>
          <p:spPr bwMode="auto">
            <a:xfrm>
              <a:off x="3557" y="1331"/>
              <a:ext cx="0" cy="88"/>
            </a:xfrm>
            <a:prstGeom prst="line">
              <a:avLst/>
            </a:prstGeom>
            <a:noFill/>
            <a:ln w="0">
              <a:solidFill>
                <a:srgbClr val="000000"/>
              </a:solidFill>
              <a:round/>
              <a:headEnd/>
              <a:tailEnd/>
            </a:ln>
          </p:spPr>
          <p:txBody>
            <a:bodyPr/>
            <a:lstStyle/>
            <a:p>
              <a:endParaRPr lang="en-GB"/>
            </a:p>
          </p:txBody>
        </p:sp>
        <p:sp>
          <p:nvSpPr>
            <p:cNvPr id="1372" name="Line 1205"/>
            <p:cNvSpPr>
              <a:spLocks noChangeShapeType="1"/>
            </p:cNvSpPr>
            <p:nvPr/>
          </p:nvSpPr>
          <p:spPr bwMode="auto">
            <a:xfrm>
              <a:off x="3469" y="1331"/>
              <a:ext cx="0" cy="88"/>
            </a:xfrm>
            <a:prstGeom prst="line">
              <a:avLst/>
            </a:prstGeom>
            <a:noFill/>
            <a:ln w="0">
              <a:solidFill>
                <a:srgbClr val="000000"/>
              </a:solidFill>
              <a:round/>
              <a:headEnd/>
              <a:tailEnd/>
            </a:ln>
          </p:spPr>
          <p:txBody>
            <a:bodyPr/>
            <a:lstStyle/>
            <a:p>
              <a:endParaRPr lang="en-GB"/>
            </a:p>
          </p:txBody>
        </p:sp>
        <p:sp>
          <p:nvSpPr>
            <p:cNvPr id="1373" name="Line 1206"/>
            <p:cNvSpPr>
              <a:spLocks noChangeShapeType="1"/>
            </p:cNvSpPr>
            <p:nvPr/>
          </p:nvSpPr>
          <p:spPr bwMode="auto">
            <a:xfrm>
              <a:off x="3469" y="1419"/>
              <a:ext cx="88" cy="0"/>
            </a:xfrm>
            <a:prstGeom prst="line">
              <a:avLst/>
            </a:prstGeom>
            <a:noFill/>
            <a:ln w="0">
              <a:solidFill>
                <a:srgbClr val="000000"/>
              </a:solidFill>
              <a:round/>
              <a:headEnd/>
              <a:tailEnd/>
            </a:ln>
          </p:spPr>
          <p:txBody>
            <a:bodyPr/>
            <a:lstStyle/>
            <a:p>
              <a:endParaRPr lang="en-GB"/>
            </a:p>
          </p:txBody>
        </p:sp>
        <p:sp>
          <p:nvSpPr>
            <p:cNvPr id="1374" name="Line 1207"/>
            <p:cNvSpPr>
              <a:spLocks noChangeShapeType="1"/>
            </p:cNvSpPr>
            <p:nvPr/>
          </p:nvSpPr>
          <p:spPr bwMode="auto">
            <a:xfrm>
              <a:off x="3469" y="1331"/>
              <a:ext cx="0" cy="88"/>
            </a:xfrm>
            <a:prstGeom prst="line">
              <a:avLst/>
            </a:prstGeom>
            <a:noFill/>
            <a:ln w="0">
              <a:solidFill>
                <a:srgbClr val="000000"/>
              </a:solidFill>
              <a:round/>
              <a:headEnd/>
              <a:tailEnd/>
            </a:ln>
          </p:spPr>
          <p:txBody>
            <a:bodyPr/>
            <a:lstStyle/>
            <a:p>
              <a:endParaRPr lang="en-GB"/>
            </a:p>
          </p:txBody>
        </p:sp>
        <p:sp>
          <p:nvSpPr>
            <p:cNvPr id="1375" name="Line 1208"/>
            <p:cNvSpPr>
              <a:spLocks noChangeShapeType="1"/>
            </p:cNvSpPr>
            <p:nvPr/>
          </p:nvSpPr>
          <p:spPr bwMode="auto">
            <a:xfrm flipV="1">
              <a:off x="3501" y="1415"/>
              <a:ext cx="0" cy="4"/>
            </a:xfrm>
            <a:prstGeom prst="line">
              <a:avLst/>
            </a:prstGeom>
            <a:noFill/>
            <a:ln w="0">
              <a:solidFill>
                <a:srgbClr val="000000"/>
              </a:solidFill>
              <a:round/>
              <a:headEnd/>
              <a:tailEnd/>
            </a:ln>
          </p:spPr>
          <p:txBody>
            <a:bodyPr/>
            <a:lstStyle/>
            <a:p>
              <a:endParaRPr lang="en-GB"/>
            </a:p>
          </p:txBody>
        </p:sp>
        <p:sp>
          <p:nvSpPr>
            <p:cNvPr id="1376" name="Line 1209"/>
            <p:cNvSpPr>
              <a:spLocks noChangeShapeType="1"/>
            </p:cNvSpPr>
            <p:nvPr/>
          </p:nvSpPr>
          <p:spPr bwMode="auto">
            <a:xfrm>
              <a:off x="3501" y="1331"/>
              <a:ext cx="0" cy="0"/>
            </a:xfrm>
            <a:prstGeom prst="line">
              <a:avLst/>
            </a:prstGeom>
            <a:noFill/>
            <a:ln w="0">
              <a:solidFill>
                <a:srgbClr val="000000"/>
              </a:solidFill>
              <a:round/>
              <a:headEnd/>
              <a:tailEnd/>
            </a:ln>
          </p:spPr>
          <p:txBody>
            <a:bodyPr/>
            <a:lstStyle/>
            <a:p>
              <a:endParaRPr lang="en-GB"/>
            </a:p>
          </p:txBody>
        </p:sp>
        <p:sp>
          <p:nvSpPr>
            <p:cNvPr id="1377" name="Line 1210"/>
            <p:cNvSpPr>
              <a:spLocks noChangeShapeType="1"/>
            </p:cNvSpPr>
            <p:nvPr/>
          </p:nvSpPr>
          <p:spPr bwMode="auto">
            <a:xfrm flipV="1">
              <a:off x="3545" y="1415"/>
              <a:ext cx="0" cy="4"/>
            </a:xfrm>
            <a:prstGeom prst="line">
              <a:avLst/>
            </a:prstGeom>
            <a:noFill/>
            <a:ln w="0">
              <a:solidFill>
                <a:srgbClr val="000000"/>
              </a:solidFill>
              <a:round/>
              <a:headEnd/>
              <a:tailEnd/>
            </a:ln>
          </p:spPr>
          <p:txBody>
            <a:bodyPr/>
            <a:lstStyle/>
            <a:p>
              <a:endParaRPr lang="en-GB"/>
            </a:p>
          </p:txBody>
        </p:sp>
        <p:sp>
          <p:nvSpPr>
            <p:cNvPr id="1378" name="Line 1211"/>
            <p:cNvSpPr>
              <a:spLocks noChangeShapeType="1"/>
            </p:cNvSpPr>
            <p:nvPr/>
          </p:nvSpPr>
          <p:spPr bwMode="auto">
            <a:xfrm>
              <a:off x="3545" y="1331"/>
              <a:ext cx="0" cy="0"/>
            </a:xfrm>
            <a:prstGeom prst="line">
              <a:avLst/>
            </a:prstGeom>
            <a:noFill/>
            <a:ln w="0">
              <a:solidFill>
                <a:srgbClr val="000000"/>
              </a:solidFill>
              <a:round/>
              <a:headEnd/>
              <a:tailEnd/>
            </a:ln>
          </p:spPr>
          <p:txBody>
            <a:bodyPr/>
            <a:lstStyle/>
            <a:p>
              <a:endParaRPr lang="en-GB"/>
            </a:p>
          </p:txBody>
        </p:sp>
        <p:sp>
          <p:nvSpPr>
            <p:cNvPr id="1379" name="Line 1212"/>
            <p:cNvSpPr>
              <a:spLocks noChangeShapeType="1"/>
            </p:cNvSpPr>
            <p:nvPr/>
          </p:nvSpPr>
          <p:spPr bwMode="auto">
            <a:xfrm>
              <a:off x="3469" y="1363"/>
              <a:ext cx="0" cy="0"/>
            </a:xfrm>
            <a:prstGeom prst="line">
              <a:avLst/>
            </a:prstGeom>
            <a:noFill/>
            <a:ln w="0">
              <a:solidFill>
                <a:srgbClr val="000000"/>
              </a:solidFill>
              <a:round/>
              <a:headEnd/>
              <a:tailEnd/>
            </a:ln>
          </p:spPr>
          <p:txBody>
            <a:bodyPr/>
            <a:lstStyle/>
            <a:p>
              <a:endParaRPr lang="en-GB"/>
            </a:p>
          </p:txBody>
        </p:sp>
        <p:sp>
          <p:nvSpPr>
            <p:cNvPr id="1380" name="Line 1213"/>
            <p:cNvSpPr>
              <a:spLocks noChangeShapeType="1"/>
            </p:cNvSpPr>
            <p:nvPr/>
          </p:nvSpPr>
          <p:spPr bwMode="auto">
            <a:xfrm flipH="1">
              <a:off x="3553" y="1363"/>
              <a:ext cx="4" cy="0"/>
            </a:xfrm>
            <a:prstGeom prst="line">
              <a:avLst/>
            </a:prstGeom>
            <a:noFill/>
            <a:ln w="0">
              <a:solidFill>
                <a:srgbClr val="000000"/>
              </a:solidFill>
              <a:round/>
              <a:headEnd/>
              <a:tailEnd/>
            </a:ln>
          </p:spPr>
          <p:txBody>
            <a:bodyPr/>
            <a:lstStyle/>
            <a:p>
              <a:endParaRPr lang="en-GB"/>
            </a:p>
          </p:txBody>
        </p:sp>
        <p:sp>
          <p:nvSpPr>
            <p:cNvPr id="1381" name="Line 1214"/>
            <p:cNvSpPr>
              <a:spLocks noChangeShapeType="1"/>
            </p:cNvSpPr>
            <p:nvPr/>
          </p:nvSpPr>
          <p:spPr bwMode="auto">
            <a:xfrm>
              <a:off x="3469" y="1407"/>
              <a:ext cx="0" cy="0"/>
            </a:xfrm>
            <a:prstGeom prst="line">
              <a:avLst/>
            </a:prstGeom>
            <a:noFill/>
            <a:ln w="0">
              <a:solidFill>
                <a:srgbClr val="000000"/>
              </a:solidFill>
              <a:round/>
              <a:headEnd/>
              <a:tailEnd/>
            </a:ln>
          </p:spPr>
          <p:txBody>
            <a:bodyPr/>
            <a:lstStyle/>
            <a:p>
              <a:endParaRPr lang="en-GB"/>
            </a:p>
          </p:txBody>
        </p:sp>
        <p:sp>
          <p:nvSpPr>
            <p:cNvPr id="1382" name="Line 1215"/>
            <p:cNvSpPr>
              <a:spLocks noChangeShapeType="1"/>
            </p:cNvSpPr>
            <p:nvPr/>
          </p:nvSpPr>
          <p:spPr bwMode="auto">
            <a:xfrm flipH="1">
              <a:off x="3553" y="1407"/>
              <a:ext cx="4" cy="0"/>
            </a:xfrm>
            <a:prstGeom prst="line">
              <a:avLst/>
            </a:prstGeom>
            <a:noFill/>
            <a:ln w="0">
              <a:solidFill>
                <a:srgbClr val="000000"/>
              </a:solidFill>
              <a:round/>
              <a:headEnd/>
              <a:tailEnd/>
            </a:ln>
          </p:spPr>
          <p:txBody>
            <a:bodyPr/>
            <a:lstStyle/>
            <a:p>
              <a:endParaRPr lang="en-GB"/>
            </a:p>
          </p:txBody>
        </p:sp>
        <p:sp>
          <p:nvSpPr>
            <p:cNvPr id="1383" name="Line 1216"/>
            <p:cNvSpPr>
              <a:spLocks noChangeShapeType="1"/>
            </p:cNvSpPr>
            <p:nvPr/>
          </p:nvSpPr>
          <p:spPr bwMode="auto">
            <a:xfrm>
              <a:off x="3469" y="1419"/>
              <a:ext cx="88" cy="0"/>
            </a:xfrm>
            <a:prstGeom prst="line">
              <a:avLst/>
            </a:prstGeom>
            <a:noFill/>
            <a:ln w="0">
              <a:solidFill>
                <a:srgbClr val="000000"/>
              </a:solidFill>
              <a:round/>
              <a:headEnd/>
              <a:tailEnd/>
            </a:ln>
          </p:spPr>
          <p:txBody>
            <a:bodyPr/>
            <a:lstStyle/>
            <a:p>
              <a:endParaRPr lang="en-GB"/>
            </a:p>
          </p:txBody>
        </p:sp>
        <p:sp>
          <p:nvSpPr>
            <p:cNvPr id="1384" name="Line 1217"/>
            <p:cNvSpPr>
              <a:spLocks noChangeShapeType="1"/>
            </p:cNvSpPr>
            <p:nvPr/>
          </p:nvSpPr>
          <p:spPr bwMode="auto">
            <a:xfrm>
              <a:off x="3469" y="1331"/>
              <a:ext cx="88" cy="0"/>
            </a:xfrm>
            <a:prstGeom prst="line">
              <a:avLst/>
            </a:prstGeom>
            <a:noFill/>
            <a:ln w="0">
              <a:solidFill>
                <a:srgbClr val="000000"/>
              </a:solidFill>
              <a:round/>
              <a:headEnd/>
              <a:tailEnd/>
            </a:ln>
          </p:spPr>
          <p:txBody>
            <a:bodyPr/>
            <a:lstStyle/>
            <a:p>
              <a:endParaRPr lang="en-GB"/>
            </a:p>
          </p:txBody>
        </p:sp>
        <p:sp>
          <p:nvSpPr>
            <p:cNvPr id="1385" name="Line 1218"/>
            <p:cNvSpPr>
              <a:spLocks noChangeShapeType="1"/>
            </p:cNvSpPr>
            <p:nvPr/>
          </p:nvSpPr>
          <p:spPr bwMode="auto">
            <a:xfrm>
              <a:off x="3557" y="1331"/>
              <a:ext cx="0" cy="88"/>
            </a:xfrm>
            <a:prstGeom prst="line">
              <a:avLst/>
            </a:prstGeom>
            <a:noFill/>
            <a:ln w="0">
              <a:solidFill>
                <a:srgbClr val="000000"/>
              </a:solidFill>
              <a:round/>
              <a:headEnd/>
              <a:tailEnd/>
            </a:ln>
          </p:spPr>
          <p:txBody>
            <a:bodyPr/>
            <a:lstStyle/>
            <a:p>
              <a:endParaRPr lang="en-GB"/>
            </a:p>
          </p:txBody>
        </p:sp>
        <p:sp>
          <p:nvSpPr>
            <p:cNvPr id="1386" name="Line 1219"/>
            <p:cNvSpPr>
              <a:spLocks noChangeShapeType="1"/>
            </p:cNvSpPr>
            <p:nvPr/>
          </p:nvSpPr>
          <p:spPr bwMode="auto">
            <a:xfrm>
              <a:off x="3469" y="1331"/>
              <a:ext cx="0" cy="88"/>
            </a:xfrm>
            <a:prstGeom prst="line">
              <a:avLst/>
            </a:prstGeom>
            <a:noFill/>
            <a:ln w="0">
              <a:solidFill>
                <a:srgbClr val="000000"/>
              </a:solidFill>
              <a:round/>
              <a:headEnd/>
              <a:tailEnd/>
            </a:ln>
          </p:spPr>
          <p:txBody>
            <a:bodyPr/>
            <a:lstStyle/>
            <a:p>
              <a:endParaRPr lang="en-GB"/>
            </a:p>
          </p:txBody>
        </p:sp>
        <p:sp>
          <p:nvSpPr>
            <p:cNvPr id="1387" name="Rectangle 1220"/>
            <p:cNvSpPr>
              <a:spLocks noChangeArrowheads="1"/>
            </p:cNvSpPr>
            <p:nvPr/>
          </p:nvSpPr>
          <p:spPr bwMode="auto">
            <a:xfrm>
              <a:off x="1783" y="1591"/>
              <a:ext cx="88" cy="88"/>
            </a:xfrm>
            <a:prstGeom prst="rect">
              <a:avLst/>
            </a:prstGeom>
            <a:solidFill>
              <a:srgbClr val="FFFFFF"/>
            </a:solidFill>
            <a:ln w="9525">
              <a:noFill/>
              <a:miter lim="800000"/>
              <a:headEnd/>
              <a:tailEnd/>
            </a:ln>
          </p:spPr>
          <p:txBody>
            <a:bodyPr/>
            <a:lstStyle/>
            <a:p>
              <a:endParaRPr lang="en-US"/>
            </a:p>
          </p:txBody>
        </p:sp>
        <p:sp>
          <p:nvSpPr>
            <p:cNvPr id="1388" name="Rectangle 1221"/>
            <p:cNvSpPr>
              <a:spLocks noChangeArrowheads="1"/>
            </p:cNvSpPr>
            <p:nvPr/>
          </p:nvSpPr>
          <p:spPr bwMode="auto">
            <a:xfrm>
              <a:off x="1783" y="1591"/>
              <a:ext cx="88" cy="88"/>
            </a:xfrm>
            <a:prstGeom prst="rect">
              <a:avLst/>
            </a:prstGeom>
            <a:noFill/>
            <a:ln w="0">
              <a:solidFill>
                <a:srgbClr val="FFFFFF"/>
              </a:solidFill>
              <a:miter lim="800000"/>
              <a:headEnd/>
              <a:tailEnd/>
            </a:ln>
          </p:spPr>
          <p:txBody>
            <a:bodyPr/>
            <a:lstStyle/>
            <a:p>
              <a:endParaRPr lang="en-US"/>
            </a:p>
          </p:txBody>
        </p:sp>
        <p:pic>
          <p:nvPicPr>
            <p:cNvPr id="1389" name="Picture 1223"/>
            <p:cNvPicPr>
              <a:picLocks noChangeAspect="1" noChangeArrowheads="1"/>
            </p:cNvPicPr>
            <p:nvPr/>
          </p:nvPicPr>
          <p:blipFill>
            <a:blip r:embed="rId59" cstate="print"/>
            <a:srcRect/>
            <a:stretch>
              <a:fillRect/>
            </a:stretch>
          </p:blipFill>
          <p:spPr bwMode="auto">
            <a:xfrm>
              <a:off x="1783" y="1595"/>
              <a:ext cx="88" cy="88"/>
            </a:xfrm>
            <a:prstGeom prst="rect">
              <a:avLst/>
            </a:prstGeom>
            <a:noFill/>
            <a:ln w="9525">
              <a:noFill/>
              <a:miter lim="800000"/>
              <a:headEnd/>
              <a:tailEnd/>
            </a:ln>
          </p:spPr>
        </p:pic>
        <p:sp>
          <p:nvSpPr>
            <p:cNvPr id="1390" name="Line 1224"/>
            <p:cNvSpPr>
              <a:spLocks noChangeShapeType="1"/>
            </p:cNvSpPr>
            <p:nvPr/>
          </p:nvSpPr>
          <p:spPr bwMode="auto">
            <a:xfrm>
              <a:off x="1783" y="1679"/>
              <a:ext cx="88" cy="0"/>
            </a:xfrm>
            <a:prstGeom prst="line">
              <a:avLst/>
            </a:prstGeom>
            <a:noFill/>
            <a:ln w="0">
              <a:solidFill>
                <a:srgbClr val="000000"/>
              </a:solidFill>
              <a:round/>
              <a:headEnd/>
              <a:tailEnd/>
            </a:ln>
          </p:spPr>
          <p:txBody>
            <a:bodyPr/>
            <a:lstStyle/>
            <a:p>
              <a:endParaRPr lang="en-GB"/>
            </a:p>
          </p:txBody>
        </p:sp>
        <p:sp>
          <p:nvSpPr>
            <p:cNvPr id="1391" name="Line 1225"/>
            <p:cNvSpPr>
              <a:spLocks noChangeShapeType="1"/>
            </p:cNvSpPr>
            <p:nvPr/>
          </p:nvSpPr>
          <p:spPr bwMode="auto">
            <a:xfrm>
              <a:off x="1783" y="1591"/>
              <a:ext cx="88" cy="0"/>
            </a:xfrm>
            <a:prstGeom prst="line">
              <a:avLst/>
            </a:prstGeom>
            <a:noFill/>
            <a:ln w="0">
              <a:solidFill>
                <a:srgbClr val="000000"/>
              </a:solidFill>
              <a:round/>
              <a:headEnd/>
              <a:tailEnd/>
            </a:ln>
          </p:spPr>
          <p:txBody>
            <a:bodyPr/>
            <a:lstStyle/>
            <a:p>
              <a:endParaRPr lang="en-GB"/>
            </a:p>
          </p:txBody>
        </p:sp>
        <p:sp>
          <p:nvSpPr>
            <p:cNvPr id="1392" name="Line 1226"/>
            <p:cNvSpPr>
              <a:spLocks noChangeShapeType="1"/>
            </p:cNvSpPr>
            <p:nvPr/>
          </p:nvSpPr>
          <p:spPr bwMode="auto">
            <a:xfrm>
              <a:off x="1871" y="1591"/>
              <a:ext cx="0" cy="88"/>
            </a:xfrm>
            <a:prstGeom prst="line">
              <a:avLst/>
            </a:prstGeom>
            <a:noFill/>
            <a:ln w="0">
              <a:solidFill>
                <a:srgbClr val="000000"/>
              </a:solidFill>
              <a:round/>
              <a:headEnd/>
              <a:tailEnd/>
            </a:ln>
          </p:spPr>
          <p:txBody>
            <a:bodyPr/>
            <a:lstStyle/>
            <a:p>
              <a:endParaRPr lang="en-GB"/>
            </a:p>
          </p:txBody>
        </p:sp>
        <p:sp>
          <p:nvSpPr>
            <p:cNvPr id="1393" name="Line 1227"/>
            <p:cNvSpPr>
              <a:spLocks noChangeShapeType="1"/>
            </p:cNvSpPr>
            <p:nvPr/>
          </p:nvSpPr>
          <p:spPr bwMode="auto">
            <a:xfrm>
              <a:off x="1783" y="1591"/>
              <a:ext cx="0" cy="88"/>
            </a:xfrm>
            <a:prstGeom prst="line">
              <a:avLst/>
            </a:prstGeom>
            <a:noFill/>
            <a:ln w="0">
              <a:solidFill>
                <a:srgbClr val="000000"/>
              </a:solidFill>
              <a:round/>
              <a:headEnd/>
              <a:tailEnd/>
            </a:ln>
          </p:spPr>
          <p:txBody>
            <a:bodyPr/>
            <a:lstStyle/>
            <a:p>
              <a:endParaRPr lang="en-GB"/>
            </a:p>
          </p:txBody>
        </p:sp>
        <p:sp>
          <p:nvSpPr>
            <p:cNvPr id="1394" name="Line 1228"/>
            <p:cNvSpPr>
              <a:spLocks noChangeShapeType="1"/>
            </p:cNvSpPr>
            <p:nvPr/>
          </p:nvSpPr>
          <p:spPr bwMode="auto">
            <a:xfrm>
              <a:off x="1783" y="1679"/>
              <a:ext cx="88" cy="0"/>
            </a:xfrm>
            <a:prstGeom prst="line">
              <a:avLst/>
            </a:prstGeom>
            <a:noFill/>
            <a:ln w="0">
              <a:solidFill>
                <a:srgbClr val="000000"/>
              </a:solidFill>
              <a:round/>
              <a:headEnd/>
              <a:tailEnd/>
            </a:ln>
          </p:spPr>
          <p:txBody>
            <a:bodyPr/>
            <a:lstStyle/>
            <a:p>
              <a:endParaRPr lang="en-GB"/>
            </a:p>
          </p:txBody>
        </p:sp>
        <p:sp>
          <p:nvSpPr>
            <p:cNvPr id="1395" name="Line 1229"/>
            <p:cNvSpPr>
              <a:spLocks noChangeShapeType="1"/>
            </p:cNvSpPr>
            <p:nvPr/>
          </p:nvSpPr>
          <p:spPr bwMode="auto">
            <a:xfrm>
              <a:off x="1783" y="1591"/>
              <a:ext cx="0" cy="88"/>
            </a:xfrm>
            <a:prstGeom prst="line">
              <a:avLst/>
            </a:prstGeom>
            <a:noFill/>
            <a:ln w="0">
              <a:solidFill>
                <a:srgbClr val="000000"/>
              </a:solidFill>
              <a:round/>
              <a:headEnd/>
              <a:tailEnd/>
            </a:ln>
          </p:spPr>
          <p:txBody>
            <a:bodyPr/>
            <a:lstStyle/>
            <a:p>
              <a:endParaRPr lang="en-GB"/>
            </a:p>
          </p:txBody>
        </p:sp>
        <p:sp>
          <p:nvSpPr>
            <p:cNvPr id="1396" name="Line 1230"/>
            <p:cNvSpPr>
              <a:spLocks noChangeShapeType="1"/>
            </p:cNvSpPr>
            <p:nvPr/>
          </p:nvSpPr>
          <p:spPr bwMode="auto">
            <a:xfrm>
              <a:off x="1815" y="1679"/>
              <a:ext cx="0" cy="0"/>
            </a:xfrm>
            <a:prstGeom prst="line">
              <a:avLst/>
            </a:prstGeom>
            <a:noFill/>
            <a:ln w="0">
              <a:solidFill>
                <a:srgbClr val="000000"/>
              </a:solidFill>
              <a:round/>
              <a:headEnd/>
              <a:tailEnd/>
            </a:ln>
          </p:spPr>
          <p:txBody>
            <a:bodyPr/>
            <a:lstStyle/>
            <a:p>
              <a:endParaRPr lang="en-GB"/>
            </a:p>
          </p:txBody>
        </p:sp>
        <p:sp>
          <p:nvSpPr>
            <p:cNvPr id="1397" name="Line 1231"/>
            <p:cNvSpPr>
              <a:spLocks noChangeShapeType="1"/>
            </p:cNvSpPr>
            <p:nvPr/>
          </p:nvSpPr>
          <p:spPr bwMode="auto">
            <a:xfrm>
              <a:off x="1815" y="1591"/>
              <a:ext cx="0" cy="0"/>
            </a:xfrm>
            <a:prstGeom prst="line">
              <a:avLst/>
            </a:prstGeom>
            <a:noFill/>
            <a:ln w="0">
              <a:solidFill>
                <a:srgbClr val="000000"/>
              </a:solidFill>
              <a:round/>
              <a:headEnd/>
              <a:tailEnd/>
            </a:ln>
          </p:spPr>
          <p:txBody>
            <a:bodyPr/>
            <a:lstStyle/>
            <a:p>
              <a:endParaRPr lang="en-GB"/>
            </a:p>
          </p:txBody>
        </p:sp>
        <p:sp>
          <p:nvSpPr>
            <p:cNvPr id="1398" name="Line 1232"/>
            <p:cNvSpPr>
              <a:spLocks noChangeShapeType="1"/>
            </p:cNvSpPr>
            <p:nvPr/>
          </p:nvSpPr>
          <p:spPr bwMode="auto">
            <a:xfrm>
              <a:off x="1859" y="1679"/>
              <a:ext cx="0" cy="0"/>
            </a:xfrm>
            <a:prstGeom prst="line">
              <a:avLst/>
            </a:prstGeom>
            <a:noFill/>
            <a:ln w="0">
              <a:solidFill>
                <a:srgbClr val="000000"/>
              </a:solidFill>
              <a:round/>
              <a:headEnd/>
              <a:tailEnd/>
            </a:ln>
          </p:spPr>
          <p:txBody>
            <a:bodyPr/>
            <a:lstStyle/>
            <a:p>
              <a:endParaRPr lang="en-GB"/>
            </a:p>
          </p:txBody>
        </p:sp>
        <p:sp>
          <p:nvSpPr>
            <p:cNvPr id="1399" name="Line 1233"/>
            <p:cNvSpPr>
              <a:spLocks noChangeShapeType="1"/>
            </p:cNvSpPr>
            <p:nvPr/>
          </p:nvSpPr>
          <p:spPr bwMode="auto">
            <a:xfrm>
              <a:off x="1859" y="1591"/>
              <a:ext cx="0" cy="0"/>
            </a:xfrm>
            <a:prstGeom prst="line">
              <a:avLst/>
            </a:prstGeom>
            <a:noFill/>
            <a:ln w="0">
              <a:solidFill>
                <a:srgbClr val="000000"/>
              </a:solidFill>
              <a:round/>
              <a:headEnd/>
              <a:tailEnd/>
            </a:ln>
          </p:spPr>
          <p:txBody>
            <a:bodyPr/>
            <a:lstStyle/>
            <a:p>
              <a:endParaRPr lang="en-GB"/>
            </a:p>
          </p:txBody>
        </p:sp>
        <p:sp>
          <p:nvSpPr>
            <p:cNvPr id="1400" name="Line 1234"/>
            <p:cNvSpPr>
              <a:spLocks noChangeShapeType="1"/>
            </p:cNvSpPr>
            <p:nvPr/>
          </p:nvSpPr>
          <p:spPr bwMode="auto">
            <a:xfrm>
              <a:off x="1783" y="1623"/>
              <a:ext cx="0" cy="0"/>
            </a:xfrm>
            <a:prstGeom prst="line">
              <a:avLst/>
            </a:prstGeom>
            <a:noFill/>
            <a:ln w="0">
              <a:solidFill>
                <a:srgbClr val="000000"/>
              </a:solidFill>
              <a:round/>
              <a:headEnd/>
              <a:tailEnd/>
            </a:ln>
          </p:spPr>
          <p:txBody>
            <a:bodyPr/>
            <a:lstStyle/>
            <a:p>
              <a:endParaRPr lang="en-GB"/>
            </a:p>
          </p:txBody>
        </p:sp>
        <p:sp>
          <p:nvSpPr>
            <p:cNvPr id="1401" name="Line 1235"/>
            <p:cNvSpPr>
              <a:spLocks noChangeShapeType="1"/>
            </p:cNvSpPr>
            <p:nvPr/>
          </p:nvSpPr>
          <p:spPr bwMode="auto">
            <a:xfrm flipH="1">
              <a:off x="1867" y="1623"/>
              <a:ext cx="4" cy="0"/>
            </a:xfrm>
            <a:prstGeom prst="line">
              <a:avLst/>
            </a:prstGeom>
            <a:noFill/>
            <a:ln w="0">
              <a:solidFill>
                <a:srgbClr val="000000"/>
              </a:solidFill>
              <a:round/>
              <a:headEnd/>
              <a:tailEnd/>
            </a:ln>
          </p:spPr>
          <p:txBody>
            <a:bodyPr/>
            <a:lstStyle/>
            <a:p>
              <a:endParaRPr lang="en-GB"/>
            </a:p>
          </p:txBody>
        </p:sp>
        <p:sp>
          <p:nvSpPr>
            <p:cNvPr id="1402" name="Line 1236"/>
            <p:cNvSpPr>
              <a:spLocks noChangeShapeType="1"/>
            </p:cNvSpPr>
            <p:nvPr/>
          </p:nvSpPr>
          <p:spPr bwMode="auto">
            <a:xfrm>
              <a:off x="1783" y="1667"/>
              <a:ext cx="0" cy="0"/>
            </a:xfrm>
            <a:prstGeom prst="line">
              <a:avLst/>
            </a:prstGeom>
            <a:noFill/>
            <a:ln w="0">
              <a:solidFill>
                <a:srgbClr val="000000"/>
              </a:solidFill>
              <a:round/>
              <a:headEnd/>
              <a:tailEnd/>
            </a:ln>
          </p:spPr>
          <p:txBody>
            <a:bodyPr/>
            <a:lstStyle/>
            <a:p>
              <a:endParaRPr lang="en-GB"/>
            </a:p>
          </p:txBody>
        </p:sp>
        <p:sp>
          <p:nvSpPr>
            <p:cNvPr id="1403" name="Line 1237"/>
            <p:cNvSpPr>
              <a:spLocks noChangeShapeType="1"/>
            </p:cNvSpPr>
            <p:nvPr/>
          </p:nvSpPr>
          <p:spPr bwMode="auto">
            <a:xfrm flipH="1">
              <a:off x="1867" y="1667"/>
              <a:ext cx="4" cy="0"/>
            </a:xfrm>
            <a:prstGeom prst="line">
              <a:avLst/>
            </a:prstGeom>
            <a:noFill/>
            <a:ln w="0">
              <a:solidFill>
                <a:srgbClr val="000000"/>
              </a:solidFill>
              <a:round/>
              <a:headEnd/>
              <a:tailEnd/>
            </a:ln>
          </p:spPr>
          <p:txBody>
            <a:bodyPr/>
            <a:lstStyle/>
            <a:p>
              <a:endParaRPr lang="en-GB"/>
            </a:p>
          </p:txBody>
        </p:sp>
        <p:sp>
          <p:nvSpPr>
            <p:cNvPr id="1404" name="Line 1238"/>
            <p:cNvSpPr>
              <a:spLocks noChangeShapeType="1"/>
            </p:cNvSpPr>
            <p:nvPr/>
          </p:nvSpPr>
          <p:spPr bwMode="auto">
            <a:xfrm>
              <a:off x="1783" y="1679"/>
              <a:ext cx="88" cy="0"/>
            </a:xfrm>
            <a:prstGeom prst="line">
              <a:avLst/>
            </a:prstGeom>
            <a:noFill/>
            <a:ln w="0">
              <a:solidFill>
                <a:srgbClr val="000000"/>
              </a:solidFill>
              <a:round/>
              <a:headEnd/>
              <a:tailEnd/>
            </a:ln>
          </p:spPr>
          <p:txBody>
            <a:bodyPr/>
            <a:lstStyle/>
            <a:p>
              <a:endParaRPr lang="en-GB"/>
            </a:p>
          </p:txBody>
        </p:sp>
        <p:sp>
          <p:nvSpPr>
            <p:cNvPr id="1405" name="Line 1239"/>
            <p:cNvSpPr>
              <a:spLocks noChangeShapeType="1"/>
            </p:cNvSpPr>
            <p:nvPr/>
          </p:nvSpPr>
          <p:spPr bwMode="auto">
            <a:xfrm>
              <a:off x="1783" y="1591"/>
              <a:ext cx="88" cy="0"/>
            </a:xfrm>
            <a:prstGeom prst="line">
              <a:avLst/>
            </a:prstGeom>
            <a:noFill/>
            <a:ln w="0">
              <a:solidFill>
                <a:srgbClr val="000000"/>
              </a:solidFill>
              <a:round/>
              <a:headEnd/>
              <a:tailEnd/>
            </a:ln>
          </p:spPr>
          <p:txBody>
            <a:bodyPr/>
            <a:lstStyle/>
            <a:p>
              <a:endParaRPr lang="en-GB"/>
            </a:p>
          </p:txBody>
        </p:sp>
        <p:sp>
          <p:nvSpPr>
            <p:cNvPr id="1406" name="Line 1240"/>
            <p:cNvSpPr>
              <a:spLocks noChangeShapeType="1"/>
            </p:cNvSpPr>
            <p:nvPr/>
          </p:nvSpPr>
          <p:spPr bwMode="auto">
            <a:xfrm>
              <a:off x="1871" y="1591"/>
              <a:ext cx="0" cy="88"/>
            </a:xfrm>
            <a:prstGeom prst="line">
              <a:avLst/>
            </a:prstGeom>
            <a:noFill/>
            <a:ln w="0">
              <a:solidFill>
                <a:srgbClr val="000000"/>
              </a:solidFill>
              <a:round/>
              <a:headEnd/>
              <a:tailEnd/>
            </a:ln>
          </p:spPr>
          <p:txBody>
            <a:bodyPr/>
            <a:lstStyle/>
            <a:p>
              <a:endParaRPr lang="en-GB"/>
            </a:p>
          </p:txBody>
        </p:sp>
        <p:sp>
          <p:nvSpPr>
            <p:cNvPr id="1407" name="Line 1241"/>
            <p:cNvSpPr>
              <a:spLocks noChangeShapeType="1"/>
            </p:cNvSpPr>
            <p:nvPr/>
          </p:nvSpPr>
          <p:spPr bwMode="auto">
            <a:xfrm>
              <a:off x="1783" y="1591"/>
              <a:ext cx="0" cy="88"/>
            </a:xfrm>
            <a:prstGeom prst="line">
              <a:avLst/>
            </a:prstGeom>
            <a:noFill/>
            <a:ln w="0">
              <a:solidFill>
                <a:srgbClr val="000000"/>
              </a:solidFill>
              <a:round/>
              <a:headEnd/>
              <a:tailEnd/>
            </a:ln>
          </p:spPr>
          <p:txBody>
            <a:bodyPr/>
            <a:lstStyle/>
            <a:p>
              <a:endParaRPr lang="en-GB"/>
            </a:p>
          </p:txBody>
        </p:sp>
        <p:sp>
          <p:nvSpPr>
            <p:cNvPr id="1408" name="Rectangle 1242"/>
            <p:cNvSpPr>
              <a:spLocks noChangeArrowheads="1"/>
            </p:cNvSpPr>
            <p:nvPr/>
          </p:nvSpPr>
          <p:spPr bwMode="auto">
            <a:xfrm>
              <a:off x="1904" y="1591"/>
              <a:ext cx="88" cy="88"/>
            </a:xfrm>
            <a:prstGeom prst="rect">
              <a:avLst/>
            </a:prstGeom>
            <a:solidFill>
              <a:srgbClr val="FFFFFF"/>
            </a:solidFill>
            <a:ln w="9525">
              <a:noFill/>
              <a:miter lim="800000"/>
              <a:headEnd/>
              <a:tailEnd/>
            </a:ln>
          </p:spPr>
          <p:txBody>
            <a:bodyPr/>
            <a:lstStyle/>
            <a:p>
              <a:endParaRPr lang="en-US"/>
            </a:p>
          </p:txBody>
        </p:sp>
        <p:sp>
          <p:nvSpPr>
            <p:cNvPr id="1409" name="Rectangle 1243"/>
            <p:cNvSpPr>
              <a:spLocks noChangeArrowheads="1"/>
            </p:cNvSpPr>
            <p:nvPr/>
          </p:nvSpPr>
          <p:spPr bwMode="auto">
            <a:xfrm>
              <a:off x="1904" y="1591"/>
              <a:ext cx="88" cy="88"/>
            </a:xfrm>
            <a:prstGeom prst="rect">
              <a:avLst/>
            </a:prstGeom>
            <a:noFill/>
            <a:ln w="0">
              <a:solidFill>
                <a:srgbClr val="FFFFFF"/>
              </a:solidFill>
              <a:miter lim="800000"/>
              <a:headEnd/>
              <a:tailEnd/>
            </a:ln>
          </p:spPr>
          <p:txBody>
            <a:bodyPr/>
            <a:lstStyle/>
            <a:p>
              <a:endParaRPr lang="en-US"/>
            </a:p>
          </p:txBody>
        </p:sp>
        <p:pic>
          <p:nvPicPr>
            <p:cNvPr id="1410" name="Picture 1244"/>
            <p:cNvPicPr>
              <a:picLocks noChangeAspect="1" noChangeArrowheads="1"/>
            </p:cNvPicPr>
            <p:nvPr/>
          </p:nvPicPr>
          <p:blipFill>
            <a:blip r:embed="rId60" cstate="print"/>
            <a:srcRect/>
            <a:stretch>
              <a:fillRect/>
            </a:stretch>
          </p:blipFill>
          <p:spPr bwMode="auto">
            <a:xfrm>
              <a:off x="1904" y="1595"/>
              <a:ext cx="88" cy="88"/>
            </a:xfrm>
            <a:prstGeom prst="rect">
              <a:avLst/>
            </a:prstGeom>
            <a:noFill/>
            <a:ln w="9525">
              <a:noFill/>
              <a:miter lim="800000"/>
              <a:headEnd/>
              <a:tailEnd/>
            </a:ln>
          </p:spPr>
        </p:pic>
        <p:sp>
          <p:nvSpPr>
            <p:cNvPr id="1411" name="Line 1245"/>
            <p:cNvSpPr>
              <a:spLocks noChangeShapeType="1"/>
            </p:cNvSpPr>
            <p:nvPr/>
          </p:nvSpPr>
          <p:spPr bwMode="auto">
            <a:xfrm>
              <a:off x="1904" y="1679"/>
              <a:ext cx="88" cy="0"/>
            </a:xfrm>
            <a:prstGeom prst="line">
              <a:avLst/>
            </a:prstGeom>
            <a:noFill/>
            <a:ln w="0">
              <a:solidFill>
                <a:srgbClr val="000000"/>
              </a:solidFill>
              <a:round/>
              <a:headEnd/>
              <a:tailEnd/>
            </a:ln>
          </p:spPr>
          <p:txBody>
            <a:bodyPr/>
            <a:lstStyle/>
            <a:p>
              <a:endParaRPr lang="en-GB"/>
            </a:p>
          </p:txBody>
        </p:sp>
        <p:sp>
          <p:nvSpPr>
            <p:cNvPr id="1412" name="Line 1246"/>
            <p:cNvSpPr>
              <a:spLocks noChangeShapeType="1"/>
            </p:cNvSpPr>
            <p:nvPr/>
          </p:nvSpPr>
          <p:spPr bwMode="auto">
            <a:xfrm>
              <a:off x="1904" y="1591"/>
              <a:ext cx="88" cy="0"/>
            </a:xfrm>
            <a:prstGeom prst="line">
              <a:avLst/>
            </a:prstGeom>
            <a:noFill/>
            <a:ln w="0">
              <a:solidFill>
                <a:srgbClr val="000000"/>
              </a:solidFill>
              <a:round/>
              <a:headEnd/>
              <a:tailEnd/>
            </a:ln>
          </p:spPr>
          <p:txBody>
            <a:bodyPr/>
            <a:lstStyle/>
            <a:p>
              <a:endParaRPr lang="en-GB"/>
            </a:p>
          </p:txBody>
        </p:sp>
        <p:sp>
          <p:nvSpPr>
            <p:cNvPr id="1413" name="Line 1247"/>
            <p:cNvSpPr>
              <a:spLocks noChangeShapeType="1"/>
            </p:cNvSpPr>
            <p:nvPr/>
          </p:nvSpPr>
          <p:spPr bwMode="auto">
            <a:xfrm>
              <a:off x="1992" y="1591"/>
              <a:ext cx="0" cy="88"/>
            </a:xfrm>
            <a:prstGeom prst="line">
              <a:avLst/>
            </a:prstGeom>
            <a:noFill/>
            <a:ln w="0">
              <a:solidFill>
                <a:srgbClr val="000000"/>
              </a:solidFill>
              <a:round/>
              <a:headEnd/>
              <a:tailEnd/>
            </a:ln>
          </p:spPr>
          <p:txBody>
            <a:bodyPr/>
            <a:lstStyle/>
            <a:p>
              <a:endParaRPr lang="en-GB"/>
            </a:p>
          </p:txBody>
        </p:sp>
        <p:sp>
          <p:nvSpPr>
            <p:cNvPr id="1414" name="Line 1248"/>
            <p:cNvSpPr>
              <a:spLocks noChangeShapeType="1"/>
            </p:cNvSpPr>
            <p:nvPr/>
          </p:nvSpPr>
          <p:spPr bwMode="auto">
            <a:xfrm>
              <a:off x="1904" y="1591"/>
              <a:ext cx="0" cy="88"/>
            </a:xfrm>
            <a:prstGeom prst="line">
              <a:avLst/>
            </a:prstGeom>
            <a:noFill/>
            <a:ln w="0">
              <a:solidFill>
                <a:srgbClr val="000000"/>
              </a:solidFill>
              <a:round/>
              <a:headEnd/>
              <a:tailEnd/>
            </a:ln>
          </p:spPr>
          <p:txBody>
            <a:bodyPr/>
            <a:lstStyle/>
            <a:p>
              <a:endParaRPr lang="en-GB"/>
            </a:p>
          </p:txBody>
        </p:sp>
        <p:sp>
          <p:nvSpPr>
            <p:cNvPr id="1415" name="Line 1249"/>
            <p:cNvSpPr>
              <a:spLocks noChangeShapeType="1"/>
            </p:cNvSpPr>
            <p:nvPr/>
          </p:nvSpPr>
          <p:spPr bwMode="auto">
            <a:xfrm>
              <a:off x="1904" y="1679"/>
              <a:ext cx="88" cy="0"/>
            </a:xfrm>
            <a:prstGeom prst="line">
              <a:avLst/>
            </a:prstGeom>
            <a:noFill/>
            <a:ln w="0">
              <a:solidFill>
                <a:srgbClr val="000000"/>
              </a:solidFill>
              <a:round/>
              <a:headEnd/>
              <a:tailEnd/>
            </a:ln>
          </p:spPr>
          <p:txBody>
            <a:bodyPr/>
            <a:lstStyle/>
            <a:p>
              <a:endParaRPr lang="en-GB"/>
            </a:p>
          </p:txBody>
        </p:sp>
        <p:sp>
          <p:nvSpPr>
            <p:cNvPr id="1416" name="Line 1250"/>
            <p:cNvSpPr>
              <a:spLocks noChangeShapeType="1"/>
            </p:cNvSpPr>
            <p:nvPr/>
          </p:nvSpPr>
          <p:spPr bwMode="auto">
            <a:xfrm>
              <a:off x="1904" y="1591"/>
              <a:ext cx="0" cy="88"/>
            </a:xfrm>
            <a:prstGeom prst="line">
              <a:avLst/>
            </a:prstGeom>
            <a:noFill/>
            <a:ln w="0">
              <a:solidFill>
                <a:srgbClr val="000000"/>
              </a:solidFill>
              <a:round/>
              <a:headEnd/>
              <a:tailEnd/>
            </a:ln>
          </p:spPr>
          <p:txBody>
            <a:bodyPr/>
            <a:lstStyle/>
            <a:p>
              <a:endParaRPr lang="en-GB"/>
            </a:p>
          </p:txBody>
        </p:sp>
        <p:sp>
          <p:nvSpPr>
            <p:cNvPr id="1417" name="Line 1251"/>
            <p:cNvSpPr>
              <a:spLocks noChangeShapeType="1"/>
            </p:cNvSpPr>
            <p:nvPr/>
          </p:nvSpPr>
          <p:spPr bwMode="auto">
            <a:xfrm>
              <a:off x="1936" y="1679"/>
              <a:ext cx="0" cy="0"/>
            </a:xfrm>
            <a:prstGeom prst="line">
              <a:avLst/>
            </a:prstGeom>
            <a:noFill/>
            <a:ln w="0">
              <a:solidFill>
                <a:srgbClr val="000000"/>
              </a:solidFill>
              <a:round/>
              <a:headEnd/>
              <a:tailEnd/>
            </a:ln>
          </p:spPr>
          <p:txBody>
            <a:bodyPr/>
            <a:lstStyle/>
            <a:p>
              <a:endParaRPr lang="en-GB"/>
            </a:p>
          </p:txBody>
        </p:sp>
        <p:sp>
          <p:nvSpPr>
            <p:cNvPr id="1418" name="Line 1252"/>
            <p:cNvSpPr>
              <a:spLocks noChangeShapeType="1"/>
            </p:cNvSpPr>
            <p:nvPr/>
          </p:nvSpPr>
          <p:spPr bwMode="auto">
            <a:xfrm>
              <a:off x="1936" y="1591"/>
              <a:ext cx="0" cy="0"/>
            </a:xfrm>
            <a:prstGeom prst="line">
              <a:avLst/>
            </a:prstGeom>
            <a:noFill/>
            <a:ln w="0">
              <a:solidFill>
                <a:srgbClr val="000000"/>
              </a:solidFill>
              <a:round/>
              <a:headEnd/>
              <a:tailEnd/>
            </a:ln>
          </p:spPr>
          <p:txBody>
            <a:bodyPr/>
            <a:lstStyle/>
            <a:p>
              <a:endParaRPr lang="en-GB"/>
            </a:p>
          </p:txBody>
        </p:sp>
        <p:sp>
          <p:nvSpPr>
            <p:cNvPr id="1419" name="Line 1253"/>
            <p:cNvSpPr>
              <a:spLocks noChangeShapeType="1"/>
            </p:cNvSpPr>
            <p:nvPr/>
          </p:nvSpPr>
          <p:spPr bwMode="auto">
            <a:xfrm>
              <a:off x="1980" y="1679"/>
              <a:ext cx="0" cy="0"/>
            </a:xfrm>
            <a:prstGeom prst="line">
              <a:avLst/>
            </a:prstGeom>
            <a:noFill/>
            <a:ln w="0">
              <a:solidFill>
                <a:srgbClr val="000000"/>
              </a:solidFill>
              <a:round/>
              <a:headEnd/>
              <a:tailEnd/>
            </a:ln>
          </p:spPr>
          <p:txBody>
            <a:bodyPr/>
            <a:lstStyle/>
            <a:p>
              <a:endParaRPr lang="en-GB"/>
            </a:p>
          </p:txBody>
        </p:sp>
        <p:sp>
          <p:nvSpPr>
            <p:cNvPr id="1420" name="Line 1254"/>
            <p:cNvSpPr>
              <a:spLocks noChangeShapeType="1"/>
            </p:cNvSpPr>
            <p:nvPr/>
          </p:nvSpPr>
          <p:spPr bwMode="auto">
            <a:xfrm>
              <a:off x="1980" y="1591"/>
              <a:ext cx="0" cy="0"/>
            </a:xfrm>
            <a:prstGeom prst="line">
              <a:avLst/>
            </a:prstGeom>
            <a:noFill/>
            <a:ln w="0">
              <a:solidFill>
                <a:srgbClr val="000000"/>
              </a:solidFill>
              <a:round/>
              <a:headEnd/>
              <a:tailEnd/>
            </a:ln>
          </p:spPr>
          <p:txBody>
            <a:bodyPr/>
            <a:lstStyle/>
            <a:p>
              <a:endParaRPr lang="en-GB"/>
            </a:p>
          </p:txBody>
        </p:sp>
        <p:sp>
          <p:nvSpPr>
            <p:cNvPr id="1421" name="Line 1255"/>
            <p:cNvSpPr>
              <a:spLocks noChangeShapeType="1"/>
            </p:cNvSpPr>
            <p:nvPr/>
          </p:nvSpPr>
          <p:spPr bwMode="auto">
            <a:xfrm>
              <a:off x="1904" y="1623"/>
              <a:ext cx="0" cy="0"/>
            </a:xfrm>
            <a:prstGeom prst="line">
              <a:avLst/>
            </a:prstGeom>
            <a:noFill/>
            <a:ln w="0">
              <a:solidFill>
                <a:srgbClr val="000000"/>
              </a:solidFill>
              <a:round/>
              <a:headEnd/>
              <a:tailEnd/>
            </a:ln>
          </p:spPr>
          <p:txBody>
            <a:bodyPr/>
            <a:lstStyle/>
            <a:p>
              <a:endParaRPr lang="en-GB"/>
            </a:p>
          </p:txBody>
        </p:sp>
        <p:sp>
          <p:nvSpPr>
            <p:cNvPr id="1422" name="Line 1256"/>
            <p:cNvSpPr>
              <a:spLocks noChangeShapeType="1"/>
            </p:cNvSpPr>
            <p:nvPr/>
          </p:nvSpPr>
          <p:spPr bwMode="auto">
            <a:xfrm flipH="1">
              <a:off x="1988" y="1623"/>
              <a:ext cx="4" cy="0"/>
            </a:xfrm>
            <a:prstGeom prst="line">
              <a:avLst/>
            </a:prstGeom>
            <a:noFill/>
            <a:ln w="0">
              <a:solidFill>
                <a:srgbClr val="000000"/>
              </a:solidFill>
              <a:round/>
              <a:headEnd/>
              <a:tailEnd/>
            </a:ln>
          </p:spPr>
          <p:txBody>
            <a:bodyPr/>
            <a:lstStyle/>
            <a:p>
              <a:endParaRPr lang="en-GB"/>
            </a:p>
          </p:txBody>
        </p:sp>
        <p:sp>
          <p:nvSpPr>
            <p:cNvPr id="1423" name="Line 1257"/>
            <p:cNvSpPr>
              <a:spLocks noChangeShapeType="1"/>
            </p:cNvSpPr>
            <p:nvPr/>
          </p:nvSpPr>
          <p:spPr bwMode="auto">
            <a:xfrm>
              <a:off x="1904" y="1667"/>
              <a:ext cx="0" cy="0"/>
            </a:xfrm>
            <a:prstGeom prst="line">
              <a:avLst/>
            </a:prstGeom>
            <a:noFill/>
            <a:ln w="0">
              <a:solidFill>
                <a:srgbClr val="000000"/>
              </a:solidFill>
              <a:round/>
              <a:headEnd/>
              <a:tailEnd/>
            </a:ln>
          </p:spPr>
          <p:txBody>
            <a:bodyPr/>
            <a:lstStyle/>
            <a:p>
              <a:endParaRPr lang="en-GB"/>
            </a:p>
          </p:txBody>
        </p:sp>
        <p:sp>
          <p:nvSpPr>
            <p:cNvPr id="1424" name="Line 1258"/>
            <p:cNvSpPr>
              <a:spLocks noChangeShapeType="1"/>
            </p:cNvSpPr>
            <p:nvPr/>
          </p:nvSpPr>
          <p:spPr bwMode="auto">
            <a:xfrm flipH="1">
              <a:off x="1988" y="1667"/>
              <a:ext cx="4" cy="0"/>
            </a:xfrm>
            <a:prstGeom prst="line">
              <a:avLst/>
            </a:prstGeom>
            <a:noFill/>
            <a:ln w="0">
              <a:solidFill>
                <a:srgbClr val="000000"/>
              </a:solidFill>
              <a:round/>
              <a:headEnd/>
              <a:tailEnd/>
            </a:ln>
          </p:spPr>
          <p:txBody>
            <a:bodyPr/>
            <a:lstStyle/>
            <a:p>
              <a:endParaRPr lang="en-GB"/>
            </a:p>
          </p:txBody>
        </p:sp>
        <p:sp>
          <p:nvSpPr>
            <p:cNvPr id="1425" name="Line 1259"/>
            <p:cNvSpPr>
              <a:spLocks noChangeShapeType="1"/>
            </p:cNvSpPr>
            <p:nvPr/>
          </p:nvSpPr>
          <p:spPr bwMode="auto">
            <a:xfrm>
              <a:off x="1904" y="1679"/>
              <a:ext cx="88" cy="0"/>
            </a:xfrm>
            <a:prstGeom prst="line">
              <a:avLst/>
            </a:prstGeom>
            <a:noFill/>
            <a:ln w="0">
              <a:solidFill>
                <a:srgbClr val="000000"/>
              </a:solidFill>
              <a:round/>
              <a:headEnd/>
              <a:tailEnd/>
            </a:ln>
          </p:spPr>
          <p:txBody>
            <a:bodyPr/>
            <a:lstStyle/>
            <a:p>
              <a:endParaRPr lang="en-GB"/>
            </a:p>
          </p:txBody>
        </p:sp>
        <p:sp>
          <p:nvSpPr>
            <p:cNvPr id="1426" name="Line 1260"/>
            <p:cNvSpPr>
              <a:spLocks noChangeShapeType="1"/>
            </p:cNvSpPr>
            <p:nvPr/>
          </p:nvSpPr>
          <p:spPr bwMode="auto">
            <a:xfrm>
              <a:off x="1904" y="1591"/>
              <a:ext cx="88" cy="0"/>
            </a:xfrm>
            <a:prstGeom prst="line">
              <a:avLst/>
            </a:prstGeom>
            <a:noFill/>
            <a:ln w="0">
              <a:solidFill>
                <a:srgbClr val="000000"/>
              </a:solidFill>
              <a:round/>
              <a:headEnd/>
              <a:tailEnd/>
            </a:ln>
          </p:spPr>
          <p:txBody>
            <a:bodyPr/>
            <a:lstStyle/>
            <a:p>
              <a:endParaRPr lang="en-GB"/>
            </a:p>
          </p:txBody>
        </p:sp>
        <p:sp>
          <p:nvSpPr>
            <p:cNvPr id="1427" name="Line 1261"/>
            <p:cNvSpPr>
              <a:spLocks noChangeShapeType="1"/>
            </p:cNvSpPr>
            <p:nvPr/>
          </p:nvSpPr>
          <p:spPr bwMode="auto">
            <a:xfrm>
              <a:off x="1992" y="1591"/>
              <a:ext cx="0" cy="88"/>
            </a:xfrm>
            <a:prstGeom prst="line">
              <a:avLst/>
            </a:prstGeom>
            <a:noFill/>
            <a:ln w="0">
              <a:solidFill>
                <a:srgbClr val="000000"/>
              </a:solidFill>
              <a:round/>
              <a:headEnd/>
              <a:tailEnd/>
            </a:ln>
          </p:spPr>
          <p:txBody>
            <a:bodyPr/>
            <a:lstStyle/>
            <a:p>
              <a:endParaRPr lang="en-GB"/>
            </a:p>
          </p:txBody>
        </p:sp>
        <p:sp>
          <p:nvSpPr>
            <p:cNvPr id="1428" name="Line 1262"/>
            <p:cNvSpPr>
              <a:spLocks noChangeShapeType="1"/>
            </p:cNvSpPr>
            <p:nvPr/>
          </p:nvSpPr>
          <p:spPr bwMode="auto">
            <a:xfrm>
              <a:off x="1904" y="1591"/>
              <a:ext cx="0" cy="88"/>
            </a:xfrm>
            <a:prstGeom prst="line">
              <a:avLst/>
            </a:prstGeom>
            <a:noFill/>
            <a:ln w="0">
              <a:solidFill>
                <a:srgbClr val="000000"/>
              </a:solidFill>
              <a:round/>
              <a:headEnd/>
              <a:tailEnd/>
            </a:ln>
          </p:spPr>
          <p:txBody>
            <a:bodyPr/>
            <a:lstStyle/>
            <a:p>
              <a:endParaRPr lang="en-GB"/>
            </a:p>
          </p:txBody>
        </p:sp>
        <p:sp>
          <p:nvSpPr>
            <p:cNvPr id="1429" name="Rectangle 1263"/>
            <p:cNvSpPr>
              <a:spLocks noChangeArrowheads="1"/>
            </p:cNvSpPr>
            <p:nvPr/>
          </p:nvSpPr>
          <p:spPr bwMode="auto">
            <a:xfrm>
              <a:off x="2024" y="1591"/>
              <a:ext cx="88" cy="88"/>
            </a:xfrm>
            <a:prstGeom prst="rect">
              <a:avLst/>
            </a:prstGeom>
            <a:solidFill>
              <a:srgbClr val="FFFFFF"/>
            </a:solidFill>
            <a:ln w="9525">
              <a:noFill/>
              <a:miter lim="800000"/>
              <a:headEnd/>
              <a:tailEnd/>
            </a:ln>
          </p:spPr>
          <p:txBody>
            <a:bodyPr/>
            <a:lstStyle/>
            <a:p>
              <a:endParaRPr lang="en-US"/>
            </a:p>
          </p:txBody>
        </p:sp>
        <p:sp>
          <p:nvSpPr>
            <p:cNvPr id="1430" name="Rectangle 1264"/>
            <p:cNvSpPr>
              <a:spLocks noChangeArrowheads="1"/>
            </p:cNvSpPr>
            <p:nvPr/>
          </p:nvSpPr>
          <p:spPr bwMode="auto">
            <a:xfrm>
              <a:off x="2024" y="1591"/>
              <a:ext cx="88" cy="88"/>
            </a:xfrm>
            <a:prstGeom prst="rect">
              <a:avLst/>
            </a:prstGeom>
            <a:noFill/>
            <a:ln w="0">
              <a:solidFill>
                <a:srgbClr val="FFFFFF"/>
              </a:solidFill>
              <a:miter lim="800000"/>
              <a:headEnd/>
              <a:tailEnd/>
            </a:ln>
          </p:spPr>
          <p:txBody>
            <a:bodyPr/>
            <a:lstStyle/>
            <a:p>
              <a:endParaRPr lang="en-US"/>
            </a:p>
          </p:txBody>
        </p:sp>
        <p:pic>
          <p:nvPicPr>
            <p:cNvPr id="1431" name="Picture 1265"/>
            <p:cNvPicPr>
              <a:picLocks noChangeAspect="1" noChangeArrowheads="1"/>
            </p:cNvPicPr>
            <p:nvPr/>
          </p:nvPicPr>
          <p:blipFill>
            <a:blip r:embed="rId61" cstate="print"/>
            <a:srcRect/>
            <a:stretch>
              <a:fillRect/>
            </a:stretch>
          </p:blipFill>
          <p:spPr bwMode="auto">
            <a:xfrm>
              <a:off x="2024" y="1595"/>
              <a:ext cx="88" cy="88"/>
            </a:xfrm>
            <a:prstGeom prst="rect">
              <a:avLst/>
            </a:prstGeom>
            <a:noFill/>
            <a:ln w="9525">
              <a:noFill/>
              <a:miter lim="800000"/>
              <a:headEnd/>
              <a:tailEnd/>
            </a:ln>
          </p:spPr>
        </p:pic>
        <p:sp>
          <p:nvSpPr>
            <p:cNvPr id="1432" name="Line 1266"/>
            <p:cNvSpPr>
              <a:spLocks noChangeShapeType="1"/>
            </p:cNvSpPr>
            <p:nvPr/>
          </p:nvSpPr>
          <p:spPr bwMode="auto">
            <a:xfrm>
              <a:off x="2024" y="1679"/>
              <a:ext cx="88" cy="0"/>
            </a:xfrm>
            <a:prstGeom prst="line">
              <a:avLst/>
            </a:prstGeom>
            <a:noFill/>
            <a:ln w="0">
              <a:solidFill>
                <a:srgbClr val="000000"/>
              </a:solidFill>
              <a:round/>
              <a:headEnd/>
              <a:tailEnd/>
            </a:ln>
          </p:spPr>
          <p:txBody>
            <a:bodyPr/>
            <a:lstStyle/>
            <a:p>
              <a:endParaRPr lang="en-GB"/>
            </a:p>
          </p:txBody>
        </p:sp>
        <p:sp>
          <p:nvSpPr>
            <p:cNvPr id="1433" name="Line 1267"/>
            <p:cNvSpPr>
              <a:spLocks noChangeShapeType="1"/>
            </p:cNvSpPr>
            <p:nvPr/>
          </p:nvSpPr>
          <p:spPr bwMode="auto">
            <a:xfrm>
              <a:off x="2024" y="1591"/>
              <a:ext cx="88" cy="0"/>
            </a:xfrm>
            <a:prstGeom prst="line">
              <a:avLst/>
            </a:prstGeom>
            <a:noFill/>
            <a:ln w="0">
              <a:solidFill>
                <a:srgbClr val="000000"/>
              </a:solidFill>
              <a:round/>
              <a:headEnd/>
              <a:tailEnd/>
            </a:ln>
          </p:spPr>
          <p:txBody>
            <a:bodyPr/>
            <a:lstStyle/>
            <a:p>
              <a:endParaRPr lang="en-GB"/>
            </a:p>
          </p:txBody>
        </p:sp>
        <p:sp>
          <p:nvSpPr>
            <p:cNvPr id="1434" name="Line 1268"/>
            <p:cNvSpPr>
              <a:spLocks noChangeShapeType="1"/>
            </p:cNvSpPr>
            <p:nvPr/>
          </p:nvSpPr>
          <p:spPr bwMode="auto">
            <a:xfrm>
              <a:off x="2112" y="1591"/>
              <a:ext cx="0" cy="88"/>
            </a:xfrm>
            <a:prstGeom prst="line">
              <a:avLst/>
            </a:prstGeom>
            <a:noFill/>
            <a:ln w="0">
              <a:solidFill>
                <a:srgbClr val="000000"/>
              </a:solidFill>
              <a:round/>
              <a:headEnd/>
              <a:tailEnd/>
            </a:ln>
          </p:spPr>
          <p:txBody>
            <a:bodyPr/>
            <a:lstStyle/>
            <a:p>
              <a:endParaRPr lang="en-GB"/>
            </a:p>
          </p:txBody>
        </p:sp>
        <p:sp>
          <p:nvSpPr>
            <p:cNvPr id="1435" name="Line 1269"/>
            <p:cNvSpPr>
              <a:spLocks noChangeShapeType="1"/>
            </p:cNvSpPr>
            <p:nvPr/>
          </p:nvSpPr>
          <p:spPr bwMode="auto">
            <a:xfrm>
              <a:off x="2024" y="1591"/>
              <a:ext cx="0" cy="88"/>
            </a:xfrm>
            <a:prstGeom prst="line">
              <a:avLst/>
            </a:prstGeom>
            <a:noFill/>
            <a:ln w="0">
              <a:solidFill>
                <a:srgbClr val="000000"/>
              </a:solidFill>
              <a:round/>
              <a:headEnd/>
              <a:tailEnd/>
            </a:ln>
          </p:spPr>
          <p:txBody>
            <a:bodyPr/>
            <a:lstStyle/>
            <a:p>
              <a:endParaRPr lang="en-GB"/>
            </a:p>
          </p:txBody>
        </p:sp>
        <p:sp>
          <p:nvSpPr>
            <p:cNvPr id="1436" name="Line 1270"/>
            <p:cNvSpPr>
              <a:spLocks noChangeShapeType="1"/>
            </p:cNvSpPr>
            <p:nvPr/>
          </p:nvSpPr>
          <p:spPr bwMode="auto">
            <a:xfrm>
              <a:off x="2024" y="1679"/>
              <a:ext cx="88" cy="0"/>
            </a:xfrm>
            <a:prstGeom prst="line">
              <a:avLst/>
            </a:prstGeom>
            <a:noFill/>
            <a:ln w="0">
              <a:solidFill>
                <a:srgbClr val="000000"/>
              </a:solidFill>
              <a:round/>
              <a:headEnd/>
              <a:tailEnd/>
            </a:ln>
          </p:spPr>
          <p:txBody>
            <a:bodyPr/>
            <a:lstStyle/>
            <a:p>
              <a:endParaRPr lang="en-GB"/>
            </a:p>
          </p:txBody>
        </p:sp>
        <p:sp>
          <p:nvSpPr>
            <p:cNvPr id="1437" name="Line 1271"/>
            <p:cNvSpPr>
              <a:spLocks noChangeShapeType="1"/>
            </p:cNvSpPr>
            <p:nvPr/>
          </p:nvSpPr>
          <p:spPr bwMode="auto">
            <a:xfrm>
              <a:off x="2024" y="1591"/>
              <a:ext cx="0" cy="88"/>
            </a:xfrm>
            <a:prstGeom prst="line">
              <a:avLst/>
            </a:prstGeom>
            <a:noFill/>
            <a:ln w="0">
              <a:solidFill>
                <a:srgbClr val="000000"/>
              </a:solidFill>
              <a:round/>
              <a:headEnd/>
              <a:tailEnd/>
            </a:ln>
          </p:spPr>
          <p:txBody>
            <a:bodyPr/>
            <a:lstStyle/>
            <a:p>
              <a:endParaRPr lang="en-GB"/>
            </a:p>
          </p:txBody>
        </p:sp>
        <p:sp>
          <p:nvSpPr>
            <p:cNvPr id="1438" name="Line 1272"/>
            <p:cNvSpPr>
              <a:spLocks noChangeShapeType="1"/>
            </p:cNvSpPr>
            <p:nvPr/>
          </p:nvSpPr>
          <p:spPr bwMode="auto">
            <a:xfrm>
              <a:off x="2056" y="1679"/>
              <a:ext cx="0" cy="0"/>
            </a:xfrm>
            <a:prstGeom prst="line">
              <a:avLst/>
            </a:prstGeom>
            <a:noFill/>
            <a:ln w="0">
              <a:solidFill>
                <a:srgbClr val="000000"/>
              </a:solidFill>
              <a:round/>
              <a:headEnd/>
              <a:tailEnd/>
            </a:ln>
          </p:spPr>
          <p:txBody>
            <a:bodyPr/>
            <a:lstStyle/>
            <a:p>
              <a:endParaRPr lang="en-GB"/>
            </a:p>
          </p:txBody>
        </p:sp>
        <p:sp>
          <p:nvSpPr>
            <p:cNvPr id="1439" name="Line 1273"/>
            <p:cNvSpPr>
              <a:spLocks noChangeShapeType="1"/>
            </p:cNvSpPr>
            <p:nvPr/>
          </p:nvSpPr>
          <p:spPr bwMode="auto">
            <a:xfrm>
              <a:off x="2056" y="1591"/>
              <a:ext cx="0" cy="0"/>
            </a:xfrm>
            <a:prstGeom prst="line">
              <a:avLst/>
            </a:prstGeom>
            <a:noFill/>
            <a:ln w="0">
              <a:solidFill>
                <a:srgbClr val="000000"/>
              </a:solidFill>
              <a:round/>
              <a:headEnd/>
              <a:tailEnd/>
            </a:ln>
          </p:spPr>
          <p:txBody>
            <a:bodyPr/>
            <a:lstStyle/>
            <a:p>
              <a:endParaRPr lang="en-GB"/>
            </a:p>
          </p:txBody>
        </p:sp>
        <p:sp>
          <p:nvSpPr>
            <p:cNvPr id="1440" name="Line 1274"/>
            <p:cNvSpPr>
              <a:spLocks noChangeShapeType="1"/>
            </p:cNvSpPr>
            <p:nvPr/>
          </p:nvSpPr>
          <p:spPr bwMode="auto">
            <a:xfrm>
              <a:off x="2100" y="1679"/>
              <a:ext cx="0" cy="0"/>
            </a:xfrm>
            <a:prstGeom prst="line">
              <a:avLst/>
            </a:prstGeom>
            <a:noFill/>
            <a:ln w="0">
              <a:solidFill>
                <a:srgbClr val="000000"/>
              </a:solidFill>
              <a:round/>
              <a:headEnd/>
              <a:tailEnd/>
            </a:ln>
          </p:spPr>
          <p:txBody>
            <a:bodyPr/>
            <a:lstStyle/>
            <a:p>
              <a:endParaRPr lang="en-GB"/>
            </a:p>
          </p:txBody>
        </p:sp>
        <p:sp>
          <p:nvSpPr>
            <p:cNvPr id="1441" name="Line 1275"/>
            <p:cNvSpPr>
              <a:spLocks noChangeShapeType="1"/>
            </p:cNvSpPr>
            <p:nvPr/>
          </p:nvSpPr>
          <p:spPr bwMode="auto">
            <a:xfrm>
              <a:off x="2100" y="1591"/>
              <a:ext cx="0" cy="0"/>
            </a:xfrm>
            <a:prstGeom prst="line">
              <a:avLst/>
            </a:prstGeom>
            <a:noFill/>
            <a:ln w="0">
              <a:solidFill>
                <a:srgbClr val="000000"/>
              </a:solidFill>
              <a:round/>
              <a:headEnd/>
              <a:tailEnd/>
            </a:ln>
          </p:spPr>
          <p:txBody>
            <a:bodyPr/>
            <a:lstStyle/>
            <a:p>
              <a:endParaRPr lang="en-GB"/>
            </a:p>
          </p:txBody>
        </p:sp>
        <p:sp>
          <p:nvSpPr>
            <p:cNvPr id="1442" name="Line 1276"/>
            <p:cNvSpPr>
              <a:spLocks noChangeShapeType="1"/>
            </p:cNvSpPr>
            <p:nvPr/>
          </p:nvSpPr>
          <p:spPr bwMode="auto">
            <a:xfrm>
              <a:off x="2024" y="1623"/>
              <a:ext cx="0" cy="0"/>
            </a:xfrm>
            <a:prstGeom prst="line">
              <a:avLst/>
            </a:prstGeom>
            <a:noFill/>
            <a:ln w="0">
              <a:solidFill>
                <a:srgbClr val="000000"/>
              </a:solidFill>
              <a:round/>
              <a:headEnd/>
              <a:tailEnd/>
            </a:ln>
          </p:spPr>
          <p:txBody>
            <a:bodyPr/>
            <a:lstStyle/>
            <a:p>
              <a:endParaRPr lang="en-GB"/>
            </a:p>
          </p:txBody>
        </p:sp>
        <p:sp>
          <p:nvSpPr>
            <p:cNvPr id="1443" name="Line 1277"/>
            <p:cNvSpPr>
              <a:spLocks noChangeShapeType="1"/>
            </p:cNvSpPr>
            <p:nvPr/>
          </p:nvSpPr>
          <p:spPr bwMode="auto">
            <a:xfrm flipH="1">
              <a:off x="2108" y="1623"/>
              <a:ext cx="4" cy="0"/>
            </a:xfrm>
            <a:prstGeom prst="line">
              <a:avLst/>
            </a:prstGeom>
            <a:noFill/>
            <a:ln w="0">
              <a:solidFill>
                <a:srgbClr val="000000"/>
              </a:solidFill>
              <a:round/>
              <a:headEnd/>
              <a:tailEnd/>
            </a:ln>
          </p:spPr>
          <p:txBody>
            <a:bodyPr/>
            <a:lstStyle/>
            <a:p>
              <a:endParaRPr lang="en-GB"/>
            </a:p>
          </p:txBody>
        </p:sp>
        <p:sp>
          <p:nvSpPr>
            <p:cNvPr id="1444" name="Line 1278"/>
            <p:cNvSpPr>
              <a:spLocks noChangeShapeType="1"/>
            </p:cNvSpPr>
            <p:nvPr/>
          </p:nvSpPr>
          <p:spPr bwMode="auto">
            <a:xfrm>
              <a:off x="2024" y="1667"/>
              <a:ext cx="0" cy="0"/>
            </a:xfrm>
            <a:prstGeom prst="line">
              <a:avLst/>
            </a:prstGeom>
            <a:noFill/>
            <a:ln w="0">
              <a:solidFill>
                <a:srgbClr val="000000"/>
              </a:solidFill>
              <a:round/>
              <a:headEnd/>
              <a:tailEnd/>
            </a:ln>
          </p:spPr>
          <p:txBody>
            <a:bodyPr/>
            <a:lstStyle/>
            <a:p>
              <a:endParaRPr lang="en-GB"/>
            </a:p>
          </p:txBody>
        </p:sp>
        <p:sp>
          <p:nvSpPr>
            <p:cNvPr id="1445" name="Line 1279"/>
            <p:cNvSpPr>
              <a:spLocks noChangeShapeType="1"/>
            </p:cNvSpPr>
            <p:nvPr/>
          </p:nvSpPr>
          <p:spPr bwMode="auto">
            <a:xfrm flipH="1">
              <a:off x="2108" y="1667"/>
              <a:ext cx="4" cy="0"/>
            </a:xfrm>
            <a:prstGeom prst="line">
              <a:avLst/>
            </a:prstGeom>
            <a:noFill/>
            <a:ln w="0">
              <a:solidFill>
                <a:srgbClr val="000000"/>
              </a:solidFill>
              <a:round/>
              <a:headEnd/>
              <a:tailEnd/>
            </a:ln>
          </p:spPr>
          <p:txBody>
            <a:bodyPr/>
            <a:lstStyle/>
            <a:p>
              <a:endParaRPr lang="en-GB"/>
            </a:p>
          </p:txBody>
        </p:sp>
        <p:sp>
          <p:nvSpPr>
            <p:cNvPr id="1446" name="Line 1280"/>
            <p:cNvSpPr>
              <a:spLocks noChangeShapeType="1"/>
            </p:cNvSpPr>
            <p:nvPr/>
          </p:nvSpPr>
          <p:spPr bwMode="auto">
            <a:xfrm>
              <a:off x="2024" y="1679"/>
              <a:ext cx="88" cy="0"/>
            </a:xfrm>
            <a:prstGeom prst="line">
              <a:avLst/>
            </a:prstGeom>
            <a:noFill/>
            <a:ln w="0">
              <a:solidFill>
                <a:srgbClr val="000000"/>
              </a:solidFill>
              <a:round/>
              <a:headEnd/>
              <a:tailEnd/>
            </a:ln>
          </p:spPr>
          <p:txBody>
            <a:bodyPr/>
            <a:lstStyle/>
            <a:p>
              <a:endParaRPr lang="en-GB"/>
            </a:p>
          </p:txBody>
        </p:sp>
        <p:sp>
          <p:nvSpPr>
            <p:cNvPr id="1447" name="Line 1281"/>
            <p:cNvSpPr>
              <a:spLocks noChangeShapeType="1"/>
            </p:cNvSpPr>
            <p:nvPr/>
          </p:nvSpPr>
          <p:spPr bwMode="auto">
            <a:xfrm>
              <a:off x="2024" y="1591"/>
              <a:ext cx="88" cy="0"/>
            </a:xfrm>
            <a:prstGeom prst="line">
              <a:avLst/>
            </a:prstGeom>
            <a:noFill/>
            <a:ln w="0">
              <a:solidFill>
                <a:srgbClr val="000000"/>
              </a:solidFill>
              <a:round/>
              <a:headEnd/>
              <a:tailEnd/>
            </a:ln>
          </p:spPr>
          <p:txBody>
            <a:bodyPr/>
            <a:lstStyle/>
            <a:p>
              <a:endParaRPr lang="en-GB"/>
            </a:p>
          </p:txBody>
        </p:sp>
        <p:sp>
          <p:nvSpPr>
            <p:cNvPr id="1448" name="Line 1282"/>
            <p:cNvSpPr>
              <a:spLocks noChangeShapeType="1"/>
            </p:cNvSpPr>
            <p:nvPr/>
          </p:nvSpPr>
          <p:spPr bwMode="auto">
            <a:xfrm>
              <a:off x="2112" y="1591"/>
              <a:ext cx="0" cy="88"/>
            </a:xfrm>
            <a:prstGeom prst="line">
              <a:avLst/>
            </a:prstGeom>
            <a:noFill/>
            <a:ln w="0">
              <a:solidFill>
                <a:srgbClr val="000000"/>
              </a:solidFill>
              <a:round/>
              <a:headEnd/>
              <a:tailEnd/>
            </a:ln>
          </p:spPr>
          <p:txBody>
            <a:bodyPr/>
            <a:lstStyle/>
            <a:p>
              <a:endParaRPr lang="en-GB"/>
            </a:p>
          </p:txBody>
        </p:sp>
        <p:sp>
          <p:nvSpPr>
            <p:cNvPr id="1449" name="Line 1283"/>
            <p:cNvSpPr>
              <a:spLocks noChangeShapeType="1"/>
            </p:cNvSpPr>
            <p:nvPr/>
          </p:nvSpPr>
          <p:spPr bwMode="auto">
            <a:xfrm>
              <a:off x="2024" y="1591"/>
              <a:ext cx="0" cy="88"/>
            </a:xfrm>
            <a:prstGeom prst="line">
              <a:avLst/>
            </a:prstGeom>
            <a:noFill/>
            <a:ln w="0">
              <a:solidFill>
                <a:srgbClr val="000000"/>
              </a:solidFill>
              <a:round/>
              <a:headEnd/>
              <a:tailEnd/>
            </a:ln>
          </p:spPr>
          <p:txBody>
            <a:bodyPr/>
            <a:lstStyle/>
            <a:p>
              <a:endParaRPr lang="en-GB"/>
            </a:p>
          </p:txBody>
        </p:sp>
        <p:sp>
          <p:nvSpPr>
            <p:cNvPr id="1450" name="Rectangle 1284"/>
            <p:cNvSpPr>
              <a:spLocks noChangeArrowheads="1"/>
            </p:cNvSpPr>
            <p:nvPr/>
          </p:nvSpPr>
          <p:spPr bwMode="auto">
            <a:xfrm>
              <a:off x="2144" y="1591"/>
              <a:ext cx="88" cy="88"/>
            </a:xfrm>
            <a:prstGeom prst="rect">
              <a:avLst/>
            </a:prstGeom>
            <a:solidFill>
              <a:srgbClr val="FFFFFF"/>
            </a:solidFill>
            <a:ln w="9525">
              <a:noFill/>
              <a:miter lim="800000"/>
              <a:headEnd/>
              <a:tailEnd/>
            </a:ln>
          </p:spPr>
          <p:txBody>
            <a:bodyPr/>
            <a:lstStyle/>
            <a:p>
              <a:endParaRPr lang="en-US"/>
            </a:p>
          </p:txBody>
        </p:sp>
        <p:sp>
          <p:nvSpPr>
            <p:cNvPr id="1451" name="Rectangle 1285"/>
            <p:cNvSpPr>
              <a:spLocks noChangeArrowheads="1"/>
            </p:cNvSpPr>
            <p:nvPr/>
          </p:nvSpPr>
          <p:spPr bwMode="auto">
            <a:xfrm>
              <a:off x="2144" y="1591"/>
              <a:ext cx="88" cy="88"/>
            </a:xfrm>
            <a:prstGeom prst="rect">
              <a:avLst/>
            </a:prstGeom>
            <a:noFill/>
            <a:ln w="0">
              <a:solidFill>
                <a:srgbClr val="FFFFFF"/>
              </a:solidFill>
              <a:miter lim="800000"/>
              <a:headEnd/>
              <a:tailEnd/>
            </a:ln>
          </p:spPr>
          <p:txBody>
            <a:bodyPr/>
            <a:lstStyle/>
            <a:p>
              <a:endParaRPr lang="en-US"/>
            </a:p>
          </p:txBody>
        </p:sp>
        <p:pic>
          <p:nvPicPr>
            <p:cNvPr id="1452" name="Picture 1286"/>
            <p:cNvPicPr>
              <a:picLocks noChangeAspect="1" noChangeArrowheads="1"/>
            </p:cNvPicPr>
            <p:nvPr/>
          </p:nvPicPr>
          <p:blipFill>
            <a:blip r:embed="rId62" cstate="print"/>
            <a:srcRect/>
            <a:stretch>
              <a:fillRect/>
            </a:stretch>
          </p:blipFill>
          <p:spPr bwMode="auto">
            <a:xfrm>
              <a:off x="2144" y="1595"/>
              <a:ext cx="88" cy="88"/>
            </a:xfrm>
            <a:prstGeom prst="rect">
              <a:avLst/>
            </a:prstGeom>
            <a:noFill/>
            <a:ln w="9525">
              <a:noFill/>
              <a:miter lim="800000"/>
              <a:headEnd/>
              <a:tailEnd/>
            </a:ln>
          </p:spPr>
        </p:pic>
        <p:sp>
          <p:nvSpPr>
            <p:cNvPr id="1453" name="Line 1287"/>
            <p:cNvSpPr>
              <a:spLocks noChangeShapeType="1"/>
            </p:cNvSpPr>
            <p:nvPr/>
          </p:nvSpPr>
          <p:spPr bwMode="auto">
            <a:xfrm>
              <a:off x="2144" y="1679"/>
              <a:ext cx="88" cy="0"/>
            </a:xfrm>
            <a:prstGeom prst="line">
              <a:avLst/>
            </a:prstGeom>
            <a:noFill/>
            <a:ln w="0">
              <a:solidFill>
                <a:srgbClr val="000000"/>
              </a:solidFill>
              <a:round/>
              <a:headEnd/>
              <a:tailEnd/>
            </a:ln>
          </p:spPr>
          <p:txBody>
            <a:bodyPr/>
            <a:lstStyle/>
            <a:p>
              <a:endParaRPr lang="en-GB"/>
            </a:p>
          </p:txBody>
        </p:sp>
        <p:sp>
          <p:nvSpPr>
            <p:cNvPr id="1454" name="Line 1288"/>
            <p:cNvSpPr>
              <a:spLocks noChangeShapeType="1"/>
            </p:cNvSpPr>
            <p:nvPr/>
          </p:nvSpPr>
          <p:spPr bwMode="auto">
            <a:xfrm>
              <a:off x="2144" y="1591"/>
              <a:ext cx="88" cy="0"/>
            </a:xfrm>
            <a:prstGeom prst="line">
              <a:avLst/>
            </a:prstGeom>
            <a:noFill/>
            <a:ln w="0">
              <a:solidFill>
                <a:srgbClr val="000000"/>
              </a:solidFill>
              <a:round/>
              <a:headEnd/>
              <a:tailEnd/>
            </a:ln>
          </p:spPr>
          <p:txBody>
            <a:bodyPr/>
            <a:lstStyle/>
            <a:p>
              <a:endParaRPr lang="en-GB"/>
            </a:p>
          </p:txBody>
        </p:sp>
        <p:sp>
          <p:nvSpPr>
            <p:cNvPr id="1455" name="Line 1289"/>
            <p:cNvSpPr>
              <a:spLocks noChangeShapeType="1"/>
            </p:cNvSpPr>
            <p:nvPr/>
          </p:nvSpPr>
          <p:spPr bwMode="auto">
            <a:xfrm>
              <a:off x="2232" y="1591"/>
              <a:ext cx="0" cy="88"/>
            </a:xfrm>
            <a:prstGeom prst="line">
              <a:avLst/>
            </a:prstGeom>
            <a:noFill/>
            <a:ln w="0">
              <a:solidFill>
                <a:srgbClr val="000000"/>
              </a:solidFill>
              <a:round/>
              <a:headEnd/>
              <a:tailEnd/>
            </a:ln>
          </p:spPr>
          <p:txBody>
            <a:bodyPr/>
            <a:lstStyle/>
            <a:p>
              <a:endParaRPr lang="en-GB"/>
            </a:p>
          </p:txBody>
        </p:sp>
        <p:sp>
          <p:nvSpPr>
            <p:cNvPr id="1456" name="Line 1290"/>
            <p:cNvSpPr>
              <a:spLocks noChangeShapeType="1"/>
            </p:cNvSpPr>
            <p:nvPr/>
          </p:nvSpPr>
          <p:spPr bwMode="auto">
            <a:xfrm>
              <a:off x="2144" y="1591"/>
              <a:ext cx="0" cy="88"/>
            </a:xfrm>
            <a:prstGeom prst="line">
              <a:avLst/>
            </a:prstGeom>
            <a:noFill/>
            <a:ln w="0">
              <a:solidFill>
                <a:srgbClr val="000000"/>
              </a:solidFill>
              <a:round/>
              <a:headEnd/>
              <a:tailEnd/>
            </a:ln>
          </p:spPr>
          <p:txBody>
            <a:bodyPr/>
            <a:lstStyle/>
            <a:p>
              <a:endParaRPr lang="en-GB"/>
            </a:p>
          </p:txBody>
        </p:sp>
        <p:sp>
          <p:nvSpPr>
            <p:cNvPr id="1457" name="Line 1291"/>
            <p:cNvSpPr>
              <a:spLocks noChangeShapeType="1"/>
            </p:cNvSpPr>
            <p:nvPr/>
          </p:nvSpPr>
          <p:spPr bwMode="auto">
            <a:xfrm>
              <a:off x="2144" y="1679"/>
              <a:ext cx="88" cy="0"/>
            </a:xfrm>
            <a:prstGeom prst="line">
              <a:avLst/>
            </a:prstGeom>
            <a:noFill/>
            <a:ln w="0">
              <a:solidFill>
                <a:srgbClr val="000000"/>
              </a:solidFill>
              <a:round/>
              <a:headEnd/>
              <a:tailEnd/>
            </a:ln>
          </p:spPr>
          <p:txBody>
            <a:bodyPr/>
            <a:lstStyle/>
            <a:p>
              <a:endParaRPr lang="en-GB"/>
            </a:p>
          </p:txBody>
        </p:sp>
        <p:sp>
          <p:nvSpPr>
            <p:cNvPr id="1458" name="Line 1292"/>
            <p:cNvSpPr>
              <a:spLocks noChangeShapeType="1"/>
            </p:cNvSpPr>
            <p:nvPr/>
          </p:nvSpPr>
          <p:spPr bwMode="auto">
            <a:xfrm>
              <a:off x="2144" y="1591"/>
              <a:ext cx="0" cy="88"/>
            </a:xfrm>
            <a:prstGeom prst="line">
              <a:avLst/>
            </a:prstGeom>
            <a:noFill/>
            <a:ln w="0">
              <a:solidFill>
                <a:srgbClr val="000000"/>
              </a:solidFill>
              <a:round/>
              <a:headEnd/>
              <a:tailEnd/>
            </a:ln>
          </p:spPr>
          <p:txBody>
            <a:bodyPr/>
            <a:lstStyle/>
            <a:p>
              <a:endParaRPr lang="en-GB"/>
            </a:p>
          </p:txBody>
        </p:sp>
        <p:sp>
          <p:nvSpPr>
            <p:cNvPr id="1459" name="Line 1293"/>
            <p:cNvSpPr>
              <a:spLocks noChangeShapeType="1"/>
            </p:cNvSpPr>
            <p:nvPr/>
          </p:nvSpPr>
          <p:spPr bwMode="auto">
            <a:xfrm>
              <a:off x="2176" y="1679"/>
              <a:ext cx="0" cy="0"/>
            </a:xfrm>
            <a:prstGeom prst="line">
              <a:avLst/>
            </a:prstGeom>
            <a:noFill/>
            <a:ln w="0">
              <a:solidFill>
                <a:srgbClr val="000000"/>
              </a:solidFill>
              <a:round/>
              <a:headEnd/>
              <a:tailEnd/>
            </a:ln>
          </p:spPr>
          <p:txBody>
            <a:bodyPr/>
            <a:lstStyle/>
            <a:p>
              <a:endParaRPr lang="en-GB"/>
            </a:p>
          </p:txBody>
        </p:sp>
        <p:sp>
          <p:nvSpPr>
            <p:cNvPr id="1460" name="Line 1294"/>
            <p:cNvSpPr>
              <a:spLocks noChangeShapeType="1"/>
            </p:cNvSpPr>
            <p:nvPr/>
          </p:nvSpPr>
          <p:spPr bwMode="auto">
            <a:xfrm>
              <a:off x="2176" y="1591"/>
              <a:ext cx="0" cy="0"/>
            </a:xfrm>
            <a:prstGeom prst="line">
              <a:avLst/>
            </a:prstGeom>
            <a:noFill/>
            <a:ln w="0">
              <a:solidFill>
                <a:srgbClr val="000000"/>
              </a:solidFill>
              <a:round/>
              <a:headEnd/>
              <a:tailEnd/>
            </a:ln>
          </p:spPr>
          <p:txBody>
            <a:bodyPr/>
            <a:lstStyle/>
            <a:p>
              <a:endParaRPr lang="en-GB"/>
            </a:p>
          </p:txBody>
        </p:sp>
        <p:sp>
          <p:nvSpPr>
            <p:cNvPr id="1461" name="Line 1295"/>
            <p:cNvSpPr>
              <a:spLocks noChangeShapeType="1"/>
            </p:cNvSpPr>
            <p:nvPr/>
          </p:nvSpPr>
          <p:spPr bwMode="auto">
            <a:xfrm>
              <a:off x="2220" y="1679"/>
              <a:ext cx="0" cy="0"/>
            </a:xfrm>
            <a:prstGeom prst="line">
              <a:avLst/>
            </a:prstGeom>
            <a:noFill/>
            <a:ln w="0">
              <a:solidFill>
                <a:srgbClr val="000000"/>
              </a:solidFill>
              <a:round/>
              <a:headEnd/>
              <a:tailEnd/>
            </a:ln>
          </p:spPr>
          <p:txBody>
            <a:bodyPr/>
            <a:lstStyle/>
            <a:p>
              <a:endParaRPr lang="en-GB"/>
            </a:p>
          </p:txBody>
        </p:sp>
        <p:sp>
          <p:nvSpPr>
            <p:cNvPr id="1462" name="Line 1296"/>
            <p:cNvSpPr>
              <a:spLocks noChangeShapeType="1"/>
            </p:cNvSpPr>
            <p:nvPr/>
          </p:nvSpPr>
          <p:spPr bwMode="auto">
            <a:xfrm>
              <a:off x="2220" y="1591"/>
              <a:ext cx="0" cy="0"/>
            </a:xfrm>
            <a:prstGeom prst="line">
              <a:avLst/>
            </a:prstGeom>
            <a:noFill/>
            <a:ln w="0">
              <a:solidFill>
                <a:srgbClr val="000000"/>
              </a:solidFill>
              <a:round/>
              <a:headEnd/>
              <a:tailEnd/>
            </a:ln>
          </p:spPr>
          <p:txBody>
            <a:bodyPr/>
            <a:lstStyle/>
            <a:p>
              <a:endParaRPr lang="en-GB"/>
            </a:p>
          </p:txBody>
        </p:sp>
        <p:sp>
          <p:nvSpPr>
            <p:cNvPr id="1463" name="Line 1297"/>
            <p:cNvSpPr>
              <a:spLocks noChangeShapeType="1"/>
            </p:cNvSpPr>
            <p:nvPr/>
          </p:nvSpPr>
          <p:spPr bwMode="auto">
            <a:xfrm>
              <a:off x="2144" y="1623"/>
              <a:ext cx="0" cy="0"/>
            </a:xfrm>
            <a:prstGeom prst="line">
              <a:avLst/>
            </a:prstGeom>
            <a:noFill/>
            <a:ln w="0">
              <a:solidFill>
                <a:srgbClr val="000000"/>
              </a:solidFill>
              <a:round/>
              <a:headEnd/>
              <a:tailEnd/>
            </a:ln>
          </p:spPr>
          <p:txBody>
            <a:bodyPr/>
            <a:lstStyle/>
            <a:p>
              <a:endParaRPr lang="en-GB"/>
            </a:p>
          </p:txBody>
        </p:sp>
        <p:sp>
          <p:nvSpPr>
            <p:cNvPr id="1464" name="Line 1298"/>
            <p:cNvSpPr>
              <a:spLocks noChangeShapeType="1"/>
            </p:cNvSpPr>
            <p:nvPr/>
          </p:nvSpPr>
          <p:spPr bwMode="auto">
            <a:xfrm flipH="1">
              <a:off x="2228" y="1623"/>
              <a:ext cx="4" cy="0"/>
            </a:xfrm>
            <a:prstGeom prst="line">
              <a:avLst/>
            </a:prstGeom>
            <a:noFill/>
            <a:ln w="0">
              <a:solidFill>
                <a:srgbClr val="000000"/>
              </a:solidFill>
              <a:round/>
              <a:headEnd/>
              <a:tailEnd/>
            </a:ln>
          </p:spPr>
          <p:txBody>
            <a:bodyPr/>
            <a:lstStyle/>
            <a:p>
              <a:endParaRPr lang="en-GB"/>
            </a:p>
          </p:txBody>
        </p:sp>
        <p:sp>
          <p:nvSpPr>
            <p:cNvPr id="1465" name="Line 1299"/>
            <p:cNvSpPr>
              <a:spLocks noChangeShapeType="1"/>
            </p:cNvSpPr>
            <p:nvPr/>
          </p:nvSpPr>
          <p:spPr bwMode="auto">
            <a:xfrm>
              <a:off x="2144" y="1667"/>
              <a:ext cx="0" cy="0"/>
            </a:xfrm>
            <a:prstGeom prst="line">
              <a:avLst/>
            </a:prstGeom>
            <a:noFill/>
            <a:ln w="0">
              <a:solidFill>
                <a:srgbClr val="000000"/>
              </a:solidFill>
              <a:round/>
              <a:headEnd/>
              <a:tailEnd/>
            </a:ln>
          </p:spPr>
          <p:txBody>
            <a:bodyPr/>
            <a:lstStyle/>
            <a:p>
              <a:endParaRPr lang="en-GB"/>
            </a:p>
          </p:txBody>
        </p:sp>
        <p:sp>
          <p:nvSpPr>
            <p:cNvPr id="1466" name="Line 1300"/>
            <p:cNvSpPr>
              <a:spLocks noChangeShapeType="1"/>
            </p:cNvSpPr>
            <p:nvPr/>
          </p:nvSpPr>
          <p:spPr bwMode="auto">
            <a:xfrm flipH="1">
              <a:off x="2228" y="1667"/>
              <a:ext cx="4" cy="0"/>
            </a:xfrm>
            <a:prstGeom prst="line">
              <a:avLst/>
            </a:prstGeom>
            <a:noFill/>
            <a:ln w="0">
              <a:solidFill>
                <a:srgbClr val="000000"/>
              </a:solidFill>
              <a:round/>
              <a:headEnd/>
              <a:tailEnd/>
            </a:ln>
          </p:spPr>
          <p:txBody>
            <a:bodyPr/>
            <a:lstStyle/>
            <a:p>
              <a:endParaRPr lang="en-GB"/>
            </a:p>
          </p:txBody>
        </p:sp>
        <p:sp>
          <p:nvSpPr>
            <p:cNvPr id="1467" name="Line 1301"/>
            <p:cNvSpPr>
              <a:spLocks noChangeShapeType="1"/>
            </p:cNvSpPr>
            <p:nvPr/>
          </p:nvSpPr>
          <p:spPr bwMode="auto">
            <a:xfrm>
              <a:off x="2144" y="1679"/>
              <a:ext cx="88" cy="0"/>
            </a:xfrm>
            <a:prstGeom prst="line">
              <a:avLst/>
            </a:prstGeom>
            <a:noFill/>
            <a:ln w="0">
              <a:solidFill>
                <a:srgbClr val="000000"/>
              </a:solidFill>
              <a:round/>
              <a:headEnd/>
              <a:tailEnd/>
            </a:ln>
          </p:spPr>
          <p:txBody>
            <a:bodyPr/>
            <a:lstStyle/>
            <a:p>
              <a:endParaRPr lang="en-GB"/>
            </a:p>
          </p:txBody>
        </p:sp>
        <p:sp>
          <p:nvSpPr>
            <p:cNvPr id="1468" name="Line 1302"/>
            <p:cNvSpPr>
              <a:spLocks noChangeShapeType="1"/>
            </p:cNvSpPr>
            <p:nvPr/>
          </p:nvSpPr>
          <p:spPr bwMode="auto">
            <a:xfrm>
              <a:off x="2144" y="1591"/>
              <a:ext cx="88" cy="0"/>
            </a:xfrm>
            <a:prstGeom prst="line">
              <a:avLst/>
            </a:prstGeom>
            <a:noFill/>
            <a:ln w="0">
              <a:solidFill>
                <a:srgbClr val="000000"/>
              </a:solidFill>
              <a:round/>
              <a:headEnd/>
              <a:tailEnd/>
            </a:ln>
          </p:spPr>
          <p:txBody>
            <a:bodyPr/>
            <a:lstStyle/>
            <a:p>
              <a:endParaRPr lang="en-GB"/>
            </a:p>
          </p:txBody>
        </p:sp>
        <p:sp>
          <p:nvSpPr>
            <p:cNvPr id="1469" name="Line 1303"/>
            <p:cNvSpPr>
              <a:spLocks noChangeShapeType="1"/>
            </p:cNvSpPr>
            <p:nvPr/>
          </p:nvSpPr>
          <p:spPr bwMode="auto">
            <a:xfrm>
              <a:off x="2232" y="1591"/>
              <a:ext cx="0" cy="88"/>
            </a:xfrm>
            <a:prstGeom prst="line">
              <a:avLst/>
            </a:prstGeom>
            <a:noFill/>
            <a:ln w="0">
              <a:solidFill>
                <a:srgbClr val="000000"/>
              </a:solidFill>
              <a:round/>
              <a:headEnd/>
              <a:tailEnd/>
            </a:ln>
          </p:spPr>
          <p:txBody>
            <a:bodyPr/>
            <a:lstStyle/>
            <a:p>
              <a:endParaRPr lang="en-GB"/>
            </a:p>
          </p:txBody>
        </p:sp>
        <p:sp>
          <p:nvSpPr>
            <p:cNvPr id="1470" name="Line 1304"/>
            <p:cNvSpPr>
              <a:spLocks noChangeShapeType="1"/>
            </p:cNvSpPr>
            <p:nvPr/>
          </p:nvSpPr>
          <p:spPr bwMode="auto">
            <a:xfrm>
              <a:off x="2144" y="1591"/>
              <a:ext cx="0" cy="88"/>
            </a:xfrm>
            <a:prstGeom prst="line">
              <a:avLst/>
            </a:prstGeom>
            <a:noFill/>
            <a:ln w="0">
              <a:solidFill>
                <a:srgbClr val="000000"/>
              </a:solidFill>
              <a:round/>
              <a:headEnd/>
              <a:tailEnd/>
            </a:ln>
          </p:spPr>
          <p:txBody>
            <a:bodyPr/>
            <a:lstStyle/>
            <a:p>
              <a:endParaRPr lang="en-GB"/>
            </a:p>
          </p:txBody>
        </p:sp>
        <p:sp>
          <p:nvSpPr>
            <p:cNvPr id="1471" name="Rectangle 1305"/>
            <p:cNvSpPr>
              <a:spLocks noChangeArrowheads="1"/>
            </p:cNvSpPr>
            <p:nvPr/>
          </p:nvSpPr>
          <p:spPr bwMode="auto">
            <a:xfrm>
              <a:off x="2264" y="1591"/>
              <a:ext cx="88" cy="88"/>
            </a:xfrm>
            <a:prstGeom prst="rect">
              <a:avLst/>
            </a:prstGeom>
            <a:solidFill>
              <a:srgbClr val="FFFFFF"/>
            </a:solidFill>
            <a:ln w="9525">
              <a:noFill/>
              <a:miter lim="800000"/>
              <a:headEnd/>
              <a:tailEnd/>
            </a:ln>
          </p:spPr>
          <p:txBody>
            <a:bodyPr/>
            <a:lstStyle/>
            <a:p>
              <a:endParaRPr lang="en-US"/>
            </a:p>
          </p:txBody>
        </p:sp>
        <p:sp>
          <p:nvSpPr>
            <p:cNvPr id="1472" name="Rectangle 1306"/>
            <p:cNvSpPr>
              <a:spLocks noChangeArrowheads="1"/>
            </p:cNvSpPr>
            <p:nvPr/>
          </p:nvSpPr>
          <p:spPr bwMode="auto">
            <a:xfrm>
              <a:off x="2264" y="1591"/>
              <a:ext cx="88" cy="88"/>
            </a:xfrm>
            <a:prstGeom prst="rect">
              <a:avLst/>
            </a:prstGeom>
            <a:noFill/>
            <a:ln w="0">
              <a:solidFill>
                <a:srgbClr val="FFFFFF"/>
              </a:solidFill>
              <a:miter lim="800000"/>
              <a:headEnd/>
              <a:tailEnd/>
            </a:ln>
          </p:spPr>
          <p:txBody>
            <a:bodyPr/>
            <a:lstStyle/>
            <a:p>
              <a:endParaRPr lang="en-US"/>
            </a:p>
          </p:txBody>
        </p:sp>
        <p:pic>
          <p:nvPicPr>
            <p:cNvPr id="1473" name="Picture 1307"/>
            <p:cNvPicPr>
              <a:picLocks noChangeAspect="1" noChangeArrowheads="1"/>
            </p:cNvPicPr>
            <p:nvPr/>
          </p:nvPicPr>
          <p:blipFill>
            <a:blip r:embed="rId63" cstate="print"/>
            <a:srcRect/>
            <a:stretch>
              <a:fillRect/>
            </a:stretch>
          </p:blipFill>
          <p:spPr bwMode="auto">
            <a:xfrm>
              <a:off x="2264" y="1595"/>
              <a:ext cx="88" cy="88"/>
            </a:xfrm>
            <a:prstGeom prst="rect">
              <a:avLst/>
            </a:prstGeom>
            <a:noFill/>
            <a:ln w="9525">
              <a:noFill/>
              <a:miter lim="800000"/>
              <a:headEnd/>
              <a:tailEnd/>
            </a:ln>
          </p:spPr>
        </p:pic>
        <p:sp>
          <p:nvSpPr>
            <p:cNvPr id="1474" name="Line 1308"/>
            <p:cNvSpPr>
              <a:spLocks noChangeShapeType="1"/>
            </p:cNvSpPr>
            <p:nvPr/>
          </p:nvSpPr>
          <p:spPr bwMode="auto">
            <a:xfrm>
              <a:off x="2264" y="1679"/>
              <a:ext cx="88" cy="0"/>
            </a:xfrm>
            <a:prstGeom prst="line">
              <a:avLst/>
            </a:prstGeom>
            <a:noFill/>
            <a:ln w="0">
              <a:solidFill>
                <a:srgbClr val="000000"/>
              </a:solidFill>
              <a:round/>
              <a:headEnd/>
              <a:tailEnd/>
            </a:ln>
          </p:spPr>
          <p:txBody>
            <a:bodyPr/>
            <a:lstStyle/>
            <a:p>
              <a:endParaRPr lang="en-GB"/>
            </a:p>
          </p:txBody>
        </p:sp>
        <p:sp>
          <p:nvSpPr>
            <p:cNvPr id="1475" name="Line 1309"/>
            <p:cNvSpPr>
              <a:spLocks noChangeShapeType="1"/>
            </p:cNvSpPr>
            <p:nvPr/>
          </p:nvSpPr>
          <p:spPr bwMode="auto">
            <a:xfrm>
              <a:off x="2264" y="1591"/>
              <a:ext cx="88" cy="0"/>
            </a:xfrm>
            <a:prstGeom prst="line">
              <a:avLst/>
            </a:prstGeom>
            <a:noFill/>
            <a:ln w="0">
              <a:solidFill>
                <a:srgbClr val="000000"/>
              </a:solidFill>
              <a:round/>
              <a:headEnd/>
              <a:tailEnd/>
            </a:ln>
          </p:spPr>
          <p:txBody>
            <a:bodyPr/>
            <a:lstStyle/>
            <a:p>
              <a:endParaRPr lang="en-GB"/>
            </a:p>
          </p:txBody>
        </p:sp>
        <p:sp>
          <p:nvSpPr>
            <p:cNvPr id="1476" name="Line 1310"/>
            <p:cNvSpPr>
              <a:spLocks noChangeShapeType="1"/>
            </p:cNvSpPr>
            <p:nvPr/>
          </p:nvSpPr>
          <p:spPr bwMode="auto">
            <a:xfrm>
              <a:off x="2352" y="1591"/>
              <a:ext cx="0" cy="88"/>
            </a:xfrm>
            <a:prstGeom prst="line">
              <a:avLst/>
            </a:prstGeom>
            <a:noFill/>
            <a:ln w="0">
              <a:solidFill>
                <a:srgbClr val="000000"/>
              </a:solidFill>
              <a:round/>
              <a:headEnd/>
              <a:tailEnd/>
            </a:ln>
          </p:spPr>
          <p:txBody>
            <a:bodyPr/>
            <a:lstStyle/>
            <a:p>
              <a:endParaRPr lang="en-GB"/>
            </a:p>
          </p:txBody>
        </p:sp>
        <p:sp>
          <p:nvSpPr>
            <p:cNvPr id="1477" name="Line 1311"/>
            <p:cNvSpPr>
              <a:spLocks noChangeShapeType="1"/>
            </p:cNvSpPr>
            <p:nvPr/>
          </p:nvSpPr>
          <p:spPr bwMode="auto">
            <a:xfrm>
              <a:off x="2264" y="1591"/>
              <a:ext cx="0" cy="88"/>
            </a:xfrm>
            <a:prstGeom prst="line">
              <a:avLst/>
            </a:prstGeom>
            <a:noFill/>
            <a:ln w="0">
              <a:solidFill>
                <a:srgbClr val="000000"/>
              </a:solidFill>
              <a:round/>
              <a:headEnd/>
              <a:tailEnd/>
            </a:ln>
          </p:spPr>
          <p:txBody>
            <a:bodyPr/>
            <a:lstStyle/>
            <a:p>
              <a:endParaRPr lang="en-GB"/>
            </a:p>
          </p:txBody>
        </p:sp>
        <p:sp>
          <p:nvSpPr>
            <p:cNvPr id="1478" name="Line 1312"/>
            <p:cNvSpPr>
              <a:spLocks noChangeShapeType="1"/>
            </p:cNvSpPr>
            <p:nvPr/>
          </p:nvSpPr>
          <p:spPr bwMode="auto">
            <a:xfrm>
              <a:off x="2264" y="1679"/>
              <a:ext cx="88" cy="0"/>
            </a:xfrm>
            <a:prstGeom prst="line">
              <a:avLst/>
            </a:prstGeom>
            <a:noFill/>
            <a:ln w="0">
              <a:solidFill>
                <a:srgbClr val="000000"/>
              </a:solidFill>
              <a:round/>
              <a:headEnd/>
              <a:tailEnd/>
            </a:ln>
          </p:spPr>
          <p:txBody>
            <a:bodyPr/>
            <a:lstStyle/>
            <a:p>
              <a:endParaRPr lang="en-GB"/>
            </a:p>
          </p:txBody>
        </p:sp>
        <p:sp>
          <p:nvSpPr>
            <p:cNvPr id="1479" name="Line 1313"/>
            <p:cNvSpPr>
              <a:spLocks noChangeShapeType="1"/>
            </p:cNvSpPr>
            <p:nvPr/>
          </p:nvSpPr>
          <p:spPr bwMode="auto">
            <a:xfrm>
              <a:off x="2264" y="1591"/>
              <a:ext cx="0" cy="88"/>
            </a:xfrm>
            <a:prstGeom prst="line">
              <a:avLst/>
            </a:prstGeom>
            <a:noFill/>
            <a:ln w="0">
              <a:solidFill>
                <a:srgbClr val="000000"/>
              </a:solidFill>
              <a:round/>
              <a:headEnd/>
              <a:tailEnd/>
            </a:ln>
          </p:spPr>
          <p:txBody>
            <a:bodyPr/>
            <a:lstStyle/>
            <a:p>
              <a:endParaRPr lang="en-GB"/>
            </a:p>
          </p:txBody>
        </p:sp>
        <p:sp>
          <p:nvSpPr>
            <p:cNvPr id="1480" name="Line 1314"/>
            <p:cNvSpPr>
              <a:spLocks noChangeShapeType="1"/>
            </p:cNvSpPr>
            <p:nvPr/>
          </p:nvSpPr>
          <p:spPr bwMode="auto">
            <a:xfrm>
              <a:off x="2296" y="1679"/>
              <a:ext cx="0" cy="0"/>
            </a:xfrm>
            <a:prstGeom prst="line">
              <a:avLst/>
            </a:prstGeom>
            <a:noFill/>
            <a:ln w="0">
              <a:solidFill>
                <a:srgbClr val="000000"/>
              </a:solidFill>
              <a:round/>
              <a:headEnd/>
              <a:tailEnd/>
            </a:ln>
          </p:spPr>
          <p:txBody>
            <a:bodyPr/>
            <a:lstStyle/>
            <a:p>
              <a:endParaRPr lang="en-GB"/>
            </a:p>
          </p:txBody>
        </p:sp>
        <p:sp>
          <p:nvSpPr>
            <p:cNvPr id="1481" name="Line 1315"/>
            <p:cNvSpPr>
              <a:spLocks noChangeShapeType="1"/>
            </p:cNvSpPr>
            <p:nvPr/>
          </p:nvSpPr>
          <p:spPr bwMode="auto">
            <a:xfrm>
              <a:off x="2296" y="1591"/>
              <a:ext cx="0" cy="0"/>
            </a:xfrm>
            <a:prstGeom prst="line">
              <a:avLst/>
            </a:prstGeom>
            <a:noFill/>
            <a:ln w="0">
              <a:solidFill>
                <a:srgbClr val="000000"/>
              </a:solidFill>
              <a:round/>
              <a:headEnd/>
              <a:tailEnd/>
            </a:ln>
          </p:spPr>
          <p:txBody>
            <a:bodyPr/>
            <a:lstStyle/>
            <a:p>
              <a:endParaRPr lang="en-GB"/>
            </a:p>
          </p:txBody>
        </p:sp>
        <p:sp>
          <p:nvSpPr>
            <p:cNvPr id="1482" name="Line 1316"/>
            <p:cNvSpPr>
              <a:spLocks noChangeShapeType="1"/>
            </p:cNvSpPr>
            <p:nvPr/>
          </p:nvSpPr>
          <p:spPr bwMode="auto">
            <a:xfrm>
              <a:off x="2340" y="1679"/>
              <a:ext cx="0" cy="0"/>
            </a:xfrm>
            <a:prstGeom prst="line">
              <a:avLst/>
            </a:prstGeom>
            <a:noFill/>
            <a:ln w="0">
              <a:solidFill>
                <a:srgbClr val="000000"/>
              </a:solidFill>
              <a:round/>
              <a:headEnd/>
              <a:tailEnd/>
            </a:ln>
          </p:spPr>
          <p:txBody>
            <a:bodyPr/>
            <a:lstStyle/>
            <a:p>
              <a:endParaRPr lang="en-GB"/>
            </a:p>
          </p:txBody>
        </p:sp>
        <p:sp>
          <p:nvSpPr>
            <p:cNvPr id="1483" name="Line 1317"/>
            <p:cNvSpPr>
              <a:spLocks noChangeShapeType="1"/>
            </p:cNvSpPr>
            <p:nvPr/>
          </p:nvSpPr>
          <p:spPr bwMode="auto">
            <a:xfrm>
              <a:off x="2340" y="1591"/>
              <a:ext cx="0" cy="0"/>
            </a:xfrm>
            <a:prstGeom prst="line">
              <a:avLst/>
            </a:prstGeom>
            <a:noFill/>
            <a:ln w="0">
              <a:solidFill>
                <a:srgbClr val="000000"/>
              </a:solidFill>
              <a:round/>
              <a:headEnd/>
              <a:tailEnd/>
            </a:ln>
          </p:spPr>
          <p:txBody>
            <a:bodyPr/>
            <a:lstStyle/>
            <a:p>
              <a:endParaRPr lang="en-GB"/>
            </a:p>
          </p:txBody>
        </p:sp>
        <p:sp>
          <p:nvSpPr>
            <p:cNvPr id="1484" name="Line 1318"/>
            <p:cNvSpPr>
              <a:spLocks noChangeShapeType="1"/>
            </p:cNvSpPr>
            <p:nvPr/>
          </p:nvSpPr>
          <p:spPr bwMode="auto">
            <a:xfrm>
              <a:off x="2264" y="1623"/>
              <a:ext cx="0" cy="0"/>
            </a:xfrm>
            <a:prstGeom prst="line">
              <a:avLst/>
            </a:prstGeom>
            <a:noFill/>
            <a:ln w="0">
              <a:solidFill>
                <a:srgbClr val="000000"/>
              </a:solidFill>
              <a:round/>
              <a:headEnd/>
              <a:tailEnd/>
            </a:ln>
          </p:spPr>
          <p:txBody>
            <a:bodyPr/>
            <a:lstStyle/>
            <a:p>
              <a:endParaRPr lang="en-GB"/>
            </a:p>
          </p:txBody>
        </p:sp>
        <p:sp>
          <p:nvSpPr>
            <p:cNvPr id="1485" name="Line 1319"/>
            <p:cNvSpPr>
              <a:spLocks noChangeShapeType="1"/>
            </p:cNvSpPr>
            <p:nvPr/>
          </p:nvSpPr>
          <p:spPr bwMode="auto">
            <a:xfrm flipH="1">
              <a:off x="2348" y="1623"/>
              <a:ext cx="4" cy="0"/>
            </a:xfrm>
            <a:prstGeom prst="line">
              <a:avLst/>
            </a:prstGeom>
            <a:noFill/>
            <a:ln w="0">
              <a:solidFill>
                <a:srgbClr val="000000"/>
              </a:solidFill>
              <a:round/>
              <a:headEnd/>
              <a:tailEnd/>
            </a:ln>
          </p:spPr>
          <p:txBody>
            <a:bodyPr/>
            <a:lstStyle/>
            <a:p>
              <a:endParaRPr lang="en-GB"/>
            </a:p>
          </p:txBody>
        </p:sp>
        <p:sp>
          <p:nvSpPr>
            <p:cNvPr id="1486" name="Line 1320"/>
            <p:cNvSpPr>
              <a:spLocks noChangeShapeType="1"/>
            </p:cNvSpPr>
            <p:nvPr/>
          </p:nvSpPr>
          <p:spPr bwMode="auto">
            <a:xfrm>
              <a:off x="2264" y="1667"/>
              <a:ext cx="0" cy="0"/>
            </a:xfrm>
            <a:prstGeom prst="line">
              <a:avLst/>
            </a:prstGeom>
            <a:noFill/>
            <a:ln w="0">
              <a:solidFill>
                <a:srgbClr val="000000"/>
              </a:solidFill>
              <a:round/>
              <a:headEnd/>
              <a:tailEnd/>
            </a:ln>
          </p:spPr>
          <p:txBody>
            <a:bodyPr/>
            <a:lstStyle/>
            <a:p>
              <a:endParaRPr lang="en-GB"/>
            </a:p>
          </p:txBody>
        </p:sp>
        <p:sp>
          <p:nvSpPr>
            <p:cNvPr id="1487" name="Line 1321"/>
            <p:cNvSpPr>
              <a:spLocks noChangeShapeType="1"/>
            </p:cNvSpPr>
            <p:nvPr/>
          </p:nvSpPr>
          <p:spPr bwMode="auto">
            <a:xfrm flipH="1">
              <a:off x="2348" y="1667"/>
              <a:ext cx="4" cy="0"/>
            </a:xfrm>
            <a:prstGeom prst="line">
              <a:avLst/>
            </a:prstGeom>
            <a:noFill/>
            <a:ln w="0">
              <a:solidFill>
                <a:srgbClr val="000000"/>
              </a:solidFill>
              <a:round/>
              <a:headEnd/>
              <a:tailEnd/>
            </a:ln>
          </p:spPr>
          <p:txBody>
            <a:bodyPr/>
            <a:lstStyle/>
            <a:p>
              <a:endParaRPr lang="en-GB"/>
            </a:p>
          </p:txBody>
        </p:sp>
        <p:sp>
          <p:nvSpPr>
            <p:cNvPr id="1488" name="Line 1322"/>
            <p:cNvSpPr>
              <a:spLocks noChangeShapeType="1"/>
            </p:cNvSpPr>
            <p:nvPr/>
          </p:nvSpPr>
          <p:spPr bwMode="auto">
            <a:xfrm>
              <a:off x="2264" y="1679"/>
              <a:ext cx="88" cy="0"/>
            </a:xfrm>
            <a:prstGeom prst="line">
              <a:avLst/>
            </a:prstGeom>
            <a:noFill/>
            <a:ln w="0">
              <a:solidFill>
                <a:srgbClr val="000000"/>
              </a:solidFill>
              <a:round/>
              <a:headEnd/>
              <a:tailEnd/>
            </a:ln>
          </p:spPr>
          <p:txBody>
            <a:bodyPr/>
            <a:lstStyle/>
            <a:p>
              <a:endParaRPr lang="en-GB"/>
            </a:p>
          </p:txBody>
        </p:sp>
        <p:sp>
          <p:nvSpPr>
            <p:cNvPr id="1489" name="Line 1323"/>
            <p:cNvSpPr>
              <a:spLocks noChangeShapeType="1"/>
            </p:cNvSpPr>
            <p:nvPr/>
          </p:nvSpPr>
          <p:spPr bwMode="auto">
            <a:xfrm>
              <a:off x="2264" y="1591"/>
              <a:ext cx="88" cy="0"/>
            </a:xfrm>
            <a:prstGeom prst="line">
              <a:avLst/>
            </a:prstGeom>
            <a:noFill/>
            <a:ln w="0">
              <a:solidFill>
                <a:srgbClr val="000000"/>
              </a:solidFill>
              <a:round/>
              <a:headEnd/>
              <a:tailEnd/>
            </a:ln>
          </p:spPr>
          <p:txBody>
            <a:bodyPr/>
            <a:lstStyle/>
            <a:p>
              <a:endParaRPr lang="en-GB"/>
            </a:p>
          </p:txBody>
        </p:sp>
        <p:sp>
          <p:nvSpPr>
            <p:cNvPr id="1490" name="Line 1324"/>
            <p:cNvSpPr>
              <a:spLocks noChangeShapeType="1"/>
            </p:cNvSpPr>
            <p:nvPr/>
          </p:nvSpPr>
          <p:spPr bwMode="auto">
            <a:xfrm>
              <a:off x="2352" y="1591"/>
              <a:ext cx="0" cy="88"/>
            </a:xfrm>
            <a:prstGeom prst="line">
              <a:avLst/>
            </a:prstGeom>
            <a:noFill/>
            <a:ln w="0">
              <a:solidFill>
                <a:srgbClr val="000000"/>
              </a:solidFill>
              <a:round/>
              <a:headEnd/>
              <a:tailEnd/>
            </a:ln>
          </p:spPr>
          <p:txBody>
            <a:bodyPr/>
            <a:lstStyle/>
            <a:p>
              <a:endParaRPr lang="en-GB"/>
            </a:p>
          </p:txBody>
        </p:sp>
        <p:sp>
          <p:nvSpPr>
            <p:cNvPr id="1491" name="Line 1325"/>
            <p:cNvSpPr>
              <a:spLocks noChangeShapeType="1"/>
            </p:cNvSpPr>
            <p:nvPr/>
          </p:nvSpPr>
          <p:spPr bwMode="auto">
            <a:xfrm>
              <a:off x="2264" y="1591"/>
              <a:ext cx="0" cy="88"/>
            </a:xfrm>
            <a:prstGeom prst="line">
              <a:avLst/>
            </a:prstGeom>
            <a:noFill/>
            <a:ln w="0">
              <a:solidFill>
                <a:srgbClr val="000000"/>
              </a:solidFill>
              <a:round/>
              <a:headEnd/>
              <a:tailEnd/>
            </a:ln>
          </p:spPr>
          <p:txBody>
            <a:bodyPr/>
            <a:lstStyle/>
            <a:p>
              <a:endParaRPr lang="en-GB"/>
            </a:p>
          </p:txBody>
        </p:sp>
        <p:sp>
          <p:nvSpPr>
            <p:cNvPr id="1492" name="Rectangle 1326"/>
            <p:cNvSpPr>
              <a:spLocks noChangeArrowheads="1"/>
            </p:cNvSpPr>
            <p:nvPr/>
          </p:nvSpPr>
          <p:spPr bwMode="auto">
            <a:xfrm>
              <a:off x="2384" y="1591"/>
              <a:ext cx="88" cy="88"/>
            </a:xfrm>
            <a:prstGeom prst="rect">
              <a:avLst/>
            </a:prstGeom>
            <a:solidFill>
              <a:srgbClr val="FFFFFF"/>
            </a:solidFill>
            <a:ln w="9525">
              <a:noFill/>
              <a:miter lim="800000"/>
              <a:headEnd/>
              <a:tailEnd/>
            </a:ln>
          </p:spPr>
          <p:txBody>
            <a:bodyPr/>
            <a:lstStyle/>
            <a:p>
              <a:endParaRPr lang="en-US"/>
            </a:p>
          </p:txBody>
        </p:sp>
        <p:sp>
          <p:nvSpPr>
            <p:cNvPr id="1493" name="Rectangle 1327"/>
            <p:cNvSpPr>
              <a:spLocks noChangeArrowheads="1"/>
            </p:cNvSpPr>
            <p:nvPr/>
          </p:nvSpPr>
          <p:spPr bwMode="auto">
            <a:xfrm>
              <a:off x="2384" y="1591"/>
              <a:ext cx="88" cy="88"/>
            </a:xfrm>
            <a:prstGeom prst="rect">
              <a:avLst/>
            </a:prstGeom>
            <a:noFill/>
            <a:ln w="0">
              <a:solidFill>
                <a:srgbClr val="FFFFFF"/>
              </a:solidFill>
              <a:miter lim="800000"/>
              <a:headEnd/>
              <a:tailEnd/>
            </a:ln>
          </p:spPr>
          <p:txBody>
            <a:bodyPr/>
            <a:lstStyle/>
            <a:p>
              <a:endParaRPr lang="en-US"/>
            </a:p>
          </p:txBody>
        </p:sp>
        <p:pic>
          <p:nvPicPr>
            <p:cNvPr id="1494" name="Picture 1328"/>
            <p:cNvPicPr>
              <a:picLocks noChangeAspect="1" noChangeArrowheads="1"/>
            </p:cNvPicPr>
            <p:nvPr/>
          </p:nvPicPr>
          <p:blipFill>
            <a:blip r:embed="rId64" cstate="print"/>
            <a:srcRect/>
            <a:stretch>
              <a:fillRect/>
            </a:stretch>
          </p:blipFill>
          <p:spPr bwMode="auto">
            <a:xfrm>
              <a:off x="2384" y="1595"/>
              <a:ext cx="88" cy="88"/>
            </a:xfrm>
            <a:prstGeom prst="rect">
              <a:avLst/>
            </a:prstGeom>
            <a:noFill/>
            <a:ln w="9525">
              <a:noFill/>
              <a:miter lim="800000"/>
              <a:headEnd/>
              <a:tailEnd/>
            </a:ln>
          </p:spPr>
        </p:pic>
        <p:sp>
          <p:nvSpPr>
            <p:cNvPr id="1495" name="Line 1329"/>
            <p:cNvSpPr>
              <a:spLocks noChangeShapeType="1"/>
            </p:cNvSpPr>
            <p:nvPr/>
          </p:nvSpPr>
          <p:spPr bwMode="auto">
            <a:xfrm>
              <a:off x="2384" y="1679"/>
              <a:ext cx="88" cy="0"/>
            </a:xfrm>
            <a:prstGeom prst="line">
              <a:avLst/>
            </a:prstGeom>
            <a:noFill/>
            <a:ln w="0">
              <a:solidFill>
                <a:srgbClr val="000000"/>
              </a:solidFill>
              <a:round/>
              <a:headEnd/>
              <a:tailEnd/>
            </a:ln>
          </p:spPr>
          <p:txBody>
            <a:bodyPr/>
            <a:lstStyle/>
            <a:p>
              <a:endParaRPr lang="en-GB"/>
            </a:p>
          </p:txBody>
        </p:sp>
        <p:sp>
          <p:nvSpPr>
            <p:cNvPr id="1496" name="Line 1330"/>
            <p:cNvSpPr>
              <a:spLocks noChangeShapeType="1"/>
            </p:cNvSpPr>
            <p:nvPr/>
          </p:nvSpPr>
          <p:spPr bwMode="auto">
            <a:xfrm>
              <a:off x="2384" y="1591"/>
              <a:ext cx="88" cy="0"/>
            </a:xfrm>
            <a:prstGeom prst="line">
              <a:avLst/>
            </a:prstGeom>
            <a:noFill/>
            <a:ln w="0">
              <a:solidFill>
                <a:srgbClr val="000000"/>
              </a:solidFill>
              <a:round/>
              <a:headEnd/>
              <a:tailEnd/>
            </a:ln>
          </p:spPr>
          <p:txBody>
            <a:bodyPr/>
            <a:lstStyle/>
            <a:p>
              <a:endParaRPr lang="en-GB"/>
            </a:p>
          </p:txBody>
        </p:sp>
        <p:sp>
          <p:nvSpPr>
            <p:cNvPr id="1497" name="Line 1331"/>
            <p:cNvSpPr>
              <a:spLocks noChangeShapeType="1"/>
            </p:cNvSpPr>
            <p:nvPr/>
          </p:nvSpPr>
          <p:spPr bwMode="auto">
            <a:xfrm>
              <a:off x="2472" y="1591"/>
              <a:ext cx="0" cy="88"/>
            </a:xfrm>
            <a:prstGeom prst="line">
              <a:avLst/>
            </a:prstGeom>
            <a:noFill/>
            <a:ln w="0">
              <a:solidFill>
                <a:srgbClr val="000000"/>
              </a:solidFill>
              <a:round/>
              <a:headEnd/>
              <a:tailEnd/>
            </a:ln>
          </p:spPr>
          <p:txBody>
            <a:bodyPr/>
            <a:lstStyle/>
            <a:p>
              <a:endParaRPr lang="en-GB"/>
            </a:p>
          </p:txBody>
        </p:sp>
        <p:sp>
          <p:nvSpPr>
            <p:cNvPr id="1498" name="Line 1332"/>
            <p:cNvSpPr>
              <a:spLocks noChangeShapeType="1"/>
            </p:cNvSpPr>
            <p:nvPr/>
          </p:nvSpPr>
          <p:spPr bwMode="auto">
            <a:xfrm>
              <a:off x="2384" y="1591"/>
              <a:ext cx="0" cy="88"/>
            </a:xfrm>
            <a:prstGeom prst="line">
              <a:avLst/>
            </a:prstGeom>
            <a:noFill/>
            <a:ln w="0">
              <a:solidFill>
                <a:srgbClr val="000000"/>
              </a:solidFill>
              <a:round/>
              <a:headEnd/>
              <a:tailEnd/>
            </a:ln>
          </p:spPr>
          <p:txBody>
            <a:bodyPr/>
            <a:lstStyle/>
            <a:p>
              <a:endParaRPr lang="en-GB"/>
            </a:p>
          </p:txBody>
        </p:sp>
        <p:sp>
          <p:nvSpPr>
            <p:cNvPr id="1499" name="Line 1333"/>
            <p:cNvSpPr>
              <a:spLocks noChangeShapeType="1"/>
            </p:cNvSpPr>
            <p:nvPr/>
          </p:nvSpPr>
          <p:spPr bwMode="auto">
            <a:xfrm>
              <a:off x="2384" y="1679"/>
              <a:ext cx="88" cy="0"/>
            </a:xfrm>
            <a:prstGeom prst="line">
              <a:avLst/>
            </a:prstGeom>
            <a:noFill/>
            <a:ln w="0">
              <a:solidFill>
                <a:srgbClr val="000000"/>
              </a:solidFill>
              <a:round/>
              <a:headEnd/>
              <a:tailEnd/>
            </a:ln>
          </p:spPr>
          <p:txBody>
            <a:bodyPr/>
            <a:lstStyle/>
            <a:p>
              <a:endParaRPr lang="en-GB"/>
            </a:p>
          </p:txBody>
        </p:sp>
        <p:sp>
          <p:nvSpPr>
            <p:cNvPr id="1500" name="Line 1334"/>
            <p:cNvSpPr>
              <a:spLocks noChangeShapeType="1"/>
            </p:cNvSpPr>
            <p:nvPr/>
          </p:nvSpPr>
          <p:spPr bwMode="auto">
            <a:xfrm>
              <a:off x="2384" y="1591"/>
              <a:ext cx="0" cy="88"/>
            </a:xfrm>
            <a:prstGeom prst="line">
              <a:avLst/>
            </a:prstGeom>
            <a:noFill/>
            <a:ln w="0">
              <a:solidFill>
                <a:srgbClr val="000000"/>
              </a:solidFill>
              <a:round/>
              <a:headEnd/>
              <a:tailEnd/>
            </a:ln>
          </p:spPr>
          <p:txBody>
            <a:bodyPr/>
            <a:lstStyle/>
            <a:p>
              <a:endParaRPr lang="en-GB"/>
            </a:p>
          </p:txBody>
        </p:sp>
        <p:sp>
          <p:nvSpPr>
            <p:cNvPr id="1501" name="Line 1335"/>
            <p:cNvSpPr>
              <a:spLocks noChangeShapeType="1"/>
            </p:cNvSpPr>
            <p:nvPr/>
          </p:nvSpPr>
          <p:spPr bwMode="auto">
            <a:xfrm>
              <a:off x="2416" y="1679"/>
              <a:ext cx="0" cy="0"/>
            </a:xfrm>
            <a:prstGeom prst="line">
              <a:avLst/>
            </a:prstGeom>
            <a:noFill/>
            <a:ln w="0">
              <a:solidFill>
                <a:srgbClr val="000000"/>
              </a:solidFill>
              <a:round/>
              <a:headEnd/>
              <a:tailEnd/>
            </a:ln>
          </p:spPr>
          <p:txBody>
            <a:bodyPr/>
            <a:lstStyle/>
            <a:p>
              <a:endParaRPr lang="en-GB"/>
            </a:p>
          </p:txBody>
        </p:sp>
        <p:sp>
          <p:nvSpPr>
            <p:cNvPr id="1502" name="Line 1336"/>
            <p:cNvSpPr>
              <a:spLocks noChangeShapeType="1"/>
            </p:cNvSpPr>
            <p:nvPr/>
          </p:nvSpPr>
          <p:spPr bwMode="auto">
            <a:xfrm>
              <a:off x="2416" y="1591"/>
              <a:ext cx="0" cy="0"/>
            </a:xfrm>
            <a:prstGeom prst="line">
              <a:avLst/>
            </a:prstGeom>
            <a:noFill/>
            <a:ln w="0">
              <a:solidFill>
                <a:srgbClr val="000000"/>
              </a:solidFill>
              <a:round/>
              <a:headEnd/>
              <a:tailEnd/>
            </a:ln>
          </p:spPr>
          <p:txBody>
            <a:bodyPr/>
            <a:lstStyle/>
            <a:p>
              <a:endParaRPr lang="en-GB"/>
            </a:p>
          </p:txBody>
        </p:sp>
        <p:sp>
          <p:nvSpPr>
            <p:cNvPr id="1503" name="Line 1337"/>
            <p:cNvSpPr>
              <a:spLocks noChangeShapeType="1"/>
            </p:cNvSpPr>
            <p:nvPr/>
          </p:nvSpPr>
          <p:spPr bwMode="auto">
            <a:xfrm>
              <a:off x="2460" y="1679"/>
              <a:ext cx="0" cy="0"/>
            </a:xfrm>
            <a:prstGeom prst="line">
              <a:avLst/>
            </a:prstGeom>
            <a:noFill/>
            <a:ln w="0">
              <a:solidFill>
                <a:srgbClr val="000000"/>
              </a:solidFill>
              <a:round/>
              <a:headEnd/>
              <a:tailEnd/>
            </a:ln>
          </p:spPr>
          <p:txBody>
            <a:bodyPr/>
            <a:lstStyle/>
            <a:p>
              <a:endParaRPr lang="en-GB"/>
            </a:p>
          </p:txBody>
        </p:sp>
        <p:sp>
          <p:nvSpPr>
            <p:cNvPr id="1504" name="Line 1338"/>
            <p:cNvSpPr>
              <a:spLocks noChangeShapeType="1"/>
            </p:cNvSpPr>
            <p:nvPr/>
          </p:nvSpPr>
          <p:spPr bwMode="auto">
            <a:xfrm>
              <a:off x="2460" y="1591"/>
              <a:ext cx="0" cy="0"/>
            </a:xfrm>
            <a:prstGeom prst="line">
              <a:avLst/>
            </a:prstGeom>
            <a:noFill/>
            <a:ln w="0">
              <a:solidFill>
                <a:srgbClr val="000000"/>
              </a:solidFill>
              <a:round/>
              <a:headEnd/>
              <a:tailEnd/>
            </a:ln>
          </p:spPr>
          <p:txBody>
            <a:bodyPr/>
            <a:lstStyle/>
            <a:p>
              <a:endParaRPr lang="en-GB"/>
            </a:p>
          </p:txBody>
        </p:sp>
        <p:sp>
          <p:nvSpPr>
            <p:cNvPr id="1505" name="Line 1339"/>
            <p:cNvSpPr>
              <a:spLocks noChangeShapeType="1"/>
            </p:cNvSpPr>
            <p:nvPr/>
          </p:nvSpPr>
          <p:spPr bwMode="auto">
            <a:xfrm>
              <a:off x="2384" y="1623"/>
              <a:ext cx="0" cy="0"/>
            </a:xfrm>
            <a:prstGeom prst="line">
              <a:avLst/>
            </a:prstGeom>
            <a:noFill/>
            <a:ln w="0">
              <a:solidFill>
                <a:srgbClr val="000000"/>
              </a:solidFill>
              <a:round/>
              <a:headEnd/>
              <a:tailEnd/>
            </a:ln>
          </p:spPr>
          <p:txBody>
            <a:bodyPr/>
            <a:lstStyle/>
            <a:p>
              <a:endParaRPr lang="en-GB"/>
            </a:p>
          </p:txBody>
        </p:sp>
        <p:sp>
          <p:nvSpPr>
            <p:cNvPr id="1506" name="Line 1340"/>
            <p:cNvSpPr>
              <a:spLocks noChangeShapeType="1"/>
            </p:cNvSpPr>
            <p:nvPr/>
          </p:nvSpPr>
          <p:spPr bwMode="auto">
            <a:xfrm flipH="1">
              <a:off x="2468" y="1623"/>
              <a:ext cx="4" cy="0"/>
            </a:xfrm>
            <a:prstGeom prst="line">
              <a:avLst/>
            </a:prstGeom>
            <a:noFill/>
            <a:ln w="0">
              <a:solidFill>
                <a:srgbClr val="000000"/>
              </a:solidFill>
              <a:round/>
              <a:headEnd/>
              <a:tailEnd/>
            </a:ln>
          </p:spPr>
          <p:txBody>
            <a:bodyPr/>
            <a:lstStyle/>
            <a:p>
              <a:endParaRPr lang="en-GB"/>
            </a:p>
          </p:txBody>
        </p:sp>
        <p:sp>
          <p:nvSpPr>
            <p:cNvPr id="1507" name="Line 1341"/>
            <p:cNvSpPr>
              <a:spLocks noChangeShapeType="1"/>
            </p:cNvSpPr>
            <p:nvPr/>
          </p:nvSpPr>
          <p:spPr bwMode="auto">
            <a:xfrm>
              <a:off x="2384" y="1667"/>
              <a:ext cx="0" cy="0"/>
            </a:xfrm>
            <a:prstGeom prst="line">
              <a:avLst/>
            </a:prstGeom>
            <a:noFill/>
            <a:ln w="0">
              <a:solidFill>
                <a:srgbClr val="000000"/>
              </a:solidFill>
              <a:round/>
              <a:headEnd/>
              <a:tailEnd/>
            </a:ln>
          </p:spPr>
          <p:txBody>
            <a:bodyPr/>
            <a:lstStyle/>
            <a:p>
              <a:endParaRPr lang="en-GB"/>
            </a:p>
          </p:txBody>
        </p:sp>
        <p:sp>
          <p:nvSpPr>
            <p:cNvPr id="1508" name="Line 1342"/>
            <p:cNvSpPr>
              <a:spLocks noChangeShapeType="1"/>
            </p:cNvSpPr>
            <p:nvPr/>
          </p:nvSpPr>
          <p:spPr bwMode="auto">
            <a:xfrm flipH="1">
              <a:off x="2468" y="1667"/>
              <a:ext cx="4" cy="0"/>
            </a:xfrm>
            <a:prstGeom prst="line">
              <a:avLst/>
            </a:prstGeom>
            <a:noFill/>
            <a:ln w="0">
              <a:solidFill>
                <a:srgbClr val="000000"/>
              </a:solidFill>
              <a:round/>
              <a:headEnd/>
              <a:tailEnd/>
            </a:ln>
          </p:spPr>
          <p:txBody>
            <a:bodyPr/>
            <a:lstStyle/>
            <a:p>
              <a:endParaRPr lang="en-GB"/>
            </a:p>
          </p:txBody>
        </p:sp>
        <p:sp>
          <p:nvSpPr>
            <p:cNvPr id="1509" name="Line 1343"/>
            <p:cNvSpPr>
              <a:spLocks noChangeShapeType="1"/>
            </p:cNvSpPr>
            <p:nvPr/>
          </p:nvSpPr>
          <p:spPr bwMode="auto">
            <a:xfrm>
              <a:off x="2384" y="1679"/>
              <a:ext cx="88" cy="0"/>
            </a:xfrm>
            <a:prstGeom prst="line">
              <a:avLst/>
            </a:prstGeom>
            <a:noFill/>
            <a:ln w="0">
              <a:solidFill>
                <a:srgbClr val="000000"/>
              </a:solidFill>
              <a:round/>
              <a:headEnd/>
              <a:tailEnd/>
            </a:ln>
          </p:spPr>
          <p:txBody>
            <a:bodyPr/>
            <a:lstStyle/>
            <a:p>
              <a:endParaRPr lang="en-GB"/>
            </a:p>
          </p:txBody>
        </p:sp>
        <p:sp>
          <p:nvSpPr>
            <p:cNvPr id="1510" name="Line 1344"/>
            <p:cNvSpPr>
              <a:spLocks noChangeShapeType="1"/>
            </p:cNvSpPr>
            <p:nvPr/>
          </p:nvSpPr>
          <p:spPr bwMode="auto">
            <a:xfrm>
              <a:off x="2384" y="1591"/>
              <a:ext cx="88" cy="0"/>
            </a:xfrm>
            <a:prstGeom prst="line">
              <a:avLst/>
            </a:prstGeom>
            <a:noFill/>
            <a:ln w="0">
              <a:solidFill>
                <a:srgbClr val="000000"/>
              </a:solidFill>
              <a:round/>
              <a:headEnd/>
              <a:tailEnd/>
            </a:ln>
          </p:spPr>
          <p:txBody>
            <a:bodyPr/>
            <a:lstStyle/>
            <a:p>
              <a:endParaRPr lang="en-GB"/>
            </a:p>
          </p:txBody>
        </p:sp>
        <p:sp>
          <p:nvSpPr>
            <p:cNvPr id="1511" name="Line 1345"/>
            <p:cNvSpPr>
              <a:spLocks noChangeShapeType="1"/>
            </p:cNvSpPr>
            <p:nvPr/>
          </p:nvSpPr>
          <p:spPr bwMode="auto">
            <a:xfrm>
              <a:off x="2472" y="1591"/>
              <a:ext cx="0" cy="88"/>
            </a:xfrm>
            <a:prstGeom prst="line">
              <a:avLst/>
            </a:prstGeom>
            <a:noFill/>
            <a:ln w="0">
              <a:solidFill>
                <a:srgbClr val="000000"/>
              </a:solidFill>
              <a:round/>
              <a:headEnd/>
              <a:tailEnd/>
            </a:ln>
          </p:spPr>
          <p:txBody>
            <a:bodyPr/>
            <a:lstStyle/>
            <a:p>
              <a:endParaRPr lang="en-GB"/>
            </a:p>
          </p:txBody>
        </p:sp>
        <p:sp>
          <p:nvSpPr>
            <p:cNvPr id="1512" name="Line 1346"/>
            <p:cNvSpPr>
              <a:spLocks noChangeShapeType="1"/>
            </p:cNvSpPr>
            <p:nvPr/>
          </p:nvSpPr>
          <p:spPr bwMode="auto">
            <a:xfrm>
              <a:off x="2384" y="1591"/>
              <a:ext cx="0" cy="88"/>
            </a:xfrm>
            <a:prstGeom prst="line">
              <a:avLst/>
            </a:prstGeom>
            <a:noFill/>
            <a:ln w="0">
              <a:solidFill>
                <a:srgbClr val="000000"/>
              </a:solidFill>
              <a:round/>
              <a:headEnd/>
              <a:tailEnd/>
            </a:ln>
          </p:spPr>
          <p:txBody>
            <a:bodyPr/>
            <a:lstStyle/>
            <a:p>
              <a:endParaRPr lang="en-GB"/>
            </a:p>
          </p:txBody>
        </p:sp>
        <p:sp>
          <p:nvSpPr>
            <p:cNvPr id="1513" name="Rectangle 1347"/>
            <p:cNvSpPr>
              <a:spLocks noChangeArrowheads="1"/>
            </p:cNvSpPr>
            <p:nvPr/>
          </p:nvSpPr>
          <p:spPr bwMode="auto">
            <a:xfrm>
              <a:off x="1783" y="1855"/>
              <a:ext cx="88" cy="88"/>
            </a:xfrm>
            <a:prstGeom prst="rect">
              <a:avLst/>
            </a:prstGeom>
            <a:solidFill>
              <a:srgbClr val="FFFFFF"/>
            </a:solidFill>
            <a:ln w="9525">
              <a:noFill/>
              <a:miter lim="800000"/>
              <a:headEnd/>
              <a:tailEnd/>
            </a:ln>
          </p:spPr>
          <p:txBody>
            <a:bodyPr/>
            <a:lstStyle/>
            <a:p>
              <a:endParaRPr lang="en-US"/>
            </a:p>
          </p:txBody>
        </p:sp>
        <p:sp>
          <p:nvSpPr>
            <p:cNvPr id="1514" name="Rectangle 1348"/>
            <p:cNvSpPr>
              <a:spLocks noChangeArrowheads="1"/>
            </p:cNvSpPr>
            <p:nvPr/>
          </p:nvSpPr>
          <p:spPr bwMode="auto">
            <a:xfrm>
              <a:off x="1783" y="1855"/>
              <a:ext cx="88" cy="88"/>
            </a:xfrm>
            <a:prstGeom prst="rect">
              <a:avLst/>
            </a:prstGeom>
            <a:noFill/>
            <a:ln w="0">
              <a:solidFill>
                <a:srgbClr val="FFFFFF"/>
              </a:solidFill>
              <a:miter lim="800000"/>
              <a:headEnd/>
              <a:tailEnd/>
            </a:ln>
          </p:spPr>
          <p:txBody>
            <a:bodyPr/>
            <a:lstStyle/>
            <a:p>
              <a:endParaRPr lang="en-US"/>
            </a:p>
          </p:txBody>
        </p:sp>
        <p:sp>
          <p:nvSpPr>
            <p:cNvPr id="1515" name="Line 1350"/>
            <p:cNvSpPr>
              <a:spLocks noChangeShapeType="1"/>
            </p:cNvSpPr>
            <p:nvPr/>
          </p:nvSpPr>
          <p:spPr bwMode="auto">
            <a:xfrm>
              <a:off x="1783" y="1943"/>
              <a:ext cx="88" cy="0"/>
            </a:xfrm>
            <a:prstGeom prst="line">
              <a:avLst/>
            </a:prstGeom>
            <a:noFill/>
            <a:ln w="0">
              <a:solidFill>
                <a:srgbClr val="000000"/>
              </a:solidFill>
              <a:round/>
              <a:headEnd/>
              <a:tailEnd/>
            </a:ln>
          </p:spPr>
          <p:txBody>
            <a:bodyPr/>
            <a:lstStyle/>
            <a:p>
              <a:endParaRPr lang="en-GB"/>
            </a:p>
          </p:txBody>
        </p:sp>
        <p:sp>
          <p:nvSpPr>
            <p:cNvPr id="1516" name="Line 1351"/>
            <p:cNvSpPr>
              <a:spLocks noChangeShapeType="1"/>
            </p:cNvSpPr>
            <p:nvPr/>
          </p:nvSpPr>
          <p:spPr bwMode="auto">
            <a:xfrm>
              <a:off x="1783" y="1855"/>
              <a:ext cx="88" cy="0"/>
            </a:xfrm>
            <a:prstGeom prst="line">
              <a:avLst/>
            </a:prstGeom>
            <a:noFill/>
            <a:ln w="0">
              <a:solidFill>
                <a:srgbClr val="000000"/>
              </a:solidFill>
              <a:round/>
              <a:headEnd/>
              <a:tailEnd/>
            </a:ln>
          </p:spPr>
          <p:txBody>
            <a:bodyPr/>
            <a:lstStyle/>
            <a:p>
              <a:endParaRPr lang="en-GB"/>
            </a:p>
          </p:txBody>
        </p:sp>
        <p:sp>
          <p:nvSpPr>
            <p:cNvPr id="1517" name="Line 1352"/>
            <p:cNvSpPr>
              <a:spLocks noChangeShapeType="1"/>
            </p:cNvSpPr>
            <p:nvPr/>
          </p:nvSpPr>
          <p:spPr bwMode="auto">
            <a:xfrm>
              <a:off x="1871" y="1855"/>
              <a:ext cx="0" cy="88"/>
            </a:xfrm>
            <a:prstGeom prst="line">
              <a:avLst/>
            </a:prstGeom>
            <a:noFill/>
            <a:ln w="0">
              <a:solidFill>
                <a:srgbClr val="000000"/>
              </a:solidFill>
              <a:round/>
              <a:headEnd/>
              <a:tailEnd/>
            </a:ln>
          </p:spPr>
          <p:txBody>
            <a:bodyPr/>
            <a:lstStyle/>
            <a:p>
              <a:endParaRPr lang="en-GB"/>
            </a:p>
          </p:txBody>
        </p:sp>
        <p:sp>
          <p:nvSpPr>
            <p:cNvPr id="1518" name="Line 1353"/>
            <p:cNvSpPr>
              <a:spLocks noChangeShapeType="1"/>
            </p:cNvSpPr>
            <p:nvPr/>
          </p:nvSpPr>
          <p:spPr bwMode="auto">
            <a:xfrm>
              <a:off x="1783" y="1855"/>
              <a:ext cx="0" cy="88"/>
            </a:xfrm>
            <a:prstGeom prst="line">
              <a:avLst/>
            </a:prstGeom>
            <a:noFill/>
            <a:ln w="0">
              <a:solidFill>
                <a:srgbClr val="000000"/>
              </a:solidFill>
              <a:round/>
              <a:headEnd/>
              <a:tailEnd/>
            </a:ln>
          </p:spPr>
          <p:txBody>
            <a:bodyPr/>
            <a:lstStyle/>
            <a:p>
              <a:endParaRPr lang="en-GB"/>
            </a:p>
          </p:txBody>
        </p:sp>
        <p:sp>
          <p:nvSpPr>
            <p:cNvPr id="1519" name="Line 1354"/>
            <p:cNvSpPr>
              <a:spLocks noChangeShapeType="1"/>
            </p:cNvSpPr>
            <p:nvPr/>
          </p:nvSpPr>
          <p:spPr bwMode="auto">
            <a:xfrm>
              <a:off x="1783" y="1943"/>
              <a:ext cx="88" cy="0"/>
            </a:xfrm>
            <a:prstGeom prst="line">
              <a:avLst/>
            </a:prstGeom>
            <a:noFill/>
            <a:ln w="0">
              <a:solidFill>
                <a:srgbClr val="000000"/>
              </a:solidFill>
              <a:round/>
              <a:headEnd/>
              <a:tailEnd/>
            </a:ln>
          </p:spPr>
          <p:txBody>
            <a:bodyPr/>
            <a:lstStyle/>
            <a:p>
              <a:endParaRPr lang="en-GB"/>
            </a:p>
          </p:txBody>
        </p:sp>
        <p:sp>
          <p:nvSpPr>
            <p:cNvPr id="1520" name="Line 1355"/>
            <p:cNvSpPr>
              <a:spLocks noChangeShapeType="1"/>
            </p:cNvSpPr>
            <p:nvPr/>
          </p:nvSpPr>
          <p:spPr bwMode="auto">
            <a:xfrm>
              <a:off x="1783" y="1855"/>
              <a:ext cx="0" cy="88"/>
            </a:xfrm>
            <a:prstGeom prst="line">
              <a:avLst/>
            </a:prstGeom>
            <a:noFill/>
            <a:ln w="0">
              <a:solidFill>
                <a:srgbClr val="000000"/>
              </a:solidFill>
              <a:round/>
              <a:headEnd/>
              <a:tailEnd/>
            </a:ln>
          </p:spPr>
          <p:txBody>
            <a:bodyPr/>
            <a:lstStyle/>
            <a:p>
              <a:endParaRPr lang="en-GB"/>
            </a:p>
          </p:txBody>
        </p:sp>
        <p:sp>
          <p:nvSpPr>
            <p:cNvPr id="1521" name="Line 1356"/>
            <p:cNvSpPr>
              <a:spLocks noChangeShapeType="1"/>
            </p:cNvSpPr>
            <p:nvPr/>
          </p:nvSpPr>
          <p:spPr bwMode="auto">
            <a:xfrm>
              <a:off x="1815" y="1943"/>
              <a:ext cx="0" cy="0"/>
            </a:xfrm>
            <a:prstGeom prst="line">
              <a:avLst/>
            </a:prstGeom>
            <a:noFill/>
            <a:ln w="0">
              <a:solidFill>
                <a:srgbClr val="000000"/>
              </a:solidFill>
              <a:round/>
              <a:headEnd/>
              <a:tailEnd/>
            </a:ln>
          </p:spPr>
          <p:txBody>
            <a:bodyPr/>
            <a:lstStyle/>
            <a:p>
              <a:endParaRPr lang="en-GB"/>
            </a:p>
          </p:txBody>
        </p:sp>
        <p:sp>
          <p:nvSpPr>
            <p:cNvPr id="1522" name="Line 1357"/>
            <p:cNvSpPr>
              <a:spLocks noChangeShapeType="1"/>
            </p:cNvSpPr>
            <p:nvPr/>
          </p:nvSpPr>
          <p:spPr bwMode="auto">
            <a:xfrm>
              <a:off x="1815" y="1855"/>
              <a:ext cx="0" cy="0"/>
            </a:xfrm>
            <a:prstGeom prst="line">
              <a:avLst/>
            </a:prstGeom>
            <a:noFill/>
            <a:ln w="0">
              <a:solidFill>
                <a:srgbClr val="000000"/>
              </a:solidFill>
              <a:round/>
              <a:headEnd/>
              <a:tailEnd/>
            </a:ln>
          </p:spPr>
          <p:txBody>
            <a:bodyPr/>
            <a:lstStyle/>
            <a:p>
              <a:endParaRPr lang="en-GB"/>
            </a:p>
          </p:txBody>
        </p:sp>
        <p:sp>
          <p:nvSpPr>
            <p:cNvPr id="1523" name="Line 1358"/>
            <p:cNvSpPr>
              <a:spLocks noChangeShapeType="1"/>
            </p:cNvSpPr>
            <p:nvPr/>
          </p:nvSpPr>
          <p:spPr bwMode="auto">
            <a:xfrm>
              <a:off x="1859" y="1943"/>
              <a:ext cx="0" cy="0"/>
            </a:xfrm>
            <a:prstGeom prst="line">
              <a:avLst/>
            </a:prstGeom>
            <a:noFill/>
            <a:ln w="0">
              <a:solidFill>
                <a:srgbClr val="000000"/>
              </a:solidFill>
              <a:round/>
              <a:headEnd/>
              <a:tailEnd/>
            </a:ln>
          </p:spPr>
          <p:txBody>
            <a:bodyPr/>
            <a:lstStyle/>
            <a:p>
              <a:endParaRPr lang="en-GB"/>
            </a:p>
          </p:txBody>
        </p:sp>
        <p:sp>
          <p:nvSpPr>
            <p:cNvPr id="1524" name="Line 1359"/>
            <p:cNvSpPr>
              <a:spLocks noChangeShapeType="1"/>
            </p:cNvSpPr>
            <p:nvPr/>
          </p:nvSpPr>
          <p:spPr bwMode="auto">
            <a:xfrm>
              <a:off x="1859" y="1855"/>
              <a:ext cx="0" cy="0"/>
            </a:xfrm>
            <a:prstGeom prst="line">
              <a:avLst/>
            </a:prstGeom>
            <a:noFill/>
            <a:ln w="0">
              <a:solidFill>
                <a:srgbClr val="000000"/>
              </a:solidFill>
              <a:round/>
              <a:headEnd/>
              <a:tailEnd/>
            </a:ln>
          </p:spPr>
          <p:txBody>
            <a:bodyPr/>
            <a:lstStyle/>
            <a:p>
              <a:endParaRPr lang="en-GB"/>
            </a:p>
          </p:txBody>
        </p:sp>
        <p:sp>
          <p:nvSpPr>
            <p:cNvPr id="1525" name="Line 1360"/>
            <p:cNvSpPr>
              <a:spLocks noChangeShapeType="1"/>
            </p:cNvSpPr>
            <p:nvPr/>
          </p:nvSpPr>
          <p:spPr bwMode="auto">
            <a:xfrm>
              <a:off x="1783" y="1887"/>
              <a:ext cx="0" cy="0"/>
            </a:xfrm>
            <a:prstGeom prst="line">
              <a:avLst/>
            </a:prstGeom>
            <a:noFill/>
            <a:ln w="0">
              <a:solidFill>
                <a:srgbClr val="000000"/>
              </a:solidFill>
              <a:round/>
              <a:headEnd/>
              <a:tailEnd/>
            </a:ln>
          </p:spPr>
          <p:txBody>
            <a:bodyPr/>
            <a:lstStyle/>
            <a:p>
              <a:endParaRPr lang="en-GB"/>
            </a:p>
          </p:txBody>
        </p:sp>
        <p:sp>
          <p:nvSpPr>
            <p:cNvPr id="1526" name="Line 1361"/>
            <p:cNvSpPr>
              <a:spLocks noChangeShapeType="1"/>
            </p:cNvSpPr>
            <p:nvPr/>
          </p:nvSpPr>
          <p:spPr bwMode="auto">
            <a:xfrm flipH="1">
              <a:off x="1867" y="1887"/>
              <a:ext cx="4" cy="0"/>
            </a:xfrm>
            <a:prstGeom prst="line">
              <a:avLst/>
            </a:prstGeom>
            <a:noFill/>
            <a:ln w="0">
              <a:solidFill>
                <a:srgbClr val="000000"/>
              </a:solidFill>
              <a:round/>
              <a:headEnd/>
              <a:tailEnd/>
            </a:ln>
          </p:spPr>
          <p:txBody>
            <a:bodyPr/>
            <a:lstStyle/>
            <a:p>
              <a:endParaRPr lang="en-GB"/>
            </a:p>
          </p:txBody>
        </p:sp>
        <p:sp>
          <p:nvSpPr>
            <p:cNvPr id="1527" name="Line 1362"/>
            <p:cNvSpPr>
              <a:spLocks noChangeShapeType="1"/>
            </p:cNvSpPr>
            <p:nvPr/>
          </p:nvSpPr>
          <p:spPr bwMode="auto">
            <a:xfrm>
              <a:off x="1783" y="1931"/>
              <a:ext cx="0" cy="0"/>
            </a:xfrm>
            <a:prstGeom prst="line">
              <a:avLst/>
            </a:prstGeom>
            <a:noFill/>
            <a:ln w="0">
              <a:solidFill>
                <a:srgbClr val="000000"/>
              </a:solidFill>
              <a:round/>
              <a:headEnd/>
              <a:tailEnd/>
            </a:ln>
          </p:spPr>
          <p:txBody>
            <a:bodyPr/>
            <a:lstStyle/>
            <a:p>
              <a:endParaRPr lang="en-GB"/>
            </a:p>
          </p:txBody>
        </p:sp>
        <p:sp>
          <p:nvSpPr>
            <p:cNvPr id="1528" name="Line 1363"/>
            <p:cNvSpPr>
              <a:spLocks noChangeShapeType="1"/>
            </p:cNvSpPr>
            <p:nvPr/>
          </p:nvSpPr>
          <p:spPr bwMode="auto">
            <a:xfrm flipH="1">
              <a:off x="1867" y="1931"/>
              <a:ext cx="4" cy="0"/>
            </a:xfrm>
            <a:prstGeom prst="line">
              <a:avLst/>
            </a:prstGeom>
            <a:noFill/>
            <a:ln w="0">
              <a:solidFill>
                <a:srgbClr val="000000"/>
              </a:solidFill>
              <a:round/>
              <a:headEnd/>
              <a:tailEnd/>
            </a:ln>
          </p:spPr>
          <p:txBody>
            <a:bodyPr/>
            <a:lstStyle/>
            <a:p>
              <a:endParaRPr lang="en-GB"/>
            </a:p>
          </p:txBody>
        </p:sp>
        <p:sp>
          <p:nvSpPr>
            <p:cNvPr id="1529" name="Line 1364"/>
            <p:cNvSpPr>
              <a:spLocks noChangeShapeType="1"/>
            </p:cNvSpPr>
            <p:nvPr/>
          </p:nvSpPr>
          <p:spPr bwMode="auto">
            <a:xfrm>
              <a:off x="1783" y="1943"/>
              <a:ext cx="88" cy="0"/>
            </a:xfrm>
            <a:prstGeom prst="line">
              <a:avLst/>
            </a:prstGeom>
            <a:noFill/>
            <a:ln w="0">
              <a:solidFill>
                <a:srgbClr val="000000"/>
              </a:solidFill>
              <a:round/>
              <a:headEnd/>
              <a:tailEnd/>
            </a:ln>
          </p:spPr>
          <p:txBody>
            <a:bodyPr/>
            <a:lstStyle/>
            <a:p>
              <a:endParaRPr lang="en-GB"/>
            </a:p>
          </p:txBody>
        </p:sp>
        <p:sp>
          <p:nvSpPr>
            <p:cNvPr id="1530" name="Line 1365"/>
            <p:cNvSpPr>
              <a:spLocks noChangeShapeType="1"/>
            </p:cNvSpPr>
            <p:nvPr/>
          </p:nvSpPr>
          <p:spPr bwMode="auto">
            <a:xfrm>
              <a:off x="1783" y="1855"/>
              <a:ext cx="88" cy="0"/>
            </a:xfrm>
            <a:prstGeom prst="line">
              <a:avLst/>
            </a:prstGeom>
            <a:noFill/>
            <a:ln w="0">
              <a:solidFill>
                <a:srgbClr val="000000"/>
              </a:solidFill>
              <a:round/>
              <a:headEnd/>
              <a:tailEnd/>
            </a:ln>
          </p:spPr>
          <p:txBody>
            <a:bodyPr/>
            <a:lstStyle/>
            <a:p>
              <a:endParaRPr lang="en-GB"/>
            </a:p>
          </p:txBody>
        </p:sp>
        <p:sp>
          <p:nvSpPr>
            <p:cNvPr id="1531" name="Line 1366"/>
            <p:cNvSpPr>
              <a:spLocks noChangeShapeType="1"/>
            </p:cNvSpPr>
            <p:nvPr/>
          </p:nvSpPr>
          <p:spPr bwMode="auto">
            <a:xfrm>
              <a:off x="1871" y="1855"/>
              <a:ext cx="0" cy="88"/>
            </a:xfrm>
            <a:prstGeom prst="line">
              <a:avLst/>
            </a:prstGeom>
            <a:noFill/>
            <a:ln w="0">
              <a:solidFill>
                <a:srgbClr val="000000"/>
              </a:solidFill>
              <a:round/>
              <a:headEnd/>
              <a:tailEnd/>
            </a:ln>
          </p:spPr>
          <p:txBody>
            <a:bodyPr/>
            <a:lstStyle/>
            <a:p>
              <a:endParaRPr lang="en-GB"/>
            </a:p>
          </p:txBody>
        </p:sp>
        <p:sp>
          <p:nvSpPr>
            <p:cNvPr id="1532" name="Line 1367"/>
            <p:cNvSpPr>
              <a:spLocks noChangeShapeType="1"/>
            </p:cNvSpPr>
            <p:nvPr/>
          </p:nvSpPr>
          <p:spPr bwMode="auto">
            <a:xfrm>
              <a:off x="1783" y="1855"/>
              <a:ext cx="0" cy="88"/>
            </a:xfrm>
            <a:prstGeom prst="line">
              <a:avLst/>
            </a:prstGeom>
            <a:noFill/>
            <a:ln w="0">
              <a:solidFill>
                <a:srgbClr val="000000"/>
              </a:solidFill>
              <a:round/>
              <a:headEnd/>
              <a:tailEnd/>
            </a:ln>
          </p:spPr>
          <p:txBody>
            <a:bodyPr/>
            <a:lstStyle/>
            <a:p>
              <a:endParaRPr lang="en-GB"/>
            </a:p>
          </p:txBody>
        </p:sp>
      </p:grpSp>
      <p:grpSp>
        <p:nvGrpSpPr>
          <p:cNvPr id="1534" name="Group 541"/>
          <p:cNvGrpSpPr>
            <a:grpSpLocks/>
          </p:cNvGrpSpPr>
          <p:nvPr/>
        </p:nvGrpSpPr>
        <p:grpSpPr bwMode="auto">
          <a:xfrm>
            <a:off x="4232035" y="1423926"/>
            <a:ext cx="4457707" cy="4491038"/>
            <a:chOff x="1602" y="666"/>
            <a:chExt cx="2808" cy="2829"/>
          </a:xfrm>
        </p:grpSpPr>
        <p:sp>
          <p:nvSpPr>
            <p:cNvPr id="1535" name="Rectangle 2"/>
            <p:cNvSpPr>
              <a:spLocks noChangeArrowheads="1"/>
            </p:cNvSpPr>
            <p:nvPr/>
          </p:nvSpPr>
          <p:spPr bwMode="auto">
            <a:xfrm>
              <a:off x="1872" y="1206"/>
              <a:ext cx="52" cy="464"/>
            </a:xfrm>
            <a:prstGeom prst="rect">
              <a:avLst/>
            </a:prstGeom>
            <a:solidFill>
              <a:srgbClr val="CCCCCC"/>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536" name="Rectangle 3"/>
            <p:cNvSpPr>
              <a:spLocks noChangeArrowheads="1"/>
            </p:cNvSpPr>
            <p:nvPr/>
          </p:nvSpPr>
          <p:spPr bwMode="auto">
            <a:xfrm>
              <a:off x="2198" y="1206"/>
              <a:ext cx="52" cy="464"/>
            </a:xfrm>
            <a:prstGeom prst="rect">
              <a:avLst/>
            </a:prstGeom>
            <a:solidFill>
              <a:srgbClr val="CCCCCC"/>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537" name="Rectangle 4"/>
            <p:cNvSpPr>
              <a:spLocks noChangeArrowheads="1"/>
            </p:cNvSpPr>
            <p:nvPr/>
          </p:nvSpPr>
          <p:spPr bwMode="auto">
            <a:xfrm>
              <a:off x="2523" y="1206"/>
              <a:ext cx="52" cy="468"/>
            </a:xfrm>
            <a:prstGeom prst="rect">
              <a:avLst/>
            </a:prstGeom>
            <a:solidFill>
              <a:srgbClr val="CCCCCC"/>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538" name="Rectangle 5"/>
            <p:cNvSpPr>
              <a:spLocks noChangeArrowheads="1"/>
            </p:cNvSpPr>
            <p:nvPr/>
          </p:nvSpPr>
          <p:spPr bwMode="auto">
            <a:xfrm>
              <a:off x="2848" y="1206"/>
              <a:ext cx="52" cy="464"/>
            </a:xfrm>
            <a:prstGeom prst="rect">
              <a:avLst/>
            </a:prstGeom>
            <a:solidFill>
              <a:srgbClr val="CCCCCC"/>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539" name="Rectangle 6"/>
            <p:cNvSpPr>
              <a:spLocks noChangeArrowheads="1"/>
            </p:cNvSpPr>
            <p:nvPr/>
          </p:nvSpPr>
          <p:spPr bwMode="auto">
            <a:xfrm>
              <a:off x="1872" y="1206"/>
              <a:ext cx="52" cy="464"/>
            </a:xfrm>
            <a:prstGeom prst="rect">
              <a:avLst/>
            </a:prstGeom>
            <a:noFill/>
            <a:ln w="0">
              <a:solidFill>
                <a:srgbClr val="7F7F7F"/>
              </a:solidFill>
              <a:miter lim="800000"/>
              <a:headEnd/>
              <a:tailEnd/>
            </a:ln>
          </p:spPr>
          <p:txBody>
            <a:bodyPr/>
            <a:lstStyle/>
            <a:p>
              <a:pPr algn="l" eaLnBrk="1" hangingPunct="1"/>
              <a:endParaRPr lang="en-US">
                <a:latin typeface="Arial" pitchFamily="34" charset="0"/>
                <a:cs typeface="Arial" pitchFamily="34" charset="0"/>
              </a:endParaRPr>
            </a:p>
          </p:txBody>
        </p:sp>
        <p:sp>
          <p:nvSpPr>
            <p:cNvPr id="1540" name="Rectangle 7"/>
            <p:cNvSpPr>
              <a:spLocks noChangeArrowheads="1"/>
            </p:cNvSpPr>
            <p:nvPr/>
          </p:nvSpPr>
          <p:spPr bwMode="auto">
            <a:xfrm>
              <a:off x="2198" y="1206"/>
              <a:ext cx="52" cy="464"/>
            </a:xfrm>
            <a:prstGeom prst="rect">
              <a:avLst/>
            </a:prstGeom>
            <a:noFill/>
            <a:ln w="0">
              <a:solidFill>
                <a:srgbClr val="7F7F7F"/>
              </a:solidFill>
              <a:miter lim="800000"/>
              <a:headEnd/>
              <a:tailEnd/>
            </a:ln>
          </p:spPr>
          <p:txBody>
            <a:bodyPr/>
            <a:lstStyle/>
            <a:p>
              <a:pPr algn="l" eaLnBrk="1" hangingPunct="1"/>
              <a:endParaRPr lang="en-US">
                <a:latin typeface="Arial" pitchFamily="34" charset="0"/>
                <a:cs typeface="Arial" pitchFamily="34" charset="0"/>
              </a:endParaRPr>
            </a:p>
          </p:txBody>
        </p:sp>
        <p:sp>
          <p:nvSpPr>
            <p:cNvPr id="1541" name="Rectangle 8"/>
            <p:cNvSpPr>
              <a:spLocks noChangeArrowheads="1"/>
            </p:cNvSpPr>
            <p:nvPr/>
          </p:nvSpPr>
          <p:spPr bwMode="auto">
            <a:xfrm>
              <a:off x="2523" y="1206"/>
              <a:ext cx="52" cy="468"/>
            </a:xfrm>
            <a:prstGeom prst="rect">
              <a:avLst/>
            </a:prstGeom>
            <a:noFill/>
            <a:ln w="0">
              <a:solidFill>
                <a:srgbClr val="7F7F7F"/>
              </a:solidFill>
              <a:miter lim="800000"/>
              <a:headEnd/>
              <a:tailEnd/>
            </a:ln>
          </p:spPr>
          <p:txBody>
            <a:bodyPr/>
            <a:lstStyle/>
            <a:p>
              <a:pPr algn="l" eaLnBrk="1" hangingPunct="1"/>
              <a:endParaRPr lang="en-US">
                <a:latin typeface="Arial" pitchFamily="34" charset="0"/>
                <a:cs typeface="Arial" pitchFamily="34" charset="0"/>
              </a:endParaRPr>
            </a:p>
          </p:txBody>
        </p:sp>
        <p:sp>
          <p:nvSpPr>
            <p:cNvPr id="1542" name="Rectangle 9"/>
            <p:cNvSpPr>
              <a:spLocks noChangeArrowheads="1"/>
            </p:cNvSpPr>
            <p:nvPr/>
          </p:nvSpPr>
          <p:spPr bwMode="auto">
            <a:xfrm>
              <a:off x="2848" y="1206"/>
              <a:ext cx="52" cy="464"/>
            </a:xfrm>
            <a:prstGeom prst="rect">
              <a:avLst/>
            </a:prstGeom>
            <a:noFill/>
            <a:ln w="0">
              <a:solidFill>
                <a:srgbClr val="7F7F7F"/>
              </a:solidFill>
              <a:miter lim="800000"/>
              <a:headEnd/>
              <a:tailEnd/>
            </a:ln>
          </p:spPr>
          <p:txBody>
            <a:bodyPr/>
            <a:lstStyle/>
            <a:p>
              <a:pPr algn="l" eaLnBrk="1" hangingPunct="1"/>
              <a:endParaRPr lang="en-US">
                <a:latin typeface="Arial" pitchFamily="34" charset="0"/>
                <a:cs typeface="Arial" pitchFamily="34" charset="0"/>
              </a:endParaRPr>
            </a:p>
          </p:txBody>
        </p:sp>
        <p:sp>
          <p:nvSpPr>
            <p:cNvPr id="1543" name="Rectangle 10"/>
            <p:cNvSpPr>
              <a:spLocks noChangeArrowheads="1"/>
            </p:cNvSpPr>
            <p:nvPr/>
          </p:nvSpPr>
          <p:spPr bwMode="auto">
            <a:xfrm>
              <a:off x="1881" y="1206"/>
              <a:ext cx="30" cy="512"/>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544" name="Rectangle 11"/>
            <p:cNvSpPr>
              <a:spLocks noChangeArrowheads="1"/>
            </p:cNvSpPr>
            <p:nvPr/>
          </p:nvSpPr>
          <p:spPr bwMode="auto">
            <a:xfrm>
              <a:off x="2207" y="1206"/>
              <a:ext cx="34" cy="512"/>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545" name="Rectangle 12"/>
            <p:cNvSpPr>
              <a:spLocks noChangeArrowheads="1"/>
            </p:cNvSpPr>
            <p:nvPr/>
          </p:nvSpPr>
          <p:spPr bwMode="auto">
            <a:xfrm>
              <a:off x="2532" y="1206"/>
              <a:ext cx="34" cy="512"/>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546" name="Rectangle 13"/>
            <p:cNvSpPr>
              <a:spLocks noChangeArrowheads="1"/>
            </p:cNvSpPr>
            <p:nvPr/>
          </p:nvSpPr>
          <p:spPr bwMode="auto">
            <a:xfrm>
              <a:off x="2861" y="1206"/>
              <a:ext cx="30" cy="512"/>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547" name="Rectangle 14"/>
            <p:cNvSpPr>
              <a:spLocks noChangeArrowheads="1"/>
            </p:cNvSpPr>
            <p:nvPr/>
          </p:nvSpPr>
          <p:spPr bwMode="auto">
            <a:xfrm>
              <a:off x="1937" y="986"/>
              <a:ext cx="53" cy="220"/>
            </a:xfrm>
            <a:prstGeom prst="rect">
              <a:avLst/>
            </a:prstGeom>
            <a:solidFill>
              <a:srgbClr val="CCCCCC"/>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548" name="Rectangle 15"/>
            <p:cNvSpPr>
              <a:spLocks noChangeArrowheads="1"/>
            </p:cNvSpPr>
            <p:nvPr/>
          </p:nvSpPr>
          <p:spPr bwMode="auto">
            <a:xfrm>
              <a:off x="1946" y="902"/>
              <a:ext cx="31" cy="304"/>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549" name="Rectangle 16"/>
            <p:cNvSpPr>
              <a:spLocks noChangeArrowheads="1"/>
            </p:cNvSpPr>
            <p:nvPr/>
          </p:nvSpPr>
          <p:spPr bwMode="auto">
            <a:xfrm>
              <a:off x="2133" y="982"/>
              <a:ext cx="52" cy="224"/>
            </a:xfrm>
            <a:prstGeom prst="rect">
              <a:avLst/>
            </a:prstGeom>
            <a:solidFill>
              <a:srgbClr val="CCCCCC"/>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550" name="Rectangle 17"/>
            <p:cNvSpPr>
              <a:spLocks noChangeArrowheads="1"/>
            </p:cNvSpPr>
            <p:nvPr/>
          </p:nvSpPr>
          <p:spPr bwMode="auto">
            <a:xfrm>
              <a:off x="2142" y="902"/>
              <a:ext cx="34" cy="304"/>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551" name="Rectangle 18"/>
            <p:cNvSpPr>
              <a:spLocks noChangeArrowheads="1"/>
            </p:cNvSpPr>
            <p:nvPr/>
          </p:nvSpPr>
          <p:spPr bwMode="auto">
            <a:xfrm>
              <a:off x="2142" y="902"/>
              <a:ext cx="34" cy="304"/>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552" name="Rectangle 19"/>
            <p:cNvSpPr>
              <a:spLocks noChangeArrowheads="1"/>
            </p:cNvSpPr>
            <p:nvPr/>
          </p:nvSpPr>
          <p:spPr bwMode="auto">
            <a:xfrm>
              <a:off x="1829" y="798"/>
              <a:ext cx="1114" cy="1024"/>
            </a:xfrm>
            <a:prstGeom prst="rect">
              <a:avLst/>
            </a:prstGeom>
            <a:noFill/>
            <a:ln w="0">
              <a:solidFill>
                <a:srgbClr val="FFFFFF"/>
              </a:solidFill>
              <a:miter lim="800000"/>
              <a:headEnd/>
              <a:tailEnd/>
            </a:ln>
          </p:spPr>
          <p:txBody>
            <a:bodyPr/>
            <a:lstStyle/>
            <a:p>
              <a:pPr algn="l" eaLnBrk="1" hangingPunct="1"/>
              <a:endParaRPr lang="en-US">
                <a:latin typeface="Arial" pitchFamily="34" charset="0"/>
                <a:cs typeface="Arial" pitchFamily="34" charset="0"/>
              </a:endParaRPr>
            </a:p>
          </p:txBody>
        </p:sp>
        <p:sp>
          <p:nvSpPr>
            <p:cNvPr id="1553" name="Line 20"/>
            <p:cNvSpPr>
              <a:spLocks noChangeShapeType="1"/>
            </p:cNvSpPr>
            <p:nvPr/>
          </p:nvSpPr>
          <p:spPr bwMode="auto">
            <a:xfrm>
              <a:off x="1829" y="1822"/>
              <a:ext cx="1114" cy="0"/>
            </a:xfrm>
            <a:prstGeom prst="line">
              <a:avLst/>
            </a:prstGeom>
            <a:noFill/>
            <a:ln w="0">
              <a:solidFill>
                <a:srgbClr val="000000"/>
              </a:solidFill>
              <a:round/>
              <a:headEnd/>
              <a:tailEnd/>
            </a:ln>
          </p:spPr>
          <p:txBody>
            <a:bodyPr/>
            <a:lstStyle/>
            <a:p>
              <a:endParaRPr lang="en-GB"/>
            </a:p>
          </p:txBody>
        </p:sp>
        <p:sp>
          <p:nvSpPr>
            <p:cNvPr id="1554" name="Line 21"/>
            <p:cNvSpPr>
              <a:spLocks noChangeShapeType="1"/>
            </p:cNvSpPr>
            <p:nvPr/>
          </p:nvSpPr>
          <p:spPr bwMode="auto">
            <a:xfrm flipV="1">
              <a:off x="1829" y="798"/>
              <a:ext cx="0" cy="1024"/>
            </a:xfrm>
            <a:prstGeom prst="line">
              <a:avLst/>
            </a:prstGeom>
            <a:noFill/>
            <a:ln w="0">
              <a:solidFill>
                <a:srgbClr val="000000"/>
              </a:solidFill>
              <a:round/>
              <a:headEnd/>
              <a:tailEnd/>
            </a:ln>
          </p:spPr>
          <p:txBody>
            <a:bodyPr/>
            <a:lstStyle/>
            <a:p>
              <a:endParaRPr lang="en-GB"/>
            </a:p>
          </p:txBody>
        </p:sp>
        <p:sp>
          <p:nvSpPr>
            <p:cNvPr id="1555" name="Line 22"/>
            <p:cNvSpPr>
              <a:spLocks noChangeShapeType="1"/>
            </p:cNvSpPr>
            <p:nvPr/>
          </p:nvSpPr>
          <p:spPr bwMode="auto">
            <a:xfrm flipV="1">
              <a:off x="1829" y="1810"/>
              <a:ext cx="0" cy="12"/>
            </a:xfrm>
            <a:prstGeom prst="line">
              <a:avLst/>
            </a:prstGeom>
            <a:noFill/>
            <a:ln w="0">
              <a:solidFill>
                <a:srgbClr val="000000"/>
              </a:solidFill>
              <a:round/>
              <a:headEnd/>
              <a:tailEnd/>
            </a:ln>
          </p:spPr>
          <p:txBody>
            <a:bodyPr/>
            <a:lstStyle/>
            <a:p>
              <a:endParaRPr lang="en-GB"/>
            </a:p>
          </p:txBody>
        </p:sp>
        <p:sp>
          <p:nvSpPr>
            <p:cNvPr id="1556" name="Rectangle 23"/>
            <p:cNvSpPr>
              <a:spLocks noChangeArrowheads="1"/>
            </p:cNvSpPr>
            <p:nvPr/>
          </p:nvSpPr>
          <p:spPr bwMode="auto">
            <a:xfrm>
              <a:off x="1816" y="1838"/>
              <a:ext cx="26"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0</a:t>
              </a:r>
              <a:endParaRPr lang="en-GB">
                <a:latin typeface="Arial" pitchFamily="34" charset="0"/>
                <a:cs typeface="Arial" pitchFamily="34" charset="0"/>
              </a:endParaRPr>
            </a:p>
          </p:txBody>
        </p:sp>
        <p:sp>
          <p:nvSpPr>
            <p:cNvPr id="1557" name="Line 24"/>
            <p:cNvSpPr>
              <a:spLocks noChangeShapeType="1"/>
            </p:cNvSpPr>
            <p:nvPr/>
          </p:nvSpPr>
          <p:spPr bwMode="auto">
            <a:xfrm flipV="1">
              <a:off x="2159" y="1810"/>
              <a:ext cx="0" cy="12"/>
            </a:xfrm>
            <a:prstGeom prst="line">
              <a:avLst/>
            </a:prstGeom>
            <a:noFill/>
            <a:ln w="0">
              <a:solidFill>
                <a:srgbClr val="000000"/>
              </a:solidFill>
              <a:round/>
              <a:headEnd/>
              <a:tailEnd/>
            </a:ln>
          </p:spPr>
          <p:txBody>
            <a:bodyPr/>
            <a:lstStyle/>
            <a:p>
              <a:endParaRPr lang="en-GB"/>
            </a:p>
          </p:txBody>
        </p:sp>
        <p:sp>
          <p:nvSpPr>
            <p:cNvPr id="1558" name="Rectangle 25"/>
            <p:cNvSpPr>
              <a:spLocks noChangeArrowheads="1"/>
            </p:cNvSpPr>
            <p:nvPr/>
          </p:nvSpPr>
          <p:spPr bwMode="auto">
            <a:xfrm>
              <a:off x="2146" y="1838"/>
              <a:ext cx="26"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5</a:t>
              </a:r>
              <a:endParaRPr lang="en-GB">
                <a:latin typeface="Arial" pitchFamily="34" charset="0"/>
                <a:cs typeface="Arial" pitchFamily="34" charset="0"/>
              </a:endParaRPr>
            </a:p>
          </p:txBody>
        </p:sp>
        <p:sp>
          <p:nvSpPr>
            <p:cNvPr id="1559" name="Line 26"/>
            <p:cNvSpPr>
              <a:spLocks noChangeShapeType="1"/>
            </p:cNvSpPr>
            <p:nvPr/>
          </p:nvSpPr>
          <p:spPr bwMode="auto">
            <a:xfrm flipV="1">
              <a:off x="2484" y="1810"/>
              <a:ext cx="0" cy="12"/>
            </a:xfrm>
            <a:prstGeom prst="line">
              <a:avLst/>
            </a:prstGeom>
            <a:noFill/>
            <a:ln w="0">
              <a:solidFill>
                <a:srgbClr val="000000"/>
              </a:solidFill>
              <a:round/>
              <a:headEnd/>
              <a:tailEnd/>
            </a:ln>
          </p:spPr>
          <p:txBody>
            <a:bodyPr/>
            <a:lstStyle/>
            <a:p>
              <a:endParaRPr lang="en-GB"/>
            </a:p>
          </p:txBody>
        </p:sp>
        <p:sp>
          <p:nvSpPr>
            <p:cNvPr id="1560" name="Rectangle 27"/>
            <p:cNvSpPr>
              <a:spLocks noChangeArrowheads="1"/>
            </p:cNvSpPr>
            <p:nvPr/>
          </p:nvSpPr>
          <p:spPr bwMode="auto">
            <a:xfrm>
              <a:off x="2458" y="1838"/>
              <a:ext cx="53"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10</a:t>
              </a:r>
              <a:endParaRPr lang="en-GB">
                <a:latin typeface="Arial" pitchFamily="34" charset="0"/>
                <a:cs typeface="Arial" pitchFamily="34" charset="0"/>
              </a:endParaRPr>
            </a:p>
          </p:txBody>
        </p:sp>
        <p:sp>
          <p:nvSpPr>
            <p:cNvPr id="1561" name="Line 28"/>
            <p:cNvSpPr>
              <a:spLocks noChangeShapeType="1"/>
            </p:cNvSpPr>
            <p:nvPr/>
          </p:nvSpPr>
          <p:spPr bwMode="auto">
            <a:xfrm flipV="1">
              <a:off x="2809" y="1810"/>
              <a:ext cx="0" cy="12"/>
            </a:xfrm>
            <a:prstGeom prst="line">
              <a:avLst/>
            </a:prstGeom>
            <a:noFill/>
            <a:ln w="0">
              <a:solidFill>
                <a:srgbClr val="000000"/>
              </a:solidFill>
              <a:round/>
              <a:headEnd/>
              <a:tailEnd/>
            </a:ln>
          </p:spPr>
          <p:txBody>
            <a:bodyPr/>
            <a:lstStyle/>
            <a:p>
              <a:endParaRPr lang="en-GB"/>
            </a:p>
          </p:txBody>
        </p:sp>
        <p:sp>
          <p:nvSpPr>
            <p:cNvPr id="1562" name="Rectangle 29"/>
            <p:cNvSpPr>
              <a:spLocks noChangeArrowheads="1"/>
            </p:cNvSpPr>
            <p:nvPr/>
          </p:nvSpPr>
          <p:spPr bwMode="auto">
            <a:xfrm>
              <a:off x="2783" y="1838"/>
              <a:ext cx="53"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15</a:t>
              </a:r>
              <a:endParaRPr lang="en-GB">
                <a:latin typeface="Arial" pitchFamily="34" charset="0"/>
                <a:cs typeface="Arial" pitchFamily="34" charset="0"/>
              </a:endParaRPr>
            </a:p>
          </p:txBody>
        </p:sp>
        <p:sp>
          <p:nvSpPr>
            <p:cNvPr id="1563" name="Line 30"/>
            <p:cNvSpPr>
              <a:spLocks noChangeShapeType="1"/>
            </p:cNvSpPr>
            <p:nvPr/>
          </p:nvSpPr>
          <p:spPr bwMode="auto">
            <a:xfrm>
              <a:off x="1829" y="1822"/>
              <a:ext cx="13" cy="0"/>
            </a:xfrm>
            <a:prstGeom prst="line">
              <a:avLst/>
            </a:prstGeom>
            <a:noFill/>
            <a:ln w="0">
              <a:solidFill>
                <a:srgbClr val="000000"/>
              </a:solidFill>
              <a:round/>
              <a:headEnd/>
              <a:tailEnd/>
            </a:ln>
          </p:spPr>
          <p:txBody>
            <a:bodyPr/>
            <a:lstStyle/>
            <a:p>
              <a:endParaRPr lang="en-GB"/>
            </a:p>
          </p:txBody>
        </p:sp>
        <p:sp>
          <p:nvSpPr>
            <p:cNvPr id="1564" name="Rectangle 31"/>
            <p:cNvSpPr>
              <a:spLocks noChangeArrowheads="1"/>
            </p:cNvSpPr>
            <p:nvPr/>
          </p:nvSpPr>
          <p:spPr bwMode="auto">
            <a:xfrm>
              <a:off x="1733" y="1790"/>
              <a:ext cx="81"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-0.6</a:t>
              </a:r>
              <a:endParaRPr lang="en-GB">
                <a:latin typeface="Arial" pitchFamily="34" charset="0"/>
                <a:cs typeface="Arial" pitchFamily="34" charset="0"/>
              </a:endParaRPr>
            </a:p>
          </p:txBody>
        </p:sp>
        <p:sp>
          <p:nvSpPr>
            <p:cNvPr id="1565" name="Line 32"/>
            <p:cNvSpPr>
              <a:spLocks noChangeShapeType="1"/>
            </p:cNvSpPr>
            <p:nvPr/>
          </p:nvSpPr>
          <p:spPr bwMode="auto">
            <a:xfrm>
              <a:off x="1829" y="1618"/>
              <a:ext cx="13" cy="0"/>
            </a:xfrm>
            <a:prstGeom prst="line">
              <a:avLst/>
            </a:prstGeom>
            <a:noFill/>
            <a:ln w="0">
              <a:solidFill>
                <a:srgbClr val="000000"/>
              </a:solidFill>
              <a:round/>
              <a:headEnd/>
              <a:tailEnd/>
            </a:ln>
          </p:spPr>
          <p:txBody>
            <a:bodyPr/>
            <a:lstStyle/>
            <a:p>
              <a:endParaRPr lang="en-GB"/>
            </a:p>
          </p:txBody>
        </p:sp>
        <p:sp>
          <p:nvSpPr>
            <p:cNvPr id="1566" name="Rectangle 33"/>
            <p:cNvSpPr>
              <a:spLocks noChangeArrowheads="1"/>
            </p:cNvSpPr>
            <p:nvPr/>
          </p:nvSpPr>
          <p:spPr bwMode="auto">
            <a:xfrm>
              <a:off x="1733" y="1586"/>
              <a:ext cx="81"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-0.4</a:t>
              </a:r>
              <a:endParaRPr lang="en-GB">
                <a:latin typeface="Arial" pitchFamily="34" charset="0"/>
                <a:cs typeface="Arial" pitchFamily="34" charset="0"/>
              </a:endParaRPr>
            </a:p>
          </p:txBody>
        </p:sp>
        <p:sp>
          <p:nvSpPr>
            <p:cNvPr id="1567" name="Line 34"/>
            <p:cNvSpPr>
              <a:spLocks noChangeShapeType="1"/>
            </p:cNvSpPr>
            <p:nvPr/>
          </p:nvSpPr>
          <p:spPr bwMode="auto">
            <a:xfrm>
              <a:off x="1829" y="1414"/>
              <a:ext cx="13" cy="0"/>
            </a:xfrm>
            <a:prstGeom prst="line">
              <a:avLst/>
            </a:prstGeom>
            <a:noFill/>
            <a:ln w="0">
              <a:solidFill>
                <a:srgbClr val="000000"/>
              </a:solidFill>
              <a:round/>
              <a:headEnd/>
              <a:tailEnd/>
            </a:ln>
          </p:spPr>
          <p:txBody>
            <a:bodyPr/>
            <a:lstStyle/>
            <a:p>
              <a:endParaRPr lang="en-GB"/>
            </a:p>
          </p:txBody>
        </p:sp>
        <p:sp>
          <p:nvSpPr>
            <p:cNvPr id="1568" name="Rectangle 35"/>
            <p:cNvSpPr>
              <a:spLocks noChangeArrowheads="1"/>
            </p:cNvSpPr>
            <p:nvPr/>
          </p:nvSpPr>
          <p:spPr bwMode="auto">
            <a:xfrm>
              <a:off x="1733" y="1382"/>
              <a:ext cx="81"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-0.2</a:t>
              </a:r>
              <a:endParaRPr lang="en-GB">
                <a:latin typeface="Arial" pitchFamily="34" charset="0"/>
                <a:cs typeface="Arial" pitchFamily="34" charset="0"/>
              </a:endParaRPr>
            </a:p>
          </p:txBody>
        </p:sp>
        <p:sp>
          <p:nvSpPr>
            <p:cNvPr id="1569" name="Line 36"/>
            <p:cNvSpPr>
              <a:spLocks noChangeShapeType="1"/>
            </p:cNvSpPr>
            <p:nvPr/>
          </p:nvSpPr>
          <p:spPr bwMode="auto">
            <a:xfrm>
              <a:off x="1829" y="1206"/>
              <a:ext cx="13" cy="0"/>
            </a:xfrm>
            <a:prstGeom prst="line">
              <a:avLst/>
            </a:prstGeom>
            <a:noFill/>
            <a:ln w="0">
              <a:solidFill>
                <a:srgbClr val="000000"/>
              </a:solidFill>
              <a:round/>
              <a:headEnd/>
              <a:tailEnd/>
            </a:ln>
          </p:spPr>
          <p:txBody>
            <a:bodyPr/>
            <a:lstStyle/>
            <a:p>
              <a:endParaRPr lang="en-GB"/>
            </a:p>
          </p:txBody>
        </p:sp>
        <p:sp>
          <p:nvSpPr>
            <p:cNvPr id="1570" name="Rectangle 37"/>
            <p:cNvSpPr>
              <a:spLocks noChangeArrowheads="1"/>
            </p:cNvSpPr>
            <p:nvPr/>
          </p:nvSpPr>
          <p:spPr bwMode="auto">
            <a:xfrm>
              <a:off x="1790" y="1174"/>
              <a:ext cx="26"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0</a:t>
              </a:r>
              <a:endParaRPr lang="en-GB">
                <a:latin typeface="Arial" pitchFamily="34" charset="0"/>
                <a:cs typeface="Arial" pitchFamily="34" charset="0"/>
              </a:endParaRPr>
            </a:p>
          </p:txBody>
        </p:sp>
        <p:sp>
          <p:nvSpPr>
            <p:cNvPr id="1571" name="Line 38"/>
            <p:cNvSpPr>
              <a:spLocks noChangeShapeType="1"/>
            </p:cNvSpPr>
            <p:nvPr/>
          </p:nvSpPr>
          <p:spPr bwMode="auto">
            <a:xfrm>
              <a:off x="1829" y="1002"/>
              <a:ext cx="13" cy="0"/>
            </a:xfrm>
            <a:prstGeom prst="line">
              <a:avLst/>
            </a:prstGeom>
            <a:noFill/>
            <a:ln w="0">
              <a:solidFill>
                <a:srgbClr val="000000"/>
              </a:solidFill>
              <a:round/>
              <a:headEnd/>
              <a:tailEnd/>
            </a:ln>
          </p:spPr>
          <p:txBody>
            <a:bodyPr/>
            <a:lstStyle/>
            <a:p>
              <a:endParaRPr lang="en-GB"/>
            </a:p>
          </p:txBody>
        </p:sp>
        <p:sp>
          <p:nvSpPr>
            <p:cNvPr id="1572" name="Rectangle 39"/>
            <p:cNvSpPr>
              <a:spLocks noChangeArrowheads="1"/>
            </p:cNvSpPr>
            <p:nvPr/>
          </p:nvSpPr>
          <p:spPr bwMode="auto">
            <a:xfrm>
              <a:off x="1751" y="970"/>
              <a:ext cx="66"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0.2</a:t>
              </a:r>
              <a:endParaRPr lang="en-GB">
                <a:latin typeface="Arial" pitchFamily="34" charset="0"/>
                <a:cs typeface="Arial" pitchFamily="34" charset="0"/>
              </a:endParaRPr>
            </a:p>
          </p:txBody>
        </p:sp>
        <p:sp>
          <p:nvSpPr>
            <p:cNvPr id="1573" name="Line 40"/>
            <p:cNvSpPr>
              <a:spLocks noChangeShapeType="1"/>
            </p:cNvSpPr>
            <p:nvPr/>
          </p:nvSpPr>
          <p:spPr bwMode="auto">
            <a:xfrm>
              <a:off x="1829" y="798"/>
              <a:ext cx="13" cy="0"/>
            </a:xfrm>
            <a:prstGeom prst="line">
              <a:avLst/>
            </a:prstGeom>
            <a:noFill/>
            <a:ln w="0">
              <a:solidFill>
                <a:srgbClr val="000000"/>
              </a:solidFill>
              <a:round/>
              <a:headEnd/>
              <a:tailEnd/>
            </a:ln>
          </p:spPr>
          <p:txBody>
            <a:bodyPr/>
            <a:lstStyle/>
            <a:p>
              <a:endParaRPr lang="en-GB"/>
            </a:p>
          </p:txBody>
        </p:sp>
        <p:sp>
          <p:nvSpPr>
            <p:cNvPr id="1574" name="Rectangle 41"/>
            <p:cNvSpPr>
              <a:spLocks noChangeArrowheads="1"/>
            </p:cNvSpPr>
            <p:nvPr/>
          </p:nvSpPr>
          <p:spPr bwMode="auto">
            <a:xfrm>
              <a:off x="1751" y="766"/>
              <a:ext cx="66"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0.4</a:t>
              </a:r>
              <a:endParaRPr lang="en-GB">
                <a:latin typeface="Arial" pitchFamily="34" charset="0"/>
                <a:cs typeface="Arial" pitchFamily="34" charset="0"/>
              </a:endParaRPr>
            </a:p>
          </p:txBody>
        </p:sp>
        <p:sp>
          <p:nvSpPr>
            <p:cNvPr id="1575" name="Rectangle 42"/>
            <p:cNvSpPr>
              <a:spLocks noChangeArrowheads="1"/>
            </p:cNvSpPr>
            <p:nvPr/>
          </p:nvSpPr>
          <p:spPr bwMode="auto">
            <a:xfrm>
              <a:off x="1937" y="986"/>
              <a:ext cx="53" cy="220"/>
            </a:xfrm>
            <a:prstGeom prst="rect">
              <a:avLst/>
            </a:prstGeom>
            <a:noFill/>
            <a:ln w="0">
              <a:solidFill>
                <a:srgbClr val="7F7F7F"/>
              </a:solidFill>
              <a:miter lim="800000"/>
              <a:headEnd/>
              <a:tailEnd/>
            </a:ln>
          </p:spPr>
          <p:txBody>
            <a:bodyPr/>
            <a:lstStyle/>
            <a:p>
              <a:pPr algn="l" eaLnBrk="1" hangingPunct="1"/>
              <a:endParaRPr lang="en-US">
                <a:latin typeface="Arial" pitchFamily="34" charset="0"/>
                <a:cs typeface="Arial" pitchFamily="34" charset="0"/>
              </a:endParaRPr>
            </a:p>
          </p:txBody>
        </p:sp>
        <p:sp>
          <p:nvSpPr>
            <p:cNvPr id="1576" name="Rectangle 43"/>
            <p:cNvSpPr>
              <a:spLocks noChangeArrowheads="1"/>
            </p:cNvSpPr>
            <p:nvPr/>
          </p:nvSpPr>
          <p:spPr bwMode="auto">
            <a:xfrm>
              <a:off x="2003" y="1206"/>
              <a:ext cx="52" cy="40"/>
            </a:xfrm>
            <a:prstGeom prst="rect">
              <a:avLst/>
            </a:prstGeom>
            <a:solidFill>
              <a:srgbClr val="CCCCCC"/>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577" name="Rectangle 44"/>
            <p:cNvSpPr>
              <a:spLocks noChangeArrowheads="1"/>
            </p:cNvSpPr>
            <p:nvPr/>
          </p:nvSpPr>
          <p:spPr bwMode="auto">
            <a:xfrm>
              <a:off x="2003" y="1206"/>
              <a:ext cx="52" cy="40"/>
            </a:xfrm>
            <a:prstGeom prst="rect">
              <a:avLst/>
            </a:prstGeom>
            <a:noFill/>
            <a:ln w="0">
              <a:solidFill>
                <a:srgbClr val="7F7F7F"/>
              </a:solidFill>
              <a:miter lim="800000"/>
              <a:headEnd/>
              <a:tailEnd/>
            </a:ln>
          </p:spPr>
          <p:txBody>
            <a:bodyPr/>
            <a:lstStyle/>
            <a:p>
              <a:pPr algn="l" eaLnBrk="1" hangingPunct="1"/>
              <a:endParaRPr lang="en-US">
                <a:latin typeface="Arial" pitchFamily="34" charset="0"/>
                <a:cs typeface="Arial" pitchFamily="34" charset="0"/>
              </a:endParaRPr>
            </a:p>
          </p:txBody>
        </p:sp>
        <p:sp>
          <p:nvSpPr>
            <p:cNvPr id="1578" name="Rectangle 45"/>
            <p:cNvSpPr>
              <a:spLocks noChangeArrowheads="1"/>
            </p:cNvSpPr>
            <p:nvPr/>
          </p:nvSpPr>
          <p:spPr bwMode="auto">
            <a:xfrm>
              <a:off x="2068" y="1206"/>
              <a:ext cx="52" cy="1"/>
            </a:xfrm>
            <a:prstGeom prst="rect">
              <a:avLst/>
            </a:prstGeom>
            <a:solidFill>
              <a:srgbClr val="CCCCCC"/>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579" name="Rectangle 46"/>
            <p:cNvSpPr>
              <a:spLocks noChangeArrowheads="1"/>
            </p:cNvSpPr>
            <p:nvPr/>
          </p:nvSpPr>
          <p:spPr bwMode="auto">
            <a:xfrm>
              <a:off x="2068" y="1206"/>
              <a:ext cx="52" cy="1"/>
            </a:xfrm>
            <a:prstGeom prst="rect">
              <a:avLst/>
            </a:prstGeom>
            <a:noFill/>
            <a:ln w="0">
              <a:solidFill>
                <a:srgbClr val="7F7F7F"/>
              </a:solidFill>
              <a:miter lim="800000"/>
              <a:headEnd/>
              <a:tailEnd/>
            </a:ln>
          </p:spPr>
          <p:txBody>
            <a:bodyPr/>
            <a:lstStyle/>
            <a:p>
              <a:pPr algn="l" eaLnBrk="1" hangingPunct="1"/>
              <a:endParaRPr lang="en-US">
                <a:latin typeface="Arial" pitchFamily="34" charset="0"/>
                <a:cs typeface="Arial" pitchFamily="34" charset="0"/>
              </a:endParaRPr>
            </a:p>
          </p:txBody>
        </p:sp>
        <p:sp>
          <p:nvSpPr>
            <p:cNvPr id="1580" name="Rectangle 47"/>
            <p:cNvSpPr>
              <a:spLocks noChangeArrowheads="1"/>
            </p:cNvSpPr>
            <p:nvPr/>
          </p:nvSpPr>
          <p:spPr bwMode="auto">
            <a:xfrm>
              <a:off x="2133" y="982"/>
              <a:ext cx="52" cy="224"/>
            </a:xfrm>
            <a:prstGeom prst="rect">
              <a:avLst/>
            </a:prstGeom>
            <a:noFill/>
            <a:ln w="0">
              <a:solidFill>
                <a:srgbClr val="7F7F7F"/>
              </a:solidFill>
              <a:miter lim="800000"/>
              <a:headEnd/>
              <a:tailEnd/>
            </a:ln>
          </p:spPr>
          <p:txBody>
            <a:bodyPr/>
            <a:lstStyle/>
            <a:p>
              <a:pPr algn="l" eaLnBrk="1" hangingPunct="1"/>
              <a:endParaRPr lang="en-US">
                <a:latin typeface="Arial" pitchFamily="34" charset="0"/>
                <a:cs typeface="Arial" pitchFamily="34" charset="0"/>
              </a:endParaRPr>
            </a:p>
          </p:txBody>
        </p:sp>
        <p:sp>
          <p:nvSpPr>
            <p:cNvPr id="1581" name="Rectangle 48"/>
            <p:cNvSpPr>
              <a:spLocks noChangeArrowheads="1"/>
            </p:cNvSpPr>
            <p:nvPr/>
          </p:nvSpPr>
          <p:spPr bwMode="auto">
            <a:xfrm>
              <a:off x="2263" y="1206"/>
              <a:ext cx="52" cy="268"/>
            </a:xfrm>
            <a:prstGeom prst="rect">
              <a:avLst/>
            </a:prstGeom>
            <a:solidFill>
              <a:srgbClr val="CCCCCC"/>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582" name="Rectangle 49"/>
            <p:cNvSpPr>
              <a:spLocks noChangeArrowheads="1"/>
            </p:cNvSpPr>
            <p:nvPr/>
          </p:nvSpPr>
          <p:spPr bwMode="auto">
            <a:xfrm>
              <a:off x="2263" y="1206"/>
              <a:ext cx="52" cy="268"/>
            </a:xfrm>
            <a:prstGeom prst="rect">
              <a:avLst/>
            </a:prstGeom>
            <a:noFill/>
            <a:ln w="0">
              <a:solidFill>
                <a:srgbClr val="7F7F7F"/>
              </a:solidFill>
              <a:miter lim="800000"/>
              <a:headEnd/>
              <a:tailEnd/>
            </a:ln>
          </p:spPr>
          <p:txBody>
            <a:bodyPr/>
            <a:lstStyle/>
            <a:p>
              <a:pPr algn="l" eaLnBrk="1" hangingPunct="1"/>
              <a:endParaRPr lang="en-US">
                <a:latin typeface="Arial" pitchFamily="34" charset="0"/>
                <a:cs typeface="Arial" pitchFamily="34" charset="0"/>
              </a:endParaRPr>
            </a:p>
          </p:txBody>
        </p:sp>
        <p:sp>
          <p:nvSpPr>
            <p:cNvPr id="1583" name="Rectangle 50"/>
            <p:cNvSpPr>
              <a:spLocks noChangeArrowheads="1"/>
            </p:cNvSpPr>
            <p:nvPr/>
          </p:nvSpPr>
          <p:spPr bwMode="auto">
            <a:xfrm>
              <a:off x="2328" y="1190"/>
              <a:ext cx="52" cy="16"/>
            </a:xfrm>
            <a:prstGeom prst="rect">
              <a:avLst/>
            </a:prstGeom>
            <a:solidFill>
              <a:srgbClr val="CCCCCC"/>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584" name="Rectangle 51"/>
            <p:cNvSpPr>
              <a:spLocks noChangeArrowheads="1"/>
            </p:cNvSpPr>
            <p:nvPr/>
          </p:nvSpPr>
          <p:spPr bwMode="auto">
            <a:xfrm>
              <a:off x="2328" y="1190"/>
              <a:ext cx="52" cy="16"/>
            </a:xfrm>
            <a:prstGeom prst="rect">
              <a:avLst/>
            </a:prstGeom>
            <a:noFill/>
            <a:ln w="0">
              <a:solidFill>
                <a:srgbClr val="7F7F7F"/>
              </a:solidFill>
              <a:miter lim="800000"/>
              <a:headEnd/>
              <a:tailEnd/>
            </a:ln>
          </p:spPr>
          <p:txBody>
            <a:bodyPr/>
            <a:lstStyle/>
            <a:p>
              <a:pPr algn="l" eaLnBrk="1" hangingPunct="1"/>
              <a:endParaRPr lang="en-US">
                <a:latin typeface="Arial" pitchFamily="34" charset="0"/>
                <a:cs typeface="Arial" pitchFamily="34" charset="0"/>
              </a:endParaRPr>
            </a:p>
          </p:txBody>
        </p:sp>
        <p:sp>
          <p:nvSpPr>
            <p:cNvPr id="1585" name="Rectangle 52"/>
            <p:cNvSpPr>
              <a:spLocks noChangeArrowheads="1"/>
            </p:cNvSpPr>
            <p:nvPr/>
          </p:nvSpPr>
          <p:spPr bwMode="auto">
            <a:xfrm>
              <a:off x="2393" y="1206"/>
              <a:ext cx="52" cy="64"/>
            </a:xfrm>
            <a:prstGeom prst="rect">
              <a:avLst/>
            </a:prstGeom>
            <a:solidFill>
              <a:srgbClr val="CCCCCC"/>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586" name="Rectangle 53"/>
            <p:cNvSpPr>
              <a:spLocks noChangeArrowheads="1"/>
            </p:cNvSpPr>
            <p:nvPr/>
          </p:nvSpPr>
          <p:spPr bwMode="auto">
            <a:xfrm>
              <a:off x="2393" y="1206"/>
              <a:ext cx="52" cy="64"/>
            </a:xfrm>
            <a:prstGeom prst="rect">
              <a:avLst/>
            </a:prstGeom>
            <a:noFill/>
            <a:ln w="0">
              <a:solidFill>
                <a:srgbClr val="7F7F7F"/>
              </a:solidFill>
              <a:miter lim="800000"/>
              <a:headEnd/>
              <a:tailEnd/>
            </a:ln>
          </p:spPr>
          <p:txBody>
            <a:bodyPr/>
            <a:lstStyle/>
            <a:p>
              <a:pPr algn="l" eaLnBrk="1" hangingPunct="1"/>
              <a:endParaRPr lang="en-US">
                <a:latin typeface="Arial" pitchFamily="34" charset="0"/>
                <a:cs typeface="Arial" pitchFamily="34" charset="0"/>
              </a:endParaRPr>
            </a:p>
          </p:txBody>
        </p:sp>
        <p:sp>
          <p:nvSpPr>
            <p:cNvPr id="1587" name="Rectangle 54"/>
            <p:cNvSpPr>
              <a:spLocks noChangeArrowheads="1"/>
            </p:cNvSpPr>
            <p:nvPr/>
          </p:nvSpPr>
          <p:spPr bwMode="auto">
            <a:xfrm>
              <a:off x="2458" y="1206"/>
              <a:ext cx="52" cy="328"/>
            </a:xfrm>
            <a:prstGeom prst="rect">
              <a:avLst/>
            </a:prstGeom>
            <a:solidFill>
              <a:srgbClr val="CCCCCC"/>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588" name="Rectangle 55"/>
            <p:cNvSpPr>
              <a:spLocks noChangeArrowheads="1"/>
            </p:cNvSpPr>
            <p:nvPr/>
          </p:nvSpPr>
          <p:spPr bwMode="auto">
            <a:xfrm>
              <a:off x="2458" y="1206"/>
              <a:ext cx="52" cy="328"/>
            </a:xfrm>
            <a:prstGeom prst="rect">
              <a:avLst/>
            </a:prstGeom>
            <a:noFill/>
            <a:ln w="0">
              <a:solidFill>
                <a:srgbClr val="7F7F7F"/>
              </a:solidFill>
              <a:miter lim="800000"/>
              <a:headEnd/>
              <a:tailEnd/>
            </a:ln>
          </p:spPr>
          <p:txBody>
            <a:bodyPr/>
            <a:lstStyle/>
            <a:p>
              <a:pPr algn="l" eaLnBrk="1" hangingPunct="1"/>
              <a:endParaRPr lang="en-US">
                <a:latin typeface="Arial" pitchFamily="34" charset="0"/>
                <a:cs typeface="Arial" pitchFamily="34" charset="0"/>
              </a:endParaRPr>
            </a:p>
          </p:txBody>
        </p:sp>
        <p:sp>
          <p:nvSpPr>
            <p:cNvPr id="1589" name="Rectangle 56"/>
            <p:cNvSpPr>
              <a:spLocks noChangeArrowheads="1"/>
            </p:cNvSpPr>
            <p:nvPr/>
          </p:nvSpPr>
          <p:spPr bwMode="auto">
            <a:xfrm>
              <a:off x="2588" y="914"/>
              <a:ext cx="52" cy="292"/>
            </a:xfrm>
            <a:prstGeom prst="rect">
              <a:avLst/>
            </a:prstGeom>
            <a:solidFill>
              <a:srgbClr val="CCCCCC"/>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590" name="Rectangle 57"/>
            <p:cNvSpPr>
              <a:spLocks noChangeArrowheads="1"/>
            </p:cNvSpPr>
            <p:nvPr/>
          </p:nvSpPr>
          <p:spPr bwMode="auto">
            <a:xfrm>
              <a:off x="2588" y="914"/>
              <a:ext cx="52" cy="292"/>
            </a:xfrm>
            <a:prstGeom prst="rect">
              <a:avLst/>
            </a:prstGeom>
            <a:noFill/>
            <a:ln w="0">
              <a:solidFill>
                <a:srgbClr val="7F7F7F"/>
              </a:solidFill>
              <a:miter lim="800000"/>
              <a:headEnd/>
              <a:tailEnd/>
            </a:ln>
          </p:spPr>
          <p:txBody>
            <a:bodyPr/>
            <a:lstStyle/>
            <a:p>
              <a:pPr algn="l" eaLnBrk="1" hangingPunct="1"/>
              <a:endParaRPr lang="en-US">
                <a:latin typeface="Arial" pitchFamily="34" charset="0"/>
                <a:cs typeface="Arial" pitchFamily="34" charset="0"/>
              </a:endParaRPr>
            </a:p>
          </p:txBody>
        </p:sp>
        <p:sp>
          <p:nvSpPr>
            <p:cNvPr id="1591" name="Rectangle 58"/>
            <p:cNvSpPr>
              <a:spLocks noChangeArrowheads="1"/>
            </p:cNvSpPr>
            <p:nvPr/>
          </p:nvSpPr>
          <p:spPr bwMode="auto">
            <a:xfrm>
              <a:off x="2653" y="1194"/>
              <a:ext cx="52" cy="12"/>
            </a:xfrm>
            <a:prstGeom prst="rect">
              <a:avLst/>
            </a:prstGeom>
            <a:solidFill>
              <a:srgbClr val="CCCCCC"/>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592" name="Rectangle 59"/>
            <p:cNvSpPr>
              <a:spLocks noChangeArrowheads="1"/>
            </p:cNvSpPr>
            <p:nvPr/>
          </p:nvSpPr>
          <p:spPr bwMode="auto">
            <a:xfrm>
              <a:off x="2653" y="1194"/>
              <a:ext cx="52" cy="12"/>
            </a:xfrm>
            <a:prstGeom prst="rect">
              <a:avLst/>
            </a:prstGeom>
            <a:noFill/>
            <a:ln w="0">
              <a:solidFill>
                <a:srgbClr val="7F7F7F"/>
              </a:solidFill>
              <a:miter lim="800000"/>
              <a:headEnd/>
              <a:tailEnd/>
            </a:ln>
          </p:spPr>
          <p:txBody>
            <a:bodyPr/>
            <a:lstStyle/>
            <a:p>
              <a:pPr algn="l" eaLnBrk="1" hangingPunct="1"/>
              <a:endParaRPr lang="en-US">
                <a:latin typeface="Arial" pitchFamily="34" charset="0"/>
                <a:cs typeface="Arial" pitchFamily="34" charset="0"/>
              </a:endParaRPr>
            </a:p>
          </p:txBody>
        </p:sp>
        <p:sp>
          <p:nvSpPr>
            <p:cNvPr id="1593" name="Rectangle 60"/>
            <p:cNvSpPr>
              <a:spLocks noChangeArrowheads="1"/>
            </p:cNvSpPr>
            <p:nvPr/>
          </p:nvSpPr>
          <p:spPr bwMode="auto">
            <a:xfrm>
              <a:off x="2718" y="1206"/>
              <a:ext cx="52" cy="4"/>
            </a:xfrm>
            <a:prstGeom prst="rect">
              <a:avLst/>
            </a:prstGeom>
            <a:solidFill>
              <a:srgbClr val="CCCCCC"/>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594" name="Rectangle 61"/>
            <p:cNvSpPr>
              <a:spLocks noChangeArrowheads="1"/>
            </p:cNvSpPr>
            <p:nvPr/>
          </p:nvSpPr>
          <p:spPr bwMode="auto">
            <a:xfrm>
              <a:off x="2718" y="1206"/>
              <a:ext cx="52" cy="4"/>
            </a:xfrm>
            <a:prstGeom prst="rect">
              <a:avLst/>
            </a:prstGeom>
            <a:noFill/>
            <a:ln w="0">
              <a:solidFill>
                <a:srgbClr val="7F7F7F"/>
              </a:solidFill>
              <a:miter lim="800000"/>
              <a:headEnd/>
              <a:tailEnd/>
            </a:ln>
          </p:spPr>
          <p:txBody>
            <a:bodyPr/>
            <a:lstStyle/>
            <a:p>
              <a:pPr algn="l" eaLnBrk="1" hangingPunct="1"/>
              <a:endParaRPr lang="en-US">
                <a:latin typeface="Arial" pitchFamily="34" charset="0"/>
                <a:cs typeface="Arial" pitchFamily="34" charset="0"/>
              </a:endParaRPr>
            </a:p>
          </p:txBody>
        </p:sp>
        <p:sp>
          <p:nvSpPr>
            <p:cNvPr id="1595" name="Rectangle 62"/>
            <p:cNvSpPr>
              <a:spLocks noChangeArrowheads="1"/>
            </p:cNvSpPr>
            <p:nvPr/>
          </p:nvSpPr>
          <p:spPr bwMode="auto">
            <a:xfrm>
              <a:off x="2783" y="910"/>
              <a:ext cx="52" cy="296"/>
            </a:xfrm>
            <a:prstGeom prst="rect">
              <a:avLst/>
            </a:prstGeom>
            <a:solidFill>
              <a:srgbClr val="CCCCCC"/>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596" name="Rectangle 63"/>
            <p:cNvSpPr>
              <a:spLocks noChangeArrowheads="1"/>
            </p:cNvSpPr>
            <p:nvPr/>
          </p:nvSpPr>
          <p:spPr bwMode="auto">
            <a:xfrm>
              <a:off x="2783" y="910"/>
              <a:ext cx="52" cy="296"/>
            </a:xfrm>
            <a:prstGeom prst="rect">
              <a:avLst/>
            </a:prstGeom>
            <a:noFill/>
            <a:ln w="0">
              <a:solidFill>
                <a:srgbClr val="7F7F7F"/>
              </a:solidFill>
              <a:miter lim="800000"/>
              <a:headEnd/>
              <a:tailEnd/>
            </a:ln>
          </p:spPr>
          <p:txBody>
            <a:bodyPr/>
            <a:lstStyle/>
            <a:p>
              <a:pPr algn="l" eaLnBrk="1" hangingPunct="1"/>
              <a:endParaRPr lang="en-US">
                <a:latin typeface="Arial" pitchFamily="34" charset="0"/>
                <a:cs typeface="Arial" pitchFamily="34" charset="0"/>
              </a:endParaRPr>
            </a:p>
          </p:txBody>
        </p:sp>
        <p:sp>
          <p:nvSpPr>
            <p:cNvPr id="1597" name="Line 64"/>
            <p:cNvSpPr>
              <a:spLocks noChangeShapeType="1"/>
            </p:cNvSpPr>
            <p:nvPr/>
          </p:nvSpPr>
          <p:spPr bwMode="auto">
            <a:xfrm>
              <a:off x="1829" y="1206"/>
              <a:ext cx="1114" cy="0"/>
            </a:xfrm>
            <a:prstGeom prst="line">
              <a:avLst/>
            </a:prstGeom>
            <a:noFill/>
            <a:ln w="0">
              <a:solidFill>
                <a:srgbClr val="000000"/>
              </a:solidFill>
              <a:round/>
              <a:headEnd/>
              <a:tailEnd/>
            </a:ln>
          </p:spPr>
          <p:txBody>
            <a:bodyPr/>
            <a:lstStyle/>
            <a:p>
              <a:endParaRPr lang="en-GB"/>
            </a:p>
          </p:txBody>
        </p:sp>
        <p:sp>
          <p:nvSpPr>
            <p:cNvPr id="1598" name="Line 65"/>
            <p:cNvSpPr>
              <a:spLocks noChangeShapeType="1"/>
            </p:cNvSpPr>
            <p:nvPr/>
          </p:nvSpPr>
          <p:spPr bwMode="auto">
            <a:xfrm flipV="1">
              <a:off x="1898" y="1650"/>
              <a:ext cx="0" cy="40"/>
            </a:xfrm>
            <a:prstGeom prst="line">
              <a:avLst/>
            </a:prstGeom>
            <a:noFill/>
            <a:ln w="31750">
              <a:solidFill>
                <a:srgbClr val="FF3300"/>
              </a:solidFill>
              <a:round/>
              <a:headEnd/>
              <a:tailEnd/>
            </a:ln>
          </p:spPr>
          <p:txBody>
            <a:bodyPr/>
            <a:lstStyle/>
            <a:p>
              <a:endParaRPr lang="en-GB"/>
            </a:p>
          </p:txBody>
        </p:sp>
        <p:sp>
          <p:nvSpPr>
            <p:cNvPr id="1599" name="Line 66"/>
            <p:cNvSpPr>
              <a:spLocks noChangeShapeType="1"/>
            </p:cNvSpPr>
            <p:nvPr/>
          </p:nvSpPr>
          <p:spPr bwMode="auto">
            <a:xfrm flipV="1">
              <a:off x="1964" y="906"/>
              <a:ext cx="0" cy="156"/>
            </a:xfrm>
            <a:prstGeom prst="line">
              <a:avLst/>
            </a:prstGeom>
            <a:noFill/>
            <a:ln w="31750">
              <a:solidFill>
                <a:srgbClr val="FF3300"/>
              </a:solidFill>
              <a:round/>
              <a:headEnd/>
              <a:tailEnd/>
            </a:ln>
          </p:spPr>
          <p:txBody>
            <a:bodyPr/>
            <a:lstStyle/>
            <a:p>
              <a:endParaRPr lang="en-GB"/>
            </a:p>
          </p:txBody>
        </p:sp>
        <p:sp>
          <p:nvSpPr>
            <p:cNvPr id="1600" name="Line 67"/>
            <p:cNvSpPr>
              <a:spLocks noChangeShapeType="1"/>
            </p:cNvSpPr>
            <p:nvPr/>
          </p:nvSpPr>
          <p:spPr bwMode="auto">
            <a:xfrm flipV="1">
              <a:off x="2159" y="910"/>
              <a:ext cx="0" cy="144"/>
            </a:xfrm>
            <a:prstGeom prst="line">
              <a:avLst/>
            </a:prstGeom>
            <a:noFill/>
            <a:ln w="31750">
              <a:solidFill>
                <a:srgbClr val="FF3300"/>
              </a:solidFill>
              <a:round/>
              <a:headEnd/>
              <a:tailEnd/>
            </a:ln>
          </p:spPr>
          <p:txBody>
            <a:bodyPr/>
            <a:lstStyle/>
            <a:p>
              <a:endParaRPr lang="en-GB"/>
            </a:p>
          </p:txBody>
        </p:sp>
        <p:sp>
          <p:nvSpPr>
            <p:cNvPr id="1601" name="Line 68"/>
            <p:cNvSpPr>
              <a:spLocks noChangeShapeType="1"/>
            </p:cNvSpPr>
            <p:nvPr/>
          </p:nvSpPr>
          <p:spPr bwMode="auto">
            <a:xfrm flipV="1">
              <a:off x="2224" y="1650"/>
              <a:ext cx="0" cy="40"/>
            </a:xfrm>
            <a:prstGeom prst="line">
              <a:avLst/>
            </a:prstGeom>
            <a:noFill/>
            <a:ln w="31750">
              <a:solidFill>
                <a:srgbClr val="FF3300"/>
              </a:solidFill>
              <a:round/>
              <a:headEnd/>
              <a:tailEnd/>
            </a:ln>
          </p:spPr>
          <p:txBody>
            <a:bodyPr/>
            <a:lstStyle/>
            <a:p>
              <a:endParaRPr lang="en-GB"/>
            </a:p>
          </p:txBody>
        </p:sp>
        <p:sp>
          <p:nvSpPr>
            <p:cNvPr id="1602" name="Line 69"/>
            <p:cNvSpPr>
              <a:spLocks noChangeShapeType="1"/>
            </p:cNvSpPr>
            <p:nvPr/>
          </p:nvSpPr>
          <p:spPr bwMode="auto">
            <a:xfrm flipV="1">
              <a:off x="2549" y="1654"/>
              <a:ext cx="0" cy="36"/>
            </a:xfrm>
            <a:prstGeom prst="line">
              <a:avLst/>
            </a:prstGeom>
            <a:noFill/>
            <a:ln w="31750">
              <a:solidFill>
                <a:srgbClr val="FF3300"/>
              </a:solidFill>
              <a:round/>
              <a:headEnd/>
              <a:tailEnd/>
            </a:ln>
          </p:spPr>
          <p:txBody>
            <a:bodyPr/>
            <a:lstStyle/>
            <a:p>
              <a:endParaRPr lang="en-GB"/>
            </a:p>
          </p:txBody>
        </p:sp>
        <p:sp>
          <p:nvSpPr>
            <p:cNvPr id="1603" name="Line 70"/>
            <p:cNvSpPr>
              <a:spLocks noChangeShapeType="1"/>
            </p:cNvSpPr>
            <p:nvPr/>
          </p:nvSpPr>
          <p:spPr bwMode="auto">
            <a:xfrm flipV="1">
              <a:off x="2874" y="1654"/>
              <a:ext cx="0" cy="36"/>
            </a:xfrm>
            <a:prstGeom prst="line">
              <a:avLst/>
            </a:prstGeom>
            <a:noFill/>
            <a:ln w="31750">
              <a:solidFill>
                <a:srgbClr val="FF3300"/>
              </a:solidFill>
              <a:round/>
              <a:headEnd/>
              <a:tailEnd/>
            </a:ln>
          </p:spPr>
          <p:txBody>
            <a:bodyPr/>
            <a:lstStyle/>
            <a:p>
              <a:endParaRPr lang="en-GB"/>
            </a:p>
          </p:txBody>
        </p:sp>
        <p:sp>
          <p:nvSpPr>
            <p:cNvPr id="1604" name="Rectangle 71"/>
            <p:cNvSpPr>
              <a:spLocks noChangeArrowheads="1"/>
            </p:cNvSpPr>
            <p:nvPr/>
          </p:nvSpPr>
          <p:spPr bwMode="auto">
            <a:xfrm>
              <a:off x="2012" y="1206"/>
              <a:ext cx="30"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05" name="Rectangle 72"/>
            <p:cNvSpPr>
              <a:spLocks noChangeArrowheads="1"/>
            </p:cNvSpPr>
            <p:nvPr/>
          </p:nvSpPr>
          <p:spPr bwMode="auto">
            <a:xfrm>
              <a:off x="2012" y="1206"/>
              <a:ext cx="30"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606" name="Rectangle 73"/>
            <p:cNvSpPr>
              <a:spLocks noChangeArrowheads="1"/>
            </p:cNvSpPr>
            <p:nvPr/>
          </p:nvSpPr>
          <p:spPr bwMode="auto">
            <a:xfrm>
              <a:off x="2077" y="1206"/>
              <a:ext cx="34"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07" name="Rectangle 74"/>
            <p:cNvSpPr>
              <a:spLocks noChangeArrowheads="1"/>
            </p:cNvSpPr>
            <p:nvPr/>
          </p:nvSpPr>
          <p:spPr bwMode="auto">
            <a:xfrm>
              <a:off x="2077" y="1206"/>
              <a:ext cx="34"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608" name="Rectangle 75"/>
            <p:cNvSpPr>
              <a:spLocks noChangeArrowheads="1"/>
            </p:cNvSpPr>
            <p:nvPr/>
          </p:nvSpPr>
          <p:spPr bwMode="auto">
            <a:xfrm>
              <a:off x="2272" y="1206"/>
              <a:ext cx="34" cy="308"/>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09" name="Rectangle 76"/>
            <p:cNvSpPr>
              <a:spLocks noChangeArrowheads="1"/>
            </p:cNvSpPr>
            <p:nvPr/>
          </p:nvSpPr>
          <p:spPr bwMode="auto">
            <a:xfrm>
              <a:off x="2272" y="1206"/>
              <a:ext cx="34" cy="308"/>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610" name="Rectangle 77"/>
            <p:cNvSpPr>
              <a:spLocks noChangeArrowheads="1"/>
            </p:cNvSpPr>
            <p:nvPr/>
          </p:nvSpPr>
          <p:spPr bwMode="auto">
            <a:xfrm>
              <a:off x="2337" y="1206"/>
              <a:ext cx="34"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11" name="Rectangle 78"/>
            <p:cNvSpPr>
              <a:spLocks noChangeArrowheads="1"/>
            </p:cNvSpPr>
            <p:nvPr/>
          </p:nvSpPr>
          <p:spPr bwMode="auto">
            <a:xfrm>
              <a:off x="2337" y="1206"/>
              <a:ext cx="34"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612" name="Rectangle 79"/>
            <p:cNvSpPr>
              <a:spLocks noChangeArrowheads="1"/>
            </p:cNvSpPr>
            <p:nvPr/>
          </p:nvSpPr>
          <p:spPr bwMode="auto">
            <a:xfrm>
              <a:off x="2402" y="1206"/>
              <a:ext cx="34"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13" name="Rectangle 80"/>
            <p:cNvSpPr>
              <a:spLocks noChangeArrowheads="1"/>
            </p:cNvSpPr>
            <p:nvPr/>
          </p:nvSpPr>
          <p:spPr bwMode="auto">
            <a:xfrm>
              <a:off x="2402" y="1206"/>
              <a:ext cx="34"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614" name="Rectangle 81"/>
            <p:cNvSpPr>
              <a:spLocks noChangeArrowheads="1"/>
            </p:cNvSpPr>
            <p:nvPr/>
          </p:nvSpPr>
          <p:spPr bwMode="auto">
            <a:xfrm>
              <a:off x="2467" y="1206"/>
              <a:ext cx="34" cy="308"/>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15" name="Rectangle 82"/>
            <p:cNvSpPr>
              <a:spLocks noChangeArrowheads="1"/>
            </p:cNvSpPr>
            <p:nvPr/>
          </p:nvSpPr>
          <p:spPr bwMode="auto">
            <a:xfrm>
              <a:off x="2467" y="1206"/>
              <a:ext cx="34" cy="308"/>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616" name="Rectangle 83"/>
            <p:cNvSpPr>
              <a:spLocks noChangeArrowheads="1"/>
            </p:cNvSpPr>
            <p:nvPr/>
          </p:nvSpPr>
          <p:spPr bwMode="auto">
            <a:xfrm>
              <a:off x="2597" y="902"/>
              <a:ext cx="34" cy="304"/>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17" name="Rectangle 84"/>
            <p:cNvSpPr>
              <a:spLocks noChangeArrowheads="1"/>
            </p:cNvSpPr>
            <p:nvPr/>
          </p:nvSpPr>
          <p:spPr bwMode="auto">
            <a:xfrm>
              <a:off x="2666" y="1206"/>
              <a:ext cx="30"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18" name="Rectangle 85"/>
            <p:cNvSpPr>
              <a:spLocks noChangeArrowheads="1"/>
            </p:cNvSpPr>
            <p:nvPr/>
          </p:nvSpPr>
          <p:spPr bwMode="auto">
            <a:xfrm>
              <a:off x="2666" y="1206"/>
              <a:ext cx="30"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619" name="Rectangle 86"/>
            <p:cNvSpPr>
              <a:spLocks noChangeArrowheads="1"/>
            </p:cNvSpPr>
            <p:nvPr/>
          </p:nvSpPr>
          <p:spPr bwMode="auto">
            <a:xfrm>
              <a:off x="2731" y="1206"/>
              <a:ext cx="30"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20" name="Rectangle 87"/>
            <p:cNvSpPr>
              <a:spLocks noChangeArrowheads="1"/>
            </p:cNvSpPr>
            <p:nvPr/>
          </p:nvSpPr>
          <p:spPr bwMode="auto">
            <a:xfrm>
              <a:off x="2731" y="1206"/>
              <a:ext cx="30"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621" name="Rectangle 88"/>
            <p:cNvSpPr>
              <a:spLocks noChangeArrowheads="1"/>
            </p:cNvSpPr>
            <p:nvPr/>
          </p:nvSpPr>
          <p:spPr bwMode="auto">
            <a:xfrm>
              <a:off x="2796" y="902"/>
              <a:ext cx="30" cy="304"/>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22" name="Rectangle 89"/>
            <p:cNvSpPr>
              <a:spLocks noChangeArrowheads="1"/>
            </p:cNvSpPr>
            <p:nvPr/>
          </p:nvSpPr>
          <p:spPr bwMode="auto">
            <a:xfrm>
              <a:off x="1928" y="670"/>
              <a:ext cx="876" cy="107"/>
            </a:xfrm>
            <a:prstGeom prst="rect">
              <a:avLst/>
            </a:prstGeom>
            <a:noFill/>
            <a:ln w="9525">
              <a:noFill/>
              <a:miter lim="800000"/>
              <a:headEnd/>
              <a:tailEnd/>
            </a:ln>
          </p:spPr>
          <p:txBody>
            <a:bodyPr wrap="none" lIns="0" tIns="0" rIns="0" bIns="0">
              <a:spAutoFit/>
            </a:bodyPr>
            <a:lstStyle/>
            <a:p>
              <a:pPr algn="l" eaLnBrk="1" hangingPunct="1"/>
              <a:r>
                <a:rPr lang="en-GB" sz="1100" b="0">
                  <a:solidFill>
                    <a:srgbClr val="990033"/>
                  </a:solidFill>
                  <a:latin typeface="Arial Narrow" pitchFamily="34" charset="0"/>
                  <a:cs typeface="Arial" pitchFamily="34" charset="0"/>
                </a:rPr>
                <a:t>True and MAP connections</a:t>
              </a:r>
              <a:endParaRPr lang="en-GB">
                <a:solidFill>
                  <a:srgbClr val="990033"/>
                </a:solidFill>
                <a:latin typeface="Arial" pitchFamily="34" charset="0"/>
                <a:cs typeface="Arial" pitchFamily="34" charset="0"/>
              </a:endParaRPr>
            </a:p>
          </p:txBody>
        </p:sp>
        <p:sp>
          <p:nvSpPr>
            <p:cNvPr id="1623" name="Rectangle 90"/>
            <p:cNvSpPr>
              <a:spLocks noChangeArrowheads="1"/>
            </p:cNvSpPr>
            <p:nvPr/>
          </p:nvSpPr>
          <p:spPr bwMode="auto">
            <a:xfrm>
              <a:off x="3296" y="794"/>
              <a:ext cx="1114" cy="1032"/>
            </a:xfrm>
            <a:prstGeom prst="rect">
              <a:avLst/>
            </a:prstGeom>
            <a:noFill/>
            <a:ln w="0">
              <a:solidFill>
                <a:srgbClr val="FFFFFF"/>
              </a:solidFill>
              <a:miter lim="800000"/>
              <a:headEnd/>
              <a:tailEnd/>
            </a:ln>
          </p:spPr>
          <p:txBody>
            <a:bodyPr/>
            <a:lstStyle/>
            <a:p>
              <a:pPr algn="l" eaLnBrk="1" hangingPunct="1"/>
              <a:endParaRPr lang="en-US">
                <a:latin typeface="Arial" pitchFamily="34" charset="0"/>
                <a:cs typeface="Arial" pitchFamily="34" charset="0"/>
              </a:endParaRPr>
            </a:p>
          </p:txBody>
        </p:sp>
        <p:sp>
          <p:nvSpPr>
            <p:cNvPr id="1624" name="Line 91"/>
            <p:cNvSpPr>
              <a:spLocks noChangeShapeType="1"/>
            </p:cNvSpPr>
            <p:nvPr/>
          </p:nvSpPr>
          <p:spPr bwMode="auto">
            <a:xfrm>
              <a:off x="3296" y="1826"/>
              <a:ext cx="1114" cy="0"/>
            </a:xfrm>
            <a:prstGeom prst="line">
              <a:avLst/>
            </a:prstGeom>
            <a:noFill/>
            <a:ln w="0">
              <a:solidFill>
                <a:srgbClr val="000000"/>
              </a:solidFill>
              <a:round/>
              <a:headEnd/>
              <a:tailEnd/>
            </a:ln>
          </p:spPr>
          <p:txBody>
            <a:bodyPr/>
            <a:lstStyle/>
            <a:p>
              <a:endParaRPr lang="en-GB"/>
            </a:p>
          </p:txBody>
        </p:sp>
        <p:sp>
          <p:nvSpPr>
            <p:cNvPr id="1625" name="Line 92"/>
            <p:cNvSpPr>
              <a:spLocks noChangeShapeType="1"/>
            </p:cNvSpPr>
            <p:nvPr/>
          </p:nvSpPr>
          <p:spPr bwMode="auto">
            <a:xfrm flipV="1">
              <a:off x="3296" y="794"/>
              <a:ext cx="0" cy="1032"/>
            </a:xfrm>
            <a:prstGeom prst="line">
              <a:avLst/>
            </a:prstGeom>
            <a:noFill/>
            <a:ln w="0">
              <a:solidFill>
                <a:srgbClr val="000000"/>
              </a:solidFill>
              <a:round/>
              <a:headEnd/>
              <a:tailEnd/>
            </a:ln>
          </p:spPr>
          <p:txBody>
            <a:bodyPr/>
            <a:lstStyle/>
            <a:p>
              <a:endParaRPr lang="en-GB"/>
            </a:p>
          </p:txBody>
        </p:sp>
        <p:sp>
          <p:nvSpPr>
            <p:cNvPr id="1626" name="Line 93"/>
            <p:cNvSpPr>
              <a:spLocks noChangeShapeType="1"/>
            </p:cNvSpPr>
            <p:nvPr/>
          </p:nvSpPr>
          <p:spPr bwMode="auto">
            <a:xfrm>
              <a:off x="3296" y="1826"/>
              <a:ext cx="1114" cy="0"/>
            </a:xfrm>
            <a:prstGeom prst="line">
              <a:avLst/>
            </a:prstGeom>
            <a:noFill/>
            <a:ln w="0">
              <a:solidFill>
                <a:srgbClr val="000000"/>
              </a:solidFill>
              <a:round/>
              <a:headEnd/>
              <a:tailEnd/>
            </a:ln>
          </p:spPr>
          <p:txBody>
            <a:bodyPr/>
            <a:lstStyle/>
            <a:p>
              <a:endParaRPr lang="en-GB"/>
            </a:p>
          </p:txBody>
        </p:sp>
        <p:sp>
          <p:nvSpPr>
            <p:cNvPr id="1627" name="Line 94"/>
            <p:cNvSpPr>
              <a:spLocks noChangeShapeType="1"/>
            </p:cNvSpPr>
            <p:nvPr/>
          </p:nvSpPr>
          <p:spPr bwMode="auto">
            <a:xfrm flipV="1">
              <a:off x="3296" y="794"/>
              <a:ext cx="0" cy="1032"/>
            </a:xfrm>
            <a:prstGeom prst="line">
              <a:avLst/>
            </a:prstGeom>
            <a:noFill/>
            <a:ln w="0">
              <a:solidFill>
                <a:srgbClr val="000000"/>
              </a:solidFill>
              <a:round/>
              <a:headEnd/>
              <a:tailEnd/>
            </a:ln>
          </p:spPr>
          <p:txBody>
            <a:bodyPr/>
            <a:lstStyle/>
            <a:p>
              <a:endParaRPr lang="en-GB"/>
            </a:p>
          </p:txBody>
        </p:sp>
        <p:sp>
          <p:nvSpPr>
            <p:cNvPr id="1628" name="Line 95"/>
            <p:cNvSpPr>
              <a:spLocks noChangeShapeType="1"/>
            </p:cNvSpPr>
            <p:nvPr/>
          </p:nvSpPr>
          <p:spPr bwMode="auto">
            <a:xfrm flipV="1">
              <a:off x="3296" y="1814"/>
              <a:ext cx="0" cy="12"/>
            </a:xfrm>
            <a:prstGeom prst="line">
              <a:avLst/>
            </a:prstGeom>
            <a:noFill/>
            <a:ln w="0">
              <a:solidFill>
                <a:srgbClr val="000000"/>
              </a:solidFill>
              <a:round/>
              <a:headEnd/>
              <a:tailEnd/>
            </a:ln>
          </p:spPr>
          <p:txBody>
            <a:bodyPr/>
            <a:lstStyle/>
            <a:p>
              <a:endParaRPr lang="en-GB"/>
            </a:p>
          </p:txBody>
        </p:sp>
        <p:sp>
          <p:nvSpPr>
            <p:cNvPr id="1629" name="Rectangle 96"/>
            <p:cNvSpPr>
              <a:spLocks noChangeArrowheads="1"/>
            </p:cNvSpPr>
            <p:nvPr/>
          </p:nvSpPr>
          <p:spPr bwMode="auto">
            <a:xfrm>
              <a:off x="3283" y="1838"/>
              <a:ext cx="26"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0</a:t>
              </a:r>
              <a:endParaRPr lang="en-GB">
                <a:latin typeface="Arial" pitchFamily="34" charset="0"/>
                <a:cs typeface="Arial" pitchFamily="34" charset="0"/>
              </a:endParaRPr>
            </a:p>
          </p:txBody>
        </p:sp>
        <p:sp>
          <p:nvSpPr>
            <p:cNvPr id="1630" name="Line 97"/>
            <p:cNvSpPr>
              <a:spLocks noChangeShapeType="1"/>
            </p:cNvSpPr>
            <p:nvPr/>
          </p:nvSpPr>
          <p:spPr bwMode="auto">
            <a:xfrm flipV="1">
              <a:off x="3452" y="1814"/>
              <a:ext cx="0" cy="12"/>
            </a:xfrm>
            <a:prstGeom prst="line">
              <a:avLst/>
            </a:prstGeom>
            <a:noFill/>
            <a:ln w="0">
              <a:solidFill>
                <a:srgbClr val="000000"/>
              </a:solidFill>
              <a:round/>
              <a:headEnd/>
              <a:tailEnd/>
            </a:ln>
          </p:spPr>
          <p:txBody>
            <a:bodyPr/>
            <a:lstStyle/>
            <a:p>
              <a:endParaRPr lang="en-GB"/>
            </a:p>
          </p:txBody>
        </p:sp>
        <p:sp>
          <p:nvSpPr>
            <p:cNvPr id="1631" name="Rectangle 98"/>
            <p:cNvSpPr>
              <a:spLocks noChangeArrowheads="1"/>
            </p:cNvSpPr>
            <p:nvPr/>
          </p:nvSpPr>
          <p:spPr bwMode="auto">
            <a:xfrm>
              <a:off x="3426" y="1838"/>
              <a:ext cx="53"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10</a:t>
              </a:r>
              <a:endParaRPr lang="en-GB">
                <a:latin typeface="Arial" pitchFamily="34" charset="0"/>
                <a:cs typeface="Arial" pitchFamily="34" charset="0"/>
              </a:endParaRPr>
            </a:p>
          </p:txBody>
        </p:sp>
        <p:sp>
          <p:nvSpPr>
            <p:cNvPr id="1632" name="Line 99"/>
            <p:cNvSpPr>
              <a:spLocks noChangeShapeType="1"/>
            </p:cNvSpPr>
            <p:nvPr/>
          </p:nvSpPr>
          <p:spPr bwMode="auto">
            <a:xfrm flipV="1">
              <a:off x="3612" y="1814"/>
              <a:ext cx="0" cy="12"/>
            </a:xfrm>
            <a:prstGeom prst="line">
              <a:avLst/>
            </a:prstGeom>
            <a:noFill/>
            <a:ln w="0">
              <a:solidFill>
                <a:srgbClr val="000000"/>
              </a:solidFill>
              <a:round/>
              <a:headEnd/>
              <a:tailEnd/>
            </a:ln>
          </p:spPr>
          <p:txBody>
            <a:bodyPr/>
            <a:lstStyle/>
            <a:p>
              <a:endParaRPr lang="en-GB"/>
            </a:p>
          </p:txBody>
        </p:sp>
        <p:sp>
          <p:nvSpPr>
            <p:cNvPr id="1633" name="Rectangle 100"/>
            <p:cNvSpPr>
              <a:spLocks noChangeArrowheads="1"/>
            </p:cNvSpPr>
            <p:nvPr/>
          </p:nvSpPr>
          <p:spPr bwMode="auto">
            <a:xfrm>
              <a:off x="3586" y="1838"/>
              <a:ext cx="53"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20</a:t>
              </a:r>
              <a:endParaRPr lang="en-GB">
                <a:latin typeface="Arial" pitchFamily="34" charset="0"/>
                <a:cs typeface="Arial" pitchFamily="34" charset="0"/>
              </a:endParaRPr>
            </a:p>
          </p:txBody>
        </p:sp>
        <p:sp>
          <p:nvSpPr>
            <p:cNvPr id="1634" name="Line 101"/>
            <p:cNvSpPr>
              <a:spLocks noChangeShapeType="1"/>
            </p:cNvSpPr>
            <p:nvPr/>
          </p:nvSpPr>
          <p:spPr bwMode="auto">
            <a:xfrm flipV="1">
              <a:off x="3772" y="1814"/>
              <a:ext cx="0" cy="12"/>
            </a:xfrm>
            <a:prstGeom prst="line">
              <a:avLst/>
            </a:prstGeom>
            <a:noFill/>
            <a:ln w="0">
              <a:solidFill>
                <a:srgbClr val="000000"/>
              </a:solidFill>
              <a:round/>
              <a:headEnd/>
              <a:tailEnd/>
            </a:ln>
          </p:spPr>
          <p:txBody>
            <a:bodyPr/>
            <a:lstStyle/>
            <a:p>
              <a:endParaRPr lang="en-GB"/>
            </a:p>
          </p:txBody>
        </p:sp>
        <p:sp>
          <p:nvSpPr>
            <p:cNvPr id="1635" name="Rectangle 102"/>
            <p:cNvSpPr>
              <a:spLocks noChangeArrowheads="1"/>
            </p:cNvSpPr>
            <p:nvPr/>
          </p:nvSpPr>
          <p:spPr bwMode="auto">
            <a:xfrm>
              <a:off x="3746" y="1838"/>
              <a:ext cx="53"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30</a:t>
              </a:r>
              <a:endParaRPr lang="en-GB">
                <a:latin typeface="Arial" pitchFamily="34" charset="0"/>
                <a:cs typeface="Arial" pitchFamily="34" charset="0"/>
              </a:endParaRPr>
            </a:p>
          </p:txBody>
        </p:sp>
        <p:sp>
          <p:nvSpPr>
            <p:cNvPr id="1636" name="Line 103"/>
            <p:cNvSpPr>
              <a:spLocks noChangeShapeType="1"/>
            </p:cNvSpPr>
            <p:nvPr/>
          </p:nvSpPr>
          <p:spPr bwMode="auto">
            <a:xfrm flipV="1">
              <a:off x="3928" y="1814"/>
              <a:ext cx="0" cy="12"/>
            </a:xfrm>
            <a:prstGeom prst="line">
              <a:avLst/>
            </a:prstGeom>
            <a:noFill/>
            <a:ln w="0">
              <a:solidFill>
                <a:srgbClr val="000000"/>
              </a:solidFill>
              <a:round/>
              <a:headEnd/>
              <a:tailEnd/>
            </a:ln>
          </p:spPr>
          <p:txBody>
            <a:bodyPr/>
            <a:lstStyle/>
            <a:p>
              <a:endParaRPr lang="en-GB"/>
            </a:p>
          </p:txBody>
        </p:sp>
        <p:sp>
          <p:nvSpPr>
            <p:cNvPr id="1637" name="Rectangle 104"/>
            <p:cNvSpPr>
              <a:spLocks noChangeArrowheads="1"/>
            </p:cNvSpPr>
            <p:nvPr/>
          </p:nvSpPr>
          <p:spPr bwMode="auto">
            <a:xfrm>
              <a:off x="3902" y="1838"/>
              <a:ext cx="53"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40</a:t>
              </a:r>
              <a:endParaRPr lang="en-GB">
                <a:latin typeface="Arial" pitchFamily="34" charset="0"/>
                <a:cs typeface="Arial" pitchFamily="34" charset="0"/>
              </a:endParaRPr>
            </a:p>
          </p:txBody>
        </p:sp>
        <p:sp>
          <p:nvSpPr>
            <p:cNvPr id="1638" name="Line 105"/>
            <p:cNvSpPr>
              <a:spLocks noChangeShapeType="1"/>
            </p:cNvSpPr>
            <p:nvPr/>
          </p:nvSpPr>
          <p:spPr bwMode="auto">
            <a:xfrm flipV="1">
              <a:off x="4089" y="1814"/>
              <a:ext cx="0" cy="12"/>
            </a:xfrm>
            <a:prstGeom prst="line">
              <a:avLst/>
            </a:prstGeom>
            <a:noFill/>
            <a:ln w="0">
              <a:solidFill>
                <a:srgbClr val="000000"/>
              </a:solidFill>
              <a:round/>
              <a:headEnd/>
              <a:tailEnd/>
            </a:ln>
          </p:spPr>
          <p:txBody>
            <a:bodyPr/>
            <a:lstStyle/>
            <a:p>
              <a:endParaRPr lang="en-GB"/>
            </a:p>
          </p:txBody>
        </p:sp>
        <p:sp>
          <p:nvSpPr>
            <p:cNvPr id="1639" name="Rectangle 106"/>
            <p:cNvSpPr>
              <a:spLocks noChangeArrowheads="1"/>
            </p:cNvSpPr>
            <p:nvPr/>
          </p:nvSpPr>
          <p:spPr bwMode="auto">
            <a:xfrm>
              <a:off x="4063" y="1838"/>
              <a:ext cx="53"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50</a:t>
              </a:r>
              <a:endParaRPr lang="en-GB">
                <a:latin typeface="Arial" pitchFamily="34" charset="0"/>
                <a:cs typeface="Arial" pitchFamily="34" charset="0"/>
              </a:endParaRPr>
            </a:p>
          </p:txBody>
        </p:sp>
        <p:sp>
          <p:nvSpPr>
            <p:cNvPr id="1640" name="Line 107"/>
            <p:cNvSpPr>
              <a:spLocks noChangeShapeType="1"/>
            </p:cNvSpPr>
            <p:nvPr/>
          </p:nvSpPr>
          <p:spPr bwMode="auto">
            <a:xfrm flipV="1">
              <a:off x="4250" y="1814"/>
              <a:ext cx="0" cy="12"/>
            </a:xfrm>
            <a:prstGeom prst="line">
              <a:avLst/>
            </a:prstGeom>
            <a:noFill/>
            <a:ln w="0">
              <a:solidFill>
                <a:srgbClr val="000000"/>
              </a:solidFill>
              <a:round/>
              <a:headEnd/>
              <a:tailEnd/>
            </a:ln>
          </p:spPr>
          <p:txBody>
            <a:bodyPr/>
            <a:lstStyle/>
            <a:p>
              <a:endParaRPr lang="en-GB"/>
            </a:p>
          </p:txBody>
        </p:sp>
        <p:sp>
          <p:nvSpPr>
            <p:cNvPr id="1641" name="Rectangle 108"/>
            <p:cNvSpPr>
              <a:spLocks noChangeArrowheads="1"/>
            </p:cNvSpPr>
            <p:nvPr/>
          </p:nvSpPr>
          <p:spPr bwMode="auto">
            <a:xfrm>
              <a:off x="4224" y="1838"/>
              <a:ext cx="53"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60</a:t>
              </a:r>
              <a:endParaRPr lang="en-GB">
                <a:latin typeface="Arial" pitchFamily="34" charset="0"/>
                <a:cs typeface="Arial" pitchFamily="34" charset="0"/>
              </a:endParaRPr>
            </a:p>
          </p:txBody>
        </p:sp>
        <p:sp>
          <p:nvSpPr>
            <p:cNvPr id="1642" name="Line 109"/>
            <p:cNvSpPr>
              <a:spLocks noChangeShapeType="1"/>
            </p:cNvSpPr>
            <p:nvPr/>
          </p:nvSpPr>
          <p:spPr bwMode="auto">
            <a:xfrm>
              <a:off x="3296" y="1826"/>
              <a:ext cx="8" cy="0"/>
            </a:xfrm>
            <a:prstGeom prst="line">
              <a:avLst/>
            </a:prstGeom>
            <a:noFill/>
            <a:ln w="0">
              <a:solidFill>
                <a:srgbClr val="000000"/>
              </a:solidFill>
              <a:round/>
              <a:headEnd/>
              <a:tailEnd/>
            </a:ln>
          </p:spPr>
          <p:txBody>
            <a:bodyPr/>
            <a:lstStyle/>
            <a:p>
              <a:endParaRPr lang="en-GB"/>
            </a:p>
          </p:txBody>
        </p:sp>
        <p:sp>
          <p:nvSpPr>
            <p:cNvPr id="1643" name="Rectangle 110"/>
            <p:cNvSpPr>
              <a:spLocks noChangeArrowheads="1"/>
            </p:cNvSpPr>
            <p:nvPr/>
          </p:nvSpPr>
          <p:spPr bwMode="auto">
            <a:xfrm>
              <a:off x="3183" y="1794"/>
              <a:ext cx="94"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-600</a:t>
              </a:r>
              <a:endParaRPr lang="en-GB">
                <a:latin typeface="Arial" pitchFamily="34" charset="0"/>
                <a:cs typeface="Arial" pitchFamily="34" charset="0"/>
              </a:endParaRPr>
            </a:p>
          </p:txBody>
        </p:sp>
        <p:sp>
          <p:nvSpPr>
            <p:cNvPr id="1644" name="Line 111"/>
            <p:cNvSpPr>
              <a:spLocks noChangeShapeType="1"/>
            </p:cNvSpPr>
            <p:nvPr/>
          </p:nvSpPr>
          <p:spPr bwMode="auto">
            <a:xfrm>
              <a:off x="3296" y="1678"/>
              <a:ext cx="8" cy="0"/>
            </a:xfrm>
            <a:prstGeom prst="line">
              <a:avLst/>
            </a:prstGeom>
            <a:noFill/>
            <a:ln w="0">
              <a:solidFill>
                <a:srgbClr val="000000"/>
              </a:solidFill>
              <a:round/>
              <a:headEnd/>
              <a:tailEnd/>
            </a:ln>
          </p:spPr>
          <p:txBody>
            <a:bodyPr/>
            <a:lstStyle/>
            <a:p>
              <a:endParaRPr lang="en-GB"/>
            </a:p>
          </p:txBody>
        </p:sp>
        <p:sp>
          <p:nvSpPr>
            <p:cNvPr id="1645" name="Rectangle 112"/>
            <p:cNvSpPr>
              <a:spLocks noChangeArrowheads="1"/>
            </p:cNvSpPr>
            <p:nvPr/>
          </p:nvSpPr>
          <p:spPr bwMode="auto">
            <a:xfrm>
              <a:off x="3183" y="1646"/>
              <a:ext cx="94"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-500</a:t>
              </a:r>
              <a:endParaRPr lang="en-GB">
                <a:latin typeface="Arial" pitchFamily="34" charset="0"/>
                <a:cs typeface="Arial" pitchFamily="34" charset="0"/>
              </a:endParaRPr>
            </a:p>
          </p:txBody>
        </p:sp>
        <p:sp>
          <p:nvSpPr>
            <p:cNvPr id="1646" name="Line 113"/>
            <p:cNvSpPr>
              <a:spLocks noChangeShapeType="1"/>
            </p:cNvSpPr>
            <p:nvPr/>
          </p:nvSpPr>
          <p:spPr bwMode="auto">
            <a:xfrm>
              <a:off x="3296" y="1530"/>
              <a:ext cx="8" cy="0"/>
            </a:xfrm>
            <a:prstGeom prst="line">
              <a:avLst/>
            </a:prstGeom>
            <a:noFill/>
            <a:ln w="0">
              <a:solidFill>
                <a:srgbClr val="000000"/>
              </a:solidFill>
              <a:round/>
              <a:headEnd/>
              <a:tailEnd/>
            </a:ln>
          </p:spPr>
          <p:txBody>
            <a:bodyPr/>
            <a:lstStyle/>
            <a:p>
              <a:endParaRPr lang="en-GB"/>
            </a:p>
          </p:txBody>
        </p:sp>
        <p:sp>
          <p:nvSpPr>
            <p:cNvPr id="1647" name="Rectangle 114"/>
            <p:cNvSpPr>
              <a:spLocks noChangeArrowheads="1"/>
            </p:cNvSpPr>
            <p:nvPr/>
          </p:nvSpPr>
          <p:spPr bwMode="auto">
            <a:xfrm>
              <a:off x="3183" y="1498"/>
              <a:ext cx="94"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-400</a:t>
              </a:r>
              <a:endParaRPr lang="en-GB">
                <a:latin typeface="Arial" pitchFamily="34" charset="0"/>
                <a:cs typeface="Arial" pitchFamily="34" charset="0"/>
              </a:endParaRPr>
            </a:p>
          </p:txBody>
        </p:sp>
        <p:sp>
          <p:nvSpPr>
            <p:cNvPr id="1648" name="Line 115"/>
            <p:cNvSpPr>
              <a:spLocks noChangeShapeType="1"/>
            </p:cNvSpPr>
            <p:nvPr/>
          </p:nvSpPr>
          <p:spPr bwMode="auto">
            <a:xfrm>
              <a:off x="3296" y="1382"/>
              <a:ext cx="8" cy="0"/>
            </a:xfrm>
            <a:prstGeom prst="line">
              <a:avLst/>
            </a:prstGeom>
            <a:noFill/>
            <a:ln w="0">
              <a:solidFill>
                <a:srgbClr val="000000"/>
              </a:solidFill>
              <a:round/>
              <a:headEnd/>
              <a:tailEnd/>
            </a:ln>
          </p:spPr>
          <p:txBody>
            <a:bodyPr/>
            <a:lstStyle/>
            <a:p>
              <a:endParaRPr lang="en-GB"/>
            </a:p>
          </p:txBody>
        </p:sp>
        <p:sp>
          <p:nvSpPr>
            <p:cNvPr id="1649" name="Rectangle 116"/>
            <p:cNvSpPr>
              <a:spLocks noChangeArrowheads="1"/>
            </p:cNvSpPr>
            <p:nvPr/>
          </p:nvSpPr>
          <p:spPr bwMode="auto">
            <a:xfrm>
              <a:off x="3183" y="1350"/>
              <a:ext cx="94"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-300</a:t>
              </a:r>
              <a:endParaRPr lang="en-GB">
                <a:latin typeface="Arial" pitchFamily="34" charset="0"/>
                <a:cs typeface="Arial" pitchFamily="34" charset="0"/>
              </a:endParaRPr>
            </a:p>
          </p:txBody>
        </p:sp>
        <p:sp>
          <p:nvSpPr>
            <p:cNvPr id="1650" name="Line 117"/>
            <p:cNvSpPr>
              <a:spLocks noChangeShapeType="1"/>
            </p:cNvSpPr>
            <p:nvPr/>
          </p:nvSpPr>
          <p:spPr bwMode="auto">
            <a:xfrm>
              <a:off x="3296" y="1238"/>
              <a:ext cx="8" cy="0"/>
            </a:xfrm>
            <a:prstGeom prst="line">
              <a:avLst/>
            </a:prstGeom>
            <a:noFill/>
            <a:ln w="0">
              <a:solidFill>
                <a:srgbClr val="000000"/>
              </a:solidFill>
              <a:round/>
              <a:headEnd/>
              <a:tailEnd/>
            </a:ln>
          </p:spPr>
          <p:txBody>
            <a:bodyPr/>
            <a:lstStyle/>
            <a:p>
              <a:endParaRPr lang="en-GB"/>
            </a:p>
          </p:txBody>
        </p:sp>
        <p:sp>
          <p:nvSpPr>
            <p:cNvPr id="1651" name="Rectangle 118"/>
            <p:cNvSpPr>
              <a:spLocks noChangeArrowheads="1"/>
            </p:cNvSpPr>
            <p:nvPr/>
          </p:nvSpPr>
          <p:spPr bwMode="auto">
            <a:xfrm>
              <a:off x="3183" y="1206"/>
              <a:ext cx="94"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-200</a:t>
              </a:r>
              <a:endParaRPr lang="en-GB">
                <a:latin typeface="Arial" pitchFamily="34" charset="0"/>
                <a:cs typeface="Arial" pitchFamily="34" charset="0"/>
              </a:endParaRPr>
            </a:p>
          </p:txBody>
        </p:sp>
        <p:sp>
          <p:nvSpPr>
            <p:cNvPr id="1652" name="Line 119"/>
            <p:cNvSpPr>
              <a:spLocks noChangeShapeType="1"/>
            </p:cNvSpPr>
            <p:nvPr/>
          </p:nvSpPr>
          <p:spPr bwMode="auto">
            <a:xfrm>
              <a:off x="3296" y="1090"/>
              <a:ext cx="8" cy="0"/>
            </a:xfrm>
            <a:prstGeom prst="line">
              <a:avLst/>
            </a:prstGeom>
            <a:noFill/>
            <a:ln w="0">
              <a:solidFill>
                <a:srgbClr val="000000"/>
              </a:solidFill>
              <a:round/>
              <a:headEnd/>
              <a:tailEnd/>
            </a:ln>
          </p:spPr>
          <p:txBody>
            <a:bodyPr/>
            <a:lstStyle/>
            <a:p>
              <a:endParaRPr lang="en-GB"/>
            </a:p>
          </p:txBody>
        </p:sp>
        <p:sp>
          <p:nvSpPr>
            <p:cNvPr id="1653" name="Rectangle 120"/>
            <p:cNvSpPr>
              <a:spLocks noChangeArrowheads="1"/>
            </p:cNvSpPr>
            <p:nvPr/>
          </p:nvSpPr>
          <p:spPr bwMode="auto">
            <a:xfrm>
              <a:off x="3183" y="1058"/>
              <a:ext cx="94"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-100</a:t>
              </a:r>
              <a:endParaRPr lang="en-GB">
                <a:latin typeface="Arial" pitchFamily="34" charset="0"/>
                <a:cs typeface="Arial" pitchFamily="34" charset="0"/>
              </a:endParaRPr>
            </a:p>
          </p:txBody>
        </p:sp>
        <p:sp>
          <p:nvSpPr>
            <p:cNvPr id="1654" name="Line 121"/>
            <p:cNvSpPr>
              <a:spLocks noChangeShapeType="1"/>
            </p:cNvSpPr>
            <p:nvPr/>
          </p:nvSpPr>
          <p:spPr bwMode="auto">
            <a:xfrm>
              <a:off x="3296" y="942"/>
              <a:ext cx="8" cy="0"/>
            </a:xfrm>
            <a:prstGeom prst="line">
              <a:avLst/>
            </a:prstGeom>
            <a:noFill/>
            <a:ln w="0">
              <a:solidFill>
                <a:srgbClr val="000000"/>
              </a:solidFill>
              <a:round/>
              <a:headEnd/>
              <a:tailEnd/>
            </a:ln>
          </p:spPr>
          <p:txBody>
            <a:bodyPr/>
            <a:lstStyle/>
            <a:p>
              <a:endParaRPr lang="en-GB"/>
            </a:p>
          </p:txBody>
        </p:sp>
        <p:sp>
          <p:nvSpPr>
            <p:cNvPr id="1655" name="Rectangle 122"/>
            <p:cNvSpPr>
              <a:spLocks noChangeArrowheads="1"/>
            </p:cNvSpPr>
            <p:nvPr/>
          </p:nvSpPr>
          <p:spPr bwMode="auto">
            <a:xfrm>
              <a:off x="3252" y="910"/>
              <a:ext cx="26"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0</a:t>
              </a:r>
              <a:endParaRPr lang="en-GB">
                <a:latin typeface="Arial" pitchFamily="34" charset="0"/>
                <a:cs typeface="Arial" pitchFamily="34" charset="0"/>
              </a:endParaRPr>
            </a:p>
          </p:txBody>
        </p:sp>
        <p:sp>
          <p:nvSpPr>
            <p:cNvPr id="1656" name="Rectangle 123"/>
            <p:cNvSpPr>
              <a:spLocks noChangeArrowheads="1"/>
            </p:cNvSpPr>
            <p:nvPr/>
          </p:nvSpPr>
          <p:spPr bwMode="auto">
            <a:xfrm>
              <a:off x="3200" y="762"/>
              <a:ext cx="79"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100</a:t>
              </a:r>
              <a:endParaRPr lang="en-GB">
                <a:latin typeface="Arial" pitchFamily="34" charset="0"/>
                <a:cs typeface="Arial" pitchFamily="34" charset="0"/>
              </a:endParaRPr>
            </a:p>
          </p:txBody>
        </p:sp>
        <p:sp>
          <p:nvSpPr>
            <p:cNvPr id="1657" name="Line 124"/>
            <p:cNvSpPr>
              <a:spLocks noChangeShapeType="1"/>
            </p:cNvSpPr>
            <p:nvPr/>
          </p:nvSpPr>
          <p:spPr bwMode="auto">
            <a:xfrm>
              <a:off x="3296" y="1826"/>
              <a:ext cx="1114" cy="0"/>
            </a:xfrm>
            <a:prstGeom prst="line">
              <a:avLst/>
            </a:prstGeom>
            <a:noFill/>
            <a:ln w="0">
              <a:solidFill>
                <a:srgbClr val="000000"/>
              </a:solidFill>
              <a:round/>
              <a:headEnd/>
              <a:tailEnd/>
            </a:ln>
          </p:spPr>
          <p:txBody>
            <a:bodyPr/>
            <a:lstStyle/>
            <a:p>
              <a:endParaRPr lang="en-GB"/>
            </a:p>
          </p:txBody>
        </p:sp>
        <p:sp>
          <p:nvSpPr>
            <p:cNvPr id="1658" name="Line 125"/>
            <p:cNvSpPr>
              <a:spLocks noChangeShapeType="1"/>
            </p:cNvSpPr>
            <p:nvPr/>
          </p:nvSpPr>
          <p:spPr bwMode="auto">
            <a:xfrm flipV="1">
              <a:off x="3296" y="794"/>
              <a:ext cx="0" cy="1032"/>
            </a:xfrm>
            <a:prstGeom prst="line">
              <a:avLst/>
            </a:prstGeom>
            <a:noFill/>
            <a:ln w="0">
              <a:solidFill>
                <a:srgbClr val="000000"/>
              </a:solidFill>
              <a:round/>
              <a:headEnd/>
              <a:tailEnd/>
            </a:ln>
          </p:spPr>
          <p:txBody>
            <a:bodyPr/>
            <a:lstStyle/>
            <a:p>
              <a:endParaRPr lang="en-GB"/>
            </a:p>
          </p:txBody>
        </p:sp>
        <p:sp>
          <p:nvSpPr>
            <p:cNvPr id="1659" name="Rectangle 126"/>
            <p:cNvSpPr>
              <a:spLocks noChangeArrowheads="1"/>
            </p:cNvSpPr>
            <p:nvPr/>
          </p:nvSpPr>
          <p:spPr bwMode="auto">
            <a:xfrm>
              <a:off x="3304" y="94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60" name="Rectangle 127"/>
            <p:cNvSpPr>
              <a:spLocks noChangeArrowheads="1"/>
            </p:cNvSpPr>
            <p:nvPr/>
          </p:nvSpPr>
          <p:spPr bwMode="auto">
            <a:xfrm>
              <a:off x="3304" y="94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661" name="Rectangle 128"/>
            <p:cNvSpPr>
              <a:spLocks noChangeArrowheads="1"/>
            </p:cNvSpPr>
            <p:nvPr/>
          </p:nvSpPr>
          <p:spPr bwMode="auto">
            <a:xfrm>
              <a:off x="3317" y="942"/>
              <a:ext cx="13" cy="48"/>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62" name="Rectangle 129"/>
            <p:cNvSpPr>
              <a:spLocks noChangeArrowheads="1"/>
            </p:cNvSpPr>
            <p:nvPr/>
          </p:nvSpPr>
          <p:spPr bwMode="auto">
            <a:xfrm>
              <a:off x="3317" y="942"/>
              <a:ext cx="13" cy="48"/>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663" name="Rectangle 130"/>
            <p:cNvSpPr>
              <a:spLocks noChangeArrowheads="1"/>
            </p:cNvSpPr>
            <p:nvPr/>
          </p:nvSpPr>
          <p:spPr bwMode="auto">
            <a:xfrm>
              <a:off x="3335" y="934"/>
              <a:ext cx="13" cy="8"/>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64" name="Rectangle 131"/>
            <p:cNvSpPr>
              <a:spLocks noChangeArrowheads="1"/>
            </p:cNvSpPr>
            <p:nvPr/>
          </p:nvSpPr>
          <p:spPr bwMode="auto">
            <a:xfrm>
              <a:off x="3335" y="934"/>
              <a:ext cx="13" cy="8"/>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665" name="Rectangle 132"/>
            <p:cNvSpPr>
              <a:spLocks noChangeArrowheads="1"/>
            </p:cNvSpPr>
            <p:nvPr/>
          </p:nvSpPr>
          <p:spPr bwMode="auto">
            <a:xfrm>
              <a:off x="3352" y="942"/>
              <a:ext cx="13" cy="64"/>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66" name="Rectangle 133"/>
            <p:cNvSpPr>
              <a:spLocks noChangeArrowheads="1"/>
            </p:cNvSpPr>
            <p:nvPr/>
          </p:nvSpPr>
          <p:spPr bwMode="auto">
            <a:xfrm>
              <a:off x="3352" y="942"/>
              <a:ext cx="13" cy="64"/>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667" name="Rectangle 134"/>
            <p:cNvSpPr>
              <a:spLocks noChangeArrowheads="1"/>
            </p:cNvSpPr>
            <p:nvPr/>
          </p:nvSpPr>
          <p:spPr bwMode="auto">
            <a:xfrm>
              <a:off x="3365" y="934"/>
              <a:ext cx="13" cy="8"/>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68" name="Rectangle 135"/>
            <p:cNvSpPr>
              <a:spLocks noChangeArrowheads="1"/>
            </p:cNvSpPr>
            <p:nvPr/>
          </p:nvSpPr>
          <p:spPr bwMode="auto">
            <a:xfrm>
              <a:off x="3365" y="934"/>
              <a:ext cx="13" cy="8"/>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669" name="Rectangle 136"/>
            <p:cNvSpPr>
              <a:spLocks noChangeArrowheads="1"/>
            </p:cNvSpPr>
            <p:nvPr/>
          </p:nvSpPr>
          <p:spPr bwMode="auto">
            <a:xfrm>
              <a:off x="3382" y="942"/>
              <a:ext cx="13" cy="40"/>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70" name="Rectangle 137"/>
            <p:cNvSpPr>
              <a:spLocks noChangeArrowheads="1"/>
            </p:cNvSpPr>
            <p:nvPr/>
          </p:nvSpPr>
          <p:spPr bwMode="auto">
            <a:xfrm>
              <a:off x="3382" y="942"/>
              <a:ext cx="13" cy="40"/>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671" name="Rectangle 138"/>
            <p:cNvSpPr>
              <a:spLocks noChangeArrowheads="1"/>
            </p:cNvSpPr>
            <p:nvPr/>
          </p:nvSpPr>
          <p:spPr bwMode="auto">
            <a:xfrm>
              <a:off x="3400" y="922"/>
              <a:ext cx="13" cy="20"/>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72" name="Rectangle 139"/>
            <p:cNvSpPr>
              <a:spLocks noChangeArrowheads="1"/>
            </p:cNvSpPr>
            <p:nvPr/>
          </p:nvSpPr>
          <p:spPr bwMode="auto">
            <a:xfrm>
              <a:off x="3400" y="922"/>
              <a:ext cx="13" cy="20"/>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673" name="Rectangle 140"/>
            <p:cNvSpPr>
              <a:spLocks noChangeArrowheads="1"/>
            </p:cNvSpPr>
            <p:nvPr/>
          </p:nvSpPr>
          <p:spPr bwMode="auto">
            <a:xfrm>
              <a:off x="3413" y="942"/>
              <a:ext cx="13" cy="124"/>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74" name="Rectangle 141"/>
            <p:cNvSpPr>
              <a:spLocks noChangeArrowheads="1"/>
            </p:cNvSpPr>
            <p:nvPr/>
          </p:nvSpPr>
          <p:spPr bwMode="auto">
            <a:xfrm>
              <a:off x="3413" y="942"/>
              <a:ext cx="13" cy="124"/>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675" name="Rectangle 142"/>
            <p:cNvSpPr>
              <a:spLocks noChangeArrowheads="1"/>
            </p:cNvSpPr>
            <p:nvPr/>
          </p:nvSpPr>
          <p:spPr bwMode="auto">
            <a:xfrm>
              <a:off x="3430" y="942"/>
              <a:ext cx="13" cy="60"/>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76" name="Rectangle 143"/>
            <p:cNvSpPr>
              <a:spLocks noChangeArrowheads="1"/>
            </p:cNvSpPr>
            <p:nvPr/>
          </p:nvSpPr>
          <p:spPr bwMode="auto">
            <a:xfrm>
              <a:off x="3430" y="942"/>
              <a:ext cx="13" cy="60"/>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677" name="Rectangle 144"/>
            <p:cNvSpPr>
              <a:spLocks noChangeArrowheads="1"/>
            </p:cNvSpPr>
            <p:nvPr/>
          </p:nvSpPr>
          <p:spPr bwMode="auto">
            <a:xfrm>
              <a:off x="3447" y="942"/>
              <a:ext cx="13" cy="160"/>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78" name="Rectangle 145"/>
            <p:cNvSpPr>
              <a:spLocks noChangeArrowheads="1"/>
            </p:cNvSpPr>
            <p:nvPr/>
          </p:nvSpPr>
          <p:spPr bwMode="auto">
            <a:xfrm>
              <a:off x="3447" y="942"/>
              <a:ext cx="13" cy="160"/>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679" name="Rectangle 146"/>
            <p:cNvSpPr>
              <a:spLocks noChangeArrowheads="1"/>
            </p:cNvSpPr>
            <p:nvPr/>
          </p:nvSpPr>
          <p:spPr bwMode="auto">
            <a:xfrm>
              <a:off x="3460" y="942"/>
              <a:ext cx="13" cy="88"/>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80" name="Rectangle 147"/>
            <p:cNvSpPr>
              <a:spLocks noChangeArrowheads="1"/>
            </p:cNvSpPr>
            <p:nvPr/>
          </p:nvSpPr>
          <p:spPr bwMode="auto">
            <a:xfrm>
              <a:off x="3460" y="942"/>
              <a:ext cx="13" cy="88"/>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681" name="Rectangle 148"/>
            <p:cNvSpPr>
              <a:spLocks noChangeArrowheads="1"/>
            </p:cNvSpPr>
            <p:nvPr/>
          </p:nvSpPr>
          <p:spPr bwMode="auto">
            <a:xfrm>
              <a:off x="3478" y="942"/>
              <a:ext cx="13" cy="216"/>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82" name="Rectangle 149"/>
            <p:cNvSpPr>
              <a:spLocks noChangeArrowheads="1"/>
            </p:cNvSpPr>
            <p:nvPr/>
          </p:nvSpPr>
          <p:spPr bwMode="auto">
            <a:xfrm>
              <a:off x="3478" y="942"/>
              <a:ext cx="13" cy="216"/>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683" name="Rectangle 150"/>
            <p:cNvSpPr>
              <a:spLocks noChangeArrowheads="1"/>
            </p:cNvSpPr>
            <p:nvPr/>
          </p:nvSpPr>
          <p:spPr bwMode="auto">
            <a:xfrm>
              <a:off x="3495" y="942"/>
              <a:ext cx="13" cy="48"/>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84" name="Rectangle 151"/>
            <p:cNvSpPr>
              <a:spLocks noChangeArrowheads="1"/>
            </p:cNvSpPr>
            <p:nvPr/>
          </p:nvSpPr>
          <p:spPr bwMode="auto">
            <a:xfrm>
              <a:off x="3495" y="942"/>
              <a:ext cx="13" cy="48"/>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685" name="Rectangle 152"/>
            <p:cNvSpPr>
              <a:spLocks noChangeArrowheads="1"/>
            </p:cNvSpPr>
            <p:nvPr/>
          </p:nvSpPr>
          <p:spPr bwMode="auto">
            <a:xfrm>
              <a:off x="3508" y="942"/>
              <a:ext cx="13" cy="152"/>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86" name="Rectangle 153"/>
            <p:cNvSpPr>
              <a:spLocks noChangeArrowheads="1"/>
            </p:cNvSpPr>
            <p:nvPr/>
          </p:nvSpPr>
          <p:spPr bwMode="auto">
            <a:xfrm>
              <a:off x="3508" y="942"/>
              <a:ext cx="13" cy="152"/>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687" name="Rectangle 154"/>
            <p:cNvSpPr>
              <a:spLocks noChangeArrowheads="1"/>
            </p:cNvSpPr>
            <p:nvPr/>
          </p:nvSpPr>
          <p:spPr bwMode="auto">
            <a:xfrm>
              <a:off x="3525" y="942"/>
              <a:ext cx="13" cy="76"/>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88" name="Rectangle 155"/>
            <p:cNvSpPr>
              <a:spLocks noChangeArrowheads="1"/>
            </p:cNvSpPr>
            <p:nvPr/>
          </p:nvSpPr>
          <p:spPr bwMode="auto">
            <a:xfrm>
              <a:off x="3525" y="942"/>
              <a:ext cx="13" cy="76"/>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689" name="Rectangle 156"/>
            <p:cNvSpPr>
              <a:spLocks noChangeArrowheads="1"/>
            </p:cNvSpPr>
            <p:nvPr/>
          </p:nvSpPr>
          <p:spPr bwMode="auto">
            <a:xfrm>
              <a:off x="3543" y="942"/>
              <a:ext cx="13" cy="276"/>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90" name="Rectangle 157"/>
            <p:cNvSpPr>
              <a:spLocks noChangeArrowheads="1"/>
            </p:cNvSpPr>
            <p:nvPr/>
          </p:nvSpPr>
          <p:spPr bwMode="auto">
            <a:xfrm>
              <a:off x="3543" y="942"/>
              <a:ext cx="13" cy="276"/>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691" name="Rectangle 158"/>
            <p:cNvSpPr>
              <a:spLocks noChangeArrowheads="1"/>
            </p:cNvSpPr>
            <p:nvPr/>
          </p:nvSpPr>
          <p:spPr bwMode="auto">
            <a:xfrm>
              <a:off x="3556" y="934"/>
              <a:ext cx="13" cy="8"/>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92" name="Rectangle 159"/>
            <p:cNvSpPr>
              <a:spLocks noChangeArrowheads="1"/>
            </p:cNvSpPr>
            <p:nvPr/>
          </p:nvSpPr>
          <p:spPr bwMode="auto">
            <a:xfrm>
              <a:off x="3556" y="934"/>
              <a:ext cx="13" cy="8"/>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693" name="Rectangle 160"/>
            <p:cNvSpPr>
              <a:spLocks noChangeArrowheads="1"/>
            </p:cNvSpPr>
            <p:nvPr/>
          </p:nvSpPr>
          <p:spPr bwMode="auto">
            <a:xfrm>
              <a:off x="3573" y="942"/>
              <a:ext cx="13" cy="40"/>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94" name="Rectangle 161"/>
            <p:cNvSpPr>
              <a:spLocks noChangeArrowheads="1"/>
            </p:cNvSpPr>
            <p:nvPr/>
          </p:nvSpPr>
          <p:spPr bwMode="auto">
            <a:xfrm>
              <a:off x="3573" y="942"/>
              <a:ext cx="13" cy="40"/>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695" name="Rectangle 162"/>
            <p:cNvSpPr>
              <a:spLocks noChangeArrowheads="1"/>
            </p:cNvSpPr>
            <p:nvPr/>
          </p:nvSpPr>
          <p:spPr bwMode="auto">
            <a:xfrm>
              <a:off x="3590" y="926"/>
              <a:ext cx="13" cy="16"/>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96" name="Rectangle 163"/>
            <p:cNvSpPr>
              <a:spLocks noChangeArrowheads="1"/>
            </p:cNvSpPr>
            <p:nvPr/>
          </p:nvSpPr>
          <p:spPr bwMode="auto">
            <a:xfrm>
              <a:off x="3590" y="926"/>
              <a:ext cx="13" cy="16"/>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697" name="Rectangle 164"/>
            <p:cNvSpPr>
              <a:spLocks noChangeArrowheads="1"/>
            </p:cNvSpPr>
            <p:nvPr/>
          </p:nvSpPr>
          <p:spPr bwMode="auto">
            <a:xfrm>
              <a:off x="3603" y="942"/>
              <a:ext cx="13" cy="56"/>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698" name="Rectangle 165"/>
            <p:cNvSpPr>
              <a:spLocks noChangeArrowheads="1"/>
            </p:cNvSpPr>
            <p:nvPr/>
          </p:nvSpPr>
          <p:spPr bwMode="auto">
            <a:xfrm>
              <a:off x="3603" y="942"/>
              <a:ext cx="13" cy="56"/>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699" name="Rectangle 166"/>
            <p:cNvSpPr>
              <a:spLocks noChangeArrowheads="1"/>
            </p:cNvSpPr>
            <p:nvPr/>
          </p:nvSpPr>
          <p:spPr bwMode="auto">
            <a:xfrm>
              <a:off x="3621" y="926"/>
              <a:ext cx="13" cy="16"/>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00" name="Rectangle 167"/>
            <p:cNvSpPr>
              <a:spLocks noChangeArrowheads="1"/>
            </p:cNvSpPr>
            <p:nvPr/>
          </p:nvSpPr>
          <p:spPr bwMode="auto">
            <a:xfrm>
              <a:off x="3621" y="926"/>
              <a:ext cx="13" cy="16"/>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01" name="Rectangle 168"/>
            <p:cNvSpPr>
              <a:spLocks noChangeArrowheads="1"/>
            </p:cNvSpPr>
            <p:nvPr/>
          </p:nvSpPr>
          <p:spPr bwMode="auto">
            <a:xfrm>
              <a:off x="3638" y="942"/>
              <a:ext cx="13" cy="32"/>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02" name="Rectangle 169"/>
            <p:cNvSpPr>
              <a:spLocks noChangeArrowheads="1"/>
            </p:cNvSpPr>
            <p:nvPr/>
          </p:nvSpPr>
          <p:spPr bwMode="auto">
            <a:xfrm>
              <a:off x="3638" y="942"/>
              <a:ext cx="13" cy="32"/>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03" name="Rectangle 170"/>
            <p:cNvSpPr>
              <a:spLocks noChangeArrowheads="1"/>
            </p:cNvSpPr>
            <p:nvPr/>
          </p:nvSpPr>
          <p:spPr bwMode="auto">
            <a:xfrm>
              <a:off x="3651" y="914"/>
              <a:ext cx="13" cy="28"/>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04" name="Rectangle 171"/>
            <p:cNvSpPr>
              <a:spLocks noChangeArrowheads="1"/>
            </p:cNvSpPr>
            <p:nvPr/>
          </p:nvSpPr>
          <p:spPr bwMode="auto">
            <a:xfrm>
              <a:off x="3651" y="914"/>
              <a:ext cx="13" cy="28"/>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05" name="Rectangle 172"/>
            <p:cNvSpPr>
              <a:spLocks noChangeArrowheads="1"/>
            </p:cNvSpPr>
            <p:nvPr/>
          </p:nvSpPr>
          <p:spPr bwMode="auto">
            <a:xfrm>
              <a:off x="3668" y="942"/>
              <a:ext cx="13" cy="120"/>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06" name="Rectangle 173"/>
            <p:cNvSpPr>
              <a:spLocks noChangeArrowheads="1"/>
            </p:cNvSpPr>
            <p:nvPr/>
          </p:nvSpPr>
          <p:spPr bwMode="auto">
            <a:xfrm>
              <a:off x="3668" y="942"/>
              <a:ext cx="13" cy="120"/>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07" name="Rectangle 174"/>
            <p:cNvSpPr>
              <a:spLocks noChangeArrowheads="1"/>
            </p:cNvSpPr>
            <p:nvPr/>
          </p:nvSpPr>
          <p:spPr bwMode="auto">
            <a:xfrm>
              <a:off x="3686" y="942"/>
              <a:ext cx="13" cy="84"/>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08" name="Rectangle 175"/>
            <p:cNvSpPr>
              <a:spLocks noChangeArrowheads="1"/>
            </p:cNvSpPr>
            <p:nvPr/>
          </p:nvSpPr>
          <p:spPr bwMode="auto">
            <a:xfrm>
              <a:off x="3686" y="942"/>
              <a:ext cx="13" cy="84"/>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09" name="Rectangle 176"/>
            <p:cNvSpPr>
              <a:spLocks noChangeArrowheads="1"/>
            </p:cNvSpPr>
            <p:nvPr/>
          </p:nvSpPr>
          <p:spPr bwMode="auto">
            <a:xfrm>
              <a:off x="3699" y="942"/>
              <a:ext cx="13" cy="356"/>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10" name="Rectangle 177"/>
            <p:cNvSpPr>
              <a:spLocks noChangeArrowheads="1"/>
            </p:cNvSpPr>
            <p:nvPr/>
          </p:nvSpPr>
          <p:spPr bwMode="auto">
            <a:xfrm>
              <a:off x="3699" y="942"/>
              <a:ext cx="13" cy="356"/>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11" name="Rectangle 178"/>
            <p:cNvSpPr>
              <a:spLocks noChangeArrowheads="1"/>
            </p:cNvSpPr>
            <p:nvPr/>
          </p:nvSpPr>
          <p:spPr bwMode="auto">
            <a:xfrm>
              <a:off x="3716" y="942"/>
              <a:ext cx="13" cy="112"/>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12" name="Rectangle 179"/>
            <p:cNvSpPr>
              <a:spLocks noChangeArrowheads="1"/>
            </p:cNvSpPr>
            <p:nvPr/>
          </p:nvSpPr>
          <p:spPr bwMode="auto">
            <a:xfrm>
              <a:off x="3716" y="942"/>
              <a:ext cx="13" cy="112"/>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13" name="Rectangle 180"/>
            <p:cNvSpPr>
              <a:spLocks noChangeArrowheads="1"/>
            </p:cNvSpPr>
            <p:nvPr/>
          </p:nvSpPr>
          <p:spPr bwMode="auto">
            <a:xfrm>
              <a:off x="3733" y="942"/>
              <a:ext cx="13" cy="412"/>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14" name="Rectangle 181"/>
            <p:cNvSpPr>
              <a:spLocks noChangeArrowheads="1"/>
            </p:cNvSpPr>
            <p:nvPr/>
          </p:nvSpPr>
          <p:spPr bwMode="auto">
            <a:xfrm>
              <a:off x="3733" y="942"/>
              <a:ext cx="13" cy="412"/>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15" name="Rectangle 182"/>
            <p:cNvSpPr>
              <a:spLocks noChangeArrowheads="1"/>
            </p:cNvSpPr>
            <p:nvPr/>
          </p:nvSpPr>
          <p:spPr bwMode="auto">
            <a:xfrm>
              <a:off x="3751" y="942"/>
              <a:ext cx="8" cy="76"/>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16" name="Rectangle 183"/>
            <p:cNvSpPr>
              <a:spLocks noChangeArrowheads="1"/>
            </p:cNvSpPr>
            <p:nvPr/>
          </p:nvSpPr>
          <p:spPr bwMode="auto">
            <a:xfrm>
              <a:off x="3751" y="942"/>
              <a:ext cx="8" cy="76"/>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17" name="Rectangle 184"/>
            <p:cNvSpPr>
              <a:spLocks noChangeArrowheads="1"/>
            </p:cNvSpPr>
            <p:nvPr/>
          </p:nvSpPr>
          <p:spPr bwMode="auto">
            <a:xfrm>
              <a:off x="3764" y="942"/>
              <a:ext cx="13" cy="348"/>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18" name="Rectangle 185"/>
            <p:cNvSpPr>
              <a:spLocks noChangeArrowheads="1"/>
            </p:cNvSpPr>
            <p:nvPr/>
          </p:nvSpPr>
          <p:spPr bwMode="auto">
            <a:xfrm>
              <a:off x="3764" y="942"/>
              <a:ext cx="13" cy="348"/>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19" name="Rectangle 186"/>
            <p:cNvSpPr>
              <a:spLocks noChangeArrowheads="1"/>
            </p:cNvSpPr>
            <p:nvPr/>
          </p:nvSpPr>
          <p:spPr bwMode="auto">
            <a:xfrm>
              <a:off x="3781" y="942"/>
              <a:ext cx="13" cy="104"/>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20" name="Rectangle 187"/>
            <p:cNvSpPr>
              <a:spLocks noChangeArrowheads="1"/>
            </p:cNvSpPr>
            <p:nvPr/>
          </p:nvSpPr>
          <p:spPr bwMode="auto">
            <a:xfrm>
              <a:off x="3781" y="942"/>
              <a:ext cx="13" cy="104"/>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21" name="Rectangle 188"/>
            <p:cNvSpPr>
              <a:spLocks noChangeArrowheads="1"/>
            </p:cNvSpPr>
            <p:nvPr/>
          </p:nvSpPr>
          <p:spPr bwMode="auto">
            <a:xfrm>
              <a:off x="3798" y="942"/>
              <a:ext cx="9" cy="476"/>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22" name="Rectangle 189"/>
            <p:cNvSpPr>
              <a:spLocks noChangeArrowheads="1"/>
            </p:cNvSpPr>
            <p:nvPr/>
          </p:nvSpPr>
          <p:spPr bwMode="auto">
            <a:xfrm>
              <a:off x="3798" y="942"/>
              <a:ext cx="9" cy="476"/>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23" name="Rectangle 190"/>
            <p:cNvSpPr>
              <a:spLocks noChangeArrowheads="1"/>
            </p:cNvSpPr>
            <p:nvPr/>
          </p:nvSpPr>
          <p:spPr bwMode="auto">
            <a:xfrm>
              <a:off x="3811" y="942"/>
              <a:ext cx="13" cy="24"/>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24" name="Rectangle 191"/>
            <p:cNvSpPr>
              <a:spLocks noChangeArrowheads="1"/>
            </p:cNvSpPr>
            <p:nvPr/>
          </p:nvSpPr>
          <p:spPr bwMode="auto">
            <a:xfrm>
              <a:off x="3811" y="942"/>
              <a:ext cx="13" cy="24"/>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25" name="Rectangle 192"/>
            <p:cNvSpPr>
              <a:spLocks noChangeArrowheads="1"/>
            </p:cNvSpPr>
            <p:nvPr/>
          </p:nvSpPr>
          <p:spPr bwMode="auto">
            <a:xfrm>
              <a:off x="3829" y="942"/>
              <a:ext cx="13" cy="72"/>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26" name="Rectangle 193"/>
            <p:cNvSpPr>
              <a:spLocks noChangeArrowheads="1"/>
            </p:cNvSpPr>
            <p:nvPr/>
          </p:nvSpPr>
          <p:spPr bwMode="auto">
            <a:xfrm>
              <a:off x="3829" y="942"/>
              <a:ext cx="13" cy="72"/>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27" name="Rectangle 194"/>
            <p:cNvSpPr>
              <a:spLocks noChangeArrowheads="1"/>
            </p:cNvSpPr>
            <p:nvPr/>
          </p:nvSpPr>
          <p:spPr bwMode="auto">
            <a:xfrm>
              <a:off x="3846" y="942"/>
              <a:ext cx="9" cy="16"/>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28" name="Rectangle 195"/>
            <p:cNvSpPr>
              <a:spLocks noChangeArrowheads="1"/>
            </p:cNvSpPr>
            <p:nvPr/>
          </p:nvSpPr>
          <p:spPr bwMode="auto">
            <a:xfrm>
              <a:off x="3846" y="942"/>
              <a:ext cx="9" cy="16"/>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29" name="Rectangle 196"/>
            <p:cNvSpPr>
              <a:spLocks noChangeArrowheads="1"/>
            </p:cNvSpPr>
            <p:nvPr/>
          </p:nvSpPr>
          <p:spPr bwMode="auto">
            <a:xfrm>
              <a:off x="3859" y="942"/>
              <a:ext cx="13" cy="88"/>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30" name="Rectangle 197"/>
            <p:cNvSpPr>
              <a:spLocks noChangeArrowheads="1"/>
            </p:cNvSpPr>
            <p:nvPr/>
          </p:nvSpPr>
          <p:spPr bwMode="auto">
            <a:xfrm>
              <a:off x="3859" y="942"/>
              <a:ext cx="13" cy="88"/>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31" name="Rectangle 198"/>
            <p:cNvSpPr>
              <a:spLocks noChangeArrowheads="1"/>
            </p:cNvSpPr>
            <p:nvPr/>
          </p:nvSpPr>
          <p:spPr bwMode="auto">
            <a:xfrm>
              <a:off x="3876" y="942"/>
              <a:ext cx="13" cy="16"/>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32" name="Rectangle 199"/>
            <p:cNvSpPr>
              <a:spLocks noChangeArrowheads="1"/>
            </p:cNvSpPr>
            <p:nvPr/>
          </p:nvSpPr>
          <p:spPr bwMode="auto">
            <a:xfrm>
              <a:off x="3876" y="942"/>
              <a:ext cx="13" cy="16"/>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33" name="Rectangle 200"/>
            <p:cNvSpPr>
              <a:spLocks noChangeArrowheads="1"/>
            </p:cNvSpPr>
            <p:nvPr/>
          </p:nvSpPr>
          <p:spPr bwMode="auto">
            <a:xfrm>
              <a:off x="3894" y="942"/>
              <a:ext cx="8" cy="64"/>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34" name="Rectangle 201"/>
            <p:cNvSpPr>
              <a:spLocks noChangeArrowheads="1"/>
            </p:cNvSpPr>
            <p:nvPr/>
          </p:nvSpPr>
          <p:spPr bwMode="auto">
            <a:xfrm>
              <a:off x="3894" y="942"/>
              <a:ext cx="8" cy="64"/>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35" name="Rectangle 202"/>
            <p:cNvSpPr>
              <a:spLocks noChangeArrowheads="1"/>
            </p:cNvSpPr>
            <p:nvPr/>
          </p:nvSpPr>
          <p:spPr bwMode="auto">
            <a:xfrm>
              <a:off x="3907" y="942"/>
              <a:ext cx="13" cy="4"/>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36" name="Rectangle 203"/>
            <p:cNvSpPr>
              <a:spLocks noChangeArrowheads="1"/>
            </p:cNvSpPr>
            <p:nvPr/>
          </p:nvSpPr>
          <p:spPr bwMode="auto">
            <a:xfrm>
              <a:off x="3907" y="942"/>
              <a:ext cx="13" cy="4"/>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37" name="Rectangle 204"/>
            <p:cNvSpPr>
              <a:spLocks noChangeArrowheads="1"/>
            </p:cNvSpPr>
            <p:nvPr/>
          </p:nvSpPr>
          <p:spPr bwMode="auto">
            <a:xfrm>
              <a:off x="3924" y="942"/>
              <a:ext cx="13" cy="152"/>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38" name="Rectangle 205"/>
            <p:cNvSpPr>
              <a:spLocks noChangeArrowheads="1"/>
            </p:cNvSpPr>
            <p:nvPr/>
          </p:nvSpPr>
          <p:spPr bwMode="auto">
            <a:xfrm>
              <a:off x="3924" y="942"/>
              <a:ext cx="13" cy="152"/>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39" name="Rectangle 206"/>
            <p:cNvSpPr>
              <a:spLocks noChangeArrowheads="1"/>
            </p:cNvSpPr>
            <p:nvPr/>
          </p:nvSpPr>
          <p:spPr bwMode="auto">
            <a:xfrm>
              <a:off x="3941" y="942"/>
              <a:ext cx="9" cy="132"/>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40" name="Rectangle 207"/>
            <p:cNvSpPr>
              <a:spLocks noChangeArrowheads="1"/>
            </p:cNvSpPr>
            <p:nvPr/>
          </p:nvSpPr>
          <p:spPr bwMode="auto">
            <a:xfrm>
              <a:off x="3941" y="942"/>
              <a:ext cx="9" cy="132"/>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41" name="Rectangle 208"/>
            <p:cNvSpPr>
              <a:spLocks noChangeArrowheads="1"/>
            </p:cNvSpPr>
            <p:nvPr/>
          </p:nvSpPr>
          <p:spPr bwMode="auto">
            <a:xfrm>
              <a:off x="3954" y="942"/>
              <a:ext cx="13" cy="236"/>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42" name="Rectangle 209"/>
            <p:cNvSpPr>
              <a:spLocks noChangeArrowheads="1"/>
            </p:cNvSpPr>
            <p:nvPr/>
          </p:nvSpPr>
          <p:spPr bwMode="auto">
            <a:xfrm>
              <a:off x="3954" y="942"/>
              <a:ext cx="13" cy="236"/>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43" name="Rectangle 210"/>
            <p:cNvSpPr>
              <a:spLocks noChangeArrowheads="1"/>
            </p:cNvSpPr>
            <p:nvPr/>
          </p:nvSpPr>
          <p:spPr bwMode="auto">
            <a:xfrm>
              <a:off x="3972" y="942"/>
              <a:ext cx="13" cy="316"/>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44" name="Rectangle 211"/>
            <p:cNvSpPr>
              <a:spLocks noChangeArrowheads="1"/>
            </p:cNvSpPr>
            <p:nvPr/>
          </p:nvSpPr>
          <p:spPr bwMode="auto">
            <a:xfrm>
              <a:off x="3972" y="942"/>
              <a:ext cx="13" cy="316"/>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45" name="Rectangle 212"/>
            <p:cNvSpPr>
              <a:spLocks noChangeArrowheads="1"/>
            </p:cNvSpPr>
            <p:nvPr/>
          </p:nvSpPr>
          <p:spPr bwMode="auto">
            <a:xfrm>
              <a:off x="3989" y="942"/>
              <a:ext cx="13" cy="448"/>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46" name="Rectangle 213"/>
            <p:cNvSpPr>
              <a:spLocks noChangeArrowheads="1"/>
            </p:cNvSpPr>
            <p:nvPr/>
          </p:nvSpPr>
          <p:spPr bwMode="auto">
            <a:xfrm>
              <a:off x="3989" y="942"/>
              <a:ext cx="13" cy="448"/>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47" name="Rectangle 214"/>
            <p:cNvSpPr>
              <a:spLocks noChangeArrowheads="1"/>
            </p:cNvSpPr>
            <p:nvPr/>
          </p:nvSpPr>
          <p:spPr bwMode="auto">
            <a:xfrm>
              <a:off x="4002" y="942"/>
              <a:ext cx="13" cy="124"/>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48" name="Rectangle 215"/>
            <p:cNvSpPr>
              <a:spLocks noChangeArrowheads="1"/>
            </p:cNvSpPr>
            <p:nvPr/>
          </p:nvSpPr>
          <p:spPr bwMode="auto">
            <a:xfrm>
              <a:off x="4002" y="942"/>
              <a:ext cx="13" cy="124"/>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49" name="Rectangle 216"/>
            <p:cNvSpPr>
              <a:spLocks noChangeArrowheads="1"/>
            </p:cNvSpPr>
            <p:nvPr/>
          </p:nvSpPr>
          <p:spPr bwMode="auto">
            <a:xfrm>
              <a:off x="4019" y="942"/>
              <a:ext cx="13" cy="228"/>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50" name="Rectangle 217"/>
            <p:cNvSpPr>
              <a:spLocks noChangeArrowheads="1"/>
            </p:cNvSpPr>
            <p:nvPr/>
          </p:nvSpPr>
          <p:spPr bwMode="auto">
            <a:xfrm>
              <a:off x="4019" y="942"/>
              <a:ext cx="13" cy="228"/>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51" name="Rectangle 218"/>
            <p:cNvSpPr>
              <a:spLocks noChangeArrowheads="1"/>
            </p:cNvSpPr>
            <p:nvPr/>
          </p:nvSpPr>
          <p:spPr bwMode="auto">
            <a:xfrm>
              <a:off x="4037" y="942"/>
              <a:ext cx="13" cy="308"/>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52" name="Rectangle 219"/>
            <p:cNvSpPr>
              <a:spLocks noChangeArrowheads="1"/>
            </p:cNvSpPr>
            <p:nvPr/>
          </p:nvSpPr>
          <p:spPr bwMode="auto">
            <a:xfrm>
              <a:off x="4037" y="942"/>
              <a:ext cx="13" cy="308"/>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53" name="Rectangle 220"/>
            <p:cNvSpPr>
              <a:spLocks noChangeArrowheads="1"/>
            </p:cNvSpPr>
            <p:nvPr/>
          </p:nvSpPr>
          <p:spPr bwMode="auto">
            <a:xfrm>
              <a:off x="4050" y="942"/>
              <a:ext cx="13" cy="508"/>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54" name="Rectangle 221"/>
            <p:cNvSpPr>
              <a:spLocks noChangeArrowheads="1"/>
            </p:cNvSpPr>
            <p:nvPr/>
          </p:nvSpPr>
          <p:spPr bwMode="auto">
            <a:xfrm>
              <a:off x="4050" y="942"/>
              <a:ext cx="13" cy="508"/>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55" name="Rectangle 222"/>
            <p:cNvSpPr>
              <a:spLocks noChangeArrowheads="1"/>
            </p:cNvSpPr>
            <p:nvPr/>
          </p:nvSpPr>
          <p:spPr bwMode="auto">
            <a:xfrm>
              <a:off x="4067" y="942"/>
              <a:ext cx="13" cy="48"/>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56" name="Rectangle 223"/>
            <p:cNvSpPr>
              <a:spLocks noChangeArrowheads="1"/>
            </p:cNvSpPr>
            <p:nvPr/>
          </p:nvSpPr>
          <p:spPr bwMode="auto">
            <a:xfrm>
              <a:off x="4067" y="942"/>
              <a:ext cx="13" cy="48"/>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57" name="Rectangle 224"/>
            <p:cNvSpPr>
              <a:spLocks noChangeArrowheads="1"/>
            </p:cNvSpPr>
            <p:nvPr/>
          </p:nvSpPr>
          <p:spPr bwMode="auto">
            <a:xfrm>
              <a:off x="4084" y="942"/>
              <a:ext cx="13" cy="96"/>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58" name="Rectangle 225"/>
            <p:cNvSpPr>
              <a:spLocks noChangeArrowheads="1"/>
            </p:cNvSpPr>
            <p:nvPr/>
          </p:nvSpPr>
          <p:spPr bwMode="auto">
            <a:xfrm>
              <a:off x="4084" y="942"/>
              <a:ext cx="13" cy="96"/>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59" name="Rectangle 226"/>
            <p:cNvSpPr>
              <a:spLocks noChangeArrowheads="1"/>
            </p:cNvSpPr>
            <p:nvPr/>
          </p:nvSpPr>
          <p:spPr bwMode="auto">
            <a:xfrm>
              <a:off x="4097" y="942"/>
              <a:ext cx="13" cy="36"/>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60" name="Rectangle 227"/>
            <p:cNvSpPr>
              <a:spLocks noChangeArrowheads="1"/>
            </p:cNvSpPr>
            <p:nvPr/>
          </p:nvSpPr>
          <p:spPr bwMode="auto">
            <a:xfrm>
              <a:off x="4097" y="942"/>
              <a:ext cx="13" cy="36"/>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61" name="Rectangle 228"/>
            <p:cNvSpPr>
              <a:spLocks noChangeArrowheads="1"/>
            </p:cNvSpPr>
            <p:nvPr/>
          </p:nvSpPr>
          <p:spPr bwMode="auto">
            <a:xfrm>
              <a:off x="4115" y="942"/>
              <a:ext cx="13" cy="112"/>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62" name="Rectangle 229"/>
            <p:cNvSpPr>
              <a:spLocks noChangeArrowheads="1"/>
            </p:cNvSpPr>
            <p:nvPr/>
          </p:nvSpPr>
          <p:spPr bwMode="auto">
            <a:xfrm>
              <a:off x="4115" y="942"/>
              <a:ext cx="13" cy="112"/>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63" name="Rectangle 230"/>
            <p:cNvSpPr>
              <a:spLocks noChangeArrowheads="1"/>
            </p:cNvSpPr>
            <p:nvPr/>
          </p:nvSpPr>
          <p:spPr bwMode="auto">
            <a:xfrm>
              <a:off x="4132" y="942"/>
              <a:ext cx="13" cy="116"/>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64" name="Rectangle 231"/>
            <p:cNvSpPr>
              <a:spLocks noChangeArrowheads="1"/>
            </p:cNvSpPr>
            <p:nvPr/>
          </p:nvSpPr>
          <p:spPr bwMode="auto">
            <a:xfrm>
              <a:off x="4132" y="942"/>
              <a:ext cx="13" cy="116"/>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65" name="Rectangle 232"/>
            <p:cNvSpPr>
              <a:spLocks noChangeArrowheads="1"/>
            </p:cNvSpPr>
            <p:nvPr/>
          </p:nvSpPr>
          <p:spPr bwMode="auto">
            <a:xfrm>
              <a:off x="4145" y="942"/>
              <a:ext cx="13" cy="164"/>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66" name="Rectangle 233"/>
            <p:cNvSpPr>
              <a:spLocks noChangeArrowheads="1"/>
            </p:cNvSpPr>
            <p:nvPr/>
          </p:nvSpPr>
          <p:spPr bwMode="auto">
            <a:xfrm>
              <a:off x="4145" y="942"/>
              <a:ext cx="13" cy="164"/>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67" name="Rectangle 234"/>
            <p:cNvSpPr>
              <a:spLocks noChangeArrowheads="1"/>
            </p:cNvSpPr>
            <p:nvPr/>
          </p:nvSpPr>
          <p:spPr bwMode="auto">
            <a:xfrm>
              <a:off x="4162" y="942"/>
              <a:ext cx="13" cy="108"/>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68" name="Rectangle 235"/>
            <p:cNvSpPr>
              <a:spLocks noChangeArrowheads="1"/>
            </p:cNvSpPr>
            <p:nvPr/>
          </p:nvSpPr>
          <p:spPr bwMode="auto">
            <a:xfrm>
              <a:off x="4162" y="942"/>
              <a:ext cx="13" cy="108"/>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69" name="Rectangle 236"/>
            <p:cNvSpPr>
              <a:spLocks noChangeArrowheads="1"/>
            </p:cNvSpPr>
            <p:nvPr/>
          </p:nvSpPr>
          <p:spPr bwMode="auto">
            <a:xfrm>
              <a:off x="4180" y="942"/>
              <a:ext cx="13" cy="252"/>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70" name="Rectangle 237"/>
            <p:cNvSpPr>
              <a:spLocks noChangeArrowheads="1"/>
            </p:cNvSpPr>
            <p:nvPr/>
          </p:nvSpPr>
          <p:spPr bwMode="auto">
            <a:xfrm>
              <a:off x="4180" y="942"/>
              <a:ext cx="13" cy="252"/>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71" name="Rectangle 238"/>
            <p:cNvSpPr>
              <a:spLocks noChangeArrowheads="1"/>
            </p:cNvSpPr>
            <p:nvPr/>
          </p:nvSpPr>
          <p:spPr bwMode="auto">
            <a:xfrm>
              <a:off x="4193" y="942"/>
              <a:ext cx="14" cy="188"/>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72" name="Rectangle 239"/>
            <p:cNvSpPr>
              <a:spLocks noChangeArrowheads="1"/>
            </p:cNvSpPr>
            <p:nvPr/>
          </p:nvSpPr>
          <p:spPr bwMode="auto">
            <a:xfrm>
              <a:off x="4193" y="942"/>
              <a:ext cx="14" cy="188"/>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73" name="Rectangle 240"/>
            <p:cNvSpPr>
              <a:spLocks noChangeArrowheads="1"/>
            </p:cNvSpPr>
            <p:nvPr/>
          </p:nvSpPr>
          <p:spPr bwMode="auto">
            <a:xfrm>
              <a:off x="4211" y="942"/>
              <a:ext cx="13" cy="464"/>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74" name="Rectangle 241"/>
            <p:cNvSpPr>
              <a:spLocks noChangeArrowheads="1"/>
            </p:cNvSpPr>
            <p:nvPr/>
          </p:nvSpPr>
          <p:spPr bwMode="auto">
            <a:xfrm>
              <a:off x="4211" y="942"/>
              <a:ext cx="13" cy="464"/>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75" name="Rectangle 242"/>
            <p:cNvSpPr>
              <a:spLocks noChangeArrowheads="1"/>
            </p:cNvSpPr>
            <p:nvPr/>
          </p:nvSpPr>
          <p:spPr bwMode="auto">
            <a:xfrm>
              <a:off x="4228" y="942"/>
              <a:ext cx="13" cy="376"/>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76" name="Rectangle 243"/>
            <p:cNvSpPr>
              <a:spLocks noChangeArrowheads="1"/>
            </p:cNvSpPr>
            <p:nvPr/>
          </p:nvSpPr>
          <p:spPr bwMode="auto">
            <a:xfrm>
              <a:off x="4228" y="942"/>
              <a:ext cx="13" cy="376"/>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77" name="Rectangle 244"/>
            <p:cNvSpPr>
              <a:spLocks noChangeArrowheads="1"/>
            </p:cNvSpPr>
            <p:nvPr/>
          </p:nvSpPr>
          <p:spPr bwMode="auto">
            <a:xfrm>
              <a:off x="4241" y="942"/>
              <a:ext cx="13" cy="680"/>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78" name="Rectangle 245"/>
            <p:cNvSpPr>
              <a:spLocks noChangeArrowheads="1"/>
            </p:cNvSpPr>
            <p:nvPr/>
          </p:nvSpPr>
          <p:spPr bwMode="auto">
            <a:xfrm>
              <a:off x="4241" y="942"/>
              <a:ext cx="13" cy="680"/>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79" name="Rectangle 246"/>
            <p:cNvSpPr>
              <a:spLocks noChangeArrowheads="1"/>
            </p:cNvSpPr>
            <p:nvPr/>
          </p:nvSpPr>
          <p:spPr bwMode="auto">
            <a:xfrm>
              <a:off x="4259" y="942"/>
              <a:ext cx="13" cy="260"/>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80" name="Rectangle 247"/>
            <p:cNvSpPr>
              <a:spLocks noChangeArrowheads="1"/>
            </p:cNvSpPr>
            <p:nvPr/>
          </p:nvSpPr>
          <p:spPr bwMode="auto">
            <a:xfrm>
              <a:off x="4259" y="942"/>
              <a:ext cx="13" cy="260"/>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81" name="Rectangle 248"/>
            <p:cNvSpPr>
              <a:spLocks noChangeArrowheads="1"/>
            </p:cNvSpPr>
            <p:nvPr/>
          </p:nvSpPr>
          <p:spPr bwMode="auto">
            <a:xfrm>
              <a:off x="4276" y="942"/>
              <a:ext cx="13" cy="532"/>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82" name="Rectangle 249"/>
            <p:cNvSpPr>
              <a:spLocks noChangeArrowheads="1"/>
            </p:cNvSpPr>
            <p:nvPr/>
          </p:nvSpPr>
          <p:spPr bwMode="auto">
            <a:xfrm>
              <a:off x="4276" y="942"/>
              <a:ext cx="13" cy="532"/>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83" name="Rectangle 250"/>
            <p:cNvSpPr>
              <a:spLocks noChangeArrowheads="1"/>
            </p:cNvSpPr>
            <p:nvPr/>
          </p:nvSpPr>
          <p:spPr bwMode="auto">
            <a:xfrm>
              <a:off x="4289" y="942"/>
              <a:ext cx="13" cy="448"/>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784" name="Rectangle 251"/>
            <p:cNvSpPr>
              <a:spLocks noChangeArrowheads="1"/>
            </p:cNvSpPr>
            <p:nvPr/>
          </p:nvSpPr>
          <p:spPr bwMode="auto">
            <a:xfrm>
              <a:off x="4289" y="942"/>
              <a:ext cx="13" cy="448"/>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785" name="Line 252"/>
            <p:cNvSpPr>
              <a:spLocks noChangeShapeType="1"/>
            </p:cNvSpPr>
            <p:nvPr/>
          </p:nvSpPr>
          <p:spPr bwMode="auto">
            <a:xfrm>
              <a:off x="3296" y="942"/>
              <a:ext cx="1114" cy="0"/>
            </a:xfrm>
            <a:prstGeom prst="line">
              <a:avLst/>
            </a:prstGeom>
            <a:noFill/>
            <a:ln w="0">
              <a:solidFill>
                <a:srgbClr val="000000"/>
              </a:solidFill>
              <a:round/>
              <a:headEnd/>
              <a:tailEnd/>
            </a:ln>
          </p:spPr>
          <p:txBody>
            <a:bodyPr/>
            <a:lstStyle/>
            <a:p>
              <a:endParaRPr lang="en-GB"/>
            </a:p>
          </p:txBody>
        </p:sp>
        <p:sp>
          <p:nvSpPr>
            <p:cNvPr id="1786" name="Rectangle 253"/>
            <p:cNvSpPr>
              <a:spLocks noChangeArrowheads="1"/>
            </p:cNvSpPr>
            <p:nvPr/>
          </p:nvSpPr>
          <p:spPr bwMode="auto">
            <a:xfrm>
              <a:off x="3634" y="666"/>
              <a:ext cx="436" cy="107"/>
            </a:xfrm>
            <a:prstGeom prst="rect">
              <a:avLst/>
            </a:prstGeom>
            <a:noFill/>
            <a:ln w="9525">
              <a:noFill/>
              <a:miter lim="800000"/>
              <a:headEnd/>
              <a:tailEnd/>
            </a:ln>
          </p:spPr>
          <p:txBody>
            <a:bodyPr wrap="none" lIns="0" tIns="0" rIns="0" bIns="0">
              <a:spAutoFit/>
            </a:bodyPr>
            <a:lstStyle/>
            <a:p>
              <a:pPr algn="l" eaLnBrk="1" hangingPunct="1"/>
              <a:r>
                <a:rPr lang="en-GB" sz="1100" b="0">
                  <a:solidFill>
                    <a:srgbClr val="990033"/>
                  </a:solidFill>
                  <a:latin typeface="Arial Narrow" pitchFamily="34" charset="0"/>
                  <a:cs typeface="Arial" pitchFamily="34" charset="0"/>
                </a:rPr>
                <a:t>Log-evidence</a:t>
              </a:r>
              <a:endParaRPr lang="en-GB">
                <a:solidFill>
                  <a:srgbClr val="990033"/>
                </a:solidFill>
                <a:latin typeface="Arial" pitchFamily="34" charset="0"/>
                <a:cs typeface="Arial" pitchFamily="34" charset="0"/>
              </a:endParaRPr>
            </a:p>
          </p:txBody>
        </p:sp>
        <p:sp>
          <p:nvSpPr>
            <p:cNvPr id="1787" name="Rectangle 254"/>
            <p:cNvSpPr>
              <a:spLocks noChangeArrowheads="1"/>
            </p:cNvSpPr>
            <p:nvPr/>
          </p:nvSpPr>
          <p:spPr bwMode="auto">
            <a:xfrm>
              <a:off x="3709" y="1902"/>
              <a:ext cx="180" cy="97"/>
            </a:xfrm>
            <a:prstGeom prst="rect">
              <a:avLst/>
            </a:prstGeom>
            <a:noFill/>
            <a:ln w="9525">
              <a:noFill/>
              <a:miter lim="800000"/>
              <a:headEnd/>
              <a:tailEnd/>
            </a:ln>
          </p:spPr>
          <p:txBody>
            <a:bodyPr wrap="none" lIns="0" tIns="0" rIns="0" bIns="0">
              <a:spAutoFit/>
            </a:bodyPr>
            <a:lstStyle/>
            <a:p>
              <a:pPr algn="l" eaLnBrk="1" hangingPunct="1"/>
              <a:r>
                <a:rPr lang="en-GB" sz="1000" b="0">
                  <a:solidFill>
                    <a:srgbClr val="000000"/>
                  </a:solidFill>
                  <a:latin typeface="Arial Narrow" pitchFamily="34" charset="0"/>
                  <a:cs typeface="Arial" pitchFamily="34" charset="0"/>
                </a:rPr>
                <a:t>model</a:t>
              </a:r>
              <a:endParaRPr lang="en-GB" sz="1000">
                <a:latin typeface="Arial" pitchFamily="34" charset="0"/>
                <a:cs typeface="Arial" pitchFamily="34" charset="0"/>
              </a:endParaRPr>
            </a:p>
          </p:txBody>
        </p:sp>
        <p:sp>
          <p:nvSpPr>
            <p:cNvPr id="1788" name="Rectangle 255"/>
            <p:cNvSpPr>
              <a:spLocks noChangeArrowheads="1"/>
            </p:cNvSpPr>
            <p:nvPr/>
          </p:nvSpPr>
          <p:spPr bwMode="auto">
            <a:xfrm rot="16200000">
              <a:off x="2940" y="1281"/>
              <a:ext cx="329" cy="78"/>
            </a:xfrm>
            <a:prstGeom prst="rect">
              <a:avLst/>
            </a:prstGeom>
            <a:noFill/>
            <a:ln w="9525">
              <a:noFill/>
              <a:miter lim="800000"/>
              <a:headEnd/>
              <a:tailEnd/>
            </a:ln>
          </p:spPr>
          <p:txBody>
            <a:bodyPr wrap="none" lIns="0" tIns="0" rIns="0" bIns="0">
              <a:spAutoFit/>
            </a:bodyPr>
            <a:lstStyle/>
            <a:p>
              <a:pPr algn="l" eaLnBrk="1" hangingPunct="1"/>
              <a:r>
                <a:rPr lang="en-GB" sz="800" b="0">
                  <a:solidFill>
                    <a:srgbClr val="000000"/>
                  </a:solidFill>
                  <a:latin typeface="Arial Narrow" pitchFamily="34" charset="0"/>
                  <a:cs typeface="Arial" pitchFamily="34" charset="0"/>
                </a:rPr>
                <a:t>log-probability</a:t>
              </a:r>
              <a:endParaRPr lang="en-GB">
                <a:latin typeface="Arial" pitchFamily="34" charset="0"/>
                <a:cs typeface="Arial" pitchFamily="34" charset="0"/>
              </a:endParaRPr>
            </a:p>
          </p:txBody>
        </p:sp>
        <p:sp>
          <p:nvSpPr>
            <p:cNvPr id="1789" name="Rectangle 256"/>
            <p:cNvSpPr>
              <a:spLocks noChangeArrowheads="1"/>
            </p:cNvSpPr>
            <p:nvPr/>
          </p:nvSpPr>
          <p:spPr bwMode="auto">
            <a:xfrm>
              <a:off x="1829" y="2294"/>
              <a:ext cx="1114" cy="1024"/>
            </a:xfrm>
            <a:prstGeom prst="rect">
              <a:avLst/>
            </a:prstGeom>
            <a:noFill/>
            <a:ln w="0">
              <a:solidFill>
                <a:srgbClr val="FFFFFF"/>
              </a:solidFill>
              <a:miter lim="800000"/>
              <a:headEnd/>
              <a:tailEnd/>
            </a:ln>
          </p:spPr>
          <p:txBody>
            <a:bodyPr/>
            <a:lstStyle/>
            <a:p>
              <a:pPr algn="l" eaLnBrk="1" hangingPunct="1"/>
              <a:endParaRPr lang="en-US">
                <a:latin typeface="Arial" pitchFamily="34" charset="0"/>
                <a:cs typeface="Arial" pitchFamily="34" charset="0"/>
              </a:endParaRPr>
            </a:p>
          </p:txBody>
        </p:sp>
        <p:sp>
          <p:nvSpPr>
            <p:cNvPr id="1790" name="Line 257"/>
            <p:cNvSpPr>
              <a:spLocks noChangeShapeType="1"/>
            </p:cNvSpPr>
            <p:nvPr/>
          </p:nvSpPr>
          <p:spPr bwMode="auto">
            <a:xfrm>
              <a:off x="1829" y="3318"/>
              <a:ext cx="1114" cy="0"/>
            </a:xfrm>
            <a:prstGeom prst="line">
              <a:avLst/>
            </a:prstGeom>
            <a:noFill/>
            <a:ln w="0">
              <a:solidFill>
                <a:srgbClr val="000000"/>
              </a:solidFill>
              <a:round/>
              <a:headEnd/>
              <a:tailEnd/>
            </a:ln>
          </p:spPr>
          <p:txBody>
            <a:bodyPr/>
            <a:lstStyle/>
            <a:p>
              <a:endParaRPr lang="en-GB"/>
            </a:p>
          </p:txBody>
        </p:sp>
        <p:sp>
          <p:nvSpPr>
            <p:cNvPr id="1791" name="Line 258"/>
            <p:cNvSpPr>
              <a:spLocks noChangeShapeType="1"/>
            </p:cNvSpPr>
            <p:nvPr/>
          </p:nvSpPr>
          <p:spPr bwMode="auto">
            <a:xfrm flipV="1">
              <a:off x="1829" y="2294"/>
              <a:ext cx="0" cy="1024"/>
            </a:xfrm>
            <a:prstGeom prst="line">
              <a:avLst/>
            </a:prstGeom>
            <a:noFill/>
            <a:ln w="0">
              <a:solidFill>
                <a:srgbClr val="000000"/>
              </a:solidFill>
              <a:round/>
              <a:headEnd/>
              <a:tailEnd/>
            </a:ln>
          </p:spPr>
          <p:txBody>
            <a:bodyPr/>
            <a:lstStyle/>
            <a:p>
              <a:endParaRPr lang="en-GB"/>
            </a:p>
          </p:txBody>
        </p:sp>
        <p:sp>
          <p:nvSpPr>
            <p:cNvPr id="1792" name="Line 259"/>
            <p:cNvSpPr>
              <a:spLocks noChangeShapeType="1"/>
            </p:cNvSpPr>
            <p:nvPr/>
          </p:nvSpPr>
          <p:spPr bwMode="auto">
            <a:xfrm>
              <a:off x="1829" y="3318"/>
              <a:ext cx="1114" cy="0"/>
            </a:xfrm>
            <a:prstGeom prst="line">
              <a:avLst/>
            </a:prstGeom>
            <a:noFill/>
            <a:ln w="0">
              <a:solidFill>
                <a:srgbClr val="000000"/>
              </a:solidFill>
              <a:round/>
              <a:headEnd/>
              <a:tailEnd/>
            </a:ln>
          </p:spPr>
          <p:txBody>
            <a:bodyPr/>
            <a:lstStyle/>
            <a:p>
              <a:endParaRPr lang="en-GB"/>
            </a:p>
          </p:txBody>
        </p:sp>
        <p:sp>
          <p:nvSpPr>
            <p:cNvPr id="1793" name="Line 260"/>
            <p:cNvSpPr>
              <a:spLocks noChangeShapeType="1"/>
            </p:cNvSpPr>
            <p:nvPr/>
          </p:nvSpPr>
          <p:spPr bwMode="auto">
            <a:xfrm flipV="1">
              <a:off x="1829" y="2294"/>
              <a:ext cx="0" cy="1024"/>
            </a:xfrm>
            <a:prstGeom prst="line">
              <a:avLst/>
            </a:prstGeom>
            <a:noFill/>
            <a:ln w="0">
              <a:solidFill>
                <a:srgbClr val="000000"/>
              </a:solidFill>
              <a:round/>
              <a:headEnd/>
              <a:tailEnd/>
            </a:ln>
          </p:spPr>
          <p:txBody>
            <a:bodyPr/>
            <a:lstStyle/>
            <a:p>
              <a:endParaRPr lang="en-GB"/>
            </a:p>
          </p:txBody>
        </p:sp>
        <p:sp>
          <p:nvSpPr>
            <p:cNvPr id="1794" name="Line 261"/>
            <p:cNvSpPr>
              <a:spLocks noChangeShapeType="1"/>
            </p:cNvSpPr>
            <p:nvPr/>
          </p:nvSpPr>
          <p:spPr bwMode="auto">
            <a:xfrm flipV="1">
              <a:off x="1829" y="3306"/>
              <a:ext cx="0" cy="12"/>
            </a:xfrm>
            <a:prstGeom prst="line">
              <a:avLst/>
            </a:prstGeom>
            <a:noFill/>
            <a:ln w="0">
              <a:solidFill>
                <a:srgbClr val="000000"/>
              </a:solidFill>
              <a:round/>
              <a:headEnd/>
              <a:tailEnd/>
            </a:ln>
          </p:spPr>
          <p:txBody>
            <a:bodyPr/>
            <a:lstStyle/>
            <a:p>
              <a:endParaRPr lang="en-GB"/>
            </a:p>
          </p:txBody>
        </p:sp>
        <p:sp>
          <p:nvSpPr>
            <p:cNvPr id="1795" name="Line 262"/>
            <p:cNvSpPr>
              <a:spLocks noChangeShapeType="1"/>
            </p:cNvSpPr>
            <p:nvPr/>
          </p:nvSpPr>
          <p:spPr bwMode="auto">
            <a:xfrm>
              <a:off x="1829" y="2294"/>
              <a:ext cx="0" cy="12"/>
            </a:xfrm>
            <a:prstGeom prst="line">
              <a:avLst/>
            </a:prstGeom>
            <a:noFill/>
            <a:ln w="0">
              <a:solidFill>
                <a:srgbClr val="000000"/>
              </a:solidFill>
              <a:round/>
              <a:headEnd/>
              <a:tailEnd/>
            </a:ln>
          </p:spPr>
          <p:txBody>
            <a:bodyPr/>
            <a:lstStyle/>
            <a:p>
              <a:endParaRPr lang="en-GB"/>
            </a:p>
          </p:txBody>
        </p:sp>
        <p:sp>
          <p:nvSpPr>
            <p:cNvPr id="1796" name="Rectangle 263"/>
            <p:cNvSpPr>
              <a:spLocks noChangeArrowheads="1"/>
            </p:cNvSpPr>
            <p:nvPr/>
          </p:nvSpPr>
          <p:spPr bwMode="auto">
            <a:xfrm>
              <a:off x="1816" y="3334"/>
              <a:ext cx="26"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0</a:t>
              </a:r>
              <a:endParaRPr lang="en-GB">
                <a:latin typeface="Arial" pitchFamily="34" charset="0"/>
                <a:cs typeface="Arial" pitchFamily="34" charset="0"/>
              </a:endParaRPr>
            </a:p>
          </p:txBody>
        </p:sp>
        <p:sp>
          <p:nvSpPr>
            <p:cNvPr id="1797" name="Line 264"/>
            <p:cNvSpPr>
              <a:spLocks noChangeShapeType="1"/>
            </p:cNvSpPr>
            <p:nvPr/>
          </p:nvSpPr>
          <p:spPr bwMode="auto">
            <a:xfrm flipV="1">
              <a:off x="2016" y="3306"/>
              <a:ext cx="0" cy="12"/>
            </a:xfrm>
            <a:prstGeom prst="line">
              <a:avLst/>
            </a:prstGeom>
            <a:noFill/>
            <a:ln w="0">
              <a:solidFill>
                <a:srgbClr val="000000"/>
              </a:solidFill>
              <a:round/>
              <a:headEnd/>
              <a:tailEnd/>
            </a:ln>
          </p:spPr>
          <p:txBody>
            <a:bodyPr/>
            <a:lstStyle/>
            <a:p>
              <a:endParaRPr lang="en-GB"/>
            </a:p>
          </p:txBody>
        </p:sp>
        <p:sp>
          <p:nvSpPr>
            <p:cNvPr id="1798" name="Rectangle 265"/>
            <p:cNvSpPr>
              <a:spLocks noChangeArrowheads="1"/>
            </p:cNvSpPr>
            <p:nvPr/>
          </p:nvSpPr>
          <p:spPr bwMode="auto">
            <a:xfrm>
              <a:off x="2003" y="3334"/>
              <a:ext cx="26"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1</a:t>
              </a:r>
              <a:endParaRPr lang="en-GB">
                <a:latin typeface="Arial" pitchFamily="34" charset="0"/>
                <a:cs typeface="Arial" pitchFamily="34" charset="0"/>
              </a:endParaRPr>
            </a:p>
          </p:txBody>
        </p:sp>
        <p:sp>
          <p:nvSpPr>
            <p:cNvPr id="1799" name="Line 266"/>
            <p:cNvSpPr>
              <a:spLocks noChangeShapeType="1"/>
            </p:cNvSpPr>
            <p:nvPr/>
          </p:nvSpPr>
          <p:spPr bwMode="auto">
            <a:xfrm flipV="1">
              <a:off x="2202" y="3306"/>
              <a:ext cx="0" cy="12"/>
            </a:xfrm>
            <a:prstGeom prst="line">
              <a:avLst/>
            </a:prstGeom>
            <a:noFill/>
            <a:ln w="0">
              <a:solidFill>
                <a:srgbClr val="000000"/>
              </a:solidFill>
              <a:round/>
              <a:headEnd/>
              <a:tailEnd/>
            </a:ln>
          </p:spPr>
          <p:txBody>
            <a:bodyPr/>
            <a:lstStyle/>
            <a:p>
              <a:endParaRPr lang="en-GB"/>
            </a:p>
          </p:txBody>
        </p:sp>
        <p:sp>
          <p:nvSpPr>
            <p:cNvPr id="1800" name="Rectangle 267"/>
            <p:cNvSpPr>
              <a:spLocks noChangeArrowheads="1"/>
            </p:cNvSpPr>
            <p:nvPr/>
          </p:nvSpPr>
          <p:spPr bwMode="auto">
            <a:xfrm>
              <a:off x="2189" y="3334"/>
              <a:ext cx="26"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2</a:t>
              </a:r>
              <a:endParaRPr lang="en-GB">
                <a:latin typeface="Arial" pitchFamily="34" charset="0"/>
                <a:cs typeface="Arial" pitchFamily="34" charset="0"/>
              </a:endParaRPr>
            </a:p>
          </p:txBody>
        </p:sp>
        <p:sp>
          <p:nvSpPr>
            <p:cNvPr id="1801" name="Line 268"/>
            <p:cNvSpPr>
              <a:spLocks noChangeShapeType="1"/>
            </p:cNvSpPr>
            <p:nvPr/>
          </p:nvSpPr>
          <p:spPr bwMode="auto">
            <a:xfrm flipV="1">
              <a:off x="2389" y="3306"/>
              <a:ext cx="0" cy="12"/>
            </a:xfrm>
            <a:prstGeom prst="line">
              <a:avLst/>
            </a:prstGeom>
            <a:noFill/>
            <a:ln w="0">
              <a:solidFill>
                <a:srgbClr val="000000"/>
              </a:solidFill>
              <a:round/>
              <a:headEnd/>
              <a:tailEnd/>
            </a:ln>
          </p:spPr>
          <p:txBody>
            <a:bodyPr/>
            <a:lstStyle/>
            <a:p>
              <a:endParaRPr lang="en-GB"/>
            </a:p>
          </p:txBody>
        </p:sp>
        <p:sp>
          <p:nvSpPr>
            <p:cNvPr id="1802" name="Rectangle 269"/>
            <p:cNvSpPr>
              <a:spLocks noChangeArrowheads="1"/>
            </p:cNvSpPr>
            <p:nvPr/>
          </p:nvSpPr>
          <p:spPr bwMode="auto">
            <a:xfrm>
              <a:off x="2376" y="3334"/>
              <a:ext cx="26"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3</a:t>
              </a:r>
              <a:endParaRPr lang="en-GB">
                <a:latin typeface="Arial" pitchFamily="34" charset="0"/>
                <a:cs typeface="Arial" pitchFamily="34" charset="0"/>
              </a:endParaRPr>
            </a:p>
          </p:txBody>
        </p:sp>
        <p:sp>
          <p:nvSpPr>
            <p:cNvPr id="1803" name="Line 270"/>
            <p:cNvSpPr>
              <a:spLocks noChangeShapeType="1"/>
            </p:cNvSpPr>
            <p:nvPr/>
          </p:nvSpPr>
          <p:spPr bwMode="auto">
            <a:xfrm flipV="1">
              <a:off x="2571" y="3306"/>
              <a:ext cx="0" cy="12"/>
            </a:xfrm>
            <a:prstGeom prst="line">
              <a:avLst/>
            </a:prstGeom>
            <a:noFill/>
            <a:ln w="0">
              <a:solidFill>
                <a:srgbClr val="000000"/>
              </a:solidFill>
              <a:round/>
              <a:headEnd/>
              <a:tailEnd/>
            </a:ln>
          </p:spPr>
          <p:txBody>
            <a:bodyPr/>
            <a:lstStyle/>
            <a:p>
              <a:endParaRPr lang="en-GB"/>
            </a:p>
          </p:txBody>
        </p:sp>
        <p:sp>
          <p:nvSpPr>
            <p:cNvPr id="1804" name="Rectangle 271"/>
            <p:cNvSpPr>
              <a:spLocks noChangeArrowheads="1"/>
            </p:cNvSpPr>
            <p:nvPr/>
          </p:nvSpPr>
          <p:spPr bwMode="auto">
            <a:xfrm>
              <a:off x="2558" y="3334"/>
              <a:ext cx="26"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4</a:t>
              </a:r>
              <a:endParaRPr lang="en-GB">
                <a:latin typeface="Arial" pitchFamily="34" charset="0"/>
                <a:cs typeface="Arial" pitchFamily="34" charset="0"/>
              </a:endParaRPr>
            </a:p>
          </p:txBody>
        </p:sp>
        <p:sp>
          <p:nvSpPr>
            <p:cNvPr id="1805" name="Line 272"/>
            <p:cNvSpPr>
              <a:spLocks noChangeShapeType="1"/>
            </p:cNvSpPr>
            <p:nvPr/>
          </p:nvSpPr>
          <p:spPr bwMode="auto">
            <a:xfrm flipV="1">
              <a:off x="2757" y="3306"/>
              <a:ext cx="0" cy="12"/>
            </a:xfrm>
            <a:prstGeom prst="line">
              <a:avLst/>
            </a:prstGeom>
            <a:noFill/>
            <a:ln w="0">
              <a:solidFill>
                <a:srgbClr val="000000"/>
              </a:solidFill>
              <a:round/>
              <a:headEnd/>
              <a:tailEnd/>
            </a:ln>
          </p:spPr>
          <p:txBody>
            <a:bodyPr/>
            <a:lstStyle/>
            <a:p>
              <a:endParaRPr lang="en-GB"/>
            </a:p>
          </p:txBody>
        </p:sp>
        <p:sp>
          <p:nvSpPr>
            <p:cNvPr id="1806" name="Rectangle 273"/>
            <p:cNvSpPr>
              <a:spLocks noChangeArrowheads="1"/>
            </p:cNvSpPr>
            <p:nvPr/>
          </p:nvSpPr>
          <p:spPr bwMode="auto">
            <a:xfrm>
              <a:off x="2744" y="3334"/>
              <a:ext cx="26"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5</a:t>
              </a:r>
              <a:endParaRPr lang="en-GB">
                <a:latin typeface="Arial" pitchFamily="34" charset="0"/>
                <a:cs typeface="Arial" pitchFamily="34" charset="0"/>
              </a:endParaRPr>
            </a:p>
          </p:txBody>
        </p:sp>
        <p:sp>
          <p:nvSpPr>
            <p:cNvPr id="1807" name="Line 274"/>
            <p:cNvSpPr>
              <a:spLocks noChangeShapeType="1"/>
            </p:cNvSpPr>
            <p:nvPr/>
          </p:nvSpPr>
          <p:spPr bwMode="auto">
            <a:xfrm flipV="1">
              <a:off x="2943" y="3306"/>
              <a:ext cx="0" cy="12"/>
            </a:xfrm>
            <a:prstGeom prst="line">
              <a:avLst/>
            </a:prstGeom>
            <a:noFill/>
            <a:ln w="0">
              <a:solidFill>
                <a:srgbClr val="000000"/>
              </a:solidFill>
              <a:round/>
              <a:headEnd/>
              <a:tailEnd/>
            </a:ln>
          </p:spPr>
          <p:txBody>
            <a:bodyPr/>
            <a:lstStyle/>
            <a:p>
              <a:endParaRPr lang="en-GB"/>
            </a:p>
          </p:txBody>
        </p:sp>
        <p:sp>
          <p:nvSpPr>
            <p:cNvPr id="1808" name="Rectangle 275"/>
            <p:cNvSpPr>
              <a:spLocks noChangeArrowheads="1"/>
            </p:cNvSpPr>
            <p:nvPr/>
          </p:nvSpPr>
          <p:spPr bwMode="auto">
            <a:xfrm>
              <a:off x="2930" y="3334"/>
              <a:ext cx="26"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6</a:t>
              </a:r>
              <a:endParaRPr lang="en-GB">
                <a:latin typeface="Arial" pitchFamily="34" charset="0"/>
                <a:cs typeface="Arial" pitchFamily="34" charset="0"/>
              </a:endParaRPr>
            </a:p>
          </p:txBody>
        </p:sp>
        <p:sp>
          <p:nvSpPr>
            <p:cNvPr id="1809" name="Line 276"/>
            <p:cNvSpPr>
              <a:spLocks noChangeShapeType="1"/>
            </p:cNvSpPr>
            <p:nvPr/>
          </p:nvSpPr>
          <p:spPr bwMode="auto">
            <a:xfrm>
              <a:off x="1829" y="3318"/>
              <a:ext cx="13" cy="0"/>
            </a:xfrm>
            <a:prstGeom prst="line">
              <a:avLst/>
            </a:prstGeom>
            <a:noFill/>
            <a:ln w="0">
              <a:solidFill>
                <a:srgbClr val="000000"/>
              </a:solidFill>
              <a:round/>
              <a:headEnd/>
              <a:tailEnd/>
            </a:ln>
          </p:spPr>
          <p:txBody>
            <a:bodyPr/>
            <a:lstStyle/>
            <a:p>
              <a:endParaRPr lang="en-GB"/>
            </a:p>
          </p:txBody>
        </p:sp>
        <p:sp>
          <p:nvSpPr>
            <p:cNvPr id="1810" name="Line 277"/>
            <p:cNvSpPr>
              <a:spLocks noChangeShapeType="1"/>
            </p:cNvSpPr>
            <p:nvPr/>
          </p:nvSpPr>
          <p:spPr bwMode="auto">
            <a:xfrm flipH="1">
              <a:off x="2930" y="3318"/>
              <a:ext cx="13" cy="0"/>
            </a:xfrm>
            <a:prstGeom prst="line">
              <a:avLst/>
            </a:prstGeom>
            <a:noFill/>
            <a:ln w="0">
              <a:solidFill>
                <a:srgbClr val="000000"/>
              </a:solidFill>
              <a:round/>
              <a:headEnd/>
              <a:tailEnd/>
            </a:ln>
          </p:spPr>
          <p:txBody>
            <a:bodyPr/>
            <a:lstStyle/>
            <a:p>
              <a:endParaRPr lang="en-GB"/>
            </a:p>
          </p:txBody>
        </p:sp>
        <p:sp>
          <p:nvSpPr>
            <p:cNvPr id="1811" name="Rectangle 278"/>
            <p:cNvSpPr>
              <a:spLocks noChangeArrowheads="1"/>
            </p:cNvSpPr>
            <p:nvPr/>
          </p:nvSpPr>
          <p:spPr bwMode="auto">
            <a:xfrm>
              <a:off x="1720" y="3286"/>
              <a:ext cx="94"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-600</a:t>
              </a:r>
              <a:endParaRPr lang="en-GB">
                <a:latin typeface="Arial" pitchFamily="34" charset="0"/>
                <a:cs typeface="Arial" pitchFamily="34" charset="0"/>
              </a:endParaRPr>
            </a:p>
          </p:txBody>
        </p:sp>
        <p:sp>
          <p:nvSpPr>
            <p:cNvPr id="1812" name="Line 279"/>
            <p:cNvSpPr>
              <a:spLocks noChangeShapeType="1"/>
            </p:cNvSpPr>
            <p:nvPr/>
          </p:nvSpPr>
          <p:spPr bwMode="auto">
            <a:xfrm>
              <a:off x="1829" y="3170"/>
              <a:ext cx="13" cy="0"/>
            </a:xfrm>
            <a:prstGeom prst="line">
              <a:avLst/>
            </a:prstGeom>
            <a:noFill/>
            <a:ln w="0">
              <a:solidFill>
                <a:srgbClr val="000000"/>
              </a:solidFill>
              <a:round/>
              <a:headEnd/>
              <a:tailEnd/>
            </a:ln>
          </p:spPr>
          <p:txBody>
            <a:bodyPr/>
            <a:lstStyle/>
            <a:p>
              <a:endParaRPr lang="en-GB"/>
            </a:p>
          </p:txBody>
        </p:sp>
        <p:sp>
          <p:nvSpPr>
            <p:cNvPr id="1813" name="Rectangle 280"/>
            <p:cNvSpPr>
              <a:spLocks noChangeArrowheads="1"/>
            </p:cNvSpPr>
            <p:nvPr/>
          </p:nvSpPr>
          <p:spPr bwMode="auto">
            <a:xfrm>
              <a:off x="1720" y="3138"/>
              <a:ext cx="94"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-500</a:t>
              </a:r>
              <a:endParaRPr lang="en-GB">
                <a:latin typeface="Arial" pitchFamily="34" charset="0"/>
                <a:cs typeface="Arial" pitchFamily="34" charset="0"/>
              </a:endParaRPr>
            </a:p>
          </p:txBody>
        </p:sp>
        <p:sp>
          <p:nvSpPr>
            <p:cNvPr id="1814" name="Line 281"/>
            <p:cNvSpPr>
              <a:spLocks noChangeShapeType="1"/>
            </p:cNvSpPr>
            <p:nvPr/>
          </p:nvSpPr>
          <p:spPr bwMode="auto">
            <a:xfrm>
              <a:off x="1829" y="3026"/>
              <a:ext cx="13" cy="0"/>
            </a:xfrm>
            <a:prstGeom prst="line">
              <a:avLst/>
            </a:prstGeom>
            <a:noFill/>
            <a:ln w="0">
              <a:solidFill>
                <a:srgbClr val="000000"/>
              </a:solidFill>
              <a:round/>
              <a:headEnd/>
              <a:tailEnd/>
            </a:ln>
          </p:spPr>
          <p:txBody>
            <a:bodyPr/>
            <a:lstStyle/>
            <a:p>
              <a:endParaRPr lang="en-GB"/>
            </a:p>
          </p:txBody>
        </p:sp>
        <p:sp>
          <p:nvSpPr>
            <p:cNvPr id="1815" name="Rectangle 282"/>
            <p:cNvSpPr>
              <a:spLocks noChangeArrowheads="1"/>
            </p:cNvSpPr>
            <p:nvPr/>
          </p:nvSpPr>
          <p:spPr bwMode="auto">
            <a:xfrm>
              <a:off x="1720" y="2994"/>
              <a:ext cx="94"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-400</a:t>
              </a:r>
              <a:endParaRPr lang="en-GB">
                <a:latin typeface="Arial" pitchFamily="34" charset="0"/>
                <a:cs typeface="Arial" pitchFamily="34" charset="0"/>
              </a:endParaRPr>
            </a:p>
          </p:txBody>
        </p:sp>
        <p:sp>
          <p:nvSpPr>
            <p:cNvPr id="1816" name="Line 283"/>
            <p:cNvSpPr>
              <a:spLocks noChangeShapeType="1"/>
            </p:cNvSpPr>
            <p:nvPr/>
          </p:nvSpPr>
          <p:spPr bwMode="auto">
            <a:xfrm>
              <a:off x="1829" y="2878"/>
              <a:ext cx="13" cy="0"/>
            </a:xfrm>
            <a:prstGeom prst="line">
              <a:avLst/>
            </a:prstGeom>
            <a:noFill/>
            <a:ln w="0">
              <a:solidFill>
                <a:srgbClr val="000000"/>
              </a:solidFill>
              <a:round/>
              <a:headEnd/>
              <a:tailEnd/>
            </a:ln>
          </p:spPr>
          <p:txBody>
            <a:bodyPr/>
            <a:lstStyle/>
            <a:p>
              <a:endParaRPr lang="en-GB"/>
            </a:p>
          </p:txBody>
        </p:sp>
        <p:sp>
          <p:nvSpPr>
            <p:cNvPr id="1817" name="Rectangle 284"/>
            <p:cNvSpPr>
              <a:spLocks noChangeArrowheads="1"/>
            </p:cNvSpPr>
            <p:nvPr/>
          </p:nvSpPr>
          <p:spPr bwMode="auto">
            <a:xfrm>
              <a:off x="1720" y="2846"/>
              <a:ext cx="94"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-300</a:t>
              </a:r>
              <a:endParaRPr lang="en-GB">
                <a:latin typeface="Arial" pitchFamily="34" charset="0"/>
                <a:cs typeface="Arial" pitchFamily="34" charset="0"/>
              </a:endParaRPr>
            </a:p>
          </p:txBody>
        </p:sp>
        <p:sp>
          <p:nvSpPr>
            <p:cNvPr id="1818" name="Line 285"/>
            <p:cNvSpPr>
              <a:spLocks noChangeShapeType="1"/>
            </p:cNvSpPr>
            <p:nvPr/>
          </p:nvSpPr>
          <p:spPr bwMode="auto">
            <a:xfrm>
              <a:off x="1829" y="2734"/>
              <a:ext cx="13" cy="0"/>
            </a:xfrm>
            <a:prstGeom prst="line">
              <a:avLst/>
            </a:prstGeom>
            <a:noFill/>
            <a:ln w="0">
              <a:solidFill>
                <a:srgbClr val="000000"/>
              </a:solidFill>
              <a:round/>
              <a:headEnd/>
              <a:tailEnd/>
            </a:ln>
          </p:spPr>
          <p:txBody>
            <a:bodyPr/>
            <a:lstStyle/>
            <a:p>
              <a:endParaRPr lang="en-GB"/>
            </a:p>
          </p:txBody>
        </p:sp>
        <p:sp>
          <p:nvSpPr>
            <p:cNvPr id="1819" name="Rectangle 286"/>
            <p:cNvSpPr>
              <a:spLocks noChangeArrowheads="1"/>
            </p:cNvSpPr>
            <p:nvPr/>
          </p:nvSpPr>
          <p:spPr bwMode="auto">
            <a:xfrm>
              <a:off x="1720" y="2702"/>
              <a:ext cx="94"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-200</a:t>
              </a:r>
              <a:endParaRPr lang="en-GB">
                <a:latin typeface="Arial" pitchFamily="34" charset="0"/>
                <a:cs typeface="Arial" pitchFamily="34" charset="0"/>
              </a:endParaRPr>
            </a:p>
          </p:txBody>
        </p:sp>
        <p:sp>
          <p:nvSpPr>
            <p:cNvPr id="1820" name="Line 287"/>
            <p:cNvSpPr>
              <a:spLocks noChangeShapeType="1"/>
            </p:cNvSpPr>
            <p:nvPr/>
          </p:nvSpPr>
          <p:spPr bwMode="auto">
            <a:xfrm>
              <a:off x="1829" y="2586"/>
              <a:ext cx="13" cy="0"/>
            </a:xfrm>
            <a:prstGeom prst="line">
              <a:avLst/>
            </a:prstGeom>
            <a:noFill/>
            <a:ln w="0">
              <a:solidFill>
                <a:srgbClr val="000000"/>
              </a:solidFill>
              <a:round/>
              <a:headEnd/>
              <a:tailEnd/>
            </a:ln>
          </p:spPr>
          <p:txBody>
            <a:bodyPr/>
            <a:lstStyle/>
            <a:p>
              <a:endParaRPr lang="en-GB"/>
            </a:p>
          </p:txBody>
        </p:sp>
        <p:sp>
          <p:nvSpPr>
            <p:cNvPr id="1821" name="Rectangle 288"/>
            <p:cNvSpPr>
              <a:spLocks noChangeArrowheads="1"/>
            </p:cNvSpPr>
            <p:nvPr/>
          </p:nvSpPr>
          <p:spPr bwMode="auto">
            <a:xfrm>
              <a:off x="1720" y="2554"/>
              <a:ext cx="94"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-100</a:t>
              </a:r>
              <a:endParaRPr lang="en-GB">
                <a:latin typeface="Arial" pitchFamily="34" charset="0"/>
                <a:cs typeface="Arial" pitchFamily="34" charset="0"/>
              </a:endParaRPr>
            </a:p>
          </p:txBody>
        </p:sp>
        <p:sp>
          <p:nvSpPr>
            <p:cNvPr id="1822" name="Line 289"/>
            <p:cNvSpPr>
              <a:spLocks noChangeShapeType="1"/>
            </p:cNvSpPr>
            <p:nvPr/>
          </p:nvSpPr>
          <p:spPr bwMode="auto">
            <a:xfrm>
              <a:off x="1829" y="2442"/>
              <a:ext cx="13" cy="0"/>
            </a:xfrm>
            <a:prstGeom prst="line">
              <a:avLst/>
            </a:prstGeom>
            <a:noFill/>
            <a:ln w="0">
              <a:solidFill>
                <a:srgbClr val="000000"/>
              </a:solidFill>
              <a:round/>
              <a:headEnd/>
              <a:tailEnd/>
            </a:ln>
          </p:spPr>
          <p:txBody>
            <a:bodyPr/>
            <a:lstStyle/>
            <a:p>
              <a:endParaRPr lang="en-GB"/>
            </a:p>
          </p:txBody>
        </p:sp>
        <p:sp>
          <p:nvSpPr>
            <p:cNvPr id="1823" name="Line 290"/>
            <p:cNvSpPr>
              <a:spLocks noChangeShapeType="1"/>
            </p:cNvSpPr>
            <p:nvPr/>
          </p:nvSpPr>
          <p:spPr bwMode="auto">
            <a:xfrm flipH="1">
              <a:off x="2930" y="2442"/>
              <a:ext cx="13" cy="0"/>
            </a:xfrm>
            <a:prstGeom prst="line">
              <a:avLst/>
            </a:prstGeom>
            <a:noFill/>
            <a:ln w="0">
              <a:solidFill>
                <a:srgbClr val="000000"/>
              </a:solidFill>
              <a:round/>
              <a:headEnd/>
              <a:tailEnd/>
            </a:ln>
          </p:spPr>
          <p:txBody>
            <a:bodyPr/>
            <a:lstStyle/>
            <a:p>
              <a:endParaRPr lang="en-GB"/>
            </a:p>
          </p:txBody>
        </p:sp>
        <p:sp>
          <p:nvSpPr>
            <p:cNvPr id="1824" name="Rectangle 291"/>
            <p:cNvSpPr>
              <a:spLocks noChangeArrowheads="1"/>
            </p:cNvSpPr>
            <p:nvPr/>
          </p:nvSpPr>
          <p:spPr bwMode="auto">
            <a:xfrm>
              <a:off x="1790" y="2410"/>
              <a:ext cx="26"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0</a:t>
              </a:r>
              <a:endParaRPr lang="en-GB">
                <a:latin typeface="Arial" pitchFamily="34" charset="0"/>
                <a:cs typeface="Arial" pitchFamily="34" charset="0"/>
              </a:endParaRPr>
            </a:p>
          </p:txBody>
        </p:sp>
        <p:sp>
          <p:nvSpPr>
            <p:cNvPr id="1825" name="Line 292"/>
            <p:cNvSpPr>
              <a:spLocks noChangeShapeType="1"/>
            </p:cNvSpPr>
            <p:nvPr/>
          </p:nvSpPr>
          <p:spPr bwMode="auto">
            <a:xfrm>
              <a:off x="1829" y="2294"/>
              <a:ext cx="13" cy="0"/>
            </a:xfrm>
            <a:prstGeom prst="line">
              <a:avLst/>
            </a:prstGeom>
            <a:noFill/>
            <a:ln w="0">
              <a:solidFill>
                <a:srgbClr val="000000"/>
              </a:solidFill>
              <a:round/>
              <a:headEnd/>
              <a:tailEnd/>
            </a:ln>
          </p:spPr>
          <p:txBody>
            <a:bodyPr/>
            <a:lstStyle/>
            <a:p>
              <a:endParaRPr lang="en-GB"/>
            </a:p>
          </p:txBody>
        </p:sp>
        <p:sp>
          <p:nvSpPr>
            <p:cNvPr id="1826" name="Rectangle 293"/>
            <p:cNvSpPr>
              <a:spLocks noChangeArrowheads="1"/>
            </p:cNvSpPr>
            <p:nvPr/>
          </p:nvSpPr>
          <p:spPr bwMode="auto">
            <a:xfrm>
              <a:off x="1738" y="2262"/>
              <a:ext cx="79"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100</a:t>
              </a:r>
              <a:endParaRPr lang="en-GB">
                <a:latin typeface="Arial" pitchFamily="34" charset="0"/>
                <a:cs typeface="Arial" pitchFamily="34" charset="0"/>
              </a:endParaRPr>
            </a:p>
          </p:txBody>
        </p:sp>
        <p:sp>
          <p:nvSpPr>
            <p:cNvPr id="1827" name="Line 294"/>
            <p:cNvSpPr>
              <a:spLocks noChangeShapeType="1"/>
            </p:cNvSpPr>
            <p:nvPr/>
          </p:nvSpPr>
          <p:spPr bwMode="auto">
            <a:xfrm>
              <a:off x="1829" y="3318"/>
              <a:ext cx="1114" cy="0"/>
            </a:xfrm>
            <a:prstGeom prst="line">
              <a:avLst/>
            </a:prstGeom>
            <a:noFill/>
            <a:ln w="0">
              <a:solidFill>
                <a:srgbClr val="000000"/>
              </a:solidFill>
              <a:round/>
              <a:headEnd/>
              <a:tailEnd/>
            </a:ln>
          </p:spPr>
          <p:txBody>
            <a:bodyPr/>
            <a:lstStyle/>
            <a:p>
              <a:endParaRPr lang="en-GB"/>
            </a:p>
          </p:txBody>
        </p:sp>
        <p:sp>
          <p:nvSpPr>
            <p:cNvPr id="1828" name="Line 295"/>
            <p:cNvSpPr>
              <a:spLocks noChangeShapeType="1"/>
            </p:cNvSpPr>
            <p:nvPr/>
          </p:nvSpPr>
          <p:spPr bwMode="auto">
            <a:xfrm flipV="1">
              <a:off x="1829" y="2294"/>
              <a:ext cx="0" cy="1024"/>
            </a:xfrm>
            <a:prstGeom prst="line">
              <a:avLst/>
            </a:prstGeom>
            <a:noFill/>
            <a:ln w="0">
              <a:solidFill>
                <a:srgbClr val="000000"/>
              </a:solidFill>
              <a:round/>
              <a:headEnd/>
              <a:tailEnd/>
            </a:ln>
          </p:spPr>
          <p:txBody>
            <a:bodyPr/>
            <a:lstStyle/>
            <a:p>
              <a:endParaRPr lang="en-GB"/>
            </a:p>
          </p:txBody>
        </p:sp>
        <p:sp>
          <p:nvSpPr>
            <p:cNvPr id="1829" name="Oval 296"/>
            <p:cNvSpPr>
              <a:spLocks noChangeArrowheads="1"/>
            </p:cNvSpPr>
            <p:nvPr/>
          </p:nvSpPr>
          <p:spPr bwMode="auto">
            <a:xfrm>
              <a:off x="2930" y="2430"/>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30" name="Oval 297"/>
            <p:cNvSpPr>
              <a:spLocks noChangeArrowheads="1"/>
            </p:cNvSpPr>
            <p:nvPr/>
          </p:nvSpPr>
          <p:spPr bwMode="auto">
            <a:xfrm>
              <a:off x="2744" y="2474"/>
              <a:ext cx="30"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31" name="Oval 298"/>
            <p:cNvSpPr>
              <a:spLocks noChangeArrowheads="1"/>
            </p:cNvSpPr>
            <p:nvPr/>
          </p:nvSpPr>
          <p:spPr bwMode="auto">
            <a:xfrm>
              <a:off x="2744" y="2418"/>
              <a:ext cx="30"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32" name="Oval 299"/>
            <p:cNvSpPr>
              <a:spLocks noChangeArrowheads="1"/>
            </p:cNvSpPr>
            <p:nvPr/>
          </p:nvSpPr>
          <p:spPr bwMode="auto">
            <a:xfrm>
              <a:off x="2558" y="2490"/>
              <a:ext cx="30"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33" name="Oval 300"/>
            <p:cNvSpPr>
              <a:spLocks noChangeArrowheads="1"/>
            </p:cNvSpPr>
            <p:nvPr/>
          </p:nvSpPr>
          <p:spPr bwMode="auto">
            <a:xfrm>
              <a:off x="2744" y="2418"/>
              <a:ext cx="30"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34" name="Oval 301"/>
            <p:cNvSpPr>
              <a:spLocks noChangeArrowheads="1"/>
            </p:cNvSpPr>
            <p:nvPr/>
          </p:nvSpPr>
          <p:spPr bwMode="auto">
            <a:xfrm>
              <a:off x="2558" y="2466"/>
              <a:ext cx="30"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35" name="Oval 302"/>
            <p:cNvSpPr>
              <a:spLocks noChangeArrowheads="1"/>
            </p:cNvSpPr>
            <p:nvPr/>
          </p:nvSpPr>
          <p:spPr bwMode="auto">
            <a:xfrm>
              <a:off x="2558" y="2410"/>
              <a:ext cx="30"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36" name="Oval 303"/>
            <p:cNvSpPr>
              <a:spLocks noChangeArrowheads="1"/>
            </p:cNvSpPr>
            <p:nvPr/>
          </p:nvSpPr>
          <p:spPr bwMode="auto">
            <a:xfrm>
              <a:off x="2371" y="2554"/>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37" name="Oval 304"/>
            <p:cNvSpPr>
              <a:spLocks noChangeArrowheads="1"/>
            </p:cNvSpPr>
            <p:nvPr/>
          </p:nvSpPr>
          <p:spPr bwMode="auto">
            <a:xfrm>
              <a:off x="2744" y="2486"/>
              <a:ext cx="30"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38" name="Oval 305"/>
            <p:cNvSpPr>
              <a:spLocks noChangeArrowheads="1"/>
            </p:cNvSpPr>
            <p:nvPr/>
          </p:nvSpPr>
          <p:spPr bwMode="auto">
            <a:xfrm>
              <a:off x="2558" y="2590"/>
              <a:ext cx="30"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39" name="Oval 306"/>
            <p:cNvSpPr>
              <a:spLocks noChangeArrowheads="1"/>
            </p:cNvSpPr>
            <p:nvPr/>
          </p:nvSpPr>
          <p:spPr bwMode="auto">
            <a:xfrm>
              <a:off x="2558" y="2514"/>
              <a:ext cx="30"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40" name="Oval 307"/>
            <p:cNvSpPr>
              <a:spLocks noChangeArrowheads="1"/>
            </p:cNvSpPr>
            <p:nvPr/>
          </p:nvSpPr>
          <p:spPr bwMode="auto">
            <a:xfrm>
              <a:off x="2371" y="2642"/>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41" name="Oval 308"/>
            <p:cNvSpPr>
              <a:spLocks noChangeArrowheads="1"/>
            </p:cNvSpPr>
            <p:nvPr/>
          </p:nvSpPr>
          <p:spPr bwMode="auto">
            <a:xfrm>
              <a:off x="2558" y="2478"/>
              <a:ext cx="30"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42" name="Oval 309"/>
            <p:cNvSpPr>
              <a:spLocks noChangeArrowheads="1"/>
            </p:cNvSpPr>
            <p:nvPr/>
          </p:nvSpPr>
          <p:spPr bwMode="auto">
            <a:xfrm>
              <a:off x="2371" y="2578"/>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43" name="Oval 310"/>
            <p:cNvSpPr>
              <a:spLocks noChangeArrowheads="1"/>
            </p:cNvSpPr>
            <p:nvPr/>
          </p:nvSpPr>
          <p:spPr bwMode="auto">
            <a:xfrm>
              <a:off x="2371" y="2502"/>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44" name="Oval 311"/>
            <p:cNvSpPr>
              <a:spLocks noChangeArrowheads="1"/>
            </p:cNvSpPr>
            <p:nvPr/>
          </p:nvSpPr>
          <p:spPr bwMode="auto">
            <a:xfrm>
              <a:off x="2189" y="2702"/>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45" name="Oval 312"/>
            <p:cNvSpPr>
              <a:spLocks noChangeArrowheads="1"/>
            </p:cNvSpPr>
            <p:nvPr/>
          </p:nvSpPr>
          <p:spPr bwMode="auto">
            <a:xfrm>
              <a:off x="2744" y="2422"/>
              <a:ext cx="30"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46" name="Oval 313"/>
            <p:cNvSpPr>
              <a:spLocks noChangeArrowheads="1"/>
            </p:cNvSpPr>
            <p:nvPr/>
          </p:nvSpPr>
          <p:spPr bwMode="auto">
            <a:xfrm>
              <a:off x="2558" y="2470"/>
              <a:ext cx="30"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47" name="Oval 314"/>
            <p:cNvSpPr>
              <a:spLocks noChangeArrowheads="1"/>
            </p:cNvSpPr>
            <p:nvPr/>
          </p:nvSpPr>
          <p:spPr bwMode="auto">
            <a:xfrm>
              <a:off x="2558" y="2410"/>
              <a:ext cx="30"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48" name="Oval 315"/>
            <p:cNvSpPr>
              <a:spLocks noChangeArrowheads="1"/>
            </p:cNvSpPr>
            <p:nvPr/>
          </p:nvSpPr>
          <p:spPr bwMode="auto">
            <a:xfrm>
              <a:off x="2371" y="2486"/>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49" name="Oval 316"/>
            <p:cNvSpPr>
              <a:spLocks noChangeArrowheads="1"/>
            </p:cNvSpPr>
            <p:nvPr/>
          </p:nvSpPr>
          <p:spPr bwMode="auto">
            <a:xfrm>
              <a:off x="2558" y="2410"/>
              <a:ext cx="30"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50" name="Oval 317"/>
            <p:cNvSpPr>
              <a:spLocks noChangeArrowheads="1"/>
            </p:cNvSpPr>
            <p:nvPr/>
          </p:nvSpPr>
          <p:spPr bwMode="auto">
            <a:xfrm>
              <a:off x="2371" y="2458"/>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51" name="Oval 318"/>
            <p:cNvSpPr>
              <a:spLocks noChangeArrowheads="1"/>
            </p:cNvSpPr>
            <p:nvPr/>
          </p:nvSpPr>
          <p:spPr bwMode="auto">
            <a:xfrm>
              <a:off x="2371" y="2402"/>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52" name="Oval 319"/>
            <p:cNvSpPr>
              <a:spLocks noChangeArrowheads="1"/>
            </p:cNvSpPr>
            <p:nvPr/>
          </p:nvSpPr>
          <p:spPr bwMode="auto">
            <a:xfrm>
              <a:off x="2189" y="2546"/>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53" name="Oval 320"/>
            <p:cNvSpPr>
              <a:spLocks noChangeArrowheads="1"/>
            </p:cNvSpPr>
            <p:nvPr/>
          </p:nvSpPr>
          <p:spPr bwMode="auto">
            <a:xfrm>
              <a:off x="2558" y="2510"/>
              <a:ext cx="30"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54" name="Oval 321"/>
            <p:cNvSpPr>
              <a:spLocks noChangeArrowheads="1"/>
            </p:cNvSpPr>
            <p:nvPr/>
          </p:nvSpPr>
          <p:spPr bwMode="auto">
            <a:xfrm>
              <a:off x="2371" y="2782"/>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55" name="Oval 322"/>
            <p:cNvSpPr>
              <a:spLocks noChangeArrowheads="1"/>
            </p:cNvSpPr>
            <p:nvPr/>
          </p:nvSpPr>
          <p:spPr bwMode="auto">
            <a:xfrm>
              <a:off x="2371" y="2538"/>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56" name="Oval 323"/>
            <p:cNvSpPr>
              <a:spLocks noChangeArrowheads="1"/>
            </p:cNvSpPr>
            <p:nvPr/>
          </p:nvSpPr>
          <p:spPr bwMode="auto">
            <a:xfrm>
              <a:off x="2189" y="2838"/>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57" name="Oval 324"/>
            <p:cNvSpPr>
              <a:spLocks noChangeArrowheads="1"/>
            </p:cNvSpPr>
            <p:nvPr/>
          </p:nvSpPr>
          <p:spPr bwMode="auto">
            <a:xfrm>
              <a:off x="2371" y="2502"/>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58" name="Oval 325"/>
            <p:cNvSpPr>
              <a:spLocks noChangeArrowheads="1"/>
            </p:cNvSpPr>
            <p:nvPr/>
          </p:nvSpPr>
          <p:spPr bwMode="auto">
            <a:xfrm>
              <a:off x="2189" y="2774"/>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59" name="Oval 326"/>
            <p:cNvSpPr>
              <a:spLocks noChangeArrowheads="1"/>
            </p:cNvSpPr>
            <p:nvPr/>
          </p:nvSpPr>
          <p:spPr bwMode="auto">
            <a:xfrm>
              <a:off x="2189" y="2530"/>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60" name="Oval 327"/>
            <p:cNvSpPr>
              <a:spLocks noChangeArrowheads="1"/>
            </p:cNvSpPr>
            <p:nvPr/>
          </p:nvSpPr>
          <p:spPr bwMode="auto">
            <a:xfrm>
              <a:off x="2003" y="2902"/>
              <a:ext cx="30"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61" name="Oval 328"/>
            <p:cNvSpPr>
              <a:spLocks noChangeArrowheads="1"/>
            </p:cNvSpPr>
            <p:nvPr/>
          </p:nvSpPr>
          <p:spPr bwMode="auto">
            <a:xfrm>
              <a:off x="2744" y="2454"/>
              <a:ext cx="30"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62" name="Oval 329"/>
            <p:cNvSpPr>
              <a:spLocks noChangeArrowheads="1"/>
            </p:cNvSpPr>
            <p:nvPr/>
          </p:nvSpPr>
          <p:spPr bwMode="auto">
            <a:xfrm>
              <a:off x="2558" y="2502"/>
              <a:ext cx="30"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63" name="Oval 330"/>
            <p:cNvSpPr>
              <a:spLocks noChangeArrowheads="1"/>
            </p:cNvSpPr>
            <p:nvPr/>
          </p:nvSpPr>
          <p:spPr bwMode="auto">
            <a:xfrm>
              <a:off x="2558" y="2442"/>
              <a:ext cx="30"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64" name="Oval 331"/>
            <p:cNvSpPr>
              <a:spLocks noChangeArrowheads="1"/>
            </p:cNvSpPr>
            <p:nvPr/>
          </p:nvSpPr>
          <p:spPr bwMode="auto">
            <a:xfrm>
              <a:off x="2371" y="2518"/>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65" name="Oval 332"/>
            <p:cNvSpPr>
              <a:spLocks noChangeArrowheads="1"/>
            </p:cNvSpPr>
            <p:nvPr/>
          </p:nvSpPr>
          <p:spPr bwMode="auto">
            <a:xfrm>
              <a:off x="2558" y="2442"/>
              <a:ext cx="30"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66" name="Oval 333"/>
            <p:cNvSpPr>
              <a:spLocks noChangeArrowheads="1"/>
            </p:cNvSpPr>
            <p:nvPr/>
          </p:nvSpPr>
          <p:spPr bwMode="auto">
            <a:xfrm>
              <a:off x="2371" y="2490"/>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67" name="Oval 334"/>
            <p:cNvSpPr>
              <a:spLocks noChangeArrowheads="1"/>
            </p:cNvSpPr>
            <p:nvPr/>
          </p:nvSpPr>
          <p:spPr bwMode="auto">
            <a:xfrm>
              <a:off x="2371" y="2434"/>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68" name="Oval 335"/>
            <p:cNvSpPr>
              <a:spLocks noChangeArrowheads="1"/>
            </p:cNvSpPr>
            <p:nvPr/>
          </p:nvSpPr>
          <p:spPr bwMode="auto">
            <a:xfrm>
              <a:off x="2189" y="2578"/>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69" name="Oval 336"/>
            <p:cNvSpPr>
              <a:spLocks noChangeArrowheads="1"/>
            </p:cNvSpPr>
            <p:nvPr/>
          </p:nvSpPr>
          <p:spPr bwMode="auto">
            <a:xfrm>
              <a:off x="2558" y="2562"/>
              <a:ext cx="30"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70" name="Oval 337"/>
            <p:cNvSpPr>
              <a:spLocks noChangeArrowheads="1"/>
            </p:cNvSpPr>
            <p:nvPr/>
          </p:nvSpPr>
          <p:spPr bwMode="auto">
            <a:xfrm>
              <a:off x="2371" y="2662"/>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71" name="Oval 338"/>
            <p:cNvSpPr>
              <a:spLocks noChangeArrowheads="1"/>
            </p:cNvSpPr>
            <p:nvPr/>
          </p:nvSpPr>
          <p:spPr bwMode="auto">
            <a:xfrm>
              <a:off x="2371" y="2742"/>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72" name="Oval 339"/>
            <p:cNvSpPr>
              <a:spLocks noChangeArrowheads="1"/>
            </p:cNvSpPr>
            <p:nvPr/>
          </p:nvSpPr>
          <p:spPr bwMode="auto">
            <a:xfrm>
              <a:off x="2189" y="2874"/>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73" name="Oval 340"/>
            <p:cNvSpPr>
              <a:spLocks noChangeArrowheads="1"/>
            </p:cNvSpPr>
            <p:nvPr/>
          </p:nvSpPr>
          <p:spPr bwMode="auto">
            <a:xfrm>
              <a:off x="2371" y="2550"/>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74" name="Oval 341"/>
            <p:cNvSpPr>
              <a:spLocks noChangeArrowheads="1"/>
            </p:cNvSpPr>
            <p:nvPr/>
          </p:nvSpPr>
          <p:spPr bwMode="auto">
            <a:xfrm>
              <a:off x="2189" y="2654"/>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75" name="Oval 342"/>
            <p:cNvSpPr>
              <a:spLocks noChangeArrowheads="1"/>
            </p:cNvSpPr>
            <p:nvPr/>
          </p:nvSpPr>
          <p:spPr bwMode="auto">
            <a:xfrm>
              <a:off x="2189" y="2734"/>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76" name="Oval 343"/>
            <p:cNvSpPr>
              <a:spLocks noChangeArrowheads="1"/>
            </p:cNvSpPr>
            <p:nvPr/>
          </p:nvSpPr>
          <p:spPr bwMode="auto">
            <a:xfrm>
              <a:off x="2003" y="2934"/>
              <a:ext cx="30"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77" name="Oval 344"/>
            <p:cNvSpPr>
              <a:spLocks noChangeArrowheads="1"/>
            </p:cNvSpPr>
            <p:nvPr/>
          </p:nvSpPr>
          <p:spPr bwMode="auto">
            <a:xfrm>
              <a:off x="2558" y="2474"/>
              <a:ext cx="30"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78" name="Oval 345"/>
            <p:cNvSpPr>
              <a:spLocks noChangeArrowheads="1"/>
            </p:cNvSpPr>
            <p:nvPr/>
          </p:nvSpPr>
          <p:spPr bwMode="auto">
            <a:xfrm>
              <a:off x="2371" y="2522"/>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79" name="Oval 346"/>
            <p:cNvSpPr>
              <a:spLocks noChangeArrowheads="1"/>
            </p:cNvSpPr>
            <p:nvPr/>
          </p:nvSpPr>
          <p:spPr bwMode="auto">
            <a:xfrm>
              <a:off x="2371" y="2466"/>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80" name="Oval 347"/>
            <p:cNvSpPr>
              <a:spLocks noChangeArrowheads="1"/>
            </p:cNvSpPr>
            <p:nvPr/>
          </p:nvSpPr>
          <p:spPr bwMode="auto">
            <a:xfrm>
              <a:off x="2189" y="2538"/>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81" name="Oval 348"/>
            <p:cNvSpPr>
              <a:spLocks noChangeArrowheads="1"/>
            </p:cNvSpPr>
            <p:nvPr/>
          </p:nvSpPr>
          <p:spPr bwMode="auto">
            <a:xfrm>
              <a:off x="2371" y="2542"/>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82" name="Oval 349"/>
            <p:cNvSpPr>
              <a:spLocks noChangeArrowheads="1"/>
            </p:cNvSpPr>
            <p:nvPr/>
          </p:nvSpPr>
          <p:spPr bwMode="auto">
            <a:xfrm>
              <a:off x="2189" y="2590"/>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83" name="Oval 350"/>
            <p:cNvSpPr>
              <a:spLocks noChangeArrowheads="1"/>
            </p:cNvSpPr>
            <p:nvPr/>
          </p:nvSpPr>
          <p:spPr bwMode="auto">
            <a:xfrm>
              <a:off x="2189" y="2534"/>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84" name="Oval 351"/>
            <p:cNvSpPr>
              <a:spLocks noChangeArrowheads="1"/>
            </p:cNvSpPr>
            <p:nvPr/>
          </p:nvSpPr>
          <p:spPr bwMode="auto">
            <a:xfrm>
              <a:off x="2003" y="2678"/>
              <a:ext cx="30"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85" name="Oval 352"/>
            <p:cNvSpPr>
              <a:spLocks noChangeArrowheads="1"/>
            </p:cNvSpPr>
            <p:nvPr/>
          </p:nvSpPr>
          <p:spPr bwMode="auto">
            <a:xfrm>
              <a:off x="2371" y="2614"/>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86" name="Oval 353"/>
            <p:cNvSpPr>
              <a:spLocks noChangeArrowheads="1"/>
            </p:cNvSpPr>
            <p:nvPr/>
          </p:nvSpPr>
          <p:spPr bwMode="auto">
            <a:xfrm>
              <a:off x="2189" y="2886"/>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87" name="Oval 354"/>
            <p:cNvSpPr>
              <a:spLocks noChangeArrowheads="1"/>
            </p:cNvSpPr>
            <p:nvPr/>
          </p:nvSpPr>
          <p:spPr bwMode="auto">
            <a:xfrm>
              <a:off x="2189" y="2802"/>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88" name="Oval 355"/>
            <p:cNvSpPr>
              <a:spLocks noChangeArrowheads="1"/>
            </p:cNvSpPr>
            <p:nvPr/>
          </p:nvSpPr>
          <p:spPr bwMode="auto">
            <a:xfrm>
              <a:off x="2003" y="3106"/>
              <a:ext cx="30"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89" name="Oval 356"/>
            <p:cNvSpPr>
              <a:spLocks noChangeArrowheads="1"/>
            </p:cNvSpPr>
            <p:nvPr/>
          </p:nvSpPr>
          <p:spPr bwMode="auto">
            <a:xfrm>
              <a:off x="2189" y="2686"/>
              <a:ext cx="31"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90" name="Oval 357"/>
            <p:cNvSpPr>
              <a:spLocks noChangeArrowheads="1"/>
            </p:cNvSpPr>
            <p:nvPr/>
          </p:nvSpPr>
          <p:spPr bwMode="auto">
            <a:xfrm>
              <a:off x="2003" y="2958"/>
              <a:ext cx="30"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91" name="Oval 358"/>
            <p:cNvSpPr>
              <a:spLocks noChangeArrowheads="1"/>
            </p:cNvSpPr>
            <p:nvPr/>
          </p:nvSpPr>
          <p:spPr bwMode="auto">
            <a:xfrm>
              <a:off x="2003" y="2874"/>
              <a:ext cx="30"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92" name="Oval 359"/>
            <p:cNvSpPr>
              <a:spLocks noChangeArrowheads="1"/>
            </p:cNvSpPr>
            <p:nvPr/>
          </p:nvSpPr>
          <p:spPr bwMode="auto">
            <a:xfrm>
              <a:off x="1816" y="3250"/>
              <a:ext cx="30" cy="28"/>
            </a:xfrm>
            <a:prstGeom prst="ellipse">
              <a:avLst/>
            </a:prstGeom>
            <a:solidFill>
              <a:srgbClr val="00000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93" name="Oval 360"/>
            <p:cNvSpPr>
              <a:spLocks noChangeArrowheads="1"/>
            </p:cNvSpPr>
            <p:nvPr/>
          </p:nvSpPr>
          <p:spPr bwMode="auto">
            <a:xfrm>
              <a:off x="2354" y="2386"/>
              <a:ext cx="65" cy="60"/>
            </a:xfrm>
            <a:prstGeom prst="ellipse">
              <a:avLst/>
            </a:prstGeom>
            <a:solidFill>
              <a:srgbClr val="FF5050"/>
            </a:solidFill>
            <a:ln w="9525">
              <a:noFill/>
              <a:round/>
              <a:headEnd/>
              <a:tailEnd/>
            </a:ln>
          </p:spPr>
          <p:txBody>
            <a:bodyPr/>
            <a:lstStyle/>
            <a:p>
              <a:pPr algn="l" eaLnBrk="1" hangingPunct="1"/>
              <a:endParaRPr lang="en-US">
                <a:latin typeface="Arial" pitchFamily="34" charset="0"/>
                <a:cs typeface="Arial" pitchFamily="34" charset="0"/>
              </a:endParaRPr>
            </a:p>
          </p:txBody>
        </p:sp>
        <p:sp>
          <p:nvSpPr>
            <p:cNvPr id="1894" name="Rectangle 361"/>
            <p:cNvSpPr>
              <a:spLocks noChangeArrowheads="1"/>
            </p:cNvSpPr>
            <p:nvPr/>
          </p:nvSpPr>
          <p:spPr bwMode="auto">
            <a:xfrm>
              <a:off x="2163" y="2166"/>
              <a:ext cx="436" cy="107"/>
            </a:xfrm>
            <a:prstGeom prst="rect">
              <a:avLst/>
            </a:prstGeom>
            <a:noFill/>
            <a:ln w="9525">
              <a:noFill/>
              <a:miter lim="800000"/>
              <a:headEnd/>
              <a:tailEnd/>
            </a:ln>
          </p:spPr>
          <p:txBody>
            <a:bodyPr wrap="none" lIns="0" tIns="0" rIns="0" bIns="0">
              <a:spAutoFit/>
            </a:bodyPr>
            <a:lstStyle/>
            <a:p>
              <a:pPr algn="l" eaLnBrk="1" hangingPunct="1"/>
              <a:r>
                <a:rPr lang="en-GB" sz="1100" b="0">
                  <a:solidFill>
                    <a:srgbClr val="990033"/>
                  </a:solidFill>
                  <a:latin typeface="Arial Narrow" pitchFamily="34" charset="0"/>
                  <a:cs typeface="Arial" pitchFamily="34" charset="0"/>
                </a:rPr>
                <a:t>Log-evidence</a:t>
              </a:r>
              <a:endParaRPr lang="en-GB">
                <a:solidFill>
                  <a:srgbClr val="990033"/>
                </a:solidFill>
                <a:latin typeface="Arial" pitchFamily="34" charset="0"/>
                <a:cs typeface="Arial" pitchFamily="34" charset="0"/>
              </a:endParaRPr>
            </a:p>
          </p:txBody>
        </p:sp>
        <p:sp>
          <p:nvSpPr>
            <p:cNvPr id="1895" name="Rectangle 362"/>
            <p:cNvSpPr>
              <a:spLocks noChangeArrowheads="1"/>
            </p:cNvSpPr>
            <p:nvPr/>
          </p:nvSpPr>
          <p:spPr bwMode="auto">
            <a:xfrm>
              <a:off x="2245" y="3398"/>
              <a:ext cx="304" cy="97"/>
            </a:xfrm>
            <a:prstGeom prst="rect">
              <a:avLst/>
            </a:prstGeom>
            <a:noFill/>
            <a:ln w="9525">
              <a:noFill/>
              <a:miter lim="800000"/>
              <a:headEnd/>
              <a:tailEnd/>
            </a:ln>
          </p:spPr>
          <p:txBody>
            <a:bodyPr wrap="none" lIns="0" tIns="0" rIns="0" bIns="0">
              <a:spAutoFit/>
            </a:bodyPr>
            <a:lstStyle/>
            <a:p>
              <a:pPr algn="l" eaLnBrk="1" hangingPunct="1"/>
              <a:r>
                <a:rPr lang="en-GB" sz="1000" b="0">
                  <a:solidFill>
                    <a:srgbClr val="000000"/>
                  </a:solidFill>
                  <a:latin typeface="Arial Narrow" pitchFamily="34" charset="0"/>
                  <a:cs typeface="Arial" pitchFamily="34" charset="0"/>
                </a:rPr>
                <a:t>graph size</a:t>
              </a:r>
              <a:endParaRPr lang="en-GB" sz="1000">
                <a:latin typeface="Arial" pitchFamily="34" charset="0"/>
                <a:cs typeface="Arial" pitchFamily="34" charset="0"/>
              </a:endParaRPr>
            </a:p>
          </p:txBody>
        </p:sp>
        <p:sp>
          <p:nvSpPr>
            <p:cNvPr id="1896" name="Rectangle 363"/>
            <p:cNvSpPr>
              <a:spLocks noChangeArrowheads="1"/>
            </p:cNvSpPr>
            <p:nvPr/>
          </p:nvSpPr>
          <p:spPr bwMode="auto">
            <a:xfrm rot="16200000">
              <a:off x="1445" y="2728"/>
              <a:ext cx="411" cy="97"/>
            </a:xfrm>
            <a:prstGeom prst="rect">
              <a:avLst/>
            </a:prstGeom>
            <a:noFill/>
            <a:ln w="9525">
              <a:noFill/>
              <a:miter lim="800000"/>
              <a:headEnd/>
              <a:tailEnd/>
            </a:ln>
          </p:spPr>
          <p:txBody>
            <a:bodyPr wrap="none" lIns="0" tIns="0" rIns="0" bIns="0">
              <a:spAutoFit/>
            </a:bodyPr>
            <a:lstStyle/>
            <a:p>
              <a:pPr algn="l" eaLnBrk="1" hangingPunct="1"/>
              <a:r>
                <a:rPr lang="en-GB" sz="1000" b="0">
                  <a:solidFill>
                    <a:srgbClr val="000000"/>
                  </a:solidFill>
                  <a:latin typeface="Arial Narrow" pitchFamily="34" charset="0"/>
                  <a:cs typeface="Arial" pitchFamily="34" charset="0"/>
                </a:rPr>
                <a:t>log-probability</a:t>
              </a:r>
              <a:endParaRPr lang="en-GB" sz="1000">
                <a:latin typeface="Arial" pitchFamily="34" charset="0"/>
                <a:cs typeface="Arial" pitchFamily="34" charset="0"/>
              </a:endParaRPr>
            </a:p>
          </p:txBody>
        </p:sp>
        <p:sp>
          <p:nvSpPr>
            <p:cNvPr id="1897" name="Rectangle 364"/>
            <p:cNvSpPr>
              <a:spLocks noChangeArrowheads="1"/>
            </p:cNvSpPr>
            <p:nvPr/>
          </p:nvSpPr>
          <p:spPr bwMode="auto">
            <a:xfrm>
              <a:off x="3296" y="2294"/>
              <a:ext cx="1114" cy="1028"/>
            </a:xfrm>
            <a:prstGeom prst="rect">
              <a:avLst/>
            </a:prstGeom>
            <a:noFill/>
            <a:ln w="0">
              <a:solidFill>
                <a:srgbClr val="FFFFFF"/>
              </a:solidFill>
              <a:miter lim="800000"/>
              <a:headEnd/>
              <a:tailEnd/>
            </a:ln>
          </p:spPr>
          <p:txBody>
            <a:bodyPr/>
            <a:lstStyle/>
            <a:p>
              <a:pPr algn="l" eaLnBrk="1" hangingPunct="1"/>
              <a:endParaRPr lang="en-US">
                <a:latin typeface="Arial" pitchFamily="34" charset="0"/>
                <a:cs typeface="Arial" pitchFamily="34" charset="0"/>
              </a:endParaRPr>
            </a:p>
          </p:txBody>
        </p:sp>
        <p:sp>
          <p:nvSpPr>
            <p:cNvPr id="1898" name="Line 365"/>
            <p:cNvSpPr>
              <a:spLocks noChangeShapeType="1"/>
            </p:cNvSpPr>
            <p:nvPr/>
          </p:nvSpPr>
          <p:spPr bwMode="auto">
            <a:xfrm>
              <a:off x="3296" y="3322"/>
              <a:ext cx="1114" cy="0"/>
            </a:xfrm>
            <a:prstGeom prst="line">
              <a:avLst/>
            </a:prstGeom>
            <a:noFill/>
            <a:ln w="0">
              <a:solidFill>
                <a:srgbClr val="000000"/>
              </a:solidFill>
              <a:round/>
              <a:headEnd/>
              <a:tailEnd/>
            </a:ln>
          </p:spPr>
          <p:txBody>
            <a:bodyPr/>
            <a:lstStyle/>
            <a:p>
              <a:endParaRPr lang="en-GB"/>
            </a:p>
          </p:txBody>
        </p:sp>
        <p:sp>
          <p:nvSpPr>
            <p:cNvPr id="1899" name="Line 366"/>
            <p:cNvSpPr>
              <a:spLocks noChangeShapeType="1"/>
            </p:cNvSpPr>
            <p:nvPr/>
          </p:nvSpPr>
          <p:spPr bwMode="auto">
            <a:xfrm flipV="1">
              <a:off x="3296" y="2294"/>
              <a:ext cx="0" cy="1028"/>
            </a:xfrm>
            <a:prstGeom prst="line">
              <a:avLst/>
            </a:prstGeom>
            <a:noFill/>
            <a:ln w="0">
              <a:solidFill>
                <a:srgbClr val="000000"/>
              </a:solidFill>
              <a:round/>
              <a:headEnd/>
              <a:tailEnd/>
            </a:ln>
          </p:spPr>
          <p:txBody>
            <a:bodyPr/>
            <a:lstStyle/>
            <a:p>
              <a:endParaRPr lang="en-GB"/>
            </a:p>
          </p:txBody>
        </p:sp>
        <p:sp>
          <p:nvSpPr>
            <p:cNvPr id="1900" name="Line 367"/>
            <p:cNvSpPr>
              <a:spLocks noChangeShapeType="1"/>
            </p:cNvSpPr>
            <p:nvPr/>
          </p:nvSpPr>
          <p:spPr bwMode="auto">
            <a:xfrm>
              <a:off x="3296" y="3322"/>
              <a:ext cx="1114" cy="0"/>
            </a:xfrm>
            <a:prstGeom prst="line">
              <a:avLst/>
            </a:prstGeom>
            <a:noFill/>
            <a:ln w="0">
              <a:solidFill>
                <a:srgbClr val="000000"/>
              </a:solidFill>
              <a:round/>
              <a:headEnd/>
              <a:tailEnd/>
            </a:ln>
          </p:spPr>
          <p:txBody>
            <a:bodyPr/>
            <a:lstStyle/>
            <a:p>
              <a:endParaRPr lang="en-GB"/>
            </a:p>
          </p:txBody>
        </p:sp>
        <p:sp>
          <p:nvSpPr>
            <p:cNvPr id="1901" name="Line 368"/>
            <p:cNvSpPr>
              <a:spLocks noChangeShapeType="1"/>
            </p:cNvSpPr>
            <p:nvPr/>
          </p:nvSpPr>
          <p:spPr bwMode="auto">
            <a:xfrm flipV="1">
              <a:off x="3296" y="2294"/>
              <a:ext cx="0" cy="1028"/>
            </a:xfrm>
            <a:prstGeom prst="line">
              <a:avLst/>
            </a:prstGeom>
            <a:noFill/>
            <a:ln w="0">
              <a:solidFill>
                <a:srgbClr val="000000"/>
              </a:solidFill>
              <a:round/>
              <a:headEnd/>
              <a:tailEnd/>
            </a:ln>
          </p:spPr>
          <p:txBody>
            <a:bodyPr/>
            <a:lstStyle/>
            <a:p>
              <a:endParaRPr lang="en-GB"/>
            </a:p>
          </p:txBody>
        </p:sp>
        <p:sp>
          <p:nvSpPr>
            <p:cNvPr id="1902" name="Line 369"/>
            <p:cNvSpPr>
              <a:spLocks noChangeShapeType="1"/>
            </p:cNvSpPr>
            <p:nvPr/>
          </p:nvSpPr>
          <p:spPr bwMode="auto">
            <a:xfrm flipV="1">
              <a:off x="3296" y="3310"/>
              <a:ext cx="0" cy="12"/>
            </a:xfrm>
            <a:prstGeom prst="line">
              <a:avLst/>
            </a:prstGeom>
            <a:noFill/>
            <a:ln w="0">
              <a:solidFill>
                <a:srgbClr val="000000"/>
              </a:solidFill>
              <a:round/>
              <a:headEnd/>
              <a:tailEnd/>
            </a:ln>
          </p:spPr>
          <p:txBody>
            <a:bodyPr/>
            <a:lstStyle/>
            <a:p>
              <a:endParaRPr lang="en-GB"/>
            </a:p>
          </p:txBody>
        </p:sp>
        <p:sp>
          <p:nvSpPr>
            <p:cNvPr id="1903" name="Rectangle 370"/>
            <p:cNvSpPr>
              <a:spLocks noChangeArrowheads="1"/>
            </p:cNvSpPr>
            <p:nvPr/>
          </p:nvSpPr>
          <p:spPr bwMode="auto">
            <a:xfrm>
              <a:off x="3283" y="3334"/>
              <a:ext cx="26"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0</a:t>
              </a:r>
              <a:endParaRPr lang="en-GB">
                <a:latin typeface="Arial" pitchFamily="34" charset="0"/>
                <a:cs typeface="Arial" pitchFamily="34" charset="0"/>
              </a:endParaRPr>
            </a:p>
          </p:txBody>
        </p:sp>
        <p:sp>
          <p:nvSpPr>
            <p:cNvPr id="1904" name="Line 371"/>
            <p:cNvSpPr>
              <a:spLocks noChangeShapeType="1"/>
            </p:cNvSpPr>
            <p:nvPr/>
          </p:nvSpPr>
          <p:spPr bwMode="auto">
            <a:xfrm flipV="1">
              <a:off x="3452" y="3310"/>
              <a:ext cx="0" cy="12"/>
            </a:xfrm>
            <a:prstGeom prst="line">
              <a:avLst/>
            </a:prstGeom>
            <a:noFill/>
            <a:ln w="0">
              <a:solidFill>
                <a:srgbClr val="000000"/>
              </a:solidFill>
              <a:round/>
              <a:headEnd/>
              <a:tailEnd/>
            </a:ln>
          </p:spPr>
          <p:txBody>
            <a:bodyPr/>
            <a:lstStyle/>
            <a:p>
              <a:endParaRPr lang="en-GB"/>
            </a:p>
          </p:txBody>
        </p:sp>
        <p:sp>
          <p:nvSpPr>
            <p:cNvPr id="1905" name="Rectangle 372"/>
            <p:cNvSpPr>
              <a:spLocks noChangeArrowheads="1"/>
            </p:cNvSpPr>
            <p:nvPr/>
          </p:nvSpPr>
          <p:spPr bwMode="auto">
            <a:xfrm>
              <a:off x="3426" y="3334"/>
              <a:ext cx="53"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10</a:t>
              </a:r>
              <a:endParaRPr lang="en-GB">
                <a:latin typeface="Arial" pitchFamily="34" charset="0"/>
                <a:cs typeface="Arial" pitchFamily="34" charset="0"/>
              </a:endParaRPr>
            </a:p>
          </p:txBody>
        </p:sp>
        <p:sp>
          <p:nvSpPr>
            <p:cNvPr id="1906" name="Line 373"/>
            <p:cNvSpPr>
              <a:spLocks noChangeShapeType="1"/>
            </p:cNvSpPr>
            <p:nvPr/>
          </p:nvSpPr>
          <p:spPr bwMode="auto">
            <a:xfrm flipV="1">
              <a:off x="3612" y="3310"/>
              <a:ext cx="0" cy="12"/>
            </a:xfrm>
            <a:prstGeom prst="line">
              <a:avLst/>
            </a:prstGeom>
            <a:noFill/>
            <a:ln w="0">
              <a:solidFill>
                <a:srgbClr val="000000"/>
              </a:solidFill>
              <a:round/>
              <a:headEnd/>
              <a:tailEnd/>
            </a:ln>
          </p:spPr>
          <p:txBody>
            <a:bodyPr/>
            <a:lstStyle/>
            <a:p>
              <a:endParaRPr lang="en-GB"/>
            </a:p>
          </p:txBody>
        </p:sp>
        <p:sp>
          <p:nvSpPr>
            <p:cNvPr id="1907" name="Rectangle 374"/>
            <p:cNvSpPr>
              <a:spLocks noChangeArrowheads="1"/>
            </p:cNvSpPr>
            <p:nvPr/>
          </p:nvSpPr>
          <p:spPr bwMode="auto">
            <a:xfrm>
              <a:off x="3586" y="3334"/>
              <a:ext cx="53"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20</a:t>
              </a:r>
              <a:endParaRPr lang="en-GB">
                <a:latin typeface="Arial" pitchFamily="34" charset="0"/>
                <a:cs typeface="Arial" pitchFamily="34" charset="0"/>
              </a:endParaRPr>
            </a:p>
          </p:txBody>
        </p:sp>
        <p:sp>
          <p:nvSpPr>
            <p:cNvPr id="1908" name="Line 375"/>
            <p:cNvSpPr>
              <a:spLocks noChangeShapeType="1"/>
            </p:cNvSpPr>
            <p:nvPr/>
          </p:nvSpPr>
          <p:spPr bwMode="auto">
            <a:xfrm flipV="1">
              <a:off x="3772" y="3310"/>
              <a:ext cx="0" cy="12"/>
            </a:xfrm>
            <a:prstGeom prst="line">
              <a:avLst/>
            </a:prstGeom>
            <a:noFill/>
            <a:ln w="0">
              <a:solidFill>
                <a:srgbClr val="000000"/>
              </a:solidFill>
              <a:round/>
              <a:headEnd/>
              <a:tailEnd/>
            </a:ln>
          </p:spPr>
          <p:txBody>
            <a:bodyPr/>
            <a:lstStyle/>
            <a:p>
              <a:endParaRPr lang="en-GB"/>
            </a:p>
          </p:txBody>
        </p:sp>
        <p:sp>
          <p:nvSpPr>
            <p:cNvPr id="1909" name="Rectangle 376"/>
            <p:cNvSpPr>
              <a:spLocks noChangeArrowheads="1"/>
            </p:cNvSpPr>
            <p:nvPr/>
          </p:nvSpPr>
          <p:spPr bwMode="auto">
            <a:xfrm>
              <a:off x="3746" y="3334"/>
              <a:ext cx="53"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30</a:t>
              </a:r>
              <a:endParaRPr lang="en-GB">
                <a:latin typeface="Arial" pitchFamily="34" charset="0"/>
                <a:cs typeface="Arial" pitchFamily="34" charset="0"/>
              </a:endParaRPr>
            </a:p>
          </p:txBody>
        </p:sp>
        <p:sp>
          <p:nvSpPr>
            <p:cNvPr id="1910" name="Line 377"/>
            <p:cNvSpPr>
              <a:spLocks noChangeShapeType="1"/>
            </p:cNvSpPr>
            <p:nvPr/>
          </p:nvSpPr>
          <p:spPr bwMode="auto">
            <a:xfrm flipV="1">
              <a:off x="3928" y="3310"/>
              <a:ext cx="0" cy="12"/>
            </a:xfrm>
            <a:prstGeom prst="line">
              <a:avLst/>
            </a:prstGeom>
            <a:noFill/>
            <a:ln w="0">
              <a:solidFill>
                <a:srgbClr val="000000"/>
              </a:solidFill>
              <a:round/>
              <a:headEnd/>
              <a:tailEnd/>
            </a:ln>
          </p:spPr>
          <p:txBody>
            <a:bodyPr/>
            <a:lstStyle/>
            <a:p>
              <a:endParaRPr lang="en-GB"/>
            </a:p>
          </p:txBody>
        </p:sp>
        <p:sp>
          <p:nvSpPr>
            <p:cNvPr id="1911" name="Rectangle 378"/>
            <p:cNvSpPr>
              <a:spLocks noChangeArrowheads="1"/>
            </p:cNvSpPr>
            <p:nvPr/>
          </p:nvSpPr>
          <p:spPr bwMode="auto">
            <a:xfrm>
              <a:off x="3902" y="3334"/>
              <a:ext cx="53"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40</a:t>
              </a:r>
              <a:endParaRPr lang="en-GB">
                <a:latin typeface="Arial" pitchFamily="34" charset="0"/>
                <a:cs typeface="Arial" pitchFamily="34" charset="0"/>
              </a:endParaRPr>
            </a:p>
          </p:txBody>
        </p:sp>
        <p:sp>
          <p:nvSpPr>
            <p:cNvPr id="1912" name="Line 379"/>
            <p:cNvSpPr>
              <a:spLocks noChangeShapeType="1"/>
            </p:cNvSpPr>
            <p:nvPr/>
          </p:nvSpPr>
          <p:spPr bwMode="auto">
            <a:xfrm flipV="1">
              <a:off x="4089" y="3310"/>
              <a:ext cx="0" cy="12"/>
            </a:xfrm>
            <a:prstGeom prst="line">
              <a:avLst/>
            </a:prstGeom>
            <a:noFill/>
            <a:ln w="0">
              <a:solidFill>
                <a:srgbClr val="000000"/>
              </a:solidFill>
              <a:round/>
              <a:headEnd/>
              <a:tailEnd/>
            </a:ln>
          </p:spPr>
          <p:txBody>
            <a:bodyPr/>
            <a:lstStyle/>
            <a:p>
              <a:endParaRPr lang="en-GB"/>
            </a:p>
          </p:txBody>
        </p:sp>
        <p:sp>
          <p:nvSpPr>
            <p:cNvPr id="1913" name="Rectangle 380"/>
            <p:cNvSpPr>
              <a:spLocks noChangeArrowheads="1"/>
            </p:cNvSpPr>
            <p:nvPr/>
          </p:nvSpPr>
          <p:spPr bwMode="auto">
            <a:xfrm>
              <a:off x="4063" y="3334"/>
              <a:ext cx="53"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50</a:t>
              </a:r>
              <a:endParaRPr lang="en-GB">
                <a:latin typeface="Arial" pitchFamily="34" charset="0"/>
                <a:cs typeface="Arial" pitchFamily="34" charset="0"/>
              </a:endParaRPr>
            </a:p>
          </p:txBody>
        </p:sp>
        <p:sp>
          <p:nvSpPr>
            <p:cNvPr id="1914" name="Line 381"/>
            <p:cNvSpPr>
              <a:spLocks noChangeShapeType="1"/>
            </p:cNvSpPr>
            <p:nvPr/>
          </p:nvSpPr>
          <p:spPr bwMode="auto">
            <a:xfrm flipV="1">
              <a:off x="4250" y="3310"/>
              <a:ext cx="0" cy="12"/>
            </a:xfrm>
            <a:prstGeom prst="line">
              <a:avLst/>
            </a:prstGeom>
            <a:noFill/>
            <a:ln w="0">
              <a:solidFill>
                <a:srgbClr val="000000"/>
              </a:solidFill>
              <a:round/>
              <a:headEnd/>
              <a:tailEnd/>
            </a:ln>
          </p:spPr>
          <p:txBody>
            <a:bodyPr/>
            <a:lstStyle/>
            <a:p>
              <a:endParaRPr lang="en-GB"/>
            </a:p>
          </p:txBody>
        </p:sp>
        <p:sp>
          <p:nvSpPr>
            <p:cNvPr id="1915" name="Rectangle 382"/>
            <p:cNvSpPr>
              <a:spLocks noChangeArrowheads="1"/>
            </p:cNvSpPr>
            <p:nvPr/>
          </p:nvSpPr>
          <p:spPr bwMode="auto">
            <a:xfrm>
              <a:off x="4224" y="3334"/>
              <a:ext cx="53"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60</a:t>
              </a:r>
              <a:endParaRPr lang="en-GB">
                <a:latin typeface="Arial" pitchFamily="34" charset="0"/>
                <a:cs typeface="Arial" pitchFamily="34" charset="0"/>
              </a:endParaRPr>
            </a:p>
          </p:txBody>
        </p:sp>
        <p:sp>
          <p:nvSpPr>
            <p:cNvPr id="1916" name="Line 383"/>
            <p:cNvSpPr>
              <a:spLocks noChangeShapeType="1"/>
            </p:cNvSpPr>
            <p:nvPr/>
          </p:nvSpPr>
          <p:spPr bwMode="auto">
            <a:xfrm>
              <a:off x="3296" y="3322"/>
              <a:ext cx="8" cy="0"/>
            </a:xfrm>
            <a:prstGeom prst="line">
              <a:avLst/>
            </a:prstGeom>
            <a:noFill/>
            <a:ln w="0">
              <a:solidFill>
                <a:srgbClr val="000000"/>
              </a:solidFill>
              <a:round/>
              <a:headEnd/>
              <a:tailEnd/>
            </a:ln>
          </p:spPr>
          <p:txBody>
            <a:bodyPr/>
            <a:lstStyle/>
            <a:p>
              <a:endParaRPr lang="en-GB"/>
            </a:p>
          </p:txBody>
        </p:sp>
        <p:sp>
          <p:nvSpPr>
            <p:cNvPr id="1917" name="Rectangle 384"/>
            <p:cNvSpPr>
              <a:spLocks noChangeArrowheads="1"/>
            </p:cNvSpPr>
            <p:nvPr/>
          </p:nvSpPr>
          <p:spPr bwMode="auto">
            <a:xfrm>
              <a:off x="3252" y="3290"/>
              <a:ext cx="26"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0</a:t>
              </a:r>
              <a:endParaRPr lang="en-GB">
                <a:latin typeface="Arial" pitchFamily="34" charset="0"/>
                <a:cs typeface="Arial" pitchFamily="34" charset="0"/>
              </a:endParaRPr>
            </a:p>
          </p:txBody>
        </p:sp>
        <p:sp>
          <p:nvSpPr>
            <p:cNvPr id="1918" name="Line 385"/>
            <p:cNvSpPr>
              <a:spLocks noChangeShapeType="1"/>
            </p:cNvSpPr>
            <p:nvPr/>
          </p:nvSpPr>
          <p:spPr bwMode="auto">
            <a:xfrm>
              <a:off x="3296" y="3114"/>
              <a:ext cx="8" cy="0"/>
            </a:xfrm>
            <a:prstGeom prst="line">
              <a:avLst/>
            </a:prstGeom>
            <a:noFill/>
            <a:ln w="0">
              <a:solidFill>
                <a:srgbClr val="000000"/>
              </a:solidFill>
              <a:round/>
              <a:headEnd/>
              <a:tailEnd/>
            </a:ln>
          </p:spPr>
          <p:txBody>
            <a:bodyPr/>
            <a:lstStyle/>
            <a:p>
              <a:endParaRPr lang="en-GB"/>
            </a:p>
          </p:txBody>
        </p:sp>
        <p:sp>
          <p:nvSpPr>
            <p:cNvPr id="1919" name="Rectangle 386"/>
            <p:cNvSpPr>
              <a:spLocks noChangeArrowheads="1"/>
            </p:cNvSpPr>
            <p:nvPr/>
          </p:nvSpPr>
          <p:spPr bwMode="auto">
            <a:xfrm>
              <a:off x="3213" y="3082"/>
              <a:ext cx="66"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0.2</a:t>
              </a:r>
              <a:endParaRPr lang="en-GB">
                <a:latin typeface="Arial" pitchFamily="34" charset="0"/>
                <a:cs typeface="Arial" pitchFamily="34" charset="0"/>
              </a:endParaRPr>
            </a:p>
          </p:txBody>
        </p:sp>
        <p:sp>
          <p:nvSpPr>
            <p:cNvPr id="1920" name="Line 387"/>
            <p:cNvSpPr>
              <a:spLocks noChangeShapeType="1"/>
            </p:cNvSpPr>
            <p:nvPr/>
          </p:nvSpPr>
          <p:spPr bwMode="auto">
            <a:xfrm>
              <a:off x="3296" y="2910"/>
              <a:ext cx="8" cy="0"/>
            </a:xfrm>
            <a:prstGeom prst="line">
              <a:avLst/>
            </a:prstGeom>
            <a:noFill/>
            <a:ln w="0">
              <a:solidFill>
                <a:srgbClr val="000000"/>
              </a:solidFill>
              <a:round/>
              <a:headEnd/>
              <a:tailEnd/>
            </a:ln>
          </p:spPr>
          <p:txBody>
            <a:bodyPr/>
            <a:lstStyle/>
            <a:p>
              <a:endParaRPr lang="en-GB"/>
            </a:p>
          </p:txBody>
        </p:sp>
        <p:sp>
          <p:nvSpPr>
            <p:cNvPr id="1921" name="Rectangle 388"/>
            <p:cNvSpPr>
              <a:spLocks noChangeArrowheads="1"/>
            </p:cNvSpPr>
            <p:nvPr/>
          </p:nvSpPr>
          <p:spPr bwMode="auto">
            <a:xfrm>
              <a:off x="3213" y="2878"/>
              <a:ext cx="66"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0.4</a:t>
              </a:r>
              <a:endParaRPr lang="en-GB">
                <a:latin typeface="Arial" pitchFamily="34" charset="0"/>
                <a:cs typeface="Arial" pitchFamily="34" charset="0"/>
              </a:endParaRPr>
            </a:p>
          </p:txBody>
        </p:sp>
        <p:sp>
          <p:nvSpPr>
            <p:cNvPr id="1922" name="Line 389"/>
            <p:cNvSpPr>
              <a:spLocks noChangeShapeType="1"/>
            </p:cNvSpPr>
            <p:nvPr/>
          </p:nvSpPr>
          <p:spPr bwMode="auto">
            <a:xfrm>
              <a:off x="3296" y="2702"/>
              <a:ext cx="8" cy="0"/>
            </a:xfrm>
            <a:prstGeom prst="line">
              <a:avLst/>
            </a:prstGeom>
            <a:noFill/>
            <a:ln w="0">
              <a:solidFill>
                <a:srgbClr val="000000"/>
              </a:solidFill>
              <a:round/>
              <a:headEnd/>
              <a:tailEnd/>
            </a:ln>
          </p:spPr>
          <p:txBody>
            <a:bodyPr/>
            <a:lstStyle/>
            <a:p>
              <a:endParaRPr lang="en-GB"/>
            </a:p>
          </p:txBody>
        </p:sp>
        <p:sp>
          <p:nvSpPr>
            <p:cNvPr id="1923" name="Rectangle 390"/>
            <p:cNvSpPr>
              <a:spLocks noChangeArrowheads="1"/>
            </p:cNvSpPr>
            <p:nvPr/>
          </p:nvSpPr>
          <p:spPr bwMode="auto">
            <a:xfrm>
              <a:off x="3213" y="2670"/>
              <a:ext cx="66"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0.6</a:t>
              </a:r>
              <a:endParaRPr lang="en-GB">
                <a:latin typeface="Arial" pitchFamily="34" charset="0"/>
                <a:cs typeface="Arial" pitchFamily="34" charset="0"/>
              </a:endParaRPr>
            </a:p>
          </p:txBody>
        </p:sp>
        <p:sp>
          <p:nvSpPr>
            <p:cNvPr id="1924" name="Line 391"/>
            <p:cNvSpPr>
              <a:spLocks noChangeShapeType="1"/>
            </p:cNvSpPr>
            <p:nvPr/>
          </p:nvSpPr>
          <p:spPr bwMode="auto">
            <a:xfrm>
              <a:off x="3296" y="2498"/>
              <a:ext cx="8" cy="0"/>
            </a:xfrm>
            <a:prstGeom prst="line">
              <a:avLst/>
            </a:prstGeom>
            <a:noFill/>
            <a:ln w="0">
              <a:solidFill>
                <a:srgbClr val="000000"/>
              </a:solidFill>
              <a:round/>
              <a:headEnd/>
              <a:tailEnd/>
            </a:ln>
          </p:spPr>
          <p:txBody>
            <a:bodyPr/>
            <a:lstStyle/>
            <a:p>
              <a:endParaRPr lang="en-GB"/>
            </a:p>
          </p:txBody>
        </p:sp>
        <p:sp>
          <p:nvSpPr>
            <p:cNvPr id="1925" name="Rectangle 392"/>
            <p:cNvSpPr>
              <a:spLocks noChangeArrowheads="1"/>
            </p:cNvSpPr>
            <p:nvPr/>
          </p:nvSpPr>
          <p:spPr bwMode="auto">
            <a:xfrm>
              <a:off x="3213" y="2466"/>
              <a:ext cx="66"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0.8</a:t>
              </a:r>
              <a:endParaRPr lang="en-GB">
                <a:latin typeface="Arial" pitchFamily="34" charset="0"/>
                <a:cs typeface="Arial" pitchFamily="34" charset="0"/>
              </a:endParaRPr>
            </a:p>
          </p:txBody>
        </p:sp>
        <p:sp>
          <p:nvSpPr>
            <p:cNvPr id="1926" name="Rectangle 393"/>
            <p:cNvSpPr>
              <a:spLocks noChangeArrowheads="1"/>
            </p:cNvSpPr>
            <p:nvPr/>
          </p:nvSpPr>
          <p:spPr bwMode="auto">
            <a:xfrm>
              <a:off x="3252" y="2262"/>
              <a:ext cx="26" cy="68"/>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1</a:t>
              </a:r>
              <a:endParaRPr lang="en-GB">
                <a:latin typeface="Arial" pitchFamily="34" charset="0"/>
                <a:cs typeface="Arial" pitchFamily="34" charset="0"/>
              </a:endParaRPr>
            </a:p>
          </p:txBody>
        </p:sp>
        <p:sp>
          <p:nvSpPr>
            <p:cNvPr id="1927" name="Line 394"/>
            <p:cNvSpPr>
              <a:spLocks noChangeShapeType="1"/>
            </p:cNvSpPr>
            <p:nvPr/>
          </p:nvSpPr>
          <p:spPr bwMode="auto">
            <a:xfrm>
              <a:off x="3296" y="3322"/>
              <a:ext cx="1114" cy="0"/>
            </a:xfrm>
            <a:prstGeom prst="line">
              <a:avLst/>
            </a:prstGeom>
            <a:noFill/>
            <a:ln w="0">
              <a:solidFill>
                <a:srgbClr val="000000"/>
              </a:solidFill>
              <a:round/>
              <a:headEnd/>
              <a:tailEnd/>
            </a:ln>
          </p:spPr>
          <p:txBody>
            <a:bodyPr/>
            <a:lstStyle/>
            <a:p>
              <a:endParaRPr lang="en-GB"/>
            </a:p>
          </p:txBody>
        </p:sp>
        <p:sp>
          <p:nvSpPr>
            <p:cNvPr id="1928" name="Line 395"/>
            <p:cNvSpPr>
              <a:spLocks noChangeShapeType="1"/>
            </p:cNvSpPr>
            <p:nvPr/>
          </p:nvSpPr>
          <p:spPr bwMode="auto">
            <a:xfrm flipV="1">
              <a:off x="3296" y="2294"/>
              <a:ext cx="0" cy="1028"/>
            </a:xfrm>
            <a:prstGeom prst="line">
              <a:avLst/>
            </a:prstGeom>
            <a:noFill/>
            <a:ln w="0">
              <a:solidFill>
                <a:srgbClr val="000000"/>
              </a:solidFill>
              <a:round/>
              <a:headEnd/>
              <a:tailEnd/>
            </a:ln>
          </p:spPr>
          <p:txBody>
            <a:bodyPr/>
            <a:lstStyle/>
            <a:p>
              <a:endParaRPr lang="en-GB"/>
            </a:p>
          </p:txBody>
        </p:sp>
        <p:sp>
          <p:nvSpPr>
            <p:cNvPr id="1929" name="Rectangle 396"/>
            <p:cNvSpPr>
              <a:spLocks noChangeArrowheads="1"/>
            </p:cNvSpPr>
            <p:nvPr/>
          </p:nvSpPr>
          <p:spPr bwMode="auto">
            <a:xfrm>
              <a:off x="3304" y="3318"/>
              <a:ext cx="13" cy="4"/>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30" name="Rectangle 397"/>
            <p:cNvSpPr>
              <a:spLocks noChangeArrowheads="1"/>
            </p:cNvSpPr>
            <p:nvPr/>
          </p:nvSpPr>
          <p:spPr bwMode="auto">
            <a:xfrm>
              <a:off x="3304" y="3318"/>
              <a:ext cx="13" cy="4"/>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31" name="Rectangle 398"/>
            <p:cNvSpPr>
              <a:spLocks noChangeArrowheads="1"/>
            </p:cNvSpPr>
            <p:nvPr/>
          </p:nvSpPr>
          <p:spPr bwMode="auto">
            <a:xfrm>
              <a:off x="3317"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32" name="Rectangle 399"/>
            <p:cNvSpPr>
              <a:spLocks noChangeArrowheads="1"/>
            </p:cNvSpPr>
            <p:nvPr/>
          </p:nvSpPr>
          <p:spPr bwMode="auto">
            <a:xfrm>
              <a:off x="3317"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33" name="Rectangle 400"/>
            <p:cNvSpPr>
              <a:spLocks noChangeArrowheads="1"/>
            </p:cNvSpPr>
            <p:nvPr/>
          </p:nvSpPr>
          <p:spPr bwMode="auto">
            <a:xfrm>
              <a:off x="3335" y="3318"/>
              <a:ext cx="13" cy="4"/>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34" name="Rectangle 401"/>
            <p:cNvSpPr>
              <a:spLocks noChangeArrowheads="1"/>
            </p:cNvSpPr>
            <p:nvPr/>
          </p:nvSpPr>
          <p:spPr bwMode="auto">
            <a:xfrm>
              <a:off x="3335" y="3318"/>
              <a:ext cx="13" cy="4"/>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35" name="Rectangle 402"/>
            <p:cNvSpPr>
              <a:spLocks noChangeArrowheads="1"/>
            </p:cNvSpPr>
            <p:nvPr/>
          </p:nvSpPr>
          <p:spPr bwMode="auto">
            <a:xfrm>
              <a:off x="3352"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36" name="Rectangle 403"/>
            <p:cNvSpPr>
              <a:spLocks noChangeArrowheads="1"/>
            </p:cNvSpPr>
            <p:nvPr/>
          </p:nvSpPr>
          <p:spPr bwMode="auto">
            <a:xfrm>
              <a:off x="3352"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37" name="Rectangle 404"/>
            <p:cNvSpPr>
              <a:spLocks noChangeArrowheads="1"/>
            </p:cNvSpPr>
            <p:nvPr/>
          </p:nvSpPr>
          <p:spPr bwMode="auto">
            <a:xfrm>
              <a:off x="3365" y="3318"/>
              <a:ext cx="13" cy="4"/>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38" name="Rectangle 405"/>
            <p:cNvSpPr>
              <a:spLocks noChangeArrowheads="1"/>
            </p:cNvSpPr>
            <p:nvPr/>
          </p:nvSpPr>
          <p:spPr bwMode="auto">
            <a:xfrm>
              <a:off x="3365" y="3318"/>
              <a:ext cx="13" cy="4"/>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39" name="Rectangle 406"/>
            <p:cNvSpPr>
              <a:spLocks noChangeArrowheads="1"/>
            </p:cNvSpPr>
            <p:nvPr/>
          </p:nvSpPr>
          <p:spPr bwMode="auto">
            <a:xfrm>
              <a:off x="3382"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40" name="Rectangle 407"/>
            <p:cNvSpPr>
              <a:spLocks noChangeArrowheads="1"/>
            </p:cNvSpPr>
            <p:nvPr/>
          </p:nvSpPr>
          <p:spPr bwMode="auto">
            <a:xfrm>
              <a:off x="3382"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41" name="Rectangle 408"/>
            <p:cNvSpPr>
              <a:spLocks noChangeArrowheads="1"/>
            </p:cNvSpPr>
            <p:nvPr/>
          </p:nvSpPr>
          <p:spPr bwMode="auto">
            <a:xfrm>
              <a:off x="3400" y="3314"/>
              <a:ext cx="13" cy="8"/>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42" name="Rectangle 409"/>
            <p:cNvSpPr>
              <a:spLocks noChangeArrowheads="1"/>
            </p:cNvSpPr>
            <p:nvPr/>
          </p:nvSpPr>
          <p:spPr bwMode="auto">
            <a:xfrm>
              <a:off x="3400" y="3314"/>
              <a:ext cx="13" cy="8"/>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43" name="Rectangle 410"/>
            <p:cNvSpPr>
              <a:spLocks noChangeArrowheads="1"/>
            </p:cNvSpPr>
            <p:nvPr/>
          </p:nvSpPr>
          <p:spPr bwMode="auto">
            <a:xfrm>
              <a:off x="3413"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44" name="Rectangle 411"/>
            <p:cNvSpPr>
              <a:spLocks noChangeArrowheads="1"/>
            </p:cNvSpPr>
            <p:nvPr/>
          </p:nvSpPr>
          <p:spPr bwMode="auto">
            <a:xfrm>
              <a:off x="3413"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45" name="Rectangle 412"/>
            <p:cNvSpPr>
              <a:spLocks noChangeArrowheads="1"/>
            </p:cNvSpPr>
            <p:nvPr/>
          </p:nvSpPr>
          <p:spPr bwMode="auto">
            <a:xfrm>
              <a:off x="3430"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46" name="Rectangle 413"/>
            <p:cNvSpPr>
              <a:spLocks noChangeArrowheads="1"/>
            </p:cNvSpPr>
            <p:nvPr/>
          </p:nvSpPr>
          <p:spPr bwMode="auto">
            <a:xfrm>
              <a:off x="3430"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47" name="Rectangle 414"/>
            <p:cNvSpPr>
              <a:spLocks noChangeArrowheads="1"/>
            </p:cNvSpPr>
            <p:nvPr/>
          </p:nvSpPr>
          <p:spPr bwMode="auto">
            <a:xfrm>
              <a:off x="3447"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48" name="Rectangle 415"/>
            <p:cNvSpPr>
              <a:spLocks noChangeArrowheads="1"/>
            </p:cNvSpPr>
            <p:nvPr/>
          </p:nvSpPr>
          <p:spPr bwMode="auto">
            <a:xfrm>
              <a:off x="3447"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49" name="Rectangle 416"/>
            <p:cNvSpPr>
              <a:spLocks noChangeArrowheads="1"/>
            </p:cNvSpPr>
            <p:nvPr/>
          </p:nvSpPr>
          <p:spPr bwMode="auto">
            <a:xfrm>
              <a:off x="3460"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50" name="Rectangle 417"/>
            <p:cNvSpPr>
              <a:spLocks noChangeArrowheads="1"/>
            </p:cNvSpPr>
            <p:nvPr/>
          </p:nvSpPr>
          <p:spPr bwMode="auto">
            <a:xfrm>
              <a:off x="3460"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51" name="Rectangle 418"/>
            <p:cNvSpPr>
              <a:spLocks noChangeArrowheads="1"/>
            </p:cNvSpPr>
            <p:nvPr/>
          </p:nvSpPr>
          <p:spPr bwMode="auto">
            <a:xfrm>
              <a:off x="3478"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52" name="Rectangle 419"/>
            <p:cNvSpPr>
              <a:spLocks noChangeArrowheads="1"/>
            </p:cNvSpPr>
            <p:nvPr/>
          </p:nvSpPr>
          <p:spPr bwMode="auto">
            <a:xfrm>
              <a:off x="3478"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53" name="Rectangle 420"/>
            <p:cNvSpPr>
              <a:spLocks noChangeArrowheads="1"/>
            </p:cNvSpPr>
            <p:nvPr/>
          </p:nvSpPr>
          <p:spPr bwMode="auto">
            <a:xfrm>
              <a:off x="3495"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54" name="Rectangle 421"/>
            <p:cNvSpPr>
              <a:spLocks noChangeArrowheads="1"/>
            </p:cNvSpPr>
            <p:nvPr/>
          </p:nvSpPr>
          <p:spPr bwMode="auto">
            <a:xfrm>
              <a:off x="3495"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55" name="Rectangle 422"/>
            <p:cNvSpPr>
              <a:spLocks noChangeArrowheads="1"/>
            </p:cNvSpPr>
            <p:nvPr/>
          </p:nvSpPr>
          <p:spPr bwMode="auto">
            <a:xfrm>
              <a:off x="3508"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56" name="Rectangle 423"/>
            <p:cNvSpPr>
              <a:spLocks noChangeArrowheads="1"/>
            </p:cNvSpPr>
            <p:nvPr/>
          </p:nvSpPr>
          <p:spPr bwMode="auto">
            <a:xfrm>
              <a:off x="3508"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57" name="Rectangle 424"/>
            <p:cNvSpPr>
              <a:spLocks noChangeArrowheads="1"/>
            </p:cNvSpPr>
            <p:nvPr/>
          </p:nvSpPr>
          <p:spPr bwMode="auto">
            <a:xfrm>
              <a:off x="3525"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58" name="Rectangle 425"/>
            <p:cNvSpPr>
              <a:spLocks noChangeArrowheads="1"/>
            </p:cNvSpPr>
            <p:nvPr/>
          </p:nvSpPr>
          <p:spPr bwMode="auto">
            <a:xfrm>
              <a:off x="3525"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59" name="Rectangle 426"/>
            <p:cNvSpPr>
              <a:spLocks noChangeArrowheads="1"/>
            </p:cNvSpPr>
            <p:nvPr/>
          </p:nvSpPr>
          <p:spPr bwMode="auto">
            <a:xfrm>
              <a:off x="3543"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60" name="Rectangle 427"/>
            <p:cNvSpPr>
              <a:spLocks noChangeArrowheads="1"/>
            </p:cNvSpPr>
            <p:nvPr/>
          </p:nvSpPr>
          <p:spPr bwMode="auto">
            <a:xfrm>
              <a:off x="3543"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61" name="Rectangle 428"/>
            <p:cNvSpPr>
              <a:spLocks noChangeArrowheads="1"/>
            </p:cNvSpPr>
            <p:nvPr/>
          </p:nvSpPr>
          <p:spPr bwMode="auto">
            <a:xfrm>
              <a:off x="3556" y="3318"/>
              <a:ext cx="13" cy="4"/>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62" name="Rectangle 429"/>
            <p:cNvSpPr>
              <a:spLocks noChangeArrowheads="1"/>
            </p:cNvSpPr>
            <p:nvPr/>
          </p:nvSpPr>
          <p:spPr bwMode="auto">
            <a:xfrm>
              <a:off x="3556" y="3318"/>
              <a:ext cx="13" cy="4"/>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63" name="Rectangle 430"/>
            <p:cNvSpPr>
              <a:spLocks noChangeArrowheads="1"/>
            </p:cNvSpPr>
            <p:nvPr/>
          </p:nvSpPr>
          <p:spPr bwMode="auto">
            <a:xfrm>
              <a:off x="3573"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64" name="Rectangle 431"/>
            <p:cNvSpPr>
              <a:spLocks noChangeArrowheads="1"/>
            </p:cNvSpPr>
            <p:nvPr/>
          </p:nvSpPr>
          <p:spPr bwMode="auto">
            <a:xfrm>
              <a:off x="3573"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65" name="Rectangle 432"/>
            <p:cNvSpPr>
              <a:spLocks noChangeArrowheads="1"/>
            </p:cNvSpPr>
            <p:nvPr/>
          </p:nvSpPr>
          <p:spPr bwMode="auto">
            <a:xfrm>
              <a:off x="3590" y="3318"/>
              <a:ext cx="13" cy="4"/>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66" name="Rectangle 433"/>
            <p:cNvSpPr>
              <a:spLocks noChangeArrowheads="1"/>
            </p:cNvSpPr>
            <p:nvPr/>
          </p:nvSpPr>
          <p:spPr bwMode="auto">
            <a:xfrm>
              <a:off x="3590" y="3318"/>
              <a:ext cx="13" cy="4"/>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67" name="Rectangle 434"/>
            <p:cNvSpPr>
              <a:spLocks noChangeArrowheads="1"/>
            </p:cNvSpPr>
            <p:nvPr/>
          </p:nvSpPr>
          <p:spPr bwMode="auto">
            <a:xfrm>
              <a:off x="3603"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68" name="Rectangle 435"/>
            <p:cNvSpPr>
              <a:spLocks noChangeArrowheads="1"/>
            </p:cNvSpPr>
            <p:nvPr/>
          </p:nvSpPr>
          <p:spPr bwMode="auto">
            <a:xfrm>
              <a:off x="3603"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69" name="Rectangle 436"/>
            <p:cNvSpPr>
              <a:spLocks noChangeArrowheads="1"/>
            </p:cNvSpPr>
            <p:nvPr/>
          </p:nvSpPr>
          <p:spPr bwMode="auto">
            <a:xfrm>
              <a:off x="3621" y="3318"/>
              <a:ext cx="13" cy="4"/>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70" name="Rectangle 437"/>
            <p:cNvSpPr>
              <a:spLocks noChangeArrowheads="1"/>
            </p:cNvSpPr>
            <p:nvPr/>
          </p:nvSpPr>
          <p:spPr bwMode="auto">
            <a:xfrm>
              <a:off x="3621" y="3318"/>
              <a:ext cx="13" cy="4"/>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71" name="Rectangle 438"/>
            <p:cNvSpPr>
              <a:spLocks noChangeArrowheads="1"/>
            </p:cNvSpPr>
            <p:nvPr/>
          </p:nvSpPr>
          <p:spPr bwMode="auto">
            <a:xfrm>
              <a:off x="3638"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72" name="Rectangle 439"/>
            <p:cNvSpPr>
              <a:spLocks noChangeArrowheads="1"/>
            </p:cNvSpPr>
            <p:nvPr/>
          </p:nvSpPr>
          <p:spPr bwMode="auto">
            <a:xfrm>
              <a:off x="3638"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73" name="Rectangle 440"/>
            <p:cNvSpPr>
              <a:spLocks noChangeArrowheads="1"/>
            </p:cNvSpPr>
            <p:nvPr/>
          </p:nvSpPr>
          <p:spPr bwMode="auto">
            <a:xfrm>
              <a:off x="3651" y="2298"/>
              <a:ext cx="13" cy="1024"/>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74" name="Rectangle 441"/>
            <p:cNvSpPr>
              <a:spLocks noChangeArrowheads="1"/>
            </p:cNvSpPr>
            <p:nvPr/>
          </p:nvSpPr>
          <p:spPr bwMode="auto">
            <a:xfrm>
              <a:off x="3651" y="2298"/>
              <a:ext cx="13" cy="1024"/>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75" name="Rectangle 442"/>
            <p:cNvSpPr>
              <a:spLocks noChangeArrowheads="1"/>
            </p:cNvSpPr>
            <p:nvPr/>
          </p:nvSpPr>
          <p:spPr bwMode="auto">
            <a:xfrm>
              <a:off x="3668"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76" name="Rectangle 443"/>
            <p:cNvSpPr>
              <a:spLocks noChangeArrowheads="1"/>
            </p:cNvSpPr>
            <p:nvPr/>
          </p:nvSpPr>
          <p:spPr bwMode="auto">
            <a:xfrm>
              <a:off x="3668"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77" name="Rectangle 444"/>
            <p:cNvSpPr>
              <a:spLocks noChangeArrowheads="1"/>
            </p:cNvSpPr>
            <p:nvPr/>
          </p:nvSpPr>
          <p:spPr bwMode="auto">
            <a:xfrm>
              <a:off x="3686"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78" name="Rectangle 445"/>
            <p:cNvSpPr>
              <a:spLocks noChangeArrowheads="1"/>
            </p:cNvSpPr>
            <p:nvPr/>
          </p:nvSpPr>
          <p:spPr bwMode="auto">
            <a:xfrm>
              <a:off x="3686"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79" name="Rectangle 446"/>
            <p:cNvSpPr>
              <a:spLocks noChangeArrowheads="1"/>
            </p:cNvSpPr>
            <p:nvPr/>
          </p:nvSpPr>
          <p:spPr bwMode="auto">
            <a:xfrm>
              <a:off x="3699"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80" name="Rectangle 447"/>
            <p:cNvSpPr>
              <a:spLocks noChangeArrowheads="1"/>
            </p:cNvSpPr>
            <p:nvPr/>
          </p:nvSpPr>
          <p:spPr bwMode="auto">
            <a:xfrm>
              <a:off x="3699"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81" name="Rectangle 448"/>
            <p:cNvSpPr>
              <a:spLocks noChangeArrowheads="1"/>
            </p:cNvSpPr>
            <p:nvPr/>
          </p:nvSpPr>
          <p:spPr bwMode="auto">
            <a:xfrm>
              <a:off x="3716"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82" name="Rectangle 449"/>
            <p:cNvSpPr>
              <a:spLocks noChangeArrowheads="1"/>
            </p:cNvSpPr>
            <p:nvPr/>
          </p:nvSpPr>
          <p:spPr bwMode="auto">
            <a:xfrm>
              <a:off x="3716"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83" name="Rectangle 450"/>
            <p:cNvSpPr>
              <a:spLocks noChangeArrowheads="1"/>
            </p:cNvSpPr>
            <p:nvPr/>
          </p:nvSpPr>
          <p:spPr bwMode="auto">
            <a:xfrm>
              <a:off x="3733"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84" name="Rectangle 451"/>
            <p:cNvSpPr>
              <a:spLocks noChangeArrowheads="1"/>
            </p:cNvSpPr>
            <p:nvPr/>
          </p:nvSpPr>
          <p:spPr bwMode="auto">
            <a:xfrm>
              <a:off x="3733"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85" name="Rectangle 452"/>
            <p:cNvSpPr>
              <a:spLocks noChangeArrowheads="1"/>
            </p:cNvSpPr>
            <p:nvPr/>
          </p:nvSpPr>
          <p:spPr bwMode="auto">
            <a:xfrm>
              <a:off x="3751" y="3322"/>
              <a:ext cx="8"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86" name="Rectangle 453"/>
            <p:cNvSpPr>
              <a:spLocks noChangeArrowheads="1"/>
            </p:cNvSpPr>
            <p:nvPr/>
          </p:nvSpPr>
          <p:spPr bwMode="auto">
            <a:xfrm>
              <a:off x="3751" y="3322"/>
              <a:ext cx="8"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87" name="Rectangle 454"/>
            <p:cNvSpPr>
              <a:spLocks noChangeArrowheads="1"/>
            </p:cNvSpPr>
            <p:nvPr/>
          </p:nvSpPr>
          <p:spPr bwMode="auto">
            <a:xfrm>
              <a:off x="3764"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88" name="Rectangle 455"/>
            <p:cNvSpPr>
              <a:spLocks noChangeArrowheads="1"/>
            </p:cNvSpPr>
            <p:nvPr/>
          </p:nvSpPr>
          <p:spPr bwMode="auto">
            <a:xfrm>
              <a:off x="3764"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89" name="Rectangle 456"/>
            <p:cNvSpPr>
              <a:spLocks noChangeArrowheads="1"/>
            </p:cNvSpPr>
            <p:nvPr/>
          </p:nvSpPr>
          <p:spPr bwMode="auto">
            <a:xfrm>
              <a:off x="3781"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90" name="Rectangle 457"/>
            <p:cNvSpPr>
              <a:spLocks noChangeArrowheads="1"/>
            </p:cNvSpPr>
            <p:nvPr/>
          </p:nvSpPr>
          <p:spPr bwMode="auto">
            <a:xfrm>
              <a:off x="3781"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91" name="Rectangle 458"/>
            <p:cNvSpPr>
              <a:spLocks noChangeArrowheads="1"/>
            </p:cNvSpPr>
            <p:nvPr/>
          </p:nvSpPr>
          <p:spPr bwMode="auto">
            <a:xfrm>
              <a:off x="3798" y="3322"/>
              <a:ext cx="9"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92" name="Rectangle 459"/>
            <p:cNvSpPr>
              <a:spLocks noChangeArrowheads="1"/>
            </p:cNvSpPr>
            <p:nvPr/>
          </p:nvSpPr>
          <p:spPr bwMode="auto">
            <a:xfrm>
              <a:off x="3798" y="3322"/>
              <a:ext cx="9"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93" name="Rectangle 460"/>
            <p:cNvSpPr>
              <a:spLocks noChangeArrowheads="1"/>
            </p:cNvSpPr>
            <p:nvPr/>
          </p:nvSpPr>
          <p:spPr bwMode="auto">
            <a:xfrm>
              <a:off x="3811" y="3318"/>
              <a:ext cx="13" cy="4"/>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94" name="Rectangle 461"/>
            <p:cNvSpPr>
              <a:spLocks noChangeArrowheads="1"/>
            </p:cNvSpPr>
            <p:nvPr/>
          </p:nvSpPr>
          <p:spPr bwMode="auto">
            <a:xfrm>
              <a:off x="3811" y="3318"/>
              <a:ext cx="13" cy="4"/>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95" name="Rectangle 462"/>
            <p:cNvSpPr>
              <a:spLocks noChangeArrowheads="1"/>
            </p:cNvSpPr>
            <p:nvPr/>
          </p:nvSpPr>
          <p:spPr bwMode="auto">
            <a:xfrm>
              <a:off x="3829"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96" name="Rectangle 463"/>
            <p:cNvSpPr>
              <a:spLocks noChangeArrowheads="1"/>
            </p:cNvSpPr>
            <p:nvPr/>
          </p:nvSpPr>
          <p:spPr bwMode="auto">
            <a:xfrm>
              <a:off x="3829"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97" name="Rectangle 464"/>
            <p:cNvSpPr>
              <a:spLocks noChangeArrowheads="1"/>
            </p:cNvSpPr>
            <p:nvPr/>
          </p:nvSpPr>
          <p:spPr bwMode="auto">
            <a:xfrm>
              <a:off x="3846" y="3318"/>
              <a:ext cx="9" cy="4"/>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1998" name="Rectangle 465"/>
            <p:cNvSpPr>
              <a:spLocks noChangeArrowheads="1"/>
            </p:cNvSpPr>
            <p:nvPr/>
          </p:nvSpPr>
          <p:spPr bwMode="auto">
            <a:xfrm>
              <a:off x="3846" y="3318"/>
              <a:ext cx="9" cy="4"/>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1999" name="Rectangle 466"/>
            <p:cNvSpPr>
              <a:spLocks noChangeArrowheads="1"/>
            </p:cNvSpPr>
            <p:nvPr/>
          </p:nvSpPr>
          <p:spPr bwMode="auto">
            <a:xfrm>
              <a:off x="3859"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00" name="Rectangle 467"/>
            <p:cNvSpPr>
              <a:spLocks noChangeArrowheads="1"/>
            </p:cNvSpPr>
            <p:nvPr/>
          </p:nvSpPr>
          <p:spPr bwMode="auto">
            <a:xfrm>
              <a:off x="3859"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01" name="Rectangle 468"/>
            <p:cNvSpPr>
              <a:spLocks noChangeArrowheads="1"/>
            </p:cNvSpPr>
            <p:nvPr/>
          </p:nvSpPr>
          <p:spPr bwMode="auto">
            <a:xfrm>
              <a:off x="3876" y="3318"/>
              <a:ext cx="13" cy="4"/>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02" name="Rectangle 469"/>
            <p:cNvSpPr>
              <a:spLocks noChangeArrowheads="1"/>
            </p:cNvSpPr>
            <p:nvPr/>
          </p:nvSpPr>
          <p:spPr bwMode="auto">
            <a:xfrm>
              <a:off x="3876" y="3318"/>
              <a:ext cx="13" cy="4"/>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03" name="Rectangle 470"/>
            <p:cNvSpPr>
              <a:spLocks noChangeArrowheads="1"/>
            </p:cNvSpPr>
            <p:nvPr/>
          </p:nvSpPr>
          <p:spPr bwMode="auto">
            <a:xfrm>
              <a:off x="3894" y="3322"/>
              <a:ext cx="8"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04" name="Rectangle 471"/>
            <p:cNvSpPr>
              <a:spLocks noChangeArrowheads="1"/>
            </p:cNvSpPr>
            <p:nvPr/>
          </p:nvSpPr>
          <p:spPr bwMode="auto">
            <a:xfrm>
              <a:off x="3894" y="3322"/>
              <a:ext cx="8"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05" name="Rectangle 472"/>
            <p:cNvSpPr>
              <a:spLocks noChangeArrowheads="1"/>
            </p:cNvSpPr>
            <p:nvPr/>
          </p:nvSpPr>
          <p:spPr bwMode="auto">
            <a:xfrm>
              <a:off x="3907" y="3318"/>
              <a:ext cx="13" cy="4"/>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06" name="Rectangle 473"/>
            <p:cNvSpPr>
              <a:spLocks noChangeArrowheads="1"/>
            </p:cNvSpPr>
            <p:nvPr/>
          </p:nvSpPr>
          <p:spPr bwMode="auto">
            <a:xfrm>
              <a:off x="3907" y="3318"/>
              <a:ext cx="13" cy="4"/>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07" name="Rectangle 474"/>
            <p:cNvSpPr>
              <a:spLocks noChangeArrowheads="1"/>
            </p:cNvSpPr>
            <p:nvPr/>
          </p:nvSpPr>
          <p:spPr bwMode="auto">
            <a:xfrm>
              <a:off x="3924"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08" name="Rectangle 475"/>
            <p:cNvSpPr>
              <a:spLocks noChangeArrowheads="1"/>
            </p:cNvSpPr>
            <p:nvPr/>
          </p:nvSpPr>
          <p:spPr bwMode="auto">
            <a:xfrm>
              <a:off x="3924"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09" name="Rectangle 476"/>
            <p:cNvSpPr>
              <a:spLocks noChangeArrowheads="1"/>
            </p:cNvSpPr>
            <p:nvPr/>
          </p:nvSpPr>
          <p:spPr bwMode="auto">
            <a:xfrm>
              <a:off x="3941" y="3322"/>
              <a:ext cx="9"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10" name="Rectangle 477"/>
            <p:cNvSpPr>
              <a:spLocks noChangeArrowheads="1"/>
            </p:cNvSpPr>
            <p:nvPr/>
          </p:nvSpPr>
          <p:spPr bwMode="auto">
            <a:xfrm>
              <a:off x="3941" y="3322"/>
              <a:ext cx="9"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11" name="Rectangle 478"/>
            <p:cNvSpPr>
              <a:spLocks noChangeArrowheads="1"/>
            </p:cNvSpPr>
            <p:nvPr/>
          </p:nvSpPr>
          <p:spPr bwMode="auto">
            <a:xfrm>
              <a:off x="3954"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12" name="Rectangle 479"/>
            <p:cNvSpPr>
              <a:spLocks noChangeArrowheads="1"/>
            </p:cNvSpPr>
            <p:nvPr/>
          </p:nvSpPr>
          <p:spPr bwMode="auto">
            <a:xfrm>
              <a:off x="3954"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13" name="Rectangle 480"/>
            <p:cNvSpPr>
              <a:spLocks noChangeArrowheads="1"/>
            </p:cNvSpPr>
            <p:nvPr/>
          </p:nvSpPr>
          <p:spPr bwMode="auto">
            <a:xfrm>
              <a:off x="3972"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14" name="Rectangle 481"/>
            <p:cNvSpPr>
              <a:spLocks noChangeArrowheads="1"/>
            </p:cNvSpPr>
            <p:nvPr/>
          </p:nvSpPr>
          <p:spPr bwMode="auto">
            <a:xfrm>
              <a:off x="3972"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15" name="Rectangle 482"/>
            <p:cNvSpPr>
              <a:spLocks noChangeArrowheads="1"/>
            </p:cNvSpPr>
            <p:nvPr/>
          </p:nvSpPr>
          <p:spPr bwMode="auto">
            <a:xfrm>
              <a:off x="3989"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16" name="Rectangle 483"/>
            <p:cNvSpPr>
              <a:spLocks noChangeArrowheads="1"/>
            </p:cNvSpPr>
            <p:nvPr/>
          </p:nvSpPr>
          <p:spPr bwMode="auto">
            <a:xfrm>
              <a:off x="3989"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17" name="Rectangle 484"/>
            <p:cNvSpPr>
              <a:spLocks noChangeArrowheads="1"/>
            </p:cNvSpPr>
            <p:nvPr/>
          </p:nvSpPr>
          <p:spPr bwMode="auto">
            <a:xfrm>
              <a:off x="4002"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18" name="Rectangle 485"/>
            <p:cNvSpPr>
              <a:spLocks noChangeArrowheads="1"/>
            </p:cNvSpPr>
            <p:nvPr/>
          </p:nvSpPr>
          <p:spPr bwMode="auto">
            <a:xfrm>
              <a:off x="4002"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19" name="Rectangle 486"/>
            <p:cNvSpPr>
              <a:spLocks noChangeArrowheads="1"/>
            </p:cNvSpPr>
            <p:nvPr/>
          </p:nvSpPr>
          <p:spPr bwMode="auto">
            <a:xfrm>
              <a:off x="4019"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20" name="Rectangle 487"/>
            <p:cNvSpPr>
              <a:spLocks noChangeArrowheads="1"/>
            </p:cNvSpPr>
            <p:nvPr/>
          </p:nvSpPr>
          <p:spPr bwMode="auto">
            <a:xfrm>
              <a:off x="4019"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21" name="Rectangle 488"/>
            <p:cNvSpPr>
              <a:spLocks noChangeArrowheads="1"/>
            </p:cNvSpPr>
            <p:nvPr/>
          </p:nvSpPr>
          <p:spPr bwMode="auto">
            <a:xfrm>
              <a:off x="4037"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22" name="Rectangle 489"/>
            <p:cNvSpPr>
              <a:spLocks noChangeArrowheads="1"/>
            </p:cNvSpPr>
            <p:nvPr/>
          </p:nvSpPr>
          <p:spPr bwMode="auto">
            <a:xfrm>
              <a:off x="4037"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23" name="Rectangle 490"/>
            <p:cNvSpPr>
              <a:spLocks noChangeArrowheads="1"/>
            </p:cNvSpPr>
            <p:nvPr/>
          </p:nvSpPr>
          <p:spPr bwMode="auto">
            <a:xfrm>
              <a:off x="4050"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24" name="Rectangle 491"/>
            <p:cNvSpPr>
              <a:spLocks noChangeArrowheads="1"/>
            </p:cNvSpPr>
            <p:nvPr/>
          </p:nvSpPr>
          <p:spPr bwMode="auto">
            <a:xfrm>
              <a:off x="4050"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25" name="Rectangle 492"/>
            <p:cNvSpPr>
              <a:spLocks noChangeArrowheads="1"/>
            </p:cNvSpPr>
            <p:nvPr/>
          </p:nvSpPr>
          <p:spPr bwMode="auto">
            <a:xfrm>
              <a:off x="4067"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26" name="Rectangle 493"/>
            <p:cNvSpPr>
              <a:spLocks noChangeArrowheads="1"/>
            </p:cNvSpPr>
            <p:nvPr/>
          </p:nvSpPr>
          <p:spPr bwMode="auto">
            <a:xfrm>
              <a:off x="4067"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27" name="Rectangle 494"/>
            <p:cNvSpPr>
              <a:spLocks noChangeArrowheads="1"/>
            </p:cNvSpPr>
            <p:nvPr/>
          </p:nvSpPr>
          <p:spPr bwMode="auto">
            <a:xfrm>
              <a:off x="4084"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28" name="Rectangle 495"/>
            <p:cNvSpPr>
              <a:spLocks noChangeArrowheads="1"/>
            </p:cNvSpPr>
            <p:nvPr/>
          </p:nvSpPr>
          <p:spPr bwMode="auto">
            <a:xfrm>
              <a:off x="4084"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29" name="Rectangle 496"/>
            <p:cNvSpPr>
              <a:spLocks noChangeArrowheads="1"/>
            </p:cNvSpPr>
            <p:nvPr/>
          </p:nvSpPr>
          <p:spPr bwMode="auto">
            <a:xfrm>
              <a:off x="4097"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30" name="Rectangle 497"/>
            <p:cNvSpPr>
              <a:spLocks noChangeArrowheads="1"/>
            </p:cNvSpPr>
            <p:nvPr/>
          </p:nvSpPr>
          <p:spPr bwMode="auto">
            <a:xfrm>
              <a:off x="4097"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31" name="Rectangle 498"/>
            <p:cNvSpPr>
              <a:spLocks noChangeArrowheads="1"/>
            </p:cNvSpPr>
            <p:nvPr/>
          </p:nvSpPr>
          <p:spPr bwMode="auto">
            <a:xfrm>
              <a:off x="4115"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32" name="Rectangle 499"/>
            <p:cNvSpPr>
              <a:spLocks noChangeArrowheads="1"/>
            </p:cNvSpPr>
            <p:nvPr/>
          </p:nvSpPr>
          <p:spPr bwMode="auto">
            <a:xfrm>
              <a:off x="4115"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33" name="Rectangle 500"/>
            <p:cNvSpPr>
              <a:spLocks noChangeArrowheads="1"/>
            </p:cNvSpPr>
            <p:nvPr/>
          </p:nvSpPr>
          <p:spPr bwMode="auto">
            <a:xfrm>
              <a:off x="4132"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34" name="Rectangle 501"/>
            <p:cNvSpPr>
              <a:spLocks noChangeArrowheads="1"/>
            </p:cNvSpPr>
            <p:nvPr/>
          </p:nvSpPr>
          <p:spPr bwMode="auto">
            <a:xfrm>
              <a:off x="4132"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35" name="Rectangle 502"/>
            <p:cNvSpPr>
              <a:spLocks noChangeArrowheads="1"/>
            </p:cNvSpPr>
            <p:nvPr/>
          </p:nvSpPr>
          <p:spPr bwMode="auto">
            <a:xfrm>
              <a:off x="4145"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36" name="Rectangle 503"/>
            <p:cNvSpPr>
              <a:spLocks noChangeArrowheads="1"/>
            </p:cNvSpPr>
            <p:nvPr/>
          </p:nvSpPr>
          <p:spPr bwMode="auto">
            <a:xfrm>
              <a:off x="4145"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37" name="Rectangle 504"/>
            <p:cNvSpPr>
              <a:spLocks noChangeArrowheads="1"/>
            </p:cNvSpPr>
            <p:nvPr/>
          </p:nvSpPr>
          <p:spPr bwMode="auto">
            <a:xfrm>
              <a:off x="4162"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38" name="Rectangle 505"/>
            <p:cNvSpPr>
              <a:spLocks noChangeArrowheads="1"/>
            </p:cNvSpPr>
            <p:nvPr/>
          </p:nvSpPr>
          <p:spPr bwMode="auto">
            <a:xfrm>
              <a:off x="4162"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39" name="Rectangle 506"/>
            <p:cNvSpPr>
              <a:spLocks noChangeArrowheads="1"/>
            </p:cNvSpPr>
            <p:nvPr/>
          </p:nvSpPr>
          <p:spPr bwMode="auto">
            <a:xfrm>
              <a:off x="4180"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40" name="Rectangle 507"/>
            <p:cNvSpPr>
              <a:spLocks noChangeArrowheads="1"/>
            </p:cNvSpPr>
            <p:nvPr/>
          </p:nvSpPr>
          <p:spPr bwMode="auto">
            <a:xfrm>
              <a:off x="4180"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41" name="Rectangle 508"/>
            <p:cNvSpPr>
              <a:spLocks noChangeArrowheads="1"/>
            </p:cNvSpPr>
            <p:nvPr/>
          </p:nvSpPr>
          <p:spPr bwMode="auto">
            <a:xfrm>
              <a:off x="4193" y="3322"/>
              <a:ext cx="14"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42" name="Rectangle 509"/>
            <p:cNvSpPr>
              <a:spLocks noChangeArrowheads="1"/>
            </p:cNvSpPr>
            <p:nvPr/>
          </p:nvSpPr>
          <p:spPr bwMode="auto">
            <a:xfrm>
              <a:off x="4193" y="3322"/>
              <a:ext cx="14"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43" name="Rectangle 510"/>
            <p:cNvSpPr>
              <a:spLocks noChangeArrowheads="1"/>
            </p:cNvSpPr>
            <p:nvPr/>
          </p:nvSpPr>
          <p:spPr bwMode="auto">
            <a:xfrm>
              <a:off x="4211"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44" name="Rectangle 511"/>
            <p:cNvSpPr>
              <a:spLocks noChangeArrowheads="1"/>
            </p:cNvSpPr>
            <p:nvPr/>
          </p:nvSpPr>
          <p:spPr bwMode="auto">
            <a:xfrm>
              <a:off x="4211"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45" name="Rectangle 512"/>
            <p:cNvSpPr>
              <a:spLocks noChangeArrowheads="1"/>
            </p:cNvSpPr>
            <p:nvPr/>
          </p:nvSpPr>
          <p:spPr bwMode="auto">
            <a:xfrm>
              <a:off x="4228"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46" name="Rectangle 513"/>
            <p:cNvSpPr>
              <a:spLocks noChangeArrowheads="1"/>
            </p:cNvSpPr>
            <p:nvPr/>
          </p:nvSpPr>
          <p:spPr bwMode="auto">
            <a:xfrm>
              <a:off x="4228"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47" name="Rectangle 514"/>
            <p:cNvSpPr>
              <a:spLocks noChangeArrowheads="1"/>
            </p:cNvSpPr>
            <p:nvPr/>
          </p:nvSpPr>
          <p:spPr bwMode="auto">
            <a:xfrm>
              <a:off x="4241"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48" name="Rectangle 515"/>
            <p:cNvSpPr>
              <a:spLocks noChangeArrowheads="1"/>
            </p:cNvSpPr>
            <p:nvPr/>
          </p:nvSpPr>
          <p:spPr bwMode="auto">
            <a:xfrm>
              <a:off x="4241"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49" name="Rectangle 516"/>
            <p:cNvSpPr>
              <a:spLocks noChangeArrowheads="1"/>
            </p:cNvSpPr>
            <p:nvPr/>
          </p:nvSpPr>
          <p:spPr bwMode="auto">
            <a:xfrm>
              <a:off x="4259"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50" name="Rectangle 517"/>
            <p:cNvSpPr>
              <a:spLocks noChangeArrowheads="1"/>
            </p:cNvSpPr>
            <p:nvPr/>
          </p:nvSpPr>
          <p:spPr bwMode="auto">
            <a:xfrm>
              <a:off x="4259"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51" name="Rectangle 518"/>
            <p:cNvSpPr>
              <a:spLocks noChangeArrowheads="1"/>
            </p:cNvSpPr>
            <p:nvPr/>
          </p:nvSpPr>
          <p:spPr bwMode="auto">
            <a:xfrm>
              <a:off x="4276"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52" name="Rectangle 519"/>
            <p:cNvSpPr>
              <a:spLocks noChangeArrowheads="1"/>
            </p:cNvSpPr>
            <p:nvPr/>
          </p:nvSpPr>
          <p:spPr bwMode="auto">
            <a:xfrm>
              <a:off x="4276"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53" name="Rectangle 520"/>
            <p:cNvSpPr>
              <a:spLocks noChangeArrowheads="1"/>
            </p:cNvSpPr>
            <p:nvPr/>
          </p:nvSpPr>
          <p:spPr bwMode="auto">
            <a:xfrm>
              <a:off x="4289"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54" name="Rectangle 521"/>
            <p:cNvSpPr>
              <a:spLocks noChangeArrowheads="1"/>
            </p:cNvSpPr>
            <p:nvPr/>
          </p:nvSpPr>
          <p:spPr bwMode="auto">
            <a:xfrm>
              <a:off x="4289"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55" name="Rectangle 522"/>
            <p:cNvSpPr>
              <a:spLocks noChangeArrowheads="1"/>
            </p:cNvSpPr>
            <p:nvPr/>
          </p:nvSpPr>
          <p:spPr bwMode="auto">
            <a:xfrm>
              <a:off x="4306" y="3322"/>
              <a:ext cx="13" cy="1"/>
            </a:xfrm>
            <a:prstGeom prst="rect">
              <a:avLst/>
            </a:prstGeom>
            <a:solidFill>
              <a:srgbClr val="000000"/>
            </a:solidFill>
            <a:ln w="9525">
              <a:noFill/>
              <a:miter lim="800000"/>
              <a:headEnd/>
              <a:tailEnd/>
            </a:ln>
          </p:spPr>
          <p:txBody>
            <a:bodyPr/>
            <a:lstStyle/>
            <a:p>
              <a:pPr algn="l" eaLnBrk="1" hangingPunct="1"/>
              <a:endParaRPr lang="en-US">
                <a:latin typeface="Arial" pitchFamily="34" charset="0"/>
                <a:cs typeface="Arial" pitchFamily="34" charset="0"/>
              </a:endParaRPr>
            </a:p>
          </p:txBody>
        </p:sp>
        <p:sp>
          <p:nvSpPr>
            <p:cNvPr id="2056" name="Rectangle 523"/>
            <p:cNvSpPr>
              <a:spLocks noChangeArrowheads="1"/>
            </p:cNvSpPr>
            <p:nvPr/>
          </p:nvSpPr>
          <p:spPr bwMode="auto">
            <a:xfrm>
              <a:off x="4306" y="3322"/>
              <a:ext cx="13" cy="1"/>
            </a:xfrm>
            <a:prstGeom prst="rect">
              <a:avLst/>
            </a:prstGeom>
            <a:noFill/>
            <a:ln w="0">
              <a:solidFill>
                <a:srgbClr val="000000"/>
              </a:solidFill>
              <a:miter lim="800000"/>
              <a:headEnd/>
              <a:tailEnd/>
            </a:ln>
          </p:spPr>
          <p:txBody>
            <a:bodyPr/>
            <a:lstStyle/>
            <a:p>
              <a:pPr algn="l" eaLnBrk="1" hangingPunct="1"/>
              <a:endParaRPr lang="en-US">
                <a:latin typeface="Arial" pitchFamily="34" charset="0"/>
                <a:cs typeface="Arial" pitchFamily="34" charset="0"/>
              </a:endParaRPr>
            </a:p>
          </p:txBody>
        </p:sp>
        <p:sp>
          <p:nvSpPr>
            <p:cNvPr id="2057" name="Line 524"/>
            <p:cNvSpPr>
              <a:spLocks noChangeShapeType="1"/>
            </p:cNvSpPr>
            <p:nvPr/>
          </p:nvSpPr>
          <p:spPr bwMode="auto">
            <a:xfrm>
              <a:off x="3296" y="3322"/>
              <a:ext cx="1114" cy="0"/>
            </a:xfrm>
            <a:prstGeom prst="line">
              <a:avLst/>
            </a:prstGeom>
            <a:noFill/>
            <a:ln w="0">
              <a:solidFill>
                <a:srgbClr val="000000"/>
              </a:solidFill>
              <a:round/>
              <a:headEnd/>
              <a:tailEnd/>
            </a:ln>
          </p:spPr>
          <p:txBody>
            <a:bodyPr/>
            <a:lstStyle/>
            <a:p>
              <a:endParaRPr lang="en-GB"/>
            </a:p>
          </p:txBody>
        </p:sp>
        <p:sp>
          <p:nvSpPr>
            <p:cNvPr id="2058" name="Rectangle 525"/>
            <p:cNvSpPr>
              <a:spLocks noChangeArrowheads="1"/>
            </p:cNvSpPr>
            <p:nvPr/>
          </p:nvSpPr>
          <p:spPr bwMode="auto">
            <a:xfrm>
              <a:off x="3565" y="2166"/>
              <a:ext cx="501" cy="107"/>
            </a:xfrm>
            <a:prstGeom prst="rect">
              <a:avLst/>
            </a:prstGeom>
            <a:noFill/>
            <a:ln w="9525">
              <a:noFill/>
              <a:miter lim="800000"/>
              <a:headEnd/>
              <a:tailEnd/>
            </a:ln>
          </p:spPr>
          <p:txBody>
            <a:bodyPr wrap="none" lIns="0" tIns="0" rIns="0" bIns="0">
              <a:spAutoFit/>
            </a:bodyPr>
            <a:lstStyle/>
            <a:p>
              <a:pPr algn="l" eaLnBrk="1" hangingPunct="1"/>
              <a:r>
                <a:rPr lang="en-GB" sz="1100" b="0">
                  <a:solidFill>
                    <a:srgbClr val="990033"/>
                  </a:solidFill>
                  <a:latin typeface="Arial Narrow" pitchFamily="34" charset="0"/>
                  <a:cs typeface="Arial" pitchFamily="34" charset="0"/>
                </a:rPr>
                <a:t>Model posterior</a:t>
              </a:r>
              <a:endParaRPr lang="en-GB">
                <a:solidFill>
                  <a:srgbClr val="990033"/>
                </a:solidFill>
                <a:latin typeface="Arial" pitchFamily="34" charset="0"/>
                <a:cs typeface="Arial" pitchFamily="34" charset="0"/>
              </a:endParaRPr>
            </a:p>
          </p:txBody>
        </p:sp>
        <p:sp>
          <p:nvSpPr>
            <p:cNvPr id="2059" name="Rectangle 526"/>
            <p:cNvSpPr>
              <a:spLocks noChangeArrowheads="1"/>
            </p:cNvSpPr>
            <p:nvPr/>
          </p:nvSpPr>
          <p:spPr bwMode="auto">
            <a:xfrm>
              <a:off x="3709" y="3398"/>
              <a:ext cx="180" cy="97"/>
            </a:xfrm>
            <a:prstGeom prst="rect">
              <a:avLst/>
            </a:prstGeom>
            <a:noFill/>
            <a:ln w="9525">
              <a:noFill/>
              <a:miter lim="800000"/>
              <a:headEnd/>
              <a:tailEnd/>
            </a:ln>
          </p:spPr>
          <p:txBody>
            <a:bodyPr wrap="none" lIns="0" tIns="0" rIns="0" bIns="0">
              <a:spAutoFit/>
            </a:bodyPr>
            <a:lstStyle/>
            <a:p>
              <a:pPr algn="l" eaLnBrk="1" hangingPunct="1"/>
              <a:r>
                <a:rPr lang="en-GB" sz="1000" b="0">
                  <a:solidFill>
                    <a:srgbClr val="000000"/>
                  </a:solidFill>
                  <a:latin typeface="Arial Narrow" pitchFamily="34" charset="0"/>
                  <a:cs typeface="Arial" pitchFamily="34" charset="0"/>
                </a:rPr>
                <a:t>model</a:t>
              </a:r>
              <a:endParaRPr lang="en-GB" sz="1000">
                <a:latin typeface="Arial" pitchFamily="34" charset="0"/>
                <a:cs typeface="Arial" pitchFamily="34" charset="0"/>
              </a:endParaRPr>
            </a:p>
          </p:txBody>
        </p:sp>
        <p:sp>
          <p:nvSpPr>
            <p:cNvPr id="2060" name="Rectangle 527"/>
            <p:cNvSpPr>
              <a:spLocks noChangeArrowheads="1"/>
            </p:cNvSpPr>
            <p:nvPr/>
          </p:nvSpPr>
          <p:spPr bwMode="auto">
            <a:xfrm rot="16200000">
              <a:off x="3014" y="2772"/>
              <a:ext cx="241" cy="78"/>
            </a:xfrm>
            <a:prstGeom prst="rect">
              <a:avLst/>
            </a:prstGeom>
            <a:noFill/>
            <a:ln w="9525">
              <a:noFill/>
              <a:miter lim="800000"/>
              <a:headEnd/>
              <a:tailEnd/>
            </a:ln>
          </p:spPr>
          <p:txBody>
            <a:bodyPr wrap="none" lIns="0" tIns="0" rIns="0" bIns="0">
              <a:spAutoFit/>
            </a:bodyPr>
            <a:lstStyle/>
            <a:p>
              <a:pPr algn="l" eaLnBrk="1" hangingPunct="1"/>
              <a:r>
                <a:rPr lang="en-GB" sz="800" b="0">
                  <a:solidFill>
                    <a:srgbClr val="000000"/>
                  </a:solidFill>
                  <a:latin typeface="Arial Narrow" pitchFamily="34" charset="0"/>
                  <a:cs typeface="Arial" pitchFamily="34" charset="0"/>
                </a:rPr>
                <a:t>probability</a:t>
              </a:r>
              <a:endParaRPr lang="en-GB">
                <a:latin typeface="Arial" pitchFamily="34" charset="0"/>
                <a:cs typeface="Arial" pitchFamily="34" charset="0"/>
              </a:endParaRPr>
            </a:p>
          </p:txBody>
        </p:sp>
        <p:sp>
          <p:nvSpPr>
            <p:cNvPr id="2061" name="Line 528"/>
            <p:cNvSpPr>
              <a:spLocks noChangeShapeType="1"/>
            </p:cNvSpPr>
            <p:nvPr/>
          </p:nvSpPr>
          <p:spPr bwMode="auto">
            <a:xfrm flipV="1">
              <a:off x="2029" y="1154"/>
              <a:ext cx="0" cy="184"/>
            </a:xfrm>
            <a:prstGeom prst="line">
              <a:avLst/>
            </a:prstGeom>
            <a:noFill/>
            <a:ln w="31750">
              <a:solidFill>
                <a:srgbClr val="FF3300"/>
              </a:solidFill>
              <a:round/>
              <a:headEnd/>
              <a:tailEnd/>
            </a:ln>
          </p:spPr>
          <p:txBody>
            <a:bodyPr/>
            <a:lstStyle/>
            <a:p>
              <a:endParaRPr lang="en-GB"/>
            </a:p>
          </p:txBody>
        </p:sp>
        <p:sp>
          <p:nvSpPr>
            <p:cNvPr id="2062" name="Line 529"/>
            <p:cNvSpPr>
              <a:spLocks noChangeShapeType="1"/>
            </p:cNvSpPr>
            <p:nvPr/>
          </p:nvSpPr>
          <p:spPr bwMode="auto">
            <a:xfrm flipV="1">
              <a:off x="2094" y="1118"/>
              <a:ext cx="0" cy="180"/>
            </a:xfrm>
            <a:prstGeom prst="line">
              <a:avLst/>
            </a:prstGeom>
            <a:noFill/>
            <a:ln w="31750">
              <a:solidFill>
                <a:srgbClr val="FF3300"/>
              </a:solidFill>
              <a:round/>
              <a:headEnd/>
              <a:tailEnd/>
            </a:ln>
          </p:spPr>
          <p:txBody>
            <a:bodyPr/>
            <a:lstStyle/>
            <a:p>
              <a:endParaRPr lang="en-GB"/>
            </a:p>
          </p:txBody>
        </p:sp>
        <p:sp>
          <p:nvSpPr>
            <p:cNvPr id="2063" name="Line 530"/>
            <p:cNvSpPr>
              <a:spLocks noChangeShapeType="1"/>
            </p:cNvSpPr>
            <p:nvPr/>
          </p:nvSpPr>
          <p:spPr bwMode="auto">
            <a:xfrm flipV="1">
              <a:off x="2289" y="1402"/>
              <a:ext cx="0" cy="144"/>
            </a:xfrm>
            <a:prstGeom prst="line">
              <a:avLst/>
            </a:prstGeom>
            <a:noFill/>
            <a:ln w="31750">
              <a:solidFill>
                <a:srgbClr val="FF3300"/>
              </a:solidFill>
              <a:round/>
              <a:headEnd/>
              <a:tailEnd/>
            </a:ln>
          </p:spPr>
          <p:txBody>
            <a:bodyPr/>
            <a:lstStyle/>
            <a:p>
              <a:endParaRPr lang="en-GB"/>
            </a:p>
          </p:txBody>
        </p:sp>
        <p:sp>
          <p:nvSpPr>
            <p:cNvPr id="2064" name="Line 531"/>
            <p:cNvSpPr>
              <a:spLocks noChangeShapeType="1"/>
            </p:cNvSpPr>
            <p:nvPr/>
          </p:nvSpPr>
          <p:spPr bwMode="auto">
            <a:xfrm flipV="1">
              <a:off x="2354" y="1102"/>
              <a:ext cx="0" cy="172"/>
            </a:xfrm>
            <a:prstGeom prst="line">
              <a:avLst/>
            </a:prstGeom>
            <a:noFill/>
            <a:ln w="31750">
              <a:solidFill>
                <a:srgbClr val="FF3300"/>
              </a:solidFill>
              <a:round/>
              <a:headEnd/>
              <a:tailEnd/>
            </a:ln>
          </p:spPr>
          <p:txBody>
            <a:bodyPr/>
            <a:lstStyle/>
            <a:p>
              <a:endParaRPr lang="en-GB"/>
            </a:p>
          </p:txBody>
        </p:sp>
        <p:sp>
          <p:nvSpPr>
            <p:cNvPr id="2065" name="Line 532"/>
            <p:cNvSpPr>
              <a:spLocks noChangeShapeType="1"/>
            </p:cNvSpPr>
            <p:nvPr/>
          </p:nvSpPr>
          <p:spPr bwMode="auto">
            <a:xfrm flipV="1">
              <a:off x="2419" y="1186"/>
              <a:ext cx="0" cy="172"/>
            </a:xfrm>
            <a:prstGeom prst="line">
              <a:avLst/>
            </a:prstGeom>
            <a:noFill/>
            <a:ln w="31750">
              <a:solidFill>
                <a:srgbClr val="FF3300"/>
              </a:solidFill>
              <a:round/>
              <a:headEnd/>
              <a:tailEnd/>
            </a:ln>
          </p:spPr>
          <p:txBody>
            <a:bodyPr/>
            <a:lstStyle/>
            <a:p>
              <a:endParaRPr lang="en-GB"/>
            </a:p>
          </p:txBody>
        </p:sp>
        <p:sp>
          <p:nvSpPr>
            <p:cNvPr id="2066" name="Line 533"/>
            <p:cNvSpPr>
              <a:spLocks noChangeShapeType="1"/>
            </p:cNvSpPr>
            <p:nvPr/>
          </p:nvSpPr>
          <p:spPr bwMode="auto">
            <a:xfrm flipV="1">
              <a:off x="2484" y="1462"/>
              <a:ext cx="0" cy="144"/>
            </a:xfrm>
            <a:prstGeom prst="line">
              <a:avLst/>
            </a:prstGeom>
            <a:noFill/>
            <a:ln w="31750">
              <a:solidFill>
                <a:srgbClr val="FF3300"/>
              </a:solidFill>
              <a:round/>
              <a:headEnd/>
              <a:tailEnd/>
            </a:ln>
          </p:spPr>
          <p:txBody>
            <a:bodyPr/>
            <a:lstStyle/>
            <a:p>
              <a:endParaRPr lang="en-GB"/>
            </a:p>
          </p:txBody>
        </p:sp>
        <p:sp>
          <p:nvSpPr>
            <p:cNvPr id="2067" name="Line 534"/>
            <p:cNvSpPr>
              <a:spLocks noChangeShapeType="1"/>
            </p:cNvSpPr>
            <p:nvPr/>
          </p:nvSpPr>
          <p:spPr bwMode="auto">
            <a:xfrm flipV="1">
              <a:off x="2614" y="842"/>
              <a:ext cx="0" cy="144"/>
            </a:xfrm>
            <a:prstGeom prst="line">
              <a:avLst/>
            </a:prstGeom>
            <a:noFill/>
            <a:ln w="31750">
              <a:solidFill>
                <a:srgbClr val="FF3300"/>
              </a:solidFill>
              <a:round/>
              <a:headEnd/>
              <a:tailEnd/>
            </a:ln>
          </p:spPr>
          <p:txBody>
            <a:bodyPr/>
            <a:lstStyle/>
            <a:p>
              <a:endParaRPr lang="en-GB"/>
            </a:p>
          </p:txBody>
        </p:sp>
        <p:sp>
          <p:nvSpPr>
            <p:cNvPr id="2068" name="Line 535"/>
            <p:cNvSpPr>
              <a:spLocks noChangeShapeType="1"/>
            </p:cNvSpPr>
            <p:nvPr/>
          </p:nvSpPr>
          <p:spPr bwMode="auto">
            <a:xfrm flipV="1">
              <a:off x="2679" y="1098"/>
              <a:ext cx="0" cy="188"/>
            </a:xfrm>
            <a:prstGeom prst="line">
              <a:avLst/>
            </a:prstGeom>
            <a:noFill/>
            <a:ln w="31750">
              <a:solidFill>
                <a:srgbClr val="FF3300"/>
              </a:solidFill>
              <a:round/>
              <a:headEnd/>
              <a:tailEnd/>
            </a:ln>
          </p:spPr>
          <p:txBody>
            <a:bodyPr/>
            <a:lstStyle/>
            <a:p>
              <a:endParaRPr lang="en-GB"/>
            </a:p>
          </p:txBody>
        </p:sp>
        <p:sp>
          <p:nvSpPr>
            <p:cNvPr id="2069" name="Line 536"/>
            <p:cNvSpPr>
              <a:spLocks noChangeShapeType="1"/>
            </p:cNvSpPr>
            <p:nvPr/>
          </p:nvSpPr>
          <p:spPr bwMode="auto">
            <a:xfrm flipV="1">
              <a:off x="2744" y="1114"/>
              <a:ext cx="0" cy="188"/>
            </a:xfrm>
            <a:prstGeom prst="line">
              <a:avLst/>
            </a:prstGeom>
            <a:noFill/>
            <a:ln w="31750">
              <a:solidFill>
                <a:srgbClr val="FF3300"/>
              </a:solidFill>
              <a:round/>
              <a:headEnd/>
              <a:tailEnd/>
            </a:ln>
          </p:spPr>
          <p:txBody>
            <a:bodyPr/>
            <a:lstStyle/>
            <a:p>
              <a:endParaRPr lang="en-GB"/>
            </a:p>
          </p:txBody>
        </p:sp>
        <p:sp>
          <p:nvSpPr>
            <p:cNvPr id="2070" name="Line 537"/>
            <p:cNvSpPr>
              <a:spLocks noChangeShapeType="1"/>
            </p:cNvSpPr>
            <p:nvPr/>
          </p:nvSpPr>
          <p:spPr bwMode="auto">
            <a:xfrm flipV="1">
              <a:off x="2809" y="834"/>
              <a:ext cx="0" cy="156"/>
            </a:xfrm>
            <a:prstGeom prst="line">
              <a:avLst/>
            </a:prstGeom>
            <a:noFill/>
            <a:ln w="31750">
              <a:solidFill>
                <a:srgbClr val="FF3300"/>
              </a:solidFill>
              <a:round/>
              <a:headEnd/>
              <a:tailEnd/>
            </a:ln>
          </p:spPr>
          <p:txBody>
            <a:bodyPr/>
            <a:lstStyle/>
            <a:p>
              <a:endParaRPr lang="en-GB"/>
            </a:p>
          </p:txBody>
        </p:sp>
      </p:grpSp>
      <p:grpSp>
        <p:nvGrpSpPr>
          <p:cNvPr id="2071" name="Group 553"/>
          <p:cNvGrpSpPr>
            <a:grpSpLocks/>
          </p:cNvGrpSpPr>
          <p:nvPr/>
        </p:nvGrpSpPr>
        <p:grpSpPr bwMode="auto">
          <a:xfrm>
            <a:off x="7959477" y="4184588"/>
            <a:ext cx="1169987" cy="1081088"/>
            <a:chOff x="3835" y="2704"/>
            <a:chExt cx="737" cy="681"/>
          </a:xfrm>
        </p:grpSpPr>
        <p:sp>
          <p:nvSpPr>
            <p:cNvPr id="2072" name="Oval 9"/>
            <p:cNvSpPr>
              <a:spLocks noChangeArrowheads="1"/>
            </p:cNvSpPr>
            <p:nvPr/>
          </p:nvSpPr>
          <p:spPr bwMode="auto">
            <a:xfrm>
              <a:off x="4130" y="3249"/>
              <a:ext cx="147" cy="136"/>
            </a:xfrm>
            <a:prstGeom prst="ellipse">
              <a:avLst/>
            </a:prstGeom>
            <a:gradFill rotWithShape="1">
              <a:gsLst>
                <a:gs pos="0">
                  <a:schemeClr val="bg1"/>
                </a:gs>
                <a:gs pos="100000">
                  <a:schemeClr val="bg2"/>
                </a:gs>
              </a:gsLst>
              <a:path path="shape">
                <a:fillToRect l="50000" t="50000" r="50000" b="50000"/>
              </a:path>
            </a:gradFill>
            <a:ln w="9525">
              <a:noFill/>
              <a:round/>
              <a:headEnd/>
              <a:tailEnd/>
            </a:ln>
          </p:spPr>
          <p:txBody>
            <a:bodyPr wrap="none" anchor="ctr"/>
            <a:lstStyle/>
            <a:p>
              <a:pPr algn="l" eaLnBrk="1" hangingPunct="1"/>
              <a:endParaRPr lang="en-US" b="0">
                <a:latin typeface="Arial" pitchFamily="34" charset="0"/>
                <a:cs typeface="Arial" pitchFamily="34" charset="0"/>
              </a:endParaRPr>
            </a:p>
          </p:txBody>
        </p:sp>
        <p:sp>
          <p:nvSpPr>
            <p:cNvPr id="2073" name="Oval 10"/>
            <p:cNvSpPr>
              <a:spLocks noChangeArrowheads="1"/>
            </p:cNvSpPr>
            <p:nvPr/>
          </p:nvSpPr>
          <p:spPr bwMode="auto">
            <a:xfrm>
              <a:off x="3835" y="2977"/>
              <a:ext cx="147" cy="136"/>
            </a:xfrm>
            <a:prstGeom prst="ellipse">
              <a:avLst/>
            </a:prstGeom>
            <a:gradFill rotWithShape="1">
              <a:gsLst>
                <a:gs pos="0">
                  <a:schemeClr val="bg1"/>
                </a:gs>
                <a:gs pos="100000">
                  <a:schemeClr val="bg2"/>
                </a:gs>
              </a:gsLst>
              <a:path path="shape">
                <a:fillToRect l="50000" t="50000" r="50000" b="50000"/>
              </a:path>
            </a:gradFill>
            <a:ln w="28575">
              <a:noFill/>
              <a:round/>
              <a:headEnd/>
              <a:tailEnd/>
            </a:ln>
          </p:spPr>
          <p:txBody>
            <a:bodyPr wrap="none" anchor="ctr"/>
            <a:lstStyle/>
            <a:p>
              <a:pPr algn="l" eaLnBrk="1" hangingPunct="1"/>
              <a:endParaRPr lang="en-US" b="0">
                <a:latin typeface="Arial" pitchFamily="34" charset="0"/>
                <a:cs typeface="Arial" pitchFamily="34" charset="0"/>
              </a:endParaRPr>
            </a:p>
          </p:txBody>
        </p:sp>
        <p:sp>
          <p:nvSpPr>
            <p:cNvPr id="2074" name="Oval 11"/>
            <p:cNvSpPr>
              <a:spLocks noChangeArrowheads="1"/>
            </p:cNvSpPr>
            <p:nvPr/>
          </p:nvSpPr>
          <p:spPr bwMode="auto">
            <a:xfrm>
              <a:off x="4425" y="2976"/>
              <a:ext cx="147" cy="136"/>
            </a:xfrm>
            <a:prstGeom prst="ellipse">
              <a:avLst/>
            </a:prstGeom>
            <a:gradFill rotWithShape="1">
              <a:gsLst>
                <a:gs pos="0">
                  <a:schemeClr val="bg1"/>
                </a:gs>
                <a:gs pos="100000">
                  <a:schemeClr val="bg2"/>
                </a:gs>
              </a:gsLst>
              <a:path path="shape">
                <a:fillToRect l="50000" t="50000" r="50000" b="50000"/>
              </a:path>
            </a:gradFill>
            <a:ln w="9525">
              <a:noFill/>
              <a:round/>
              <a:headEnd/>
              <a:tailEnd/>
            </a:ln>
          </p:spPr>
          <p:txBody>
            <a:bodyPr wrap="none" anchor="ctr"/>
            <a:lstStyle/>
            <a:p>
              <a:pPr algn="l" eaLnBrk="1" hangingPunct="1"/>
              <a:endParaRPr lang="en-US" b="0">
                <a:latin typeface="Arial" pitchFamily="34" charset="0"/>
                <a:cs typeface="Arial" pitchFamily="34" charset="0"/>
              </a:endParaRPr>
            </a:p>
          </p:txBody>
        </p:sp>
        <p:cxnSp>
          <p:nvCxnSpPr>
            <p:cNvPr id="2075" name="AutoShape 12"/>
            <p:cNvCxnSpPr>
              <a:cxnSpLocks noChangeShapeType="1"/>
              <a:stCxn id="2077" idx="2"/>
              <a:endCxn id="2073" idx="0"/>
            </p:cNvCxnSpPr>
            <p:nvPr/>
          </p:nvCxnSpPr>
          <p:spPr bwMode="auto">
            <a:xfrm rot="10800000" flipV="1">
              <a:off x="3909" y="2772"/>
              <a:ext cx="221" cy="205"/>
            </a:xfrm>
            <a:prstGeom prst="curvedConnector2">
              <a:avLst/>
            </a:prstGeom>
            <a:noFill/>
            <a:ln w="9525">
              <a:solidFill>
                <a:schemeClr val="tx1"/>
              </a:solidFill>
              <a:round/>
              <a:headEnd type="triangle" w="med" len="med"/>
              <a:tailEnd type="triangle" w="med" len="med"/>
            </a:ln>
          </p:spPr>
        </p:cxnSp>
        <p:cxnSp>
          <p:nvCxnSpPr>
            <p:cNvPr id="2076" name="AutoShape 13"/>
            <p:cNvCxnSpPr>
              <a:cxnSpLocks noChangeShapeType="1"/>
              <a:stCxn id="2072" idx="6"/>
              <a:endCxn id="2074" idx="4"/>
            </p:cNvCxnSpPr>
            <p:nvPr/>
          </p:nvCxnSpPr>
          <p:spPr bwMode="auto">
            <a:xfrm flipV="1">
              <a:off x="4277" y="3112"/>
              <a:ext cx="221" cy="205"/>
            </a:xfrm>
            <a:prstGeom prst="curvedConnector2">
              <a:avLst/>
            </a:prstGeom>
            <a:noFill/>
            <a:ln w="9525">
              <a:solidFill>
                <a:schemeClr val="tx1"/>
              </a:solidFill>
              <a:round/>
              <a:headEnd type="triangle" w="med" len="med"/>
              <a:tailEnd type="triangle" w="med" len="med"/>
            </a:ln>
          </p:spPr>
        </p:cxnSp>
        <p:sp>
          <p:nvSpPr>
            <p:cNvPr id="2077" name="Oval 14"/>
            <p:cNvSpPr>
              <a:spLocks noChangeArrowheads="1"/>
            </p:cNvSpPr>
            <p:nvPr/>
          </p:nvSpPr>
          <p:spPr bwMode="auto">
            <a:xfrm>
              <a:off x="4130" y="2704"/>
              <a:ext cx="147" cy="136"/>
            </a:xfrm>
            <a:prstGeom prst="ellipse">
              <a:avLst/>
            </a:prstGeom>
            <a:gradFill rotWithShape="1">
              <a:gsLst>
                <a:gs pos="0">
                  <a:schemeClr val="bg1"/>
                </a:gs>
                <a:gs pos="100000">
                  <a:schemeClr val="bg2"/>
                </a:gs>
              </a:gsLst>
              <a:path path="shape">
                <a:fillToRect l="50000" t="50000" r="50000" b="50000"/>
              </a:path>
            </a:gradFill>
            <a:ln w="19050">
              <a:solidFill>
                <a:schemeClr val="bg2"/>
              </a:solidFill>
              <a:round/>
              <a:headEnd/>
              <a:tailEnd/>
            </a:ln>
          </p:spPr>
          <p:txBody>
            <a:bodyPr wrap="none" anchor="ctr"/>
            <a:lstStyle/>
            <a:p>
              <a:pPr algn="l" eaLnBrk="1" hangingPunct="1"/>
              <a:endParaRPr lang="en-US" b="0">
                <a:latin typeface="Arial" pitchFamily="34" charset="0"/>
                <a:cs typeface="Arial" pitchFamily="34" charset="0"/>
              </a:endParaRPr>
            </a:p>
          </p:txBody>
        </p:sp>
        <p:cxnSp>
          <p:nvCxnSpPr>
            <p:cNvPr id="2078" name="AutoShape 15"/>
            <p:cNvCxnSpPr>
              <a:cxnSpLocks noChangeShapeType="1"/>
              <a:stCxn id="2072" idx="0"/>
              <a:endCxn id="2077" idx="4"/>
            </p:cNvCxnSpPr>
            <p:nvPr/>
          </p:nvCxnSpPr>
          <p:spPr bwMode="auto">
            <a:xfrm flipV="1">
              <a:off x="4204" y="2840"/>
              <a:ext cx="0" cy="409"/>
            </a:xfrm>
            <a:prstGeom prst="straightConnector1">
              <a:avLst/>
            </a:prstGeom>
            <a:noFill/>
            <a:ln w="9525" cap="rnd">
              <a:solidFill>
                <a:schemeClr val="bg2"/>
              </a:solidFill>
              <a:prstDash val="sysDot"/>
              <a:round/>
              <a:headEnd type="triangle" w="med" len="med"/>
              <a:tailEnd type="triangle" w="med" len="med"/>
            </a:ln>
          </p:spPr>
        </p:cxnSp>
        <p:cxnSp>
          <p:nvCxnSpPr>
            <p:cNvPr id="2079" name="AutoShape 12"/>
            <p:cNvCxnSpPr>
              <a:cxnSpLocks noChangeShapeType="1"/>
              <a:stCxn id="2077" idx="6"/>
              <a:endCxn id="2074" idx="0"/>
            </p:cNvCxnSpPr>
            <p:nvPr/>
          </p:nvCxnSpPr>
          <p:spPr bwMode="auto">
            <a:xfrm>
              <a:off x="4277" y="2772"/>
              <a:ext cx="221" cy="204"/>
            </a:xfrm>
            <a:prstGeom prst="curvedConnector2">
              <a:avLst/>
            </a:prstGeom>
            <a:noFill/>
            <a:ln w="9525">
              <a:solidFill>
                <a:schemeClr val="tx1"/>
              </a:solidFill>
              <a:round/>
              <a:headEnd type="triangle" w="med" len="med"/>
              <a:tailEnd type="triangle" w="med" len="med"/>
            </a:ln>
          </p:spPr>
        </p:cxnSp>
        <p:cxnSp>
          <p:nvCxnSpPr>
            <p:cNvPr id="2080" name="AutoShape 12"/>
            <p:cNvCxnSpPr>
              <a:cxnSpLocks noChangeShapeType="1"/>
              <a:stCxn id="2073" idx="4"/>
              <a:endCxn id="2072" idx="2"/>
            </p:cNvCxnSpPr>
            <p:nvPr/>
          </p:nvCxnSpPr>
          <p:spPr bwMode="auto">
            <a:xfrm rot="16200000" flipH="1">
              <a:off x="3918" y="3104"/>
              <a:ext cx="204" cy="221"/>
            </a:xfrm>
            <a:prstGeom prst="curvedConnector2">
              <a:avLst/>
            </a:prstGeom>
            <a:noFill/>
            <a:ln w="9525" cap="rnd">
              <a:solidFill>
                <a:schemeClr val="bg2"/>
              </a:solidFill>
              <a:prstDash val="sysDot"/>
              <a:round/>
              <a:headEnd type="triangle" w="med" len="med"/>
              <a:tailEnd type="triangle" w="med" len="med"/>
            </a:ln>
          </p:spPr>
        </p:cxnSp>
        <p:cxnSp>
          <p:nvCxnSpPr>
            <p:cNvPr id="2081" name="AutoShape 12"/>
            <p:cNvCxnSpPr>
              <a:cxnSpLocks noChangeShapeType="1"/>
              <a:stCxn id="2073" idx="6"/>
              <a:endCxn id="2074" idx="2"/>
            </p:cNvCxnSpPr>
            <p:nvPr/>
          </p:nvCxnSpPr>
          <p:spPr bwMode="auto">
            <a:xfrm flipV="1">
              <a:off x="3982" y="3044"/>
              <a:ext cx="443" cy="1"/>
            </a:xfrm>
            <a:prstGeom prst="curvedConnector3">
              <a:avLst>
                <a:gd name="adj1" fmla="val 50000"/>
              </a:avLst>
            </a:prstGeom>
            <a:noFill/>
            <a:ln w="9525" cap="rnd">
              <a:solidFill>
                <a:schemeClr val="bg2"/>
              </a:solidFill>
              <a:prstDash val="sysDot"/>
              <a:round/>
              <a:headEnd type="triangle" w="med" len="med"/>
              <a:tailEnd type="triangle" w="med" len="med"/>
            </a:ln>
          </p:spPr>
        </p:cxnSp>
      </p:grpSp>
      <p:sp>
        <p:nvSpPr>
          <p:cNvPr id="2085" name="Rectangle 540"/>
          <p:cNvSpPr>
            <a:spLocks noChangeArrowheads="1"/>
          </p:cNvSpPr>
          <p:nvPr/>
        </p:nvSpPr>
        <p:spPr bwMode="auto">
          <a:xfrm>
            <a:off x="4520952" y="728700"/>
            <a:ext cx="4338047" cy="369332"/>
          </a:xfrm>
          <a:prstGeom prst="rect">
            <a:avLst/>
          </a:prstGeom>
          <a:noFill/>
          <a:ln w="12700">
            <a:noFill/>
            <a:miter lim="800000"/>
            <a:headEnd/>
            <a:tailEnd/>
          </a:ln>
        </p:spPr>
        <p:txBody>
          <a:bodyPr wrap="none">
            <a:spAutoFit/>
          </a:bodyPr>
          <a:lstStyle/>
          <a:p>
            <a:pPr algn="ctr"/>
            <a:r>
              <a:rPr lang="en-US" b="0" dirty="0">
                <a:solidFill>
                  <a:srgbClr val="990033"/>
                </a:solidFill>
                <a:latin typeface="Arial Narrow" pitchFamily="34" charset="0"/>
              </a:rPr>
              <a:t>And recovering (discovering) the true architecture</a:t>
            </a:r>
          </a:p>
        </p:txBody>
      </p:sp>
      <p:cxnSp>
        <p:nvCxnSpPr>
          <p:cNvPr id="2086" name="Shape 2085"/>
          <p:cNvCxnSpPr>
            <a:stCxn id="759" idx="0"/>
            <a:endCxn id="180" idx="2"/>
          </p:cNvCxnSpPr>
          <p:nvPr/>
        </p:nvCxnSpPr>
        <p:spPr>
          <a:xfrm rot="5400000" flipH="1" flipV="1">
            <a:off x="1434579" y="2968080"/>
            <a:ext cx="1364034" cy="1352327"/>
          </a:xfrm>
          <a:prstGeom prst="curvedConnector2">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082" name="Picture 4" descr="nrn2575-f2"/>
          <p:cNvPicPr>
            <a:picLocks noChangeAspect="1" noChangeArrowheads="1"/>
          </p:cNvPicPr>
          <p:nvPr/>
        </p:nvPicPr>
        <p:blipFill>
          <a:blip r:embed="rId65" cstate="print">
            <a:clrChange>
              <a:clrFrom>
                <a:srgbClr val="FFFFFF"/>
              </a:clrFrom>
              <a:clrTo>
                <a:srgbClr val="FFFFFF">
                  <a:alpha val="0"/>
                </a:srgbClr>
              </a:clrTo>
            </a:clrChange>
          </a:blip>
          <a:srcRect t="2777" r="-2484" b="3438"/>
          <a:stretch>
            <a:fillRect/>
          </a:stretch>
        </p:blipFill>
        <p:spPr bwMode="auto">
          <a:xfrm>
            <a:off x="128464" y="92468"/>
            <a:ext cx="1041400" cy="1341437"/>
          </a:xfrm>
          <a:prstGeom prst="rect">
            <a:avLst/>
          </a:prstGeom>
          <a:noFill/>
          <a:ln w="9525">
            <a:noFill/>
            <a:miter lim="800000"/>
            <a:headEnd/>
            <a:tailEnd/>
          </a:ln>
        </p:spPr>
      </p:pic>
      <p:grpSp>
        <p:nvGrpSpPr>
          <p:cNvPr id="2087" name="Group 2086"/>
          <p:cNvGrpSpPr/>
          <p:nvPr/>
        </p:nvGrpSpPr>
        <p:grpSpPr>
          <a:xfrm>
            <a:off x="4466946" y="5907759"/>
            <a:ext cx="2016224" cy="338554"/>
            <a:chOff x="5169027" y="5178678"/>
            <a:chExt cx="2016224" cy="338554"/>
          </a:xfrm>
        </p:grpSpPr>
        <p:cxnSp>
          <p:nvCxnSpPr>
            <p:cNvPr id="2083" name="Straight Arrow Connector 2082"/>
            <p:cNvCxnSpPr/>
            <p:nvPr/>
          </p:nvCxnSpPr>
          <p:spPr>
            <a:xfrm>
              <a:off x="5169027" y="5364215"/>
              <a:ext cx="2016224" cy="0"/>
            </a:xfrm>
            <a:prstGeom prst="straightConnector1">
              <a:avLst/>
            </a:prstGeom>
            <a:ln>
              <a:solidFill>
                <a:srgbClr val="990033"/>
              </a:solidFill>
              <a:tailEnd type="arrow"/>
            </a:ln>
          </p:spPr>
          <p:style>
            <a:lnRef idx="1">
              <a:schemeClr val="accent1"/>
            </a:lnRef>
            <a:fillRef idx="0">
              <a:schemeClr val="accent1"/>
            </a:fillRef>
            <a:effectRef idx="0">
              <a:schemeClr val="accent1"/>
            </a:effectRef>
            <a:fontRef idx="minor">
              <a:schemeClr val="tx1"/>
            </a:fontRef>
          </p:style>
        </p:cxnSp>
        <p:sp>
          <p:nvSpPr>
            <p:cNvPr id="2084" name="Rectangle 2083"/>
            <p:cNvSpPr/>
            <p:nvPr/>
          </p:nvSpPr>
          <p:spPr>
            <a:xfrm>
              <a:off x="5601075" y="5178678"/>
              <a:ext cx="1152129" cy="338554"/>
            </a:xfrm>
            <a:prstGeom prst="rect">
              <a:avLst/>
            </a:prstGeom>
            <a:solidFill>
              <a:schemeClr val="bg1"/>
            </a:solidFill>
          </p:spPr>
          <p:txBody>
            <a:bodyPr wrap="square">
              <a:spAutoFit/>
            </a:bodyPr>
            <a:lstStyle/>
            <a:p>
              <a:pPr algn="ctr" eaLnBrk="1" fontAlgn="auto" hangingPunct="1">
                <a:spcBef>
                  <a:spcPts val="0"/>
                </a:spcBef>
                <a:spcAft>
                  <a:spcPts val="0"/>
                </a:spcAft>
              </a:pPr>
              <a:r>
                <a:rPr lang="en-GB" sz="1600" b="0" dirty="0" smtClean="0">
                  <a:solidFill>
                    <a:srgbClr val="990033"/>
                  </a:solidFill>
                  <a:latin typeface="Calibri"/>
                </a:rPr>
                <a:t>Complexity</a:t>
              </a:r>
            </a:p>
          </p:txBody>
        </p:sp>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6" name="Group 435"/>
          <p:cNvGrpSpPr/>
          <p:nvPr/>
        </p:nvGrpSpPr>
        <p:grpSpPr>
          <a:xfrm>
            <a:off x="4777457" y="1340768"/>
            <a:ext cx="2263775" cy="4339770"/>
            <a:chOff x="2544779" y="1395420"/>
            <a:chExt cx="2263775" cy="4339770"/>
          </a:xfrm>
        </p:grpSpPr>
        <p:sp>
          <p:nvSpPr>
            <p:cNvPr id="25605" name="Rectangle 3"/>
            <p:cNvSpPr>
              <a:spLocks noChangeArrowheads="1"/>
            </p:cNvSpPr>
            <p:nvPr/>
          </p:nvSpPr>
          <p:spPr bwMode="auto">
            <a:xfrm>
              <a:off x="2970229" y="1611320"/>
              <a:ext cx="1770063" cy="1625600"/>
            </a:xfrm>
            <a:prstGeom prst="rect">
              <a:avLst/>
            </a:prstGeom>
            <a:noFill/>
            <a:ln w="0">
              <a:solidFill>
                <a:srgbClr val="FFFFFF"/>
              </a:solidFill>
              <a:miter lim="800000"/>
              <a:headEnd/>
              <a:tailEnd/>
            </a:ln>
          </p:spPr>
          <p:txBody>
            <a:bodyPr/>
            <a:lstStyle/>
            <a:p>
              <a:endParaRPr lang="en-US"/>
            </a:p>
          </p:txBody>
        </p:sp>
        <p:sp>
          <p:nvSpPr>
            <p:cNvPr id="25606" name="Line 4"/>
            <p:cNvSpPr>
              <a:spLocks noChangeShapeType="1"/>
            </p:cNvSpPr>
            <p:nvPr/>
          </p:nvSpPr>
          <p:spPr bwMode="auto">
            <a:xfrm>
              <a:off x="2970229" y="1611320"/>
              <a:ext cx="1770063" cy="0"/>
            </a:xfrm>
            <a:prstGeom prst="line">
              <a:avLst/>
            </a:prstGeom>
            <a:noFill/>
            <a:ln w="0">
              <a:solidFill>
                <a:srgbClr val="000000"/>
              </a:solidFill>
              <a:round/>
              <a:headEnd/>
              <a:tailEnd/>
            </a:ln>
          </p:spPr>
          <p:txBody>
            <a:bodyPr/>
            <a:lstStyle/>
            <a:p>
              <a:endParaRPr lang="en-GB"/>
            </a:p>
          </p:txBody>
        </p:sp>
        <p:sp>
          <p:nvSpPr>
            <p:cNvPr id="25607" name="Line 5"/>
            <p:cNvSpPr>
              <a:spLocks noChangeShapeType="1"/>
            </p:cNvSpPr>
            <p:nvPr/>
          </p:nvSpPr>
          <p:spPr bwMode="auto">
            <a:xfrm>
              <a:off x="2970229" y="3236920"/>
              <a:ext cx="1770063" cy="0"/>
            </a:xfrm>
            <a:prstGeom prst="line">
              <a:avLst/>
            </a:prstGeom>
            <a:noFill/>
            <a:ln w="0">
              <a:solidFill>
                <a:srgbClr val="000000"/>
              </a:solidFill>
              <a:round/>
              <a:headEnd/>
              <a:tailEnd/>
            </a:ln>
          </p:spPr>
          <p:txBody>
            <a:bodyPr/>
            <a:lstStyle/>
            <a:p>
              <a:endParaRPr lang="en-GB"/>
            </a:p>
          </p:txBody>
        </p:sp>
        <p:sp>
          <p:nvSpPr>
            <p:cNvPr id="25608" name="Line 6"/>
            <p:cNvSpPr>
              <a:spLocks noChangeShapeType="1"/>
            </p:cNvSpPr>
            <p:nvPr/>
          </p:nvSpPr>
          <p:spPr bwMode="auto">
            <a:xfrm flipV="1">
              <a:off x="4740292" y="1611320"/>
              <a:ext cx="0" cy="1625600"/>
            </a:xfrm>
            <a:prstGeom prst="line">
              <a:avLst/>
            </a:prstGeom>
            <a:noFill/>
            <a:ln w="0">
              <a:solidFill>
                <a:srgbClr val="000000"/>
              </a:solidFill>
              <a:round/>
              <a:headEnd/>
              <a:tailEnd/>
            </a:ln>
          </p:spPr>
          <p:txBody>
            <a:bodyPr/>
            <a:lstStyle/>
            <a:p>
              <a:endParaRPr lang="en-GB"/>
            </a:p>
          </p:txBody>
        </p:sp>
        <p:sp>
          <p:nvSpPr>
            <p:cNvPr id="25609" name="Line 7"/>
            <p:cNvSpPr>
              <a:spLocks noChangeShapeType="1"/>
            </p:cNvSpPr>
            <p:nvPr/>
          </p:nvSpPr>
          <p:spPr bwMode="auto">
            <a:xfrm flipV="1">
              <a:off x="2970229" y="1611320"/>
              <a:ext cx="0" cy="1625600"/>
            </a:xfrm>
            <a:prstGeom prst="line">
              <a:avLst/>
            </a:prstGeom>
            <a:noFill/>
            <a:ln w="0">
              <a:solidFill>
                <a:srgbClr val="000000"/>
              </a:solidFill>
              <a:round/>
              <a:headEnd/>
              <a:tailEnd/>
            </a:ln>
          </p:spPr>
          <p:txBody>
            <a:bodyPr/>
            <a:lstStyle/>
            <a:p>
              <a:endParaRPr lang="en-GB"/>
            </a:p>
          </p:txBody>
        </p:sp>
        <p:sp>
          <p:nvSpPr>
            <p:cNvPr id="25610" name="Line 8"/>
            <p:cNvSpPr>
              <a:spLocks noChangeShapeType="1"/>
            </p:cNvSpPr>
            <p:nvPr/>
          </p:nvSpPr>
          <p:spPr bwMode="auto">
            <a:xfrm>
              <a:off x="2970229" y="3236920"/>
              <a:ext cx="1770063" cy="0"/>
            </a:xfrm>
            <a:prstGeom prst="line">
              <a:avLst/>
            </a:prstGeom>
            <a:noFill/>
            <a:ln w="0">
              <a:solidFill>
                <a:srgbClr val="000000"/>
              </a:solidFill>
              <a:round/>
              <a:headEnd/>
              <a:tailEnd/>
            </a:ln>
          </p:spPr>
          <p:txBody>
            <a:bodyPr/>
            <a:lstStyle/>
            <a:p>
              <a:endParaRPr lang="en-GB"/>
            </a:p>
          </p:txBody>
        </p:sp>
        <p:sp>
          <p:nvSpPr>
            <p:cNvPr id="25611" name="Line 9"/>
            <p:cNvSpPr>
              <a:spLocks noChangeShapeType="1"/>
            </p:cNvSpPr>
            <p:nvPr/>
          </p:nvSpPr>
          <p:spPr bwMode="auto">
            <a:xfrm flipV="1">
              <a:off x="2970229" y="1611320"/>
              <a:ext cx="0" cy="1625600"/>
            </a:xfrm>
            <a:prstGeom prst="line">
              <a:avLst/>
            </a:prstGeom>
            <a:noFill/>
            <a:ln w="0">
              <a:solidFill>
                <a:srgbClr val="000000"/>
              </a:solidFill>
              <a:round/>
              <a:headEnd/>
              <a:tailEnd/>
            </a:ln>
          </p:spPr>
          <p:txBody>
            <a:bodyPr/>
            <a:lstStyle/>
            <a:p>
              <a:endParaRPr lang="en-GB"/>
            </a:p>
          </p:txBody>
        </p:sp>
        <p:sp>
          <p:nvSpPr>
            <p:cNvPr id="25612" name="Line 10"/>
            <p:cNvSpPr>
              <a:spLocks noChangeShapeType="1"/>
            </p:cNvSpPr>
            <p:nvPr/>
          </p:nvSpPr>
          <p:spPr bwMode="auto">
            <a:xfrm flipV="1">
              <a:off x="2970229" y="3217870"/>
              <a:ext cx="0" cy="19050"/>
            </a:xfrm>
            <a:prstGeom prst="line">
              <a:avLst/>
            </a:prstGeom>
            <a:noFill/>
            <a:ln w="0">
              <a:solidFill>
                <a:srgbClr val="000000"/>
              </a:solidFill>
              <a:round/>
              <a:headEnd/>
              <a:tailEnd/>
            </a:ln>
          </p:spPr>
          <p:txBody>
            <a:bodyPr/>
            <a:lstStyle/>
            <a:p>
              <a:endParaRPr lang="en-GB"/>
            </a:p>
          </p:txBody>
        </p:sp>
        <p:sp>
          <p:nvSpPr>
            <p:cNvPr id="25613" name="Line 11"/>
            <p:cNvSpPr>
              <a:spLocks noChangeShapeType="1"/>
            </p:cNvSpPr>
            <p:nvPr/>
          </p:nvSpPr>
          <p:spPr bwMode="auto">
            <a:xfrm>
              <a:off x="2970229" y="1611320"/>
              <a:ext cx="0" cy="19050"/>
            </a:xfrm>
            <a:prstGeom prst="line">
              <a:avLst/>
            </a:prstGeom>
            <a:noFill/>
            <a:ln w="0">
              <a:solidFill>
                <a:srgbClr val="000000"/>
              </a:solidFill>
              <a:round/>
              <a:headEnd/>
              <a:tailEnd/>
            </a:ln>
          </p:spPr>
          <p:txBody>
            <a:bodyPr/>
            <a:lstStyle/>
            <a:p>
              <a:endParaRPr lang="en-GB"/>
            </a:p>
          </p:txBody>
        </p:sp>
        <p:sp>
          <p:nvSpPr>
            <p:cNvPr id="25614" name="Rectangle 12"/>
            <p:cNvSpPr>
              <a:spLocks noChangeArrowheads="1"/>
            </p:cNvSpPr>
            <p:nvPr/>
          </p:nvSpPr>
          <p:spPr bwMode="auto">
            <a:xfrm>
              <a:off x="2949592" y="3262320"/>
              <a:ext cx="46038" cy="123825"/>
            </a:xfrm>
            <a:prstGeom prst="rect">
              <a:avLst/>
            </a:prstGeom>
            <a:noFill/>
            <a:ln w="9525">
              <a:noFill/>
              <a:miter lim="800000"/>
              <a:headEnd/>
              <a:tailEnd/>
            </a:ln>
          </p:spPr>
          <p:txBody>
            <a:bodyPr wrap="none" lIns="0" tIns="0" rIns="0" bIns="0">
              <a:spAutoFit/>
            </a:bodyPr>
            <a:lstStyle/>
            <a:p>
              <a:pPr algn="l" eaLnBrk="1" hangingPunct="1"/>
              <a:r>
                <a:rPr lang="en-GB" sz="800" b="0">
                  <a:solidFill>
                    <a:srgbClr val="000000"/>
                  </a:solidFill>
                  <a:latin typeface="Arial Narrow" pitchFamily="34" charset="0"/>
                  <a:cs typeface="Arial" pitchFamily="34" charset="0"/>
                </a:rPr>
                <a:t>0</a:t>
              </a:r>
              <a:endParaRPr lang="en-GB" sz="2000">
                <a:latin typeface="Arial" pitchFamily="34" charset="0"/>
                <a:cs typeface="Arial" pitchFamily="34" charset="0"/>
              </a:endParaRPr>
            </a:p>
          </p:txBody>
        </p:sp>
        <p:sp>
          <p:nvSpPr>
            <p:cNvPr id="25615" name="Line 13"/>
            <p:cNvSpPr>
              <a:spLocks noChangeShapeType="1"/>
            </p:cNvSpPr>
            <p:nvPr/>
          </p:nvSpPr>
          <p:spPr bwMode="auto">
            <a:xfrm flipV="1">
              <a:off x="3224229" y="3217870"/>
              <a:ext cx="0" cy="19050"/>
            </a:xfrm>
            <a:prstGeom prst="line">
              <a:avLst/>
            </a:prstGeom>
            <a:noFill/>
            <a:ln w="0">
              <a:solidFill>
                <a:srgbClr val="000000"/>
              </a:solidFill>
              <a:round/>
              <a:headEnd/>
              <a:tailEnd/>
            </a:ln>
          </p:spPr>
          <p:txBody>
            <a:bodyPr/>
            <a:lstStyle/>
            <a:p>
              <a:endParaRPr lang="en-GB"/>
            </a:p>
          </p:txBody>
        </p:sp>
        <p:sp>
          <p:nvSpPr>
            <p:cNvPr id="25616" name="Line 14"/>
            <p:cNvSpPr>
              <a:spLocks noChangeShapeType="1"/>
            </p:cNvSpPr>
            <p:nvPr/>
          </p:nvSpPr>
          <p:spPr bwMode="auto">
            <a:xfrm>
              <a:off x="3224229" y="1611320"/>
              <a:ext cx="0" cy="19050"/>
            </a:xfrm>
            <a:prstGeom prst="line">
              <a:avLst/>
            </a:prstGeom>
            <a:noFill/>
            <a:ln w="0">
              <a:solidFill>
                <a:srgbClr val="000000"/>
              </a:solidFill>
              <a:round/>
              <a:headEnd/>
              <a:tailEnd/>
            </a:ln>
          </p:spPr>
          <p:txBody>
            <a:bodyPr/>
            <a:lstStyle/>
            <a:p>
              <a:endParaRPr lang="en-GB"/>
            </a:p>
          </p:txBody>
        </p:sp>
        <p:sp>
          <p:nvSpPr>
            <p:cNvPr id="25617" name="Rectangle 15"/>
            <p:cNvSpPr>
              <a:spLocks noChangeArrowheads="1"/>
            </p:cNvSpPr>
            <p:nvPr/>
          </p:nvSpPr>
          <p:spPr bwMode="auto">
            <a:xfrm>
              <a:off x="3176604" y="3262320"/>
              <a:ext cx="117475" cy="123825"/>
            </a:xfrm>
            <a:prstGeom prst="rect">
              <a:avLst/>
            </a:prstGeom>
            <a:noFill/>
            <a:ln w="9525">
              <a:noFill/>
              <a:miter lim="800000"/>
              <a:headEnd/>
              <a:tailEnd/>
            </a:ln>
          </p:spPr>
          <p:txBody>
            <a:bodyPr wrap="none" lIns="0" tIns="0" rIns="0" bIns="0">
              <a:spAutoFit/>
            </a:bodyPr>
            <a:lstStyle/>
            <a:p>
              <a:pPr algn="l" eaLnBrk="1" hangingPunct="1"/>
              <a:r>
                <a:rPr lang="en-GB" sz="800" b="0">
                  <a:solidFill>
                    <a:srgbClr val="000000"/>
                  </a:solidFill>
                  <a:latin typeface="Arial Narrow" pitchFamily="34" charset="0"/>
                  <a:cs typeface="Arial" pitchFamily="34" charset="0"/>
                </a:rPr>
                <a:t>0.5</a:t>
              </a:r>
              <a:endParaRPr lang="en-GB" sz="2000">
                <a:latin typeface="Arial" pitchFamily="34" charset="0"/>
                <a:cs typeface="Arial" pitchFamily="34" charset="0"/>
              </a:endParaRPr>
            </a:p>
          </p:txBody>
        </p:sp>
        <p:sp>
          <p:nvSpPr>
            <p:cNvPr id="25618" name="Line 16"/>
            <p:cNvSpPr>
              <a:spLocks noChangeShapeType="1"/>
            </p:cNvSpPr>
            <p:nvPr/>
          </p:nvSpPr>
          <p:spPr bwMode="auto">
            <a:xfrm flipV="1">
              <a:off x="3479817" y="3217870"/>
              <a:ext cx="0" cy="19050"/>
            </a:xfrm>
            <a:prstGeom prst="line">
              <a:avLst/>
            </a:prstGeom>
            <a:noFill/>
            <a:ln w="0">
              <a:solidFill>
                <a:srgbClr val="000000"/>
              </a:solidFill>
              <a:round/>
              <a:headEnd/>
              <a:tailEnd/>
            </a:ln>
          </p:spPr>
          <p:txBody>
            <a:bodyPr/>
            <a:lstStyle/>
            <a:p>
              <a:endParaRPr lang="en-GB"/>
            </a:p>
          </p:txBody>
        </p:sp>
        <p:sp>
          <p:nvSpPr>
            <p:cNvPr id="25619" name="Line 17"/>
            <p:cNvSpPr>
              <a:spLocks noChangeShapeType="1"/>
            </p:cNvSpPr>
            <p:nvPr/>
          </p:nvSpPr>
          <p:spPr bwMode="auto">
            <a:xfrm>
              <a:off x="3479817" y="1611320"/>
              <a:ext cx="0" cy="19050"/>
            </a:xfrm>
            <a:prstGeom prst="line">
              <a:avLst/>
            </a:prstGeom>
            <a:noFill/>
            <a:ln w="0">
              <a:solidFill>
                <a:srgbClr val="000000"/>
              </a:solidFill>
              <a:round/>
              <a:headEnd/>
              <a:tailEnd/>
            </a:ln>
          </p:spPr>
          <p:txBody>
            <a:bodyPr/>
            <a:lstStyle/>
            <a:p>
              <a:endParaRPr lang="en-GB"/>
            </a:p>
          </p:txBody>
        </p:sp>
        <p:sp>
          <p:nvSpPr>
            <p:cNvPr id="25620" name="Rectangle 18"/>
            <p:cNvSpPr>
              <a:spLocks noChangeArrowheads="1"/>
            </p:cNvSpPr>
            <p:nvPr/>
          </p:nvSpPr>
          <p:spPr bwMode="auto">
            <a:xfrm>
              <a:off x="3459179" y="3262320"/>
              <a:ext cx="46038" cy="123825"/>
            </a:xfrm>
            <a:prstGeom prst="rect">
              <a:avLst/>
            </a:prstGeom>
            <a:noFill/>
            <a:ln w="9525">
              <a:noFill/>
              <a:miter lim="800000"/>
              <a:headEnd/>
              <a:tailEnd/>
            </a:ln>
          </p:spPr>
          <p:txBody>
            <a:bodyPr wrap="none" lIns="0" tIns="0" rIns="0" bIns="0">
              <a:spAutoFit/>
            </a:bodyPr>
            <a:lstStyle/>
            <a:p>
              <a:pPr algn="l" eaLnBrk="1" hangingPunct="1"/>
              <a:r>
                <a:rPr lang="en-GB" sz="800" b="0">
                  <a:solidFill>
                    <a:srgbClr val="000000"/>
                  </a:solidFill>
                  <a:latin typeface="Arial Narrow" pitchFamily="34" charset="0"/>
                  <a:cs typeface="Arial" pitchFamily="34" charset="0"/>
                </a:rPr>
                <a:t>1</a:t>
              </a:r>
              <a:endParaRPr lang="en-GB" sz="2000">
                <a:latin typeface="Arial" pitchFamily="34" charset="0"/>
                <a:cs typeface="Arial" pitchFamily="34" charset="0"/>
              </a:endParaRPr>
            </a:p>
          </p:txBody>
        </p:sp>
        <p:sp>
          <p:nvSpPr>
            <p:cNvPr id="25621" name="Line 19"/>
            <p:cNvSpPr>
              <a:spLocks noChangeShapeType="1"/>
            </p:cNvSpPr>
            <p:nvPr/>
          </p:nvSpPr>
          <p:spPr bwMode="auto">
            <a:xfrm flipV="1">
              <a:off x="3729054" y="3217870"/>
              <a:ext cx="0" cy="19050"/>
            </a:xfrm>
            <a:prstGeom prst="line">
              <a:avLst/>
            </a:prstGeom>
            <a:noFill/>
            <a:ln w="0">
              <a:solidFill>
                <a:srgbClr val="000000"/>
              </a:solidFill>
              <a:round/>
              <a:headEnd/>
              <a:tailEnd/>
            </a:ln>
          </p:spPr>
          <p:txBody>
            <a:bodyPr/>
            <a:lstStyle/>
            <a:p>
              <a:endParaRPr lang="en-GB"/>
            </a:p>
          </p:txBody>
        </p:sp>
        <p:sp>
          <p:nvSpPr>
            <p:cNvPr id="25622" name="Line 20"/>
            <p:cNvSpPr>
              <a:spLocks noChangeShapeType="1"/>
            </p:cNvSpPr>
            <p:nvPr/>
          </p:nvSpPr>
          <p:spPr bwMode="auto">
            <a:xfrm>
              <a:off x="3729054" y="1611320"/>
              <a:ext cx="0" cy="19050"/>
            </a:xfrm>
            <a:prstGeom prst="line">
              <a:avLst/>
            </a:prstGeom>
            <a:noFill/>
            <a:ln w="0">
              <a:solidFill>
                <a:srgbClr val="000000"/>
              </a:solidFill>
              <a:round/>
              <a:headEnd/>
              <a:tailEnd/>
            </a:ln>
          </p:spPr>
          <p:txBody>
            <a:bodyPr/>
            <a:lstStyle/>
            <a:p>
              <a:endParaRPr lang="en-GB"/>
            </a:p>
          </p:txBody>
        </p:sp>
        <p:sp>
          <p:nvSpPr>
            <p:cNvPr id="25623" name="Rectangle 21"/>
            <p:cNvSpPr>
              <a:spLocks noChangeArrowheads="1"/>
            </p:cNvSpPr>
            <p:nvPr/>
          </p:nvSpPr>
          <p:spPr bwMode="auto">
            <a:xfrm>
              <a:off x="3679842" y="3262320"/>
              <a:ext cx="117475" cy="123825"/>
            </a:xfrm>
            <a:prstGeom prst="rect">
              <a:avLst/>
            </a:prstGeom>
            <a:noFill/>
            <a:ln w="9525">
              <a:noFill/>
              <a:miter lim="800000"/>
              <a:headEnd/>
              <a:tailEnd/>
            </a:ln>
          </p:spPr>
          <p:txBody>
            <a:bodyPr wrap="none" lIns="0" tIns="0" rIns="0" bIns="0">
              <a:spAutoFit/>
            </a:bodyPr>
            <a:lstStyle/>
            <a:p>
              <a:pPr algn="l" eaLnBrk="1" hangingPunct="1"/>
              <a:r>
                <a:rPr lang="en-GB" sz="800" b="0">
                  <a:solidFill>
                    <a:srgbClr val="000000"/>
                  </a:solidFill>
                  <a:latin typeface="Arial Narrow" pitchFamily="34" charset="0"/>
                  <a:cs typeface="Arial" pitchFamily="34" charset="0"/>
                </a:rPr>
                <a:t>1.5</a:t>
              </a:r>
              <a:endParaRPr lang="en-GB" sz="2000">
                <a:latin typeface="Arial" pitchFamily="34" charset="0"/>
                <a:cs typeface="Arial" pitchFamily="34" charset="0"/>
              </a:endParaRPr>
            </a:p>
          </p:txBody>
        </p:sp>
        <p:sp>
          <p:nvSpPr>
            <p:cNvPr id="25624" name="Line 22"/>
            <p:cNvSpPr>
              <a:spLocks noChangeShapeType="1"/>
            </p:cNvSpPr>
            <p:nvPr/>
          </p:nvSpPr>
          <p:spPr bwMode="auto">
            <a:xfrm flipV="1">
              <a:off x="3983054" y="3217870"/>
              <a:ext cx="0" cy="19050"/>
            </a:xfrm>
            <a:prstGeom prst="line">
              <a:avLst/>
            </a:prstGeom>
            <a:noFill/>
            <a:ln w="0">
              <a:solidFill>
                <a:srgbClr val="000000"/>
              </a:solidFill>
              <a:round/>
              <a:headEnd/>
              <a:tailEnd/>
            </a:ln>
          </p:spPr>
          <p:txBody>
            <a:bodyPr/>
            <a:lstStyle/>
            <a:p>
              <a:endParaRPr lang="en-GB"/>
            </a:p>
          </p:txBody>
        </p:sp>
        <p:sp>
          <p:nvSpPr>
            <p:cNvPr id="25625" name="Line 23"/>
            <p:cNvSpPr>
              <a:spLocks noChangeShapeType="1"/>
            </p:cNvSpPr>
            <p:nvPr/>
          </p:nvSpPr>
          <p:spPr bwMode="auto">
            <a:xfrm>
              <a:off x="3983054" y="1611320"/>
              <a:ext cx="0" cy="19050"/>
            </a:xfrm>
            <a:prstGeom prst="line">
              <a:avLst/>
            </a:prstGeom>
            <a:noFill/>
            <a:ln w="0">
              <a:solidFill>
                <a:srgbClr val="000000"/>
              </a:solidFill>
              <a:round/>
              <a:headEnd/>
              <a:tailEnd/>
            </a:ln>
          </p:spPr>
          <p:txBody>
            <a:bodyPr/>
            <a:lstStyle/>
            <a:p>
              <a:endParaRPr lang="en-GB"/>
            </a:p>
          </p:txBody>
        </p:sp>
        <p:sp>
          <p:nvSpPr>
            <p:cNvPr id="25626" name="Rectangle 24"/>
            <p:cNvSpPr>
              <a:spLocks noChangeArrowheads="1"/>
            </p:cNvSpPr>
            <p:nvPr/>
          </p:nvSpPr>
          <p:spPr bwMode="auto">
            <a:xfrm>
              <a:off x="3962417" y="3262320"/>
              <a:ext cx="46038" cy="123825"/>
            </a:xfrm>
            <a:prstGeom prst="rect">
              <a:avLst/>
            </a:prstGeom>
            <a:noFill/>
            <a:ln w="9525">
              <a:noFill/>
              <a:miter lim="800000"/>
              <a:headEnd/>
              <a:tailEnd/>
            </a:ln>
          </p:spPr>
          <p:txBody>
            <a:bodyPr wrap="none" lIns="0" tIns="0" rIns="0" bIns="0">
              <a:spAutoFit/>
            </a:bodyPr>
            <a:lstStyle/>
            <a:p>
              <a:pPr algn="l" eaLnBrk="1" hangingPunct="1"/>
              <a:r>
                <a:rPr lang="en-GB" sz="800" b="0">
                  <a:solidFill>
                    <a:srgbClr val="000000"/>
                  </a:solidFill>
                  <a:latin typeface="Arial Narrow" pitchFamily="34" charset="0"/>
                  <a:cs typeface="Arial" pitchFamily="34" charset="0"/>
                </a:rPr>
                <a:t>2</a:t>
              </a:r>
              <a:endParaRPr lang="en-GB" sz="2000">
                <a:latin typeface="Arial" pitchFamily="34" charset="0"/>
                <a:cs typeface="Arial" pitchFamily="34" charset="0"/>
              </a:endParaRPr>
            </a:p>
          </p:txBody>
        </p:sp>
        <p:sp>
          <p:nvSpPr>
            <p:cNvPr id="25627" name="Line 25"/>
            <p:cNvSpPr>
              <a:spLocks noChangeShapeType="1"/>
            </p:cNvSpPr>
            <p:nvPr/>
          </p:nvSpPr>
          <p:spPr bwMode="auto">
            <a:xfrm flipV="1">
              <a:off x="4230704" y="3217870"/>
              <a:ext cx="0" cy="19050"/>
            </a:xfrm>
            <a:prstGeom prst="line">
              <a:avLst/>
            </a:prstGeom>
            <a:noFill/>
            <a:ln w="0">
              <a:solidFill>
                <a:srgbClr val="000000"/>
              </a:solidFill>
              <a:round/>
              <a:headEnd/>
              <a:tailEnd/>
            </a:ln>
          </p:spPr>
          <p:txBody>
            <a:bodyPr/>
            <a:lstStyle/>
            <a:p>
              <a:endParaRPr lang="en-GB"/>
            </a:p>
          </p:txBody>
        </p:sp>
        <p:sp>
          <p:nvSpPr>
            <p:cNvPr id="25628" name="Line 26"/>
            <p:cNvSpPr>
              <a:spLocks noChangeShapeType="1"/>
            </p:cNvSpPr>
            <p:nvPr/>
          </p:nvSpPr>
          <p:spPr bwMode="auto">
            <a:xfrm>
              <a:off x="4230704" y="1611320"/>
              <a:ext cx="0" cy="19050"/>
            </a:xfrm>
            <a:prstGeom prst="line">
              <a:avLst/>
            </a:prstGeom>
            <a:noFill/>
            <a:ln w="0">
              <a:solidFill>
                <a:srgbClr val="000000"/>
              </a:solidFill>
              <a:round/>
              <a:headEnd/>
              <a:tailEnd/>
            </a:ln>
          </p:spPr>
          <p:txBody>
            <a:bodyPr/>
            <a:lstStyle/>
            <a:p>
              <a:endParaRPr lang="en-GB"/>
            </a:p>
          </p:txBody>
        </p:sp>
        <p:sp>
          <p:nvSpPr>
            <p:cNvPr id="25629" name="Rectangle 27"/>
            <p:cNvSpPr>
              <a:spLocks noChangeArrowheads="1"/>
            </p:cNvSpPr>
            <p:nvPr/>
          </p:nvSpPr>
          <p:spPr bwMode="auto">
            <a:xfrm>
              <a:off x="4183079" y="3262320"/>
              <a:ext cx="117475" cy="123825"/>
            </a:xfrm>
            <a:prstGeom prst="rect">
              <a:avLst/>
            </a:prstGeom>
            <a:noFill/>
            <a:ln w="9525">
              <a:noFill/>
              <a:miter lim="800000"/>
              <a:headEnd/>
              <a:tailEnd/>
            </a:ln>
          </p:spPr>
          <p:txBody>
            <a:bodyPr wrap="none" lIns="0" tIns="0" rIns="0" bIns="0">
              <a:spAutoFit/>
            </a:bodyPr>
            <a:lstStyle/>
            <a:p>
              <a:pPr algn="l" eaLnBrk="1" hangingPunct="1"/>
              <a:r>
                <a:rPr lang="en-GB" sz="800" b="0">
                  <a:solidFill>
                    <a:srgbClr val="000000"/>
                  </a:solidFill>
                  <a:latin typeface="Arial Narrow" pitchFamily="34" charset="0"/>
                  <a:cs typeface="Arial" pitchFamily="34" charset="0"/>
                </a:rPr>
                <a:t>2.5</a:t>
              </a:r>
              <a:endParaRPr lang="en-GB" sz="2000">
                <a:latin typeface="Arial" pitchFamily="34" charset="0"/>
                <a:cs typeface="Arial" pitchFamily="34" charset="0"/>
              </a:endParaRPr>
            </a:p>
          </p:txBody>
        </p:sp>
        <p:sp>
          <p:nvSpPr>
            <p:cNvPr id="25630" name="Line 28"/>
            <p:cNvSpPr>
              <a:spLocks noChangeShapeType="1"/>
            </p:cNvSpPr>
            <p:nvPr/>
          </p:nvSpPr>
          <p:spPr bwMode="auto">
            <a:xfrm flipV="1">
              <a:off x="4484704" y="3217870"/>
              <a:ext cx="0" cy="19050"/>
            </a:xfrm>
            <a:prstGeom prst="line">
              <a:avLst/>
            </a:prstGeom>
            <a:noFill/>
            <a:ln w="0">
              <a:solidFill>
                <a:srgbClr val="000000"/>
              </a:solidFill>
              <a:round/>
              <a:headEnd/>
              <a:tailEnd/>
            </a:ln>
          </p:spPr>
          <p:txBody>
            <a:bodyPr/>
            <a:lstStyle/>
            <a:p>
              <a:endParaRPr lang="en-GB"/>
            </a:p>
          </p:txBody>
        </p:sp>
        <p:sp>
          <p:nvSpPr>
            <p:cNvPr id="25631" name="Line 29"/>
            <p:cNvSpPr>
              <a:spLocks noChangeShapeType="1"/>
            </p:cNvSpPr>
            <p:nvPr/>
          </p:nvSpPr>
          <p:spPr bwMode="auto">
            <a:xfrm>
              <a:off x="4484704" y="1611320"/>
              <a:ext cx="0" cy="19050"/>
            </a:xfrm>
            <a:prstGeom prst="line">
              <a:avLst/>
            </a:prstGeom>
            <a:noFill/>
            <a:ln w="0">
              <a:solidFill>
                <a:srgbClr val="000000"/>
              </a:solidFill>
              <a:round/>
              <a:headEnd/>
              <a:tailEnd/>
            </a:ln>
          </p:spPr>
          <p:txBody>
            <a:bodyPr/>
            <a:lstStyle/>
            <a:p>
              <a:endParaRPr lang="en-GB"/>
            </a:p>
          </p:txBody>
        </p:sp>
        <p:sp>
          <p:nvSpPr>
            <p:cNvPr id="25632" name="Rectangle 30"/>
            <p:cNvSpPr>
              <a:spLocks noChangeArrowheads="1"/>
            </p:cNvSpPr>
            <p:nvPr/>
          </p:nvSpPr>
          <p:spPr bwMode="auto">
            <a:xfrm>
              <a:off x="4464067" y="3262320"/>
              <a:ext cx="46038" cy="123825"/>
            </a:xfrm>
            <a:prstGeom prst="rect">
              <a:avLst/>
            </a:prstGeom>
            <a:noFill/>
            <a:ln w="9525">
              <a:noFill/>
              <a:miter lim="800000"/>
              <a:headEnd/>
              <a:tailEnd/>
            </a:ln>
          </p:spPr>
          <p:txBody>
            <a:bodyPr wrap="none" lIns="0" tIns="0" rIns="0" bIns="0">
              <a:spAutoFit/>
            </a:bodyPr>
            <a:lstStyle/>
            <a:p>
              <a:pPr algn="l" eaLnBrk="1" hangingPunct="1"/>
              <a:r>
                <a:rPr lang="en-GB" sz="800" b="0">
                  <a:solidFill>
                    <a:srgbClr val="000000"/>
                  </a:solidFill>
                  <a:latin typeface="Arial Narrow" pitchFamily="34" charset="0"/>
                  <a:cs typeface="Arial" pitchFamily="34" charset="0"/>
                </a:rPr>
                <a:t>3</a:t>
              </a:r>
              <a:endParaRPr lang="en-GB" sz="2000">
                <a:latin typeface="Arial" pitchFamily="34" charset="0"/>
                <a:cs typeface="Arial" pitchFamily="34" charset="0"/>
              </a:endParaRPr>
            </a:p>
          </p:txBody>
        </p:sp>
        <p:sp>
          <p:nvSpPr>
            <p:cNvPr id="25633" name="Line 31"/>
            <p:cNvSpPr>
              <a:spLocks noChangeShapeType="1"/>
            </p:cNvSpPr>
            <p:nvPr/>
          </p:nvSpPr>
          <p:spPr bwMode="auto">
            <a:xfrm flipV="1">
              <a:off x="4740292" y="3217870"/>
              <a:ext cx="0" cy="19050"/>
            </a:xfrm>
            <a:prstGeom prst="line">
              <a:avLst/>
            </a:prstGeom>
            <a:noFill/>
            <a:ln w="0">
              <a:solidFill>
                <a:srgbClr val="000000"/>
              </a:solidFill>
              <a:round/>
              <a:headEnd/>
              <a:tailEnd/>
            </a:ln>
          </p:spPr>
          <p:txBody>
            <a:bodyPr/>
            <a:lstStyle/>
            <a:p>
              <a:endParaRPr lang="en-GB"/>
            </a:p>
          </p:txBody>
        </p:sp>
        <p:sp>
          <p:nvSpPr>
            <p:cNvPr id="25634" name="Line 32"/>
            <p:cNvSpPr>
              <a:spLocks noChangeShapeType="1"/>
            </p:cNvSpPr>
            <p:nvPr/>
          </p:nvSpPr>
          <p:spPr bwMode="auto">
            <a:xfrm>
              <a:off x="4740292" y="1611320"/>
              <a:ext cx="0" cy="19050"/>
            </a:xfrm>
            <a:prstGeom prst="line">
              <a:avLst/>
            </a:prstGeom>
            <a:noFill/>
            <a:ln w="0">
              <a:solidFill>
                <a:srgbClr val="000000"/>
              </a:solidFill>
              <a:round/>
              <a:headEnd/>
              <a:tailEnd/>
            </a:ln>
          </p:spPr>
          <p:txBody>
            <a:bodyPr/>
            <a:lstStyle/>
            <a:p>
              <a:endParaRPr lang="en-GB"/>
            </a:p>
          </p:txBody>
        </p:sp>
        <p:sp>
          <p:nvSpPr>
            <p:cNvPr id="25635" name="Rectangle 33"/>
            <p:cNvSpPr>
              <a:spLocks noChangeArrowheads="1"/>
            </p:cNvSpPr>
            <p:nvPr/>
          </p:nvSpPr>
          <p:spPr bwMode="auto">
            <a:xfrm>
              <a:off x="4691079" y="3262320"/>
              <a:ext cx="117475" cy="123825"/>
            </a:xfrm>
            <a:prstGeom prst="rect">
              <a:avLst/>
            </a:prstGeom>
            <a:noFill/>
            <a:ln w="9525">
              <a:noFill/>
              <a:miter lim="800000"/>
              <a:headEnd/>
              <a:tailEnd/>
            </a:ln>
          </p:spPr>
          <p:txBody>
            <a:bodyPr wrap="none" lIns="0" tIns="0" rIns="0" bIns="0">
              <a:spAutoFit/>
            </a:bodyPr>
            <a:lstStyle/>
            <a:p>
              <a:pPr algn="l" eaLnBrk="1" hangingPunct="1"/>
              <a:r>
                <a:rPr lang="en-GB" sz="800" b="0">
                  <a:solidFill>
                    <a:srgbClr val="000000"/>
                  </a:solidFill>
                  <a:latin typeface="Arial Narrow" pitchFamily="34" charset="0"/>
                  <a:cs typeface="Arial" pitchFamily="34" charset="0"/>
                </a:rPr>
                <a:t>3.5</a:t>
              </a:r>
              <a:endParaRPr lang="en-GB" sz="2000">
                <a:latin typeface="Arial" pitchFamily="34" charset="0"/>
                <a:cs typeface="Arial" pitchFamily="34" charset="0"/>
              </a:endParaRPr>
            </a:p>
          </p:txBody>
        </p:sp>
        <p:sp>
          <p:nvSpPr>
            <p:cNvPr id="25636" name="Rectangle 34"/>
            <p:cNvSpPr>
              <a:spLocks noChangeArrowheads="1"/>
            </p:cNvSpPr>
            <p:nvPr/>
          </p:nvSpPr>
          <p:spPr bwMode="auto">
            <a:xfrm>
              <a:off x="4567254" y="3427420"/>
              <a:ext cx="158750" cy="123825"/>
            </a:xfrm>
            <a:prstGeom prst="rect">
              <a:avLst/>
            </a:prstGeom>
            <a:noFill/>
            <a:ln w="9525">
              <a:noFill/>
              <a:miter lim="800000"/>
              <a:headEnd/>
              <a:tailEnd/>
            </a:ln>
          </p:spPr>
          <p:txBody>
            <a:bodyPr wrap="none" lIns="0" tIns="0" rIns="0" bIns="0">
              <a:spAutoFit/>
            </a:bodyPr>
            <a:lstStyle/>
            <a:p>
              <a:pPr algn="l" eaLnBrk="1" hangingPunct="1"/>
              <a:r>
                <a:rPr lang="en-GB" sz="800" b="0">
                  <a:solidFill>
                    <a:srgbClr val="000000"/>
                  </a:solidFill>
                  <a:latin typeface="Arial Narrow" pitchFamily="34" charset="0"/>
                  <a:cs typeface="Arial" pitchFamily="34" charset="0"/>
                </a:rPr>
                <a:t>x 10</a:t>
              </a:r>
              <a:endParaRPr lang="en-GB" sz="2000">
                <a:latin typeface="Arial" pitchFamily="34" charset="0"/>
                <a:cs typeface="Arial" pitchFamily="34" charset="0"/>
              </a:endParaRPr>
            </a:p>
          </p:txBody>
        </p:sp>
        <p:sp>
          <p:nvSpPr>
            <p:cNvPr id="25637" name="Rectangle 35"/>
            <p:cNvSpPr>
              <a:spLocks noChangeArrowheads="1"/>
            </p:cNvSpPr>
            <p:nvPr/>
          </p:nvSpPr>
          <p:spPr bwMode="auto">
            <a:xfrm>
              <a:off x="4711717" y="3382970"/>
              <a:ext cx="34925" cy="92075"/>
            </a:xfrm>
            <a:prstGeom prst="rect">
              <a:avLst/>
            </a:prstGeom>
            <a:noFill/>
            <a:ln w="9525">
              <a:noFill/>
              <a:miter lim="800000"/>
              <a:headEnd/>
              <a:tailEnd/>
            </a:ln>
          </p:spPr>
          <p:txBody>
            <a:bodyPr wrap="none" lIns="0" tIns="0" rIns="0" bIns="0">
              <a:spAutoFit/>
            </a:bodyPr>
            <a:lstStyle/>
            <a:p>
              <a:pPr algn="l" eaLnBrk="1" hangingPunct="1"/>
              <a:r>
                <a:rPr lang="en-GB" sz="600" b="0">
                  <a:solidFill>
                    <a:srgbClr val="000000"/>
                  </a:solidFill>
                  <a:latin typeface="Arial Narrow" pitchFamily="34" charset="0"/>
                  <a:cs typeface="Arial" pitchFamily="34" charset="0"/>
                </a:rPr>
                <a:t>4</a:t>
              </a:r>
              <a:endParaRPr lang="en-GB" sz="2000">
                <a:latin typeface="Arial" pitchFamily="34" charset="0"/>
                <a:cs typeface="Arial" pitchFamily="34" charset="0"/>
              </a:endParaRPr>
            </a:p>
          </p:txBody>
        </p:sp>
        <p:sp>
          <p:nvSpPr>
            <p:cNvPr id="25638" name="Line 36"/>
            <p:cNvSpPr>
              <a:spLocks noChangeShapeType="1"/>
            </p:cNvSpPr>
            <p:nvPr/>
          </p:nvSpPr>
          <p:spPr bwMode="auto">
            <a:xfrm>
              <a:off x="2970229" y="3236920"/>
              <a:ext cx="20638" cy="0"/>
            </a:xfrm>
            <a:prstGeom prst="line">
              <a:avLst/>
            </a:prstGeom>
            <a:noFill/>
            <a:ln w="0">
              <a:solidFill>
                <a:srgbClr val="000000"/>
              </a:solidFill>
              <a:round/>
              <a:headEnd/>
              <a:tailEnd/>
            </a:ln>
          </p:spPr>
          <p:txBody>
            <a:bodyPr/>
            <a:lstStyle/>
            <a:p>
              <a:endParaRPr lang="en-GB"/>
            </a:p>
          </p:txBody>
        </p:sp>
        <p:sp>
          <p:nvSpPr>
            <p:cNvPr id="25639" name="Line 37"/>
            <p:cNvSpPr>
              <a:spLocks noChangeShapeType="1"/>
            </p:cNvSpPr>
            <p:nvPr/>
          </p:nvSpPr>
          <p:spPr bwMode="auto">
            <a:xfrm flipH="1">
              <a:off x="4719654" y="3236920"/>
              <a:ext cx="20638" cy="0"/>
            </a:xfrm>
            <a:prstGeom prst="line">
              <a:avLst/>
            </a:prstGeom>
            <a:noFill/>
            <a:ln w="0">
              <a:solidFill>
                <a:srgbClr val="000000"/>
              </a:solidFill>
              <a:round/>
              <a:headEnd/>
              <a:tailEnd/>
            </a:ln>
          </p:spPr>
          <p:txBody>
            <a:bodyPr/>
            <a:lstStyle/>
            <a:p>
              <a:endParaRPr lang="en-GB"/>
            </a:p>
          </p:txBody>
        </p:sp>
        <p:sp>
          <p:nvSpPr>
            <p:cNvPr id="25640" name="Rectangle 38"/>
            <p:cNvSpPr>
              <a:spLocks noChangeArrowheads="1"/>
            </p:cNvSpPr>
            <p:nvPr/>
          </p:nvSpPr>
          <p:spPr bwMode="auto">
            <a:xfrm>
              <a:off x="2720992" y="3186120"/>
              <a:ext cx="166688" cy="123825"/>
            </a:xfrm>
            <a:prstGeom prst="rect">
              <a:avLst/>
            </a:prstGeom>
            <a:noFill/>
            <a:ln w="9525">
              <a:noFill/>
              <a:miter lim="800000"/>
              <a:headEnd/>
              <a:tailEnd/>
            </a:ln>
          </p:spPr>
          <p:txBody>
            <a:bodyPr wrap="none" lIns="0" tIns="0" rIns="0" bIns="0">
              <a:spAutoFit/>
            </a:bodyPr>
            <a:lstStyle/>
            <a:p>
              <a:pPr algn="l" eaLnBrk="1" hangingPunct="1"/>
              <a:r>
                <a:rPr lang="en-GB" sz="800" b="0">
                  <a:solidFill>
                    <a:srgbClr val="000000"/>
                  </a:solidFill>
                  <a:latin typeface="Arial Narrow" pitchFamily="34" charset="0"/>
                  <a:cs typeface="Arial" pitchFamily="34" charset="0"/>
                </a:rPr>
                <a:t>-400</a:t>
              </a:r>
              <a:endParaRPr lang="en-GB" sz="2000">
                <a:latin typeface="Arial" pitchFamily="34" charset="0"/>
                <a:cs typeface="Arial" pitchFamily="34" charset="0"/>
              </a:endParaRPr>
            </a:p>
          </p:txBody>
        </p:sp>
        <p:sp>
          <p:nvSpPr>
            <p:cNvPr id="25641" name="Line 39"/>
            <p:cNvSpPr>
              <a:spLocks noChangeShapeType="1"/>
            </p:cNvSpPr>
            <p:nvPr/>
          </p:nvSpPr>
          <p:spPr bwMode="auto">
            <a:xfrm>
              <a:off x="2970229" y="2913070"/>
              <a:ext cx="20638" cy="0"/>
            </a:xfrm>
            <a:prstGeom prst="line">
              <a:avLst/>
            </a:prstGeom>
            <a:noFill/>
            <a:ln w="0">
              <a:solidFill>
                <a:srgbClr val="000000"/>
              </a:solidFill>
              <a:round/>
              <a:headEnd/>
              <a:tailEnd/>
            </a:ln>
          </p:spPr>
          <p:txBody>
            <a:bodyPr/>
            <a:lstStyle/>
            <a:p>
              <a:endParaRPr lang="en-GB"/>
            </a:p>
          </p:txBody>
        </p:sp>
        <p:sp>
          <p:nvSpPr>
            <p:cNvPr id="25642" name="Line 40"/>
            <p:cNvSpPr>
              <a:spLocks noChangeShapeType="1"/>
            </p:cNvSpPr>
            <p:nvPr/>
          </p:nvSpPr>
          <p:spPr bwMode="auto">
            <a:xfrm flipH="1">
              <a:off x="4719654" y="2913070"/>
              <a:ext cx="20638" cy="0"/>
            </a:xfrm>
            <a:prstGeom prst="line">
              <a:avLst/>
            </a:prstGeom>
            <a:noFill/>
            <a:ln w="0">
              <a:solidFill>
                <a:srgbClr val="000000"/>
              </a:solidFill>
              <a:round/>
              <a:headEnd/>
              <a:tailEnd/>
            </a:ln>
          </p:spPr>
          <p:txBody>
            <a:bodyPr/>
            <a:lstStyle/>
            <a:p>
              <a:endParaRPr lang="en-GB"/>
            </a:p>
          </p:txBody>
        </p:sp>
        <p:sp>
          <p:nvSpPr>
            <p:cNvPr id="25643" name="Rectangle 41"/>
            <p:cNvSpPr>
              <a:spLocks noChangeArrowheads="1"/>
            </p:cNvSpPr>
            <p:nvPr/>
          </p:nvSpPr>
          <p:spPr bwMode="auto">
            <a:xfrm>
              <a:off x="2720992" y="2862270"/>
              <a:ext cx="166688" cy="123825"/>
            </a:xfrm>
            <a:prstGeom prst="rect">
              <a:avLst/>
            </a:prstGeom>
            <a:noFill/>
            <a:ln w="9525">
              <a:noFill/>
              <a:miter lim="800000"/>
              <a:headEnd/>
              <a:tailEnd/>
            </a:ln>
          </p:spPr>
          <p:txBody>
            <a:bodyPr wrap="none" lIns="0" tIns="0" rIns="0" bIns="0">
              <a:spAutoFit/>
            </a:bodyPr>
            <a:lstStyle/>
            <a:p>
              <a:pPr algn="l" eaLnBrk="1" hangingPunct="1"/>
              <a:r>
                <a:rPr lang="en-GB" sz="800" b="0">
                  <a:solidFill>
                    <a:srgbClr val="000000"/>
                  </a:solidFill>
                  <a:latin typeface="Arial Narrow" pitchFamily="34" charset="0"/>
                  <a:cs typeface="Arial" pitchFamily="34" charset="0"/>
                </a:rPr>
                <a:t>-300</a:t>
              </a:r>
              <a:endParaRPr lang="en-GB" sz="2000">
                <a:latin typeface="Arial" pitchFamily="34" charset="0"/>
                <a:cs typeface="Arial" pitchFamily="34" charset="0"/>
              </a:endParaRPr>
            </a:p>
          </p:txBody>
        </p:sp>
        <p:sp>
          <p:nvSpPr>
            <p:cNvPr id="25644" name="Line 42"/>
            <p:cNvSpPr>
              <a:spLocks noChangeShapeType="1"/>
            </p:cNvSpPr>
            <p:nvPr/>
          </p:nvSpPr>
          <p:spPr bwMode="auto">
            <a:xfrm>
              <a:off x="2970229" y="2589220"/>
              <a:ext cx="20638" cy="0"/>
            </a:xfrm>
            <a:prstGeom prst="line">
              <a:avLst/>
            </a:prstGeom>
            <a:noFill/>
            <a:ln w="0">
              <a:solidFill>
                <a:srgbClr val="000000"/>
              </a:solidFill>
              <a:round/>
              <a:headEnd/>
              <a:tailEnd/>
            </a:ln>
          </p:spPr>
          <p:txBody>
            <a:bodyPr/>
            <a:lstStyle/>
            <a:p>
              <a:endParaRPr lang="en-GB"/>
            </a:p>
          </p:txBody>
        </p:sp>
        <p:sp>
          <p:nvSpPr>
            <p:cNvPr id="25645" name="Line 43"/>
            <p:cNvSpPr>
              <a:spLocks noChangeShapeType="1"/>
            </p:cNvSpPr>
            <p:nvPr/>
          </p:nvSpPr>
          <p:spPr bwMode="auto">
            <a:xfrm flipH="1">
              <a:off x="4719654" y="2589220"/>
              <a:ext cx="20638" cy="0"/>
            </a:xfrm>
            <a:prstGeom prst="line">
              <a:avLst/>
            </a:prstGeom>
            <a:noFill/>
            <a:ln w="0">
              <a:solidFill>
                <a:srgbClr val="000000"/>
              </a:solidFill>
              <a:round/>
              <a:headEnd/>
              <a:tailEnd/>
            </a:ln>
          </p:spPr>
          <p:txBody>
            <a:bodyPr/>
            <a:lstStyle/>
            <a:p>
              <a:endParaRPr lang="en-GB"/>
            </a:p>
          </p:txBody>
        </p:sp>
        <p:sp>
          <p:nvSpPr>
            <p:cNvPr id="25646" name="Rectangle 44"/>
            <p:cNvSpPr>
              <a:spLocks noChangeArrowheads="1"/>
            </p:cNvSpPr>
            <p:nvPr/>
          </p:nvSpPr>
          <p:spPr bwMode="auto">
            <a:xfrm>
              <a:off x="2720992" y="2538420"/>
              <a:ext cx="166688" cy="123825"/>
            </a:xfrm>
            <a:prstGeom prst="rect">
              <a:avLst/>
            </a:prstGeom>
            <a:noFill/>
            <a:ln w="9525">
              <a:noFill/>
              <a:miter lim="800000"/>
              <a:headEnd/>
              <a:tailEnd/>
            </a:ln>
          </p:spPr>
          <p:txBody>
            <a:bodyPr wrap="none" lIns="0" tIns="0" rIns="0" bIns="0">
              <a:spAutoFit/>
            </a:bodyPr>
            <a:lstStyle/>
            <a:p>
              <a:pPr algn="l" eaLnBrk="1" hangingPunct="1"/>
              <a:r>
                <a:rPr lang="en-GB" sz="800" b="0">
                  <a:solidFill>
                    <a:srgbClr val="000000"/>
                  </a:solidFill>
                  <a:latin typeface="Arial Narrow" pitchFamily="34" charset="0"/>
                  <a:cs typeface="Arial" pitchFamily="34" charset="0"/>
                </a:rPr>
                <a:t>-200</a:t>
              </a:r>
              <a:endParaRPr lang="en-GB" sz="2000">
                <a:latin typeface="Arial" pitchFamily="34" charset="0"/>
                <a:cs typeface="Arial" pitchFamily="34" charset="0"/>
              </a:endParaRPr>
            </a:p>
          </p:txBody>
        </p:sp>
        <p:sp>
          <p:nvSpPr>
            <p:cNvPr id="25647" name="Line 45"/>
            <p:cNvSpPr>
              <a:spLocks noChangeShapeType="1"/>
            </p:cNvSpPr>
            <p:nvPr/>
          </p:nvSpPr>
          <p:spPr bwMode="auto">
            <a:xfrm>
              <a:off x="2970229" y="2259020"/>
              <a:ext cx="20638" cy="0"/>
            </a:xfrm>
            <a:prstGeom prst="line">
              <a:avLst/>
            </a:prstGeom>
            <a:noFill/>
            <a:ln w="0">
              <a:solidFill>
                <a:srgbClr val="000000"/>
              </a:solidFill>
              <a:round/>
              <a:headEnd/>
              <a:tailEnd/>
            </a:ln>
          </p:spPr>
          <p:txBody>
            <a:bodyPr/>
            <a:lstStyle/>
            <a:p>
              <a:endParaRPr lang="en-GB"/>
            </a:p>
          </p:txBody>
        </p:sp>
        <p:sp>
          <p:nvSpPr>
            <p:cNvPr id="25648" name="Line 46"/>
            <p:cNvSpPr>
              <a:spLocks noChangeShapeType="1"/>
            </p:cNvSpPr>
            <p:nvPr/>
          </p:nvSpPr>
          <p:spPr bwMode="auto">
            <a:xfrm flipH="1">
              <a:off x="4719654" y="2259020"/>
              <a:ext cx="20638" cy="0"/>
            </a:xfrm>
            <a:prstGeom prst="line">
              <a:avLst/>
            </a:prstGeom>
            <a:noFill/>
            <a:ln w="0">
              <a:solidFill>
                <a:srgbClr val="000000"/>
              </a:solidFill>
              <a:round/>
              <a:headEnd/>
              <a:tailEnd/>
            </a:ln>
          </p:spPr>
          <p:txBody>
            <a:bodyPr/>
            <a:lstStyle/>
            <a:p>
              <a:endParaRPr lang="en-GB"/>
            </a:p>
          </p:txBody>
        </p:sp>
        <p:sp>
          <p:nvSpPr>
            <p:cNvPr id="25649" name="Rectangle 47"/>
            <p:cNvSpPr>
              <a:spLocks noChangeArrowheads="1"/>
            </p:cNvSpPr>
            <p:nvPr/>
          </p:nvSpPr>
          <p:spPr bwMode="auto">
            <a:xfrm>
              <a:off x="2720992" y="2208220"/>
              <a:ext cx="166688" cy="123825"/>
            </a:xfrm>
            <a:prstGeom prst="rect">
              <a:avLst/>
            </a:prstGeom>
            <a:noFill/>
            <a:ln w="9525">
              <a:noFill/>
              <a:miter lim="800000"/>
              <a:headEnd/>
              <a:tailEnd/>
            </a:ln>
          </p:spPr>
          <p:txBody>
            <a:bodyPr wrap="none" lIns="0" tIns="0" rIns="0" bIns="0">
              <a:spAutoFit/>
            </a:bodyPr>
            <a:lstStyle/>
            <a:p>
              <a:pPr algn="l" eaLnBrk="1" hangingPunct="1"/>
              <a:r>
                <a:rPr lang="en-GB" sz="800" b="0">
                  <a:solidFill>
                    <a:srgbClr val="000000"/>
                  </a:solidFill>
                  <a:latin typeface="Arial Narrow" pitchFamily="34" charset="0"/>
                  <a:cs typeface="Arial" pitchFamily="34" charset="0"/>
                </a:rPr>
                <a:t>-100</a:t>
              </a:r>
              <a:endParaRPr lang="en-GB" sz="2000">
                <a:latin typeface="Arial" pitchFamily="34" charset="0"/>
                <a:cs typeface="Arial" pitchFamily="34" charset="0"/>
              </a:endParaRPr>
            </a:p>
          </p:txBody>
        </p:sp>
        <p:sp>
          <p:nvSpPr>
            <p:cNvPr id="25650" name="Line 48"/>
            <p:cNvSpPr>
              <a:spLocks noChangeShapeType="1"/>
            </p:cNvSpPr>
            <p:nvPr/>
          </p:nvSpPr>
          <p:spPr bwMode="auto">
            <a:xfrm>
              <a:off x="2970229" y="1935170"/>
              <a:ext cx="20638" cy="0"/>
            </a:xfrm>
            <a:prstGeom prst="line">
              <a:avLst/>
            </a:prstGeom>
            <a:noFill/>
            <a:ln w="0">
              <a:solidFill>
                <a:srgbClr val="000000"/>
              </a:solidFill>
              <a:round/>
              <a:headEnd/>
              <a:tailEnd/>
            </a:ln>
          </p:spPr>
          <p:txBody>
            <a:bodyPr/>
            <a:lstStyle/>
            <a:p>
              <a:endParaRPr lang="en-GB"/>
            </a:p>
          </p:txBody>
        </p:sp>
        <p:sp>
          <p:nvSpPr>
            <p:cNvPr id="25651" name="Line 49"/>
            <p:cNvSpPr>
              <a:spLocks noChangeShapeType="1"/>
            </p:cNvSpPr>
            <p:nvPr/>
          </p:nvSpPr>
          <p:spPr bwMode="auto">
            <a:xfrm flipH="1">
              <a:off x="4719654" y="1935170"/>
              <a:ext cx="20638" cy="0"/>
            </a:xfrm>
            <a:prstGeom prst="line">
              <a:avLst/>
            </a:prstGeom>
            <a:noFill/>
            <a:ln w="0">
              <a:solidFill>
                <a:srgbClr val="000000"/>
              </a:solidFill>
              <a:round/>
              <a:headEnd/>
              <a:tailEnd/>
            </a:ln>
          </p:spPr>
          <p:txBody>
            <a:bodyPr/>
            <a:lstStyle/>
            <a:p>
              <a:endParaRPr lang="en-GB"/>
            </a:p>
          </p:txBody>
        </p:sp>
        <p:sp>
          <p:nvSpPr>
            <p:cNvPr id="25652" name="Rectangle 50"/>
            <p:cNvSpPr>
              <a:spLocks noChangeArrowheads="1"/>
            </p:cNvSpPr>
            <p:nvPr/>
          </p:nvSpPr>
          <p:spPr bwMode="auto">
            <a:xfrm>
              <a:off x="2830529" y="1884370"/>
              <a:ext cx="46038" cy="123825"/>
            </a:xfrm>
            <a:prstGeom prst="rect">
              <a:avLst/>
            </a:prstGeom>
            <a:noFill/>
            <a:ln w="9525">
              <a:noFill/>
              <a:miter lim="800000"/>
              <a:headEnd/>
              <a:tailEnd/>
            </a:ln>
          </p:spPr>
          <p:txBody>
            <a:bodyPr wrap="none" lIns="0" tIns="0" rIns="0" bIns="0">
              <a:spAutoFit/>
            </a:bodyPr>
            <a:lstStyle/>
            <a:p>
              <a:pPr algn="l" eaLnBrk="1" hangingPunct="1"/>
              <a:r>
                <a:rPr lang="en-GB" sz="800" b="0">
                  <a:solidFill>
                    <a:srgbClr val="000000"/>
                  </a:solidFill>
                  <a:latin typeface="Arial Narrow" pitchFamily="34" charset="0"/>
                  <a:cs typeface="Arial" pitchFamily="34" charset="0"/>
                </a:rPr>
                <a:t>0</a:t>
              </a:r>
              <a:endParaRPr lang="en-GB" sz="2000">
                <a:latin typeface="Arial" pitchFamily="34" charset="0"/>
                <a:cs typeface="Arial" pitchFamily="34" charset="0"/>
              </a:endParaRPr>
            </a:p>
          </p:txBody>
        </p:sp>
        <p:sp>
          <p:nvSpPr>
            <p:cNvPr id="25653" name="Line 51"/>
            <p:cNvSpPr>
              <a:spLocks noChangeShapeType="1"/>
            </p:cNvSpPr>
            <p:nvPr/>
          </p:nvSpPr>
          <p:spPr bwMode="auto">
            <a:xfrm>
              <a:off x="2970229" y="1611320"/>
              <a:ext cx="20638" cy="0"/>
            </a:xfrm>
            <a:prstGeom prst="line">
              <a:avLst/>
            </a:prstGeom>
            <a:noFill/>
            <a:ln w="0">
              <a:solidFill>
                <a:srgbClr val="000000"/>
              </a:solidFill>
              <a:round/>
              <a:headEnd/>
              <a:tailEnd/>
            </a:ln>
          </p:spPr>
          <p:txBody>
            <a:bodyPr/>
            <a:lstStyle/>
            <a:p>
              <a:endParaRPr lang="en-GB"/>
            </a:p>
          </p:txBody>
        </p:sp>
        <p:sp>
          <p:nvSpPr>
            <p:cNvPr id="25654" name="Line 52"/>
            <p:cNvSpPr>
              <a:spLocks noChangeShapeType="1"/>
            </p:cNvSpPr>
            <p:nvPr/>
          </p:nvSpPr>
          <p:spPr bwMode="auto">
            <a:xfrm flipH="1">
              <a:off x="4719654" y="1611320"/>
              <a:ext cx="20638" cy="0"/>
            </a:xfrm>
            <a:prstGeom prst="line">
              <a:avLst/>
            </a:prstGeom>
            <a:noFill/>
            <a:ln w="0">
              <a:solidFill>
                <a:srgbClr val="000000"/>
              </a:solidFill>
              <a:round/>
              <a:headEnd/>
              <a:tailEnd/>
            </a:ln>
          </p:spPr>
          <p:txBody>
            <a:bodyPr/>
            <a:lstStyle/>
            <a:p>
              <a:endParaRPr lang="en-GB"/>
            </a:p>
          </p:txBody>
        </p:sp>
        <p:sp>
          <p:nvSpPr>
            <p:cNvPr id="25655" name="Rectangle 53"/>
            <p:cNvSpPr>
              <a:spLocks noChangeArrowheads="1"/>
            </p:cNvSpPr>
            <p:nvPr/>
          </p:nvSpPr>
          <p:spPr bwMode="auto">
            <a:xfrm>
              <a:off x="2747979" y="1560520"/>
              <a:ext cx="139700" cy="123825"/>
            </a:xfrm>
            <a:prstGeom prst="rect">
              <a:avLst/>
            </a:prstGeom>
            <a:noFill/>
            <a:ln w="9525">
              <a:noFill/>
              <a:miter lim="800000"/>
              <a:headEnd/>
              <a:tailEnd/>
            </a:ln>
          </p:spPr>
          <p:txBody>
            <a:bodyPr wrap="none" lIns="0" tIns="0" rIns="0" bIns="0">
              <a:spAutoFit/>
            </a:bodyPr>
            <a:lstStyle/>
            <a:p>
              <a:pPr algn="l" eaLnBrk="1" hangingPunct="1"/>
              <a:r>
                <a:rPr lang="en-GB" sz="800" b="0">
                  <a:solidFill>
                    <a:srgbClr val="000000"/>
                  </a:solidFill>
                  <a:latin typeface="Arial Narrow" pitchFamily="34" charset="0"/>
                  <a:cs typeface="Arial" pitchFamily="34" charset="0"/>
                </a:rPr>
                <a:t>100</a:t>
              </a:r>
              <a:endParaRPr lang="en-GB" sz="2000">
                <a:latin typeface="Arial" pitchFamily="34" charset="0"/>
                <a:cs typeface="Arial" pitchFamily="34" charset="0"/>
              </a:endParaRPr>
            </a:p>
          </p:txBody>
        </p:sp>
        <p:sp>
          <p:nvSpPr>
            <p:cNvPr id="25656" name="Line 54"/>
            <p:cNvSpPr>
              <a:spLocks noChangeShapeType="1"/>
            </p:cNvSpPr>
            <p:nvPr/>
          </p:nvSpPr>
          <p:spPr bwMode="auto">
            <a:xfrm>
              <a:off x="2970229" y="1611320"/>
              <a:ext cx="1770063" cy="0"/>
            </a:xfrm>
            <a:prstGeom prst="line">
              <a:avLst/>
            </a:prstGeom>
            <a:noFill/>
            <a:ln w="0">
              <a:solidFill>
                <a:srgbClr val="000000"/>
              </a:solidFill>
              <a:round/>
              <a:headEnd/>
              <a:tailEnd/>
            </a:ln>
          </p:spPr>
          <p:txBody>
            <a:bodyPr/>
            <a:lstStyle/>
            <a:p>
              <a:endParaRPr lang="en-GB"/>
            </a:p>
          </p:txBody>
        </p:sp>
        <p:sp>
          <p:nvSpPr>
            <p:cNvPr id="25657" name="Line 55"/>
            <p:cNvSpPr>
              <a:spLocks noChangeShapeType="1"/>
            </p:cNvSpPr>
            <p:nvPr/>
          </p:nvSpPr>
          <p:spPr bwMode="auto">
            <a:xfrm>
              <a:off x="2970229" y="3236920"/>
              <a:ext cx="1770063" cy="0"/>
            </a:xfrm>
            <a:prstGeom prst="line">
              <a:avLst/>
            </a:prstGeom>
            <a:noFill/>
            <a:ln w="0">
              <a:solidFill>
                <a:srgbClr val="000000"/>
              </a:solidFill>
              <a:round/>
              <a:headEnd/>
              <a:tailEnd/>
            </a:ln>
          </p:spPr>
          <p:txBody>
            <a:bodyPr/>
            <a:lstStyle/>
            <a:p>
              <a:endParaRPr lang="en-GB"/>
            </a:p>
          </p:txBody>
        </p:sp>
        <p:sp>
          <p:nvSpPr>
            <p:cNvPr id="25658" name="Line 56"/>
            <p:cNvSpPr>
              <a:spLocks noChangeShapeType="1"/>
            </p:cNvSpPr>
            <p:nvPr/>
          </p:nvSpPr>
          <p:spPr bwMode="auto">
            <a:xfrm flipV="1">
              <a:off x="4740292" y="1611320"/>
              <a:ext cx="0" cy="1625600"/>
            </a:xfrm>
            <a:prstGeom prst="line">
              <a:avLst/>
            </a:prstGeom>
            <a:noFill/>
            <a:ln w="0">
              <a:solidFill>
                <a:srgbClr val="000000"/>
              </a:solidFill>
              <a:round/>
              <a:headEnd/>
              <a:tailEnd/>
            </a:ln>
          </p:spPr>
          <p:txBody>
            <a:bodyPr/>
            <a:lstStyle/>
            <a:p>
              <a:endParaRPr lang="en-GB"/>
            </a:p>
          </p:txBody>
        </p:sp>
        <p:sp>
          <p:nvSpPr>
            <p:cNvPr id="25659" name="Line 57"/>
            <p:cNvSpPr>
              <a:spLocks noChangeShapeType="1"/>
            </p:cNvSpPr>
            <p:nvPr/>
          </p:nvSpPr>
          <p:spPr bwMode="auto">
            <a:xfrm flipV="1">
              <a:off x="2970229" y="1611320"/>
              <a:ext cx="0" cy="1625600"/>
            </a:xfrm>
            <a:prstGeom prst="line">
              <a:avLst/>
            </a:prstGeom>
            <a:noFill/>
            <a:ln w="0">
              <a:solidFill>
                <a:srgbClr val="000000"/>
              </a:solidFill>
              <a:round/>
              <a:headEnd/>
              <a:tailEnd/>
            </a:ln>
          </p:spPr>
          <p:txBody>
            <a:bodyPr/>
            <a:lstStyle/>
            <a:p>
              <a:endParaRPr lang="en-GB"/>
            </a:p>
          </p:txBody>
        </p:sp>
        <p:sp>
          <p:nvSpPr>
            <p:cNvPr id="25660" name="Freeform 58"/>
            <p:cNvSpPr>
              <a:spLocks/>
            </p:cNvSpPr>
            <p:nvPr/>
          </p:nvSpPr>
          <p:spPr bwMode="auto">
            <a:xfrm>
              <a:off x="2976579" y="1909770"/>
              <a:ext cx="220663" cy="971550"/>
            </a:xfrm>
            <a:custGeom>
              <a:avLst/>
              <a:gdLst>
                <a:gd name="T0" fmla="*/ 0 w 128"/>
                <a:gd name="T1" fmla="*/ 196 h 612"/>
                <a:gd name="T2" fmla="*/ 4 w 128"/>
                <a:gd name="T3" fmla="*/ 20 h 612"/>
                <a:gd name="T4" fmla="*/ 8 w 128"/>
                <a:gd name="T5" fmla="*/ 432 h 612"/>
                <a:gd name="T6" fmla="*/ 12 w 128"/>
                <a:gd name="T7" fmla="*/ 308 h 612"/>
                <a:gd name="T8" fmla="*/ 12 w 128"/>
                <a:gd name="T9" fmla="*/ 96 h 612"/>
                <a:gd name="T10" fmla="*/ 16 w 128"/>
                <a:gd name="T11" fmla="*/ 32 h 612"/>
                <a:gd name="T12" fmla="*/ 20 w 128"/>
                <a:gd name="T13" fmla="*/ 420 h 612"/>
                <a:gd name="T14" fmla="*/ 24 w 128"/>
                <a:gd name="T15" fmla="*/ 148 h 612"/>
                <a:gd name="T16" fmla="*/ 24 w 128"/>
                <a:gd name="T17" fmla="*/ 264 h 612"/>
                <a:gd name="T18" fmla="*/ 28 w 128"/>
                <a:gd name="T19" fmla="*/ 8 h 612"/>
                <a:gd name="T20" fmla="*/ 32 w 128"/>
                <a:gd name="T21" fmla="*/ 360 h 612"/>
                <a:gd name="T22" fmla="*/ 36 w 128"/>
                <a:gd name="T23" fmla="*/ 164 h 612"/>
                <a:gd name="T24" fmla="*/ 36 w 128"/>
                <a:gd name="T25" fmla="*/ 192 h 612"/>
                <a:gd name="T26" fmla="*/ 40 w 128"/>
                <a:gd name="T27" fmla="*/ 32 h 612"/>
                <a:gd name="T28" fmla="*/ 44 w 128"/>
                <a:gd name="T29" fmla="*/ 432 h 612"/>
                <a:gd name="T30" fmla="*/ 48 w 128"/>
                <a:gd name="T31" fmla="*/ 140 h 612"/>
                <a:gd name="T32" fmla="*/ 48 w 128"/>
                <a:gd name="T33" fmla="*/ 184 h 612"/>
                <a:gd name="T34" fmla="*/ 52 w 128"/>
                <a:gd name="T35" fmla="*/ 436 h 612"/>
                <a:gd name="T36" fmla="*/ 56 w 128"/>
                <a:gd name="T37" fmla="*/ 20 h 612"/>
                <a:gd name="T38" fmla="*/ 60 w 128"/>
                <a:gd name="T39" fmla="*/ 504 h 612"/>
                <a:gd name="T40" fmla="*/ 64 w 128"/>
                <a:gd name="T41" fmla="*/ 400 h 612"/>
                <a:gd name="T42" fmla="*/ 64 w 128"/>
                <a:gd name="T43" fmla="*/ 372 h 612"/>
                <a:gd name="T44" fmla="*/ 68 w 128"/>
                <a:gd name="T45" fmla="*/ 60 h 612"/>
                <a:gd name="T46" fmla="*/ 72 w 128"/>
                <a:gd name="T47" fmla="*/ 572 h 612"/>
                <a:gd name="T48" fmla="*/ 76 w 128"/>
                <a:gd name="T49" fmla="*/ 132 h 612"/>
                <a:gd name="T50" fmla="*/ 76 w 128"/>
                <a:gd name="T51" fmla="*/ 200 h 612"/>
                <a:gd name="T52" fmla="*/ 80 w 128"/>
                <a:gd name="T53" fmla="*/ 40 h 612"/>
                <a:gd name="T54" fmla="*/ 84 w 128"/>
                <a:gd name="T55" fmla="*/ 584 h 612"/>
                <a:gd name="T56" fmla="*/ 88 w 128"/>
                <a:gd name="T57" fmla="*/ 536 h 612"/>
                <a:gd name="T58" fmla="*/ 88 w 128"/>
                <a:gd name="T59" fmla="*/ 396 h 612"/>
                <a:gd name="T60" fmla="*/ 92 w 128"/>
                <a:gd name="T61" fmla="*/ 84 h 612"/>
                <a:gd name="T62" fmla="*/ 96 w 128"/>
                <a:gd name="T63" fmla="*/ 564 h 612"/>
                <a:gd name="T64" fmla="*/ 100 w 128"/>
                <a:gd name="T65" fmla="*/ 396 h 612"/>
                <a:gd name="T66" fmla="*/ 100 w 128"/>
                <a:gd name="T67" fmla="*/ 256 h 612"/>
                <a:gd name="T68" fmla="*/ 104 w 128"/>
                <a:gd name="T69" fmla="*/ 48 h 612"/>
                <a:gd name="T70" fmla="*/ 108 w 128"/>
                <a:gd name="T71" fmla="*/ 552 h 612"/>
                <a:gd name="T72" fmla="*/ 112 w 128"/>
                <a:gd name="T73" fmla="*/ 224 h 612"/>
                <a:gd name="T74" fmla="*/ 116 w 128"/>
                <a:gd name="T75" fmla="*/ 332 h 612"/>
                <a:gd name="T76" fmla="*/ 116 w 128"/>
                <a:gd name="T77" fmla="*/ 64 h 612"/>
                <a:gd name="T78" fmla="*/ 120 w 128"/>
                <a:gd name="T79" fmla="*/ 68 h 612"/>
                <a:gd name="T80" fmla="*/ 124 w 128"/>
                <a:gd name="T81" fmla="*/ 440 h 612"/>
                <a:gd name="T82" fmla="*/ 128 w 128"/>
                <a:gd name="T83" fmla="*/ 280 h 6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8"/>
                <a:gd name="T127" fmla="*/ 0 h 612"/>
                <a:gd name="T128" fmla="*/ 128 w 128"/>
                <a:gd name="T129" fmla="*/ 612 h 6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8" h="612">
                  <a:moveTo>
                    <a:pt x="0" y="16"/>
                  </a:moveTo>
                  <a:lnTo>
                    <a:pt x="0" y="360"/>
                  </a:lnTo>
                  <a:lnTo>
                    <a:pt x="0" y="196"/>
                  </a:lnTo>
                  <a:lnTo>
                    <a:pt x="4" y="96"/>
                  </a:lnTo>
                  <a:lnTo>
                    <a:pt x="4" y="380"/>
                  </a:lnTo>
                  <a:lnTo>
                    <a:pt x="4" y="20"/>
                  </a:lnTo>
                  <a:lnTo>
                    <a:pt x="4" y="128"/>
                  </a:lnTo>
                  <a:lnTo>
                    <a:pt x="8" y="200"/>
                  </a:lnTo>
                  <a:lnTo>
                    <a:pt x="8" y="432"/>
                  </a:lnTo>
                  <a:lnTo>
                    <a:pt x="8" y="40"/>
                  </a:lnTo>
                  <a:lnTo>
                    <a:pt x="8" y="324"/>
                  </a:lnTo>
                  <a:lnTo>
                    <a:pt x="12" y="308"/>
                  </a:lnTo>
                  <a:lnTo>
                    <a:pt x="12" y="444"/>
                  </a:lnTo>
                  <a:lnTo>
                    <a:pt x="12" y="12"/>
                  </a:lnTo>
                  <a:lnTo>
                    <a:pt x="12" y="96"/>
                  </a:lnTo>
                  <a:lnTo>
                    <a:pt x="16" y="76"/>
                  </a:lnTo>
                  <a:lnTo>
                    <a:pt x="16" y="400"/>
                  </a:lnTo>
                  <a:lnTo>
                    <a:pt x="16" y="32"/>
                  </a:lnTo>
                  <a:lnTo>
                    <a:pt x="16" y="152"/>
                  </a:lnTo>
                  <a:lnTo>
                    <a:pt x="20" y="244"/>
                  </a:lnTo>
                  <a:lnTo>
                    <a:pt x="20" y="420"/>
                  </a:lnTo>
                  <a:lnTo>
                    <a:pt x="20" y="16"/>
                  </a:lnTo>
                  <a:lnTo>
                    <a:pt x="20" y="300"/>
                  </a:lnTo>
                  <a:lnTo>
                    <a:pt x="24" y="148"/>
                  </a:lnTo>
                  <a:lnTo>
                    <a:pt x="24" y="472"/>
                  </a:lnTo>
                  <a:lnTo>
                    <a:pt x="24" y="32"/>
                  </a:lnTo>
                  <a:lnTo>
                    <a:pt x="24" y="264"/>
                  </a:lnTo>
                  <a:lnTo>
                    <a:pt x="28" y="408"/>
                  </a:lnTo>
                  <a:lnTo>
                    <a:pt x="28" y="488"/>
                  </a:lnTo>
                  <a:lnTo>
                    <a:pt x="28" y="8"/>
                  </a:lnTo>
                  <a:lnTo>
                    <a:pt x="28" y="48"/>
                  </a:lnTo>
                  <a:lnTo>
                    <a:pt x="32" y="124"/>
                  </a:lnTo>
                  <a:lnTo>
                    <a:pt x="32" y="360"/>
                  </a:lnTo>
                  <a:lnTo>
                    <a:pt x="32" y="28"/>
                  </a:lnTo>
                  <a:lnTo>
                    <a:pt x="32" y="188"/>
                  </a:lnTo>
                  <a:lnTo>
                    <a:pt x="36" y="164"/>
                  </a:lnTo>
                  <a:lnTo>
                    <a:pt x="36" y="408"/>
                  </a:lnTo>
                  <a:lnTo>
                    <a:pt x="36" y="12"/>
                  </a:lnTo>
                  <a:lnTo>
                    <a:pt x="36" y="192"/>
                  </a:lnTo>
                  <a:lnTo>
                    <a:pt x="40" y="268"/>
                  </a:lnTo>
                  <a:lnTo>
                    <a:pt x="40" y="432"/>
                  </a:lnTo>
                  <a:lnTo>
                    <a:pt x="40" y="32"/>
                  </a:lnTo>
                  <a:lnTo>
                    <a:pt x="40" y="312"/>
                  </a:lnTo>
                  <a:lnTo>
                    <a:pt x="44" y="372"/>
                  </a:lnTo>
                  <a:lnTo>
                    <a:pt x="44" y="432"/>
                  </a:lnTo>
                  <a:lnTo>
                    <a:pt x="44" y="0"/>
                  </a:lnTo>
                  <a:lnTo>
                    <a:pt x="44" y="248"/>
                  </a:lnTo>
                  <a:lnTo>
                    <a:pt x="48" y="140"/>
                  </a:lnTo>
                  <a:lnTo>
                    <a:pt x="48" y="396"/>
                  </a:lnTo>
                  <a:lnTo>
                    <a:pt x="48" y="20"/>
                  </a:lnTo>
                  <a:lnTo>
                    <a:pt x="48" y="184"/>
                  </a:lnTo>
                  <a:lnTo>
                    <a:pt x="52" y="256"/>
                  </a:lnTo>
                  <a:lnTo>
                    <a:pt x="52" y="4"/>
                  </a:lnTo>
                  <a:lnTo>
                    <a:pt x="52" y="436"/>
                  </a:lnTo>
                  <a:lnTo>
                    <a:pt x="56" y="336"/>
                  </a:lnTo>
                  <a:lnTo>
                    <a:pt x="56" y="472"/>
                  </a:lnTo>
                  <a:lnTo>
                    <a:pt x="56" y="20"/>
                  </a:lnTo>
                  <a:lnTo>
                    <a:pt x="56" y="116"/>
                  </a:lnTo>
                  <a:lnTo>
                    <a:pt x="60" y="236"/>
                  </a:lnTo>
                  <a:lnTo>
                    <a:pt x="60" y="504"/>
                  </a:lnTo>
                  <a:lnTo>
                    <a:pt x="60" y="60"/>
                  </a:lnTo>
                  <a:lnTo>
                    <a:pt x="60" y="320"/>
                  </a:lnTo>
                  <a:lnTo>
                    <a:pt x="64" y="400"/>
                  </a:lnTo>
                  <a:lnTo>
                    <a:pt x="64" y="520"/>
                  </a:lnTo>
                  <a:lnTo>
                    <a:pt x="64" y="56"/>
                  </a:lnTo>
                  <a:lnTo>
                    <a:pt x="64" y="372"/>
                  </a:lnTo>
                  <a:lnTo>
                    <a:pt x="68" y="152"/>
                  </a:lnTo>
                  <a:lnTo>
                    <a:pt x="68" y="560"/>
                  </a:lnTo>
                  <a:lnTo>
                    <a:pt x="68" y="60"/>
                  </a:lnTo>
                  <a:lnTo>
                    <a:pt x="68" y="500"/>
                  </a:lnTo>
                  <a:lnTo>
                    <a:pt x="72" y="272"/>
                  </a:lnTo>
                  <a:lnTo>
                    <a:pt x="72" y="572"/>
                  </a:lnTo>
                  <a:lnTo>
                    <a:pt x="72" y="40"/>
                  </a:lnTo>
                  <a:lnTo>
                    <a:pt x="72" y="64"/>
                  </a:lnTo>
                  <a:lnTo>
                    <a:pt x="76" y="132"/>
                  </a:lnTo>
                  <a:lnTo>
                    <a:pt x="76" y="528"/>
                  </a:lnTo>
                  <a:lnTo>
                    <a:pt x="76" y="60"/>
                  </a:lnTo>
                  <a:lnTo>
                    <a:pt x="76" y="200"/>
                  </a:lnTo>
                  <a:lnTo>
                    <a:pt x="80" y="296"/>
                  </a:lnTo>
                  <a:lnTo>
                    <a:pt x="80" y="544"/>
                  </a:lnTo>
                  <a:lnTo>
                    <a:pt x="80" y="40"/>
                  </a:lnTo>
                  <a:lnTo>
                    <a:pt x="80" y="292"/>
                  </a:lnTo>
                  <a:lnTo>
                    <a:pt x="84" y="416"/>
                  </a:lnTo>
                  <a:lnTo>
                    <a:pt x="84" y="584"/>
                  </a:lnTo>
                  <a:lnTo>
                    <a:pt x="84" y="56"/>
                  </a:lnTo>
                  <a:lnTo>
                    <a:pt x="84" y="420"/>
                  </a:lnTo>
                  <a:lnTo>
                    <a:pt x="88" y="536"/>
                  </a:lnTo>
                  <a:lnTo>
                    <a:pt x="88" y="600"/>
                  </a:lnTo>
                  <a:lnTo>
                    <a:pt x="88" y="64"/>
                  </a:lnTo>
                  <a:lnTo>
                    <a:pt x="88" y="396"/>
                  </a:lnTo>
                  <a:lnTo>
                    <a:pt x="92" y="168"/>
                  </a:lnTo>
                  <a:lnTo>
                    <a:pt x="92" y="528"/>
                  </a:lnTo>
                  <a:lnTo>
                    <a:pt x="92" y="84"/>
                  </a:lnTo>
                  <a:lnTo>
                    <a:pt x="92" y="204"/>
                  </a:lnTo>
                  <a:lnTo>
                    <a:pt x="96" y="272"/>
                  </a:lnTo>
                  <a:lnTo>
                    <a:pt x="96" y="564"/>
                  </a:lnTo>
                  <a:lnTo>
                    <a:pt x="96" y="64"/>
                  </a:lnTo>
                  <a:lnTo>
                    <a:pt x="96" y="312"/>
                  </a:lnTo>
                  <a:lnTo>
                    <a:pt x="100" y="396"/>
                  </a:lnTo>
                  <a:lnTo>
                    <a:pt x="100" y="588"/>
                  </a:lnTo>
                  <a:lnTo>
                    <a:pt x="100" y="80"/>
                  </a:lnTo>
                  <a:lnTo>
                    <a:pt x="100" y="256"/>
                  </a:lnTo>
                  <a:lnTo>
                    <a:pt x="104" y="276"/>
                  </a:lnTo>
                  <a:lnTo>
                    <a:pt x="104" y="584"/>
                  </a:lnTo>
                  <a:lnTo>
                    <a:pt x="104" y="48"/>
                  </a:lnTo>
                  <a:lnTo>
                    <a:pt x="104" y="344"/>
                  </a:lnTo>
                  <a:lnTo>
                    <a:pt x="108" y="448"/>
                  </a:lnTo>
                  <a:lnTo>
                    <a:pt x="108" y="552"/>
                  </a:lnTo>
                  <a:lnTo>
                    <a:pt x="108" y="68"/>
                  </a:lnTo>
                  <a:lnTo>
                    <a:pt x="108" y="428"/>
                  </a:lnTo>
                  <a:lnTo>
                    <a:pt x="112" y="224"/>
                  </a:lnTo>
                  <a:lnTo>
                    <a:pt x="112" y="48"/>
                  </a:lnTo>
                  <a:lnTo>
                    <a:pt x="112" y="592"/>
                  </a:lnTo>
                  <a:lnTo>
                    <a:pt x="116" y="332"/>
                  </a:lnTo>
                  <a:lnTo>
                    <a:pt x="116" y="612"/>
                  </a:lnTo>
                  <a:lnTo>
                    <a:pt x="116" y="44"/>
                  </a:lnTo>
                  <a:lnTo>
                    <a:pt x="116" y="64"/>
                  </a:lnTo>
                  <a:lnTo>
                    <a:pt x="120" y="124"/>
                  </a:lnTo>
                  <a:lnTo>
                    <a:pt x="120" y="420"/>
                  </a:lnTo>
                  <a:lnTo>
                    <a:pt x="120" y="68"/>
                  </a:lnTo>
                  <a:lnTo>
                    <a:pt x="120" y="208"/>
                  </a:lnTo>
                  <a:lnTo>
                    <a:pt x="124" y="204"/>
                  </a:lnTo>
                  <a:lnTo>
                    <a:pt x="124" y="440"/>
                  </a:lnTo>
                  <a:lnTo>
                    <a:pt x="124" y="48"/>
                  </a:lnTo>
                  <a:lnTo>
                    <a:pt x="124" y="208"/>
                  </a:lnTo>
                  <a:lnTo>
                    <a:pt x="128" y="280"/>
                  </a:lnTo>
                  <a:lnTo>
                    <a:pt x="128" y="496"/>
                  </a:lnTo>
                  <a:lnTo>
                    <a:pt x="128" y="68"/>
                  </a:lnTo>
                </a:path>
              </a:pathLst>
            </a:custGeom>
            <a:noFill/>
            <a:ln w="0">
              <a:solidFill>
                <a:srgbClr val="000000"/>
              </a:solidFill>
              <a:prstDash val="solid"/>
              <a:round/>
              <a:headEnd/>
              <a:tailEnd/>
            </a:ln>
          </p:spPr>
          <p:txBody>
            <a:bodyPr/>
            <a:lstStyle/>
            <a:p>
              <a:endParaRPr lang="en-GB"/>
            </a:p>
          </p:txBody>
        </p:sp>
        <p:sp>
          <p:nvSpPr>
            <p:cNvPr id="25661" name="Freeform 59"/>
            <p:cNvSpPr>
              <a:spLocks/>
            </p:cNvSpPr>
            <p:nvPr/>
          </p:nvSpPr>
          <p:spPr bwMode="auto">
            <a:xfrm>
              <a:off x="3197242" y="1909770"/>
              <a:ext cx="220663" cy="1079500"/>
            </a:xfrm>
            <a:custGeom>
              <a:avLst/>
              <a:gdLst>
                <a:gd name="T0" fmla="*/ 4 w 128"/>
                <a:gd name="T1" fmla="*/ 412 h 680"/>
                <a:gd name="T2" fmla="*/ 4 w 128"/>
                <a:gd name="T3" fmla="*/ 228 h 680"/>
                <a:gd name="T4" fmla="*/ 8 w 128"/>
                <a:gd name="T5" fmla="*/ 60 h 680"/>
                <a:gd name="T6" fmla="*/ 12 w 128"/>
                <a:gd name="T7" fmla="*/ 488 h 680"/>
                <a:gd name="T8" fmla="*/ 16 w 128"/>
                <a:gd name="T9" fmla="*/ 452 h 680"/>
                <a:gd name="T10" fmla="*/ 16 w 128"/>
                <a:gd name="T11" fmla="*/ 196 h 680"/>
                <a:gd name="T12" fmla="*/ 20 w 128"/>
                <a:gd name="T13" fmla="*/ 36 h 680"/>
                <a:gd name="T14" fmla="*/ 24 w 128"/>
                <a:gd name="T15" fmla="*/ 412 h 680"/>
                <a:gd name="T16" fmla="*/ 28 w 128"/>
                <a:gd name="T17" fmla="*/ 208 h 680"/>
                <a:gd name="T18" fmla="*/ 28 w 128"/>
                <a:gd name="T19" fmla="*/ 432 h 680"/>
                <a:gd name="T20" fmla="*/ 32 w 128"/>
                <a:gd name="T21" fmla="*/ 64 h 680"/>
                <a:gd name="T22" fmla="*/ 36 w 128"/>
                <a:gd name="T23" fmla="*/ 492 h 680"/>
                <a:gd name="T24" fmla="*/ 40 w 128"/>
                <a:gd name="T25" fmla="*/ 256 h 680"/>
                <a:gd name="T26" fmla="*/ 40 w 128"/>
                <a:gd name="T27" fmla="*/ 332 h 680"/>
                <a:gd name="T28" fmla="*/ 44 w 128"/>
                <a:gd name="T29" fmla="*/ 28 h 680"/>
                <a:gd name="T30" fmla="*/ 48 w 128"/>
                <a:gd name="T31" fmla="*/ 540 h 680"/>
                <a:gd name="T32" fmla="*/ 52 w 128"/>
                <a:gd name="T33" fmla="*/ 176 h 680"/>
                <a:gd name="T34" fmla="*/ 52 w 128"/>
                <a:gd name="T35" fmla="*/ 200 h 680"/>
                <a:gd name="T36" fmla="*/ 56 w 128"/>
                <a:gd name="T37" fmla="*/ 84 h 680"/>
                <a:gd name="T38" fmla="*/ 60 w 128"/>
                <a:gd name="T39" fmla="*/ 620 h 680"/>
                <a:gd name="T40" fmla="*/ 64 w 128"/>
                <a:gd name="T41" fmla="*/ 264 h 680"/>
                <a:gd name="T42" fmla="*/ 64 w 128"/>
                <a:gd name="T43" fmla="*/ 324 h 680"/>
                <a:gd name="T44" fmla="*/ 68 w 128"/>
                <a:gd name="T45" fmla="*/ 88 h 680"/>
                <a:gd name="T46" fmla="*/ 72 w 128"/>
                <a:gd name="T47" fmla="*/ 612 h 680"/>
                <a:gd name="T48" fmla="*/ 76 w 128"/>
                <a:gd name="T49" fmla="*/ 324 h 680"/>
                <a:gd name="T50" fmla="*/ 76 w 128"/>
                <a:gd name="T51" fmla="*/ 164 h 680"/>
                <a:gd name="T52" fmla="*/ 80 w 128"/>
                <a:gd name="T53" fmla="*/ 92 h 680"/>
                <a:gd name="T54" fmla="*/ 84 w 128"/>
                <a:gd name="T55" fmla="*/ 580 h 680"/>
                <a:gd name="T56" fmla="*/ 88 w 128"/>
                <a:gd name="T57" fmla="*/ 416 h 680"/>
                <a:gd name="T58" fmla="*/ 88 w 128"/>
                <a:gd name="T59" fmla="*/ 544 h 680"/>
                <a:gd name="T60" fmla="*/ 92 w 128"/>
                <a:gd name="T61" fmla="*/ 112 h 680"/>
                <a:gd name="T62" fmla="*/ 96 w 128"/>
                <a:gd name="T63" fmla="*/ 648 h 680"/>
                <a:gd name="T64" fmla="*/ 100 w 128"/>
                <a:gd name="T65" fmla="*/ 212 h 680"/>
                <a:gd name="T66" fmla="*/ 100 w 128"/>
                <a:gd name="T67" fmla="*/ 364 h 680"/>
                <a:gd name="T68" fmla="*/ 104 w 128"/>
                <a:gd name="T69" fmla="*/ 72 h 680"/>
                <a:gd name="T70" fmla="*/ 108 w 128"/>
                <a:gd name="T71" fmla="*/ 680 h 680"/>
                <a:gd name="T72" fmla="*/ 112 w 128"/>
                <a:gd name="T73" fmla="*/ 208 h 680"/>
                <a:gd name="T74" fmla="*/ 112 w 128"/>
                <a:gd name="T75" fmla="*/ 180 h 680"/>
                <a:gd name="T76" fmla="*/ 116 w 128"/>
                <a:gd name="T77" fmla="*/ 12 h 680"/>
                <a:gd name="T78" fmla="*/ 120 w 128"/>
                <a:gd name="T79" fmla="*/ 424 h 680"/>
                <a:gd name="T80" fmla="*/ 124 w 128"/>
                <a:gd name="T81" fmla="*/ 216 h 680"/>
                <a:gd name="T82" fmla="*/ 124 w 128"/>
                <a:gd name="T83" fmla="*/ 104 h 6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8"/>
                <a:gd name="T127" fmla="*/ 0 h 680"/>
                <a:gd name="T128" fmla="*/ 128 w 128"/>
                <a:gd name="T129" fmla="*/ 680 h 6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8" h="680">
                  <a:moveTo>
                    <a:pt x="0" y="68"/>
                  </a:moveTo>
                  <a:lnTo>
                    <a:pt x="0" y="356"/>
                  </a:lnTo>
                  <a:lnTo>
                    <a:pt x="4" y="412"/>
                  </a:lnTo>
                  <a:lnTo>
                    <a:pt x="4" y="508"/>
                  </a:lnTo>
                  <a:lnTo>
                    <a:pt x="4" y="36"/>
                  </a:lnTo>
                  <a:lnTo>
                    <a:pt x="4" y="228"/>
                  </a:lnTo>
                  <a:lnTo>
                    <a:pt x="8" y="152"/>
                  </a:lnTo>
                  <a:lnTo>
                    <a:pt x="8" y="464"/>
                  </a:lnTo>
                  <a:lnTo>
                    <a:pt x="8" y="60"/>
                  </a:lnTo>
                  <a:lnTo>
                    <a:pt x="8" y="188"/>
                  </a:lnTo>
                  <a:lnTo>
                    <a:pt x="12" y="244"/>
                  </a:lnTo>
                  <a:lnTo>
                    <a:pt x="12" y="488"/>
                  </a:lnTo>
                  <a:lnTo>
                    <a:pt x="12" y="40"/>
                  </a:lnTo>
                  <a:lnTo>
                    <a:pt x="12" y="316"/>
                  </a:lnTo>
                  <a:lnTo>
                    <a:pt x="16" y="452"/>
                  </a:lnTo>
                  <a:lnTo>
                    <a:pt x="16" y="544"/>
                  </a:lnTo>
                  <a:lnTo>
                    <a:pt x="16" y="60"/>
                  </a:lnTo>
                  <a:lnTo>
                    <a:pt x="16" y="196"/>
                  </a:lnTo>
                  <a:lnTo>
                    <a:pt x="20" y="152"/>
                  </a:lnTo>
                  <a:lnTo>
                    <a:pt x="20" y="556"/>
                  </a:lnTo>
                  <a:lnTo>
                    <a:pt x="20" y="36"/>
                  </a:lnTo>
                  <a:lnTo>
                    <a:pt x="20" y="200"/>
                  </a:lnTo>
                  <a:lnTo>
                    <a:pt x="24" y="304"/>
                  </a:lnTo>
                  <a:lnTo>
                    <a:pt x="24" y="412"/>
                  </a:lnTo>
                  <a:lnTo>
                    <a:pt x="24" y="60"/>
                  </a:lnTo>
                  <a:lnTo>
                    <a:pt x="24" y="292"/>
                  </a:lnTo>
                  <a:lnTo>
                    <a:pt x="28" y="208"/>
                  </a:lnTo>
                  <a:lnTo>
                    <a:pt x="28" y="468"/>
                  </a:lnTo>
                  <a:lnTo>
                    <a:pt x="28" y="40"/>
                  </a:lnTo>
                  <a:lnTo>
                    <a:pt x="28" y="432"/>
                  </a:lnTo>
                  <a:lnTo>
                    <a:pt x="32" y="324"/>
                  </a:lnTo>
                  <a:lnTo>
                    <a:pt x="32" y="492"/>
                  </a:lnTo>
                  <a:lnTo>
                    <a:pt x="32" y="64"/>
                  </a:lnTo>
                  <a:lnTo>
                    <a:pt x="32" y="128"/>
                  </a:lnTo>
                  <a:lnTo>
                    <a:pt x="36" y="288"/>
                  </a:lnTo>
                  <a:lnTo>
                    <a:pt x="36" y="492"/>
                  </a:lnTo>
                  <a:lnTo>
                    <a:pt x="36" y="24"/>
                  </a:lnTo>
                  <a:lnTo>
                    <a:pt x="36" y="296"/>
                  </a:lnTo>
                  <a:lnTo>
                    <a:pt x="40" y="256"/>
                  </a:lnTo>
                  <a:lnTo>
                    <a:pt x="40" y="460"/>
                  </a:lnTo>
                  <a:lnTo>
                    <a:pt x="40" y="52"/>
                  </a:lnTo>
                  <a:lnTo>
                    <a:pt x="40" y="332"/>
                  </a:lnTo>
                  <a:lnTo>
                    <a:pt x="44" y="280"/>
                  </a:lnTo>
                  <a:lnTo>
                    <a:pt x="44" y="520"/>
                  </a:lnTo>
                  <a:lnTo>
                    <a:pt x="44" y="28"/>
                  </a:lnTo>
                  <a:lnTo>
                    <a:pt x="44" y="412"/>
                  </a:lnTo>
                  <a:lnTo>
                    <a:pt x="48" y="536"/>
                  </a:lnTo>
                  <a:lnTo>
                    <a:pt x="48" y="540"/>
                  </a:lnTo>
                  <a:lnTo>
                    <a:pt x="48" y="52"/>
                  </a:lnTo>
                  <a:lnTo>
                    <a:pt x="48" y="376"/>
                  </a:lnTo>
                  <a:lnTo>
                    <a:pt x="52" y="176"/>
                  </a:lnTo>
                  <a:lnTo>
                    <a:pt x="52" y="560"/>
                  </a:lnTo>
                  <a:lnTo>
                    <a:pt x="52" y="88"/>
                  </a:lnTo>
                  <a:lnTo>
                    <a:pt x="52" y="200"/>
                  </a:lnTo>
                  <a:lnTo>
                    <a:pt x="56" y="252"/>
                  </a:lnTo>
                  <a:lnTo>
                    <a:pt x="56" y="580"/>
                  </a:lnTo>
                  <a:lnTo>
                    <a:pt x="56" y="84"/>
                  </a:lnTo>
                  <a:lnTo>
                    <a:pt x="56" y="332"/>
                  </a:lnTo>
                  <a:lnTo>
                    <a:pt x="60" y="400"/>
                  </a:lnTo>
                  <a:lnTo>
                    <a:pt x="60" y="620"/>
                  </a:lnTo>
                  <a:lnTo>
                    <a:pt x="60" y="88"/>
                  </a:lnTo>
                  <a:lnTo>
                    <a:pt x="60" y="260"/>
                  </a:lnTo>
                  <a:lnTo>
                    <a:pt x="64" y="264"/>
                  </a:lnTo>
                  <a:lnTo>
                    <a:pt x="64" y="636"/>
                  </a:lnTo>
                  <a:lnTo>
                    <a:pt x="64" y="68"/>
                  </a:lnTo>
                  <a:lnTo>
                    <a:pt x="64" y="324"/>
                  </a:lnTo>
                  <a:lnTo>
                    <a:pt x="68" y="424"/>
                  </a:lnTo>
                  <a:lnTo>
                    <a:pt x="68" y="592"/>
                  </a:lnTo>
                  <a:lnTo>
                    <a:pt x="68" y="88"/>
                  </a:lnTo>
                  <a:lnTo>
                    <a:pt x="68" y="332"/>
                  </a:lnTo>
                  <a:lnTo>
                    <a:pt x="72" y="384"/>
                  </a:lnTo>
                  <a:lnTo>
                    <a:pt x="72" y="612"/>
                  </a:lnTo>
                  <a:lnTo>
                    <a:pt x="72" y="64"/>
                  </a:lnTo>
                  <a:lnTo>
                    <a:pt x="72" y="580"/>
                  </a:lnTo>
                  <a:lnTo>
                    <a:pt x="76" y="324"/>
                  </a:lnTo>
                  <a:lnTo>
                    <a:pt x="76" y="656"/>
                  </a:lnTo>
                  <a:lnTo>
                    <a:pt x="76" y="84"/>
                  </a:lnTo>
                  <a:lnTo>
                    <a:pt x="76" y="164"/>
                  </a:lnTo>
                  <a:lnTo>
                    <a:pt x="80" y="276"/>
                  </a:lnTo>
                  <a:lnTo>
                    <a:pt x="80" y="668"/>
                  </a:lnTo>
                  <a:lnTo>
                    <a:pt x="80" y="92"/>
                  </a:lnTo>
                  <a:lnTo>
                    <a:pt x="80" y="300"/>
                  </a:lnTo>
                  <a:lnTo>
                    <a:pt x="84" y="412"/>
                  </a:lnTo>
                  <a:lnTo>
                    <a:pt x="84" y="580"/>
                  </a:lnTo>
                  <a:lnTo>
                    <a:pt x="84" y="116"/>
                  </a:lnTo>
                  <a:lnTo>
                    <a:pt x="84" y="320"/>
                  </a:lnTo>
                  <a:lnTo>
                    <a:pt x="88" y="416"/>
                  </a:lnTo>
                  <a:lnTo>
                    <a:pt x="88" y="620"/>
                  </a:lnTo>
                  <a:lnTo>
                    <a:pt x="88" y="92"/>
                  </a:lnTo>
                  <a:lnTo>
                    <a:pt x="88" y="544"/>
                  </a:lnTo>
                  <a:lnTo>
                    <a:pt x="92" y="604"/>
                  </a:lnTo>
                  <a:lnTo>
                    <a:pt x="92" y="644"/>
                  </a:lnTo>
                  <a:lnTo>
                    <a:pt x="92" y="112"/>
                  </a:lnTo>
                  <a:lnTo>
                    <a:pt x="92" y="516"/>
                  </a:lnTo>
                  <a:lnTo>
                    <a:pt x="96" y="212"/>
                  </a:lnTo>
                  <a:lnTo>
                    <a:pt x="96" y="648"/>
                  </a:lnTo>
                  <a:lnTo>
                    <a:pt x="96" y="76"/>
                  </a:lnTo>
                  <a:lnTo>
                    <a:pt x="96" y="548"/>
                  </a:lnTo>
                  <a:lnTo>
                    <a:pt x="100" y="212"/>
                  </a:lnTo>
                  <a:lnTo>
                    <a:pt x="100" y="620"/>
                  </a:lnTo>
                  <a:lnTo>
                    <a:pt x="100" y="100"/>
                  </a:lnTo>
                  <a:lnTo>
                    <a:pt x="100" y="364"/>
                  </a:lnTo>
                  <a:lnTo>
                    <a:pt x="104" y="444"/>
                  </a:lnTo>
                  <a:lnTo>
                    <a:pt x="104" y="680"/>
                  </a:lnTo>
                  <a:lnTo>
                    <a:pt x="104" y="72"/>
                  </a:lnTo>
                  <a:lnTo>
                    <a:pt x="104" y="184"/>
                  </a:lnTo>
                  <a:lnTo>
                    <a:pt x="108" y="284"/>
                  </a:lnTo>
                  <a:lnTo>
                    <a:pt x="108" y="680"/>
                  </a:lnTo>
                  <a:lnTo>
                    <a:pt x="108" y="8"/>
                  </a:lnTo>
                  <a:lnTo>
                    <a:pt x="108" y="120"/>
                  </a:lnTo>
                  <a:lnTo>
                    <a:pt x="112" y="208"/>
                  </a:lnTo>
                  <a:lnTo>
                    <a:pt x="112" y="352"/>
                  </a:lnTo>
                  <a:lnTo>
                    <a:pt x="112" y="28"/>
                  </a:lnTo>
                  <a:lnTo>
                    <a:pt x="112" y="180"/>
                  </a:lnTo>
                  <a:lnTo>
                    <a:pt x="116" y="212"/>
                  </a:lnTo>
                  <a:lnTo>
                    <a:pt x="116" y="372"/>
                  </a:lnTo>
                  <a:lnTo>
                    <a:pt x="116" y="12"/>
                  </a:lnTo>
                  <a:lnTo>
                    <a:pt x="116" y="340"/>
                  </a:lnTo>
                  <a:lnTo>
                    <a:pt x="120" y="228"/>
                  </a:lnTo>
                  <a:lnTo>
                    <a:pt x="120" y="424"/>
                  </a:lnTo>
                  <a:lnTo>
                    <a:pt x="120" y="28"/>
                  </a:lnTo>
                  <a:lnTo>
                    <a:pt x="120" y="64"/>
                  </a:lnTo>
                  <a:lnTo>
                    <a:pt x="124" y="216"/>
                  </a:lnTo>
                  <a:lnTo>
                    <a:pt x="124" y="440"/>
                  </a:lnTo>
                  <a:lnTo>
                    <a:pt x="124" y="0"/>
                  </a:lnTo>
                  <a:lnTo>
                    <a:pt x="124" y="104"/>
                  </a:lnTo>
                  <a:lnTo>
                    <a:pt x="128" y="160"/>
                  </a:lnTo>
                  <a:lnTo>
                    <a:pt x="128" y="460"/>
                  </a:lnTo>
                </a:path>
              </a:pathLst>
            </a:custGeom>
            <a:noFill/>
            <a:ln w="0">
              <a:solidFill>
                <a:srgbClr val="000000"/>
              </a:solidFill>
              <a:prstDash val="solid"/>
              <a:round/>
              <a:headEnd/>
              <a:tailEnd/>
            </a:ln>
          </p:spPr>
          <p:txBody>
            <a:bodyPr/>
            <a:lstStyle/>
            <a:p>
              <a:endParaRPr lang="en-GB"/>
            </a:p>
          </p:txBody>
        </p:sp>
        <p:sp>
          <p:nvSpPr>
            <p:cNvPr id="25662" name="Freeform 60"/>
            <p:cNvSpPr>
              <a:spLocks/>
            </p:cNvSpPr>
            <p:nvPr/>
          </p:nvSpPr>
          <p:spPr bwMode="auto">
            <a:xfrm>
              <a:off x="3417904" y="1890720"/>
              <a:ext cx="220663" cy="1079500"/>
            </a:xfrm>
            <a:custGeom>
              <a:avLst/>
              <a:gdLst>
                <a:gd name="T0" fmla="*/ 0 w 129"/>
                <a:gd name="T1" fmla="*/ 224 h 680"/>
                <a:gd name="T2" fmla="*/ 4 w 129"/>
                <a:gd name="T3" fmla="*/ 16 h 680"/>
                <a:gd name="T4" fmla="*/ 8 w 129"/>
                <a:gd name="T5" fmla="*/ 544 h 680"/>
                <a:gd name="T6" fmla="*/ 12 w 129"/>
                <a:gd name="T7" fmla="*/ 132 h 680"/>
                <a:gd name="T8" fmla="*/ 12 w 129"/>
                <a:gd name="T9" fmla="*/ 272 h 680"/>
                <a:gd name="T10" fmla="*/ 16 w 129"/>
                <a:gd name="T11" fmla="*/ 32 h 680"/>
                <a:gd name="T12" fmla="*/ 20 w 129"/>
                <a:gd name="T13" fmla="*/ 416 h 680"/>
                <a:gd name="T14" fmla="*/ 24 w 129"/>
                <a:gd name="T15" fmla="*/ 92 h 680"/>
                <a:gd name="T16" fmla="*/ 24 w 129"/>
                <a:gd name="T17" fmla="*/ 160 h 680"/>
                <a:gd name="T18" fmla="*/ 28 w 129"/>
                <a:gd name="T19" fmla="*/ 0 h 680"/>
                <a:gd name="T20" fmla="*/ 32 w 129"/>
                <a:gd name="T21" fmla="*/ 468 h 680"/>
                <a:gd name="T22" fmla="*/ 36 w 129"/>
                <a:gd name="T23" fmla="*/ 388 h 680"/>
                <a:gd name="T24" fmla="*/ 36 w 129"/>
                <a:gd name="T25" fmla="*/ 44 h 680"/>
                <a:gd name="T26" fmla="*/ 40 w 129"/>
                <a:gd name="T27" fmla="*/ 44 h 680"/>
                <a:gd name="T28" fmla="*/ 44 w 129"/>
                <a:gd name="T29" fmla="*/ 512 h 680"/>
                <a:gd name="T30" fmla="*/ 48 w 129"/>
                <a:gd name="T31" fmla="*/ 336 h 680"/>
                <a:gd name="T32" fmla="*/ 48 w 129"/>
                <a:gd name="T33" fmla="*/ 436 h 680"/>
                <a:gd name="T34" fmla="*/ 52 w 129"/>
                <a:gd name="T35" fmla="*/ 64 h 680"/>
                <a:gd name="T36" fmla="*/ 56 w 129"/>
                <a:gd name="T37" fmla="*/ 576 h 680"/>
                <a:gd name="T38" fmla="*/ 60 w 129"/>
                <a:gd name="T39" fmla="*/ 152 h 680"/>
                <a:gd name="T40" fmla="*/ 60 w 129"/>
                <a:gd name="T41" fmla="*/ 280 h 680"/>
                <a:gd name="T42" fmla="*/ 64 w 129"/>
                <a:gd name="T43" fmla="*/ 44 h 680"/>
                <a:gd name="T44" fmla="*/ 68 w 129"/>
                <a:gd name="T45" fmla="*/ 652 h 680"/>
                <a:gd name="T46" fmla="*/ 72 w 129"/>
                <a:gd name="T47" fmla="*/ 344 h 680"/>
                <a:gd name="T48" fmla="*/ 72 w 129"/>
                <a:gd name="T49" fmla="*/ 368 h 680"/>
                <a:gd name="T50" fmla="*/ 76 w 129"/>
                <a:gd name="T51" fmla="*/ 536 h 680"/>
                <a:gd name="T52" fmla="*/ 80 w 129"/>
                <a:gd name="T53" fmla="*/ 68 h 680"/>
                <a:gd name="T54" fmla="*/ 84 w 129"/>
                <a:gd name="T55" fmla="*/ 588 h 680"/>
                <a:gd name="T56" fmla="*/ 88 w 129"/>
                <a:gd name="T57" fmla="*/ 324 h 680"/>
                <a:gd name="T58" fmla="*/ 88 w 129"/>
                <a:gd name="T59" fmla="*/ 356 h 680"/>
                <a:gd name="T60" fmla="*/ 92 w 129"/>
                <a:gd name="T61" fmla="*/ 72 h 680"/>
                <a:gd name="T62" fmla="*/ 96 w 129"/>
                <a:gd name="T63" fmla="*/ 680 h 680"/>
                <a:gd name="T64" fmla="*/ 100 w 129"/>
                <a:gd name="T65" fmla="*/ 392 h 680"/>
                <a:gd name="T66" fmla="*/ 100 w 129"/>
                <a:gd name="T67" fmla="*/ 288 h 680"/>
                <a:gd name="T68" fmla="*/ 104 w 129"/>
                <a:gd name="T69" fmla="*/ 72 h 680"/>
                <a:gd name="T70" fmla="*/ 108 w 129"/>
                <a:gd name="T71" fmla="*/ 448 h 680"/>
                <a:gd name="T72" fmla="*/ 112 w 129"/>
                <a:gd name="T73" fmla="*/ 112 h 680"/>
                <a:gd name="T74" fmla="*/ 112 w 129"/>
                <a:gd name="T75" fmla="*/ 332 h 680"/>
                <a:gd name="T76" fmla="*/ 116 w 129"/>
                <a:gd name="T77" fmla="*/ 40 h 680"/>
                <a:gd name="T78" fmla="*/ 120 w 129"/>
                <a:gd name="T79" fmla="*/ 516 h 680"/>
                <a:gd name="T80" fmla="*/ 125 w 129"/>
                <a:gd name="T81" fmla="*/ 336 h 680"/>
                <a:gd name="T82" fmla="*/ 125 w 129"/>
                <a:gd name="T83" fmla="*/ 272 h 6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9"/>
                <a:gd name="T127" fmla="*/ 0 h 680"/>
                <a:gd name="T128" fmla="*/ 129 w 129"/>
                <a:gd name="T129" fmla="*/ 680 h 6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9" h="680">
                  <a:moveTo>
                    <a:pt x="0" y="472"/>
                  </a:moveTo>
                  <a:lnTo>
                    <a:pt x="0" y="32"/>
                  </a:lnTo>
                  <a:lnTo>
                    <a:pt x="0" y="224"/>
                  </a:lnTo>
                  <a:lnTo>
                    <a:pt x="4" y="204"/>
                  </a:lnTo>
                  <a:lnTo>
                    <a:pt x="4" y="492"/>
                  </a:lnTo>
                  <a:lnTo>
                    <a:pt x="4" y="16"/>
                  </a:lnTo>
                  <a:lnTo>
                    <a:pt x="4" y="308"/>
                  </a:lnTo>
                  <a:lnTo>
                    <a:pt x="8" y="424"/>
                  </a:lnTo>
                  <a:lnTo>
                    <a:pt x="8" y="544"/>
                  </a:lnTo>
                  <a:lnTo>
                    <a:pt x="8" y="36"/>
                  </a:lnTo>
                  <a:lnTo>
                    <a:pt x="8" y="376"/>
                  </a:lnTo>
                  <a:lnTo>
                    <a:pt x="12" y="132"/>
                  </a:lnTo>
                  <a:lnTo>
                    <a:pt x="12" y="560"/>
                  </a:lnTo>
                  <a:lnTo>
                    <a:pt x="12" y="12"/>
                  </a:lnTo>
                  <a:lnTo>
                    <a:pt x="12" y="272"/>
                  </a:lnTo>
                  <a:lnTo>
                    <a:pt x="16" y="152"/>
                  </a:lnTo>
                  <a:lnTo>
                    <a:pt x="16" y="364"/>
                  </a:lnTo>
                  <a:lnTo>
                    <a:pt x="16" y="32"/>
                  </a:lnTo>
                  <a:lnTo>
                    <a:pt x="16" y="280"/>
                  </a:lnTo>
                  <a:lnTo>
                    <a:pt x="20" y="336"/>
                  </a:lnTo>
                  <a:lnTo>
                    <a:pt x="20" y="416"/>
                  </a:lnTo>
                  <a:lnTo>
                    <a:pt x="20" y="16"/>
                  </a:lnTo>
                  <a:lnTo>
                    <a:pt x="20" y="208"/>
                  </a:lnTo>
                  <a:lnTo>
                    <a:pt x="24" y="92"/>
                  </a:lnTo>
                  <a:lnTo>
                    <a:pt x="24" y="436"/>
                  </a:lnTo>
                  <a:lnTo>
                    <a:pt x="24" y="32"/>
                  </a:lnTo>
                  <a:lnTo>
                    <a:pt x="24" y="160"/>
                  </a:lnTo>
                  <a:lnTo>
                    <a:pt x="28" y="344"/>
                  </a:lnTo>
                  <a:lnTo>
                    <a:pt x="28" y="460"/>
                  </a:lnTo>
                  <a:lnTo>
                    <a:pt x="28" y="0"/>
                  </a:lnTo>
                  <a:lnTo>
                    <a:pt x="28" y="208"/>
                  </a:lnTo>
                  <a:lnTo>
                    <a:pt x="32" y="264"/>
                  </a:lnTo>
                  <a:lnTo>
                    <a:pt x="32" y="468"/>
                  </a:lnTo>
                  <a:lnTo>
                    <a:pt x="32" y="20"/>
                  </a:lnTo>
                  <a:lnTo>
                    <a:pt x="32" y="392"/>
                  </a:lnTo>
                  <a:lnTo>
                    <a:pt x="36" y="388"/>
                  </a:lnTo>
                  <a:lnTo>
                    <a:pt x="36" y="544"/>
                  </a:lnTo>
                  <a:lnTo>
                    <a:pt x="36" y="4"/>
                  </a:lnTo>
                  <a:lnTo>
                    <a:pt x="36" y="44"/>
                  </a:lnTo>
                  <a:lnTo>
                    <a:pt x="40" y="136"/>
                  </a:lnTo>
                  <a:lnTo>
                    <a:pt x="40" y="544"/>
                  </a:lnTo>
                  <a:lnTo>
                    <a:pt x="40" y="44"/>
                  </a:lnTo>
                  <a:lnTo>
                    <a:pt x="40" y="132"/>
                  </a:lnTo>
                  <a:lnTo>
                    <a:pt x="44" y="192"/>
                  </a:lnTo>
                  <a:lnTo>
                    <a:pt x="44" y="512"/>
                  </a:lnTo>
                  <a:lnTo>
                    <a:pt x="44" y="68"/>
                  </a:lnTo>
                  <a:lnTo>
                    <a:pt x="44" y="224"/>
                  </a:lnTo>
                  <a:lnTo>
                    <a:pt x="48" y="336"/>
                  </a:lnTo>
                  <a:lnTo>
                    <a:pt x="48" y="528"/>
                  </a:lnTo>
                  <a:lnTo>
                    <a:pt x="48" y="56"/>
                  </a:lnTo>
                  <a:lnTo>
                    <a:pt x="48" y="436"/>
                  </a:lnTo>
                  <a:lnTo>
                    <a:pt x="52" y="484"/>
                  </a:lnTo>
                  <a:lnTo>
                    <a:pt x="52" y="560"/>
                  </a:lnTo>
                  <a:lnTo>
                    <a:pt x="52" y="64"/>
                  </a:lnTo>
                  <a:lnTo>
                    <a:pt x="52" y="428"/>
                  </a:lnTo>
                  <a:lnTo>
                    <a:pt x="56" y="140"/>
                  </a:lnTo>
                  <a:lnTo>
                    <a:pt x="56" y="576"/>
                  </a:lnTo>
                  <a:lnTo>
                    <a:pt x="56" y="48"/>
                  </a:lnTo>
                  <a:lnTo>
                    <a:pt x="56" y="396"/>
                  </a:lnTo>
                  <a:lnTo>
                    <a:pt x="60" y="152"/>
                  </a:lnTo>
                  <a:lnTo>
                    <a:pt x="60" y="604"/>
                  </a:lnTo>
                  <a:lnTo>
                    <a:pt x="60" y="68"/>
                  </a:lnTo>
                  <a:lnTo>
                    <a:pt x="60" y="280"/>
                  </a:lnTo>
                  <a:lnTo>
                    <a:pt x="64" y="332"/>
                  </a:lnTo>
                  <a:lnTo>
                    <a:pt x="64" y="620"/>
                  </a:lnTo>
                  <a:lnTo>
                    <a:pt x="64" y="44"/>
                  </a:lnTo>
                  <a:lnTo>
                    <a:pt x="64" y="184"/>
                  </a:lnTo>
                  <a:lnTo>
                    <a:pt x="68" y="264"/>
                  </a:lnTo>
                  <a:lnTo>
                    <a:pt x="68" y="652"/>
                  </a:lnTo>
                  <a:lnTo>
                    <a:pt x="68" y="60"/>
                  </a:lnTo>
                  <a:lnTo>
                    <a:pt x="68" y="260"/>
                  </a:lnTo>
                  <a:lnTo>
                    <a:pt x="72" y="344"/>
                  </a:lnTo>
                  <a:lnTo>
                    <a:pt x="72" y="668"/>
                  </a:lnTo>
                  <a:lnTo>
                    <a:pt x="72" y="72"/>
                  </a:lnTo>
                  <a:lnTo>
                    <a:pt x="72" y="368"/>
                  </a:lnTo>
                  <a:lnTo>
                    <a:pt x="76" y="416"/>
                  </a:lnTo>
                  <a:lnTo>
                    <a:pt x="76" y="88"/>
                  </a:lnTo>
                  <a:lnTo>
                    <a:pt x="76" y="536"/>
                  </a:lnTo>
                  <a:lnTo>
                    <a:pt x="80" y="316"/>
                  </a:lnTo>
                  <a:lnTo>
                    <a:pt x="80" y="564"/>
                  </a:lnTo>
                  <a:lnTo>
                    <a:pt x="80" y="68"/>
                  </a:lnTo>
                  <a:lnTo>
                    <a:pt x="80" y="112"/>
                  </a:lnTo>
                  <a:lnTo>
                    <a:pt x="84" y="264"/>
                  </a:lnTo>
                  <a:lnTo>
                    <a:pt x="84" y="588"/>
                  </a:lnTo>
                  <a:lnTo>
                    <a:pt x="84" y="84"/>
                  </a:lnTo>
                  <a:lnTo>
                    <a:pt x="84" y="172"/>
                  </a:lnTo>
                  <a:lnTo>
                    <a:pt x="88" y="324"/>
                  </a:lnTo>
                  <a:lnTo>
                    <a:pt x="88" y="624"/>
                  </a:lnTo>
                  <a:lnTo>
                    <a:pt x="88" y="56"/>
                  </a:lnTo>
                  <a:lnTo>
                    <a:pt x="88" y="356"/>
                  </a:lnTo>
                  <a:lnTo>
                    <a:pt x="92" y="444"/>
                  </a:lnTo>
                  <a:lnTo>
                    <a:pt x="92" y="628"/>
                  </a:lnTo>
                  <a:lnTo>
                    <a:pt x="92" y="72"/>
                  </a:lnTo>
                  <a:lnTo>
                    <a:pt x="92" y="568"/>
                  </a:lnTo>
                  <a:lnTo>
                    <a:pt x="96" y="628"/>
                  </a:lnTo>
                  <a:lnTo>
                    <a:pt x="96" y="680"/>
                  </a:lnTo>
                  <a:lnTo>
                    <a:pt x="96" y="52"/>
                  </a:lnTo>
                  <a:lnTo>
                    <a:pt x="96" y="280"/>
                  </a:lnTo>
                  <a:lnTo>
                    <a:pt x="100" y="392"/>
                  </a:lnTo>
                  <a:lnTo>
                    <a:pt x="100" y="680"/>
                  </a:lnTo>
                  <a:lnTo>
                    <a:pt x="100" y="52"/>
                  </a:lnTo>
                  <a:lnTo>
                    <a:pt x="100" y="288"/>
                  </a:lnTo>
                  <a:lnTo>
                    <a:pt x="104" y="164"/>
                  </a:lnTo>
                  <a:lnTo>
                    <a:pt x="104" y="428"/>
                  </a:lnTo>
                  <a:lnTo>
                    <a:pt x="104" y="72"/>
                  </a:lnTo>
                  <a:lnTo>
                    <a:pt x="104" y="320"/>
                  </a:lnTo>
                  <a:lnTo>
                    <a:pt x="108" y="364"/>
                  </a:lnTo>
                  <a:lnTo>
                    <a:pt x="108" y="448"/>
                  </a:lnTo>
                  <a:lnTo>
                    <a:pt x="108" y="56"/>
                  </a:lnTo>
                  <a:lnTo>
                    <a:pt x="108" y="228"/>
                  </a:lnTo>
                  <a:lnTo>
                    <a:pt x="112" y="112"/>
                  </a:lnTo>
                  <a:lnTo>
                    <a:pt x="112" y="504"/>
                  </a:lnTo>
                  <a:lnTo>
                    <a:pt x="112" y="76"/>
                  </a:lnTo>
                  <a:lnTo>
                    <a:pt x="112" y="332"/>
                  </a:lnTo>
                  <a:lnTo>
                    <a:pt x="116" y="208"/>
                  </a:lnTo>
                  <a:lnTo>
                    <a:pt x="116" y="516"/>
                  </a:lnTo>
                  <a:lnTo>
                    <a:pt x="116" y="40"/>
                  </a:lnTo>
                  <a:lnTo>
                    <a:pt x="116" y="208"/>
                  </a:lnTo>
                  <a:lnTo>
                    <a:pt x="120" y="252"/>
                  </a:lnTo>
                  <a:lnTo>
                    <a:pt x="120" y="516"/>
                  </a:lnTo>
                  <a:lnTo>
                    <a:pt x="120" y="64"/>
                  </a:lnTo>
                  <a:lnTo>
                    <a:pt x="120" y="404"/>
                  </a:lnTo>
                  <a:lnTo>
                    <a:pt x="125" y="336"/>
                  </a:lnTo>
                  <a:lnTo>
                    <a:pt x="125" y="540"/>
                  </a:lnTo>
                  <a:lnTo>
                    <a:pt x="125" y="44"/>
                  </a:lnTo>
                  <a:lnTo>
                    <a:pt x="125" y="272"/>
                  </a:lnTo>
                  <a:lnTo>
                    <a:pt x="129" y="164"/>
                  </a:lnTo>
                  <a:lnTo>
                    <a:pt x="129" y="596"/>
                  </a:lnTo>
                </a:path>
              </a:pathLst>
            </a:custGeom>
            <a:noFill/>
            <a:ln w="0">
              <a:solidFill>
                <a:srgbClr val="000000"/>
              </a:solidFill>
              <a:prstDash val="solid"/>
              <a:round/>
              <a:headEnd/>
              <a:tailEnd/>
            </a:ln>
          </p:spPr>
          <p:txBody>
            <a:bodyPr/>
            <a:lstStyle/>
            <a:p>
              <a:endParaRPr lang="en-GB"/>
            </a:p>
          </p:txBody>
        </p:sp>
        <p:sp>
          <p:nvSpPr>
            <p:cNvPr id="25663" name="Freeform 61"/>
            <p:cNvSpPr>
              <a:spLocks/>
            </p:cNvSpPr>
            <p:nvPr/>
          </p:nvSpPr>
          <p:spPr bwMode="auto">
            <a:xfrm>
              <a:off x="3638567" y="1935170"/>
              <a:ext cx="220663" cy="1111250"/>
            </a:xfrm>
            <a:custGeom>
              <a:avLst/>
              <a:gdLst>
                <a:gd name="T0" fmla="*/ 0 w 128"/>
                <a:gd name="T1" fmla="*/ 224 h 700"/>
                <a:gd name="T2" fmla="*/ 4 w 128"/>
                <a:gd name="T3" fmla="*/ 12 h 700"/>
                <a:gd name="T4" fmla="*/ 8 w 128"/>
                <a:gd name="T5" fmla="*/ 396 h 700"/>
                <a:gd name="T6" fmla="*/ 12 w 128"/>
                <a:gd name="T7" fmla="*/ 396 h 700"/>
                <a:gd name="T8" fmla="*/ 12 w 128"/>
                <a:gd name="T9" fmla="*/ 116 h 700"/>
                <a:gd name="T10" fmla="*/ 16 w 128"/>
                <a:gd name="T11" fmla="*/ 40 h 700"/>
                <a:gd name="T12" fmla="*/ 20 w 128"/>
                <a:gd name="T13" fmla="*/ 472 h 700"/>
                <a:gd name="T14" fmla="*/ 24 w 128"/>
                <a:gd name="T15" fmla="*/ 392 h 700"/>
                <a:gd name="T16" fmla="*/ 24 w 128"/>
                <a:gd name="T17" fmla="*/ 96 h 700"/>
                <a:gd name="T18" fmla="*/ 28 w 128"/>
                <a:gd name="T19" fmla="*/ 24 h 700"/>
                <a:gd name="T20" fmla="*/ 32 w 128"/>
                <a:gd name="T21" fmla="*/ 564 h 700"/>
                <a:gd name="T22" fmla="*/ 36 w 128"/>
                <a:gd name="T23" fmla="*/ 364 h 700"/>
                <a:gd name="T24" fmla="*/ 36 w 128"/>
                <a:gd name="T25" fmla="*/ 516 h 700"/>
                <a:gd name="T26" fmla="*/ 40 w 128"/>
                <a:gd name="T27" fmla="*/ 60 h 700"/>
                <a:gd name="T28" fmla="*/ 44 w 128"/>
                <a:gd name="T29" fmla="*/ 600 h 700"/>
                <a:gd name="T30" fmla="*/ 48 w 128"/>
                <a:gd name="T31" fmla="*/ 328 h 700"/>
                <a:gd name="T32" fmla="*/ 48 w 128"/>
                <a:gd name="T33" fmla="*/ 224 h 700"/>
                <a:gd name="T34" fmla="*/ 52 w 128"/>
                <a:gd name="T35" fmla="*/ 68 h 700"/>
                <a:gd name="T36" fmla="*/ 56 w 128"/>
                <a:gd name="T37" fmla="*/ 640 h 700"/>
                <a:gd name="T38" fmla="*/ 60 w 128"/>
                <a:gd name="T39" fmla="*/ 488 h 700"/>
                <a:gd name="T40" fmla="*/ 60 w 128"/>
                <a:gd name="T41" fmla="*/ 580 h 700"/>
                <a:gd name="T42" fmla="*/ 64 w 128"/>
                <a:gd name="T43" fmla="*/ 76 h 700"/>
                <a:gd name="T44" fmla="*/ 68 w 128"/>
                <a:gd name="T45" fmla="*/ 568 h 700"/>
                <a:gd name="T46" fmla="*/ 72 w 128"/>
                <a:gd name="T47" fmla="*/ 216 h 700"/>
                <a:gd name="T48" fmla="*/ 72 w 128"/>
                <a:gd name="T49" fmla="*/ 348 h 700"/>
                <a:gd name="T50" fmla="*/ 76 w 128"/>
                <a:gd name="T51" fmla="*/ 92 h 700"/>
                <a:gd name="T52" fmla="*/ 80 w 128"/>
                <a:gd name="T53" fmla="*/ 640 h 700"/>
                <a:gd name="T54" fmla="*/ 84 w 128"/>
                <a:gd name="T55" fmla="*/ 420 h 700"/>
                <a:gd name="T56" fmla="*/ 84 w 128"/>
                <a:gd name="T57" fmla="*/ 352 h 700"/>
                <a:gd name="T58" fmla="*/ 88 w 128"/>
                <a:gd name="T59" fmla="*/ 56 h 700"/>
                <a:gd name="T60" fmla="*/ 92 w 128"/>
                <a:gd name="T61" fmla="*/ 700 h 700"/>
                <a:gd name="T62" fmla="*/ 96 w 128"/>
                <a:gd name="T63" fmla="*/ 204 h 700"/>
                <a:gd name="T64" fmla="*/ 96 w 128"/>
                <a:gd name="T65" fmla="*/ 340 h 700"/>
                <a:gd name="T66" fmla="*/ 100 w 128"/>
                <a:gd name="T67" fmla="*/ 52 h 700"/>
                <a:gd name="T68" fmla="*/ 104 w 128"/>
                <a:gd name="T69" fmla="*/ 492 h 700"/>
                <a:gd name="T70" fmla="*/ 108 w 128"/>
                <a:gd name="T71" fmla="*/ 200 h 700"/>
                <a:gd name="T72" fmla="*/ 108 w 128"/>
                <a:gd name="T73" fmla="*/ 312 h 700"/>
                <a:gd name="T74" fmla="*/ 112 w 128"/>
                <a:gd name="T75" fmla="*/ 64 h 700"/>
                <a:gd name="T76" fmla="*/ 116 w 128"/>
                <a:gd name="T77" fmla="*/ 476 h 700"/>
                <a:gd name="T78" fmla="*/ 120 w 128"/>
                <a:gd name="T79" fmla="*/ 216 h 700"/>
                <a:gd name="T80" fmla="*/ 120 w 128"/>
                <a:gd name="T81" fmla="*/ 268 h 700"/>
                <a:gd name="T82" fmla="*/ 124 w 128"/>
                <a:gd name="T83" fmla="*/ 40 h 7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8"/>
                <a:gd name="T127" fmla="*/ 0 h 700"/>
                <a:gd name="T128" fmla="*/ 128 w 128"/>
                <a:gd name="T129" fmla="*/ 700 h 7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8" h="700">
                  <a:moveTo>
                    <a:pt x="0" y="568"/>
                  </a:moveTo>
                  <a:lnTo>
                    <a:pt x="0" y="36"/>
                  </a:lnTo>
                  <a:lnTo>
                    <a:pt x="0" y="224"/>
                  </a:lnTo>
                  <a:lnTo>
                    <a:pt x="4" y="332"/>
                  </a:lnTo>
                  <a:lnTo>
                    <a:pt x="4" y="580"/>
                  </a:lnTo>
                  <a:lnTo>
                    <a:pt x="4" y="12"/>
                  </a:lnTo>
                  <a:lnTo>
                    <a:pt x="4" y="224"/>
                  </a:lnTo>
                  <a:lnTo>
                    <a:pt x="8" y="200"/>
                  </a:lnTo>
                  <a:lnTo>
                    <a:pt x="8" y="396"/>
                  </a:lnTo>
                  <a:lnTo>
                    <a:pt x="8" y="40"/>
                  </a:lnTo>
                  <a:lnTo>
                    <a:pt x="8" y="352"/>
                  </a:lnTo>
                  <a:lnTo>
                    <a:pt x="12" y="396"/>
                  </a:lnTo>
                  <a:lnTo>
                    <a:pt x="12" y="448"/>
                  </a:lnTo>
                  <a:lnTo>
                    <a:pt x="12" y="16"/>
                  </a:lnTo>
                  <a:lnTo>
                    <a:pt x="12" y="116"/>
                  </a:lnTo>
                  <a:lnTo>
                    <a:pt x="16" y="312"/>
                  </a:lnTo>
                  <a:lnTo>
                    <a:pt x="16" y="472"/>
                  </a:lnTo>
                  <a:lnTo>
                    <a:pt x="16" y="40"/>
                  </a:lnTo>
                  <a:lnTo>
                    <a:pt x="16" y="392"/>
                  </a:lnTo>
                  <a:lnTo>
                    <a:pt x="20" y="192"/>
                  </a:lnTo>
                  <a:lnTo>
                    <a:pt x="20" y="472"/>
                  </a:lnTo>
                  <a:lnTo>
                    <a:pt x="20" y="0"/>
                  </a:lnTo>
                  <a:lnTo>
                    <a:pt x="20" y="332"/>
                  </a:lnTo>
                  <a:lnTo>
                    <a:pt x="24" y="392"/>
                  </a:lnTo>
                  <a:lnTo>
                    <a:pt x="24" y="492"/>
                  </a:lnTo>
                  <a:lnTo>
                    <a:pt x="24" y="4"/>
                  </a:lnTo>
                  <a:lnTo>
                    <a:pt x="24" y="96"/>
                  </a:lnTo>
                  <a:lnTo>
                    <a:pt x="28" y="64"/>
                  </a:lnTo>
                  <a:lnTo>
                    <a:pt x="28" y="560"/>
                  </a:lnTo>
                  <a:lnTo>
                    <a:pt x="28" y="24"/>
                  </a:lnTo>
                  <a:lnTo>
                    <a:pt x="28" y="192"/>
                  </a:lnTo>
                  <a:lnTo>
                    <a:pt x="32" y="160"/>
                  </a:lnTo>
                  <a:lnTo>
                    <a:pt x="32" y="564"/>
                  </a:lnTo>
                  <a:lnTo>
                    <a:pt x="32" y="52"/>
                  </a:lnTo>
                  <a:lnTo>
                    <a:pt x="32" y="328"/>
                  </a:lnTo>
                  <a:lnTo>
                    <a:pt x="36" y="364"/>
                  </a:lnTo>
                  <a:lnTo>
                    <a:pt x="36" y="544"/>
                  </a:lnTo>
                  <a:lnTo>
                    <a:pt x="36" y="72"/>
                  </a:lnTo>
                  <a:lnTo>
                    <a:pt x="36" y="516"/>
                  </a:lnTo>
                  <a:lnTo>
                    <a:pt x="40" y="316"/>
                  </a:lnTo>
                  <a:lnTo>
                    <a:pt x="40" y="560"/>
                  </a:lnTo>
                  <a:lnTo>
                    <a:pt x="40" y="60"/>
                  </a:lnTo>
                  <a:lnTo>
                    <a:pt x="40" y="396"/>
                  </a:lnTo>
                  <a:lnTo>
                    <a:pt x="44" y="80"/>
                  </a:lnTo>
                  <a:lnTo>
                    <a:pt x="44" y="600"/>
                  </a:lnTo>
                  <a:lnTo>
                    <a:pt x="44" y="80"/>
                  </a:lnTo>
                  <a:lnTo>
                    <a:pt x="44" y="168"/>
                  </a:lnTo>
                  <a:lnTo>
                    <a:pt x="48" y="328"/>
                  </a:lnTo>
                  <a:lnTo>
                    <a:pt x="48" y="612"/>
                  </a:lnTo>
                  <a:lnTo>
                    <a:pt x="48" y="48"/>
                  </a:lnTo>
                  <a:lnTo>
                    <a:pt x="48" y="224"/>
                  </a:lnTo>
                  <a:lnTo>
                    <a:pt x="52" y="304"/>
                  </a:lnTo>
                  <a:lnTo>
                    <a:pt x="52" y="620"/>
                  </a:lnTo>
                  <a:lnTo>
                    <a:pt x="52" y="68"/>
                  </a:lnTo>
                  <a:lnTo>
                    <a:pt x="52" y="460"/>
                  </a:lnTo>
                  <a:lnTo>
                    <a:pt x="56" y="504"/>
                  </a:lnTo>
                  <a:lnTo>
                    <a:pt x="56" y="640"/>
                  </a:lnTo>
                  <a:lnTo>
                    <a:pt x="56" y="44"/>
                  </a:lnTo>
                  <a:lnTo>
                    <a:pt x="56" y="352"/>
                  </a:lnTo>
                  <a:lnTo>
                    <a:pt x="60" y="488"/>
                  </a:lnTo>
                  <a:lnTo>
                    <a:pt x="60" y="676"/>
                  </a:lnTo>
                  <a:lnTo>
                    <a:pt x="60" y="64"/>
                  </a:lnTo>
                  <a:lnTo>
                    <a:pt x="60" y="580"/>
                  </a:lnTo>
                  <a:lnTo>
                    <a:pt x="64" y="200"/>
                  </a:lnTo>
                  <a:lnTo>
                    <a:pt x="64" y="688"/>
                  </a:lnTo>
                  <a:lnTo>
                    <a:pt x="64" y="76"/>
                  </a:lnTo>
                  <a:lnTo>
                    <a:pt x="64" y="348"/>
                  </a:lnTo>
                  <a:lnTo>
                    <a:pt x="68" y="408"/>
                  </a:lnTo>
                  <a:lnTo>
                    <a:pt x="68" y="568"/>
                  </a:lnTo>
                  <a:lnTo>
                    <a:pt x="68" y="100"/>
                  </a:lnTo>
                  <a:lnTo>
                    <a:pt x="68" y="128"/>
                  </a:lnTo>
                  <a:lnTo>
                    <a:pt x="72" y="216"/>
                  </a:lnTo>
                  <a:lnTo>
                    <a:pt x="72" y="600"/>
                  </a:lnTo>
                  <a:lnTo>
                    <a:pt x="72" y="68"/>
                  </a:lnTo>
                  <a:lnTo>
                    <a:pt x="72" y="348"/>
                  </a:lnTo>
                  <a:lnTo>
                    <a:pt x="76" y="364"/>
                  </a:lnTo>
                  <a:lnTo>
                    <a:pt x="76" y="624"/>
                  </a:lnTo>
                  <a:lnTo>
                    <a:pt x="76" y="92"/>
                  </a:lnTo>
                  <a:lnTo>
                    <a:pt x="76" y="368"/>
                  </a:lnTo>
                  <a:lnTo>
                    <a:pt x="80" y="496"/>
                  </a:lnTo>
                  <a:lnTo>
                    <a:pt x="80" y="640"/>
                  </a:lnTo>
                  <a:lnTo>
                    <a:pt x="80" y="56"/>
                  </a:lnTo>
                  <a:lnTo>
                    <a:pt x="80" y="560"/>
                  </a:lnTo>
                  <a:lnTo>
                    <a:pt x="84" y="420"/>
                  </a:lnTo>
                  <a:lnTo>
                    <a:pt x="84" y="648"/>
                  </a:lnTo>
                  <a:lnTo>
                    <a:pt x="84" y="52"/>
                  </a:lnTo>
                  <a:lnTo>
                    <a:pt x="84" y="352"/>
                  </a:lnTo>
                  <a:lnTo>
                    <a:pt x="88" y="72"/>
                  </a:lnTo>
                  <a:lnTo>
                    <a:pt x="88" y="700"/>
                  </a:lnTo>
                  <a:lnTo>
                    <a:pt x="88" y="56"/>
                  </a:lnTo>
                  <a:lnTo>
                    <a:pt x="88" y="160"/>
                  </a:lnTo>
                  <a:lnTo>
                    <a:pt x="92" y="252"/>
                  </a:lnTo>
                  <a:lnTo>
                    <a:pt x="92" y="700"/>
                  </a:lnTo>
                  <a:lnTo>
                    <a:pt x="92" y="48"/>
                  </a:lnTo>
                  <a:lnTo>
                    <a:pt x="92" y="208"/>
                  </a:lnTo>
                  <a:lnTo>
                    <a:pt x="96" y="204"/>
                  </a:lnTo>
                  <a:lnTo>
                    <a:pt x="96" y="416"/>
                  </a:lnTo>
                  <a:lnTo>
                    <a:pt x="96" y="68"/>
                  </a:lnTo>
                  <a:lnTo>
                    <a:pt x="96" y="340"/>
                  </a:lnTo>
                  <a:lnTo>
                    <a:pt x="100" y="344"/>
                  </a:lnTo>
                  <a:lnTo>
                    <a:pt x="100" y="436"/>
                  </a:lnTo>
                  <a:lnTo>
                    <a:pt x="100" y="52"/>
                  </a:lnTo>
                  <a:lnTo>
                    <a:pt x="100" y="128"/>
                  </a:lnTo>
                  <a:lnTo>
                    <a:pt x="104" y="316"/>
                  </a:lnTo>
                  <a:lnTo>
                    <a:pt x="104" y="492"/>
                  </a:lnTo>
                  <a:lnTo>
                    <a:pt x="104" y="72"/>
                  </a:lnTo>
                  <a:lnTo>
                    <a:pt x="104" y="392"/>
                  </a:lnTo>
                  <a:lnTo>
                    <a:pt x="108" y="200"/>
                  </a:lnTo>
                  <a:lnTo>
                    <a:pt x="108" y="500"/>
                  </a:lnTo>
                  <a:lnTo>
                    <a:pt x="108" y="44"/>
                  </a:lnTo>
                  <a:lnTo>
                    <a:pt x="108" y="312"/>
                  </a:lnTo>
                  <a:lnTo>
                    <a:pt x="112" y="364"/>
                  </a:lnTo>
                  <a:lnTo>
                    <a:pt x="112" y="456"/>
                  </a:lnTo>
                  <a:lnTo>
                    <a:pt x="112" y="64"/>
                  </a:lnTo>
                  <a:lnTo>
                    <a:pt x="112" y="100"/>
                  </a:lnTo>
                  <a:lnTo>
                    <a:pt x="116" y="180"/>
                  </a:lnTo>
                  <a:lnTo>
                    <a:pt x="116" y="476"/>
                  </a:lnTo>
                  <a:lnTo>
                    <a:pt x="116" y="44"/>
                  </a:lnTo>
                  <a:lnTo>
                    <a:pt x="116" y="256"/>
                  </a:lnTo>
                  <a:lnTo>
                    <a:pt x="120" y="216"/>
                  </a:lnTo>
                  <a:lnTo>
                    <a:pt x="120" y="532"/>
                  </a:lnTo>
                  <a:lnTo>
                    <a:pt x="120" y="64"/>
                  </a:lnTo>
                  <a:lnTo>
                    <a:pt x="120" y="268"/>
                  </a:lnTo>
                  <a:lnTo>
                    <a:pt x="124" y="340"/>
                  </a:lnTo>
                  <a:lnTo>
                    <a:pt x="124" y="544"/>
                  </a:lnTo>
                  <a:lnTo>
                    <a:pt x="124" y="40"/>
                  </a:lnTo>
                  <a:lnTo>
                    <a:pt x="124" y="384"/>
                  </a:lnTo>
                  <a:lnTo>
                    <a:pt x="128" y="424"/>
                  </a:lnTo>
                </a:path>
              </a:pathLst>
            </a:custGeom>
            <a:noFill/>
            <a:ln w="0">
              <a:solidFill>
                <a:srgbClr val="000000"/>
              </a:solidFill>
              <a:prstDash val="solid"/>
              <a:round/>
              <a:headEnd/>
              <a:tailEnd/>
            </a:ln>
          </p:spPr>
          <p:txBody>
            <a:bodyPr/>
            <a:lstStyle/>
            <a:p>
              <a:endParaRPr lang="en-GB"/>
            </a:p>
          </p:txBody>
        </p:sp>
        <p:sp>
          <p:nvSpPr>
            <p:cNvPr id="25664" name="Freeform 62"/>
            <p:cNvSpPr>
              <a:spLocks/>
            </p:cNvSpPr>
            <p:nvPr/>
          </p:nvSpPr>
          <p:spPr bwMode="auto">
            <a:xfrm>
              <a:off x="3859229" y="1985970"/>
              <a:ext cx="212725" cy="1022350"/>
            </a:xfrm>
            <a:custGeom>
              <a:avLst/>
              <a:gdLst>
                <a:gd name="T0" fmla="*/ 0 w 124"/>
                <a:gd name="T1" fmla="*/ 32 h 644"/>
                <a:gd name="T2" fmla="*/ 4 w 124"/>
                <a:gd name="T3" fmla="*/ 452 h 644"/>
                <a:gd name="T4" fmla="*/ 8 w 124"/>
                <a:gd name="T5" fmla="*/ 320 h 644"/>
                <a:gd name="T6" fmla="*/ 8 w 124"/>
                <a:gd name="T7" fmla="*/ 336 h 644"/>
                <a:gd name="T8" fmla="*/ 12 w 124"/>
                <a:gd name="T9" fmla="*/ 0 h 644"/>
                <a:gd name="T10" fmla="*/ 16 w 124"/>
                <a:gd name="T11" fmla="*/ 436 h 644"/>
                <a:gd name="T12" fmla="*/ 20 w 124"/>
                <a:gd name="T13" fmla="*/ 212 h 644"/>
                <a:gd name="T14" fmla="*/ 20 w 124"/>
                <a:gd name="T15" fmla="*/ 284 h 644"/>
                <a:gd name="T16" fmla="*/ 24 w 124"/>
                <a:gd name="T17" fmla="*/ 48 h 644"/>
                <a:gd name="T18" fmla="*/ 28 w 124"/>
                <a:gd name="T19" fmla="*/ 528 h 644"/>
                <a:gd name="T20" fmla="*/ 32 w 124"/>
                <a:gd name="T21" fmla="*/ 152 h 644"/>
                <a:gd name="T22" fmla="*/ 32 w 124"/>
                <a:gd name="T23" fmla="*/ 292 h 644"/>
                <a:gd name="T24" fmla="*/ 36 w 124"/>
                <a:gd name="T25" fmla="*/ 76 h 644"/>
                <a:gd name="T26" fmla="*/ 40 w 124"/>
                <a:gd name="T27" fmla="*/ 592 h 644"/>
                <a:gd name="T28" fmla="*/ 44 w 124"/>
                <a:gd name="T29" fmla="*/ 476 h 644"/>
                <a:gd name="T30" fmla="*/ 44 w 124"/>
                <a:gd name="T31" fmla="*/ 388 h 644"/>
                <a:gd name="T32" fmla="*/ 48 w 124"/>
                <a:gd name="T33" fmla="*/ 40 h 644"/>
                <a:gd name="T34" fmla="*/ 52 w 124"/>
                <a:gd name="T35" fmla="*/ 604 h 644"/>
                <a:gd name="T36" fmla="*/ 56 w 124"/>
                <a:gd name="T37" fmla="*/ 384 h 644"/>
                <a:gd name="T38" fmla="*/ 56 w 124"/>
                <a:gd name="T39" fmla="*/ 404 h 644"/>
                <a:gd name="T40" fmla="*/ 60 w 124"/>
                <a:gd name="T41" fmla="*/ 96 h 644"/>
                <a:gd name="T42" fmla="*/ 64 w 124"/>
                <a:gd name="T43" fmla="*/ 600 h 644"/>
                <a:gd name="T44" fmla="*/ 68 w 124"/>
                <a:gd name="T45" fmla="*/ 192 h 644"/>
                <a:gd name="T46" fmla="*/ 68 w 124"/>
                <a:gd name="T47" fmla="*/ 504 h 644"/>
                <a:gd name="T48" fmla="*/ 72 w 124"/>
                <a:gd name="T49" fmla="*/ 56 h 644"/>
                <a:gd name="T50" fmla="*/ 76 w 124"/>
                <a:gd name="T51" fmla="*/ 584 h 644"/>
                <a:gd name="T52" fmla="*/ 80 w 124"/>
                <a:gd name="T53" fmla="*/ 340 h 644"/>
                <a:gd name="T54" fmla="*/ 80 w 124"/>
                <a:gd name="T55" fmla="*/ 340 h 644"/>
                <a:gd name="T56" fmla="*/ 84 w 124"/>
                <a:gd name="T57" fmla="*/ 48 h 644"/>
                <a:gd name="T58" fmla="*/ 88 w 124"/>
                <a:gd name="T59" fmla="*/ 440 h 644"/>
                <a:gd name="T60" fmla="*/ 92 w 124"/>
                <a:gd name="T61" fmla="*/ 120 h 644"/>
                <a:gd name="T62" fmla="*/ 92 w 124"/>
                <a:gd name="T63" fmla="*/ 176 h 644"/>
                <a:gd name="T64" fmla="*/ 96 w 124"/>
                <a:gd name="T65" fmla="*/ 76 h 644"/>
                <a:gd name="T66" fmla="*/ 100 w 124"/>
                <a:gd name="T67" fmla="*/ 532 h 644"/>
                <a:gd name="T68" fmla="*/ 104 w 124"/>
                <a:gd name="T69" fmla="*/ 368 h 644"/>
                <a:gd name="T70" fmla="*/ 104 w 124"/>
                <a:gd name="T71" fmla="*/ 216 h 644"/>
                <a:gd name="T72" fmla="*/ 108 w 124"/>
                <a:gd name="T73" fmla="*/ 44 h 644"/>
                <a:gd name="T74" fmla="*/ 112 w 124"/>
                <a:gd name="T75" fmla="*/ 568 h 644"/>
                <a:gd name="T76" fmla="*/ 116 w 124"/>
                <a:gd name="T77" fmla="*/ 360 h 644"/>
                <a:gd name="T78" fmla="*/ 116 w 124"/>
                <a:gd name="T79" fmla="*/ 96 h 644"/>
                <a:gd name="T80" fmla="*/ 120 w 124"/>
                <a:gd name="T81" fmla="*/ 80 h 644"/>
                <a:gd name="T82" fmla="*/ 124 w 124"/>
                <a:gd name="T83" fmla="*/ 496 h 6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4"/>
                <a:gd name="T127" fmla="*/ 0 h 644"/>
                <a:gd name="T128" fmla="*/ 124 w 124"/>
                <a:gd name="T129" fmla="*/ 644 h 6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4" h="644">
                  <a:moveTo>
                    <a:pt x="0" y="392"/>
                  </a:moveTo>
                  <a:lnTo>
                    <a:pt x="0" y="400"/>
                  </a:lnTo>
                  <a:lnTo>
                    <a:pt x="0" y="32"/>
                  </a:lnTo>
                  <a:lnTo>
                    <a:pt x="0" y="220"/>
                  </a:lnTo>
                  <a:lnTo>
                    <a:pt x="4" y="100"/>
                  </a:lnTo>
                  <a:lnTo>
                    <a:pt x="4" y="452"/>
                  </a:lnTo>
                  <a:lnTo>
                    <a:pt x="4" y="12"/>
                  </a:lnTo>
                  <a:lnTo>
                    <a:pt x="4" y="164"/>
                  </a:lnTo>
                  <a:lnTo>
                    <a:pt x="8" y="320"/>
                  </a:lnTo>
                  <a:lnTo>
                    <a:pt x="8" y="472"/>
                  </a:lnTo>
                  <a:lnTo>
                    <a:pt x="8" y="36"/>
                  </a:lnTo>
                  <a:lnTo>
                    <a:pt x="8" y="336"/>
                  </a:lnTo>
                  <a:lnTo>
                    <a:pt x="12" y="212"/>
                  </a:lnTo>
                  <a:lnTo>
                    <a:pt x="12" y="460"/>
                  </a:lnTo>
                  <a:lnTo>
                    <a:pt x="12" y="0"/>
                  </a:lnTo>
                  <a:lnTo>
                    <a:pt x="12" y="420"/>
                  </a:lnTo>
                  <a:lnTo>
                    <a:pt x="16" y="384"/>
                  </a:lnTo>
                  <a:lnTo>
                    <a:pt x="16" y="436"/>
                  </a:lnTo>
                  <a:lnTo>
                    <a:pt x="16" y="4"/>
                  </a:lnTo>
                  <a:lnTo>
                    <a:pt x="16" y="84"/>
                  </a:lnTo>
                  <a:lnTo>
                    <a:pt x="20" y="212"/>
                  </a:lnTo>
                  <a:lnTo>
                    <a:pt x="20" y="512"/>
                  </a:lnTo>
                  <a:lnTo>
                    <a:pt x="20" y="24"/>
                  </a:lnTo>
                  <a:lnTo>
                    <a:pt x="20" y="284"/>
                  </a:lnTo>
                  <a:lnTo>
                    <a:pt x="24" y="136"/>
                  </a:lnTo>
                  <a:lnTo>
                    <a:pt x="24" y="500"/>
                  </a:lnTo>
                  <a:lnTo>
                    <a:pt x="24" y="48"/>
                  </a:lnTo>
                  <a:lnTo>
                    <a:pt x="24" y="292"/>
                  </a:lnTo>
                  <a:lnTo>
                    <a:pt x="28" y="336"/>
                  </a:lnTo>
                  <a:lnTo>
                    <a:pt x="28" y="528"/>
                  </a:lnTo>
                  <a:lnTo>
                    <a:pt x="28" y="64"/>
                  </a:lnTo>
                  <a:lnTo>
                    <a:pt x="28" y="84"/>
                  </a:lnTo>
                  <a:lnTo>
                    <a:pt x="32" y="152"/>
                  </a:lnTo>
                  <a:lnTo>
                    <a:pt x="32" y="544"/>
                  </a:lnTo>
                  <a:lnTo>
                    <a:pt x="32" y="56"/>
                  </a:lnTo>
                  <a:lnTo>
                    <a:pt x="32" y="292"/>
                  </a:lnTo>
                  <a:lnTo>
                    <a:pt x="36" y="300"/>
                  </a:lnTo>
                  <a:lnTo>
                    <a:pt x="36" y="580"/>
                  </a:lnTo>
                  <a:lnTo>
                    <a:pt x="36" y="76"/>
                  </a:lnTo>
                  <a:lnTo>
                    <a:pt x="36" y="320"/>
                  </a:lnTo>
                  <a:lnTo>
                    <a:pt x="40" y="444"/>
                  </a:lnTo>
                  <a:lnTo>
                    <a:pt x="40" y="592"/>
                  </a:lnTo>
                  <a:lnTo>
                    <a:pt x="40" y="44"/>
                  </a:lnTo>
                  <a:lnTo>
                    <a:pt x="40" y="436"/>
                  </a:lnTo>
                  <a:lnTo>
                    <a:pt x="44" y="476"/>
                  </a:lnTo>
                  <a:lnTo>
                    <a:pt x="44" y="552"/>
                  </a:lnTo>
                  <a:lnTo>
                    <a:pt x="44" y="68"/>
                  </a:lnTo>
                  <a:lnTo>
                    <a:pt x="44" y="388"/>
                  </a:lnTo>
                  <a:lnTo>
                    <a:pt x="48" y="140"/>
                  </a:lnTo>
                  <a:lnTo>
                    <a:pt x="48" y="568"/>
                  </a:lnTo>
                  <a:lnTo>
                    <a:pt x="48" y="40"/>
                  </a:lnTo>
                  <a:lnTo>
                    <a:pt x="48" y="176"/>
                  </a:lnTo>
                  <a:lnTo>
                    <a:pt x="52" y="284"/>
                  </a:lnTo>
                  <a:lnTo>
                    <a:pt x="52" y="604"/>
                  </a:lnTo>
                  <a:lnTo>
                    <a:pt x="52" y="60"/>
                  </a:lnTo>
                  <a:lnTo>
                    <a:pt x="52" y="312"/>
                  </a:lnTo>
                  <a:lnTo>
                    <a:pt x="56" y="384"/>
                  </a:lnTo>
                  <a:lnTo>
                    <a:pt x="56" y="616"/>
                  </a:lnTo>
                  <a:lnTo>
                    <a:pt x="56" y="72"/>
                  </a:lnTo>
                  <a:lnTo>
                    <a:pt x="56" y="404"/>
                  </a:lnTo>
                  <a:lnTo>
                    <a:pt x="60" y="516"/>
                  </a:lnTo>
                  <a:lnTo>
                    <a:pt x="60" y="564"/>
                  </a:lnTo>
                  <a:lnTo>
                    <a:pt x="60" y="96"/>
                  </a:lnTo>
                  <a:lnTo>
                    <a:pt x="60" y="316"/>
                  </a:lnTo>
                  <a:lnTo>
                    <a:pt x="64" y="436"/>
                  </a:lnTo>
                  <a:lnTo>
                    <a:pt x="64" y="600"/>
                  </a:lnTo>
                  <a:lnTo>
                    <a:pt x="64" y="68"/>
                  </a:lnTo>
                  <a:lnTo>
                    <a:pt x="64" y="552"/>
                  </a:lnTo>
                  <a:lnTo>
                    <a:pt x="68" y="192"/>
                  </a:lnTo>
                  <a:lnTo>
                    <a:pt x="68" y="620"/>
                  </a:lnTo>
                  <a:lnTo>
                    <a:pt x="68" y="88"/>
                  </a:lnTo>
                  <a:lnTo>
                    <a:pt x="68" y="504"/>
                  </a:lnTo>
                  <a:lnTo>
                    <a:pt x="72" y="332"/>
                  </a:lnTo>
                  <a:lnTo>
                    <a:pt x="72" y="612"/>
                  </a:lnTo>
                  <a:lnTo>
                    <a:pt x="72" y="56"/>
                  </a:lnTo>
                  <a:lnTo>
                    <a:pt x="72" y="80"/>
                  </a:lnTo>
                  <a:lnTo>
                    <a:pt x="76" y="140"/>
                  </a:lnTo>
                  <a:lnTo>
                    <a:pt x="76" y="584"/>
                  </a:lnTo>
                  <a:lnTo>
                    <a:pt x="76" y="52"/>
                  </a:lnTo>
                  <a:lnTo>
                    <a:pt x="76" y="240"/>
                  </a:lnTo>
                  <a:lnTo>
                    <a:pt x="80" y="340"/>
                  </a:lnTo>
                  <a:lnTo>
                    <a:pt x="80" y="644"/>
                  </a:lnTo>
                  <a:lnTo>
                    <a:pt x="80" y="52"/>
                  </a:lnTo>
                  <a:lnTo>
                    <a:pt x="80" y="340"/>
                  </a:lnTo>
                  <a:lnTo>
                    <a:pt x="84" y="400"/>
                  </a:lnTo>
                  <a:lnTo>
                    <a:pt x="84" y="632"/>
                  </a:lnTo>
                  <a:lnTo>
                    <a:pt x="84" y="48"/>
                  </a:lnTo>
                  <a:lnTo>
                    <a:pt x="84" y="364"/>
                  </a:lnTo>
                  <a:lnTo>
                    <a:pt x="88" y="392"/>
                  </a:lnTo>
                  <a:lnTo>
                    <a:pt x="88" y="440"/>
                  </a:lnTo>
                  <a:lnTo>
                    <a:pt x="88" y="72"/>
                  </a:lnTo>
                  <a:lnTo>
                    <a:pt x="88" y="228"/>
                  </a:lnTo>
                  <a:lnTo>
                    <a:pt x="92" y="120"/>
                  </a:lnTo>
                  <a:lnTo>
                    <a:pt x="92" y="464"/>
                  </a:lnTo>
                  <a:lnTo>
                    <a:pt x="92" y="52"/>
                  </a:lnTo>
                  <a:lnTo>
                    <a:pt x="92" y="176"/>
                  </a:lnTo>
                  <a:lnTo>
                    <a:pt x="96" y="336"/>
                  </a:lnTo>
                  <a:lnTo>
                    <a:pt x="96" y="520"/>
                  </a:lnTo>
                  <a:lnTo>
                    <a:pt x="96" y="76"/>
                  </a:lnTo>
                  <a:lnTo>
                    <a:pt x="96" y="216"/>
                  </a:lnTo>
                  <a:lnTo>
                    <a:pt x="100" y="364"/>
                  </a:lnTo>
                  <a:lnTo>
                    <a:pt x="100" y="532"/>
                  </a:lnTo>
                  <a:lnTo>
                    <a:pt x="100" y="40"/>
                  </a:lnTo>
                  <a:lnTo>
                    <a:pt x="100" y="388"/>
                  </a:lnTo>
                  <a:lnTo>
                    <a:pt x="104" y="368"/>
                  </a:lnTo>
                  <a:lnTo>
                    <a:pt x="104" y="484"/>
                  </a:lnTo>
                  <a:lnTo>
                    <a:pt x="104" y="68"/>
                  </a:lnTo>
                  <a:lnTo>
                    <a:pt x="104" y="216"/>
                  </a:lnTo>
                  <a:lnTo>
                    <a:pt x="108" y="344"/>
                  </a:lnTo>
                  <a:lnTo>
                    <a:pt x="108" y="512"/>
                  </a:lnTo>
                  <a:lnTo>
                    <a:pt x="108" y="44"/>
                  </a:lnTo>
                  <a:lnTo>
                    <a:pt x="108" y="412"/>
                  </a:lnTo>
                  <a:lnTo>
                    <a:pt x="112" y="192"/>
                  </a:lnTo>
                  <a:lnTo>
                    <a:pt x="112" y="568"/>
                  </a:lnTo>
                  <a:lnTo>
                    <a:pt x="112" y="72"/>
                  </a:lnTo>
                  <a:lnTo>
                    <a:pt x="112" y="392"/>
                  </a:lnTo>
                  <a:lnTo>
                    <a:pt x="116" y="360"/>
                  </a:lnTo>
                  <a:lnTo>
                    <a:pt x="116" y="584"/>
                  </a:lnTo>
                  <a:lnTo>
                    <a:pt x="116" y="40"/>
                  </a:lnTo>
                  <a:lnTo>
                    <a:pt x="116" y="96"/>
                  </a:lnTo>
                  <a:lnTo>
                    <a:pt x="120" y="172"/>
                  </a:lnTo>
                  <a:lnTo>
                    <a:pt x="120" y="444"/>
                  </a:lnTo>
                  <a:lnTo>
                    <a:pt x="120" y="80"/>
                  </a:lnTo>
                  <a:lnTo>
                    <a:pt x="120" y="280"/>
                  </a:lnTo>
                  <a:lnTo>
                    <a:pt x="124" y="224"/>
                  </a:lnTo>
                  <a:lnTo>
                    <a:pt x="124" y="496"/>
                  </a:lnTo>
                  <a:lnTo>
                    <a:pt x="124" y="48"/>
                  </a:lnTo>
                  <a:lnTo>
                    <a:pt x="124" y="352"/>
                  </a:lnTo>
                </a:path>
              </a:pathLst>
            </a:custGeom>
            <a:noFill/>
            <a:ln w="0">
              <a:solidFill>
                <a:srgbClr val="000000"/>
              </a:solidFill>
              <a:prstDash val="solid"/>
              <a:round/>
              <a:headEnd/>
              <a:tailEnd/>
            </a:ln>
          </p:spPr>
          <p:txBody>
            <a:bodyPr/>
            <a:lstStyle/>
            <a:p>
              <a:endParaRPr lang="en-GB"/>
            </a:p>
          </p:txBody>
        </p:sp>
        <p:sp>
          <p:nvSpPr>
            <p:cNvPr id="25665" name="Freeform 63"/>
            <p:cNvSpPr>
              <a:spLocks/>
            </p:cNvSpPr>
            <p:nvPr/>
          </p:nvSpPr>
          <p:spPr bwMode="auto">
            <a:xfrm>
              <a:off x="4071954" y="2005020"/>
              <a:ext cx="220663" cy="1098550"/>
            </a:xfrm>
            <a:custGeom>
              <a:avLst/>
              <a:gdLst>
                <a:gd name="T0" fmla="*/ 4 w 128"/>
                <a:gd name="T1" fmla="*/ 508 h 692"/>
                <a:gd name="T2" fmla="*/ 8 w 128"/>
                <a:gd name="T3" fmla="*/ 508 h 692"/>
                <a:gd name="T4" fmla="*/ 8 w 128"/>
                <a:gd name="T5" fmla="*/ 208 h 692"/>
                <a:gd name="T6" fmla="*/ 12 w 128"/>
                <a:gd name="T7" fmla="*/ 24 h 692"/>
                <a:gd name="T8" fmla="*/ 16 w 128"/>
                <a:gd name="T9" fmla="*/ 552 h 692"/>
                <a:gd name="T10" fmla="*/ 20 w 128"/>
                <a:gd name="T11" fmla="*/ 264 h 692"/>
                <a:gd name="T12" fmla="*/ 20 w 128"/>
                <a:gd name="T13" fmla="*/ 376 h 692"/>
                <a:gd name="T14" fmla="*/ 24 w 128"/>
                <a:gd name="T15" fmla="*/ 88 h 692"/>
                <a:gd name="T16" fmla="*/ 28 w 128"/>
                <a:gd name="T17" fmla="*/ 592 h 692"/>
                <a:gd name="T18" fmla="*/ 32 w 128"/>
                <a:gd name="T19" fmla="*/ 184 h 692"/>
                <a:gd name="T20" fmla="*/ 32 w 128"/>
                <a:gd name="T21" fmla="*/ 492 h 692"/>
                <a:gd name="T22" fmla="*/ 36 w 128"/>
                <a:gd name="T23" fmla="*/ 64 h 692"/>
                <a:gd name="T24" fmla="*/ 40 w 128"/>
                <a:gd name="T25" fmla="*/ 604 h 692"/>
                <a:gd name="T26" fmla="*/ 44 w 128"/>
                <a:gd name="T27" fmla="*/ 396 h 692"/>
                <a:gd name="T28" fmla="*/ 44 w 128"/>
                <a:gd name="T29" fmla="*/ 288 h 692"/>
                <a:gd name="T30" fmla="*/ 48 w 128"/>
                <a:gd name="T31" fmla="*/ 84 h 692"/>
                <a:gd name="T32" fmla="*/ 52 w 128"/>
                <a:gd name="T33" fmla="*/ 676 h 692"/>
                <a:gd name="T34" fmla="*/ 56 w 128"/>
                <a:gd name="T35" fmla="*/ 144 h 692"/>
                <a:gd name="T36" fmla="*/ 56 w 128"/>
                <a:gd name="T37" fmla="*/ 236 h 692"/>
                <a:gd name="T38" fmla="*/ 60 w 128"/>
                <a:gd name="T39" fmla="*/ 88 h 692"/>
                <a:gd name="T40" fmla="*/ 64 w 128"/>
                <a:gd name="T41" fmla="*/ 656 h 692"/>
                <a:gd name="T42" fmla="*/ 68 w 128"/>
                <a:gd name="T43" fmla="*/ 536 h 692"/>
                <a:gd name="T44" fmla="*/ 68 w 128"/>
                <a:gd name="T45" fmla="*/ 332 h 692"/>
                <a:gd name="T46" fmla="*/ 72 w 128"/>
                <a:gd name="T47" fmla="*/ 72 h 692"/>
                <a:gd name="T48" fmla="*/ 76 w 128"/>
                <a:gd name="T49" fmla="*/ 692 h 692"/>
                <a:gd name="T50" fmla="*/ 80 w 128"/>
                <a:gd name="T51" fmla="*/ 332 h 692"/>
                <a:gd name="T52" fmla="*/ 80 w 128"/>
                <a:gd name="T53" fmla="*/ 44 h 692"/>
                <a:gd name="T54" fmla="*/ 84 w 128"/>
                <a:gd name="T55" fmla="*/ 40 h 692"/>
                <a:gd name="T56" fmla="*/ 88 w 128"/>
                <a:gd name="T57" fmla="*/ 420 h 692"/>
                <a:gd name="T58" fmla="*/ 92 w 128"/>
                <a:gd name="T59" fmla="*/ 180 h 692"/>
                <a:gd name="T60" fmla="*/ 92 w 128"/>
                <a:gd name="T61" fmla="*/ 332 h 692"/>
                <a:gd name="T62" fmla="*/ 96 w 128"/>
                <a:gd name="T63" fmla="*/ 12 h 692"/>
                <a:gd name="T64" fmla="*/ 100 w 128"/>
                <a:gd name="T65" fmla="*/ 500 h 692"/>
                <a:gd name="T66" fmla="*/ 104 w 128"/>
                <a:gd name="T67" fmla="*/ 228 h 692"/>
                <a:gd name="T68" fmla="*/ 104 w 128"/>
                <a:gd name="T69" fmla="*/ 248 h 692"/>
                <a:gd name="T70" fmla="*/ 108 w 128"/>
                <a:gd name="T71" fmla="*/ 32 h 692"/>
                <a:gd name="T72" fmla="*/ 112 w 128"/>
                <a:gd name="T73" fmla="*/ 592 h 692"/>
                <a:gd name="T74" fmla="*/ 116 w 128"/>
                <a:gd name="T75" fmla="*/ 232 h 692"/>
                <a:gd name="T76" fmla="*/ 116 w 128"/>
                <a:gd name="T77" fmla="*/ 196 h 692"/>
                <a:gd name="T78" fmla="*/ 120 w 128"/>
                <a:gd name="T79" fmla="*/ 16 h 692"/>
                <a:gd name="T80" fmla="*/ 124 w 128"/>
                <a:gd name="T81" fmla="*/ 488 h 692"/>
                <a:gd name="T82" fmla="*/ 128 w 128"/>
                <a:gd name="T83" fmla="*/ 516 h 6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8"/>
                <a:gd name="T127" fmla="*/ 0 h 692"/>
                <a:gd name="T128" fmla="*/ 128 w 128"/>
                <a:gd name="T129" fmla="*/ 692 h 6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8" h="692">
                  <a:moveTo>
                    <a:pt x="0" y="340"/>
                  </a:moveTo>
                  <a:lnTo>
                    <a:pt x="4" y="216"/>
                  </a:lnTo>
                  <a:lnTo>
                    <a:pt x="4" y="508"/>
                  </a:lnTo>
                  <a:lnTo>
                    <a:pt x="4" y="72"/>
                  </a:lnTo>
                  <a:lnTo>
                    <a:pt x="4" y="380"/>
                  </a:lnTo>
                  <a:lnTo>
                    <a:pt x="8" y="508"/>
                  </a:lnTo>
                  <a:lnTo>
                    <a:pt x="8" y="20"/>
                  </a:lnTo>
                  <a:lnTo>
                    <a:pt x="8" y="208"/>
                  </a:lnTo>
                  <a:lnTo>
                    <a:pt x="12" y="84"/>
                  </a:lnTo>
                  <a:lnTo>
                    <a:pt x="12" y="480"/>
                  </a:lnTo>
                  <a:lnTo>
                    <a:pt x="12" y="24"/>
                  </a:lnTo>
                  <a:lnTo>
                    <a:pt x="12" y="136"/>
                  </a:lnTo>
                  <a:lnTo>
                    <a:pt x="16" y="232"/>
                  </a:lnTo>
                  <a:lnTo>
                    <a:pt x="16" y="552"/>
                  </a:lnTo>
                  <a:lnTo>
                    <a:pt x="16" y="52"/>
                  </a:lnTo>
                  <a:lnTo>
                    <a:pt x="16" y="184"/>
                  </a:lnTo>
                  <a:lnTo>
                    <a:pt x="20" y="264"/>
                  </a:lnTo>
                  <a:lnTo>
                    <a:pt x="20" y="552"/>
                  </a:lnTo>
                  <a:lnTo>
                    <a:pt x="20" y="80"/>
                  </a:lnTo>
                  <a:lnTo>
                    <a:pt x="20" y="376"/>
                  </a:lnTo>
                  <a:lnTo>
                    <a:pt x="24" y="500"/>
                  </a:lnTo>
                  <a:lnTo>
                    <a:pt x="24" y="572"/>
                  </a:lnTo>
                  <a:lnTo>
                    <a:pt x="24" y="88"/>
                  </a:lnTo>
                  <a:lnTo>
                    <a:pt x="24" y="292"/>
                  </a:lnTo>
                  <a:lnTo>
                    <a:pt x="28" y="404"/>
                  </a:lnTo>
                  <a:lnTo>
                    <a:pt x="28" y="592"/>
                  </a:lnTo>
                  <a:lnTo>
                    <a:pt x="28" y="76"/>
                  </a:lnTo>
                  <a:lnTo>
                    <a:pt x="28" y="532"/>
                  </a:lnTo>
                  <a:lnTo>
                    <a:pt x="32" y="184"/>
                  </a:lnTo>
                  <a:lnTo>
                    <a:pt x="32" y="628"/>
                  </a:lnTo>
                  <a:lnTo>
                    <a:pt x="32" y="100"/>
                  </a:lnTo>
                  <a:lnTo>
                    <a:pt x="32" y="492"/>
                  </a:lnTo>
                  <a:lnTo>
                    <a:pt x="36" y="348"/>
                  </a:lnTo>
                  <a:lnTo>
                    <a:pt x="36" y="644"/>
                  </a:lnTo>
                  <a:lnTo>
                    <a:pt x="36" y="64"/>
                  </a:lnTo>
                  <a:lnTo>
                    <a:pt x="36" y="100"/>
                  </a:lnTo>
                  <a:lnTo>
                    <a:pt x="40" y="184"/>
                  </a:lnTo>
                  <a:lnTo>
                    <a:pt x="40" y="604"/>
                  </a:lnTo>
                  <a:lnTo>
                    <a:pt x="40" y="92"/>
                  </a:lnTo>
                  <a:lnTo>
                    <a:pt x="40" y="300"/>
                  </a:lnTo>
                  <a:lnTo>
                    <a:pt x="44" y="396"/>
                  </a:lnTo>
                  <a:lnTo>
                    <a:pt x="44" y="624"/>
                  </a:lnTo>
                  <a:lnTo>
                    <a:pt x="44" y="60"/>
                  </a:lnTo>
                  <a:lnTo>
                    <a:pt x="44" y="288"/>
                  </a:lnTo>
                  <a:lnTo>
                    <a:pt x="48" y="368"/>
                  </a:lnTo>
                  <a:lnTo>
                    <a:pt x="48" y="660"/>
                  </a:lnTo>
                  <a:lnTo>
                    <a:pt x="48" y="84"/>
                  </a:lnTo>
                  <a:lnTo>
                    <a:pt x="48" y="540"/>
                  </a:lnTo>
                  <a:lnTo>
                    <a:pt x="52" y="604"/>
                  </a:lnTo>
                  <a:lnTo>
                    <a:pt x="52" y="676"/>
                  </a:lnTo>
                  <a:lnTo>
                    <a:pt x="52" y="92"/>
                  </a:lnTo>
                  <a:lnTo>
                    <a:pt x="52" y="408"/>
                  </a:lnTo>
                  <a:lnTo>
                    <a:pt x="56" y="144"/>
                  </a:lnTo>
                  <a:lnTo>
                    <a:pt x="56" y="604"/>
                  </a:lnTo>
                  <a:lnTo>
                    <a:pt x="56" y="136"/>
                  </a:lnTo>
                  <a:lnTo>
                    <a:pt x="56" y="236"/>
                  </a:lnTo>
                  <a:lnTo>
                    <a:pt x="60" y="328"/>
                  </a:lnTo>
                  <a:lnTo>
                    <a:pt x="60" y="636"/>
                  </a:lnTo>
                  <a:lnTo>
                    <a:pt x="60" y="88"/>
                  </a:lnTo>
                  <a:lnTo>
                    <a:pt x="60" y="224"/>
                  </a:lnTo>
                  <a:lnTo>
                    <a:pt x="64" y="380"/>
                  </a:lnTo>
                  <a:lnTo>
                    <a:pt x="64" y="656"/>
                  </a:lnTo>
                  <a:lnTo>
                    <a:pt x="64" y="128"/>
                  </a:lnTo>
                  <a:lnTo>
                    <a:pt x="64" y="524"/>
                  </a:lnTo>
                  <a:lnTo>
                    <a:pt x="68" y="536"/>
                  </a:lnTo>
                  <a:lnTo>
                    <a:pt x="68" y="656"/>
                  </a:lnTo>
                  <a:lnTo>
                    <a:pt x="68" y="76"/>
                  </a:lnTo>
                  <a:lnTo>
                    <a:pt x="68" y="332"/>
                  </a:lnTo>
                  <a:lnTo>
                    <a:pt x="72" y="428"/>
                  </a:lnTo>
                  <a:lnTo>
                    <a:pt x="72" y="636"/>
                  </a:lnTo>
                  <a:lnTo>
                    <a:pt x="72" y="72"/>
                  </a:lnTo>
                  <a:lnTo>
                    <a:pt x="72" y="380"/>
                  </a:lnTo>
                  <a:lnTo>
                    <a:pt x="76" y="500"/>
                  </a:lnTo>
                  <a:lnTo>
                    <a:pt x="76" y="692"/>
                  </a:lnTo>
                  <a:lnTo>
                    <a:pt x="76" y="76"/>
                  </a:lnTo>
                  <a:lnTo>
                    <a:pt x="76" y="460"/>
                  </a:lnTo>
                  <a:lnTo>
                    <a:pt x="80" y="332"/>
                  </a:lnTo>
                  <a:lnTo>
                    <a:pt x="80" y="692"/>
                  </a:lnTo>
                  <a:lnTo>
                    <a:pt x="80" y="16"/>
                  </a:lnTo>
                  <a:lnTo>
                    <a:pt x="80" y="44"/>
                  </a:lnTo>
                  <a:lnTo>
                    <a:pt x="84" y="104"/>
                  </a:lnTo>
                  <a:lnTo>
                    <a:pt x="84" y="400"/>
                  </a:lnTo>
                  <a:lnTo>
                    <a:pt x="84" y="40"/>
                  </a:lnTo>
                  <a:lnTo>
                    <a:pt x="84" y="196"/>
                  </a:lnTo>
                  <a:lnTo>
                    <a:pt x="88" y="164"/>
                  </a:lnTo>
                  <a:lnTo>
                    <a:pt x="88" y="420"/>
                  </a:lnTo>
                  <a:lnTo>
                    <a:pt x="88" y="20"/>
                  </a:lnTo>
                  <a:lnTo>
                    <a:pt x="88" y="296"/>
                  </a:lnTo>
                  <a:lnTo>
                    <a:pt x="92" y="180"/>
                  </a:lnTo>
                  <a:lnTo>
                    <a:pt x="92" y="472"/>
                  </a:lnTo>
                  <a:lnTo>
                    <a:pt x="92" y="40"/>
                  </a:lnTo>
                  <a:lnTo>
                    <a:pt x="92" y="332"/>
                  </a:lnTo>
                  <a:lnTo>
                    <a:pt x="96" y="460"/>
                  </a:lnTo>
                  <a:lnTo>
                    <a:pt x="96" y="484"/>
                  </a:lnTo>
                  <a:lnTo>
                    <a:pt x="96" y="12"/>
                  </a:lnTo>
                  <a:lnTo>
                    <a:pt x="96" y="228"/>
                  </a:lnTo>
                  <a:lnTo>
                    <a:pt x="100" y="144"/>
                  </a:lnTo>
                  <a:lnTo>
                    <a:pt x="100" y="500"/>
                  </a:lnTo>
                  <a:lnTo>
                    <a:pt x="100" y="32"/>
                  </a:lnTo>
                  <a:lnTo>
                    <a:pt x="100" y="328"/>
                  </a:lnTo>
                  <a:lnTo>
                    <a:pt x="104" y="228"/>
                  </a:lnTo>
                  <a:lnTo>
                    <a:pt x="104" y="524"/>
                  </a:lnTo>
                  <a:lnTo>
                    <a:pt x="104" y="12"/>
                  </a:lnTo>
                  <a:lnTo>
                    <a:pt x="104" y="248"/>
                  </a:lnTo>
                  <a:lnTo>
                    <a:pt x="108" y="344"/>
                  </a:lnTo>
                  <a:lnTo>
                    <a:pt x="108" y="576"/>
                  </a:lnTo>
                  <a:lnTo>
                    <a:pt x="108" y="32"/>
                  </a:lnTo>
                  <a:lnTo>
                    <a:pt x="108" y="488"/>
                  </a:lnTo>
                  <a:lnTo>
                    <a:pt x="112" y="456"/>
                  </a:lnTo>
                  <a:lnTo>
                    <a:pt x="112" y="592"/>
                  </a:lnTo>
                  <a:lnTo>
                    <a:pt x="112" y="12"/>
                  </a:lnTo>
                  <a:lnTo>
                    <a:pt x="112" y="116"/>
                  </a:lnTo>
                  <a:lnTo>
                    <a:pt x="116" y="232"/>
                  </a:lnTo>
                  <a:lnTo>
                    <a:pt x="116" y="416"/>
                  </a:lnTo>
                  <a:lnTo>
                    <a:pt x="116" y="36"/>
                  </a:lnTo>
                  <a:lnTo>
                    <a:pt x="116" y="196"/>
                  </a:lnTo>
                  <a:lnTo>
                    <a:pt x="120" y="320"/>
                  </a:lnTo>
                  <a:lnTo>
                    <a:pt x="120" y="464"/>
                  </a:lnTo>
                  <a:lnTo>
                    <a:pt x="120" y="16"/>
                  </a:lnTo>
                  <a:lnTo>
                    <a:pt x="120" y="340"/>
                  </a:lnTo>
                  <a:lnTo>
                    <a:pt x="124" y="340"/>
                  </a:lnTo>
                  <a:lnTo>
                    <a:pt x="124" y="488"/>
                  </a:lnTo>
                  <a:lnTo>
                    <a:pt x="124" y="0"/>
                  </a:lnTo>
                  <a:lnTo>
                    <a:pt x="128" y="64"/>
                  </a:lnTo>
                  <a:lnTo>
                    <a:pt x="128" y="516"/>
                  </a:lnTo>
                  <a:lnTo>
                    <a:pt x="128" y="24"/>
                  </a:lnTo>
                  <a:lnTo>
                    <a:pt x="128" y="96"/>
                  </a:lnTo>
                </a:path>
              </a:pathLst>
            </a:custGeom>
            <a:noFill/>
            <a:ln w="0">
              <a:solidFill>
                <a:srgbClr val="000000"/>
              </a:solidFill>
              <a:prstDash val="solid"/>
              <a:round/>
              <a:headEnd/>
              <a:tailEnd/>
            </a:ln>
          </p:spPr>
          <p:txBody>
            <a:bodyPr/>
            <a:lstStyle/>
            <a:p>
              <a:endParaRPr lang="en-GB"/>
            </a:p>
          </p:txBody>
        </p:sp>
        <p:sp>
          <p:nvSpPr>
            <p:cNvPr id="25666" name="Freeform 64"/>
            <p:cNvSpPr>
              <a:spLocks/>
            </p:cNvSpPr>
            <p:nvPr/>
          </p:nvSpPr>
          <p:spPr bwMode="auto">
            <a:xfrm>
              <a:off x="4292617" y="2011370"/>
              <a:ext cx="227013" cy="1143000"/>
            </a:xfrm>
            <a:custGeom>
              <a:avLst/>
              <a:gdLst>
                <a:gd name="T0" fmla="*/ 4 w 132"/>
                <a:gd name="T1" fmla="*/ 508 h 720"/>
                <a:gd name="T2" fmla="*/ 8 w 132"/>
                <a:gd name="T3" fmla="*/ 164 h 720"/>
                <a:gd name="T4" fmla="*/ 8 w 132"/>
                <a:gd name="T5" fmla="*/ 320 h 720"/>
                <a:gd name="T6" fmla="*/ 12 w 132"/>
                <a:gd name="T7" fmla="*/ 48 h 720"/>
                <a:gd name="T8" fmla="*/ 16 w 132"/>
                <a:gd name="T9" fmla="*/ 548 h 720"/>
                <a:gd name="T10" fmla="*/ 20 w 132"/>
                <a:gd name="T11" fmla="*/ 564 h 720"/>
                <a:gd name="T12" fmla="*/ 24 w 132"/>
                <a:gd name="T13" fmla="*/ 304 h 720"/>
                <a:gd name="T14" fmla="*/ 24 w 132"/>
                <a:gd name="T15" fmla="*/ 448 h 720"/>
                <a:gd name="T16" fmla="*/ 28 w 132"/>
                <a:gd name="T17" fmla="*/ 52 h 720"/>
                <a:gd name="T18" fmla="*/ 32 w 132"/>
                <a:gd name="T19" fmla="*/ 632 h 720"/>
                <a:gd name="T20" fmla="*/ 36 w 132"/>
                <a:gd name="T21" fmla="*/ 584 h 720"/>
                <a:gd name="T22" fmla="*/ 36 w 132"/>
                <a:gd name="T23" fmla="*/ 512 h 720"/>
                <a:gd name="T24" fmla="*/ 40 w 132"/>
                <a:gd name="T25" fmla="*/ 64 h 720"/>
                <a:gd name="T26" fmla="*/ 44 w 132"/>
                <a:gd name="T27" fmla="*/ 692 h 720"/>
                <a:gd name="T28" fmla="*/ 48 w 132"/>
                <a:gd name="T29" fmla="*/ 300 h 720"/>
                <a:gd name="T30" fmla="*/ 48 w 132"/>
                <a:gd name="T31" fmla="*/ 312 h 720"/>
                <a:gd name="T32" fmla="*/ 52 w 132"/>
                <a:gd name="T33" fmla="*/ 72 h 720"/>
                <a:gd name="T34" fmla="*/ 56 w 132"/>
                <a:gd name="T35" fmla="*/ 64 h 720"/>
                <a:gd name="T36" fmla="*/ 60 w 132"/>
                <a:gd name="T37" fmla="*/ 672 h 720"/>
                <a:gd name="T38" fmla="*/ 64 w 132"/>
                <a:gd name="T39" fmla="*/ 172 h 720"/>
                <a:gd name="T40" fmla="*/ 64 w 132"/>
                <a:gd name="T41" fmla="*/ 164 h 720"/>
                <a:gd name="T42" fmla="*/ 68 w 132"/>
                <a:gd name="T43" fmla="*/ 60 h 720"/>
                <a:gd name="T44" fmla="*/ 72 w 132"/>
                <a:gd name="T45" fmla="*/ 712 h 720"/>
                <a:gd name="T46" fmla="*/ 76 w 132"/>
                <a:gd name="T47" fmla="*/ 132 h 720"/>
                <a:gd name="T48" fmla="*/ 76 w 132"/>
                <a:gd name="T49" fmla="*/ 224 h 720"/>
                <a:gd name="T50" fmla="*/ 80 w 132"/>
                <a:gd name="T51" fmla="*/ 52 h 720"/>
                <a:gd name="T52" fmla="*/ 84 w 132"/>
                <a:gd name="T53" fmla="*/ 536 h 720"/>
                <a:gd name="T54" fmla="*/ 88 w 132"/>
                <a:gd name="T55" fmla="*/ 208 h 720"/>
                <a:gd name="T56" fmla="*/ 88 w 132"/>
                <a:gd name="T57" fmla="*/ 172 h 720"/>
                <a:gd name="T58" fmla="*/ 92 w 132"/>
                <a:gd name="T59" fmla="*/ 68 h 720"/>
                <a:gd name="T60" fmla="*/ 96 w 132"/>
                <a:gd name="T61" fmla="*/ 568 h 720"/>
                <a:gd name="T62" fmla="*/ 100 w 132"/>
                <a:gd name="T63" fmla="*/ 484 h 720"/>
                <a:gd name="T64" fmla="*/ 100 w 132"/>
                <a:gd name="T65" fmla="*/ 172 h 720"/>
                <a:gd name="T66" fmla="*/ 104 w 132"/>
                <a:gd name="T67" fmla="*/ 44 h 720"/>
                <a:gd name="T68" fmla="*/ 108 w 132"/>
                <a:gd name="T69" fmla="*/ 460 h 720"/>
                <a:gd name="T70" fmla="*/ 112 w 132"/>
                <a:gd name="T71" fmla="*/ 340 h 720"/>
                <a:gd name="T72" fmla="*/ 112 w 132"/>
                <a:gd name="T73" fmla="*/ 532 h 720"/>
                <a:gd name="T74" fmla="*/ 116 w 132"/>
                <a:gd name="T75" fmla="*/ 32 h 720"/>
                <a:gd name="T76" fmla="*/ 120 w 132"/>
                <a:gd name="T77" fmla="*/ 544 h 720"/>
                <a:gd name="T78" fmla="*/ 124 w 132"/>
                <a:gd name="T79" fmla="*/ 316 h 720"/>
                <a:gd name="T80" fmla="*/ 124 w 132"/>
                <a:gd name="T81" fmla="*/ 284 h 720"/>
                <a:gd name="T82" fmla="*/ 128 w 132"/>
                <a:gd name="T83" fmla="*/ 68 h 7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2"/>
                <a:gd name="T127" fmla="*/ 0 h 720"/>
                <a:gd name="T128" fmla="*/ 132 w 132"/>
                <a:gd name="T129" fmla="*/ 720 h 7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2" h="720">
                  <a:moveTo>
                    <a:pt x="0" y="92"/>
                  </a:moveTo>
                  <a:lnTo>
                    <a:pt x="4" y="152"/>
                  </a:lnTo>
                  <a:lnTo>
                    <a:pt x="4" y="508"/>
                  </a:lnTo>
                  <a:lnTo>
                    <a:pt x="4" y="0"/>
                  </a:lnTo>
                  <a:lnTo>
                    <a:pt x="4" y="192"/>
                  </a:lnTo>
                  <a:lnTo>
                    <a:pt x="8" y="164"/>
                  </a:lnTo>
                  <a:lnTo>
                    <a:pt x="8" y="588"/>
                  </a:lnTo>
                  <a:lnTo>
                    <a:pt x="8" y="20"/>
                  </a:lnTo>
                  <a:lnTo>
                    <a:pt x="8" y="320"/>
                  </a:lnTo>
                  <a:lnTo>
                    <a:pt x="12" y="376"/>
                  </a:lnTo>
                  <a:lnTo>
                    <a:pt x="12" y="576"/>
                  </a:lnTo>
                  <a:lnTo>
                    <a:pt x="12" y="48"/>
                  </a:lnTo>
                  <a:lnTo>
                    <a:pt x="12" y="328"/>
                  </a:lnTo>
                  <a:lnTo>
                    <a:pt x="16" y="88"/>
                  </a:lnTo>
                  <a:lnTo>
                    <a:pt x="16" y="548"/>
                  </a:lnTo>
                  <a:lnTo>
                    <a:pt x="16" y="432"/>
                  </a:lnTo>
                  <a:lnTo>
                    <a:pt x="20" y="168"/>
                  </a:lnTo>
                  <a:lnTo>
                    <a:pt x="20" y="564"/>
                  </a:lnTo>
                  <a:lnTo>
                    <a:pt x="20" y="56"/>
                  </a:lnTo>
                  <a:lnTo>
                    <a:pt x="20" y="160"/>
                  </a:lnTo>
                  <a:lnTo>
                    <a:pt x="24" y="304"/>
                  </a:lnTo>
                  <a:lnTo>
                    <a:pt x="24" y="588"/>
                  </a:lnTo>
                  <a:lnTo>
                    <a:pt x="24" y="76"/>
                  </a:lnTo>
                  <a:lnTo>
                    <a:pt x="24" y="448"/>
                  </a:lnTo>
                  <a:lnTo>
                    <a:pt x="28" y="448"/>
                  </a:lnTo>
                  <a:lnTo>
                    <a:pt x="28" y="600"/>
                  </a:lnTo>
                  <a:lnTo>
                    <a:pt x="28" y="52"/>
                  </a:lnTo>
                  <a:lnTo>
                    <a:pt x="28" y="372"/>
                  </a:lnTo>
                  <a:lnTo>
                    <a:pt x="32" y="492"/>
                  </a:lnTo>
                  <a:lnTo>
                    <a:pt x="32" y="632"/>
                  </a:lnTo>
                  <a:lnTo>
                    <a:pt x="32" y="72"/>
                  </a:lnTo>
                  <a:lnTo>
                    <a:pt x="32" y="456"/>
                  </a:lnTo>
                  <a:lnTo>
                    <a:pt x="36" y="584"/>
                  </a:lnTo>
                  <a:lnTo>
                    <a:pt x="36" y="652"/>
                  </a:lnTo>
                  <a:lnTo>
                    <a:pt x="36" y="44"/>
                  </a:lnTo>
                  <a:lnTo>
                    <a:pt x="36" y="512"/>
                  </a:lnTo>
                  <a:lnTo>
                    <a:pt x="40" y="324"/>
                  </a:lnTo>
                  <a:lnTo>
                    <a:pt x="40" y="676"/>
                  </a:lnTo>
                  <a:lnTo>
                    <a:pt x="40" y="64"/>
                  </a:lnTo>
                  <a:lnTo>
                    <a:pt x="40" y="112"/>
                  </a:lnTo>
                  <a:lnTo>
                    <a:pt x="44" y="272"/>
                  </a:lnTo>
                  <a:lnTo>
                    <a:pt x="44" y="692"/>
                  </a:lnTo>
                  <a:lnTo>
                    <a:pt x="44" y="80"/>
                  </a:lnTo>
                  <a:lnTo>
                    <a:pt x="44" y="216"/>
                  </a:lnTo>
                  <a:lnTo>
                    <a:pt x="48" y="300"/>
                  </a:lnTo>
                  <a:lnTo>
                    <a:pt x="48" y="580"/>
                  </a:lnTo>
                  <a:lnTo>
                    <a:pt x="48" y="104"/>
                  </a:lnTo>
                  <a:lnTo>
                    <a:pt x="48" y="312"/>
                  </a:lnTo>
                  <a:lnTo>
                    <a:pt x="52" y="388"/>
                  </a:lnTo>
                  <a:lnTo>
                    <a:pt x="52" y="604"/>
                  </a:lnTo>
                  <a:lnTo>
                    <a:pt x="52" y="72"/>
                  </a:lnTo>
                  <a:lnTo>
                    <a:pt x="52" y="516"/>
                  </a:lnTo>
                  <a:lnTo>
                    <a:pt x="56" y="632"/>
                  </a:lnTo>
                  <a:lnTo>
                    <a:pt x="56" y="64"/>
                  </a:lnTo>
                  <a:lnTo>
                    <a:pt x="56" y="344"/>
                  </a:lnTo>
                  <a:lnTo>
                    <a:pt x="60" y="88"/>
                  </a:lnTo>
                  <a:lnTo>
                    <a:pt x="60" y="672"/>
                  </a:lnTo>
                  <a:lnTo>
                    <a:pt x="60" y="68"/>
                  </a:lnTo>
                  <a:lnTo>
                    <a:pt x="60" y="440"/>
                  </a:lnTo>
                  <a:lnTo>
                    <a:pt x="64" y="172"/>
                  </a:lnTo>
                  <a:lnTo>
                    <a:pt x="64" y="668"/>
                  </a:lnTo>
                  <a:lnTo>
                    <a:pt x="64" y="56"/>
                  </a:lnTo>
                  <a:lnTo>
                    <a:pt x="64" y="164"/>
                  </a:lnTo>
                  <a:lnTo>
                    <a:pt x="68" y="244"/>
                  </a:lnTo>
                  <a:lnTo>
                    <a:pt x="68" y="720"/>
                  </a:lnTo>
                  <a:lnTo>
                    <a:pt x="68" y="60"/>
                  </a:lnTo>
                  <a:lnTo>
                    <a:pt x="68" y="380"/>
                  </a:lnTo>
                  <a:lnTo>
                    <a:pt x="72" y="476"/>
                  </a:lnTo>
                  <a:lnTo>
                    <a:pt x="72" y="712"/>
                  </a:lnTo>
                  <a:lnTo>
                    <a:pt x="72" y="52"/>
                  </a:lnTo>
                  <a:lnTo>
                    <a:pt x="72" y="164"/>
                  </a:lnTo>
                  <a:lnTo>
                    <a:pt x="76" y="132"/>
                  </a:lnTo>
                  <a:lnTo>
                    <a:pt x="76" y="456"/>
                  </a:lnTo>
                  <a:lnTo>
                    <a:pt x="76" y="76"/>
                  </a:lnTo>
                  <a:lnTo>
                    <a:pt x="76" y="224"/>
                  </a:lnTo>
                  <a:lnTo>
                    <a:pt x="80" y="332"/>
                  </a:lnTo>
                  <a:lnTo>
                    <a:pt x="80" y="480"/>
                  </a:lnTo>
                  <a:lnTo>
                    <a:pt x="80" y="52"/>
                  </a:lnTo>
                  <a:lnTo>
                    <a:pt x="80" y="360"/>
                  </a:lnTo>
                  <a:lnTo>
                    <a:pt x="84" y="356"/>
                  </a:lnTo>
                  <a:lnTo>
                    <a:pt x="84" y="536"/>
                  </a:lnTo>
                  <a:lnTo>
                    <a:pt x="84" y="76"/>
                  </a:lnTo>
                  <a:lnTo>
                    <a:pt x="84" y="100"/>
                  </a:lnTo>
                  <a:lnTo>
                    <a:pt x="88" y="208"/>
                  </a:lnTo>
                  <a:lnTo>
                    <a:pt x="88" y="552"/>
                  </a:lnTo>
                  <a:lnTo>
                    <a:pt x="88" y="44"/>
                  </a:lnTo>
                  <a:lnTo>
                    <a:pt x="88" y="172"/>
                  </a:lnTo>
                  <a:lnTo>
                    <a:pt x="92" y="252"/>
                  </a:lnTo>
                  <a:lnTo>
                    <a:pt x="92" y="544"/>
                  </a:lnTo>
                  <a:lnTo>
                    <a:pt x="92" y="68"/>
                  </a:lnTo>
                  <a:lnTo>
                    <a:pt x="92" y="300"/>
                  </a:lnTo>
                  <a:lnTo>
                    <a:pt x="96" y="284"/>
                  </a:lnTo>
                  <a:lnTo>
                    <a:pt x="96" y="568"/>
                  </a:lnTo>
                  <a:lnTo>
                    <a:pt x="96" y="44"/>
                  </a:lnTo>
                  <a:lnTo>
                    <a:pt x="96" y="416"/>
                  </a:lnTo>
                  <a:lnTo>
                    <a:pt x="100" y="484"/>
                  </a:lnTo>
                  <a:lnTo>
                    <a:pt x="100" y="624"/>
                  </a:lnTo>
                  <a:lnTo>
                    <a:pt x="100" y="72"/>
                  </a:lnTo>
                  <a:lnTo>
                    <a:pt x="100" y="172"/>
                  </a:lnTo>
                  <a:lnTo>
                    <a:pt x="104" y="376"/>
                  </a:lnTo>
                  <a:lnTo>
                    <a:pt x="104" y="640"/>
                  </a:lnTo>
                  <a:lnTo>
                    <a:pt x="104" y="44"/>
                  </a:lnTo>
                  <a:lnTo>
                    <a:pt x="104" y="352"/>
                  </a:lnTo>
                  <a:lnTo>
                    <a:pt x="108" y="216"/>
                  </a:lnTo>
                  <a:lnTo>
                    <a:pt x="108" y="460"/>
                  </a:lnTo>
                  <a:lnTo>
                    <a:pt x="108" y="84"/>
                  </a:lnTo>
                  <a:lnTo>
                    <a:pt x="108" y="264"/>
                  </a:lnTo>
                  <a:lnTo>
                    <a:pt x="112" y="340"/>
                  </a:lnTo>
                  <a:lnTo>
                    <a:pt x="112" y="540"/>
                  </a:lnTo>
                  <a:lnTo>
                    <a:pt x="112" y="48"/>
                  </a:lnTo>
                  <a:lnTo>
                    <a:pt x="112" y="532"/>
                  </a:lnTo>
                  <a:lnTo>
                    <a:pt x="116" y="408"/>
                  </a:lnTo>
                  <a:lnTo>
                    <a:pt x="116" y="536"/>
                  </a:lnTo>
                  <a:lnTo>
                    <a:pt x="116" y="32"/>
                  </a:lnTo>
                  <a:lnTo>
                    <a:pt x="116" y="120"/>
                  </a:lnTo>
                  <a:lnTo>
                    <a:pt x="120" y="112"/>
                  </a:lnTo>
                  <a:lnTo>
                    <a:pt x="120" y="544"/>
                  </a:lnTo>
                  <a:lnTo>
                    <a:pt x="120" y="64"/>
                  </a:lnTo>
                  <a:lnTo>
                    <a:pt x="120" y="208"/>
                  </a:lnTo>
                  <a:lnTo>
                    <a:pt x="124" y="316"/>
                  </a:lnTo>
                  <a:lnTo>
                    <a:pt x="124" y="552"/>
                  </a:lnTo>
                  <a:lnTo>
                    <a:pt x="124" y="36"/>
                  </a:lnTo>
                  <a:lnTo>
                    <a:pt x="124" y="284"/>
                  </a:lnTo>
                  <a:lnTo>
                    <a:pt x="128" y="324"/>
                  </a:lnTo>
                  <a:lnTo>
                    <a:pt x="128" y="624"/>
                  </a:lnTo>
                  <a:lnTo>
                    <a:pt x="128" y="68"/>
                  </a:lnTo>
                  <a:lnTo>
                    <a:pt x="128" y="436"/>
                  </a:lnTo>
                  <a:lnTo>
                    <a:pt x="132" y="100"/>
                  </a:lnTo>
                </a:path>
              </a:pathLst>
            </a:custGeom>
            <a:noFill/>
            <a:ln w="0">
              <a:solidFill>
                <a:srgbClr val="000000"/>
              </a:solidFill>
              <a:prstDash val="solid"/>
              <a:round/>
              <a:headEnd/>
              <a:tailEnd/>
            </a:ln>
          </p:spPr>
          <p:txBody>
            <a:bodyPr/>
            <a:lstStyle/>
            <a:p>
              <a:endParaRPr lang="en-GB"/>
            </a:p>
          </p:txBody>
        </p:sp>
        <p:sp>
          <p:nvSpPr>
            <p:cNvPr id="25667" name="Freeform 65"/>
            <p:cNvSpPr>
              <a:spLocks/>
            </p:cNvSpPr>
            <p:nvPr/>
          </p:nvSpPr>
          <p:spPr bwMode="auto">
            <a:xfrm>
              <a:off x="4519629" y="2138370"/>
              <a:ext cx="103188" cy="1085850"/>
            </a:xfrm>
            <a:custGeom>
              <a:avLst/>
              <a:gdLst>
                <a:gd name="T0" fmla="*/ 0 w 60"/>
                <a:gd name="T1" fmla="*/ 20 h 684"/>
                <a:gd name="T2" fmla="*/ 0 w 60"/>
                <a:gd name="T3" fmla="*/ 544 h 684"/>
                <a:gd name="T4" fmla="*/ 0 w 60"/>
                <a:gd name="T5" fmla="*/ 136 h 684"/>
                <a:gd name="T6" fmla="*/ 4 w 60"/>
                <a:gd name="T7" fmla="*/ 212 h 684"/>
                <a:gd name="T8" fmla="*/ 4 w 60"/>
                <a:gd name="T9" fmla="*/ 528 h 684"/>
                <a:gd name="T10" fmla="*/ 4 w 60"/>
                <a:gd name="T11" fmla="*/ 52 h 684"/>
                <a:gd name="T12" fmla="*/ 4 w 60"/>
                <a:gd name="T13" fmla="*/ 224 h 684"/>
                <a:gd name="T14" fmla="*/ 8 w 60"/>
                <a:gd name="T15" fmla="*/ 304 h 684"/>
                <a:gd name="T16" fmla="*/ 8 w 60"/>
                <a:gd name="T17" fmla="*/ 548 h 684"/>
                <a:gd name="T18" fmla="*/ 8 w 60"/>
                <a:gd name="T19" fmla="*/ 16 h 684"/>
                <a:gd name="T20" fmla="*/ 8 w 60"/>
                <a:gd name="T21" fmla="*/ 436 h 684"/>
                <a:gd name="T22" fmla="*/ 12 w 60"/>
                <a:gd name="T23" fmla="*/ 552 h 684"/>
                <a:gd name="T24" fmla="*/ 12 w 60"/>
                <a:gd name="T25" fmla="*/ 576 h 684"/>
                <a:gd name="T26" fmla="*/ 12 w 60"/>
                <a:gd name="T27" fmla="*/ 40 h 684"/>
                <a:gd name="T28" fmla="*/ 12 w 60"/>
                <a:gd name="T29" fmla="*/ 244 h 684"/>
                <a:gd name="T30" fmla="*/ 16 w 60"/>
                <a:gd name="T31" fmla="*/ 376 h 684"/>
                <a:gd name="T32" fmla="*/ 16 w 60"/>
                <a:gd name="T33" fmla="*/ 592 h 684"/>
                <a:gd name="T34" fmla="*/ 16 w 60"/>
                <a:gd name="T35" fmla="*/ 12 h 684"/>
                <a:gd name="T36" fmla="*/ 16 w 60"/>
                <a:gd name="T37" fmla="*/ 444 h 684"/>
                <a:gd name="T38" fmla="*/ 20 w 60"/>
                <a:gd name="T39" fmla="*/ 220 h 684"/>
                <a:gd name="T40" fmla="*/ 20 w 60"/>
                <a:gd name="T41" fmla="*/ 604 h 684"/>
                <a:gd name="T42" fmla="*/ 20 w 60"/>
                <a:gd name="T43" fmla="*/ 36 h 684"/>
                <a:gd name="T44" fmla="*/ 20 w 60"/>
                <a:gd name="T45" fmla="*/ 256 h 684"/>
                <a:gd name="T46" fmla="*/ 24 w 60"/>
                <a:gd name="T47" fmla="*/ 336 h 684"/>
                <a:gd name="T48" fmla="*/ 24 w 60"/>
                <a:gd name="T49" fmla="*/ 624 h 684"/>
                <a:gd name="T50" fmla="*/ 24 w 60"/>
                <a:gd name="T51" fmla="*/ 0 h 684"/>
                <a:gd name="T52" fmla="*/ 24 w 60"/>
                <a:gd name="T53" fmla="*/ 460 h 684"/>
                <a:gd name="T54" fmla="*/ 28 w 60"/>
                <a:gd name="T55" fmla="*/ 540 h 684"/>
                <a:gd name="T56" fmla="*/ 28 w 60"/>
                <a:gd name="T57" fmla="*/ 648 h 684"/>
                <a:gd name="T58" fmla="*/ 28 w 60"/>
                <a:gd name="T59" fmla="*/ 24 h 684"/>
                <a:gd name="T60" fmla="*/ 28 w 60"/>
                <a:gd name="T61" fmla="*/ 328 h 684"/>
                <a:gd name="T62" fmla="*/ 32 w 60"/>
                <a:gd name="T63" fmla="*/ 312 h 684"/>
                <a:gd name="T64" fmla="*/ 32 w 60"/>
                <a:gd name="T65" fmla="*/ 668 h 684"/>
                <a:gd name="T66" fmla="*/ 32 w 60"/>
                <a:gd name="T67" fmla="*/ 40 h 684"/>
                <a:gd name="T68" fmla="*/ 32 w 60"/>
                <a:gd name="T69" fmla="*/ 356 h 684"/>
                <a:gd name="T70" fmla="*/ 36 w 60"/>
                <a:gd name="T71" fmla="*/ 484 h 684"/>
                <a:gd name="T72" fmla="*/ 36 w 60"/>
                <a:gd name="T73" fmla="*/ 564 h 684"/>
                <a:gd name="T74" fmla="*/ 36 w 60"/>
                <a:gd name="T75" fmla="*/ 84 h 684"/>
                <a:gd name="T76" fmla="*/ 36 w 60"/>
                <a:gd name="T77" fmla="*/ 452 h 684"/>
                <a:gd name="T78" fmla="*/ 40 w 60"/>
                <a:gd name="T79" fmla="*/ 336 h 684"/>
                <a:gd name="T80" fmla="*/ 40 w 60"/>
                <a:gd name="T81" fmla="*/ 604 h 684"/>
                <a:gd name="T82" fmla="*/ 40 w 60"/>
                <a:gd name="T83" fmla="*/ 32 h 684"/>
                <a:gd name="T84" fmla="*/ 40 w 60"/>
                <a:gd name="T85" fmla="*/ 604 h 684"/>
                <a:gd name="T86" fmla="*/ 44 w 60"/>
                <a:gd name="T87" fmla="*/ 72 h 684"/>
                <a:gd name="T88" fmla="*/ 44 w 60"/>
                <a:gd name="T89" fmla="*/ 604 h 684"/>
                <a:gd name="T90" fmla="*/ 44 w 60"/>
                <a:gd name="T91" fmla="*/ 24 h 684"/>
                <a:gd name="T92" fmla="*/ 44 w 60"/>
                <a:gd name="T93" fmla="*/ 132 h 684"/>
                <a:gd name="T94" fmla="*/ 48 w 60"/>
                <a:gd name="T95" fmla="*/ 200 h 684"/>
                <a:gd name="T96" fmla="*/ 48 w 60"/>
                <a:gd name="T97" fmla="*/ 628 h 684"/>
                <a:gd name="T98" fmla="*/ 48 w 60"/>
                <a:gd name="T99" fmla="*/ 28 h 684"/>
                <a:gd name="T100" fmla="*/ 48 w 60"/>
                <a:gd name="T101" fmla="*/ 220 h 684"/>
                <a:gd name="T102" fmla="*/ 52 w 60"/>
                <a:gd name="T103" fmla="*/ 336 h 684"/>
                <a:gd name="T104" fmla="*/ 52 w 60"/>
                <a:gd name="T105" fmla="*/ 636 h 684"/>
                <a:gd name="T106" fmla="*/ 52 w 60"/>
                <a:gd name="T107" fmla="*/ 16 h 684"/>
                <a:gd name="T108" fmla="*/ 52 w 60"/>
                <a:gd name="T109" fmla="*/ 460 h 684"/>
                <a:gd name="T110" fmla="*/ 56 w 60"/>
                <a:gd name="T111" fmla="*/ 512 h 684"/>
                <a:gd name="T112" fmla="*/ 56 w 60"/>
                <a:gd name="T113" fmla="*/ 680 h 684"/>
                <a:gd name="T114" fmla="*/ 56 w 60"/>
                <a:gd name="T115" fmla="*/ 20 h 684"/>
                <a:gd name="T116" fmla="*/ 56 w 60"/>
                <a:gd name="T117" fmla="*/ 228 h 684"/>
                <a:gd name="T118" fmla="*/ 60 w 60"/>
                <a:gd name="T119" fmla="*/ 420 h 684"/>
                <a:gd name="T120" fmla="*/ 60 w 60"/>
                <a:gd name="T121" fmla="*/ 684 h 684"/>
                <a:gd name="T122" fmla="*/ 60 w 60"/>
                <a:gd name="T123" fmla="*/ 76 h 6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684"/>
                <a:gd name="T188" fmla="*/ 60 w 60"/>
                <a:gd name="T189" fmla="*/ 684 h 6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684">
                  <a:moveTo>
                    <a:pt x="0" y="20"/>
                  </a:moveTo>
                  <a:lnTo>
                    <a:pt x="0" y="544"/>
                  </a:lnTo>
                  <a:lnTo>
                    <a:pt x="0" y="136"/>
                  </a:lnTo>
                  <a:lnTo>
                    <a:pt x="4" y="212"/>
                  </a:lnTo>
                  <a:lnTo>
                    <a:pt x="4" y="528"/>
                  </a:lnTo>
                  <a:lnTo>
                    <a:pt x="4" y="52"/>
                  </a:lnTo>
                  <a:lnTo>
                    <a:pt x="4" y="224"/>
                  </a:lnTo>
                  <a:lnTo>
                    <a:pt x="8" y="304"/>
                  </a:lnTo>
                  <a:lnTo>
                    <a:pt x="8" y="548"/>
                  </a:lnTo>
                  <a:lnTo>
                    <a:pt x="8" y="16"/>
                  </a:lnTo>
                  <a:lnTo>
                    <a:pt x="8" y="436"/>
                  </a:lnTo>
                  <a:lnTo>
                    <a:pt x="12" y="552"/>
                  </a:lnTo>
                  <a:lnTo>
                    <a:pt x="12" y="576"/>
                  </a:lnTo>
                  <a:lnTo>
                    <a:pt x="12" y="40"/>
                  </a:lnTo>
                  <a:lnTo>
                    <a:pt x="12" y="244"/>
                  </a:lnTo>
                  <a:lnTo>
                    <a:pt x="16" y="376"/>
                  </a:lnTo>
                  <a:lnTo>
                    <a:pt x="16" y="592"/>
                  </a:lnTo>
                  <a:lnTo>
                    <a:pt x="16" y="12"/>
                  </a:lnTo>
                  <a:lnTo>
                    <a:pt x="16" y="444"/>
                  </a:lnTo>
                  <a:lnTo>
                    <a:pt x="20" y="220"/>
                  </a:lnTo>
                  <a:lnTo>
                    <a:pt x="20" y="604"/>
                  </a:lnTo>
                  <a:lnTo>
                    <a:pt x="20" y="36"/>
                  </a:lnTo>
                  <a:lnTo>
                    <a:pt x="20" y="256"/>
                  </a:lnTo>
                  <a:lnTo>
                    <a:pt x="24" y="336"/>
                  </a:lnTo>
                  <a:lnTo>
                    <a:pt x="24" y="624"/>
                  </a:lnTo>
                  <a:lnTo>
                    <a:pt x="24" y="0"/>
                  </a:lnTo>
                  <a:lnTo>
                    <a:pt x="24" y="460"/>
                  </a:lnTo>
                  <a:lnTo>
                    <a:pt x="28" y="540"/>
                  </a:lnTo>
                  <a:lnTo>
                    <a:pt x="28" y="648"/>
                  </a:lnTo>
                  <a:lnTo>
                    <a:pt x="28" y="24"/>
                  </a:lnTo>
                  <a:lnTo>
                    <a:pt x="28" y="328"/>
                  </a:lnTo>
                  <a:lnTo>
                    <a:pt x="32" y="312"/>
                  </a:lnTo>
                  <a:lnTo>
                    <a:pt x="32" y="668"/>
                  </a:lnTo>
                  <a:lnTo>
                    <a:pt x="32" y="40"/>
                  </a:lnTo>
                  <a:lnTo>
                    <a:pt x="32" y="356"/>
                  </a:lnTo>
                  <a:lnTo>
                    <a:pt x="36" y="484"/>
                  </a:lnTo>
                  <a:lnTo>
                    <a:pt x="36" y="564"/>
                  </a:lnTo>
                  <a:lnTo>
                    <a:pt x="36" y="84"/>
                  </a:lnTo>
                  <a:lnTo>
                    <a:pt x="36" y="452"/>
                  </a:lnTo>
                  <a:lnTo>
                    <a:pt x="40" y="336"/>
                  </a:lnTo>
                  <a:lnTo>
                    <a:pt x="40" y="604"/>
                  </a:lnTo>
                  <a:lnTo>
                    <a:pt x="40" y="32"/>
                  </a:lnTo>
                  <a:lnTo>
                    <a:pt x="40" y="604"/>
                  </a:lnTo>
                  <a:lnTo>
                    <a:pt x="44" y="72"/>
                  </a:lnTo>
                  <a:lnTo>
                    <a:pt x="44" y="604"/>
                  </a:lnTo>
                  <a:lnTo>
                    <a:pt x="44" y="24"/>
                  </a:lnTo>
                  <a:lnTo>
                    <a:pt x="44" y="132"/>
                  </a:lnTo>
                  <a:lnTo>
                    <a:pt x="48" y="200"/>
                  </a:lnTo>
                  <a:lnTo>
                    <a:pt x="48" y="628"/>
                  </a:lnTo>
                  <a:lnTo>
                    <a:pt x="48" y="28"/>
                  </a:lnTo>
                  <a:lnTo>
                    <a:pt x="48" y="220"/>
                  </a:lnTo>
                  <a:lnTo>
                    <a:pt x="52" y="336"/>
                  </a:lnTo>
                  <a:lnTo>
                    <a:pt x="52" y="636"/>
                  </a:lnTo>
                  <a:lnTo>
                    <a:pt x="52" y="16"/>
                  </a:lnTo>
                  <a:lnTo>
                    <a:pt x="52" y="460"/>
                  </a:lnTo>
                  <a:lnTo>
                    <a:pt x="56" y="512"/>
                  </a:lnTo>
                  <a:lnTo>
                    <a:pt x="56" y="680"/>
                  </a:lnTo>
                  <a:lnTo>
                    <a:pt x="56" y="20"/>
                  </a:lnTo>
                  <a:lnTo>
                    <a:pt x="56" y="228"/>
                  </a:lnTo>
                  <a:lnTo>
                    <a:pt x="60" y="420"/>
                  </a:lnTo>
                  <a:lnTo>
                    <a:pt x="60" y="684"/>
                  </a:lnTo>
                  <a:lnTo>
                    <a:pt x="60" y="76"/>
                  </a:lnTo>
                </a:path>
              </a:pathLst>
            </a:custGeom>
            <a:noFill/>
            <a:ln w="0">
              <a:solidFill>
                <a:srgbClr val="000000"/>
              </a:solidFill>
              <a:prstDash val="solid"/>
              <a:round/>
              <a:headEnd/>
              <a:tailEnd/>
            </a:ln>
          </p:spPr>
          <p:txBody>
            <a:bodyPr/>
            <a:lstStyle/>
            <a:p>
              <a:endParaRPr lang="en-GB"/>
            </a:p>
          </p:txBody>
        </p:sp>
        <p:sp>
          <p:nvSpPr>
            <p:cNvPr id="25668" name="Rectangle 66"/>
            <p:cNvSpPr>
              <a:spLocks noChangeArrowheads="1"/>
            </p:cNvSpPr>
            <p:nvPr/>
          </p:nvSpPr>
          <p:spPr bwMode="auto">
            <a:xfrm>
              <a:off x="3492517" y="1395420"/>
              <a:ext cx="793487" cy="184666"/>
            </a:xfrm>
            <a:prstGeom prst="rect">
              <a:avLst/>
            </a:prstGeom>
            <a:noFill/>
            <a:ln w="9525">
              <a:noFill/>
              <a:miter lim="800000"/>
              <a:headEnd/>
              <a:tailEnd/>
            </a:ln>
          </p:spPr>
          <p:txBody>
            <a:bodyPr wrap="none" lIns="0" tIns="0" rIns="0" bIns="0">
              <a:spAutoFit/>
            </a:bodyPr>
            <a:lstStyle/>
            <a:p>
              <a:pPr algn="l" eaLnBrk="1" hangingPunct="1"/>
              <a:r>
                <a:rPr lang="en-GB" sz="1200" b="0" dirty="0" smtClean="0">
                  <a:solidFill>
                    <a:srgbClr val="990033"/>
                  </a:solidFill>
                  <a:latin typeface="Arial Narrow" pitchFamily="34" charset="0"/>
                  <a:cs typeface="Arial" pitchFamily="34" charset="0"/>
                </a:rPr>
                <a:t>Log- evidence</a:t>
              </a:r>
              <a:endParaRPr lang="en-GB" sz="1200" dirty="0">
                <a:solidFill>
                  <a:srgbClr val="990033"/>
                </a:solidFill>
                <a:latin typeface="Arial" pitchFamily="34" charset="0"/>
                <a:cs typeface="Arial" pitchFamily="34" charset="0"/>
              </a:endParaRPr>
            </a:p>
          </p:txBody>
        </p:sp>
        <p:sp>
          <p:nvSpPr>
            <p:cNvPr id="25670" name="Rectangle 68"/>
            <p:cNvSpPr>
              <a:spLocks noChangeArrowheads="1"/>
            </p:cNvSpPr>
            <p:nvPr/>
          </p:nvSpPr>
          <p:spPr bwMode="auto">
            <a:xfrm rot="16200000">
              <a:off x="2295542" y="2336807"/>
              <a:ext cx="652462" cy="153988"/>
            </a:xfrm>
            <a:prstGeom prst="rect">
              <a:avLst/>
            </a:prstGeom>
            <a:noFill/>
            <a:ln w="9525">
              <a:noFill/>
              <a:miter lim="800000"/>
              <a:headEnd/>
              <a:tailEnd/>
            </a:ln>
          </p:spPr>
          <p:txBody>
            <a:bodyPr wrap="none" lIns="0" tIns="0" rIns="0" bIns="0">
              <a:spAutoFit/>
            </a:bodyPr>
            <a:lstStyle/>
            <a:p>
              <a:pPr algn="l" eaLnBrk="1" hangingPunct="1"/>
              <a:r>
                <a:rPr lang="en-GB" sz="1000" b="0">
                  <a:solidFill>
                    <a:srgbClr val="000000"/>
                  </a:solidFill>
                  <a:latin typeface="Arial Narrow" pitchFamily="34" charset="0"/>
                  <a:cs typeface="Arial" pitchFamily="34" charset="0"/>
                </a:rPr>
                <a:t>log-probability</a:t>
              </a:r>
              <a:endParaRPr lang="en-GB" sz="1000">
                <a:latin typeface="Arial" pitchFamily="34" charset="0"/>
                <a:cs typeface="Arial" pitchFamily="34" charset="0"/>
              </a:endParaRPr>
            </a:p>
          </p:txBody>
        </p:sp>
        <p:sp>
          <p:nvSpPr>
            <p:cNvPr id="25671" name="Rectangle 69"/>
            <p:cNvSpPr>
              <a:spLocks noChangeArrowheads="1"/>
            </p:cNvSpPr>
            <p:nvPr/>
          </p:nvSpPr>
          <p:spPr bwMode="auto">
            <a:xfrm>
              <a:off x="2966170" y="3788916"/>
              <a:ext cx="1768475" cy="1631950"/>
            </a:xfrm>
            <a:prstGeom prst="rect">
              <a:avLst/>
            </a:prstGeom>
            <a:noFill/>
            <a:ln w="0">
              <a:solidFill>
                <a:srgbClr val="FFFFFF"/>
              </a:solidFill>
              <a:miter lim="800000"/>
              <a:headEnd/>
              <a:tailEnd/>
            </a:ln>
          </p:spPr>
          <p:txBody>
            <a:bodyPr/>
            <a:lstStyle/>
            <a:p>
              <a:endParaRPr lang="en-US"/>
            </a:p>
          </p:txBody>
        </p:sp>
        <p:sp>
          <p:nvSpPr>
            <p:cNvPr id="25672" name="Line 70"/>
            <p:cNvSpPr>
              <a:spLocks noChangeShapeType="1"/>
            </p:cNvSpPr>
            <p:nvPr/>
          </p:nvSpPr>
          <p:spPr bwMode="auto">
            <a:xfrm>
              <a:off x="2966170" y="3788916"/>
              <a:ext cx="1768475" cy="0"/>
            </a:xfrm>
            <a:prstGeom prst="line">
              <a:avLst/>
            </a:prstGeom>
            <a:noFill/>
            <a:ln w="0">
              <a:solidFill>
                <a:srgbClr val="000000"/>
              </a:solidFill>
              <a:round/>
              <a:headEnd/>
              <a:tailEnd/>
            </a:ln>
          </p:spPr>
          <p:txBody>
            <a:bodyPr/>
            <a:lstStyle/>
            <a:p>
              <a:endParaRPr lang="en-GB"/>
            </a:p>
          </p:txBody>
        </p:sp>
        <p:sp>
          <p:nvSpPr>
            <p:cNvPr id="25673" name="Line 71"/>
            <p:cNvSpPr>
              <a:spLocks noChangeShapeType="1"/>
            </p:cNvSpPr>
            <p:nvPr/>
          </p:nvSpPr>
          <p:spPr bwMode="auto">
            <a:xfrm>
              <a:off x="2966170" y="5420866"/>
              <a:ext cx="1768475" cy="0"/>
            </a:xfrm>
            <a:prstGeom prst="line">
              <a:avLst/>
            </a:prstGeom>
            <a:noFill/>
            <a:ln w="0">
              <a:solidFill>
                <a:srgbClr val="000000"/>
              </a:solidFill>
              <a:round/>
              <a:headEnd/>
              <a:tailEnd/>
            </a:ln>
          </p:spPr>
          <p:txBody>
            <a:bodyPr/>
            <a:lstStyle/>
            <a:p>
              <a:endParaRPr lang="en-GB"/>
            </a:p>
          </p:txBody>
        </p:sp>
        <p:sp>
          <p:nvSpPr>
            <p:cNvPr id="25674" name="Line 72"/>
            <p:cNvSpPr>
              <a:spLocks noChangeShapeType="1"/>
            </p:cNvSpPr>
            <p:nvPr/>
          </p:nvSpPr>
          <p:spPr bwMode="auto">
            <a:xfrm flipV="1">
              <a:off x="4734645" y="3788916"/>
              <a:ext cx="0" cy="1631950"/>
            </a:xfrm>
            <a:prstGeom prst="line">
              <a:avLst/>
            </a:prstGeom>
            <a:noFill/>
            <a:ln w="0">
              <a:solidFill>
                <a:srgbClr val="000000"/>
              </a:solidFill>
              <a:round/>
              <a:headEnd/>
              <a:tailEnd/>
            </a:ln>
          </p:spPr>
          <p:txBody>
            <a:bodyPr/>
            <a:lstStyle/>
            <a:p>
              <a:endParaRPr lang="en-GB"/>
            </a:p>
          </p:txBody>
        </p:sp>
        <p:sp>
          <p:nvSpPr>
            <p:cNvPr id="25675" name="Line 73"/>
            <p:cNvSpPr>
              <a:spLocks noChangeShapeType="1"/>
            </p:cNvSpPr>
            <p:nvPr/>
          </p:nvSpPr>
          <p:spPr bwMode="auto">
            <a:xfrm flipV="1">
              <a:off x="2966170" y="3788916"/>
              <a:ext cx="0" cy="1631950"/>
            </a:xfrm>
            <a:prstGeom prst="line">
              <a:avLst/>
            </a:prstGeom>
            <a:noFill/>
            <a:ln w="0">
              <a:solidFill>
                <a:srgbClr val="000000"/>
              </a:solidFill>
              <a:round/>
              <a:headEnd/>
              <a:tailEnd/>
            </a:ln>
          </p:spPr>
          <p:txBody>
            <a:bodyPr/>
            <a:lstStyle/>
            <a:p>
              <a:endParaRPr lang="en-GB"/>
            </a:p>
          </p:txBody>
        </p:sp>
        <p:sp>
          <p:nvSpPr>
            <p:cNvPr id="25676" name="Line 74"/>
            <p:cNvSpPr>
              <a:spLocks noChangeShapeType="1"/>
            </p:cNvSpPr>
            <p:nvPr/>
          </p:nvSpPr>
          <p:spPr bwMode="auto">
            <a:xfrm>
              <a:off x="2966170" y="5420866"/>
              <a:ext cx="1768475" cy="0"/>
            </a:xfrm>
            <a:prstGeom prst="line">
              <a:avLst/>
            </a:prstGeom>
            <a:noFill/>
            <a:ln w="0">
              <a:solidFill>
                <a:srgbClr val="000000"/>
              </a:solidFill>
              <a:round/>
              <a:headEnd/>
              <a:tailEnd/>
            </a:ln>
          </p:spPr>
          <p:txBody>
            <a:bodyPr/>
            <a:lstStyle/>
            <a:p>
              <a:endParaRPr lang="en-GB"/>
            </a:p>
          </p:txBody>
        </p:sp>
        <p:sp>
          <p:nvSpPr>
            <p:cNvPr id="25677" name="Line 75"/>
            <p:cNvSpPr>
              <a:spLocks noChangeShapeType="1"/>
            </p:cNvSpPr>
            <p:nvPr/>
          </p:nvSpPr>
          <p:spPr bwMode="auto">
            <a:xfrm flipV="1">
              <a:off x="2966170" y="3788916"/>
              <a:ext cx="0" cy="1631950"/>
            </a:xfrm>
            <a:prstGeom prst="line">
              <a:avLst/>
            </a:prstGeom>
            <a:noFill/>
            <a:ln w="0">
              <a:solidFill>
                <a:srgbClr val="000000"/>
              </a:solidFill>
              <a:round/>
              <a:headEnd/>
              <a:tailEnd/>
            </a:ln>
          </p:spPr>
          <p:txBody>
            <a:bodyPr/>
            <a:lstStyle/>
            <a:p>
              <a:endParaRPr lang="en-GB"/>
            </a:p>
          </p:txBody>
        </p:sp>
        <p:sp>
          <p:nvSpPr>
            <p:cNvPr id="25678" name="Line 76"/>
            <p:cNvSpPr>
              <a:spLocks noChangeShapeType="1"/>
            </p:cNvSpPr>
            <p:nvPr/>
          </p:nvSpPr>
          <p:spPr bwMode="auto">
            <a:xfrm flipV="1">
              <a:off x="2966170" y="5401816"/>
              <a:ext cx="0" cy="19050"/>
            </a:xfrm>
            <a:prstGeom prst="line">
              <a:avLst/>
            </a:prstGeom>
            <a:noFill/>
            <a:ln w="0">
              <a:solidFill>
                <a:srgbClr val="000000"/>
              </a:solidFill>
              <a:round/>
              <a:headEnd/>
              <a:tailEnd/>
            </a:ln>
          </p:spPr>
          <p:txBody>
            <a:bodyPr/>
            <a:lstStyle/>
            <a:p>
              <a:endParaRPr lang="en-GB"/>
            </a:p>
          </p:txBody>
        </p:sp>
        <p:sp>
          <p:nvSpPr>
            <p:cNvPr id="25679" name="Line 77"/>
            <p:cNvSpPr>
              <a:spLocks noChangeShapeType="1"/>
            </p:cNvSpPr>
            <p:nvPr/>
          </p:nvSpPr>
          <p:spPr bwMode="auto">
            <a:xfrm>
              <a:off x="2966170" y="3788916"/>
              <a:ext cx="0" cy="12700"/>
            </a:xfrm>
            <a:prstGeom prst="line">
              <a:avLst/>
            </a:prstGeom>
            <a:noFill/>
            <a:ln w="0">
              <a:solidFill>
                <a:srgbClr val="000000"/>
              </a:solidFill>
              <a:round/>
              <a:headEnd/>
              <a:tailEnd/>
            </a:ln>
          </p:spPr>
          <p:txBody>
            <a:bodyPr/>
            <a:lstStyle/>
            <a:p>
              <a:endParaRPr lang="en-GB"/>
            </a:p>
          </p:txBody>
        </p:sp>
        <p:sp>
          <p:nvSpPr>
            <p:cNvPr id="25680" name="Rectangle 78"/>
            <p:cNvSpPr>
              <a:spLocks noChangeArrowheads="1"/>
            </p:cNvSpPr>
            <p:nvPr/>
          </p:nvSpPr>
          <p:spPr bwMode="auto">
            <a:xfrm>
              <a:off x="2945532" y="5439916"/>
              <a:ext cx="46038" cy="123825"/>
            </a:xfrm>
            <a:prstGeom prst="rect">
              <a:avLst/>
            </a:prstGeom>
            <a:noFill/>
            <a:ln w="9525">
              <a:noFill/>
              <a:miter lim="800000"/>
              <a:headEnd/>
              <a:tailEnd/>
            </a:ln>
          </p:spPr>
          <p:txBody>
            <a:bodyPr wrap="none" lIns="0" tIns="0" rIns="0" bIns="0">
              <a:spAutoFit/>
            </a:bodyPr>
            <a:lstStyle/>
            <a:p>
              <a:pPr algn="l" eaLnBrk="1" hangingPunct="1"/>
              <a:r>
                <a:rPr lang="en-GB" sz="800" b="0">
                  <a:solidFill>
                    <a:srgbClr val="000000"/>
                  </a:solidFill>
                  <a:latin typeface="Arial Narrow" pitchFamily="34" charset="0"/>
                  <a:cs typeface="Arial" pitchFamily="34" charset="0"/>
                </a:rPr>
                <a:t>0</a:t>
              </a:r>
              <a:endParaRPr lang="en-GB" sz="2000">
                <a:latin typeface="Arial" pitchFamily="34" charset="0"/>
                <a:cs typeface="Arial" pitchFamily="34" charset="0"/>
              </a:endParaRPr>
            </a:p>
          </p:txBody>
        </p:sp>
        <p:sp>
          <p:nvSpPr>
            <p:cNvPr id="25681" name="Line 79"/>
            <p:cNvSpPr>
              <a:spLocks noChangeShapeType="1"/>
            </p:cNvSpPr>
            <p:nvPr/>
          </p:nvSpPr>
          <p:spPr bwMode="auto">
            <a:xfrm flipV="1">
              <a:off x="3213820" y="5401816"/>
              <a:ext cx="0" cy="19050"/>
            </a:xfrm>
            <a:prstGeom prst="line">
              <a:avLst/>
            </a:prstGeom>
            <a:noFill/>
            <a:ln w="0">
              <a:solidFill>
                <a:srgbClr val="000000"/>
              </a:solidFill>
              <a:round/>
              <a:headEnd/>
              <a:tailEnd/>
            </a:ln>
          </p:spPr>
          <p:txBody>
            <a:bodyPr/>
            <a:lstStyle/>
            <a:p>
              <a:endParaRPr lang="en-GB"/>
            </a:p>
          </p:txBody>
        </p:sp>
        <p:sp>
          <p:nvSpPr>
            <p:cNvPr id="25682" name="Line 80"/>
            <p:cNvSpPr>
              <a:spLocks noChangeShapeType="1"/>
            </p:cNvSpPr>
            <p:nvPr/>
          </p:nvSpPr>
          <p:spPr bwMode="auto">
            <a:xfrm>
              <a:off x="3213820" y="3788916"/>
              <a:ext cx="0" cy="12700"/>
            </a:xfrm>
            <a:prstGeom prst="line">
              <a:avLst/>
            </a:prstGeom>
            <a:noFill/>
            <a:ln w="0">
              <a:solidFill>
                <a:srgbClr val="000000"/>
              </a:solidFill>
              <a:round/>
              <a:headEnd/>
              <a:tailEnd/>
            </a:ln>
          </p:spPr>
          <p:txBody>
            <a:bodyPr/>
            <a:lstStyle/>
            <a:p>
              <a:endParaRPr lang="en-GB"/>
            </a:p>
          </p:txBody>
        </p:sp>
        <p:sp>
          <p:nvSpPr>
            <p:cNvPr id="25683" name="Rectangle 81"/>
            <p:cNvSpPr>
              <a:spLocks noChangeArrowheads="1"/>
            </p:cNvSpPr>
            <p:nvPr/>
          </p:nvSpPr>
          <p:spPr bwMode="auto">
            <a:xfrm>
              <a:off x="3164607" y="5439916"/>
              <a:ext cx="117475" cy="123825"/>
            </a:xfrm>
            <a:prstGeom prst="rect">
              <a:avLst/>
            </a:prstGeom>
            <a:noFill/>
            <a:ln w="9525">
              <a:noFill/>
              <a:miter lim="800000"/>
              <a:headEnd/>
              <a:tailEnd/>
            </a:ln>
          </p:spPr>
          <p:txBody>
            <a:bodyPr wrap="none" lIns="0" tIns="0" rIns="0" bIns="0">
              <a:spAutoFit/>
            </a:bodyPr>
            <a:lstStyle/>
            <a:p>
              <a:pPr algn="l" eaLnBrk="1" hangingPunct="1"/>
              <a:r>
                <a:rPr lang="en-GB" sz="800" b="0">
                  <a:solidFill>
                    <a:srgbClr val="000000"/>
                  </a:solidFill>
                  <a:latin typeface="Arial Narrow" pitchFamily="34" charset="0"/>
                  <a:cs typeface="Arial" pitchFamily="34" charset="0"/>
                </a:rPr>
                <a:t>0.5</a:t>
              </a:r>
              <a:endParaRPr lang="en-GB" sz="2000">
                <a:latin typeface="Arial" pitchFamily="34" charset="0"/>
                <a:cs typeface="Arial" pitchFamily="34" charset="0"/>
              </a:endParaRPr>
            </a:p>
          </p:txBody>
        </p:sp>
        <p:sp>
          <p:nvSpPr>
            <p:cNvPr id="25684" name="Line 82"/>
            <p:cNvSpPr>
              <a:spLocks noChangeShapeType="1"/>
            </p:cNvSpPr>
            <p:nvPr/>
          </p:nvSpPr>
          <p:spPr bwMode="auto">
            <a:xfrm flipV="1">
              <a:off x="3467820" y="5401816"/>
              <a:ext cx="0" cy="19050"/>
            </a:xfrm>
            <a:prstGeom prst="line">
              <a:avLst/>
            </a:prstGeom>
            <a:noFill/>
            <a:ln w="0">
              <a:solidFill>
                <a:srgbClr val="000000"/>
              </a:solidFill>
              <a:round/>
              <a:headEnd/>
              <a:tailEnd/>
            </a:ln>
          </p:spPr>
          <p:txBody>
            <a:bodyPr/>
            <a:lstStyle/>
            <a:p>
              <a:endParaRPr lang="en-GB"/>
            </a:p>
          </p:txBody>
        </p:sp>
        <p:sp>
          <p:nvSpPr>
            <p:cNvPr id="25685" name="Line 83"/>
            <p:cNvSpPr>
              <a:spLocks noChangeShapeType="1"/>
            </p:cNvSpPr>
            <p:nvPr/>
          </p:nvSpPr>
          <p:spPr bwMode="auto">
            <a:xfrm>
              <a:off x="3467820" y="3788916"/>
              <a:ext cx="0" cy="12700"/>
            </a:xfrm>
            <a:prstGeom prst="line">
              <a:avLst/>
            </a:prstGeom>
            <a:noFill/>
            <a:ln w="0">
              <a:solidFill>
                <a:srgbClr val="000000"/>
              </a:solidFill>
              <a:round/>
              <a:headEnd/>
              <a:tailEnd/>
            </a:ln>
          </p:spPr>
          <p:txBody>
            <a:bodyPr/>
            <a:lstStyle/>
            <a:p>
              <a:endParaRPr lang="en-GB"/>
            </a:p>
          </p:txBody>
        </p:sp>
        <p:sp>
          <p:nvSpPr>
            <p:cNvPr id="25686" name="Rectangle 84"/>
            <p:cNvSpPr>
              <a:spLocks noChangeArrowheads="1"/>
            </p:cNvSpPr>
            <p:nvPr/>
          </p:nvSpPr>
          <p:spPr bwMode="auto">
            <a:xfrm>
              <a:off x="3447182" y="5439916"/>
              <a:ext cx="46038" cy="123825"/>
            </a:xfrm>
            <a:prstGeom prst="rect">
              <a:avLst/>
            </a:prstGeom>
            <a:noFill/>
            <a:ln w="9525">
              <a:noFill/>
              <a:miter lim="800000"/>
              <a:headEnd/>
              <a:tailEnd/>
            </a:ln>
          </p:spPr>
          <p:txBody>
            <a:bodyPr wrap="none" lIns="0" tIns="0" rIns="0" bIns="0">
              <a:spAutoFit/>
            </a:bodyPr>
            <a:lstStyle/>
            <a:p>
              <a:pPr algn="l" eaLnBrk="1" hangingPunct="1"/>
              <a:r>
                <a:rPr lang="en-GB" sz="800" b="0">
                  <a:solidFill>
                    <a:srgbClr val="000000"/>
                  </a:solidFill>
                  <a:latin typeface="Arial Narrow" pitchFamily="34" charset="0"/>
                  <a:cs typeface="Arial" pitchFamily="34" charset="0"/>
                </a:rPr>
                <a:t>1</a:t>
              </a:r>
              <a:endParaRPr lang="en-GB" sz="2000">
                <a:latin typeface="Arial" pitchFamily="34" charset="0"/>
                <a:cs typeface="Arial" pitchFamily="34" charset="0"/>
              </a:endParaRPr>
            </a:p>
          </p:txBody>
        </p:sp>
        <p:sp>
          <p:nvSpPr>
            <p:cNvPr id="25687" name="Line 85"/>
            <p:cNvSpPr>
              <a:spLocks noChangeShapeType="1"/>
            </p:cNvSpPr>
            <p:nvPr/>
          </p:nvSpPr>
          <p:spPr bwMode="auto">
            <a:xfrm flipV="1">
              <a:off x="3721820" y="5401816"/>
              <a:ext cx="0" cy="19050"/>
            </a:xfrm>
            <a:prstGeom prst="line">
              <a:avLst/>
            </a:prstGeom>
            <a:noFill/>
            <a:ln w="0">
              <a:solidFill>
                <a:srgbClr val="000000"/>
              </a:solidFill>
              <a:round/>
              <a:headEnd/>
              <a:tailEnd/>
            </a:ln>
          </p:spPr>
          <p:txBody>
            <a:bodyPr/>
            <a:lstStyle/>
            <a:p>
              <a:endParaRPr lang="en-GB"/>
            </a:p>
          </p:txBody>
        </p:sp>
        <p:sp>
          <p:nvSpPr>
            <p:cNvPr id="25688" name="Line 86"/>
            <p:cNvSpPr>
              <a:spLocks noChangeShapeType="1"/>
            </p:cNvSpPr>
            <p:nvPr/>
          </p:nvSpPr>
          <p:spPr bwMode="auto">
            <a:xfrm>
              <a:off x="3721820" y="3788916"/>
              <a:ext cx="0" cy="12700"/>
            </a:xfrm>
            <a:prstGeom prst="line">
              <a:avLst/>
            </a:prstGeom>
            <a:noFill/>
            <a:ln w="0">
              <a:solidFill>
                <a:srgbClr val="000000"/>
              </a:solidFill>
              <a:round/>
              <a:headEnd/>
              <a:tailEnd/>
            </a:ln>
          </p:spPr>
          <p:txBody>
            <a:bodyPr/>
            <a:lstStyle/>
            <a:p>
              <a:endParaRPr lang="en-GB"/>
            </a:p>
          </p:txBody>
        </p:sp>
        <p:sp>
          <p:nvSpPr>
            <p:cNvPr id="25689" name="Rectangle 87"/>
            <p:cNvSpPr>
              <a:spLocks noChangeArrowheads="1"/>
            </p:cNvSpPr>
            <p:nvPr/>
          </p:nvSpPr>
          <p:spPr bwMode="auto">
            <a:xfrm>
              <a:off x="3674195" y="5439916"/>
              <a:ext cx="117475" cy="123825"/>
            </a:xfrm>
            <a:prstGeom prst="rect">
              <a:avLst/>
            </a:prstGeom>
            <a:noFill/>
            <a:ln w="9525">
              <a:noFill/>
              <a:miter lim="800000"/>
              <a:headEnd/>
              <a:tailEnd/>
            </a:ln>
          </p:spPr>
          <p:txBody>
            <a:bodyPr wrap="none" lIns="0" tIns="0" rIns="0" bIns="0">
              <a:spAutoFit/>
            </a:bodyPr>
            <a:lstStyle/>
            <a:p>
              <a:pPr algn="l" eaLnBrk="1" hangingPunct="1"/>
              <a:r>
                <a:rPr lang="en-GB" sz="800" b="0">
                  <a:solidFill>
                    <a:srgbClr val="000000"/>
                  </a:solidFill>
                  <a:latin typeface="Arial Narrow" pitchFamily="34" charset="0"/>
                  <a:cs typeface="Arial" pitchFamily="34" charset="0"/>
                </a:rPr>
                <a:t>1.5</a:t>
              </a:r>
              <a:endParaRPr lang="en-GB" sz="2000">
                <a:latin typeface="Arial" pitchFamily="34" charset="0"/>
                <a:cs typeface="Arial" pitchFamily="34" charset="0"/>
              </a:endParaRPr>
            </a:p>
          </p:txBody>
        </p:sp>
        <p:sp>
          <p:nvSpPr>
            <p:cNvPr id="25690" name="Line 88"/>
            <p:cNvSpPr>
              <a:spLocks noChangeShapeType="1"/>
            </p:cNvSpPr>
            <p:nvPr/>
          </p:nvSpPr>
          <p:spPr bwMode="auto">
            <a:xfrm flipV="1">
              <a:off x="3969470" y="5401816"/>
              <a:ext cx="0" cy="19050"/>
            </a:xfrm>
            <a:prstGeom prst="line">
              <a:avLst/>
            </a:prstGeom>
            <a:noFill/>
            <a:ln w="0">
              <a:solidFill>
                <a:srgbClr val="000000"/>
              </a:solidFill>
              <a:round/>
              <a:headEnd/>
              <a:tailEnd/>
            </a:ln>
          </p:spPr>
          <p:txBody>
            <a:bodyPr/>
            <a:lstStyle/>
            <a:p>
              <a:endParaRPr lang="en-GB"/>
            </a:p>
          </p:txBody>
        </p:sp>
        <p:sp>
          <p:nvSpPr>
            <p:cNvPr id="25691" name="Line 89"/>
            <p:cNvSpPr>
              <a:spLocks noChangeShapeType="1"/>
            </p:cNvSpPr>
            <p:nvPr/>
          </p:nvSpPr>
          <p:spPr bwMode="auto">
            <a:xfrm>
              <a:off x="3969470" y="3788916"/>
              <a:ext cx="0" cy="12700"/>
            </a:xfrm>
            <a:prstGeom prst="line">
              <a:avLst/>
            </a:prstGeom>
            <a:noFill/>
            <a:ln w="0">
              <a:solidFill>
                <a:srgbClr val="000000"/>
              </a:solidFill>
              <a:round/>
              <a:headEnd/>
              <a:tailEnd/>
            </a:ln>
          </p:spPr>
          <p:txBody>
            <a:bodyPr/>
            <a:lstStyle/>
            <a:p>
              <a:endParaRPr lang="en-GB"/>
            </a:p>
          </p:txBody>
        </p:sp>
        <p:sp>
          <p:nvSpPr>
            <p:cNvPr id="25692" name="Rectangle 90"/>
            <p:cNvSpPr>
              <a:spLocks noChangeArrowheads="1"/>
            </p:cNvSpPr>
            <p:nvPr/>
          </p:nvSpPr>
          <p:spPr bwMode="auto">
            <a:xfrm>
              <a:off x="3948832" y="5439916"/>
              <a:ext cx="46038" cy="123825"/>
            </a:xfrm>
            <a:prstGeom prst="rect">
              <a:avLst/>
            </a:prstGeom>
            <a:noFill/>
            <a:ln w="9525">
              <a:noFill/>
              <a:miter lim="800000"/>
              <a:headEnd/>
              <a:tailEnd/>
            </a:ln>
          </p:spPr>
          <p:txBody>
            <a:bodyPr wrap="none" lIns="0" tIns="0" rIns="0" bIns="0">
              <a:spAutoFit/>
            </a:bodyPr>
            <a:lstStyle/>
            <a:p>
              <a:pPr algn="l" eaLnBrk="1" hangingPunct="1"/>
              <a:r>
                <a:rPr lang="en-GB" sz="800" b="0">
                  <a:solidFill>
                    <a:srgbClr val="000000"/>
                  </a:solidFill>
                  <a:latin typeface="Arial Narrow" pitchFamily="34" charset="0"/>
                  <a:cs typeface="Arial" pitchFamily="34" charset="0"/>
                </a:rPr>
                <a:t>2</a:t>
              </a:r>
              <a:endParaRPr lang="en-GB" sz="2000">
                <a:latin typeface="Arial" pitchFamily="34" charset="0"/>
                <a:cs typeface="Arial" pitchFamily="34" charset="0"/>
              </a:endParaRPr>
            </a:p>
          </p:txBody>
        </p:sp>
        <p:sp>
          <p:nvSpPr>
            <p:cNvPr id="25693" name="Line 91"/>
            <p:cNvSpPr>
              <a:spLocks noChangeShapeType="1"/>
            </p:cNvSpPr>
            <p:nvPr/>
          </p:nvSpPr>
          <p:spPr bwMode="auto">
            <a:xfrm flipV="1">
              <a:off x="4226645" y="5401816"/>
              <a:ext cx="0" cy="19050"/>
            </a:xfrm>
            <a:prstGeom prst="line">
              <a:avLst/>
            </a:prstGeom>
            <a:noFill/>
            <a:ln w="0">
              <a:solidFill>
                <a:srgbClr val="000000"/>
              </a:solidFill>
              <a:round/>
              <a:headEnd/>
              <a:tailEnd/>
            </a:ln>
          </p:spPr>
          <p:txBody>
            <a:bodyPr/>
            <a:lstStyle/>
            <a:p>
              <a:endParaRPr lang="en-GB"/>
            </a:p>
          </p:txBody>
        </p:sp>
        <p:sp>
          <p:nvSpPr>
            <p:cNvPr id="25694" name="Line 92"/>
            <p:cNvSpPr>
              <a:spLocks noChangeShapeType="1"/>
            </p:cNvSpPr>
            <p:nvPr/>
          </p:nvSpPr>
          <p:spPr bwMode="auto">
            <a:xfrm>
              <a:off x="4226645" y="3788916"/>
              <a:ext cx="0" cy="12700"/>
            </a:xfrm>
            <a:prstGeom prst="line">
              <a:avLst/>
            </a:prstGeom>
            <a:noFill/>
            <a:ln w="0">
              <a:solidFill>
                <a:srgbClr val="000000"/>
              </a:solidFill>
              <a:round/>
              <a:headEnd/>
              <a:tailEnd/>
            </a:ln>
          </p:spPr>
          <p:txBody>
            <a:bodyPr/>
            <a:lstStyle/>
            <a:p>
              <a:endParaRPr lang="en-GB"/>
            </a:p>
          </p:txBody>
        </p:sp>
        <p:sp>
          <p:nvSpPr>
            <p:cNvPr id="25695" name="Rectangle 93"/>
            <p:cNvSpPr>
              <a:spLocks noChangeArrowheads="1"/>
            </p:cNvSpPr>
            <p:nvPr/>
          </p:nvSpPr>
          <p:spPr bwMode="auto">
            <a:xfrm>
              <a:off x="4177432" y="5439916"/>
              <a:ext cx="117475" cy="123825"/>
            </a:xfrm>
            <a:prstGeom prst="rect">
              <a:avLst/>
            </a:prstGeom>
            <a:noFill/>
            <a:ln w="9525">
              <a:noFill/>
              <a:miter lim="800000"/>
              <a:headEnd/>
              <a:tailEnd/>
            </a:ln>
          </p:spPr>
          <p:txBody>
            <a:bodyPr wrap="none" lIns="0" tIns="0" rIns="0" bIns="0">
              <a:spAutoFit/>
            </a:bodyPr>
            <a:lstStyle/>
            <a:p>
              <a:pPr algn="l" eaLnBrk="1" hangingPunct="1"/>
              <a:r>
                <a:rPr lang="en-GB" sz="800" b="0">
                  <a:solidFill>
                    <a:srgbClr val="000000"/>
                  </a:solidFill>
                  <a:latin typeface="Arial Narrow" pitchFamily="34" charset="0"/>
                  <a:cs typeface="Arial" pitchFamily="34" charset="0"/>
                </a:rPr>
                <a:t>2.5</a:t>
              </a:r>
              <a:endParaRPr lang="en-GB" sz="2000">
                <a:latin typeface="Arial" pitchFamily="34" charset="0"/>
                <a:cs typeface="Arial" pitchFamily="34" charset="0"/>
              </a:endParaRPr>
            </a:p>
          </p:txBody>
        </p:sp>
        <p:sp>
          <p:nvSpPr>
            <p:cNvPr id="25696" name="Line 94"/>
            <p:cNvSpPr>
              <a:spLocks noChangeShapeType="1"/>
            </p:cNvSpPr>
            <p:nvPr/>
          </p:nvSpPr>
          <p:spPr bwMode="auto">
            <a:xfrm flipV="1">
              <a:off x="4480645" y="5401816"/>
              <a:ext cx="0" cy="19050"/>
            </a:xfrm>
            <a:prstGeom prst="line">
              <a:avLst/>
            </a:prstGeom>
            <a:noFill/>
            <a:ln w="0">
              <a:solidFill>
                <a:srgbClr val="000000"/>
              </a:solidFill>
              <a:round/>
              <a:headEnd/>
              <a:tailEnd/>
            </a:ln>
          </p:spPr>
          <p:txBody>
            <a:bodyPr/>
            <a:lstStyle/>
            <a:p>
              <a:endParaRPr lang="en-GB"/>
            </a:p>
          </p:txBody>
        </p:sp>
        <p:sp>
          <p:nvSpPr>
            <p:cNvPr id="25697" name="Line 95"/>
            <p:cNvSpPr>
              <a:spLocks noChangeShapeType="1"/>
            </p:cNvSpPr>
            <p:nvPr/>
          </p:nvSpPr>
          <p:spPr bwMode="auto">
            <a:xfrm>
              <a:off x="4480645" y="3788916"/>
              <a:ext cx="0" cy="12700"/>
            </a:xfrm>
            <a:prstGeom prst="line">
              <a:avLst/>
            </a:prstGeom>
            <a:noFill/>
            <a:ln w="0">
              <a:solidFill>
                <a:srgbClr val="000000"/>
              </a:solidFill>
              <a:round/>
              <a:headEnd/>
              <a:tailEnd/>
            </a:ln>
          </p:spPr>
          <p:txBody>
            <a:bodyPr/>
            <a:lstStyle/>
            <a:p>
              <a:endParaRPr lang="en-GB"/>
            </a:p>
          </p:txBody>
        </p:sp>
        <p:sp>
          <p:nvSpPr>
            <p:cNvPr id="25698" name="Rectangle 96"/>
            <p:cNvSpPr>
              <a:spLocks noChangeArrowheads="1"/>
            </p:cNvSpPr>
            <p:nvPr/>
          </p:nvSpPr>
          <p:spPr bwMode="auto">
            <a:xfrm>
              <a:off x="4460007" y="5439916"/>
              <a:ext cx="46038" cy="123825"/>
            </a:xfrm>
            <a:prstGeom prst="rect">
              <a:avLst/>
            </a:prstGeom>
            <a:noFill/>
            <a:ln w="9525">
              <a:noFill/>
              <a:miter lim="800000"/>
              <a:headEnd/>
              <a:tailEnd/>
            </a:ln>
          </p:spPr>
          <p:txBody>
            <a:bodyPr wrap="none" lIns="0" tIns="0" rIns="0" bIns="0">
              <a:spAutoFit/>
            </a:bodyPr>
            <a:lstStyle/>
            <a:p>
              <a:pPr algn="l" eaLnBrk="1" hangingPunct="1"/>
              <a:r>
                <a:rPr lang="en-GB" sz="800" b="0">
                  <a:solidFill>
                    <a:srgbClr val="000000"/>
                  </a:solidFill>
                  <a:latin typeface="Arial Narrow" pitchFamily="34" charset="0"/>
                  <a:cs typeface="Arial" pitchFamily="34" charset="0"/>
                </a:rPr>
                <a:t>3</a:t>
              </a:r>
              <a:endParaRPr lang="en-GB" sz="2000">
                <a:latin typeface="Arial" pitchFamily="34" charset="0"/>
                <a:cs typeface="Arial" pitchFamily="34" charset="0"/>
              </a:endParaRPr>
            </a:p>
          </p:txBody>
        </p:sp>
        <p:sp>
          <p:nvSpPr>
            <p:cNvPr id="25699" name="Line 97"/>
            <p:cNvSpPr>
              <a:spLocks noChangeShapeType="1"/>
            </p:cNvSpPr>
            <p:nvPr/>
          </p:nvSpPr>
          <p:spPr bwMode="auto">
            <a:xfrm flipV="1">
              <a:off x="4734645" y="5401816"/>
              <a:ext cx="0" cy="19050"/>
            </a:xfrm>
            <a:prstGeom prst="line">
              <a:avLst/>
            </a:prstGeom>
            <a:noFill/>
            <a:ln w="0">
              <a:solidFill>
                <a:srgbClr val="000000"/>
              </a:solidFill>
              <a:round/>
              <a:headEnd/>
              <a:tailEnd/>
            </a:ln>
          </p:spPr>
          <p:txBody>
            <a:bodyPr/>
            <a:lstStyle/>
            <a:p>
              <a:endParaRPr lang="en-GB"/>
            </a:p>
          </p:txBody>
        </p:sp>
        <p:sp>
          <p:nvSpPr>
            <p:cNvPr id="25700" name="Line 98"/>
            <p:cNvSpPr>
              <a:spLocks noChangeShapeType="1"/>
            </p:cNvSpPr>
            <p:nvPr/>
          </p:nvSpPr>
          <p:spPr bwMode="auto">
            <a:xfrm>
              <a:off x="4734645" y="3788916"/>
              <a:ext cx="0" cy="12700"/>
            </a:xfrm>
            <a:prstGeom prst="line">
              <a:avLst/>
            </a:prstGeom>
            <a:noFill/>
            <a:ln w="0">
              <a:solidFill>
                <a:srgbClr val="000000"/>
              </a:solidFill>
              <a:round/>
              <a:headEnd/>
              <a:tailEnd/>
            </a:ln>
          </p:spPr>
          <p:txBody>
            <a:bodyPr/>
            <a:lstStyle/>
            <a:p>
              <a:endParaRPr lang="en-GB"/>
            </a:p>
          </p:txBody>
        </p:sp>
        <p:sp>
          <p:nvSpPr>
            <p:cNvPr id="25701" name="Rectangle 99"/>
            <p:cNvSpPr>
              <a:spLocks noChangeArrowheads="1"/>
            </p:cNvSpPr>
            <p:nvPr/>
          </p:nvSpPr>
          <p:spPr bwMode="auto">
            <a:xfrm>
              <a:off x="4687020" y="5439916"/>
              <a:ext cx="117475" cy="123825"/>
            </a:xfrm>
            <a:prstGeom prst="rect">
              <a:avLst/>
            </a:prstGeom>
            <a:noFill/>
            <a:ln w="9525">
              <a:noFill/>
              <a:miter lim="800000"/>
              <a:headEnd/>
              <a:tailEnd/>
            </a:ln>
          </p:spPr>
          <p:txBody>
            <a:bodyPr wrap="none" lIns="0" tIns="0" rIns="0" bIns="0">
              <a:spAutoFit/>
            </a:bodyPr>
            <a:lstStyle/>
            <a:p>
              <a:pPr algn="l" eaLnBrk="1" hangingPunct="1"/>
              <a:r>
                <a:rPr lang="en-GB" sz="800" b="0">
                  <a:solidFill>
                    <a:srgbClr val="000000"/>
                  </a:solidFill>
                  <a:latin typeface="Arial Narrow" pitchFamily="34" charset="0"/>
                  <a:cs typeface="Arial" pitchFamily="34" charset="0"/>
                </a:rPr>
                <a:t>3.5</a:t>
              </a:r>
              <a:endParaRPr lang="en-GB" sz="2000">
                <a:latin typeface="Arial" pitchFamily="34" charset="0"/>
                <a:cs typeface="Arial" pitchFamily="34" charset="0"/>
              </a:endParaRPr>
            </a:p>
          </p:txBody>
        </p:sp>
        <p:sp>
          <p:nvSpPr>
            <p:cNvPr id="25702" name="Rectangle 100"/>
            <p:cNvSpPr>
              <a:spLocks noChangeArrowheads="1"/>
            </p:cNvSpPr>
            <p:nvPr/>
          </p:nvSpPr>
          <p:spPr bwMode="auto">
            <a:xfrm>
              <a:off x="4563195" y="5605016"/>
              <a:ext cx="158750" cy="123825"/>
            </a:xfrm>
            <a:prstGeom prst="rect">
              <a:avLst/>
            </a:prstGeom>
            <a:noFill/>
            <a:ln w="9525">
              <a:noFill/>
              <a:miter lim="800000"/>
              <a:headEnd/>
              <a:tailEnd/>
            </a:ln>
          </p:spPr>
          <p:txBody>
            <a:bodyPr wrap="none" lIns="0" tIns="0" rIns="0" bIns="0">
              <a:spAutoFit/>
            </a:bodyPr>
            <a:lstStyle/>
            <a:p>
              <a:pPr algn="l" eaLnBrk="1" hangingPunct="1"/>
              <a:r>
                <a:rPr lang="en-GB" sz="800" b="0">
                  <a:solidFill>
                    <a:srgbClr val="000000"/>
                  </a:solidFill>
                  <a:latin typeface="Arial Narrow" pitchFamily="34" charset="0"/>
                  <a:cs typeface="Arial" pitchFamily="34" charset="0"/>
                </a:rPr>
                <a:t>x 10</a:t>
              </a:r>
              <a:endParaRPr lang="en-GB" sz="2000">
                <a:latin typeface="Arial" pitchFamily="34" charset="0"/>
                <a:cs typeface="Arial" pitchFamily="34" charset="0"/>
              </a:endParaRPr>
            </a:p>
          </p:txBody>
        </p:sp>
        <p:sp>
          <p:nvSpPr>
            <p:cNvPr id="25703" name="Rectangle 101"/>
            <p:cNvSpPr>
              <a:spLocks noChangeArrowheads="1"/>
            </p:cNvSpPr>
            <p:nvPr/>
          </p:nvSpPr>
          <p:spPr bwMode="auto">
            <a:xfrm>
              <a:off x="4707657" y="5560566"/>
              <a:ext cx="34925" cy="92075"/>
            </a:xfrm>
            <a:prstGeom prst="rect">
              <a:avLst/>
            </a:prstGeom>
            <a:noFill/>
            <a:ln w="9525">
              <a:noFill/>
              <a:miter lim="800000"/>
              <a:headEnd/>
              <a:tailEnd/>
            </a:ln>
          </p:spPr>
          <p:txBody>
            <a:bodyPr wrap="none" lIns="0" tIns="0" rIns="0" bIns="0">
              <a:spAutoFit/>
            </a:bodyPr>
            <a:lstStyle/>
            <a:p>
              <a:pPr algn="l" eaLnBrk="1" hangingPunct="1"/>
              <a:r>
                <a:rPr lang="en-GB" sz="600" b="0">
                  <a:solidFill>
                    <a:srgbClr val="000000"/>
                  </a:solidFill>
                  <a:latin typeface="Arial Narrow" pitchFamily="34" charset="0"/>
                  <a:cs typeface="Arial" pitchFamily="34" charset="0"/>
                </a:rPr>
                <a:t>4</a:t>
              </a:r>
              <a:endParaRPr lang="en-GB" sz="2000">
                <a:latin typeface="Arial" pitchFamily="34" charset="0"/>
                <a:cs typeface="Arial" pitchFamily="34" charset="0"/>
              </a:endParaRPr>
            </a:p>
          </p:txBody>
        </p:sp>
        <p:sp>
          <p:nvSpPr>
            <p:cNvPr id="25704" name="Line 102"/>
            <p:cNvSpPr>
              <a:spLocks noChangeShapeType="1"/>
            </p:cNvSpPr>
            <p:nvPr/>
          </p:nvSpPr>
          <p:spPr bwMode="auto">
            <a:xfrm>
              <a:off x="2966170" y="5420866"/>
              <a:ext cx="12700" cy="0"/>
            </a:xfrm>
            <a:prstGeom prst="line">
              <a:avLst/>
            </a:prstGeom>
            <a:noFill/>
            <a:ln w="0">
              <a:solidFill>
                <a:srgbClr val="000000"/>
              </a:solidFill>
              <a:round/>
              <a:headEnd/>
              <a:tailEnd/>
            </a:ln>
          </p:spPr>
          <p:txBody>
            <a:bodyPr/>
            <a:lstStyle/>
            <a:p>
              <a:endParaRPr lang="en-GB"/>
            </a:p>
          </p:txBody>
        </p:sp>
        <p:sp>
          <p:nvSpPr>
            <p:cNvPr id="25705" name="Line 103"/>
            <p:cNvSpPr>
              <a:spLocks noChangeShapeType="1"/>
            </p:cNvSpPr>
            <p:nvPr/>
          </p:nvSpPr>
          <p:spPr bwMode="auto">
            <a:xfrm flipH="1">
              <a:off x="4714007" y="5420866"/>
              <a:ext cx="20638" cy="0"/>
            </a:xfrm>
            <a:prstGeom prst="line">
              <a:avLst/>
            </a:prstGeom>
            <a:noFill/>
            <a:ln w="0">
              <a:solidFill>
                <a:srgbClr val="000000"/>
              </a:solidFill>
              <a:round/>
              <a:headEnd/>
              <a:tailEnd/>
            </a:ln>
          </p:spPr>
          <p:txBody>
            <a:bodyPr/>
            <a:lstStyle/>
            <a:p>
              <a:endParaRPr lang="en-GB"/>
            </a:p>
          </p:txBody>
        </p:sp>
        <p:sp>
          <p:nvSpPr>
            <p:cNvPr id="25706" name="Rectangle 104"/>
            <p:cNvSpPr>
              <a:spLocks noChangeArrowheads="1"/>
            </p:cNvSpPr>
            <p:nvPr/>
          </p:nvSpPr>
          <p:spPr bwMode="auto">
            <a:xfrm>
              <a:off x="2869332" y="5370066"/>
              <a:ext cx="34925" cy="92075"/>
            </a:xfrm>
            <a:prstGeom prst="rect">
              <a:avLst/>
            </a:prstGeom>
            <a:noFill/>
            <a:ln w="9525">
              <a:noFill/>
              <a:miter lim="800000"/>
              <a:headEnd/>
              <a:tailEnd/>
            </a:ln>
          </p:spPr>
          <p:txBody>
            <a:bodyPr wrap="none" lIns="0" tIns="0" rIns="0" bIns="0">
              <a:spAutoFit/>
            </a:bodyPr>
            <a:lstStyle/>
            <a:p>
              <a:pPr algn="l" eaLnBrk="1" hangingPunct="1"/>
              <a:r>
                <a:rPr lang="en-GB" sz="600" b="0">
                  <a:solidFill>
                    <a:srgbClr val="000000"/>
                  </a:solidFill>
                  <a:latin typeface="Arial Narrow" pitchFamily="34" charset="0"/>
                  <a:cs typeface="Arial" pitchFamily="34" charset="0"/>
                </a:rPr>
                <a:t>0</a:t>
              </a:r>
              <a:endParaRPr lang="en-GB" sz="1600">
                <a:latin typeface="Arial" pitchFamily="34" charset="0"/>
                <a:cs typeface="Arial" pitchFamily="34" charset="0"/>
              </a:endParaRPr>
            </a:p>
          </p:txBody>
        </p:sp>
        <p:sp>
          <p:nvSpPr>
            <p:cNvPr id="25707" name="Line 105"/>
            <p:cNvSpPr>
              <a:spLocks noChangeShapeType="1"/>
            </p:cNvSpPr>
            <p:nvPr/>
          </p:nvSpPr>
          <p:spPr bwMode="auto">
            <a:xfrm>
              <a:off x="2966170" y="5236716"/>
              <a:ext cx="12700" cy="0"/>
            </a:xfrm>
            <a:prstGeom prst="line">
              <a:avLst/>
            </a:prstGeom>
            <a:noFill/>
            <a:ln w="0">
              <a:solidFill>
                <a:srgbClr val="000000"/>
              </a:solidFill>
              <a:round/>
              <a:headEnd/>
              <a:tailEnd/>
            </a:ln>
          </p:spPr>
          <p:txBody>
            <a:bodyPr/>
            <a:lstStyle/>
            <a:p>
              <a:endParaRPr lang="en-GB"/>
            </a:p>
          </p:txBody>
        </p:sp>
        <p:sp>
          <p:nvSpPr>
            <p:cNvPr id="25708" name="Line 106"/>
            <p:cNvSpPr>
              <a:spLocks noChangeShapeType="1"/>
            </p:cNvSpPr>
            <p:nvPr/>
          </p:nvSpPr>
          <p:spPr bwMode="auto">
            <a:xfrm flipH="1">
              <a:off x="4714007" y="5236716"/>
              <a:ext cx="20638" cy="0"/>
            </a:xfrm>
            <a:prstGeom prst="line">
              <a:avLst/>
            </a:prstGeom>
            <a:noFill/>
            <a:ln w="0">
              <a:solidFill>
                <a:srgbClr val="000000"/>
              </a:solidFill>
              <a:round/>
              <a:headEnd/>
              <a:tailEnd/>
            </a:ln>
          </p:spPr>
          <p:txBody>
            <a:bodyPr/>
            <a:lstStyle/>
            <a:p>
              <a:endParaRPr lang="en-GB"/>
            </a:p>
          </p:txBody>
        </p:sp>
        <p:sp>
          <p:nvSpPr>
            <p:cNvPr id="25709" name="Rectangle 107"/>
            <p:cNvSpPr>
              <a:spLocks noChangeArrowheads="1"/>
            </p:cNvSpPr>
            <p:nvPr/>
          </p:nvSpPr>
          <p:spPr bwMode="auto">
            <a:xfrm>
              <a:off x="2807420" y="5185916"/>
              <a:ext cx="88900" cy="92075"/>
            </a:xfrm>
            <a:prstGeom prst="rect">
              <a:avLst/>
            </a:prstGeom>
            <a:noFill/>
            <a:ln w="9525">
              <a:noFill/>
              <a:miter lim="800000"/>
              <a:headEnd/>
              <a:tailEnd/>
            </a:ln>
          </p:spPr>
          <p:txBody>
            <a:bodyPr wrap="none" lIns="0" tIns="0" rIns="0" bIns="0">
              <a:spAutoFit/>
            </a:bodyPr>
            <a:lstStyle/>
            <a:p>
              <a:pPr algn="l" eaLnBrk="1" hangingPunct="1"/>
              <a:r>
                <a:rPr lang="en-GB" sz="600" b="0">
                  <a:solidFill>
                    <a:srgbClr val="000000"/>
                  </a:solidFill>
                  <a:latin typeface="Arial Narrow" pitchFamily="34" charset="0"/>
                  <a:cs typeface="Arial" pitchFamily="34" charset="0"/>
                </a:rPr>
                <a:t>0.1</a:t>
              </a:r>
              <a:endParaRPr lang="en-GB" sz="1600">
                <a:latin typeface="Arial" pitchFamily="34" charset="0"/>
                <a:cs typeface="Arial" pitchFamily="34" charset="0"/>
              </a:endParaRPr>
            </a:p>
          </p:txBody>
        </p:sp>
        <p:sp>
          <p:nvSpPr>
            <p:cNvPr id="25710" name="Line 108"/>
            <p:cNvSpPr>
              <a:spLocks noChangeShapeType="1"/>
            </p:cNvSpPr>
            <p:nvPr/>
          </p:nvSpPr>
          <p:spPr bwMode="auto">
            <a:xfrm>
              <a:off x="2966170" y="5052566"/>
              <a:ext cx="12700" cy="0"/>
            </a:xfrm>
            <a:prstGeom prst="line">
              <a:avLst/>
            </a:prstGeom>
            <a:noFill/>
            <a:ln w="0">
              <a:solidFill>
                <a:srgbClr val="000000"/>
              </a:solidFill>
              <a:round/>
              <a:headEnd/>
              <a:tailEnd/>
            </a:ln>
          </p:spPr>
          <p:txBody>
            <a:bodyPr/>
            <a:lstStyle/>
            <a:p>
              <a:endParaRPr lang="en-GB"/>
            </a:p>
          </p:txBody>
        </p:sp>
        <p:sp>
          <p:nvSpPr>
            <p:cNvPr id="25711" name="Line 109"/>
            <p:cNvSpPr>
              <a:spLocks noChangeShapeType="1"/>
            </p:cNvSpPr>
            <p:nvPr/>
          </p:nvSpPr>
          <p:spPr bwMode="auto">
            <a:xfrm flipH="1">
              <a:off x="4714007" y="5052566"/>
              <a:ext cx="20638" cy="0"/>
            </a:xfrm>
            <a:prstGeom prst="line">
              <a:avLst/>
            </a:prstGeom>
            <a:noFill/>
            <a:ln w="0">
              <a:solidFill>
                <a:srgbClr val="000000"/>
              </a:solidFill>
              <a:round/>
              <a:headEnd/>
              <a:tailEnd/>
            </a:ln>
          </p:spPr>
          <p:txBody>
            <a:bodyPr/>
            <a:lstStyle/>
            <a:p>
              <a:endParaRPr lang="en-GB"/>
            </a:p>
          </p:txBody>
        </p:sp>
        <p:sp>
          <p:nvSpPr>
            <p:cNvPr id="25712" name="Rectangle 110"/>
            <p:cNvSpPr>
              <a:spLocks noChangeArrowheads="1"/>
            </p:cNvSpPr>
            <p:nvPr/>
          </p:nvSpPr>
          <p:spPr bwMode="auto">
            <a:xfrm>
              <a:off x="2807420" y="5001766"/>
              <a:ext cx="88900" cy="92075"/>
            </a:xfrm>
            <a:prstGeom prst="rect">
              <a:avLst/>
            </a:prstGeom>
            <a:noFill/>
            <a:ln w="9525">
              <a:noFill/>
              <a:miter lim="800000"/>
              <a:headEnd/>
              <a:tailEnd/>
            </a:ln>
          </p:spPr>
          <p:txBody>
            <a:bodyPr wrap="none" lIns="0" tIns="0" rIns="0" bIns="0">
              <a:spAutoFit/>
            </a:bodyPr>
            <a:lstStyle/>
            <a:p>
              <a:pPr algn="l" eaLnBrk="1" hangingPunct="1"/>
              <a:r>
                <a:rPr lang="en-GB" sz="600" b="0">
                  <a:solidFill>
                    <a:srgbClr val="000000"/>
                  </a:solidFill>
                  <a:latin typeface="Arial Narrow" pitchFamily="34" charset="0"/>
                  <a:cs typeface="Arial" pitchFamily="34" charset="0"/>
                </a:rPr>
                <a:t>0.2</a:t>
              </a:r>
              <a:endParaRPr lang="en-GB" sz="1600">
                <a:latin typeface="Arial" pitchFamily="34" charset="0"/>
                <a:cs typeface="Arial" pitchFamily="34" charset="0"/>
              </a:endParaRPr>
            </a:p>
          </p:txBody>
        </p:sp>
        <p:sp>
          <p:nvSpPr>
            <p:cNvPr id="25713" name="Line 111"/>
            <p:cNvSpPr>
              <a:spLocks noChangeShapeType="1"/>
            </p:cNvSpPr>
            <p:nvPr/>
          </p:nvSpPr>
          <p:spPr bwMode="auto">
            <a:xfrm>
              <a:off x="2966170" y="4874766"/>
              <a:ext cx="12700" cy="0"/>
            </a:xfrm>
            <a:prstGeom prst="line">
              <a:avLst/>
            </a:prstGeom>
            <a:noFill/>
            <a:ln w="0">
              <a:solidFill>
                <a:srgbClr val="000000"/>
              </a:solidFill>
              <a:round/>
              <a:headEnd/>
              <a:tailEnd/>
            </a:ln>
          </p:spPr>
          <p:txBody>
            <a:bodyPr/>
            <a:lstStyle/>
            <a:p>
              <a:endParaRPr lang="en-GB"/>
            </a:p>
          </p:txBody>
        </p:sp>
        <p:sp>
          <p:nvSpPr>
            <p:cNvPr id="25714" name="Line 112"/>
            <p:cNvSpPr>
              <a:spLocks noChangeShapeType="1"/>
            </p:cNvSpPr>
            <p:nvPr/>
          </p:nvSpPr>
          <p:spPr bwMode="auto">
            <a:xfrm flipH="1">
              <a:off x="4714007" y="4874766"/>
              <a:ext cx="20638" cy="0"/>
            </a:xfrm>
            <a:prstGeom prst="line">
              <a:avLst/>
            </a:prstGeom>
            <a:noFill/>
            <a:ln w="0">
              <a:solidFill>
                <a:srgbClr val="000000"/>
              </a:solidFill>
              <a:round/>
              <a:headEnd/>
              <a:tailEnd/>
            </a:ln>
          </p:spPr>
          <p:txBody>
            <a:bodyPr/>
            <a:lstStyle/>
            <a:p>
              <a:endParaRPr lang="en-GB"/>
            </a:p>
          </p:txBody>
        </p:sp>
        <p:sp>
          <p:nvSpPr>
            <p:cNvPr id="25715" name="Rectangle 113"/>
            <p:cNvSpPr>
              <a:spLocks noChangeArrowheads="1"/>
            </p:cNvSpPr>
            <p:nvPr/>
          </p:nvSpPr>
          <p:spPr bwMode="auto">
            <a:xfrm>
              <a:off x="2807420" y="4823966"/>
              <a:ext cx="88900" cy="92075"/>
            </a:xfrm>
            <a:prstGeom prst="rect">
              <a:avLst/>
            </a:prstGeom>
            <a:noFill/>
            <a:ln w="9525">
              <a:noFill/>
              <a:miter lim="800000"/>
              <a:headEnd/>
              <a:tailEnd/>
            </a:ln>
          </p:spPr>
          <p:txBody>
            <a:bodyPr wrap="none" lIns="0" tIns="0" rIns="0" bIns="0">
              <a:spAutoFit/>
            </a:bodyPr>
            <a:lstStyle/>
            <a:p>
              <a:pPr algn="l" eaLnBrk="1" hangingPunct="1"/>
              <a:r>
                <a:rPr lang="en-GB" sz="600" b="0">
                  <a:solidFill>
                    <a:srgbClr val="000000"/>
                  </a:solidFill>
                  <a:latin typeface="Arial Narrow" pitchFamily="34" charset="0"/>
                  <a:cs typeface="Arial" pitchFamily="34" charset="0"/>
                </a:rPr>
                <a:t>0.3</a:t>
              </a:r>
              <a:endParaRPr lang="en-GB" sz="1600">
                <a:latin typeface="Arial" pitchFamily="34" charset="0"/>
                <a:cs typeface="Arial" pitchFamily="34" charset="0"/>
              </a:endParaRPr>
            </a:p>
          </p:txBody>
        </p:sp>
        <p:sp>
          <p:nvSpPr>
            <p:cNvPr id="25716" name="Line 114"/>
            <p:cNvSpPr>
              <a:spLocks noChangeShapeType="1"/>
            </p:cNvSpPr>
            <p:nvPr/>
          </p:nvSpPr>
          <p:spPr bwMode="auto">
            <a:xfrm>
              <a:off x="2966170" y="4690616"/>
              <a:ext cx="12700" cy="0"/>
            </a:xfrm>
            <a:prstGeom prst="line">
              <a:avLst/>
            </a:prstGeom>
            <a:noFill/>
            <a:ln w="0">
              <a:solidFill>
                <a:srgbClr val="000000"/>
              </a:solidFill>
              <a:round/>
              <a:headEnd/>
              <a:tailEnd/>
            </a:ln>
          </p:spPr>
          <p:txBody>
            <a:bodyPr/>
            <a:lstStyle/>
            <a:p>
              <a:endParaRPr lang="en-GB"/>
            </a:p>
          </p:txBody>
        </p:sp>
        <p:sp>
          <p:nvSpPr>
            <p:cNvPr id="25717" name="Line 115"/>
            <p:cNvSpPr>
              <a:spLocks noChangeShapeType="1"/>
            </p:cNvSpPr>
            <p:nvPr/>
          </p:nvSpPr>
          <p:spPr bwMode="auto">
            <a:xfrm flipH="1">
              <a:off x="4714007" y="4690616"/>
              <a:ext cx="20638" cy="0"/>
            </a:xfrm>
            <a:prstGeom prst="line">
              <a:avLst/>
            </a:prstGeom>
            <a:noFill/>
            <a:ln w="0">
              <a:solidFill>
                <a:srgbClr val="000000"/>
              </a:solidFill>
              <a:round/>
              <a:headEnd/>
              <a:tailEnd/>
            </a:ln>
          </p:spPr>
          <p:txBody>
            <a:bodyPr/>
            <a:lstStyle/>
            <a:p>
              <a:endParaRPr lang="en-GB"/>
            </a:p>
          </p:txBody>
        </p:sp>
        <p:sp>
          <p:nvSpPr>
            <p:cNvPr id="25718" name="Rectangle 116"/>
            <p:cNvSpPr>
              <a:spLocks noChangeArrowheads="1"/>
            </p:cNvSpPr>
            <p:nvPr/>
          </p:nvSpPr>
          <p:spPr bwMode="auto">
            <a:xfrm>
              <a:off x="2807420" y="4639816"/>
              <a:ext cx="88900" cy="92075"/>
            </a:xfrm>
            <a:prstGeom prst="rect">
              <a:avLst/>
            </a:prstGeom>
            <a:noFill/>
            <a:ln w="9525">
              <a:noFill/>
              <a:miter lim="800000"/>
              <a:headEnd/>
              <a:tailEnd/>
            </a:ln>
          </p:spPr>
          <p:txBody>
            <a:bodyPr wrap="none" lIns="0" tIns="0" rIns="0" bIns="0">
              <a:spAutoFit/>
            </a:bodyPr>
            <a:lstStyle/>
            <a:p>
              <a:pPr algn="l" eaLnBrk="1" hangingPunct="1"/>
              <a:r>
                <a:rPr lang="en-GB" sz="600" b="0">
                  <a:solidFill>
                    <a:srgbClr val="000000"/>
                  </a:solidFill>
                  <a:latin typeface="Arial Narrow" pitchFamily="34" charset="0"/>
                  <a:cs typeface="Arial" pitchFamily="34" charset="0"/>
                </a:rPr>
                <a:t>0.4</a:t>
              </a:r>
              <a:endParaRPr lang="en-GB" sz="1600">
                <a:latin typeface="Arial" pitchFamily="34" charset="0"/>
                <a:cs typeface="Arial" pitchFamily="34" charset="0"/>
              </a:endParaRPr>
            </a:p>
          </p:txBody>
        </p:sp>
        <p:sp>
          <p:nvSpPr>
            <p:cNvPr id="25719" name="Line 117"/>
            <p:cNvSpPr>
              <a:spLocks noChangeShapeType="1"/>
            </p:cNvSpPr>
            <p:nvPr/>
          </p:nvSpPr>
          <p:spPr bwMode="auto">
            <a:xfrm>
              <a:off x="2966170" y="4512816"/>
              <a:ext cx="12700" cy="0"/>
            </a:xfrm>
            <a:prstGeom prst="line">
              <a:avLst/>
            </a:prstGeom>
            <a:noFill/>
            <a:ln w="0">
              <a:solidFill>
                <a:srgbClr val="000000"/>
              </a:solidFill>
              <a:round/>
              <a:headEnd/>
              <a:tailEnd/>
            </a:ln>
          </p:spPr>
          <p:txBody>
            <a:bodyPr/>
            <a:lstStyle/>
            <a:p>
              <a:endParaRPr lang="en-GB"/>
            </a:p>
          </p:txBody>
        </p:sp>
        <p:sp>
          <p:nvSpPr>
            <p:cNvPr id="25720" name="Line 118"/>
            <p:cNvSpPr>
              <a:spLocks noChangeShapeType="1"/>
            </p:cNvSpPr>
            <p:nvPr/>
          </p:nvSpPr>
          <p:spPr bwMode="auto">
            <a:xfrm flipH="1">
              <a:off x="4714007" y="4512816"/>
              <a:ext cx="20638" cy="0"/>
            </a:xfrm>
            <a:prstGeom prst="line">
              <a:avLst/>
            </a:prstGeom>
            <a:noFill/>
            <a:ln w="0">
              <a:solidFill>
                <a:srgbClr val="000000"/>
              </a:solidFill>
              <a:round/>
              <a:headEnd/>
              <a:tailEnd/>
            </a:ln>
          </p:spPr>
          <p:txBody>
            <a:bodyPr/>
            <a:lstStyle/>
            <a:p>
              <a:endParaRPr lang="en-GB"/>
            </a:p>
          </p:txBody>
        </p:sp>
        <p:sp>
          <p:nvSpPr>
            <p:cNvPr id="25721" name="Rectangle 119"/>
            <p:cNvSpPr>
              <a:spLocks noChangeArrowheads="1"/>
            </p:cNvSpPr>
            <p:nvPr/>
          </p:nvSpPr>
          <p:spPr bwMode="auto">
            <a:xfrm>
              <a:off x="2807420" y="4462016"/>
              <a:ext cx="88900" cy="92075"/>
            </a:xfrm>
            <a:prstGeom prst="rect">
              <a:avLst/>
            </a:prstGeom>
            <a:noFill/>
            <a:ln w="9525">
              <a:noFill/>
              <a:miter lim="800000"/>
              <a:headEnd/>
              <a:tailEnd/>
            </a:ln>
          </p:spPr>
          <p:txBody>
            <a:bodyPr wrap="none" lIns="0" tIns="0" rIns="0" bIns="0">
              <a:spAutoFit/>
            </a:bodyPr>
            <a:lstStyle/>
            <a:p>
              <a:pPr algn="l" eaLnBrk="1" hangingPunct="1"/>
              <a:r>
                <a:rPr lang="en-GB" sz="600" b="0">
                  <a:solidFill>
                    <a:srgbClr val="000000"/>
                  </a:solidFill>
                  <a:latin typeface="Arial Narrow" pitchFamily="34" charset="0"/>
                  <a:cs typeface="Arial" pitchFamily="34" charset="0"/>
                </a:rPr>
                <a:t>0.5</a:t>
              </a:r>
              <a:endParaRPr lang="en-GB" sz="1600">
                <a:latin typeface="Arial" pitchFamily="34" charset="0"/>
                <a:cs typeface="Arial" pitchFamily="34" charset="0"/>
              </a:endParaRPr>
            </a:p>
          </p:txBody>
        </p:sp>
        <p:sp>
          <p:nvSpPr>
            <p:cNvPr id="25722" name="Line 120"/>
            <p:cNvSpPr>
              <a:spLocks noChangeShapeType="1"/>
            </p:cNvSpPr>
            <p:nvPr/>
          </p:nvSpPr>
          <p:spPr bwMode="auto">
            <a:xfrm>
              <a:off x="2966170" y="4328666"/>
              <a:ext cx="12700" cy="0"/>
            </a:xfrm>
            <a:prstGeom prst="line">
              <a:avLst/>
            </a:prstGeom>
            <a:noFill/>
            <a:ln w="0">
              <a:solidFill>
                <a:srgbClr val="000000"/>
              </a:solidFill>
              <a:round/>
              <a:headEnd/>
              <a:tailEnd/>
            </a:ln>
          </p:spPr>
          <p:txBody>
            <a:bodyPr/>
            <a:lstStyle/>
            <a:p>
              <a:endParaRPr lang="en-GB"/>
            </a:p>
          </p:txBody>
        </p:sp>
        <p:sp>
          <p:nvSpPr>
            <p:cNvPr id="25723" name="Line 121"/>
            <p:cNvSpPr>
              <a:spLocks noChangeShapeType="1"/>
            </p:cNvSpPr>
            <p:nvPr/>
          </p:nvSpPr>
          <p:spPr bwMode="auto">
            <a:xfrm flipH="1">
              <a:off x="4714007" y="4328666"/>
              <a:ext cx="20638" cy="0"/>
            </a:xfrm>
            <a:prstGeom prst="line">
              <a:avLst/>
            </a:prstGeom>
            <a:noFill/>
            <a:ln w="0">
              <a:solidFill>
                <a:srgbClr val="000000"/>
              </a:solidFill>
              <a:round/>
              <a:headEnd/>
              <a:tailEnd/>
            </a:ln>
          </p:spPr>
          <p:txBody>
            <a:bodyPr/>
            <a:lstStyle/>
            <a:p>
              <a:endParaRPr lang="en-GB"/>
            </a:p>
          </p:txBody>
        </p:sp>
        <p:sp>
          <p:nvSpPr>
            <p:cNvPr id="25724" name="Rectangle 122"/>
            <p:cNvSpPr>
              <a:spLocks noChangeArrowheads="1"/>
            </p:cNvSpPr>
            <p:nvPr/>
          </p:nvSpPr>
          <p:spPr bwMode="auto">
            <a:xfrm>
              <a:off x="2807420" y="4277866"/>
              <a:ext cx="88900" cy="92075"/>
            </a:xfrm>
            <a:prstGeom prst="rect">
              <a:avLst/>
            </a:prstGeom>
            <a:noFill/>
            <a:ln w="9525">
              <a:noFill/>
              <a:miter lim="800000"/>
              <a:headEnd/>
              <a:tailEnd/>
            </a:ln>
          </p:spPr>
          <p:txBody>
            <a:bodyPr wrap="none" lIns="0" tIns="0" rIns="0" bIns="0">
              <a:spAutoFit/>
            </a:bodyPr>
            <a:lstStyle/>
            <a:p>
              <a:pPr algn="l" eaLnBrk="1" hangingPunct="1"/>
              <a:r>
                <a:rPr lang="en-GB" sz="600" b="0">
                  <a:solidFill>
                    <a:srgbClr val="000000"/>
                  </a:solidFill>
                  <a:latin typeface="Arial Narrow" pitchFamily="34" charset="0"/>
                  <a:cs typeface="Arial" pitchFamily="34" charset="0"/>
                </a:rPr>
                <a:t>0.6</a:t>
              </a:r>
              <a:endParaRPr lang="en-GB" sz="1600">
                <a:latin typeface="Arial" pitchFamily="34" charset="0"/>
                <a:cs typeface="Arial" pitchFamily="34" charset="0"/>
              </a:endParaRPr>
            </a:p>
          </p:txBody>
        </p:sp>
        <p:sp>
          <p:nvSpPr>
            <p:cNvPr id="25725" name="Line 123"/>
            <p:cNvSpPr>
              <a:spLocks noChangeShapeType="1"/>
            </p:cNvSpPr>
            <p:nvPr/>
          </p:nvSpPr>
          <p:spPr bwMode="auto">
            <a:xfrm>
              <a:off x="2966170" y="4150866"/>
              <a:ext cx="12700" cy="0"/>
            </a:xfrm>
            <a:prstGeom prst="line">
              <a:avLst/>
            </a:prstGeom>
            <a:noFill/>
            <a:ln w="0">
              <a:solidFill>
                <a:srgbClr val="000000"/>
              </a:solidFill>
              <a:round/>
              <a:headEnd/>
              <a:tailEnd/>
            </a:ln>
          </p:spPr>
          <p:txBody>
            <a:bodyPr/>
            <a:lstStyle/>
            <a:p>
              <a:endParaRPr lang="en-GB"/>
            </a:p>
          </p:txBody>
        </p:sp>
        <p:sp>
          <p:nvSpPr>
            <p:cNvPr id="25726" name="Line 124"/>
            <p:cNvSpPr>
              <a:spLocks noChangeShapeType="1"/>
            </p:cNvSpPr>
            <p:nvPr/>
          </p:nvSpPr>
          <p:spPr bwMode="auto">
            <a:xfrm flipH="1">
              <a:off x="4714007" y="4150866"/>
              <a:ext cx="20638" cy="0"/>
            </a:xfrm>
            <a:prstGeom prst="line">
              <a:avLst/>
            </a:prstGeom>
            <a:noFill/>
            <a:ln w="0">
              <a:solidFill>
                <a:srgbClr val="000000"/>
              </a:solidFill>
              <a:round/>
              <a:headEnd/>
              <a:tailEnd/>
            </a:ln>
          </p:spPr>
          <p:txBody>
            <a:bodyPr/>
            <a:lstStyle/>
            <a:p>
              <a:endParaRPr lang="en-GB"/>
            </a:p>
          </p:txBody>
        </p:sp>
        <p:sp>
          <p:nvSpPr>
            <p:cNvPr id="25727" name="Rectangle 125"/>
            <p:cNvSpPr>
              <a:spLocks noChangeArrowheads="1"/>
            </p:cNvSpPr>
            <p:nvPr/>
          </p:nvSpPr>
          <p:spPr bwMode="auto">
            <a:xfrm>
              <a:off x="2807420" y="4100066"/>
              <a:ext cx="88900" cy="92075"/>
            </a:xfrm>
            <a:prstGeom prst="rect">
              <a:avLst/>
            </a:prstGeom>
            <a:noFill/>
            <a:ln w="9525">
              <a:noFill/>
              <a:miter lim="800000"/>
              <a:headEnd/>
              <a:tailEnd/>
            </a:ln>
          </p:spPr>
          <p:txBody>
            <a:bodyPr wrap="none" lIns="0" tIns="0" rIns="0" bIns="0">
              <a:spAutoFit/>
            </a:bodyPr>
            <a:lstStyle/>
            <a:p>
              <a:pPr algn="l" eaLnBrk="1" hangingPunct="1"/>
              <a:r>
                <a:rPr lang="en-GB" sz="600" b="0">
                  <a:solidFill>
                    <a:srgbClr val="000000"/>
                  </a:solidFill>
                  <a:latin typeface="Arial Narrow" pitchFamily="34" charset="0"/>
                  <a:cs typeface="Arial" pitchFamily="34" charset="0"/>
                </a:rPr>
                <a:t>0.7</a:t>
              </a:r>
              <a:endParaRPr lang="en-GB" sz="1600">
                <a:latin typeface="Arial" pitchFamily="34" charset="0"/>
                <a:cs typeface="Arial" pitchFamily="34" charset="0"/>
              </a:endParaRPr>
            </a:p>
          </p:txBody>
        </p:sp>
        <p:sp>
          <p:nvSpPr>
            <p:cNvPr id="25728" name="Line 126"/>
            <p:cNvSpPr>
              <a:spLocks noChangeShapeType="1"/>
            </p:cNvSpPr>
            <p:nvPr/>
          </p:nvSpPr>
          <p:spPr bwMode="auto">
            <a:xfrm>
              <a:off x="2966170" y="3966716"/>
              <a:ext cx="12700" cy="0"/>
            </a:xfrm>
            <a:prstGeom prst="line">
              <a:avLst/>
            </a:prstGeom>
            <a:noFill/>
            <a:ln w="0">
              <a:solidFill>
                <a:srgbClr val="000000"/>
              </a:solidFill>
              <a:round/>
              <a:headEnd/>
              <a:tailEnd/>
            </a:ln>
          </p:spPr>
          <p:txBody>
            <a:bodyPr/>
            <a:lstStyle/>
            <a:p>
              <a:endParaRPr lang="en-GB"/>
            </a:p>
          </p:txBody>
        </p:sp>
        <p:sp>
          <p:nvSpPr>
            <p:cNvPr id="25729" name="Line 127"/>
            <p:cNvSpPr>
              <a:spLocks noChangeShapeType="1"/>
            </p:cNvSpPr>
            <p:nvPr/>
          </p:nvSpPr>
          <p:spPr bwMode="auto">
            <a:xfrm flipH="1">
              <a:off x="4714007" y="3966716"/>
              <a:ext cx="20638" cy="0"/>
            </a:xfrm>
            <a:prstGeom prst="line">
              <a:avLst/>
            </a:prstGeom>
            <a:noFill/>
            <a:ln w="0">
              <a:solidFill>
                <a:srgbClr val="000000"/>
              </a:solidFill>
              <a:round/>
              <a:headEnd/>
              <a:tailEnd/>
            </a:ln>
          </p:spPr>
          <p:txBody>
            <a:bodyPr/>
            <a:lstStyle/>
            <a:p>
              <a:endParaRPr lang="en-GB"/>
            </a:p>
          </p:txBody>
        </p:sp>
        <p:sp>
          <p:nvSpPr>
            <p:cNvPr id="25730" name="Rectangle 128"/>
            <p:cNvSpPr>
              <a:spLocks noChangeArrowheads="1"/>
            </p:cNvSpPr>
            <p:nvPr/>
          </p:nvSpPr>
          <p:spPr bwMode="auto">
            <a:xfrm>
              <a:off x="2807420" y="3915916"/>
              <a:ext cx="88900" cy="92075"/>
            </a:xfrm>
            <a:prstGeom prst="rect">
              <a:avLst/>
            </a:prstGeom>
            <a:noFill/>
            <a:ln w="9525">
              <a:noFill/>
              <a:miter lim="800000"/>
              <a:headEnd/>
              <a:tailEnd/>
            </a:ln>
          </p:spPr>
          <p:txBody>
            <a:bodyPr wrap="none" lIns="0" tIns="0" rIns="0" bIns="0">
              <a:spAutoFit/>
            </a:bodyPr>
            <a:lstStyle/>
            <a:p>
              <a:pPr algn="l" eaLnBrk="1" hangingPunct="1"/>
              <a:r>
                <a:rPr lang="en-GB" sz="600" b="0">
                  <a:solidFill>
                    <a:srgbClr val="000000"/>
                  </a:solidFill>
                  <a:latin typeface="Arial Narrow" pitchFamily="34" charset="0"/>
                  <a:cs typeface="Arial" pitchFamily="34" charset="0"/>
                </a:rPr>
                <a:t>0.8</a:t>
              </a:r>
              <a:endParaRPr lang="en-GB" sz="1600">
                <a:latin typeface="Arial" pitchFamily="34" charset="0"/>
                <a:cs typeface="Arial" pitchFamily="34" charset="0"/>
              </a:endParaRPr>
            </a:p>
          </p:txBody>
        </p:sp>
        <p:sp>
          <p:nvSpPr>
            <p:cNvPr id="25731" name="Line 129"/>
            <p:cNvSpPr>
              <a:spLocks noChangeShapeType="1"/>
            </p:cNvSpPr>
            <p:nvPr/>
          </p:nvSpPr>
          <p:spPr bwMode="auto">
            <a:xfrm>
              <a:off x="2966170" y="3788916"/>
              <a:ext cx="12700" cy="0"/>
            </a:xfrm>
            <a:prstGeom prst="line">
              <a:avLst/>
            </a:prstGeom>
            <a:noFill/>
            <a:ln w="0">
              <a:solidFill>
                <a:srgbClr val="000000"/>
              </a:solidFill>
              <a:round/>
              <a:headEnd/>
              <a:tailEnd/>
            </a:ln>
          </p:spPr>
          <p:txBody>
            <a:bodyPr/>
            <a:lstStyle/>
            <a:p>
              <a:endParaRPr lang="en-GB"/>
            </a:p>
          </p:txBody>
        </p:sp>
        <p:sp>
          <p:nvSpPr>
            <p:cNvPr id="25732" name="Line 130"/>
            <p:cNvSpPr>
              <a:spLocks noChangeShapeType="1"/>
            </p:cNvSpPr>
            <p:nvPr/>
          </p:nvSpPr>
          <p:spPr bwMode="auto">
            <a:xfrm flipH="1">
              <a:off x="4714007" y="3788916"/>
              <a:ext cx="20638" cy="0"/>
            </a:xfrm>
            <a:prstGeom prst="line">
              <a:avLst/>
            </a:prstGeom>
            <a:noFill/>
            <a:ln w="0">
              <a:solidFill>
                <a:srgbClr val="000000"/>
              </a:solidFill>
              <a:round/>
              <a:headEnd/>
              <a:tailEnd/>
            </a:ln>
          </p:spPr>
          <p:txBody>
            <a:bodyPr/>
            <a:lstStyle/>
            <a:p>
              <a:endParaRPr lang="en-GB"/>
            </a:p>
          </p:txBody>
        </p:sp>
        <p:sp>
          <p:nvSpPr>
            <p:cNvPr id="25733" name="Rectangle 131"/>
            <p:cNvSpPr>
              <a:spLocks noChangeArrowheads="1"/>
            </p:cNvSpPr>
            <p:nvPr/>
          </p:nvSpPr>
          <p:spPr bwMode="auto">
            <a:xfrm>
              <a:off x="2807420" y="3738116"/>
              <a:ext cx="88900" cy="92075"/>
            </a:xfrm>
            <a:prstGeom prst="rect">
              <a:avLst/>
            </a:prstGeom>
            <a:noFill/>
            <a:ln w="9525">
              <a:noFill/>
              <a:miter lim="800000"/>
              <a:headEnd/>
              <a:tailEnd/>
            </a:ln>
          </p:spPr>
          <p:txBody>
            <a:bodyPr wrap="none" lIns="0" tIns="0" rIns="0" bIns="0">
              <a:spAutoFit/>
            </a:bodyPr>
            <a:lstStyle/>
            <a:p>
              <a:pPr algn="l" eaLnBrk="1" hangingPunct="1"/>
              <a:r>
                <a:rPr lang="en-GB" sz="600" b="0">
                  <a:solidFill>
                    <a:srgbClr val="000000"/>
                  </a:solidFill>
                  <a:latin typeface="Arial Narrow" pitchFamily="34" charset="0"/>
                  <a:cs typeface="Arial" pitchFamily="34" charset="0"/>
                </a:rPr>
                <a:t>0.9</a:t>
              </a:r>
              <a:endParaRPr lang="en-GB" sz="1600">
                <a:latin typeface="Arial" pitchFamily="34" charset="0"/>
                <a:cs typeface="Arial" pitchFamily="34" charset="0"/>
              </a:endParaRPr>
            </a:p>
          </p:txBody>
        </p:sp>
        <p:sp>
          <p:nvSpPr>
            <p:cNvPr id="25734" name="Line 132"/>
            <p:cNvSpPr>
              <a:spLocks noChangeShapeType="1"/>
            </p:cNvSpPr>
            <p:nvPr/>
          </p:nvSpPr>
          <p:spPr bwMode="auto">
            <a:xfrm>
              <a:off x="2966170" y="3788916"/>
              <a:ext cx="1768475" cy="0"/>
            </a:xfrm>
            <a:prstGeom prst="line">
              <a:avLst/>
            </a:prstGeom>
            <a:noFill/>
            <a:ln w="0">
              <a:solidFill>
                <a:srgbClr val="000000"/>
              </a:solidFill>
              <a:round/>
              <a:headEnd/>
              <a:tailEnd/>
            </a:ln>
          </p:spPr>
          <p:txBody>
            <a:bodyPr/>
            <a:lstStyle/>
            <a:p>
              <a:endParaRPr lang="en-GB"/>
            </a:p>
          </p:txBody>
        </p:sp>
        <p:sp>
          <p:nvSpPr>
            <p:cNvPr id="25735" name="Line 133"/>
            <p:cNvSpPr>
              <a:spLocks noChangeShapeType="1"/>
            </p:cNvSpPr>
            <p:nvPr/>
          </p:nvSpPr>
          <p:spPr bwMode="auto">
            <a:xfrm>
              <a:off x="2966170" y="5420866"/>
              <a:ext cx="1768475" cy="0"/>
            </a:xfrm>
            <a:prstGeom prst="line">
              <a:avLst/>
            </a:prstGeom>
            <a:noFill/>
            <a:ln w="0">
              <a:solidFill>
                <a:srgbClr val="000000"/>
              </a:solidFill>
              <a:round/>
              <a:headEnd/>
              <a:tailEnd/>
            </a:ln>
          </p:spPr>
          <p:txBody>
            <a:bodyPr/>
            <a:lstStyle/>
            <a:p>
              <a:endParaRPr lang="en-GB"/>
            </a:p>
          </p:txBody>
        </p:sp>
        <p:sp>
          <p:nvSpPr>
            <p:cNvPr id="25736" name="Line 134"/>
            <p:cNvSpPr>
              <a:spLocks noChangeShapeType="1"/>
            </p:cNvSpPr>
            <p:nvPr/>
          </p:nvSpPr>
          <p:spPr bwMode="auto">
            <a:xfrm flipV="1">
              <a:off x="4734645" y="3788916"/>
              <a:ext cx="0" cy="1631950"/>
            </a:xfrm>
            <a:prstGeom prst="line">
              <a:avLst/>
            </a:prstGeom>
            <a:noFill/>
            <a:ln w="0">
              <a:solidFill>
                <a:srgbClr val="000000"/>
              </a:solidFill>
              <a:round/>
              <a:headEnd/>
              <a:tailEnd/>
            </a:ln>
          </p:spPr>
          <p:txBody>
            <a:bodyPr/>
            <a:lstStyle/>
            <a:p>
              <a:endParaRPr lang="en-GB"/>
            </a:p>
          </p:txBody>
        </p:sp>
        <p:sp>
          <p:nvSpPr>
            <p:cNvPr id="25737" name="Line 135"/>
            <p:cNvSpPr>
              <a:spLocks noChangeShapeType="1"/>
            </p:cNvSpPr>
            <p:nvPr/>
          </p:nvSpPr>
          <p:spPr bwMode="auto">
            <a:xfrm flipV="1">
              <a:off x="2966170" y="3788916"/>
              <a:ext cx="0" cy="1631950"/>
            </a:xfrm>
            <a:prstGeom prst="line">
              <a:avLst/>
            </a:prstGeom>
            <a:noFill/>
            <a:ln w="0">
              <a:solidFill>
                <a:srgbClr val="000000"/>
              </a:solidFill>
              <a:round/>
              <a:headEnd/>
              <a:tailEnd/>
            </a:ln>
          </p:spPr>
          <p:txBody>
            <a:bodyPr/>
            <a:lstStyle/>
            <a:p>
              <a:endParaRPr lang="en-GB"/>
            </a:p>
          </p:txBody>
        </p:sp>
        <p:sp>
          <p:nvSpPr>
            <p:cNvPr id="25738" name="Freeform 136"/>
            <p:cNvSpPr>
              <a:spLocks/>
            </p:cNvSpPr>
            <p:nvPr/>
          </p:nvSpPr>
          <p:spPr bwMode="auto">
            <a:xfrm>
              <a:off x="2966170" y="5401816"/>
              <a:ext cx="474663" cy="19050"/>
            </a:xfrm>
            <a:custGeom>
              <a:avLst/>
              <a:gdLst>
                <a:gd name="T0" fmla="*/ 4 w 276"/>
                <a:gd name="T1" fmla="*/ 8 h 12"/>
                <a:gd name="T2" fmla="*/ 8 w 276"/>
                <a:gd name="T3" fmla="*/ 8 h 12"/>
                <a:gd name="T4" fmla="*/ 12 w 276"/>
                <a:gd name="T5" fmla="*/ 8 h 12"/>
                <a:gd name="T6" fmla="*/ 16 w 276"/>
                <a:gd name="T7" fmla="*/ 8 h 12"/>
                <a:gd name="T8" fmla="*/ 20 w 276"/>
                <a:gd name="T9" fmla="*/ 8 h 12"/>
                <a:gd name="T10" fmla="*/ 24 w 276"/>
                <a:gd name="T11" fmla="*/ 8 h 12"/>
                <a:gd name="T12" fmla="*/ 28 w 276"/>
                <a:gd name="T13" fmla="*/ 12 h 12"/>
                <a:gd name="T14" fmla="*/ 32 w 276"/>
                <a:gd name="T15" fmla="*/ 12 h 12"/>
                <a:gd name="T16" fmla="*/ 36 w 276"/>
                <a:gd name="T17" fmla="*/ 8 h 12"/>
                <a:gd name="T18" fmla="*/ 40 w 276"/>
                <a:gd name="T19" fmla="*/ 8 h 12"/>
                <a:gd name="T20" fmla="*/ 44 w 276"/>
                <a:gd name="T21" fmla="*/ 0 h 12"/>
                <a:gd name="T22" fmla="*/ 48 w 276"/>
                <a:gd name="T23" fmla="*/ 12 h 12"/>
                <a:gd name="T24" fmla="*/ 56 w 276"/>
                <a:gd name="T25" fmla="*/ 8 h 12"/>
                <a:gd name="T26" fmla="*/ 60 w 276"/>
                <a:gd name="T27" fmla="*/ 12 h 12"/>
                <a:gd name="T28" fmla="*/ 72 w 276"/>
                <a:gd name="T29" fmla="*/ 8 h 12"/>
                <a:gd name="T30" fmla="*/ 76 w 276"/>
                <a:gd name="T31" fmla="*/ 12 h 12"/>
                <a:gd name="T32" fmla="*/ 84 w 276"/>
                <a:gd name="T33" fmla="*/ 8 h 12"/>
                <a:gd name="T34" fmla="*/ 92 w 276"/>
                <a:gd name="T35" fmla="*/ 12 h 12"/>
                <a:gd name="T36" fmla="*/ 104 w 276"/>
                <a:gd name="T37" fmla="*/ 8 h 12"/>
                <a:gd name="T38" fmla="*/ 112 w 276"/>
                <a:gd name="T39" fmla="*/ 8 h 12"/>
                <a:gd name="T40" fmla="*/ 116 w 276"/>
                <a:gd name="T41" fmla="*/ 12 h 12"/>
                <a:gd name="T42" fmla="*/ 128 w 276"/>
                <a:gd name="T43" fmla="*/ 12 h 12"/>
                <a:gd name="T44" fmla="*/ 132 w 276"/>
                <a:gd name="T45" fmla="*/ 12 h 12"/>
                <a:gd name="T46" fmla="*/ 136 w 276"/>
                <a:gd name="T47" fmla="*/ 12 h 12"/>
                <a:gd name="T48" fmla="*/ 148 w 276"/>
                <a:gd name="T49" fmla="*/ 12 h 12"/>
                <a:gd name="T50" fmla="*/ 152 w 276"/>
                <a:gd name="T51" fmla="*/ 8 h 12"/>
                <a:gd name="T52" fmla="*/ 156 w 276"/>
                <a:gd name="T53" fmla="*/ 12 h 12"/>
                <a:gd name="T54" fmla="*/ 164 w 276"/>
                <a:gd name="T55" fmla="*/ 12 h 12"/>
                <a:gd name="T56" fmla="*/ 172 w 276"/>
                <a:gd name="T57" fmla="*/ 12 h 12"/>
                <a:gd name="T58" fmla="*/ 184 w 276"/>
                <a:gd name="T59" fmla="*/ 12 h 12"/>
                <a:gd name="T60" fmla="*/ 196 w 276"/>
                <a:gd name="T61" fmla="*/ 12 h 12"/>
                <a:gd name="T62" fmla="*/ 208 w 276"/>
                <a:gd name="T63" fmla="*/ 12 h 12"/>
                <a:gd name="T64" fmla="*/ 220 w 276"/>
                <a:gd name="T65" fmla="*/ 12 h 12"/>
                <a:gd name="T66" fmla="*/ 232 w 276"/>
                <a:gd name="T67" fmla="*/ 12 h 12"/>
                <a:gd name="T68" fmla="*/ 240 w 276"/>
                <a:gd name="T69" fmla="*/ 12 h 12"/>
                <a:gd name="T70" fmla="*/ 248 w 276"/>
                <a:gd name="T71" fmla="*/ 8 h 12"/>
                <a:gd name="T72" fmla="*/ 252 w 276"/>
                <a:gd name="T73" fmla="*/ 8 h 12"/>
                <a:gd name="T74" fmla="*/ 256 w 276"/>
                <a:gd name="T75" fmla="*/ 8 h 12"/>
                <a:gd name="T76" fmla="*/ 260 w 276"/>
                <a:gd name="T77" fmla="*/ 8 h 12"/>
                <a:gd name="T78" fmla="*/ 264 w 276"/>
                <a:gd name="T79" fmla="*/ 8 h 12"/>
                <a:gd name="T80" fmla="*/ 268 w 276"/>
                <a:gd name="T81" fmla="*/ 4 h 12"/>
                <a:gd name="T82" fmla="*/ 272 w 276"/>
                <a:gd name="T83" fmla="*/ 8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6"/>
                <a:gd name="T127" fmla="*/ 0 h 12"/>
                <a:gd name="T128" fmla="*/ 276 w 276"/>
                <a:gd name="T129" fmla="*/ 12 h 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6" h="12">
                  <a:moveTo>
                    <a:pt x="0" y="8"/>
                  </a:moveTo>
                  <a:lnTo>
                    <a:pt x="0" y="12"/>
                  </a:lnTo>
                  <a:lnTo>
                    <a:pt x="4" y="8"/>
                  </a:lnTo>
                  <a:lnTo>
                    <a:pt x="4" y="12"/>
                  </a:lnTo>
                  <a:lnTo>
                    <a:pt x="8" y="8"/>
                  </a:lnTo>
                  <a:lnTo>
                    <a:pt x="8" y="12"/>
                  </a:lnTo>
                  <a:lnTo>
                    <a:pt x="12" y="8"/>
                  </a:lnTo>
                  <a:lnTo>
                    <a:pt x="12" y="12"/>
                  </a:lnTo>
                  <a:lnTo>
                    <a:pt x="16" y="8"/>
                  </a:lnTo>
                  <a:lnTo>
                    <a:pt x="16" y="12"/>
                  </a:lnTo>
                  <a:lnTo>
                    <a:pt x="20" y="8"/>
                  </a:lnTo>
                  <a:lnTo>
                    <a:pt x="20" y="12"/>
                  </a:lnTo>
                  <a:lnTo>
                    <a:pt x="24" y="8"/>
                  </a:lnTo>
                  <a:lnTo>
                    <a:pt x="24" y="12"/>
                  </a:lnTo>
                  <a:lnTo>
                    <a:pt x="28" y="8"/>
                  </a:lnTo>
                  <a:lnTo>
                    <a:pt x="28" y="12"/>
                  </a:lnTo>
                  <a:lnTo>
                    <a:pt x="28" y="8"/>
                  </a:lnTo>
                  <a:lnTo>
                    <a:pt x="32" y="12"/>
                  </a:lnTo>
                  <a:lnTo>
                    <a:pt x="32" y="8"/>
                  </a:lnTo>
                  <a:lnTo>
                    <a:pt x="32" y="12"/>
                  </a:lnTo>
                  <a:lnTo>
                    <a:pt x="36" y="8"/>
                  </a:lnTo>
                  <a:lnTo>
                    <a:pt x="36" y="12"/>
                  </a:lnTo>
                  <a:lnTo>
                    <a:pt x="40" y="8"/>
                  </a:lnTo>
                  <a:lnTo>
                    <a:pt x="40" y="12"/>
                  </a:lnTo>
                  <a:lnTo>
                    <a:pt x="44" y="12"/>
                  </a:lnTo>
                  <a:lnTo>
                    <a:pt x="44" y="0"/>
                  </a:lnTo>
                  <a:lnTo>
                    <a:pt x="44" y="12"/>
                  </a:lnTo>
                  <a:lnTo>
                    <a:pt x="48" y="8"/>
                  </a:lnTo>
                  <a:lnTo>
                    <a:pt x="48" y="12"/>
                  </a:lnTo>
                  <a:lnTo>
                    <a:pt x="52" y="8"/>
                  </a:lnTo>
                  <a:lnTo>
                    <a:pt x="52" y="12"/>
                  </a:lnTo>
                  <a:lnTo>
                    <a:pt x="56" y="8"/>
                  </a:lnTo>
                  <a:lnTo>
                    <a:pt x="56" y="12"/>
                  </a:lnTo>
                  <a:lnTo>
                    <a:pt x="60" y="8"/>
                  </a:lnTo>
                  <a:lnTo>
                    <a:pt x="60" y="12"/>
                  </a:lnTo>
                  <a:lnTo>
                    <a:pt x="68" y="12"/>
                  </a:lnTo>
                  <a:lnTo>
                    <a:pt x="72" y="8"/>
                  </a:lnTo>
                  <a:lnTo>
                    <a:pt x="72" y="12"/>
                  </a:lnTo>
                  <a:lnTo>
                    <a:pt x="76" y="8"/>
                  </a:lnTo>
                  <a:lnTo>
                    <a:pt x="76" y="12"/>
                  </a:lnTo>
                  <a:lnTo>
                    <a:pt x="80" y="8"/>
                  </a:lnTo>
                  <a:lnTo>
                    <a:pt x="80" y="12"/>
                  </a:lnTo>
                  <a:lnTo>
                    <a:pt x="84" y="8"/>
                  </a:lnTo>
                  <a:lnTo>
                    <a:pt x="84" y="12"/>
                  </a:lnTo>
                  <a:lnTo>
                    <a:pt x="88" y="12"/>
                  </a:lnTo>
                  <a:lnTo>
                    <a:pt x="92" y="12"/>
                  </a:lnTo>
                  <a:lnTo>
                    <a:pt x="100" y="12"/>
                  </a:lnTo>
                  <a:lnTo>
                    <a:pt x="104" y="8"/>
                  </a:lnTo>
                  <a:lnTo>
                    <a:pt x="104" y="12"/>
                  </a:lnTo>
                  <a:lnTo>
                    <a:pt x="108" y="12"/>
                  </a:lnTo>
                  <a:lnTo>
                    <a:pt x="112" y="8"/>
                  </a:lnTo>
                  <a:lnTo>
                    <a:pt x="112" y="12"/>
                  </a:lnTo>
                  <a:lnTo>
                    <a:pt x="116" y="8"/>
                  </a:lnTo>
                  <a:lnTo>
                    <a:pt x="116" y="12"/>
                  </a:lnTo>
                  <a:lnTo>
                    <a:pt x="120" y="8"/>
                  </a:lnTo>
                  <a:lnTo>
                    <a:pt x="120" y="12"/>
                  </a:lnTo>
                  <a:lnTo>
                    <a:pt x="128" y="12"/>
                  </a:lnTo>
                  <a:lnTo>
                    <a:pt x="132" y="8"/>
                  </a:lnTo>
                  <a:lnTo>
                    <a:pt x="132" y="12"/>
                  </a:lnTo>
                  <a:lnTo>
                    <a:pt x="136" y="8"/>
                  </a:lnTo>
                  <a:lnTo>
                    <a:pt x="136" y="12"/>
                  </a:lnTo>
                  <a:lnTo>
                    <a:pt x="140" y="8"/>
                  </a:lnTo>
                  <a:lnTo>
                    <a:pt x="140" y="12"/>
                  </a:lnTo>
                  <a:lnTo>
                    <a:pt x="148" y="12"/>
                  </a:lnTo>
                  <a:lnTo>
                    <a:pt x="148" y="8"/>
                  </a:lnTo>
                  <a:lnTo>
                    <a:pt x="148" y="12"/>
                  </a:lnTo>
                  <a:lnTo>
                    <a:pt x="152" y="8"/>
                  </a:lnTo>
                  <a:lnTo>
                    <a:pt x="152" y="12"/>
                  </a:lnTo>
                  <a:lnTo>
                    <a:pt x="156" y="8"/>
                  </a:lnTo>
                  <a:lnTo>
                    <a:pt x="156" y="12"/>
                  </a:lnTo>
                  <a:lnTo>
                    <a:pt x="164" y="12"/>
                  </a:lnTo>
                  <a:lnTo>
                    <a:pt x="164" y="8"/>
                  </a:lnTo>
                  <a:lnTo>
                    <a:pt x="164" y="12"/>
                  </a:lnTo>
                  <a:lnTo>
                    <a:pt x="172" y="12"/>
                  </a:lnTo>
                  <a:lnTo>
                    <a:pt x="172" y="8"/>
                  </a:lnTo>
                  <a:lnTo>
                    <a:pt x="172" y="12"/>
                  </a:lnTo>
                  <a:lnTo>
                    <a:pt x="180" y="12"/>
                  </a:lnTo>
                  <a:lnTo>
                    <a:pt x="184" y="12"/>
                  </a:lnTo>
                  <a:lnTo>
                    <a:pt x="188" y="12"/>
                  </a:lnTo>
                  <a:lnTo>
                    <a:pt x="192" y="12"/>
                  </a:lnTo>
                  <a:lnTo>
                    <a:pt x="196" y="12"/>
                  </a:lnTo>
                  <a:lnTo>
                    <a:pt x="200" y="12"/>
                  </a:lnTo>
                  <a:lnTo>
                    <a:pt x="204" y="12"/>
                  </a:lnTo>
                  <a:lnTo>
                    <a:pt x="208" y="12"/>
                  </a:lnTo>
                  <a:lnTo>
                    <a:pt x="212" y="12"/>
                  </a:lnTo>
                  <a:lnTo>
                    <a:pt x="216" y="12"/>
                  </a:lnTo>
                  <a:lnTo>
                    <a:pt x="220" y="12"/>
                  </a:lnTo>
                  <a:lnTo>
                    <a:pt x="224" y="12"/>
                  </a:lnTo>
                  <a:lnTo>
                    <a:pt x="228" y="12"/>
                  </a:lnTo>
                  <a:lnTo>
                    <a:pt x="232" y="12"/>
                  </a:lnTo>
                  <a:lnTo>
                    <a:pt x="236" y="12"/>
                  </a:lnTo>
                  <a:lnTo>
                    <a:pt x="240" y="8"/>
                  </a:lnTo>
                  <a:lnTo>
                    <a:pt x="240" y="12"/>
                  </a:lnTo>
                  <a:lnTo>
                    <a:pt x="244" y="8"/>
                  </a:lnTo>
                  <a:lnTo>
                    <a:pt x="244" y="12"/>
                  </a:lnTo>
                  <a:lnTo>
                    <a:pt x="248" y="8"/>
                  </a:lnTo>
                  <a:lnTo>
                    <a:pt x="248" y="12"/>
                  </a:lnTo>
                  <a:lnTo>
                    <a:pt x="252" y="8"/>
                  </a:lnTo>
                  <a:lnTo>
                    <a:pt x="252" y="12"/>
                  </a:lnTo>
                  <a:lnTo>
                    <a:pt x="256" y="8"/>
                  </a:lnTo>
                  <a:lnTo>
                    <a:pt x="256" y="12"/>
                  </a:lnTo>
                  <a:lnTo>
                    <a:pt x="260" y="8"/>
                  </a:lnTo>
                  <a:lnTo>
                    <a:pt x="260" y="12"/>
                  </a:lnTo>
                  <a:lnTo>
                    <a:pt x="264" y="8"/>
                  </a:lnTo>
                  <a:lnTo>
                    <a:pt x="264" y="12"/>
                  </a:lnTo>
                  <a:lnTo>
                    <a:pt x="268" y="8"/>
                  </a:lnTo>
                  <a:lnTo>
                    <a:pt x="268" y="4"/>
                  </a:lnTo>
                  <a:lnTo>
                    <a:pt x="268" y="12"/>
                  </a:lnTo>
                  <a:lnTo>
                    <a:pt x="272" y="8"/>
                  </a:lnTo>
                  <a:lnTo>
                    <a:pt x="272" y="12"/>
                  </a:lnTo>
                  <a:lnTo>
                    <a:pt x="276" y="8"/>
                  </a:lnTo>
                </a:path>
              </a:pathLst>
            </a:custGeom>
            <a:noFill/>
            <a:ln w="0">
              <a:solidFill>
                <a:srgbClr val="000000"/>
              </a:solidFill>
              <a:prstDash val="solid"/>
              <a:round/>
              <a:headEnd/>
              <a:tailEnd/>
            </a:ln>
          </p:spPr>
          <p:txBody>
            <a:bodyPr/>
            <a:lstStyle/>
            <a:p>
              <a:endParaRPr lang="en-GB"/>
            </a:p>
          </p:txBody>
        </p:sp>
        <p:sp>
          <p:nvSpPr>
            <p:cNvPr id="25739" name="Freeform 137"/>
            <p:cNvSpPr>
              <a:spLocks/>
            </p:cNvSpPr>
            <p:nvPr/>
          </p:nvSpPr>
          <p:spPr bwMode="auto">
            <a:xfrm>
              <a:off x="3440832" y="3928616"/>
              <a:ext cx="565150" cy="1492250"/>
            </a:xfrm>
            <a:custGeom>
              <a:avLst/>
              <a:gdLst>
                <a:gd name="T0" fmla="*/ 0 w 329"/>
                <a:gd name="T1" fmla="*/ 940 h 940"/>
                <a:gd name="T2" fmla="*/ 4 w 329"/>
                <a:gd name="T3" fmla="*/ 936 h 940"/>
                <a:gd name="T4" fmla="*/ 8 w 329"/>
                <a:gd name="T5" fmla="*/ 0 h 940"/>
                <a:gd name="T6" fmla="*/ 12 w 329"/>
                <a:gd name="T7" fmla="*/ 936 h 940"/>
                <a:gd name="T8" fmla="*/ 16 w 329"/>
                <a:gd name="T9" fmla="*/ 756 h 940"/>
                <a:gd name="T10" fmla="*/ 20 w 329"/>
                <a:gd name="T11" fmla="*/ 936 h 940"/>
                <a:gd name="T12" fmla="*/ 24 w 329"/>
                <a:gd name="T13" fmla="*/ 940 h 940"/>
                <a:gd name="T14" fmla="*/ 32 w 329"/>
                <a:gd name="T15" fmla="*/ 940 h 940"/>
                <a:gd name="T16" fmla="*/ 36 w 329"/>
                <a:gd name="T17" fmla="*/ 940 h 940"/>
                <a:gd name="T18" fmla="*/ 44 w 329"/>
                <a:gd name="T19" fmla="*/ 936 h 940"/>
                <a:gd name="T20" fmla="*/ 48 w 329"/>
                <a:gd name="T21" fmla="*/ 936 h 940"/>
                <a:gd name="T22" fmla="*/ 52 w 329"/>
                <a:gd name="T23" fmla="*/ 940 h 940"/>
                <a:gd name="T24" fmla="*/ 60 w 329"/>
                <a:gd name="T25" fmla="*/ 940 h 940"/>
                <a:gd name="T26" fmla="*/ 68 w 329"/>
                <a:gd name="T27" fmla="*/ 940 h 940"/>
                <a:gd name="T28" fmla="*/ 72 w 329"/>
                <a:gd name="T29" fmla="*/ 940 h 940"/>
                <a:gd name="T30" fmla="*/ 80 w 329"/>
                <a:gd name="T31" fmla="*/ 936 h 940"/>
                <a:gd name="T32" fmla="*/ 84 w 329"/>
                <a:gd name="T33" fmla="*/ 940 h 940"/>
                <a:gd name="T34" fmla="*/ 92 w 329"/>
                <a:gd name="T35" fmla="*/ 940 h 940"/>
                <a:gd name="T36" fmla="*/ 96 w 329"/>
                <a:gd name="T37" fmla="*/ 936 h 940"/>
                <a:gd name="T38" fmla="*/ 100 w 329"/>
                <a:gd name="T39" fmla="*/ 940 h 940"/>
                <a:gd name="T40" fmla="*/ 108 w 329"/>
                <a:gd name="T41" fmla="*/ 936 h 940"/>
                <a:gd name="T42" fmla="*/ 112 w 329"/>
                <a:gd name="T43" fmla="*/ 936 h 940"/>
                <a:gd name="T44" fmla="*/ 116 w 329"/>
                <a:gd name="T45" fmla="*/ 940 h 940"/>
                <a:gd name="T46" fmla="*/ 124 w 329"/>
                <a:gd name="T47" fmla="*/ 936 h 940"/>
                <a:gd name="T48" fmla="*/ 128 w 329"/>
                <a:gd name="T49" fmla="*/ 940 h 940"/>
                <a:gd name="T50" fmla="*/ 136 w 329"/>
                <a:gd name="T51" fmla="*/ 936 h 940"/>
                <a:gd name="T52" fmla="*/ 140 w 329"/>
                <a:gd name="T53" fmla="*/ 940 h 940"/>
                <a:gd name="T54" fmla="*/ 152 w 329"/>
                <a:gd name="T55" fmla="*/ 940 h 940"/>
                <a:gd name="T56" fmla="*/ 168 w 329"/>
                <a:gd name="T57" fmla="*/ 940 h 940"/>
                <a:gd name="T58" fmla="*/ 176 w 329"/>
                <a:gd name="T59" fmla="*/ 940 h 940"/>
                <a:gd name="T60" fmla="*/ 188 w 329"/>
                <a:gd name="T61" fmla="*/ 940 h 940"/>
                <a:gd name="T62" fmla="*/ 200 w 329"/>
                <a:gd name="T63" fmla="*/ 940 h 940"/>
                <a:gd name="T64" fmla="*/ 212 w 329"/>
                <a:gd name="T65" fmla="*/ 940 h 940"/>
                <a:gd name="T66" fmla="*/ 224 w 329"/>
                <a:gd name="T67" fmla="*/ 940 h 940"/>
                <a:gd name="T68" fmla="*/ 236 w 329"/>
                <a:gd name="T69" fmla="*/ 940 h 940"/>
                <a:gd name="T70" fmla="*/ 252 w 329"/>
                <a:gd name="T71" fmla="*/ 940 h 940"/>
                <a:gd name="T72" fmla="*/ 260 w 329"/>
                <a:gd name="T73" fmla="*/ 940 h 940"/>
                <a:gd name="T74" fmla="*/ 272 w 329"/>
                <a:gd name="T75" fmla="*/ 940 h 940"/>
                <a:gd name="T76" fmla="*/ 284 w 329"/>
                <a:gd name="T77" fmla="*/ 940 h 940"/>
                <a:gd name="T78" fmla="*/ 296 w 329"/>
                <a:gd name="T79" fmla="*/ 940 h 940"/>
                <a:gd name="T80" fmla="*/ 308 w 329"/>
                <a:gd name="T81" fmla="*/ 940 h 940"/>
                <a:gd name="T82" fmla="*/ 321 w 329"/>
                <a:gd name="T83" fmla="*/ 940 h 9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9"/>
                <a:gd name="T127" fmla="*/ 0 h 940"/>
                <a:gd name="T128" fmla="*/ 329 w 329"/>
                <a:gd name="T129" fmla="*/ 940 h 9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9" h="940">
                  <a:moveTo>
                    <a:pt x="0" y="936"/>
                  </a:moveTo>
                  <a:lnTo>
                    <a:pt x="0" y="936"/>
                  </a:lnTo>
                  <a:lnTo>
                    <a:pt x="0" y="940"/>
                  </a:lnTo>
                  <a:lnTo>
                    <a:pt x="4" y="936"/>
                  </a:lnTo>
                  <a:lnTo>
                    <a:pt x="4" y="940"/>
                  </a:lnTo>
                  <a:lnTo>
                    <a:pt x="4" y="936"/>
                  </a:lnTo>
                  <a:lnTo>
                    <a:pt x="8" y="940"/>
                  </a:lnTo>
                  <a:lnTo>
                    <a:pt x="8" y="0"/>
                  </a:lnTo>
                  <a:lnTo>
                    <a:pt x="8" y="940"/>
                  </a:lnTo>
                  <a:lnTo>
                    <a:pt x="12" y="936"/>
                  </a:lnTo>
                  <a:lnTo>
                    <a:pt x="12" y="940"/>
                  </a:lnTo>
                  <a:lnTo>
                    <a:pt x="16" y="940"/>
                  </a:lnTo>
                  <a:lnTo>
                    <a:pt x="16" y="756"/>
                  </a:lnTo>
                  <a:lnTo>
                    <a:pt x="16" y="940"/>
                  </a:lnTo>
                  <a:lnTo>
                    <a:pt x="20" y="936"/>
                  </a:lnTo>
                  <a:lnTo>
                    <a:pt x="20" y="940"/>
                  </a:lnTo>
                  <a:lnTo>
                    <a:pt x="24" y="936"/>
                  </a:lnTo>
                  <a:lnTo>
                    <a:pt x="24" y="940"/>
                  </a:lnTo>
                  <a:lnTo>
                    <a:pt x="28" y="940"/>
                  </a:lnTo>
                  <a:lnTo>
                    <a:pt x="32" y="936"/>
                  </a:lnTo>
                  <a:lnTo>
                    <a:pt x="32" y="940"/>
                  </a:lnTo>
                  <a:lnTo>
                    <a:pt x="36" y="936"/>
                  </a:lnTo>
                  <a:lnTo>
                    <a:pt x="36" y="940"/>
                  </a:lnTo>
                  <a:lnTo>
                    <a:pt x="40" y="936"/>
                  </a:lnTo>
                  <a:lnTo>
                    <a:pt x="40" y="940"/>
                  </a:lnTo>
                  <a:lnTo>
                    <a:pt x="44" y="936"/>
                  </a:lnTo>
                  <a:lnTo>
                    <a:pt x="44" y="940"/>
                  </a:lnTo>
                  <a:lnTo>
                    <a:pt x="48" y="936"/>
                  </a:lnTo>
                  <a:lnTo>
                    <a:pt x="48" y="940"/>
                  </a:lnTo>
                  <a:lnTo>
                    <a:pt x="52" y="936"/>
                  </a:lnTo>
                  <a:lnTo>
                    <a:pt x="52" y="940"/>
                  </a:lnTo>
                  <a:lnTo>
                    <a:pt x="56" y="940"/>
                  </a:lnTo>
                  <a:lnTo>
                    <a:pt x="60" y="936"/>
                  </a:lnTo>
                  <a:lnTo>
                    <a:pt x="60" y="940"/>
                  </a:lnTo>
                  <a:lnTo>
                    <a:pt x="64" y="940"/>
                  </a:lnTo>
                  <a:lnTo>
                    <a:pt x="68" y="936"/>
                  </a:lnTo>
                  <a:lnTo>
                    <a:pt x="68" y="940"/>
                  </a:lnTo>
                  <a:lnTo>
                    <a:pt x="72" y="936"/>
                  </a:lnTo>
                  <a:lnTo>
                    <a:pt x="72" y="940"/>
                  </a:lnTo>
                  <a:lnTo>
                    <a:pt x="76" y="936"/>
                  </a:lnTo>
                  <a:lnTo>
                    <a:pt x="76" y="940"/>
                  </a:lnTo>
                  <a:lnTo>
                    <a:pt x="80" y="936"/>
                  </a:lnTo>
                  <a:lnTo>
                    <a:pt x="80" y="940"/>
                  </a:lnTo>
                  <a:lnTo>
                    <a:pt x="84" y="936"/>
                  </a:lnTo>
                  <a:lnTo>
                    <a:pt x="84" y="940"/>
                  </a:lnTo>
                  <a:lnTo>
                    <a:pt x="92" y="940"/>
                  </a:lnTo>
                  <a:lnTo>
                    <a:pt x="92" y="936"/>
                  </a:lnTo>
                  <a:lnTo>
                    <a:pt x="92" y="940"/>
                  </a:lnTo>
                  <a:lnTo>
                    <a:pt x="96" y="936"/>
                  </a:lnTo>
                  <a:lnTo>
                    <a:pt x="96" y="940"/>
                  </a:lnTo>
                  <a:lnTo>
                    <a:pt x="96" y="936"/>
                  </a:lnTo>
                  <a:lnTo>
                    <a:pt x="100" y="940"/>
                  </a:lnTo>
                  <a:lnTo>
                    <a:pt x="100" y="936"/>
                  </a:lnTo>
                  <a:lnTo>
                    <a:pt x="100" y="940"/>
                  </a:lnTo>
                  <a:lnTo>
                    <a:pt x="104" y="936"/>
                  </a:lnTo>
                  <a:lnTo>
                    <a:pt x="104" y="940"/>
                  </a:lnTo>
                  <a:lnTo>
                    <a:pt x="108" y="936"/>
                  </a:lnTo>
                  <a:lnTo>
                    <a:pt x="108" y="940"/>
                  </a:lnTo>
                  <a:lnTo>
                    <a:pt x="112" y="936"/>
                  </a:lnTo>
                  <a:lnTo>
                    <a:pt x="112" y="940"/>
                  </a:lnTo>
                  <a:lnTo>
                    <a:pt x="116" y="936"/>
                  </a:lnTo>
                  <a:lnTo>
                    <a:pt x="116" y="940"/>
                  </a:lnTo>
                  <a:lnTo>
                    <a:pt x="120" y="936"/>
                  </a:lnTo>
                  <a:lnTo>
                    <a:pt x="120" y="940"/>
                  </a:lnTo>
                  <a:lnTo>
                    <a:pt x="124" y="936"/>
                  </a:lnTo>
                  <a:lnTo>
                    <a:pt x="124" y="940"/>
                  </a:lnTo>
                  <a:lnTo>
                    <a:pt x="128" y="936"/>
                  </a:lnTo>
                  <a:lnTo>
                    <a:pt x="128" y="940"/>
                  </a:lnTo>
                  <a:lnTo>
                    <a:pt x="132" y="936"/>
                  </a:lnTo>
                  <a:lnTo>
                    <a:pt x="132" y="940"/>
                  </a:lnTo>
                  <a:lnTo>
                    <a:pt x="136" y="936"/>
                  </a:lnTo>
                  <a:lnTo>
                    <a:pt x="136" y="940"/>
                  </a:lnTo>
                  <a:lnTo>
                    <a:pt x="140" y="936"/>
                  </a:lnTo>
                  <a:lnTo>
                    <a:pt x="140" y="940"/>
                  </a:lnTo>
                  <a:lnTo>
                    <a:pt x="144" y="940"/>
                  </a:lnTo>
                  <a:lnTo>
                    <a:pt x="148" y="940"/>
                  </a:lnTo>
                  <a:lnTo>
                    <a:pt x="152" y="940"/>
                  </a:lnTo>
                  <a:lnTo>
                    <a:pt x="156" y="940"/>
                  </a:lnTo>
                  <a:lnTo>
                    <a:pt x="160" y="940"/>
                  </a:lnTo>
                  <a:lnTo>
                    <a:pt x="168" y="940"/>
                  </a:lnTo>
                  <a:lnTo>
                    <a:pt x="172" y="940"/>
                  </a:lnTo>
                  <a:lnTo>
                    <a:pt x="176" y="940"/>
                  </a:lnTo>
                  <a:lnTo>
                    <a:pt x="180" y="940"/>
                  </a:lnTo>
                  <a:lnTo>
                    <a:pt x="184" y="940"/>
                  </a:lnTo>
                  <a:lnTo>
                    <a:pt x="188" y="940"/>
                  </a:lnTo>
                  <a:lnTo>
                    <a:pt x="192" y="940"/>
                  </a:lnTo>
                  <a:lnTo>
                    <a:pt x="196" y="940"/>
                  </a:lnTo>
                  <a:lnTo>
                    <a:pt x="200" y="940"/>
                  </a:lnTo>
                  <a:lnTo>
                    <a:pt x="208" y="940"/>
                  </a:lnTo>
                  <a:lnTo>
                    <a:pt x="212" y="940"/>
                  </a:lnTo>
                  <a:lnTo>
                    <a:pt x="216" y="940"/>
                  </a:lnTo>
                  <a:lnTo>
                    <a:pt x="224" y="940"/>
                  </a:lnTo>
                  <a:lnTo>
                    <a:pt x="228" y="940"/>
                  </a:lnTo>
                  <a:lnTo>
                    <a:pt x="236" y="940"/>
                  </a:lnTo>
                  <a:lnTo>
                    <a:pt x="244" y="940"/>
                  </a:lnTo>
                  <a:lnTo>
                    <a:pt x="252" y="940"/>
                  </a:lnTo>
                  <a:lnTo>
                    <a:pt x="260" y="940"/>
                  </a:lnTo>
                  <a:lnTo>
                    <a:pt x="264" y="940"/>
                  </a:lnTo>
                  <a:lnTo>
                    <a:pt x="268" y="940"/>
                  </a:lnTo>
                  <a:lnTo>
                    <a:pt x="272" y="940"/>
                  </a:lnTo>
                  <a:lnTo>
                    <a:pt x="276" y="940"/>
                  </a:lnTo>
                  <a:lnTo>
                    <a:pt x="280" y="940"/>
                  </a:lnTo>
                  <a:lnTo>
                    <a:pt x="284" y="940"/>
                  </a:lnTo>
                  <a:lnTo>
                    <a:pt x="288" y="940"/>
                  </a:lnTo>
                  <a:lnTo>
                    <a:pt x="292" y="940"/>
                  </a:lnTo>
                  <a:lnTo>
                    <a:pt x="296" y="940"/>
                  </a:lnTo>
                  <a:lnTo>
                    <a:pt x="300" y="940"/>
                  </a:lnTo>
                  <a:lnTo>
                    <a:pt x="304" y="940"/>
                  </a:lnTo>
                  <a:lnTo>
                    <a:pt x="308" y="940"/>
                  </a:lnTo>
                  <a:lnTo>
                    <a:pt x="313" y="940"/>
                  </a:lnTo>
                  <a:lnTo>
                    <a:pt x="317" y="940"/>
                  </a:lnTo>
                  <a:lnTo>
                    <a:pt x="321" y="940"/>
                  </a:lnTo>
                  <a:lnTo>
                    <a:pt x="325" y="940"/>
                  </a:lnTo>
                  <a:lnTo>
                    <a:pt x="329" y="940"/>
                  </a:lnTo>
                </a:path>
              </a:pathLst>
            </a:custGeom>
            <a:noFill/>
            <a:ln w="0">
              <a:solidFill>
                <a:srgbClr val="000000"/>
              </a:solidFill>
              <a:prstDash val="solid"/>
              <a:round/>
              <a:headEnd/>
              <a:tailEnd/>
            </a:ln>
          </p:spPr>
          <p:txBody>
            <a:bodyPr/>
            <a:lstStyle/>
            <a:p>
              <a:endParaRPr lang="en-GB"/>
            </a:p>
          </p:txBody>
        </p:sp>
        <p:sp>
          <p:nvSpPr>
            <p:cNvPr id="25740" name="Freeform 138"/>
            <p:cNvSpPr>
              <a:spLocks/>
            </p:cNvSpPr>
            <p:nvPr/>
          </p:nvSpPr>
          <p:spPr bwMode="auto">
            <a:xfrm>
              <a:off x="4005982" y="5420866"/>
              <a:ext cx="612775" cy="0"/>
            </a:xfrm>
            <a:custGeom>
              <a:avLst/>
              <a:gdLst>
                <a:gd name="T0" fmla="*/ 4 w 356"/>
                <a:gd name="T1" fmla="*/ 12 w 356"/>
                <a:gd name="T2" fmla="*/ 20 w 356"/>
                <a:gd name="T3" fmla="*/ 28 w 356"/>
                <a:gd name="T4" fmla="*/ 36 w 356"/>
                <a:gd name="T5" fmla="*/ 44 w 356"/>
                <a:gd name="T6" fmla="*/ 52 w 356"/>
                <a:gd name="T7" fmla="*/ 60 w 356"/>
                <a:gd name="T8" fmla="*/ 68 w 356"/>
                <a:gd name="T9" fmla="*/ 76 w 356"/>
                <a:gd name="T10" fmla="*/ 84 w 356"/>
                <a:gd name="T11" fmla="*/ 92 w 356"/>
                <a:gd name="T12" fmla="*/ 100 w 356"/>
                <a:gd name="T13" fmla="*/ 108 w 356"/>
                <a:gd name="T14" fmla="*/ 116 w 356"/>
                <a:gd name="T15" fmla="*/ 124 w 356"/>
                <a:gd name="T16" fmla="*/ 132 w 356"/>
                <a:gd name="T17" fmla="*/ 140 w 356"/>
                <a:gd name="T18" fmla="*/ 148 w 356"/>
                <a:gd name="T19" fmla="*/ 156 w 356"/>
                <a:gd name="T20" fmla="*/ 164 w 356"/>
                <a:gd name="T21" fmla="*/ 172 w 356"/>
                <a:gd name="T22" fmla="*/ 180 w 356"/>
                <a:gd name="T23" fmla="*/ 188 w 356"/>
                <a:gd name="T24" fmla="*/ 196 w 356"/>
                <a:gd name="T25" fmla="*/ 204 w 356"/>
                <a:gd name="T26" fmla="*/ 212 w 356"/>
                <a:gd name="T27" fmla="*/ 220 w 356"/>
                <a:gd name="T28" fmla="*/ 228 w 356"/>
                <a:gd name="T29" fmla="*/ 236 w 356"/>
                <a:gd name="T30" fmla="*/ 244 w 356"/>
                <a:gd name="T31" fmla="*/ 252 w 356"/>
                <a:gd name="T32" fmla="*/ 260 w 356"/>
                <a:gd name="T33" fmla="*/ 268 w 356"/>
                <a:gd name="T34" fmla="*/ 276 w 356"/>
                <a:gd name="T35" fmla="*/ 284 w 356"/>
                <a:gd name="T36" fmla="*/ 292 w 356"/>
                <a:gd name="T37" fmla="*/ 300 w 356"/>
                <a:gd name="T38" fmla="*/ 308 w 356"/>
                <a:gd name="T39" fmla="*/ 316 w 356"/>
                <a:gd name="T40" fmla="*/ 324 w 356"/>
                <a:gd name="T41" fmla="*/ 332 w 356"/>
                <a:gd name="T42" fmla="*/ 340 w 356"/>
                <a:gd name="T43" fmla="*/ 348 w 356"/>
                <a:gd name="T44" fmla="*/ 356 w 35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6"/>
                <a:gd name="T91" fmla="*/ 356 w 356"/>
              </a:gdLst>
              <a:ahLst/>
              <a:cxnLst>
                <a:cxn ang="T45">
                  <a:pos x="T0" y="0"/>
                </a:cxn>
                <a:cxn ang="T46">
                  <a:pos x="T1" y="0"/>
                </a:cxn>
                <a:cxn ang="T47">
                  <a:pos x="T2" y="0"/>
                </a:cxn>
                <a:cxn ang="T48">
                  <a:pos x="T3" y="0"/>
                </a:cxn>
                <a:cxn ang="T49">
                  <a:pos x="T4" y="0"/>
                </a:cxn>
                <a:cxn ang="T50">
                  <a:pos x="T5" y="0"/>
                </a:cxn>
                <a:cxn ang="T51">
                  <a:pos x="T6" y="0"/>
                </a:cxn>
                <a:cxn ang="T52">
                  <a:pos x="T7" y="0"/>
                </a:cxn>
                <a:cxn ang="T53">
                  <a:pos x="T8" y="0"/>
                </a:cxn>
                <a:cxn ang="T54">
                  <a:pos x="T9" y="0"/>
                </a:cxn>
                <a:cxn ang="T55">
                  <a:pos x="T10" y="0"/>
                </a:cxn>
                <a:cxn ang="T56">
                  <a:pos x="T11" y="0"/>
                </a:cxn>
                <a:cxn ang="T57">
                  <a:pos x="T12" y="0"/>
                </a:cxn>
                <a:cxn ang="T58">
                  <a:pos x="T13" y="0"/>
                </a:cxn>
                <a:cxn ang="T59">
                  <a:pos x="T14" y="0"/>
                </a:cxn>
                <a:cxn ang="T60">
                  <a:pos x="T15" y="0"/>
                </a:cxn>
                <a:cxn ang="T61">
                  <a:pos x="T16" y="0"/>
                </a:cxn>
                <a:cxn ang="T62">
                  <a:pos x="T17" y="0"/>
                </a:cxn>
                <a:cxn ang="T63">
                  <a:pos x="T18" y="0"/>
                </a:cxn>
                <a:cxn ang="T64">
                  <a:pos x="T19" y="0"/>
                </a:cxn>
                <a:cxn ang="T65">
                  <a:pos x="T20" y="0"/>
                </a:cxn>
                <a:cxn ang="T66">
                  <a:pos x="T21" y="0"/>
                </a:cxn>
                <a:cxn ang="T67">
                  <a:pos x="T22" y="0"/>
                </a:cxn>
                <a:cxn ang="T68">
                  <a:pos x="T23" y="0"/>
                </a:cxn>
                <a:cxn ang="T69">
                  <a:pos x="T24" y="0"/>
                </a:cxn>
                <a:cxn ang="T70">
                  <a:pos x="T25" y="0"/>
                </a:cxn>
                <a:cxn ang="T71">
                  <a:pos x="T26" y="0"/>
                </a:cxn>
                <a:cxn ang="T72">
                  <a:pos x="T27" y="0"/>
                </a:cxn>
                <a:cxn ang="T73">
                  <a:pos x="T28" y="0"/>
                </a:cxn>
                <a:cxn ang="T74">
                  <a:pos x="T29" y="0"/>
                </a:cxn>
                <a:cxn ang="T75">
                  <a:pos x="T30" y="0"/>
                </a:cxn>
                <a:cxn ang="T76">
                  <a:pos x="T31" y="0"/>
                </a:cxn>
                <a:cxn ang="T77">
                  <a:pos x="T32" y="0"/>
                </a:cxn>
                <a:cxn ang="T78">
                  <a:pos x="T33" y="0"/>
                </a:cxn>
                <a:cxn ang="T79">
                  <a:pos x="T34" y="0"/>
                </a:cxn>
                <a:cxn ang="T80">
                  <a:pos x="T35" y="0"/>
                </a:cxn>
                <a:cxn ang="T81">
                  <a:pos x="T36" y="0"/>
                </a:cxn>
                <a:cxn ang="T82">
                  <a:pos x="T37" y="0"/>
                </a:cxn>
                <a:cxn ang="T83">
                  <a:pos x="T38" y="0"/>
                </a:cxn>
                <a:cxn ang="T84">
                  <a:pos x="T39" y="0"/>
                </a:cxn>
                <a:cxn ang="T85">
                  <a:pos x="T40" y="0"/>
                </a:cxn>
                <a:cxn ang="T86">
                  <a:pos x="T41" y="0"/>
                </a:cxn>
                <a:cxn ang="T87">
                  <a:pos x="T42" y="0"/>
                </a:cxn>
                <a:cxn ang="T88">
                  <a:pos x="T43" y="0"/>
                </a:cxn>
                <a:cxn ang="T89">
                  <a:pos x="T44" y="0"/>
                </a:cxn>
              </a:cxnLst>
              <a:rect l="T90" t="0" r="T91" b="0"/>
              <a:pathLst>
                <a:path w="356">
                  <a:moveTo>
                    <a:pt x="0" y="0"/>
                  </a:moveTo>
                  <a:lnTo>
                    <a:pt x="4" y="0"/>
                  </a:lnTo>
                  <a:lnTo>
                    <a:pt x="8" y="0"/>
                  </a:lnTo>
                  <a:lnTo>
                    <a:pt x="12" y="0"/>
                  </a:lnTo>
                  <a:lnTo>
                    <a:pt x="16" y="0"/>
                  </a:lnTo>
                  <a:lnTo>
                    <a:pt x="20" y="0"/>
                  </a:lnTo>
                  <a:lnTo>
                    <a:pt x="24" y="0"/>
                  </a:lnTo>
                  <a:lnTo>
                    <a:pt x="28" y="0"/>
                  </a:lnTo>
                  <a:lnTo>
                    <a:pt x="32" y="0"/>
                  </a:lnTo>
                  <a:lnTo>
                    <a:pt x="36" y="0"/>
                  </a:lnTo>
                  <a:lnTo>
                    <a:pt x="40" y="0"/>
                  </a:lnTo>
                  <a:lnTo>
                    <a:pt x="44" y="0"/>
                  </a:lnTo>
                  <a:lnTo>
                    <a:pt x="48" y="0"/>
                  </a:lnTo>
                  <a:lnTo>
                    <a:pt x="52" y="0"/>
                  </a:lnTo>
                  <a:lnTo>
                    <a:pt x="56" y="0"/>
                  </a:lnTo>
                  <a:lnTo>
                    <a:pt x="60" y="0"/>
                  </a:lnTo>
                  <a:lnTo>
                    <a:pt x="64" y="0"/>
                  </a:lnTo>
                  <a:lnTo>
                    <a:pt x="68" y="0"/>
                  </a:lnTo>
                  <a:lnTo>
                    <a:pt x="72" y="0"/>
                  </a:lnTo>
                  <a:lnTo>
                    <a:pt x="76" y="0"/>
                  </a:lnTo>
                  <a:lnTo>
                    <a:pt x="80" y="0"/>
                  </a:lnTo>
                  <a:lnTo>
                    <a:pt x="84" y="0"/>
                  </a:lnTo>
                  <a:lnTo>
                    <a:pt x="88" y="0"/>
                  </a:lnTo>
                  <a:lnTo>
                    <a:pt x="92" y="0"/>
                  </a:lnTo>
                  <a:lnTo>
                    <a:pt x="96" y="0"/>
                  </a:lnTo>
                  <a:lnTo>
                    <a:pt x="100" y="0"/>
                  </a:lnTo>
                  <a:lnTo>
                    <a:pt x="104" y="0"/>
                  </a:lnTo>
                  <a:lnTo>
                    <a:pt x="108" y="0"/>
                  </a:lnTo>
                  <a:lnTo>
                    <a:pt x="112" y="0"/>
                  </a:lnTo>
                  <a:lnTo>
                    <a:pt x="116" y="0"/>
                  </a:lnTo>
                  <a:lnTo>
                    <a:pt x="120" y="0"/>
                  </a:lnTo>
                  <a:lnTo>
                    <a:pt x="124" y="0"/>
                  </a:lnTo>
                  <a:lnTo>
                    <a:pt x="128" y="0"/>
                  </a:lnTo>
                  <a:lnTo>
                    <a:pt x="132" y="0"/>
                  </a:lnTo>
                  <a:lnTo>
                    <a:pt x="136" y="0"/>
                  </a:lnTo>
                  <a:lnTo>
                    <a:pt x="140" y="0"/>
                  </a:lnTo>
                  <a:lnTo>
                    <a:pt x="144" y="0"/>
                  </a:lnTo>
                  <a:lnTo>
                    <a:pt x="148" y="0"/>
                  </a:lnTo>
                  <a:lnTo>
                    <a:pt x="152" y="0"/>
                  </a:lnTo>
                  <a:lnTo>
                    <a:pt x="156" y="0"/>
                  </a:lnTo>
                  <a:lnTo>
                    <a:pt x="164" y="0"/>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6" y="0"/>
                  </a:lnTo>
                  <a:lnTo>
                    <a:pt x="220" y="0"/>
                  </a:lnTo>
                  <a:lnTo>
                    <a:pt x="224" y="0"/>
                  </a:lnTo>
                  <a:lnTo>
                    <a:pt x="228" y="0"/>
                  </a:lnTo>
                  <a:lnTo>
                    <a:pt x="232" y="0"/>
                  </a:lnTo>
                  <a:lnTo>
                    <a:pt x="236" y="0"/>
                  </a:lnTo>
                  <a:lnTo>
                    <a:pt x="240" y="0"/>
                  </a:lnTo>
                  <a:lnTo>
                    <a:pt x="244" y="0"/>
                  </a:lnTo>
                  <a:lnTo>
                    <a:pt x="248" y="0"/>
                  </a:lnTo>
                  <a:lnTo>
                    <a:pt x="252" y="0"/>
                  </a:lnTo>
                  <a:lnTo>
                    <a:pt x="256" y="0"/>
                  </a:lnTo>
                  <a:lnTo>
                    <a:pt x="260" y="0"/>
                  </a:lnTo>
                  <a:lnTo>
                    <a:pt x="264" y="0"/>
                  </a:lnTo>
                  <a:lnTo>
                    <a:pt x="268" y="0"/>
                  </a:lnTo>
                  <a:lnTo>
                    <a:pt x="272" y="0"/>
                  </a:lnTo>
                  <a:lnTo>
                    <a:pt x="276" y="0"/>
                  </a:lnTo>
                  <a:lnTo>
                    <a:pt x="280" y="0"/>
                  </a:lnTo>
                  <a:lnTo>
                    <a:pt x="284" y="0"/>
                  </a:lnTo>
                  <a:lnTo>
                    <a:pt x="288" y="0"/>
                  </a:lnTo>
                  <a:lnTo>
                    <a:pt x="292" y="0"/>
                  </a:lnTo>
                  <a:lnTo>
                    <a:pt x="296" y="0"/>
                  </a:lnTo>
                  <a:lnTo>
                    <a:pt x="300" y="0"/>
                  </a:lnTo>
                  <a:lnTo>
                    <a:pt x="304" y="0"/>
                  </a:lnTo>
                  <a:lnTo>
                    <a:pt x="308" y="0"/>
                  </a:lnTo>
                  <a:lnTo>
                    <a:pt x="312" y="0"/>
                  </a:lnTo>
                  <a:lnTo>
                    <a:pt x="316" y="0"/>
                  </a:lnTo>
                  <a:lnTo>
                    <a:pt x="320" y="0"/>
                  </a:lnTo>
                  <a:lnTo>
                    <a:pt x="324" y="0"/>
                  </a:lnTo>
                  <a:lnTo>
                    <a:pt x="328" y="0"/>
                  </a:lnTo>
                  <a:lnTo>
                    <a:pt x="332" y="0"/>
                  </a:lnTo>
                  <a:lnTo>
                    <a:pt x="336" y="0"/>
                  </a:lnTo>
                  <a:lnTo>
                    <a:pt x="340" y="0"/>
                  </a:lnTo>
                  <a:lnTo>
                    <a:pt x="344" y="0"/>
                  </a:lnTo>
                  <a:lnTo>
                    <a:pt x="348" y="0"/>
                  </a:lnTo>
                  <a:lnTo>
                    <a:pt x="352" y="0"/>
                  </a:lnTo>
                  <a:lnTo>
                    <a:pt x="356" y="0"/>
                  </a:lnTo>
                </a:path>
              </a:pathLst>
            </a:custGeom>
            <a:noFill/>
            <a:ln w="0">
              <a:solidFill>
                <a:srgbClr val="000000"/>
              </a:solidFill>
              <a:prstDash val="solid"/>
              <a:round/>
              <a:headEnd/>
              <a:tailEnd/>
            </a:ln>
          </p:spPr>
          <p:txBody>
            <a:bodyPr/>
            <a:lstStyle/>
            <a:p>
              <a:endParaRPr lang="en-GB"/>
            </a:p>
          </p:txBody>
        </p:sp>
        <p:sp>
          <p:nvSpPr>
            <p:cNvPr id="25741" name="Rectangle 139"/>
            <p:cNvSpPr>
              <a:spLocks noChangeArrowheads="1"/>
            </p:cNvSpPr>
            <p:nvPr/>
          </p:nvSpPr>
          <p:spPr bwMode="auto">
            <a:xfrm>
              <a:off x="3405907" y="3573016"/>
              <a:ext cx="869950" cy="184150"/>
            </a:xfrm>
            <a:prstGeom prst="rect">
              <a:avLst/>
            </a:prstGeom>
            <a:noFill/>
            <a:ln w="9525">
              <a:noFill/>
              <a:miter lim="800000"/>
              <a:headEnd/>
              <a:tailEnd/>
            </a:ln>
          </p:spPr>
          <p:txBody>
            <a:bodyPr wrap="none" lIns="0" tIns="0" rIns="0" bIns="0">
              <a:spAutoFit/>
            </a:bodyPr>
            <a:lstStyle/>
            <a:p>
              <a:pPr algn="l" eaLnBrk="1" hangingPunct="1"/>
              <a:r>
                <a:rPr lang="en-GB" sz="1200" b="0" dirty="0">
                  <a:solidFill>
                    <a:srgbClr val="990033"/>
                  </a:solidFill>
                  <a:latin typeface="Arial Narrow" pitchFamily="34" charset="0"/>
                  <a:cs typeface="Arial" pitchFamily="34" charset="0"/>
                </a:rPr>
                <a:t>Model posterior</a:t>
              </a:r>
              <a:endParaRPr lang="en-GB" sz="1200" dirty="0">
                <a:solidFill>
                  <a:srgbClr val="990033"/>
                </a:solidFill>
                <a:latin typeface="Arial" pitchFamily="34" charset="0"/>
                <a:cs typeface="Arial" pitchFamily="34" charset="0"/>
              </a:endParaRPr>
            </a:p>
          </p:txBody>
        </p:sp>
        <p:sp>
          <p:nvSpPr>
            <p:cNvPr id="25742" name="Rectangle 140"/>
            <p:cNvSpPr>
              <a:spLocks noChangeArrowheads="1"/>
            </p:cNvSpPr>
            <p:nvPr/>
          </p:nvSpPr>
          <p:spPr bwMode="auto">
            <a:xfrm>
              <a:off x="3718645" y="5581203"/>
              <a:ext cx="285750" cy="153987"/>
            </a:xfrm>
            <a:prstGeom prst="rect">
              <a:avLst/>
            </a:prstGeom>
            <a:noFill/>
            <a:ln w="9525">
              <a:noFill/>
              <a:miter lim="800000"/>
              <a:headEnd/>
              <a:tailEnd/>
            </a:ln>
          </p:spPr>
          <p:txBody>
            <a:bodyPr wrap="none" lIns="0" tIns="0" rIns="0" bIns="0">
              <a:spAutoFit/>
            </a:bodyPr>
            <a:lstStyle/>
            <a:p>
              <a:pPr algn="l" eaLnBrk="1" hangingPunct="1"/>
              <a:r>
                <a:rPr lang="en-GB" sz="1000" b="0">
                  <a:solidFill>
                    <a:srgbClr val="000000"/>
                  </a:solidFill>
                  <a:latin typeface="Arial Narrow" pitchFamily="34" charset="0"/>
                  <a:cs typeface="Arial" pitchFamily="34" charset="0"/>
                </a:rPr>
                <a:t>model</a:t>
              </a:r>
              <a:endParaRPr lang="en-GB" sz="1000">
                <a:latin typeface="Arial" pitchFamily="34" charset="0"/>
                <a:cs typeface="Arial" pitchFamily="34" charset="0"/>
              </a:endParaRPr>
            </a:p>
          </p:txBody>
        </p:sp>
        <p:sp>
          <p:nvSpPr>
            <p:cNvPr id="25743" name="Rectangle 141"/>
            <p:cNvSpPr>
              <a:spLocks noChangeArrowheads="1"/>
            </p:cNvSpPr>
            <p:nvPr/>
          </p:nvSpPr>
          <p:spPr bwMode="auto">
            <a:xfrm rot="16200000">
              <a:off x="2508970" y="4577903"/>
              <a:ext cx="338137" cy="107950"/>
            </a:xfrm>
            <a:prstGeom prst="rect">
              <a:avLst/>
            </a:prstGeom>
            <a:noFill/>
            <a:ln w="9525">
              <a:noFill/>
              <a:miter lim="800000"/>
              <a:headEnd/>
              <a:tailEnd/>
            </a:ln>
          </p:spPr>
          <p:txBody>
            <a:bodyPr wrap="none" lIns="0" tIns="0" rIns="0" bIns="0">
              <a:spAutoFit/>
            </a:bodyPr>
            <a:lstStyle/>
            <a:p>
              <a:pPr algn="l" eaLnBrk="1" hangingPunct="1"/>
              <a:r>
                <a:rPr lang="en-GB" sz="700" b="0">
                  <a:solidFill>
                    <a:srgbClr val="000000"/>
                  </a:solidFill>
                  <a:latin typeface="Arial Narrow" pitchFamily="34" charset="0"/>
                  <a:cs typeface="Arial" pitchFamily="34" charset="0"/>
                </a:rPr>
                <a:t>probability</a:t>
              </a:r>
              <a:endParaRPr lang="en-GB" sz="1600">
                <a:latin typeface="Arial" pitchFamily="34" charset="0"/>
                <a:cs typeface="Arial" pitchFamily="34" charset="0"/>
              </a:endParaRPr>
            </a:p>
          </p:txBody>
        </p:sp>
      </p:grpSp>
      <p:sp>
        <p:nvSpPr>
          <p:cNvPr id="25604" name="Rectangle 436"/>
          <p:cNvSpPr>
            <a:spLocks noChangeArrowheads="1"/>
          </p:cNvSpPr>
          <p:nvPr/>
        </p:nvSpPr>
        <p:spPr bwMode="auto">
          <a:xfrm>
            <a:off x="3224808" y="548680"/>
            <a:ext cx="3365024" cy="369332"/>
          </a:xfrm>
          <a:prstGeom prst="rect">
            <a:avLst/>
          </a:prstGeom>
          <a:noFill/>
          <a:ln w="12700">
            <a:noFill/>
            <a:miter lim="800000"/>
            <a:headEnd/>
            <a:tailEnd/>
          </a:ln>
        </p:spPr>
        <p:txBody>
          <a:bodyPr wrap="none">
            <a:spAutoFit/>
          </a:bodyPr>
          <a:lstStyle/>
          <a:p>
            <a:pPr algn="ctr"/>
            <a:r>
              <a:rPr lang="en-US" b="0" dirty="0" smtClean="0">
                <a:solidFill>
                  <a:srgbClr val="990033"/>
                </a:solidFill>
                <a:latin typeface="Arial Narrow" pitchFamily="34" charset="0"/>
              </a:rPr>
              <a:t>An empirical example (with six nodes)</a:t>
            </a:r>
            <a:endParaRPr lang="en-US" b="0" dirty="0">
              <a:solidFill>
                <a:srgbClr val="990033"/>
              </a:solidFill>
              <a:latin typeface="Arial Narrow" pitchFamily="34" charset="0"/>
            </a:endParaRPr>
          </a:p>
        </p:txBody>
      </p:sp>
      <p:grpSp>
        <p:nvGrpSpPr>
          <p:cNvPr id="437" name="Group 436"/>
          <p:cNvGrpSpPr>
            <a:grpSpLocks noChangeAspect="1"/>
          </p:cNvGrpSpPr>
          <p:nvPr/>
        </p:nvGrpSpPr>
        <p:grpSpPr>
          <a:xfrm>
            <a:off x="272480" y="1412776"/>
            <a:ext cx="4297985" cy="4262938"/>
            <a:chOff x="2360712" y="332656"/>
            <a:chExt cx="5945913" cy="5897429"/>
          </a:xfrm>
        </p:grpSpPr>
        <p:grpSp>
          <p:nvGrpSpPr>
            <p:cNvPr id="438" name="Group 302"/>
            <p:cNvGrpSpPr>
              <a:grpSpLocks/>
            </p:cNvGrpSpPr>
            <p:nvPr/>
          </p:nvGrpSpPr>
          <p:grpSpPr bwMode="auto">
            <a:xfrm>
              <a:off x="4015733" y="5207023"/>
              <a:ext cx="4290892" cy="908051"/>
              <a:chOff x="2307" y="225"/>
              <a:chExt cx="2495" cy="572"/>
            </a:xfrm>
          </p:grpSpPr>
          <p:sp>
            <p:nvSpPr>
              <p:cNvPr id="682" name="Rectangle 9"/>
              <p:cNvSpPr>
                <a:spLocks noChangeArrowheads="1"/>
              </p:cNvSpPr>
              <p:nvPr/>
            </p:nvSpPr>
            <p:spPr bwMode="auto">
              <a:xfrm>
                <a:off x="2367" y="353"/>
                <a:ext cx="2379" cy="352"/>
              </a:xfrm>
              <a:prstGeom prst="rect">
                <a:avLst/>
              </a:prstGeom>
              <a:solidFill>
                <a:srgbClr val="FFFFFF"/>
              </a:solidFill>
              <a:ln w="9525">
                <a:noFill/>
                <a:miter lim="800000"/>
                <a:headEnd/>
                <a:tailEnd/>
              </a:ln>
            </p:spPr>
            <p:txBody>
              <a:bodyPr/>
              <a:lstStyle/>
              <a:p>
                <a:endParaRPr lang="en-GB" sz="1600"/>
              </a:p>
            </p:txBody>
          </p:sp>
          <p:sp>
            <p:nvSpPr>
              <p:cNvPr id="683" name="Rectangle 10"/>
              <p:cNvSpPr>
                <a:spLocks noChangeArrowheads="1"/>
              </p:cNvSpPr>
              <p:nvPr/>
            </p:nvSpPr>
            <p:spPr bwMode="auto">
              <a:xfrm>
                <a:off x="2367" y="353"/>
                <a:ext cx="2379" cy="352"/>
              </a:xfrm>
              <a:prstGeom prst="rect">
                <a:avLst/>
              </a:prstGeom>
              <a:noFill/>
              <a:ln w="0">
                <a:solidFill>
                  <a:srgbClr val="FFFFFF"/>
                </a:solidFill>
                <a:miter lim="800000"/>
                <a:headEnd/>
                <a:tailEnd/>
              </a:ln>
            </p:spPr>
            <p:txBody>
              <a:bodyPr/>
              <a:lstStyle/>
              <a:p>
                <a:endParaRPr lang="en-GB" sz="1600"/>
              </a:p>
            </p:txBody>
          </p:sp>
          <p:sp>
            <p:nvSpPr>
              <p:cNvPr id="684" name="Line 11"/>
              <p:cNvSpPr>
                <a:spLocks noChangeShapeType="1"/>
              </p:cNvSpPr>
              <p:nvPr/>
            </p:nvSpPr>
            <p:spPr bwMode="auto">
              <a:xfrm>
                <a:off x="2367" y="353"/>
                <a:ext cx="2379" cy="0"/>
              </a:xfrm>
              <a:prstGeom prst="line">
                <a:avLst/>
              </a:prstGeom>
              <a:noFill/>
              <a:ln w="0">
                <a:solidFill>
                  <a:srgbClr val="000000"/>
                </a:solidFill>
                <a:round/>
                <a:headEnd/>
                <a:tailEnd/>
              </a:ln>
            </p:spPr>
            <p:txBody>
              <a:bodyPr/>
              <a:lstStyle/>
              <a:p>
                <a:endParaRPr lang="en-GB" sz="1600"/>
              </a:p>
            </p:txBody>
          </p:sp>
          <p:sp>
            <p:nvSpPr>
              <p:cNvPr id="685" name="Line 12"/>
              <p:cNvSpPr>
                <a:spLocks noChangeShapeType="1"/>
              </p:cNvSpPr>
              <p:nvPr/>
            </p:nvSpPr>
            <p:spPr bwMode="auto">
              <a:xfrm>
                <a:off x="2367" y="705"/>
                <a:ext cx="2379" cy="0"/>
              </a:xfrm>
              <a:prstGeom prst="line">
                <a:avLst/>
              </a:prstGeom>
              <a:noFill/>
              <a:ln w="0">
                <a:solidFill>
                  <a:srgbClr val="000000"/>
                </a:solidFill>
                <a:round/>
                <a:headEnd/>
                <a:tailEnd/>
              </a:ln>
            </p:spPr>
            <p:txBody>
              <a:bodyPr/>
              <a:lstStyle/>
              <a:p>
                <a:endParaRPr lang="en-GB" sz="1600"/>
              </a:p>
            </p:txBody>
          </p:sp>
          <p:sp>
            <p:nvSpPr>
              <p:cNvPr id="686" name="Line 13"/>
              <p:cNvSpPr>
                <a:spLocks noChangeShapeType="1"/>
              </p:cNvSpPr>
              <p:nvPr/>
            </p:nvSpPr>
            <p:spPr bwMode="auto">
              <a:xfrm flipV="1">
                <a:off x="4746" y="353"/>
                <a:ext cx="0" cy="352"/>
              </a:xfrm>
              <a:prstGeom prst="line">
                <a:avLst/>
              </a:prstGeom>
              <a:noFill/>
              <a:ln w="0">
                <a:solidFill>
                  <a:srgbClr val="000000"/>
                </a:solidFill>
                <a:round/>
                <a:headEnd/>
                <a:tailEnd/>
              </a:ln>
            </p:spPr>
            <p:txBody>
              <a:bodyPr/>
              <a:lstStyle/>
              <a:p>
                <a:endParaRPr lang="en-GB" sz="1600"/>
              </a:p>
            </p:txBody>
          </p:sp>
          <p:sp>
            <p:nvSpPr>
              <p:cNvPr id="687" name="Line 14"/>
              <p:cNvSpPr>
                <a:spLocks noChangeShapeType="1"/>
              </p:cNvSpPr>
              <p:nvPr/>
            </p:nvSpPr>
            <p:spPr bwMode="auto">
              <a:xfrm flipV="1">
                <a:off x="2367" y="353"/>
                <a:ext cx="0" cy="352"/>
              </a:xfrm>
              <a:prstGeom prst="line">
                <a:avLst/>
              </a:prstGeom>
              <a:noFill/>
              <a:ln w="0">
                <a:solidFill>
                  <a:srgbClr val="000000"/>
                </a:solidFill>
                <a:round/>
                <a:headEnd/>
                <a:tailEnd/>
              </a:ln>
            </p:spPr>
            <p:txBody>
              <a:bodyPr/>
              <a:lstStyle/>
              <a:p>
                <a:endParaRPr lang="en-GB" sz="1600"/>
              </a:p>
            </p:txBody>
          </p:sp>
          <p:sp>
            <p:nvSpPr>
              <p:cNvPr id="688" name="Line 15"/>
              <p:cNvSpPr>
                <a:spLocks noChangeShapeType="1"/>
              </p:cNvSpPr>
              <p:nvPr/>
            </p:nvSpPr>
            <p:spPr bwMode="auto">
              <a:xfrm>
                <a:off x="2367" y="705"/>
                <a:ext cx="2379" cy="0"/>
              </a:xfrm>
              <a:prstGeom prst="line">
                <a:avLst/>
              </a:prstGeom>
              <a:noFill/>
              <a:ln w="0">
                <a:solidFill>
                  <a:srgbClr val="000000"/>
                </a:solidFill>
                <a:round/>
                <a:headEnd/>
                <a:tailEnd/>
              </a:ln>
            </p:spPr>
            <p:txBody>
              <a:bodyPr/>
              <a:lstStyle/>
              <a:p>
                <a:endParaRPr lang="en-GB" sz="1600"/>
              </a:p>
            </p:txBody>
          </p:sp>
          <p:sp>
            <p:nvSpPr>
              <p:cNvPr id="689" name="Line 16"/>
              <p:cNvSpPr>
                <a:spLocks noChangeShapeType="1"/>
              </p:cNvSpPr>
              <p:nvPr/>
            </p:nvSpPr>
            <p:spPr bwMode="auto">
              <a:xfrm flipV="1">
                <a:off x="2367" y="353"/>
                <a:ext cx="0" cy="352"/>
              </a:xfrm>
              <a:prstGeom prst="line">
                <a:avLst/>
              </a:prstGeom>
              <a:noFill/>
              <a:ln w="0">
                <a:solidFill>
                  <a:srgbClr val="000000"/>
                </a:solidFill>
                <a:round/>
                <a:headEnd/>
                <a:tailEnd/>
              </a:ln>
            </p:spPr>
            <p:txBody>
              <a:bodyPr/>
              <a:lstStyle/>
              <a:p>
                <a:endParaRPr lang="en-GB" sz="1600"/>
              </a:p>
            </p:txBody>
          </p:sp>
          <p:sp>
            <p:nvSpPr>
              <p:cNvPr id="690" name="Line 17"/>
              <p:cNvSpPr>
                <a:spLocks noChangeShapeType="1"/>
              </p:cNvSpPr>
              <p:nvPr/>
            </p:nvSpPr>
            <p:spPr bwMode="auto">
              <a:xfrm flipV="1">
                <a:off x="2367" y="681"/>
                <a:ext cx="0" cy="24"/>
              </a:xfrm>
              <a:prstGeom prst="line">
                <a:avLst/>
              </a:prstGeom>
              <a:noFill/>
              <a:ln w="0">
                <a:solidFill>
                  <a:srgbClr val="000000"/>
                </a:solidFill>
                <a:round/>
                <a:headEnd/>
                <a:tailEnd/>
              </a:ln>
            </p:spPr>
            <p:txBody>
              <a:bodyPr/>
              <a:lstStyle/>
              <a:p>
                <a:endParaRPr lang="en-GB" sz="1600"/>
              </a:p>
            </p:txBody>
          </p:sp>
          <p:sp>
            <p:nvSpPr>
              <p:cNvPr id="691" name="Line 18"/>
              <p:cNvSpPr>
                <a:spLocks noChangeShapeType="1"/>
              </p:cNvSpPr>
              <p:nvPr/>
            </p:nvSpPr>
            <p:spPr bwMode="auto">
              <a:xfrm>
                <a:off x="2367" y="353"/>
                <a:ext cx="0" cy="20"/>
              </a:xfrm>
              <a:prstGeom prst="line">
                <a:avLst/>
              </a:prstGeom>
              <a:noFill/>
              <a:ln w="0">
                <a:solidFill>
                  <a:srgbClr val="000000"/>
                </a:solidFill>
                <a:round/>
                <a:headEnd/>
                <a:tailEnd/>
              </a:ln>
            </p:spPr>
            <p:txBody>
              <a:bodyPr/>
              <a:lstStyle/>
              <a:p>
                <a:endParaRPr lang="en-GB" sz="1600"/>
              </a:p>
            </p:txBody>
          </p:sp>
          <p:sp>
            <p:nvSpPr>
              <p:cNvPr id="692" name="Rectangle 19"/>
              <p:cNvSpPr>
                <a:spLocks noChangeArrowheads="1"/>
              </p:cNvSpPr>
              <p:nvPr/>
            </p:nvSpPr>
            <p:spPr bwMode="auto">
              <a:xfrm>
                <a:off x="2353" y="717"/>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0</a:t>
                </a:r>
                <a:endParaRPr lang="en-GB" sz="1600"/>
              </a:p>
            </p:txBody>
          </p:sp>
          <p:sp>
            <p:nvSpPr>
              <p:cNvPr id="693" name="Line 20"/>
              <p:cNvSpPr>
                <a:spLocks noChangeShapeType="1"/>
              </p:cNvSpPr>
              <p:nvPr/>
            </p:nvSpPr>
            <p:spPr bwMode="auto">
              <a:xfrm flipV="1">
                <a:off x="2764" y="681"/>
                <a:ext cx="0" cy="24"/>
              </a:xfrm>
              <a:prstGeom prst="line">
                <a:avLst/>
              </a:prstGeom>
              <a:noFill/>
              <a:ln w="0">
                <a:solidFill>
                  <a:srgbClr val="000000"/>
                </a:solidFill>
                <a:round/>
                <a:headEnd/>
                <a:tailEnd/>
              </a:ln>
            </p:spPr>
            <p:txBody>
              <a:bodyPr/>
              <a:lstStyle/>
              <a:p>
                <a:endParaRPr lang="en-GB" sz="1600"/>
              </a:p>
            </p:txBody>
          </p:sp>
          <p:sp>
            <p:nvSpPr>
              <p:cNvPr id="694" name="Line 21"/>
              <p:cNvSpPr>
                <a:spLocks noChangeShapeType="1"/>
              </p:cNvSpPr>
              <p:nvPr/>
            </p:nvSpPr>
            <p:spPr bwMode="auto">
              <a:xfrm>
                <a:off x="2764" y="353"/>
                <a:ext cx="0" cy="20"/>
              </a:xfrm>
              <a:prstGeom prst="line">
                <a:avLst/>
              </a:prstGeom>
              <a:noFill/>
              <a:ln w="0">
                <a:solidFill>
                  <a:srgbClr val="000000"/>
                </a:solidFill>
                <a:round/>
                <a:headEnd/>
                <a:tailEnd/>
              </a:ln>
            </p:spPr>
            <p:txBody>
              <a:bodyPr/>
              <a:lstStyle/>
              <a:p>
                <a:endParaRPr lang="en-GB" sz="1600"/>
              </a:p>
            </p:txBody>
          </p:sp>
          <p:sp>
            <p:nvSpPr>
              <p:cNvPr id="695" name="Rectangle 22"/>
              <p:cNvSpPr>
                <a:spLocks noChangeArrowheads="1"/>
              </p:cNvSpPr>
              <p:nvPr/>
            </p:nvSpPr>
            <p:spPr bwMode="auto">
              <a:xfrm>
                <a:off x="2721" y="717"/>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200</a:t>
                </a:r>
                <a:endParaRPr lang="en-GB" sz="1600"/>
              </a:p>
            </p:txBody>
          </p:sp>
          <p:sp>
            <p:nvSpPr>
              <p:cNvPr id="696" name="Line 23"/>
              <p:cNvSpPr>
                <a:spLocks noChangeShapeType="1"/>
              </p:cNvSpPr>
              <p:nvPr/>
            </p:nvSpPr>
            <p:spPr bwMode="auto">
              <a:xfrm flipV="1">
                <a:off x="3160" y="681"/>
                <a:ext cx="0" cy="24"/>
              </a:xfrm>
              <a:prstGeom prst="line">
                <a:avLst/>
              </a:prstGeom>
              <a:noFill/>
              <a:ln w="0">
                <a:solidFill>
                  <a:srgbClr val="000000"/>
                </a:solidFill>
                <a:round/>
                <a:headEnd/>
                <a:tailEnd/>
              </a:ln>
            </p:spPr>
            <p:txBody>
              <a:bodyPr/>
              <a:lstStyle/>
              <a:p>
                <a:endParaRPr lang="en-GB" sz="1600"/>
              </a:p>
            </p:txBody>
          </p:sp>
          <p:sp>
            <p:nvSpPr>
              <p:cNvPr id="697" name="Line 24"/>
              <p:cNvSpPr>
                <a:spLocks noChangeShapeType="1"/>
              </p:cNvSpPr>
              <p:nvPr/>
            </p:nvSpPr>
            <p:spPr bwMode="auto">
              <a:xfrm>
                <a:off x="3160" y="353"/>
                <a:ext cx="0" cy="20"/>
              </a:xfrm>
              <a:prstGeom prst="line">
                <a:avLst/>
              </a:prstGeom>
              <a:noFill/>
              <a:ln w="0">
                <a:solidFill>
                  <a:srgbClr val="000000"/>
                </a:solidFill>
                <a:round/>
                <a:headEnd/>
                <a:tailEnd/>
              </a:ln>
            </p:spPr>
            <p:txBody>
              <a:bodyPr/>
              <a:lstStyle/>
              <a:p>
                <a:endParaRPr lang="en-GB" sz="1600"/>
              </a:p>
            </p:txBody>
          </p:sp>
          <p:sp>
            <p:nvSpPr>
              <p:cNvPr id="698" name="Rectangle 25"/>
              <p:cNvSpPr>
                <a:spLocks noChangeArrowheads="1"/>
              </p:cNvSpPr>
              <p:nvPr/>
            </p:nvSpPr>
            <p:spPr bwMode="auto">
              <a:xfrm>
                <a:off x="3117" y="717"/>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400</a:t>
                </a:r>
                <a:endParaRPr lang="en-GB" sz="1600"/>
              </a:p>
            </p:txBody>
          </p:sp>
          <p:sp>
            <p:nvSpPr>
              <p:cNvPr id="699" name="Line 26"/>
              <p:cNvSpPr>
                <a:spLocks noChangeShapeType="1"/>
              </p:cNvSpPr>
              <p:nvPr/>
            </p:nvSpPr>
            <p:spPr bwMode="auto">
              <a:xfrm flipV="1">
                <a:off x="3557" y="681"/>
                <a:ext cx="0" cy="24"/>
              </a:xfrm>
              <a:prstGeom prst="line">
                <a:avLst/>
              </a:prstGeom>
              <a:noFill/>
              <a:ln w="0">
                <a:solidFill>
                  <a:srgbClr val="000000"/>
                </a:solidFill>
                <a:round/>
                <a:headEnd/>
                <a:tailEnd/>
              </a:ln>
            </p:spPr>
            <p:txBody>
              <a:bodyPr/>
              <a:lstStyle/>
              <a:p>
                <a:endParaRPr lang="en-GB" sz="1600"/>
              </a:p>
            </p:txBody>
          </p:sp>
          <p:sp>
            <p:nvSpPr>
              <p:cNvPr id="700" name="Line 27"/>
              <p:cNvSpPr>
                <a:spLocks noChangeShapeType="1"/>
              </p:cNvSpPr>
              <p:nvPr/>
            </p:nvSpPr>
            <p:spPr bwMode="auto">
              <a:xfrm>
                <a:off x="3557" y="353"/>
                <a:ext cx="0" cy="20"/>
              </a:xfrm>
              <a:prstGeom prst="line">
                <a:avLst/>
              </a:prstGeom>
              <a:noFill/>
              <a:ln w="0">
                <a:solidFill>
                  <a:srgbClr val="000000"/>
                </a:solidFill>
                <a:round/>
                <a:headEnd/>
                <a:tailEnd/>
              </a:ln>
            </p:spPr>
            <p:txBody>
              <a:bodyPr/>
              <a:lstStyle/>
              <a:p>
                <a:endParaRPr lang="en-GB" sz="1600"/>
              </a:p>
            </p:txBody>
          </p:sp>
          <p:sp>
            <p:nvSpPr>
              <p:cNvPr id="701" name="Rectangle 28"/>
              <p:cNvSpPr>
                <a:spLocks noChangeArrowheads="1"/>
              </p:cNvSpPr>
              <p:nvPr/>
            </p:nvSpPr>
            <p:spPr bwMode="auto">
              <a:xfrm>
                <a:off x="3514" y="717"/>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600</a:t>
                </a:r>
                <a:endParaRPr lang="en-GB" sz="1600"/>
              </a:p>
            </p:txBody>
          </p:sp>
          <p:sp>
            <p:nvSpPr>
              <p:cNvPr id="702" name="Line 29"/>
              <p:cNvSpPr>
                <a:spLocks noChangeShapeType="1"/>
              </p:cNvSpPr>
              <p:nvPr/>
            </p:nvSpPr>
            <p:spPr bwMode="auto">
              <a:xfrm flipV="1">
                <a:off x="3953" y="681"/>
                <a:ext cx="0" cy="24"/>
              </a:xfrm>
              <a:prstGeom prst="line">
                <a:avLst/>
              </a:prstGeom>
              <a:noFill/>
              <a:ln w="0">
                <a:solidFill>
                  <a:srgbClr val="000000"/>
                </a:solidFill>
                <a:round/>
                <a:headEnd/>
                <a:tailEnd/>
              </a:ln>
            </p:spPr>
            <p:txBody>
              <a:bodyPr/>
              <a:lstStyle/>
              <a:p>
                <a:endParaRPr lang="en-GB" sz="1600"/>
              </a:p>
            </p:txBody>
          </p:sp>
          <p:sp>
            <p:nvSpPr>
              <p:cNvPr id="703" name="Line 30"/>
              <p:cNvSpPr>
                <a:spLocks noChangeShapeType="1"/>
              </p:cNvSpPr>
              <p:nvPr/>
            </p:nvSpPr>
            <p:spPr bwMode="auto">
              <a:xfrm>
                <a:off x="3953" y="353"/>
                <a:ext cx="0" cy="20"/>
              </a:xfrm>
              <a:prstGeom prst="line">
                <a:avLst/>
              </a:prstGeom>
              <a:noFill/>
              <a:ln w="0">
                <a:solidFill>
                  <a:srgbClr val="000000"/>
                </a:solidFill>
                <a:round/>
                <a:headEnd/>
                <a:tailEnd/>
              </a:ln>
            </p:spPr>
            <p:txBody>
              <a:bodyPr/>
              <a:lstStyle/>
              <a:p>
                <a:endParaRPr lang="en-GB" sz="1600"/>
              </a:p>
            </p:txBody>
          </p:sp>
          <p:sp>
            <p:nvSpPr>
              <p:cNvPr id="704" name="Rectangle 31"/>
              <p:cNvSpPr>
                <a:spLocks noChangeArrowheads="1"/>
              </p:cNvSpPr>
              <p:nvPr/>
            </p:nvSpPr>
            <p:spPr bwMode="auto">
              <a:xfrm>
                <a:off x="3910" y="717"/>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800</a:t>
                </a:r>
                <a:endParaRPr lang="en-GB" sz="1600"/>
              </a:p>
            </p:txBody>
          </p:sp>
          <p:sp>
            <p:nvSpPr>
              <p:cNvPr id="705" name="Line 32"/>
              <p:cNvSpPr>
                <a:spLocks noChangeShapeType="1"/>
              </p:cNvSpPr>
              <p:nvPr/>
            </p:nvSpPr>
            <p:spPr bwMode="auto">
              <a:xfrm flipV="1">
                <a:off x="4349" y="681"/>
                <a:ext cx="0" cy="24"/>
              </a:xfrm>
              <a:prstGeom prst="line">
                <a:avLst/>
              </a:prstGeom>
              <a:noFill/>
              <a:ln w="0">
                <a:solidFill>
                  <a:srgbClr val="000000"/>
                </a:solidFill>
                <a:round/>
                <a:headEnd/>
                <a:tailEnd/>
              </a:ln>
            </p:spPr>
            <p:txBody>
              <a:bodyPr/>
              <a:lstStyle/>
              <a:p>
                <a:endParaRPr lang="en-GB" sz="1600"/>
              </a:p>
            </p:txBody>
          </p:sp>
          <p:sp>
            <p:nvSpPr>
              <p:cNvPr id="706" name="Line 33"/>
              <p:cNvSpPr>
                <a:spLocks noChangeShapeType="1"/>
              </p:cNvSpPr>
              <p:nvPr/>
            </p:nvSpPr>
            <p:spPr bwMode="auto">
              <a:xfrm>
                <a:off x="4349" y="353"/>
                <a:ext cx="0" cy="20"/>
              </a:xfrm>
              <a:prstGeom prst="line">
                <a:avLst/>
              </a:prstGeom>
              <a:noFill/>
              <a:ln w="0">
                <a:solidFill>
                  <a:srgbClr val="000000"/>
                </a:solidFill>
                <a:round/>
                <a:headEnd/>
                <a:tailEnd/>
              </a:ln>
            </p:spPr>
            <p:txBody>
              <a:bodyPr/>
              <a:lstStyle/>
              <a:p>
                <a:endParaRPr lang="en-GB" sz="1600"/>
              </a:p>
            </p:txBody>
          </p:sp>
          <p:sp>
            <p:nvSpPr>
              <p:cNvPr id="707" name="Rectangle 34"/>
              <p:cNvSpPr>
                <a:spLocks noChangeArrowheads="1"/>
              </p:cNvSpPr>
              <p:nvPr/>
            </p:nvSpPr>
            <p:spPr bwMode="auto">
              <a:xfrm>
                <a:off x="4292" y="717"/>
                <a:ext cx="113"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1000</a:t>
                </a:r>
                <a:endParaRPr lang="en-GB" sz="1600"/>
              </a:p>
            </p:txBody>
          </p:sp>
          <p:sp>
            <p:nvSpPr>
              <p:cNvPr id="708" name="Line 35"/>
              <p:cNvSpPr>
                <a:spLocks noChangeShapeType="1"/>
              </p:cNvSpPr>
              <p:nvPr/>
            </p:nvSpPr>
            <p:spPr bwMode="auto">
              <a:xfrm flipV="1">
                <a:off x="4746" y="681"/>
                <a:ext cx="0" cy="24"/>
              </a:xfrm>
              <a:prstGeom prst="line">
                <a:avLst/>
              </a:prstGeom>
              <a:noFill/>
              <a:ln w="0">
                <a:solidFill>
                  <a:srgbClr val="000000"/>
                </a:solidFill>
                <a:round/>
                <a:headEnd/>
                <a:tailEnd/>
              </a:ln>
            </p:spPr>
            <p:txBody>
              <a:bodyPr/>
              <a:lstStyle/>
              <a:p>
                <a:endParaRPr lang="en-GB" sz="1600"/>
              </a:p>
            </p:txBody>
          </p:sp>
          <p:sp>
            <p:nvSpPr>
              <p:cNvPr id="709" name="Line 36"/>
              <p:cNvSpPr>
                <a:spLocks noChangeShapeType="1"/>
              </p:cNvSpPr>
              <p:nvPr/>
            </p:nvSpPr>
            <p:spPr bwMode="auto">
              <a:xfrm>
                <a:off x="4746" y="353"/>
                <a:ext cx="0" cy="20"/>
              </a:xfrm>
              <a:prstGeom prst="line">
                <a:avLst/>
              </a:prstGeom>
              <a:noFill/>
              <a:ln w="0">
                <a:solidFill>
                  <a:srgbClr val="000000"/>
                </a:solidFill>
                <a:round/>
                <a:headEnd/>
                <a:tailEnd/>
              </a:ln>
            </p:spPr>
            <p:txBody>
              <a:bodyPr/>
              <a:lstStyle/>
              <a:p>
                <a:endParaRPr lang="en-GB" sz="1600"/>
              </a:p>
            </p:txBody>
          </p:sp>
          <p:sp>
            <p:nvSpPr>
              <p:cNvPr id="710" name="Rectangle 37"/>
              <p:cNvSpPr>
                <a:spLocks noChangeArrowheads="1"/>
              </p:cNvSpPr>
              <p:nvPr/>
            </p:nvSpPr>
            <p:spPr bwMode="auto">
              <a:xfrm>
                <a:off x="4689" y="717"/>
                <a:ext cx="113"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1200</a:t>
                </a:r>
                <a:endParaRPr lang="en-GB" sz="1600"/>
              </a:p>
            </p:txBody>
          </p:sp>
          <p:sp>
            <p:nvSpPr>
              <p:cNvPr id="711" name="Line 38"/>
              <p:cNvSpPr>
                <a:spLocks noChangeShapeType="1"/>
              </p:cNvSpPr>
              <p:nvPr/>
            </p:nvSpPr>
            <p:spPr bwMode="auto">
              <a:xfrm>
                <a:off x="2367" y="705"/>
                <a:ext cx="20" cy="0"/>
              </a:xfrm>
              <a:prstGeom prst="line">
                <a:avLst/>
              </a:prstGeom>
              <a:noFill/>
              <a:ln w="0">
                <a:solidFill>
                  <a:srgbClr val="000000"/>
                </a:solidFill>
                <a:round/>
                <a:headEnd/>
                <a:tailEnd/>
              </a:ln>
            </p:spPr>
            <p:txBody>
              <a:bodyPr/>
              <a:lstStyle/>
              <a:p>
                <a:endParaRPr lang="en-GB" sz="1600"/>
              </a:p>
            </p:txBody>
          </p:sp>
          <p:sp>
            <p:nvSpPr>
              <p:cNvPr id="712" name="Line 39"/>
              <p:cNvSpPr>
                <a:spLocks noChangeShapeType="1"/>
              </p:cNvSpPr>
              <p:nvPr/>
            </p:nvSpPr>
            <p:spPr bwMode="auto">
              <a:xfrm flipH="1">
                <a:off x="4722" y="705"/>
                <a:ext cx="24" cy="0"/>
              </a:xfrm>
              <a:prstGeom prst="line">
                <a:avLst/>
              </a:prstGeom>
              <a:noFill/>
              <a:ln w="0">
                <a:solidFill>
                  <a:srgbClr val="000000"/>
                </a:solidFill>
                <a:round/>
                <a:headEnd/>
                <a:tailEnd/>
              </a:ln>
            </p:spPr>
            <p:txBody>
              <a:bodyPr/>
              <a:lstStyle/>
              <a:p>
                <a:endParaRPr lang="en-GB" sz="1600"/>
              </a:p>
            </p:txBody>
          </p:sp>
          <p:sp>
            <p:nvSpPr>
              <p:cNvPr id="713" name="Rectangle 40"/>
              <p:cNvSpPr>
                <a:spLocks noChangeArrowheads="1"/>
              </p:cNvSpPr>
              <p:nvPr/>
            </p:nvSpPr>
            <p:spPr bwMode="auto">
              <a:xfrm>
                <a:off x="2307" y="673"/>
                <a:ext cx="4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-4</a:t>
                </a:r>
                <a:endParaRPr lang="en-GB" sz="1600"/>
              </a:p>
            </p:txBody>
          </p:sp>
          <p:sp>
            <p:nvSpPr>
              <p:cNvPr id="714" name="Line 41"/>
              <p:cNvSpPr>
                <a:spLocks noChangeShapeType="1"/>
              </p:cNvSpPr>
              <p:nvPr/>
            </p:nvSpPr>
            <p:spPr bwMode="auto">
              <a:xfrm>
                <a:off x="2367" y="585"/>
                <a:ext cx="20" cy="0"/>
              </a:xfrm>
              <a:prstGeom prst="line">
                <a:avLst/>
              </a:prstGeom>
              <a:noFill/>
              <a:ln w="0">
                <a:solidFill>
                  <a:srgbClr val="000000"/>
                </a:solidFill>
                <a:round/>
                <a:headEnd/>
                <a:tailEnd/>
              </a:ln>
            </p:spPr>
            <p:txBody>
              <a:bodyPr/>
              <a:lstStyle/>
              <a:p>
                <a:endParaRPr lang="en-GB" sz="1600"/>
              </a:p>
            </p:txBody>
          </p:sp>
          <p:sp>
            <p:nvSpPr>
              <p:cNvPr id="715" name="Line 42"/>
              <p:cNvSpPr>
                <a:spLocks noChangeShapeType="1"/>
              </p:cNvSpPr>
              <p:nvPr/>
            </p:nvSpPr>
            <p:spPr bwMode="auto">
              <a:xfrm flipH="1">
                <a:off x="4722" y="585"/>
                <a:ext cx="24" cy="0"/>
              </a:xfrm>
              <a:prstGeom prst="line">
                <a:avLst/>
              </a:prstGeom>
              <a:noFill/>
              <a:ln w="0">
                <a:solidFill>
                  <a:srgbClr val="000000"/>
                </a:solidFill>
                <a:round/>
                <a:headEnd/>
                <a:tailEnd/>
              </a:ln>
            </p:spPr>
            <p:txBody>
              <a:bodyPr/>
              <a:lstStyle/>
              <a:p>
                <a:endParaRPr lang="en-GB" sz="1600"/>
              </a:p>
            </p:txBody>
          </p:sp>
          <p:sp>
            <p:nvSpPr>
              <p:cNvPr id="716" name="Rectangle 43"/>
              <p:cNvSpPr>
                <a:spLocks noChangeArrowheads="1"/>
              </p:cNvSpPr>
              <p:nvPr/>
            </p:nvSpPr>
            <p:spPr bwMode="auto">
              <a:xfrm>
                <a:off x="2307" y="553"/>
                <a:ext cx="4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-2</a:t>
                </a:r>
                <a:endParaRPr lang="en-GB" sz="1600"/>
              </a:p>
            </p:txBody>
          </p:sp>
          <p:sp>
            <p:nvSpPr>
              <p:cNvPr id="717" name="Line 44"/>
              <p:cNvSpPr>
                <a:spLocks noChangeShapeType="1"/>
              </p:cNvSpPr>
              <p:nvPr/>
            </p:nvSpPr>
            <p:spPr bwMode="auto">
              <a:xfrm>
                <a:off x="2367" y="469"/>
                <a:ext cx="20" cy="0"/>
              </a:xfrm>
              <a:prstGeom prst="line">
                <a:avLst/>
              </a:prstGeom>
              <a:noFill/>
              <a:ln w="0">
                <a:solidFill>
                  <a:srgbClr val="000000"/>
                </a:solidFill>
                <a:round/>
                <a:headEnd/>
                <a:tailEnd/>
              </a:ln>
            </p:spPr>
            <p:txBody>
              <a:bodyPr/>
              <a:lstStyle/>
              <a:p>
                <a:endParaRPr lang="en-GB" sz="1600"/>
              </a:p>
            </p:txBody>
          </p:sp>
          <p:sp>
            <p:nvSpPr>
              <p:cNvPr id="718" name="Line 45"/>
              <p:cNvSpPr>
                <a:spLocks noChangeShapeType="1"/>
              </p:cNvSpPr>
              <p:nvPr/>
            </p:nvSpPr>
            <p:spPr bwMode="auto">
              <a:xfrm flipH="1">
                <a:off x="4722" y="469"/>
                <a:ext cx="24" cy="0"/>
              </a:xfrm>
              <a:prstGeom prst="line">
                <a:avLst/>
              </a:prstGeom>
              <a:noFill/>
              <a:ln w="0">
                <a:solidFill>
                  <a:srgbClr val="000000"/>
                </a:solidFill>
                <a:round/>
                <a:headEnd/>
                <a:tailEnd/>
              </a:ln>
            </p:spPr>
            <p:txBody>
              <a:bodyPr/>
              <a:lstStyle/>
              <a:p>
                <a:endParaRPr lang="en-GB" sz="1600"/>
              </a:p>
            </p:txBody>
          </p:sp>
          <p:sp>
            <p:nvSpPr>
              <p:cNvPr id="719" name="Rectangle 46"/>
              <p:cNvSpPr>
                <a:spLocks noChangeArrowheads="1"/>
              </p:cNvSpPr>
              <p:nvPr/>
            </p:nvSpPr>
            <p:spPr bwMode="auto">
              <a:xfrm>
                <a:off x="2325" y="437"/>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0</a:t>
                </a:r>
                <a:endParaRPr lang="en-GB" sz="1600"/>
              </a:p>
            </p:txBody>
          </p:sp>
          <p:sp>
            <p:nvSpPr>
              <p:cNvPr id="720" name="Line 47"/>
              <p:cNvSpPr>
                <a:spLocks noChangeShapeType="1"/>
              </p:cNvSpPr>
              <p:nvPr/>
            </p:nvSpPr>
            <p:spPr bwMode="auto">
              <a:xfrm>
                <a:off x="2367" y="353"/>
                <a:ext cx="20" cy="0"/>
              </a:xfrm>
              <a:prstGeom prst="line">
                <a:avLst/>
              </a:prstGeom>
              <a:noFill/>
              <a:ln w="0">
                <a:solidFill>
                  <a:srgbClr val="000000"/>
                </a:solidFill>
                <a:round/>
                <a:headEnd/>
                <a:tailEnd/>
              </a:ln>
            </p:spPr>
            <p:txBody>
              <a:bodyPr/>
              <a:lstStyle/>
              <a:p>
                <a:endParaRPr lang="en-GB" sz="1600"/>
              </a:p>
            </p:txBody>
          </p:sp>
          <p:sp>
            <p:nvSpPr>
              <p:cNvPr id="721" name="Line 48"/>
              <p:cNvSpPr>
                <a:spLocks noChangeShapeType="1"/>
              </p:cNvSpPr>
              <p:nvPr/>
            </p:nvSpPr>
            <p:spPr bwMode="auto">
              <a:xfrm flipH="1">
                <a:off x="4722" y="353"/>
                <a:ext cx="24" cy="0"/>
              </a:xfrm>
              <a:prstGeom prst="line">
                <a:avLst/>
              </a:prstGeom>
              <a:noFill/>
              <a:ln w="0">
                <a:solidFill>
                  <a:srgbClr val="000000"/>
                </a:solidFill>
                <a:round/>
                <a:headEnd/>
                <a:tailEnd/>
              </a:ln>
            </p:spPr>
            <p:txBody>
              <a:bodyPr/>
              <a:lstStyle/>
              <a:p>
                <a:endParaRPr lang="en-GB" sz="1600"/>
              </a:p>
            </p:txBody>
          </p:sp>
          <p:sp>
            <p:nvSpPr>
              <p:cNvPr id="722" name="Rectangle 49"/>
              <p:cNvSpPr>
                <a:spLocks noChangeArrowheads="1"/>
              </p:cNvSpPr>
              <p:nvPr/>
            </p:nvSpPr>
            <p:spPr bwMode="auto">
              <a:xfrm>
                <a:off x="2325" y="321"/>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2</a:t>
                </a:r>
                <a:endParaRPr lang="en-GB" sz="1600"/>
              </a:p>
            </p:txBody>
          </p:sp>
          <p:sp>
            <p:nvSpPr>
              <p:cNvPr id="723" name="Line 50"/>
              <p:cNvSpPr>
                <a:spLocks noChangeShapeType="1"/>
              </p:cNvSpPr>
              <p:nvPr/>
            </p:nvSpPr>
            <p:spPr bwMode="auto">
              <a:xfrm>
                <a:off x="2367" y="353"/>
                <a:ext cx="2379" cy="0"/>
              </a:xfrm>
              <a:prstGeom prst="line">
                <a:avLst/>
              </a:prstGeom>
              <a:noFill/>
              <a:ln w="0">
                <a:solidFill>
                  <a:srgbClr val="000000"/>
                </a:solidFill>
                <a:round/>
                <a:headEnd/>
                <a:tailEnd/>
              </a:ln>
            </p:spPr>
            <p:txBody>
              <a:bodyPr/>
              <a:lstStyle/>
              <a:p>
                <a:endParaRPr lang="en-GB" sz="1600"/>
              </a:p>
            </p:txBody>
          </p:sp>
          <p:sp>
            <p:nvSpPr>
              <p:cNvPr id="724" name="Line 51"/>
              <p:cNvSpPr>
                <a:spLocks noChangeShapeType="1"/>
              </p:cNvSpPr>
              <p:nvPr/>
            </p:nvSpPr>
            <p:spPr bwMode="auto">
              <a:xfrm>
                <a:off x="2367" y="705"/>
                <a:ext cx="2379" cy="0"/>
              </a:xfrm>
              <a:prstGeom prst="line">
                <a:avLst/>
              </a:prstGeom>
              <a:noFill/>
              <a:ln w="0">
                <a:solidFill>
                  <a:srgbClr val="000000"/>
                </a:solidFill>
                <a:round/>
                <a:headEnd/>
                <a:tailEnd/>
              </a:ln>
            </p:spPr>
            <p:txBody>
              <a:bodyPr/>
              <a:lstStyle/>
              <a:p>
                <a:endParaRPr lang="en-GB" sz="1600"/>
              </a:p>
            </p:txBody>
          </p:sp>
          <p:sp>
            <p:nvSpPr>
              <p:cNvPr id="725" name="Line 52"/>
              <p:cNvSpPr>
                <a:spLocks noChangeShapeType="1"/>
              </p:cNvSpPr>
              <p:nvPr/>
            </p:nvSpPr>
            <p:spPr bwMode="auto">
              <a:xfrm flipV="1">
                <a:off x="4746" y="353"/>
                <a:ext cx="0" cy="352"/>
              </a:xfrm>
              <a:prstGeom prst="line">
                <a:avLst/>
              </a:prstGeom>
              <a:noFill/>
              <a:ln w="0">
                <a:solidFill>
                  <a:srgbClr val="000000"/>
                </a:solidFill>
                <a:round/>
                <a:headEnd/>
                <a:tailEnd/>
              </a:ln>
            </p:spPr>
            <p:txBody>
              <a:bodyPr/>
              <a:lstStyle/>
              <a:p>
                <a:endParaRPr lang="en-GB" sz="1600"/>
              </a:p>
            </p:txBody>
          </p:sp>
          <p:sp>
            <p:nvSpPr>
              <p:cNvPr id="726" name="Line 53"/>
              <p:cNvSpPr>
                <a:spLocks noChangeShapeType="1"/>
              </p:cNvSpPr>
              <p:nvPr/>
            </p:nvSpPr>
            <p:spPr bwMode="auto">
              <a:xfrm flipV="1">
                <a:off x="2367" y="353"/>
                <a:ext cx="0" cy="352"/>
              </a:xfrm>
              <a:prstGeom prst="line">
                <a:avLst/>
              </a:prstGeom>
              <a:noFill/>
              <a:ln w="0">
                <a:solidFill>
                  <a:srgbClr val="000000"/>
                </a:solidFill>
                <a:round/>
                <a:headEnd/>
                <a:tailEnd/>
              </a:ln>
            </p:spPr>
            <p:txBody>
              <a:bodyPr/>
              <a:lstStyle/>
              <a:p>
                <a:endParaRPr lang="en-GB" sz="1600"/>
              </a:p>
            </p:txBody>
          </p:sp>
          <p:sp>
            <p:nvSpPr>
              <p:cNvPr id="727" name="Freeform 54"/>
              <p:cNvSpPr>
                <a:spLocks/>
              </p:cNvSpPr>
              <p:nvPr/>
            </p:nvSpPr>
            <p:spPr bwMode="auto">
              <a:xfrm>
                <a:off x="2371" y="381"/>
                <a:ext cx="813" cy="208"/>
              </a:xfrm>
              <a:custGeom>
                <a:avLst/>
                <a:gdLst/>
                <a:ahLst/>
                <a:cxnLst>
                  <a:cxn ang="0">
                    <a:pos x="12" y="100"/>
                  </a:cxn>
                  <a:cxn ang="0">
                    <a:pos x="32" y="136"/>
                  </a:cxn>
                  <a:cxn ang="0">
                    <a:pos x="52" y="124"/>
                  </a:cxn>
                  <a:cxn ang="0">
                    <a:pos x="72" y="64"/>
                  </a:cxn>
                  <a:cxn ang="0">
                    <a:pos x="88" y="4"/>
                  </a:cxn>
                  <a:cxn ang="0">
                    <a:pos x="108" y="20"/>
                  </a:cxn>
                  <a:cxn ang="0">
                    <a:pos x="129" y="24"/>
                  </a:cxn>
                  <a:cxn ang="0">
                    <a:pos x="149" y="180"/>
                  </a:cxn>
                  <a:cxn ang="0">
                    <a:pos x="169" y="172"/>
                  </a:cxn>
                  <a:cxn ang="0">
                    <a:pos x="185" y="132"/>
                  </a:cxn>
                  <a:cxn ang="0">
                    <a:pos x="205" y="24"/>
                  </a:cxn>
                  <a:cxn ang="0">
                    <a:pos x="225" y="12"/>
                  </a:cxn>
                  <a:cxn ang="0">
                    <a:pos x="245" y="20"/>
                  </a:cxn>
                  <a:cxn ang="0">
                    <a:pos x="261" y="64"/>
                  </a:cxn>
                  <a:cxn ang="0">
                    <a:pos x="281" y="160"/>
                  </a:cxn>
                  <a:cxn ang="0">
                    <a:pos x="301" y="164"/>
                  </a:cxn>
                  <a:cxn ang="0">
                    <a:pos x="321" y="108"/>
                  </a:cxn>
                  <a:cxn ang="0">
                    <a:pos x="341" y="20"/>
                  </a:cxn>
                  <a:cxn ang="0">
                    <a:pos x="357" y="32"/>
                  </a:cxn>
                  <a:cxn ang="0">
                    <a:pos x="377" y="24"/>
                  </a:cxn>
                  <a:cxn ang="0">
                    <a:pos x="397" y="160"/>
                  </a:cxn>
                  <a:cxn ang="0">
                    <a:pos x="417" y="200"/>
                  </a:cxn>
                  <a:cxn ang="0">
                    <a:pos x="433" y="148"/>
                  </a:cxn>
                  <a:cxn ang="0">
                    <a:pos x="453" y="56"/>
                  </a:cxn>
                  <a:cxn ang="0">
                    <a:pos x="473" y="20"/>
                  </a:cxn>
                  <a:cxn ang="0">
                    <a:pos x="493" y="56"/>
                  </a:cxn>
                  <a:cxn ang="0">
                    <a:pos x="513" y="32"/>
                  </a:cxn>
                  <a:cxn ang="0">
                    <a:pos x="529" y="168"/>
                  </a:cxn>
                  <a:cxn ang="0">
                    <a:pos x="549" y="140"/>
                  </a:cxn>
                  <a:cxn ang="0">
                    <a:pos x="569" y="128"/>
                  </a:cxn>
                  <a:cxn ang="0">
                    <a:pos x="589" y="88"/>
                  </a:cxn>
                  <a:cxn ang="0">
                    <a:pos x="609" y="108"/>
                  </a:cxn>
                  <a:cxn ang="0">
                    <a:pos x="625" y="160"/>
                  </a:cxn>
                  <a:cxn ang="0">
                    <a:pos x="645" y="40"/>
                  </a:cxn>
                  <a:cxn ang="0">
                    <a:pos x="665" y="28"/>
                  </a:cxn>
                  <a:cxn ang="0">
                    <a:pos x="685" y="60"/>
                  </a:cxn>
                  <a:cxn ang="0">
                    <a:pos x="701" y="12"/>
                  </a:cxn>
                  <a:cxn ang="0">
                    <a:pos x="721" y="172"/>
                  </a:cxn>
                  <a:cxn ang="0">
                    <a:pos x="741" y="156"/>
                  </a:cxn>
                  <a:cxn ang="0">
                    <a:pos x="761" y="132"/>
                  </a:cxn>
                  <a:cxn ang="0">
                    <a:pos x="781" y="4"/>
                  </a:cxn>
                  <a:cxn ang="0">
                    <a:pos x="797" y="36"/>
                  </a:cxn>
                </a:cxnLst>
                <a:rect l="0" t="0" r="r" b="b"/>
                <a:pathLst>
                  <a:path w="813" h="208">
                    <a:moveTo>
                      <a:pt x="0" y="84"/>
                    </a:moveTo>
                    <a:lnTo>
                      <a:pt x="8" y="68"/>
                    </a:lnTo>
                    <a:lnTo>
                      <a:pt x="12" y="100"/>
                    </a:lnTo>
                    <a:lnTo>
                      <a:pt x="20" y="76"/>
                    </a:lnTo>
                    <a:lnTo>
                      <a:pt x="24" y="104"/>
                    </a:lnTo>
                    <a:lnTo>
                      <a:pt x="32" y="136"/>
                    </a:lnTo>
                    <a:lnTo>
                      <a:pt x="40" y="164"/>
                    </a:lnTo>
                    <a:lnTo>
                      <a:pt x="44" y="108"/>
                    </a:lnTo>
                    <a:lnTo>
                      <a:pt x="52" y="124"/>
                    </a:lnTo>
                    <a:lnTo>
                      <a:pt x="56" y="136"/>
                    </a:lnTo>
                    <a:lnTo>
                      <a:pt x="64" y="132"/>
                    </a:lnTo>
                    <a:lnTo>
                      <a:pt x="72" y="64"/>
                    </a:lnTo>
                    <a:lnTo>
                      <a:pt x="76" y="20"/>
                    </a:lnTo>
                    <a:lnTo>
                      <a:pt x="84" y="16"/>
                    </a:lnTo>
                    <a:lnTo>
                      <a:pt x="88" y="4"/>
                    </a:lnTo>
                    <a:lnTo>
                      <a:pt x="96" y="28"/>
                    </a:lnTo>
                    <a:lnTo>
                      <a:pt x="104" y="28"/>
                    </a:lnTo>
                    <a:lnTo>
                      <a:pt x="108" y="20"/>
                    </a:lnTo>
                    <a:lnTo>
                      <a:pt x="117" y="36"/>
                    </a:lnTo>
                    <a:lnTo>
                      <a:pt x="121" y="32"/>
                    </a:lnTo>
                    <a:lnTo>
                      <a:pt x="129" y="24"/>
                    </a:lnTo>
                    <a:lnTo>
                      <a:pt x="137" y="44"/>
                    </a:lnTo>
                    <a:lnTo>
                      <a:pt x="141" y="156"/>
                    </a:lnTo>
                    <a:lnTo>
                      <a:pt x="149" y="180"/>
                    </a:lnTo>
                    <a:lnTo>
                      <a:pt x="153" y="176"/>
                    </a:lnTo>
                    <a:lnTo>
                      <a:pt x="161" y="188"/>
                    </a:lnTo>
                    <a:lnTo>
                      <a:pt x="169" y="172"/>
                    </a:lnTo>
                    <a:lnTo>
                      <a:pt x="173" y="168"/>
                    </a:lnTo>
                    <a:lnTo>
                      <a:pt x="181" y="184"/>
                    </a:lnTo>
                    <a:lnTo>
                      <a:pt x="185" y="132"/>
                    </a:lnTo>
                    <a:lnTo>
                      <a:pt x="193" y="120"/>
                    </a:lnTo>
                    <a:lnTo>
                      <a:pt x="201" y="56"/>
                    </a:lnTo>
                    <a:lnTo>
                      <a:pt x="205" y="24"/>
                    </a:lnTo>
                    <a:lnTo>
                      <a:pt x="213" y="20"/>
                    </a:lnTo>
                    <a:lnTo>
                      <a:pt x="217" y="40"/>
                    </a:lnTo>
                    <a:lnTo>
                      <a:pt x="225" y="12"/>
                    </a:lnTo>
                    <a:lnTo>
                      <a:pt x="229" y="40"/>
                    </a:lnTo>
                    <a:lnTo>
                      <a:pt x="237" y="48"/>
                    </a:lnTo>
                    <a:lnTo>
                      <a:pt x="245" y="20"/>
                    </a:lnTo>
                    <a:lnTo>
                      <a:pt x="249" y="0"/>
                    </a:lnTo>
                    <a:lnTo>
                      <a:pt x="257" y="56"/>
                    </a:lnTo>
                    <a:lnTo>
                      <a:pt x="261" y="64"/>
                    </a:lnTo>
                    <a:lnTo>
                      <a:pt x="269" y="152"/>
                    </a:lnTo>
                    <a:lnTo>
                      <a:pt x="277" y="132"/>
                    </a:lnTo>
                    <a:lnTo>
                      <a:pt x="281" y="160"/>
                    </a:lnTo>
                    <a:lnTo>
                      <a:pt x="289" y="168"/>
                    </a:lnTo>
                    <a:lnTo>
                      <a:pt x="293" y="132"/>
                    </a:lnTo>
                    <a:lnTo>
                      <a:pt x="301" y="164"/>
                    </a:lnTo>
                    <a:lnTo>
                      <a:pt x="309" y="164"/>
                    </a:lnTo>
                    <a:lnTo>
                      <a:pt x="313" y="148"/>
                    </a:lnTo>
                    <a:lnTo>
                      <a:pt x="321" y="108"/>
                    </a:lnTo>
                    <a:lnTo>
                      <a:pt x="325" y="48"/>
                    </a:lnTo>
                    <a:lnTo>
                      <a:pt x="333" y="28"/>
                    </a:lnTo>
                    <a:lnTo>
                      <a:pt x="341" y="20"/>
                    </a:lnTo>
                    <a:lnTo>
                      <a:pt x="345" y="16"/>
                    </a:lnTo>
                    <a:lnTo>
                      <a:pt x="353" y="20"/>
                    </a:lnTo>
                    <a:lnTo>
                      <a:pt x="357" y="32"/>
                    </a:lnTo>
                    <a:lnTo>
                      <a:pt x="365" y="24"/>
                    </a:lnTo>
                    <a:lnTo>
                      <a:pt x="373" y="28"/>
                    </a:lnTo>
                    <a:lnTo>
                      <a:pt x="377" y="24"/>
                    </a:lnTo>
                    <a:lnTo>
                      <a:pt x="385" y="24"/>
                    </a:lnTo>
                    <a:lnTo>
                      <a:pt x="389" y="72"/>
                    </a:lnTo>
                    <a:lnTo>
                      <a:pt x="397" y="160"/>
                    </a:lnTo>
                    <a:lnTo>
                      <a:pt x="405" y="132"/>
                    </a:lnTo>
                    <a:lnTo>
                      <a:pt x="409" y="184"/>
                    </a:lnTo>
                    <a:lnTo>
                      <a:pt x="417" y="200"/>
                    </a:lnTo>
                    <a:lnTo>
                      <a:pt x="421" y="184"/>
                    </a:lnTo>
                    <a:lnTo>
                      <a:pt x="429" y="208"/>
                    </a:lnTo>
                    <a:lnTo>
                      <a:pt x="433" y="148"/>
                    </a:lnTo>
                    <a:lnTo>
                      <a:pt x="441" y="144"/>
                    </a:lnTo>
                    <a:lnTo>
                      <a:pt x="449" y="132"/>
                    </a:lnTo>
                    <a:lnTo>
                      <a:pt x="453" y="56"/>
                    </a:lnTo>
                    <a:lnTo>
                      <a:pt x="461" y="24"/>
                    </a:lnTo>
                    <a:lnTo>
                      <a:pt x="465" y="20"/>
                    </a:lnTo>
                    <a:lnTo>
                      <a:pt x="473" y="20"/>
                    </a:lnTo>
                    <a:lnTo>
                      <a:pt x="481" y="16"/>
                    </a:lnTo>
                    <a:lnTo>
                      <a:pt x="485" y="28"/>
                    </a:lnTo>
                    <a:lnTo>
                      <a:pt x="493" y="56"/>
                    </a:lnTo>
                    <a:lnTo>
                      <a:pt x="497" y="28"/>
                    </a:lnTo>
                    <a:lnTo>
                      <a:pt x="505" y="20"/>
                    </a:lnTo>
                    <a:lnTo>
                      <a:pt x="513" y="32"/>
                    </a:lnTo>
                    <a:lnTo>
                      <a:pt x="517" y="28"/>
                    </a:lnTo>
                    <a:lnTo>
                      <a:pt x="525" y="176"/>
                    </a:lnTo>
                    <a:lnTo>
                      <a:pt x="529" y="168"/>
                    </a:lnTo>
                    <a:lnTo>
                      <a:pt x="537" y="96"/>
                    </a:lnTo>
                    <a:lnTo>
                      <a:pt x="545" y="92"/>
                    </a:lnTo>
                    <a:lnTo>
                      <a:pt x="549" y="140"/>
                    </a:lnTo>
                    <a:lnTo>
                      <a:pt x="557" y="84"/>
                    </a:lnTo>
                    <a:lnTo>
                      <a:pt x="561" y="60"/>
                    </a:lnTo>
                    <a:lnTo>
                      <a:pt x="569" y="128"/>
                    </a:lnTo>
                    <a:lnTo>
                      <a:pt x="577" y="76"/>
                    </a:lnTo>
                    <a:lnTo>
                      <a:pt x="581" y="72"/>
                    </a:lnTo>
                    <a:lnTo>
                      <a:pt x="589" y="88"/>
                    </a:lnTo>
                    <a:lnTo>
                      <a:pt x="593" y="144"/>
                    </a:lnTo>
                    <a:lnTo>
                      <a:pt x="601" y="140"/>
                    </a:lnTo>
                    <a:lnTo>
                      <a:pt x="609" y="108"/>
                    </a:lnTo>
                    <a:lnTo>
                      <a:pt x="613" y="96"/>
                    </a:lnTo>
                    <a:lnTo>
                      <a:pt x="621" y="136"/>
                    </a:lnTo>
                    <a:lnTo>
                      <a:pt x="625" y="160"/>
                    </a:lnTo>
                    <a:lnTo>
                      <a:pt x="633" y="136"/>
                    </a:lnTo>
                    <a:lnTo>
                      <a:pt x="637" y="96"/>
                    </a:lnTo>
                    <a:lnTo>
                      <a:pt x="645" y="40"/>
                    </a:lnTo>
                    <a:lnTo>
                      <a:pt x="653" y="8"/>
                    </a:lnTo>
                    <a:lnTo>
                      <a:pt x="657" y="4"/>
                    </a:lnTo>
                    <a:lnTo>
                      <a:pt x="665" y="28"/>
                    </a:lnTo>
                    <a:lnTo>
                      <a:pt x="669" y="36"/>
                    </a:lnTo>
                    <a:lnTo>
                      <a:pt x="677" y="48"/>
                    </a:lnTo>
                    <a:lnTo>
                      <a:pt x="685" y="60"/>
                    </a:lnTo>
                    <a:lnTo>
                      <a:pt x="689" y="36"/>
                    </a:lnTo>
                    <a:lnTo>
                      <a:pt x="697" y="32"/>
                    </a:lnTo>
                    <a:lnTo>
                      <a:pt x="701" y="12"/>
                    </a:lnTo>
                    <a:lnTo>
                      <a:pt x="709" y="40"/>
                    </a:lnTo>
                    <a:lnTo>
                      <a:pt x="717" y="148"/>
                    </a:lnTo>
                    <a:lnTo>
                      <a:pt x="721" y="172"/>
                    </a:lnTo>
                    <a:lnTo>
                      <a:pt x="729" y="164"/>
                    </a:lnTo>
                    <a:lnTo>
                      <a:pt x="733" y="204"/>
                    </a:lnTo>
                    <a:lnTo>
                      <a:pt x="741" y="156"/>
                    </a:lnTo>
                    <a:lnTo>
                      <a:pt x="749" y="176"/>
                    </a:lnTo>
                    <a:lnTo>
                      <a:pt x="753" y="164"/>
                    </a:lnTo>
                    <a:lnTo>
                      <a:pt x="761" y="132"/>
                    </a:lnTo>
                    <a:lnTo>
                      <a:pt x="765" y="96"/>
                    </a:lnTo>
                    <a:lnTo>
                      <a:pt x="773" y="64"/>
                    </a:lnTo>
                    <a:lnTo>
                      <a:pt x="781" y="4"/>
                    </a:lnTo>
                    <a:lnTo>
                      <a:pt x="785" y="32"/>
                    </a:lnTo>
                    <a:lnTo>
                      <a:pt x="793" y="68"/>
                    </a:lnTo>
                    <a:lnTo>
                      <a:pt x="797" y="36"/>
                    </a:lnTo>
                    <a:lnTo>
                      <a:pt x="805" y="40"/>
                    </a:lnTo>
                    <a:lnTo>
                      <a:pt x="813" y="24"/>
                    </a:lnTo>
                  </a:path>
                </a:pathLst>
              </a:custGeom>
              <a:noFill/>
              <a:ln w="0">
                <a:solidFill>
                  <a:srgbClr val="0000FF"/>
                </a:solidFill>
                <a:prstDash val="solid"/>
                <a:round/>
                <a:headEnd/>
                <a:tailEnd/>
              </a:ln>
            </p:spPr>
            <p:txBody>
              <a:bodyPr/>
              <a:lstStyle/>
              <a:p>
                <a:endParaRPr lang="en-GB" sz="1600"/>
              </a:p>
            </p:txBody>
          </p:sp>
          <p:sp>
            <p:nvSpPr>
              <p:cNvPr id="728" name="Freeform 55"/>
              <p:cNvSpPr>
                <a:spLocks/>
              </p:cNvSpPr>
              <p:nvPr/>
            </p:nvSpPr>
            <p:spPr bwMode="auto">
              <a:xfrm>
                <a:off x="3184" y="377"/>
                <a:ext cx="809" cy="204"/>
              </a:xfrm>
              <a:custGeom>
                <a:avLst/>
                <a:gdLst/>
                <a:ahLst/>
                <a:cxnLst>
                  <a:cxn ang="0">
                    <a:pos x="12" y="28"/>
                  </a:cxn>
                  <a:cxn ang="0">
                    <a:pos x="28" y="136"/>
                  </a:cxn>
                  <a:cxn ang="0">
                    <a:pos x="48" y="180"/>
                  </a:cxn>
                  <a:cxn ang="0">
                    <a:pos x="68" y="176"/>
                  </a:cxn>
                  <a:cxn ang="0">
                    <a:pos x="88" y="40"/>
                  </a:cxn>
                  <a:cxn ang="0">
                    <a:pos x="108" y="0"/>
                  </a:cxn>
                  <a:cxn ang="0">
                    <a:pos x="124" y="24"/>
                  </a:cxn>
                  <a:cxn ang="0">
                    <a:pos x="144" y="32"/>
                  </a:cxn>
                  <a:cxn ang="0">
                    <a:pos x="164" y="204"/>
                  </a:cxn>
                  <a:cxn ang="0">
                    <a:pos x="184" y="132"/>
                  </a:cxn>
                  <a:cxn ang="0">
                    <a:pos x="204" y="148"/>
                  </a:cxn>
                  <a:cxn ang="0">
                    <a:pos x="220" y="56"/>
                  </a:cxn>
                  <a:cxn ang="0">
                    <a:pos x="240" y="48"/>
                  </a:cxn>
                  <a:cxn ang="0">
                    <a:pos x="260" y="68"/>
                  </a:cxn>
                  <a:cxn ang="0">
                    <a:pos x="280" y="36"/>
                  </a:cxn>
                  <a:cxn ang="0">
                    <a:pos x="296" y="72"/>
                  </a:cxn>
                  <a:cxn ang="0">
                    <a:pos x="316" y="104"/>
                  </a:cxn>
                  <a:cxn ang="0">
                    <a:pos x="337" y="76"/>
                  </a:cxn>
                  <a:cxn ang="0">
                    <a:pos x="357" y="112"/>
                  </a:cxn>
                  <a:cxn ang="0">
                    <a:pos x="377" y="112"/>
                  </a:cxn>
                  <a:cxn ang="0">
                    <a:pos x="393" y="124"/>
                  </a:cxn>
                  <a:cxn ang="0">
                    <a:pos x="413" y="32"/>
                  </a:cxn>
                  <a:cxn ang="0">
                    <a:pos x="433" y="52"/>
                  </a:cxn>
                  <a:cxn ang="0">
                    <a:pos x="453" y="40"/>
                  </a:cxn>
                  <a:cxn ang="0">
                    <a:pos x="469" y="64"/>
                  </a:cxn>
                  <a:cxn ang="0">
                    <a:pos x="489" y="136"/>
                  </a:cxn>
                  <a:cxn ang="0">
                    <a:pos x="509" y="192"/>
                  </a:cxn>
                  <a:cxn ang="0">
                    <a:pos x="529" y="116"/>
                  </a:cxn>
                  <a:cxn ang="0">
                    <a:pos x="549" y="24"/>
                  </a:cxn>
                  <a:cxn ang="0">
                    <a:pos x="565" y="40"/>
                  </a:cxn>
                  <a:cxn ang="0">
                    <a:pos x="585" y="16"/>
                  </a:cxn>
                  <a:cxn ang="0">
                    <a:pos x="605" y="152"/>
                  </a:cxn>
                  <a:cxn ang="0">
                    <a:pos x="625" y="180"/>
                  </a:cxn>
                  <a:cxn ang="0">
                    <a:pos x="645" y="160"/>
                  </a:cxn>
                  <a:cxn ang="0">
                    <a:pos x="661" y="60"/>
                  </a:cxn>
                  <a:cxn ang="0">
                    <a:pos x="681" y="20"/>
                  </a:cxn>
                  <a:cxn ang="0">
                    <a:pos x="701" y="16"/>
                  </a:cxn>
                  <a:cxn ang="0">
                    <a:pos x="721" y="36"/>
                  </a:cxn>
                  <a:cxn ang="0">
                    <a:pos x="737" y="180"/>
                  </a:cxn>
                  <a:cxn ang="0">
                    <a:pos x="757" y="144"/>
                  </a:cxn>
                  <a:cxn ang="0">
                    <a:pos x="777" y="176"/>
                  </a:cxn>
                  <a:cxn ang="0">
                    <a:pos x="797" y="52"/>
                  </a:cxn>
                </a:cxnLst>
                <a:rect l="0" t="0" r="r" b="b"/>
                <a:pathLst>
                  <a:path w="809" h="204">
                    <a:moveTo>
                      <a:pt x="0" y="28"/>
                    </a:moveTo>
                    <a:lnTo>
                      <a:pt x="4" y="16"/>
                    </a:lnTo>
                    <a:lnTo>
                      <a:pt x="12" y="28"/>
                    </a:lnTo>
                    <a:lnTo>
                      <a:pt x="16" y="24"/>
                    </a:lnTo>
                    <a:lnTo>
                      <a:pt x="24" y="48"/>
                    </a:lnTo>
                    <a:lnTo>
                      <a:pt x="28" y="136"/>
                    </a:lnTo>
                    <a:lnTo>
                      <a:pt x="36" y="172"/>
                    </a:lnTo>
                    <a:lnTo>
                      <a:pt x="44" y="156"/>
                    </a:lnTo>
                    <a:lnTo>
                      <a:pt x="48" y="180"/>
                    </a:lnTo>
                    <a:lnTo>
                      <a:pt x="56" y="180"/>
                    </a:lnTo>
                    <a:lnTo>
                      <a:pt x="60" y="180"/>
                    </a:lnTo>
                    <a:lnTo>
                      <a:pt x="68" y="176"/>
                    </a:lnTo>
                    <a:lnTo>
                      <a:pt x="76" y="176"/>
                    </a:lnTo>
                    <a:lnTo>
                      <a:pt x="80" y="116"/>
                    </a:lnTo>
                    <a:lnTo>
                      <a:pt x="88" y="40"/>
                    </a:lnTo>
                    <a:lnTo>
                      <a:pt x="92" y="60"/>
                    </a:lnTo>
                    <a:lnTo>
                      <a:pt x="100" y="16"/>
                    </a:lnTo>
                    <a:lnTo>
                      <a:pt x="108" y="0"/>
                    </a:lnTo>
                    <a:lnTo>
                      <a:pt x="112" y="0"/>
                    </a:lnTo>
                    <a:lnTo>
                      <a:pt x="120" y="28"/>
                    </a:lnTo>
                    <a:lnTo>
                      <a:pt x="124" y="24"/>
                    </a:lnTo>
                    <a:lnTo>
                      <a:pt x="132" y="28"/>
                    </a:lnTo>
                    <a:lnTo>
                      <a:pt x="140" y="4"/>
                    </a:lnTo>
                    <a:lnTo>
                      <a:pt x="144" y="32"/>
                    </a:lnTo>
                    <a:lnTo>
                      <a:pt x="152" y="96"/>
                    </a:lnTo>
                    <a:lnTo>
                      <a:pt x="156" y="192"/>
                    </a:lnTo>
                    <a:lnTo>
                      <a:pt x="164" y="204"/>
                    </a:lnTo>
                    <a:lnTo>
                      <a:pt x="172" y="164"/>
                    </a:lnTo>
                    <a:lnTo>
                      <a:pt x="176" y="156"/>
                    </a:lnTo>
                    <a:lnTo>
                      <a:pt x="184" y="132"/>
                    </a:lnTo>
                    <a:lnTo>
                      <a:pt x="188" y="164"/>
                    </a:lnTo>
                    <a:lnTo>
                      <a:pt x="196" y="128"/>
                    </a:lnTo>
                    <a:lnTo>
                      <a:pt x="204" y="148"/>
                    </a:lnTo>
                    <a:lnTo>
                      <a:pt x="208" y="152"/>
                    </a:lnTo>
                    <a:lnTo>
                      <a:pt x="216" y="44"/>
                    </a:lnTo>
                    <a:lnTo>
                      <a:pt x="220" y="56"/>
                    </a:lnTo>
                    <a:lnTo>
                      <a:pt x="228" y="44"/>
                    </a:lnTo>
                    <a:lnTo>
                      <a:pt x="232" y="44"/>
                    </a:lnTo>
                    <a:lnTo>
                      <a:pt x="240" y="48"/>
                    </a:lnTo>
                    <a:lnTo>
                      <a:pt x="248" y="84"/>
                    </a:lnTo>
                    <a:lnTo>
                      <a:pt x="252" y="80"/>
                    </a:lnTo>
                    <a:lnTo>
                      <a:pt x="260" y="68"/>
                    </a:lnTo>
                    <a:lnTo>
                      <a:pt x="264" y="56"/>
                    </a:lnTo>
                    <a:lnTo>
                      <a:pt x="272" y="36"/>
                    </a:lnTo>
                    <a:lnTo>
                      <a:pt x="280" y="36"/>
                    </a:lnTo>
                    <a:lnTo>
                      <a:pt x="284" y="108"/>
                    </a:lnTo>
                    <a:lnTo>
                      <a:pt x="292" y="124"/>
                    </a:lnTo>
                    <a:lnTo>
                      <a:pt x="296" y="72"/>
                    </a:lnTo>
                    <a:lnTo>
                      <a:pt x="304" y="112"/>
                    </a:lnTo>
                    <a:lnTo>
                      <a:pt x="312" y="100"/>
                    </a:lnTo>
                    <a:lnTo>
                      <a:pt x="316" y="104"/>
                    </a:lnTo>
                    <a:lnTo>
                      <a:pt x="324" y="104"/>
                    </a:lnTo>
                    <a:lnTo>
                      <a:pt x="328" y="120"/>
                    </a:lnTo>
                    <a:lnTo>
                      <a:pt x="337" y="76"/>
                    </a:lnTo>
                    <a:lnTo>
                      <a:pt x="345" y="84"/>
                    </a:lnTo>
                    <a:lnTo>
                      <a:pt x="349" y="116"/>
                    </a:lnTo>
                    <a:lnTo>
                      <a:pt x="357" y="112"/>
                    </a:lnTo>
                    <a:lnTo>
                      <a:pt x="361" y="128"/>
                    </a:lnTo>
                    <a:lnTo>
                      <a:pt x="369" y="152"/>
                    </a:lnTo>
                    <a:lnTo>
                      <a:pt x="377" y="112"/>
                    </a:lnTo>
                    <a:lnTo>
                      <a:pt x="381" y="100"/>
                    </a:lnTo>
                    <a:lnTo>
                      <a:pt x="389" y="132"/>
                    </a:lnTo>
                    <a:lnTo>
                      <a:pt x="393" y="124"/>
                    </a:lnTo>
                    <a:lnTo>
                      <a:pt x="401" y="120"/>
                    </a:lnTo>
                    <a:lnTo>
                      <a:pt x="409" y="52"/>
                    </a:lnTo>
                    <a:lnTo>
                      <a:pt x="413" y="32"/>
                    </a:lnTo>
                    <a:lnTo>
                      <a:pt x="421" y="16"/>
                    </a:lnTo>
                    <a:lnTo>
                      <a:pt x="425" y="44"/>
                    </a:lnTo>
                    <a:lnTo>
                      <a:pt x="433" y="52"/>
                    </a:lnTo>
                    <a:lnTo>
                      <a:pt x="437" y="68"/>
                    </a:lnTo>
                    <a:lnTo>
                      <a:pt x="445" y="60"/>
                    </a:lnTo>
                    <a:lnTo>
                      <a:pt x="453" y="40"/>
                    </a:lnTo>
                    <a:lnTo>
                      <a:pt x="457" y="44"/>
                    </a:lnTo>
                    <a:lnTo>
                      <a:pt x="465" y="28"/>
                    </a:lnTo>
                    <a:lnTo>
                      <a:pt x="469" y="64"/>
                    </a:lnTo>
                    <a:lnTo>
                      <a:pt x="477" y="136"/>
                    </a:lnTo>
                    <a:lnTo>
                      <a:pt x="485" y="160"/>
                    </a:lnTo>
                    <a:lnTo>
                      <a:pt x="489" y="136"/>
                    </a:lnTo>
                    <a:lnTo>
                      <a:pt x="497" y="180"/>
                    </a:lnTo>
                    <a:lnTo>
                      <a:pt x="501" y="164"/>
                    </a:lnTo>
                    <a:lnTo>
                      <a:pt x="509" y="192"/>
                    </a:lnTo>
                    <a:lnTo>
                      <a:pt x="517" y="176"/>
                    </a:lnTo>
                    <a:lnTo>
                      <a:pt x="521" y="152"/>
                    </a:lnTo>
                    <a:lnTo>
                      <a:pt x="529" y="116"/>
                    </a:lnTo>
                    <a:lnTo>
                      <a:pt x="533" y="52"/>
                    </a:lnTo>
                    <a:lnTo>
                      <a:pt x="541" y="32"/>
                    </a:lnTo>
                    <a:lnTo>
                      <a:pt x="549" y="24"/>
                    </a:lnTo>
                    <a:lnTo>
                      <a:pt x="553" y="40"/>
                    </a:lnTo>
                    <a:lnTo>
                      <a:pt x="561" y="32"/>
                    </a:lnTo>
                    <a:lnTo>
                      <a:pt x="565" y="40"/>
                    </a:lnTo>
                    <a:lnTo>
                      <a:pt x="573" y="36"/>
                    </a:lnTo>
                    <a:lnTo>
                      <a:pt x="581" y="24"/>
                    </a:lnTo>
                    <a:lnTo>
                      <a:pt x="585" y="16"/>
                    </a:lnTo>
                    <a:lnTo>
                      <a:pt x="593" y="20"/>
                    </a:lnTo>
                    <a:lnTo>
                      <a:pt x="597" y="68"/>
                    </a:lnTo>
                    <a:lnTo>
                      <a:pt x="605" y="152"/>
                    </a:lnTo>
                    <a:lnTo>
                      <a:pt x="613" y="164"/>
                    </a:lnTo>
                    <a:lnTo>
                      <a:pt x="617" y="160"/>
                    </a:lnTo>
                    <a:lnTo>
                      <a:pt x="625" y="180"/>
                    </a:lnTo>
                    <a:lnTo>
                      <a:pt x="629" y="164"/>
                    </a:lnTo>
                    <a:lnTo>
                      <a:pt x="637" y="172"/>
                    </a:lnTo>
                    <a:lnTo>
                      <a:pt x="645" y="160"/>
                    </a:lnTo>
                    <a:lnTo>
                      <a:pt x="649" y="164"/>
                    </a:lnTo>
                    <a:lnTo>
                      <a:pt x="657" y="128"/>
                    </a:lnTo>
                    <a:lnTo>
                      <a:pt x="661" y="60"/>
                    </a:lnTo>
                    <a:lnTo>
                      <a:pt x="669" y="24"/>
                    </a:lnTo>
                    <a:lnTo>
                      <a:pt x="673" y="24"/>
                    </a:lnTo>
                    <a:lnTo>
                      <a:pt x="681" y="20"/>
                    </a:lnTo>
                    <a:lnTo>
                      <a:pt x="689" y="24"/>
                    </a:lnTo>
                    <a:lnTo>
                      <a:pt x="693" y="16"/>
                    </a:lnTo>
                    <a:lnTo>
                      <a:pt x="701" y="16"/>
                    </a:lnTo>
                    <a:lnTo>
                      <a:pt x="705" y="4"/>
                    </a:lnTo>
                    <a:lnTo>
                      <a:pt x="713" y="28"/>
                    </a:lnTo>
                    <a:lnTo>
                      <a:pt x="721" y="36"/>
                    </a:lnTo>
                    <a:lnTo>
                      <a:pt x="725" y="96"/>
                    </a:lnTo>
                    <a:lnTo>
                      <a:pt x="733" y="188"/>
                    </a:lnTo>
                    <a:lnTo>
                      <a:pt x="737" y="180"/>
                    </a:lnTo>
                    <a:lnTo>
                      <a:pt x="745" y="188"/>
                    </a:lnTo>
                    <a:lnTo>
                      <a:pt x="753" y="184"/>
                    </a:lnTo>
                    <a:lnTo>
                      <a:pt x="757" y="144"/>
                    </a:lnTo>
                    <a:lnTo>
                      <a:pt x="765" y="140"/>
                    </a:lnTo>
                    <a:lnTo>
                      <a:pt x="769" y="160"/>
                    </a:lnTo>
                    <a:lnTo>
                      <a:pt x="777" y="176"/>
                    </a:lnTo>
                    <a:lnTo>
                      <a:pt x="785" y="116"/>
                    </a:lnTo>
                    <a:lnTo>
                      <a:pt x="789" y="48"/>
                    </a:lnTo>
                    <a:lnTo>
                      <a:pt x="797" y="52"/>
                    </a:lnTo>
                    <a:lnTo>
                      <a:pt x="801" y="36"/>
                    </a:lnTo>
                    <a:lnTo>
                      <a:pt x="809" y="40"/>
                    </a:lnTo>
                  </a:path>
                </a:pathLst>
              </a:custGeom>
              <a:noFill/>
              <a:ln w="0">
                <a:solidFill>
                  <a:srgbClr val="0000FF"/>
                </a:solidFill>
                <a:prstDash val="solid"/>
                <a:round/>
                <a:headEnd/>
                <a:tailEnd/>
              </a:ln>
            </p:spPr>
            <p:txBody>
              <a:bodyPr/>
              <a:lstStyle/>
              <a:p>
                <a:endParaRPr lang="en-GB" sz="1600"/>
              </a:p>
            </p:txBody>
          </p:sp>
          <p:sp>
            <p:nvSpPr>
              <p:cNvPr id="729" name="Freeform 56"/>
              <p:cNvSpPr>
                <a:spLocks/>
              </p:cNvSpPr>
              <p:nvPr/>
            </p:nvSpPr>
            <p:spPr bwMode="auto">
              <a:xfrm>
                <a:off x="3993" y="377"/>
                <a:ext cx="669" cy="212"/>
              </a:xfrm>
              <a:custGeom>
                <a:avLst/>
                <a:gdLst/>
                <a:ahLst/>
                <a:cxnLst>
                  <a:cxn ang="0">
                    <a:pos x="8" y="32"/>
                  </a:cxn>
                  <a:cxn ang="0">
                    <a:pos x="20" y="28"/>
                  </a:cxn>
                  <a:cxn ang="0">
                    <a:pos x="32" y="52"/>
                  </a:cxn>
                  <a:cxn ang="0">
                    <a:pos x="44" y="40"/>
                  </a:cxn>
                  <a:cxn ang="0">
                    <a:pos x="56" y="160"/>
                  </a:cxn>
                  <a:cxn ang="0">
                    <a:pos x="68" y="88"/>
                  </a:cxn>
                  <a:cxn ang="0">
                    <a:pos x="84" y="120"/>
                  </a:cxn>
                  <a:cxn ang="0">
                    <a:pos x="96" y="116"/>
                  </a:cxn>
                  <a:cxn ang="0">
                    <a:pos x="108" y="92"/>
                  </a:cxn>
                  <a:cxn ang="0">
                    <a:pos x="120" y="128"/>
                  </a:cxn>
                  <a:cxn ang="0">
                    <a:pos x="132" y="108"/>
                  </a:cxn>
                  <a:cxn ang="0">
                    <a:pos x="148" y="148"/>
                  </a:cxn>
                  <a:cxn ang="0">
                    <a:pos x="160" y="124"/>
                  </a:cxn>
                  <a:cxn ang="0">
                    <a:pos x="172" y="68"/>
                  </a:cxn>
                  <a:cxn ang="0">
                    <a:pos x="184" y="0"/>
                  </a:cxn>
                  <a:cxn ang="0">
                    <a:pos x="196" y="28"/>
                  </a:cxn>
                  <a:cxn ang="0">
                    <a:pos x="212" y="48"/>
                  </a:cxn>
                  <a:cxn ang="0">
                    <a:pos x="224" y="48"/>
                  </a:cxn>
                  <a:cxn ang="0">
                    <a:pos x="236" y="52"/>
                  </a:cxn>
                  <a:cxn ang="0">
                    <a:pos x="248" y="168"/>
                  </a:cxn>
                  <a:cxn ang="0">
                    <a:pos x="260" y="172"/>
                  </a:cxn>
                  <a:cxn ang="0">
                    <a:pos x="272" y="180"/>
                  </a:cxn>
                  <a:cxn ang="0">
                    <a:pos x="288" y="164"/>
                  </a:cxn>
                  <a:cxn ang="0">
                    <a:pos x="300" y="88"/>
                  </a:cxn>
                  <a:cxn ang="0">
                    <a:pos x="312" y="0"/>
                  </a:cxn>
                  <a:cxn ang="0">
                    <a:pos x="324" y="32"/>
                  </a:cxn>
                  <a:cxn ang="0">
                    <a:pos x="336" y="32"/>
                  </a:cxn>
                  <a:cxn ang="0">
                    <a:pos x="352" y="40"/>
                  </a:cxn>
                  <a:cxn ang="0">
                    <a:pos x="364" y="60"/>
                  </a:cxn>
                  <a:cxn ang="0">
                    <a:pos x="376" y="212"/>
                  </a:cxn>
                  <a:cxn ang="0">
                    <a:pos x="388" y="196"/>
                  </a:cxn>
                  <a:cxn ang="0">
                    <a:pos x="400" y="140"/>
                  </a:cxn>
                  <a:cxn ang="0">
                    <a:pos x="416" y="108"/>
                  </a:cxn>
                  <a:cxn ang="0">
                    <a:pos x="428" y="76"/>
                  </a:cxn>
                  <a:cxn ang="0">
                    <a:pos x="440" y="8"/>
                  </a:cxn>
                  <a:cxn ang="0">
                    <a:pos x="452" y="48"/>
                  </a:cxn>
                  <a:cxn ang="0">
                    <a:pos x="464" y="48"/>
                  </a:cxn>
                  <a:cxn ang="0">
                    <a:pos x="476" y="36"/>
                  </a:cxn>
                  <a:cxn ang="0">
                    <a:pos x="492" y="80"/>
                  </a:cxn>
                  <a:cxn ang="0">
                    <a:pos x="504" y="180"/>
                  </a:cxn>
                  <a:cxn ang="0">
                    <a:pos x="516" y="136"/>
                  </a:cxn>
                  <a:cxn ang="0">
                    <a:pos x="528" y="124"/>
                  </a:cxn>
                  <a:cxn ang="0">
                    <a:pos x="540" y="136"/>
                  </a:cxn>
                  <a:cxn ang="0">
                    <a:pos x="556" y="60"/>
                  </a:cxn>
                  <a:cxn ang="0">
                    <a:pos x="569" y="8"/>
                  </a:cxn>
                  <a:cxn ang="0">
                    <a:pos x="581" y="80"/>
                  </a:cxn>
                  <a:cxn ang="0">
                    <a:pos x="593" y="60"/>
                  </a:cxn>
                  <a:cxn ang="0">
                    <a:pos x="605" y="60"/>
                  </a:cxn>
                  <a:cxn ang="0">
                    <a:pos x="621" y="32"/>
                  </a:cxn>
                  <a:cxn ang="0">
                    <a:pos x="633" y="132"/>
                  </a:cxn>
                  <a:cxn ang="0">
                    <a:pos x="645" y="104"/>
                  </a:cxn>
                  <a:cxn ang="0">
                    <a:pos x="657" y="116"/>
                  </a:cxn>
                  <a:cxn ang="0">
                    <a:pos x="669" y="140"/>
                  </a:cxn>
                </a:cxnLst>
                <a:rect l="0" t="0" r="r" b="b"/>
                <a:pathLst>
                  <a:path w="669" h="212">
                    <a:moveTo>
                      <a:pt x="0" y="40"/>
                    </a:moveTo>
                    <a:lnTo>
                      <a:pt x="8" y="32"/>
                    </a:lnTo>
                    <a:lnTo>
                      <a:pt x="12" y="32"/>
                    </a:lnTo>
                    <a:lnTo>
                      <a:pt x="20" y="28"/>
                    </a:lnTo>
                    <a:lnTo>
                      <a:pt x="24" y="40"/>
                    </a:lnTo>
                    <a:lnTo>
                      <a:pt x="32" y="52"/>
                    </a:lnTo>
                    <a:lnTo>
                      <a:pt x="40" y="60"/>
                    </a:lnTo>
                    <a:lnTo>
                      <a:pt x="44" y="40"/>
                    </a:lnTo>
                    <a:lnTo>
                      <a:pt x="52" y="128"/>
                    </a:lnTo>
                    <a:lnTo>
                      <a:pt x="56" y="160"/>
                    </a:lnTo>
                    <a:lnTo>
                      <a:pt x="64" y="104"/>
                    </a:lnTo>
                    <a:lnTo>
                      <a:pt x="68" y="88"/>
                    </a:lnTo>
                    <a:lnTo>
                      <a:pt x="76" y="116"/>
                    </a:lnTo>
                    <a:lnTo>
                      <a:pt x="84" y="120"/>
                    </a:lnTo>
                    <a:lnTo>
                      <a:pt x="88" y="128"/>
                    </a:lnTo>
                    <a:lnTo>
                      <a:pt x="96" y="116"/>
                    </a:lnTo>
                    <a:lnTo>
                      <a:pt x="100" y="76"/>
                    </a:lnTo>
                    <a:lnTo>
                      <a:pt x="108" y="92"/>
                    </a:lnTo>
                    <a:lnTo>
                      <a:pt x="116" y="88"/>
                    </a:lnTo>
                    <a:lnTo>
                      <a:pt x="120" y="128"/>
                    </a:lnTo>
                    <a:lnTo>
                      <a:pt x="128" y="124"/>
                    </a:lnTo>
                    <a:lnTo>
                      <a:pt x="132" y="108"/>
                    </a:lnTo>
                    <a:lnTo>
                      <a:pt x="140" y="124"/>
                    </a:lnTo>
                    <a:lnTo>
                      <a:pt x="148" y="148"/>
                    </a:lnTo>
                    <a:lnTo>
                      <a:pt x="152" y="156"/>
                    </a:lnTo>
                    <a:lnTo>
                      <a:pt x="160" y="124"/>
                    </a:lnTo>
                    <a:lnTo>
                      <a:pt x="164" y="108"/>
                    </a:lnTo>
                    <a:lnTo>
                      <a:pt x="172" y="68"/>
                    </a:lnTo>
                    <a:lnTo>
                      <a:pt x="180" y="20"/>
                    </a:lnTo>
                    <a:lnTo>
                      <a:pt x="184" y="0"/>
                    </a:lnTo>
                    <a:lnTo>
                      <a:pt x="192" y="8"/>
                    </a:lnTo>
                    <a:lnTo>
                      <a:pt x="196" y="28"/>
                    </a:lnTo>
                    <a:lnTo>
                      <a:pt x="204" y="28"/>
                    </a:lnTo>
                    <a:lnTo>
                      <a:pt x="212" y="48"/>
                    </a:lnTo>
                    <a:lnTo>
                      <a:pt x="216" y="48"/>
                    </a:lnTo>
                    <a:lnTo>
                      <a:pt x="224" y="48"/>
                    </a:lnTo>
                    <a:lnTo>
                      <a:pt x="228" y="36"/>
                    </a:lnTo>
                    <a:lnTo>
                      <a:pt x="236" y="52"/>
                    </a:lnTo>
                    <a:lnTo>
                      <a:pt x="244" y="144"/>
                    </a:lnTo>
                    <a:lnTo>
                      <a:pt x="248" y="168"/>
                    </a:lnTo>
                    <a:lnTo>
                      <a:pt x="256" y="188"/>
                    </a:lnTo>
                    <a:lnTo>
                      <a:pt x="260" y="172"/>
                    </a:lnTo>
                    <a:lnTo>
                      <a:pt x="268" y="192"/>
                    </a:lnTo>
                    <a:lnTo>
                      <a:pt x="272" y="180"/>
                    </a:lnTo>
                    <a:lnTo>
                      <a:pt x="280" y="164"/>
                    </a:lnTo>
                    <a:lnTo>
                      <a:pt x="288" y="164"/>
                    </a:lnTo>
                    <a:lnTo>
                      <a:pt x="292" y="132"/>
                    </a:lnTo>
                    <a:lnTo>
                      <a:pt x="300" y="88"/>
                    </a:lnTo>
                    <a:lnTo>
                      <a:pt x="304" y="32"/>
                    </a:lnTo>
                    <a:lnTo>
                      <a:pt x="312" y="0"/>
                    </a:lnTo>
                    <a:lnTo>
                      <a:pt x="320" y="12"/>
                    </a:lnTo>
                    <a:lnTo>
                      <a:pt x="324" y="32"/>
                    </a:lnTo>
                    <a:lnTo>
                      <a:pt x="332" y="20"/>
                    </a:lnTo>
                    <a:lnTo>
                      <a:pt x="336" y="32"/>
                    </a:lnTo>
                    <a:lnTo>
                      <a:pt x="344" y="20"/>
                    </a:lnTo>
                    <a:lnTo>
                      <a:pt x="352" y="40"/>
                    </a:lnTo>
                    <a:lnTo>
                      <a:pt x="356" y="20"/>
                    </a:lnTo>
                    <a:lnTo>
                      <a:pt x="364" y="60"/>
                    </a:lnTo>
                    <a:lnTo>
                      <a:pt x="368" y="168"/>
                    </a:lnTo>
                    <a:lnTo>
                      <a:pt x="376" y="212"/>
                    </a:lnTo>
                    <a:lnTo>
                      <a:pt x="384" y="152"/>
                    </a:lnTo>
                    <a:lnTo>
                      <a:pt x="388" y="196"/>
                    </a:lnTo>
                    <a:lnTo>
                      <a:pt x="396" y="144"/>
                    </a:lnTo>
                    <a:lnTo>
                      <a:pt x="400" y="140"/>
                    </a:lnTo>
                    <a:lnTo>
                      <a:pt x="408" y="148"/>
                    </a:lnTo>
                    <a:lnTo>
                      <a:pt x="416" y="108"/>
                    </a:lnTo>
                    <a:lnTo>
                      <a:pt x="420" y="120"/>
                    </a:lnTo>
                    <a:lnTo>
                      <a:pt x="428" y="76"/>
                    </a:lnTo>
                    <a:lnTo>
                      <a:pt x="432" y="24"/>
                    </a:lnTo>
                    <a:lnTo>
                      <a:pt x="440" y="8"/>
                    </a:lnTo>
                    <a:lnTo>
                      <a:pt x="448" y="24"/>
                    </a:lnTo>
                    <a:lnTo>
                      <a:pt x="452" y="48"/>
                    </a:lnTo>
                    <a:lnTo>
                      <a:pt x="460" y="44"/>
                    </a:lnTo>
                    <a:lnTo>
                      <a:pt x="464" y="48"/>
                    </a:lnTo>
                    <a:lnTo>
                      <a:pt x="472" y="60"/>
                    </a:lnTo>
                    <a:lnTo>
                      <a:pt x="476" y="36"/>
                    </a:lnTo>
                    <a:lnTo>
                      <a:pt x="484" y="20"/>
                    </a:lnTo>
                    <a:lnTo>
                      <a:pt x="492" y="80"/>
                    </a:lnTo>
                    <a:lnTo>
                      <a:pt x="496" y="164"/>
                    </a:lnTo>
                    <a:lnTo>
                      <a:pt x="504" y="180"/>
                    </a:lnTo>
                    <a:lnTo>
                      <a:pt x="508" y="184"/>
                    </a:lnTo>
                    <a:lnTo>
                      <a:pt x="516" y="136"/>
                    </a:lnTo>
                    <a:lnTo>
                      <a:pt x="524" y="164"/>
                    </a:lnTo>
                    <a:lnTo>
                      <a:pt x="528" y="124"/>
                    </a:lnTo>
                    <a:lnTo>
                      <a:pt x="536" y="168"/>
                    </a:lnTo>
                    <a:lnTo>
                      <a:pt x="540" y="136"/>
                    </a:lnTo>
                    <a:lnTo>
                      <a:pt x="548" y="136"/>
                    </a:lnTo>
                    <a:lnTo>
                      <a:pt x="556" y="60"/>
                    </a:lnTo>
                    <a:lnTo>
                      <a:pt x="561" y="32"/>
                    </a:lnTo>
                    <a:lnTo>
                      <a:pt x="569" y="8"/>
                    </a:lnTo>
                    <a:lnTo>
                      <a:pt x="573" y="52"/>
                    </a:lnTo>
                    <a:lnTo>
                      <a:pt x="581" y="80"/>
                    </a:lnTo>
                    <a:lnTo>
                      <a:pt x="589" y="48"/>
                    </a:lnTo>
                    <a:lnTo>
                      <a:pt x="593" y="60"/>
                    </a:lnTo>
                    <a:lnTo>
                      <a:pt x="601" y="64"/>
                    </a:lnTo>
                    <a:lnTo>
                      <a:pt x="605" y="60"/>
                    </a:lnTo>
                    <a:lnTo>
                      <a:pt x="613" y="56"/>
                    </a:lnTo>
                    <a:lnTo>
                      <a:pt x="621" y="32"/>
                    </a:lnTo>
                    <a:lnTo>
                      <a:pt x="625" y="76"/>
                    </a:lnTo>
                    <a:lnTo>
                      <a:pt x="633" y="132"/>
                    </a:lnTo>
                    <a:lnTo>
                      <a:pt x="637" y="104"/>
                    </a:lnTo>
                    <a:lnTo>
                      <a:pt x="645" y="104"/>
                    </a:lnTo>
                    <a:lnTo>
                      <a:pt x="653" y="108"/>
                    </a:lnTo>
                    <a:lnTo>
                      <a:pt x="657" y="116"/>
                    </a:lnTo>
                    <a:lnTo>
                      <a:pt x="665" y="136"/>
                    </a:lnTo>
                    <a:lnTo>
                      <a:pt x="669" y="140"/>
                    </a:lnTo>
                  </a:path>
                </a:pathLst>
              </a:custGeom>
              <a:noFill/>
              <a:ln w="0">
                <a:solidFill>
                  <a:srgbClr val="0000FF"/>
                </a:solidFill>
                <a:prstDash val="solid"/>
                <a:round/>
                <a:headEnd/>
                <a:tailEnd/>
              </a:ln>
            </p:spPr>
            <p:txBody>
              <a:bodyPr/>
              <a:lstStyle/>
              <a:p>
                <a:endParaRPr lang="en-GB" sz="1600"/>
              </a:p>
            </p:txBody>
          </p:sp>
          <p:sp>
            <p:nvSpPr>
              <p:cNvPr id="730" name="Rectangle 57"/>
              <p:cNvSpPr>
                <a:spLocks noChangeArrowheads="1"/>
              </p:cNvSpPr>
              <p:nvPr/>
            </p:nvSpPr>
            <p:spPr bwMode="auto">
              <a:xfrm>
                <a:off x="3213" y="225"/>
                <a:ext cx="583" cy="141"/>
              </a:xfrm>
              <a:prstGeom prst="rect">
                <a:avLst/>
              </a:prstGeom>
              <a:noFill/>
              <a:ln w="9525">
                <a:noFill/>
                <a:miter lim="800000"/>
                <a:headEnd/>
                <a:tailEnd/>
              </a:ln>
            </p:spPr>
            <p:txBody>
              <a:bodyPr wrap="none" lIns="0" tIns="0" rIns="0" bIns="0">
                <a:spAutoFit/>
              </a:bodyPr>
              <a:lstStyle/>
              <a:p>
                <a:r>
                  <a:rPr lang="en-GB" sz="1050">
                    <a:solidFill>
                      <a:srgbClr val="000000"/>
                    </a:solidFill>
                    <a:latin typeface="Arial Narrow" pitchFamily="34" charset="0"/>
                  </a:rPr>
                  <a:t>vis:</a:t>
                </a:r>
                <a:r>
                  <a:rPr lang="en-GB" sz="1050" b="0">
                    <a:solidFill>
                      <a:srgbClr val="000000"/>
                    </a:solidFill>
                    <a:latin typeface="Arial Narrow" pitchFamily="34" charset="0"/>
                  </a:rPr>
                  <a:t> responses</a:t>
                </a:r>
                <a:endParaRPr lang="en-GB" sz="1600"/>
              </a:p>
            </p:txBody>
          </p:sp>
        </p:grpSp>
        <p:grpSp>
          <p:nvGrpSpPr>
            <p:cNvPr id="439" name="Group 303"/>
            <p:cNvGrpSpPr>
              <a:grpSpLocks/>
            </p:cNvGrpSpPr>
            <p:nvPr/>
          </p:nvGrpSpPr>
          <p:grpSpPr bwMode="auto">
            <a:xfrm>
              <a:off x="4015733" y="1468440"/>
              <a:ext cx="4290892" cy="901699"/>
              <a:chOff x="2307" y="857"/>
              <a:chExt cx="2495" cy="568"/>
            </a:xfrm>
          </p:grpSpPr>
          <p:sp>
            <p:nvSpPr>
              <p:cNvPr id="636" name="Rectangle 59"/>
              <p:cNvSpPr>
                <a:spLocks noChangeArrowheads="1"/>
              </p:cNvSpPr>
              <p:nvPr/>
            </p:nvSpPr>
            <p:spPr bwMode="auto">
              <a:xfrm>
                <a:off x="2367" y="985"/>
                <a:ext cx="2379" cy="348"/>
              </a:xfrm>
              <a:prstGeom prst="rect">
                <a:avLst/>
              </a:prstGeom>
              <a:solidFill>
                <a:srgbClr val="FFFFFF"/>
              </a:solidFill>
              <a:ln w="9525">
                <a:noFill/>
                <a:miter lim="800000"/>
                <a:headEnd/>
                <a:tailEnd/>
              </a:ln>
            </p:spPr>
            <p:txBody>
              <a:bodyPr/>
              <a:lstStyle/>
              <a:p>
                <a:endParaRPr lang="en-GB" sz="1600"/>
              </a:p>
            </p:txBody>
          </p:sp>
          <p:sp>
            <p:nvSpPr>
              <p:cNvPr id="637" name="Rectangle 60"/>
              <p:cNvSpPr>
                <a:spLocks noChangeArrowheads="1"/>
              </p:cNvSpPr>
              <p:nvPr/>
            </p:nvSpPr>
            <p:spPr bwMode="auto">
              <a:xfrm>
                <a:off x="2367" y="985"/>
                <a:ext cx="2379" cy="348"/>
              </a:xfrm>
              <a:prstGeom prst="rect">
                <a:avLst/>
              </a:prstGeom>
              <a:noFill/>
              <a:ln w="0">
                <a:solidFill>
                  <a:srgbClr val="FFFFFF"/>
                </a:solidFill>
                <a:miter lim="800000"/>
                <a:headEnd/>
                <a:tailEnd/>
              </a:ln>
            </p:spPr>
            <p:txBody>
              <a:bodyPr/>
              <a:lstStyle/>
              <a:p>
                <a:endParaRPr lang="en-GB" sz="1600"/>
              </a:p>
            </p:txBody>
          </p:sp>
          <p:sp>
            <p:nvSpPr>
              <p:cNvPr id="638" name="Line 61"/>
              <p:cNvSpPr>
                <a:spLocks noChangeShapeType="1"/>
              </p:cNvSpPr>
              <p:nvPr/>
            </p:nvSpPr>
            <p:spPr bwMode="auto">
              <a:xfrm>
                <a:off x="2367" y="985"/>
                <a:ext cx="2379" cy="0"/>
              </a:xfrm>
              <a:prstGeom prst="line">
                <a:avLst/>
              </a:prstGeom>
              <a:noFill/>
              <a:ln w="0">
                <a:solidFill>
                  <a:srgbClr val="000000"/>
                </a:solidFill>
                <a:round/>
                <a:headEnd/>
                <a:tailEnd/>
              </a:ln>
            </p:spPr>
            <p:txBody>
              <a:bodyPr/>
              <a:lstStyle/>
              <a:p>
                <a:endParaRPr lang="en-GB" sz="1600"/>
              </a:p>
            </p:txBody>
          </p:sp>
          <p:sp>
            <p:nvSpPr>
              <p:cNvPr id="639" name="Line 62"/>
              <p:cNvSpPr>
                <a:spLocks noChangeShapeType="1"/>
              </p:cNvSpPr>
              <p:nvPr/>
            </p:nvSpPr>
            <p:spPr bwMode="auto">
              <a:xfrm>
                <a:off x="2367" y="1333"/>
                <a:ext cx="2379" cy="0"/>
              </a:xfrm>
              <a:prstGeom prst="line">
                <a:avLst/>
              </a:prstGeom>
              <a:noFill/>
              <a:ln w="0">
                <a:solidFill>
                  <a:srgbClr val="000000"/>
                </a:solidFill>
                <a:round/>
                <a:headEnd/>
                <a:tailEnd/>
              </a:ln>
            </p:spPr>
            <p:txBody>
              <a:bodyPr/>
              <a:lstStyle/>
              <a:p>
                <a:endParaRPr lang="en-GB" sz="1600"/>
              </a:p>
            </p:txBody>
          </p:sp>
          <p:sp>
            <p:nvSpPr>
              <p:cNvPr id="640" name="Line 63"/>
              <p:cNvSpPr>
                <a:spLocks noChangeShapeType="1"/>
              </p:cNvSpPr>
              <p:nvPr/>
            </p:nvSpPr>
            <p:spPr bwMode="auto">
              <a:xfrm flipV="1">
                <a:off x="4746" y="985"/>
                <a:ext cx="0" cy="348"/>
              </a:xfrm>
              <a:prstGeom prst="line">
                <a:avLst/>
              </a:prstGeom>
              <a:noFill/>
              <a:ln w="0">
                <a:solidFill>
                  <a:srgbClr val="000000"/>
                </a:solidFill>
                <a:round/>
                <a:headEnd/>
                <a:tailEnd/>
              </a:ln>
            </p:spPr>
            <p:txBody>
              <a:bodyPr/>
              <a:lstStyle/>
              <a:p>
                <a:endParaRPr lang="en-GB" sz="1600"/>
              </a:p>
            </p:txBody>
          </p:sp>
          <p:sp>
            <p:nvSpPr>
              <p:cNvPr id="641" name="Line 64"/>
              <p:cNvSpPr>
                <a:spLocks noChangeShapeType="1"/>
              </p:cNvSpPr>
              <p:nvPr/>
            </p:nvSpPr>
            <p:spPr bwMode="auto">
              <a:xfrm flipV="1">
                <a:off x="2367" y="985"/>
                <a:ext cx="0" cy="348"/>
              </a:xfrm>
              <a:prstGeom prst="line">
                <a:avLst/>
              </a:prstGeom>
              <a:noFill/>
              <a:ln w="0">
                <a:solidFill>
                  <a:srgbClr val="000000"/>
                </a:solidFill>
                <a:round/>
                <a:headEnd/>
                <a:tailEnd/>
              </a:ln>
            </p:spPr>
            <p:txBody>
              <a:bodyPr/>
              <a:lstStyle/>
              <a:p>
                <a:endParaRPr lang="en-GB" sz="1600"/>
              </a:p>
            </p:txBody>
          </p:sp>
          <p:sp>
            <p:nvSpPr>
              <p:cNvPr id="642" name="Line 65"/>
              <p:cNvSpPr>
                <a:spLocks noChangeShapeType="1"/>
              </p:cNvSpPr>
              <p:nvPr/>
            </p:nvSpPr>
            <p:spPr bwMode="auto">
              <a:xfrm>
                <a:off x="2367" y="1333"/>
                <a:ext cx="2379" cy="0"/>
              </a:xfrm>
              <a:prstGeom prst="line">
                <a:avLst/>
              </a:prstGeom>
              <a:noFill/>
              <a:ln w="0">
                <a:solidFill>
                  <a:srgbClr val="000000"/>
                </a:solidFill>
                <a:round/>
                <a:headEnd/>
                <a:tailEnd/>
              </a:ln>
            </p:spPr>
            <p:txBody>
              <a:bodyPr/>
              <a:lstStyle/>
              <a:p>
                <a:endParaRPr lang="en-GB" sz="1600"/>
              </a:p>
            </p:txBody>
          </p:sp>
          <p:sp>
            <p:nvSpPr>
              <p:cNvPr id="643" name="Line 66"/>
              <p:cNvSpPr>
                <a:spLocks noChangeShapeType="1"/>
              </p:cNvSpPr>
              <p:nvPr/>
            </p:nvSpPr>
            <p:spPr bwMode="auto">
              <a:xfrm flipV="1">
                <a:off x="2367" y="985"/>
                <a:ext cx="0" cy="348"/>
              </a:xfrm>
              <a:prstGeom prst="line">
                <a:avLst/>
              </a:prstGeom>
              <a:noFill/>
              <a:ln w="0">
                <a:solidFill>
                  <a:srgbClr val="000000"/>
                </a:solidFill>
                <a:round/>
                <a:headEnd/>
                <a:tailEnd/>
              </a:ln>
            </p:spPr>
            <p:txBody>
              <a:bodyPr/>
              <a:lstStyle/>
              <a:p>
                <a:endParaRPr lang="en-GB" sz="1600"/>
              </a:p>
            </p:txBody>
          </p:sp>
          <p:sp>
            <p:nvSpPr>
              <p:cNvPr id="644" name="Line 67"/>
              <p:cNvSpPr>
                <a:spLocks noChangeShapeType="1"/>
              </p:cNvSpPr>
              <p:nvPr/>
            </p:nvSpPr>
            <p:spPr bwMode="auto">
              <a:xfrm flipV="1">
                <a:off x="2367" y="1309"/>
                <a:ext cx="0" cy="24"/>
              </a:xfrm>
              <a:prstGeom prst="line">
                <a:avLst/>
              </a:prstGeom>
              <a:noFill/>
              <a:ln w="0">
                <a:solidFill>
                  <a:srgbClr val="000000"/>
                </a:solidFill>
                <a:round/>
                <a:headEnd/>
                <a:tailEnd/>
              </a:ln>
            </p:spPr>
            <p:txBody>
              <a:bodyPr/>
              <a:lstStyle/>
              <a:p>
                <a:endParaRPr lang="en-GB" sz="1600"/>
              </a:p>
            </p:txBody>
          </p:sp>
          <p:sp>
            <p:nvSpPr>
              <p:cNvPr id="645" name="Line 68"/>
              <p:cNvSpPr>
                <a:spLocks noChangeShapeType="1"/>
              </p:cNvSpPr>
              <p:nvPr/>
            </p:nvSpPr>
            <p:spPr bwMode="auto">
              <a:xfrm>
                <a:off x="2367" y="985"/>
                <a:ext cx="0" cy="20"/>
              </a:xfrm>
              <a:prstGeom prst="line">
                <a:avLst/>
              </a:prstGeom>
              <a:noFill/>
              <a:ln w="0">
                <a:solidFill>
                  <a:srgbClr val="000000"/>
                </a:solidFill>
                <a:round/>
                <a:headEnd/>
                <a:tailEnd/>
              </a:ln>
            </p:spPr>
            <p:txBody>
              <a:bodyPr/>
              <a:lstStyle/>
              <a:p>
                <a:endParaRPr lang="en-GB" sz="1600"/>
              </a:p>
            </p:txBody>
          </p:sp>
          <p:sp>
            <p:nvSpPr>
              <p:cNvPr id="646" name="Rectangle 69"/>
              <p:cNvSpPr>
                <a:spLocks noChangeArrowheads="1"/>
              </p:cNvSpPr>
              <p:nvPr/>
            </p:nvSpPr>
            <p:spPr bwMode="auto">
              <a:xfrm>
                <a:off x="2353" y="1345"/>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0</a:t>
                </a:r>
                <a:endParaRPr lang="en-GB" sz="1600"/>
              </a:p>
            </p:txBody>
          </p:sp>
          <p:sp>
            <p:nvSpPr>
              <p:cNvPr id="647" name="Line 70"/>
              <p:cNvSpPr>
                <a:spLocks noChangeShapeType="1"/>
              </p:cNvSpPr>
              <p:nvPr/>
            </p:nvSpPr>
            <p:spPr bwMode="auto">
              <a:xfrm flipV="1">
                <a:off x="2764" y="1309"/>
                <a:ext cx="0" cy="24"/>
              </a:xfrm>
              <a:prstGeom prst="line">
                <a:avLst/>
              </a:prstGeom>
              <a:noFill/>
              <a:ln w="0">
                <a:solidFill>
                  <a:srgbClr val="000000"/>
                </a:solidFill>
                <a:round/>
                <a:headEnd/>
                <a:tailEnd/>
              </a:ln>
            </p:spPr>
            <p:txBody>
              <a:bodyPr/>
              <a:lstStyle/>
              <a:p>
                <a:endParaRPr lang="en-GB" sz="1600"/>
              </a:p>
            </p:txBody>
          </p:sp>
          <p:sp>
            <p:nvSpPr>
              <p:cNvPr id="648" name="Line 71"/>
              <p:cNvSpPr>
                <a:spLocks noChangeShapeType="1"/>
              </p:cNvSpPr>
              <p:nvPr/>
            </p:nvSpPr>
            <p:spPr bwMode="auto">
              <a:xfrm>
                <a:off x="2764" y="985"/>
                <a:ext cx="0" cy="20"/>
              </a:xfrm>
              <a:prstGeom prst="line">
                <a:avLst/>
              </a:prstGeom>
              <a:noFill/>
              <a:ln w="0">
                <a:solidFill>
                  <a:srgbClr val="000000"/>
                </a:solidFill>
                <a:round/>
                <a:headEnd/>
                <a:tailEnd/>
              </a:ln>
            </p:spPr>
            <p:txBody>
              <a:bodyPr/>
              <a:lstStyle/>
              <a:p>
                <a:endParaRPr lang="en-GB" sz="1600"/>
              </a:p>
            </p:txBody>
          </p:sp>
          <p:sp>
            <p:nvSpPr>
              <p:cNvPr id="649" name="Rectangle 72"/>
              <p:cNvSpPr>
                <a:spLocks noChangeArrowheads="1"/>
              </p:cNvSpPr>
              <p:nvPr/>
            </p:nvSpPr>
            <p:spPr bwMode="auto">
              <a:xfrm>
                <a:off x="2721" y="1345"/>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200</a:t>
                </a:r>
                <a:endParaRPr lang="en-GB" sz="1600"/>
              </a:p>
            </p:txBody>
          </p:sp>
          <p:sp>
            <p:nvSpPr>
              <p:cNvPr id="650" name="Line 73"/>
              <p:cNvSpPr>
                <a:spLocks noChangeShapeType="1"/>
              </p:cNvSpPr>
              <p:nvPr/>
            </p:nvSpPr>
            <p:spPr bwMode="auto">
              <a:xfrm flipV="1">
                <a:off x="3160" y="1309"/>
                <a:ext cx="0" cy="24"/>
              </a:xfrm>
              <a:prstGeom prst="line">
                <a:avLst/>
              </a:prstGeom>
              <a:noFill/>
              <a:ln w="0">
                <a:solidFill>
                  <a:srgbClr val="000000"/>
                </a:solidFill>
                <a:round/>
                <a:headEnd/>
                <a:tailEnd/>
              </a:ln>
            </p:spPr>
            <p:txBody>
              <a:bodyPr/>
              <a:lstStyle/>
              <a:p>
                <a:endParaRPr lang="en-GB" sz="1600"/>
              </a:p>
            </p:txBody>
          </p:sp>
          <p:sp>
            <p:nvSpPr>
              <p:cNvPr id="651" name="Line 74"/>
              <p:cNvSpPr>
                <a:spLocks noChangeShapeType="1"/>
              </p:cNvSpPr>
              <p:nvPr/>
            </p:nvSpPr>
            <p:spPr bwMode="auto">
              <a:xfrm>
                <a:off x="3160" y="985"/>
                <a:ext cx="0" cy="20"/>
              </a:xfrm>
              <a:prstGeom prst="line">
                <a:avLst/>
              </a:prstGeom>
              <a:noFill/>
              <a:ln w="0">
                <a:solidFill>
                  <a:srgbClr val="000000"/>
                </a:solidFill>
                <a:round/>
                <a:headEnd/>
                <a:tailEnd/>
              </a:ln>
            </p:spPr>
            <p:txBody>
              <a:bodyPr/>
              <a:lstStyle/>
              <a:p>
                <a:endParaRPr lang="en-GB" sz="1600"/>
              </a:p>
            </p:txBody>
          </p:sp>
          <p:sp>
            <p:nvSpPr>
              <p:cNvPr id="652" name="Rectangle 75"/>
              <p:cNvSpPr>
                <a:spLocks noChangeArrowheads="1"/>
              </p:cNvSpPr>
              <p:nvPr/>
            </p:nvSpPr>
            <p:spPr bwMode="auto">
              <a:xfrm>
                <a:off x="3117" y="1345"/>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400</a:t>
                </a:r>
                <a:endParaRPr lang="en-GB" sz="1600"/>
              </a:p>
            </p:txBody>
          </p:sp>
          <p:sp>
            <p:nvSpPr>
              <p:cNvPr id="653" name="Line 76"/>
              <p:cNvSpPr>
                <a:spLocks noChangeShapeType="1"/>
              </p:cNvSpPr>
              <p:nvPr/>
            </p:nvSpPr>
            <p:spPr bwMode="auto">
              <a:xfrm flipV="1">
                <a:off x="3557" y="1309"/>
                <a:ext cx="0" cy="24"/>
              </a:xfrm>
              <a:prstGeom prst="line">
                <a:avLst/>
              </a:prstGeom>
              <a:noFill/>
              <a:ln w="0">
                <a:solidFill>
                  <a:srgbClr val="000000"/>
                </a:solidFill>
                <a:round/>
                <a:headEnd/>
                <a:tailEnd/>
              </a:ln>
            </p:spPr>
            <p:txBody>
              <a:bodyPr/>
              <a:lstStyle/>
              <a:p>
                <a:endParaRPr lang="en-GB" sz="1600"/>
              </a:p>
            </p:txBody>
          </p:sp>
          <p:sp>
            <p:nvSpPr>
              <p:cNvPr id="654" name="Line 77"/>
              <p:cNvSpPr>
                <a:spLocks noChangeShapeType="1"/>
              </p:cNvSpPr>
              <p:nvPr/>
            </p:nvSpPr>
            <p:spPr bwMode="auto">
              <a:xfrm>
                <a:off x="3557" y="985"/>
                <a:ext cx="0" cy="20"/>
              </a:xfrm>
              <a:prstGeom prst="line">
                <a:avLst/>
              </a:prstGeom>
              <a:noFill/>
              <a:ln w="0">
                <a:solidFill>
                  <a:srgbClr val="000000"/>
                </a:solidFill>
                <a:round/>
                <a:headEnd/>
                <a:tailEnd/>
              </a:ln>
            </p:spPr>
            <p:txBody>
              <a:bodyPr/>
              <a:lstStyle/>
              <a:p>
                <a:endParaRPr lang="en-GB" sz="1600"/>
              </a:p>
            </p:txBody>
          </p:sp>
          <p:sp>
            <p:nvSpPr>
              <p:cNvPr id="655" name="Rectangle 78"/>
              <p:cNvSpPr>
                <a:spLocks noChangeArrowheads="1"/>
              </p:cNvSpPr>
              <p:nvPr/>
            </p:nvSpPr>
            <p:spPr bwMode="auto">
              <a:xfrm>
                <a:off x="3514" y="1345"/>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600</a:t>
                </a:r>
                <a:endParaRPr lang="en-GB" sz="1600"/>
              </a:p>
            </p:txBody>
          </p:sp>
          <p:sp>
            <p:nvSpPr>
              <p:cNvPr id="656" name="Line 79"/>
              <p:cNvSpPr>
                <a:spLocks noChangeShapeType="1"/>
              </p:cNvSpPr>
              <p:nvPr/>
            </p:nvSpPr>
            <p:spPr bwMode="auto">
              <a:xfrm flipV="1">
                <a:off x="3953" y="1309"/>
                <a:ext cx="0" cy="24"/>
              </a:xfrm>
              <a:prstGeom prst="line">
                <a:avLst/>
              </a:prstGeom>
              <a:noFill/>
              <a:ln w="0">
                <a:solidFill>
                  <a:srgbClr val="000000"/>
                </a:solidFill>
                <a:round/>
                <a:headEnd/>
                <a:tailEnd/>
              </a:ln>
            </p:spPr>
            <p:txBody>
              <a:bodyPr/>
              <a:lstStyle/>
              <a:p>
                <a:endParaRPr lang="en-GB" sz="1600"/>
              </a:p>
            </p:txBody>
          </p:sp>
          <p:sp>
            <p:nvSpPr>
              <p:cNvPr id="657" name="Line 80"/>
              <p:cNvSpPr>
                <a:spLocks noChangeShapeType="1"/>
              </p:cNvSpPr>
              <p:nvPr/>
            </p:nvSpPr>
            <p:spPr bwMode="auto">
              <a:xfrm>
                <a:off x="3953" y="985"/>
                <a:ext cx="0" cy="20"/>
              </a:xfrm>
              <a:prstGeom prst="line">
                <a:avLst/>
              </a:prstGeom>
              <a:noFill/>
              <a:ln w="0">
                <a:solidFill>
                  <a:srgbClr val="000000"/>
                </a:solidFill>
                <a:round/>
                <a:headEnd/>
                <a:tailEnd/>
              </a:ln>
            </p:spPr>
            <p:txBody>
              <a:bodyPr/>
              <a:lstStyle/>
              <a:p>
                <a:endParaRPr lang="en-GB" sz="1600"/>
              </a:p>
            </p:txBody>
          </p:sp>
          <p:sp>
            <p:nvSpPr>
              <p:cNvPr id="658" name="Rectangle 81"/>
              <p:cNvSpPr>
                <a:spLocks noChangeArrowheads="1"/>
              </p:cNvSpPr>
              <p:nvPr/>
            </p:nvSpPr>
            <p:spPr bwMode="auto">
              <a:xfrm>
                <a:off x="3910" y="1345"/>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800</a:t>
                </a:r>
                <a:endParaRPr lang="en-GB" sz="1600"/>
              </a:p>
            </p:txBody>
          </p:sp>
          <p:sp>
            <p:nvSpPr>
              <p:cNvPr id="659" name="Line 82"/>
              <p:cNvSpPr>
                <a:spLocks noChangeShapeType="1"/>
              </p:cNvSpPr>
              <p:nvPr/>
            </p:nvSpPr>
            <p:spPr bwMode="auto">
              <a:xfrm flipV="1">
                <a:off x="4349" y="1309"/>
                <a:ext cx="0" cy="24"/>
              </a:xfrm>
              <a:prstGeom prst="line">
                <a:avLst/>
              </a:prstGeom>
              <a:noFill/>
              <a:ln w="0">
                <a:solidFill>
                  <a:srgbClr val="000000"/>
                </a:solidFill>
                <a:round/>
                <a:headEnd/>
                <a:tailEnd/>
              </a:ln>
            </p:spPr>
            <p:txBody>
              <a:bodyPr/>
              <a:lstStyle/>
              <a:p>
                <a:endParaRPr lang="en-GB" sz="1600"/>
              </a:p>
            </p:txBody>
          </p:sp>
          <p:sp>
            <p:nvSpPr>
              <p:cNvPr id="660" name="Line 83"/>
              <p:cNvSpPr>
                <a:spLocks noChangeShapeType="1"/>
              </p:cNvSpPr>
              <p:nvPr/>
            </p:nvSpPr>
            <p:spPr bwMode="auto">
              <a:xfrm>
                <a:off x="4349" y="985"/>
                <a:ext cx="0" cy="20"/>
              </a:xfrm>
              <a:prstGeom prst="line">
                <a:avLst/>
              </a:prstGeom>
              <a:noFill/>
              <a:ln w="0">
                <a:solidFill>
                  <a:srgbClr val="000000"/>
                </a:solidFill>
                <a:round/>
                <a:headEnd/>
                <a:tailEnd/>
              </a:ln>
            </p:spPr>
            <p:txBody>
              <a:bodyPr/>
              <a:lstStyle/>
              <a:p>
                <a:endParaRPr lang="en-GB" sz="1600"/>
              </a:p>
            </p:txBody>
          </p:sp>
          <p:sp>
            <p:nvSpPr>
              <p:cNvPr id="661" name="Rectangle 84"/>
              <p:cNvSpPr>
                <a:spLocks noChangeArrowheads="1"/>
              </p:cNvSpPr>
              <p:nvPr/>
            </p:nvSpPr>
            <p:spPr bwMode="auto">
              <a:xfrm>
                <a:off x="4292" y="1345"/>
                <a:ext cx="113"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1000</a:t>
                </a:r>
                <a:endParaRPr lang="en-GB" sz="1600"/>
              </a:p>
            </p:txBody>
          </p:sp>
          <p:sp>
            <p:nvSpPr>
              <p:cNvPr id="662" name="Line 85"/>
              <p:cNvSpPr>
                <a:spLocks noChangeShapeType="1"/>
              </p:cNvSpPr>
              <p:nvPr/>
            </p:nvSpPr>
            <p:spPr bwMode="auto">
              <a:xfrm flipV="1">
                <a:off x="4746" y="1309"/>
                <a:ext cx="0" cy="24"/>
              </a:xfrm>
              <a:prstGeom prst="line">
                <a:avLst/>
              </a:prstGeom>
              <a:noFill/>
              <a:ln w="0">
                <a:solidFill>
                  <a:srgbClr val="000000"/>
                </a:solidFill>
                <a:round/>
                <a:headEnd/>
                <a:tailEnd/>
              </a:ln>
            </p:spPr>
            <p:txBody>
              <a:bodyPr/>
              <a:lstStyle/>
              <a:p>
                <a:endParaRPr lang="en-GB" sz="1600"/>
              </a:p>
            </p:txBody>
          </p:sp>
          <p:sp>
            <p:nvSpPr>
              <p:cNvPr id="663" name="Line 86"/>
              <p:cNvSpPr>
                <a:spLocks noChangeShapeType="1"/>
              </p:cNvSpPr>
              <p:nvPr/>
            </p:nvSpPr>
            <p:spPr bwMode="auto">
              <a:xfrm>
                <a:off x="4746" y="985"/>
                <a:ext cx="0" cy="20"/>
              </a:xfrm>
              <a:prstGeom prst="line">
                <a:avLst/>
              </a:prstGeom>
              <a:noFill/>
              <a:ln w="0">
                <a:solidFill>
                  <a:srgbClr val="000000"/>
                </a:solidFill>
                <a:round/>
                <a:headEnd/>
                <a:tailEnd/>
              </a:ln>
            </p:spPr>
            <p:txBody>
              <a:bodyPr/>
              <a:lstStyle/>
              <a:p>
                <a:endParaRPr lang="en-GB" sz="1600"/>
              </a:p>
            </p:txBody>
          </p:sp>
          <p:sp>
            <p:nvSpPr>
              <p:cNvPr id="664" name="Rectangle 87"/>
              <p:cNvSpPr>
                <a:spLocks noChangeArrowheads="1"/>
              </p:cNvSpPr>
              <p:nvPr/>
            </p:nvSpPr>
            <p:spPr bwMode="auto">
              <a:xfrm>
                <a:off x="4689" y="1345"/>
                <a:ext cx="113"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1200</a:t>
                </a:r>
                <a:endParaRPr lang="en-GB" sz="1600"/>
              </a:p>
            </p:txBody>
          </p:sp>
          <p:sp>
            <p:nvSpPr>
              <p:cNvPr id="665" name="Line 88"/>
              <p:cNvSpPr>
                <a:spLocks noChangeShapeType="1"/>
              </p:cNvSpPr>
              <p:nvPr/>
            </p:nvSpPr>
            <p:spPr bwMode="auto">
              <a:xfrm>
                <a:off x="2367" y="1333"/>
                <a:ext cx="20" cy="0"/>
              </a:xfrm>
              <a:prstGeom prst="line">
                <a:avLst/>
              </a:prstGeom>
              <a:noFill/>
              <a:ln w="0">
                <a:solidFill>
                  <a:srgbClr val="000000"/>
                </a:solidFill>
                <a:round/>
                <a:headEnd/>
                <a:tailEnd/>
              </a:ln>
            </p:spPr>
            <p:txBody>
              <a:bodyPr/>
              <a:lstStyle/>
              <a:p>
                <a:endParaRPr lang="en-GB" sz="1600"/>
              </a:p>
            </p:txBody>
          </p:sp>
          <p:sp>
            <p:nvSpPr>
              <p:cNvPr id="666" name="Line 89"/>
              <p:cNvSpPr>
                <a:spLocks noChangeShapeType="1"/>
              </p:cNvSpPr>
              <p:nvPr/>
            </p:nvSpPr>
            <p:spPr bwMode="auto">
              <a:xfrm flipH="1">
                <a:off x="4722" y="1333"/>
                <a:ext cx="24" cy="0"/>
              </a:xfrm>
              <a:prstGeom prst="line">
                <a:avLst/>
              </a:prstGeom>
              <a:noFill/>
              <a:ln w="0">
                <a:solidFill>
                  <a:srgbClr val="000000"/>
                </a:solidFill>
                <a:round/>
                <a:headEnd/>
                <a:tailEnd/>
              </a:ln>
            </p:spPr>
            <p:txBody>
              <a:bodyPr/>
              <a:lstStyle/>
              <a:p>
                <a:endParaRPr lang="en-GB" sz="1600"/>
              </a:p>
            </p:txBody>
          </p:sp>
          <p:sp>
            <p:nvSpPr>
              <p:cNvPr id="667" name="Rectangle 90"/>
              <p:cNvSpPr>
                <a:spLocks noChangeArrowheads="1"/>
              </p:cNvSpPr>
              <p:nvPr/>
            </p:nvSpPr>
            <p:spPr bwMode="auto">
              <a:xfrm>
                <a:off x="2307" y="1301"/>
                <a:ext cx="4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-5</a:t>
                </a:r>
                <a:endParaRPr lang="en-GB" sz="1600"/>
              </a:p>
            </p:txBody>
          </p:sp>
          <p:sp>
            <p:nvSpPr>
              <p:cNvPr id="668" name="Line 91"/>
              <p:cNvSpPr>
                <a:spLocks noChangeShapeType="1"/>
              </p:cNvSpPr>
              <p:nvPr/>
            </p:nvSpPr>
            <p:spPr bwMode="auto">
              <a:xfrm>
                <a:off x="2367" y="1157"/>
                <a:ext cx="20" cy="0"/>
              </a:xfrm>
              <a:prstGeom prst="line">
                <a:avLst/>
              </a:prstGeom>
              <a:noFill/>
              <a:ln w="0">
                <a:solidFill>
                  <a:srgbClr val="000000"/>
                </a:solidFill>
                <a:round/>
                <a:headEnd/>
                <a:tailEnd/>
              </a:ln>
            </p:spPr>
            <p:txBody>
              <a:bodyPr/>
              <a:lstStyle/>
              <a:p>
                <a:endParaRPr lang="en-GB" sz="1600"/>
              </a:p>
            </p:txBody>
          </p:sp>
          <p:sp>
            <p:nvSpPr>
              <p:cNvPr id="669" name="Line 92"/>
              <p:cNvSpPr>
                <a:spLocks noChangeShapeType="1"/>
              </p:cNvSpPr>
              <p:nvPr/>
            </p:nvSpPr>
            <p:spPr bwMode="auto">
              <a:xfrm flipH="1">
                <a:off x="4722" y="1157"/>
                <a:ext cx="24" cy="0"/>
              </a:xfrm>
              <a:prstGeom prst="line">
                <a:avLst/>
              </a:prstGeom>
              <a:noFill/>
              <a:ln w="0">
                <a:solidFill>
                  <a:srgbClr val="000000"/>
                </a:solidFill>
                <a:round/>
                <a:headEnd/>
                <a:tailEnd/>
              </a:ln>
            </p:spPr>
            <p:txBody>
              <a:bodyPr/>
              <a:lstStyle/>
              <a:p>
                <a:endParaRPr lang="en-GB" sz="1600"/>
              </a:p>
            </p:txBody>
          </p:sp>
          <p:sp>
            <p:nvSpPr>
              <p:cNvPr id="670" name="Rectangle 93"/>
              <p:cNvSpPr>
                <a:spLocks noChangeArrowheads="1"/>
              </p:cNvSpPr>
              <p:nvPr/>
            </p:nvSpPr>
            <p:spPr bwMode="auto">
              <a:xfrm>
                <a:off x="2325" y="1125"/>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0</a:t>
                </a:r>
                <a:endParaRPr lang="en-GB" sz="1600"/>
              </a:p>
            </p:txBody>
          </p:sp>
          <p:sp>
            <p:nvSpPr>
              <p:cNvPr id="671" name="Line 94"/>
              <p:cNvSpPr>
                <a:spLocks noChangeShapeType="1"/>
              </p:cNvSpPr>
              <p:nvPr/>
            </p:nvSpPr>
            <p:spPr bwMode="auto">
              <a:xfrm>
                <a:off x="2367" y="985"/>
                <a:ext cx="20" cy="0"/>
              </a:xfrm>
              <a:prstGeom prst="line">
                <a:avLst/>
              </a:prstGeom>
              <a:noFill/>
              <a:ln w="0">
                <a:solidFill>
                  <a:srgbClr val="000000"/>
                </a:solidFill>
                <a:round/>
                <a:headEnd/>
                <a:tailEnd/>
              </a:ln>
            </p:spPr>
            <p:txBody>
              <a:bodyPr/>
              <a:lstStyle/>
              <a:p>
                <a:endParaRPr lang="en-GB" sz="1600"/>
              </a:p>
            </p:txBody>
          </p:sp>
          <p:sp>
            <p:nvSpPr>
              <p:cNvPr id="672" name="Line 95"/>
              <p:cNvSpPr>
                <a:spLocks noChangeShapeType="1"/>
              </p:cNvSpPr>
              <p:nvPr/>
            </p:nvSpPr>
            <p:spPr bwMode="auto">
              <a:xfrm flipH="1">
                <a:off x="4722" y="985"/>
                <a:ext cx="24" cy="0"/>
              </a:xfrm>
              <a:prstGeom prst="line">
                <a:avLst/>
              </a:prstGeom>
              <a:noFill/>
              <a:ln w="0">
                <a:solidFill>
                  <a:srgbClr val="000000"/>
                </a:solidFill>
                <a:round/>
                <a:headEnd/>
                <a:tailEnd/>
              </a:ln>
            </p:spPr>
            <p:txBody>
              <a:bodyPr/>
              <a:lstStyle/>
              <a:p>
                <a:endParaRPr lang="en-GB" sz="1600"/>
              </a:p>
            </p:txBody>
          </p:sp>
          <p:sp>
            <p:nvSpPr>
              <p:cNvPr id="673" name="Rectangle 96"/>
              <p:cNvSpPr>
                <a:spLocks noChangeArrowheads="1"/>
              </p:cNvSpPr>
              <p:nvPr/>
            </p:nvSpPr>
            <p:spPr bwMode="auto">
              <a:xfrm>
                <a:off x="2325" y="953"/>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5</a:t>
                </a:r>
                <a:endParaRPr lang="en-GB" sz="1600"/>
              </a:p>
            </p:txBody>
          </p:sp>
          <p:sp>
            <p:nvSpPr>
              <p:cNvPr id="674" name="Line 97"/>
              <p:cNvSpPr>
                <a:spLocks noChangeShapeType="1"/>
              </p:cNvSpPr>
              <p:nvPr/>
            </p:nvSpPr>
            <p:spPr bwMode="auto">
              <a:xfrm>
                <a:off x="2367" y="985"/>
                <a:ext cx="2379" cy="0"/>
              </a:xfrm>
              <a:prstGeom prst="line">
                <a:avLst/>
              </a:prstGeom>
              <a:noFill/>
              <a:ln w="0">
                <a:solidFill>
                  <a:srgbClr val="000000"/>
                </a:solidFill>
                <a:round/>
                <a:headEnd/>
                <a:tailEnd/>
              </a:ln>
            </p:spPr>
            <p:txBody>
              <a:bodyPr/>
              <a:lstStyle/>
              <a:p>
                <a:endParaRPr lang="en-GB" sz="1600"/>
              </a:p>
            </p:txBody>
          </p:sp>
          <p:sp>
            <p:nvSpPr>
              <p:cNvPr id="675" name="Line 98"/>
              <p:cNvSpPr>
                <a:spLocks noChangeShapeType="1"/>
              </p:cNvSpPr>
              <p:nvPr/>
            </p:nvSpPr>
            <p:spPr bwMode="auto">
              <a:xfrm>
                <a:off x="2367" y="1333"/>
                <a:ext cx="2379" cy="0"/>
              </a:xfrm>
              <a:prstGeom prst="line">
                <a:avLst/>
              </a:prstGeom>
              <a:noFill/>
              <a:ln w="0">
                <a:solidFill>
                  <a:srgbClr val="000000"/>
                </a:solidFill>
                <a:round/>
                <a:headEnd/>
                <a:tailEnd/>
              </a:ln>
            </p:spPr>
            <p:txBody>
              <a:bodyPr/>
              <a:lstStyle/>
              <a:p>
                <a:endParaRPr lang="en-GB" sz="1600"/>
              </a:p>
            </p:txBody>
          </p:sp>
          <p:sp>
            <p:nvSpPr>
              <p:cNvPr id="676" name="Line 99"/>
              <p:cNvSpPr>
                <a:spLocks noChangeShapeType="1"/>
              </p:cNvSpPr>
              <p:nvPr/>
            </p:nvSpPr>
            <p:spPr bwMode="auto">
              <a:xfrm flipV="1">
                <a:off x="4746" y="985"/>
                <a:ext cx="0" cy="348"/>
              </a:xfrm>
              <a:prstGeom prst="line">
                <a:avLst/>
              </a:prstGeom>
              <a:noFill/>
              <a:ln w="0">
                <a:solidFill>
                  <a:srgbClr val="000000"/>
                </a:solidFill>
                <a:round/>
                <a:headEnd/>
                <a:tailEnd/>
              </a:ln>
            </p:spPr>
            <p:txBody>
              <a:bodyPr/>
              <a:lstStyle/>
              <a:p>
                <a:endParaRPr lang="en-GB" sz="1600"/>
              </a:p>
            </p:txBody>
          </p:sp>
          <p:sp>
            <p:nvSpPr>
              <p:cNvPr id="677" name="Line 100"/>
              <p:cNvSpPr>
                <a:spLocks noChangeShapeType="1"/>
              </p:cNvSpPr>
              <p:nvPr/>
            </p:nvSpPr>
            <p:spPr bwMode="auto">
              <a:xfrm flipV="1">
                <a:off x="2367" y="985"/>
                <a:ext cx="0" cy="348"/>
              </a:xfrm>
              <a:prstGeom prst="line">
                <a:avLst/>
              </a:prstGeom>
              <a:noFill/>
              <a:ln w="0">
                <a:solidFill>
                  <a:srgbClr val="000000"/>
                </a:solidFill>
                <a:round/>
                <a:headEnd/>
                <a:tailEnd/>
              </a:ln>
            </p:spPr>
            <p:txBody>
              <a:bodyPr/>
              <a:lstStyle/>
              <a:p>
                <a:endParaRPr lang="en-GB" sz="1600"/>
              </a:p>
            </p:txBody>
          </p:sp>
          <p:sp>
            <p:nvSpPr>
              <p:cNvPr id="678" name="Freeform 101"/>
              <p:cNvSpPr>
                <a:spLocks/>
              </p:cNvSpPr>
              <p:nvPr/>
            </p:nvSpPr>
            <p:spPr bwMode="auto">
              <a:xfrm>
                <a:off x="2371" y="1061"/>
                <a:ext cx="813" cy="184"/>
              </a:xfrm>
              <a:custGeom>
                <a:avLst/>
                <a:gdLst/>
                <a:ahLst/>
                <a:cxnLst>
                  <a:cxn ang="0">
                    <a:pos x="12" y="120"/>
                  </a:cxn>
                  <a:cxn ang="0">
                    <a:pos x="32" y="84"/>
                  </a:cxn>
                  <a:cxn ang="0">
                    <a:pos x="52" y="64"/>
                  </a:cxn>
                  <a:cxn ang="0">
                    <a:pos x="72" y="96"/>
                  </a:cxn>
                  <a:cxn ang="0">
                    <a:pos x="88" y="124"/>
                  </a:cxn>
                  <a:cxn ang="0">
                    <a:pos x="108" y="184"/>
                  </a:cxn>
                  <a:cxn ang="0">
                    <a:pos x="129" y="72"/>
                  </a:cxn>
                  <a:cxn ang="0">
                    <a:pos x="149" y="108"/>
                  </a:cxn>
                  <a:cxn ang="0">
                    <a:pos x="169" y="56"/>
                  </a:cxn>
                  <a:cxn ang="0">
                    <a:pos x="185" y="60"/>
                  </a:cxn>
                  <a:cxn ang="0">
                    <a:pos x="205" y="104"/>
                  </a:cxn>
                  <a:cxn ang="0">
                    <a:pos x="225" y="88"/>
                  </a:cxn>
                  <a:cxn ang="0">
                    <a:pos x="245" y="96"/>
                  </a:cxn>
                  <a:cxn ang="0">
                    <a:pos x="261" y="96"/>
                  </a:cxn>
                  <a:cxn ang="0">
                    <a:pos x="281" y="100"/>
                  </a:cxn>
                  <a:cxn ang="0">
                    <a:pos x="301" y="76"/>
                  </a:cxn>
                  <a:cxn ang="0">
                    <a:pos x="321" y="76"/>
                  </a:cxn>
                  <a:cxn ang="0">
                    <a:pos x="341" y="132"/>
                  </a:cxn>
                  <a:cxn ang="0">
                    <a:pos x="357" y="132"/>
                  </a:cxn>
                  <a:cxn ang="0">
                    <a:pos x="377" y="144"/>
                  </a:cxn>
                  <a:cxn ang="0">
                    <a:pos x="397" y="44"/>
                  </a:cxn>
                  <a:cxn ang="0">
                    <a:pos x="417" y="68"/>
                  </a:cxn>
                  <a:cxn ang="0">
                    <a:pos x="433" y="76"/>
                  </a:cxn>
                  <a:cxn ang="0">
                    <a:pos x="453" y="104"/>
                  </a:cxn>
                  <a:cxn ang="0">
                    <a:pos x="473" y="124"/>
                  </a:cxn>
                  <a:cxn ang="0">
                    <a:pos x="493" y="120"/>
                  </a:cxn>
                  <a:cxn ang="0">
                    <a:pos x="513" y="108"/>
                  </a:cxn>
                  <a:cxn ang="0">
                    <a:pos x="529" y="100"/>
                  </a:cxn>
                  <a:cxn ang="0">
                    <a:pos x="549" y="100"/>
                  </a:cxn>
                  <a:cxn ang="0">
                    <a:pos x="569" y="168"/>
                  </a:cxn>
                  <a:cxn ang="0">
                    <a:pos x="589" y="128"/>
                  </a:cxn>
                  <a:cxn ang="0">
                    <a:pos x="609" y="72"/>
                  </a:cxn>
                  <a:cxn ang="0">
                    <a:pos x="625" y="0"/>
                  </a:cxn>
                  <a:cxn ang="0">
                    <a:pos x="645" y="124"/>
                  </a:cxn>
                  <a:cxn ang="0">
                    <a:pos x="665" y="148"/>
                  </a:cxn>
                  <a:cxn ang="0">
                    <a:pos x="685" y="108"/>
                  </a:cxn>
                  <a:cxn ang="0">
                    <a:pos x="701" y="140"/>
                  </a:cxn>
                  <a:cxn ang="0">
                    <a:pos x="721" y="32"/>
                  </a:cxn>
                  <a:cxn ang="0">
                    <a:pos x="741" y="72"/>
                  </a:cxn>
                  <a:cxn ang="0">
                    <a:pos x="761" y="156"/>
                  </a:cxn>
                  <a:cxn ang="0">
                    <a:pos x="781" y="136"/>
                  </a:cxn>
                  <a:cxn ang="0">
                    <a:pos x="797" y="92"/>
                  </a:cxn>
                </a:cxnLst>
                <a:rect l="0" t="0" r="r" b="b"/>
                <a:pathLst>
                  <a:path w="813" h="184">
                    <a:moveTo>
                      <a:pt x="0" y="80"/>
                    </a:moveTo>
                    <a:lnTo>
                      <a:pt x="8" y="112"/>
                    </a:lnTo>
                    <a:lnTo>
                      <a:pt x="12" y="120"/>
                    </a:lnTo>
                    <a:lnTo>
                      <a:pt x="20" y="120"/>
                    </a:lnTo>
                    <a:lnTo>
                      <a:pt x="24" y="80"/>
                    </a:lnTo>
                    <a:lnTo>
                      <a:pt x="32" y="84"/>
                    </a:lnTo>
                    <a:lnTo>
                      <a:pt x="40" y="100"/>
                    </a:lnTo>
                    <a:lnTo>
                      <a:pt x="44" y="52"/>
                    </a:lnTo>
                    <a:lnTo>
                      <a:pt x="52" y="64"/>
                    </a:lnTo>
                    <a:lnTo>
                      <a:pt x="56" y="20"/>
                    </a:lnTo>
                    <a:lnTo>
                      <a:pt x="64" y="92"/>
                    </a:lnTo>
                    <a:lnTo>
                      <a:pt x="72" y="96"/>
                    </a:lnTo>
                    <a:lnTo>
                      <a:pt x="76" y="112"/>
                    </a:lnTo>
                    <a:lnTo>
                      <a:pt x="84" y="120"/>
                    </a:lnTo>
                    <a:lnTo>
                      <a:pt x="88" y="124"/>
                    </a:lnTo>
                    <a:lnTo>
                      <a:pt x="96" y="100"/>
                    </a:lnTo>
                    <a:lnTo>
                      <a:pt x="104" y="108"/>
                    </a:lnTo>
                    <a:lnTo>
                      <a:pt x="108" y="184"/>
                    </a:lnTo>
                    <a:lnTo>
                      <a:pt x="117" y="144"/>
                    </a:lnTo>
                    <a:lnTo>
                      <a:pt x="121" y="140"/>
                    </a:lnTo>
                    <a:lnTo>
                      <a:pt x="129" y="72"/>
                    </a:lnTo>
                    <a:lnTo>
                      <a:pt x="137" y="120"/>
                    </a:lnTo>
                    <a:lnTo>
                      <a:pt x="141" y="68"/>
                    </a:lnTo>
                    <a:lnTo>
                      <a:pt x="149" y="108"/>
                    </a:lnTo>
                    <a:lnTo>
                      <a:pt x="153" y="120"/>
                    </a:lnTo>
                    <a:lnTo>
                      <a:pt x="161" y="112"/>
                    </a:lnTo>
                    <a:lnTo>
                      <a:pt x="169" y="56"/>
                    </a:lnTo>
                    <a:lnTo>
                      <a:pt x="173" y="4"/>
                    </a:lnTo>
                    <a:lnTo>
                      <a:pt x="181" y="16"/>
                    </a:lnTo>
                    <a:lnTo>
                      <a:pt x="185" y="60"/>
                    </a:lnTo>
                    <a:lnTo>
                      <a:pt x="193" y="92"/>
                    </a:lnTo>
                    <a:lnTo>
                      <a:pt x="201" y="132"/>
                    </a:lnTo>
                    <a:lnTo>
                      <a:pt x="205" y="104"/>
                    </a:lnTo>
                    <a:lnTo>
                      <a:pt x="213" y="120"/>
                    </a:lnTo>
                    <a:lnTo>
                      <a:pt x="217" y="68"/>
                    </a:lnTo>
                    <a:lnTo>
                      <a:pt x="225" y="88"/>
                    </a:lnTo>
                    <a:lnTo>
                      <a:pt x="229" y="116"/>
                    </a:lnTo>
                    <a:lnTo>
                      <a:pt x="237" y="160"/>
                    </a:lnTo>
                    <a:lnTo>
                      <a:pt x="245" y="96"/>
                    </a:lnTo>
                    <a:lnTo>
                      <a:pt x="249" y="92"/>
                    </a:lnTo>
                    <a:lnTo>
                      <a:pt x="257" y="72"/>
                    </a:lnTo>
                    <a:lnTo>
                      <a:pt x="261" y="96"/>
                    </a:lnTo>
                    <a:lnTo>
                      <a:pt x="269" y="104"/>
                    </a:lnTo>
                    <a:lnTo>
                      <a:pt x="277" y="112"/>
                    </a:lnTo>
                    <a:lnTo>
                      <a:pt x="281" y="100"/>
                    </a:lnTo>
                    <a:lnTo>
                      <a:pt x="289" y="104"/>
                    </a:lnTo>
                    <a:lnTo>
                      <a:pt x="293" y="88"/>
                    </a:lnTo>
                    <a:lnTo>
                      <a:pt x="301" y="76"/>
                    </a:lnTo>
                    <a:lnTo>
                      <a:pt x="309" y="32"/>
                    </a:lnTo>
                    <a:lnTo>
                      <a:pt x="313" y="68"/>
                    </a:lnTo>
                    <a:lnTo>
                      <a:pt x="321" y="76"/>
                    </a:lnTo>
                    <a:lnTo>
                      <a:pt x="325" y="140"/>
                    </a:lnTo>
                    <a:lnTo>
                      <a:pt x="333" y="128"/>
                    </a:lnTo>
                    <a:lnTo>
                      <a:pt x="341" y="132"/>
                    </a:lnTo>
                    <a:lnTo>
                      <a:pt x="345" y="84"/>
                    </a:lnTo>
                    <a:lnTo>
                      <a:pt x="353" y="132"/>
                    </a:lnTo>
                    <a:lnTo>
                      <a:pt x="357" y="132"/>
                    </a:lnTo>
                    <a:lnTo>
                      <a:pt x="365" y="136"/>
                    </a:lnTo>
                    <a:lnTo>
                      <a:pt x="373" y="116"/>
                    </a:lnTo>
                    <a:lnTo>
                      <a:pt x="377" y="144"/>
                    </a:lnTo>
                    <a:lnTo>
                      <a:pt x="385" y="96"/>
                    </a:lnTo>
                    <a:lnTo>
                      <a:pt x="389" y="92"/>
                    </a:lnTo>
                    <a:lnTo>
                      <a:pt x="397" y="44"/>
                    </a:lnTo>
                    <a:lnTo>
                      <a:pt x="405" y="60"/>
                    </a:lnTo>
                    <a:lnTo>
                      <a:pt x="409" y="80"/>
                    </a:lnTo>
                    <a:lnTo>
                      <a:pt x="417" y="68"/>
                    </a:lnTo>
                    <a:lnTo>
                      <a:pt x="421" y="44"/>
                    </a:lnTo>
                    <a:lnTo>
                      <a:pt x="429" y="40"/>
                    </a:lnTo>
                    <a:lnTo>
                      <a:pt x="433" y="76"/>
                    </a:lnTo>
                    <a:lnTo>
                      <a:pt x="441" y="92"/>
                    </a:lnTo>
                    <a:lnTo>
                      <a:pt x="449" y="104"/>
                    </a:lnTo>
                    <a:lnTo>
                      <a:pt x="453" y="104"/>
                    </a:lnTo>
                    <a:lnTo>
                      <a:pt x="461" y="104"/>
                    </a:lnTo>
                    <a:lnTo>
                      <a:pt x="465" y="120"/>
                    </a:lnTo>
                    <a:lnTo>
                      <a:pt x="473" y="124"/>
                    </a:lnTo>
                    <a:lnTo>
                      <a:pt x="481" y="104"/>
                    </a:lnTo>
                    <a:lnTo>
                      <a:pt x="485" y="80"/>
                    </a:lnTo>
                    <a:lnTo>
                      <a:pt x="493" y="120"/>
                    </a:lnTo>
                    <a:lnTo>
                      <a:pt x="497" y="100"/>
                    </a:lnTo>
                    <a:lnTo>
                      <a:pt x="505" y="92"/>
                    </a:lnTo>
                    <a:lnTo>
                      <a:pt x="513" y="108"/>
                    </a:lnTo>
                    <a:lnTo>
                      <a:pt x="517" y="52"/>
                    </a:lnTo>
                    <a:lnTo>
                      <a:pt x="525" y="76"/>
                    </a:lnTo>
                    <a:lnTo>
                      <a:pt x="529" y="100"/>
                    </a:lnTo>
                    <a:lnTo>
                      <a:pt x="537" y="140"/>
                    </a:lnTo>
                    <a:lnTo>
                      <a:pt x="545" y="96"/>
                    </a:lnTo>
                    <a:lnTo>
                      <a:pt x="549" y="100"/>
                    </a:lnTo>
                    <a:lnTo>
                      <a:pt x="557" y="156"/>
                    </a:lnTo>
                    <a:lnTo>
                      <a:pt x="561" y="132"/>
                    </a:lnTo>
                    <a:lnTo>
                      <a:pt x="569" y="168"/>
                    </a:lnTo>
                    <a:lnTo>
                      <a:pt x="577" y="104"/>
                    </a:lnTo>
                    <a:lnTo>
                      <a:pt x="581" y="104"/>
                    </a:lnTo>
                    <a:lnTo>
                      <a:pt x="589" y="128"/>
                    </a:lnTo>
                    <a:lnTo>
                      <a:pt x="593" y="56"/>
                    </a:lnTo>
                    <a:lnTo>
                      <a:pt x="601" y="64"/>
                    </a:lnTo>
                    <a:lnTo>
                      <a:pt x="609" y="72"/>
                    </a:lnTo>
                    <a:lnTo>
                      <a:pt x="613" y="52"/>
                    </a:lnTo>
                    <a:lnTo>
                      <a:pt x="621" y="36"/>
                    </a:lnTo>
                    <a:lnTo>
                      <a:pt x="625" y="0"/>
                    </a:lnTo>
                    <a:lnTo>
                      <a:pt x="633" y="20"/>
                    </a:lnTo>
                    <a:lnTo>
                      <a:pt x="637" y="96"/>
                    </a:lnTo>
                    <a:lnTo>
                      <a:pt x="645" y="124"/>
                    </a:lnTo>
                    <a:lnTo>
                      <a:pt x="653" y="96"/>
                    </a:lnTo>
                    <a:lnTo>
                      <a:pt x="657" y="116"/>
                    </a:lnTo>
                    <a:lnTo>
                      <a:pt x="665" y="148"/>
                    </a:lnTo>
                    <a:lnTo>
                      <a:pt x="669" y="120"/>
                    </a:lnTo>
                    <a:lnTo>
                      <a:pt x="677" y="104"/>
                    </a:lnTo>
                    <a:lnTo>
                      <a:pt x="685" y="108"/>
                    </a:lnTo>
                    <a:lnTo>
                      <a:pt x="689" y="84"/>
                    </a:lnTo>
                    <a:lnTo>
                      <a:pt x="697" y="112"/>
                    </a:lnTo>
                    <a:lnTo>
                      <a:pt x="701" y="140"/>
                    </a:lnTo>
                    <a:lnTo>
                      <a:pt x="709" y="160"/>
                    </a:lnTo>
                    <a:lnTo>
                      <a:pt x="717" y="60"/>
                    </a:lnTo>
                    <a:lnTo>
                      <a:pt x="721" y="32"/>
                    </a:lnTo>
                    <a:lnTo>
                      <a:pt x="729" y="60"/>
                    </a:lnTo>
                    <a:lnTo>
                      <a:pt x="733" y="88"/>
                    </a:lnTo>
                    <a:lnTo>
                      <a:pt x="741" y="72"/>
                    </a:lnTo>
                    <a:lnTo>
                      <a:pt x="749" y="112"/>
                    </a:lnTo>
                    <a:lnTo>
                      <a:pt x="753" y="132"/>
                    </a:lnTo>
                    <a:lnTo>
                      <a:pt x="761" y="156"/>
                    </a:lnTo>
                    <a:lnTo>
                      <a:pt x="765" y="100"/>
                    </a:lnTo>
                    <a:lnTo>
                      <a:pt x="773" y="104"/>
                    </a:lnTo>
                    <a:lnTo>
                      <a:pt x="781" y="136"/>
                    </a:lnTo>
                    <a:lnTo>
                      <a:pt x="785" y="88"/>
                    </a:lnTo>
                    <a:lnTo>
                      <a:pt x="793" y="84"/>
                    </a:lnTo>
                    <a:lnTo>
                      <a:pt x="797" y="92"/>
                    </a:lnTo>
                    <a:lnTo>
                      <a:pt x="805" y="116"/>
                    </a:lnTo>
                    <a:lnTo>
                      <a:pt x="813" y="128"/>
                    </a:lnTo>
                  </a:path>
                </a:pathLst>
              </a:custGeom>
              <a:noFill/>
              <a:ln w="0">
                <a:solidFill>
                  <a:srgbClr val="33CC33"/>
                </a:solidFill>
                <a:prstDash val="solid"/>
                <a:round/>
                <a:headEnd/>
                <a:tailEnd/>
              </a:ln>
            </p:spPr>
            <p:txBody>
              <a:bodyPr/>
              <a:lstStyle/>
              <a:p>
                <a:endParaRPr lang="en-GB" sz="1600"/>
              </a:p>
            </p:txBody>
          </p:sp>
          <p:sp>
            <p:nvSpPr>
              <p:cNvPr id="679" name="Freeform 102"/>
              <p:cNvSpPr>
                <a:spLocks/>
              </p:cNvSpPr>
              <p:nvPr/>
            </p:nvSpPr>
            <p:spPr bwMode="auto">
              <a:xfrm>
                <a:off x="3184" y="1049"/>
                <a:ext cx="809" cy="208"/>
              </a:xfrm>
              <a:custGeom>
                <a:avLst/>
                <a:gdLst/>
                <a:ahLst/>
                <a:cxnLst>
                  <a:cxn ang="0">
                    <a:pos x="12" y="96"/>
                  </a:cxn>
                  <a:cxn ang="0">
                    <a:pos x="28" y="100"/>
                  </a:cxn>
                  <a:cxn ang="0">
                    <a:pos x="48" y="120"/>
                  </a:cxn>
                  <a:cxn ang="0">
                    <a:pos x="68" y="0"/>
                  </a:cxn>
                  <a:cxn ang="0">
                    <a:pos x="88" y="112"/>
                  </a:cxn>
                  <a:cxn ang="0">
                    <a:pos x="108" y="164"/>
                  </a:cxn>
                  <a:cxn ang="0">
                    <a:pos x="124" y="188"/>
                  </a:cxn>
                  <a:cxn ang="0">
                    <a:pos x="144" y="88"/>
                  </a:cxn>
                  <a:cxn ang="0">
                    <a:pos x="164" y="104"/>
                  </a:cxn>
                  <a:cxn ang="0">
                    <a:pos x="184" y="152"/>
                  </a:cxn>
                  <a:cxn ang="0">
                    <a:pos x="204" y="104"/>
                  </a:cxn>
                  <a:cxn ang="0">
                    <a:pos x="220" y="76"/>
                  </a:cxn>
                  <a:cxn ang="0">
                    <a:pos x="240" y="40"/>
                  </a:cxn>
                  <a:cxn ang="0">
                    <a:pos x="260" y="140"/>
                  </a:cxn>
                  <a:cxn ang="0">
                    <a:pos x="280" y="124"/>
                  </a:cxn>
                  <a:cxn ang="0">
                    <a:pos x="296" y="156"/>
                  </a:cxn>
                  <a:cxn ang="0">
                    <a:pos x="316" y="80"/>
                  </a:cxn>
                  <a:cxn ang="0">
                    <a:pos x="337" y="120"/>
                  </a:cxn>
                  <a:cxn ang="0">
                    <a:pos x="357" y="48"/>
                  </a:cxn>
                  <a:cxn ang="0">
                    <a:pos x="377" y="76"/>
                  </a:cxn>
                  <a:cxn ang="0">
                    <a:pos x="393" y="136"/>
                  </a:cxn>
                  <a:cxn ang="0">
                    <a:pos x="413" y="96"/>
                  </a:cxn>
                  <a:cxn ang="0">
                    <a:pos x="433" y="156"/>
                  </a:cxn>
                  <a:cxn ang="0">
                    <a:pos x="453" y="128"/>
                  </a:cxn>
                  <a:cxn ang="0">
                    <a:pos x="469" y="84"/>
                  </a:cxn>
                  <a:cxn ang="0">
                    <a:pos x="489" y="92"/>
                  </a:cxn>
                  <a:cxn ang="0">
                    <a:pos x="509" y="120"/>
                  </a:cxn>
                  <a:cxn ang="0">
                    <a:pos x="529" y="96"/>
                  </a:cxn>
                  <a:cxn ang="0">
                    <a:pos x="549" y="108"/>
                  </a:cxn>
                  <a:cxn ang="0">
                    <a:pos x="565" y="116"/>
                  </a:cxn>
                  <a:cxn ang="0">
                    <a:pos x="585" y="208"/>
                  </a:cxn>
                  <a:cxn ang="0">
                    <a:pos x="605" y="124"/>
                  </a:cxn>
                  <a:cxn ang="0">
                    <a:pos x="625" y="60"/>
                  </a:cxn>
                  <a:cxn ang="0">
                    <a:pos x="645" y="68"/>
                  </a:cxn>
                  <a:cxn ang="0">
                    <a:pos x="661" y="76"/>
                  </a:cxn>
                  <a:cxn ang="0">
                    <a:pos x="681" y="152"/>
                  </a:cxn>
                  <a:cxn ang="0">
                    <a:pos x="701" y="112"/>
                  </a:cxn>
                  <a:cxn ang="0">
                    <a:pos x="721" y="116"/>
                  </a:cxn>
                  <a:cxn ang="0">
                    <a:pos x="737" y="68"/>
                  </a:cxn>
                  <a:cxn ang="0">
                    <a:pos x="757" y="92"/>
                  </a:cxn>
                  <a:cxn ang="0">
                    <a:pos x="777" y="112"/>
                  </a:cxn>
                  <a:cxn ang="0">
                    <a:pos x="797" y="148"/>
                  </a:cxn>
                </a:cxnLst>
                <a:rect l="0" t="0" r="r" b="b"/>
                <a:pathLst>
                  <a:path w="809" h="208">
                    <a:moveTo>
                      <a:pt x="0" y="140"/>
                    </a:moveTo>
                    <a:lnTo>
                      <a:pt x="4" y="84"/>
                    </a:lnTo>
                    <a:lnTo>
                      <a:pt x="12" y="96"/>
                    </a:lnTo>
                    <a:lnTo>
                      <a:pt x="16" y="76"/>
                    </a:lnTo>
                    <a:lnTo>
                      <a:pt x="24" y="104"/>
                    </a:lnTo>
                    <a:lnTo>
                      <a:pt x="28" y="100"/>
                    </a:lnTo>
                    <a:lnTo>
                      <a:pt x="36" y="104"/>
                    </a:lnTo>
                    <a:lnTo>
                      <a:pt x="44" y="68"/>
                    </a:lnTo>
                    <a:lnTo>
                      <a:pt x="48" y="120"/>
                    </a:lnTo>
                    <a:lnTo>
                      <a:pt x="56" y="100"/>
                    </a:lnTo>
                    <a:lnTo>
                      <a:pt x="60" y="68"/>
                    </a:lnTo>
                    <a:lnTo>
                      <a:pt x="68" y="0"/>
                    </a:lnTo>
                    <a:lnTo>
                      <a:pt x="76" y="44"/>
                    </a:lnTo>
                    <a:lnTo>
                      <a:pt x="80" y="140"/>
                    </a:lnTo>
                    <a:lnTo>
                      <a:pt x="88" y="112"/>
                    </a:lnTo>
                    <a:lnTo>
                      <a:pt x="92" y="140"/>
                    </a:lnTo>
                    <a:lnTo>
                      <a:pt x="100" y="120"/>
                    </a:lnTo>
                    <a:lnTo>
                      <a:pt x="108" y="164"/>
                    </a:lnTo>
                    <a:lnTo>
                      <a:pt x="112" y="148"/>
                    </a:lnTo>
                    <a:lnTo>
                      <a:pt x="120" y="128"/>
                    </a:lnTo>
                    <a:lnTo>
                      <a:pt x="124" y="188"/>
                    </a:lnTo>
                    <a:lnTo>
                      <a:pt x="132" y="132"/>
                    </a:lnTo>
                    <a:lnTo>
                      <a:pt x="140" y="152"/>
                    </a:lnTo>
                    <a:lnTo>
                      <a:pt x="144" y="88"/>
                    </a:lnTo>
                    <a:lnTo>
                      <a:pt x="152" y="88"/>
                    </a:lnTo>
                    <a:lnTo>
                      <a:pt x="156" y="116"/>
                    </a:lnTo>
                    <a:lnTo>
                      <a:pt x="164" y="104"/>
                    </a:lnTo>
                    <a:lnTo>
                      <a:pt x="172" y="72"/>
                    </a:lnTo>
                    <a:lnTo>
                      <a:pt x="176" y="68"/>
                    </a:lnTo>
                    <a:lnTo>
                      <a:pt x="184" y="152"/>
                    </a:lnTo>
                    <a:lnTo>
                      <a:pt x="188" y="92"/>
                    </a:lnTo>
                    <a:lnTo>
                      <a:pt x="196" y="116"/>
                    </a:lnTo>
                    <a:lnTo>
                      <a:pt x="204" y="104"/>
                    </a:lnTo>
                    <a:lnTo>
                      <a:pt x="208" y="104"/>
                    </a:lnTo>
                    <a:lnTo>
                      <a:pt x="216" y="92"/>
                    </a:lnTo>
                    <a:lnTo>
                      <a:pt x="220" y="76"/>
                    </a:lnTo>
                    <a:lnTo>
                      <a:pt x="228" y="104"/>
                    </a:lnTo>
                    <a:lnTo>
                      <a:pt x="232" y="72"/>
                    </a:lnTo>
                    <a:lnTo>
                      <a:pt x="240" y="40"/>
                    </a:lnTo>
                    <a:lnTo>
                      <a:pt x="248" y="96"/>
                    </a:lnTo>
                    <a:lnTo>
                      <a:pt x="252" y="128"/>
                    </a:lnTo>
                    <a:lnTo>
                      <a:pt x="260" y="140"/>
                    </a:lnTo>
                    <a:lnTo>
                      <a:pt x="264" y="128"/>
                    </a:lnTo>
                    <a:lnTo>
                      <a:pt x="272" y="112"/>
                    </a:lnTo>
                    <a:lnTo>
                      <a:pt x="280" y="124"/>
                    </a:lnTo>
                    <a:lnTo>
                      <a:pt x="284" y="112"/>
                    </a:lnTo>
                    <a:lnTo>
                      <a:pt x="292" y="108"/>
                    </a:lnTo>
                    <a:lnTo>
                      <a:pt x="296" y="156"/>
                    </a:lnTo>
                    <a:lnTo>
                      <a:pt x="304" y="124"/>
                    </a:lnTo>
                    <a:lnTo>
                      <a:pt x="312" y="68"/>
                    </a:lnTo>
                    <a:lnTo>
                      <a:pt x="316" y="80"/>
                    </a:lnTo>
                    <a:lnTo>
                      <a:pt x="324" y="132"/>
                    </a:lnTo>
                    <a:lnTo>
                      <a:pt x="328" y="140"/>
                    </a:lnTo>
                    <a:lnTo>
                      <a:pt x="337" y="120"/>
                    </a:lnTo>
                    <a:lnTo>
                      <a:pt x="345" y="128"/>
                    </a:lnTo>
                    <a:lnTo>
                      <a:pt x="349" y="104"/>
                    </a:lnTo>
                    <a:lnTo>
                      <a:pt x="357" y="48"/>
                    </a:lnTo>
                    <a:lnTo>
                      <a:pt x="361" y="104"/>
                    </a:lnTo>
                    <a:lnTo>
                      <a:pt x="369" y="52"/>
                    </a:lnTo>
                    <a:lnTo>
                      <a:pt x="377" y="76"/>
                    </a:lnTo>
                    <a:lnTo>
                      <a:pt x="381" y="84"/>
                    </a:lnTo>
                    <a:lnTo>
                      <a:pt x="389" y="176"/>
                    </a:lnTo>
                    <a:lnTo>
                      <a:pt x="393" y="136"/>
                    </a:lnTo>
                    <a:lnTo>
                      <a:pt x="401" y="108"/>
                    </a:lnTo>
                    <a:lnTo>
                      <a:pt x="409" y="144"/>
                    </a:lnTo>
                    <a:lnTo>
                      <a:pt x="413" y="96"/>
                    </a:lnTo>
                    <a:lnTo>
                      <a:pt x="421" y="136"/>
                    </a:lnTo>
                    <a:lnTo>
                      <a:pt x="425" y="100"/>
                    </a:lnTo>
                    <a:lnTo>
                      <a:pt x="433" y="156"/>
                    </a:lnTo>
                    <a:lnTo>
                      <a:pt x="437" y="108"/>
                    </a:lnTo>
                    <a:lnTo>
                      <a:pt x="445" y="116"/>
                    </a:lnTo>
                    <a:lnTo>
                      <a:pt x="453" y="128"/>
                    </a:lnTo>
                    <a:lnTo>
                      <a:pt x="457" y="124"/>
                    </a:lnTo>
                    <a:lnTo>
                      <a:pt x="465" y="68"/>
                    </a:lnTo>
                    <a:lnTo>
                      <a:pt x="469" y="84"/>
                    </a:lnTo>
                    <a:lnTo>
                      <a:pt x="477" y="64"/>
                    </a:lnTo>
                    <a:lnTo>
                      <a:pt x="485" y="80"/>
                    </a:lnTo>
                    <a:lnTo>
                      <a:pt x="489" y="92"/>
                    </a:lnTo>
                    <a:lnTo>
                      <a:pt x="497" y="84"/>
                    </a:lnTo>
                    <a:lnTo>
                      <a:pt x="501" y="104"/>
                    </a:lnTo>
                    <a:lnTo>
                      <a:pt x="509" y="120"/>
                    </a:lnTo>
                    <a:lnTo>
                      <a:pt x="517" y="64"/>
                    </a:lnTo>
                    <a:lnTo>
                      <a:pt x="521" y="96"/>
                    </a:lnTo>
                    <a:lnTo>
                      <a:pt x="529" y="96"/>
                    </a:lnTo>
                    <a:lnTo>
                      <a:pt x="533" y="96"/>
                    </a:lnTo>
                    <a:lnTo>
                      <a:pt x="541" y="144"/>
                    </a:lnTo>
                    <a:lnTo>
                      <a:pt x="549" y="108"/>
                    </a:lnTo>
                    <a:lnTo>
                      <a:pt x="553" y="152"/>
                    </a:lnTo>
                    <a:lnTo>
                      <a:pt x="561" y="148"/>
                    </a:lnTo>
                    <a:lnTo>
                      <a:pt x="565" y="116"/>
                    </a:lnTo>
                    <a:lnTo>
                      <a:pt x="573" y="128"/>
                    </a:lnTo>
                    <a:lnTo>
                      <a:pt x="581" y="100"/>
                    </a:lnTo>
                    <a:lnTo>
                      <a:pt x="585" y="208"/>
                    </a:lnTo>
                    <a:lnTo>
                      <a:pt x="593" y="140"/>
                    </a:lnTo>
                    <a:lnTo>
                      <a:pt x="597" y="108"/>
                    </a:lnTo>
                    <a:lnTo>
                      <a:pt x="605" y="124"/>
                    </a:lnTo>
                    <a:lnTo>
                      <a:pt x="613" y="116"/>
                    </a:lnTo>
                    <a:lnTo>
                      <a:pt x="617" y="88"/>
                    </a:lnTo>
                    <a:lnTo>
                      <a:pt x="625" y="60"/>
                    </a:lnTo>
                    <a:lnTo>
                      <a:pt x="629" y="4"/>
                    </a:lnTo>
                    <a:lnTo>
                      <a:pt x="637" y="76"/>
                    </a:lnTo>
                    <a:lnTo>
                      <a:pt x="645" y="68"/>
                    </a:lnTo>
                    <a:lnTo>
                      <a:pt x="649" y="108"/>
                    </a:lnTo>
                    <a:lnTo>
                      <a:pt x="657" y="76"/>
                    </a:lnTo>
                    <a:lnTo>
                      <a:pt x="661" y="76"/>
                    </a:lnTo>
                    <a:lnTo>
                      <a:pt x="669" y="132"/>
                    </a:lnTo>
                    <a:lnTo>
                      <a:pt x="673" y="136"/>
                    </a:lnTo>
                    <a:lnTo>
                      <a:pt x="681" y="152"/>
                    </a:lnTo>
                    <a:lnTo>
                      <a:pt x="689" y="132"/>
                    </a:lnTo>
                    <a:lnTo>
                      <a:pt x="693" y="108"/>
                    </a:lnTo>
                    <a:lnTo>
                      <a:pt x="701" y="112"/>
                    </a:lnTo>
                    <a:lnTo>
                      <a:pt x="705" y="140"/>
                    </a:lnTo>
                    <a:lnTo>
                      <a:pt x="713" y="148"/>
                    </a:lnTo>
                    <a:lnTo>
                      <a:pt x="721" y="116"/>
                    </a:lnTo>
                    <a:lnTo>
                      <a:pt x="725" y="140"/>
                    </a:lnTo>
                    <a:lnTo>
                      <a:pt x="733" y="108"/>
                    </a:lnTo>
                    <a:lnTo>
                      <a:pt x="737" y="68"/>
                    </a:lnTo>
                    <a:lnTo>
                      <a:pt x="745" y="76"/>
                    </a:lnTo>
                    <a:lnTo>
                      <a:pt x="753" y="68"/>
                    </a:lnTo>
                    <a:lnTo>
                      <a:pt x="757" y="92"/>
                    </a:lnTo>
                    <a:lnTo>
                      <a:pt x="765" y="68"/>
                    </a:lnTo>
                    <a:lnTo>
                      <a:pt x="769" y="72"/>
                    </a:lnTo>
                    <a:lnTo>
                      <a:pt x="777" y="112"/>
                    </a:lnTo>
                    <a:lnTo>
                      <a:pt x="785" y="108"/>
                    </a:lnTo>
                    <a:lnTo>
                      <a:pt x="789" y="124"/>
                    </a:lnTo>
                    <a:lnTo>
                      <a:pt x="797" y="148"/>
                    </a:lnTo>
                    <a:lnTo>
                      <a:pt x="801" y="144"/>
                    </a:lnTo>
                    <a:lnTo>
                      <a:pt x="809" y="120"/>
                    </a:lnTo>
                  </a:path>
                </a:pathLst>
              </a:custGeom>
              <a:noFill/>
              <a:ln w="0">
                <a:solidFill>
                  <a:srgbClr val="33CC33"/>
                </a:solidFill>
                <a:prstDash val="solid"/>
                <a:round/>
                <a:headEnd/>
                <a:tailEnd/>
              </a:ln>
            </p:spPr>
            <p:txBody>
              <a:bodyPr/>
              <a:lstStyle/>
              <a:p>
                <a:endParaRPr lang="en-GB" sz="1600"/>
              </a:p>
            </p:txBody>
          </p:sp>
          <p:sp>
            <p:nvSpPr>
              <p:cNvPr id="680" name="Freeform 103"/>
              <p:cNvSpPr>
                <a:spLocks/>
              </p:cNvSpPr>
              <p:nvPr/>
            </p:nvSpPr>
            <p:spPr bwMode="auto">
              <a:xfrm>
                <a:off x="3993" y="1069"/>
                <a:ext cx="669" cy="164"/>
              </a:xfrm>
              <a:custGeom>
                <a:avLst/>
                <a:gdLst/>
                <a:ahLst/>
                <a:cxnLst>
                  <a:cxn ang="0">
                    <a:pos x="8" y="72"/>
                  </a:cxn>
                  <a:cxn ang="0">
                    <a:pos x="20" y="164"/>
                  </a:cxn>
                  <a:cxn ang="0">
                    <a:pos x="32" y="136"/>
                  </a:cxn>
                  <a:cxn ang="0">
                    <a:pos x="44" y="100"/>
                  </a:cxn>
                  <a:cxn ang="0">
                    <a:pos x="56" y="72"/>
                  </a:cxn>
                  <a:cxn ang="0">
                    <a:pos x="68" y="48"/>
                  </a:cxn>
                  <a:cxn ang="0">
                    <a:pos x="84" y="72"/>
                  </a:cxn>
                  <a:cxn ang="0">
                    <a:pos x="96" y="88"/>
                  </a:cxn>
                  <a:cxn ang="0">
                    <a:pos x="108" y="104"/>
                  </a:cxn>
                  <a:cxn ang="0">
                    <a:pos x="120" y="80"/>
                  </a:cxn>
                  <a:cxn ang="0">
                    <a:pos x="132" y="140"/>
                  </a:cxn>
                  <a:cxn ang="0">
                    <a:pos x="148" y="56"/>
                  </a:cxn>
                  <a:cxn ang="0">
                    <a:pos x="160" y="80"/>
                  </a:cxn>
                  <a:cxn ang="0">
                    <a:pos x="172" y="104"/>
                  </a:cxn>
                  <a:cxn ang="0">
                    <a:pos x="184" y="128"/>
                  </a:cxn>
                  <a:cxn ang="0">
                    <a:pos x="196" y="112"/>
                  </a:cxn>
                  <a:cxn ang="0">
                    <a:pos x="212" y="124"/>
                  </a:cxn>
                  <a:cxn ang="0">
                    <a:pos x="224" y="96"/>
                  </a:cxn>
                  <a:cxn ang="0">
                    <a:pos x="236" y="28"/>
                  </a:cxn>
                  <a:cxn ang="0">
                    <a:pos x="248" y="72"/>
                  </a:cxn>
                  <a:cxn ang="0">
                    <a:pos x="260" y="64"/>
                  </a:cxn>
                  <a:cxn ang="0">
                    <a:pos x="272" y="80"/>
                  </a:cxn>
                  <a:cxn ang="0">
                    <a:pos x="288" y="12"/>
                  </a:cxn>
                  <a:cxn ang="0">
                    <a:pos x="300" y="64"/>
                  </a:cxn>
                  <a:cxn ang="0">
                    <a:pos x="312" y="120"/>
                  </a:cxn>
                  <a:cxn ang="0">
                    <a:pos x="324" y="144"/>
                  </a:cxn>
                  <a:cxn ang="0">
                    <a:pos x="336" y="104"/>
                  </a:cxn>
                  <a:cxn ang="0">
                    <a:pos x="352" y="100"/>
                  </a:cxn>
                  <a:cxn ang="0">
                    <a:pos x="364" y="132"/>
                  </a:cxn>
                  <a:cxn ang="0">
                    <a:pos x="376" y="80"/>
                  </a:cxn>
                  <a:cxn ang="0">
                    <a:pos x="388" y="56"/>
                  </a:cxn>
                  <a:cxn ang="0">
                    <a:pos x="400" y="40"/>
                  </a:cxn>
                  <a:cxn ang="0">
                    <a:pos x="416" y="84"/>
                  </a:cxn>
                  <a:cxn ang="0">
                    <a:pos x="428" y="48"/>
                  </a:cxn>
                  <a:cxn ang="0">
                    <a:pos x="440" y="68"/>
                  </a:cxn>
                  <a:cxn ang="0">
                    <a:pos x="452" y="76"/>
                  </a:cxn>
                  <a:cxn ang="0">
                    <a:pos x="464" y="104"/>
                  </a:cxn>
                  <a:cxn ang="0">
                    <a:pos x="476" y="120"/>
                  </a:cxn>
                  <a:cxn ang="0">
                    <a:pos x="492" y="84"/>
                  </a:cxn>
                  <a:cxn ang="0">
                    <a:pos x="504" y="96"/>
                  </a:cxn>
                  <a:cxn ang="0">
                    <a:pos x="516" y="96"/>
                  </a:cxn>
                  <a:cxn ang="0">
                    <a:pos x="528" y="100"/>
                  </a:cxn>
                  <a:cxn ang="0">
                    <a:pos x="540" y="56"/>
                  </a:cxn>
                  <a:cxn ang="0">
                    <a:pos x="556" y="124"/>
                  </a:cxn>
                  <a:cxn ang="0">
                    <a:pos x="569" y="108"/>
                  </a:cxn>
                  <a:cxn ang="0">
                    <a:pos x="581" y="56"/>
                  </a:cxn>
                  <a:cxn ang="0">
                    <a:pos x="593" y="108"/>
                  </a:cxn>
                  <a:cxn ang="0">
                    <a:pos x="605" y="72"/>
                  </a:cxn>
                  <a:cxn ang="0">
                    <a:pos x="621" y="136"/>
                  </a:cxn>
                  <a:cxn ang="0">
                    <a:pos x="633" y="92"/>
                  </a:cxn>
                  <a:cxn ang="0">
                    <a:pos x="645" y="16"/>
                  </a:cxn>
                  <a:cxn ang="0">
                    <a:pos x="657" y="72"/>
                  </a:cxn>
                  <a:cxn ang="0">
                    <a:pos x="669" y="108"/>
                  </a:cxn>
                </a:cxnLst>
                <a:rect l="0" t="0" r="r" b="b"/>
                <a:pathLst>
                  <a:path w="669" h="164">
                    <a:moveTo>
                      <a:pt x="0" y="100"/>
                    </a:moveTo>
                    <a:lnTo>
                      <a:pt x="8" y="72"/>
                    </a:lnTo>
                    <a:lnTo>
                      <a:pt x="12" y="108"/>
                    </a:lnTo>
                    <a:lnTo>
                      <a:pt x="20" y="164"/>
                    </a:lnTo>
                    <a:lnTo>
                      <a:pt x="24" y="76"/>
                    </a:lnTo>
                    <a:lnTo>
                      <a:pt x="32" y="136"/>
                    </a:lnTo>
                    <a:lnTo>
                      <a:pt x="40" y="60"/>
                    </a:lnTo>
                    <a:lnTo>
                      <a:pt x="44" y="100"/>
                    </a:lnTo>
                    <a:lnTo>
                      <a:pt x="52" y="88"/>
                    </a:lnTo>
                    <a:lnTo>
                      <a:pt x="56" y="72"/>
                    </a:lnTo>
                    <a:lnTo>
                      <a:pt x="64" y="0"/>
                    </a:lnTo>
                    <a:lnTo>
                      <a:pt x="68" y="48"/>
                    </a:lnTo>
                    <a:lnTo>
                      <a:pt x="76" y="88"/>
                    </a:lnTo>
                    <a:lnTo>
                      <a:pt x="84" y="72"/>
                    </a:lnTo>
                    <a:lnTo>
                      <a:pt x="88" y="56"/>
                    </a:lnTo>
                    <a:lnTo>
                      <a:pt x="96" y="88"/>
                    </a:lnTo>
                    <a:lnTo>
                      <a:pt x="100" y="68"/>
                    </a:lnTo>
                    <a:lnTo>
                      <a:pt x="108" y="104"/>
                    </a:lnTo>
                    <a:lnTo>
                      <a:pt x="116" y="108"/>
                    </a:lnTo>
                    <a:lnTo>
                      <a:pt x="120" y="80"/>
                    </a:lnTo>
                    <a:lnTo>
                      <a:pt x="128" y="136"/>
                    </a:lnTo>
                    <a:lnTo>
                      <a:pt x="132" y="140"/>
                    </a:lnTo>
                    <a:lnTo>
                      <a:pt x="140" y="44"/>
                    </a:lnTo>
                    <a:lnTo>
                      <a:pt x="148" y="56"/>
                    </a:lnTo>
                    <a:lnTo>
                      <a:pt x="152" y="72"/>
                    </a:lnTo>
                    <a:lnTo>
                      <a:pt x="160" y="80"/>
                    </a:lnTo>
                    <a:lnTo>
                      <a:pt x="164" y="88"/>
                    </a:lnTo>
                    <a:lnTo>
                      <a:pt x="172" y="104"/>
                    </a:lnTo>
                    <a:lnTo>
                      <a:pt x="180" y="120"/>
                    </a:lnTo>
                    <a:lnTo>
                      <a:pt x="184" y="128"/>
                    </a:lnTo>
                    <a:lnTo>
                      <a:pt x="192" y="132"/>
                    </a:lnTo>
                    <a:lnTo>
                      <a:pt x="196" y="112"/>
                    </a:lnTo>
                    <a:lnTo>
                      <a:pt x="204" y="84"/>
                    </a:lnTo>
                    <a:lnTo>
                      <a:pt x="212" y="124"/>
                    </a:lnTo>
                    <a:lnTo>
                      <a:pt x="216" y="128"/>
                    </a:lnTo>
                    <a:lnTo>
                      <a:pt x="224" y="96"/>
                    </a:lnTo>
                    <a:lnTo>
                      <a:pt x="228" y="72"/>
                    </a:lnTo>
                    <a:lnTo>
                      <a:pt x="236" y="28"/>
                    </a:lnTo>
                    <a:lnTo>
                      <a:pt x="244" y="52"/>
                    </a:lnTo>
                    <a:lnTo>
                      <a:pt x="248" y="72"/>
                    </a:lnTo>
                    <a:lnTo>
                      <a:pt x="256" y="44"/>
                    </a:lnTo>
                    <a:lnTo>
                      <a:pt x="260" y="64"/>
                    </a:lnTo>
                    <a:lnTo>
                      <a:pt x="268" y="68"/>
                    </a:lnTo>
                    <a:lnTo>
                      <a:pt x="272" y="80"/>
                    </a:lnTo>
                    <a:lnTo>
                      <a:pt x="280" y="52"/>
                    </a:lnTo>
                    <a:lnTo>
                      <a:pt x="288" y="12"/>
                    </a:lnTo>
                    <a:lnTo>
                      <a:pt x="292" y="88"/>
                    </a:lnTo>
                    <a:lnTo>
                      <a:pt x="300" y="64"/>
                    </a:lnTo>
                    <a:lnTo>
                      <a:pt x="304" y="104"/>
                    </a:lnTo>
                    <a:lnTo>
                      <a:pt x="312" y="120"/>
                    </a:lnTo>
                    <a:lnTo>
                      <a:pt x="320" y="120"/>
                    </a:lnTo>
                    <a:lnTo>
                      <a:pt x="324" y="144"/>
                    </a:lnTo>
                    <a:lnTo>
                      <a:pt x="332" y="136"/>
                    </a:lnTo>
                    <a:lnTo>
                      <a:pt x="336" y="104"/>
                    </a:lnTo>
                    <a:lnTo>
                      <a:pt x="344" y="124"/>
                    </a:lnTo>
                    <a:lnTo>
                      <a:pt x="352" y="100"/>
                    </a:lnTo>
                    <a:lnTo>
                      <a:pt x="356" y="116"/>
                    </a:lnTo>
                    <a:lnTo>
                      <a:pt x="364" y="132"/>
                    </a:lnTo>
                    <a:lnTo>
                      <a:pt x="368" y="100"/>
                    </a:lnTo>
                    <a:lnTo>
                      <a:pt x="376" y="80"/>
                    </a:lnTo>
                    <a:lnTo>
                      <a:pt x="384" y="84"/>
                    </a:lnTo>
                    <a:lnTo>
                      <a:pt x="388" y="56"/>
                    </a:lnTo>
                    <a:lnTo>
                      <a:pt x="396" y="76"/>
                    </a:lnTo>
                    <a:lnTo>
                      <a:pt x="400" y="40"/>
                    </a:lnTo>
                    <a:lnTo>
                      <a:pt x="408" y="92"/>
                    </a:lnTo>
                    <a:lnTo>
                      <a:pt x="416" y="84"/>
                    </a:lnTo>
                    <a:lnTo>
                      <a:pt x="420" y="72"/>
                    </a:lnTo>
                    <a:lnTo>
                      <a:pt x="428" y="48"/>
                    </a:lnTo>
                    <a:lnTo>
                      <a:pt x="432" y="76"/>
                    </a:lnTo>
                    <a:lnTo>
                      <a:pt x="440" y="68"/>
                    </a:lnTo>
                    <a:lnTo>
                      <a:pt x="448" y="92"/>
                    </a:lnTo>
                    <a:lnTo>
                      <a:pt x="452" y="76"/>
                    </a:lnTo>
                    <a:lnTo>
                      <a:pt x="460" y="108"/>
                    </a:lnTo>
                    <a:lnTo>
                      <a:pt x="464" y="104"/>
                    </a:lnTo>
                    <a:lnTo>
                      <a:pt x="472" y="76"/>
                    </a:lnTo>
                    <a:lnTo>
                      <a:pt x="476" y="120"/>
                    </a:lnTo>
                    <a:lnTo>
                      <a:pt x="484" y="92"/>
                    </a:lnTo>
                    <a:lnTo>
                      <a:pt x="492" y="84"/>
                    </a:lnTo>
                    <a:lnTo>
                      <a:pt x="496" y="72"/>
                    </a:lnTo>
                    <a:lnTo>
                      <a:pt x="504" y="96"/>
                    </a:lnTo>
                    <a:lnTo>
                      <a:pt x="508" y="52"/>
                    </a:lnTo>
                    <a:lnTo>
                      <a:pt x="516" y="96"/>
                    </a:lnTo>
                    <a:lnTo>
                      <a:pt x="524" y="84"/>
                    </a:lnTo>
                    <a:lnTo>
                      <a:pt x="528" y="100"/>
                    </a:lnTo>
                    <a:lnTo>
                      <a:pt x="536" y="120"/>
                    </a:lnTo>
                    <a:lnTo>
                      <a:pt x="540" y="56"/>
                    </a:lnTo>
                    <a:lnTo>
                      <a:pt x="548" y="76"/>
                    </a:lnTo>
                    <a:lnTo>
                      <a:pt x="556" y="124"/>
                    </a:lnTo>
                    <a:lnTo>
                      <a:pt x="561" y="112"/>
                    </a:lnTo>
                    <a:lnTo>
                      <a:pt x="569" y="108"/>
                    </a:lnTo>
                    <a:lnTo>
                      <a:pt x="573" y="76"/>
                    </a:lnTo>
                    <a:lnTo>
                      <a:pt x="581" y="56"/>
                    </a:lnTo>
                    <a:lnTo>
                      <a:pt x="589" y="124"/>
                    </a:lnTo>
                    <a:lnTo>
                      <a:pt x="593" y="108"/>
                    </a:lnTo>
                    <a:lnTo>
                      <a:pt x="601" y="68"/>
                    </a:lnTo>
                    <a:lnTo>
                      <a:pt x="605" y="72"/>
                    </a:lnTo>
                    <a:lnTo>
                      <a:pt x="613" y="108"/>
                    </a:lnTo>
                    <a:lnTo>
                      <a:pt x="621" y="136"/>
                    </a:lnTo>
                    <a:lnTo>
                      <a:pt x="625" y="116"/>
                    </a:lnTo>
                    <a:lnTo>
                      <a:pt x="633" y="92"/>
                    </a:lnTo>
                    <a:lnTo>
                      <a:pt x="637" y="28"/>
                    </a:lnTo>
                    <a:lnTo>
                      <a:pt x="645" y="16"/>
                    </a:lnTo>
                    <a:lnTo>
                      <a:pt x="653" y="92"/>
                    </a:lnTo>
                    <a:lnTo>
                      <a:pt x="657" y="72"/>
                    </a:lnTo>
                    <a:lnTo>
                      <a:pt x="665" y="96"/>
                    </a:lnTo>
                    <a:lnTo>
                      <a:pt x="669" y="108"/>
                    </a:lnTo>
                  </a:path>
                </a:pathLst>
              </a:custGeom>
              <a:noFill/>
              <a:ln w="0">
                <a:solidFill>
                  <a:srgbClr val="33CC33"/>
                </a:solidFill>
                <a:prstDash val="solid"/>
                <a:round/>
                <a:headEnd/>
                <a:tailEnd/>
              </a:ln>
            </p:spPr>
            <p:txBody>
              <a:bodyPr/>
              <a:lstStyle/>
              <a:p>
                <a:endParaRPr lang="en-GB" sz="1600"/>
              </a:p>
            </p:txBody>
          </p:sp>
          <p:sp>
            <p:nvSpPr>
              <p:cNvPr id="681" name="Rectangle 104"/>
              <p:cNvSpPr>
                <a:spLocks noChangeArrowheads="1"/>
              </p:cNvSpPr>
              <p:nvPr/>
            </p:nvSpPr>
            <p:spPr bwMode="auto">
              <a:xfrm>
                <a:off x="3221" y="857"/>
                <a:ext cx="563" cy="141"/>
              </a:xfrm>
              <a:prstGeom prst="rect">
                <a:avLst/>
              </a:prstGeom>
              <a:noFill/>
              <a:ln w="9525">
                <a:noFill/>
                <a:miter lim="800000"/>
                <a:headEnd/>
                <a:tailEnd/>
              </a:ln>
            </p:spPr>
            <p:txBody>
              <a:bodyPr wrap="none" lIns="0" tIns="0" rIns="0" bIns="0">
                <a:spAutoFit/>
              </a:bodyPr>
              <a:lstStyle/>
              <a:p>
                <a:r>
                  <a:rPr lang="en-GB" sz="1050">
                    <a:solidFill>
                      <a:srgbClr val="000000"/>
                    </a:solidFill>
                    <a:latin typeface="Arial Narrow" pitchFamily="34" charset="0"/>
                  </a:rPr>
                  <a:t>ag:</a:t>
                </a:r>
                <a:r>
                  <a:rPr lang="en-GB" sz="1050" b="0">
                    <a:solidFill>
                      <a:srgbClr val="000000"/>
                    </a:solidFill>
                    <a:latin typeface="Arial Narrow" pitchFamily="34" charset="0"/>
                  </a:rPr>
                  <a:t> responses</a:t>
                </a:r>
                <a:endParaRPr lang="en-GB" sz="1600"/>
              </a:p>
            </p:txBody>
          </p:sp>
        </p:grpSp>
        <p:grpSp>
          <p:nvGrpSpPr>
            <p:cNvPr id="440" name="Group 304"/>
            <p:cNvGrpSpPr>
              <a:grpSpLocks/>
            </p:cNvGrpSpPr>
            <p:nvPr/>
          </p:nvGrpSpPr>
          <p:grpSpPr bwMode="auto">
            <a:xfrm>
              <a:off x="4015733" y="4276749"/>
              <a:ext cx="4290892" cy="901701"/>
              <a:chOff x="2307" y="1485"/>
              <a:chExt cx="2495" cy="568"/>
            </a:xfrm>
          </p:grpSpPr>
          <p:sp>
            <p:nvSpPr>
              <p:cNvPr id="587" name="Rectangle 106"/>
              <p:cNvSpPr>
                <a:spLocks noChangeArrowheads="1"/>
              </p:cNvSpPr>
              <p:nvPr/>
            </p:nvSpPr>
            <p:spPr bwMode="auto">
              <a:xfrm>
                <a:off x="2367" y="1613"/>
                <a:ext cx="2379" cy="348"/>
              </a:xfrm>
              <a:prstGeom prst="rect">
                <a:avLst/>
              </a:prstGeom>
              <a:solidFill>
                <a:srgbClr val="FFFFFF"/>
              </a:solidFill>
              <a:ln w="9525">
                <a:noFill/>
                <a:miter lim="800000"/>
                <a:headEnd/>
                <a:tailEnd/>
              </a:ln>
            </p:spPr>
            <p:txBody>
              <a:bodyPr/>
              <a:lstStyle/>
              <a:p>
                <a:endParaRPr lang="en-GB" sz="1600"/>
              </a:p>
            </p:txBody>
          </p:sp>
          <p:sp>
            <p:nvSpPr>
              <p:cNvPr id="588" name="Rectangle 107"/>
              <p:cNvSpPr>
                <a:spLocks noChangeArrowheads="1"/>
              </p:cNvSpPr>
              <p:nvPr/>
            </p:nvSpPr>
            <p:spPr bwMode="auto">
              <a:xfrm>
                <a:off x="2367" y="1613"/>
                <a:ext cx="2379" cy="348"/>
              </a:xfrm>
              <a:prstGeom prst="rect">
                <a:avLst/>
              </a:prstGeom>
              <a:noFill/>
              <a:ln w="0">
                <a:solidFill>
                  <a:srgbClr val="FFFFFF"/>
                </a:solidFill>
                <a:miter lim="800000"/>
                <a:headEnd/>
                <a:tailEnd/>
              </a:ln>
            </p:spPr>
            <p:txBody>
              <a:bodyPr/>
              <a:lstStyle/>
              <a:p>
                <a:endParaRPr lang="en-GB" sz="1600"/>
              </a:p>
            </p:txBody>
          </p:sp>
          <p:sp>
            <p:nvSpPr>
              <p:cNvPr id="589" name="Line 108"/>
              <p:cNvSpPr>
                <a:spLocks noChangeShapeType="1"/>
              </p:cNvSpPr>
              <p:nvPr/>
            </p:nvSpPr>
            <p:spPr bwMode="auto">
              <a:xfrm>
                <a:off x="2367" y="1613"/>
                <a:ext cx="2379" cy="0"/>
              </a:xfrm>
              <a:prstGeom prst="line">
                <a:avLst/>
              </a:prstGeom>
              <a:noFill/>
              <a:ln w="0">
                <a:solidFill>
                  <a:srgbClr val="000000"/>
                </a:solidFill>
                <a:round/>
                <a:headEnd/>
                <a:tailEnd/>
              </a:ln>
            </p:spPr>
            <p:txBody>
              <a:bodyPr/>
              <a:lstStyle/>
              <a:p>
                <a:endParaRPr lang="en-GB" sz="1600"/>
              </a:p>
            </p:txBody>
          </p:sp>
          <p:sp>
            <p:nvSpPr>
              <p:cNvPr id="590" name="Line 109"/>
              <p:cNvSpPr>
                <a:spLocks noChangeShapeType="1"/>
              </p:cNvSpPr>
              <p:nvPr/>
            </p:nvSpPr>
            <p:spPr bwMode="auto">
              <a:xfrm>
                <a:off x="2367" y="1961"/>
                <a:ext cx="2379" cy="0"/>
              </a:xfrm>
              <a:prstGeom prst="line">
                <a:avLst/>
              </a:prstGeom>
              <a:noFill/>
              <a:ln w="0">
                <a:solidFill>
                  <a:srgbClr val="000000"/>
                </a:solidFill>
                <a:round/>
                <a:headEnd/>
                <a:tailEnd/>
              </a:ln>
            </p:spPr>
            <p:txBody>
              <a:bodyPr/>
              <a:lstStyle/>
              <a:p>
                <a:endParaRPr lang="en-GB" sz="1600"/>
              </a:p>
            </p:txBody>
          </p:sp>
          <p:sp>
            <p:nvSpPr>
              <p:cNvPr id="591" name="Line 110"/>
              <p:cNvSpPr>
                <a:spLocks noChangeShapeType="1"/>
              </p:cNvSpPr>
              <p:nvPr/>
            </p:nvSpPr>
            <p:spPr bwMode="auto">
              <a:xfrm flipV="1">
                <a:off x="4746" y="1613"/>
                <a:ext cx="0" cy="348"/>
              </a:xfrm>
              <a:prstGeom prst="line">
                <a:avLst/>
              </a:prstGeom>
              <a:noFill/>
              <a:ln w="0">
                <a:solidFill>
                  <a:srgbClr val="000000"/>
                </a:solidFill>
                <a:round/>
                <a:headEnd/>
                <a:tailEnd/>
              </a:ln>
            </p:spPr>
            <p:txBody>
              <a:bodyPr/>
              <a:lstStyle/>
              <a:p>
                <a:endParaRPr lang="en-GB" sz="1600"/>
              </a:p>
            </p:txBody>
          </p:sp>
          <p:sp>
            <p:nvSpPr>
              <p:cNvPr id="592" name="Line 111"/>
              <p:cNvSpPr>
                <a:spLocks noChangeShapeType="1"/>
              </p:cNvSpPr>
              <p:nvPr/>
            </p:nvSpPr>
            <p:spPr bwMode="auto">
              <a:xfrm flipV="1">
                <a:off x="2367" y="1613"/>
                <a:ext cx="0" cy="348"/>
              </a:xfrm>
              <a:prstGeom prst="line">
                <a:avLst/>
              </a:prstGeom>
              <a:noFill/>
              <a:ln w="0">
                <a:solidFill>
                  <a:srgbClr val="000000"/>
                </a:solidFill>
                <a:round/>
                <a:headEnd/>
                <a:tailEnd/>
              </a:ln>
            </p:spPr>
            <p:txBody>
              <a:bodyPr/>
              <a:lstStyle/>
              <a:p>
                <a:endParaRPr lang="en-GB" sz="1600"/>
              </a:p>
            </p:txBody>
          </p:sp>
          <p:sp>
            <p:nvSpPr>
              <p:cNvPr id="593" name="Line 112"/>
              <p:cNvSpPr>
                <a:spLocks noChangeShapeType="1"/>
              </p:cNvSpPr>
              <p:nvPr/>
            </p:nvSpPr>
            <p:spPr bwMode="auto">
              <a:xfrm>
                <a:off x="2367" y="1961"/>
                <a:ext cx="2379" cy="0"/>
              </a:xfrm>
              <a:prstGeom prst="line">
                <a:avLst/>
              </a:prstGeom>
              <a:noFill/>
              <a:ln w="0">
                <a:solidFill>
                  <a:srgbClr val="000000"/>
                </a:solidFill>
                <a:round/>
                <a:headEnd/>
                <a:tailEnd/>
              </a:ln>
            </p:spPr>
            <p:txBody>
              <a:bodyPr/>
              <a:lstStyle/>
              <a:p>
                <a:endParaRPr lang="en-GB" sz="1600"/>
              </a:p>
            </p:txBody>
          </p:sp>
          <p:sp>
            <p:nvSpPr>
              <p:cNvPr id="594" name="Line 113"/>
              <p:cNvSpPr>
                <a:spLocks noChangeShapeType="1"/>
              </p:cNvSpPr>
              <p:nvPr/>
            </p:nvSpPr>
            <p:spPr bwMode="auto">
              <a:xfrm flipV="1">
                <a:off x="2367" y="1613"/>
                <a:ext cx="0" cy="348"/>
              </a:xfrm>
              <a:prstGeom prst="line">
                <a:avLst/>
              </a:prstGeom>
              <a:noFill/>
              <a:ln w="0">
                <a:solidFill>
                  <a:srgbClr val="000000"/>
                </a:solidFill>
                <a:round/>
                <a:headEnd/>
                <a:tailEnd/>
              </a:ln>
            </p:spPr>
            <p:txBody>
              <a:bodyPr/>
              <a:lstStyle/>
              <a:p>
                <a:endParaRPr lang="en-GB" sz="1600"/>
              </a:p>
            </p:txBody>
          </p:sp>
          <p:sp>
            <p:nvSpPr>
              <p:cNvPr id="595" name="Line 114"/>
              <p:cNvSpPr>
                <a:spLocks noChangeShapeType="1"/>
              </p:cNvSpPr>
              <p:nvPr/>
            </p:nvSpPr>
            <p:spPr bwMode="auto">
              <a:xfrm flipV="1">
                <a:off x="2367" y="1937"/>
                <a:ext cx="0" cy="24"/>
              </a:xfrm>
              <a:prstGeom prst="line">
                <a:avLst/>
              </a:prstGeom>
              <a:noFill/>
              <a:ln w="0">
                <a:solidFill>
                  <a:srgbClr val="000000"/>
                </a:solidFill>
                <a:round/>
                <a:headEnd/>
                <a:tailEnd/>
              </a:ln>
            </p:spPr>
            <p:txBody>
              <a:bodyPr/>
              <a:lstStyle/>
              <a:p>
                <a:endParaRPr lang="en-GB" sz="1600"/>
              </a:p>
            </p:txBody>
          </p:sp>
          <p:sp>
            <p:nvSpPr>
              <p:cNvPr id="596" name="Line 115"/>
              <p:cNvSpPr>
                <a:spLocks noChangeShapeType="1"/>
              </p:cNvSpPr>
              <p:nvPr/>
            </p:nvSpPr>
            <p:spPr bwMode="auto">
              <a:xfrm>
                <a:off x="2367" y="1613"/>
                <a:ext cx="0" cy="20"/>
              </a:xfrm>
              <a:prstGeom prst="line">
                <a:avLst/>
              </a:prstGeom>
              <a:noFill/>
              <a:ln w="0">
                <a:solidFill>
                  <a:srgbClr val="000000"/>
                </a:solidFill>
                <a:round/>
                <a:headEnd/>
                <a:tailEnd/>
              </a:ln>
            </p:spPr>
            <p:txBody>
              <a:bodyPr/>
              <a:lstStyle/>
              <a:p>
                <a:endParaRPr lang="en-GB" sz="1600"/>
              </a:p>
            </p:txBody>
          </p:sp>
          <p:sp>
            <p:nvSpPr>
              <p:cNvPr id="597" name="Rectangle 116"/>
              <p:cNvSpPr>
                <a:spLocks noChangeArrowheads="1"/>
              </p:cNvSpPr>
              <p:nvPr/>
            </p:nvSpPr>
            <p:spPr bwMode="auto">
              <a:xfrm>
                <a:off x="2353" y="1973"/>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0</a:t>
                </a:r>
                <a:endParaRPr lang="en-GB" sz="1600"/>
              </a:p>
            </p:txBody>
          </p:sp>
          <p:sp>
            <p:nvSpPr>
              <p:cNvPr id="598" name="Line 117"/>
              <p:cNvSpPr>
                <a:spLocks noChangeShapeType="1"/>
              </p:cNvSpPr>
              <p:nvPr/>
            </p:nvSpPr>
            <p:spPr bwMode="auto">
              <a:xfrm flipV="1">
                <a:off x="2764" y="1937"/>
                <a:ext cx="0" cy="24"/>
              </a:xfrm>
              <a:prstGeom prst="line">
                <a:avLst/>
              </a:prstGeom>
              <a:noFill/>
              <a:ln w="0">
                <a:solidFill>
                  <a:srgbClr val="000000"/>
                </a:solidFill>
                <a:round/>
                <a:headEnd/>
                <a:tailEnd/>
              </a:ln>
            </p:spPr>
            <p:txBody>
              <a:bodyPr/>
              <a:lstStyle/>
              <a:p>
                <a:endParaRPr lang="en-GB" sz="1600"/>
              </a:p>
            </p:txBody>
          </p:sp>
          <p:sp>
            <p:nvSpPr>
              <p:cNvPr id="599" name="Line 118"/>
              <p:cNvSpPr>
                <a:spLocks noChangeShapeType="1"/>
              </p:cNvSpPr>
              <p:nvPr/>
            </p:nvSpPr>
            <p:spPr bwMode="auto">
              <a:xfrm>
                <a:off x="2764" y="1613"/>
                <a:ext cx="0" cy="20"/>
              </a:xfrm>
              <a:prstGeom prst="line">
                <a:avLst/>
              </a:prstGeom>
              <a:noFill/>
              <a:ln w="0">
                <a:solidFill>
                  <a:srgbClr val="000000"/>
                </a:solidFill>
                <a:round/>
                <a:headEnd/>
                <a:tailEnd/>
              </a:ln>
            </p:spPr>
            <p:txBody>
              <a:bodyPr/>
              <a:lstStyle/>
              <a:p>
                <a:endParaRPr lang="en-GB" sz="1600"/>
              </a:p>
            </p:txBody>
          </p:sp>
          <p:sp>
            <p:nvSpPr>
              <p:cNvPr id="600" name="Rectangle 119"/>
              <p:cNvSpPr>
                <a:spLocks noChangeArrowheads="1"/>
              </p:cNvSpPr>
              <p:nvPr/>
            </p:nvSpPr>
            <p:spPr bwMode="auto">
              <a:xfrm>
                <a:off x="2721" y="1973"/>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200</a:t>
                </a:r>
                <a:endParaRPr lang="en-GB" sz="1600"/>
              </a:p>
            </p:txBody>
          </p:sp>
          <p:sp>
            <p:nvSpPr>
              <p:cNvPr id="601" name="Line 120"/>
              <p:cNvSpPr>
                <a:spLocks noChangeShapeType="1"/>
              </p:cNvSpPr>
              <p:nvPr/>
            </p:nvSpPr>
            <p:spPr bwMode="auto">
              <a:xfrm flipV="1">
                <a:off x="3160" y="1937"/>
                <a:ext cx="0" cy="24"/>
              </a:xfrm>
              <a:prstGeom prst="line">
                <a:avLst/>
              </a:prstGeom>
              <a:noFill/>
              <a:ln w="0">
                <a:solidFill>
                  <a:srgbClr val="000000"/>
                </a:solidFill>
                <a:round/>
                <a:headEnd/>
                <a:tailEnd/>
              </a:ln>
            </p:spPr>
            <p:txBody>
              <a:bodyPr/>
              <a:lstStyle/>
              <a:p>
                <a:endParaRPr lang="en-GB" sz="1600"/>
              </a:p>
            </p:txBody>
          </p:sp>
          <p:sp>
            <p:nvSpPr>
              <p:cNvPr id="602" name="Line 121"/>
              <p:cNvSpPr>
                <a:spLocks noChangeShapeType="1"/>
              </p:cNvSpPr>
              <p:nvPr/>
            </p:nvSpPr>
            <p:spPr bwMode="auto">
              <a:xfrm>
                <a:off x="3160" y="1613"/>
                <a:ext cx="0" cy="20"/>
              </a:xfrm>
              <a:prstGeom prst="line">
                <a:avLst/>
              </a:prstGeom>
              <a:noFill/>
              <a:ln w="0">
                <a:solidFill>
                  <a:srgbClr val="000000"/>
                </a:solidFill>
                <a:round/>
                <a:headEnd/>
                <a:tailEnd/>
              </a:ln>
            </p:spPr>
            <p:txBody>
              <a:bodyPr/>
              <a:lstStyle/>
              <a:p>
                <a:endParaRPr lang="en-GB" sz="1600"/>
              </a:p>
            </p:txBody>
          </p:sp>
          <p:sp>
            <p:nvSpPr>
              <p:cNvPr id="603" name="Rectangle 122"/>
              <p:cNvSpPr>
                <a:spLocks noChangeArrowheads="1"/>
              </p:cNvSpPr>
              <p:nvPr/>
            </p:nvSpPr>
            <p:spPr bwMode="auto">
              <a:xfrm>
                <a:off x="3117" y="1973"/>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400</a:t>
                </a:r>
                <a:endParaRPr lang="en-GB" sz="1600"/>
              </a:p>
            </p:txBody>
          </p:sp>
          <p:sp>
            <p:nvSpPr>
              <p:cNvPr id="604" name="Line 123"/>
              <p:cNvSpPr>
                <a:spLocks noChangeShapeType="1"/>
              </p:cNvSpPr>
              <p:nvPr/>
            </p:nvSpPr>
            <p:spPr bwMode="auto">
              <a:xfrm flipV="1">
                <a:off x="3557" y="1937"/>
                <a:ext cx="0" cy="24"/>
              </a:xfrm>
              <a:prstGeom prst="line">
                <a:avLst/>
              </a:prstGeom>
              <a:noFill/>
              <a:ln w="0">
                <a:solidFill>
                  <a:srgbClr val="000000"/>
                </a:solidFill>
                <a:round/>
                <a:headEnd/>
                <a:tailEnd/>
              </a:ln>
            </p:spPr>
            <p:txBody>
              <a:bodyPr/>
              <a:lstStyle/>
              <a:p>
                <a:endParaRPr lang="en-GB" sz="1600"/>
              </a:p>
            </p:txBody>
          </p:sp>
          <p:sp>
            <p:nvSpPr>
              <p:cNvPr id="605" name="Line 124"/>
              <p:cNvSpPr>
                <a:spLocks noChangeShapeType="1"/>
              </p:cNvSpPr>
              <p:nvPr/>
            </p:nvSpPr>
            <p:spPr bwMode="auto">
              <a:xfrm>
                <a:off x="3557" y="1613"/>
                <a:ext cx="0" cy="20"/>
              </a:xfrm>
              <a:prstGeom prst="line">
                <a:avLst/>
              </a:prstGeom>
              <a:noFill/>
              <a:ln w="0">
                <a:solidFill>
                  <a:srgbClr val="000000"/>
                </a:solidFill>
                <a:round/>
                <a:headEnd/>
                <a:tailEnd/>
              </a:ln>
            </p:spPr>
            <p:txBody>
              <a:bodyPr/>
              <a:lstStyle/>
              <a:p>
                <a:endParaRPr lang="en-GB" sz="1600"/>
              </a:p>
            </p:txBody>
          </p:sp>
          <p:sp>
            <p:nvSpPr>
              <p:cNvPr id="606" name="Rectangle 125"/>
              <p:cNvSpPr>
                <a:spLocks noChangeArrowheads="1"/>
              </p:cNvSpPr>
              <p:nvPr/>
            </p:nvSpPr>
            <p:spPr bwMode="auto">
              <a:xfrm>
                <a:off x="3514" y="1973"/>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600</a:t>
                </a:r>
                <a:endParaRPr lang="en-GB" sz="1600"/>
              </a:p>
            </p:txBody>
          </p:sp>
          <p:sp>
            <p:nvSpPr>
              <p:cNvPr id="607" name="Line 126"/>
              <p:cNvSpPr>
                <a:spLocks noChangeShapeType="1"/>
              </p:cNvSpPr>
              <p:nvPr/>
            </p:nvSpPr>
            <p:spPr bwMode="auto">
              <a:xfrm flipV="1">
                <a:off x="3953" y="1937"/>
                <a:ext cx="0" cy="24"/>
              </a:xfrm>
              <a:prstGeom prst="line">
                <a:avLst/>
              </a:prstGeom>
              <a:noFill/>
              <a:ln w="0">
                <a:solidFill>
                  <a:srgbClr val="000000"/>
                </a:solidFill>
                <a:round/>
                <a:headEnd/>
                <a:tailEnd/>
              </a:ln>
            </p:spPr>
            <p:txBody>
              <a:bodyPr/>
              <a:lstStyle/>
              <a:p>
                <a:endParaRPr lang="en-GB" sz="1600"/>
              </a:p>
            </p:txBody>
          </p:sp>
          <p:sp>
            <p:nvSpPr>
              <p:cNvPr id="608" name="Line 127"/>
              <p:cNvSpPr>
                <a:spLocks noChangeShapeType="1"/>
              </p:cNvSpPr>
              <p:nvPr/>
            </p:nvSpPr>
            <p:spPr bwMode="auto">
              <a:xfrm>
                <a:off x="3953" y="1613"/>
                <a:ext cx="0" cy="20"/>
              </a:xfrm>
              <a:prstGeom prst="line">
                <a:avLst/>
              </a:prstGeom>
              <a:noFill/>
              <a:ln w="0">
                <a:solidFill>
                  <a:srgbClr val="000000"/>
                </a:solidFill>
                <a:round/>
                <a:headEnd/>
                <a:tailEnd/>
              </a:ln>
            </p:spPr>
            <p:txBody>
              <a:bodyPr/>
              <a:lstStyle/>
              <a:p>
                <a:endParaRPr lang="en-GB" sz="1600"/>
              </a:p>
            </p:txBody>
          </p:sp>
          <p:sp>
            <p:nvSpPr>
              <p:cNvPr id="609" name="Rectangle 128"/>
              <p:cNvSpPr>
                <a:spLocks noChangeArrowheads="1"/>
              </p:cNvSpPr>
              <p:nvPr/>
            </p:nvSpPr>
            <p:spPr bwMode="auto">
              <a:xfrm>
                <a:off x="3910" y="1973"/>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800</a:t>
                </a:r>
                <a:endParaRPr lang="en-GB" sz="1600"/>
              </a:p>
            </p:txBody>
          </p:sp>
          <p:sp>
            <p:nvSpPr>
              <p:cNvPr id="610" name="Line 129"/>
              <p:cNvSpPr>
                <a:spLocks noChangeShapeType="1"/>
              </p:cNvSpPr>
              <p:nvPr/>
            </p:nvSpPr>
            <p:spPr bwMode="auto">
              <a:xfrm flipV="1">
                <a:off x="4349" y="1937"/>
                <a:ext cx="0" cy="24"/>
              </a:xfrm>
              <a:prstGeom prst="line">
                <a:avLst/>
              </a:prstGeom>
              <a:noFill/>
              <a:ln w="0">
                <a:solidFill>
                  <a:srgbClr val="000000"/>
                </a:solidFill>
                <a:round/>
                <a:headEnd/>
                <a:tailEnd/>
              </a:ln>
            </p:spPr>
            <p:txBody>
              <a:bodyPr/>
              <a:lstStyle/>
              <a:p>
                <a:endParaRPr lang="en-GB" sz="1600"/>
              </a:p>
            </p:txBody>
          </p:sp>
          <p:sp>
            <p:nvSpPr>
              <p:cNvPr id="611" name="Line 130"/>
              <p:cNvSpPr>
                <a:spLocks noChangeShapeType="1"/>
              </p:cNvSpPr>
              <p:nvPr/>
            </p:nvSpPr>
            <p:spPr bwMode="auto">
              <a:xfrm>
                <a:off x="4349" y="1613"/>
                <a:ext cx="0" cy="20"/>
              </a:xfrm>
              <a:prstGeom prst="line">
                <a:avLst/>
              </a:prstGeom>
              <a:noFill/>
              <a:ln w="0">
                <a:solidFill>
                  <a:srgbClr val="000000"/>
                </a:solidFill>
                <a:round/>
                <a:headEnd/>
                <a:tailEnd/>
              </a:ln>
            </p:spPr>
            <p:txBody>
              <a:bodyPr/>
              <a:lstStyle/>
              <a:p>
                <a:endParaRPr lang="en-GB" sz="1600"/>
              </a:p>
            </p:txBody>
          </p:sp>
          <p:sp>
            <p:nvSpPr>
              <p:cNvPr id="612" name="Rectangle 131"/>
              <p:cNvSpPr>
                <a:spLocks noChangeArrowheads="1"/>
              </p:cNvSpPr>
              <p:nvPr/>
            </p:nvSpPr>
            <p:spPr bwMode="auto">
              <a:xfrm>
                <a:off x="4292" y="1973"/>
                <a:ext cx="113"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1000</a:t>
                </a:r>
                <a:endParaRPr lang="en-GB" sz="1600"/>
              </a:p>
            </p:txBody>
          </p:sp>
          <p:sp>
            <p:nvSpPr>
              <p:cNvPr id="613" name="Line 132"/>
              <p:cNvSpPr>
                <a:spLocks noChangeShapeType="1"/>
              </p:cNvSpPr>
              <p:nvPr/>
            </p:nvSpPr>
            <p:spPr bwMode="auto">
              <a:xfrm flipV="1">
                <a:off x="4746" y="1937"/>
                <a:ext cx="0" cy="24"/>
              </a:xfrm>
              <a:prstGeom prst="line">
                <a:avLst/>
              </a:prstGeom>
              <a:noFill/>
              <a:ln w="0">
                <a:solidFill>
                  <a:srgbClr val="000000"/>
                </a:solidFill>
                <a:round/>
                <a:headEnd/>
                <a:tailEnd/>
              </a:ln>
            </p:spPr>
            <p:txBody>
              <a:bodyPr/>
              <a:lstStyle/>
              <a:p>
                <a:endParaRPr lang="en-GB" sz="1600"/>
              </a:p>
            </p:txBody>
          </p:sp>
          <p:sp>
            <p:nvSpPr>
              <p:cNvPr id="614" name="Line 133"/>
              <p:cNvSpPr>
                <a:spLocks noChangeShapeType="1"/>
              </p:cNvSpPr>
              <p:nvPr/>
            </p:nvSpPr>
            <p:spPr bwMode="auto">
              <a:xfrm>
                <a:off x="4746" y="1613"/>
                <a:ext cx="0" cy="20"/>
              </a:xfrm>
              <a:prstGeom prst="line">
                <a:avLst/>
              </a:prstGeom>
              <a:noFill/>
              <a:ln w="0">
                <a:solidFill>
                  <a:srgbClr val="000000"/>
                </a:solidFill>
                <a:round/>
                <a:headEnd/>
                <a:tailEnd/>
              </a:ln>
            </p:spPr>
            <p:txBody>
              <a:bodyPr/>
              <a:lstStyle/>
              <a:p>
                <a:endParaRPr lang="en-GB" sz="1600"/>
              </a:p>
            </p:txBody>
          </p:sp>
          <p:sp>
            <p:nvSpPr>
              <p:cNvPr id="615" name="Rectangle 134"/>
              <p:cNvSpPr>
                <a:spLocks noChangeArrowheads="1"/>
              </p:cNvSpPr>
              <p:nvPr/>
            </p:nvSpPr>
            <p:spPr bwMode="auto">
              <a:xfrm>
                <a:off x="4689" y="1973"/>
                <a:ext cx="113"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1200</a:t>
                </a:r>
                <a:endParaRPr lang="en-GB" sz="1600"/>
              </a:p>
            </p:txBody>
          </p:sp>
          <p:sp>
            <p:nvSpPr>
              <p:cNvPr id="616" name="Line 135"/>
              <p:cNvSpPr>
                <a:spLocks noChangeShapeType="1"/>
              </p:cNvSpPr>
              <p:nvPr/>
            </p:nvSpPr>
            <p:spPr bwMode="auto">
              <a:xfrm>
                <a:off x="2367" y="1961"/>
                <a:ext cx="20" cy="0"/>
              </a:xfrm>
              <a:prstGeom prst="line">
                <a:avLst/>
              </a:prstGeom>
              <a:noFill/>
              <a:ln w="0">
                <a:solidFill>
                  <a:srgbClr val="000000"/>
                </a:solidFill>
                <a:round/>
                <a:headEnd/>
                <a:tailEnd/>
              </a:ln>
            </p:spPr>
            <p:txBody>
              <a:bodyPr/>
              <a:lstStyle/>
              <a:p>
                <a:endParaRPr lang="en-GB" sz="1600"/>
              </a:p>
            </p:txBody>
          </p:sp>
          <p:sp>
            <p:nvSpPr>
              <p:cNvPr id="617" name="Line 136"/>
              <p:cNvSpPr>
                <a:spLocks noChangeShapeType="1"/>
              </p:cNvSpPr>
              <p:nvPr/>
            </p:nvSpPr>
            <p:spPr bwMode="auto">
              <a:xfrm flipH="1">
                <a:off x="4722" y="1961"/>
                <a:ext cx="24" cy="0"/>
              </a:xfrm>
              <a:prstGeom prst="line">
                <a:avLst/>
              </a:prstGeom>
              <a:noFill/>
              <a:ln w="0">
                <a:solidFill>
                  <a:srgbClr val="000000"/>
                </a:solidFill>
                <a:round/>
                <a:headEnd/>
                <a:tailEnd/>
              </a:ln>
            </p:spPr>
            <p:txBody>
              <a:bodyPr/>
              <a:lstStyle/>
              <a:p>
                <a:endParaRPr lang="en-GB" sz="1600"/>
              </a:p>
            </p:txBody>
          </p:sp>
          <p:sp>
            <p:nvSpPr>
              <p:cNvPr id="618" name="Rectangle 137"/>
              <p:cNvSpPr>
                <a:spLocks noChangeArrowheads="1"/>
              </p:cNvSpPr>
              <p:nvPr/>
            </p:nvSpPr>
            <p:spPr bwMode="auto">
              <a:xfrm>
                <a:off x="2307" y="1929"/>
                <a:ext cx="4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-2</a:t>
                </a:r>
                <a:endParaRPr lang="en-GB" sz="1600"/>
              </a:p>
            </p:txBody>
          </p:sp>
          <p:sp>
            <p:nvSpPr>
              <p:cNvPr id="619" name="Line 138"/>
              <p:cNvSpPr>
                <a:spLocks noChangeShapeType="1"/>
              </p:cNvSpPr>
              <p:nvPr/>
            </p:nvSpPr>
            <p:spPr bwMode="auto">
              <a:xfrm>
                <a:off x="2367" y="1845"/>
                <a:ext cx="20" cy="0"/>
              </a:xfrm>
              <a:prstGeom prst="line">
                <a:avLst/>
              </a:prstGeom>
              <a:noFill/>
              <a:ln w="0">
                <a:solidFill>
                  <a:srgbClr val="000000"/>
                </a:solidFill>
                <a:round/>
                <a:headEnd/>
                <a:tailEnd/>
              </a:ln>
            </p:spPr>
            <p:txBody>
              <a:bodyPr/>
              <a:lstStyle/>
              <a:p>
                <a:endParaRPr lang="en-GB" sz="1600"/>
              </a:p>
            </p:txBody>
          </p:sp>
          <p:sp>
            <p:nvSpPr>
              <p:cNvPr id="620" name="Line 139"/>
              <p:cNvSpPr>
                <a:spLocks noChangeShapeType="1"/>
              </p:cNvSpPr>
              <p:nvPr/>
            </p:nvSpPr>
            <p:spPr bwMode="auto">
              <a:xfrm flipH="1">
                <a:off x="4722" y="1845"/>
                <a:ext cx="24" cy="0"/>
              </a:xfrm>
              <a:prstGeom prst="line">
                <a:avLst/>
              </a:prstGeom>
              <a:noFill/>
              <a:ln w="0">
                <a:solidFill>
                  <a:srgbClr val="000000"/>
                </a:solidFill>
                <a:round/>
                <a:headEnd/>
                <a:tailEnd/>
              </a:ln>
            </p:spPr>
            <p:txBody>
              <a:bodyPr/>
              <a:lstStyle/>
              <a:p>
                <a:endParaRPr lang="en-GB" sz="1600"/>
              </a:p>
            </p:txBody>
          </p:sp>
          <p:sp>
            <p:nvSpPr>
              <p:cNvPr id="621" name="Rectangle 140"/>
              <p:cNvSpPr>
                <a:spLocks noChangeArrowheads="1"/>
              </p:cNvSpPr>
              <p:nvPr/>
            </p:nvSpPr>
            <p:spPr bwMode="auto">
              <a:xfrm>
                <a:off x="2325" y="1813"/>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0</a:t>
                </a:r>
                <a:endParaRPr lang="en-GB" sz="1600"/>
              </a:p>
            </p:txBody>
          </p:sp>
          <p:sp>
            <p:nvSpPr>
              <p:cNvPr id="622" name="Line 141"/>
              <p:cNvSpPr>
                <a:spLocks noChangeShapeType="1"/>
              </p:cNvSpPr>
              <p:nvPr/>
            </p:nvSpPr>
            <p:spPr bwMode="auto">
              <a:xfrm>
                <a:off x="2367" y="1729"/>
                <a:ext cx="20" cy="0"/>
              </a:xfrm>
              <a:prstGeom prst="line">
                <a:avLst/>
              </a:prstGeom>
              <a:noFill/>
              <a:ln w="0">
                <a:solidFill>
                  <a:srgbClr val="000000"/>
                </a:solidFill>
                <a:round/>
                <a:headEnd/>
                <a:tailEnd/>
              </a:ln>
            </p:spPr>
            <p:txBody>
              <a:bodyPr/>
              <a:lstStyle/>
              <a:p>
                <a:endParaRPr lang="en-GB" sz="1600"/>
              </a:p>
            </p:txBody>
          </p:sp>
          <p:sp>
            <p:nvSpPr>
              <p:cNvPr id="623" name="Line 142"/>
              <p:cNvSpPr>
                <a:spLocks noChangeShapeType="1"/>
              </p:cNvSpPr>
              <p:nvPr/>
            </p:nvSpPr>
            <p:spPr bwMode="auto">
              <a:xfrm flipH="1">
                <a:off x="4722" y="1729"/>
                <a:ext cx="24" cy="0"/>
              </a:xfrm>
              <a:prstGeom prst="line">
                <a:avLst/>
              </a:prstGeom>
              <a:noFill/>
              <a:ln w="0">
                <a:solidFill>
                  <a:srgbClr val="000000"/>
                </a:solidFill>
                <a:round/>
                <a:headEnd/>
                <a:tailEnd/>
              </a:ln>
            </p:spPr>
            <p:txBody>
              <a:bodyPr/>
              <a:lstStyle/>
              <a:p>
                <a:endParaRPr lang="en-GB" sz="1600"/>
              </a:p>
            </p:txBody>
          </p:sp>
          <p:sp>
            <p:nvSpPr>
              <p:cNvPr id="624" name="Rectangle 143"/>
              <p:cNvSpPr>
                <a:spLocks noChangeArrowheads="1"/>
              </p:cNvSpPr>
              <p:nvPr/>
            </p:nvSpPr>
            <p:spPr bwMode="auto">
              <a:xfrm>
                <a:off x="2325" y="1697"/>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2</a:t>
                </a:r>
                <a:endParaRPr lang="en-GB" sz="1600"/>
              </a:p>
            </p:txBody>
          </p:sp>
          <p:sp>
            <p:nvSpPr>
              <p:cNvPr id="625" name="Line 144"/>
              <p:cNvSpPr>
                <a:spLocks noChangeShapeType="1"/>
              </p:cNvSpPr>
              <p:nvPr/>
            </p:nvSpPr>
            <p:spPr bwMode="auto">
              <a:xfrm>
                <a:off x="2367" y="1613"/>
                <a:ext cx="20" cy="0"/>
              </a:xfrm>
              <a:prstGeom prst="line">
                <a:avLst/>
              </a:prstGeom>
              <a:noFill/>
              <a:ln w="0">
                <a:solidFill>
                  <a:srgbClr val="000000"/>
                </a:solidFill>
                <a:round/>
                <a:headEnd/>
                <a:tailEnd/>
              </a:ln>
            </p:spPr>
            <p:txBody>
              <a:bodyPr/>
              <a:lstStyle/>
              <a:p>
                <a:endParaRPr lang="en-GB" sz="1600"/>
              </a:p>
            </p:txBody>
          </p:sp>
          <p:sp>
            <p:nvSpPr>
              <p:cNvPr id="626" name="Line 145"/>
              <p:cNvSpPr>
                <a:spLocks noChangeShapeType="1"/>
              </p:cNvSpPr>
              <p:nvPr/>
            </p:nvSpPr>
            <p:spPr bwMode="auto">
              <a:xfrm flipH="1">
                <a:off x="4722" y="1613"/>
                <a:ext cx="24" cy="0"/>
              </a:xfrm>
              <a:prstGeom prst="line">
                <a:avLst/>
              </a:prstGeom>
              <a:noFill/>
              <a:ln w="0">
                <a:solidFill>
                  <a:srgbClr val="000000"/>
                </a:solidFill>
                <a:round/>
                <a:headEnd/>
                <a:tailEnd/>
              </a:ln>
            </p:spPr>
            <p:txBody>
              <a:bodyPr/>
              <a:lstStyle/>
              <a:p>
                <a:endParaRPr lang="en-GB" sz="1600"/>
              </a:p>
            </p:txBody>
          </p:sp>
          <p:sp>
            <p:nvSpPr>
              <p:cNvPr id="627" name="Rectangle 146"/>
              <p:cNvSpPr>
                <a:spLocks noChangeArrowheads="1"/>
              </p:cNvSpPr>
              <p:nvPr/>
            </p:nvSpPr>
            <p:spPr bwMode="auto">
              <a:xfrm>
                <a:off x="2325" y="1581"/>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4</a:t>
                </a:r>
                <a:endParaRPr lang="en-GB" sz="1600"/>
              </a:p>
            </p:txBody>
          </p:sp>
          <p:sp>
            <p:nvSpPr>
              <p:cNvPr id="628" name="Line 147"/>
              <p:cNvSpPr>
                <a:spLocks noChangeShapeType="1"/>
              </p:cNvSpPr>
              <p:nvPr/>
            </p:nvSpPr>
            <p:spPr bwMode="auto">
              <a:xfrm>
                <a:off x="2367" y="1613"/>
                <a:ext cx="2379" cy="0"/>
              </a:xfrm>
              <a:prstGeom prst="line">
                <a:avLst/>
              </a:prstGeom>
              <a:noFill/>
              <a:ln w="0">
                <a:solidFill>
                  <a:srgbClr val="000000"/>
                </a:solidFill>
                <a:round/>
                <a:headEnd/>
                <a:tailEnd/>
              </a:ln>
            </p:spPr>
            <p:txBody>
              <a:bodyPr/>
              <a:lstStyle/>
              <a:p>
                <a:endParaRPr lang="en-GB" sz="1600"/>
              </a:p>
            </p:txBody>
          </p:sp>
          <p:sp>
            <p:nvSpPr>
              <p:cNvPr id="629" name="Line 148"/>
              <p:cNvSpPr>
                <a:spLocks noChangeShapeType="1"/>
              </p:cNvSpPr>
              <p:nvPr/>
            </p:nvSpPr>
            <p:spPr bwMode="auto">
              <a:xfrm>
                <a:off x="2367" y="1961"/>
                <a:ext cx="2379" cy="0"/>
              </a:xfrm>
              <a:prstGeom prst="line">
                <a:avLst/>
              </a:prstGeom>
              <a:noFill/>
              <a:ln w="0">
                <a:solidFill>
                  <a:srgbClr val="000000"/>
                </a:solidFill>
                <a:round/>
                <a:headEnd/>
                <a:tailEnd/>
              </a:ln>
            </p:spPr>
            <p:txBody>
              <a:bodyPr/>
              <a:lstStyle/>
              <a:p>
                <a:endParaRPr lang="en-GB" sz="1600"/>
              </a:p>
            </p:txBody>
          </p:sp>
          <p:sp>
            <p:nvSpPr>
              <p:cNvPr id="630" name="Line 149"/>
              <p:cNvSpPr>
                <a:spLocks noChangeShapeType="1"/>
              </p:cNvSpPr>
              <p:nvPr/>
            </p:nvSpPr>
            <p:spPr bwMode="auto">
              <a:xfrm flipV="1">
                <a:off x="4746" y="1613"/>
                <a:ext cx="0" cy="348"/>
              </a:xfrm>
              <a:prstGeom prst="line">
                <a:avLst/>
              </a:prstGeom>
              <a:noFill/>
              <a:ln w="0">
                <a:solidFill>
                  <a:srgbClr val="000000"/>
                </a:solidFill>
                <a:round/>
                <a:headEnd/>
                <a:tailEnd/>
              </a:ln>
            </p:spPr>
            <p:txBody>
              <a:bodyPr/>
              <a:lstStyle/>
              <a:p>
                <a:endParaRPr lang="en-GB" sz="1600"/>
              </a:p>
            </p:txBody>
          </p:sp>
          <p:sp>
            <p:nvSpPr>
              <p:cNvPr id="631" name="Line 150"/>
              <p:cNvSpPr>
                <a:spLocks noChangeShapeType="1"/>
              </p:cNvSpPr>
              <p:nvPr/>
            </p:nvSpPr>
            <p:spPr bwMode="auto">
              <a:xfrm flipV="1">
                <a:off x="2367" y="1613"/>
                <a:ext cx="0" cy="348"/>
              </a:xfrm>
              <a:prstGeom prst="line">
                <a:avLst/>
              </a:prstGeom>
              <a:noFill/>
              <a:ln w="0">
                <a:solidFill>
                  <a:srgbClr val="000000"/>
                </a:solidFill>
                <a:round/>
                <a:headEnd/>
                <a:tailEnd/>
              </a:ln>
            </p:spPr>
            <p:txBody>
              <a:bodyPr/>
              <a:lstStyle/>
              <a:p>
                <a:endParaRPr lang="en-GB" sz="1600"/>
              </a:p>
            </p:txBody>
          </p:sp>
          <p:sp>
            <p:nvSpPr>
              <p:cNvPr id="632" name="Freeform 151"/>
              <p:cNvSpPr>
                <a:spLocks/>
              </p:cNvSpPr>
              <p:nvPr/>
            </p:nvSpPr>
            <p:spPr bwMode="auto">
              <a:xfrm>
                <a:off x="2371" y="1745"/>
                <a:ext cx="813" cy="176"/>
              </a:xfrm>
              <a:custGeom>
                <a:avLst/>
                <a:gdLst/>
                <a:ahLst/>
                <a:cxnLst>
                  <a:cxn ang="0">
                    <a:pos x="12" y="172"/>
                  </a:cxn>
                  <a:cxn ang="0">
                    <a:pos x="32" y="88"/>
                  </a:cxn>
                  <a:cxn ang="0">
                    <a:pos x="52" y="88"/>
                  </a:cxn>
                  <a:cxn ang="0">
                    <a:pos x="72" y="124"/>
                  </a:cxn>
                  <a:cxn ang="0">
                    <a:pos x="88" y="112"/>
                  </a:cxn>
                  <a:cxn ang="0">
                    <a:pos x="108" y="112"/>
                  </a:cxn>
                  <a:cxn ang="0">
                    <a:pos x="129" y="120"/>
                  </a:cxn>
                  <a:cxn ang="0">
                    <a:pos x="149" y="84"/>
                  </a:cxn>
                  <a:cxn ang="0">
                    <a:pos x="169" y="20"/>
                  </a:cxn>
                  <a:cxn ang="0">
                    <a:pos x="185" y="4"/>
                  </a:cxn>
                  <a:cxn ang="0">
                    <a:pos x="205" y="156"/>
                  </a:cxn>
                  <a:cxn ang="0">
                    <a:pos x="225" y="96"/>
                  </a:cxn>
                  <a:cxn ang="0">
                    <a:pos x="245" y="88"/>
                  </a:cxn>
                  <a:cxn ang="0">
                    <a:pos x="261" y="84"/>
                  </a:cxn>
                  <a:cxn ang="0">
                    <a:pos x="281" y="52"/>
                  </a:cxn>
                  <a:cxn ang="0">
                    <a:pos x="301" y="68"/>
                  </a:cxn>
                  <a:cxn ang="0">
                    <a:pos x="321" y="60"/>
                  </a:cxn>
                  <a:cxn ang="0">
                    <a:pos x="341" y="172"/>
                  </a:cxn>
                  <a:cxn ang="0">
                    <a:pos x="357" y="136"/>
                  </a:cxn>
                  <a:cxn ang="0">
                    <a:pos x="377" y="104"/>
                  </a:cxn>
                  <a:cxn ang="0">
                    <a:pos x="397" y="44"/>
                  </a:cxn>
                  <a:cxn ang="0">
                    <a:pos x="417" y="68"/>
                  </a:cxn>
                  <a:cxn ang="0">
                    <a:pos x="433" y="68"/>
                  </a:cxn>
                  <a:cxn ang="0">
                    <a:pos x="453" y="124"/>
                  </a:cxn>
                  <a:cxn ang="0">
                    <a:pos x="473" y="136"/>
                  </a:cxn>
                  <a:cxn ang="0">
                    <a:pos x="493" y="116"/>
                  </a:cxn>
                  <a:cxn ang="0">
                    <a:pos x="513" y="124"/>
                  </a:cxn>
                  <a:cxn ang="0">
                    <a:pos x="529" y="108"/>
                  </a:cxn>
                  <a:cxn ang="0">
                    <a:pos x="549" y="108"/>
                  </a:cxn>
                  <a:cxn ang="0">
                    <a:pos x="569" y="124"/>
                  </a:cxn>
                  <a:cxn ang="0">
                    <a:pos x="589" y="76"/>
                  </a:cxn>
                  <a:cxn ang="0">
                    <a:pos x="609" y="52"/>
                  </a:cxn>
                  <a:cxn ang="0">
                    <a:pos x="625" y="96"/>
                  </a:cxn>
                  <a:cxn ang="0">
                    <a:pos x="645" y="120"/>
                  </a:cxn>
                  <a:cxn ang="0">
                    <a:pos x="665" y="116"/>
                  </a:cxn>
                  <a:cxn ang="0">
                    <a:pos x="685" y="108"/>
                  </a:cxn>
                  <a:cxn ang="0">
                    <a:pos x="701" y="128"/>
                  </a:cxn>
                  <a:cxn ang="0">
                    <a:pos x="721" y="76"/>
                  </a:cxn>
                  <a:cxn ang="0">
                    <a:pos x="741" y="56"/>
                  </a:cxn>
                  <a:cxn ang="0">
                    <a:pos x="761" y="0"/>
                  </a:cxn>
                  <a:cxn ang="0">
                    <a:pos x="781" y="120"/>
                  </a:cxn>
                  <a:cxn ang="0">
                    <a:pos x="797" y="52"/>
                  </a:cxn>
                </a:cxnLst>
                <a:rect l="0" t="0" r="r" b="b"/>
                <a:pathLst>
                  <a:path w="813" h="176">
                    <a:moveTo>
                      <a:pt x="0" y="84"/>
                    </a:moveTo>
                    <a:lnTo>
                      <a:pt x="8" y="96"/>
                    </a:lnTo>
                    <a:lnTo>
                      <a:pt x="12" y="172"/>
                    </a:lnTo>
                    <a:lnTo>
                      <a:pt x="20" y="88"/>
                    </a:lnTo>
                    <a:lnTo>
                      <a:pt x="24" y="84"/>
                    </a:lnTo>
                    <a:lnTo>
                      <a:pt x="32" y="88"/>
                    </a:lnTo>
                    <a:lnTo>
                      <a:pt x="40" y="84"/>
                    </a:lnTo>
                    <a:lnTo>
                      <a:pt x="44" y="56"/>
                    </a:lnTo>
                    <a:lnTo>
                      <a:pt x="52" y="88"/>
                    </a:lnTo>
                    <a:lnTo>
                      <a:pt x="56" y="16"/>
                    </a:lnTo>
                    <a:lnTo>
                      <a:pt x="64" y="44"/>
                    </a:lnTo>
                    <a:lnTo>
                      <a:pt x="72" y="124"/>
                    </a:lnTo>
                    <a:lnTo>
                      <a:pt x="76" y="152"/>
                    </a:lnTo>
                    <a:lnTo>
                      <a:pt x="84" y="172"/>
                    </a:lnTo>
                    <a:lnTo>
                      <a:pt x="88" y="112"/>
                    </a:lnTo>
                    <a:lnTo>
                      <a:pt x="96" y="128"/>
                    </a:lnTo>
                    <a:lnTo>
                      <a:pt x="104" y="136"/>
                    </a:lnTo>
                    <a:lnTo>
                      <a:pt x="108" y="112"/>
                    </a:lnTo>
                    <a:lnTo>
                      <a:pt x="117" y="132"/>
                    </a:lnTo>
                    <a:lnTo>
                      <a:pt x="121" y="112"/>
                    </a:lnTo>
                    <a:lnTo>
                      <a:pt x="129" y="120"/>
                    </a:lnTo>
                    <a:lnTo>
                      <a:pt x="137" y="104"/>
                    </a:lnTo>
                    <a:lnTo>
                      <a:pt x="141" y="64"/>
                    </a:lnTo>
                    <a:lnTo>
                      <a:pt x="149" y="84"/>
                    </a:lnTo>
                    <a:lnTo>
                      <a:pt x="153" y="80"/>
                    </a:lnTo>
                    <a:lnTo>
                      <a:pt x="161" y="56"/>
                    </a:lnTo>
                    <a:lnTo>
                      <a:pt x="169" y="20"/>
                    </a:lnTo>
                    <a:lnTo>
                      <a:pt x="173" y="68"/>
                    </a:lnTo>
                    <a:lnTo>
                      <a:pt x="181" y="108"/>
                    </a:lnTo>
                    <a:lnTo>
                      <a:pt x="185" y="4"/>
                    </a:lnTo>
                    <a:lnTo>
                      <a:pt x="193" y="96"/>
                    </a:lnTo>
                    <a:lnTo>
                      <a:pt x="201" y="140"/>
                    </a:lnTo>
                    <a:lnTo>
                      <a:pt x="205" y="156"/>
                    </a:lnTo>
                    <a:lnTo>
                      <a:pt x="213" y="164"/>
                    </a:lnTo>
                    <a:lnTo>
                      <a:pt x="217" y="132"/>
                    </a:lnTo>
                    <a:lnTo>
                      <a:pt x="225" y="96"/>
                    </a:lnTo>
                    <a:lnTo>
                      <a:pt x="229" y="104"/>
                    </a:lnTo>
                    <a:lnTo>
                      <a:pt x="237" y="80"/>
                    </a:lnTo>
                    <a:lnTo>
                      <a:pt x="245" y="88"/>
                    </a:lnTo>
                    <a:lnTo>
                      <a:pt x="249" y="136"/>
                    </a:lnTo>
                    <a:lnTo>
                      <a:pt x="257" y="92"/>
                    </a:lnTo>
                    <a:lnTo>
                      <a:pt x="261" y="84"/>
                    </a:lnTo>
                    <a:lnTo>
                      <a:pt x="269" y="116"/>
                    </a:lnTo>
                    <a:lnTo>
                      <a:pt x="277" y="112"/>
                    </a:lnTo>
                    <a:lnTo>
                      <a:pt x="281" y="52"/>
                    </a:lnTo>
                    <a:lnTo>
                      <a:pt x="289" y="72"/>
                    </a:lnTo>
                    <a:lnTo>
                      <a:pt x="293" y="76"/>
                    </a:lnTo>
                    <a:lnTo>
                      <a:pt x="301" y="68"/>
                    </a:lnTo>
                    <a:lnTo>
                      <a:pt x="309" y="56"/>
                    </a:lnTo>
                    <a:lnTo>
                      <a:pt x="313" y="16"/>
                    </a:lnTo>
                    <a:lnTo>
                      <a:pt x="321" y="60"/>
                    </a:lnTo>
                    <a:lnTo>
                      <a:pt x="325" y="176"/>
                    </a:lnTo>
                    <a:lnTo>
                      <a:pt x="333" y="160"/>
                    </a:lnTo>
                    <a:lnTo>
                      <a:pt x="341" y="172"/>
                    </a:lnTo>
                    <a:lnTo>
                      <a:pt x="345" y="136"/>
                    </a:lnTo>
                    <a:lnTo>
                      <a:pt x="353" y="132"/>
                    </a:lnTo>
                    <a:lnTo>
                      <a:pt x="357" y="136"/>
                    </a:lnTo>
                    <a:lnTo>
                      <a:pt x="365" y="124"/>
                    </a:lnTo>
                    <a:lnTo>
                      <a:pt x="373" y="120"/>
                    </a:lnTo>
                    <a:lnTo>
                      <a:pt x="377" y="104"/>
                    </a:lnTo>
                    <a:lnTo>
                      <a:pt x="385" y="132"/>
                    </a:lnTo>
                    <a:lnTo>
                      <a:pt x="389" y="84"/>
                    </a:lnTo>
                    <a:lnTo>
                      <a:pt x="397" y="44"/>
                    </a:lnTo>
                    <a:lnTo>
                      <a:pt x="405" y="20"/>
                    </a:lnTo>
                    <a:lnTo>
                      <a:pt x="409" y="68"/>
                    </a:lnTo>
                    <a:lnTo>
                      <a:pt x="417" y="68"/>
                    </a:lnTo>
                    <a:lnTo>
                      <a:pt x="421" y="52"/>
                    </a:lnTo>
                    <a:lnTo>
                      <a:pt x="429" y="92"/>
                    </a:lnTo>
                    <a:lnTo>
                      <a:pt x="433" y="68"/>
                    </a:lnTo>
                    <a:lnTo>
                      <a:pt x="441" y="28"/>
                    </a:lnTo>
                    <a:lnTo>
                      <a:pt x="449" y="88"/>
                    </a:lnTo>
                    <a:lnTo>
                      <a:pt x="453" y="124"/>
                    </a:lnTo>
                    <a:lnTo>
                      <a:pt x="461" y="144"/>
                    </a:lnTo>
                    <a:lnTo>
                      <a:pt x="465" y="108"/>
                    </a:lnTo>
                    <a:lnTo>
                      <a:pt x="473" y="136"/>
                    </a:lnTo>
                    <a:lnTo>
                      <a:pt x="481" y="120"/>
                    </a:lnTo>
                    <a:lnTo>
                      <a:pt x="485" y="104"/>
                    </a:lnTo>
                    <a:lnTo>
                      <a:pt x="493" y="116"/>
                    </a:lnTo>
                    <a:lnTo>
                      <a:pt x="497" y="104"/>
                    </a:lnTo>
                    <a:lnTo>
                      <a:pt x="505" y="96"/>
                    </a:lnTo>
                    <a:lnTo>
                      <a:pt x="513" y="124"/>
                    </a:lnTo>
                    <a:lnTo>
                      <a:pt x="517" y="88"/>
                    </a:lnTo>
                    <a:lnTo>
                      <a:pt x="525" y="100"/>
                    </a:lnTo>
                    <a:lnTo>
                      <a:pt x="529" y="108"/>
                    </a:lnTo>
                    <a:lnTo>
                      <a:pt x="537" y="132"/>
                    </a:lnTo>
                    <a:lnTo>
                      <a:pt x="545" y="108"/>
                    </a:lnTo>
                    <a:lnTo>
                      <a:pt x="549" y="108"/>
                    </a:lnTo>
                    <a:lnTo>
                      <a:pt x="557" y="80"/>
                    </a:lnTo>
                    <a:lnTo>
                      <a:pt x="561" y="92"/>
                    </a:lnTo>
                    <a:lnTo>
                      <a:pt x="569" y="124"/>
                    </a:lnTo>
                    <a:lnTo>
                      <a:pt x="577" y="104"/>
                    </a:lnTo>
                    <a:lnTo>
                      <a:pt x="581" y="124"/>
                    </a:lnTo>
                    <a:lnTo>
                      <a:pt x="589" y="76"/>
                    </a:lnTo>
                    <a:lnTo>
                      <a:pt x="593" y="92"/>
                    </a:lnTo>
                    <a:lnTo>
                      <a:pt x="601" y="76"/>
                    </a:lnTo>
                    <a:lnTo>
                      <a:pt x="609" y="52"/>
                    </a:lnTo>
                    <a:lnTo>
                      <a:pt x="613" y="80"/>
                    </a:lnTo>
                    <a:lnTo>
                      <a:pt x="621" y="56"/>
                    </a:lnTo>
                    <a:lnTo>
                      <a:pt x="625" y="96"/>
                    </a:lnTo>
                    <a:lnTo>
                      <a:pt x="633" y="12"/>
                    </a:lnTo>
                    <a:lnTo>
                      <a:pt x="637" y="48"/>
                    </a:lnTo>
                    <a:lnTo>
                      <a:pt x="645" y="120"/>
                    </a:lnTo>
                    <a:lnTo>
                      <a:pt x="653" y="100"/>
                    </a:lnTo>
                    <a:lnTo>
                      <a:pt x="657" y="140"/>
                    </a:lnTo>
                    <a:lnTo>
                      <a:pt x="665" y="116"/>
                    </a:lnTo>
                    <a:lnTo>
                      <a:pt x="669" y="128"/>
                    </a:lnTo>
                    <a:lnTo>
                      <a:pt x="677" y="144"/>
                    </a:lnTo>
                    <a:lnTo>
                      <a:pt x="685" y="108"/>
                    </a:lnTo>
                    <a:lnTo>
                      <a:pt x="689" y="132"/>
                    </a:lnTo>
                    <a:lnTo>
                      <a:pt x="697" y="140"/>
                    </a:lnTo>
                    <a:lnTo>
                      <a:pt x="701" y="128"/>
                    </a:lnTo>
                    <a:lnTo>
                      <a:pt x="709" y="108"/>
                    </a:lnTo>
                    <a:lnTo>
                      <a:pt x="717" y="60"/>
                    </a:lnTo>
                    <a:lnTo>
                      <a:pt x="721" y="76"/>
                    </a:lnTo>
                    <a:lnTo>
                      <a:pt x="729" y="84"/>
                    </a:lnTo>
                    <a:lnTo>
                      <a:pt x="733" y="100"/>
                    </a:lnTo>
                    <a:lnTo>
                      <a:pt x="741" y="56"/>
                    </a:lnTo>
                    <a:lnTo>
                      <a:pt x="749" y="112"/>
                    </a:lnTo>
                    <a:lnTo>
                      <a:pt x="753" y="136"/>
                    </a:lnTo>
                    <a:lnTo>
                      <a:pt x="761" y="0"/>
                    </a:lnTo>
                    <a:lnTo>
                      <a:pt x="765" y="48"/>
                    </a:lnTo>
                    <a:lnTo>
                      <a:pt x="773" y="156"/>
                    </a:lnTo>
                    <a:lnTo>
                      <a:pt x="781" y="120"/>
                    </a:lnTo>
                    <a:lnTo>
                      <a:pt x="785" y="116"/>
                    </a:lnTo>
                    <a:lnTo>
                      <a:pt x="793" y="156"/>
                    </a:lnTo>
                    <a:lnTo>
                      <a:pt x="797" y="52"/>
                    </a:lnTo>
                    <a:lnTo>
                      <a:pt x="805" y="112"/>
                    </a:lnTo>
                    <a:lnTo>
                      <a:pt x="813" y="92"/>
                    </a:lnTo>
                  </a:path>
                </a:pathLst>
              </a:custGeom>
              <a:noFill/>
              <a:ln w="0">
                <a:solidFill>
                  <a:srgbClr val="FF3300"/>
                </a:solidFill>
                <a:prstDash val="solid"/>
                <a:round/>
                <a:headEnd/>
                <a:tailEnd/>
              </a:ln>
            </p:spPr>
            <p:txBody>
              <a:bodyPr/>
              <a:lstStyle/>
              <a:p>
                <a:endParaRPr lang="en-GB" sz="1600"/>
              </a:p>
            </p:txBody>
          </p:sp>
          <p:sp>
            <p:nvSpPr>
              <p:cNvPr id="633" name="Freeform 152"/>
              <p:cNvSpPr>
                <a:spLocks/>
              </p:cNvSpPr>
              <p:nvPr/>
            </p:nvSpPr>
            <p:spPr bwMode="auto">
              <a:xfrm>
                <a:off x="3184" y="1741"/>
                <a:ext cx="809" cy="196"/>
              </a:xfrm>
              <a:custGeom>
                <a:avLst/>
                <a:gdLst/>
                <a:ahLst/>
                <a:cxnLst>
                  <a:cxn ang="0">
                    <a:pos x="12" y="100"/>
                  </a:cxn>
                  <a:cxn ang="0">
                    <a:pos x="28" y="108"/>
                  </a:cxn>
                  <a:cxn ang="0">
                    <a:pos x="48" y="116"/>
                  </a:cxn>
                  <a:cxn ang="0">
                    <a:pos x="68" y="60"/>
                  </a:cxn>
                  <a:cxn ang="0">
                    <a:pos x="88" y="116"/>
                  </a:cxn>
                  <a:cxn ang="0">
                    <a:pos x="108" y="128"/>
                  </a:cxn>
                  <a:cxn ang="0">
                    <a:pos x="124" y="160"/>
                  </a:cxn>
                  <a:cxn ang="0">
                    <a:pos x="144" y="156"/>
                  </a:cxn>
                  <a:cxn ang="0">
                    <a:pos x="164" y="128"/>
                  </a:cxn>
                  <a:cxn ang="0">
                    <a:pos x="184" y="96"/>
                  </a:cxn>
                  <a:cxn ang="0">
                    <a:pos x="204" y="20"/>
                  </a:cxn>
                  <a:cxn ang="0">
                    <a:pos x="220" y="88"/>
                  </a:cxn>
                  <a:cxn ang="0">
                    <a:pos x="240" y="104"/>
                  </a:cxn>
                  <a:cxn ang="0">
                    <a:pos x="260" y="84"/>
                  </a:cxn>
                  <a:cxn ang="0">
                    <a:pos x="280" y="100"/>
                  </a:cxn>
                  <a:cxn ang="0">
                    <a:pos x="296" y="84"/>
                  </a:cxn>
                  <a:cxn ang="0">
                    <a:pos x="316" y="112"/>
                  </a:cxn>
                  <a:cxn ang="0">
                    <a:pos x="337" y="116"/>
                  </a:cxn>
                  <a:cxn ang="0">
                    <a:pos x="357" y="116"/>
                  </a:cxn>
                  <a:cxn ang="0">
                    <a:pos x="377" y="60"/>
                  </a:cxn>
                  <a:cxn ang="0">
                    <a:pos x="393" y="0"/>
                  </a:cxn>
                  <a:cxn ang="0">
                    <a:pos x="413" y="144"/>
                  </a:cxn>
                  <a:cxn ang="0">
                    <a:pos x="433" y="120"/>
                  </a:cxn>
                  <a:cxn ang="0">
                    <a:pos x="453" y="100"/>
                  </a:cxn>
                  <a:cxn ang="0">
                    <a:pos x="469" y="108"/>
                  </a:cxn>
                  <a:cxn ang="0">
                    <a:pos x="489" y="124"/>
                  </a:cxn>
                  <a:cxn ang="0">
                    <a:pos x="509" y="88"/>
                  </a:cxn>
                  <a:cxn ang="0">
                    <a:pos x="529" y="72"/>
                  </a:cxn>
                  <a:cxn ang="0">
                    <a:pos x="549" y="124"/>
                  </a:cxn>
                  <a:cxn ang="0">
                    <a:pos x="565" y="132"/>
                  </a:cxn>
                  <a:cxn ang="0">
                    <a:pos x="585" y="116"/>
                  </a:cxn>
                  <a:cxn ang="0">
                    <a:pos x="605" y="108"/>
                  </a:cxn>
                  <a:cxn ang="0">
                    <a:pos x="625" y="96"/>
                  </a:cxn>
                  <a:cxn ang="0">
                    <a:pos x="645" y="96"/>
                  </a:cxn>
                  <a:cxn ang="0">
                    <a:pos x="661" y="144"/>
                  </a:cxn>
                  <a:cxn ang="0">
                    <a:pos x="681" y="120"/>
                  </a:cxn>
                  <a:cxn ang="0">
                    <a:pos x="701" y="116"/>
                  </a:cxn>
                  <a:cxn ang="0">
                    <a:pos x="721" y="128"/>
                  </a:cxn>
                  <a:cxn ang="0">
                    <a:pos x="737" y="60"/>
                  </a:cxn>
                  <a:cxn ang="0">
                    <a:pos x="757" y="112"/>
                  </a:cxn>
                  <a:cxn ang="0">
                    <a:pos x="777" y="16"/>
                  </a:cxn>
                  <a:cxn ang="0">
                    <a:pos x="797" y="196"/>
                  </a:cxn>
                </a:cxnLst>
                <a:rect l="0" t="0" r="r" b="b"/>
                <a:pathLst>
                  <a:path w="809" h="196">
                    <a:moveTo>
                      <a:pt x="0" y="96"/>
                    </a:moveTo>
                    <a:lnTo>
                      <a:pt x="4" y="120"/>
                    </a:lnTo>
                    <a:lnTo>
                      <a:pt x="12" y="100"/>
                    </a:lnTo>
                    <a:lnTo>
                      <a:pt x="16" y="124"/>
                    </a:lnTo>
                    <a:lnTo>
                      <a:pt x="24" y="116"/>
                    </a:lnTo>
                    <a:lnTo>
                      <a:pt x="28" y="108"/>
                    </a:lnTo>
                    <a:lnTo>
                      <a:pt x="36" y="100"/>
                    </a:lnTo>
                    <a:lnTo>
                      <a:pt x="44" y="60"/>
                    </a:lnTo>
                    <a:lnTo>
                      <a:pt x="48" y="116"/>
                    </a:lnTo>
                    <a:lnTo>
                      <a:pt x="56" y="40"/>
                    </a:lnTo>
                    <a:lnTo>
                      <a:pt x="60" y="64"/>
                    </a:lnTo>
                    <a:lnTo>
                      <a:pt x="68" y="60"/>
                    </a:lnTo>
                    <a:lnTo>
                      <a:pt x="76" y="44"/>
                    </a:lnTo>
                    <a:lnTo>
                      <a:pt x="80" y="48"/>
                    </a:lnTo>
                    <a:lnTo>
                      <a:pt x="88" y="116"/>
                    </a:lnTo>
                    <a:lnTo>
                      <a:pt x="92" y="156"/>
                    </a:lnTo>
                    <a:lnTo>
                      <a:pt x="100" y="112"/>
                    </a:lnTo>
                    <a:lnTo>
                      <a:pt x="108" y="128"/>
                    </a:lnTo>
                    <a:lnTo>
                      <a:pt x="112" y="136"/>
                    </a:lnTo>
                    <a:lnTo>
                      <a:pt x="120" y="144"/>
                    </a:lnTo>
                    <a:lnTo>
                      <a:pt x="124" y="160"/>
                    </a:lnTo>
                    <a:lnTo>
                      <a:pt x="132" y="140"/>
                    </a:lnTo>
                    <a:lnTo>
                      <a:pt x="140" y="104"/>
                    </a:lnTo>
                    <a:lnTo>
                      <a:pt x="144" y="156"/>
                    </a:lnTo>
                    <a:lnTo>
                      <a:pt x="152" y="96"/>
                    </a:lnTo>
                    <a:lnTo>
                      <a:pt x="156" y="84"/>
                    </a:lnTo>
                    <a:lnTo>
                      <a:pt x="164" y="128"/>
                    </a:lnTo>
                    <a:lnTo>
                      <a:pt x="172" y="104"/>
                    </a:lnTo>
                    <a:lnTo>
                      <a:pt x="176" y="112"/>
                    </a:lnTo>
                    <a:lnTo>
                      <a:pt x="184" y="96"/>
                    </a:lnTo>
                    <a:lnTo>
                      <a:pt x="188" y="104"/>
                    </a:lnTo>
                    <a:lnTo>
                      <a:pt x="196" y="48"/>
                    </a:lnTo>
                    <a:lnTo>
                      <a:pt x="204" y="20"/>
                    </a:lnTo>
                    <a:lnTo>
                      <a:pt x="208" y="48"/>
                    </a:lnTo>
                    <a:lnTo>
                      <a:pt x="216" y="56"/>
                    </a:lnTo>
                    <a:lnTo>
                      <a:pt x="220" y="88"/>
                    </a:lnTo>
                    <a:lnTo>
                      <a:pt x="228" y="132"/>
                    </a:lnTo>
                    <a:lnTo>
                      <a:pt x="232" y="96"/>
                    </a:lnTo>
                    <a:lnTo>
                      <a:pt x="240" y="104"/>
                    </a:lnTo>
                    <a:lnTo>
                      <a:pt x="248" y="112"/>
                    </a:lnTo>
                    <a:lnTo>
                      <a:pt x="252" y="92"/>
                    </a:lnTo>
                    <a:lnTo>
                      <a:pt x="260" y="84"/>
                    </a:lnTo>
                    <a:lnTo>
                      <a:pt x="264" y="144"/>
                    </a:lnTo>
                    <a:lnTo>
                      <a:pt x="272" y="124"/>
                    </a:lnTo>
                    <a:lnTo>
                      <a:pt x="280" y="100"/>
                    </a:lnTo>
                    <a:lnTo>
                      <a:pt x="284" y="160"/>
                    </a:lnTo>
                    <a:lnTo>
                      <a:pt x="292" y="108"/>
                    </a:lnTo>
                    <a:lnTo>
                      <a:pt x="296" y="84"/>
                    </a:lnTo>
                    <a:lnTo>
                      <a:pt x="304" y="96"/>
                    </a:lnTo>
                    <a:lnTo>
                      <a:pt x="312" y="120"/>
                    </a:lnTo>
                    <a:lnTo>
                      <a:pt x="316" y="112"/>
                    </a:lnTo>
                    <a:lnTo>
                      <a:pt x="324" y="116"/>
                    </a:lnTo>
                    <a:lnTo>
                      <a:pt x="328" y="96"/>
                    </a:lnTo>
                    <a:lnTo>
                      <a:pt x="337" y="116"/>
                    </a:lnTo>
                    <a:lnTo>
                      <a:pt x="345" y="64"/>
                    </a:lnTo>
                    <a:lnTo>
                      <a:pt x="349" y="116"/>
                    </a:lnTo>
                    <a:lnTo>
                      <a:pt x="357" y="116"/>
                    </a:lnTo>
                    <a:lnTo>
                      <a:pt x="361" y="128"/>
                    </a:lnTo>
                    <a:lnTo>
                      <a:pt x="369" y="100"/>
                    </a:lnTo>
                    <a:lnTo>
                      <a:pt x="377" y="60"/>
                    </a:lnTo>
                    <a:lnTo>
                      <a:pt x="381" y="92"/>
                    </a:lnTo>
                    <a:lnTo>
                      <a:pt x="389" y="140"/>
                    </a:lnTo>
                    <a:lnTo>
                      <a:pt x="393" y="0"/>
                    </a:lnTo>
                    <a:lnTo>
                      <a:pt x="401" y="52"/>
                    </a:lnTo>
                    <a:lnTo>
                      <a:pt x="409" y="140"/>
                    </a:lnTo>
                    <a:lnTo>
                      <a:pt x="413" y="144"/>
                    </a:lnTo>
                    <a:lnTo>
                      <a:pt x="421" y="128"/>
                    </a:lnTo>
                    <a:lnTo>
                      <a:pt x="425" y="120"/>
                    </a:lnTo>
                    <a:lnTo>
                      <a:pt x="433" y="120"/>
                    </a:lnTo>
                    <a:lnTo>
                      <a:pt x="437" y="104"/>
                    </a:lnTo>
                    <a:lnTo>
                      <a:pt x="445" y="80"/>
                    </a:lnTo>
                    <a:lnTo>
                      <a:pt x="453" y="100"/>
                    </a:lnTo>
                    <a:lnTo>
                      <a:pt x="457" y="148"/>
                    </a:lnTo>
                    <a:lnTo>
                      <a:pt x="465" y="108"/>
                    </a:lnTo>
                    <a:lnTo>
                      <a:pt x="469" y="108"/>
                    </a:lnTo>
                    <a:lnTo>
                      <a:pt x="477" y="64"/>
                    </a:lnTo>
                    <a:lnTo>
                      <a:pt x="485" y="68"/>
                    </a:lnTo>
                    <a:lnTo>
                      <a:pt x="489" y="124"/>
                    </a:lnTo>
                    <a:lnTo>
                      <a:pt x="497" y="88"/>
                    </a:lnTo>
                    <a:lnTo>
                      <a:pt x="501" y="100"/>
                    </a:lnTo>
                    <a:lnTo>
                      <a:pt x="509" y="88"/>
                    </a:lnTo>
                    <a:lnTo>
                      <a:pt x="517" y="92"/>
                    </a:lnTo>
                    <a:lnTo>
                      <a:pt x="521" y="12"/>
                    </a:lnTo>
                    <a:lnTo>
                      <a:pt x="529" y="72"/>
                    </a:lnTo>
                    <a:lnTo>
                      <a:pt x="533" y="116"/>
                    </a:lnTo>
                    <a:lnTo>
                      <a:pt x="541" y="152"/>
                    </a:lnTo>
                    <a:lnTo>
                      <a:pt x="549" y="124"/>
                    </a:lnTo>
                    <a:lnTo>
                      <a:pt x="553" y="156"/>
                    </a:lnTo>
                    <a:lnTo>
                      <a:pt x="561" y="128"/>
                    </a:lnTo>
                    <a:lnTo>
                      <a:pt x="565" y="132"/>
                    </a:lnTo>
                    <a:lnTo>
                      <a:pt x="573" y="132"/>
                    </a:lnTo>
                    <a:lnTo>
                      <a:pt x="581" y="100"/>
                    </a:lnTo>
                    <a:lnTo>
                      <a:pt x="585" y="116"/>
                    </a:lnTo>
                    <a:lnTo>
                      <a:pt x="593" y="92"/>
                    </a:lnTo>
                    <a:lnTo>
                      <a:pt x="597" y="124"/>
                    </a:lnTo>
                    <a:lnTo>
                      <a:pt x="605" y="108"/>
                    </a:lnTo>
                    <a:lnTo>
                      <a:pt x="613" y="56"/>
                    </a:lnTo>
                    <a:lnTo>
                      <a:pt x="617" y="68"/>
                    </a:lnTo>
                    <a:lnTo>
                      <a:pt x="625" y="96"/>
                    </a:lnTo>
                    <a:lnTo>
                      <a:pt x="629" y="72"/>
                    </a:lnTo>
                    <a:lnTo>
                      <a:pt x="637" y="92"/>
                    </a:lnTo>
                    <a:lnTo>
                      <a:pt x="645" y="96"/>
                    </a:lnTo>
                    <a:lnTo>
                      <a:pt x="649" y="32"/>
                    </a:lnTo>
                    <a:lnTo>
                      <a:pt x="657" y="64"/>
                    </a:lnTo>
                    <a:lnTo>
                      <a:pt x="661" y="144"/>
                    </a:lnTo>
                    <a:lnTo>
                      <a:pt x="669" y="152"/>
                    </a:lnTo>
                    <a:lnTo>
                      <a:pt x="673" y="124"/>
                    </a:lnTo>
                    <a:lnTo>
                      <a:pt x="681" y="120"/>
                    </a:lnTo>
                    <a:lnTo>
                      <a:pt x="689" y="136"/>
                    </a:lnTo>
                    <a:lnTo>
                      <a:pt x="693" y="116"/>
                    </a:lnTo>
                    <a:lnTo>
                      <a:pt x="701" y="116"/>
                    </a:lnTo>
                    <a:lnTo>
                      <a:pt x="705" y="80"/>
                    </a:lnTo>
                    <a:lnTo>
                      <a:pt x="713" y="132"/>
                    </a:lnTo>
                    <a:lnTo>
                      <a:pt x="721" y="128"/>
                    </a:lnTo>
                    <a:lnTo>
                      <a:pt x="725" y="116"/>
                    </a:lnTo>
                    <a:lnTo>
                      <a:pt x="733" y="60"/>
                    </a:lnTo>
                    <a:lnTo>
                      <a:pt x="737" y="60"/>
                    </a:lnTo>
                    <a:lnTo>
                      <a:pt x="745" y="88"/>
                    </a:lnTo>
                    <a:lnTo>
                      <a:pt x="753" y="72"/>
                    </a:lnTo>
                    <a:lnTo>
                      <a:pt x="757" y="112"/>
                    </a:lnTo>
                    <a:lnTo>
                      <a:pt x="765" y="84"/>
                    </a:lnTo>
                    <a:lnTo>
                      <a:pt x="769" y="96"/>
                    </a:lnTo>
                    <a:lnTo>
                      <a:pt x="777" y="16"/>
                    </a:lnTo>
                    <a:lnTo>
                      <a:pt x="785" y="40"/>
                    </a:lnTo>
                    <a:lnTo>
                      <a:pt x="789" y="148"/>
                    </a:lnTo>
                    <a:lnTo>
                      <a:pt x="797" y="196"/>
                    </a:lnTo>
                    <a:lnTo>
                      <a:pt x="801" y="120"/>
                    </a:lnTo>
                    <a:lnTo>
                      <a:pt x="809" y="92"/>
                    </a:lnTo>
                  </a:path>
                </a:pathLst>
              </a:custGeom>
              <a:noFill/>
              <a:ln w="0">
                <a:solidFill>
                  <a:srgbClr val="FF3300"/>
                </a:solidFill>
                <a:prstDash val="solid"/>
                <a:round/>
                <a:headEnd/>
                <a:tailEnd/>
              </a:ln>
            </p:spPr>
            <p:txBody>
              <a:bodyPr/>
              <a:lstStyle/>
              <a:p>
                <a:endParaRPr lang="en-GB" sz="1600"/>
              </a:p>
            </p:txBody>
          </p:sp>
          <p:sp>
            <p:nvSpPr>
              <p:cNvPr id="634" name="Freeform 153"/>
              <p:cNvSpPr>
                <a:spLocks/>
              </p:cNvSpPr>
              <p:nvPr/>
            </p:nvSpPr>
            <p:spPr bwMode="auto">
              <a:xfrm>
                <a:off x="3993" y="1721"/>
                <a:ext cx="669" cy="196"/>
              </a:xfrm>
              <a:custGeom>
                <a:avLst/>
                <a:gdLst/>
                <a:ahLst/>
                <a:cxnLst>
                  <a:cxn ang="0">
                    <a:pos x="8" y="152"/>
                  </a:cxn>
                  <a:cxn ang="0">
                    <a:pos x="20" y="164"/>
                  </a:cxn>
                  <a:cxn ang="0">
                    <a:pos x="32" y="180"/>
                  </a:cxn>
                  <a:cxn ang="0">
                    <a:pos x="44" y="92"/>
                  </a:cxn>
                  <a:cxn ang="0">
                    <a:pos x="56" y="100"/>
                  </a:cxn>
                  <a:cxn ang="0">
                    <a:pos x="68" y="132"/>
                  </a:cxn>
                  <a:cxn ang="0">
                    <a:pos x="84" y="100"/>
                  </a:cxn>
                  <a:cxn ang="0">
                    <a:pos x="96" y="120"/>
                  </a:cxn>
                  <a:cxn ang="0">
                    <a:pos x="108" y="140"/>
                  </a:cxn>
                  <a:cxn ang="0">
                    <a:pos x="120" y="128"/>
                  </a:cxn>
                  <a:cxn ang="0">
                    <a:pos x="132" y="116"/>
                  </a:cxn>
                  <a:cxn ang="0">
                    <a:pos x="148" y="76"/>
                  </a:cxn>
                  <a:cxn ang="0">
                    <a:pos x="160" y="8"/>
                  </a:cxn>
                  <a:cxn ang="0">
                    <a:pos x="172" y="196"/>
                  </a:cxn>
                  <a:cxn ang="0">
                    <a:pos x="184" y="176"/>
                  </a:cxn>
                  <a:cxn ang="0">
                    <a:pos x="196" y="152"/>
                  </a:cxn>
                  <a:cxn ang="0">
                    <a:pos x="212" y="112"/>
                  </a:cxn>
                  <a:cxn ang="0">
                    <a:pos x="224" y="152"/>
                  </a:cxn>
                  <a:cxn ang="0">
                    <a:pos x="236" y="100"/>
                  </a:cxn>
                  <a:cxn ang="0">
                    <a:pos x="248" y="132"/>
                  </a:cxn>
                  <a:cxn ang="0">
                    <a:pos x="260" y="132"/>
                  </a:cxn>
                  <a:cxn ang="0">
                    <a:pos x="272" y="100"/>
                  </a:cxn>
                  <a:cxn ang="0">
                    <a:pos x="288" y="4"/>
                  </a:cxn>
                  <a:cxn ang="0">
                    <a:pos x="300" y="148"/>
                  </a:cxn>
                  <a:cxn ang="0">
                    <a:pos x="312" y="164"/>
                  </a:cxn>
                  <a:cxn ang="0">
                    <a:pos x="324" y="140"/>
                  </a:cxn>
                  <a:cxn ang="0">
                    <a:pos x="336" y="156"/>
                  </a:cxn>
                  <a:cxn ang="0">
                    <a:pos x="352" y="156"/>
                  </a:cxn>
                  <a:cxn ang="0">
                    <a:pos x="364" y="128"/>
                  </a:cxn>
                  <a:cxn ang="0">
                    <a:pos x="376" y="124"/>
                  </a:cxn>
                  <a:cxn ang="0">
                    <a:pos x="388" y="112"/>
                  </a:cxn>
                  <a:cxn ang="0">
                    <a:pos x="400" y="132"/>
                  </a:cxn>
                  <a:cxn ang="0">
                    <a:pos x="416" y="44"/>
                  </a:cxn>
                  <a:cxn ang="0">
                    <a:pos x="428" y="148"/>
                  </a:cxn>
                  <a:cxn ang="0">
                    <a:pos x="440" y="152"/>
                  </a:cxn>
                  <a:cxn ang="0">
                    <a:pos x="452" y="124"/>
                  </a:cxn>
                  <a:cxn ang="0">
                    <a:pos x="464" y="160"/>
                  </a:cxn>
                  <a:cxn ang="0">
                    <a:pos x="476" y="92"/>
                  </a:cxn>
                  <a:cxn ang="0">
                    <a:pos x="492" y="140"/>
                  </a:cxn>
                  <a:cxn ang="0">
                    <a:pos x="504" y="88"/>
                  </a:cxn>
                  <a:cxn ang="0">
                    <a:pos x="516" y="100"/>
                  </a:cxn>
                  <a:cxn ang="0">
                    <a:pos x="528" y="92"/>
                  </a:cxn>
                  <a:cxn ang="0">
                    <a:pos x="540" y="32"/>
                  </a:cxn>
                  <a:cxn ang="0">
                    <a:pos x="556" y="156"/>
                  </a:cxn>
                  <a:cxn ang="0">
                    <a:pos x="569" y="188"/>
                  </a:cxn>
                  <a:cxn ang="0">
                    <a:pos x="581" y="148"/>
                  </a:cxn>
                  <a:cxn ang="0">
                    <a:pos x="593" y="108"/>
                  </a:cxn>
                  <a:cxn ang="0">
                    <a:pos x="605" y="120"/>
                  </a:cxn>
                  <a:cxn ang="0">
                    <a:pos x="621" y="136"/>
                  </a:cxn>
                  <a:cxn ang="0">
                    <a:pos x="633" y="88"/>
                  </a:cxn>
                  <a:cxn ang="0">
                    <a:pos x="645" y="148"/>
                  </a:cxn>
                  <a:cxn ang="0">
                    <a:pos x="657" y="108"/>
                  </a:cxn>
                  <a:cxn ang="0">
                    <a:pos x="669" y="112"/>
                  </a:cxn>
                </a:cxnLst>
                <a:rect l="0" t="0" r="r" b="b"/>
                <a:pathLst>
                  <a:path w="669" h="196">
                    <a:moveTo>
                      <a:pt x="0" y="112"/>
                    </a:moveTo>
                    <a:lnTo>
                      <a:pt x="8" y="152"/>
                    </a:lnTo>
                    <a:lnTo>
                      <a:pt x="12" y="144"/>
                    </a:lnTo>
                    <a:lnTo>
                      <a:pt x="20" y="164"/>
                    </a:lnTo>
                    <a:lnTo>
                      <a:pt x="24" y="132"/>
                    </a:lnTo>
                    <a:lnTo>
                      <a:pt x="32" y="180"/>
                    </a:lnTo>
                    <a:lnTo>
                      <a:pt x="40" y="104"/>
                    </a:lnTo>
                    <a:lnTo>
                      <a:pt x="44" y="92"/>
                    </a:lnTo>
                    <a:lnTo>
                      <a:pt x="52" y="112"/>
                    </a:lnTo>
                    <a:lnTo>
                      <a:pt x="56" y="100"/>
                    </a:lnTo>
                    <a:lnTo>
                      <a:pt x="64" y="84"/>
                    </a:lnTo>
                    <a:lnTo>
                      <a:pt x="68" y="132"/>
                    </a:lnTo>
                    <a:lnTo>
                      <a:pt x="76" y="168"/>
                    </a:lnTo>
                    <a:lnTo>
                      <a:pt x="84" y="100"/>
                    </a:lnTo>
                    <a:lnTo>
                      <a:pt x="88" y="92"/>
                    </a:lnTo>
                    <a:lnTo>
                      <a:pt x="96" y="120"/>
                    </a:lnTo>
                    <a:lnTo>
                      <a:pt x="100" y="104"/>
                    </a:lnTo>
                    <a:lnTo>
                      <a:pt x="108" y="140"/>
                    </a:lnTo>
                    <a:lnTo>
                      <a:pt x="116" y="156"/>
                    </a:lnTo>
                    <a:lnTo>
                      <a:pt x="120" y="128"/>
                    </a:lnTo>
                    <a:lnTo>
                      <a:pt x="128" y="136"/>
                    </a:lnTo>
                    <a:lnTo>
                      <a:pt x="132" y="116"/>
                    </a:lnTo>
                    <a:lnTo>
                      <a:pt x="140" y="40"/>
                    </a:lnTo>
                    <a:lnTo>
                      <a:pt x="148" y="76"/>
                    </a:lnTo>
                    <a:lnTo>
                      <a:pt x="152" y="100"/>
                    </a:lnTo>
                    <a:lnTo>
                      <a:pt x="160" y="8"/>
                    </a:lnTo>
                    <a:lnTo>
                      <a:pt x="164" y="88"/>
                    </a:lnTo>
                    <a:lnTo>
                      <a:pt x="172" y="196"/>
                    </a:lnTo>
                    <a:lnTo>
                      <a:pt x="180" y="180"/>
                    </a:lnTo>
                    <a:lnTo>
                      <a:pt x="184" y="176"/>
                    </a:lnTo>
                    <a:lnTo>
                      <a:pt x="192" y="184"/>
                    </a:lnTo>
                    <a:lnTo>
                      <a:pt x="196" y="152"/>
                    </a:lnTo>
                    <a:lnTo>
                      <a:pt x="204" y="148"/>
                    </a:lnTo>
                    <a:lnTo>
                      <a:pt x="212" y="112"/>
                    </a:lnTo>
                    <a:lnTo>
                      <a:pt x="216" y="156"/>
                    </a:lnTo>
                    <a:lnTo>
                      <a:pt x="224" y="152"/>
                    </a:lnTo>
                    <a:lnTo>
                      <a:pt x="228" y="108"/>
                    </a:lnTo>
                    <a:lnTo>
                      <a:pt x="236" y="100"/>
                    </a:lnTo>
                    <a:lnTo>
                      <a:pt x="244" y="140"/>
                    </a:lnTo>
                    <a:lnTo>
                      <a:pt x="248" y="132"/>
                    </a:lnTo>
                    <a:lnTo>
                      <a:pt x="256" y="104"/>
                    </a:lnTo>
                    <a:lnTo>
                      <a:pt x="260" y="132"/>
                    </a:lnTo>
                    <a:lnTo>
                      <a:pt x="268" y="132"/>
                    </a:lnTo>
                    <a:lnTo>
                      <a:pt x="272" y="100"/>
                    </a:lnTo>
                    <a:lnTo>
                      <a:pt x="280" y="68"/>
                    </a:lnTo>
                    <a:lnTo>
                      <a:pt x="288" y="4"/>
                    </a:lnTo>
                    <a:lnTo>
                      <a:pt x="292" y="0"/>
                    </a:lnTo>
                    <a:lnTo>
                      <a:pt x="300" y="148"/>
                    </a:lnTo>
                    <a:lnTo>
                      <a:pt x="304" y="164"/>
                    </a:lnTo>
                    <a:lnTo>
                      <a:pt x="312" y="164"/>
                    </a:lnTo>
                    <a:lnTo>
                      <a:pt x="320" y="176"/>
                    </a:lnTo>
                    <a:lnTo>
                      <a:pt x="324" y="140"/>
                    </a:lnTo>
                    <a:lnTo>
                      <a:pt x="332" y="120"/>
                    </a:lnTo>
                    <a:lnTo>
                      <a:pt x="336" y="156"/>
                    </a:lnTo>
                    <a:lnTo>
                      <a:pt x="344" y="128"/>
                    </a:lnTo>
                    <a:lnTo>
                      <a:pt x="352" y="156"/>
                    </a:lnTo>
                    <a:lnTo>
                      <a:pt x="356" y="132"/>
                    </a:lnTo>
                    <a:lnTo>
                      <a:pt x="364" y="128"/>
                    </a:lnTo>
                    <a:lnTo>
                      <a:pt x="368" y="80"/>
                    </a:lnTo>
                    <a:lnTo>
                      <a:pt x="376" y="124"/>
                    </a:lnTo>
                    <a:lnTo>
                      <a:pt x="384" y="68"/>
                    </a:lnTo>
                    <a:lnTo>
                      <a:pt x="388" y="112"/>
                    </a:lnTo>
                    <a:lnTo>
                      <a:pt x="396" y="148"/>
                    </a:lnTo>
                    <a:lnTo>
                      <a:pt x="400" y="132"/>
                    </a:lnTo>
                    <a:lnTo>
                      <a:pt x="408" y="140"/>
                    </a:lnTo>
                    <a:lnTo>
                      <a:pt x="416" y="44"/>
                    </a:lnTo>
                    <a:lnTo>
                      <a:pt x="420" y="112"/>
                    </a:lnTo>
                    <a:lnTo>
                      <a:pt x="428" y="148"/>
                    </a:lnTo>
                    <a:lnTo>
                      <a:pt x="432" y="152"/>
                    </a:lnTo>
                    <a:lnTo>
                      <a:pt x="440" y="152"/>
                    </a:lnTo>
                    <a:lnTo>
                      <a:pt x="448" y="140"/>
                    </a:lnTo>
                    <a:lnTo>
                      <a:pt x="452" y="124"/>
                    </a:lnTo>
                    <a:lnTo>
                      <a:pt x="460" y="136"/>
                    </a:lnTo>
                    <a:lnTo>
                      <a:pt x="464" y="160"/>
                    </a:lnTo>
                    <a:lnTo>
                      <a:pt x="472" y="132"/>
                    </a:lnTo>
                    <a:lnTo>
                      <a:pt x="476" y="92"/>
                    </a:lnTo>
                    <a:lnTo>
                      <a:pt x="484" y="160"/>
                    </a:lnTo>
                    <a:lnTo>
                      <a:pt x="492" y="140"/>
                    </a:lnTo>
                    <a:lnTo>
                      <a:pt x="496" y="104"/>
                    </a:lnTo>
                    <a:lnTo>
                      <a:pt x="504" y="88"/>
                    </a:lnTo>
                    <a:lnTo>
                      <a:pt x="508" y="56"/>
                    </a:lnTo>
                    <a:lnTo>
                      <a:pt x="516" y="100"/>
                    </a:lnTo>
                    <a:lnTo>
                      <a:pt x="524" y="112"/>
                    </a:lnTo>
                    <a:lnTo>
                      <a:pt x="528" y="92"/>
                    </a:lnTo>
                    <a:lnTo>
                      <a:pt x="536" y="96"/>
                    </a:lnTo>
                    <a:lnTo>
                      <a:pt x="540" y="32"/>
                    </a:lnTo>
                    <a:lnTo>
                      <a:pt x="548" y="116"/>
                    </a:lnTo>
                    <a:lnTo>
                      <a:pt x="556" y="156"/>
                    </a:lnTo>
                    <a:lnTo>
                      <a:pt x="561" y="164"/>
                    </a:lnTo>
                    <a:lnTo>
                      <a:pt x="569" y="188"/>
                    </a:lnTo>
                    <a:lnTo>
                      <a:pt x="573" y="180"/>
                    </a:lnTo>
                    <a:lnTo>
                      <a:pt x="581" y="148"/>
                    </a:lnTo>
                    <a:lnTo>
                      <a:pt x="589" y="164"/>
                    </a:lnTo>
                    <a:lnTo>
                      <a:pt x="593" y="108"/>
                    </a:lnTo>
                    <a:lnTo>
                      <a:pt x="601" y="96"/>
                    </a:lnTo>
                    <a:lnTo>
                      <a:pt x="605" y="120"/>
                    </a:lnTo>
                    <a:lnTo>
                      <a:pt x="613" y="136"/>
                    </a:lnTo>
                    <a:lnTo>
                      <a:pt x="621" y="136"/>
                    </a:lnTo>
                    <a:lnTo>
                      <a:pt x="625" y="132"/>
                    </a:lnTo>
                    <a:lnTo>
                      <a:pt x="633" y="88"/>
                    </a:lnTo>
                    <a:lnTo>
                      <a:pt x="637" y="104"/>
                    </a:lnTo>
                    <a:lnTo>
                      <a:pt x="645" y="148"/>
                    </a:lnTo>
                    <a:lnTo>
                      <a:pt x="653" y="124"/>
                    </a:lnTo>
                    <a:lnTo>
                      <a:pt x="657" y="108"/>
                    </a:lnTo>
                    <a:lnTo>
                      <a:pt x="665" y="92"/>
                    </a:lnTo>
                    <a:lnTo>
                      <a:pt x="669" y="112"/>
                    </a:lnTo>
                  </a:path>
                </a:pathLst>
              </a:custGeom>
              <a:noFill/>
              <a:ln w="0">
                <a:solidFill>
                  <a:srgbClr val="FF3300"/>
                </a:solidFill>
                <a:prstDash val="solid"/>
                <a:round/>
                <a:headEnd/>
                <a:tailEnd/>
              </a:ln>
            </p:spPr>
            <p:txBody>
              <a:bodyPr/>
              <a:lstStyle/>
              <a:p>
                <a:endParaRPr lang="en-GB" sz="1600"/>
              </a:p>
            </p:txBody>
          </p:sp>
          <p:sp>
            <p:nvSpPr>
              <p:cNvPr id="635" name="Rectangle 154"/>
              <p:cNvSpPr>
                <a:spLocks noChangeArrowheads="1"/>
              </p:cNvSpPr>
              <p:nvPr/>
            </p:nvSpPr>
            <p:spPr bwMode="auto">
              <a:xfrm>
                <a:off x="3212" y="1485"/>
                <a:ext cx="588" cy="141"/>
              </a:xfrm>
              <a:prstGeom prst="rect">
                <a:avLst/>
              </a:prstGeom>
              <a:noFill/>
              <a:ln w="9525">
                <a:noFill/>
                <a:miter lim="800000"/>
                <a:headEnd/>
                <a:tailEnd/>
              </a:ln>
            </p:spPr>
            <p:txBody>
              <a:bodyPr wrap="none" lIns="0" tIns="0" rIns="0" bIns="0">
                <a:spAutoFit/>
              </a:bodyPr>
              <a:lstStyle/>
              <a:p>
                <a:r>
                  <a:rPr lang="en-GB" sz="1050">
                    <a:solidFill>
                      <a:srgbClr val="000000"/>
                    </a:solidFill>
                    <a:latin typeface="Arial Narrow" pitchFamily="34" charset="0"/>
                  </a:rPr>
                  <a:t>sts:</a:t>
                </a:r>
                <a:r>
                  <a:rPr lang="en-GB" sz="1050" b="0">
                    <a:solidFill>
                      <a:srgbClr val="000000"/>
                    </a:solidFill>
                    <a:latin typeface="Arial Narrow" pitchFamily="34" charset="0"/>
                  </a:rPr>
                  <a:t> responses</a:t>
                </a:r>
                <a:endParaRPr lang="en-GB" sz="1600"/>
              </a:p>
            </p:txBody>
          </p:sp>
        </p:grpSp>
        <p:grpSp>
          <p:nvGrpSpPr>
            <p:cNvPr id="441" name="Group 305"/>
            <p:cNvGrpSpPr>
              <a:grpSpLocks/>
            </p:cNvGrpSpPr>
            <p:nvPr/>
          </p:nvGrpSpPr>
          <p:grpSpPr bwMode="auto">
            <a:xfrm>
              <a:off x="4015733" y="2397127"/>
              <a:ext cx="4290892" cy="909638"/>
              <a:chOff x="2307" y="2113"/>
              <a:chExt cx="2495" cy="573"/>
            </a:xfrm>
          </p:grpSpPr>
          <p:sp>
            <p:nvSpPr>
              <p:cNvPr id="538" name="Rectangle 156"/>
              <p:cNvSpPr>
                <a:spLocks noChangeArrowheads="1"/>
              </p:cNvSpPr>
              <p:nvPr/>
            </p:nvSpPr>
            <p:spPr bwMode="auto">
              <a:xfrm>
                <a:off x="2367" y="2241"/>
                <a:ext cx="2379" cy="353"/>
              </a:xfrm>
              <a:prstGeom prst="rect">
                <a:avLst/>
              </a:prstGeom>
              <a:solidFill>
                <a:srgbClr val="FFFFFF"/>
              </a:solidFill>
              <a:ln w="9525">
                <a:noFill/>
                <a:miter lim="800000"/>
                <a:headEnd/>
                <a:tailEnd/>
              </a:ln>
            </p:spPr>
            <p:txBody>
              <a:bodyPr/>
              <a:lstStyle/>
              <a:p>
                <a:endParaRPr lang="en-GB" sz="1600"/>
              </a:p>
            </p:txBody>
          </p:sp>
          <p:sp>
            <p:nvSpPr>
              <p:cNvPr id="539" name="Rectangle 157"/>
              <p:cNvSpPr>
                <a:spLocks noChangeArrowheads="1"/>
              </p:cNvSpPr>
              <p:nvPr/>
            </p:nvSpPr>
            <p:spPr bwMode="auto">
              <a:xfrm>
                <a:off x="2367" y="2241"/>
                <a:ext cx="2379" cy="353"/>
              </a:xfrm>
              <a:prstGeom prst="rect">
                <a:avLst/>
              </a:prstGeom>
              <a:noFill/>
              <a:ln w="0">
                <a:solidFill>
                  <a:srgbClr val="FFFFFF"/>
                </a:solidFill>
                <a:miter lim="800000"/>
                <a:headEnd/>
                <a:tailEnd/>
              </a:ln>
            </p:spPr>
            <p:txBody>
              <a:bodyPr/>
              <a:lstStyle/>
              <a:p>
                <a:endParaRPr lang="en-GB" sz="1600"/>
              </a:p>
            </p:txBody>
          </p:sp>
          <p:sp>
            <p:nvSpPr>
              <p:cNvPr id="540" name="Line 158"/>
              <p:cNvSpPr>
                <a:spLocks noChangeShapeType="1"/>
              </p:cNvSpPr>
              <p:nvPr/>
            </p:nvSpPr>
            <p:spPr bwMode="auto">
              <a:xfrm>
                <a:off x="2367" y="2241"/>
                <a:ext cx="2379" cy="0"/>
              </a:xfrm>
              <a:prstGeom prst="line">
                <a:avLst/>
              </a:prstGeom>
              <a:noFill/>
              <a:ln w="0">
                <a:solidFill>
                  <a:srgbClr val="000000"/>
                </a:solidFill>
                <a:round/>
                <a:headEnd/>
                <a:tailEnd/>
              </a:ln>
            </p:spPr>
            <p:txBody>
              <a:bodyPr/>
              <a:lstStyle/>
              <a:p>
                <a:endParaRPr lang="en-GB" sz="1600"/>
              </a:p>
            </p:txBody>
          </p:sp>
          <p:sp>
            <p:nvSpPr>
              <p:cNvPr id="541" name="Line 159"/>
              <p:cNvSpPr>
                <a:spLocks noChangeShapeType="1"/>
              </p:cNvSpPr>
              <p:nvPr/>
            </p:nvSpPr>
            <p:spPr bwMode="auto">
              <a:xfrm>
                <a:off x="2367" y="2594"/>
                <a:ext cx="2379" cy="0"/>
              </a:xfrm>
              <a:prstGeom prst="line">
                <a:avLst/>
              </a:prstGeom>
              <a:noFill/>
              <a:ln w="0">
                <a:solidFill>
                  <a:srgbClr val="000000"/>
                </a:solidFill>
                <a:round/>
                <a:headEnd/>
                <a:tailEnd/>
              </a:ln>
            </p:spPr>
            <p:txBody>
              <a:bodyPr/>
              <a:lstStyle/>
              <a:p>
                <a:endParaRPr lang="en-GB" sz="1600"/>
              </a:p>
            </p:txBody>
          </p:sp>
          <p:sp>
            <p:nvSpPr>
              <p:cNvPr id="542" name="Line 160"/>
              <p:cNvSpPr>
                <a:spLocks noChangeShapeType="1"/>
              </p:cNvSpPr>
              <p:nvPr/>
            </p:nvSpPr>
            <p:spPr bwMode="auto">
              <a:xfrm flipV="1">
                <a:off x="4746" y="2241"/>
                <a:ext cx="0" cy="353"/>
              </a:xfrm>
              <a:prstGeom prst="line">
                <a:avLst/>
              </a:prstGeom>
              <a:noFill/>
              <a:ln w="0">
                <a:solidFill>
                  <a:srgbClr val="000000"/>
                </a:solidFill>
                <a:round/>
                <a:headEnd/>
                <a:tailEnd/>
              </a:ln>
            </p:spPr>
            <p:txBody>
              <a:bodyPr/>
              <a:lstStyle/>
              <a:p>
                <a:endParaRPr lang="en-GB" sz="1600"/>
              </a:p>
            </p:txBody>
          </p:sp>
          <p:sp>
            <p:nvSpPr>
              <p:cNvPr id="543" name="Line 161"/>
              <p:cNvSpPr>
                <a:spLocks noChangeShapeType="1"/>
              </p:cNvSpPr>
              <p:nvPr/>
            </p:nvSpPr>
            <p:spPr bwMode="auto">
              <a:xfrm flipV="1">
                <a:off x="2367" y="2241"/>
                <a:ext cx="0" cy="353"/>
              </a:xfrm>
              <a:prstGeom prst="line">
                <a:avLst/>
              </a:prstGeom>
              <a:noFill/>
              <a:ln w="0">
                <a:solidFill>
                  <a:srgbClr val="000000"/>
                </a:solidFill>
                <a:round/>
                <a:headEnd/>
                <a:tailEnd/>
              </a:ln>
            </p:spPr>
            <p:txBody>
              <a:bodyPr/>
              <a:lstStyle/>
              <a:p>
                <a:endParaRPr lang="en-GB" sz="1600"/>
              </a:p>
            </p:txBody>
          </p:sp>
          <p:sp>
            <p:nvSpPr>
              <p:cNvPr id="544" name="Line 162"/>
              <p:cNvSpPr>
                <a:spLocks noChangeShapeType="1"/>
              </p:cNvSpPr>
              <p:nvPr/>
            </p:nvSpPr>
            <p:spPr bwMode="auto">
              <a:xfrm>
                <a:off x="2367" y="2594"/>
                <a:ext cx="2379" cy="0"/>
              </a:xfrm>
              <a:prstGeom prst="line">
                <a:avLst/>
              </a:prstGeom>
              <a:noFill/>
              <a:ln w="0">
                <a:solidFill>
                  <a:srgbClr val="000000"/>
                </a:solidFill>
                <a:round/>
                <a:headEnd/>
                <a:tailEnd/>
              </a:ln>
            </p:spPr>
            <p:txBody>
              <a:bodyPr/>
              <a:lstStyle/>
              <a:p>
                <a:endParaRPr lang="en-GB" sz="1600"/>
              </a:p>
            </p:txBody>
          </p:sp>
          <p:sp>
            <p:nvSpPr>
              <p:cNvPr id="545" name="Line 163"/>
              <p:cNvSpPr>
                <a:spLocks noChangeShapeType="1"/>
              </p:cNvSpPr>
              <p:nvPr/>
            </p:nvSpPr>
            <p:spPr bwMode="auto">
              <a:xfrm flipV="1">
                <a:off x="2367" y="2241"/>
                <a:ext cx="0" cy="353"/>
              </a:xfrm>
              <a:prstGeom prst="line">
                <a:avLst/>
              </a:prstGeom>
              <a:noFill/>
              <a:ln w="0">
                <a:solidFill>
                  <a:srgbClr val="000000"/>
                </a:solidFill>
                <a:round/>
                <a:headEnd/>
                <a:tailEnd/>
              </a:ln>
            </p:spPr>
            <p:txBody>
              <a:bodyPr/>
              <a:lstStyle/>
              <a:p>
                <a:endParaRPr lang="en-GB" sz="1600"/>
              </a:p>
            </p:txBody>
          </p:sp>
          <p:sp>
            <p:nvSpPr>
              <p:cNvPr id="546" name="Line 164"/>
              <p:cNvSpPr>
                <a:spLocks noChangeShapeType="1"/>
              </p:cNvSpPr>
              <p:nvPr/>
            </p:nvSpPr>
            <p:spPr bwMode="auto">
              <a:xfrm flipV="1">
                <a:off x="2367" y="2570"/>
                <a:ext cx="0" cy="24"/>
              </a:xfrm>
              <a:prstGeom prst="line">
                <a:avLst/>
              </a:prstGeom>
              <a:noFill/>
              <a:ln w="0">
                <a:solidFill>
                  <a:srgbClr val="000000"/>
                </a:solidFill>
                <a:round/>
                <a:headEnd/>
                <a:tailEnd/>
              </a:ln>
            </p:spPr>
            <p:txBody>
              <a:bodyPr/>
              <a:lstStyle/>
              <a:p>
                <a:endParaRPr lang="en-GB" sz="1600"/>
              </a:p>
            </p:txBody>
          </p:sp>
          <p:sp>
            <p:nvSpPr>
              <p:cNvPr id="547" name="Line 165"/>
              <p:cNvSpPr>
                <a:spLocks noChangeShapeType="1"/>
              </p:cNvSpPr>
              <p:nvPr/>
            </p:nvSpPr>
            <p:spPr bwMode="auto">
              <a:xfrm>
                <a:off x="2367" y="2241"/>
                <a:ext cx="0" cy="20"/>
              </a:xfrm>
              <a:prstGeom prst="line">
                <a:avLst/>
              </a:prstGeom>
              <a:noFill/>
              <a:ln w="0">
                <a:solidFill>
                  <a:srgbClr val="000000"/>
                </a:solidFill>
                <a:round/>
                <a:headEnd/>
                <a:tailEnd/>
              </a:ln>
            </p:spPr>
            <p:txBody>
              <a:bodyPr/>
              <a:lstStyle/>
              <a:p>
                <a:endParaRPr lang="en-GB" sz="1600"/>
              </a:p>
            </p:txBody>
          </p:sp>
          <p:sp>
            <p:nvSpPr>
              <p:cNvPr id="548" name="Rectangle 166"/>
              <p:cNvSpPr>
                <a:spLocks noChangeArrowheads="1"/>
              </p:cNvSpPr>
              <p:nvPr/>
            </p:nvSpPr>
            <p:spPr bwMode="auto">
              <a:xfrm>
                <a:off x="2353" y="2606"/>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0</a:t>
                </a:r>
                <a:endParaRPr lang="en-GB" sz="1600"/>
              </a:p>
            </p:txBody>
          </p:sp>
          <p:sp>
            <p:nvSpPr>
              <p:cNvPr id="549" name="Line 167"/>
              <p:cNvSpPr>
                <a:spLocks noChangeShapeType="1"/>
              </p:cNvSpPr>
              <p:nvPr/>
            </p:nvSpPr>
            <p:spPr bwMode="auto">
              <a:xfrm flipV="1">
                <a:off x="2764" y="2570"/>
                <a:ext cx="0" cy="24"/>
              </a:xfrm>
              <a:prstGeom prst="line">
                <a:avLst/>
              </a:prstGeom>
              <a:noFill/>
              <a:ln w="0">
                <a:solidFill>
                  <a:srgbClr val="000000"/>
                </a:solidFill>
                <a:round/>
                <a:headEnd/>
                <a:tailEnd/>
              </a:ln>
            </p:spPr>
            <p:txBody>
              <a:bodyPr/>
              <a:lstStyle/>
              <a:p>
                <a:endParaRPr lang="en-GB" sz="1600"/>
              </a:p>
            </p:txBody>
          </p:sp>
          <p:sp>
            <p:nvSpPr>
              <p:cNvPr id="550" name="Line 168"/>
              <p:cNvSpPr>
                <a:spLocks noChangeShapeType="1"/>
              </p:cNvSpPr>
              <p:nvPr/>
            </p:nvSpPr>
            <p:spPr bwMode="auto">
              <a:xfrm>
                <a:off x="2764" y="2241"/>
                <a:ext cx="0" cy="20"/>
              </a:xfrm>
              <a:prstGeom prst="line">
                <a:avLst/>
              </a:prstGeom>
              <a:noFill/>
              <a:ln w="0">
                <a:solidFill>
                  <a:srgbClr val="000000"/>
                </a:solidFill>
                <a:round/>
                <a:headEnd/>
                <a:tailEnd/>
              </a:ln>
            </p:spPr>
            <p:txBody>
              <a:bodyPr/>
              <a:lstStyle/>
              <a:p>
                <a:endParaRPr lang="en-GB" sz="1600"/>
              </a:p>
            </p:txBody>
          </p:sp>
          <p:sp>
            <p:nvSpPr>
              <p:cNvPr id="551" name="Rectangle 169"/>
              <p:cNvSpPr>
                <a:spLocks noChangeArrowheads="1"/>
              </p:cNvSpPr>
              <p:nvPr/>
            </p:nvSpPr>
            <p:spPr bwMode="auto">
              <a:xfrm>
                <a:off x="2721" y="2606"/>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200</a:t>
                </a:r>
                <a:endParaRPr lang="en-GB" sz="1600"/>
              </a:p>
            </p:txBody>
          </p:sp>
          <p:sp>
            <p:nvSpPr>
              <p:cNvPr id="552" name="Line 170"/>
              <p:cNvSpPr>
                <a:spLocks noChangeShapeType="1"/>
              </p:cNvSpPr>
              <p:nvPr/>
            </p:nvSpPr>
            <p:spPr bwMode="auto">
              <a:xfrm flipV="1">
                <a:off x="3160" y="2570"/>
                <a:ext cx="0" cy="24"/>
              </a:xfrm>
              <a:prstGeom prst="line">
                <a:avLst/>
              </a:prstGeom>
              <a:noFill/>
              <a:ln w="0">
                <a:solidFill>
                  <a:srgbClr val="000000"/>
                </a:solidFill>
                <a:round/>
                <a:headEnd/>
                <a:tailEnd/>
              </a:ln>
            </p:spPr>
            <p:txBody>
              <a:bodyPr/>
              <a:lstStyle/>
              <a:p>
                <a:endParaRPr lang="en-GB" sz="1600"/>
              </a:p>
            </p:txBody>
          </p:sp>
          <p:sp>
            <p:nvSpPr>
              <p:cNvPr id="553" name="Line 171"/>
              <p:cNvSpPr>
                <a:spLocks noChangeShapeType="1"/>
              </p:cNvSpPr>
              <p:nvPr/>
            </p:nvSpPr>
            <p:spPr bwMode="auto">
              <a:xfrm>
                <a:off x="3160" y="2241"/>
                <a:ext cx="0" cy="20"/>
              </a:xfrm>
              <a:prstGeom prst="line">
                <a:avLst/>
              </a:prstGeom>
              <a:noFill/>
              <a:ln w="0">
                <a:solidFill>
                  <a:srgbClr val="000000"/>
                </a:solidFill>
                <a:round/>
                <a:headEnd/>
                <a:tailEnd/>
              </a:ln>
            </p:spPr>
            <p:txBody>
              <a:bodyPr/>
              <a:lstStyle/>
              <a:p>
                <a:endParaRPr lang="en-GB" sz="1600"/>
              </a:p>
            </p:txBody>
          </p:sp>
          <p:sp>
            <p:nvSpPr>
              <p:cNvPr id="554" name="Rectangle 172"/>
              <p:cNvSpPr>
                <a:spLocks noChangeArrowheads="1"/>
              </p:cNvSpPr>
              <p:nvPr/>
            </p:nvSpPr>
            <p:spPr bwMode="auto">
              <a:xfrm>
                <a:off x="3117" y="2606"/>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400</a:t>
                </a:r>
                <a:endParaRPr lang="en-GB" sz="1600"/>
              </a:p>
            </p:txBody>
          </p:sp>
          <p:sp>
            <p:nvSpPr>
              <p:cNvPr id="555" name="Line 173"/>
              <p:cNvSpPr>
                <a:spLocks noChangeShapeType="1"/>
              </p:cNvSpPr>
              <p:nvPr/>
            </p:nvSpPr>
            <p:spPr bwMode="auto">
              <a:xfrm flipV="1">
                <a:off x="3557" y="2570"/>
                <a:ext cx="0" cy="24"/>
              </a:xfrm>
              <a:prstGeom prst="line">
                <a:avLst/>
              </a:prstGeom>
              <a:noFill/>
              <a:ln w="0">
                <a:solidFill>
                  <a:srgbClr val="000000"/>
                </a:solidFill>
                <a:round/>
                <a:headEnd/>
                <a:tailEnd/>
              </a:ln>
            </p:spPr>
            <p:txBody>
              <a:bodyPr/>
              <a:lstStyle/>
              <a:p>
                <a:endParaRPr lang="en-GB" sz="1600"/>
              </a:p>
            </p:txBody>
          </p:sp>
          <p:sp>
            <p:nvSpPr>
              <p:cNvPr id="556" name="Line 174"/>
              <p:cNvSpPr>
                <a:spLocks noChangeShapeType="1"/>
              </p:cNvSpPr>
              <p:nvPr/>
            </p:nvSpPr>
            <p:spPr bwMode="auto">
              <a:xfrm>
                <a:off x="3557" y="2241"/>
                <a:ext cx="0" cy="20"/>
              </a:xfrm>
              <a:prstGeom prst="line">
                <a:avLst/>
              </a:prstGeom>
              <a:noFill/>
              <a:ln w="0">
                <a:solidFill>
                  <a:srgbClr val="000000"/>
                </a:solidFill>
                <a:round/>
                <a:headEnd/>
                <a:tailEnd/>
              </a:ln>
            </p:spPr>
            <p:txBody>
              <a:bodyPr/>
              <a:lstStyle/>
              <a:p>
                <a:endParaRPr lang="en-GB" sz="1600"/>
              </a:p>
            </p:txBody>
          </p:sp>
          <p:sp>
            <p:nvSpPr>
              <p:cNvPr id="557" name="Rectangle 175"/>
              <p:cNvSpPr>
                <a:spLocks noChangeArrowheads="1"/>
              </p:cNvSpPr>
              <p:nvPr/>
            </p:nvSpPr>
            <p:spPr bwMode="auto">
              <a:xfrm>
                <a:off x="3514" y="2606"/>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600</a:t>
                </a:r>
                <a:endParaRPr lang="en-GB" sz="1600"/>
              </a:p>
            </p:txBody>
          </p:sp>
          <p:sp>
            <p:nvSpPr>
              <p:cNvPr id="558" name="Line 176"/>
              <p:cNvSpPr>
                <a:spLocks noChangeShapeType="1"/>
              </p:cNvSpPr>
              <p:nvPr/>
            </p:nvSpPr>
            <p:spPr bwMode="auto">
              <a:xfrm flipV="1">
                <a:off x="3953" y="2570"/>
                <a:ext cx="0" cy="24"/>
              </a:xfrm>
              <a:prstGeom prst="line">
                <a:avLst/>
              </a:prstGeom>
              <a:noFill/>
              <a:ln w="0">
                <a:solidFill>
                  <a:srgbClr val="000000"/>
                </a:solidFill>
                <a:round/>
                <a:headEnd/>
                <a:tailEnd/>
              </a:ln>
            </p:spPr>
            <p:txBody>
              <a:bodyPr/>
              <a:lstStyle/>
              <a:p>
                <a:endParaRPr lang="en-GB" sz="1600"/>
              </a:p>
            </p:txBody>
          </p:sp>
          <p:sp>
            <p:nvSpPr>
              <p:cNvPr id="559" name="Line 177"/>
              <p:cNvSpPr>
                <a:spLocks noChangeShapeType="1"/>
              </p:cNvSpPr>
              <p:nvPr/>
            </p:nvSpPr>
            <p:spPr bwMode="auto">
              <a:xfrm>
                <a:off x="3953" y="2241"/>
                <a:ext cx="0" cy="20"/>
              </a:xfrm>
              <a:prstGeom prst="line">
                <a:avLst/>
              </a:prstGeom>
              <a:noFill/>
              <a:ln w="0">
                <a:solidFill>
                  <a:srgbClr val="000000"/>
                </a:solidFill>
                <a:round/>
                <a:headEnd/>
                <a:tailEnd/>
              </a:ln>
            </p:spPr>
            <p:txBody>
              <a:bodyPr/>
              <a:lstStyle/>
              <a:p>
                <a:endParaRPr lang="en-GB" sz="1600"/>
              </a:p>
            </p:txBody>
          </p:sp>
          <p:sp>
            <p:nvSpPr>
              <p:cNvPr id="560" name="Rectangle 178"/>
              <p:cNvSpPr>
                <a:spLocks noChangeArrowheads="1"/>
              </p:cNvSpPr>
              <p:nvPr/>
            </p:nvSpPr>
            <p:spPr bwMode="auto">
              <a:xfrm>
                <a:off x="3910" y="2606"/>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800</a:t>
                </a:r>
                <a:endParaRPr lang="en-GB" sz="1600"/>
              </a:p>
            </p:txBody>
          </p:sp>
          <p:sp>
            <p:nvSpPr>
              <p:cNvPr id="561" name="Line 179"/>
              <p:cNvSpPr>
                <a:spLocks noChangeShapeType="1"/>
              </p:cNvSpPr>
              <p:nvPr/>
            </p:nvSpPr>
            <p:spPr bwMode="auto">
              <a:xfrm flipV="1">
                <a:off x="4349" y="2570"/>
                <a:ext cx="0" cy="24"/>
              </a:xfrm>
              <a:prstGeom prst="line">
                <a:avLst/>
              </a:prstGeom>
              <a:noFill/>
              <a:ln w="0">
                <a:solidFill>
                  <a:srgbClr val="000000"/>
                </a:solidFill>
                <a:round/>
                <a:headEnd/>
                <a:tailEnd/>
              </a:ln>
            </p:spPr>
            <p:txBody>
              <a:bodyPr/>
              <a:lstStyle/>
              <a:p>
                <a:endParaRPr lang="en-GB" sz="1600"/>
              </a:p>
            </p:txBody>
          </p:sp>
          <p:sp>
            <p:nvSpPr>
              <p:cNvPr id="562" name="Line 180"/>
              <p:cNvSpPr>
                <a:spLocks noChangeShapeType="1"/>
              </p:cNvSpPr>
              <p:nvPr/>
            </p:nvSpPr>
            <p:spPr bwMode="auto">
              <a:xfrm>
                <a:off x="4349" y="2241"/>
                <a:ext cx="0" cy="20"/>
              </a:xfrm>
              <a:prstGeom prst="line">
                <a:avLst/>
              </a:prstGeom>
              <a:noFill/>
              <a:ln w="0">
                <a:solidFill>
                  <a:srgbClr val="000000"/>
                </a:solidFill>
                <a:round/>
                <a:headEnd/>
                <a:tailEnd/>
              </a:ln>
            </p:spPr>
            <p:txBody>
              <a:bodyPr/>
              <a:lstStyle/>
              <a:p>
                <a:endParaRPr lang="en-GB" sz="1600"/>
              </a:p>
            </p:txBody>
          </p:sp>
          <p:sp>
            <p:nvSpPr>
              <p:cNvPr id="563" name="Rectangle 181"/>
              <p:cNvSpPr>
                <a:spLocks noChangeArrowheads="1"/>
              </p:cNvSpPr>
              <p:nvPr/>
            </p:nvSpPr>
            <p:spPr bwMode="auto">
              <a:xfrm>
                <a:off x="4292" y="2606"/>
                <a:ext cx="113"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1000</a:t>
                </a:r>
                <a:endParaRPr lang="en-GB" sz="1600"/>
              </a:p>
            </p:txBody>
          </p:sp>
          <p:sp>
            <p:nvSpPr>
              <p:cNvPr id="564" name="Line 182"/>
              <p:cNvSpPr>
                <a:spLocks noChangeShapeType="1"/>
              </p:cNvSpPr>
              <p:nvPr/>
            </p:nvSpPr>
            <p:spPr bwMode="auto">
              <a:xfrm flipV="1">
                <a:off x="4746" y="2570"/>
                <a:ext cx="0" cy="24"/>
              </a:xfrm>
              <a:prstGeom prst="line">
                <a:avLst/>
              </a:prstGeom>
              <a:noFill/>
              <a:ln w="0">
                <a:solidFill>
                  <a:srgbClr val="000000"/>
                </a:solidFill>
                <a:round/>
                <a:headEnd/>
                <a:tailEnd/>
              </a:ln>
            </p:spPr>
            <p:txBody>
              <a:bodyPr/>
              <a:lstStyle/>
              <a:p>
                <a:endParaRPr lang="en-GB" sz="1600"/>
              </a:p>
            </p:txBody>
          </p:sp>
          <p:sp>
            <p:nvSpPr>
              <p:cNvPr id="565" name="Line 183"/>
              <p:cNvSpPr>
                <a:spLocks noChangeShapeType="1"/>
              </p:cNvSpPr>
              <p:nvPr/>
            </p:nvSpPr>
            <p:spPr bwMode="auto">
              <a:xfrm>
                <a:off x="4746" y="2241"/>
                <a:ext cx="0" cy="20"/>
              </a:xfrm>
              <a:prstGeom prst="line">
                <a:avLst/>
              </a:prstGeom>
              <a:noFill/>
              <a:ln w="0">
                <a:solidFill>
                  <a:srgbClr val="000000"/>
                </a:solidFill>
                <a:round/>
                <a:headEnd/>
                <a:tailEnd/>
              </a:ln>
            </p:spPr>
            <p:txBody>
              <a:bodyPr/>
              <a:lstStyle/>
              <a:p>
                <a:endParaRPr lang="en-GB" sz="1600"/>
              </a:p>
            </p:txBody>
          </p:sp>
          <p:sp>
            <p:nvSpPr>
              <p:cNvPr id="566" name="Rectangle 184"/>
              <p:cNvSpPr>
                <a:spLocks noChangeArrowheads="1"/>
              </p:cNvSpPr>
              <p:nvPr/>
            </p:nvSpPr>
            <p:spPr bwMode="auto">
              <a:xfrm>
                <a:off x="4689" y="2606"/>
                <a:ext cx="113"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1200</a:t>
                </a:r>
                <a:endParaRPr lang="en-GB" sz="1600"/>
              </a:p>
            </p:txBody>
          </p:sp>
          <p:sp>
            <p:nvSpPr>
              <p:cNvPr id="567" name="Line 185"/>
              <p:cNvSpPr>
                <a:spLocks noChangeShapeType="1"/>
              </p:cNvSpPr>
              <p:nvPr/>
            </p:nvSpPr>
            <p:spPr bwMode="auto">
              <a:xfrm>
                <a:off x="2367" y="2594"/>
                <a:ext cx="20" cy="0"/>
              </a:xfrm>
              <a:prstGeom prst="line">
                <a:avLst/>
              </a:prstGeom>
              <a:noFill/>
              <a:ln w="0">
                <a:solidFill>
                  <a:srgbClr val="000000"/>
                </a:solidFill>
                <a:round/>
                <a:headEnd/>
                <a:tailEnd/>
              </a:ln>
            </p:spPr>
            <p:txBody>
              <a:bodyPr/>
              <a:lstStyle/>
              <a:p>
                <a:endParaRPr lang="en-GB" sz="1600"/>
              </a:p>
            </p:txBody>
          </p:sp>
          <p:sp>
            <p:nvSpPr>
              <p:cNvPr id="568" name="Line 186"/>
              <p:cNvSpPr>
                <a:spLocks noChangeShapeType="1"/>
              </p:cNvSpPr>
              <p:nvPr/>
            </p:nvSpPr>
            <p:spPr bwMode="auto">
              <a:xfrm flipH="1">
                <a:off x="4722" y="2594"/>
                <a:ext cx="24" cy="0"/>
              </a:xfrm>
              <a:prstGeom prst="line">
                <a:avLst/>
              </a:prstGeom>
              <a:noFill/>
              <a:ln w="0">
                <a:solidFill>
                  <a:srgbClr val="000000"/>
                </a:solidFill>
                <a:round/>
                <a:headEnd/>
                <a:tailEnd/>
              </a:ln>
            </p:spPr>
            <p:txBody>
              <a:bodyPr/>
              <a:lstStyle/>
              <a:p>
                <a:endParaRPr lang="en-GB" sz="1600"/>
              </a:p>
            </p:txBody>
          </p:sp>
          <p:sp>
            <p:nvSpPr>
              <p:cNvPr id="569" name="Rectangle 187"/>
              <p:cNvSpPr>
                <a:spLocks noChangeArrowheads="1"/>
              </p:cNvSpPr>
              <p:nvPr/>
            </p:nvSpPr>
            <p:spPr bwMode="auto">
              <a:xfrm>
                <a:off x="2307" y="2562"/>
                <a:ext cx="4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-4</a:t>
                </a:r>
                <a:endParaRPr lang="en-GB" sz="1600"/>
              </a:p>
            </p:txBody>
          </p:sp>
          <p:sp>
            <p:nvSpPr>
              <p:cNvPr id="570" name="Line 188"/>
              <p:cNvSpPr>
                <a:spLocks noChangeShapeType="1"/>
              </p:cNvSpPr>
              <p:nvPr/>
            </p:nvSpPr>
            <p:spPr bwMode="auto">
              <a:xfrm>
                <a:off x="2367" y="2474"/>
                <a:ext cx="20" cy="0"/>
              </a:xfrm>
              <a:prstGeom prst="line">
                <a:avLst/>
              </a:prstGeom>
              <a:noFill/>
              <a:ln w="0">
                <a:solidFill>
                  <a:srgbClr val="000000"/>
                </a:solidFill>
                <a:round/>
                <a:headEnd/>
                <a:tailEnd/>
              </a:ln>
            </p:spPr>
            <p:txBody>
              <a:bodyPr/>
              <a:lstStyle/>
              <a:p>
                <a:endParaRPr lang="en-GB" sz="1600"/>
              </a:p>
            </p:txBody>
          </p:sp>
          <p:sp>
            <p:nvSpPr>
              <p:cNvPr id="571" name="Line 189"/>
              <p:cNvSpPr>
                <a:spLocks noChangeShapeType="1"/>
              </p:cNvSpPr>
              <p:nvPr/>
            </p:nvSpPr>
            <p:spPr bwMode="auto">
              <a:xfrm flipH="1">
                <a:off x="4722" y="2474"/>
                <a:ext cx="24" cy="0"/>
              </a:xfrm>
              <a:prstGeom prst="line">
                <a:avLst/>
              </a:prstGeom>
              <a:noFill/>
              <a:ln w="0">
                <a:solidFill>
                  <a:srgbClr val="000000"/>
                </a:solidFill>
                <a:round/>
                <a:headEnd/>
                <a:tailEnd/>
              </a:ln>
            </p:spPr>
            <p:txBody>
              <a:bodyPr/>
              <a:lstStyle/>
              <a:p>
                <a:endParaRPr lang="en-GB" sz="1600"/>
              </a:p>
            </p:txBody>
          </p:sp>
          <p:sp>
            <p:nvSpPr>
              <p:cNvPr id="572" name="Rectangle 190"/>
              <p:cNvSpPr>
                <a:spLocks noChangeArrowheads="1"/>
              </p:cNvSpPr>
              <p:nvPr/>
            </p:nvSpPr>
            <p:spPr bwMode="auto">
              <a:xfrm>
                <a:off x="2307" y="2442"/>
                <a:ext cx="4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-2</a:t>
                </a:r>
                <a:endParaRPr lang="en-GB" sz="1600"/>
              </a:p>
            </p:txBody>
          </p:sp>
          <p:sp>
            <p:nvSpPr>
              <p:cNvPr id="573" name="Line 191"/>
              <p:cNvSpPr>
                <a:spLocks noChangeShapeType="1"/>
              </p:cNvSpPr>
              <p:nvPr/>
            </p:nvSpPr>
            <p:spPr bwMode="auto">
              <a:xfrm>
                <a:off x="2367" y="2357"/>
                <a:ext cx="20" cy="0"/>
              </a:xfrm>
              <a:prstGeom prst="line">
                <a:avLst/>
              </a:prstGeom>
              <a:noFill/>
              <a:ln w="0">
                <a:solidFill>
                  <a:srgbClr val="000000"/>
                </a:solidFill>
                <a:round/>
                <a:headEnd/>
                <a:tailEnd/>
              </a:ln>
            </p:spPr>
            <p:txBody>
              <a:bodyPr/>
              <a:lstStyle/>
              <a:p>
                <a:endParaRPr lang="en-GB" sz="1600"/>
              </a:p>
            </p:txBody>
          </p:sp>
          <p:sp>
            <p:nvSpPr>
              <p:cNvPr id="574" name="Line 192"/>
              <p:cNvSpPr>
                <a:spLocks noChangeShapeType="1"/>
              </p:cNvSpPr>
              <p:nvPr/>
            </p:nvSpPr>
            <p:spPr bwMode="auto">
              <a:xfrm flipH="1">
                <a:off x="4722" y="2357"/>
                <a:ext cx="24" cy="0"/>
              </a:xfrm>
              <a:prstGeom prst="line">
                <a:avLst/>
              </a:prstGeom>
              <a:noFill/>
              <a:ln w="0">
                <a:solidFill>
                  <a:srgbClr val="000000"/>
                </a:solidFill>
                <a:round/>
                <a:headEnd/>
                <a:tailEnd/>
              </a:ln>
            </p:spPr>
            <p:txBody>
              <a:bodyPr/>
              <a:lstStyle/>
              <a:p>
                <a:endParaRPr lang="en-GB" sz="1600"/>
              </a:p>
            </p:txBody>
          </p:sp>
          <p:sp>
            <p:nvSpPr>
              <p:cNvPr id="575" name="Rectangle 193"/>
              <p:cNvSpPr>
                <a:spLocks noChangeArrowheads="1"/>
              </p:cNvSpPr>
              <p:nvPr/>
            </p:nvSpPr>
            <p:spPr bwMode="auto">
              <a:xfrm>
                <a:off x="2325" y="2325"/>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0</a:t>
                </a:r>
                <a:endParaRPr lang="en-GB" sz="1600"/>
              </a:p>
            </p:txBody>
          </p:sp>
          <p:sp>
            <p:nvSpPr>
              <p:cNvPr id="576" name="Line 194"/>
              <p:cNvSpPr>
                <a:spLocks noChangeShapeType="1"/>
              </p:cNvSpPr>
              <p:nvPr/>
            </p:nvSpPr>
            <p:spPr bwMode="auto">
              <a:xfrm>
                <a:off x="2367" y="2241"/>
                <a:ext cx="20" cy="0"/>
              </a:xfrm>
              <a:prstGeom prst="line">
                <a:avLst/>
              </a:prstGeom>
              <a:noFill/>
              <a:ln w="0">
                <a:solidFill>
                  <a:srgbClr val="000000"/>
                </a:solidFill>
                <a:round/>
                <a:headEnd/>
                <a:tailEnd/>
              </a:ln>
            </p:spPr>
            <p:txBody>
              <a:bodyPr/>
              <a:lstStyle/>
              <a:p>
                <a:endParaRPr lang="en-GB" sz="1600"/>
              </a:p>
            </p:txBody>
          </p:sp>
          <p:sp>
            <p:nvSpPr>
              <p:cNvPr id="577" name="Line 195"/>
              <p:cNvSpPr>
                <a:spLocks noChangeShapeType="1"/>
              </p:cNvSpPr>
              <p:nvPr/>
            </p:nvSpPr>
            <p:spPr bwMode="auto">
              <a:xfrm flipH="1">
                <a:off x="4722" y="2241"/>
                <a:ext cx="24" cy="0"/>
              </a:xfrm>
              <a:prstGeom prst="line">
                <a:avLst/>
              </a:prstGeom>
              <a:noFill/>
              <a:ln w="0">
                <a:solidFill>
                  <a:srgbClr val="000000"/>
                </a:solidFill>
                <a:round/>
                <a:headEnd/>
                <a:tailEnd/>
              </a:ln>
            </p:spPr>
            <p:txBody>
              <a:bodyPr/>
              <a:lstStyle/>
              <a:p>
                <a:endParaRPr lang="en-GB" sz="1600"/>
              </a:p>
            </p:txBody>
          </p:sp>
          <p:sp>
            <p:nvSpPr>
              <p:cNvPr id="578" name="Rectangle 196"/>
              <p:cNvSpPr>
                <a:spLocks noChangeArrowheads="1"/>
              </p:cNvSpPr>
              <p:nvPr/>
            </p:nvSpPr>
            <p:spPr bwMode="auto">
              <a:xfrm>
                <a:off x="2325" y="2209"/>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2</a:t>
                </a:r>
                <a:endParaRPr lang="en-GB" sz="1600"/>
              </a:p>
            </p:txBody>
          </p:sp>
          <p:sp>
            <p:nvSpPr>
              <p:cNvPr id="579" name="Line 197"/>
              <p:cNvSpPr>
                <a:spLocks noChangeShapeType="1"/>
              </p:cNvSpPr>
              <p:nvPr/>
            </p:nvSpPr>
            <p:spPr bwMode="auto">
              <a:xfrm>
                <a:off x="2367" y="2241"/>
                <a:ext cx="2379" cy="0"/>
              </a:xfrm>
              <a:prstGeom prst="line">
                <a:avLst/>
              </a:prstGeom>
              <a:noFill/>
              <a:ln w="0">
                <a:solidFill>
                  <a:srgbClr val="000000"/>
                </a:solidFill>
                <a:round/>
                <a:headEnd/>
                <a:tailEnd/>
              </a:ln>
            </p:spPr>
            <p:txBody>
              <a:bodyPr/>
              <a:lstStyle/>
              <a:p>
                <a:endParaRPr lang="en-GB" sz="1600"/>
              </a:p>
            </p:txBody>
          </p:sp>
          <p:sp>
            <p:nvSpPr>
              <p:cNvPr id="580" name="Line 198"/>
              <p:cNvSpPr>
                <a:spLocks noChangeShapeType="1"/>
              </p:cNvSpPr>
              <p:nvPr/>
            </p:nvSpPr>
            <p:spPr bwMode="auto">
              <a:xfrm>
                <a:off x="2367" y="2594"/>
                <a:ext cx="2379" cy="0"/>
              </a:xfrm>
              <a:prstGeom prst="line">
                <a:avLst/>
              </a:prstGeom>
              <a:noFill/>
              <a:ln w="0">
                <a:solidFill>
                  <a:srgbClr val="000000"/>
                </a:solidFill>
                <a:round/>
                <a:headEnd/>
                <a:tailEnd/>
              </a:ln>
            </p:spPr>
            <p:txBody>
              <a:bodyPr/>
              <a:lstStyle/>
              <a:p>
                <a:endParaRPr lang="en-GB" sz="1600"/>
              </a:p>
            </p:txBody>
          </p:sp>
          <p:sp>
            <p:nvSpPr>
              <p:cNvPr id="581" name="Line 199"/>
              <p:cNvSpPr>
                <a:spLocks noChangeShapeType="1"/>
              </p:cNvSpPr>
              <p:nvPr/>
            </p:nvSpPr>
            <p:spPr bwMode="auto">
              <a:xfrm flipV="1">
                <a:off x="4746" y="2241"/>
                <a:ext cx="0" cy="353"/>
              </a:xfrm>
              <a:prstGeom prst="line">
                <a:avLst/>
              </a:prstGeom>
              <a:noFill/>
              <a:ln w="0">
                <a:solidFill>
                  <a:srgbClr val="000000"/>
                </a:solidFill>
                <a:round/>
                <a:headEnd/>
                <a:tailEnd/>
              </a:ln>
            </p:spPr>
            <p:txBody>
              <a:bodyPr/>
              <a:lstStyle/>
              <a:p>
                <a:endParaRPr lang="en-GB" sz="1600"/>
              </a:p>
            </p:txBody>
          </p:sp>
          <p:sp>
            <p:nvSpPr>
              <p:cNvPr id="582" name="Line 200"/>
              <p:cNvSpPr>
                <a:spLocks noChangeShapeType="1"/>
              </p:cNvSpPr>
              <p:nvPr/>
            </p:nvSpPr>
            <p:spPr bwMode="auto">
              <a:xfrm flipV="1">
                <a:off x="2367" y="2241"/>
                <a:ext cx="0" cy="353"/>
              </a:xfrm>
              <a:prstGeom prst="line">
                <a:avLst/>
              </a:prstGeom>
              <a:noFill/>
              <a:ln w="0">
                <a:solidFill>
                  <a:srgbClr val="000000"/>
                </a:solidFill>
                <a:round/>
                <a:headEnd/>
                <a:tailEnd/>
              </a:ln>
            </p:spPr>
            <p:txBody>
              <a:bodyPr/>
              <a:lstStyle/>
              <a:p>
                <a:endParaRPr lang="en-GB" sz="1600"/>
              </a:p>
            </p:txBody>
          </p:sp>
          <p:sp>
            <p:nvSpPr>
              <p:cNvPr id="583" name="Freeform 201"/>
              <p:cNvSpPr>
                <a:spLocks/>
              </p:cNvSpPr>
              <p:nvPr/>
            </p:nvSpPr>
            <p:spPr bwMode="auto">
              <a:xfrm>
                <a:off x="2371" y="2245"/>
                <a:ext cx="813" cy="237"/>
              </a:xfrm>
              <a:custGeom>
                <a:avLst/>
                <a:gdLst/>
                <a:ahLst/>
                <a:cxnLst>
                  <a:cxn ang="0">
                    <a:pos x="12" y="64"/>
                  </a:cxn>
                  <a:cxn ang="0">
                    <a:pos x="32" y="116"/>
                  </a:cxn>
                  <a:cxn ang="0">
                    <a:pos x="52" y="141"/>
                  </a:cxn>
                  <a:cxn ang="0">
                    <a:pos x="72" y="88"/>
                  </a:cxn>
                  <a:cxn ang="0">
                    <a:pos x="88" y="88"/>
                  </a:cxn>
                  <a:cxn ang="0">
                    <a:pos x="108" y="48"/>
                  </a:cxn>
                  <a:cxn ang="0">
                    <a:pos x="129" y="56"/>
                  </a:cxn>
                  <a:cxn ang="0">
                    <a:pos x="149" y="137"/>
                  </a:cxn>
                  <a:cxn ang="0">
                    <a:pos x="169" y="189"/>
                  </a:cxn>
                  <a:cxn ang="0">
                    <a:pos x="185" y="217"/>
                  </a:cxn>
                  <a:cxn ang="0">
                    <a:pos x="205" y="76"/>
                  </a:cxn>
                  <a:cxn ang="0">
                    <a:pos x="225" y="104"/>
                  </a:cxn>
                  <a:cxn ang="0">
                    <a:pos x="245" y="92"/>
                  </a:cxn>
                  <a:cxn ang="0">
                    <a:pos x="261" y="112"/>
                  </a:cxn>
                  <a:cxn ang="0">
                    <a:pos x="281" y="92"/>
                  </a:cxn>
                  <a:cxn ang="0">
                    <a:pos x="301" y="197"/>
                  </a:cxn>
                  <a:cxn ang="0">
                    <a:pos x="321" y="161"/>
                  </a:cxn>
                  <a:cxn ang="0">
                    <a:pos x="341" y="68"/>
                  </a:cxn>
                  <a:cxn ang="0">
                    <a:pos x="357" y="72"/>
                  </a:cxn>
                  <a:cxn ang="0">
                    <a:pos x="377" y="64"/>
                  </a:cxn>
                  <a:cxn ang="0">
                    <a:pos x="397" y="217"/>
                  </a:cxn>
                  <a:cxn ang="0">
                    <a:pos x="417" y="177"/>
                  </a:cxn>
                  <a:cxn ang="0">
                    <a:pos x="433" y="205"/>
                  </a:cxn>
                  <a:cxn ang="0">
                    <a:pos x="453" y="84"/>
                  </a:cxn>
                  <a:cxn ang="0">
                    <a:pos x="473" y="60"/>
                  </a:cxn>
                  <a:cxn ang="0">
                    <a:pos x="493" y="120"/>
                  </a:cxn>
                  <a:cxn ang="0">
                    <a:pos x="513" y="88"/>
                  </a:cxn>
                  <a:cxn ang="0">
                    <a:pos x="529" y="112"/>
                  </a:cxn>
                  <a:cxn ang="0">
                    <a:pos x="549" y="141"/>
                  </a:cxn>
                  <a:cxn ang="0">
                    <a:pos x="569" y="153"/>
                  </a:cxn>
                  <a:cxn ang="0">
                    <a:pos x="589" y="0"/>
                  </a:cxn>
                  <a:cxn ang="0">
                    <a:pos x="609" y="165"/>
                  </a:cxn>
                  <a:cxn ang="0">
                    <a:pos x="625" y="209"/>
                  </a:cxn>
                  <a:cxn ang="0">
                    <a:pos x="645" y="112"/>
                  </a:cxn>
                  <a:cxn ang="0">
                    <a:pos x="665" y="68"/>
                  </a:cxn>
                  <a:cxn ang="0">
                    <a:pos x="685" y="116"/>
                  </a:cxn>
                  <a:cxn ang="0">
                    <a:pos x="701" y="72"/>
                  </a:cxn>
                  <a:cxn ang="0">
                    <a:pos x="721" y="128"/>
                  </a:cxn>
                  <a:cxn ang="0">
                    <a:pos x="741" y="213"/>
                  </a:cxn>
                  <a:cxn ang="0">
                    <a:pos x="761" y="92"/>
                  </a:cxn>
                  <a:cxn ang="0">
                    <a:pos x="781" y="92"/>
                  </a:cxn>
                  <a:cxn ang="0">
                    <a:pos x="797" y="137"/>
                  </a:cxn>
                </a:cxnLst>
                <a:rect l="0" t="0" r="r" b="b"/>
                <a:pathLst>
                  <a:path w="813" h="237">
                    <a:moveTo>
                      <a:pt x="0" y="116"/>
                    </a:moveTo>
                    <a:lnTo>
                      <a:pt x="8" y="141"/>
                    </a:lnTo>
                    <a:lnTo>
                      <a:pt x="12" y="64"/>
                    </a:lnTo>
                    <a:lnTo>
                      <a:pt x="20" y="72"/>
                    </a:lnTo>
                    <a:lnTo>
                      <a:pt x="24" y="104"/>
                    </a:lnTo>
                    <a:lnTo>
                      <a:pt x="32" y="116"/>
                    </a:lnTo>
                    <a:lnTo>
                      <a:pt x="40" y="145"/>
                    </a:lnTo>
                    <a:lnTo>
                      <a:pt x="44" y="173"/>
                    </a:lnTo>
                    <a:lnTo>
                      <a:pt x="52" y="141"/>
                    </a:lnTo>
                    <a:lnTo>
                      <a:pt x="56" y="205"/>
                    </a:lnTo>
                    <a:lnTo>
                      <a:pt x="64" y="189"/>
                    </a:lnTo>
                    <a:lnTo>
                      <a:pt x="72" y="88"/>
                    </a:lnTo>
                    <a:lnTo>
                      <a:pt x="76" y="52"/>
                    </a:lnTo>
                    <a:lnTo>
                      <a:pt x="84" y="60"/>
                    </a:lnTo>
                    <a:lnTo>
                      <a:pt x="88" y="88"/>
                    </a:lnTo>
                    <a:lnTo>
                      <a:pt x="96" y="120"/>
                    </a:lnTo>
                    <a:lnTo>
                      <a:pt x="104" y="64"/>
                    </a:lnTo>
                    <a:lnTo>
                      <a:pt x="108" y="48"/>
                    </a:lnTo>
                    <a:lnTo>
                      <a:pt x="117" y="32"/>
                    </a:lnTo>
                    <a:lnTo>
                      <a:pt x="121" y="68"/>
                    </a:lnTo>
                    <a:lnTo>
                      <a:pt x="129" y="56"/>
                    </a:lnTo>
                    <a:lnTo>
                      <a:pt x="137" y="72"/>
                    </a:lnTo>
                    <a:lnTo>
                      <a:pt x="141" y="72"/>
                    </a:lnTo>
                    <a:lnTo>
                      <a:pt x="149" y="137"/>
                    </a:lnTo>
                    <a:lnTo>
                      <a:pt x="153" y="153"/>
                    </a:lnTo>
                    <a:lnTo>
                      <a:pt x="161" y="209"/>
                    </a:lnTo>
                    <a:lnTo>
                      <a:pt x="169" y="189"/>
                    </a:lnTo>
                    <a:lnTo>
                      <a:pt x="173" y="173"/>
                    </a:lnTo>
                    <a:lnTo>
                      <a:pt x="181" y="185"/>
                    </a:lnTo>
                    <a:lnTo>
                      <a:pt x="185" y="217"/>
                    </a:lnTo>
                    <a:lnTo>
                      <a:pt x="193" y="108"/>
                    </a:lnTo>
                    <a:lnTo>
                      <a:pt x="201" y="92"/>
                    </a:lnTo>
                    <a:lnTo>
                      <a:pt x="205" y="76"/>
                    </a:lnTo>
                    <a:lnTo>
                      <a:pt x="213" y="28"/>
                    </a:lnTo>
                    <a:lnTo>
                      <a:pt x="217" y="128"/>
                    </a:lnTo>
                    <a:lnTo>
                      <a:pt x="225" y="104"/>
                    </a:lnTo>
                    <a:lnTo>
                      <a:pt x="229" y="52"/>
                    </a:lnTo>
                    <a:lnTo>
                      <a:pt x="237" y="100"/>
                    </a:lnTo>
                    <a:lnTo>
                      <a:pt x="245" y="92"/>
                    </a:lnTo>
                    <a:lnTo>
                      <a:pt x="249" y="88"/>
                    </a:lnTo>
                    <a:lnTo>
                      <a:pt x="257" y="88"/>
                    </a:lnTo>
                    <a:lnTo>
                      <a:pt x="261" y="112"/>
                    </a:lnTo>
                    <a:lnTo>
                      <a:pt x="269" y="108"/>
                    </a:lnTo>
                    <a:lnTo>
                      <a:pt x="277" y="153"/>
                    </a:lnTo>
                    <a:lnTo>
                      <a:pt x="281" y="92"/>
                    </a:lnTo>
                    <a:lnTo>
                      <a:pt x="289" y="92"/>
                    </a:lnTo>
                    <a:lnTo>
                      <a:pt x="293" y="153"/>
                    </a:lnTo>
                    <a:lnTo>
                      <a:pt x="301" y="197"/>
                    </a:lnTo>
                    <a:lnTo>
                      <a:pt x="309" y="161"/>
                    </a:lnTo>
                    <a:lnTo>
                      <a:pt x="313" y="189"/>
                    </a:lnTo>
                    <a:lnTo>
                      <a:pt x="321" y="161"/>
                    </a:lnTo>
                    <a:lnTo>
                      <a:pt x="325" y="88"/>
                    </a:lnTo>
                    <a:lnTo>
                      <a:pt x="333" y="16"/>
                    </a:lnTo>
                    <a:lnTo>
                      <a:pt x="341" y="68"/>
                    </a:lnTo>
                    <a:lnTo>
                      <a:pt x="345" y="92"/>
                    </a:lnTo>
                    <a:lnTo>
                      <a:pt x="353" y="52"/>
                    </a:lnTo>
                    <a:lnTo>
                      <a:pt x="357" y="72"/>
                    </a:lnTo>
                    <a:lnTo>
                      <a:pt x="365" y="24"/>
                    </a:lnTo>
                    <a:lnTo>
                      <a:pt x="373" y="52"/>
                    </a:lnTo>
                    <a:lnTo>
                      <a:pt x="377" y="64"/>
                    </a:lnTo>
                    <a:lnTo>
                      <a:pt x="385" y="60"/>
                    </a:lnTo>
                    <a:lnTo>
                      <a:pt x="389" y="100"/>
                    </a:lnTo>
                    <a:lnTo>
                      <a:pt x="397" y="217"/>
                    </a:lnTo>
                    <a:lnTo>
                      <a:pt x="405" y="177"/>
                    </a:lnTo>
                    <a:lnTo>
                      <a:pt x="409" y="116"/>
                    </a:lnTo>
                    <a:lnTo>
                      <a:pt x="417" y="177"/>
                    </a:lnTo>
                    <a:lnTo>
                      <a:pt x="421" y="173"/>
                    </a:lnTo>
                    <a:lnTo>
                      <a:pt x="429" y="237"/>
                    </a:lnTo>
                    <a:lnTo>
                      <a:pt x="433" y="205"/>
                    </a:lnTo>
                    <a:lnTo>
                      <a:pt x="441" y="124"/>
                    </a:lnTo>
                    <a:lnTo>
                      <a:pt x="449" y="153"/>
                    </a:lnTo>
                    <a:lnTo>
                      <a:pt x="453" y="84"/>
                    </a:lnTo>
                    <a:lnTo>
                      <a:pt x="461" y="84"/>
                    </a:lnTo>
                    <a:lnTo>
                      <a:pt x="465" y="112"/>
                    </a:lnTo>
                    <a:lnTo>
                      <a:pt x="473" y="60"/>
                    </a:lnTo>
                    <a:lnTo>
                      <a:pt x="481" y="100"/>
                    </a:lnTo>
                    <a:lnTo>
                      <a:pt x="485" y="52"/>
                    </a:lnTo>
                    <a:lnTo>
                      <a:pt x="493" y="120"/>
                    </a:lnTo>
                    <a:lnTo>
                      <a:pt x="497" y="88"/>
                    </a:lnTo>
                    <a:lnTo>
                      <a:pt x="505" y="32"/>
                    </a:lnTo>
                    <a:lnTo>
                      <a:pt x="513" y="88"/>
                    </a:lnTo>
                    <a:lnTo>
                      <a:pt x="517" y="52"/>
                    </a:lnTo>
                    <a:lnTo>
                      <a:pt x="525" y="104"/>
                    </a:lnTo>
                    <a:lnTo>
                      <a:pt x="529" y="112"/>
                    </a:lnTo>
                    <a:lnTo>
                      <a:pt x="537" y="100"/>
                    </a:lnTo>
                    <a:lnTo>
                      <a:pt x="545" y="88"/>
                    </a:lnTo>
                    <a:lnTo>
                      <a:pt x="549" y="141"/>
                    </a:lnTo>
                    <a:lnTo>
                      <a:pt x="557" y="104"/>
                    </a:lnTo>
                    <a:lnTo>
                      <a:pt x="561" y="133"/>
                    </a:lnTo>
                    <a:lnTo>
                      <a:pt x="569" y="153"/>
                    </a:lnTo>
                    <a:lnTo>
                      <a:pt x="577" y="149"/>
                    </a:lnTo>
                    <a:lnTo>
                      <a:pt x="581" y="100"/>
                    </a:lnTo>
                    <a:lnTo>
                      <a:pt x="589" y="0"/>
                    </a:lnTo>
                    <a:lnTo>
                      <a:pt x="593" y="76"/>
                    </a:lnTo>
                    <a:lnTo>
                      <a:pt x="601" y="205"/>
                    </a:lnTo>
                    <a:lnTo>
                      <a:pt x="609" y="165"/>
                    </a:lnTo>
                    <a:lnTo>
                      <a:pt x="613" y="72"/>
                    </a:lnTo>
                    <a:lnTo>
                      <a:pt x="621" y="120"/>
                    </a:lnTo>
                    <a:lnTo>
                      <a:pt x="625" y="209"/>
                    </a:lnTo>
                    <a:lnTo>
                      <a:pt x="633" y="209"/>
                    </a:lnTo>
                    <a:lnTo>
                      <a:pt x="637" y="161"/>
                    </a:lnTo>
                    <a:lnTo>
                      <a:pt x="645" y="112"/>
                    </a:lnTo>
                    <a:lnTo>
                      <a:pt x="653" y="92"/>
                    </a:lnTo>
                    <a:lnTo>
                      <a:pt x="657" y="88"/>
                    </a:lnTo>
                    <a:lnTo>
                      <a:pt x="665" y="68"/>
                    </a:lnTo>
                    <a:lnTo>
                      <a:pt x="669" y="68"/>
                    </a:lnTo>
                    <a:lnTo>
                      <a:pt x="677" y="133"/>
                    </a:lnTo>
                    <a:lnTo>
                      <a:pt x="685" y="116"/>
                    </a:lnTo>
                    <a:lnTo>
                      <a:pt x="689" y="88"/>
                    </a:lnTo>
                    <a:lnTo>
                      <a:pt x="697" y="68"/>
                    </a:lnTo>
                    <a:lnTo>
                      <a:pt x="701" y="72"/>
                    </a:lnTo>
                    <a:lnTo>
                      <a:pt x="709" y="84"/>
                    </a:lnTo>
                    <a:lnTo>
                      <a:pt x="717" y="76"/>
                    </a:lnTo>
                    <a:lnTo>
                      <a:pt x="721" y="128"/>
                    </a:lnTo>
                    <a:lnTo>
                      <a:pt x="729" y="100"/>
                    </a:lnTo>
                    <a:lnTo>
                      <a:pt x="733" y="145"/>
                    </a:lnTo>
                    <a:lnTo>
                      <a:pt x="741" y="213"/>
                    </a:lnTo>
                    <a:lnTo>
                      <a:pt x="749" y="141"/>
                    </a:lnTo>
                    <a:lnTo>
                      <a:pt x="753" y="128"/>
                    </a:lnTo>
                    <a:lnTo>
                      <a:pt x="761" y="92"/>
                    </a:lnTo>
                    <a:lnTo>
                      <a:pt x="765" y="76"/>
                    </a:lnTo>
                    <a:lnTo>
                      <a:pt x="773" y="36"/>
                    </a:lnTo>
                    <a:lnTo>
                      <a:pt x="781" y="92"/>
                    </a:lnTo>
                    <a:lnTo>
                      <a:pt x="785" y="76"/>
                    </a:lnTo>
                    <a:lnTo>
                      <a:pt x="793" y="141"/>
                    </a:lnTo>
                    <a:lnTo>
                      <a:pt x="797" y="137"/>
                    </a:lnTo>
                    <a:lnTo>
                      <a:pt x="805" y="108"/>
                    </a:lnTo>
                    <a:lnTo>
                      <a:pt x="813" y="100"/>
                    </a:lnTo>
                  </a:path>
                </a:pathLst>
              </a:custGeom>
              <a:noFill/>
              <a:ln w="0">
                <a:solidFill>
                  <a:srgbClr val="FFFF00"/>
                </a:solidFill>
                <a:prstDash val="solid"/>
                <a:round/>
                <a:headEnd/>
                <a:tailEnd/>
              </a:ln>
            </p:spPr>
            <p:txBody>
              <a:bodyPr/>
              <a:lstStyle/>
              <a:p>
                <a:endParaRPr lang="en-GB" sz="1600"/>
              </a:p>
            </p:txBody>
          </p:sp>
          <p:sp>
            <p:nvSpPr>
              <p:cNvPr id="584" name="Freeform 202"/>
              <p:cNvSpPr>
                <a:spLocks/>
              </p:cNvSpPr>
              <p:nvPr/>
            </p:nvSpPr>
            <p:spPr bwMode="auto">
              <a:xfrm>
                <a:off x="3184" y="2261"/>
                <a:ext cx="809" cy="233"/>
              </a:xfrm>
              <a:custGeom>
                <a:avLst/>
                <a:gdLst/>
                <a:ahLst/>
                <a:cxnLst>
                  <a:cxn ang="0">
                    <a:pos x="12" y="48"/>
                  </a:cxn>
                  <a:cxn ang="0">
                    <a:pos x="28" y="80"/>
                  </a:cxn>
                  <a:cxn ang="0">
                    <a:pos x="48" y="125"/>
                  </a:cxn>
                  <a:cxn ang="0">
                    <a:pos x="68" y="181"/>
                  </a:cxn>
                  <a:cxn ang="0">
                    <a:pos x="88" y="104"/>
                  </a:cxn>
                  <a:cxn ang="0">
                    <a:pos x="108" y="48"/>
                  </a:cxn>
                  <a:cxn ang="0">
                    <a:pos x="124" y="12"/>
                  </a:cxn>
                  <a:cxn ang="0">
                    <a:pos x="144" y="20"/>
                  </a:cxn>
                  <a:cxn ang="0">
                    <a:pos x="164" y="201"/>
                  </a:cxn>
                  <a:cxn ang="0">
                    <a:pos x="184" y="157"/>
                  </a:cxn>
                  <a:cxn ang="0">
                    <a:pos x="204" y="32"/>
                  </a:cxn>
                  <a:cxn ang="0">
                    <a:pos x="220" y="40"/>
                  </a:cxn>
                  <a:cxn ang="0">
                    <a:pos x="240" y="60"/>
                  </a:cxn>
                  <a:cxn ang="0">
                    <a:pos x="260" y="80"/>
                  </a:cxn>
                  <a:cxn ang="0">
                    <a:pos x="280" y="12"/>
                  </a:cxn>
                  <a:cxn ang="0">
                    <a:pos x="296" y="125"/>
                  </a:cxn>
                  <a:cxn ang="0">
                    <a:pos x="316" y="121"/>
                  </a:cxn>
                  <a:cxn ang="0">
                    <a:pos x="337" y="121"/>
                  </a:cxn>
                  <a:cxn ang="0">
                    <a:pos x="357" y="117"/>
                  </a:cxn>
                  <a:cxn ang="0">
                    <a:pos x="377" y="161"/>
                  </a:cxn>
                  <a:cxn ang="0">
                    <a:pos x="393" y="112"/>
                  </a:cxn>
                  <a:cxn ang="0">
                    <a:pos x="413" y="24"/>
                  </a:cxn>
                  <a:cxn ang="0">
                    <a:pos x="433" y="121"/>
                  </a:cxn>
                  <a:cxn ang="0">
                    <a:pos x="453" y="68"/>
                  </a:cxn>
                  <a:cxn ang="0">
                    <a:pos x="469" y="40"/>
                  </a:cxn>
                  <a:cxn ang="0">
                    <a:pos x="489" y="189"/>
                  </a:cxn>
                  <a:cxn ang="0">
                    <a:pos x="509" y="181"/>
                  </a:cxn>
                  <a:cxn ang="0">
                    <a:pos x="529" y="112"/>
                  </a:cxn>
                  <a:cxn ang="0">
                    <a:pos x="549" y="12"/>
                  </a:cxn>
                  <a:cxn ang="0">
                    <a:pos x="565" y="12"/>
                  </a:cxn>
                  <a:cxn ang="0">
                    <a:pos x="585" y="32"/>
                  </a:cxn>
                  <a:cxn ang="0">
                    <a:pos x="605" y="117"/>
                  </a:cxn>
                  <a:cxn ang="0">
                    <a:pos x="625" y="189"/>
                  </a:cxn>
                  <a:cxn ang="0">
                    <a:pos x="645" y="137"/>
                  </a:cxn>
                  <a:cxn ang="0">
                    <a:pos x="661" y="92"/>
                  </a:cxn>
                  <a:cxn ang="0">
                    <a:pos x="681" y="68"/>
                  </a:cxn>
                  <a:cxn ang="0">
                    <a:pos x="701" y="52"/>
                  </a:cxn>
                  <a:cxn ang="0">
                    <a:pos x="721" y="24"/>
                  </a:cxn>
                  <a:cxn ang="0">
                    <a:pos x="737" y="141"/>
                  </a:cxn>
                  <a:cxn ang="0">
                    <a:pos x="757" y="209"/>
                  </a:cxn>
                  <a:cxn ang="0">
                    <a:pos x="777" y="189"/>
                  </a:cxn>
                  <a:cxn ang="0">
                    <a:pos x="797" y="16"/>
                  </a:cxn>
                </a:cxnLst>
                <a:rect l="0" t="0" r="r" b="b"/>
                <a:pathLst>
                  <a:path w="809" h="233">
                    <a:moveTo>
                      <a:pt x="0" y="84"/>
                    </a:moveTo>
                    <a:lnTo>
                      <a:pt x="4" y="60"/>
                    </a:lnTo>
                    <a:lnTo>
                      <a:pt x="12" y="48"/>
                    </a:lnTo>
                    <a:lnTo>
                      <a:pt x="16" y="121"/>
                    </a:lnTo>
                    <a:lnTo>
                      <a:pt x="24" y="92"/>
                    </a:lnTo>
                    <a:lnTo>
                      <a:pt x="28" y="80"/>
                    </a:lnTo>
                    <a:lnTo>
                      <a:pt x="36" y="100"/>
                    </a:lnTo>
                    <a:lnTo>
                      <a:pt x="44" y="125"/>
                    </a:lnTo>
                    <a:lnTo>
                      <a:pt x="48" y="125"/>
                    </a:lnTo>
                    <a:lnTo>
                      <a:pt x="56" y="189"/>
                    </a:lnTo>
                    <a:lnTo>
                      <a:pt x="60" y="145"/>
                    </a:lnTo>
                    <a:lnTo>
                      <a:pt x="68" y="181"/>
                    </a:lnTo>
                    <a:lnTo>
                      <a:pt x="76" y="233"/>
                    </a:lnTo>
                    <a:lnTo>
                      <a:pt x="80" y="108"/>
                    </a:lnTo>
                    <a:lnTo>
                      <a:pt x="88" y="104"/>
                    </a:lnTo>
                    <a:lnTo>
                      <a:pt x="92" y="36"/>
                    </a:lnTo>
                    <a:lnTo>
                      <a:pt x="100" y="84"/>
                    </a:lnTo>
                    <a:lnTo>
                      <a:pt x="108" y="48"/>
                    </a:lnTo>
                    <a:lnTo>
                      <a:pt x="112" y="4"/>
                    </a:lnTo>
                    <a:lnTo>
                      <a:pt x="120" y="20"/>
                    </a:lnTo>
                    <a:lnTo>
                      <a:pt x="124" y="12"/>
                    </a:lnTo>
                    <a:lnTo>
                      <a:pt x="132" y="28"/>
                    </a:lnTo>
                    <a:lnTo>
                      <a:pt x="140" y="4"/>
                    </a:lnTo>
                    <a:lnTo>
                      <a:pt x="144" y="20"/>
                    </a:lnTo>
                    <a:lnTo>
                      <a:pt x="152" y="84"/>
                    </a:lnTo>
                    <a:lnTo>
                      <a:pt x="156" y="133"/>
                    </a:lnTo>
                    <a:lnTo>
                      <a:pt x="164" y="201"/>
                    </a:lnTo>
                    <a:lnTo>
                      <a:pt x="172" y="153"/>
                    </a:lnTo>
                    <a:lnTo>
                      <a:pt x="176" y="173"/>
                    </a:lnTo>
                    <a:lnTo>
                      <a:pt x="184" y="157"/>
                    </a:lnTo>
                    <a:lnTo>
                      <a:pt x="188" y="117"/>
                    </a:lnTo>
                    <a:lnTo>
                      <a:pt x="196" y="137"/>
                    </a:lnTo>
                    <a:lnTo>
                      <a:pt x="204" y="32"/>
                    </a:lnTo>
                    <a:lnTo>
                      <a:pt x="208" y="137"/>
                    </a:lnTo>
                    <a:lnTo>
                      <a:pt x="216" y="117"/>
                    </a:lnTo>
                    <a:lnTo>
                      <a:pt x="220" y="40"/>
                    </a:lnTo>
                    <a:lnTo>
                      <a:pt x="228" y="100"/>
                    </a:lnTo>
                    <a:lnTo>
                      <a:pt x="232" y="84"/>
                    </a:lnTo>
                    <a:lnTo>
                      <a:pt x="240" y="60"/>
                    </a:lnTo>
                    <a:lnTo>
                      <a:pt x="248" y="100"/>
                    </a:lnTo>
                    <a:lnTo>
                      <a:pt x="252" y="141"/>
                    </a:lnTo>
                    <a:lnTo>
                      <a:pt x="260" y="80"/>
                    </a:lnTo>
                    <a:lnTo>
                      <a:pt x="264" y="108"/>
                    </a:lnTo>
                    <a:lnTo>
                      <a:pt x="272" y="80"/>
                    </a:lnTo>
                    <a:lnTo>
                      <a:pt x="280" y="12"/>
                    </a:lnTo>
                    <a:lnTo>
                      <a:pt x="284" y="68"/>
                    </a:lnTo>
                    <a:lnTo>
                      <a:pt x="292" y="80"/>
                    </a:lnTo>
                    <a:lnTo>
                      <a:pt x="296" y="125"/>
                    </a:lnTo>
                    <a:lnTo>
                      <a:pt x="304" y="72"/>
                    </a:lnTo>
                    <a:lnTo>
                      <a:pt x="312" y="129"/>
                    </a:lnTo>
                    <a:lnTo>
                      <a:pt x="316" y="121"/>
                    </a:lnTo>
                    <a:lnTo>
                      <a:pt x="324" y="137"/>
                    </a:lnTo>
                    <a:lnTo>
                      <a:pt x="328" y="173"/>
                    </a:lnTo>
                    <a:lnTo>
                      <a:pt x="337" y="121"/>
                    </a:lnTo>
                    <a:lnTo>
                      <a:pt x="345" y="60"/>
                    </a:lnTo>
                    <a:lnTo>
                      <a:pt x="349" y="72"/>
                    </a:lnTo>
                    <a:lnTo>
                      <a:pt x="357" y="117"/>
                    </a:lnTo>
                    <a:lnTo>
                      <a:pt x="361" y="80"/>
                    </a:lnTo>
                    <a:lnTo>
                      <a:pt x="369" y="145"/>
                    </a:lnTo>
                    <a:lnTo>
                      <a:pt x="377" y="161"/>
                    </a:lnTo>
                    <a:lnTo>
                      <a:pt x="381" y="56"/>
                    </a:lnTo>
                    <a:lnTo>
                      <a:pt x="389" y="12"/>
                    </a:lnTo>
                    <a:lnTo>
                      <a:pt x="393" y="112"/>
                    </a:lnTo>
                    <a:lnTo>
                      <a:pt x="401" y="68"/>
                    </a:lnTo>
                    <a:lnTo>
                      <a:pt x="409" y="20"/>
                    </a:lnTo>
                    <a:lnTo>
                      <a:pt x="413" y="24"/>
                    </a:lnTo>
                    <a:lnTo>
                      <a:pt x="421" y="76"/>
                    </a:lnTo>
                    <a:lnTo>
                      <a:pt x="425" y="100"/>
                    </a:lnTo>
                    <a:lnTo>
                      <a:pt x="433" y="121"/>
                    </a:lnTo>
                    <a:lnTo>
                      <a:pt x="437" y="129"/>
                    </a:lnTo>
                    <a:lnTo>
                      <a:pt x="445" y="104"/>
                    </a:lnTo>
                    <a:lnTo>
                      <a:pt x="453" y="68"/>
                    </a:lnTo>
                    <a:lnTo>
                      <a:pt x="457" y="108"/>
                    </a:lnTo>
                    <a:lnTo>
                      <a:pt x="465" y="44"/>
                    </a:lnTo>
                    <a:lnTo>
                      <a:pt x="469" y="40"/>
                    </a:lnTo>
                    <a:lnTo>
                      <a:pt x="477" y="96"/>
                    </a:lnTo>
                    <a:lnTo>
                      <a:pt x="485" y="149"/>
                    </a:lnTo>
                    <a:lnTo>
                      <a:pt x="489" y="189"/>
                    </a:lnTo>
                    <a:lnTo>
                      <a:pt x="497" y="161"/>
                    </a:lnTo>
                    <a:lnTo>
                      <a:pt x="501" y="137"/>
                    </a:lnTo>
                    <a:lnTo>
                      <a:pt x="509" y="181"/>
                    </a:lnTo>
                    <a:lnTo>
                      <a:pt x="517" y="133"/>
                    </a:lnTo>
                    <a:lnTo>
                      <a:pt x="521" y="201"/>
                    </a:lnTo>
                    <a:lnTo>
                      <a:pt x="529" y="112"/>
                    </a:lnTo>
                    <a:lnTo>
                      <a:pt x="533" y="56"/>
                    </a:lnTo>
                    <a:lnTo>
                      <a:pt x="541" y="48"/>
                    </a:lnTo>
                    <a:lnTo>
                      <a:pt x="549" y="12"/>
                    </a:lnTo>
                    <a:lnTo>
                      <a:pt x="553" y="48"/>
                    </a:lnTo>
                    <a:lnTo>
                      <a:pt x="561" y="32"/>
                    </a:lnTo>
                    <a:lnTo>
                      <a:pt x="565" y="12"/>
                    </a:lnTo>
                    <a:lnTo>
                      <a:pt x="573" y="64"/>
                    </a:lnTo>
                    <a:lnTo>
                      <a:pt x="581" y="60"/>
                    </a:lnTo>
                    <a:lnTo>
                      <a:pt x="585" y="32"/>
                    </a:lnTo>
                    <a:lnTo>
                      <a:pt x="593" y="28"/>
                    </a:lnTo>
                    <a:lnTo>
                      <a:pt x="597" y="64"/>
                    </a:lnTo>
                    <a:lnTo>
                      <a:pt x="605" y="117"/>
                    </a:lnTo>
                    <a:lnTo>
                      <a:pt x="613" y="129"/>
                    </a:lnTo>
                    <a:lnTo>
                      <a:pt x="617" y="145"/>
                    </a:lnTo>
                    <a:lnTo>
                      <a:pt x="625" y="189"/>
                    </a:lnTo>
                    <a:lnTo>
                      <a:pt x="629" y="189"/>
                    </a:lnTo>
                    <a:lnTo>
                      <a:pt x="637" y="177"/>
                    </a:lnTo>
                    <a:lnTo>
                      <a:pt x="645" y="137"/>
                    </a:lnTo>
                    <a:lnTo>
                      <a:pt x="649" y="161"/>
                    </a:lnTo>
                    <a:lnTo>
                      <a:pt x="657" y="141"/>
                    </a:lnTo>
                    <a:lnTo>
                      <a:pt x="661" y="92"/>
                    </a:lnTo>
                    <a:lnTo>
                      <a:pt x="669" y="64"/>
                    </a:lnTo>
                    <a:lnTo>
                      <a:pt x="673" y="104"/>
                    </a:lnTo>
                    <a:lnTo>
                      <a:pt x="681" y="68"/>
                    </a:lnTo>
                    <a:lnTo>
                      <a:pt x="689" y="44"/>
                    </a:lnTo>
                    <a:lnTo>
                      <a:pt x="693" y="12"/>
                    </a:lnTo>
                    <a:lnTo>
                      <a:pt x="701" y="52"/>
                    </a:lnTo>
                    <a:lnTo>
                      <a:pt x="705" y="0"/>
                    </a:lnTo>
                    <a:lnTo>
                      <a:pt x="713" y="24"/>
                    </a:lnTo>
                    <a:lnTo>
                      <a:pt x="721" y="24"/>
                    </a:lnTo>
                    <a:lnTo>
                      <a:pt x="725" y="36"/>
                    </a:lnTo>
                    <a:lnTo>
                      <a:pt x="733" y="68"/>
                    </a:lnTo>
                    <a:lnTo>
                      <a:pt x="737" y="141"/>
                    </a:lnTo>
                    <a:lnTo>
                      <a:pt x="745" y="173"/>
                    </a:lnTo>
                    <a:lnTo>
                      <a:pt x="753" y="181"/>
                    </a:lnTo>
                    <a:lnTo>
                      <a:pt x="757" y="209"/>
                    </a:lnTo>
                    <a:lnTo>
                      <a:pt x="765" y="173"/>
                    </a:lnTo>
                    <a:lnTo>
                      <a:pt x="769" y="165"/>
                    </a:lnTo>
                    <a:lnTo>
                      <a:pt x="777" y="189"/>
                    </a:lnTo>
                    <a:lnTo>
                      <a:pt x="785" y="153"/>
                    </a:lnTo>
                    <a:lnTo>
                      <a:pt x="789" y="64"/>
                    </a:lnTo>
                    <a:lnTo>
                      <a:pt x="797" y="16"/>
                    </a:lnTo>
                    <a:lnTo>
                      <a:pt x="801" y="32"/>
                    </a:lnTo>
                    <a:lnTo>
                      <a:pt x="809" y="96"/>
                    </a:lnTo>
                  </a:path>
                </a:pathLst>
              </a:custGeom>
              <a:noFill/>
              <a:ln w="0">
                <a:solidFill>
                  <a:srgbClr val="FFFF00"/>
                </a:solidFill>
                <a:prstDash val="solid"/>
                <a:round/>
                <a:headEnd/>
                <a:tailEnd/>
              </a:ln>
            </p:spPr>
            <p:txBody>
              <a:bodyPr/>
              <a:lstStyle/>
              <a:p>
                <a:endParaRPr lang="en-GB" sz="1600"/>
              </a:p>
            </p:txBody>
          </p:sp>
          <p:sp>
            <p:nvSpPr>
              <p:cNvPr id="585" name="Freeform 203"/>
              <p:cNvSpPr>
                <a:spLocks/>
              </p:cNvSpPr>
              <p:nvPr/>
            </p:nvSpPr>
            <p:spPr bwMode="auto">
              <a:xfrm>
                <a:off x="3993" y="2257"/>
                <a:ext cx="669" cy="229"/>
              </a:xfrm>
              <a:custGeom>
                <a:avLst/>
                <a:gdLst/>
                <a:ahLst/>
                <a:cxnLst>
                  <a:cxn ang="0">
                    <a:pos x="8" y="52"/>
                  </a:cxn>
                  <a:cxn ang="0">
                    <a:pos x="20" y="16"/>
                  </a:cxn>
                  <a:cxn ang="0">
                    <a:pos x="32" y="60"/>
                  </a:cxn>
                  <a:cxn ang="0">
                    <a:pos x="44" y="108"/>
                  </a:cxn>
                  <a:cxn ang="0">
                    <a:pos x="56" y="201"/>
                  </a:cxn>
                  <a:cxn ang="0">
                    <a:pos x="68" y="133"/>
                  </a:cxn>
                  <a:cxn ang="0">
                    <a:pos x="84" y="125"/>
                  </a:cxn>
                  <a:cxn ang="0">
                    <a:pos x="96" y="60"/>
                  </a:cxn>
                  <a:cxn ang="0">
                    <a:pos x="108" y="125"/>
                  </a:cxn>
                  <a:cxn ang="0">
                    <a:pos x="120" y="137"/>
                  </a:cxn>
                  <a:cxn ang="0">
                    <a:pos x="132" y="0"/>
                  </a:cxn>
                  <a:cxn ang="0">
                    <a:pos x="148" y="129"/>
                  </a:cxn>
                  <a:cxn ang="0">
                    <a:pos x="160" y="149"/>
                  </a:cxn>
                  <a:cxn ang="0">
                    <a:pos x="172" y="56"/>
                  </a:cxn>
                  <a:cxn ang="0">
                    <a:pos x="184" y="112"/>
                  </a:cxn>
                  <a:cxn ang="0">
                    <a:pos x="196" y="141"/>
                  </a:cxn>
                  <a:cxn ang="0">
                    <a:pos x="212" y="48"/>
                  </a:cxn>
                  <a:cxn ang="0">
                    <a:pos x="224" y="56"/>
                  </a:cxn>
                  <a:cxn ang="0">
                    <a:pos x="236" y="48"/>
                  </a:cxn>
                  <a:cxn ang="0">
                    <a:pos x="248" y="145"/>
                  </a:cxn>
                  <a:cxn ang="0">
                    <a:pos x="260" y="141"/>
                  </a:cxn>
                  <a:cxn ang="0">
                    <a:pos x="272" y="153"/>
                  </a:cxn>
                  <a:cxn ang="0">
                    <a:pos x="288" y="197"/>
                  </a:cxn>
                  <a:cxn ang="0">
                    <a:pos x="300" y="125"/>
                  </a:cxn>
                  <a:cxn ang="0">
                    <a:pos x="312" y="36"/>
                  </a:cxn>
                  <a:cxn ang="0">
                    <a:pos x="324" y="36"/>
                  </a:cxn>
                  <a:cxn ang="0">
                    <a:pos x="336" y="72"/>
                  </a:cxn>
                  <a:cxn ang="0">
                    <a:pos x="352" y="72"/>
                  </a:cxn>
                  <a:cxn ang="0">
                    <a:pos x="364" y="68"/>
                  </a:cxn>
                  <a:cxn ang="0">
                    <a:pos x="376" y="177"/>
                  </a:cxn>
                  <a:cxn ang="0">
                    <a:pos x="388" y="169"/>
                  </a:cxn>
                  <a:cxn ang="0">
                    <a:pos x="400" y="108"/>
                  </a:cxn>
                  <a:cxn ang="0">
                    <a:pos x="416" y="64"/>
                  </a:cxn>
                  <a:cxn ang="0">
                    <a:pos x="428" y="100"/>
                  </a:cxn>
                  <a:cxn ang="0">
                    <a:pos x="440" y="52"/>
                  </a:cxn>
                  <a:cxn ang="0">
                    <a:pos x="452" y="169"/>
                  </a:cxn>
                  <a:cxn ang="0">
                    <a:pos x="464" y="76"/>
                  </a:cxn>
                  <a:cxn ang="0">
                    <a:pos x="476" y="96"/>
                  </a:cxn>
                  <a:cxn ang="0">
                    <a:pos x="492" y="68"/>
                  </a:cxn>
                  <a:cxn ang="0">
                    <a:pos x="504" y="129"/>
                  </a:cxn>
                  <a:cxn ang="0">
                    <a:pos x="516" y="52"/>
                  </a:cxn>
                  <a:cxn ang="0">
                    <a:pos x="528" y="68"/>
                  </a:cxn>
                  <a:cxn ang="0">
                    <a:pos x="540" y="229"/>
                  </a:cxn>
                  <a:cxn ang="0">
                    <a:pos x="556" y="145"/>
                  </a:cxn>
                  <a:cxn ang="0">
                    <a:pos x="569" y="4"/>
                  </a:cxn>
                  <a:cxn ang="0">
                    <a:pos x="581" y="149"/>
                  </a:cxn>
                  <a:cxn ang="0">
                    <a:pos x="593" y="32"/>
                  </a:cxn>
                  <a:cxn ang="0">
                    <a:pos x="605" y="88"/>
                  </a:cxn>
                  <a:cxn ang="0">
                    <a:pos x="621" y="24"/>
                  </a:cxn>
                  <a:cxn ang="0">
                    <a:pos x="633" y="141"/>
                  </a:cxn>
                  <a:cxn ang="0">
                    <a:pos x="645" y="108"/>
                  </a:cxn>
                  <a:cxn ang="0">
                    <a:pos x="657" y="108"/>
                  </a:cxn>
                  <a:cxn ang="0">
                    <a:pos x="669" y="165"/>
                  </a:cxn>
                </a:cxnLst>
                <a:rect l="0" t="0" r="r" b="b"/>
                <a:pathLst>
                  <a:path w="669" h="229">
                    <a:moveTo>
                      <a:pt x="0" y="100"/>
                    </a:moveTo>
                    <a:lnTo>
                      <a:pt x="8" y="52"/>
                    </a:lnTo>
                    <a:lnTo>
                      <a:pt x="12" y="32"/>
                    </a:lnTo>
                    <a:lnTo>
                      <a:pt x="20" y="16"/>
                    </a:lnTo>
                    <a:lnTo>
                      <a:pt x="24" y="64"/>
                    </a:lnTo>
                    <a:lnTo>
                      <a:pt x="32" y="60"/>
                    </a:lnTo>
                    <a:lnTo>
                      <a:pt x="40" y="32"/>
                    </a:lnTo>
                    <a:lnTo>
                      <a:pt x="44" y="108"/>
                    </a:lnTo>
                    <a:lnTo>
                      <a:pt x="52" y="161"/>
                    </a:lnTo>
                    <a:lnTo>
                      <a:pt x="56" y="201"/>
                    </a:lnTo>
                    <a:lnTo>
                      <a:pt x="64" y="161"/>
                    </a:lnTo>
                    <a:lnTo>
                      <a:pt x="68" y="133"/>
                    </a:lnTo>
                    <a:lnTo>
                      <a:pt x="76" y="116"/>
                    </a:lnTo>
                    <a:lnTo>
                      <a:pt x="84" y="125"/>
                    </a:lnTo>
                    <a:lnTo>
                      <a:pt x="88" y="60"/>
                    </a:lnTo>
                    <a:lnTo>
                      <a:pt x="96" y="60"/>
                    </a:lnTo>
                    <a:lnTo>
                      <a:pt x="100" y="84"/>
                    </a:lnTo>
                    <a:lnTo>
                      <a:pt x="108" y="125"/>
                    </a:lnTo>
                    <a:lnTo>
                      <a:pt x="116" y="80"/>
                    </a:lnTo>
                    <a:lnTo>
                      <a:pt x="120" y="137"/>
                    </a:lnTo>
                    <a:lnTo>
                      <a:pt x="128" y="104"/>
                    </a:lnTo>
                    <a:lnTo>
                      <a:pt x="132" y="0"/>
                    </a:lnTo>
                    <a:lnTo>
                      <a:pt x="140" y="121"/>
                    </a:lnTo>
                    <a:lnTo>
                      <a:pt x="148" y="129"/>
                    </a:lnTo>
                    <a:lnTo>
                      <a:pt x="152" y="153"/>
                    </a:lnTo>
                    <a:lnTo>
                      <a:pt x="160" y="149"/>
                    </a:lnTo>
                    <a:lnTo>
                      <a:pt x="164" y="60"/>
                    </a:lnTo>
                    <a:lnTo>
                      <a:pt x="172" y="56"/>
                    </a:lnTo>
                    <a:lnTo>
                      <a:pt x="180" y="100"/>
                    </a:lnTo>
                    <a:lnTo>
                      <a:pt x="184" y="112"/>
                    </a:lnTo>
                    <a:lnTo>
                      <a:pt x="192" y="56"/>
                    </a:lnTo>
                    <a:lnTo>
                      <a:pt x="196" y="141"/>
                    </a:lnTo>
                    <a:lnTo>
                      <a:pt x="204" y="88"/>
                    </a:lnTo>
                    <a:lnTo>
                      <a:pt x="212" y="48"/>
                    </a:lnTo>
                    <a:lnTo>
                      <a:pt x="216" y="116"/>
                    </a:lnTo>
                    <a:lnTo>
                      <a:pt x="224" y="56"/>
                    </a:lnTo>
                    <a:lnTo>
                      <a:pt x="228" y="68"/>
                    </a:lnTo>
                    <a:lnTo>
                      <a:pt x="236" y="48"/>
                    </a:lnTo>
                    <a:lnTo>
                      <a:pt x="244" y="88"/>
                    </a:lnTo>
                    <a:lnTo>
                      <a:pt x="248" y="145"/>
                    </a:lnTo>
                    <a:lnTo>
                      <a:pt x="256" y="145"/>
                    </a:lnTo>
                    <a:lnTo>
                      <a:pt x="260" y="141"/>
                    </a:lnTo>
                    <a:lnTo>
                      <a:pt x="268" y="141"/>
                    </a:lnTo>
                    <a:lnTo>
                      <a:pt x="272" y="153"/>
                    </a:lnTo>
                    <a:lnTo>
                      <a:pt x="280" y="121"/>
                    </a:lnTo>
                    <a:lnTo>
                      <a:pt x="288" y="197"/>
                    </a:lnTo>
                    <a:lnTo>
                      <a:pt x="292" y="153"/>
                    </a:lnTo>
                    <a:lnTo>
                      <a:pt x="300" y="125"/>
                    </a:lnTo>
                    <a:lnTo>
                      <a:pt x="304" y="76"/>
                    </a:lnTo>
                    <a:lnTo>
                      <a:pt x="312" y="36"/>
                    </a:lnTo>
                    <a:lnTo>
                      <a:pt x="320" y="24"/>
                    </a:lnTo>
                    <a:lnTo>
                      <a:pt x="324" y="36"/>
                    </a:lnTo>
                    <a:lnTo>
                      <a:pt x="332" y="72"/>
                    </a:lnTo>
                    <a:lnTo>
                      <a:pt x="336" y="72"/>
                    </a:lnTo>
                    <a:lnTo>
                      <a:pt x="344" y="48"/>
                    </a:lnTo>
                    <a:lnTo>
                      <a:pt x="352" y="72"/>
                    </a:lnTo>
                    <a:lnTo>
                      <a:pt x="356" y="24"/>
                    </a:lnTo>
                    <a:lnTo>
                      <a:pt x="364" y="68"/>
                    </a:lnTo>
                    <a:lnTo>
                      <a:pt x="368" y="100"/>
                    </a:lnTo>
                    <a:lnTo>
                      <a:pt x="376" y="177"/>
                    </a:lnTo>
                    <a:lnTo>
                      <a:pt x="384" y="141"/>
                    </a:lnTo>
                    <a:lnTo>
                      <a:pt x="388" y="169"/>
                    </a:lnTo>
                    <a:lnTo>
                      <a:pt x="396" y="157"/>
                    </a:lnTo>
                    <a:lnTo>
                      <a:pt x="400" y="108"/>
                    </a:lnTo>
                    <a:lnTo>
                      <a:pt x="408" y="125"/>
                    </a:lnTo>
                    <a:lnTo>
                      <a:pt x="416" y="64"/>
                    </a:lnTo>
                    <a:lnTo>
                      <a:pt x="420" y="76"/>
                    </a:lnTo>
                    <a:lnTo>
                      <a:pt x="428" y="100"/>
                    </a:lnTo>
                    <a:lnTo>
                      <a:pt x="432" y="121"/>
                    </a:lnTo>
                    <a:lnTo>
                      <a:pt x="440" y="52"/>
                    </a:lnTo>
                    <a:lnTo>
                      <a:pt x="448" y="137"/>
                    </a:lnTo>
                    <a:lnTo>
                      <a:pt x="452" y="169"/>
                    </a:lnTo>
                    <a:lnTo>
                      <a:pt x="460" y="80"/>
                    </a:lnTo>
                    <a:lnTo>
                      <a:pt x="464" y="76"/>
                    </a:lnTo>
                    <a:lnTo>
                      <a:pt x="472" y="108"/>
                    </a:lnTo>
                    <a:lnTo>
                      <a:pt x="476" y="96"/>
                    </a:lnTo>
                    <a:lnTo>
                      <a:pt x="484" y="56"/>
                    </a:lnTo>
                    <a:lnTo>
                      <a:pt x="492" y="68"/>
                    </a:lnTo>
                    <a:lnTo>
                      <a:pt x="496" y="137"/>
                    </a:lnTo>
                    <a:lnTo>
                      <a:pt x="504" y="129"/>
                    </a:lnTo>
                    <a:lnTo>
                      <a:pt x="508" y="108"/>
                    </a:lnTo>
                    <a:lnTo>
                      <a:pt x="516" y="52"/>
                    </a:lnTo>
                    <a:lnTo>
                      <a:pt x="524" y="40"/>
                    </a:lnTo>
                    <a:lnTo>
                      <a:pt x="528" y="68"/>
                    </a:lnTo>
                    <a:lnTo>
                      <a:pt x="536" y="125"/>
                    </a:lnTo>
                    <a:lnTo>
                      <a:pt x="540" y="229"/>
                    </a:lnTo>
                    <a:lnTo>
                      <a:pt x="548" y="129"/>
                    </a:lnTo>
                    <a:lnTo>
                      <a:pt x="556" y="145"/>
                    </a:lnTo>
                    <a:lnTo>
                      <a:pt x="561" y="84"/>
                    </a:lnTo>
                    <a:lnTo>
                      <a:pt x="569" y="4"/>
                    </a:lnTo>
                    <a:lnTo>
                      <a:pt x="573" y="72"/>
                    </a:lnTo>
                    <a:lnTo>
                      <a:pt x="581" y="149"/>
                    </a:lnTo>
                    <a:lnTo>
                      <a:pt x="589" y="104"/>
                    </a:lnTo>
                    <a:lnTo>
                      <a:pt x="593" y="32"/>
                    </a:lnTo>
                    <a:lnTo>
                      <a:pt x="601" y="125"/>
                    </a:lnTo>
                    <a:lnTo>
                      <a:pt x="605" y="88"/>
                    </a:lnTo>
                    <a:lnTo>
                      <a:pt x="613" y="52"/>
                    </a:lnTo>
                    <a:lnTo>
                      <a:pt x="621" y="24"/>
                    </a:lnTo>
                    <a:lnTo>
                      <a:pt x="625" y="64"/>
                    </a:lnTo>
                    <a:lnTo>
                      <a:pt x="633" y="141"/>
                    </a:lnTo>
                    <a:lnTo>
                      <a:pt x="637" y="129"/>
                    </a:lnTo>
                    <a:lnTo>
                      <a:pt x="645" y="108"/>
                    </a:lnTo>
                    <a:lnTo>
                      <a:pt x="653" y="84"/>
                    </a:lnTo>
                    <a:lnTo>
                      <a:pt x="657" y="108"/>
                    </a:lnTo>
                    <a:lnTo>
                      <a:pt x="665" y="137"/>
                    </a:lnTo>
                    <a:lnTo>
                      <a:pt x="669" y="165"/>
                    </a:lnTo>
                  </a:path>
                </a:pathLst>
              </a:custGeom>
              <a:noFill/>
              <a:ln w="0">
                <a:solidFill>
                  <a:srgbClr val="FFFF00"/>
                </a:solidFill>
                <a:prstDash val="solid"/>
                <a:round/>
                <a:headEnd/>
                <a:tailEnd/>
              </a:ln>
            </p:spPr>
            <p:txBody>
              <a:bodyPr/>
              <a:lstStyle/>
              <a:p>
                <a:endParaRPr lang="en-GB" sz="1600"/>
              </a:p>
            </p:txBody>
          </p:sp>
          <p:sp>
            <p:nvSpPr>
              <p:cNvPr id="586" name="Rectangle 204"/>
              <p:cNvSpPr>
                <a:spLocks noChangeArrowheads="1"/>
              </p:cNvSpPr>
              <p:nvPr/>
            </p:nvSpPr>
            <p:spPr bwMode="auto">
              <a:xfrm>
                <a:off x="3194" y="2113"/>
                <a:ext cx="618" cy="141"/>
              </a:xfrm>
              <a:prstGeom prst="rect">
                <a:avLst/>
              </a:prstGeom>
              <a:noFill/>
              <a:ln w="9525">
                <a:noFill/>
                <a:miter lim="800000"/>
                <a:headEnd/>
                <a:tailEnd/>
              </a:ln>
            </p:spPr>
            <p:txBody>
              <a:bodyPr wrap="none" lIns="0" tIns="0" rIns="0" bIns="0">
                <a:spAutoFit/>
              </a:bodyPr>
              <a:lstStyle/>
              <a:p>
                <a:r>
                  <a:rPr lang="en-GB" sz="1050">
                    <a:solidFill>
                      <a:srgbClr val="000000"/>
                    </a:solidFill>
                    <a:latin typeface="Arial Narrow" pitchFamily="34" charset="0"/>
                  </a:rPr>
                  <a:t>ppc:</a:t>
                </a:r>
                <a:r>
                  <a:rPr lang="en-GB" sz="1050" b="0">
                    <a:solidFill>
                      <a:srgbClr val="000000"/>
                    </a:solidFill>
                    <a:latin typeface="Arial Narrow" pitchFamily="34" charset="0"/>
                  </a:rPr>
                  <a:t> responses</a:t>
                </a:r>
                <a:endParaRPr lang="en-GB" sz="1600"/>
              </a:p>
            </p:txBody>
          </p:sp>
        </p:grpSp>
        <p:grpSp>
          <p:nvGrpSpPr>
            <p:cNvPr id="442" name="Group 306"/>
            <p:cNvGrpSpPr>
              <a:grpSpLocks/>
            </p:cNvGrpSpPr>
            <p:nvPr/>
          </p:nvGrpSpPr>
          <p:grpSpPr bwMode="auto">
            <a:xfrm>
              <a:off x="4015733" y="549281"/>
              <a:ext cx="4290892" cy="901701"/>
              <a:chOff x="2307" y="2746"/>
              <a:chExt cx="2495" cy="568"/>
            </a:xfrm>
          </p:grpSpPr>
          <p:sp>
            <p:nvSpPr>
              <p:cNvPr id="492" name="Rectangle 206"/>
              <p:cNvSpPr>
                <a:spLocks noChangeArrowheads="1"/>
              </p:cNvSpPr>
              <p:nvPr/>
            </p:nvSpPr>
            <p:spPr bwMode="auto">
              <a:xfrm>
                <a:off x="2367" y="2874"/>
                <a:ext cx="2379" cy="348"/>
              </a:xfrm>
              <a:prstGeom prst="rect">
                <a:avLst/>
              </a:prstGeom>
              <a:solidFill>
                <a:srgbClr val="FFFFFF"/>
              </a:solidFill>
              <a:ln w="9525">
                <a:noFill/>
                <a:miter lim="800000"/>
                <a:headEnd/>
                <a:tailEnd/>
              </a:ln>
            </p:spPr>
            <p:txBody>
              <a:bodyPr/>
              <a:lstStyle/>
              <a:p>
                <a:endParaRPr lang="en-GB" sz="1600"/>
              </a:p>
            </p:txBody>
          </p:sp>
          <p:sp>
            <p:nvSpPr>
              <p:cNvPr id="493" name="Rectangle 207"/>
              <p:cNvSpPr>
                <a:spLocks noChangeArrowheads="1"/>
              </p:cNvSpPr>
              <p:nvPr/>
            </p:nvSpPr>
            <p:spPr bwMode="auto">
              <a:xfrm>
                <a:off x="2367" y="2874"/>
                <a:ext cx="2379" cy="348"/>
              </a:xfrm>
              <a:prstGeom prst="rect">
                <a:avLst/>
              </a:prstGeom>
              <a:noFill/>
              <a:ln w="0">
                <a:solidFill>
                  <a:srgbClr val="FFFFFF"/>
                </a:solidFill>
                <a:miter lim="800000"/>
                <a:headEnd/>
                <a:tailEnd/>
              </a:ln>
            </p:spPr>
            <p:txBody>
              <a:bodyPr/>
              <a:lstStyle/>
              <a:p>
                <a:endParaRPr lang="en-GB" sz="1600"/>
              </a:p>
            </p:txBody>
          </p:sp>
          <p:sp>
            <p:nvSpPr>
              <p:cNvPr id="494" name="Line 209"/>
              <p:cNvSpPr>
                <a:spLocks noChangeShapeType="1"/>
              </p:cNvSpPr>
              <p:nvPr/>
            </p:nvSpPr>
            <p:spPr bwMode="auto">
              <a:xfrm>
                <a:off x="2367" y="2874"/>
                <a:ext cx="2379" cy="0"/>
              </a:xfrm>
              <a:prstGeom prst="line">
                <a:avLst/>
              </a:prstGeom>
              <a:noFill/>
              <a:ln w="0">
                <a:solidFill>
                  <a:srgbClr val="000000"/>
                </a:solidFill>
                <a:round/>
                <a:headEnd/>
                <a:tailEnd/>
              </a:ln>
            </p:spPr>
            <p:txBody>
              <a:bodyPr/>
              <a:lstStyle/>
              <a:p>
                <a:endParaRPr lang="en-GB" sz="1600"/>
              </a:p>
            </p:txBody>
          </p:sp>
          <p:sp>
            <p:nvSpPr>
              <p:cNvPr id="495" name="Line 210"/>
              <p:cNvSpPr>
                <a:spLocks noChangeShapeType="1"/>
              </p:cNvSpPr>
              <p:nvPr/>
            </p:nvSpPr>
            <p:spPr bwMode="auto">
              <a:xfrm>
                <a:off x="2367" y="3222"/>
                <a:ext cx="2379" cy="0"/>
              </a:xfrm>
              <a:prstGeom prst="line">
                <a:avLst/>
              </a:prstGeom>
              <a:noFill/>
              <a:ln w="0">
                <a:solidFill>
                  <a:srgbClr val="000000"/>
                </a:solidFill>
                <a:round/>
                <a:headEnd/>
                <a:tailEnd/>
              </a:ln>
            </p:spPr>
            <p:txBody>
              <a:bodyPr/>
              <a:lstStyle/>
              <a:p>
                <a:endParaRPr lang="en-GB" sz="1600"/>
              </a:p>
            </p:txBody>
          </p:sp>
          <p:sp>
            <p:nvSpPr>
              <p:cNvPr id="496" name="Line 211"/>
              <p:cNvSpPr>
                <a:spLocks noChangeShapeType="1"/>
              </p:cNvSpPr>
              <p:nvPr/>
            </p:nvSpPr>
            <p:spPr bwMode="auto">
              <a:xfrm flipV="1">
                <a:off x="4746" y="2874"/>
                <a:ext cx="0" cy="348"/>
              </a:xfrm>
              <a:prstGeom prst="line">
                <a:avLst/>
              </a:prstGeom>
              <a:noFill/>
              <a:ln w="0">
                <a:solidFill>
                  <a:srgbClr val="000000"/>
                </a:solidFill>
                <a:round/>
                <a:headEnd/>
                <a:tailEnd/>
              </a:ln>
            </p:spPr>
            <p:txBody>
              <a:bodyPr/>
              <a:lstStyle/>
              <a:p>
                <a:endParaRPr lang="en-GB" sz="1600"/>
              </a:p>
            </p:txBody>
          </p:sp>
          <p:sp>
            <p:nvSpPr>
              <p:cNvPr id="497" name="Line 212"/>
              <p:cNvSpPr>
                <a:spLocks noChangeShapeType="1"/>
              </p:cNvSpPr>
              <p:nvPr/>
            </p:nvSpPr>
            <p:spPr bwMode="auto">
              <a:xfrm flipV="1">
                <a:off x="2367" y="2874"/>
                <a:ext cx="0" cy="348"/>
              </a:xfrm>
              <a:prstGeom prst="line">
                <a:avLst/>
              </a:prstGeom>
              <a:noFill/>
              <a:ln w="0">
                <a:solidFill>
                  <a:srgbClr val="000000"/>
                </a:solidFill>
                <a:round/>
                <a:headEnd/>
                <a:tailEnd/>
              </a:ln>
            </p:spPr>
            <p:txBody>
              <a:bodyPr/>
              <a:lstStyle/>
              <a:p>
                <a:endParaRPr lang="en-GB" sz="1600"/>
              </a:p>
            </p:txBody>
          </p:sp>
          <p:sp>
            <p:nvSpPr>
              <p:cNvPr id="498" name="Line 213"/>
              <p:cNvSpPr>
                <a:spLocks noChangeShapeType="1"/>
              </p:cNvSpPr>
              <p:nvPr/>
            </p:nvSpPr>
            <p:spPr bwMode="auto">
              <a:xfrm>
                <a:off x="2367" y="3222"/>
                <a:ext cx="2379" cy="0"/>
              </a:xfrm>
              <a:prstGeom prst="line">
                <a:avLst/>
              </a:prstGeom>
              <a:noFill/>
              <a:ln w="0">
                <a:solidFill>
                  <a:srgbClr val="000000"/>
                </a:solidFill>
                <a:round/>
                <a:headEnd/>
                <a:tailEnd/>
              </a:ln>
            </p:spPr>
            <p:txBody>
              <a:bodyPr/>
              <a:lstStyle/>
              <a:p>
                <a:endParaRPr lang="en-GB" sz="1600"/>
              </a:p>
            </p:txBody>
          </p:sp>
          <p:sp>
            <p:nvSpPr>
              <p:cNvPr id="499" name="Line 214"/>
              <p:cNvSpPr>
                <a:spLocks noChangeShapeType="1"/>
              </p:cNvSpPr>
              <p:nvPr/>
            </p:nvSpPr>
            <p:spPr bwMode="auto">
              <a:xfrm flipV="1">
                <a:off x="2367" y="2874"/>
                <a:ext cx="0" cy="348"/>
              </a:xfrm>
              <a:prstGeom prst="line">
                <a:avLst/>
              </a:prstGeom>
              <a:noFill/>
              <a:ln w="0">
                <a:solidFill>
                  <a:srgbClr val="000000"/>
                </a:solidFill>
                <a:round/>
                <a:headEnd/>
                <a:tailEnd/>
              </a:ln>
            </p:spPr>
            <p:txBody>
              <a:bodyPr/>
              <a:lstStyle/>
              <a:p>
                <a:endParaRPr lang="en-GB" sz="1600"/>
              </a:p>
            </p:txBody>
          </p:sp>
          <p:sp>
            <p:nvSpPr>
              <p:cNvPr id="500" name="Line 215"/>
              <p:cNvSpPr>
                <a:spLocks noChangeShapeType="1"/>
              </p:cNvSpPr>
              <p:nvPr/>
            </p:nvSpPr>
            <p:spPr bwMode="auto">
              <a:xfrm flipV="1">
                <a:off x="2367" y="3198"/>
                <a:ext cx="0" cy="24"/>
              </a:xfrm>
              <a:prstGeom prst="line">
                <a:avLst/>
              </a:prstGeom>
              <a:noFill/>
              <a:ln w="0">
                <a:solidFill>
                  <a:srgbClr val="000000"/>
                </a:solidFill>
                <a:round/>
                <a:headEnd/>
                <a:tailEnd/>
              </a:ln>
            </p:spPr>
            <p:txBody>
              <a:bodyPr/>
              <a:lstStyle/>
              <a:p>
                <a:endParaRPr lang="en-GB" sz="1600"/>
              </a:p>
            </p:txBody>
          </p:sp>
          <p:sp>
            <p:nvSpPr>
              <p:cNvPr id="501" name="Line 216"/>
              <p:cNvSpPr>
                <a:spLocks noChangeShapeType="1"/>
              </p:cNvSpPr>
              <p:nvPr/>
            </p:nvSpPr>
            <p:spPr bwMode="auto">
              <a:xfrm>
                <a:off x="2367" y="2874"/>
                <a:ext cx="0" cy="20"/>
              </a:xfrm>
              <a:prstGeom prst="line">
                <a:avLst/>
              </a:prstGeom>
              <a:noFill/>
              <a:ln w="0">
                <a:solidFill>
                  <a:srgbClr val="000000"/>
                </a:solidFill>
                <a:round/>
                <a:headEnd/>
                <a:tailEnd/>
              </a:ln>
            </p:spPr>
            <p:txBody>
              <a:bodyPr/>
              <a:lstStyle/>
              <a:p>
                <a:endParaRPr lang="en-GB" sz="1600"/>
              </a:p>
            </p:txBody>
          </p:sp>
          <p:sp>
            <p:nvSpPr>
              <p:cNvPr id="502" name="Rectangle 217"/>
              <p:cNvSpPr>
                <a:spLocks noChangeArrowheads="1"/>
              </p:cNvSpPr>
              <p:nvPr/>
            </p:nvSpPr>
            <p:spPr bwMode="auto">
              <a:xfrm>
                <a:off x="2353" y="3234"/>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0</a:t>
                </a:r>
                <a:endParaRPr lang="en-GB" sz="1600"/>
              </a:p>
            </p:txBody>
          </p:sp>
          <p:sp>
            <p:nvSpPr>
              <p:cNvPr id="503" name="Line 218"/>
              <p:cNvSpPr>
                <a:spLocks noChangeShapeType="1"/>
              </p:cNvSpPr>
              <p:nvPr/>
            </p:nvSpPr>
            <p:spPr bwMode="auto">
              <a:xfrm flipV="1">
                <a:off x="2764" y="3198"/>
                <a:ext cx="0" cy="24"/>
              </a:xfrm>
              <a:prstGeom prst="line">
                <a:avLst/>
              </a:prstGeom>
              <a:noFill/>
              <a:ln w="0">
                <a:solidFill>
                  <a:srgbClr val="000000"/>
                </a:solidFill>
                <a:round/>
                <a:headEnd/>
                <a:tailEnd/>
              </a:ln>
            </p:spPr>
            <p:txBody>
              <a:bodyPr/>
              <a:lstStyle/>
              <a:p>
                <a:endParaRPr lang="en-GB" sz="1600"/>
              </a:p>
            </p:txBody>
          </p:sp>
          <p:sp>
            <p:nvSpPr>
              <p:cNvPr id="504" name="Line 219"/>
              <p:cNvSpPr>
                <a:spLocks noChangeShapeType="1"/>
              </p:cNvSpPr>
              <p:nvPr/>
            </p:nvSpPr>
            <p:spPr bwMode="auto">
              <a:xfrm>
                <a:off x="2764" y="2874"/>
                <a:ext cx="0" cy="20"/>
              </a:xfrm>
              <a:prstGeom prst="line">
                <a:avLst/>
              </a:prstGeom>
              <a:noFill/>
              <a:ln w="0">
                <a:solidFill>
                  <a:srgbClr val="000000"/>
                </a:solidFill>
                <a:round/>
                <a:headEnd/>
                <a:tailEnd/>
              </a:ln>
            </p:spPr>
            <p:txBody>
              <a:bodyPr/>
              <a:lstStyle/>
              <a:p>
                <a:endParaRPr lang="en-GB" sz="1600"/>
              </a:p>
            </p:txBody>
          </p:sp>
          <p:sp>
            <p:nvSpPr>
              <p:cNvPr id="505" name="Rectangle 220"/>
              <p:cNvSpPr>
                <a:spLocks noChangeArrowheads="1"/>
              </p:cNvSpPr>
              <p:nvPr/>
            </p:nvSpPr>
            <p:spPr bwMode="auto">
              <a:xfrm>
                <a:off x="2721" y="3234"/>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200</a:t>
                </a:r>
                <a:endParaRPr lang="en-GB" sz="1600"/>
              </a:p>
            </p:txBody>
          </p:sp>
          <p:sp>
            <p:nvSpPr>
              <p:cNvPr id="506" name="Line 221"/>
              <p:cNvSpPr>
                <a:spLocks noChangeShapeType="1"/>
              </p:cNvSpPr>
              <p:nvPr/>
            </p:nvSpPr>
            <p:spPr bwMode="auto">
              <a:xfrm flipV="1">
                <a:off x="3160" y="3198"/>
                <a:ext cx="0" cy="24"/>
              </a:xfrm>
              <a:prstGeom prst="line">
                <a:avLst/>
              </a:prstGeom>
              <a:noFill/>
              <a:ln w="0">
                <a:solidFill>
                  <a:srgbClr val="000000"/>
                </a:solidFill>
                <a:round/>
                <a:headEnd/>
                <a:tailEnd/>
              </a:ln>
            </p:spPr>
            <p:txBody>
              <a:bodyPr/>
              <a:lstStyle/>
              <a:p>
                <a:endParaRPr lang="en-GB" sz="1600"/>
              </a:p>
            </p:txBody>
          </p:sp>
          <p:sp>
            <p:nvSpPr>
              <p:cNvPr id="507" name="Line 222"/>
              <p:cNvSpPr>
                <a:spLocks noChangeShapeType="1"/>
              </p:cNvSpPr>
              <p:nvPr/>
            </p:nvSpPr>
            <p:spPr bwMode="auto">
              <a:xfrm>
                <a:off x="3160" y="2874"/>
                <a:ext cx="0" cy="20"/>
              </a:xfrm>
              <a:prstGeom prst="line">
                <a:avLst/>
              </a:prstGeom>
              <a:noFill/>
              <a:ln w="0">
                <a:solidFill>
                  <a:srgbClr val="000000"/>
                </a:solidFill>
                <a:round/>
                <a:headEnd/>
                <a:tailEnd/>
              </a:ln>
            </p:spPr>
            <p:txBody>
              <a:bodyPr/>
              <a:lstStyle/>
              <a:p>
                <a:endParaRPr lang="en-GB" sz="1600"/>
              </a:p>
            </p:txBody>
          </p:sp>
          <p:sp>
            <p:nvSpPr>
              <p:cNvPr id="508" name="Rectangle 223"/>
              <p:cNvSpPr>
                <a:spLocks noChangeArrowheads="1"/>
              </p:cNvSpPr>
              <p:nvPr/>
            </p:nvSpPr>
            <p:spPr bwMode="auto">
              <a:xfrm>
                <a:off x="3117" y="3234"/>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400</a:t>
                </a:r>
                <a:endParaRPr lang="en-GB" sz="1600"/>
              </a:p>
            </p:txBody>
          </p:sp>
          <p:sp>
            <p:nvSpPr>
              <p:cNvPr id="509" name="Line 224"/>
              <p:cNvSpPr>
                <a:spLocks noChangeShapeType="1"/>
              </p:cNvSpPr>
              <p:nvPr/>
            </p:nvSpPr>
            <p:spPr bwMode="auto">
              <a:xfrm flipV="1">
                <a:off x="3557" y="3198"/>
                <a:ext cx="0" cy="24"/>
              </a:xfrm>
              <a:prstGeom prst="line">
                <a:avLst/>
              </a:prstGeom>
              <a:noFill/>
              <a:ln w="0">
                <a:solidFill>
                  <a:srgbClr val="000000"/>
                </a:solidFill>
                <a:round/>
                <a:headEnd/>
                <a:tailEnd/>
              </a:ln>
            </p:spPr>
            <p:txBody>
              <a:bodyPr/>
              <a:lstStyle/>
              <a:p>
                <a:endParaRPr lang="en-GB" sz="1600"/>
              </a:p>
            </p:txBody>
          </p:sp>
          <p:sp>
            <p:nvSpPr>
              <p:cNvPr id="510" name="Line 225"/>
              <p:cNvSpPr>
                <a:spLocks noChangeShapeType="1"/>
              </p:cNvSpPr>
              <p:nvPr/>
            </p:nvSpPr>
            <p:spPr bwMode="auto">
              <a:xfrm>
                <a:off x="3557" y="2874"/>
                <a:ext cx="0" cy="20"/>
              </a:xfrm>
              <a:prstGeom prst="line">
                <a:avLst/>
              </a:prstGeom>
              <a:noFill/>
              <a:ln w="0">
                <a:solidFill>
                  <a:srgbClr val="000000"/>
                </a:solidFill>
                <a:round/>
                <a:headEnd/>
                <a:tailEnd/>
              </a:ln>
            </p:spPr>
            <p:txBody>
              <a:bodyPr/>
              <a:lstStyle/>
              <a:p>
                <a:endParaRPr lang="en-GB" sz="1600"/>
              </a:p>
            </p:txBody>
          </p:sp>
          <p:sp>
            <p:nvSpPr>
              <p:cNvPr id="511" name="Rectangle 226"/>
              <p:cNvSpPr>
                <a:spLocks noChangeArrowheads="1"/>
              </p:cNvSpPr>
              <p:nvPr/>
            </p:nvSpPr>
            <p:spPr bwMode="auto">
              <a:xfrm>
                <a:off x="3514" y="3234"/>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600</a:t>
                </a:r>
                <a:endParaRPr lang="en-GB" sz="1600"/>
              </a:p>
            </p:txBody>
          </p:sp>
          <p:sp>
            <p:nvSpPr>
              <p:cNvPr id="512" name="Line 227"/>
              <p:cNvSpPr>
                <a:spLocks noChangeShapeType="1"/>
              </p:cNvSpPr>
              <p:nvPr/>
            </p:nvSpPr>
            <p:spPr bwMode="auto">
              <a:xfrm flipV="1">
                <a:off x="3953" y="3198"/>
                <a:ext cx="0" cy="24"/>
              </a:xfrm>
              <a:prstGeom prst="line">
                <a:avLst/>
              </a:prstGeom>
              <a:noFill/>
              <a:ln w="0">
                <a:solidFill>
                  <a:srgbClr val="000000"/>
                </a:solidFill>
                <a:round/>
                <a:headEnd/>
                <a:tailEnd/>
              </a:ln>
            </p:spPr>
            <p:txBody>
              <a:bodyPr/>
              <a:lstStyle/>
              <a:p>
                <a:endParaRPr lang="en-GB" sz="1600"/>
              </a:p>
            </p:txBody>
          </p:sp>
          <p:sp>
            <p:nvSpPr>
              <p:cNvPr id="513" name="Line 228"/>
              <p:cNvSpPr>
                <a:spLocks noChangeShapeType="1"/>
              </p:cNvSpPr>
              <p:nvPr/>
            </p:nvSpPr>
            <p:spPr bwMode="auto">
              <a:xfrm>
                <a:off x="3953" y="2874"/>
                <a:ext cx="0" cy="20"/>
              </a:xfrm>
              <a:prstGeom prst="line">
                <a:avLst/>
              </a:prstGeom>
              <a:noFill/>
              <a:ln w="0">
                <a:solidFill>
                  <a:srgbClr val="000000"/>
                </a:solidFill>
                <a:round/>
                <a:headEnd/>
                <a:tailEnd/>
              </a:ln>
            </p:spPr>
            <p:txBody>
              <a:bodyPr/>
              <a:lstStyle/>
              <a:p>
                <a:endParaRPr lang="en-GB" sz="1600"/>
              </a:p>
            </p:txBody>
          </p:sp>
          <p:sp>
            <p:nvSpPr>
              <p:cNvPr id="514" name="Rectangle 229"/>
              <p:cNvSpPr>
                <a:spLocks noChangeArrowheads="1"/>
              </p:cNvSpPr>
              <p:nvPr/>
            </p:nvSpPr>
            <p:spPr bwMode="auto">
              <a:xfrm>
                <a:off x="3910" y="3234"/>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800</a:t>
                </a:r>
                <a:endParaRPr lang="en-GB" sz="1600"/>
              </a:p>
            </p:txBody>
          </p:sp>
          <p:sp>
            <p:nvSpPr>
              <p:cNvPr id="515" name="Line 230"/>
              <p:cNvSpPr>
                <a:spLocks noChangeShapeType="1"/>
              </p:cNvSpPr>
              <p:nvPr/>
            </p:nvSpPr>
            <p:spPr bwMode="auto">
              <a:xfrm flipV="1">
                <a:off x="4349" y="3198"/>
                <a:ext cx="0" cy="24"/>
              </a:xfrm>
              <a:prstGeom prst="line">
                <a:avLst/>
              </a:prstGeom>
              <a:noFill/>
              <a:ln w="0">
                <a:solidFill>
                  <a:srgbClr val="000000"/>
                </a:solidFill>
                <a:round/>
                <a:headEnd/>
                <a:tailEnd/>
              </a:ln>
            </p:spPr>
            <p:txBody>
              <a:bodyPr/>
              <a:lstStyle/>
              <a:p>
                <a:endParaRPr lang="en-GB" sz="1600"/>
              </a:p>
            </p:txBody>
          </p:sp>
          <p:sp>
            <p:nvSpPr>
              <p:cNvPr id="516" name="Line 231"/>
              <p:cNvSpPr>
                <a:spLocks noChangeShapeType="1"/>
              </p:cNvSpPr>
              <p:nvPr/>
            </p:nvSpPr>
            <p:spPr bwMode="auto">
              <a:xfrm>
                <a:off x="4349" y="2874"/>
                <a:ext cx="0" cy="20"/>
              </a:xfrm>
              <a:prstGeom prst="line">
                <a:avLst/>
              </a:prstGeom>
              <a:noFill/>
              <a:ln w="0">
                <a:solidFill>
                  <a:srgbClr val="000000"/>
                </a:solidFill>
                <a:round/>
                <a:headEnd/>
                <a:tailEnd/>
              </a:ln>
            </p:spPr>
            <p:txBody>
              <a:bodyPr/>
              <a:lstStyle/>
              <a:p>
                <a:endParaRPr lang="en-GB" sz="1600"/>
              </a:p>
            </p:txBody>
          </p:sp>
          <p:sp>
            <p:nvSpPr>
              <p:cNvPr id="517" name="Rectangle 232"/>
              <p:cNvSpPr>
                <a:spLocks noChangeArrowheads="1"/>
              </p:cNvSpPr>
              <p:nvPr/>
            </p:nvSpPr>
            <p:spPr bwMode="auto">
              <a:xfrm>
                <a:off x="4292" y="3234"/>
                <a:ext cx="113"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1000</a:t>
                </a:r>
                <a:endParaRPr lang="en-GB" sz="1600"/>
              </a:p>
            </p:txBody>
          </p:sp>
          <p:sp>
            <p:nvSpPr>
              <p:cNvPr id="518" name="Line 233"/>
              <p:cNvSpPr>
                <a:spLocks noChangeShapeType="1"/>
              </p:cNvSpPr>
              <p:nvPr/>
            </p:nvSpPr>
            <p:spPr bwMode="auto">
              <a:xfrm flipV="1">
                <a:off x="4746" y="3198"/>
                <a:ext cx="0" cy="24"/>
              </a:xfrm>
              <a:prstGeom prst="line">
                <a:avLst/>
              </a:prstGeom>
              <a:noFill/>
              <a:ln w="0">
                <a:solidFill>
                  <a:srgbClr val="000000"/>
                </a:solidFill>
                <a:round/>
                <a:headEnd/>
                <a:tailEnd/>
              </a:ln>
            </p:spPr>
            <p:txBody>
              <a:bodyPr/>
              <a:lstStyle/>
              <a:p>
                <a:endParaRPr lang="en-GB" sz="1600"/>
              </a:p>
            </p:txBody>
          </p:sp>
          <p:sp>
            <p:nvSpPr>
              <p:cNvPr id="519" name="Line 234"/>
              <p:cNvSpPr>
                <a:spLocks noChangeShapeType="1"/>
              </p:cNvSpPr>
              <p:nvPr/>
            </p:nvSpPr>
            <p:spPr bwMode="auto">
              <a:xfrm>
                <a:off x="4746" y="2874"/>
                <a:ext cx="0" cy="20"/>
              </a:xfrm>
              <a:prstGeom prst="line">
                <a:avLst/>
              </a:prstGeom>
              <a:noFill/>
              <a:ln w="0">
                <a:solidFill>
                  <a:srgbClr val="000000"/>
                </a:solidFill>
                <a:round/>
                <a:headEnd/>
                <a:tailEnd/>
              </a:ln>
            </p:spPr>
            <p:txBody>
              <a:bodyPr/>
              <a:lstStyle/>
              <a:p>
                <a:endParaRPr lang="en-GB" sz="1600"/>
              </a:p>
            </p:txBody>
          </p:sp>
          <p:sp>
            <p:nvSpPr>
              <p:cNvPr id="520" name="Rectangle 235"/>
              <p:cNvSpPr>
                <a:spLocks noChangeArrowheads="1"/>
              </p:cNvSpPr>
              <p:nvPr/>
            </p:nvSpPr>
            <p:spPr bwMode="auto">
              <a:xfrm>
                <a:off x="4689" y="3234"/>
                <a:ext cx="113"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1200</a:t>
                </a:r>
                <a:endParaRPr lang="en-GB" sz="1600"/>
              </a:p>
            </p:txBody>
          </p:sp>
          <p:sp>
            <p:nvSpPr>
              <p:cNvPr id="521" name="Line 236"/>
              <p:cNvSpPr>
                <a:spLocks noChangeShapeType="1"/>
              </p:cNvSpPr>
              <p:nvPr/>
            </p:nvSpPr>
            <p:spPr bwMode="auto">
              <a:xfrm>
                <a:off x="2367" y="3222"/>
                <a:ext cx="20" cy="0"/>
              </a:xfrm>
              <a:prstGeom prst="line">
                <a:avLst/>
              </a:prstGeom>
              <a:noFill/>
              <a:ln w="0">
                <a:solidFill>
                  <a:srgbClr val="000000"/>
                </a:solidFill>
                <a:round/>
                <a:headEnd/>
                <a:tailEnd/>
              </a:ln>
            </p:spPr>
            <p:txBody>
              <a:bodyPr/>
              <a:lstStyle/>
              <a:p>
                <a:endParaRPr lang="en-GB" sz="1600"/>
              </a:p>
            </p:txBody>
          </p:sp>
          <p:sp>
            <p:nvSpPr>
              <p:cNvPr id="522" name="Line 237"/>
              <p:cNvSpPr>
                <a:spLocks noChangeShapeType="1"/>
              </p:cNvSpPr>
              <p:nvPr/>
            </p:nvSpPr>
            <p:spPr bwMode="auto">
              <a:xfrm flipH="1">
                <a:off x="4722" y="3222"/>
                <a:ext cx="24" cy="0"/>
              </a:xfrm>
              <a:prstGeom prst="line">
                <a:avLst/>
              </a:prstGeom>
              <a:noFill/>
              <a:ln w="0">
                <a:solidFill>
                  <a:srgbClr val="000000"/>
                </a:solidFill>
                <a:round/>
                <a:headEnd/>
                <a:tailEnd/>
              </a:ln>
            </p:spPr>
            <p:txBody>
              <a:bodyPr/>
              <a:lstStyle/>
              <a:p>
                <a:endParaRPr lang="en-GB" sz="1600"/>
              </a:p>
            </p:txBody>
          </p:sp>
          <p:sp>
            <p:nvSpPr>
              <p:cNvPr id="523" name="Rectangle 238"/>
              <p:cNvSpPr>
                <a:spLocks noChangeArrowheads="1"/>
              </p:cNvSpPr>
              <p:nvPr/>
            </p:nvSpPr>
            <p:spPr bwMode="auto">
              <a:xfrm>
                <a:off x="2307" y="3190"/>
                <a:ext cx="4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-5</a:t>
                </a:r>
                <a:endParaRPr lang="en-GB" sz="1600"/>
              </a:p>
            </p:txBody>
          </p:sp>
          <p:sp>
            <p:nvSpPr>
              <p:cNvPr id="524" name="Line 239"/>
              <p:cNvSpPr>
                <a:spLocks noChangeShapeType="1"/>
              </p:cNvSpPr>
              <p:nvPr/>
            </p:nvSpPr>
            <p:spPr bwMode="auto">
              <a:xfrm>
                <a:off x="2367" y="3046"/>
                <a:ext cx="20" cy="0"/>
              </a:xfrm>
              <a:prstGeom prst="line">
                <a:avLst/>
              </a:prstGeom>
              <a:noFill/>
              <a:ln w="0">
                <a:solidFill>
                  <a:srgbClr val="000000"/>
                </a:solidFill>
                <a:round/>
                <a:headEnd/>
                <a:tailEnd/>
              </a:ln>
            </p:spPr>
            <p:txBody>
              <a:bodyPr/>
              <a:lstStyle/>
              <a:p>
                <a:endParaRPr lang="en-GB" sz="1600"/>
              </a:p>
            </p:txBody>
          </p:sp>
          <p:sp>
            <p:nvSpPr>
              <p:cNvPr id="525" name="Line 240"/>
              <p:cNvSpPr>
                <a:spLocks noChangeShapeType="1"/>
              </p:cNvSpPr>
              <p:nvPr/>
            </p:nvSpPr>
            <p:spPr bwMode="auto">
              <a:xfrm flipH="1">
                <a:off x="4722" y="3046"/>
                <a:ext cx="24" cy="0"/>
              </a:xfrm>
              <a:prstGeom prst="line">
                <a:avLst/>
              </a:prstGeom>
              <a:noFill/>
              <a:ln w="0">
                <a:solidFill>
                  <a:srgbClr val="000000"/>
                </a:solidFill>
                <a:round/>
                <a:headEnd/>
                <a:tailEnd/>
              </a:ln>
            </p:spPr>
            <p:txBody>
              <a:bodyPr/>
              <a:lstStyle/>
              <a:p>
                <a:endParaRPr lang="en-GB" sz="1600"/>
              </a:p>
            </p:txBody>
          </p:sp>
          <p:sp>
            <p:nvSpPr>
              <p:cNvPr id="526" name="Rectangle 241"/>
              <p:cNvSpPr>
                <a:spLocks noChangeArrowheads="1"/>
              </p:cNvSpPr>
              <p:nvPr/>
            </p:nvSpPr>
            <p:spPr bwMode="auto">
              <a:xfrm>
                <a:off x="2325" y="3014"/>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0</a:t>
                </a:r>
                <a:endParaRPr lang="en-GB" sz="1600"/>
              </a:p>
            </p:txBody>
          </p:sp>
          <p:sp>
            <p:nvSpPr>
              <p:cNvPr id="527" name="Line 242"/>
              <p:cNvSpPr>
                <a:spLocks noChangeShapeType="1"/>
              </p:cNvSpPr>
              <p:nvPr/>
            </p:nvSpPr>
            <p:spPr bwMode="auto">
              <a:xfrm>
                <a:off x="2367" y="2874"/>
                <a:ext cx="20" cy="0"/>
              </a:xfrm>
              <a:prstGeom prst="line">
                <a:avLst/>
              </a:prstGeom>
              <a:noFill/>
              <a:ln w="0">
                <a:solidFill>
                  <a:srgbClr val="000000"/>
                </a:solidFill>
                <a:round/>
                <a:headEnd/>
                <a:tailEnd/>
              </a:ln>
            </p:spPr>
            <p:txBody>
              <a:bodyPr/>
              <a:lstStyle/>
              <a:p>
                <a:endParaRPr lang="en-GB" sz="1600"/>
              </a:p>
            </p:txBody>
          </p:sp>
          <p:sp>
            <p:nvSpPr>
              <p:cNvPr id="528" name="Line 243"/>
              <p:cNvSpPr>
                <a:spLocks noChangeShapeType="1"/>
              </p:cNvSpPr>
              <p:nvPr/>
            </p:nvSpPr>
            <p:spPr bwMode="auto">
              <a:xfrm flipH="1">
                <a:off x="4722" y="2874"/>
                <a:ext cx="24" cy="0"/>
              </a:xfrm>
              <a:prstGeom prst="line">
                <a:avLst/>
              </a:prstGeom>
              <a:noFill/>
              <a:ln w="0">
                <a:solidFill>
                  <a:srgbClr val="000000"/>
                </a:solidFill>
                <a:round/>
                <a:headEnd/>
                <a:tailEnd/>
              </a:ln>
            </p:spPr>
            <p:txBody>
              <a:bodyPr/>
              <a:lstStyle/>
              <a:p>
                <a:endParaRPr lang="en-GB" sz="1600"/>
              </a:p>
            </p:txBody>
          </p:sp>
          <p:sp>
            <p:nvSpPr>
              <p:cNvPr id="529" name="Rectangle 244"/>
              <p:cNvSpPr>
                <a:spLocks noChangeArrowheads="1"/>
              </p:cNvSpPr>
              <p:nvPr/>
            </p:nvSpPr>
            <p:spPr bwMode="auto">
              <a:xfrm>
                <a:off x="2325" y="2842"/>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5</a:t>
                </a:r>
                <a:endParaRPr lang="en-GB" sz="1600"/>
              </a:p>
            </p:txBody>
          </p:sp>
          <p:sp>
            <p:nvSpPr>
              <p:cNvPr id="530" name="Line 245"/>
              <p:cNvSpPr>
                <a:spLocks noChangeShapeType="1"/>
              </p:cNvSpPr>
              <p:nvPr/>
            </p:nvSpPr>
            <p:spPr bwMode="auto">
              <a:xfrm>
                <a:off x="2367" y="2874"/>
                <a:ext cx="2379" cy="0"/>
              </a:xfrm>
              <a:prstGeom prst="line">
                <a:avLst/>
              </a:prstGeom>
              <a:noFill/>
              <a:ln w="0">
                <a:solidFill>
                  <a:srgbClr val="000000"/>
                </a:solidFill>
                <a:round/>
                <a:headEnd/>
                <a:tailEnd/>
              </a:ln>
            </p:spPr>
            <p:txBody>
              <a:bodyPr/>
              <a:lstStyle/>
              <a:p>
                <a:endParaRPr lang="en-GB" sz="1600"/>
              </a:p>
            </p:txBody>
          </p:sp>
          <p:sp>
            <p:nvSpPr>
              <p:cNvPr id="531" name="Line 246"/>
              <p:cNvSpPr>
                <a:spLocks noChangeShapeType="1"/>
              </p:cNvSpPr>
              <p:nvPr/>
            </p:nvSpPr>
            <p:spPr bwMode="auto">
              <a:xfrm>
                <a:off x="2367" y="3222"/>
                <a:ext cx="2379" cy="0"/>
              </a:xfrm>
              <a:prstGeom prst="line">
                <a:avLst/>
              </a:prstGeom>
              <a:noFill/>
              <a:ln w="0">
                <a:solidFill>
                  <a:srgbClr val="000000"/>
                </a:solidFill>
                <a:round/>
                <a:headEnd/>
                <a:tailEnd/>
              </a:ln>
            </p:spPr>
            <p:txBody>
              <a:bodyPr/>
              <a:lstStyle/>
              <a:p>
                <a:endParaRPr lang="en-GB" sz="1600"/>
              </a:p>
            </p:txBody>
          </p:sp>
          <p:sp>
            <p:nvSpPr>
              <p:cNvPr id="532" name="Line 247"/>
              <p:cNvSpPr>
                <a:spLocks noChangeShapeType="1"/>
              </p:cNvSpPr>
              <p:nvPr/>
            </p:nvSpPr>
            <p:spPr bwMode="auto">
              <a:xfrm flipV="1">
                <a:off x="4746" y="2874"/>
                <a:ext cx="0" cy="348"/>
              </a:xfrm>
              <a:prstGeom prst="line">
                <a:avLst/>
              </a:prstGeom>
              <a:noFill/>
              <a:ln w="0">
                <a:solidFill>
                  <a:srgbClr val="000000"/>
                </a:solidFill>
                <a:round/>
                <a:headEnd/>
                <a:tailEnd/>
              </a:ln>
            </p:spPr>
            <p:txBody>
              <a:bodyPr/>
              <a:lstStyle/>
              <a:p>
                <a:endParaRPr lang="en-GB" sz="1600"/>
              </a:p>
            </p:txBody>
          </p:sp>
          <p:sp>
            <p:nvSpPr>
              <p:cNvPr id="533" name="Line 248"/>
              <p:cNvSpPr>
                <a:spLocks noChangeShapeType="1"/>
              </p:cNvSpPr>
              <p:nvPr/>
            </p:nvSpPr>
            <p:spPr bwMode="auto">
              <a:xfrm flipV="1">
                <a:off x="2367" y="2874"/>
                <a:ext cx="0" cy="348"/>
              </a:xfrm>
              <a:prstGeom prst="line">
                <a:avLst/>
              </a:prstGeom>
              <a:noFill/>
              <a:ln w="0">
                <a:solidFill>
                  <a:srgbClr val="000000"/>
                </a:solidFill>
                <a:round/>
                <a:headEnd/>
                <a:tailEnd/>
              </a:ln>
            </p:spPr>
            <p:txBody>
              <a:bodyPr/>
              <a:lstStyle/>
              <a:p>
                <a:endParaRPr lang="en-GB" sz="1600"/>
              </a:p>
            </p:txBody>
          </p:sp>
          <p:sp>
            <p:nvSpPr>
              <p:cNvPr id="534" name="Freeform 249"/>
              <p:cNvSpPr>
                <a:spLocks/>
              </p:cNvSpPr>
              <p:nvPr/>
            </p:nvSpPr>
            <p:spPr bwMode="auto">
              <a:xfrm>
                <a:off x="2371" y="2966"/>
                <a:ext cx="813" cy="164"/>
              </a:xfrm>
              <a:custGeom>
                <a:avLst/>
                <a:gdLst/>
                <a:ahLst/>
                <a:cxnLst>
                  <a:cxn ang="0">
                    <a:pos x="12" y="100"/>
                  </a:cxn>
                  <a:cxn ang="0">
                    <a:pos x="32" y="84"/>
                  </a:cxn>
                  <a:cxn ang="0">
                    <a:pos x="52" y="100"/>
                  </a:cxn>
                  <a:cxn ang="0">
                    <a:pos x="72" y="72"/>
                  </a:cxn>
                  <a:cxn ang="0">
                    <a:pos x="88" y="52"/>
                  </a:cxn>
                  <a:cxn ang="0">
                    <a:pos x="108" y="48"/>
                  </a:cxn>
                  <a:cxn ang="0">
                    <a:pos x="129" y="56"/>
                  </a:cxn>
                  <a:cxn ang="0">
                    <a:pos x="149" y="88"/>
                  </a:cxn>
                  <a:cxn ang="0">
                    <a:pos x="169" y="108"/>
                  </a:cxn>
                  <a:cxn ang="0">
                    <a:pos x="185" y="160"/>
                  </a:cxn>
                  <a:cxn ang="0">
                    <a:pos x="205" y="80"/>
                  </a:cxn>
                  <a:cxn ang="0">
                    <a:pos x="225" y="56"/>
                  </a:cxn>
                  <a:cxn ang="0">
                    <a:pos x="245" y="64"/>
                  </a:cxn>
                  <a:cxn ang="0">
                    <a:pos x="261" y="60"/>
                  </a:cxn>
                  <a:cxn ang="0">
                    <a:pos x="281" y="96"/>
                  </a:cxn>
                  <a:cxn ang="0">
                    <a:pos x="301" y="88"/>
                  </a:cxn>
                  <a:cxn ang="0">
                    <a:pos x="321" y="76"/>
                  </a:cxn>
                  <a:cxn ang="0">
                    <a:pos x="341" y="72"/>
                  </a:cxn>
                  <a:cxn ang="0">
                    <a:pos x="357" y="56"/>
                  </a:cxn>
                  <a:cxn ang="0">
                    <a:pos x="377" y="64"/>
                  </a:cxn>
                  <a:cxn ang="0">
                    <a:pos x="397" y="112"/>
                  </a:cxn>
                  <a:cxn ang="0">
                    <a:pos x="417" y="124"/>
                  </a:cxn>
                  <a:cxn ang="0">
                    <a:pos x="433" y="116"/>
                  </a:cxn>
                  <a:cxn ang="0">
                    <a:pos x="453" y="68"/>
                  </a:cxn>
                  <a:cxn ang="0">
                    <a:pos x="473" y="72"/>
                  </a:cxn>
                  <a:cxn ang="0">
                    <a:pos x="493" y="68"/>
                  </a:cxn>
                  <a:cxn ang="0">
                    <a:pos x="513" y="88"/>
                  </a:cxn>
                  <a:cxn ang="0">
                    <a:pos x="529" y="64"/>
                  </a:cxn>
                  <a:cxn ang="0">
                    <a:pos x="549" y="84"/>
                  </a:cxn>
                  <a:cxn ang="0">
                    <a:pos x="569" y="72"/>
                  </a:cxn>
                  <a:cxn ang="0">
                    <a:pos x="589" y="32"/>
                  </a:cxn>
                  <a:cxn ang="0">
                    <a:pos x="609" y="88"/>
                  </a:cxn>
                  <a:cxn ang="0">
                    <a:pos x="625" y="164"/>
                  </a:cxn>
                  <a:cxn ang="0">
                    <a:pos x="645" y="76"/>
                  </a:cxn>
                  <a:cxn ang="0">
                    <a:pos x="665" y="84"/>
                  </a:cxn>
                  <a:cxn ang="0">
                    <a:pos x="685" y="80"/>
                  </a:cxn>
                  <a:cxn ang="0">
                    <a:pos x="701" y="44"/>
                  </a:cxn>
                  <a:cxn ang="0">
                    <a:pos x="721" y="96"/>
                  </a:cxn>
                  <a:cxn ang="0">
                    <a:pos x="741" y="108"/>
                  </a:cxn>
                  <a:cxn ang="0">
                    <a:pos x="761" y="100"/>
                  </a:cxn>
                  <a:cxn ang="0">
                    <a:pos x="781" y="72"/>
                  </a:cxn>
                  <a:cxn ang="0">
                    <a:pos x="797" y="88"/>
                  </a:cxn>
                </a:cxnLst>
                <a:rect l="0" t="0" r="r" b="b"/>
                <a:pathLst>
                  <a:path w="813" h="164">
                    <a:moveTo>
                      <a:pt x="0" y="64"/>
                    </a:moveTo>
                    <a:lnTo>
                      <a:pt x="8" y="88"/>
                    </a:lnTo>
                    <a:lnTo>
                      <a:pt x="12" y="100"/>
                    </a:lnTo>
                    <a:lnTo>
                      <a:pt x="20" y="80"/>
                    </a:lnTo>
                    <a:lnTo>
                      <a:pt x="24" y="84"/>
                    </a:lnTo>
                    <a:lnTo>
                      <a:pt x="32" y="84"/>
                    </a:lnTo>
                    <a:lnTo>
                      <a:pt x="40" y="112"/>
                    </a:lnTo>
                    <a:lnTo>
                      <a:pt x="44" y="104"/>
                    </a:lnTo>
                    <a:lnTo>
                      <a:pt x="52" y="100"/>
                    </a:lnTo>
                    <a:lnTo>
                      <a:pt x="56" y="108"/>
                    </a:lnTo>
                    <a:lnTo>
                      <a:pt x="64" y="96"/>
                    </a:lnTo>
                    <a:lnTo>
                      <a:pt x="72" y="72"/>
                    </a:lnTo>
                    <a:lnTo>
                      <a:pt x="76" y="56"/>
                    </a:lnTo>
                    <a:lnTo>
                      <a:pt x="84" y="52"/>
                    </a:lnTo>
                    <a:lnTo>
                      <a:pt x="88" y="52"/>
                    </a:lnTo>
                    <a:lnTo>
                      <a:pt x="96" y="80"/>
                    </a:lnTo>
                    <a:lnTo>
                      <a:pt x="104" y="0"/>
                    </a:lnTo>
                    <a:lnTo>
                      <a:pt x="108" y="48"/>
                    </a:lnTo>
                    <a:lnTo>
                      <a:pt x="117" y="32"/>
                    </a:lnTo>
                    <a:lnTo>
                      <a:pt x="121" y="44"/>
                    </a:lnTo>
                    <a:lnTo>
                      <a:pt x="129" y="56"/>
                    </a:lnTo>
                    <a:lnTo>
                      <a:pt x="137" y="100"/>
                    </a:lnTo>
                    <a:lnTo>
                      <a:pt x="141" y="84"/>
                    </a:lnTo>
                    <a:lnTo>
                      <a:pt x="149" y="88"/>
                    </a:lnTo>
                    <a:lnTo>
                      <a:pt x="153" y="96"/>
                    </a:lnTo>
                    <a:lnTo>
                      <a:pt x="161" y="108"/>
                    </a:lnTo>
                    <a:lnTo>
                      <a:pt x="169" y="108"/>
                    </a:lnTo>
                    <a:lnTo>
                      <a:pt x="173" y="104"/>
                    </a:lnTo>
                    <a:lnTo>
                      <a:pt x="181" y="120"/>
                    </a:lnTo>
                    <a:lnTo>
                      <a:pt x="185" y="160"/>
                    </a:lnTo>
                    <a:lnTo>
                      <a:pt x="193" y="72"/>
                    </a:lnTo>
                    <a:lnTo>
                      <a:pt x="201" y="88"/>
                    </a:lnTo>
                    <a:lnTo>
                      <a:pt x="205" y="80"/>
                    </a:lnTo>
                    <a:lnTo>
                      <a:pt x="213" y="64"/>
                    </a:lnTo>
                    <a:lnTo>
                      <a:pt x="217" y="92"/>
                    </a:lnTo>
                    <a:lnTo>
                      <a:pt x="225" y="56"/>
                    </a:lnTo>
                    <a:lnTo>
                      <a:pt x="229" y="52"/>
                    </a:lnTo>
                    <a:lnTo>
                      <a:pt x="237" y="88"/>
                    </a:lnTo>
                    <a:lnTo>
                      <a:pt x="245" y="64"/>
                    </a:lnTo>
                    <a:lnTo>
                      <a:pt x="249" y="72"/>
                    </a:lnTo>
                    <a:lnTo>
                      <a:pt x="257" y="76"/>
                    </a:lnTo>
                    <a:lnTo>
                      <a:pt x="261" y="60"/>
                    </a:lnTo>
                    <a:lnTo>
                      <a:pt x="269" y="48"/>
                    </a:lnTo>
                    <a:lnTo>
                      <a:pt x="277" y="88"/>
                    </a:lnTo>
                    <a:lnTo>
                      <a:pt x="281" y="96"/>
                    </a:lnTo>
                    <a:lnTo>
                      <a:pt x="289" y="96"/>
                    </a:lnTo>
                    <a:lnTo>
                      <a:pt x="293" y="80"/>
                    </a:lnTo>
                    <a:lnTo>
                      <a:pt x="301" y="88"/>
                    </a:lnTo>
                    <a:lnTo>
                      <a:pt x="309" y="116"/>
                    </a:lnTo>
                    <a:lnTo>
                      <a:pt x="313" y="120"/>
                    </a:lnTo>
                    <a:lnTo>
                      <a:pt x="321" y="76"/>
                    </a:lnTo>
                    <a:lnTo>
                      <a:pt x="325" y="64"/>
                    </a:lnTo>
                    <a:lnTo>
                      <a:pt x="333" y="64"/>
                    </a:lnTo>
                    <a:lnTo>
                      <a:pt x="341" y="72"/>
                    </a:lnTo>
                    <a:lnTo>
                      <a:pt x="345" y="64"/>
                    </a:lnTo>
                    <a:lnTo>
                      <a:pt x="353" y="44"/>
                    </a:lnTo>
                    <a:lnTo>
                      <a:pt x="357" y="56"/>
                    </a:lnTo>
                    <a:lnTo>
                      <a:pt x="365" y="68"/>
                    </a:lnTo>
                    <a:lnTo>
                      <a:pt x="373" y="40"/>
                    </a:lnTo>
                    <a:lnTo>
                      <a:pt x="377" y="64"/>
                    </a:lnTo>
                    <a:lnTo>
                      <a:pt x="385" y="72"/>
                    </a:lnTo>
                    <a:lnTo>
                      <a:pt x="389" y="52"/>
                    </a:lnTo>
                    <a:lnTo>
                      <a:pt x="397" y="112"/>
                    </a:lnTo>
                    <a:lnTo>
                      <a:pt x="405" y="120"/>
                    </a:lnTo>
                    <a:lnTo>
                      <a:pt x="409" y="72"/>
                    </a:lnTo>
                    <a:lnTo>
                      <a:pt x="417" y="124"/>
                    </a:lnTo>
                    <a:lnTo>
                      <a:pt x="421" y="116"/>
                    </a:lnTo>
                    <a:lnTo>
                      <a:pt x="429" y="160"/>
                    </a:lnTo>
                    <a:lnTo>
                      <a:pt x="433" y="116"/>
                    </a:lnTo>
                    <a:lnTo>
                      <a:pt x="441" y="76"/>
                    </a:lnTo>
                    <a:lnTo>
                      <a:pt x="449" y="96"/>
                    </a:lnTo>
                    <a:lnTo>
                      <a:pt x="453" y="68"/>
                    </a:lnTo>
                    <a:lnTo>
                      <a:pt x="461" y="48"/>
                    </a:lnTo>
                    <a:lnTo>
                      <a:pt x="465" y="76"/>
                    </a:lnTo>
                    <a:lnTo>
                      <a:pt x="473" y="72"/>
                    </a:lnTo>
                    <a:lnTo>
                      <a:pt x="481" y="96"/>
                    </a:lnTo>
                    <a:lnTo>
                      <a:pt x="485" y="48"/>
                    </a:lnTo>
                    <a:lnTo>
                      <a:pt x="493" y="68"/>
                    </a:lnTo>
                    <a:lnTo>
                      <a:pt x="497" y="68"/>
                    </a:lnTo>
                    <a:lnTo>
                      <a:pt x="505" y="28"/>
                    </a:lnTo>
                    <a:lnTo>
                      <a:pt x="513" y="88"/>
                    </a:lnTo>
                    <a:lnTo>
                      <a:pt x="517" y="52"/>
                    </a:lnTo>
                    <a:lnTo>
                      <a:pt x="525" y="116"/>
                    </a:lnTo>
                    <a:lnTo>
                      <a:pt x="529" y="64"/>
                    </a:lnTo>
                    <a:lnTo>
                      <a:pt x="537" y="88"/>
                    </a:lnTo>
                    <a:lnTo>
                      <a:pt x="545" y="76"/>
                    </a:lnTo>
                    <a:lnTo>
                      <a:pt x="549" y="84"/>
                    </a:lnTo>
                    <a:lnTo>
                      <a:pt x="557" y="92"/>
                    </a:lnTo>
                    <a:lnTo>
                      <a:pt x="561" y="68"/>
                    </a:lnTo>
                    <a:lnTo>
                      <a:pt x="569" y="72"/>
                    </a:lnTo>
                    <a:lnTo>
                      <a:pt x="577" y="76"/>
                    </a:lnTo>
                    <a:lnTo>
                      <a:pt x="581" y="116"/>
                    </a:lnTo>
                    <a:lnTo>
                      <a:pt x="589" y="32"/>
                    </a:lnTo>
                    <a:lnTo>
                      <a:pt x="593" y="64"/>
                    </a:lnTo>
                    <a:lnTo>
                      <a:pt x="601" y="100"/>
                    </a:lnTo>
                    <a:lnTo>
                      <a:pt x="609" y="88"/>
                    </a:lnTo>
                    <a:lnTo>
                      <a:pt x="613" y="68"/>
                    </a:lnTo>
                    <a:lnTo>
                      <a:pt x="621" y="72"/>
                    </a:lnTo>
                    <a:lnTo>
                      <a:pt x="625" y="164"/>
                    </a:lnTo>
                    <a:lnTo>
                      <a:pt x="633" y="128"/>
                    </a:lnTo>
                    <a:lnTo>
                      <a:pt x="637" y="92"/>
                    </a:lnTo>
                    <a:lnTo>
                      <a:pt x="645" y="76"/>
                    </a:lnTo>
                    <a:lnTo>
                      <a:pt x="653" y="56"/>
                    </a:lnTo>
                    <a:lnTo>
                      <a:pt x="657" y="72"/>
                    </a:lnTo>
                    <a:lnTo>
                      <a:pt x="665" y="84"/>
                    </a:lnTo>
                    <a:lnTo>
                      <a:pt x="669" y="64"/>
                    </a:lnTo>
                    <a:lnTo>
                      <a:pt x="677" y="84"/>
                    </a:lnTo>
                    <a:lnTo>
                      <a:pt x="685" y="80"/>
                    </a:lnTo>
                    <a:lnTo>
                      <a:pt x="689" y="88"/>
                    </a:lnTo>
                    <a:lnTo>
                      <a:pt x="697" y="72"/>
                    </a:lnTo>
                    <a:lnTo>
                      <a:pt x="701" y="44"/>
                    </a:lnTo>
                    <a:lnTo>
                      <a:pt x="709" y="48"/>
                    </a:lnTo>
                    <a:lnTo>
                      <a:pt x="717" y="68"/>
                    </a:lnTo>
                    <a:lnTo>
                      <a:pt x="721" y="96"/>
                    </a:lnTo>
                    <a:lnTo>
                      <a:pt x="729" y="80"/>
                    </a:lnTo>
                    <a:lnTo>
                      <a:pt x="733" y="104"/>
                    </a:lnTo>
                    <a:lnTo>
                      <a:pt x="741" y="108"/>
                    </a:lnTo>
                    <a:lnTo>
                      <a:pt x="749" y="84"/>
                    </a:lnTo>
                    <a:lnTo>
                      <a:pt x="753" y="104"/>
                    </a:lnTo>
                    <a:lnTo>
                      <a:pt x="761" y="100"/>
                    </a:lnTo>
                    <a:lnTo>
                      <a:pt x="765" y="52"/>
                    </a:lnTo>
                    <a:lnTo>
                      <a:pt x="773" y="40"/>
                    </a:lnTo>
                    <a:lnTo>
                      <a:pt x="781" y="72"/>
                    </a:lnTo>
                    <a:lnTo>
                      <a:pt x="785" y="64"/>
                    </a:lnTo>
                    <a:lnTo>
                      <a:pt x="793" y="88"/>
                    </a:lnTo>
                    <a:lnTo>
                      <a:pt x="797" y="88"/>
                    </a:lnTo>
                    <a:lnTo>
                      <a:pt x="805" y="68"/>
                    </a:lnTo>
                    <a:lnTo>
                      <a:pt x="813" y="76"/>
                    </a:lnTo>
                  </a:path>
                </a:pathLst>
              </a:custGeom>
              <a:noFill/>
              <a:ln w="0">
                <a:solidFill>
                  <a:srgbClr val="FF3399"/>
                </a:solidFill>
                <a:prstDash val="solid"/>
                <a:round/>
                <a:headEnd/>
                <a:tailEnd/>
              </a:ln>
            </p:spPr>
            <p:txBody>
              <a:bodyPr/>
              <a:lstStyle/>
              <a:p>
                <a:endParaRPr lang="en-GB" sz="1600"/>
              </a:p>
            </p:txBody>
          </p:sp>
          <p:sp>
            <p:nvSpPr>
              <p:cNvPr id="535" name="Freeform 250"/>
              <p:cNvSpPr>
                <a:spLocks/>
              </p:cNvSpPr>
              <p:nvPr/>
            </p:nvSpPr>
            <p:spPr bwMode="auto">
              <a:xfrm>
                <a:off x="3184" y="3002"/>
                <a:ext cx="809" cy="104"/>
              </a:xfrm>
              <a:custGeom>
                <a:avLst/>
                <a:gdLst/>
                <a:ahLst/>
                <a:cxnLst>
                  <a:cxn ang="0">
                    <a:pos x="12" y="36"/>
                  </a:cxn>
                  <a:cxn ang="0">
                    <a:pos x="28" y="20"/>
                  </a:cxn>
                  <a:cxn ang="0">
                    <a:pos x="48" y="76"/>
                  </a:cxn>
                  <a:cxn ang="0">
                    <a:pos x="68" y="68"/>
                  </a:cxn>
                  <a:cxn ang="0">
                    <a:pos x="88" y="28"/>
                  </a:cxn>
                  <a:cxn ang="0">
                    <a:pos x="108" y="40"/>
                  </a:cxn>
                  <a:cxn ang="0">
                    <a:pos x="124" y="16"/>
                  </a:cxn>
                  <a:cxn ang="0">
                    <a:pos x="144" y="16"/>
                  </a:cxn>
                  <a:cxn ang="0">
                    <a:pos x="164" y="60"/>
                  </a:cxn>
                  <a:cxn ang="0">
                    <a:pos x="184" y="60"/>
                  </a:cxn>
                  <a:cxn ang="0">
                    <a:pos x="204" y="32"/>
                  </a:cxn>
                  <a:cxn ang="0">
                    <a:pos x="220" y="20"/>
                  </a:cxn>
                  <a:cxn ang="0">
                    <a:pos x="240" y="24"/>
                  </a:cxn>
                  <a:cxn ang="0">
                    <a:pos x="260" y="36"/>
                  </a:cxn>
                  <a:cxn ang="0">
                    <a:pos x="280" y="12"/>
                  </a:cxn>
                  <a:cxn ang="0">
                    <a:pos x="296" y="36"/>
                  </a:cxn>
                  <a:cxn ang="0">
                    <a:pos x="316" y="60"/>
                  </a:cxn>
                  <a:cxn ang="0">
                    <a:pos x="337" y="52"/>
                  </a:cxn>
                  <a:cxn ang="0">
                    <a:pos x="357" y="16"/>
                  </a:cxn>
                  <a:cxn ang="0">
                    <a:pos x="377" y="80"/>
                  </a:cxn>
                  <a:cxn ang="0">
                    <a:pos x="393" y="52"/>
                  </a:cxn>
                  <a:cxn ang="0">
                    <a:pos x="413" y="32"/>
                  </a:cxn>
                  <a:cxn ang="0">
                    <a:pos x="433" y="80"/>
                  </a:cxn>
                  <a:cxn ang="0">
                    <a:pos x="453" y="36"/>
                  </a:cxn>
                  <a:cxn ang="0">
                    <a:pos x="469" y="36"/>
                  </a:cxn>
                  <a:cxn ang="0">
                    <a:pos x="489" y="64"/>
                  </a:cxn>
                  <a:cxn ang="0">
                    <a:pos x="509" y="96"/>
                  </a:cxn>
                  <a:cxn ang="0">
                    <a:pos x="529" y="24"/>
                  </a:cxn>
                  <a:cxn ang="0">
                    <a:pos x="549" y="12"/>
                  </a:cxn>
                  <a:cxn ang="0">
                    <a:pos x="565" y="36"/>
                  </a:cxn>
                  <a:cxn ang="0">
                    <a:pos x="585" y="20"/>
                  </a:cxn>
                  <a:cxn ang="0">
                    <a:pos x="605" y="36"/>
                  </a:cxn>
                  <a:cxn ang="0">
                    <a:pos x="625" y="92"/>
                  </a:cxn>
                  <a:cxn ang="0">
                    <a:pos x="645" y="60"/>
                  </a:cxn>
                  <a:cxn ang="0">
                    <a:pos x="661" y="52"/>
                  </a:cxn>
                  <a:cxn ang="0">
                    <a:pos x="681" y="32"/>
                  </a:cxn>
                  <a:cxn ang="0">
                    <a:pos x="701" y="16"/>
                  </a:cxn>
                  <a:cxn ang="0">
                    <a:pos x="721" y="28"/>
                  </a:cxn>
                  <a:cxn ang="0">
                    <a:pos x="737" y="68"/>
                  </a:cxn>
                  <a:cxn ang="0">
                    <a:pos x="757" y="64"/>
                  </a:cxn>
                  <a:cxn ang="0">
                    <a:pos x="777" y="104"/>
                  </a:cxn>
                  <a:cxn ang="0">
                    <a:pos x="797" y="44"/>
                  </a:cxn>
                </a:cxnLst>
                <a:rect l="0" t="0" r="r" b="b"/>
                <a:pathLst>
                  <a:path w="809" h="104">
                    <a:moveTo>
                      <a:pt x="0" y="40"/>
                    </a:moveTo>
                    <a:lnTo>
                      <a:pt x="4" y="36"/>
                    </a:lnTo>
                    <a:lnTo>
                      <a:pt x="12" y="36"/>
                    </a:lnTo>
                    <a:lnTo>
                      <a:pt x="16" y="28"/>
                    </a:lnTo>
                    <a:lnTo>
                      <a:pt x="24" y="32"/>
                    </a:lnTo>
                    <a:lnTo>
                      <a:pt x="28" y="20"/>
                    </a:lnTo>
                    <a:lnTo>
                      <a:pt x="36" y="72"/>
                    </a:lnTo>
                    <a:lnTo>
                      <a:pt x="44" y="60"/>
                    </a:lnTo>
                    <a:lnTo>
                      <a:pt x="48" y="76"/>
                    </a:lnTo>
                    <a:lnTo>
                      <a:pt x="56" y="92"/>
                    </a:lnTo>
                    <a:lnTo>
                      <a:pt x="60" y="60"/>
                    </a:lnTo>
                    <a:lnTo>
                      <a:pt x="68" y="68"/>
                    </a:lnTo>
                    <a:lnTo>
                      <a:pt x="76" y="96"/>
                    </a:lnTo>
                    <a:lnTo>
                      <a:pt x="80" y="44"/>
                    </a:lnTo>
                    <a:lnTo>
                      <a:pt x="88" y="28"/>
                    </a:lnTo>
                    <a:lnTo>
                      <a:pt x="92" y="28"/>
                    </a:lnTo>
                    <a:lnTo>
                      <a:pt x="100" y="44"/>
                    </a:lnTo>
                    <a:lnTo>
                      <a:pt x="108" y="40"/>
                    </a:lnTo>
                    <a:lnTo>
                      <a:pt x="112" y="0"/>
                    </a:lnTo>
                    <a:lnTo>
                      <a:pt x="120" y="12"/>
                    </a:lnTo>
                    <a:lnTo>
                      <a:pt x="124" y="16"/>
                    </a:lnTo>
                    <a:lnTo>
                      <a:pt x="132" y="24"/>
                    </a:lnTo>
                    <a:lnTo>
                      <a:pt x="140" y="20"/>
                    </a:lnTo>
                    <a:lnTo>
                      <a:pt x="144" y="16"/>
                    </a:lnTo>
                    <a:lnTo>
                      <a:pt x="152" y="52"/>
                    </a:lnTo>
                    <a:lnTo>
                      <a:pt x="156" y="48"/>
                    </a:lnTo>
                    <a:lnTo>
                      <a:pt x="164" y="60"/>
                    </a:lnTo>
                    <a:lnTo>
                      <a:pt x="172" y="80"/>
                    </a:lnTo>
                    <a:lnTo>
                      <a:pt x="176" y="60"/>
                    </a:lnTo>
                    <a:lnTo>
                      <a:pt x="184" y="60"/>
                    </a:lnTo>
                    <a:lnTo>
                      <a:pt x="188" y="52"/>
                    </a:lnTo>
                    <a:lnTo>
                      <a:pt x="196" y="68"/>
                    </a:lnTo>
                    <a:lnTo>
                      <a:pt x="204" y="32"/>
                    </a:lnTo>
                    <a:lnTo>
                      <a:pt x="208" y="68"/>
                    </a:lnTo>
                    <a:lnTo>
                      <a:pt x="216" y="52"/>
                    </a:lnTo>
                    <a:lnTo>
                      <a:pt x="220" y="20"/>
                    </a:lnTo>
                    <a:lnTo>
                      <a:pt x="228" y="24"/>
                    </a:lnTo>
                    <a:lnTo>
                      <a:pt x="232" y="24"/>
                    </a:lnTo>
                    <a:lnTo>
                      <a:pt x="240" y="24"/>
                    </a:lnTo>
                    <a:lnTo>
                      <a:pt x="248" y="40"/>
                    </a:lnTo>
                    <a:lnTo>
                      <a:pt x="252" y="80"/>
                    </a:lnTo>
                    <a:lnTo>
                      <a:pt x="260" y="36"/>
                    </a:lnTo>
                    <a:lnTo>
                      <a:pt x="264" y="44"/>
                    </a:lnTo>
                    <a:lnTo>
                      <a:pt x="272" y="60"/>
                    </a:lnTo>
                    <a:lnTo>
                      <a:pt x="280" y="12"/>
                    </a:lnTo>
                    <a:lnTo>
                      <a:pt x="284" y="56"/>
                    </a:lnTo>
                    <a:lnTo>
                      <a:pt x="292" y="28"/>
                    </a:lnTo>
                    <a:lnTo>
                      <a:pt x="296" y="36"/>
                    </a:lnTo>
                    <a:lnTo>
                      <a:pt x="304" y="44"/>
                    </a:lnTo>
                    <a:lnTo>
                      <a:pt x="312" y="60"/>
                    </a:lnTo>
                    <a:lnTo>
                      <a:pt x="316" y="60"/>
                    </a:lnTo>
                    <a:lnTo>
                      <a:pt x="324" y="48"/>
                    </a:lnTo>
                    <a:lnTo>
                      <a:pt x="328" y="72"/>
                    </a:lnTo>
                    <a:lnTo>
                      <a:pt x="337" y="52"/>
                    </a:lnTo>
                    <a:lnTo>
                      <a:pt x="345" y="40"/>
                    </a:lnTo>
                    <a:lnTo>
                      <a:pt x="349" y="52"/>
                    </a:lnTo>
                    <a:lnTo>
                      <a:pt x="357" y="16"/>
                    </a:lnTo>
                    <a:lnTo>
                      <a:pt x="361" y="28"/>
                    </a:lnTo>
                    <a:lnTo>
                      <a:pt x="369" y="60"/>
                    </a:lnTo>
                    <a:lnTo>
                      <a:pt x="377" y="80"/>
                    </a:lnTo>
                    <a:lnTo>
                      <a:pt x="381" y="24"/>
                    </a:lnTo>
                    <a:lnTo>
                      <a:pt x="389" y="24"/>
                    </a:lnTo>
                    <a:lnTo>
                      <a:pt x="393" y="52"/>
                    </a:lnTo>
                    <a:lnTo>
                      <a:pt x="401" y="36"/>
                    </a:lnTo>
                    <a:lnTo>
                      <a:pt x="409" y="16"/>
                    </a:lnTo>
                    <a:lnTo>
                      <a:pt x="413" y="32"/>
                    </a:lnTo>
                    <a:lnTo>
                      <a:pt x="421" y="20"/>
                    </a:lnTo>
                    <a:lnTo>
                      <a:pt x="425" y="40"/>
                    </a:lnTo>
                    <a:lnTo>
                      <a:pt x="433" y="80"/>
                    </a:lnTo>
                    <a:lnTo>
                      <a:pt x="437" y="44"/>
                    </a:lnTo>
                    <a:lnTo>
                      <a:pt x="445" y="48"/>
                    </a:lnTo>
                    <a:lnTo>
                      <a:pt x="453" y="36"/>
                    </a:lnTo>
                    <a:lnTo>
                      <a:pt x="457" y="60"/>
                    </a:lnTo>
                    <a:lnTo>
                      <a:pt x="465" y="20"/>
                    </a:lnTo>
                    <a:lnTo>
                      <a:pt x="469" y="36"/>
                    </a:lnTo>
                    <a:lnTo>
                      <a:pt x="477" y="36"/>
                    </a:lnTo>
                    <a:lnTo>
                      <a:pt x="485" y="24"/>
                    </a:lnTo>
                    <a:lnTo>
                      <a:pt x="489" y="64"/>
                    </a:lnTo>
                    <a:lnTo>
                      <a:pt x="497" y="88"/>
                    </a:lnTo>
                    <a:lnTo>
                      <a:pt x="501" y="52"/>
                    </a:lnTo>
                    <a:lnTo>
                      <a:pt x="509" y="96"/>
                    </a:lnTo>
                    <a:lnTo>
                      <a:pt x="517" y="52"/>
                    </a:lnTo>
                    <a:lnTo>
                      <a:pt x="521" y="84"/>
                    </a:lnTo>
                    <a:lnTo>
                      <a:pt x="529" y="24"/>
                    </a:lnTo>
                    <a:lnTo>
                      <a:pt x="533" y="40"/>
                    </a:lnTo>
                    <a:lnTo>
                      <a:pt x="541" y="44"/>
                    </a:lnTo>
                    <a:lnTo>
                      <a:pt x="549" y="12"/>
                    </a:lnTo>
                    <a:lnTo>
                      <a:pt x="553" y="8"/>
                    </a:lnTo>
                    <a:lnTo>
                      <a:pt x="561" y="44"/>
                    </a:lnTo>
                    <a:lnTo>
                      <a:pt x="565" y="36"/>
                    </a:lnTo>
                    <a:lnTo>
                      <a:pt x="573" y="16"/>
                    </a:lnTo>
                    <a:lnTo>
                      <a:pt x="581" y="36"/>
                    </a:lnTo>
                    <a:lnTo>
                      <a:pt x="585" y="20"/>
                    </a:lnTo>
                    <a:lnTo>
                      <a:pt x="593" y="12"/>
                    </a:lnTo>
                    <a:lnTo>
                      <a:pt x="597" y="36"/>
                    </a:lnTo>
                    <a:lnTo>
                      <a:pt x="605" y="36"/>
                    </a:lnTo>
                    <a:lnTo>
                      <a:pt x="613" y="56"/>
                    </a:lnTo>
                    <a:lnTo>
                      <a:pt x="617" y="64"/>
                    </a:lnTo>
                    <a:lnTo>
                      <a:pt x="625" y="92"/>
                    </a:lnTo>
                    <a:lnTo>
                      <a:pt x="629" y="64"/>
                    </a:lnTo>
                    <a:lnTo>
                      <a:pt x="637" y="76"/>
                    </a:lnTo>
                    <a:lnTo>
                      <a:pt x="645" y="60"/>
                    </a:lnTo>
                    <a:lnTo>
                      <a:pt x="649" y="40"/>
                    </a:lnTo>
                    <a:lnTo>
                      <a:pt x="657" y="84"/>
                    </a:lnTo>
                    <a:lnTo>
                      <a:pt x="661" y="52"/>
                    </a:lnTo>
                    <a:lnTo>
                      <a:pt x="669" y="24"/>
                    </a:lnTo>
                    <a:lnTo>
                      <a:pt x="673" y="24"/>
                    </a:lnTo>
                    <a:lnTo>
                      <a:pt x="681" y="32"/>
                    </a:lnTo>
                    <a:lnTo>
                      <a:pt x="689" y="12"/>
                    </a:lnTo>
                    <a:lnTo>
                      <a:pt x="693" y="28"/>
                    </a:lnTo>
                    <a:lnTo>
                      <a:pt x="701" y="16"/>
                    </a:lnTo>
                    <a:lnTo>
                      <a:pt x="705" y="24"/>
                    </a:lnTo>
                    <a:lnTo>
                      <a:pt x="713" y="20"/>
                    </a:lnTo>
                    <a:lnTo>
                      <a:pt x="721" y="28"/>
                    </a:lnTo>
                    <a:lnTo>
                      <a:pt x="725" y="60"/>
                    </a:lnTo>
                    <a:lnTo>
                      <a:pt x="733" y="48"/>
                    </a:lnTo>
                    <a:lnTo>
                      <a:pt x="737" y="68"/>
                    </a:lnTo>
                    <a:lnTo>
                      <a:pt x="745" y="88"/>
                    </a:lnTo>
                    <a:lnTo>
                      <a:pt x="753" y="56"/>
                    </a:lnTo>
                    <a:lnTo>
                      <a:pt x="757" y="64"/>
                    </a:lnTo>
                    <a:lnTo>
                      <a:pt x="765" y="60"/>
                    </a:lnTo>
                    <a:lnTo>
                      <a:pt x="769" y="48"/>
                    </a:lnTo>
                    <a:lnTo>
                      <a:pt x="777" y="104"/>
                    </a:lnTo>
                    <a:lnTo>
                      <a:pt x="785" y="40"/>
                    </a:lnTo>
                    <a:lnTo>
                      <a:pt x="789" y="24"/>
                    </a:lnTo>
                    <a:lnTo>
                      <a:pt x="797" y="44"/>
                    </a:lnTo>
                    <a:lnTo>
                      <a:pt x="801" y="4"/>
                    </a:lnTo>
                    <a:lnTo>
                      <a:pt x="809" y="32"/>
                    </a:lnTo>
                  </a:path>
                </a:pathLst>
              </a:custGeom>
              <a:noFill/>
              <a:ln w="0">
                <a:solidFill>
                  <a:srgbClr val="FF3399"/>
                </a:solidFill>
                <a:prstDash val="solid"/>
                <a:round/>
                <a:headEnd/>
                <a:tailEnd/>
              </a:ln>
            </p:spPr>
            <p:txBody>
              <a:bodyPr/>
              <a:lstStyle/>
              <a:p>
                <a:endParaRPr lang="en-GB" sz="1600"/>
              </a:p>
            </p:txBody>
          </p:sp>
          <p:sp>
            <p:nvSpPr>
              <p:cNvPr id="536" name="Freeform 251"/>
              <p:cNvSpPr>
                <a:spLocks/>
              </p:cNvSpPr>
              <p:nvPr/>
            </p:nvSpPr>
            <p:spPr bwMode="auto">
              <a:xfrm>
                <a:off x="3993" y="2998"/>
                <a:ext cx="669" cy="112"/>
              </a:xfrm>
              <a:custGeom>
                <a:avLst/>
                <a:gdLst/>
                <a:ahLst/>
                <a:cxnLst>
                  <a:cxn ang="0">
                    <a:pos x="8" y="24"/>
                  </a:cxn>
                  <a:cxn ang="0">
                    <a:pos x="20" y="16"/>
                  </a:cxn>
                  <a:cxn ang="0">
                    <a:pos x="32" y="32"/>
                  </a:cxn>
                  <a:cxn ang="0">
                    <a:pos x="44" y="40"/>
                  </a:cxn>
                  <a:cxn ang="0">
                    <a:pos x="56" y="104"/>
                  </a:cxn>
                  <a:cxn ang="0">
                    <a:pos x="68" y="52"/>
                  </a:cxn>
                  <a:cxn ang="0">
                    <a:pos x="84" y="112"/>
                  </a:cxn>
                  <a:cxn ang="0">
                    <a:pos x="96" y="72"/>
                  </a:cxn>
                  <a:cxn ang="0">
                    <a:pos x="108" y="64"/>
                  </a:cxn>
                  <a:cxn ang="0">
                    <a:pos x="120" y="44"/>
                  </a:cxn>
                  <a:cxn ang="0">
                    <a:pos x="132" y="32"/>
                  </a:cxn>
                  <a:cxn ang="0">
                    <a:pos x="148" y="36"/>
                  </a:cxn>
                  <a:cxn ang="0">
                    <a:pos x="160" y="72"/>
                  </a:cxn>
                  <a:cxn ang="0">
                    <a:pos x="172" y="8"/>
                  </a:cxn>
                  <a:cxn ang="0">
                    <a:pos x="184" y="44"/>
                  </a:cxn>
                  <a:cxn ang="0">
                    <a:pos x="196" y="48"/>
                  </a:cxn>
                  <a:cxn ang="0">
                    <a:pos x="212" y="32"/>
                  </a:cxn>
                  <a:cxn ang="0">
                    <a:pos x="224" y="32"/>
                  </a:cxn>
                  <a:cxn ang="0">
                    <a:pos x="236" y="40"/>
                  </a:cxn>
                  <a:cxn ang="0">
                    <a:pos x="248" y="64"/>
                  </a:cxn>
                  <a:cxn ang="0">
                    <a:pos x="260" y="96"/>
                  </a:cxn>
                  <a:cxn ang="0">
                    <a:pos x="272" y="112"/>
                  </a:cxn>
                  <a:cxn ang="0">
                    <a:pos x="288" y="60"/>
                  </a:cxn>
                  <a:cxn ang="0">
                    <a:pos x="300" y="36"/>
                  </a:cxn>
                  <a:cxn ang="0">
                    <a:pos x="312" y="20"/>
                  </a:cxn>
                  <a:cxn ang="0">
                    <a:pos x="324" y="44"/>
                  </a:cxn>
                  <a:cxn ang="0">
                    <a:pos x="336" y="20"/>
                  </a:cxn>
                  <a:cxn ang="0">
                    <a:pos x="352" y="52"/>
                  </a:cxn>
                  <a:cxn ang="0">
                    <a:pos x="364" y="28"/>
                  </a:cxn>
                  <a:cxn ang="0">
                    <a:pos x="376" y="68"/>
                  </a:cxn>
                  <a:cxn ang="0">
                    <a:pos x="388" y="52"/>
                  </a:cxn>
                  <a:cxn ang="0">
                    <a:pos x="400" y="52"/>
                  </a:cxn>
                  <a:cxn ang="0">
                    <a:pos x="416" y="52"/>
                  </a:cxn>
                  <a:cxn ang="0">
                    <a:pos x="428" y="56"/>
                  </a:cxn>
                  <a:cxn ang="0">
                    <a:pos x="440" y="24"/>
                  </a:cxn>
                  <a:cxn ang="0">
                    <a:pos x="452" y="60"/>
                  </a:cxn>
                  <a:cxn ang="0">
                    <a:pos x="464" y="44"/>
                  </a:cxn>
                  <a:cxn ang="0">
                    <a:pos x="476" y="48"/>
                  </a:cxn>
                  <a:cxn ang="0">
                    <a:pos x="492" y="12"/>
                  </a:cxn>
                  <a:cxn ang="0">
                    <a:pos x="504" y="88"/>
                  </a:cxn>
                  <a:cxn ang="0">
                    <a:pos x="516" y="48"/>
                  </a:cxn>
                  <a:cxn ang="0">
                    <a:pos x="528" y="40"/>
                  </a:cxn>
                  <a:cxn ang="0">
                    <a:pos x="540" y="80"/>
                  </a:cxn>
                  <a:cxn ang="0">
                    <a:pos x="556" y="36"/>
                  </a:cxn>
                  <a:cxn ang="0">
                    <a:pos x="569" y="24"/>
                  </a:cxn>
                  <a:cxn ang="0">
                    <a:pos x="581" y="52"/>
                  </a:cxn>
                  <a:cxn ang="0">
                    <a:pos x="593" y="36"/>
                  </a:cxn>
                  <a:cxn ang="0">
                    <a:pos x="605" y="52"/>
                  </a:cxn>
                  <a:cxn ang="0">
                    <a:pos x="621" y="12"/>
                  </a:cxn>
                  <a:cxn ang="0">
                    <a:pos x="633" y="52"/>
                  </a:cxn>
                  <a:cxn ang="0">
                    <a:pos x="645" y="72"/>
                  </a:cxn>
                  <a:cxn ang="0">
                    <a:pos x="657" y="64"/>
                  </a:cxn>
                  <a:cxn ang="0">
                    <a:pos x="669" y="56"/>
                  </a:cxn>
                </a:cxnLst>
                <a:rect l="0" t="0" r="r" b="b"/>
                <a:pathLst>
                  <a:path w="669" h="112">
                    <a:moveTo>
                      <a:pt x="0" y="36"/>
                    </a:moveTo>
                    <a:lnTo>
                      <a:pt x="8" y="24"/>
                    </a:lnTo>
                    <a:lnTo>
                      <a:pt x="12" y="36"/>
                    </a:lnTo>
                    <a:lnTo>
                      <a:pt x="20" y="16"/>
                    </a:lnTo>
                    <a:lnTo>
                      <a:pt x="24" y="16"/>
                    </a:lnTo>
                    <a:lnTo>
                      <a:pt x="32" y="32"/>
                    </a:lnTo>
                    <a:lnTo>
                      <a:pt x="40" y="24"/>
                    </a:lnTo>
                    <a:lnTo>
                      <a:pt x="44" y="40"/>
                    </a:lnTo>
                    <a:lnTo>
                      <a:pt x="52" y="60"/>
                    </a:lnTo>
                    <a:lnTo>
                      <a:pt x="56" y="104"/>
                    </a:lnTo>
                    <a:lnTo>
                      <a:pt x="64" y="56"/>
                    </a:lnTo>
                    <a:lnTo>
                      <a:pt x="68" y="52"/>
                    </a:lnTo>
                    <a:lnTo>
                      <a:pt x="76" y="64"/>
                    </a:lnTo>
                    <a:lnTo>
                      <a:pt x="84" y="112"/>
                    </a:lnTo>
                    <a:lnTo>
                      <a:pt x="88" y="40"/>
                    </a:lnTo>
                    <a:lnTo>
                      <a:pt x="96" y="72"/>
                    </a:lnTo>
                    <a:lnTo>
                      <a:pt x="100" y="36"/>
                    </a:lnTo>
                    <a:lnTo>
                      <a:pt x="108" y="64"/>
                    </a:lnTo>
                    <a:lnTo>
                      <a:pt x="116" y="72"/>
                    </a:lnTo>
                    <a:lnTo>
                      <a:pt x="120" y="44"/>
                    </a:lnTo>
                    <a:lnTo>
                      <a:pt x="128" y="32"/>
                    </a:lnTo>
                    <a:lnTo>
                      <a:pt x="132" y="32"/>
                    </a:lnTo>
                    <a:lnTo>
                      <a:pt x="140" y="32"/>
                    </a:lnTo>
                    <a:lnTo>
                      <a:pt x="148" y="36"/>
                    </a:lnTo>
                    <a:lnTo>
                      <a:pt x="152" y="60"/>
                    </a:lnTo>
                    <a:lnTo>
                      <a:pt x="160" y="72"/>
                    </a:lnTo>
                    <a:lnTo>
                      <a:pt x="164" y="28"/>
                    </a:lnTo>
                    <a:lnTo>
                      <a:pt x="172" y="8"/>
                    </a:lnTo>
                    <a:lnTo>
                      <a:pt x="180" y="28"/>
                    </a:lnTo>
                    <a:lnTo>
                      <a:pt x="184" y="44"/>
                    </a:lnTo>
                    <a:lnTo>
                      <a:pt x="192" y="16"/>
                    </a:lnTo>
                    <a:lnTo>
                      <a:pt x="196" y="48"/>
                    </a:lnTo>
                    <a:lnTo>
                      <a:pt x="204" y="36"/>
                    </a:lnTo>
                    <a:lnTo>
                      <a:pt x="212" y="32"/>
                    </a:lnTo>
                    <a:lnTo>
                      <a:pt x="216" y="64"/>
                    </a:lnTo>
                    <a:lnTo>
                      <a:pt x="224" y="32"/>
                    </a:lnTo>
                    <a:lnTo>
                      <a:pt x="228" y="44"/>
                    </a:lnTo>
                    <a:lnTo>
                      <a:pt x="236" y="40"/>
                    </a:lnTo>
                    <a:lnTo>
                      <a:pt x="244" y="72"/>
                    </a:lnTo>
                    <a:lnTo>
                      <a:pt x="248" y="64"/>
                    </a:lnTo>
                    <a:lnTo>
                      <a:pt x="256" y="72"/>
                    </a:lnTo>
                    <a:lnTo>
                      <a:pt x="260" y="96"/>
                    </a:lnTo>
                    <a:lnTo>
                      <a:pt x="268" y="76"/>
                    </a:lnTo>
                    <a:lnTo>
                      <a:pt x="272" y="112"/>
                    </a:lnTo>
                    <a:lnTo>
                      <a:pt x="280" y="48"/>
                    </a:lnTo>
                    <a:lnTo>
                      <a:pt x="288" y="60"/>
                    </a:lnTo>
                    <a:lnTo>
                      <a:pt x="292" y="56"/>
                    </a:lnTo>
                    <a:lnTo>
                      <a:pt x="300" y="36"/>
                    </a:lnTo>
                    <a:lnTo>
                      <a:pt x="304" y="28"/>
                    </a:lnTo>
                    <a:lnTo>
                      <a:pt x="312" y="20"/>
                    </a:lnTo>
                    <a:lnTo>
                      <a:pt x="320" y="16"/>
                    </a:lnTo>
                    <a:lnTo>
                      <a:pt x="324" y="44"/>
                    </a:lnTo>
                    <a:lnTo>
                      <a:pt x="332" y="32"/>
                    </a:lnTo>
                    <a:lnTo>
                      <a:pt x="336" y="20"/>
                    </a:lnTo>
                    <a:lnTo>
                      <a:pt x="344" y="36"/>
                    </a:lnTo>
                    <a:lnTo>
                      <a:pt x="352" y="52"/>
                    </a:lnTo>
                    <a:lnTo>
                      <a:pt x="356" y="0"/>
                    </a:lnTo>
                    <a:lnTo>
                      <a:pt x="364" y="28"/>
                    </a:lnTo>
                    <a:lnTo>
                      <a:pt x="368" y="36"/>
                    </a:lnTo>
                    <a:lnTo>
                      <a:pt x="376" y="68"/>
                    </a:lnTo>
                    <a:lnTo>
                      <a:pt x="384" y="68"/>
                    </a:lnTo>
                    <a:lnTo>
                      <a:pt x="388" y="52"/>
                    </a:lnTo>
                    <a:lnTo>
                      <a:pt x="396" y="80"/>
                    </a:lnTo>
                    <a:lnTo>
                      <a:pt x="400" y="52"/>
                    </a:lnTo>
                    <a:lnTo>
                      <a:pt x="408" y="92"/>
                    </a:lnTo>
                    <a:lnTo>
                      <a:pt x="416" y="52"/>
                    </a:lnTo>
                    <a:lnTo>
                      <a:pt x="420" y="44"/>
                    </a:lnTo>
                    <a:lnTo>
                      <a:pt x="428" y="56"/>
                    </a:lnTo>
                    <a:lnTo>
                      <a:pt x="432" y="44"/>
                    </a:lnTo>
                    <a:lnTo>
                      <a:pt x="440" y="24"/>
                    </a:lnTo>
                    <a:lnTo>
                      <a:pt x="448" y="52"/>
                    </a:lnTo>
                    <a:lnTo>
                      <a:pt x="452" y="60"/>
                    </a:lnTo>
                    <a:lnTo>
                      <a:pt x="460" y="40"/>
                    </a:lnTo>
                    <a:lnTo>
                      <a:pt x="464" y="44"/>
                    </a:lnTo>
                    <a:lnTo>
                      <a:pt x="472" y="64"/>
                    </a:lnTo>
                    <a:lnTo>
                      <a:pt x="476" y="48"/>
                    </a:lnTo>
                    <a:lnTo>
                      <a:pt x="484" y="28"/>
                    </a:lnTo>
                    <a:lnTo>
                      <a:pt x="492" y="12"/>
                    </a:lnTo>
                    <a:lnTo>
                      <a:pt x="496" y="76"/>
                    </a:lnTo>
                    <a:lnTo>
                      <a:pt x="504" y="88"/>
                    </a:lnTo>
                    <a:lnTo>
                      <a:pt x="508" y="60"/>
                    </a:lnTo>
                    <a:lnTo>
                      <a:pt x="516" y="48"/>
                    </a:lnTo>
                    <a:lnTo>
                      <a:pt x="524" y="20"/>
                    </a:lnTo>
                    <a:lnTo>
                      <a:pt x="528" y="40"/>
                    </a:lnTo>
                    <a:lnTo>
                      <a:pt x="536" y="32"/>
                    </a:lnTo>
                    <a:lnTo>
                      <a:pt x="540" y="80"/>
                    </a:lnTo>
                    <a:lnTo>
                      <a:pt x="548" y="60"/>
                    </a:lnTo>
                    <a:lnTo>
                      <a:pt x="556" y="36"/>
                    </a:lnTo>
                    <a:lnTo>
                      <a:pt x="561" y="60"/>
                    </a:lnTo>
                    <a:lnTo>
                      <a:pt x="569" y="24"/>
                    </a:lnTo>
                    <a:lnTo>
                      <a:pt x="573" y="44"/>
                    </a:lnTo>
                    <a:lnTo>
                      <a:pt x="581" y="52"/>
                    </a:lnTo>
                    <a:lnTo>
                      <a:pt x="589" y="48"/>
                    </a:lnTo>
                    <a:lnTo>
                      <a:pt x="593" y="36"/>
                    </a:lnTo>
                    <a:lnTo>
                      <a:pt x="601" y="44"/>
                    </a:lnTo>
                    <a:lnTo>
                      <a:pt x="605" y="52"/>
                    </a:lnTo>
                    <a:lnTo>
                      <a:pt x="613" y="20"/>
                    </a:lnTo>
                    <a:lnTo>
                      <a:pt x="621" y="12"/>
                    </a:lnTo>
                    <a:lnTo>
                      <a:pt x="625" y="28"/>
                    </a:lnTo>
                    <a:lnTo>
                      <a:pt x="633" y="52"/>
                    </a:lnTo>
                    <a:lnTo>
                      <a:pt x="637" y="76"/>
                    </a:lnTo>
                    <a:lnTo>
                      <a:pt x="645" y="72"/>
                    </a:lnTo>
                    <a:lnTo>
                      <a:pt x="653" y="48"/>
                    </a:lnTo>
                    <a:lnTo>
                      <a:pt x="657" y="64"/>
                    </a:lnTo>
                    <a:lnTo>
                      <a:pt x="665" y="60"/>
                    </a:lnTo>
                    <a:lnTo>
                      <a:pt x="669" y="56"/>
                    </a:lnTo>
                  </a:path>
                </a:pathLst>
              </a:custGeom>
              <a:noFill/>
              <a:ln w="0">
                <a:solidFill>
                  <a:srgbClr val="FF3399"/>
                </a:solidFill>
                <a:prstDash val="solid"/>
                <a:round/>
                <a:headEnd/>
                <a:tailEnd/>
              </a:ln>
            </p:spPr>
            <p:txBody>
              <a:bodyPr/>
              <a:lstStyle/>
              <a:p>
                <a:endParaRPr lang="en-GB" sz="1600"/>
              </a:p>
            </p:txBody>
          </p:sp>
          <p:sp>
            <p:nvSpPr>
              <p:cNvPr id="537" name="Rectangle 252"/>
              <p:cNvSpPr>
                <a:spLocks noChangeArrowheads="1"/>
              </p:cNvSpPr>
              <p:nvPr/>
            </p:nvSpPr>
            <p:spPr bwMode="auto">
              <a:xfrm>
                <a:off x="3219" y="2746"/>
                <a:ext cx="569" cy="141"/>
              </a:xfrm>
              <a:prstGeom prst="rect">
                <a:avLst/>
              </a:prstGeom>
              <a:noFill/>
              <a:ln w="9525">
                <a:noFill/>
                <a:miter lim="800000"/>
                <a:headEnd/>
                <a:tailEnd/>
              </a:ln>
            </p:spPr>
            <p:txBody>
              <a:bodyPr wrap="none" lIns="0" tIns="0" rIns="0" bIns="0">
                <a:spAutoFit/>
              </a:bodyPr>
              <a:lstStyle/>
              <a:p>
                <a:r>
                  <a:rPr lang="en-GB" sz="1050">
                    <a:solidFill>
                      <a:srgbClr val="000000"/>
                    </a:solidFill>
                    <a:latin typeface="Arial Narrow" pitchFamily="34" charset="0"/>
                  </a:rPr>
                  <a:t>fef:</a:t>
                </a:r>
                <a:r>
                  <a:rPr lang="en-GB" sz="1050" b="0">
                    <a:solidFill>
                      <a:srgbClr val="000000"/>
                    </a:solidFill>
                    <a:latin typeface="Arial Narrow" pitchFamily="34" charset="0"/>
                  </a:rPr>
                  <a:t> responses</a:t>
                </a:r>
                <a:endParaRPr lang="en-GB" sz="1600"/>
              </a:p>
            </p:txBody>
          </p:sp>
        </p:grpSp>
        <p:grpSp>
          <p:nvGrpSpPr>
            <p:cNvPr id="443" name="Group 307"/>
            <p:cNvGrpSpPr>
              <a:grpSpLocks/>
            </p:cNvGrpSpPr>
            <p:nvPr/>
          </p:nvGrpSpPr>
          <p:grpSpPr bwMode="auto">
            <a:xfrm>
              <a:off x="4015733" y="3335338"/>
              <a:ext cx="4290892" cy="908049"/>
              <a:chOff x="2307" y="3374"/>
              <a:chExt cx="2495" cy="572"/>
            </a:xfrm>
          </p:grpSpPr>
          <p:sp>
            <p:nvSpPr>
              <p:cNvPr id="446" name="Rectangle 254"/>
              <p:cNvSpPr>
                <a:spLocks noChangeArrowheads="1"/>
              </p:cNvSpPr>
              <p:nvPr/>
            </p:nvSpPr>
            <p:spPr bwMode="auto">
              <a:xfrm>
                <a:off x="2367" y="3502"/>
                <a:ext cx="2379" cy="352"/>
              </a:xfrm>
              <a:prstGeom prst="rect">
                <a:avLst/>
              </a:prstGeom>
              <a:solidFill>
                <a:srgbClr val="FFFFFF"/>
              </a:solidFill>
              <a:ln w="9525">
                <a:noFill/>
                <a:miter lim="800000"/>
                <a:headEnd/>
                <a:tailEnd/>
              </a:ln>
            </p:spPr>
            <p:txBody>
              <a:bodyPr/>
              <a:lstStyle/>
              <a:p>
                <a:endParaRPr lang="en-GB" sz="1600"/>
              </a:p>
            </p:txBody>
          </p:sp>
          <p:sp>
            <p:nvSpPr>
              <p:cNvPr id="447" name="Rectangle 255"/>
              <p:cNvSpPr>
                <a:spLocks noChangeArrowheads="1"/>
              </p:cNvSpPr>
              <p:nvPr/>
            </p:nvSpPr>
            <p:spPr bwMode="auto">
              <a:xfrm>
                <a:off x="2367" y="3502"/>
                <a:ext cx="2379" cy="352"/>
              </a:xfrm>
              <a:prstGeom prst="rect">
                <a:avLst/>
              </a:prstGeom>
              <a:noFill/>
              <a:ln w="0">
                <a:solidFill>
                  <a:srgbClr val="FFFFFF"/>
                </a:solidFill>
                <a:miter lim="800000"/>
                <a:headEnd/>
                <a:tailEnd/>
              </a:ln>
            </p:spPr>
            <p:txBody>
              <a:bodyPr/>
              <a:lstStyle/>
              <a:p>
                <a:endParaRPr lang="en-GB" sz="1600"/>
              </a:p>
            </p:txBody>
          </p:sp>
          <p:sp>
            <p:nvSpPr>
              <p:cNvPr id="448" name="Line 256"/>
              <p:cNvSpPr>
                <a:spLocks noChangeShapeType="1"/>
              </p:cNvSpPr>
              <p:nvPr/>
            </p:nvSpPr>
            <p:spPr bwMode="auto">
              <a:xfrm>
                <a:off x="2367" y="3502"/>
                <a:ext cx="2379" cy="0"/>
              </a:xfrm>
              <a:prstGeom prst="line">
                <a:avLst/>
              </a:prstGeom>
              <a:noFill/>
              <a:ln w="0">
                <a:solidFill>
                  <a:srgbClr val="000000"/>
                </a:solidFill>
                <a:round/>
                <a:headEnd/>
                <a:tailEnd/>
              </a:ln>
            </p:spPr>
            <p:txBody>
              <a:bodyPr/>
              <a:lstStyle/>
              <a:p>
                <a:endParaRPr lang="en-GB" sz="1600"/>
              </a:p>
            </p:txBody>
          </p:sp>
          <p:sp>
            <p:nvSpPr>
              <p:cNvPr id="449" name="Line 257"/>
              <p:cNvSpPr>
                <a:spLocks noChangeShapeType="1"/>
              </p:cNvSpPr>
              <p:nvPr/>
            </p:nvSpPr>
            <p:spPr bwMode="auto">
              <a:xfrm>
                <a:off x="2367" y="3854"/>
                <a:ext cx="2379" cy="0"/>
              </a:xfrm>
              <a:prstGeom prst="line">
                <a:avLst/>
              </a:prstGeom>
              <a:noFill/>
              <a:ln w="0">
                <a:solidFill>
                  <a:srgbClr val="000000"/>
                </a:solidFill>
                <a:round/>
                <a:headEnd/>
                <a:tailEnd/>
              </a:ln>
            </p:spPr>
            <p:txBody>
              <a:bodyPr/>
              <a:lstStyle/>
              <a:p>
                <a:endParaRPr lang="en-GB" sz="1600"/>
              </a:p>
            </p:txBody>
          </p:sp>
          <p:sp>
            <p:nvSpPr>
              <p:cNvPr id="450" name="Line 258"/>
              <p:cNvSpPr>
                <a:spLocks noChangeShapeType="1"/>
              </p:cNvSpPr>
              <p:nvPr/>
            </p:nvSpPr>
            <p:spPr bwMode="auto">
              <a:xfrm flipV="1">
                <a:off x="4746" y="3502"/>
                <a:ext cx="0" cy="352"/>
              </a:xfrm>
              <a:prstGeom prst="line">
                <a:avLst/>
              </a:prstGeom>
              <a:noFill/>
              <a:ln w="0">
                <a:solidFill>
                  <a:srgbClr val="000000"/>
                </a:solidFill>
                <a:round/>
                <a:headEnd/>
                <a:tailEnd/>
              </a:ln>
            </p:spPr>
            <p:txBody>
              <a:bodyPr/>
              <a:lstStyle/>
              <a:p>
                <a:endParaRPr lang="en-GB" sz="1600"/>
              </a:p>
            </p:txBody>
          </p:sp>
          <p:sp>
            <p:nvSpPr>
              <p:cNvPr id="451" name="Line 259"/>
              <p:cNvSpPr>
                <a:spLocks noChangeShapeType="1"/>
              </p:cNvSpPr>
              <p:nvPr/>
            </p:nvSpPr>
            <p:spPr bwMode="auto">
              <a:xfrm flipV="1">
                <a:off x="2367" y="3502"/>
                <a:ext cx="0" cy="352"/>
              </a:xfrm>
              <a:prstGeom prst="line">
                <a:avLst/>
              </a:prstGeom>
              <a:noFill/>
              <a:ln w="0">
                <a:solidFill>
                  <a:srgbClr val="000000"/>
                </a:solidFill>
                <a:round/>
                <a:headEnd/>
                <a:tailEnd/>
              </a:ln>
            </p:spPr>
            <p:txBody>
              <a:bodyPr/>
              <a:lstStyle/>
              <a:p>
                <a:endParaRPr lang="en-GB" sz="1600"/>
              </a:p>
            </p:txBody>
          </p:sp>
          <p:sp>
            <p:nvSpPr>
              <p:cNvPr id="452" name="Line 260"/>
              <p:cNvSpPr>
                <a:spLocks noChangeShapeType="1"/>
              </p:cNvSpPr>
              <p:nvPr/>
            </p:nvSpPr>
            <p:spPr bwMode="auto">
              <a:xfrm>
                <a:off x="2367" y="3854"/>
                <a:ext cx="2379" cy="0"/>
              </a:xfrm>
              <a:prstGeom prst="line">
                <a:avLst/>
              </a:prstGeom>
              <a:noFill/>
              <a:ln w="0">
                <a:solidFill>
                  <a:srgbClr val="000000"/>
                </a:solidFill>
                <a:round/>
                <a:headEnd/>
                <a:tailEnd/>
              </a:ln>
            </p:spPr>
            <p:txBody>
              <a:bodyPr/>
              <a:lstStyle/>
              <a:p>
                <a:endParaRPr lang="en-GB" sz="1600"/>
              </a:p>
            </p:txBody>
          </p:sp>
          <p:sp>
            <p:nvSpPr>
              <p:cNvPr id="453" name="Line 261"/>
              <p:cNvSpPr>
                <a:spLocks noChangeShapeType="1"/>
              </p:cNvSpPr>
              <p:nvPr/>
            </p:nvSpPr>
            <p:spPr bwMode="auto">
              <a:xfrm flipV="1">
                <a:off x="2367" y="3502"/>
                <a:ext cx="0" cy="352"/>
              </a:xfrm>
              <a:prstGeom prst="line">
                <a:avLst/>
              </a:prstGeom>
              <a:noFill/>
              <a:ln w="0">
                <a:solidFill>
                  <a:srgbClr val="000000"/>
                </a:solidFill>
                <a:round/>
                <a:headEnd/>
                <a:tailEnd/>
              </a:ln>
            </p:spPr>
            <p:txBody>
              <a:bodyPr/>
              <a:lstStyle/>
              <a:p>
                <a:endParaRPr lang="en-GB" sz="1600"/>
              </a:p>
            </p:txBody>
          </p:sp>
          <p:sp>
            <p:nvSpPr>
              <p:cNvPr id="454" name="Line 262"/>
              <p:cNvSpPr>
                <a:spLocks noChangeShapeType="1"/>
              </p:cNvSpPr>
              <p:nvPr/>
            </p:nvSpPr>
            <p:spPr bwMode="auto">
              <a:xfrm flipV="1">
                <a:off x="2367" y="3830"/>
                <a:ext cx="0" cy="24"/>
              </a:xfrm>
              <a:prstGeom prst="line">
                <a:avLst/>
              </a:prstGeom>
              <a:noFill/>
              <a:ln w="0">
                <a:solidFill>
                  <a:srgbClr val="000000"/>
                </a:solidFill>
                <a:round/>
                <a:headEnd/>
                <a:tailEnd/>
              </a:ln>
            </p:spPr>
            <p:txBody>
              <a:bodyPr/>
              <a:lstStyle/>
              <a:p>
                <a:endParaRPr lang="en-GB" sz="1600"/>
              </a:p>
            </p:txBody>
          </p:sp>
          <p:sp>
            <p:nvSpPr>
              <p:cNvPr id="455" name="Line 263"/>
              <p:cNvSpPr>
                <a:spLocks noChangeShapeType="1"/>
              </p:cNvSpPr>
              <p:nvPr/>
            </p:nvSpPr>
            <p:spPr bwMode="auto">
              <a:xfrm>
                <a:off x="2367" y="3502"/>
                <a:ext cx="0" cy="20"/>
              </a:xfrm>
              <a:prstGeom prst="line">
                <a:avLst/>
              </a:prstGeom>
              <a:noFill/>
              <a:ln w="0">
                <a:solidFill>
                  <a:srgbClr val="000000"/>
                </a:solidFill>
                <a:round/>
                <a:headEnd/>
                <a:tailEnd/>
              </a:ln>
            </p:spPr>
            <p:txBody>
              <a:bodyPr/>
              <a:lstStyle/>
              <a:p>
                <a:endParaRPr lang="en-GB" sz="1600"/>
              </a:p>
            </p:txBody>
          </p:sp>
          <p:sp>
            <p:nvSpPr>
              <p:cNvPr id="456" name="Rectangle 264"/>
              <p:cNvSpPr>
                <a:spLocks noChangeArrowheads="1"/>
              </p:cNvSpPr>
              <p:nvPr/>
            </p:nvSpPr>
            <p:spPr bwMode="auto">
              <a:xfrm>
                <a:off x="2353" y="3866"/>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0</a:t>
                </a:r>
                <a:endParaRPr lang="en-GB" sz="1600"/>
              </a:p>
            </p:txBody>
          </p:sp>
          <p:sp>
            <p:nvSpPr>
              <p:cNvPr id="457" name="Line 265"/>
              <p:cNvSpPr>
                <a:spLocks noChangeShapeType="1"/>
              </p:cNvSpPr>
              <p:nvPr/>
            </p:nvSpPr>
            <p:spPr bwMode="auto">
              <a:xfrm flipV="1">
                <a:off x="2764" y="3830"/>
                <a:ext cx="0" cy="24"/>
              </a:xfrm>
              <a:prstGeom prst="line">
                <a:avLst/>
              </a:prstGeom>
              <a:noFill/>
              <a:ln w="0">
                <a:solidFill>
                  <a:srgbClr val="000000"/>
                </a:solidFill>
                <a:round/>
                <a:headEnd/>
                <a:tailEnd/>
              </a:ln>
            </p:spPr>
            <p:txBody>
              <a:bodyPr/>
              <a:lstStyle/>
              <a:p>
                <a:endParaRPr lang="en-GB" sz="1600"/>
              </a:p>
            </p:txBody>
          </p:sp>
          <p:sp>
            <p:nvSpPr>
              <p:cNvPr id="458" name="Line 266"/>
              <p:cNvSpPr>
                <a:spLocks noChangeShapeType="1"/>
              </p:cNvSpPr>
              <p:nvPr/>
            </p:nvSpPr>
            <p:spPr bwMode="auto">
              <a:xfrm>
                <a:off x="2764" y="3502"/>
                <a:ext cx="0" cy="20"/>
              </a:xfrm>
              <a:prstGeom prst="line">
                <a:avLst/>
              </a:prstGeom>
              <a:noFill/>
              <a:ln w="0">
                <a:solidFill>
                  <a:srgbClr val="000000"/>
                </a:solidFill>
                <a:round/>
                <a:headEnd/>
                <a:tailEnd/>
              </a:ln>
            </p:spPr>
            <p:txBody>
              <a:bodyPr/>
              <a:lstStyle/>
              <a:p>
                <a:endParaRPr lang="en-GB" sz="1600"/>
              </a:p>
            </p:txBody>
          </p:sp>
          <p:sp>
            <p:nvSpPr>
              <p:cNvPr id="459" name="Rectangle 267"/>
              <p:cNvSpPr>
                <a:spLocks noChangeArrowheads="1"/>
              </p:cNvSpPr>
              <p:nvPr/>
            </p:nvSpPr>
            <p:spPr bwMode="auto">
              <a:xfrm>
                <a:off x="2721" y="3866"/>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200</a:t>
                </a:r>
                <a:endParaRPr lang="en-GB" sz="1600"/>
              </a:p>
            </p:txBody>
          </p:sp>
          <p:sp>
            <p:nvSpPr>
              <p:cNvPr id="460" name="Line 268"/>
              <p:cNvSpPr>
                <a:spLocks noChangeShapeType="1"/>
              </p:cNvSpPr>
              <p:nvPr/>
            </p:nvSpPr>
            <p:spPr bwMode="auto">
              <a:xfrm flipV="1">
                <a:off x="3160" y="3830"/>
                <a:ext cx="0" cy="24"/>
              </a:xfrm>
              <a:prstGeom prst="line">
                <a:avLst/>
              </a:prstGeom>
              <a:noFill/>
              <a:ln w="0">
                <a:solidFill>
                  <a:srgbClr val="000000"/>
                </a:solidFill>
                <a:round/>
                <a:headEnd/>
                <a:tailEnd/>
              </a:ln>
            </p:spPr>
            <p:txBody>
              <a:bodyPr/>
              <a:lstStyle/>
              <a:p>
                <a:endParaRPr lang="en-GB" sz="1600"/>
              </a:p>
            </p:txBody>
          </p:sp>
          <p:sp>
            <p:nvSpPr>
              <p:cNvPr id="461" name="Line 269"/>
              <p:cNvSpPr>
                <a:spLocks noChangeShapeType="1"/>
              </p:cNvSpPr>
              <p:nvPr/>
            </p:nvSpPr>
            <p:spPr bwMode="auto">
              <a:xfrm>
                <a:off x="3160" y="3502"/>
                <a:ext cx="0" cy="20"/>
              </a:xfrm>
              <a:prstGeom prst="line">
                <a:avLst/>
              </a:prstGeom>
              <a:noFill/>
              <a:ln w="0">
                <a:solidFill>
                  <a:srgbClr val="000000"/>
                </a:solidFill>
                <a:round/>
                <a:headEnd/>
                <a:tailEnd/>
              </a:ln>
            </p:spPr>
            <p:txBody>
              <a:bodyPr/>
              <a:lstStyle/>
              <a:p>
                <a:endParaRPr lang="en-GB" sz="1600"/>
              </a:p>
            </p:txBody>
          </p:sp>
          <p:sp>
            <p:nvSpPr>
              <p:cNvPr id="462" name="Rectangle 270"/>
              <p:cNvSpPr>
                <a:spLocks noChangeArrowheads="1"/>
              </p:cNvSpPr>
              <p:nvPr/>
            </p:nvSpPr>
            <p:spPr bwMode="auto">
              <a:xfrm>
                <a:off x="3117" y="3866"/>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400</a:t>
                </a:r>
                <a:endParaRPr lang="en-GB" sz="1600"/>
              </a:p>
            </p:txBody>
          </p:sp>
          <p:sp>
            <p:nvSpPr>
              <p:cNvPr id="463" name="Line 271"/>
              <p:cNvSpPr>
                <a:spLocks noChangeShapeType="1"/>
              </p:cNvSpPr>
              <p:nvPr/>
            </p:nvSpPr>
            <p:spPr bwMode="auto">
              <a:xfrm flipV="1">
                <a:off x="3557" y="3830"/>
                <a:ext cx="0" cy="24"/>
              </a:xfrm>
              <a:prstGeom prst="line">
                <a:avLst/>
              </a:prstGeom>
              <a:noFill/>
              <a:ln w="0">
                <a:solidFill>
                  <a:srgbClr val="000000"/>
                </a:solidFill>
                <a:round/>
                <a:headEnd/>
                <a:tailEnd/>
              </a:ln>
            </p:spPr>
            <p:txBody>
              <a:bodyPr/>
              <a:lstStyle/>
              <a:p>
                <a:endParaRPr lang="en-GB" sz="1600"/>
              </a:p>
            </p:txBody>
          </p:sp>
          <p:sp>
            <p:nvSpPr>
              <p:cNvPr id="464" name="Line 272"/>
              <p:cNvSpPr>
                <a:spLocks noChangeShapeType="1"/>
              </p:cNvSpPr>
              <p:nvPr/>
            </p:nvSpPr>
            <p:spPr bwMode="auto">
              <a:xfrm>
                <a:off x="3557" y="3502"/>
                <a:ext cx="0" cy="20"/>
              </a:xfrm>
              <a:prstGeom prst="line">
                <a:avLst/>
              </a:prstGeom>
              <a:noFill/>
              <a:ln w="0">
                <a:solidFill>
                  <a:srgbClr val="000000"/>
                </a:solidFill>
                <a:round/>
                <a:headEnd/>
                <a:tailEnd/>
              </a:ln>
            </p:spPr>
            <p:txBody>
              <a:bodyPr/>
              <a:lstStyle/>
              <a:p>
                <a:endParaRPr lang="en-GB" sz="1600"/>
              </a:p>
            </p:txBody>
          </p:sp>
          <p:sp>
            <p:nvSpPr>
              <p:cNvPr id="465" name="Rectangle 273"/>
              <p:cNvSpPr>
                <a:spLocks noChangeArrowheads="1"/>
              </p:cNvSpPr>
              <p:nvPr/>
            </p:nvSpPr>
            <p:spPr bwMode="auto">
              <a:xfrm>
                <a:off x="3514" y="3866"/>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600</a:t>
                </a:r>
                <a:endParaRPr lang="en-GB" sz="1600"/>
              </a:p>
            </p:txBody>
          </p:sp>
          <p:sp>
            <p:nvSpPr>
              <p:cNvPr id="466" name="Line 274"/>
              <p:cNvSpPr>
                <a:spLocks noChangeShapeType="1"/>
              </p:cNvSpPr>
              <p:nvPr/>
            </p:nvSpPr>
            <p:spPr bwMode="auto">
              <a:xfrm flipV="1">
                <a:off x="3953" y="3830"/>
                <a:ext cx="0" cy="24"/>
              </a:xfrm>
              <a:prstGeom prst="line">
                <a:avLst/>
              </a:prstGeom>
              <a:noFill/>
              <a:ln w="0">
                <a:solidFill>
                  <a:srgbClr val="000000"/>
                </a:solidFill>
                <a:round/>
                <a:headEnd/>
                <a:tailEnd/>
              </a:ln>
            </p:spPr>
            <p:txBody>
              <a:bodyPr/>
              <a:lstStyle/>
              <a:p>
                <a:endParaRPr lang="en-GB" sz="1600"/>
              </a:p>
            </p:txBody>
          </p:sp>
          <p:sp>
            <p:nvSpPr>
              <p:cNvPr id="467" name="Line 275"/>
              <p:cNvSpPr>
                <a:spLocks noChangeShapeType="1"/>
              </p:cNvSpPr>
              <p:nvPr/>
            </p:nvSpPr>
            <p:spPr bwMode="auto">
              <a:xfrm>
                <a:off x="3953" y="3502"/>
                <a:ext cx="0" cy="20"/>
              </a:xfrm>
              <a:prstGeom prst="line">
                <a:avLst/>
              </a:prstGeom>
              <a:noFill/>
              <a:ln w="0">
                <a:solidFill>
                  <a:srgbClr val="000000"/>
                </a:solidFill>
                <a:round/>
                <a:headEnd/>
                <a:tailEnd/>
              </a:ln>
            </p:spPr>
            <p:txBody>
              <a:bodyPr/>
              <a:lstStyle/>
              <a:p>
                <a:endParaRPr lang="en-GB" sz="1600"/>
              </a:p>
            </p:txBody>
          </p:sp>
          <p:sp>
            <p:nvSpPr>
              <p:cNvPr id="468" name="Rectangle 276"/>
              <p:cNvSpPr>
                <a:spLocks noChangeArrowheads="1"/>
              </p:cNvSpPr>
              <p:nvPr/>
            </p:nvSpPr>
            <p:spPr bwMode="auto">
              <a:xfrm>
                <a:off x="3910" y="3866"/>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800</a:t>
                </a:r>
                <a:endParaRPr lang="en-GB" sz="1600"/>
              </a:p>
            </p:txBody>
          </p:sp>
          <p:sp>
            <p:nvSpPr>
              <p:cNvPr id="469" name="Line 277"/>
              <p:cNvSpPr>
                <a:spLocks noChangeShapeType="1"/>
              </p:cNvSpPr>
              <p:nvPr/>
            </p:nvSpPr>
            <p:spPr bwMode="auto">
              <a:xfrm flipV="1">
                <a:off x="4349" y="3830"/>
                <a:ext cx="0" cy="24"/>
              </a:xfrm>
              <a:prstGeom prst="line">
                <a:avLst/>
              </a:prstGeom>
              <a:noFill/>
              <a:ln w="0">
                <a:solidFill>
                  <a:srgbClr val="000000"/>
                </a:solidFill>
                <a:round/>
                <a:headEnd/>
                <a:tailEnd/>
              </a:ln>
            </p:spPr>
            <p:txBody>
              <a:bodyPr/>
              <a:lstStyle/>
              <a:p>
                <a:endParaRPr lang="en-GB" sz="1600"/>
              </a:p>
            </p:txBody>
          </p:sp>
          <p:sp>
            <p:nvSpPr>
              <p:cNvPr id="470" name="Line 278"/>
              <p:cNvSpPr>
                <a:spLocks noChangeShapeType="1"/>
              </p:cNvSpPr>
              <p:nvPr/>
            </p:nvSpPr>
            <p:spPr bwMode="auto">
              <a:xfrm>
                <a:off x="4349" y="3502"/>
                <a:ext cx="0" cy="20"/>
              </a:xfrm>
              <a:prstGeom prst="line">
                <a:avLst/>
              </a:prstGeom>
              <a:noFill/>
              <a:ln w="0">
                <a:solidFill>
                  <a:srgbClr val="000000"/>
                </a:solidFill>
                <a:round/>
                <a:headEnd/>
                <a:tailEnd/>
              </a:ln>
            </p:spPr>
            <p:txBody>
              <a:bodyPr/>
              <a:lstStyle/>
              <a:p>
                <a:endParaRPr lang="en-GB" sz="1600"/>
              </a:p>
            </p:txBody>
          </p:sp>
          <p:sp>
            <p:nvSpPr>
              <p:cNvPr id="471" name="Rectangle 279"/>
              <p:cNvSpPr>
                <a:spLocks noChangeArrowheads="1"/>
              </p:cNvSpPr>
              <p:nvPr/>
            </p:nvSpPr>
            <p:spPr bwMode="auto">
              <a:xfrm>
                <a:off x="4292" y="3866"/>
                <a:ext cx="113"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1000</a:t>
                </a:r>
                <a:endParaRPr lang="en-GB" sz="1600"/>
              </a:p>
            </p:txBody>
          </p:sp>
          <p:sp>
            <p:nvSpPr>
              <p:cNvPr id="472" name="Line 280"/>
              <p:cNvSpPr>
                <a:spLocks noChangeShapeType="1"/>
              </p:cNvSpPr>
              <p:nvPr/>
            </p:nvSpPr>
            <p:spPr bwMode="auto">
              <a:xfrm flipV="1">
                <a:off x="4746" y="3830"/>
                <a:ext cx="0" cy="24"/>
              </a:xfrm>
              <a:prstGeom prst="line">
                <a:avLst/>
              </a:prstGeom>
              <a:noFill/>
              <a:ln w="0">
                <a:solidFill>
                  <a:srgbClr val="000000"/>
                </a:solidFill>
                <a:round/>
                <a:headEnd/>
                <a:tailEnd/>
              </a:ln>
            </p:spPr>
            <p:txBody>
              <a:bodyPr/>
              <a:lstStyle/>
              <a:p>
                <a:endParaRPr lang="en-GB" sz="1600"/>
              </a:p>
            </p:txBody>
          </p:sp>
          <p:sp>
            <p:nvSpPr>
              <p:cNvPr id="473" name="Line 281"/>
              <p:cNvSpPr>
                <a:spLocks noChangeShapeType="1"/>
              </p:cNvSpPr>
              <p:nvPr/>
            </p:nvSpPr>
            <p:spPr bwMode="auto">
              <a:xfrm>
                <a:off x="4746" y="3502"/>
                <a:ext cx="0" cy="20"/>
              </a:xfrm>
              <a:prstGeom prst="line">
                <a:avLst/>
              </a:prstGeom>
              <a:noFill/>
              <a:ln w="0">
                <a:solidFill>
                  <a:srgbClr val="000000"/>
                </a:solidFill>
                <a:round/>
                <a:headEnd/>
                <a:tailEnd/>
              </a:ln>
            </p:spPr>
            <p:txBody>
              <a:bodyPr/>
              <a:lstStyle/>
              <a:p>
                <a:endParaRPr lang="en-GB" sz="1600"/>
              </a:p>
            </p:txBody>
          </p:sp>
          <p:sp>
            <p:nvSpPr>
              <p:cNvPr id="474" name="Rectangle 282"/>
              <p:cNvSpPr>
                <a:spLocks noChangeArrowheads="1"/>
              </p:cNvSpPr>
              <p:nvPr/>
            </p:nvSpPr>
            <p:spPr bwMode="auto">
              <a:xfrm>
                <a:off x="4689" y="3866"/>
                <a:ext cx="113"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1200</a:t>
                </a:r>
                <a:endParaRPr lang="en-GB" sz="1600"/>
              </a:p>
            </p:txBody>
          </p:sp>
          <p:sp>
            <p:nvSpPr>
              <p:cNvPr id="475" name="Line 283"/>
              <p:cNvSpPr>
                <a:spLocks noChangeShapeType="1"/>
              </p:cNvSpPr>
              <p:nvPr/>
            </p:nvSpPr>
            <p:spPr bwMode="auto">
              <a:xfrm>
                <a:off x="2367" y="3854"/>
                <a:ext cx="20" cy="0"/>
              </a:xfrm>
              <a:prstGeom prst="line">
                <a:avLst/>
              </a:prstGeom>
              <a:noFill/>
              <a:ln w="0">
                <a:solidFill>
                  <a:srgbClr val="000000"/>
                </a:solidFill>
                <a:round/>
                <a:headEnd/>
                <a:tailEnd/>
              </a:ln>
            </p:spPr>
            <p:txBody>
              <a:bodyPr/>
              <a:lstStyle/>
              <a:p>
                <a:endParaRPr lang="en-GB" sz="1600"/>
              </a:p>
            </p:txBody>
          </p:sp>
          <p:sp>
            <p:nvSpPr>
              <p:cNvPr id="476" name="Line 284"/>
              <p:cNvSpPr>
                <a:spLocks noChangeShapeType="1"/>
              </p:cNvSpPr>
              <p:nvPr/>
            </p:nvSpPr>
            <p:spPr bwMode="auto">
              <a:xfrm flipH="1">
                <a:off x="4722" y="3854"/>
                <a:ext cx="24" cy="0"/>
              </a:xfrm>
              <a:prstGeom prst="line">
                <a:avLst/>
              </a:prstGeom>
              <a:noFill/>
              <a:ln w="0">
                <a:solidFill>
                  <a:srgbClr val="000000"/>
                </a:solidFill>
                <a:round/>
                <a:headEnd/>
                <a:tailEnd/>
              </a:ln>
            </p:spPr>
            <p:txBody>
              <a:bodyPr/>
              <a:lstStyle/>
              <a:p>
                <a:endParaRPr lang="en-GB" sz="1600"/>
              </a:p>
            </p:txBody>
          </p:sp>
          <p:sp>
            <p:nvSpPr>
              <p:cNvPr id="477" name="Rectangle 285"/>
              <p:cNvSpPr>
                <a:spLocks noChangeArrowheads="1"/>
              </p:cNvSpPr>
              <p:nvPr/>
            </p:nvSpPr>
            <p:spPr bwMode="auto">
              <a:xfrm>
                <a:off x="2307" y="3822"/>
                <a:ext cx="4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-5</a:t>
                </a:r>
                <a:endParaRPr lang="en-GB" sz="1600"/>
              </a:p>
            </p:txBody>
          </p:sp>
          <p:sp>
            <p:nvSpPr>
              <p:cNvPr id="478" name="Line 286"/>
              <p:cNvSpPr>
                <a:spLocks noChangeShapeType="1"/>
              </p:cNvSpPr>
              <p:nvPr/>
            </p:nvSpPr>
            <p:spPr bwMode="auto">
              <a:xfrm>
                <a:off x="2367" y="3678"/>
                <a:ext cx="20" cy="0"/>
              </a:xfrm>
              <a:prstGeom prst="line">
                <a:avLst/>
              </a:prstGeom>
              <a:noFill/>
              <a:ln w="0">
                <a:solidFill>
                  <a:srgbClr val="000000"/>
                </a:solidFill>
                <a:round/>
                <a:headEnd/>
                <a:tailEnd/>
              </a:ln>
            </p:spPr>
            <p:txBody>
              <a:bodyPr/>
              <a:lstStyle/>
              <a:p>
                <a:endParaRPr lang="en-GB" sz="1600"/>
              </a:p>
            </p:txBody>
          </p:sp>
          <p:sp>
            <p:nvSpPr>
              <p:cNvPr id="479" name="Line 287"/>
              <p:cNvSpPr>
                <a:spLocks noChangeShapeType="1"/>
              </p:cNvSpPr>
              <p:nvPr/>
            </p:nvSpPr>
            <p:spPr bwMode="auto">
              <a:xfrm flipH="1">
                <a:off x="4722" y="3678"/>
                <a:ext cx="24" cy="0"/>
              </a:xfrm>
              <a:prstGeom prst="line">
                <a:avLst/>
              </a:prstGeom>
              <a:noFill/>
              <a:ln w="0">
                <a:solidFill>
                  <a:srgbClr val="000000"/>
                </a:solidFill>
                <a:round/>
                <a:headEnd/>
                <a:tailEnd/>
              </a:ln>
            </p:spPr>
            <p:txBody>
              <a:bodyPr/>
              <a:lstStyle/>
              <a:p>
                <a:endParaRPr lang="en-GB" sz="1600"/>
              </a:p>
            </p:txBody>
          </p:sp>
          <p:sp>
            <p:nvSpPr>
              <p:cNvPr id="480" name="Rectangle 288"/>
              <p:cNvSpPr>
                <a:spLocks noChangeArrowheads="1"/>
              </p:cNvSpPr>
              <p:nvPr/>
            </p:nvSpPr>
            <p:spPr bwMode="auto">
              <a:xfrm>
                <a:off x="2325" y="3646"/>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0</a:t>
                </a:r>
                <a:endParaRPr lang="en-GB" sz="1600"/>
              </a:p>
            </p:txBody>
          </p:sp>
          <p:sp>
            <p:nvSpPr>
              <p:cNvPr id="481" name="Line 289"/>
              <p:cNvSpPr>
                <a:spLocks noChangeShapeType="1"/>
              </p:cNvSpPr>
              <p:nvPr/>
            </p:nvSpPr>
            <p:spPr bwMode="auto">
              <a:xfrm>
                <a:off x="2367" y="3502"/>
                <a:ext cx="20" cy="0"/>
              </a:xfrm>
              <a:prstGeom prst="line">
                <a:avLst/>
              </a:prstGeom>
              <a:noFill/>
              <a:ln w="0">
                <a:solidFill>
                  <a:srgbClr val="000000"/>
                </a:solidFill>
                <a:round/>
                <a:headEnd/>
                <a:tailEnd/>
              </a:ln>
            </p:spPr>
            <p:txBody>
              <a:bodyPr/>
              <a:lstStyle/>
              <a:p>
                <a:endParaRPr lang="en-GB" sz="1600"/>
              </a:p>
            </p:txBody>
          </p:sp>
          <p:sp>
            <p:nvSpPr>
              <p:cNvPr id="482" name="Line 290"/>
              <p:cNvSpPr>
                <a:spLocks noChangeShapeType="1"/>
              </p:cNvSpPr>
              <p:nvPr/>
            </p:nvSpPr>
            <p:spPr bwMode="auto">
              <a:xfrm flipH="1">
                <a:off x="4722" y="3502"/>
                <a:ext cx="24" cy="0"/>
              </a:xfrm>
              <a:prstGeom prst="line">
                <a:avLst/>
              </a:prstGeom>
              <a:noFill/>
              <a:ln w="0">
                <a:solidFill>
                  <a:srgbClr val="000000"/>
                </a:solidFill>
                <a:round/>
                <a:headEnd/>
                <a:tailEnd/>
              </a:ln>
            </p:spPr>
            <p:txBody>
              <a:bodyPr/>
              <a:lstStyle/>
              <a:p>
                <a:endParaRPr lang="en-GB" sz="1600"/>
              </a:p>
            </p:txBody>
          </p:sp>
          <p:sp>
            <p:nvSpPr>
              <p:cNvPr id="483" name="Rectangle 291"/>
              <p:cNvSpPr>
                <a:spLocks noChangeArrowheads="1"/>
              </p:cNvSpPr>
              <p:nvPr/>
            </p:nvSpPr>
            <p:spPr bwMode="auto">
              <a:xfrm>
                <a:off x="2325" y="3470"/>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5</a:t>
                </a:r>
                <a:endParaRPr lang="en-GB" sz="1600"/>
              </a:p>
            </p:txBody>
          </p:sp>
          <p:sp>
            <p:nvSpPr>
              <p:cNvPr id="484" name="Line 292"/>
              <p:cNvSpPr>
                <a:spLocks noChangeShapeType="1"/>
              </p:cNvSpPr>
              <p:nvPr/>
            </p:nvSpPr>
            <p:spPr bwMode="auto">
              <a:xfrm>
                <a:off x="2367" y="3502"/>
                <a:ext cx="2379" cy="0"/>
              </a:xfrm>
              <a:prstGeom prst="line">
                <a:avLst/>
              </a:prstGeom>
              <a:noFill/>
              <a:ln w="0">
                <a:solidFill>
                  <a:srgbClr val="000000"/>
                </a:solidFill>
                <a:round/>
                <a:headEnd/>
                <a:tailEnd/>
              </a:ln>
            </p:spPr>
            <p:txBody>
              <a:bodyPr/>
              <a:lstStyle/>
              <a:p>
                <a:endParaRPr lang="en-GB" sz="1600"/>
              </a:p>
            </p:txBody>
          </p:sp>
          <p:sp>
            <p:nvSpPr>
              <p:cNvPr id="485" name="Line 293"/>
              <p:cNvSpPr>
                <a:spLocks noChangeShapeType="1"/>
              </p:cNvSpPr>
              <p:nvPr/>
            </p:nvSpPr>
            <p:spPr bwMode="auto">
              <a:xfrm>
                <a:off x="2367" y="3854"/>
                <a:ext cx="2379" cy="0"/>
              </a:xfrm>
              <a:prstGeom prst="line">
                <a:avLst/>
              </a:prstGeom>
              <a:noFill/>
              <a:ln w="0">
                <a:solidFill>
                  <a:srgbClr val="000000"/>
                </a:solidFill>
                <a:round/>
                <a:headEnd/>
                <a:tailEnd/>
              </a:ln>
            </p:spPr>
            <p:txBody>
              <a:bodyPr/>
              <a:lstStyle/>
              <a:p>
                <a:endParaRPr lang="en-GB" sz="1600"/>
              </a:p>
            </p:txBody>
          </p:sp>
          <p:sp>
            <p:nvSpPr>
              <p:cNvPr id="486" name="Line 294"/>
              <p:cNvSpPr>
                <a:spLocks noChangeShapeType="1"/>
              </p:cNvSpPr>
              <p:nvPr/>
            </p:nvSpPr>
            <p:spPr bwMode="auto">
              <a:xfrm flipV="1">
                <a:off x="4746" y="3502"/>
                <a:ext cx="0" cy="352"/>
              </a:xfrm>
              <a:prstGeom prst="line">
                <a:avLst/>
              </a:prstGeom>
              <a:noFill/>
              <a:ln w="0">
                <a:solidFill>
                  <a:srgbClr val="000000"/>
                </a:solidFill>
                <a:round/>
                <a:headEnd/>
                <a:tailEnd/>
              </a:ln>
            </p:spPr>
            <p:txBody>
              <a:bodyPr/>
              <a:lstStyle/>
              <a:p>
                <a:endParaRPr lang="en-GB" sz="1600"/>
              </a:p>
            </p:txBody>
          </p:sp>
          <p:sp>
            <p:nvSpPr>
              <p:cNvPr id="487" name="Line 295"/>
              <p:cNvSpPr>
                <a:spLocks noChangeShapeType="1"/>
              </p:cNvSpPr>
              <p:nvPr/>
            </p:nvSpPr>
            <p:spPr bwMode="auto">
              <a:xfrm flipV="1">
                <a:off x="2367" y="3502"/>
                <a:ext cx="0" cy="352"/>
              </a:xfrm>
              <a:prstGeom prst="line">
                <a:avLst/>
              </a:prstGeom>
              <a:noFill/>
              <a:ln w="0">
                <a:solidFill>
                  <a:srgbClr val="000000"/>
                </a:solidFill>
                <a:round/>
                <a:headEnd/>
                <a:tailEnd/>
              </a:ln>
            </p:spPr>
            <p:txBody>
              <a:bodyPr/>
              <a:lstStyle/>
              <a:p>
                <a:endParaRPr lang="en-GB" sz="1600"/>
              </a:p>
            </p:txBody>
          </p:sp>
          <p:sp>
            <p:nvSpPr>
              <p:cNvPr id="488" name="Freeform 296"/>
              <p:cNvSpPr>
                <a:spLocks/>
              </p:cNvSpPr>
              <p:nvPr/>
            </p:nvSpPr>
            <p:spPr bwMode="auto">
              <a:xfrm>
                <a:off x="2371" y="3606"/>
                <a:ext cx="813" cy="196"/>
              </a:xfrm>
              <a:custGeom>
                <a:avLst/>
                <a:gdLst/>
                <a:ahLst/>
                <a:cxnLst>
                  <a:cxn ang="0">
                    <a:pos x="12" y="36"/>
                  </a:cxn>
                  <a:cxn ang="0">
                    <a:pos x="32" y="80"/>
                  </a:cxn>
                  <a:cxn ang="0">
                    <a:pos x="52" y="120"/>
                  </a:cxn>
                  <a:cxn ang="0">
                    <a:pos x="72" y="56"/>
                  </a:cxn>
                  <a:cxn ang="0">
                    <a:pos x="88" y="24"/>
                  </a:cxn>
                  <a:cxn ang="0">
                    <a:pos x="108" y="24"/>
                  </a:cxn>
                  <a:cxn ang="0">
                    <a:pos x="129" y="20"/>
                  </a:cxn>
                  <a:cxn ang="0">
                    <a:pos x="149" y="108"/>
                  </a:cxn>
                  <a:cxn ang="0">
                    <a:pos x="169" y="116"/>
                  </a:cxn>
                  <a:cxn ang="0">
                    <a:pos x="185" y="148"/>
                  </a:cxn>
                  <a:cxn ang="0">
                    <a:pos x="205" y="52"/>
                  </a:cxn>
                  <a:cxn ang="0">
                    <a:pos x="225" y="56"/>
                  </a:cxn>
                  <a:cxn ang="0">
                    <a:pos x="245" y="64"/>
                  </a:cxn>
                  <a:cxn ang="0">
                    <a:pos x="261" y="44"/>
                  </a:cxn>
                  <a:cxn ang="0">
                    <a:pos x="281" y="68"/>
                  </a:cxn>
                  <a:cxn ang="0">
                    <a:pos x="301" y="96"/>
                  </a:cxn>
                  <a:cxn ang="0">
                    <a:pos x="321" y="84"/>
                  </a:cxn>
                  <a:cxn ang="0">
                    <a:pos x="341" y="36"/>
                  </a:cxn>
                  <a:cxn ang="0">
                    <a:pos x="357" y="68"/>
                  </a:cxn>
                  <a:cxn ang="0">
                    <a:pos x="377" y="52"/>
                  </a:cxn>
                  <a:cxn ang="0">
                    <a:pos x="397" y="120"/>
                  </a:cxn>
                  <a:cxn ang="0">
                    <a:pos x="417" y="120"/>
                  </a:cxn>
                  <a:cxn ang="0">
                    <a:pos x="433" y="128"/>
                  </a:cxn>
                  <a:cxn ang="0">
                    <a:pos x="453" y="68"/>
                  </a:cxn>
                  <a:cxn ang="0">
                    <a:pos x="473" y="60"/>
                  </a:cxn>
                  <a:cxn ang="0">
                    <a:pos x="493" y="120"/>
                  </a:cxn>
                  <a:cxn ang="0">
                    <a:pos x="513" y="36"/>
                  </a:cxn>
                  <a:cxn ang="0">
                    <a:pos x="529" y="68"/>
                  </a:cxn>
                  <a:cxn ang="0">
                    <a:pos x="549" y="92"/>
                  </a:cxn>
                  <a:cxn ang="0">
                    <a:pos x="569" y="132"/>
                  </a:cxn>
                  <a:cxn ang="0">
                    <a:pos x="589" y="48"/>
                  </a:cxn>
                  <a:cxn ang="0">
                    <a:pos x="609" y="72"/>
                  </a:cxn>
                  <a:cxn ang="0">
                    <a:pos x="625" y="132"/>
                  </a:cxn>
                  <a:cxn ang="0">
                    <a:pos x="645" y="84"/>
                  </a:cxn>
                  <a:cxn ang="0">
                    <a:pos x="665" y="20"/>
                  </a:cxn>
                  <a:cxn ang="0">
                    <a:pos x="685" y="56"/>
                  </a:cxn>
                  <a:cxn ang="0">
                    <a:pos x="701" y="20"/>
                  </a:cxn>
                  <a:cxn ang="0">
                    <a:pos x="721" y="132"/>
                  </a:cxn>
                  <a:cxn ang="0">
                    <a:pos x="741" y="92"/>
                  </a:cxn>
                  <a:cxn ang="0">
                    <a:pos x="761" y="72"/>
                  </a:cxn>
                  <a:cxn ang="0">
                    <a:pos x="781" y="56"/>
                  </a:cxn>
                  <a:cxn ang="0">
                    <a:pos x="797" y="68"/>
                  </a:cxn>
                </a:cxnLst>
                <a:rect l="0" t="0" r="r" b="b"/>
                <a:pathLst>
                  <a:path w="813" h="196">
                    <a:moveTo>
                      <a:pt x="0" y="96"/>
                    </a:moveTo>
                    <a:lnTo>
                      <a:pt x="8" y="48"/>
                    </a:lnTo>
                    <a:lnTo>
                      <a:pt x="12" y="36"/>
                    </a:lnTo>
                    <a:lnTo>
                      <a:pt x="20" y="48"/>
                    </a:lnTo>
                    <a:lnTo>
                      <a:pt x="24" y="44"/>
                    </a:lnTo>
                    <a:lnTo>
                      <a:pt x="32" y="80"/>
                    </a:lnTo>
                    <a:lnTo>
                      <a:pt x="40" y="120"/>
                    </a:lnTo>
                    <a:lnTo>
                      <a:pt x="44" y="104"/>
                    </a:lnTo>
                    <a:lnTo>
                      <a:pt x="52" y="120"/>
                    </a:lnTo>
                    <a:lnTo>
                      <a:pt x="56" y="164"/>
                    </a:lnTo>
                    <a:lnTo>
                      <a:pt x="64" y="88"/>
                    </a:lnTo>
                    <a:lnTo>
                      <a:pt x="72" y="56"/>
                    </a:lnTo>
                    <a:lnTo>
                      <a:pt x="76" y="32"/>
                    </a:lnTo>
                    <a:lnTo>
                      <a:pt x="84" y="56"/>
                    </a:lnTo>
                    <a:lnTo>
                      <a:pt x="88" y="24"/>
                    </a:lnTo>
                    <a:lnTo>
                      <a:pt x="96" y="40"/>
                    </a:lnTo>
                    <a:lnTo>
                      <a:pt x="104" y="56"/>
                    </a:lnTo>
                    <a:lnTo>
                      <a:pt x="108" y="24"/>
                    </a:lnTo>
                    <a:lnTo>
                      <a:pt x="117" y="28"/>
                    </a:lnTo>
                    <a:lnTo>
                      <a:pt x="121" y="32"/>
                    </a:lnTo>
                    <a:lnTo>
                      <a:pt x="129" y="20"/>
                    </a:lnTo>
                    <a:lnTo>
                      <a:pt x="137" y="20"/>
                    </a:lnTo>
                    <a:lnTo>
                      <a:pt x="141" y="60"/>
                    </a:lnTo>
                    <a:lnTo>
                      <a:pt x="149" y="108"/>
                    </a:lnTo>
                    <a:lnTo>
                      <a:pt x="153" y="88"/>
                    </a:lnTo>
                    <a:lnTo>
                      <a:pt x="161" y="180"/>
                    </a:lnTo>
                    <a:lnTo>
                      <a:pt x="169" y="116"/>
                    </a:lnTo>
                    <a:lnTo>
                      <a:pt x="173" y="96"/>
                    </a:lnTo>
                    <a:lnTo>
                      <a:pt x="181" y="124"/>
                    </a:lnTo>
                    <a:lnTo>
                      <a:pt x="185" y="148"/>
                    </a:lnTo>
                    <a:lnTo>
                      <a:pt x="193" y="64"/>
                    </a:lnTo>
                    <a:lnTo>
                      <a:pt x="201" y="44"/>
                    </a:lnTo>
                    <a:lnTo>
                      <a:pt x="205" y="52"/>
                    </a:lnTo>
                    <a:lnTo>
                      <a:pt x="213" y="0"/>
                    </a:lnTo>
                    <a:lnTo>
                      <a:pt x="217" y="80"/>
                    </a:lnTo>
                    <a:lnTo>
                      <a:pt x="225" y="56"/>
                    </a:lnTo>
                    <a:lnTo>
                      <a:pt x="229" y="28"/>
                    </a:lnTo>
                    <a:lnTo>
                      <a:pt x="237" y="80"/>
                    </a:lnTo>
                    <a:lnTo>
                      <a:pt x="245" y="64"/>
                    </a:lnTo>
                    <a:lnTo>
                      <a:pt x="249" y="32"/>
                    </a:lnTo>
                    <a:lnTo>
                      <a:pt x="257" y="80"/>
                    </a:lnTo>
                    <a:lnTo>
                      <a:pt x="261" y="44"/>
                    </a:lnTo>
                    <a:lnTo>
                      <a:pt x="269" y="100"/>
                    </a:lnTo>
                    <a:lnTo>
                      <a:pt x="277" y="60"/>
                    </a:lnTo>
                    <a:lnTo>
                      <a:pt x="281" y="68"/>
                    </a:lnTo>
                    <a:lnTo>
                      <a:pt x="289" y="128"/>
                    </a:lnTo>
                    <a:lnTo>
                      <a:pt x="293" y="64"/>
                    </a:lnTo>
                    <a:lnTo>
                      <a:pt x="301" y="96"/>
                    </a:lnTo>
                    <a:lnTo>
                      <a:pt x="309" y="104"/>
                    </a:lnTo>
                    <a:lnTo>
                      <a:pt x="313" y="140"/>
                    </a:lnTo>
                    <a:lnTo>
                      <a:pt x="321" y="84"/>
                    </a:lnTo>
                    <a:lnTo>
                      <a:pt x="325" y="64"/>
                    </a:lnTo>
                    <a:lnTo>
                      <a:pt x="333" y="20"/>
                    </a:lnTo>
                    <a:lnTo>
                      <a:pt x="341" y="36"/>
                    </a:lnTo>
                    <a:lnTo>
                      <a:pt x="345" y="36"/>
                    </a:lnTo>
                    <a:lnTo>
                      <a:pt x="353" y="36"/>
                    </a:lnTo>
                    <a:lnTo>
                      <a:pt x="357" y="68"/>
                    </a:lnTo>
                    <a:lnTo>
                      <a:pt x="365" y="0"/>
                    </a:lnTo>
                    <a:lnTo>
                      <a:pt x="373" y="52"/>
                    </a:lnTo>
                    <a:lnTo>
                      <a:pt x="377" y="52"/>
                    </a:lnTo>
                    <a:lnTo>
                      <a:pt x="385" y="20"/>
                    </a:lnTo>
                    <a:lnTo>
                      <a:pt x="389" y="48"/>
                    </a:lnTo>
                    <a:lnTo>
                      <a:pt x="397" y="120"/>
                    </a:lnTo>
                    <a:lnTo>
                      <a:pt x="405" y="56"/>
                    </a:lnTo>
                    <a:lnTo>
                      <a:pt x="409" y="64"/>
                    </a:lnTo>
                    <a:lnTo>
                      <a:pt x="417" y="120"/>
                    </a:lnTo>
                    <a:lnTo>
                      <a:pt x="421" y="128"/>
                    </a:lnTo>
                    <a:lnTo>
                      <a:pt x="429" y="196"/>
                    </a:lnTo>
                    <a:lnTo>
                      <a:pt x="433" y="128"/>
                    </a:lnTo>
                    <a:lnTo>
                      <a:pt x="441" y="92"/>
                    </a:lnTo>
                    <a:lnTo>
                      <a:pt x="449" y="84"/>
                    </a:lnTo>
                    <a:lnTo>
                      <a:pt x="453" y="68"/>
                    </a:lnTo>
                    <a:lnTo>
                      <a:pt x="461" y="52"/>
                    </a:lnTo>
                    <a:lnTo>
                      <a:pt x="465" y="68"/>
                    </a:lnTo>
                    <a:lnTo>
                      <a:pt x="473" y="60"/>
                    </a:lnTo>
                    <a:lnTo>
                      <a:pt x="481" y="44"/>
                    </a:lnTo>
                    <a:lnTo>
                      <a:pt x="485" y="0"/>
                    </a:lnTo>
                    <a:lnTo>
                      <a:pt x="493" y="120"/>
                    </a:lnTo>
                    <a:lnTo>
                      <a:pt x="497" y="36"/>
                    </a:lnTo>
                    <a:lnTo>
                      <a:pt x="505" y="12"/>
                    </a:lnTo>
                    <a:lnTo>
                      <a:pt x="513" y="36"/>
                    </a:lnTo>
                    <a:lnTo>
                      <a:pt x="517" y="40"/>
                    </a:lnTo>
                    <a:lnTo>
                      <a:pt x="525" y="104"/>
                    </a:lnTo>
                    <a:lnTo>
                      <a:pt x="529" y="68"/>
                    </a:lnTo>
                    <a:lnTo>
                      <a:pt x="537" y="44"/>
                    </a:lnTo>
                    <a:lnTo>
                      <a:pt x="545" y="12"/>
                    </a:lnTo>
                    <a:lnTo>
                      <a:pt x="549" y="92"/>
                    </a:lnTo>
                    <a:lnTo>
                      <a:pt x="557" y="52"/>
                    </a:lnTo>
                    <a:lnTo>
                      <a:pt x="561" y="76"/>
                    </a:lnTo>
                    <a:lnTo>
                      <a:pt x="569" y="132"/>
                    </a:lnTo>
                    <a:lnTo>
                      <a:pt x="577" y="72"/>
                    </a:lnTo>
                    <a:lnTo>
                      <a:pt x="581" y="80"/>
                    </a:lnTo>
                    <a:lnTo>
                      <a:pt x="589" y="48"/>
                    </a:lnTo>
                    <a:lnTo>
                      <a:pt x="593" y="52"/>
                    </a:lnTo>
                    <a:lnTo>
                      <a:pt x="601" y="124"/>
                    </a:lnTo>
                    <a:lnTo>
                      <a:pt x="609" y="72"/>
                    </a:lnTo>
                    <a:lnTo>
                      <a:pt x="613" y="32"/>
                    </a:lnTo>
                    <a:lnTo>
                      <a:pt x="621" y="84"/>
                    </a:lnTo>
                    <a:lnTo>
                      <a:pt x="625" y="132"/>
                    </a:lnTo>
                    <a:lnTo>
                      <a:pt x="633" y="140"/>
                    </a:lnTo>
                    <a:lnTo>
                      <a:pt x="637" y="92"/>
                    </a:lnTo>
                    <a:lnTo>
                      <a:pt x="645" y="84"/>
                    </a:lnTo>
                    <a:lnTo>
                      <a:pt x="653" y="72"/>
                    </a:lnTo>
                    <a:lnTo>
                      <a:pt x="657" y="36"/>
                    </a:lnTo>
                    <a:lnTo>
                      <a:pt x="665" y="20"/>
                    </a:lnTo>
                    <a:lnTo>
                      <a:pt x="669" y="72"/>
                    </a:lnTo>
                    <a:lnTo>
                      <a:pt x="677" y="96"/>
                    </a:lnTo>
                    <a:lnTo>
                      <a:pt x="685" y="56"/>
                    </a:lnTo>
                    <a:lnTo>
                      <a:pt x="689" y="40"/>
                    </a:lnTo>
                    <a:lnTo>
                      <a:pt x="697" y="36"/>
                    </a:lnTo>
                    <a:lnTo>
                      <a:pt x="701" y="20"/>
                    </a:lnTo>
                    <a:lnTo>
                      <a:pt x="709" y="28"/>
                    </a:lnTo>
                    <a:lnTo>
                      <a:pt x="717" y="64"/>
                    </a:lnTo>
                    <a:lnTo>
                      <a:pt x="721" y="132"/>
                    </a:lnTo>
                    <a:lnTo>
                      <a:pt x="729" y="64"/>
                    </a:lnTo>
                    <a:lnTo>
                      <a:pt x="733" y="80"/>
                    </a:lnTo>
                    <a:lnTo>
                      <a:pt x="741" y="92"/>
                    </a:lnTo>
                    <a:lnTo>
                      <a:pt x="749" y="92"/>
                    </a:lnTo>
                    <a:lnTo>
                      <a:pt x="753" y="108"/>
                    </a:lnTo>
                    <a:lnTo>
                      <a:pt x="761" y="72"/>
                    </a:lnTo>
                    <a:lnTo>
                      <a:pt x="765" y="28"/>
                    </a:lnTo>
                    <a:lnTo>
                      <a:pt x="773" y="72"/>
                    </a:lnTo>
                    <a:lnTo>
                      <a:pt x="781" y="56"/>
                    </a:lnTo>
                    <a:lnTo>
                      <a:pt x="785" y="32"/>
                    </a:lnTo>
                    <a:lnTo>
                      <a:pt x="793" y="108"/>
                    </a:lnTo>
                    <a:lnTo>
                      <a:pt x="797" y="68"/>
                    </a:lnTo>
                    <a:lnTo>
                      <a:pt x="805" y="104"/>
                    </a:lnTo>
                    <a:lnTo>
                      <a:pt x="813" y="56"/>
                    </a:lnTo>
                  </a:path>
                </a:pathLst>
              </a:custGeom>
              <a:noFill/>
              <a:ln w="0">
                <a:solidFill>
                  <a:srgbClr val="00FFFF"/>
                </a:solidFill>
                <a:prstDash val="solid"/>
                <a:round/>
                <a:headEnd/>
                <a:tailEnd/>
              </a:ln>
            </p:spPr>
            <p:txBody>
              <a:bodyPr/>
              <a:lstStyle/>
              <a:p>
                <a:endParaRPr lang="en-GB" sz="1600"/>
              </a:p>
            </p:txBody>
          </p:sp>
          <p:sp>
            <p:nvSpPr>
              <p:cNvPr id="489" name="Freeform 297"/>
              <p:cNvSpPr>
                <a:spLocks/>
              </p:cNvSpPr>
              <p:nvPr/>
            </p:nvSpPr>
            <p:spPr bwMode="auto">
              <a:xfrm>
                <a:off x="3184" y="3622"/>
                <a:ext cx="809" cy="136"/>
              </a:xfrm>
              <a:custGeom>
                <a:avLst/>
                <a:gdLst/>
                <a:ahLst/>
                <a:cxnLst>
                  <a:cxn ang="0">
                    <a:pos x="12" y="48"/>
                  </a:cxn>
                  <a:cxn ang="0">
                    <a:pos x="28" y="8"/>
                  </a:cxn>
                  <a:cxn ang="0">
                    <a:pos x="48" y="72"/>
                  </a:cxn>
                  <a:cxn ang="0">
                    <a:pos x="68" y="124"/>
                  </a:cxn>
                  <a:cxn ang="0">
                    <a:pos x="88" y="20"/>
                  </a:cxn>
                  <a:cxn ang="0">
                    <a:pos x="108" y="0"/>
                  </a:cxn>
                  <a:cxn ang="0">
                    <a:pos x="124" y="4"/>
                  </a:cxn>
                  <a:cxn ang="0">
                    <a:pos x="144" y="64"/>
                  </a:cxn>
                  <a:cxn ang="0">
                    <a:pos x="164" y="100"/>
                  </a:cxn>
                  <a:cxn ang="0">
                    <a:pos x="184" y="56"/>
                  </a:cxn>
                  <a:cxn ang="0">
                    <a:pos x="204" y="48"/>
                  </a:cxn>
                  <a:cxn ang="0">
                    <a:pos x="220" y="20"/>
                  </a:cxn>
                  <a:cxn ang="0">
                    <a:pos x="240" y="76"/>
                  </a:cxn>
                  <a:cxn ang="0">
                    <a:pos x="260" y="56"/>
                  </a:cxn>
                  <a:cxn ang="0">
                    <a:pos x="280" y="12"/>
                  </a:cxn>
                  <a:cxn ang="0">
                    <a:pos x="296" y="16"/>
                  </a:cxn>
                  <a:cxn ang="0">
                    <a:pos x="316" y="112"/>
                  </a:cxn>
                  <a:cxn ang="0">
                    <a:pos x="337" y="80"/>
                  </a:cxn>
                  <a:cxn ang="0">
                    <a:pos x="357" y="40"/>
                  </a:cxn>
                  <a:cxn ang="0">
                    <a:pos x="377" y="44"/>
                  </a:cxn>
                  <a:cxn ang="0">
                    <a:pos x="393" y="68"/>
                  </a:cxn>
                  <a:cxn ang="0">
                    <a:pos x="413" y="36"/>
                  </a:cxn>
                  <a:cxn ang="0">
                    <a:pos x="433" y="48"/>
                  </a:cxn>
                  <a:cxn ang="0">
                    <a:pos x="453" y="44"/>
                  </a:cxn>
                  <a:cxn ang="0">
                    <a:pos x="469" y="16"/>
                  </a:cxn>
                  <a:cxn ang="0">
                    <a:pos x="489" y="92"/>
                  </a:cxn>
                  <a:cxn ang="0">
                    <a:pos x="509" y="60"/>
                  </a:cxn>
                  <a:cxn ang="0">
                    <a:pos x="529" y="84"/>
                  </a:cxn>
                  <a:cxn ang="0">
                    <a:pos x="549" y="20"/>
                  </a:cxn>
                  <a:cxn ang="0">
                    <a:pos x="565" y="56"/>
                  </a:cxn>
                  <a:cxn ang="0">
                    <a:pos x="585" y="12"/>
                  </a:cxn>
                  <a:cxn ang="0">
                    <a:pos x="605" y="52"/>
                  </a:cxn>
                  <a:cxn ang="0">
                    <a:pos x="625" y="96"/>
                  </a:cxn>
                  <a:cxn ang="0">
                    <a:pos x="645" y="64"/>
                  </a:cxn>
                  <a:cxn ang="0">
                    <a:pos x="661" y="64"/>
                  </a:cxn>
                  <a:cxn ang="0">
                    <a:pos x="681" y="44"/>
                  </a:cxn>
                  <a:cxn ang="0">
                    <a:pos x="701" y="4"/>
                  </a:cxn>
                  <a:cxn ang="0">
                    <a:pos x="721" y="16"/>
                  </a:cxn>
                  <a:cxn ang="0">
                    <a:pos x="737" y="108"/>
                  </a:cxn>
                  <a:cxn ang="0">
                    <a:pos x="757" y="72"/>
                  </a:cxn>
                  <a:cxn ang="0">
                    <a:pos x="777" y="104"/>
                  </a:cxn>
                  <a:cxn ang="0">
                    <a:pos x="797" y="40"/>
                  </a:cxn>
                </a:cxnLst>
                <a:rect l="0" t="0" r="r" b="b"/>
                <a:pathLst>
                  <a:path w="809" h="136">
                    <a:moveTo>
                      <a:pt x="0" y="40"/>
                    </a:moveTo>
                    <a:lnTo>
                      <a:pt x="4" y="32"/>
                    </a:lnTo>
                    <a:lnTo>
                      <a:pt x="12" y="48"/>
                    </a:lnTo>
                    <a:lnTo>
                      <a:pt x="16" y="44"/>
                    </a:lnTo>
                    <a:lnTo>
                      <a:pt x="24" y="36"/>
                    </a:lnTo>
                    <a:lnTo>
                      <a:pt x="28" y="8"/>
                    </a:lnTo>
                    <a:lnTo>
                      <a:pt x="36" y="20"/>
                    </a:lnTo>
                    <a:lnTo>
                      <a:pt x="44" y="68"/>
                    </a:lnTo>
                    <a:lnTo>
                      <a:pt x="48" y="72"/>
                    </a:lnTo>
                    <a:lnTo>
                      <a:pt x="56" y="100"/>
                    </a:lnTo>
                    <a:lnTo>
                      <a:pt x="60" y="112"/>
                    </a:lnTo>
                    <a:lnTo>
                      <a:pt x="68" y="124"/>
                    </a:lnTo>
                    <a:lnTo>
                      <a:pt x="76" y="136"/>
                    </a:lnTo>
                    <a:lnTo>
                      <a:pt x="80" y="96"/>
                    </a:lnTo>
                    <a:lnTo>
                      <a:pt x="88" y="20"/>
                    </a:lnTo>
                    <a:lnTo>
                      <a:pt x="92" y="32"/>
                    </a:lnTo>
                    <a:lnTo>
                      <a:pt x="100" y="28"/>
                    </a:lnTo>
                    <a:lnTo>
                      <a:pt x="108" y="0"/>
                    </a:lnTo>
                    <a:lnTo>
                      <a:pt x="112" y="8"/>
                    </a:lnTo>
                    <a:lnTo>
                      <a:pt x="120" y="12"/>
                    </a:lnTo>
                    <a:lnTo>
                      <a:pt x="124" y="4"/>
                    </a:lnTo>
                    <a:lnTo>
                      <a:pt x="132" y="36"/>
                    </a:lnTo>
                    <a:lnTo>
                      <a:pt x="140" y="16"/>
                    </a:lnTo>
                    <a:lnTo>
                      <a:pt x="144" y="64"/>
                    </a:lnTo>
                    <a:lnTo>
                      <a:pt x="152" y="64"/>
                    </a:lnTo>
                    <a:lnTo>
                      <a:pt x="156" y="72"/>
                    </a:lnTo>
                    <a:lnTo>
                      <a:pt x="164" y="100"/>
                    </a:lnTo>
                    <a:lnTo>
                      <a:pt x="172" y="88"/>
                    </a:lnTo>
                    <a:lnTo>
                      <a:pt x="176" y="76"/>
                    </a:lnTo>
                    <a:lnTo>
                      <a:pt x="184" y="56"/>
                    </a:lnTo>
                    <a:lnTo>
                      <a:pt x="188" y="52"/>
                    </a:lnTo>
                    <a:lnTo>
                      <a:pt x="196" y="76"/>
                    </a:lnTo>
                    <a:lnTo>
                      <a:pt x="204" y="48"/>
                    </a:lnTo>
                    <a:lnTo>
                      <a:pt x="208" y="28"/>
                    </a:lnTo>
                    <a:lnTo>
                      <a:pt x="216" y="52"/>
                    </a:lnTo>
                    <a:lnTo>
                      <a:pt x="220" y="20"/>
                    </a:lnTo>
                    <a:lnTo>
                      <a:pt x="228" y="84"/>
                    </a:lnTo>
                    <a:lnTo>
                      <a:pt x="232" y="36"/>
                    </a:lnTo>
                    <a:lnTo>
                      <a:pt x="240" y="76"/>
                    </a:lnTo>
                    <a:lnTo>
                      <a:pt x="248" y="56"/>
                    </a:lnTo>
                    <a:lnTo>
                      <a:pt x="252" y="76"/>
                    </a:lnTo>
                    <a:lnTo>
                      <a:pt x="260" y="56"/>
                    </a:lnTo>
                    <a:lnTo>
                      <a:pt x="264" y="64"/>
                    </a:lnTo>
                    <a:lnTo>
                      <a:pt x="272" y="32"/>
                    </a:lnTo>
                    <a:lnTo>
                      <a:pt x="280" y="12"/>
                    </a:lnTo>
                    <a:lnTo>
                      <a:pt x="284" y="52"/>
                    </a:lnTo>
                    <a:lnTo>
                      <a:pt x="292" y="32"/>
                    </a:lnTo>
                    <a:lnTo>
                      <a:pt x="296" y="16"/>
                    </a:lnTo>
                    <a:lnTo>
                      <a:pt x="304" y="52"/>
                    </a:lnTo>
                    <a:lnTo>
                      <a:pt x="312" y="84"/>
                    </a:lnTo>
                    <a:lnTo>
                      <a:pt x="316" y="112"/>
                    </a:lnTo>
                    <a:lnTo>
                      <a:pt x="324" y="116"/>
                    </a:lnTo>
                    <a:lnTo>
                      <a:pt x="328" y="80"/>
                    </a:lnTo>
                    <a:lnTo>
                      <a:pt x="337" y="80"/>
                    </a:lnTo>
                    <a:lnTo>
                      <a:pt x="345" y="16"/>
                    </a:lnTo>
                    <a:lnTo>
                      <a:pt x="349" y="64"/>
                    </a:lnTo>
                    <a:lnTo>
                      <a:pt x="357" y="40"/>
                    </a:lnTo>
                    <a:lnTo>
                      <a:pt x="361" y="16"/>
                    </a:lnTo>
                    <a:lnTo>
                      <a:pt x="369" y="64"/>
                    </a:lnTo>
                    <a:lnTo>
                      <a:pt x="377" y="44"/>
                    </a:lnTo>
                    <a:lnTo>
                      <a:pt x="381" y="4"/>
                    </a:lnTo>
                    <a:lnTo>
                      <a:pt x="389" y="68"/>
                    </a:lnTo>
                    <a:lnTo>
                      <a:pt x="393" y="68"/>
                    </a:lnTo>
                    <a:lnTo>
                      <a:pt x="401" y="8"/>
                    </a:lnTo>
                    <a:lnTo>
                      <a:pt x="409" y="60"/>
                    </a:lnTo>
                    <a:lnTo>
                      <a:pt x="413" y="36"/>
                    </a:lnTo>
                    <a:lnTo>
                      <a:pt x="421" y="36"/>
                    </a:lnTo>
                    <a:lnTo>
                      <a:pt x="425" y="60"/>
                    </a:lnTo>
                    <a:lnTo>
                      <a:pt x="433" y="48"/>
                    </a:lnTo>
                    <a:lnTo>
                      <a:pt x="437" y="108"/>
                    </a:lnTo>
                    <a:lnTo>
                      <a:pt x="445" y="68"/>
                    </a:lnTo>
                    <a:lnTo>
                      <a:pt x="453" y="44"/>
                    </a:lnTo>
                    <a:lnTo>
                      <a:pt x="457" y="80"/>
                    </a:lnTo>
                    <a:lnTo>
                      <a:pt x="465" y="28"/>
                    </a:lnTo>
                    <a:lnTo>
                      <a:pt x="469" y="16"/>
                    </a:lnTo>
                    <a:lnTo>
                      <a:pt x="477" y="36"/>
                    </a:lnTo>
                    <a:lnTo>
                      <a:pt x="485" y="88"/>
                    </a:lnTo>
                    <a:lnTo>
                      <a:pt x="489" y="92"/>
                    </a:lnTo>
                    <a:lnTo>
                      <a:pt x="497" y="56"/>
                    </a:lnTo>
                    <a:lnTo>
                      <a:pt x="501" y="76"/>
                    </a:lnTo>
                    <a:lnTo>
                      <a:pt x="509" y="60"/>
                    </a:lnTo>
                    <a:lnTo>
                      <a:pt x="517" y="76"/>
                    </a:lnTo>
                    <a:lnTo>
                      <a:pt x="521" y="104"/>
                    </a:lnTo>
                    <a:lnTo>
                      <a:pt x="529" y="84"/>
                    </a:lnTo>
                    <a:lnTo>
                      <a:pt x="533" y="40"/>
                    </a:lnTo>
                    <a:lnTo>
                      <a:pt x="541" y="24"/>
                    </a:lnTo>
                    <a:lnTo>
                      <a:pt x="549" y="20"/>
                    </a:lnTo>
                    <a:lnTo>
                      <a:pt x="553" y="32"/>
                    </a:lnTo>
                    <a:lnTo>
                      <a:pt x="561" y="12"/>
                    </a:lnTo>
                    <a:lnTo>
                      <a:pt x="565" y="56"/>
                    </a:lnTo>
                    <a:lnTo>
                      <a:pt x="573" y="52"/>
                    </a:lnTo>
                    <a:lnTo>
                      <a:pt x="581" y="16"/>
                    </a:lnTo>
                    <a:lnTo>
                      <a:pt x="585" y="12"/>
                    </a:lnTo>
                    <a:lnTo>
                      <a:pt x="593" y="12"/>
                    </a:lnTo>
                    <a:lnTo>
                      <a:pt x="597" y="12"/>
                    </a:lnTo>
                    <a:lnTo>
                      <a:pt x="605" y="52"/>
                    </a:lnTo>
                    <a:lnTo>
                      <a:pt x="613" y="104"/>
                    </a:lnTo>
                    <a:lnTo>
                      <a:pt x="617" y="96"/>
                    </a:lnTo>
                    <a:lnTo>
                      <a:pt x="625" y="96"/>
                    </a:lnTo>
                    <a:lnTo>
                      <a:pt x="629" y="112"/>
                    </a:lnTo>
                    <a:lnTo>
                      <a:pt x="637" y="96"/>
                    </a:lnTo>
                    <a:lnTo>
                      <a:pt x="645" y="64"/>
                    </a:lnTo>
                    <a:lnTo>
                      <a:pt x="649" y="72"/>
                    </a:lnTo>
                    <a:lnTo>
                      <a:pt x="657" y="96"/>
                    </a:lnTo>
                    <a:lnTo>
                      <a:pt x="661" y="64"/>
                    </a:lnTo>
                    <a:lnTo>
                      <a:pt x="669" y="24"/>
                    </a:lnTo>
                    <a:lnTo>
                      <a:pt x="673" y="24"/>
                    </a:lnTo>
                    <a:lnTo>
                      <a:pt x="681" y="44"/>
                    </a:lnTo>
                    <a:lnTo>
                      <a:pt x="689" y="28"/>
                    </a:lnTo>
                    <a:lnTo>
                      <a:pt x="693" y="20"/>
                    </a:lnTo>
                    <a:lnTo>
                      <a:pt x="701" y="4"/>
                    </a:lnTo>
                    <a:lnTo>
                      <a:pt x="705" y="12"/>
                    </a:lnTo>
                    <a:lnTo>
                      <a:pt x="713" y="24"/>
                    </a:lnTo>
                    <a:lnTo>
                      <a:pt x="721" y="16"/>
                    </a:lnTo>
                    <a:lnTo>
                      <a:pt x="725" y="28"/>
                    </a:lnTo>
                    <a:lnTo>
                      <a:pt x="733" y="104"/>
                    </a:lnTo>
                    <a:lnTo>
                      <a:pt x="737" y="108"/>
                    </a:lnTo>
                    <a:lnTo>
                      <a:pt x="745" y="96"/>
                    </a:lnTo>
                    <a:lnTo>
                      <a:pt x="753" y="80"/>
                    </a:lnTo>
                    <a:lnTo>
                      <a:pt x="757" y="72"/>
                    </a:lnTo>
                    <a:lnTo>
                      <a:pt x="765" y="32"/>
                    </a:lnTo>
                    <a:lnTo>
                      <a:pt x="769" y="96"/>
                    </a:lnTo>
                    <a:lnTo>
                      <a:pt x="777" y="104"/>
                    </a:lnTo>
                    <a:lnTo>
                      <a:pt x="785" y="104"/>
                    </a:lnTo>
                    <a:lnTo>
                      <a:pt x="789" y="44"/>
                    </a:lnTo>
                    <a:lnTo>
                      <a:pt x="797" y="40"/>
                    </a:lnTo>
                    <a:lnTo>
                      <a:pt x="801" y="28"/>
                    </a:lnTo>
                    <a:lnTo>
                      <a:pt x="809" y="56"/>
                    </a:lnTo>
                  </a:path>
                </a:pathLst>
              </a:custGeom>
              <a:noFill/>
              <a:ln w="0">
                <a:solidFill>
                  <a:srgbClr val="00FFFF"/>
                </a:solidFill>
                <a:prstDash val="solid"/>
                <a:round/>
                <a:headEnd/>
                <a:tailEnd/>
              </a:ln>
            </p:spPr>
            <p:txBody>
              <a:bodyPr/>
              <a:lstStyle/>
              <a:p>
                <a:endParaRPr lang="en-GB" sz="1600"/>
              </a:p>
            </p:txBody>
          </p:sp>
          <p:sp>
            <p:nvSpPr>
              <p:cNvPr id="490" name="Freeform 298"/>
              <p:cNvSpPr>
                <a:spLocks/>
              </p:cNvSpPr>
              <p:nvPr/>
            </p:nvSpPr>
            <p:spPr bwMode="auto">
              <a:xfrm>
                <a:off x="3993" y="3618"/>
                <a:ext cx="669" cy="188"/>
              </a:xfrm>
              <a:custGeom>
                <a:avLst/>
                <a:gdLst/>
                <a:ahLst/>
                <a:cxnLst>
                  <a:cxn ang="0">
                    <a:pos x="8" y="28"/>
                  </a:cxn>
                  <a:cxn ang="0">
                    <a:pos x="20" y="24"/>
                  </a:cxn>
                  <a:cxn ang="0">
                    <a:pos x="32" y="32"/>
                  </a:cxn>
                  <a:cxn ang="0">
                    <a:pos x="44" y="24"/>
                  </a:cxn>
                  <a:cxn ang="0">
                    <a:pos x="56" y="120"/>
                  </a:cxn>
                  <a:cxn ang="0">
                    <a:pos x="68" y="56"/>
                  </a:cxn>
                  <a:cxn ang="0">
                    <a:pos x="84" y="68"/>
                  </a:cxn>
                  <a:cxn ang="0">
                    <a:pos x="96" y="56"/>
                  </a:cxn>
                  <a:cxn ang="0">
                    <a:pos x="108" y="52"/>
                  </a:cxn>
                  <a:cxn ang="0">
                    <a:pos x="120" y="28"/>
                  </a:cxn>
                  <a:cxn ang="0">
                    <a:pos x="132" y="36"/>
                  </a:cxn>
                  <a:cxn ang="0">
                    <a:pos x="148" y="72"/>
                  </a:cxn>
                  <a:cxn ang="0">
                    <a:pos x="160" y="96"/>
                  </a:cxn>
                  <a:cxn ang="0">
                    <a:pos x="172" y="40"/>
                  </a:cxn>
                  <a:cxn ang="0">
                    <a:pos x="184" y="28"/>
                  </a:cxn>
                  <a:cxn ang="0">
                    <a:pos x="196" y="68"/>
                  </a:cxn>
                  <a:cxn ang="0">
                    <a:pos x="212" y="64"/>
                  </a:cxn>
                  <a:cxn ang="0">
                    <a:pos x="224" y="72"/>
                  </a:cxn>
                  <a:cxn ang="0">
                    <a:pos x="236" y="36"/>
                  </a:cxn>
                  <a:cxn ang="0">
                    <a:pos x="248" y="60"/>
                  </a:cxn>
                  <a:cxn ang="0">
                    <a:pos x="260" y="68"/>
                  </a:cxn>
                  <a:cxn ang="0">
                    <a:pos x="272" y="52"/>
                  </a:cxn>
                  <a:cxn ang="0">
                    <a:pos x="288" y="188"/>
                  </a:cxn>
                  <a:cxn ang="0">
                    <a:pos x="300" y="116"/>
                  </a:cxn>
                  <a:cxn ang="0">
                    <a:pos x="312" y="12"/>
                  </a:cxn>
                  <a:cxn ang="0">
                    <a:pos x="324" y="40"/>
                  </a:cxn>
                  <a:cxn ang="0">
                    <a:pos x="336" y="16"/>
                  </a:cxn>
                  <a:cxn ang="0">
                    <a:pos x="352" y="32"/>
                  </a:cxn>
                  <a:cxn ang="0">
                    <a:pos x="364" y="56"/>
                  </a:cxn>
                  <a:cxn ang="0">
                    <a:pos x="376" y="120"/>
                  </a:cxn>
                  <a:cxn ang="0">
                    <a:pos x="388" y="84"/>
                  </a:cxn>
                  <a:cxn ang="0">
                    <a:pos x="400" y="100"/>
                  </a:cxn>
                  <a:cxn ang="0">
                    <a:pos x="416" y="28"/>
                  </a:cxn>
                  <a:cxn ang="0">
                    <a:pos x="428" y="84"/>
                  </a:cxn>
                  <a:cxn ang="0">
                    <a:pos x="440" y="28"/>
                  </a:cxn>
                  <a:cxn ang="0">
                    <a:pos x="452" y="80"/>
                  </a:cxn>
                  <a:cxn ang="0">
                    <a:pos x="464" y="68"/>
                  </a:cxn>
                  <a:cxn ang="0">
                    <a:pos x="476" y="48"/>
                  </a:cxn>
                  <a:cxn ang="0">
                    <a:pos x="492" y="48"/>
                  </a:cxn>
                  <a:cxn ang="0">
                    <a:pos x="504" y="76"/>
                  </a:cxn>
                  <a:cxn ang="0">
                    <a:pos x="516" y="0"/>
                  </a:cxn>
                  <a:cxn ang="0">
                    <a:pos x="528" y="64"/>
                  </a:cxn>
                  <a:cxn ang="0">
                    <a:pos x="540" y="96"/>
                  </a:cxn>
                  <a:cxn ang="0">
                    <a:pos x="556" y="52"/>
                  </a:cxn>
                  <a:cxn ang="0">
                    <a:pos x="569" y="20"/>
                  </a:cxn>
                  <a:cxn ang="0">
                    <a:pos x="581" y="64"/>
                  </a:cxn>
                  <a:cxn ang="0">
                    <a:pos x="593" y="28"/>
                  </a:cxn>
                  <a:cxn ang="0">
                    <a:pos x="605" y="80"/>
                  </a:cxn>
                  <a:cxn ang="0">
                    <a:pos x="621" y="32"/>
                  </a:cxn>
                  <a:cxn ang="0">
                    <a:pos x="633" y="48"/>
                  </a:cxn>
                  <a:cxn ang="0">
                    <a:pos x="645" y="76"/>
                  </a:cxn>
                  <a:cxn ang="0">
                    <a:pos x="657" y="68"/>
                  </a:cxn>
                  <a:cxn ang="0">
                    <a:pos x="669" y="80"/>
                  </a:cxn>
                </a:cxnLst>
                <a:rect l="0" t="0" r="r" b="b"/>
                <a:pathLst>
                  <a:path w="669" h="188">
                    <a:moveTo>
                      <a:pt x="0" y="60"/>
                    </a:moveTo>
                    <a:lnTo>
                      <a:pt x="8" y="28"/>
                    </a:lnTo>
                    <a:lnTo>
                      <a:pt x="12" y="8"/>
                    </a:lnTo>
                    <a:lnTo>
                      <a:pt x="20" y="24"/>
                    </a:lnTo>
                    <a:lnTo>
                      <a:pt x="24" y="16"/>
                    </a:lnTo>
                    <a:lnTo>
                      <a:pt x="32" y="32"/>
                    </a:lnTo>
                    <a:lnTo>
                      <a:pt x="40" y="84"/>
                    </a:lnTo>
                    <a:lnTo>
                      <a:pt x="44" y="24"/>
                    </a:lnTo>
                    <a:lnTo>
                      <a:pt x="52" y="64"/>
                    </a:lnTo>
                    <a:lnTo>
                      <a:pt x="56" y="120"/>
                    </a:lnTo>
                    <a:lnTo>
                      <a:pt x="64" y="112"/>
                    </a:lnTo>
                    <a:lnTo>
                      <a:pt x="68" y="56"/>
                    </a:lnTo>
                    <a:lnTo>
                      <a:pt x="76" y="56"/>
                    </a:lnTo>
                    <a:lnTo>
                      <a:pt x="84" y="68"/>
                    </a:lnTo>
                    <a:lnTo>
                      <a:pt x="88" y="76"/>
                    </a:lnTo>
                    <a:lnTo>
                      <a:pt x="96" y="56"/>
                    </a:lnTo>
                    <a:lnTo>
                      <a:pt x="100" y="76"/>
                    </a:lnTo>
                    <a:lnTo>
                      <a:pt x="108" y="52"/>
                    </a:lnTo>
                    <a:lnTo>
                      <a:pt x="116" y="24"/>
                    </a:lnTo>
                    <a:lnTo>
                      <a:pt x="120" y="28"/>
                    </a:lnTo>
                    <a:lnTo>
                      <a:pt x="128" y="80"/>
                    </a:lnTo>
                    <a:lnTo>
                      <a:pt x="132" y="36"/>
                    </a:lnTo>
                    <a:lnTo>
                      <a:pt x="140" y="84"/>
                    </a:lnTo>
                    <a:lnTo>
                      <a:pt x="148" y="72"/>
                    </a:lnTo>
                    <a:lnTo>
                      <a:pt x="152" y="60"/>
                    </a:lnTo>
                    <a:lnTo>
                      <a:pt x="160" y="96"/>
                    </a:lnTo>
                    <a:lnTo>
                      <a:pt x="164" y="8"/>
                    </a:lnTo>
                    <a:lnTo>
                      <a:pt x="172" y="40"/>
                    </a:lnTo>
                    <a:lnTo>
                      <a:pt x="180" y="52"/>
                    </a:lnTo>
                    <a:lnTo>
                      <a:pt x="184" y="28"/>
                    </a:lnTo>
                    <a:lnTo>
                      <a:pt x="192" y="52"/>
                    </a:lnTo>
                    <a:lnTo>
                      <a:pt x="196" y="68"/>
                    </a:lnTo>
                    <a:lnTo>
                      <a:pt x="204" y="28"/>
                    </a:lnTo>
                    <a:lnTo>
                      <a:pt x="212" y="64"/>
                    </a:lnTo>
                    <a:lnTo>
                      <a:pt x="216" y="80"/>
                    </a:lnTo>
                    <a:lnTo>
                      <a:pt x="224" y="72"/>
                    </a:lnTo>
                    <a:lnTo>
                      <a:pt x="228" y="44"/>
                    </a:lnTo>
                    <a:lnTo>
                      <a:pt x="236" y="36"/>
                    </a:lnTo>
                    <a:lnTo>
                      <a:pt x="244" y="80"/>
                    </a:lnTo>
                    <a:lnTo>
                      <a:pt x="248" y="60"/>
                    </a:lnTo>
                    <a:lnTo>
                      <a:pt x="256" y="56"/>
                    </a:lnTo>
                    <a:lnTo>
                      <a:pt x="260" y="68"/>
                    </a:lnTo>
                    <a:lnTo>
                      <a:pt x="268" y="68"/>
                    </a:lnTo>
                    <a:lnTo>
                      <a:pt x="272" y="52"/>
                    </a:lnTo>
                    <a:lnTo>
                      <a:pt x="280" y="64"/>
                    </a:lnTo>
                    <a:lnTo>
                      <a:pt x="288" y="188"/>
                    </a:lnTo>
                    <a:lnTo>
                      <a:pt x="292" y="88"/>
                    </a:lnTo>
                    <a:lnTo>
                      <a:pt x="300" y="116"/>
                    </a:lnTo>
                    <a:lnTo>
                      <a:pt x="304" y="20"/>
                    </a:lnTo>
                    <a:lnTo>
                      <a:pt x="312" y="12"/>
                    </a:lnTo>
                    <a:lnTo>
                      <a:pt x="320" y="4"/>
                    </a:lnTo>
                    <a:lnTo>
                      <a:pt x="324" y="40"/>
                    </a:lnTo>
                    <a:lnTo>
                      <a:pt x="332" y="16"/>
                    </a:lnTo>
                    <a:lnTo>
                      <a:pt x="336" y="16"/>
                    </a:lnTo>
                    <a:lnTo>
                      <a:pt x="344" y="28"/>
                    </a:lnTo>
                    <a:lnTo>
                      <a:pt x="352" y="32"/>
                    </a:lnTo>
                    <a:lnTo>
                      <a:pt x="356" y="24"/>
                    </a:lnTo>
                    <a:lnTo>
                      <a:pt x="364" y="56"/>
                    </a:lnTo>
                    <a:lnTo>
                      <a:pt x="368" y="56"/>
                    </a:lnTo>
                    <a:lnTo>
                      <a:pt x="376" y="120"/>
                    </a:lnTo>
                    <a:lnTo>
                      <a:pt x="384" y="44"/>
                    </a:lnTo>
                    <a:lnTo>
                      <a:pt x="388" y="84"/>
                    </a:lnTo>
                    <a:lnTo>
                      <a:pt x="396" y="64"/>
                    </a:lnTo>
                    <a:lnTo>
                      <a:pt x="400" y="100"/>
                    </a:lnTo>
                    <a:lnTo>
                      <a:pt x="408" y="80"/>
                    </a:lnTo>
                    <a:lnTo>
                      <a:pt x="416" y="28"/>
                    </a:lnTo>
                    <a:lnTo>
                      <a:pt x="420" y="80"/>
                    </a:lnTo>
                    <a:lnTo>
                      <a:pt x="428" y="84"/>
                    </a:lnTo>
                    <a:lnTo>
                      <a:pt x="432" y="32"/>
                    </a:lnTo>
                    <a:lnTo>
                      <a:pt x="440" y="28"/>
                    </a:lnTo>
                    <a:lnTo>
                      <a:pt x="448" y="92"/>
                    </a:lnTo>
                    <a:lnTo>
                      <a:pt x="452" y="80"/>
                    </a:lnTo>
                    <a:lnTo>
                      <a:pt x="460" y="64"/>
                    </a:lnTo>
                    <a:lnTo>
                      <a:pt x="464" y="68"/>
                    </a:lnTo>
                    <a:lnTo>
                      <a:pt x="472" y="56"/>
                    </a:lnTo>
                    <a:lnTo>
                      <a:pt x="476" y="48"/>
                    </a:lnTo>
                    <a:lnTo>
                      <a:pt x="484" y="4"/>
                    </a:lnTo>
                    <a:lnTo>
                      <a:pt x="492" y="48"/>
                    </a:lnTo>
                    <a:lnTo>
                      <a:pt x="496" y="76"/>
                    </a:lnTo>
                    <a:lnTo>
                      <a:pt x="504" y="76"/>
                    </a:lnTo>
                    <a:lnTo>
                      <a:pt x="508" y="56"/>
                    </a:lnTo>
                    <a:lnTo>
                      <a:pt x="516" y="0"/>
                    </a:lnTo>
                    <a:lnTo>
                      <a:pt x="524" y="104"/>
                    </a:lnTo>
                    <a:lnTo>
                      <a:pt x="528" y="64"/>
                    </a:lnTo>
                    <a:lnTo>
                      <a:pt x="536" y="48"/>
                    </a:lnTo>
                    <a:lnTo>
                      <a:pt x="540" y="96"/>
                    </a:lnTo>
                    <a:lnTo>
                      <a:pt x="548" y="80"/>
                    </a:lnTo>
                    <a:lnTo>
                      <a:pt x="556" y="52"/>
                    </a:lnTo>
                    <a:lnTo>
                      <a:pt x="561" y="32"/>
                    </a:lnTo>
                    <a:lnTo>
                      <a:pt x="569" y="20"/>
                    </a:lnTo>
                    <a:lnTo>
                      <a:pt x="573" y="84"/>
                    </a:lnTo>
                    <a:lnTo>
                      <a:pt x="581" y="64"/>
                    </a:lnTo>
                    <a:lnTo>
                      <a:pt x="589" y="32"/>
                    </a:lnTo>
                    <a:lnTo>
                      <a:pt x="593" y="28"/>
                    </a:lnTo>
                    <a:lnTo>
                      <a:pt x="601" y="60"/>
                    </a:lnTo>
                    <a:lnTo>
                      <a:pt x="605" y="80"/>
                    </a:lnTo>
                    <a:lnTo>
                      <a:pt x="613" y="76"/>
                    </a:lnTo>
                    <a:lnTo>
                      <a:pt x="621" y="32"/>
                    </a:lnTo>
                    <a:lnTo>
                      <a:pt x="625" y="20"/>
                    </a:lnTo>
                    <a:lnTo>
                      <a:pt x="633" y="48"/>
                    </a:lnTo>
                    <a:lnTo>
                      <a:pt x="637" y="84"/>
                    </a:lnTo>
                    <a:lnTo>
                      <a:pt x="645" y="76"/>
                    </a:lnTo>
                    <a:lnTo>
                      <a:pt x="653" y="52"/>
                    </a:lnTo>
                    <a:lnTo>
                      <a:pt x="657" y="68"/>
                    </a:lnTo>
                    <a:lnTo>
                      <a:pt x="665" y="60"/>
                    </a:lnTo>
                    <a:lnTo>
                      <a:pt x="669" y="80"/>
                    </a:lnTo>
                  </a:path>
                </a:pathLst>
              </a:custGeom>
              <a:noFill/>
              <a:ln w="0">
                <a:solidFill>
                  <a:srgbClr val="00FFFF"/>
                </a:solidFill>
                <a:prstDash val="solid"/>
                <a:round/>
                <a:headEnd/>
                <a:tailEnd/>
              </a:ln>
            </p:spPr>
            <p:txBody>
              <a:bodyPr/>
              <a:lstStyle/>
              <a:p>
                <a:endParaRPr lang="en-GB" sz="1600"/>
              </a:p>
            </p:txBody>
          </p:sp>
          <p:sp>
            <p:nvSpPr>
              <p:cNvPr id="491" name="Rectangle 299"/>
              <p:cNvSpPr>
                <a:spLocks noChangeArrowheads="1"/>
              </p:cNvSpPr>
              <p:nvPr/>
            </p:nvSpPr>
            <p:spPr bwMode="auto">
              <a:xfrm>
                <a:off x="3207" y="3374"/>
                <a:ext cx="593" cy="141"/>
              </a:xfrm>
              <a:prstGeom prst="rect">
                <a:avLst/>
              </a:prstGeom>
              <a:noFill/>
              <a:ln w="9525">
                <a:noFill/>
                <a:miter lim="800000"/>
                <a:headEnd/>
                <a:tailEnd/>
              </a:ln>
            </p:spPr>
            <p:txBody>
              <a:bodyPr wrap="none" lIns="0" tIns="0" rIns="0" bIns="0">
                <a:spAutoFit/>
              </a:bodyPr>
              <a:lstStyle/>
              <a:p>
                <a:r>
                  <a:rPr lang="en-GB" sz="1050">
                    <a:solidFill>
                      <a:srgbClr val="000000"/>
                    </a:solidFill>
                    <a:latin typeface="Arial Narrow" pitchFamily="34" charset="0"/>
                  </a:rPr>
                  <a:t>pfc:</a:t>
                </a:r>
                <a:r>
                  <a:rPr lang="en-GB" sz="1050" b="0">
                    <a:solidFill>
                      <a:srgbClr val="000000"/>
                    </a:solidFill>
                    <a:latin typeface="Arial Narrow" pitchFamily="34" charset="0"/>
                  </a:rPr>
                  <a:t> responses</a:t>
                </a:r>
                <a:endParaRPr lang="en-GB" sz="1600"/>
              </a:p>
            </p:txBody>
          </p:sp>
        </p:grpSp>
        <p:sp>
          <p:nvSpPr>
            <p:cNvPr id="444" name="Rectangle 300"/>
            <p:cNvSpPr>
              <a:spLocks noChangeArrowheads="1"/>
            </p:cNvSpPr>
            <p:nvPr/>
          </p:nvSpPr>
          <p:spPr bwMode="auto">
            <a:xfrm>
              <a:off x="5867479" y="6102350"/>
              <a:ext cx="576583" cy="127735"/>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time {seconds}</a:t>
              </a:r>
              <a:endParaRPr lang="en-GB" sz="1600"/>
            </a:p>
          </p:txBody>
        </p:sp>
        <p:pic>
          <p:nvPicPr>
            <p:cNvPr id="445" name="Picture 5"/>
            <p:cNvPicPr>
              <a:picLocks noChangeAspect="1" noChangeArrowheads="1"/>
            </p:cNvPicPr>
            <p:nvPr/>
          </p:nvPicPr>
          <p:blipFill rotWithShape="1">
            <a:blip r:embed="rId2" cstate="print">
              <a:extLst>
                <a:ext uri="{BEBA8EAE-BF5A-486C-A8C5-ECC9F3942E4B}">
                  <a14:imgProps xmlns="" xmlns:a14="http://schemas.microsoft.com/office/drawing/2010/main">
                    <a14:imgLayer r:embed="rId3">
                      <a14:imgEffect>
                        <a14:colorTemperature colorTemp="8800"/>
                      </a14:imgEffect>
                    </a14:imgLayer>
                  </a14:imgProps>
                </a:ext>
                <a:ext uri="{28A0092B-C50C-407E-A947-70E740481C1C}">
                  <a14:useLocalDpi xmlns="" xmlns:a14="http://schemas.microsoft.com/office/drawing/2010/main" val="0"/>
                </a:ext>
              </a:extLst>
            </a:blip>
            <a:srcRect l="26155" t="8245" r="25723" b="58702"/>
            <a:stretch/>
          </p:blipFill>
          <p:spPr bwMode="auto">
            <a:xfrm>
              <a:off x="2360712" y="332656"/>
              <a:ext cx="2546572" cy="2118348"/>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grpSp>
      <p:sp>
        <p:nvSpPr>
          <p:cNvPr id="731" name="Rectangle 7"/>
          <p:cNvSpPr>
            <a:spLocks noChangeArrowheads="1"/>
          </p:cNvSpPr>
          <p:nvPr/>
        </p:nvSpPr>
        <p:spPr bwMode="auto">
          <a:xfrm>
            <a:off x="7185248" y="4221088"/>
            <a:ext cx="2232248" cy="1077218"/>
          </a:xfrm>
          <a:prstGeom prst="rect">
            <a:avLst/>
          </a:prstGeom>
          <a:noFill/>
          <a:ln w="9525">
            <a:noFill/>
            <a:miter lim="800000"/>
            <a:headEnd/>
            <a:tailEnd/>
          </a:ln>
        </p:spPr>
        <p:txBody>
          <a:bodyPr wrap="square">
            <a:spAutoFit/>
          </a:bodyPr>
          <a:lstStyle/>
          <a:p>
            <a:pPr algn="l" eaLnBrk="1" hangingPunct="1"/>
            <a:r>
              <a:rPr lang="da-DK" sz="800" dirty="0">
                <a:latin typeface="Arial" pitchFamily="34" charset="0"/>
                <a:cs typeface="Arial" pitchFamily="34" charset="0"/>
              </a:rPr>
              <a:t>    </a:t>
            </a:r>
            <a:r>
              <a:rPr lang="da-DK" sz="800" dirty="0">
                <a:solidFill>
                  <a:srgbClr val="C0C0C0"/>
                </a:solidFill>
                <a:latin typeface="Arial" pitchFamily="34" charset="0"/>
                <a:cs typeface="Arial" pitchFamily="34" charset="0"/>
              </a:rPr>
              <a:t>0.00    0.00</a:t>
            </a:r>
            <a:r>
              <a:rPr lang="da-DK" sz="800" dirty="0">
                <a:latin typeface="Arial" pitchFamily="34" charset="0"/>
                <a:cs typeface="Arial" pitchFamily="34" charset="0"/>
              </a:rPr>
              <a:t>   </a:t>
            </a:r>
            <a:r>
              <a:rPr lang="da-DK" sz="800" dirty="0">
                <a:solidFill>
                  <a:schemeClr val="accent2"/>
                </a:solidFill>
                <a:latin typeface="Arial" pitchFamily="34" charset="0"/>
                <a:cs typeface="Arial" pitchFamily="34" charset="0"/>
              </a:rPr>
              <a:t>-0.57   -0.28   -0.17   -0.31</a:t>
            </a:r>
          </a:p>
          <a:p>
            <a:pPr algn="l" eaLnBrk="1" hangingPunct="1"/>
            <a:r>
              <a:rPr lang="da-DK" sz="800" dirty="0">
                <a:latin typeface="Arial" pitchFamily="34" charset="0"/>
                <a:cs typeface="Arial" pitchFamily="34" charset="0"/>
              </a:rPr>
              <a:t>    </a:t>
            </a:r>
            <a:r>
              <a:rPr lang="da-DK" sz="800" dirty="0" smtClean="0">
                <a:solidFill>
                  <a:srgbClr val="C0C0C0"/>
                </a:solidFill>
                <a:latin typeface="Arial" pitchFamily="34" charset="0"/>
                <a:cs typeface="Arial" pitchFamily="34" charset="0"/>
              </a:rPr>
              <a:t>0.00    0.00</a:t>
            </a:r>
            <a:r>
              <a:rPr lang="da-DK" sz="800" dirty="0" smtClean="0">
                <a:latin typeface="Arial" pitchFamily="34" charset="0"/>
                <a:cs typeface="Arial" pitchFamily="34" charset="0"/>
              </a:rPr>
              <a:t>   </a:t>
            </a:r>
            <a:r>
              <a:rPr lang="da-DK" sz="800" dirty="0" smtClean="0">
                <a:solidFill>
                  <a:schemeClr val="accent2"/>
                </a:solidFill>
                <a:latin typeface="Arial" pitchFamily="34" charset="0"/>
                <a:cs typeface="Arial" pitchFamily="34" charset="0"/>
              </a:rPr>
              <a:t>-0.34</a:t>
            </a:r>
            <a:r>
              <a:rPr lang="da-DK" sz="800" dirty="0" smtClean="0">
                <a:latin typeface="Arial" pitchFamily="34" charset="0"/>
                <a:cs typeface="Arial" pitchFamily="34" charset="0"/>
              </a:rPr>
              <a:t>    </a:t>
            </a:r>
            <a:r>
              <a:rPr lang="da-DK" sz="800" dirty="0">
                <a:solidFill>
                  <a:srgbClr val="C0C0C0"/>
                </a:solidFill>
                <a:latin typeface="Arial" pitchFamily="34" charset="0"/>
                <a:cs typeface="Arial" pitchFamily="34" charset="0"/>
              </a:rPr>
              <a:t>0.00</a:t>
            </a:r>
            <a:r>
              <a:rPr lang="da-DK" sz="800" dirty="0">
                <a:latin typeface="Arial" pitchFamily="34" charset="0"/>
                <a:cs typeface="Arial" pitchFamily="34" charset="0"/>
              </a:rPr>
              <a:t>   </a:t>
            </a:r>
            <a:r>
              <a:rPr lang="da-DK" sz="800" dirty="0">
                <a:solidFill>
                  <a:schemeClr val="accent2"/>
                </a:solidFill>
                <a:latin typeface="Arial" pitchFamily="34" charset="0"/>
                <a:cs typeface="Arial" pitchFamily="34" charset="0"/>
              </a:rPr>
              <a:t>-0.37   -0.42</a:t>
            </a:r>
          </a:p>
          <a:p>
            <a:pPr algn="l" eaLnBrk="1" hangingPunct="1"/>
            <a:r>
              <a:rPr lang="da-DK" sz="800" dirty="0">
                <a:latin typeface="Arial" pitchFamily="34" charset="0"/>
                <a:cs typeface="Arial" pitchFamily="34" charset="0"/>
              </a:rPr>
              <a:t>    0.57    0.34    </a:t>
            </a:r>
            <a:r>
              <a:rPr lang="da-DK" sz="800" dirty="0">
                <a:solidFill>
                  <a:srgbClr val="C0C0C0"/>
                </a:solidFill>
                <a:latin typeface="Arial" pitchFamily="34" charset="0"/>
                <a:cs typeface="Arial" pitchFamily="34" charset="0"/>
              </a:rPr>
              <a:t>0.00</a:t>
            </a:r>
            <a:r>
              <a:rPr lang="da-DK" sz="800" dirty="0">
                <a:latin typeface="Arial" pitchFamily="34" charset="0"/>
                <a:cs typeface="Arial" pitchFamily="34" charset="0"/>
              </a:rPr>
              <a:t>   </a:t>
            </a:r>
            <a:r>
              <a:rPr lang="da-DK" sz="800" dirty="0">
                <a:solidFill>
                  <a:schemeClr val="accent2"/>
                </a:solidFill>
                <a:latin typeface="Arial" pitchFamily="34" charset="0"/>
                <a:cs typeface="Arial" pitchFamily="34" charset="0"/>
              </a:rPr>
              <a:t>-0.45   -0.43   -0.51</a:t>
            </a:r>
          </a:p>
          <a:p>
            <a:pPr algn="l" eaLnBrk="1" hangingPunct="1"/>
            <a:r>
              <a:rPr lang="da-DK" sz="800" dirty="0">
                <a:latin typeface="Arial" pitchFamily="34" charset="0"/>
                <a:cs typeface="Arial" pitchFamily="34" charset="0"/>
              </a:rPr>
              <a:t>    0.28    </a:t>
            </a:r>
            <a:r>
              <a:rPr lang="da-DK" sz="800" dirty="0">
                <a:solidFill>
                  <a:srgbClr val="C0C0C0"/>
                </a:solidFill>
                <a:latin typeface="Arial" pitchFamily="34" charset="0"/>
                <a:cs typeface="Arial" pitchFamily="34" charset="0"/>
              </a:rPr>
              <a:t>0.00</a:t>
            </a:r>
            <a:r>
              <a:rPr lang="da-DK" sz="800" dirty="0">
                <a:latin typeface="Arial" pitchFamily="34" charset="0"/>
                <a:cs typeface="Arial" pitchFamily="34" charset="0"/>
              </a:rPr>
              <a:t>    0.45    </a:t>
            </a:r>
            <a:r>
              <a:rPr lang="da-DK" sz="800" dirty="0">
                <a:solidFill>
                  <a:srgbClr val="C0C0C0"/>
                </a:solidFill>
                <a:latin typeface="Arial" pitchFamily="34" charset="0"/>
                <a:cs typeface="Arial" pitchFamily="34" charset="0"/>
              </a:rPr>
              <a:t>0.00    0.00</a:t>
            </a:r>
            <a:r>
              <a:rPr lang="da-DK" sz="800" dirty="0">
                <a:latin typeface="Arial" pitchFamily="34" charset="0"/>
                <a:cs typeface="Arial" pitchFamily="34" charset="0"/>
              </a:rPr>
              <a:t>   </a:t>
            </a:r>
            <a:r>
              <a:rPr lang="da-DK" sz="800" dirty="0">
                <a:solidFill>
                  <a:schemeClr val="accent2"/>
                </a:solidFill>
                <a:latin typeface="Arial" pitchFamily="34" charset="0"/>
                <a:cs typeface="Arial" pitchFamily="34" charset="0"/>
              </a:rPr>
              <a:t>-0.25</a:t>
            </a:r>
          </a:p>
          <a:p>
            <a:pPr algn="l" eaLnBrk="1" hangingPunct="1"/>
            <a:r>
              <a:rPr lang="da-DK" sz="800" dirty="0">
                <a:latin typeface="Arial" pitchFamily="34" charset="0"/>
                <a:cs typeface="Arial" pitchFamily="34" charset="0"/>
              </a:rPr>
              <a:t>    0.17    0.37    0.43    </a:t>
            </a:r>
            <a:r>
              <a:rPr lang="da-DK" sz="800" dirty="0">
                <a:solidFill>
                  <a:srgbClr val="C0C0C0"/>
                </a:solidFill>
                <a:latin typeface="Arial" pitchFamily="34" charset="0"/>
                <a:cs typeface="Arial" pitchFamily="34" charset="0"/>
              </a:rPr>
              <a:t>0.00    0.00</a:t>
            </a:r>
            <a:r>
              <a:rPr lang="da-DK" sz="800" dirty="0">
                <a:latin typeface="Arial" pitchFamily="34" charset="0"/>
                <a:cs typeface="Arial" pitchFamily="34" charset="0"/>
              </a:rPr>
              <a:t>   </a:t>
            </a:r>
            <a:r>
              <a:rPr lang="da-DK" sz="800" dirty="0">
                <a:solidFill>
                  <a:schemeClr val="accent2"/>
                </a:solidFill>
                <a:latin typeface="Arial" pitchFamily="34" charset="0"/>
                <a:cs typeface="Arial" pitchFamily="34" charset="0"/>
              </a:rPr>
              <a:t>-0.28</a:t>
            </a:r>
          </a:p>
          <a:p>
            <a:pPr algn="l" eaLnBrk="1" hangingPunct="1"/>
            <a:r>
              <a:rPr lang="da-DK" sz="800" dirty="0">
                <a:latin typeface="Arial" pitchFamily="34" charset="0"/>
                <a:cs typeface="Arial" pitchFamily="34" charset="0"/>
              </a:rPr>
              <a:t>    0.31    0.42    0.51    0.25    0.28    </a:t>
            </a:r>
            <a:r>
              <a:rPr lang="da-DK" sz="800" dirty="0">
                <a:solidFill>
                  <a:srgbClr val="C0C0C0"/>
                </a:solidFill>
                <a:latin typeface="Arial" pitchFamily="34" charset="0"/>
                <a:cs typeface="Arial" pitchFamily="34" charset="0"/>
              </a:rPr>
              <a:t>0.00</a:t>
            </a:r>
          </a:p>
          <a:p>
            <a:pPr algn="l" eaLnBrk="1" hangingPunct="1"/>
            <a:endParaRPr lang="da-DK" sz="800" dirty="0">
              <a:solidFill>
                <a:srgbClr val="C0C0C0"/>
              </a:solidFill>
              <a:latin typeface="Arial" pitchFamily="34" charset="0"/>
              <a:cs typeface="Arial" pitchFamily="34" charset="0"/>
            </a:endParaRPr>
          </a:p>
          <a:p>
            <a:pPr algn="l" eaLnBrk="1" hangingPunct="1"/>
            <a:r>
              <a:rPr lang="da-DK" sz="800" dirty="0">
                <a:latin typeface="Arial" pitchFamily="34" charset="0"/>
                <a:cs typeface="Arial" pitchFamily="34" charset="0"/>
              </a:rPr>
              <a:t>    'vis'    'sts'    'pfc'    'ppc'    'ag'    'fef'</a:t>
            </a:r>
            <a:endParaRPr lang="en-GB" sz="800" dirty="0">
              <a:latin typeface="Arial" pitchFamily="34" charset="0"/>
              <a:cs typeface="Arial" pitchFamily="34" charset="0"/>
            </a:endParaRPr>
          </a:p>
        </p:txBody>
      </p:sp>
      <p:pic>
        <p:nvPicPr>
          <p:cNvPr id="732" name="Picture 5" descr="A1_bad"/>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121352" y="188640"/>
            <a:ext cx="1473484" cy="1844353"/>
          </a:xfrm>
          <a:prstGeom prst="rect">
            <a:avLst/>
          </a:prstGeom>
          <a:noFill/>
          <a:ln w="9525">
            <a:noFill/>
            <a:miter lim="800000"/>
            <a:headEnd/>
            <a:tailEnd/>
          </a:ln>
        </p:spPr>
      </p:pic>
      <p:sp>
        <p:nvSpPr>
          <p:cNvPr id="734" name="Rectangle 139"/>
          <p:cNvSpPr>
            <a:spLocks noChangeArrowheads="1"/>
          </p:cNvSpPr>
          <p:nvPr/>
        </p:nvSpPr>
        <p:spPr bwMode="auto">
          <a:xfrm>
            <a:off x="7545289" y="3645024"/>
            <a:ext cx="1656184" cy="369332"/>
          </a:xfrm>
          <a:prstGeom prst="rect">
            <a:avLst/>
          </a:prstGeom>
          <a:noFill/>
          <a:ln w="9525">
            <a:noFill/>
            <a:miter lim="800000"/>
            <a:headEnd/>
            <a:tailEnd/>
          </a:ln>
        </p:spPr>
        <p:txBody>
          <a:bodyPr wrap="square" lIns="0" tIns="0" rIns="0" bIns="0">
            <a:spAutoFit/>
          </a:bodyPr>
          <a:lstStyle/>
          <a:p>
            <a:pPr algn="ctr" eaLnBrk="1" hangingPunct="1"/>
            <a:r>
              <a:rPr lang="en-GB" sz="1200" b="0" dirty="0" smtClean="0">
                <a:solidFill>
                  <a:srgbClr val="990033"/>
                </a:solidFill>
                <a:latin typeface="Arial Narrow" pitchFamily="34" charset="0"/>
                <a:cs typeface="Arial" pitchFamily="34" charset="0"/>
              </a:rPr>
              <a:t>Differences in reciprocal connectivity</a:t>
            </a:r>
            <a:endParaRPr lang="en-GB" sz="1200" dirty="0">
              <a:solidFill>
                <a:srgbClr val="990033"/>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descr="Parchment"/>
          <p:cNvSpPr>
            <a:spLocks noChangeArrowheads="1"/>
          </p:cNvSpPr>
          <p:nvPr/>
        </p:nvSpPr>
        <p:spPr bwMode="auto">
          <a:xfrm>
            <a:off x="1723830" y="1753072"/>
            <a:ext cx="6192687" cy="3493264"/>
          </a:xfrm>
          <a:prstGeom prst="rect">
            <a:avLst/>
          </a:prstGeom>
          <a:noFill/>
          <a:ln w="12700">
            <a:noFill/>
            <a:miter lim="800000"/>
            <a:headEnd/>
            <a:tailEnd/>
          </a:ln>
        </p:spPr>
        <p:txBody>
          <a:bodyPr wrap="square" bIns="0" anchor="ctr">
            <a:spAutoFit/>
          </a:bodyPr>
          <a:lstStyle/>
          <a:p>
            <a:pPr algn="just"/>
            <a:r>
              <a:rPr lang="en-GB" sz="1600" b="0" dirty="0" smtClean="0">
                <a:solidFill>
                  <a:schemeClr val="bg1">
                    <a:lumMod val="75000"/>
                  </a:schemeClr>
                </a:solidFill>
                <a:latin typeface="Arial Narrow" pitchFamily="34" charset="0"/>
              </a:rPr>
              <a:t>The past decade has seen tremendous advances in characterising functional integration in the brain; especially in the resting state community. Much of this progress is set against the backdrop of a key dialectic between functional and effective connectivity. I hope to highlight the intimate relationship between functional and effective connectivity and how one informs the other. </a:t>
            </a:r>
            <a:r>
              <a:rPr lang="en-GB" sz="1600" b="0" dirty="0" smtClean="0">
                <a:solidFill>
                  <a:srgbClr val="990033"/>
                </a:solidFill>
                <a:latin typeface="Arial Narrow" pitchFamily="34" charset="0"/>
              </a:rPr>
              <a:t>My talk will focus on the application of dynamic causal modelling to resting state timeseries or endogenous neuronal activity. I will survey recent (and rapid) developments in modelling distributed neuronal fluctuations (e.g., stochastic, spectral and symmetric DCM for fMRI) </a:t>
            </a:r>
            <a:r>
              <a:rPr lang="en-GB" sz="1600" b="0" dirty="0" smtClean="0">
                <a:solidFill>
                  <a:schemeClr val="bg1">
                    <a:lumMod val="75000"/>
                  </a:schemeClr>
                </a:solidFill>
                <a:latin typeface="Arial Narrow" pitchFamily="34" charset="0"/>
              </a:rPr>
              <a:t>– and how this modelling rests upon functional connectivity. This survey concludes by looking at the circumstances under which functional and effective connectivity can be regarded as formally identical. I will try to contextualise these developments in terms of some historical distinctions that have shaped our approaches to connectivity in functional neuroimaging.</a:t>
            </a:r>
          </a:p>
          <a:p>
            <a:pPr algn="just"/>
            <a:endParaRPr lang="en-GB" b="0" dirty="0">
              <a:solidFill>
                <a:srgbClr val="990033"/>
              </a:solidFill>
              <a:latin typeface="Arial Narrow" pitchFamily="34" charset="0"/>
            </a:endParaRPr>
          </a:p>
        </p:txBody>
      </p:sp>
      <p:pic>
        <p:nvPicPr>
          <p:cNvPr id="8" name="Picture 4" descr="nrn2575-f2"/>
          <p:cNvPicPr>
            <a:picLocks noChangeAspect="1" noChangeArrowheads="1"/>
          </p:cNvPicPr>
          <p:nvPr/>
        </p:nvPicPr>
        <p:blipFill>
          <a:blip r:embed="rId3" cstate="print">
            <a:clrChange>
              <a:clrFrom>
                <a:srgbClr val="FFFFFF"/>
              </a:clrFrom>
              <a:clrTo>
                <a:srgbClr val="FFFFFF">
                  <a:alpha val="0"/>
                </a:srgbClr>
              </a:clrTo>
            </a:clrChange>
          </a:blip>
          <a:srcRect t="2777" r="-2484" b="3438"/>
          <a:stretch>
            <a:fillRect/>
          </a:stretch>
        </p:blipFill>
        <p:spPr bwMode="auto">
          <a:xfrm>
            <a:off x="128464" y="92468"/>
            <a:ext cx="1041400" cy="13414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560512" y="4869160"/>
            <a:ext cx="6230629" cy="1441328"/>
            <a:chOff x="560512" y="4869160"/>
            <a:chExt cx="6230629" cy="1441328"/>
          </a:xfrm>
        </p:grpSpPr>
        <p:pic>
          <p:nvPicPr>
            <p:cNvPr id="174095" name="Picture 15"/>
            <p:cNvPicPr>
              <a:picLocks noChangeAspect="1" noChangeArrowheads="1"/>
            </p:cNvPicPr>
            <p:nvPr/>
          </p:nvPicPr>
          <p:blipFill>
            <a:blip r:embed="rId3" cstate="print"/>
            <a:srcRect/>
            <a:stretch>
              <a:fillRect/>
            </a:stretch>
          </p:blipFill>
          <p:spPr bwMode="auto">
            <a:xfrm>
              <a:off x="2288704" y="4869160"/>
              <a:ext cx="4502437" cy="1441328"/>
            </a:xfrm>
            <a:prstGeom prst="rect">
              <a:avLst/>
            </a:prstGeom>
            <a:noFill/>
            <a:ln w="9525">
              <a:noFill/>
              <a:miter lim="800000"/>
              <a:headEnd/>
              <a:tailEnd/>
            </a:ln>
          </p:spPr>
        </p:pic>
        <p:pic>
          <p:nvPicPr>
            <p:cNvPr id="174099" name="Picture 19" descr="http://biomedical.njit.edu/biomedical/images/Biswal.jpg"/>
            <p:cNvPicPr>
              <a:picLocks noChangeAspect="1" noChangeArrowheads="1"/>
            </p:cNvPicPr>
            <p:nvPr/>
          </p:nvPicPr>
          <p:blipFill>
            <a:blip r:embed="rId4" cstate="print"/>
            <a:srcRect/>
            <a:stretch>
              <a:fillRect/>
            </a:stretch>
          </p:blipFill>
          <p:spPr bwMode="auto">
            <a:xfrm>
              <a:off x="560512" y="4941168"/>
              <a:ext cx="1726518" cy="1151013"/>
            </a:xfrm>
            <a:prstGeom prst="rect">
              <a:avLst/>
            </a:prstGeom>
            <a:ln>
              <a:noFill/>
            </a:ln>
            <a:effectLst>
              <a:outerShdw blurRad="292100" dist="139700" dir="2700000" algn="tl" rotWithShape="0">
                <a:srgbClr val="333333">
                  <a:alpha val="65000"/>
                </a:srgbClr>
              </a:outerShdw>
            </a:effectLst>
          </p:spPr>
        </p:pic>
      </p:grpSp>
      <p:pic>
        <p:nvPicPr>
          <p:cNvPr id="37" name="Picture 54"/>
          <p:cNvPicPr>
            <a:picLocks noChangeAspect="1" noChangeArrowheads="1"/>
          </p:cNvPicPr>
          <p:nvPr/>
        </p:nvPicPr>
        <p:blipFill>
          <a:blip r:embed="rId5" cstate="print">
            <a:duotone>
              <a:schemeClr val="accent2">
                <a:shade val="45000"/>
                <a:satMod val="135000"/>
              </a:schemeClr>
              <a:prstClr val="white"/>
            </a:duotone>
          </a:blip>
          <a:srcRect/>
          <a:stretch>
            <a:fillRect/>
          </a:stretch>
        </p:blipFill>
        <p:spPr bwMode="auto">
          <a:xfrm>
            <a:off x="3596630" y="404666"/>
            <a:ext cx="2076450" cy="1152129"/>
          </a:xfrm>
          <a:prstGeom prst="rect">
            <a:avLst/>
          </a:prstGeom>
          <a:noFill/>
          <a:ln w="9525">
            <a:noFill/>
            <a:miter lim="800000"/>
            <a:headEnd/>
            <a:tailEnd/>
          </a:ln>
          <a:effectLst/>
        </p:spPr>
      </p:pic>
      <p:pic>
        <p:nvPicPr>
          <p:cNvPr id="174091" name="Picture 11"/>
          <p:cNvPicPr>
            <a:picLocks noChangeAspect="1" noChangeArrowheads="1"/>
          </p:cNvPicPr>
          <p:nvPr/>
        </p:nvPicPr>
        <p:blipFill>
          <a:blip r:embed="rId6" cstate="print">
            <a:grayscl/>
          </a:blip>
          <a:srcRect b="9224"/>
          <a:stretch>
            <a:fillRect/>
          </a:stretch>
        </p:blipFill>
        <p:spPr bwMode="auto">
          <a:xfrm>
            <a:off x="3656856" y="1628807"/>
            <a:ext cx="2016224" cy="1512167"/>
          </a:xfrm>
          <a:prstGeom prst="rect">
            <a:avLst/>
          </a:prstGeom>
          <a:noFill/>
          <a:ln w="9525">
            <a:noFill/>
            <a:miter lim="800000"/>
            <a:headEnd/>
            <a:tailEnd/>
          </a:ln>
        </p:spPr>
      </p:pic>
      <p:graphicFrame>
        <p:nvGraphicFramePr>
          <p:cNvPr id="36868" name="Object 4"/>
          <p:cNvGraphicFramePr>
            <a:graphicFrameLocks noChangeAspect="1"/>
          </p:cNvGraphicFramePr>
          <p:nvPr/>
        </p:nvGraphicFramePr>
        <p:xfrm>
          <a:off x="4009791" y="2183988"/>
          <a:ext cx="1282700" cy="279400"/>
        </p:xfrm>
        <a:graphic>
          <a:graphicData uri="http://schemas.openxmlformats.org/presentationml/2006/ole">
            <p:oleObj spid="_x0000_s174101" name="Equation" r:id="rId7" imgW="850531" imgH="203112" progId="Equation.DSMT4">
              <p:embed/>
            </p:oleObj>
          </a:graphicData>
        </a:graphic>
      </p:graphicFrame>
      <p:graphicFrame>
        <p:nvGraphicFramePr>
          <p:cNvPr id="36873" name="Object 9"/>
          <p:cNvGraphicFramePr>
            <a:graphicFrameLocks noChangeAspect="1"/>
          </p:cNvGraphicFramePr>
          <p:nvPr/>
        </p:nvGraphicFramePr>
        <p:xfrm>
          <a:off x="3152803" y="3861049"/>
          <a:ext cx="442913" cy="282575"/>
        </p:xfrm>
        <a:graphic>
          <a:graphicData uri="http://schemas.openxmlformats.org/presentationml/2006/ole">
            <p:oleObj spid="_x0000_s174102" name="Equation" r:id="rId8" imgW="291973" imgH="203112" progId="Equation.DSMT4">
              <p:embed/>
            </p:oleObj>
          </a:graphicData>
        </a:graphic>
      </p:graphicFrame>
      <p:graphicFrame>
        <p:nvGraphicFramePr>
          <p:cNvPr id="36881" name="Object 17"/>
          <p:cNvGraphicFramePr>
            <a:graphicFrameLocks noChangeAspect="1"/>
          </p:cNvGraphicFramePr>
          <p:nvPr/>
        </p:nvGraphicFramePr>
        <p:xfrm>
          <a:off x="3152800" y="764708"/>
          <a:ext cx="423863" cy="284163"/>
        </p:xfrm>
        <a:graphic>
          <a:graphicData uri="http://schemas.openxmlformats.org/presentationml/2006/ole">
            <p:oleObj spid="_x0000_s174103" name="Equation" r:id="rId9" imgW="279279" imgH="203112" progId="Equation.DSMT4">
              <p:embed/>
            </p:oleObj>
          </a:graphicData>
        </a:graphic>
      </p:graphicFrame>
      <p:sp>
        <p:nvSpPr>
          <p:cNvPr id="45" name="Rectangle 44"/>
          <p:cNvSpPr/>
          <p:nvPr/>
        </p:nvSpPr>
        <p:spPr>
          <a:xfrm>
            <a:off x="632520" y="548682"/>
            <a:ext cx="2418269" cy="646331"/>
          </a:xfrm>
          <a:prstGeom prst="rect">
            <a:avLst/>
          </a:prstGeom>
        </p:spPr>
        <p:txBody>
          <a:bodyPr wrap="square">
            <a:spAutoFit/>
          </a:bodyPr>
          <a:lstStyle/>
          <a:p>
            <a:pPr algn="ctr" eaLnBrk="1" fontAlgn="auto" hangingPunct="1">
              <a:spcBef>
                <a:spcPts val="0"/>
              </a:spcBef>
              <a:spcAft>
                <a:spcPts val="0"/>
              </a:spcAft>
            </a:pPr>
            <a:r>
              <a:rPr lang="en-GB" b="0" dirty="0" smtClean="0">
                <a:solidFill>
                  <a:srgbClr val="1F497D"/>
                </a:solidFill>
                <a:latin typeface="Calibri"/>
              </a:rPr>
              <a:t>The forward (dynamic causal) model</a:t>
            </a:r>
          </a:p>
        </p:txBody>
      </p:sp>
      <p:sp>
        <p:nvSpPr>
          <p:cNvPr id="46" name="Rectangle 45"/>
          <p:cNvSpPr/>
          <p:nvPr/>
        </p:nvSpPr>
        <p:spPr>
          <a:xfrm>
            <a:off x="5673080" y="692699"/>
            <a:ext cx="1008112" cy="430887"/>
          </a:xfrm>
          <a:prstGeom prst="rect">
            <a:avLst/>
          </a:prstGeom>
        </p:spPr>
        <p:txBody>
          <a:bodyPr wrap="square">
            <a:spAutoFit/>
          </a:bodyPr>
          <a:lstStyle/>
          <a:p>
            <a:pPr algn="l" eaLnBrk="1" fontAlgn="auto" hangingPunct="1">
              <a:spcBef>
                <a:spcPts val="0"/>
              </a:spcBef>
              <a:spcAft>
                <a:spcPts val="0"/>
              </a:spcAft>
            </a:pPr>
            <a:r>
              <a:rPr lang="en-GB" sz="1100" b="0" dirty="0" smtClean="0">
                <a:solidFill>
                  <a:schemeClr val="accent2"/>
                </a:solidFill>
                <a:latin typeface="Calibri"/>
              </a:rPr>
              <a:t>Endogenous fluctuations</a:t>
            </a:r>
          </a:p>
        </p:txBody>
      </p:sp>
      <p:pic>
        <p:nvPicPr>
          <p:cNvPr id="23" name="Picture 2"/>
          <p:cNvPicPr>
            <a:picLocks noChangeAspect="1" noChangeArrowheads="1"/>
          </p:cNvPicPr>
          <p:nvPr/>
        </p:nvPicPr>
        <p:blipFill>
          <a:blip r:embed="rId10" cstate="print">
            <a:grayscl/>
            <a:extLst>
              <a:ext uri="{28A0092B-C50C-407E-A947-70E740481C1C}">
                <a14:useLocalDpi xmlns="" xmlns:a14="http://schemas.microsoft.com/office/drawing/2010/main" val="0"/>
              </a:ext>
            </a:extLst>
          </a:blip>
          <a:srcRect/>
          <a:stretch>
            <a:fillRect/>
          </a:stretch>
        </p:blipFill>
        <p:spPr bwMode="auto">
          <a:xfrm>
            <a:off x="3620856" y="3405946"/>
            <a:ext cx="2060575" cy="11927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6" name="Straight Arrow Connector 25"/>
          <p:cNvCxnSpPr/>
          <p:nvPr/>
        </p:nvCxnSpPr>
        <p:spPr>
          <a:xfrm flipV="1">
            <a:off x="4651143" y="1475492"/>
            <a:ext cx="1" cy="504056"/>
          </a:xfrm>
          <a:prstGeom prst="straightConnector1">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73080" y="3790207"/>
            <a:ext cx="864096" cy="430887"/>
          </a:xfrm>
          <a:prstGeom prst="rect">
            <a:avLst/>
          </a:prstGeom>
        </p:spPr>
        <p:txBody>
          <a:bodyPr wrap="square">
            <a:spAutoFit/>
          </a:bodyPr>
          <a:lstStyle/>
          <a:p>
            <a:pPr algn="l" eaLnBrk="1" fontAlgn="auto" hangingPunct="1">
              <a:spcBef>
                <a:spcPts val="0"/>
              </a:spcBef>
              <a:spcAft>
                <a:spcPts val="0"/>
              </a:spcAft>
            </a:pPr>
            <a:r>
              <a:rPr lang="en-GB" sz="1100" b="0" dirty="0" smtClean="0">
                <a:solidFill>
                  <a:schemeClr val="tx1">
                    <a:lumMod val="50000"/>
                    <a:lumOff val="50000"/>
                  </a:schemeClr>
                </a:solidFill>
                <a:latin typeface="Calibri"/>
              </a:rPr>
              <a:t>Observed timeseries</a:t>
            </a:r>
          </a:p>
        </p:txBody>
      </p:sp>
      <p:cxnSp>
        <p:nvCxnSpPr>
          <p:cNvPr id="43" name="Straight Arrow Connector 42"/>
          <p:cNvCxnSpPr/>
          <p:nvPr/>
        </p:nvCxnSpPr>
        <p:spPr>
          <a:xfrm flipV="1">
            <a:off x="4651143" y="3131676"/>
            <a:ext cx="1" cy="504056"/>
          </a:xfrm>
          <a:prstGeom prst="straightConnector1">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9997" name="Picture 13"/>
          <p:cNvPicPr>
            <a:picLocks noChangeAspect="1" noChangeArrowheads="1"/>
          </p:cNvPicPr>
          <p:nvPr/>
        </p:nvPicPr>
        <p:blipFill>
          <a:blip r:embed="rId11" cstate="print">
            <a:duotone>
              <a:prstClr val="black"/>
              <a:schemeClr val="accent2">
                <a:tint val="45000"/>
                <a:satMod val="400000"/>
              </a:schemeClr>
            </a:duotone>
          </a:blip>
          <a:srcRect/>
          <a:stretch>
            <a:fillRect/>
          </a:stretch>
        </p:blipFill>
        <p:spPr bwMode="auto">
          <a:xfrm>
            <a:off x="5313040" y="2204864"/>
            <a:ext cx="1362075" cy="1376362"/>
          </a:xfrm>
          <a:prstGeom prst="rect">
            <a:avLst/>
          </a:prstGeom>
          <a:noFill/>
          <a:ln w="9525">
            <a:noFill/>
            <a:miter lim="800000"/>
            <a:headEnd/>
            <a:tailEnd/>
          </a:ln>
        </p:spPr>
      </p:pic>
      <p:grpSp>
        <p:nvGrpSpPr>
          <p:cNvPr id="41" name="Group 40"/>
          <p:cNvGrpSpPr/>
          <p:nvPr/>
        </p:nvGrpSpPr>
        <p:grpSpPr>
          <a:xfrm>
            <a:off x="3978891" y="4499828"/>
            <a:ext cx="1344500" cy="1869642"/>
            <a:chOff x="3978889" y="4499828"/>
            <a:chExt cx="1344500" cy="1869642"/>
          </a:xfrm>
        </p:grpSpPr>
        <p:cxnSp>
          <p:nvCxnSpPr>
            <p:cNvPr id="27" name="Straight Arrow Connector 26"/>
            <p:cNvCxnSpPr/>
            <p:nvPr/>
          </p:nvCxnSpPr>
          <p:spPr>
            <a:xfrm flipV="1">
              <a:off x="4651139" y="4499828"/>
              <a:ext cx="1" cy="504056"/>
            </a:xfrm>
            <a:prstGeom prst="straightConnector1">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9998" name="Picture 14"/>
            <p:cNvPicPr>
              <a:picLocks noChangeAspect="1" noChangeArrowheads="1"/>
            </p:cNvPicPr>
            <p:nvPr/>
          </p:nvPicPr>
          <p:blipFill>
            <a:blip r:embed="rId12" cstate="print">
              <a:grayscl/>
            </a:blip>
            <a:srcRect/>
            <a:stretch>
              <a:fillRect/>
            </a:stretch>
          </p:blipFill>
          <p:spPr bwMode="auto">
            <a:xfrm>
              <a:off x="3978889" y="5013176"/>
              <a:ext cx="1344500" cy="1356294"/>
            </a:xfrm>
            <a:prstGeom prst="rect">
              <a:avLst/>
            </a:prstGeom>
            <a:noFill/>
            <a:ln w="9525">
              <a:noFill/>
              <a:miter lim="800000"/>
              <a:headEnd/>
              <a:tailEnd/>
            </a:ln>
          </p:spPr>
        </p:pic>
      </p:grpSp>
      <p:grpSp>
        <p:nvGrpSpPr>
          <p:cNvPr id="39" name="Group 38"/>
          <p:cNvGrpSpPr/>
          <p:nvPr/>
        </p:nvGrpSpPr>
        <p:grpSpPr>
          <a:xfrm>
            <a:off x="3596632" y="404666"/>
            <a:ext cx="5385445" cy="2754461"/>
            <a:chOff x="3596630" y="404664"/>
            <a:chExt cx="5385445" cy="2754461"/>
          </a:xfrm>
        </p:grpSpPr>
        <p:pic>
          <p:nvPicPr>
            <p:cNvPr id="32" name="Picture 54"/>
            <p:cNvPicPr>
              <a:picLocks noChangeAspect="1" noChangeArrowheads="1"/>
            </p:cNvPicPr>
            <p:nvPr/>
          </p:nvPicPr>
          <p:blipFill>
            <a:blip r:embed="rId5" cstate="print">
              <a:grayscl/>
            </a:blip>
            <a:srcRect/>
            <a:stretch>
              <a:fillRect/>
            </a:stretch>
          </p:blipFill>
          <p:spPr bwMode="auto">
            <a:xfrm>
              <a:off x="3596630" y="404664"/>
              <a:ext cx="2076450" cy="1152129"/>
            </a:xfrm>
            <a:prstGeom prst="rect">
              <a:avLst/>
            </a:prstGeom>
            <a:solidFill>
              <a:schemeClr val="bg1"/>
            </a:solidFill>
            <a:ln w="9525">
              <a:noFill/>
              <a:miter lim="800000"/>
              <a:headEnd/>
              <a:tailEnd/>
            </a:ln>
            <a:effectLst/>
          </p:spPr>
        </p:pic>
        <p:pic>
          <p:nvPicPr>
            <p:cNvPr id="174090" name="Picture 10"/>
            <p:cNvPicPr>
              <a:picLocks noChangeAspect="1" noChangeArrowheads="1"/>
            </p:cNvPicPr>
            <p:nvPr/>
          </p:nvPicPr>
          <p:blipFill>
            <a:blip r:embed="rId13" cstate="print">
              <a:duotone>
                <a:schemeClr val="bg2">
                  <a:shade val="45000"/>
                  <a:satMod val="135000"/>
                </a:schemeClr>
                <a:prstClr val="white"/>
              </a:duotone>
            </a:blip>
            <a:srcRect/>
            <a:stretch>
              <a:fillRect/>
            </a:stretch>
          </p:blipFill>
          <p:spPr bwMode="auto">
            <a:xfrm>
              <a:off x="6825208" y="476672"/>
              <a:ext cx="1800200" cy="1008112"/>
            </a:xfrm>
            <a:prstGeom prst="rect">
              <a:avLst/>
            </a:prstGeom>
            <a:noFill/>
            <a:ln w="9525">
              <a:noFill/>
              <a:miter lim="800000"/>
              <a:headEnd/>
              <a:tailEnd/>
            </a:ln>
          </p:spPr>
        </p:pic>
        <p:graphicFrame>
          <p:nvGraphicFramePr>
            <p:cNvPr id="174092" name="Object 12"/>
            <p:cNvGraphicFramePr>
              <a:graphicFrameLocks noChangeAspect="1"/>
            </p:cNvGraphicFramePr>
            <p:nvPr/>
          </p:nvGraphicFramePr>
          <p:xfrm>
            <a:off x="5797550" y="1268413"/>
            <a:ext cx="879475" cy="314325"/>
          </p:xfrm>
          <a:graphic>
            <a:graphicData uri="http://schemas.openxmlformats.org/presentationml/2006/ole">
              <p:oleObj spid="_x0000_s174104" name="Equation" r:id="rId14" imgW="583947" imgH="228501" progId="Equation.DSMT4">
                <p:embed/>
              </p:oleObj>
            </a:graphicData>
          </a:graphic>
        </p:graphicFrame>
        <p:graphicFrame>
          <p:nvGraphicFramePr>
            <p:cNvPr id="174093" name="Object 13"/>
            <p:cNvGraphicFramePr>
              <a:graphicFrameLocks noChangeAspect="1"/>
            </p:cNvGraphicFramePr>
            <p:nvPr/>
          </p:nvGraphicFramePr>
          <p:xfrm>
            <a:off x="7364413" y="811213"/>
            <a:ext cx="552450" cy="322262"/>
          </p:xfrm>
          <a:graphic>
            <a:graphicData uri="http://schemas.openxmlformats.org/presentationml/2006/ole">
              <p:oleObj spid="_x0000_s174105" name="Equation" r:id="rId15" imgW="317225" imgH="203024" progId="Equation.DSMT4">
                <p:embed/>
              </p:oleObj>
            </a:graphicData>
          </a:graphic>
        </p:graphicFrame>
        <p:cxnSp>
          <p:nvCxnSpPr>
            <p:cNvPr id="29" name="Straight Arrow Connector 28"/>
            <p:cNvCxnSpPr/>
            <p:nvPr/>
          </p:nvCxnSpPr>
          <p:spPr>
            <a:xfrm>
              <a:off x="5601072" y="1196752"/>
              <a:ext cx="1224136" cy="0"/>
            </a:xfrm>
            <a:prstGeom prst="straightConnector1">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74094" name="Object 14"/>
            <p:cNvGraphicFramePr>
              <a:graphicFrameLocks noChangeAspect="1"/>
            </p:cNvGraphicFramePr>
            <p:nvPr/>
          </p:nvGraphicFramePr>
          <p:xfrm>
            <a:off x="7032625" y="2835275"/>
            <a:ext cx="1949450" cy="323850"/>
          </p:xfrm>
          <a:graphic>
            <a:graphicData uri="http://schemas.openxmlformats.org/presentationml/2006/ole">
              <p:oleObj spid="_x0000_s174106" name="Equation" r:id="rId16" imgW="1358900" imgH="228600" progId="Equation.DSMT4">
                <p:embed/>
              </p:oleObj>
            </a:graphicData>
          </a:graphic>
        </p:graphicFrame>
        <p:sp>
          <p:nvSpPr>
            <p:cNvPr id="38" name="Rectangle 37"/>
            <p:cNvSpPr/>
            <p:nvPr/>
          </p:nvSpPr>
          <p:spPr>
            <a:xfrm>
              <a:off x="5673080" y="692696"/>
              <a:ext cx="1008112" cy="430887"/>
            </a:xfrm>
            <a:prstGeom prst="rect">
              <a:avLst/>
            </a:prstGeom>
            <a:solidFill>
              <a:schemeClr val="bg1"/>
            </a:solidFill>
          </p:spPr>
          <p:txBody>
            <a:bodyPr wrap="square">
              <a:spAutoFit/>
            </a:bodyPr>
            <a:lstStyle/>
            <a:p>
              <a:pPr algn="l" eaLnBrk="1" fontAlgn="auto" hangingPunct="1">
                <a:spcBef>
                  <a:spcPts val="0"/>
                </a:spcBef>
                <a:spcAft>
                  <a:spcPts val="0"/>
                </a:spcAft>
              </a:pPr>
              <a:r>
                <a:rPr lang="en-GB" sz="1100" b="0" dirty="0" smtClean="0">
                  <a:solidFill>
                    <a:schemeClr val="tx1">
                      <a:lumMod val="50000"/>
                      <a:lumOff val="50000"/>
                    </a:schemeClr>
                  </a:solidFill>
                  <a:latin typeface="Calibri"/>
                </a:rPr>
                <a:t>Endogenous fluctuations</a:t>
              </a:r>
            </a:p>
          </p:txBody>
        </p:sp>
      </p:grpSp>
      <p:sp>
        <p:nvSpPr>
          <p:cNvPr id="30" name="Rectangle 29"/>
          <p:cNvSpPr/>
          <p:nvPr/>
        </p:nvSpPr>
        <p:spPr>
          <a:xfrm>
            <a:off x="560512" y="3789040"/>
            <a:ext cx="2418269" cy="369332"/>
          </a:xfrm>
          <a:prstGeom prst="rect">
            <a:avLst/>
          </a:prstGeom>
        </p:spPr>
        <p:txBody>
          <a:bodyPr wrap="square">
            <a:spAutoFit/>
          </a:bodyPr>
          <a:lstStyle/>
          <a:p>
            <a:pPr algn="ctr" eaLnBrk="1" fontAlgn="auto" hangingPunct="1">
              <a:spcBef>
                <a:spcPts val="0"/>
              </a:spcBef>
              <a:spcAft>
                <a:spcPts val="0"/>
              </a:spcAft>
            </a:pPr>
            <a:r>
              <a:rPr lang="en-GB" dirty="0" smtClean="0">
                <a:solidFill>
                  <a:schemeClr val="accent2"/>
                </a:solidFill>
                <a:latin typeface="Calibri"/>
              </a:rPr>
              <a:t>Deterministic DCM</a:t>
            </a:r>
          </a:p>
        </p:txBody>
      </p:sp>
    </p:spTree>
    <p:extLst>
      <p:ext uri="{BB962C8B-B14F-4D97-AF65-F5344CB8AC3E}">
        <p14:creationId xmlns="" xmlns:p14="http://schemas.microsoft.com/office/powerpoint/2010/main" val="8230200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41"/>
                                        </p:tgtEl>
                                      </p:cBhvr>
                                    </p:animEffect>
                                    <p:set>
                                      <p:cBhvr>
                                        <p:cTn id="7" dur="1" fill="hold">
                                          <p:stCondLst>
                                            <p:cond delay="1999"/>
                                          </p:stCondLst>
                                        </p:cTn>
                                        <p:tgtEl>
                                          <p:spTgt spid="4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20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9" name="Picture 11" descr="Fourth Biennial Conference on Resting State / Brain Connectivity — September 11-13, 2014"/>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4"/>
            <a:ext cx="9906000" cy="1916831"/>
          </a:xfrm>
          <a:prstGeom prst="rect">
            <a:avLst/>
          </a:prstGeom>
          <a:noFill/>
        </p:spPr>
      </p:pic>
      <p:pic>
        <p:nvPicPr>
          <p:cNvPr id="8" name="Picture 2" descr="https://www.online.psychol.ucl.ac.uk/App_Themes/Pos08/images/logo_blue_beta.gif"/>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7977336" y="260648"/>
            <a:ext cx="1513158" cy="816198"/>
          </a:xfrm>
          <a:prstGeom prst="rect">
            <a:avLst/>
          </a:prstGeom>
          <a:noFill/>
        </p:spPr>
      </p:pic>
      <p:sp>
        <p:nvSpPr>
          <p:cNvPr id="3" name="Rectangle 2"/>
          <p:cNvSpPr/>
          <p:nvPr/>
        </p:nvSpPr>
        <p:spPr>
          <a:xfrm>
            <a:off x="1874984" y="2924944"/>
            <a:ext cx="6436940" cy="1569660"/>
          </a:xfrm>
          <a:prstGeom prst="rect">
            <a:avLst/>
          </a:prstGeom>
        </p:spPr>
        <p:txBody>
          <a:bodyPr wrap="square">
            <a:spAutoFit/>
          </a:bodyPr>
          <a:lstStyle/>
          <a:p>
            <a:pPr algn="l"/>
            <a:r>
              <a:rPr lang="en-GB" sz="1600" dirty="0">
                <a:cs typeface="Times New Roman" panose="02020603050405020304" pitchFamily="18" charset="0"/>
              </a:rPr>
              <a:t>Dinner </a:t>
            </a:r>
            <a:r>
              <a:rPr lang="en-GB" sz="1600" dirty="0" smtClean="0">
                <a:cs typeface="Times New Roman" panose="02020603050405020304" pitchFamily="18" charset="0"/>
              </a:rPr>
              <a:t>Speaking [</a:t>
            </a:r>
            <a:r>
              <a:rPr lang="en-GB" sz="1600" dirty="0">
                <a:cs typeface="Times New Roman" panose="02020603050405020304" pitchFamily="18" charset="0"/>
                <a:hlinkClick r:id="rId5" action="ppaction://hlinkfile" tooltip="Edit section: After Dinner Speaking"/>
              </a:rPr>
              <a:t>edit</a:t>
            </a:r>
            <a:r>
              <a:rPr lang="en-GB" sz="1600" dirty="0">
                <a:cs typeface="Times New Roman" panose="02020603050405020304" pitchFamily="18" charset="0"/>
              </a:rPr>
              <a:t>]</a:t>
            </a:r>
          </a:p>
          <a:p>
            <a:pPr algn="l"/>
            <a:endParaRPr lang="en-GB" sz="1600" dirty="0" smtClean="0">
              <a:latin typeface="+mn-lt"/>
            </a:endParaRPr>
          </a:p>
          <a:p>
            <a:pPr algn="l"/>
            <a:r>
              <a:rPr lang="en-GB" sz="1600" b="0" dirty="0" smtClean="0">
                <a:latin typeface="+mn-lt"/>
              </a:rPr>
              <a:t>The Dinner </a:t>
            </a:r>
            <a:r>
              <a:rPr lang="en-GB" sz="1600" b="0" dirty="0">
                <a:latin typeface="+mn-lt"/>
              </a:rPr>
              <a:t>speech should not resort to the base forms of </a:t>
            </a:r>
            <a:r>
              <a:rPr lang="en-GB" sz="1600" b="0" dirty="0" err="1">
                <a:latin typeface="+mn-lt"/>
              </a:rPr>
              <a:t>humor</a:t>
            </a:r>
            <a:r>
              <a:rPr lang="en-GB" sz="1600" b="0" dirty="0">
                <a:latin typeface="+mn-lt"/>
              </a:rPr>
              <a:t>. The </a:t>
            </a:r>
            <a:r>
              <a:rPr lang="en-GB" sz="1600" b="0" dirty="0" err="1">
                <a:latin typeface="+mn-lt"/>
              </a:rPr>
              <a:t>humor</a:t>
            </a:r>
            <a:r>
              <a:rPr lang="en-GB" sz="1600" b="0" dirty="0">
                <a:latin typeface="+mn-lt"/>
              </a:rPr>
              <a:t> should be topical and relevant to the idea presented. This type of speech is found at the collegiate level and is typically eight to ten minutes long</a:t>
            </a:r>
            <a:r>
              <a:rPr lang="en-GB" sz="1600" b="0" dirty="0" smtClean="0">
                <a:latin typeface="+mn-lt"/>
              </a:rPr>
              <a:t>.</a:t>
            </a:r>
            <a:endParaRPr lang="en-GB" sz="1600" b="0" dirty="0">
              <a:latin typeface="+mn-lt"/>
            </a:endParaRPr>
          </a:p>
        </p:txBody>
      </p:sp>
      <p:pic>
        <p:nvPicPr>
          <p:cNvPr id="279554"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310063" y="4581128"/>
            <a:ext cx="1285875" cy="1285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54"/>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3596630" y="404666"/>
            <a:ext cx="2076450" cy="1152129"/>
          </a:xfrm>
          <a:prstGeom prst="rect">
            <a:avLst/>
          </a:prstGeom>
          <a:noFill/>
          <a:ln w="9525">
            <a:noFill/>
            <a:miter lim="800000"/>
            <a:headEnd/>
            <a:tailEnd/>
          </a:ln>
          <a:effectLst/>
        </p:spPr>
      </p:pic>
      <p:pic>
        <p:nvPicPr>
          <p:cNvPr id="174091" name="Picture 11"/>
          <p:cNvPicPr>
            <a:picLocks noChangeAspect="1" noChangeArrowheads="1"/>
          </p:cNvPicPr>
          <p:nvPr/>
        </p:nvPicPr>
        <p:blipFill>
          <a:blip r:embed="rId4" cstate="print">
            <a:grayscl/>
          </a:blip>
          <a:srcRect b="9224"/>
          <a:stretch>
            <a:fillRect/>
          </a:stretch>
        </p:blipFill>
        <p:spPr bwMode="auto">
          <a:xfrm>
            <a:off x="3656856" y="1628807"/>
            <a:ext cx="2016224" cy="1512167"/>
          </a:xfrm>
          <a:prstGeom prst="rect">
            <a:avLst/>
          </a:prstGeom>
          <a:noFill/>
          <a:ln w="9525">
            <a:noFill/>
            <a:miter lim="800000"/>
            <a:headEnd/>
            <a:tailEnd/>
          </a:ln>
        </p:spPr>
      </p:pic>
      <p:graphicFrame>
        <p:nvGraphicFramePr>
          <p:cNvPr id="36868" name="Object 4"/>
          <p:cNvGraphicFramePr>
            <a:graphicFrameLocks noChangeAspect="1"/>
          </p:cNvGraphicFramePr>
          <p:nvPr/>
        </p:nvGraphicFramePr>
        <p:xfrm>
          <a:off x="4009791" y="2183988"/>
          <a:ext cx="1282700" cy="279400"/>
        </p:xfrm>
        <a:graphic>
          <a:graphicData uri="http://schemas.openxmlformats.org/presentationml/2006/ole">
            <p:oleObj spid="_x0000_s236557" name="Equation" r:id="rId5" imgW="850531" imgH="203112" progId="Equation.DSMT4">
              <p:embed/>
            </p:oleObj>
          </a:graphicData>
        </a:graphic>
      </p:graphicFrame>
      <p:graphicFrame>
        <p:nvGraphicFramePr>
          <p:cNvPr id="36873" name="Object 9"/>
          <p:cNvGraphicFramePr>
            <a:graphicFrameLocks noChangeAspect="1"/>
          </p:cNvGraphicFramePr>
          <p:nvPr/>
        </p:nvGraphicFramePr>
        <p:xfrm>
          <a:off x="3152803" y="3861049"/>
          <a:ext cx="442913" cy="282575"/>
        </p:xfrm>
        <a:graphic>
          <a:graphicData uri="http://schemas.openxmlformats.org/presentationml/2006/ole">
            <p:oleObj spid="_x0000_s236558" name="Equation" r:id="rId6" imgW="291973" imgH="203112" progId="Equation.DSMT4">
              <p:embed/>
            </p:oleObj>
          </a:graphicData>
        </a:graphic>
      </p:graphicFrame>
      <p:graphicFrame>
        <p:nvGraphicFramePr>
          <p:cNvPr id="36881" name="Object 17"/>
          <p:cNvGraphicFramePr>
            <a:graphicFrameLocks noChangeAspect="1"/>
          </p:cNvGraphicFramePr>
          <p:nvPr/>
        </p:nvGraphicFramePr>
        <p:xfrm>
          <a:off x="3152800" y="764708"/>
          <a:ext cx="423863" cy="284163"/>
        </p:xfrm>
        <a:graphic>
          <a:graphicData uri="http://schemas.openxmlformats.org/presentationml/2006/ole">
            <p:oleObj spid="_x0000_s236559" name="Equation" r:id="rId7" imgW="279279" imgH="203112" progId="Equation.DSMT4">
              <p:embed/>
            </p:oleObj>
          </a:graphicData>
        </a:graphic>
      </p:graphicFrame>
      <p:sp>
        <p:nvSpPr>
          <p:cNvPr id="45" name="Rectangle 44"/>
          <p:cNvSpPr/>
          <p:nvPr/>
        </p:nvSpPr>
        <p:spPr>
          <a:xfrm>
            <a:off x="632520" y="548682"/>
            <a:ext cx="2418269" cy="646331"/>
          </a:xfrm>
          <a:prstGeom prst="rect">
            <a:avLst/>
          </a:prstGeom>
        </p:spPr>
        <p:txBody>
          <a:bodyPr wrap="square">
            <a:spAutoFit/>
          </a:bodyPr>
          <a:lstStyle/>
          <a:p>
            <a:pPr algn="ctr" eaLnBrk="1" fontAlgn="auto" hangingPunct="1">
              <a:spcBef>
                <a:spcPts val="0"/>
              </a:spcBef>
              <a:spcAft>
                <a:spcPts val="0"/>
              </a:spcAft>
            </a:pPr>
            <a:r>
              <a:rPr lang="en-GB" b="0" dirty="0" smtClean="0">
                <a:solidFill>
                  <a:srgbClr val="1F497D"/>
                </a:solidFill>
                <a:latin typeface="Calibri"/>
              </a:rPr>
              <a:t>The forward (dynamic causal) model</a:t>
            </a:r>
          </a:p>
        </p:txBody>
      </p:sp>
      <p:sp>
        <p:nvSpPr>
          <p:cNvPr id="46" name="Rectangle 45"/>
          <p:cNvSpPr/>
          <p:nvPr/>
        </p:nvSpPr>
        <p:spPr>
          <a:xfrm>
            <a:off x="5673080" y="692699"/>
            <a:ext cx="1008112" cy="430887"/>
          </a:xfrm>
          <a:prstGeom prst="rect">
            <a:avLst/>
          </a:prstGeom>
        </p:spPr>
        <p:txBody>
          <a:bodyPr wrap="square">
            <a:spAutoFit/>
          </a:bodyPr>
          <a:lstStyle/>
          <a:p>
            <a:pPr algn="l" eaLnBrk="1" fontAlgn="auto" hangingPunct="1">
              <a:spcBef>
                <a:spcPts val="0"/>
              </a:spcBef>
              <a:spcAft>
                <a:spcPts val="0"/>
              </a:spcAft>
            </a:pPr>
            <a:r>
              <a:rPr lang="en-GB" sz="1100" b="0" dirty="0" smtClean="0">
                <a:solidFill>
                  <a:schemeClr val="accent2"/>
                </a:solidFill>
                <a:latin typeface="Calibri"/>
              </a:rPr>
              <a:t>Endogenous fluctuations</a:t>
            </a:r>
          </a:p>
        </p:txBody>
      </p:sp>
      <p:pic>
        <p:nvPicPr>
          <p:cNvPr id="23" name="Picture 2"/>
          <p:cNvPicPr>
            <a:picLocks noChangeAspect="1" noChangeArrowheads="1"/>
          </p:cNvPicPr>
          <p:nvPr/>
        </p:nvPicPr>
        <p:blipFill>
          <a:blip r:embed="rId8" cstate="print">
            <a:grayscl/>
            <a:extLst>
              <a:ext uri="{28A0092B-C50C-407E-A947-70E740481C1C}">
                <a14:useLocalDpi xmlns="" xmlns:a14="http://schemas.microsoft.com/office/drawing/2010/main" val="0"/>
              </a:ext>
            </a:extLst>
          </a:blip>
          <a:srcRect/>
          <a:stretch>
            <a:fillRect/>
          </a:stretch>
        </p:blipFill>
        <p:spPr bwMode="auto">
          <a:xfrm>
            <a:off x="3620856" y="3405946"/>
            <a:ext cx="2060575" cy="11927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6" name="Straight Arrow Connector 25"/>
          <p:cNvCxnSpPr/>
          <p:nvPr/>
        </p:nvCxnSpPr>
        <p:spPr>
          <a:xfrm flipV="1">
            <a:off x="4651143" y="1475492"/>
            <a:ext cx="1" cy="504056"/>
          </a:xfrm>
          <a:prstGeom prst="straightConnector1">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73080" y="3790207"/>
            <a:ext cx="864096" cy="430887"/>
          </a:xfrm>
          <a:prstGeom prst="rect">
            <a:avLst/>
          </a:prstGeom>
        </p:spPr>
        <p:txBody>
          <a:bodyPr wrap="square">
            <a:spAutoFit/>
          </a:bodyPr>
          <a:lstStyle/>
          <a:p>
            <a:pPr algn="l" eaLnBrk="1" fontAlgn="auto" hangingPunct="1">
              <a:spcBef>
                <a:spcPts val="0"/>
              </a:spcBef>
              <a:spcAft>
                <a:spcPts val="0"/>
              </a:spcAft>
            </a:pPr>
            <a:r>
              <a:rPr lang="en-GB" sz="1100" b="0" dirty="0" smtClean="0">
                <a:solidFill>
                  <a:schemeClr val="tx1">
                    <a:lumMod val="50000"/>
                    <a:lumOff val="50000"/>
                  </a:schemeClr>
                </a:solidFill>
                <a:latin typeface="Calibri"/>
              </a:rPr>
              <a:t>Observed timeseries</a:t>
            </a:r>
          </a:p>
        </p:txBody>
      </p:sp>
      <p:cxnSp>
        <p:nvCxnSpPr>
          <p:cNvPr id="43" name="Straight Arrow Connector 42"/>
          <p:cNvCxnSpPr/>
          <p:nvPr/>
        </p:nvCxnSpPr>
        <p:spPr>
          <a:xfrm flipV="1">
            <a:off x="4651143" y="3131676"/>
            <a:ext cx="1" cy="504056"/>
          </a:xfrm>
          <a:prstGeom prst="straightConnector1">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9997" name="Picture 13"/>
          <p:cNvPicPr>
            <a:picLocks noChangeAspect="1" noChangeArrowheads="1"/>
          </p:cNvPicPr>
          <p:nvPr/>
        </p:nvPicPr>
        <p:blipFill>
          <a:blip r:embed="rId9" cstate="print">
            <a:duotone>
              <a:prstClr val="black"/>
              <a:schemeClr val="accent2">
                <a:tint val="45000"/>
                <a:satMod val="400000"/>
              </a:schemeClr>
            </a:duotone>
          </a:blip>
          <a:srcRect/>
          <a:stretch>
            <a:fillRect/>
          </a:stretch>
        </p:blipFill>
        <p:spPr bwMode="auto">
          <a:xfrm>
            <a:off x="5313040" y="2204864"/>
            <a:ext cx="1362075" cy="1376362"/>
          </a:xfrm>
          <a:prstGeom prst="rect">
            <a:avLst/>
          </a:prstGeom>
          <a:noFill/>
          <a:ln w="9525">
            <a:noFill/>
            <a:miter lim="800000"/>
            <a:headEnd/>
            <a:tailEnd/>
          </a:ln>
        </p:spPr>
      </p:pic>
      <p:graphicFrame>
        <p:nvGraphicFramePr>
          <p:cNvPr id="174094" name="Object 14"/>
          <p:cNvGraphicFramePr>
            <a:graphicFrameLocks noChangeAspect="1"/>
          </p:cNvGraphicFramePr>
          <p:nvPr/>
        </p:nvGraphicFramePr>
        <p:xfrm>
          <a:off x="6996116" y="2673350"/>
          <a:ext cx="2022475" cy="647700"/>
        </p:xfrm>
        <a:graphic>
          <a:graphicData uri="http://schemas.openxmlformats.org/presentationml/2006/ole">
            <p:oleObj spid="_x0000_s236560" name="Equation" r:id="rId10" imgW="1409700" imgH="457200" progId="Equation.DSMT4">
              <p:embed/>
            </p:oleObj>
          </a:graphicData>
        </a:graphic>
      </p:graphicFrame>
      <p:grpSp>
        <p:nvGrpSpPr>
          <p:cNvPr id="19" name="Group 18"/>
          <p:cNvGrpSpPr/>
          <p:nvPr/>
        </p:nvGrpSpPr>
        <p:grpSpPr>
          <a:xfrm>
            <a:off x="848546" y="4869160"/>
            <a:ext cx="5904657" cy="1331094"/>
            <a:chOff x="848546" y="4869160"/>
            <a:chExt cx="5904657" cy="1331094"/>
          </a:xfrm>
        </p:grpSpPr>
        <p:pic>
          <p:nvPicPr>
            <p:cNvPr id="236553" name="Picture 9"/>
            <p:cNvPicPr>
              <a:picLocks noChangeAspect="1" noChangeArrowheads="1"/>
            </p:cNvPicPr>
            <p:nvPr/>
          </p:nvPicPr>
          <p:blipFill>
            <a:blip r:embed="rId11" cstate="print"/>
            <a:srcRect/>
            <a:stretch>
              <a:fillRect/>
            </a:stretch>
          </p:blipFill>
          <p:spPr bwMode="auto">
            <a:xfrm>
              <a:off x="2288707" y="4869160"/>
              <a:ext cx="4464496" cy="1331094"/>
            </a:xfrm>
            <a:prstGeom prst="rect">
              <a:avLst/>
            </a:prstGeom>
            <a:noFill/>
            <a:ln w="9525">
              <a:noFill/>
              <a:miter lim="800000"/>
              <a:headEnd/>
              <a:tailEnd/>
            </a:ln>
          </p:spPr>
        </p:pic>
        <p:pic>
          <p:nvPicPr>
            <p:cNvPr id="236555" name="Picture 11" descr="https://media.licdn.com/media/p/1/000/19d/131/350947b.jpg"/>
            <p:cNvPicPr>
              <a:picLocks noChangeAspect="1" noChangeArrowheads="1"/>
            </p:cNvPicPr>
            <p:nvPr/>
          </p:nvPicPr>
          <p:blipFill>
            <a:blip r:embed="rId12" cstate="print"/>
            <a:srcRect/>
            <a:stretch>
              <a:fillRect/>
            </a:stretch>
          </p:blipFill>
          <p:spPr bwMode="auto">
            <a:xfrm flipH="1">
              <a:off x="848546" y="4941168"/>
              <a:ext cx="1152127" cy="1224136"/>
            </a:xfrm>
            <a:prstGeom prst="rect">
              <a:avLst/>
            </a:prstGeom>
            <a:ln>
              <a:noFill/>
            </a:ln>
            <a:effectLst>
              <a:outerShdw blurRad="292100" dist="139700" dir="2700000" algn="tl" rotWithShape="0">
                <a:srgbClr val="333333">
                  <a:alpha val="65000"/>
                </a:srgbClr>
              </a:outerShdw>
            </a:effectLst>
          </p:spPr>
        </p:pic>
      </p:grpSp>
      <p:pic>
        <p:nvPicPr>
          <p:cNvPr id="236554" name="Picture 10" descr="http://www.fil.ion.ucl.ac.uk/~jdaunize/cv_files/image007.jpg"/>
          <p:cNvPicPr>
            <a:picLocks noChangeAspect="1" noChangeArrowheads="1"/>
          </p:cNvPicPr>
          <p:nvPr/>
        </p:nvPicPr>
        <p:blipFill>
          <a:blip r:embed="rId13" cstate="print">
            <a:duotone>
              <a:prstClr val="black"/>
              <a:srgbClr val="D9C3A5">
                <a:tint val="50000"/>
                <a:satMod val="180000"/>
              </a:srgbClr>
            </a:duotone>
          </a:blip>
          <a:srcRect/>
          <a:stretch>
            <a:fillRect/>
          </a:stretch>
        </p:blipFill>
        <p:spPr bwMode="auto">
          <a:xfrm>
            <a:off x="7041232" y="4941168"/>
            <a:ext cx="1872208" cy="1239349"/>
          </a:xfrm>
          <a:prstGeom prst="rect">
            <a:avLst/>
          </a:prstGeom>
          <a:ln>
            <a:noFill/>
          </a:ln>
          <a:effectLst>
            <a:outerShdw blurRad="292100" dist="139700" dir="2700000" algn="tl" rotWithShape="0">
              <a:srgbClr val="333333">
                <a:alpha val="65000"/>
              </a:srgbClr>
            </a:outerShdw>
          </a:effectLst>
        </p:spPr>
      </p:pic>
      <p:sp>
        <p:nvSpPr>
          <p:cNvPr id="20" name="Rectangle 19"/>
          <p:cNvSpPr/>
          <p:nvPr/>
        </p:nvSpPr>
        <p:spPr>
          <a:xfrm>
            <a:off x="560512" y="3789040"/>
            <a:ext cx="2418269" cy="369332"/>
          </a:xfrm>
          <a:prstGeom prst="rect">
            <a:avLst/>
          </a:prstGeom>
        </p:spPr>
        <p:txBody>
          <a:bodyPr wrap="square">
            <a:spAutoFit/>
          </a:bodyPr>
          <a:lstStyle/>
          <a:p>
            <a:pPr algn="ctr" eaLnBrk="1" fontAlgn="auto" hangingPunct="1">
              <a:spcBef>
                <a:spcPts val="0"/>
              </a:spcBef>
              <a:spcAft>
                <a:spcPts val="0"/>
              </a:spcAft>
            </a:pPr>
            <a:r>
              <a:rPr lang="en-GB" dirty="0" smtClean="0">
                <a:solidFill>
                  <a:schemeClr val="accent2"/>
                </a:solidFill>
                <a:latin typeface="Calibri"/>
              </a:rPr>
              <a:t>Stochastic DCM</a:t>
            </a:r>
          </a:p>
        </p:txBody>
      </p:sp>
    </p:spTree>
    <p:extLst>
      <p:ext uri="{BB962C8B-B14F-4D97-AF65-F5344CB8AC3E}">
        <p14:creationId xmlns="" xmlns:p14="http://schemas.microsoft.com/office/powerpoint/2010/main" val="8230200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554"/>
                                        </p:tgtEl>
                                        <p:attrNameLst>
                                          <p:attrName>style.visibility</p:attrName>
                                        </p:attrNameLst>
                                      </p:cBhvr>
                                      <p:to>
                                        <p:strVal val="visible"/>
                                      </p:to>
                                    </p:set>
                                    <p:animEffect transition="in" filter="fade">
                                      <p:cBhvr>
                                        <p:cTn id="12" dur="2000"/>
                                        <p:tgtEl>
                                          <p:spTgt spid="236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Rounded Rectangle 492"/>
          <p:cNvSpPr/>
          <p:nvPr/>
        </p:nvSpPr>
        <p:spPr>
          <a:xfrm>
            <a:off x="5043011" y="188640"/>
            <a:ext cx="4410489" cy="3150350"/>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 name="Rounded Rectangle 493"/>
          <p:cNvSpPr/>
          <p:nvPr/>
        </p:nvSpPr>
        <p:spPr>
          <a:xfrm>
            <a:off x="5043010" y="3519010"/>
            <a:ext cx="4410489" cy="3150350"/>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5" name="Group 414"/>
          <p:cNvGrpSpPr/>
          <p:nvPr/>
        </p:nvGrpSpPr>
        <p:grpSpPr>
          <a:xfrm>
            <a:off x="5183290" y="3820449"/>
            <a:ext cx="3946174" cy="2130325"/>
            <a:chOff x="5183288" y="3820443"/>
            <a:chExt cx="3946174" cy="2130325"/>
          </a:xfrm>
        </p:grpSpPr>
        <p:sp>
          <p:nvSpPr>
            <p:cNvPr id="2" name="Rectangle 35"/>
            <p:cNvSpPr>
              <a:spLocks noChangeArrowheads="1"/>
            </p:cNvSpPr>
            <p:nvPr/>
          </p:nvSpPr>
          <p:spPr bwMode="auto">
            <a:xfrm>
              <a:off x="5425827" y="4842793"/>
              <a:ext cx="128587" cy="736600"/>
            </a:xfrm>
            <a:prstGeom prst="rect">
              <a:avLst/>
            </a:prstGeom>
            <a:solidFill>
              <a:srgbClr val="CCCCCC"/>
            </a:solidFill>
            <a:ln w="9525">
              <a:noFill/>
              <a:miter lim="800000"/>
              <a:headEnd/>
              <a:tailEnd/>
            </a:ln>
          </p:spPr>
          <p:txBody>
            <a:bodyPr/>
            <a:lstStyle/>
            <a:p>
              <a:endParaRPr lang="en-US"/>
            </a:p>
          </p:txBody>
        </p:sp>
        <p:sp>
          <p:nvSpPr>
            <p:cNvPr id="3" name="Rectangle 37"/>
            <p:cNvSpPr>
              <a:spLocks noChangeArrowheads="1"/>
            </p:cNvSpPr>
            <p:nvPr/>
          </p:nvSpPr>
          <p:spPr bwMode="auto">
            <a:xfrm>
              <a:off x="5586164" y="4328443"/>
              <a:ext cx="133350" cy="514350"/>
            </a:xfrm>
            <a:prstGeom prst="rect">
              <a:avLst/>
            </a:prstGeom>
            <a:solidFill>
              <a:srgbClr val="CCCCCC"/>
            </a:solidFill>
            <a:ln w="9525">
              <a:noFill/>
              <a:miter lim="800000"/>
              <a:headEnd/>
              <a:tailEnd/>
            </a:ln>
          </p:spPr>
          <p:txBody>
            <a:bodyPr/>
            <a:lstStyle/>
            <a:p>
              <a:endParaRPr lang="en-US"/>
            </a:p>
          </p:txBody>
        </p:sp>
        <p:sp>
          <p:nvSpPr>
            <p:cNvPr id="4" name="Rectangle 39"/>
            <p:cNvSpPr>
              <a:spLocks noChangeArrowheads="1"/>
            </p:cNvSpPr>
            <p:nvPr/>
          </p:nvSpPr>
          <p:spPr bwMode="auto">
            <a:xfrm>
              <a:off x="5751264" y="4842793"/>
              <a:ext cx="133350" cy="165100"/>
            </a:xfrm>
            <a:prstGeom prst="rect">
              <a:avLst/>
            </a:prstGeom>
            <a:solidFill>
              <a:srgbClr val="CCCCCC"/>
            </a:solidFill>
            <a:ln w="9525">
              <a:noFill/>
              <a:miter lim="800000"/>
              <a:headEnd/>
              <a:tailEnd/>
            </a:ln>
          </p:spPr>
          <p:txBody>
            <a:bodyPr/>
            <a:lstStyle/>
            <a:p>
              <a:endParaRPr lang="en-US"/>
            </a:p>
          </p:txBody>
        </p:sp>
        <p:sp>
          <p:nvSpPr>
            <p:cNvPr id="5" name="Rectangle 41"/>
            <p:cNvSpPr>
              <a:spLocks noChangeArrowheads="1"/>
            </p:cNvSpPr>
            <p:nvPr/>
          </p:nvSpPr>
          <p:spPr bwMode="auto">
            <a:xfrm>
              <a:off x="5916364" y="4372893"/>
              <a:ext cx="127000" cy="469900"/>
            </a:xfrm>
            <a:prstGeom prst="rect">
              <a:avLst/>
            </a:prstGeom>
            <a:solidFill>
              <a:srgbClr val="CCCCCC"/>
            </a:solidFill>
            <a:ln w="9525">
              <a:noFill/>
              <a:miter lim="800000"/>
              <a:headEnd/>
              <a:tailEnd/>
            </a:ln>
          </p:spPr>
          <p:txBody>
            <a:bodyPr/>
            <a:lstStyle/>
            <a:p>
              <a:endParaRPr lang="en-US"/>
            </a:p>
          </p:txBody>
        </p:sp>
        <p:sp>
          <p:nvSpPr>
            <p:cNvPr id="6" name="Rectangle 43"/>
            <p:cNvSpPr>
              <a:spLocks noChangeArrowheads="1"/>
            </p:cNvSpPr>
            <p:nvPr/>
          </p:nvSpPr>
          <p:spPr bwMode="auto">
            <a:xfrm>
              <a:off x="6075114" y="4842793"/>
              <a:ext cx="133350" cy="736600"/>
            </a:xfrm>
            <a:prstGeom prst="rect">
              <a:avLst/>
            </a:prstGeom>
            <a:solidFill>
              <a:srgbClr val="CCCCCC"/>
            </a:solidFill>
            <a:ln w="9525">
              <a:noFill/>
              <a:miter lim="800000"/>
              <a:headEnd/>
              <a:tailEnd/>
            </a:ln>
          </p:spPr>
          <p:txBody>
            <a:bodyPr/>
            <a:lstStyle/>
            <a:p>
              <a:endParaRPr lang="en-US"/>
            </a:p>
          </p:txBody>
        </p:sp>
        <p:sp>
          <p:nvSpPr>
            <p:cNvPr id="7" name="Rectangle 45"/>
            <p:cNvSpPr>
              <a:spLocks noChangeArrowheads="1"/>
            </p:cNvSpPr>
            <p:nvPr/>
          </p:nvSpPr>
          <p:spPr bwMode="auto">
            <a:xfrm>
              <a:off x="6240214" y="4842793"/>
              <a:ext cx="127000" cy="285750"/>
            </a:xfrm>
            <a:prstGeom prst="rect">
              <a:avLst/>
            </a:prstGeom>
            <a:solidFill>
              <a:srgbClr val="CCCCCC"/>
            </a:solidFill>
            <a:ln w="9525">
              <a:noFill/>
              <a:miter lim="800000"/>
              <a:headEnd/>
              <a:tailEnd/>
            </a:ln>
          </p:spPr>
          <p:txBody>
            <a:bodyPr/>
            <a:lstStyle/>
            <a:p>
              <a:endParaRPr lang="en-US"/>
            </a:p>
          </p:txBody>
        </p:sp>
        <p:sp>
          <p:nvSpPr>
            <p:cNvPr id="8" name="Rectangle 47"/>
            <p:cNvSpPr>
              <a:spLocks noChangeArrowheads="1"/>
            </p:cNvSpPr>
            <p:nvPr/>
          </p:nvSpPr>
          <p:spPr bwMode="auto">
            <a:xfrm>
              <a:off x="6398964" y="4842793"/>
              <a:ext cx="133350" cy="196850"/>
            </a:xfrm>
            <a:prstGeom prst="rect">
              <a:avLst/>
            </a:prstGeom>
            <a:solidFill>
              <a:srgbClr val="CCCCCC"/>
            </a:solidFill>
            <a:ln w="9525">
              <a:noFill/>
              <a:miter lim="800000"/>
              <a:headEnd/>
              <a:tailEnd/>
            </a:ln>
          </p:spPr>
          <p:txBody>
            <a:bodyPr/>
            <a:lstStyle/>
            <a:p>
              <a:endParaRPr lang="en-US"/>
            </a:p>
          </p:txBody>
        </p:sp>
        <p:sp>
          <p:nvSpPr>
            <p:cNvPr id="9" name="Rectangle 49"/>
            <p:cNvSpPr>
              <a:spLocks noChangeArrowheads="1"/>
            </p:cNvSpPr>
            <p:nvPr/>
          </p:nvSpPr>
          <p:spPr bwMode="auto">
            <a:xfrm>
              <a:off x="6564064" y="4842793"/>
              <a:ext cx="133350" cy="374650"/>
            </a:xfrm>
            <a:prstGeom prst="rect">
              <a:avLst/>
            </a:prstGeom>
            <a:solidFill>
              <a:srgbClr val="CCCCCC"/>
            </a:solidFill>
            <a:ln w="9525">
              <a:noFill/>
              <a:miter lim="800000"/>
              <a:headEnd/>
              <a:tailEnd/>
            </a:ln>
          </p:spPr>
          <p:txBody>
            <a:bodyPr/>
            <a:lstStyle/>
            <a:p>
              <a:endParaRPr lang="en-US"/>
            </a:p>
          </p:txBody>
        </p:sp>
        <p:sp>
          <p:nvSpPr>
            <p:cNvPr id="10" name="Rectangle 51"/>
            <p:cNvSpPr>
              <a:spLocks noChangeArrowheads="1"/>
            </p:cNvSpPr>
            <p:nvPr/>
          </p:nvSpPr>
          <p:spPr bwMode="auto">
            <a:xfrm>
              <a:off x="6729164" y="4842793"/>
              <a:ext cx="127000" cy="736600"/>
            </a:xfrm>
            <a:prstGeom prst="rect">
              <a:avLst/>
            </a:prstGeom>
            <a:solidFill>
              <a:srgbClr val="CCCCCC"/>
            </a:solidFill>
            <a:ln w="9525">
              <a:noFill/>
              <a:miter lim="800000"/>
              <a:headEnd/>
              <a:tailEnd/>
            </a:ln>
          </p:spPr>
          <p:txBody>
            <a:bodyPr/>
            <a:lstStyle/>
            <a:p>
              <a:endParaRPr lang="en-US"/>
            </a:p>
          </p:txBody>
        </p:sp>
        <p:sp>
          <p:nvSpPr>
            <p:cNvPr id="11" name="Rectangle 63"/>
            <p:cNvSpPr>
              <a:spLocks noChangeArrowheads="1"/>
            </p:cNvSpPr>
            <p:nvPr/>
          </p:nvSpPr>
          <p:spPr bwMode="auto">
            <a:xfrm>
              <a:off x="5470277" y="4842793"/>
              <a:ext cx="38100" cy="812800"/>
            </a:xfrm>
            <a:prstGeom prst="rect">
              <a:avLst/>
            </a:prstGeom>
            <a:solidFill>
              <a:srgbClr val="000000"/>
            </a:solidFill>
            <a:ln w="9525">
              <a:noFill/>
              <a:miter lim="800000"/>
              <a:headEnd/>
              <a:tailEnd/>
            </a:ln>
          </p:spPr>
          <p:txBody>
            <a:bodyPr/>
            <a:lstStyle/>
            <a:p>
              <a:endParaRPr lang="en-US"/>
            </a:p>
          </p:txBody>
        </p:sp>
        <p:sp>
          <p:nvSpPr>
            <p:cNvPr id="12" name="Rectangle 65"/>
            <p:cNvSpPr>
              <a:spLocks noChangeArrowheads="1"/>
            </p:cNvSpPr>
            <p:nvPr/>
          </p:nvSpPr>
          <p:spPr bwMode="auto">
            <a:xfrm>
              <a:off x="5636964" y="4353843"/>
              <a:ext cx="38100" cy="488950"/>
            </a:xfrm>
            <a:prstGeom prst="rect">
              <a:avLst/>
            </a:prstGeom>
            <a:solidFill>
              <a:srgbClr val="000000"/>
            </a:solidFill>
            <a:ln w="9525">
              <a:noFill/>
              <a:miter lim="800000"/>
              <a:headEnd/>
              <a:tailEnd/>
            </a:ln>
          </p:spPr>
          <p:txBody>
            <a:bodyPr/>
            <a:lstStyle/>
            <a:p>
              <a:endParaRPr lang="en-US"/>
            </a:p>
          </p:txBody>
        </p:sp>
        <p:sp>
          <p:nvSpPr>
            <p:cNvPr id="13" name="Rectangle 69"/>
            <p:cNvSpPr>
              <a:spLocks noChangeArrowheads="1"/>
            </p:cNvSpPr>
            <p:nvPr/>
          </p:nvSpPr>
          <p:spPr bwMode="auto">
            <a:xfrm>
              <a:off x="5960814" y="4195093"/>
              <a:ext cx="38100" cy="647700"/>
            </a:xfrm>
            <a:prstGeom prst="rect">
              <a:avLst/>
            </a:prstGeom>
            <a:solidFill>
              <a:srgbClr val="000000"/>
            </a:solidFill>
            <a:ln w="9525">
              <a:noFill/>
              <a:miter lim="800000"/>
              <a:headEnd/>
              <a:tailEnd/>
            </a:ln>
          </p:spPr>
          <p:txBody>
            <a:bodyPr/>
            <a:lstStyle/>
            <a:p>
              <a:endParaRPr lang="en-US"/>
            </a:p>
          </p:txBody>
        </p:sp>
        <p:sp>
          <p:nvSpPr>
            <p:cNvPr id="14" name="Rectangle 71"/>
            <p:cNvSpPr>
              <a:spLocks noChangeArrowheads="1"/>
            </p:cNvSpPr>
            <p:nvPr/>
          </p:nvSpPr>
          <p:spPr bwMode="auto">
            <a:xfrm>
              <a:off x="6119564" y="4842793"/>
              <a:ext cx="44450" cy="812800"/>
            </a:xfrm>
            <a:prstGeom prst="rect">
              <a:avLst/>
            </a:prstGeom>
            <a:solidFill>
              <a:srgbClr val="000000"/>
            </a:solidFill>
            <a:ln w="9525">
              <a:noFill/>
              <a:miter lim="800000"/>
              <a:headEnd/>
              <a:tailEnd/>
            </a:ln>
          </p:spPr>
          <p:txBody>
            <a:bodyPr/>
            <a:lstStyle/>
            <a:p>
              <a:endParaRPr lang="en-US"/>
            </a:p>
          </p:txBody>
        </p:sp>
        <p:sp>
          <p:nvSpPr>
            <p:cNvPr id="15" name="Rectangle 73"/>
            <p:cNvSpPr>
              <a:spLocks noChangeArrowheads="1"/>
            </p:cNvSpPr>
            <p:nvPr/>
          </p:nvSpPr>
          <p:spPr bwMode="auto">
            <a:xfrm>
              <a:off x="6284664" y="4842793"/>
              <a:ext cx="38100" cy="323850"/>
            </a:xfrm>
            <a:prstGeom prst="rect">
              <a:avLst/>
            </a:prstGeom>
            <a:solidFill>
              <a:srgbClr val="000000"/>
            </a:solidFill>
            <a:ln w="9525">
              <a:noFill/>
              <a:miter lim="800000"/>
              <a:headEnd/>
              <a:tailEnd/>
            </a:ln>
          </p:spPr>
          <p:txBody>
            <a:bodyPr/>
            <a:lstStyle/>
            <a:p>
              <a:endParaRPr lang="en-US"/>
            </a:p>
          </p:txBody>
        </p:sp>
        <p:sp>
          <p:nvSpPr>
            <p:cNvPr id="16" name="Rectangle 77"/>
            <p:cNvSpPr>
              <a:spLocks noChangeArrowheads="1"/>
            </p:cNvSpPr>
            <p:nvPr/>
          </p:nvSpPr>
          <p:spPr bwMode="auto">
            <a:xfrm>
              <a:off x="6608514" y="4842793"/>
              <a:ext cx="44450" cy="488950"/>
            </a:xfrm>
            <a:prstGeom prst="rect">
              <a:avLst/>
            </a:prstGeom>
            <a:solidFill>
              <a:srgbClr val="000000"/>
            </a:solidFill>
            <a:ln w="9525">
              <a:noFill/>
              <a:miter lim="800000"/>
              <a:headEnd/>
              <a:tailEnd/>
            </a:ln>
          </p:spPr>
          <p:txBody>
            <a:bodyPr/>
            <a:lstStyle/>
            <a:p>
              <a:endParaRPr lang="en-US"/>
            </a:p>
          </p:txBody>
        </p:sp>
        <p:sp>
          <p:nvSpPr>
            <p:cNvPr id="17" name="Rectangle 79"/>
            <p:cNvSpPr>
              <a:spLocks noChangeArrowheads="1"/>
            </p:cNvSpPr>
            <p:nvPr/>
          </p:nvSpPr>
          <p:spPr bwMode="auto">
            <a:xfrm>
              <a:off x="6773614" y="4842793"/>
              <a:ext cx="38100" cy="647700"/>
            </a:xfrm>
            <a:prstGeom prst="rect">
              <a:avLst/>
            </a:prstGeom>
            <a:solidFill>
              <a:srgbClr val="000000"/>
            </a:solidFill>
            <a:ln w="9525">
              <a:noFill/>
              <a:miter lim="800000"/>
              <a:headEnd/>
              <a:tailEnd/>
            </a:ln>
          </p:spPr>
          <p:txBody>
            <a:bodyPr/>
            <a:lstStyle/>
            <a:p>
              <a:endParaRPr lang="en-US"/>
            </a:p>
          </p:txBody>
        </p:sp>
        <p:sp>
          <p:nvSpPr>
            <p:cNvPr id="19" name="Line 9"/>
            <p:cNvSpPr>
              <a:spLocks noChangeShapeType="1"/>
            </p:cNvSpPr>
            <p:nvPr/>
          </p:nvSpPr>
          <p:spPr bwMode="auto">
            <a:xfrm>
              <a:off x="5324227" y="5655593"/>
              <a:ext cx="1633537" cy="0"/>
            </a:xfrm>
            <a:prstGeom prst="line">
              <a:avLst/>
            </a:prstGeom>
            <a:noFill/>
            <a:ln w="0">
              <a:solidFill>
                <a:srgbClr val="000000"/>
              </a:solidFill>
              <a:round/>
              <a:headEnd/>
              <a:tailEnd/>
            </a:ln>
          </p:spPr>
          <p:txBody>
            <a:bodyPr/>
            <a:lstStyle/>
            <a:p>
              <a:endParaRPr lang="en-GB"/>
            </a:p>
          </p:txBody>
        </p:sp>
        <p:sp>
          <p:nvSpPr>
            <p:cNvPr id="20" name="Line 10"/>
            <p:cNvSpPr>
              <a:spLocks noChangeShapeType="1"/>
            </p:cNvSpPr>
            <p:nvPr/>
          </p:nvSpPr>
          <p:spPr bwMode="auto">
            <a:xfrm flipV="1">
              <a:off x="5324227" y="4029993"/>
              <a:ext cx="0" cy="1625600"/>
            </a:xfrm>
            <a:prstGeom prst="line">
              <a:avLst/>
            </a:prstGeom>
            <a:noFill/>
            <a:ln w="0">
              <a:solidFill>
                <a:srgbClr val="000000"/>
              </a:solidFill>
              <a:round/>
              <a:headEnd/>
              <a:tailEnd/>
            </a:ln>
          </p:spPr>
          <p:txBody>
            <a:bodyPr/>
            <a:lstStyle/>
            <a:p>
              <a:endParaRPr lang="en-GB"/>
            </a:p>
          </p:txBody>
        </p:sp>
        <p:sp>
          <p:nvSpPr>
            <p:cNvPr id="21" name="Line 11"/>
            <p:cNvSpPr>
              <a:spLocks noChangeShapeType="1"/>
            </p:cNvSpPr>
            <p:nvPr/>
          </p:nvSpPr>
          <p:spPr bwMode="auto">
            <a:xfrm flipV="1">
              <a:off x="5489327" y="5636543"/>
              <a:ext cx="0" cy="19050"/>
            </a:xfrm>
            <a:prstGeom prst="line">
              <a:avLst/>
            </a:prstGeom>
            <a:noFill/>
            <a:ln w="0">
              <a:solidFill>
                <a:srgbClr val="000000"/>
              </a:solidFill>
              <a:round/>
              <a:headEnd/>
              <a:tailEnd/>
            </a:ln>
          </p:spPr>
          <p:txBody>
            <a:bodyPr/>
            <a:lstStyle/>
            <a:p>
              <a:endParaRPr lang="en-GB"/>
            </a:p>
          </p:txBody>
        </p:sp>
        <p:sp>
          <p:nvSpPr>
            <p:cNvPr id="22" name="Rectangle 12"/>
            <p:cNvSpPr>
              <a:spLocks noChangeArrowheads="1"/>
            </p:cNvSpPr>
            <p:nvPr/>
          </p:nvSpPr>
          <p:spPr bwMode="auto">
            <a:xfrm>
              <a:off x="5469874" y="5680993"/>
              <a:ext cx="41678"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1</a:t>
              </a:r>
              <a:endParaRPr lang="en-GB"/>
            </a:p>
          </p:txBody>
        </p:sp>
        <p:sp>
          <p:nvSpPr>
            <p:cNvPr id="23" name="Line 13"/>
            <p:cNvSpPr>
              <a:spLocks noChangeShapeType="1"/>
            </p:cNvSpPr>
            <p:nvPr/>
          </p:nvSpPr>
          <p:spPr bwMode="auto">
            <a:xfrm flipV="1">
              <a:off x="5656014" y="5636543"/>
              <a:ext cx="0" cy="19050"/>
            </a:xfrm>
            <a:prstGeom prst="line">
              <a:avLst/>
            </a:prstGeom>
            <a:noFill/>
            <a:ln w="0">
              <a:solidFill>
                <a:srgbClr val="000000"/>
              </a:solidFill>
              <a:round/>
              <a:headEnd/>
              <a:tailEnd/>
            </a:ln>
          </p:spPr>
          <p:txBody>
            <a:bodyPr/>
            <a:lstStyle/>
            <a:p>
              <a:endParaRPr lang="en-GB"/>
            </a:p>
          </p:txBody>
        </p:sp>
        <p:sp>
          <p:nvSpPr>
            <p:cNvPr id="24" name="Rectangle 14"/>
            <p:cNvSpPr>
              <a:spLocks noChangeArrowheads="1"/>
            </p:cNvSpPr>
            <p:nvPr/>
          </p:nvSpPr>
          <p:spPr bwMode="auto">
            <a:xfrm>
              <a:off x="5636561" y="5680993"/>
              <a:ext cx="41678"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2</a:t>
              </a:r>
              <a:endParaRPr lang="en-GB"/>
            </a:p>
          </p:txBody>
        </p:sp>
        <p:sp>
          <p:nvSpPr>
            <p:cNvPr id="25" name="Line 15"/>
            <p:cNvSpPr>
              <a:spLocks noChangeShapeType="1"/>
            </p:cNvSpPr>
            <p:nvPr/>
          </p:nvSpPr>
          <p:spPr bwMode="auto">
            <a:xfrm flipV="1">
              <a:off x="5814764" y="5636543"/>
              <a:ext cx="0" cy="19050"/>
            </a:xfrm>
            <a:prstGeom prst="line">
              <a:avLst/>
            </a:prstGeom>
            <a:noFill/>
            <a:ln w="0">
              <a:solidFill>
                <a:srgbClr val="000000"/>
              </a:solidFill>
              <a:round/>
              <a:headEnd/>
              <a:tailEnd/>
            </a:ln>
          </p:spPr>
          <p:txBody>
            <a:bodyPr/>
            <a:lstStyle/>
            <a:p>
              <a:endParaRPr lang="en-GB"/>
            </a:p>
          </p:txBody>
        </p:sp>
        <p:sp>
          <p:nvSpPr>
            <p:cNvPr id="26" name="Rectangle 16"/>
            <p:cNvSpPr>
              <a:spLocks noChangeArrowheads="1"/>
            </p:cNvSpPr>
            <p:nvPr/>
          </p:nvSpPr>
          <p:spPr bwMode="auto">
            <a:xfrm>
              <a:off x="5795311" y="5680993"/>
              <a:ext cx="41678"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3</a:t>
              </a:r>
              <a:endParaRPr lang="en-GB"/>
            </a:p>
          </p:txBody>
        </p:sp>
        <p:sp>
          <p:nvSpPr>
            <p:cNvPr id="27" name="Line 17"/>
            <p:cNvSpPr>
              <a:spLocks noChangeShapeType="1"/>
            </p:cNvSpPr>
            <p:nvPr/>
          </p:nvSpPr>
          <p:spPr bwMode="auto">
            <a:xfrm flipV="1">
              <a:off x="5979864" y="5636543"/>
              <a:ext cx="0" cy="19050"/>
            </a:xfrm>
            <a:prstGeom prst="line">
              <a:avLst/>
            </a:prstGeom>
            <a:noFill/>
            <a:ln w="0">
              <a:solidFill>
                <a:srgbClr val="000000"/>
              </a:solidFill>
              <a:round/>
              <a:headEnd/>
              <a:tailEnd/>
            </a:ln>
          </p:spPr>
          <p:txBody>
            <a:bodyPr/>
            <a:lstStyle/>
            <a:p>
              <a:endParaRPr lang="en-GB"/>
            </a:p>
          </p:txBody>
        </p:sp>
        <p:sp>
          <p:nvSpPr>
            <p:cNvPr id="28" name="Rectangle 18"/>
            <p:cNvSpPr>
              <a:spLocks noChangeArrowheads="1"/>
            </p:cNvSpPr>
            <p:nvPr/>
          </p:nvSpPr>
          <p:spPr bwMode="auto">
            <a:xfrm>
              <a:off x="5960411" y="5680993"/>
              <a:ext cx="41678"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4</a:t>
              </a:r>
              <a:endParaRPr lang="en-GB"/>
            </a:p>
          </p:txBody>
        </p:sp>
        <p:sp>
          <p:nvSpPr>
            <p:cNvPr id="29" name="Line 19"/>
            <p:cNvSpPr>
              <a:spLocks noChangeShapeType="1"/>
            </p:cNvSpPr>
            <p:nvPr/>
          </p:nvSpPr>
          <p:spPr bwMode="auto">
            <a:xfrm flipV="1">
              <a:off x="6144964" y="5636543"/>
              <a:ext cx="0" cy="19050"/>
            </a:xfrm>
            <a:prstGeom prst="line">
              <a:avLst/>
            </a:prstGeom>
            <a:noFill/>
            <a:ln w="0">
              <a:solidFill>
                <a:srgbClr val="000000"/>
              </a:solidFill>
              <a:round/>
              <a:headEnd/>
              <a:tailEnd/>
            </a:ln>
          </p:spPr>
          <p:txBody>
            <a:bodyPr/>
            <a:lstStyle/>
            <a:p>
              <a:endParaRPr lang="en-GB"/>
            </a:p>
          </p:txBody>
        </p:sp>
        <p:sp>
          <p:nvSpPr>
            <p:cNvPr id="30" name="Rectangle 20"/>
            <p:cNvSpPr>
              <a:spLocks noChangeArrowheads="1"/>
            </p:cNvSpPr>
            <p:nvPr/>
          </p:nvSpPr>
          <p:spPr bwMode="auto">
            <a:xfrm>
              <a:off x="6125511" y="5680993"/>
              <a:ext cx="41678"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5</a:t>
              </a:r>
              <a:endParaRPr lang="en-GB"/>
            </a:p>
          </p:txBody>
        </p:sp>
        <p:sp>
          <p:nvSpPr>
            <p:cNvPr id="31" name="Line 21"/>
            <p:cNvSpPr>
              <a:spLocks noChangeShapeType="1"/>
            </p:cNvSpPr>
            <p:nvPr/>
          </p:nvSpPr>
          <p:spPr bwMode="auto">
            <a:xfrm flipV="1">
              <a:off x="6303714" y="5636543"/>
              <a:ext cx="0" cy="19050"/>
            </a:xfrm>
            <a:prstGeom prst="line">
              <a:avLst/>
            </a:prstGeom>
            <a:noFill/>
            <a:ln w="0">
              <a:solidFill>
                <a:srgbClr val="000000"/>
              </a:solidFill>
              <a:round/>
              <a:headEnd/>
              <a:tailEnd/>
            </a:ln>
          </p:spPr>
          <p:txBody>
            <a:bodyPr/>
            <a:lstStyle/>
            <a:p>
              <a:endParaRPr lang="en-GB"/>
            </a:p>
          </p:txBody>
        </p:sp>
        <p:sp>
          <p:nvSpPr>
            <p:cNvPr id="32" name="Rectangle 22"/>
            <p:cNvSpPr>
              <a:spLocks noChangeArrowheads="1"/>
            </p:cNvSpPr>
            <p:nvPr/>
          </p:nvSpPr>
          <p:spPr bwMode="auto">
            <a:xfrm>
              <a:off x="6284261" y="5680993"/>
              <a:ext cx="41678"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6</a:t>
              </a:r>
              <a:endParaRPr lang="en-GB"/>
            </a:p>
          </p:txBody>
        </p:sp>
        <p:sp>
          <p:nvSpPr>
            <p:cNvPr id="33" name="Line 23"/>
            <p:cNvSpPr>
              <a:spLocks noChangeShapeType="1"/>
            </p:cNvSpPr>
            <p:nvPr/>
          </p:nvSpPr>
          <p:spPr bwMode="auto">
            <a:xfrm flipV="1">
              <a:off x="6468814" y="5636543"/>
              <a:ext cx="0" cy="19050"/>
            </a:xfrm>
            <a:prstGeom prst="line">
              <a:avLst/>
            </a:prstGeom>
            <a:noFill/>
            <a:ln w="0">
              <a:solidFill>
                <a:srgbClr val="000000"/>
              </a:solidFill>
              <a:round/>
              <a:headEnd/>
              <a:tailEnd/>
            </a:ln>
          </p:spPr>
          <p:txBody>
            <a:bodyPr/>
            <a:lstStyle/>
            <a:p>
              <a:endParaRPr lang="en-GB"/>
            </a:p>
          </p:txBody>
        </p:sp>
        <p:sp>
          <p:nvSpPr>
            <p:cNvPr id="34" name="Rectangle 24"/>
            <p:cNvSpPr>
              <a:spLocks noChangeArrowheads="1"/>
            </p:cNvSpPr>
            <p:nvPr/>
          </p:nvSpPr>
          <p:spPr bwMode="auto">
            <a:xfrm>
              <a:off x="6449361" y="5680993"/>
              <a:ext cx="41678"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7</a:t>
              </a:r>
              <a:endParaRPr lang="en-GB"/>
            </a:p>
          </p:txBody>
        </p:sp>
        <p:sp>
          <p:nvSpPr>
            <p:cNvPr id="35" name="Line 25"/>
            <p:cNvSpPr>
              <a:spLocks noChangeShapeType="1"/>
            </p:cNvSpPr>
            <p:nvPr/>
          </p:nvSpPr>
          <p:spPr bwMode="auto">
            <a:xfrm flipV="1">
              <a:off x="6627564" y="5636543"/>
              <a:ext cx="0" cy="19050"/>
            </a:xfrm>
            <a:prstGeom prst="line">
              <a:avLst/>
            </a:prstGeom>
            <a:noFill/>
            <a:ln w="0">
              <a:solidFill>
                <a:srgbClr val="000000"/>
              </a:solidFill>
              <a:round/>
              <a:headEnd/>
              <a:tailEnd/>
            </a:ln>
          </p:spPr>
          <p:txBody>
            <a:bodyPr/>
            <a:lstStyle/>
            <a:p>
              <a:endParaRPr lang="en-GB"/>
            </a:p>
          </p:txBody>
        </p:sp>
        <p:sp>
          <p:nvSpPr>
            <p:cNvPr id="36" name="Rectangle 26"/>
            <p:cNvSpPr>
              <a:spLocks noChangeArrowheads="1"/>
            </p:cNvSpPr>
            <p:nvPr/>
          </p:nvSpPr>
          <p:spPr bwMode="auto">
            <a:xfrm>
              <a:off x="6608110" y="5680993"/>
              <a:ext cx="41678"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8</a:t>
              </a:r>
              <a:endParaRPr lang="en-GB"/>
            </a:p>
          </p:txBody>
        </p:sp>
        <p:sp>
          <p:nvSpPr>
            <p:cNvPr id="37" name="Line 27"/>
            <p:cNvSpPr>
              <a:spLocks noChangeShapeType="1"/>
            </p:cNvSpPr>
            <p:nvPr/>
          </p:nvSpPr>
          <p:spPr bwMode="auto">
            <a:xfrm flipV="1">
              <a:off x="6792664" y="5636543"/>
              <a:ext cx="0" cy="19050"/>
            </a:xfrm>
            <a:prstGeom prst="line">
              <a:avLst/>
            </a:prstGeom>
            <a:noFill/>
            <a:ln w="0">
              <a:solidFill>
                <a:srgbClr val="000000"/>
              </a:solidFill>
              <a:round/>
              <a:headEnd/>
              <a:tailEnd/>
            </a:ln>
          </p:spPr>
          <p:txBody>
            <a:bodyPr/>
            <a:lstStyle/>
            <a:p>
              <a:endParaRPr lang="en-GB"/>
            </a:p>
          </p:txBody>
        </p:sp>
        <p:sp>
          <p:nvSpPr>
            <p:cNvPr id="38" name="Rectangle 28"/>
            <p:cNvSpPr>
              <a:spLocks noChangeArrowheads="1"/>
            </p:cNvSpPr>
            <p:nvPr/>
          </p:nvSpPr>
          <p:spPr bwMode="auto">
            <a:xfrm>
              <a:off x="6773210" y="5680993"/>
              <a:ext cx="41678"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9</a:t>
              </a:r>
              <a:endParaRPr lang="en-GB"/>
            </a:p>
          </p:txBody>
        </p:sp>
        <p:sp>
          <p:nvSpPr>
            <p:cNvPr id="39" name="Line 29"/>
            <p:cNvSpPr>
              <a:spLocks noChangeShapeType="1"/>
            </p:cNvSpPr>
            <p:nvPr/>
          </p:nvSpPr>
          <p:spPr bwMode="auto">
            <a:xfrm>
              <a:off x="5324227" y="5655593"/>
              <a:ext cx="19050" cy="0"/>
            </a:xfrm>
            <a:prstGeom prst="line">
              <a:avLst/>
            </a:prstGeom>
            <a:noFill/>
            <a:ln w="0">
              <a:solidFill>
                <a:srgbClr val="000000"/>
              </a:solidFill>
              <a:round/>
              <a:headEnd/>
              <a:tailEnd/>
            </a:ln>
          </p:spPr>
          <p:txBody>
            <a:bodyPr/>
            <a:lstStyle/>
            <a:p>
              <a:endParaRPr lang="en-GB"/>
            </a:p>
          </p:txBody>
        </p:sp>
        <p:sp>
          <p:nvSpPr>
            <p:cNvPr id="40" name="Rectangle 30"/>
            <p:cNvSpPr>
              <a:spLocks noChangeArrowheads="1"/>
            </p:cNvSpPr>
            <p:nvPr/>
          </p:nvSpPr>
          <p:spPr bwMode="auto">
            <a:xfrm>
              <a:off x="5183288" y="5604793"/>
              <a:ext cx="128240"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-0.5</a:t>
              </a:r>
              <a:endParaRPr lang="en-GB"/>
            </a:p>
          </p:txBody>
        </p:sp>
        <p:sp>
          <p:nvSpPr>
            <p:cNvPr id="41" name="Line 31"/>
            <p:cNvSpPr>
              <a:spLocks noChangeShapeType="1"/>
            </p:cNvSpPr>
            <p:nvPr/>
          </p:nvSpPr>
          <p:spPr bwMode="auto">
            <a:xfrm>
              <a:off x="5324227" y="4842793"/>
              <a:ext cx="19050" cy="0"/>
            </a:xfrm>
            <a:prstGeom prst="line">
              <a:avLst/>
            </a:prstGeom>
            <a:noFill/>
            <a:ln w="0">
              <a:solidFill>
                <a:srgbClr val="000000"/>
              </a:solidFill>
              <a:round/>
              <a:headEnd/>
              <a:tailEnd/>
            </a:ln>
          </p:spPr>
          <p:txBody>
            <a:bodyPr/>
            <a:lstStyle/>
            <a:p>
              <a:endParaRPr lang="en-GB"/>
            </a:p>
          </p:txBody>
        </p:sp>
        <p:sp>
          <p:nvSpPr>
            <p:cNvPr id="42" name="Rectangle 32"/>
            <p:cNvSpPr>
              <a:spLocks noChangeArrowheads="1"/>
            </p:cNvSpPr>
            <p:nvPr/>
          </p:nvSpPr>
          <p:spPr bwMode="auto">
            <a:xfrm>
              <a:off x="5266673" y="4791993"/>
              <a:ext cx="41678"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0</a:t>
              </a:r>
              <a:endParaRPr lang="en-GB"/>
            </a:p>
          </p:txBody>
        </p:sp>
        <p:sp>
          <p:nvSpPr>
            <p:cNvPr id="43" name="Line 33"/>
            <p:cNvSpPr>
              <a:spLocks noChangeShapeType="1"/>
            </p:cNvSpPr>
            <p:nvPr/>
          </p:nvSpPr>
          <p:spPr bwMode="auto">
            <a:xfrm>
              <a:off x="5324227" y="4029993"/>
              <a:ext cx="19050" cy="0"/>
            </a:xfrm>
            <a:prstGeom prst="line">
              <a:avLst/>
            </a:prstGeom>
            <a:noFill/>
            <a:ln w="0">
              <a:solidFill>
                <a:srgbClr val="000000"/>
              </a:solidFill>
              <a:round/>
              <a:headEnd/>
              <a:tailEnd/>
            </a:ln>
          </p:spPr>
          <p:txBody>
            <a:bodyPr/>
            <a:lstStyle/>
            <a:p>
              <a:endParaRPr lang="en-GB"/>
            </a:p>
          </p:txBody>
        </p:sp>
        <p:sp>
          <p:nvSpPr>
            <p:cNvPr id="44" name="Rectangle 34"/>
            <p:cNvSpPr>
              <a:spLocks noChangeArrowheads="1"/>
            </p:cNvSpPr>
            <p:nvPr/>
          </p:nvSpPr>
          <p:spPr bwMode="auto">
            <a:xfrm>
              <a:off x="5208919" y="3979193"/>
              <a:ext cx="104195"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0.5</a:t>
              </a:r>
              <a:endParaRPr lang="en-GB"/>
            </a:p>
          </p:txBody>
        </p:sp>
        <p:sp>
          <p:nvSpPr>
            <p:cNvPr id="45" name="Line 53"/>
            <p:cNvSpPr>
              <a:spLocks noChangeShapeType="1"/>
            </p:cNvSpPr>
            <p:nvPr/>
          </p:nvSpPr>
          <p:spPr bwMode="auto">
            <a:xfrm>
              <a:off x="5324227" y="4842793"/>
              <a:ext cx="1633537" cy="0"/>
            </a:xfrm>
            <a:prstGeom prst="line">
              <a:avLst/>
            </a:prstGeom>
            <a:noFill/>
            <a:ln w="0">
              <a:solidFill>
                <a:srgbClr val="000000"/>
              </a:solidFill>
              <a:round/>
              <a:headEnd/>
              <a:tailEnd/>
            </a:ln>
          </p:spPr>
          <p:txBody>
            <a:bodyPr/>
            <a:lstStyle/>
            <a:p>
              <a:endParaRPr lang="en-GB"/>
            </a:p>
          </p:txBody>
        </p:sp>
        <p:sp>
          <p:nvSpPr>
            <p:cNvPr id="46" name="Line 54"/>
            <p:cNvSpPr>
              <a:spLocks noChangeShapeType="1"/>
            </p:cNvSpPr>
            <p:nvPr/>
          </p:nvSpPr>
          <p:spPr bwMode="auto">
            <a:xfrm flipV="1">
              <a:off x="5489327" y="5553993"/>
              <a:ext cx="0" cy="57150"/>
            </a:xfrm>
            <a:prstGeom prst="line">
              <a:avLst/>
            </a:prstGeom>
            <a:noFill/>
            <a:ln w="31750">
              <a:solidFill>
                <a:srgbClr val="FF3300"/>
              </a:solidFill>
              <a:round/>
              <a:headEnd/>
              <a:tailEnd/>
            </a:ln>
          </p:spPr>
          <p:txBody>
            <a:bodyPr/>
            <a:lstStyle/>
            <a:p>
              <a:endParaRPr lang="en-GB"/>
            </a:p>
          </p:txBody>
        </p:sp>
        <p:sp>
          <p:nvSpPr>
            <p:cNvPr id="47" name="Line 55"/>
            <p:cNvSpPr>
              <a:spLocks noChangeShapeType="1"/>
            </p:cNvSpPr>
            <p:nvPr/>
          </p:nvSpPr>
          <p:spPr bwMode="auto">
            <a:xfrm flipV="1">
              <a:off x="5656014" y="4207793"/>
              <a:ext cx="0" cy="241300"/>
            </a:xfrm>
            <a:prstGeom prst="line">
              <a:avLst/>
            </a:prstGeom>
            <a:noFill/>
            <a:ln w="31750">
              <a:solidFill>
                <a:srgbClr val="FF3300"/>
              </a:solidFill>
              <a:round/>
              <a:headEnd/>
              <a:tailEnd/>
            </a:ln>
          </p:spPr>
          <p:txBody>
            <a:bodyPr/>
            <a:lstStyle/>
            <a:p>
              <a:endParaRPr lang="en-GB"/>
            </a:p>
          </p:txBody>
        </p:sp>
        <p:sp>
          <p:nvSpPr>
            <p:cNvPr id="48" name="Line 56"/>
            <p:cNvSpPr>
              <a:spLocks noChangeShapeType="1"/>
            </p:cNvSpPr>
            <p:nvPr/>
          </p:nvSpPr>
          <p:spPr bwMode="auto">
            <a:xfrm flipV="1">
              <a:off x="5814764" y="4861843"/>
              <a:ext cx="0" cy="298450"/>
            </a:xfrm>
            <a:prstGeom prst="line">
              <a:avLst/>
            </a:prstGeom>
            <a:noFill/>
            <a:ln w="31750">
              <a:solidFill>
                <a:srgbClr val="FF3300"/>
              </a:solidFill>
              <a:round/>
              <a:headEnd/>
              <a:tailEnd/>
            </a:ln>
          </p:spPr>
          <p:txBody>
            <a:bodyPr/>
            <a:lstStyle/>
            <a:p>
              <a:endParaRPr lang="en-GB"/>
            </a:p>
          </p:txBody>
        </p:sp>
        <p:sp>
          <p:nvSpPr>
            <p:cNvPr id="49" name="Line 57"/>
            <p:cNvSpPr>
              <a:spLocks noChangeShapeType="1"/>
            </p:cNvSpPr>
            <p:nvPr/>
          </p:nvSpPr>
          <p:spPr bwMode="auto">
            <a:xfrm flipV="1">
              <a:off x="5979864" y="4258593"/>
              <a:ext cx="0" cy="228600"/>
            </a:xfrm>
            <a:prstGeom prst="line">
              <a:avLst/>
            </a:prstGeom>
            <a:noFill/>
            <a:ln w="31750">
              <a:solidFill>
                <a:srgbClr val="FF3300"/>
              </a:solidFill>
              <a:round/>
              <a:headEnd/>
              <a:tailEnd/>
            </a:ln>
          </p:spPr>
          <p:txBody>
            <a:bodyPr/>
            <a:lstStyle/>
            <a:p>
              <a:endParaRPr lang="en-GB"/>
            </a:p>
          </p:txBody>
        </p:sp>
        <p:sp>
          <p:nvSpPr>
            <p:cNvPr id="50" name="Line 58"/>
            <p:cNvSpPr>
              <a:spLocks noChangeShapeType="1"/>
            </p:cNvSpPr>
            <p:nvPr/>
          </p:nvSpPr>
          <p:spPr bwMode="auto">
            <a:xfrm flipV="1">
              <a:off x="6144964" y="5547643"/>
              <a:ext cx="0" cy="57150"/>
            </a:xfrm>
            <a:prstGeom prst="line">
              <a:avLst/>
            </a:prstGeom>
            <a:noFill/>
            <a:ln w="31750">
              <a:solidFill>
                <a:srgbClr val="FF3300"/>
              </a:solidFill>
              <a:round/>
              <a:headEnd/>
              <a:tailEnd/>
            </a:ln>
          </p:spPr>
          <p:txBody>
            <a:bodyPr/>
            <a:lstStyle/>
            <a:p>
              <a:endParaRPr lang="en-GB"/>
            </a:p>
          </p:txBody>
        </p:sp>
        <p:sp>
          <p:nvSpPr>
            <p:cNvPr id="51" name="Line 59"/>
            <p:cNvSpPr>
              <a:spLocks noChangeShapeType="1"/>
            </p:cNvSpPr>
            <p:nvPr/>
          </p:nvSpPr>
          <p:spPr bwMode="auto">
            <a:xfrm flipV="1">
              <a:off x="6303714" y="4995193"/>
              <a:ext cx="0" cy="266700"/>
            </a:xfrm>
            <a:prstGeom prst="line">
              <a:avLst/>
            </a:prstGeom>
            <a:noFill/>
            <a:ln w="31750">
              <a:solidFill>
                <a:srgbClr val="FF3300"/>
              </a:solidFill>
              <a:round/>
              <a:headEnd/>
              <a:tailEnd/>
            </a:ln>
          </p:spPr>
          <p:txBody>
            <a:bodyPr/>
            <a:lstStyle/>
            <a:p>
              <a:endParaRPr lang="en-GB"/>
            </a:p>
          </p:txBody>
        </p:sp>
        <p:sp>
          <p:nvSpPr>
            <p:cNvPr id="52" name="Line 60"/>
            <p:cNvSpPr>
              <a:spLocks noChangeShapeType="1"/>
            </p:cNvSpPr>
            <p:nvPr/>
          </p:nvSpPr>
          <p:spPr bwMode="auto">
            <a:xfrm flipV="1">
              <a:off x="6468814" y="4887243"/>
              <a:ext cx="0" cy="304800"/>
            </a:xfrm>
            <a:prstGeom prst="line">
              <a:avLst/>
            </a:prstGeom>
            <a:noFill/>
            <a:ln w="31750">
              <a:solidFill>
                <a:srgbClr val="FF3300"/>
              </a:solidFill>
              <a:round/>
              <a:headEnd/>
              <a:tailEnd/>
            </a:ln>
          </p:spPr>
          <p:txBody>
            <a:bodyPr/>
            <a:lstStyle/>
            <a:p>
              <a:endParaRPr lang="en-GB"/>
            </a:p>
          </p:txBody>
        </p:sp>
        <p:sp>
          <p:nvSpPr>
            <p:cNvPr id="53" name="Line 61"/>
            <p:cNvSpPr>
              <a:spLocks noChangeShapeType="1"/>
            </p:cNvSpPr>
            <p:nvPr/>
          </p:nvSpPr>
          <p:spPr bwMode="auto">
            <a:xfrm flipV="1">
              <a:off x="6627564" y="5077743"/>
              <a:ext cx="0" cy="279400"/>
            </a:xfrm>
            <a:prstGeom prst="line">
              <a:avLst/>
            </a:prstGeom>
            <a:noFill/>
            <a:ln w="31750">
              <a:solidFill>
                <a:srgbClr val="FF3300"/>
              </a:solidFill>
              <a:round/>
              <a:headEnd/>
              <a:tailEnd/>
            </a:ln>
          </p:spPr>
          <p:txBody>
            <a:bodyPr/>
            <a:lstStyle/>
            <a:p>
              <a:endParaRPr lang="en-GB"/>
            </a:p>
          </p:txBody>
        </p:sp>
        <p:sp>
          <p:nvSpPr>
            <p:cNvPr id="54" name="Line 62"/>
            <p:cNvSpPr>
              <a:spLocks noChangeShapeType="1"/>
            </p:cNvSpPr>
            <p:nvPr/>
          </p:nvSpPr>
          <p:spPr bwMode="auto">
            <a:xfrm flipV="1">
              <a:off x="6792664" y="5547643"/>
              <a:ext cx="0" cy="57150"/>
            </a:xfrm>
            <a:prstGeom prst="line">
              <a:avLst/>
            </a:prstGeom>
            <a:noFill/>
            <a:ln w="31750">
              <a:solidFill>
                <a:srgbClr val="FF3300"/>
              </a:solidFill>
              <a:round/>
              <a:headEnd/>
              <a:tailEnd/>
            </a:ln>
          </p:spPr>
          <p:txBody>
            <a:bodyPr/>
            <a:lstStyle/>
            <a:p>
              <a:endParaRPr lang="en-GB"/>
            </a:p>
          </p:txBody>
        </p:sp>
        <p:sp>
          <p:nvSpPr>
            <p:cNvPr id="55" name="Rectangle 67"/>
            <p:cNvSpPr>
              <a:spLocks noChangeArrowheads="1"/>
            </p:cNvSpPr>
            <p:nvPr/>
          </p:nvSpPr>
          <p:spPr bwMode="auto">
            <a:xfrm>
              <a:off x="5795714" y="4842793"/>
              <a:ext cx="44450" cy="1587"/>
            </a:xfrm>
            <a:prstGeom prst="rect">
              <a:avLst/>
            </a:prstGeom>
            <a:solidFill>
              <a:srgbClr val="000000"/>
            </a:solidFill>
            <a:ln w="9525">
              <a:noFill/>
              <a:miter lim="800000"/>
              <a:headEnd/>
              <a:tailEnd/>
            </a:ln>
          </p:spPr>
          <p:txBody>
            <a:bodyPr/>
            <a:lstStyle/>
            <a:p>
              <a:endParaRPr lang="en-US"/>
            </a:p>
          </p:txBody>
        </p:sp>
        <p:sp>
          <p:nvSpPr>
            <p:cNvPr id="56" name="Rectangle 68"/>
            <p:cNvSpPr>
              <a:spLocks noChangeArrowheads="1"/>
            </p:cNvSpPr>
            <p:nvPr/>
          </p:nvSpPr>
          <p:spPr bwMode="auto">
            <a:xfrm>
              <a:off x="5795714" y="4842793"/>
              <a:ext cx="44450" cy="1587"/>
            </a:xfrm>
            <a:prstGeom prst="rect">
              <a:avLst/>
            </a:prstGeom>
            <a:noFill/>
            <a:ln w="0">
              <a:solidFill>
                <a:srgbClr val="000000"/>
              </a:solidFill>
              <a:miter lim="800000"/>
              <a:headEnd/>
              <a:tailEnd/>
            </a:ln>
          </p:spPr>
          <p:txBody>
            <a:bodyPr/>
            <a:lstStyle/>
            <a:p>
              <a:endParaRPr lang="en-US"/>
            </a:p>
          </p:txBody>
        </p:sp>
        <p:sp>
          <p:nvSpPr>
            <p:cNvPr id="57" name="Rectangle 75"/>
            <p:cNvSpPr>
              <a:spLocks noChangeArrowheads="1"/>
            </p:cNvSpPr>
            <p:nvPr/>
          </p:nvSpPr>
          <p:spPr bwMode="auto">
            <a:xfrm>
              <a:off x="6449764" y="4842793"/>
              <a:ext cx="38100" cy="1587"/>
            </a:xfrm>
            <a:prstGeom prst="rect">
              <a:avLst/>
            </a:prstGeom>
            <a:solidFill>
              <a:srgbClr val="000000"/>
            </a:solidFill>
            <a:ln w="9525">
              <a:noFill/>
              <a:miter lim="800000"/>
              <a:headEnd/>
              <a:tailEnd/>
            </a:ln>
          </p:spPr>
          <p:txBody>
            <a:bodyPr/>
            <a:lstStyle/>
            <a:p>
              <a:endParaRPr lang="en-US"/>
            </a:p>
          </p:txBody>
        </p:sp>
        <p:sp>
          <p:nvSpPr>
            <p:cNvPr id="58" name="Rectangle 76"/>
            <p:cNvSpPr>
              <a:spLocks noChangeArrowheads="1"/>
            </p:cNvSpPr>
            <p:nvPr/>
          </p:nvSpPr>
          <p:spPr bwMode="auto">
            <a:xfrm>
              <a:off x="6449764" y="4842793"/>
              <a:ext cx="38100" cy="1587"/>
            </a:xfrm>
            <a:prstGeom prst="rect">
              <a:avLst/>
            </a:prstGeom>
            <a:noFill/>
            <a:ln w="0">
              <a:solidFill>
                <a:srgbClr val="000000"/>
              </a:solidFill>
              <a:miter lim="800000"/>
              <a:headEnd/>
              <a:tailEnd/>
            </a:ln>
          </p:spPr>
          <p:txBody>
            <a:bodyPr/>
            <a:lstStyle/>
            <a:p>
              <a:endParaRPr lang="en-US"/>
            </a:p>
          </p:txBody>
        </p:sp>
        <p:sp>
          <p:nvSpPr>
            <p:cNvPr id="59" name="Rectangle 81"/>
            <p:cNvSpPr>
              <a:spLocks noChangeArrowheads="1"/>
            </p:cNvSpPr>
            <p:nvPr/>
          </p:nvSpPr>
          <p:spPr bwMode="auto">
            <a:xfrm>
              <a:off x="5456822" y="3826793"/>
              <a:ext cx="1391407" cy="169277"/>
            </a:xfrm>
            <a:prstGeom prst="rect">
              <a:avLst/>
            </a:prstGeom>
            <a:noFill/>
            <a:ln w="9525">
              <a:noFill/>
              <a:miter lim="800000"/>
              <a:headEnd/>
              <a:tailEnd/>
            </a:ln>
          </p:spPr>
          <p:txBody>
            <a:bodyPr wrap="none" lIns="0" tIns="0" rIns="0" bIns="0">
              <a:spAutoFit/>
            </a:bodyPr>
            <a:lstStyle/>
            <a:p>
              <a:r>
                <a:rPr lang="en-GB" sz="1100" b="0">
                  <a:solidFill>
                    <a:srgbClr val="000000"/>
                  </a:solidFill>
                  <a:latin typeface="Arial Narrow" pitchFamily="34" charset="0"/>
                </a:rPr>
                <a:t>True and MAP connections</a:t>
              </a:r>
              <a:endParaRPr lang="en-GB"/>
            </a:p>
          </p:txBody>
        </p:sp>
        <p:sp>
          <p:nvSpPr>
            <p:cNvPr id="61" name="Line 84"/>
            <p:cNvSpPr>
              <a:spLocks noChangeShapeType="1"/>
            </p:cNvSpPr>
            <p:nvPr/>
          </p:nvSpPr>
          <p:spPr bwMode="auto">
            <a:xfrm>
              <a:off x="7473702" y="5661943"/>
              <a:ext cx="1633537" cy="0"/>
            </a:xfrm>
            <a:prstGeom prst="line">
              <a:avLst/>
            </a:prstGeom>
            <a:noFill/>
            <a:ln w="0">
              <a:solidFill>
                <a:srgbClr val="000000"/>
              </a:solidFill>
              <a:round/>
              <a:headEnd/>
              <a:tailEnd/>
            </a:ln>
          </p:spPr>
          <p:txBody>
            <a:bodyPr/>
            <a:lstStyle/>
            <a:p>
              <a:endParaRPr lang="en-GB"/>
            </a:p>
          </p:txBody>
        </p:sp>
        <p:sp>
          <p:nvSpPr>
            <p:cNvPr id="62" name="Line 85"/>
            <p:cNvSpPr>
              <a:spLocks noChangeShapeType="1"/>
            </p:cNvSpPr>
            <p:nvPr/>
          </p:nvSpPr>
          <p:spPr bwMode="auto">
            <a:xfrm flipV="1">
              <a:off x="7473702" y="4023643"/>
              <a:ext cx="0" cy="1638300"/>
            </a:xfrm>
            <a:prstGeom prst="line">
              <a:avLst/>
            </a:prstGeom>
            <a:noFill/>
            <a:ln w="0">
              <a:solidFill>
                <a:srgbClr val="000000"/>
              </a:solidFill>
              <a:round/>
              <a:headEnd/>
              <a:tailEnd/>
            </a:ln>
          </p:spPr>
          <p:txBody>
            <a:bodyPr/>
            <a:lstStyle/>
            <a:p>
              <a:endParaRPr lang="en-GB"/>
            </a:p>
          </p:txBody>
        </p:sp>
        <p:sp>
          <p:nvSpPr>
            <p:cNvPr id="63" name="Line 86"/>
            <p:cNvSpPr>
              <a:spLocks noChangeShapeType="1"/>
            </p:cNvSpPr>
            <p:nvPr/>
          </p:nvSpPr>
          <p:spPr bwMode="auto">
            <a:xfrm flipV="1">
              <a:off x="7784852" y="5642893"/>
              <a:ext cx="0" cy="19050"/>
            </a:xfrm>
            <a:prstGeom prst="line">
              <a:avLst/>
            </a:prstGeom>
            <a:noFill/>
            <a:ln w="0">
              <a:solidFill>
                <a:srgbClr val="000000"/>
              </a:solidFill>
              <a:round/>
              <a:headEnd/>
              <a:tailEnd/>
            </a:ln>
          </p:spPr>
          <p:txBody>
            <a:bodyPr/>
            <a:lstStyle/>
            <a:p>
              <a:endParaRPr lang="en-GB"/>
            </a:p>
          </p:txBody>
        </p:sp>
        <p:sp>
          <p:nvSpPr>
            <p:cNvPr id="64" name="Rectangle 87"/>
            <p:cNvSpPr>
              <a:spLocks noChangeArrowheads="1"/>
            </p:cNvSpPr>
            <p:nvPr/>
          </p:nvSpPr>
          <p:spPr bwMode="auto">
            <a:xfrm>
              <a:off x="7745944" y="5680993"/>
              <a:ext cx="83356"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50</a:t>
              </a:r>
              <a:endParaRPr lang="en-GB"/>
            </a:p>
          </p:txBody>
        </p:sp>
        <p:sp>
          <p:nvSpPr>
            <p:cNvPr id="65" name="Line 88"/>
            <p:cNvSpPr>
              <a:spLocks noChangeShapeType="1"/>
            </p:cNvSpPr>
            <p:nvPr/>
          </p:nvSpPr>
          <p:spPr bwMode="auto">
            <a:xfrm flipV="1">
              <a:off x="8102352" y="5642893"/>
              <a:ext cx="0" cy="19050"/>
            </a:xfrm>
            <a:prstGeom prst="line">
              <a:avLst/>
            </a:prstGeom>
            <a:noFill/>
            <a:ln w="0">
              <a:solidFill>
                <a:srgbClr val="000000"/>
              </a:solidFill>
              <a:round/>
              <a:headEnd/>
              <a:tailEnd/>
            </a:ln>
          </p:spPr>
          <p:txBody>
            <a:bodyPr/>
            <a:lstStyle/>
            <a:p>
              <a:endParaRPr lang="en-GB"/>
            </a:p>
          </p:txBody>
        </p:sp>
        <p:sp>
          <p:nvSpPr>
            <p:cNvPr id="66" name="Rectangle 89"/>
            <p:cNvSpPr>
              <a:spLocks noChangeArrowheads="1"/>
            </p:cNvSpPr>
            <p:nvPr/>
          </p:nvSpPr>
          <p:spPr bwMode="auto">
            <a:xfrm>
              <a:off x="8043994" y="5680993"/>
              <a:ext cx="125034"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100</a:t>
              </a:r>
              <a:endParaRPr lang="en-GB"/>
            </a:p>
          </p:txBody>
        </p:sp>
        <p:sp>
          <p:nvSpPr>
            <p:cNvPr id="67" name="Line 90"/>
            <p:cNvSpPr>
              <a:spLocks noChangeShapeType="1"/>
            </p:cNvSpPr>
            <p:nvPr/>
          </p:nvSpPr>
          <p:spPr bwMode="auto">
            <a:xfrm flipV="1">
              <a:off x="8426202" y="5642893"/>
              <a:ext cx="0" cy="19050"/>
            </a:xfrm>
            <a:prstGeom prst="line">
              <a:avLst/>
            </a:prstGeom>
            <a:noFill/>
            <a:ln w="0">
              <a:solidFill>
                <a:srgbClr val="000000"/>
              </a:solidFill>
              <a:round/>
              <a:headEnd/>
              <a:tailEnd/>
            </a:ln>
          </p:spPr>
          <p:txBody>
            <a:bodyPr/>
            <a:lstStyle/>
            <a:p>
              <a:endParaRPr lang="en-GB"/>
            </a:p>
          </p:txBody>
        </p:sp>
        <p:sp>
          <p:nvSpPr>
            <p:cNvPr id="68" name="Rectangle 91"/>
            <p:cNvSpPr>
              <a:spLocks noChangeArrowheads="1"/>
            </p:cNvSpPr>
            <p:nvPr/>
          </p:nvSpPr>
          <p:spPr bwMode="auto">
            <a:xfrm>
              <a:off x="8367841" y="5680993"/>
              <a:ext cx="125034"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150</a:t>
              </a:r>
              <a:endParaRPr lang="en-GB"/>
            </a:p>
          </p:txBody>
        </p:sp>
        <p:sp>
          <p:nvSpPr>
            <p:cNvPr id="69" name="Line 92"/>
            <p:cNvSpPr>
              <a:spLocks noChangeShapeType="1"/>
            </p:cNvSpPr>
            <p:nvPr/>
          </p:nvSpPr>
          <p:spPr bwMode="auto">
            <a:xfrm flipV="1">
              <a:off x="8743702" y="5642893"/>
              <a:ext cx="0" cy="19050"/>
            </a:xfrm>
            <a:prstGeom prst="line">
              <a:avLst/>
            </a:prstGeom>
            <a:noFill/>
            <a:ln w="0">
              <a:solidFill>
                <a:srgbClr val="000000"/>
              </a:solidFill>
              <a:round/>
              <a:headEnd/>
              <a:tailEnd/>
            </a:ln>
          </p:spPr>
          <p:txBody>
            <a:bodyPr/>
            <a:lstStyle/>
            <a:p>
              <a:endParaRPr lang="en-GB"/>
            </a:p>
          </p:txBody>
        </p:sp>
        <p:sp>
          <p:nvSpPr>
            <p:cNvPr id="70" name="Rectangle 93"/>
            <p:cNvSpPr>
              <a:spLocks noChangeArrowheads="1"/>
            </p:cNvSpPr>
            <p:nvPr/>
          </p:nvSpPr>
          <p:spPr bwMode="auto">
            <a:xfrm>
              <a:off x="8685341" y="5680993"/>
              <a:ext cx="125034"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200</a:t>
              </a:r>
              <a:endParaRPr lang="en-GB"/>
            </a:p>
          </p:txBody>
        </p:sp>
        <p:sp>
          <p:nvSpPr>
            <p:cNvPr id="71" name="Line 94"/>
            <p:cNvSpPr>
              <a:spLocks noChangeShapeType="1"/>
            </p:cNvSpPr>
            <p:nvPr/>
          </p:nvSpPr>
          <p:spPr bwMode="auto">
            <a:xfrm flipV="1">
              <a:off x="9062789" y="5642893"/>
              <a:ext cx="0" cy="19050"/>
            </a:xfrm>
            <a:prstGeom prst="line">
              <a:avLst/>
            </a:prstGeom>
            <a:noFill/>
            <a:ln w="0">
              <a:solidFill>
                <a:srgbClr val="000000"/>
              </a:solidFill>
              <a:round/>
              <a:headEnd/>
              <a:tailEnd/>
            </a:ln>
          </p:spPr>
          <p:txBody>
            <a:bodyPr/>
            <a:lstStyle/>
            <a:p>
              <a:endParaRPr lang="en-GB"/>
            </a:p>
          </p:txBody>
        </p:sp>
        <p:sp>
          <p:nvSpPr>
            <p:cNvPr id="72" name="Rectangle 95"/>
            <p:cNvSpPr>
              <a:spLocks noChangeArrowheads="1"/>
            </p:cNvSpPr>
            <p:nvPr/>
          </p:nvSpPr>
          <p:spPr bwMode="auto">
            <a:xfrm>
              <a:off x="9004428" y="5680993"/>
              <a:ext cx="125034"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250</a:t>
              </a:r>
              <a:endParaRPr lang="en-GB"/>
            </a:p>
          </p:txBody>
        </p:sp>
        <p:sp>
          <p:nvSpPr>
            <p:cNvPr id="73" name="Line 96"/>
            <p:cNvSpPr>
              <a:spLocks noChangeShapeType="1"/>
            </p:cNvSpPr>
            <p:nvPr/>
          </p:nvSpPr>
          <p:spPr bwMode="auto">
            <a:xfrm>
              <a:off x="7473702" y="5661943"/>
              <a:ext cx="12700" cy="0"/>
            </a:xfrm>
            <a:prstGeom prst="line">
              <a:avLst/>
            </a:prstGeom>
            <a:noFill/>
            <a:ln w="0">
              <a:solidFill>
                <a:srgbClr val="000000"/>
              </a:solidFill>
              <a:round/>
              <a:headEnd/>
              <a:tailEnd/>
            </a:ln>
          </p:spPr>
          <p:txBody>
            <a:bodyPr/>
            <a:lstStyle/>
            <a:p>
              <a:endParaRPr lang="en-GB"/>
            </a:p>
          </p:txBody>
        </p:sp>
        <p:sp>
          <p:nvSpPr>
            <p:cNvPr id="74" name="Rectangle 97"/>
            <p:cNvSpPr>
              <a:spLocks noChangeArrowheads="1"/>
            </p:cNvSpPr>
            <p:nvPr/>
          </p:nvSpPr>
          <p:spPr bwMode="auto">
            <a:xfrm>
              <a:off x="7326412" y="5611143"/>
              <a:ext cx="128240"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-0.2</a:t>
              </a:r>
              <a:endParaRPr lang="en-GB"/>
            </a:p>
          </p:txBody>
        </p:sp>
        <p:sp>
          <p:nvSpPr>
            <p:cNvPr id="75" name="Line 98"/>
            <p:cNvSpPr>
              <a:spLocks noChangeShapeType="1"/>
            </p:cNvSpPr>
            <p:nvPr/>
          </p:nvSpPr>
          <p:spPr bwMode="auto">
            <a:xfrm>
              <a:off x="7473702" y="5452393"/>
              <a:ext cx="12700" cy="0"/>
            </a:xfrm>
            <a:prstGeom prst="line">
              <a:avLst/>
            </a:prstGeom>
            <a:noFill/>
            <a:ln w="0">
              <a:solidFill>
                <a:srgbClr val="000000"/>
              </a:solidFill>
              <a:round/>
              <a:headEnd/>
              <a:tailEnd/>
            </a:ln>
          </p:spPr>
          <p:txBody>
            <a:bodyPr/>
            <a:lstStyle/>
            <a:p>
              <a:endParaRPr lang="en-GB"/>
            </a:p>
          </p:txBody>
        </p:sp>
        <p:sp>
          <p:nvSpPr>
            <p:cNvPr id="76" name="Rectangle 99"/>
            <p:cNvSpPr>
              <a:spLocks noChangeArrowheads="1"/>
            </p:cNvSpPr>
            <p:nvPr/>
          </p:nvSpPr>
          <p:spPr bwMode="auto">
            <a:xfrm>
              <a:off x="7287909" y="5401593"/>
              <a:ext cx="169918"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-0.15</a:t>
              </a:r>
              <a:endParaRPr lang="en-GB"/>
            </a:p>
          </p:txBody>
        </p:sp>
        <p:sp>
          <p:nvSpPr>
            <p:cNvPr id="77" name="Line 100"/>
            <p:cNvSpPr>
              <a:spLocks noChangeShapeType="1"/>
            </p:cNvSpPr>
            <p:nvPr/>
          </p:nvSpPr>
          <p:spPr bwMode="auto">
            <a:xfrm>
              <a:off x="7473702" y="5249193"/>
              <a:ext cx="12700" cy="0"/>
            </a:xfrm>
            <a:prstGeom prst="line">
              <a:avLst/>
            </a:prstGeom>
            <a:noFill/>
            <a:ln w="0">
              <a:solidFill>
                <a:srgbClr val="000000"/>
              </a:solidFill>
              <a:round/>
              <a:headEnd/>
              <a:tailEnd/>
            </a:ln>
          </p:spPr>
          <p:txBody>
            <a:bodyPr/>
            <a:lstStyle/>
            <a:p>
              <a:endParaRPr lang="en-GB"/>
            </a:p>
          </p:txBody>
        </p:sp>
        <p:sp>
          <p:nvSpPr>
            <p:cNvPr id="78" name="Rectangle 101"/>
            <p:cNvSpPr>
              <a:spLocks noChangeArrowheads="1"/>
            </p:cNvSpPr>
            <p:nvPr/>
          </p:nvSpPr>
          <p:spPr bwMode="auto">
            <a:xfrm>
              <a:off x="7326412" y="5198393"/>
              <a:ext cx="128240"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-0.1</a:t>
              </a:r>
              <a:endParaRPr lang="en-GB"/>
            </a:p>
          </p:txBody>
        </p:sp>
        <p:sp>
          <p:nvSpPr>
            <p:cNvPr id="79" name="Line 102"/>
            <p:cNvSpPr>
              <a:spLocks noChangeShapeType="1"/>
            </p:cNvSpPr>
            <p:nvPr/>
          </p:nvSpPr>
          <p:spPr bwMode="auto">
            <a:xfrm>
              <a:off x="7473702" y="5045993"/>
              <a:ext cx="12700" cy="0"/>
            </a:xfrm>
            <a:prstGeom prst="line">
              <a:avLst/>
            </a:prstGeom>
            <a:noFill/>
            <a:ln w="0">
              <a:solidFill>
                <a:srgbClr val="000000"/>
              </a:solidFill>
              <a:round/>
              <a:headEnd/>
              <a:tailEnd/>
            </a:ln>
          </p:spPr>
          <p:txBody>
            <a:bodyPr/>
            <a:lstStyle/>
            <a:p>
              <a:endParaRPr lang="en-GB"/>
            </a:p>
          </p:txBody>
        </p:sp>
        <p:sp>
          <p:nvSpPr>
            <p:cNvPr id="80" name="Rectangle 103"/>
            <p:cNvSpPr>
              <a:spLocks noChangeArrowheads="1"/>
            </p:cNvSpPr>
            <p:nvPr/>
          </p:nvSpPr>
          <p:spPr bwMode="auto">
            <a:xfrm>
              <a:off x="7287909" y="4995193"/>
              <a:ext cx="169918"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-0.05</a:t>
              </a:r>
              <a:endParaRPr lang="en-GB"/>
            </a:p>
          </p:txBody>
        </p:sp>
        <p:sp>
          <p:nvSpPr>
            <p:cNvPr id="81" name="Line 104"/>
            <p:cNvSpPr>
              <a:spLocks noChangeShapeType="1"/>
            </p:cNvSpPr>
            <p:nvPr/>
          </p:nvSpPr>
          <p:spPr bwMode="auto">
            <a:xfrm>
              <a:off x="7473702" y="4842793"/>
              <a:ext cx="12700" cy="0"/>
            </a:xfrm>
            <a:prstGeom prst="line">
              <a:avLst/>
            </a:prstGeom>
            <a:noFill/>
            <a:ln w="0">
              <a:solidFill>
                <a:srgbClr val="000000"/>
              </a:solidFill>
              <a:round/>
              <a:headEnd/>
              <a:tailEnd/>
            </a:ln>
          </p:spPr>
          <p:txBody>
            <a:bodyPr/>
            <a:lstStyle/>
            <a:p>
              <a:endParaRPr lang="en-GB"/>
            </a:p>
          </p:txBody>
        </p:sp>
        <p:sp>
          <p:nvSpPr>
            <p:cNvPr id="82" name="Rectangle 105"/>
            <p:cNvSpPr>
              <a:spLocks noChangeArrowheads="1"/>
            </p:cNvSpPr>
            <p:nvPr/>
          </p:nvSpPr>
          <p:spPr bwMode="auto">
            <a:xfrm>
              <a:off x="7409798" y="4791993"/>
              <a:ext cx="41678"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0</a:t>
              </a:r>
              <a:endParaRPr lang="en-GB"/>
            </a:p>
          </p:txBody>
        </p:sp>
        <p:sp>
          <p:nvSpPr>
            <p:cNvPr id="83" name="Line 106"/>
            <p:cNvSpPr>
              <a:spLocks noChangeShapeType="1"/>
            </p:cNvSpPr>
            <p:nvPr/>
          </p:nvSpPr>
          <p:spPr bwMode="auto">
            <a:xfrm>
              <a:off x="7473702" y="4639593"/>
              <a:ext cx="12700" cy="0"/>
            </a:xfrm>
            <a:prstGeom prst="line">
              <a:avLst/>
            </a:prstGeom>
            <a:noFill/>
            <a:ln w="0">
              <a:solidFill>
                <a:srgbClr val="000000"/>
              </a:solidFill>
              <a:round/>
              <a:headEnd/>
              <a:tailEnd/>
            </a:ln>
          </p:spPr>
          <p:txBody>
            <a:bodyPr/>
            <a:lstStyle/>
            <a:p>
              <a:endParaRPr lang="en-GB"/>
            </a:p>
          </p:txBody>
        </p:sp>
        <p:sp>
          <p:nvSpPr>
            <p:cNvPr id="84" name="Rectangle 107"/>
            <p:cNvSpPr>
              <a:spLocks noChangeArrowheads="1"/>
            </p:cNvSpPr>
            <p:nvPr/>
          </p:nvSpPr>
          <p:spPr bwMode="auto">
            <a:xfrm>
              <a:off x="7313541" y="4588793"/>
              <a:ext cx="145873"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0.05</a:t>
              </a:r>
              <a:endParaRPr lang="en-GB"/>
            </a:p>
          </p:txBody>
        </p:sp>
        <p:sp>
          <p:nvSpPr>
            <p:cNvPr id="85" name="Line 108"/>
            <p:cNvSpPr>
              <a:spLocks noChangeShapeType="1"/>
            </p:cNvSpPr>
            <p:nvPr/>
          </p:nvSpPr>
          <p:spPr bwMode="auto">
            <a:xfrm>
              <a:off x="7473702" y="4436393"/>
              <a:ext cx="12700" cy="0"/>
            </a:xfrm>
            <a:prstGeom prst="line">
              <a:avLst/>
            </a:prstGeom>
            <a:noFill/>
            <a:ln w="0">
              <a:solidFill>
                <a:srgbClr val="000000"/>
              </a:solidFill>
              <a:round/>
              <a:headEnd/>
              <a:tailEnd/>
            </a:ln>
          </p:spPr>
          <p:txBody>
            <a:bodyPr/>
            <a:lstStyle/>
            <a:p>
              <a:endParaRPr lang="en-GB"/>
            </a:p>
          </p:txBody>
        </p:sp>
        <p:sp>
          <p:nvSpPr>
            <p:cNvPr id="86" name="Rectangle 109"/>
            <p:cNvSpPr>
              <a:spLocks noChangeArrowheads="1"/>
            </p:cNvSpPr>
            <p:nvPr/>
          </p:nvSpPr>
          <p:spPr bwMode="auto">
            <a:xfrm>
              <a:off x="7352043" y="4385593"/>
              <a:ext cx="104195"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0.1</a:t>
              </a:r>
              <a:endParaRPr lang="en-GB"/>
            </a:p>
          </p:txBody>
        </p:sp>
        <p:sp>
          <p:nvSpPr>
            <p:cNvPr id="87" name="Line 110"/>
            <p:cNvSpPr>
              <a:spLocks noChangeShapeType="1"/>
            </p:cNvSpPr>
            <p:nvPr/>
          </p:nvSpPr>
          <p:spPr bwMode="auto">
            <a:xfrm>
              <a:off x="7473702" y="4233193"/>
              <a:ext cx="12700" cy="0"/>
            </a:xfrm>
            <a:prstGeom prst="line">
              <a:avLst/>
            </a:prstGeom>
            <a:noFill/>
            <a:ln w="0">
              <a:solidFill>
                <a:srgbClr val="000000"/>
              </a:solidFill>
              <a:round/>
              <a:headEnd/>
              <a:tailEnd/>
            </a:ln>
          </p:spPr>
          <p:txBody>
            <a:bodyPr/>
            <a:lstStyle/>
            <a:p>
              <a:endParaRPr lang="en-GB"/>
            </a:p>
          </p:txBody>
        </p:sp>
        <p:sp>
          <p:nvSpPr>
            <p:cNvPr id="88" name="Rectangle 111"/>
            <p:cNvSpPr>
              <a:spLocks noChangeArrowheads="1"/>
            </p:cNvSpPr>
            <p:nvPr/>
          </p:nvSpPr>
          <p:spPr bwMode="auto">
            <a:xfrm>
              <a:off x="7313541" y="4182393"/>
              <a:ext cx="145873"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0.15</a:t>
              </a:r>
              <a:endParaRPr lang="en-GB"/>
            </a:p>
          </p:txBody>
        </p:sp>
        <p:sp>
          <p:nvSpPr>
            <p:cNvPr id="89" name="Line 112"/>
            <p:cNvSpPr>
              <a:spLocks noChangeShapeType="1"/>
            </p:cNvSpPr>
            <p:nvPr/>
          </p:nvSpPr>
          <p:spPr bwMode="auto">
            <a:xfrm>
              <a:off x="7473702" y="4023643"/>
              <a:ext cx="12700" cy="0"/>
            </a:xfrm>
            <a:prstGeom prst="line">
              <a:avLst/>
            </a:prstGeom>
            <a:noFill/>
            <a:ln w="0">
              <a:solidFill>
                <a:srgbClr val="000000"/>
              </a:solidFill>
              <a:round/>
              <a:headEnd/>
              <a:tailEnd/>
            </a:ln>
          </p:spPr>
          <p:txBody>
            <a:bodyPr/>
            <a:lstStyle/>
            <a:p>
              <a:endParaRPr lang="en-GB"/>
            </a:p>
          </p:txBody>
        </p:sp>
        <p:sp>
          <p:nvSpPr>
            <p:cNvPr id="90" name="Rectangle 113"/>
            <p:cNvSpPr>
              <a:spLocks noChangeArrowheads="1"/>
            </p:cNvSpPr>
            <p:nvPr/>
          </p:nvSpPr>
          <p:spPr bwMode="auto">
            <a:xfrm>
              <a:off x="7352043" y="3972843"/>
              <a:ext cx="104195"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0.2</a:t>
              </a:r>
              <a:endParaRPr lang="en-GB"/>
            </a:p>
          </p:txBody>
        </p:sp>
        <p:sp>
          <p:nvSpPr>
            <p:cNvPr id="91" name="Freeform 114"/>
            <p:cNvSpPr>
              <a:spLocks/>
            </p:cNvSpPr>
            <p:nvPr/>
          </p:nvSpPr>
          <p:spPr bwMode="auto">
            <a:xfrm>
              <a:off x="7473702" y="4601493"/>
              <a:ext cx="806450" cy="450850"/>
            </a:xfrm>
            <a:custGeom>
              <a:avLst/>
              <a:gdLst>
                <a:gd name="T0" fmla="*/ 20161251 w 508"/>
                <a:gd name="T1" fmla="*/ 302418719 h 284"/>
                <a:gd name="T2" fmla="*/ 50403125 w 508"/>
                <a:gd name="T3" fmla="*/ 141128739 h 284"/>
                <a:gd name="T4" fmla="*/ 80645005 w 508"/>
                <a:gd name="T5" fmla="*/ 0 h 284"/>
                <a:gd name="T6" fmla="*/ 110886898 w 508"/>
                <a:gd name="T7" fmla="*/ 30241874 h 284"/>
                <a:gd name="T8" fmla="*/ 141128766 w 508"/>
                <a:gd name="T9" fmla="*/ 282257478 h 284"/>
                <a:gd name="T10" fmla="*/ 171370633 w 508"/>
                <a:gd name="T11" fmla="*/ 423386266 h 284"/>
                <a:gd name="T12" fmla="*/ 201612501 w 508"/>
                <a:gd name="T13" fmla="*/ 413305547 h 284"/>
                <a:gd name="T14" fmla="*/ 231854419 w 508"/>
                <a:gd name="T15" fmla="*/ 413305547 h 284"/>
                <a:gd name="T16" fmla="*/ 262096286 w 508"/>
                <a:gd name="T17" fmla="*/ 292338099 h 284"/>
                <a:gd name="T18" fmla="*/ 292338154 w 508"/>
                <a:gd name="T19" fmla="*/ 493950611 h 284"/>
                <a:gd name="T20" fmla="*/ 322580022 w 508"/>
                <a:gd name="T21" fmla="*/ 493950611 h 284"/>
                <a:gd name="T22" fmla="*/ 352821889 w 508"/>
                <a:gd name="T23" fmla="*/ 715724266 h 284"/>
                <a:gd name="T24" fmla="*/ 383063757 w 508"/>
                <a:gd name="T25" fmla="*/ 655240542 h 284"/>
                <a:gd name="T26" fmla="*/ 413305625 w 508"/>
                <a:gd name="T27" fmla="*/ 604837438 h 284"/>
                <a:gd name="T28" fmla="*/ 443547592 w 508"/>
                <a:gd name="T29" fmla="*/ 463708749 h 284"/>
                <a:gd name="T30" fmla="*/ 473789460 w 508"/>
                <a:gd name="T31" fmla="*/ 493950611 h 284"/>
                <a:gd name="T32" fmla="*/ 504031327 w 508"/>
                <a:gd name="T33" fmla="*/ 524192473 h 284"/>
                <a:gd name="T34" fmla="*/ 534273195 w 508"/>
                <a:gd name="T35" fmla="*/ 544353714 h 284"/>
                <a:gd name="T36" fmla="*/ 564515063 w 508"/>
                <a:gd name="T37" fmla="*/ 443547508 h 284"/>
                <a:gd name="T38" fmla="*/ 594756931 w 508"/>
                <a:gd name="T39" fmla="*/ 352821823 h 284"/>
                <a:gd name="T40" fmla="*/ 624998798 w 508"/>
                <a:gd name="T41" fmla="*/ 493950611 h 284"/>
                <a:gd name="T42" fmla="*/ 655240666 w 508"/>
                <a:gd name="T43" fmla="*/ 564514956 h 284"/>
                <a:gd name="T44" fmla="*/ 685482534 w 508"/>
                <a:gd name="T45" fmla="*/ 473789370 h 284"/>
                <a:gd name="T46" fmla="*/ 715724401 w 508"/>
                <a:gd name="T47" fmla="*/ 282257478 h 284"/>
                <a:gd name="T48" fmla="*/ 745966269 w 508"/>
                <a:gd name="T49" fmla="*/ 302418719 h 284"/>
                <a:gd name="T50" fmla="*/ 776208137 w 508"/>
                <a:gd name="T51" fmla="*/ 262096237 h 284"/>
                <a:gd name="T52" fmla="*/ 806450005 w 508"/>
                <a:gd name="T53" fmla="*/ 393144305 h 284"/>
                <a:gd name="T54" fmla="*/ 836692071 w 508"/>
                <a:gd name="T55" fmla="*/ 272176857 h 284"/>
                <a:gd name="T56" fmla="*/ 866933939 w 508"/>
                <a:gd name="T57" fmla="*/ 181451222 h 284"/>
                <a:gd name="T58" fmla="*/ 897175806 w 508"/>
                <a:gd name="T59" fmla="*/ 120967498 h 284"/>
                <a:gd name="T60" fmla="*/ 927417674 w 508"/>
                <a:gd name="T61" fmla="*/ 131048118 h 284"/>
                <a:gd name="T62" fmla="*/ 957659542 w 508"/>
                <a:gd name="T63" fmla="*/ 181451222 h 284"/>
                <a:gd name="T64" fmla="*/ 987901409 w 508"/>
                <a:gd name="T65" fmla="*/ 171370601 h 284"/>
                <a:gd name="T66" fmla="*/ 1018143277 w 508"/>
                <a:gd name="T67" fmla="*/ 110886877 h 284"/>
                <a:gd name="T68" fmla="*/ 1048385145 w 508"/>
                <a:gd name="T69" fmla="*/ 131048118 h 284"/>
                <a:gd name="T70" fmla="*/ 1078627013 w 508"/>
                <a:gd name="T71" fmla="*/ 403224926 h 284"/>
                <a:gd name="T72" fmla="*/ 1108868880 w 508"/>
                <a:gd name="T73" fmla="*/ 282257478 h 284"/>
                <a:gd name="T74" fmla="*/ 1139110748 w 508"/>
                <a:gd name="T75" fmla="*/ 241934995 h 284"/>
                <a:gd name="T76" fmla="*/ 1169352616 w 508"/>
                <a:gd name="T77" fmla="*/ 272176857 h 284"/>
                <a:gd name="T78" fmla="*/ 1199594484 w 508"/>
                <a:gd name="T79" fmla="*/ 352821823 h 284"/>
                <a:gd name="T80" fmla="*/ 1229836351 w 508"/>
                <a:gd name="T81" fmla="*/ 453628128 h 284"/>
                <a:gd name="T82" fmla="*/ 1260078219 w 508"/>
                <a:gd name="T83" fmla="*/ 584676197 h 2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284"/>
                <a:gd name="T128" fmla="*/ 508 w 508"/>
                <a:gd name="T129" fmla="*/ 284 h 2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284">
                  <a:moveTo>
                    <a:pt x="0" y="152"/>
                  </a:moveTo>
                  <a:lnTo>
                    <a:pt x="4" y="140"/>
                  </a:lnTo>
                  <a:lnTo>
                    <a:pt x="8" y="120"/>
                  </a:lnTo>
                  <a:lnTo>
                    <a:pt x="12" y="72"/>
                  </a:lnTo>
                  <a:lnTo>
                    <a:pt x="16" y="60"/>
                  </a:lnTo>
                  <a:lnTo>
                    <a:pt x="20" y="56"/>
                  </a:lnTo>
                  <a:lnTo>
                    <a:pt x="24" y="20"/>
                  </a:lnTo>
                  <a:lnTo>
                    <a:pt x="28" y="28"/>
                  </a:lnTo>
                  <a:lnTo>
                    <a:pt x="32" y="0"/>
                  </a:lnTo>
                  <a:lnTo>
                    <a:pt x="36" y="36"/>
                  </a:lnTo>
                  <a:lnTo>
                    <a:pt x="40" y="16"/>
                  </a:lnTo>
                  <a:lnTo>
                    <a:pt x="44" y="12"/>
                  </a:lnTo>
                  <a:lnTo>
                    <a:pt x="48" y="112"/>
                  </a:lnTo>
                  <a:lnTo>
                    <a:pt x="52" y="100"/>
                  </a:lnTo>
                  <a:lnTo>
                    <a:pt x="56" y="112"/>
                  </a:lnTo>
                  <a:lnTo>
                    <a:pt x="60" y="152"/>
                  </a:lnTo>
                  <a:lnTo>
                    <a:pt x="64" y="104"/>
                  </a:lnTo>
                  <a:lnTo>
                    <a:pt x="68" y="168"/>
                  </a:lnTo>
                  <a:lnTo>
                    <a:pt x="72" y="144"/>
                  </a:lnTo>
                  <a:lnTo>
                    <a:pt x="76" y="172"/>
                  </a:lnTo>
                  <a:lnTo>
                    <a:pt x="80" y="164"/>
                  </a:lnTo>
                  <a:lnTo>
                    <a:pt x="84" y="148"/>
                  </a:lnTo>
                  <a:lnTo>
                    <a:pt x="88" y="160"/>
                  </a:lnTo>
                  <a:lnTo>
                    <a:pt x="92" y="164"/>
                  </a:lnTo>
                  <a:lnTo>
                    <a:pt x="96" y="144"/>
                  </a:lnTo>
                  <a:lnTo>
                    <a:pt x="100" y="132"/>
                  </a:lnTo>
                  <a:lnTo>
                    <a:pt x="104" y="116"/>
                  </a:lnTo>
                  <a:lnTo>
                    <a:pt x="108" y="128"/>
                  </a:lnTo>
                  <a:lnTo>
                    <a:pt x="112" y="136"/>
                  </a:lnTo>
                  <a:lnTo>
                    <a:pt x="116" y="196"/>
                  </a:lnTo>
                  <a:lnTo>
                    <a:pt x="120" y="180"/>
                  </a:lnTo>
                  <a:lnTo>
                    <a:pt x="124" y="224"/>
                  </a:lnTo>
                  <a:lnTo>
                    <a:pt x="128" y="196"/>
                  </a:lnTo>
                  <a:lnTo>
                    <a:pt x="132" y="256"/>
                  </a:lnTo>
                  <a:lnTo>
                    <a:pt x="136" y="200"/>
                  </a:lnTo>
                  <a:lnTo>
                    <a:pt x="140" y="284"/>
                  </a:lnTo>
                  <a:lnTo>
                    <a:pt x="144" y="260"/>
                  </a:lnTo>
                  <a:lnTo>
                    <a:pt x="148" y="260"/>
                  </a:lnTo>
                  <a:lnTo>
                    <a:pt x="152" y="260"/>
                  </a:lnTo>
                  <a:lnTo>
                    <a:pt x="156" y="272"/>
                  </a:lnTo>
                  <a:lnTo>
                    <a:pt x="160" y="224"/>
                  </a:lnTo>
                  <a:lnTo>
                    <a:pt x="164" y="240"/>
                  </a:lnTo>
                  <a:lnTo>
                    <a:pt x="168" y="200"/>
                  </a:lnTo>
                  <a:lnTo>
                    <a:pt x="172" y="212"/>
                  </a:lnTo>
                  <a:lnTo>
                    <a:pt x="176" y="184"/>
                  </a:lnTo>
                  <a:lnTo>
                    <a:pt x="180" y="208"/>
                  </a:lnTo>
                  <a:lnTo>
                    <a:pt x="184" y="188"/>
                  </a:lnTo>
                  <a:lnTo>
                    <a:pt x="188" y="196"/>
                  </a:lnTo>
                  <a:lnTo>
                    <a:pt x="192" y="200"/>
                  </a:lnTo>
                  <a:lnTo>
                    <a:pt x="196" y="228"/>
                  </a:lnTo>
                  <a:lnTo>
                    <a:pt x="200" y="208"/>
                  </a:lnTo>
                  <a:lnTo>
                    <a:pt x="204" y="208"/>
                  </a:lnTo>
                  <a:lnTo>
                    <a:pt x="208" y="244"/>
                  </a:lnTo>
                  <a:lnTo>
                    <a:pt x="212" y="216"/>
                  </a:lnTo>
                  <a:lnTo>
                    <a:pt x="216" y="236"/>
                  </a:lnTo>
                  <a:lnTo>
                    <a:pt x="220" y="204"/>
                  </a:lnTo>
                  <a:lnTo>
                    <a:pt x="224" y="176"/>
                  </a:lnTo>
                  <a:lnTo>
                    <a:pt x="228" y="176"/>
                  </a:lnTo>
                  <a:lnTo>
                    <a:pt x="232" y="116"/>
                  </a:lnTo>
                  <a:lnTo>
                    <a:pt x="236" y="140"/>
                  </a:lnTo>
                  <a:lnTo>
                    <a:pt x="240" y="116"/>
                  </a:lnTo>
                  <a:lnTo>
                    <a:pt x="244" y="128"/>
                  </a:lnTo>
                  <a:lnTo>
                    <a:pt x="248" y="196"/>
                  </a:lnTo>
                  <a:lnTo>
                    <a:pt x="252" y="184"/>
                  </a:lnTo>
                  <a:lnTo>
                    <a:pt x="256" y="204"/>
                  </a:lnTo>
                  <a:lnTo>
                    <a:pt x="260" y="224"/>
                  </a:lnTo>
                  <a:lnTo>
                    <a:pt x="264" y="200"/>
                  </a:lnTo>
                  <a:lnTo>
                    <a:pt x="268" y="228"/>
                  </a:lnTo>
                  <a:lnTo>
                    <a:pt x="272" y="188"/>
                  </a:lnTo>
                  <a:lnTo>
                    <a:pt x="276" y="164"/>
                  </a:lnTo>
                  <a:lnTo>
                    <a:pt x="280" y="160"/>
                  </a:lnTo>
                  <a:lnTo>
                    <a:pt x="284" y="112"/>
                  </a:lnTo>
                  <a:lnTo>
                    <a:pt x="288" y="124"/>
                  </a:lnTo>
                  <a:lnTo>
                    <a:pt x="292" y="124"/>
                  </a:lnTo>
                  <a:lnTo>
                    <a:pt x="296" y="120"/>
                  </a:lnTo>
                  <a:lnTo>
                    <a:pt x="300" y="76"/>
                  </a:lnTo>
                  <a:lnTo>
                    <a:pt x="304" y="92"/>
                  </a:lnTo>
                  <a:lnTo>
                    <a:pt x="308" y="104"/>
                  </a:lnTo>
                  <a:lnTo>
                    <a:pt x="312" y="128"/>
                  </a:lnTo>
                  <a:lnTo>
                    <a:pt x="316" y="116"/>
                  </a:lnTo>
                  <a:lnTo>
                    <a:pt x="320" y="156"/>
                  </a:lnTo>
                  <a:lnTo>
                    <a:pt x="324" y="128"/>
                  </a:lnTo>
                  <a:lnTo>
                    <a:pt x="328" y="136"/>
                  </a:lnTo>
                  <a:lnTo>
                    <a:pt x="332" y="108"/>
                  </a:lnTo>
                  <a:lnTo>
                    <a:pt x="336" y="128"/>
                  </a:lnTo>
                  <a:lnTo>
                    <a:pt x="340" y="72"/>
                  </a:lnTo>
                  <a:lnTo>
                    <a:pt x="344" y="72"/>
                  </a:lnTo>
                  <a:lnTo>
                    <a:pt x="348" y="64"/>
                  </a:lnTo>
                  <a:lnTo>
                    <a:pt x="352" y="52"/>
                  </a:lnTo>
                  <a:lnTo>
                    <a:pt x="356" y="48"/>
                  </a:lnTo>
                  <a:lnTo>
                    <a:pt x="360" y="76"/>
                  </a:lnTo>
                  <a:lnTo>
                    <a:pt x="364" y="56"/>
                  </a:lnTo>
                  <a:lnTo>
                    <a:pt x="368" y="52"/>
                  </a:lnTo>
                  <a:lnTo>
                    <a:pt x="372" y="32"/>
                  </a:lnTo>
                  <a:lnTo>
                    <a:pt x="376" y="76"/>
                  </a:lnTo>
                  <a:lnTo>
                    <a:pt x="380" y="72"/>
                  </a:lnTo>
                  <a:lnTo>
                    <a:pt x="384" y="48"/>
                  </a:lnTo>
                  <a:lnTo>
                    <a:pt x="388" y="112"/>
                  </a:lnTo>
                  <a:lnTo>
                    <a:pt x="392" y="68"/>
                  </a:lnTo>
                  <a:lnTo>
                    <a:pt x="396" y="92"/>
                  </a:lnTo>
                  <a:lnTo>
                    <a:pt x="400" y="52"/>
                  </a:lnTo>
                  <a:lnTo>
                    <a:pt x="404" y="44"/>
                  </a:lnTo>
                  <a:lnTo>
                    <a:pt x="408" y="24"/>
                  </a:lnTo>
                  <a:lnTo>
                    <a:pt x="412" y="36"/>
                  </a:lnTo>
                  <a:lnTo>
                    <a:pt x="416" y="52"/>
                  </a:lnTo>
                  <a:lnTo>
                    <a:pt x="420" y="124"/>
                  </a:lnTo>
                  <a:lnTo>
                    <a:pt x="424" y="140"/>
                  </a:lnTo>
                  <a:lnTo>
                    <a:pt x="428" y="160"/>
                  </a:lnTo>
                  <a:lnTo>
                    <a:pt x="432" y="152"/>
                  </a:lnTo>
                  <a:lnTo>
                    <a:pt x="436" y="108"/>
                  </a:lnTo>
                  <a:lnTo>
                    <a:pt x="440" y="112"/>
                  </a:lnTo>
                  <a:lnTo>
                    <a:pt x="444" y="80"/>
                  </a:lnTo>
                  <a:lnTo>
                    <a:pt x="448" y="48"/>
                  </a:lnTo>
                  <a:lnTo>
                    <a:pt x="452" y="96"/>
                  </a:lnTo>
                  <a:lnTo>
                    <a:pt x="456" y="88"/>
                  </a:lnTo>
                  <a:lnTo>
                    <a:pt x="460" y="100"/>
                  </a:lnTo>
                  <a:lnTo>
                    <a:pt x="464" y="108"/>
                  </a:lnTo>
                  <a:lnTo>
                    <a:pt x="468" y="128"/>
                  </a:lnTo>
                  <a:lnTo>
                    <a:pt x="472" y="132"/>
                  </a:lnTo>
                  <a:lnTo>
                    <a:pt x="476" y="140"/>
                  </a:lnTo>
                  <a:lnTo>
                    <a:pt x="480" y="172"/>
                  </a:lnTo>
                  <a:lnTo>
                    <a:pt x="484" y="160"/>
                  </a:lnTo>
                  <a:lnTo>
                    <a:pt x="488" y="180"/>
                  </a:lnTo>
                  <a:lnTo>
                    <a:pt x="492" y="176"/>
                  </a:lnTo>
                  <a:lnTo>
                    <a:pt x="496" y="192"/>
                  </a:lnTo>
                  <a:lnTo>
                    <a:pt x="500" y="232"/>
                  </a:lnTo>
                  <a:lnTo>
                    <a:pt x="504" y="204"/>
                  </a:lnTo>
                  <a:lnTo>
                    <a:pt x="508" y="240"/>
                  </a:lnTo>
                </a:path>
              </a:pathLst>
            </a:custGeom>
            <a:noFill/>
            <a:ln w="0">
              <a:solidFill>
                <a:srgbClr val="0000FF"/>
              </a:solidFill>
              <a:prstDash val="solid"/>
              <a:round/>
              <a:headEnd/>
              <a:tailEnd/>
            </a:ln>
          </p:spPr>
          <p:txBody>
            <a:bodyPr/>
            <a:lstStyle/>
            <a:p>
              <a:endParaRPr lang="en-GB"/>
            </a:p>
          </p:txBody>
        </p:sp>
        <p:sp>
          <p:nvSpPr>
            <p:cNvPr id="92" name="Freeform 115"/>
            <p:cNvSpPr>
              <a:spLocks/>
            </p:cNvSpPr>
            <p:nvPr/>
          </p:nvSpPr>
          <p:spPr bwMode="auto">
            <a:xfrm>
              <a:off x="8280152" y="4734843"/>
              <a:ext cx="814387" cy="330200"/>
            </a:xfrm>
            <a:custGeom>
              <a:avLst/>
              <a:gdLst>
                <a:gd name="T0" fmla="*/ 30241854 w 513"/>
                <a:gd name="T1" fmla="*/ 413305603 h 208"/>
                <a:gd name="T2" fmla="*/ 60483709 w 513"/>
                <a:gd name="T3" fmla="*/ 443547568 h 208"/>
                <a:gd name="T4" fmla="*/ 90725551 w 513"/>
                <a:gd name="T5" fmla="*/ 312499383 h 208"/>
                <a:gd name="T6" fmla="*/ 120967418 w 513"/>
                <a:gd name="T7" fmla="*/ 191531868 h 208"/>
                <a:gd name="T8" fmla="*/ 151209260 w 513"/>
                <a:gd name="T9" fmla="*/ 181451246 h 208"/>
                <a:gd name="T10" fmla="*/ 181451102 w 513"/>
                <a:gd name="T11" fmla="*/ 171370624 h 208"/>
                <a:gd name="T12" fmla="*/ 211692994 w 513"/>
                <a:gd name="T13" fmla="*/ 0 h 208"/>
                <a:gd name="T14" fmla="*/ 241934836 w 513"/>
                <a:gd name="T15" fmla="*/ 100806245 h 208"/>
                <a:gd name="T16" fmla="*/ 272176678 w 513"/>
                <a:gd name="T17" fmla="*/ 201612490 h 208"/>
                <a:gd name="T18" fmla="*/ 302418520 w 513"/>
                <a:gd name="T19" fmla="*/ 110886892 h 208"/>
                <a:gd name="T20" fmla="*/ 332660362 w 513"/>
                <a:gd name="T21" fmla="*/ 201612490 h 208"/>
                <a:gd name="T22" fmla="*/ 362902204 w 513"/>
                <a:gd name="T23" fmla="*/ 332660627 h 208"/>
                <a:gd name="T24" fmla="*/ 393144046 w 513"/>
                <a:gd name="T25" fmla="*/ 433466946 h 208"/>
                <a:gd name="T26" fmla="*/ 423385987 w 513"/>
                <a:gd name="T27" fmla="*/ 393144359 h 208"/>
                <a:gd name="T28" fmla="*/ 453627829 w 513"/>
                <a:gd name="T29" fmla="*/ 262096272 h 208"/>
                <a:gd name="T30" fmla="*/ 483869671 w 513"/>
                <a:gd name="T31" fmla="*/ 221773784 h 208"/>
                <a:gd name="T32" fmla="*/ 514111513 w 513"/>
                <a:gd name="T33" fmla="*/ 241935028 h 208"/>
                <a:gd name="T34" fmla="*/ 544353355 w 513"/>
                <a:gd name="T35" fmla="*/ 332660627 h 208"/>
                <a:gd name="T36" fmla="*/ 574595197 w 513"/>
                <a:gd name="T37" fmla="*/ 433466946 h 208"/>
                <a:gd name="T38" fmla="*/ 604837039 w 513"/>
                <a:gd name="T39" fmla="*/ 413305603 h 208"/>
                <a:gd name="T40" fmla="*/ 635078881 w 513"/>
                <a:gd name="T41" fmla="*/ 282257516 h 208"/>
                <a:gd name="T42" fmla="*/ 665320723 w 513"/>
                <a:gd name="T43" fmla="*/ 252015650 h 208"/>
                <a:gd name="T44" fmla="*/ 695562565 w 513"/>
                <a:gd name="T45" fmla="*/ 262096272 h 208"/>
                <a:gd name="T46" fmla="*/ 725804407 w 513"/>
                <a:gd name="T47" fmla="*/ 262096272 h 208"/>
                <a:gd name="T48" fmla="*/ 756046249 w 513"/>
                <a:gd name="T49" fmla="*/ 120967514 h 208"/>
                <a:gd name="T50" fmla="*/ 786288091 w 513"/>
                <a:gd name="T51" fmla="*/ 110886892 h 208"/>
                <a:gd name="T52" fmla="*/ 816529934 w 513"/>
                <a:gd name="T53" fmla="*/ 171370624 h 208"/>
                <a:gd name="T54" fmla="*/ 849291334 w 513"/>
                <a:gd name="T55" fmla="*/ 110886892 h 208"/>
                <a:gd name="T56" fmla="*/ 879533176 w 513"/>
                <a:gd name="T57" fmla="*/ 312499383 h 208"/>
                <a:gd name="T58" fmla="*/ 909775018 w 513"/>
                <a:gd name="T59" fmla="*/ 272176894 h 208"/>
                <a:gd name="T60" fmla="*/ 940016860 w 513"/>
                <a:gd name="T61" fmla="*/ 221773784 h 208"/>
                <a:gd name="T62" fmla="*/ 970258702 w 513"/>
                <a:gd name="T63" fmla="*/ 151209380 h 208"/>
                <a:gd name="T64" fmla="*/ 1000500544 w 513"/>
                <a:gd name="T65" fmla="*/ 211693162 h 208"/>
                <a:gd name="T66" fmla="*/ 1030742386 w 513"/>
                <a:gd name="T67" fmla="*/ 292338138 h 208"/>
                <a:gd name="T68" fmla="*/ 1060984228 w 513"/>
                <a:gd name="T69" fmla="*/ 282257516 h 208"/>
                <a:gd name="T70" fmla="*/ 1091226070 w 513"/>
                <a:gd name="T71" fmla="*/ 252015650 h 208"/>
                <a:gd name="T72" fmla="*/ 1121467912 w 513"/>
                <a:gd name="T73" fmla="*/ 151209380 h 208"/>
                <a:gd name="T74" fmla="*/ 1151709754 w 513"/>
                <a:gd name="T75" fmla="*/ 201612490 h 208"/>
                <a:gd name="T76" fmla="*/ 1181951596 w 513"/>
                <a:gd name="T77" fmla="*/ 282257516 h 208"/>
                <a:gd name="T78" fmla="*/ 1212193438 w 513"/>
                <a:gd name="T79" fmla="*/ 312499383 h 208"/>
                <a:gd name="T80" fmla="*/ 1242435280 w 513"/>
                <a:gd name="T81" fmla="*/ 70564379 h 208"/>
                <a:gd name="T82" fmla="*/ 1272677122 w 513"/>
                <a:gd name="T83" fmla="*/ 70564379 h 2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208"/>
                <a:gd name="T128" fmla="*/ 513 w 513"/>
                <a:gd name="T129" fmla="*/ 208 h 2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208">
                  <a:moveTo>
                    <a:pt x="0" y="156"/>
                  </a:moveTo>
                  <a:lnTo>
                    <a:pt x="8" y="124"/>
                  </a:lnTo>
                  <a:lnTo>
                    <a:pt x="12" y="164"/>
                  </a:lnTo>
                  <a:lnTo>
                    <a:pt x="16" y="156"/>
                  </a:lnTo>
                  <a:lnTo>
                    <a:pt x="20" y="176"/>
                  </a:lnTo>
                  <a:lnTo>
                    <a:pt x="24" y="176"/>
                  </a:lnTo>
                  <a:lnTo>
                    <a:pt x="28" y="164"/>
                  </a:lnTo>
                  <a:lnTo>
                    <a:pt x="32" y="144"/>
                  </a:lnTo>
                  <a:lnTo>
                    <a:pt x="36" y="124"/>
                  </a:lnTo>
                  <a:lnTo>
                    <a:pt x="40" y="96"/>
                  </a:lnTo>
                  <a:lnTo>
                    <a:pt x="44" y="64"/>
                  </a:lnTo>
                  <a:lnTo>
                    <a:pt x="48" y="76"/>
                  </a:lnTo>
                  <a:lnTo>
                    <a:pt x="52" y="52"/>
                  </a:lnTo>
                  <a:lnTo>
                    <a:pt x="56" y="68"/>
                  </a:lnTo>
                  <a:lnTo>
                    <a:pt x="60" y="72"/>
                  </a:lnTo>
                  <a:lnTo>
                    <a:pt x="64" y="96"/>
                  </a:lnTo>
                  <a:lnTo>
                    <a:pt x="68" y="40"/>
                  </a:lnTo>
                  <a:lnTo>
                    <a:pt x="72" y="68"/>
                  </a:lnTo>
                  <a:lnTo>
                    <a:pt x="76" y="28"/>
                  </a:lnTo>
                  <a:lnTo>
                    <a:pt x="80" y="12"/>
                  </a:lnTo>
                  <a:lnTo>
                    <a:pt x="84" y="0"/>
                  </a:lnTo>
                  <a:lnTo>
                    <a:pt x="88" y="48"/>
                  </a:lnTo>
                  <a:lnTo>
                    <a:pt x="92" y="28"/>
                  </a:lnTo>
                  <a:lnTo>
                    <a:pt x="96" y="40"/>
                  </a:lnTo>
                  <a:lnTo>
                    <a:pt x="100" y="44"/>
                  </a:lnTo>
                  <a:lnTo>
                    <a:pt x="104" y="60"/>
                  </a:lnTo>
                  <a:lnTo>
                    <a:pt x="108" y="80"/>
                  </a:lnTo>
                  <a:lnTo>
                    <a:pt x="112" y="52"/>
                  </a:lnTo>
                  <a:lnTo>
                    <a:pt x="116" y="92"/>
                  </a:lnTo>
                  <a:lnTo>
                    <a:pt x="120" y="44"/>
                  </a:lnTo>
                  <a:lnTo>
                    <a:pt x="124" y="56"/>
                  </a:lnTo>
                  <a:lnTo>
                    <a:pt x="128" y="32"/>
                  </a:lnTo>
                  <a:lnTo>
                    <a:pt x="132" y="80"/>
                  </a:lnTo>
                  <a:lnTo>
                    <a:pt x="136" y="96"/>
                  </a:lnTo>
                  <a:lnTo>
                    <a:pt x="140" y="112"/>
                  </a:lnTo>
                  <a:lnTo>
                    <a:pt x="144" y="132"/>
                  </a:lnTo>
                  <a:lnTo>
                    <a:pt x="148" y="160"/>
                  </a:lnTo>
                  <a:lnTo>
                    <a:pt x="152" y="152"/>
                  </a:lnTo>
                  <a:lnTo>
                    <a:pt x="156" y="172"/>
                  </a:lnTo>
                  <a:lnTo>
                    <a:pt x="160" y="208"/>
                  </a:lnTo>
                  <a:lnTo>
                    <a:pt x="164" y="148"/>
                  </a:lnTo>
                  <a:lnTo>
                    <a:pt x="168" y="156"/>
                  </a:lnTo>
                  <a:lnTo>
                    <a:pt x="172" y="128"/>
                  </a:lnTo>
                  <a:lnTo>
                    <a:pt x="176" y="92"/>
                  </a:lnTo>
                  <a:lnTo>
                    <a:pt x="180" y="104"/>
                  </a:lnTo>
                  <a:lnTo>
                    <a:pt x="184" y="88"/>
                  </a:lnTo>
                  <a:lnTo>
                    <a:pt x="188" y="92"/>
                  </a:lnTo>
                  <a:lnTo>
                    <a:pt x="192" y="88"/>
                  </a:lnTo>
                  <a:lnTo>
                    <a:pt x="196" y="84"/>
                  </a:lnTo>
                  <a:lnTo>
                    <a:pt x="200" y="96"/>
                  </a:lnTo>
                  <a:lnTo>
                    <a:pt x="204" y="96"/>
                  </a:lnTo>
                  <a:lnTo>
                    <a:pt x="208" y="100"/>
                  </a:lnTo>
                  <a:lnTo>
                    <a:pt x="212" y="136"/>
                  </a:lnTo>
                  <a:lnTo>
                    <a:pt x="216" y="132"/>
                  </a:lnTo>
                  <a:lnTo>
                    <a:pt x="220" y="172"/>
                  </a:lnTo>
                  <a:lnTo>
                    <a:pt x="224" y="180"/>
                  </a:lnTo>
                  <a:lnTo>
                    <a:pt x="228" y="172"/>
                  </a:lnTo>
                  <a:lnTo>
                    <a:pt x="232" y="204"/>
                  </a:lnTo>
                  <a:lnTo>
                    <a:pt x="236" y="160"/>
                  </a:lnTo>
                  <a:lnTo>
                    <a:pt x="240" y="164"/>
                  </a:lnTo>
                  <a:lnTo>
                    <a:pt x="244" y="136"/>
                  </a:lnTo>
                  <a:lnTo>
                    <a:pt x="248" y="132"/>
                  </a:lnTo>
                  <a:lnTo>
                    <a:pt x="252" y="112"/>
                  </a:lnTo>
                  <a:lnTo>
                    <a:pt x="256" y="104"/>
                  </a:lnTo>
                  <a:lnTo>
                    <a:pt x="260" y="120"/>
                  </a:lnTo>
                  <a:lnTo>
                    <a:pt x="264" y="100"/>
                  </a:lnTo>
                  <a:lnTo>
                    <a:pt x="268" y="116"/>
                  </a:lnTo>
                  <a:lnTo>
                    <a:pt x="272" y="92"/>
                  </a:lnTo>
                  <a:lnTo>
                    <a:pt x="276" y="104"/>
                  </a:lnTo>
                  <a:lnTo>
                    <a:pt x="280" y="104"/>
                  </a:lnTo>
                  <a:lnTo>
                    <a:pt x="284" y="96"/>
                  </a:lnTo>
                  <a:lnTo>
                    <a:pt x="288" y="104"/>
                  </a:lnTo>
                  <a:lnTo>
                    <a:pt x="292" y="80"/>
                  </a:lnTo>
                  <a:lnTo>
                    <a:pt x="296" y="64"/>
                  </a:lnTo>
                  <a:lnTo>
                    <a:pt x="300" y="48"/>
                  </a:lnTo>
                  <a:lnTo>
                    <a:pt x="304" y="28"/>
                  </a:lnTo>
                  <a:lnTo>
                    <a:pt x="308" y="36"/>
                  </a:lnTo>
                  <a:lnTo>
                    <a:pt x="312" y="44"/>
                  </a:lnTo>
                  <a:lnTo>
                    <a:pt x="316" y="80"/>
                  </a:lnTo>
                  <a:lnTo>
                    <a:pt x="320" y="60"/>
                  </a:lnTo>
                  <a:lnTo>
                    <a:pt x="324" y="68"/>
                  </a:lnTo>
                  <a:lnTo>
                    <a:pt x="329" y="32"/>
                  </a:lnTo>
                  <a:lnTo>
                    <a:pt x="333" y="52"/>
                  </a:lnTo>
                  <a:lnTo>
                    <a:pt x="337" y="44"/>
                  </a:lnTo>
                  <a:lnTo>
                    <a:pt x="341" y="92"/>
                  </a:lnTo>
                  <a:lnTo>
                    <a:pt x="345" y="68"/>
                  </a:lnTo>
                  <a:lnTo>
                    <a:pt x="349" y="124"/>
                  </a:lnTo>
                  <a:lnTo>
                    <a:pt x="353" y="84"/>
                  </a:lnTo>
                  <a:lnTo>
                    <a:pt x="357" y="72"/>
                  </a:lnTo>
                  <a:lnTo>
                    <a:pt x="361" y="108"/>
                  </a:lnTo>
                  <a:lnTo>
                    <a:pt x="365" y="80"/>
                  </a:lnTo>
                  <a:lnTo>
                    <a:pt x="369" y="80"/>
                  </a:lnTo>
                  <a:lnTo>
                    <a:pt x="373" y="88"/>
                  </a:lnTo>
                  <a:lnTo>
                    <a:pt x="377" y="84"/>
                  </a:lnTo>
                  <a:lnTo>
                    <a:pt x="381" y="80"/>
                  </a:lnTo>
                  <a:lnTo>
                    <a:pt x="385" y="60"/>
                  </a:lnTo>
                  <a:lnTo>
                    <a:pt x="389" y="76"/>
                  </a:lnTo>
                  <a:lnTo>
                    <a:pt x="393" y="32"/>
                  </a:lnTo>
                  <a:lnTo>
                    <a:pt x="397" y="84"/>
                  </a:lnTo>
                  <a:lnTo>
                    <a:pt x="401" y="56"/>
                  </a:lnTo>
                  <a:lnTo>
                    <a:pt x="405" y="76"/>
                  </a:lnTo>
                  <a:lnTo>
                    <a:pt x="409" y="116"/>
                  </a:lnTo>
                  <a:lnTo>
                    <a:pt x="413" y="84"/>
                  </a:lnTo>
                  <a:lnTo>
                    <a:pt x="417" y="132"/>
                  </a:lnTo>
                  <a:lnTo>
                    <a:pt x="421" y="112"/>
                  </a:lnTo>
                  <a:lnTo>
                    <a:pt x="425" y="132"/>
                  </a:lnTo>
                  <a:lnTo>
                    <a:pt x="429" y="92"/>
                  </a:lnTo>
                  <a:lnTo>
                    <a:pt x="433" y="100"/>
                  </a:lnTo>
                  <a:lnTo>
                    <a:pt x="437" y="44"/>
                  </a:lnTo>
                  <a:lnTo>
                    <a:pt x="441" y="32"/>
                  </a:lnTo>
                  <a:lnTo>
                    <a:pt x="445" y="60"/>
                  </a:lnTo>
                  <a:lnTo>
                    <a:pt x="449" y="32"/>
                  </a:lnTo>
                  <a:lnTo>
                    <a:pt x="453" y="92"/>
                  </a:lnTo>
                  <a:lnTo>
                    <a:pt x="457" y="80"/>
                  </a:lnTo>
                  <a:lnTo>
                    <a:pt x="461" y="116"/>
                  </a:lnTo>
                  <a:lnTo>
                    <a:pt x="465" y="120"/>
                  </a:lnTo>
                  <a:lnTo>
                    <a:pt x="469" y="112"/>
                  </a:lnTo>
                  <a:lnTo>
                    <a:pt x="473" y="132"/>
                  </a:lnTo>
                  <a:lnTo>
                    <a:pt x="477" y="116"/>
                  </a:lnTo>
                  <a:lnTo>
                    <a:pt x="481" y="124"/>
                  </a:lnTo>
                  <a:lnTo>
                    <a:pt x="485" y="68"/>
                  </a:lnTo>
                  <a:lnTo>
                    <a:pt x="489" y="44"/>
                  </a:lnTo>
                  <a:lnTo>
                    <a:pt x="493" y="28"/>
                  </a:lnTo>
                  <a:lnTo>
                    <a:pt x="497" y="12"/>
                  </a:lnTo>
                  <a:lnTo>
                    <a:pt x="501" y="0"/>
                  </a:lnTo>
                  <a:lnTo>
                    <a:pt x="505" y="28"/>
                  </a:lnTo>
                  <a:lnTo>
                    <a:pt x="509" y="40"/>
                  </a:lnTo>
                  <a:lnTo>
                    <a:pt x="513" y="28"/>
                  </a:lnTo>
                </a:path>
              </a:pathLst>
            </a:custGeom>
            <a:noFill/>
            <a:ln w="0">
              <a:solidFill>
                <a:srgbClr val="0000FF"/>
              </a:solidFill>
              <a:prstDash val="solid"/>
              <a:round/>
              <a:headEnd/>
              <a:tailEnd/>
            </a:ln>
          </p:spPr>
          <p:txBody>
            <a:bodyPr/>
            <a:lstStyle/>
            <a:p>
              <a:endParaRPr lang="en-GB"/>
            </a:p>
          </p:txBody>
        </p:sp>
        <p:sp>
          <p:nvSpPr>
            <p:cNvPr id="93" name="Line 116"/>
            <p:cNvSpPr>
              <a:spLocks noChangeShapeType="1"/>
            </p:cNvSpPr>
            <p:nvPr/>
          </p:nvSpPr>
          <p:spPr bwMode="auto">
            <a:xfrm>
              <a:off x="9094539" y="4779293"/>
              <a:ext cx="12700" cy="19050"/>
            </a:xfrm>
            <a:prstGeom prst="line">
              <a:avLst/>
            </a:prstGeom>
            <a:noFill/>
            <a:ln w="0">
              <a:solidFill>
                <a:srgbClr val="0000FF"/>
              </a:solidFill>
              <a:round/>
              <a:headEnd/>
              <a:tailEnd/>
            </a:ln>
          </p:spPr>
          <p:txBody>
            <a:bodyPr/>
            <a:lstStyle/>
            <a:p>
              <a:endParaRPr lang="en-GB"/>
            </a:p>
          </p:txBody>
        </p:sp>
        <p:sp>
          <p:nvSpPr>
            <p:cNvPr id="94" name="Freeform 117"/>
            <p:cNvSpPr>
              <a:spLocks/>
            </p:cNvSpPr>
            <p:nvPr/>
          </p:nvSpPr>
          <p:spPr bwMode="auto">
            <a:xfrm>
              <a:off x="7473702" y="4544343"/>
              <a:ext cx="806450" cy="533400"/>
            </a:xfrm>
            <a:custGeom>
              <a:avLst/>
              <a:gdLst>
                <a:gd name="T0" fmla="*/ 20161251 w 508"/>
                <a:gd name="T1" fmla="*/ 312499361 h 336"/>
                <a:gd name="T2" fmla="*/ 50403125 w 508"/>
                <a:gd name="T3" fmla="*/ 120967506 h 336"/>
                <a:gd name="T4" fmla="*/ 80645005 w 508"/>
                <a:gd name="T5" fmla="*/ 80644996 h 336"/>
                <a:gd name="T6" fmla="*/ 110886898 w 508"/>
                <a:gd name="T7" fmla="*/ 201612476 h 336"/>
                <a:gd name="T8" fmla="*/ 141128766 w 508"/>
                <a:gd name="T9" fmla="*/ 393144331 h 336"/>
                <a:gd name="T10" fmla="*/ 171370633 w 508"/>
                <a:gd name="T11" fmla="*/ 514111887 h 336"/>
                <a:gd name="T12" fmla="*/ 201612501 w 508"/>
                <a:gd name="T13" fmla="*/ 504031265 h 336"/>
                <a:gd name="T14" fmla="*/ 231854419 w 508"/>
                <a:gd name="T15" fmla="*/ 453628159 h 336"/>
                <a:gd name="T16" fmla="*/ 262096286 w 508"/>
                <a:gd name="T17" fmla="*/ 403224953 h 336"/>
                <a:gd name="T18" fmla="*/ 292338154 w 508"/>
                <a:gd name="T19" fmla="*/ 624998721 h 336"/>
                <a:gd name="T20" fmla="*/ 322580022 w 508"/>
                <a:gd name="T21" fmla="*/ 735885556 h 336"/>
                <a:gd name="T22" fmla="*/ 352821889 w 508"/>
                <a:gd name="T23" fmla="*/ 806449905 h 336"/>
                <a:gd name="T24" fmla="*/ 383063757 w 508"/>
                <a:gd name="T25" fmla="*/ 756046799 h 336"/>
                <a:gd name="T26" fmla="*/ 413305625 w 508"/>
                <a:gd name="T27" fmla="*/ 594756857 h 336"/>
                <a:gd name="T28" fmla="*/ 443547592 w 508"/>
                <a:gd name="T29" fmla="*/ 574595615 h 336"/>
                <a:gd name="T30" fmla="*/ 473789460 w 508"/>
                <a:gd name="T31" fmla="*/ 534273129 h 336"/>
                <a:gd name="T32" fmla="*/ 504031327 w 508"/>
                <a:gd name="T33" fmla="*/ 655240585 h 336"/>
                <a:gd name="T34" fmla="*/ 534273195 w 508"/>
                <a:gd name="T35" fmla="*/ 735885556 h 336"/>
                <a:gd name="T36" fmla="*/ 564515063 w 508"/>
                <a:gd name="T37" fmla="*/ 524192508 h 336"/>
                <a:gd name="T38" fmla="*/ 594756931 w 508"/>
                <a:gd name="T39" fmla="*/ 443547537 h 336"/>
                <a:gd name="T40" fmla="*/ 624998798 w 508"/>
                <a:gd name="T41" fmla="*/ 564514993 h 336"/>
                <a:gd name="T42" fmla="*/ 655240666 w 508"/>
                <a:gd name="T43" fmla="*/ 635079343 h 336"/>
                <a:gd name="T44" fmla="*/ 685482534 w 508"/>
                <a:gd name="T45" fmla="*/ 685482449 h 336"/>
                <a:gd name="T46" fmla="*/ 715724401 w 508"/>
                <a:gd name="T47" fmla="*/ 544353751 h 336"/>
                <a:gd name="T48" fmla="*/ 745966269 w 508"/>
                <a:gd name="T49" fmla="*/ 322579982 h 336"/>
                <a:gd name="T50" fmla="*/ 776208137 w 508"/>
                <a:gd name="T51" fmla="*/ 221773769 h 336"/>
                <a:gd name="T52" fmla="*/ 806450005 w 508"/>
                <a:gd name="T53" fmla="*/ 443547537 h 336"/>
                <a:gd name="T54" fmla="*/ 836692071 w 508"/>
                <a:gd name="T55" fmla="*/ 302418739 h 336"/>
                <a:gd name="T56" fmla="*/ 866933939 w 508"/>
                <a:gd name="T57" fmla="*/ 131048127 h 336"/>
                <a:gd name="T58" fmla="*/ 897175806 w 508"/>
                <a:gd name="T59" fmla="*/ 161289991 h 336"/>
                <a:gd name="T60" fmla="*/ 927417674 w 508"/>
                <a:gd name="T61" fmla="*/ 171370612 h 336"/>
                <a:gd name="T62" fmla="*/ 957659542 w 508"/>
                <a:gd name="T63" fmla="*/ 312499361 h 336"/>
                <a:gd name="T64" fmla="*/ 987901409 w 508"/>
                <a:gd name="T65" fmla="*/ 322579982 h 336"/>
                <a:gd name="T66" fmla="*/ 1018143277 w 508"/>
                <a:gd name="T67" fmla="*/ 211693147 h 336"/>
                <a:gd name="T68" fmla="*/ 1048385145 w 508"/>
                <a:gd name="T69" fmla="*/ 282257497 h 336"/>
                <a:gd name="T70" fmla="*/ 1078627013 w 508"/>
                <a:gd name="T71" fmla="*/ 433466916 h 336"/>
                <a:gd name="T72" fmla="*/ 1108868880 w 508"/>
                <a:gd name="T73" fmla="*/ 302418739 h 336"/>
                <a:gd name="T74" fmla="*/ 1139110748 w 508"/>
                <a:gd name="T75" fmla="*/ 241935011 h 336"/>
                <a:gd name="T76" fmla="*/ 1169352616 w 508"/>
                <a:gd name="T77" fmla="*/ 342741225 h 336"/>
                <a:gd name="T78" fmla="*/ 1199594484 w 508"/>
                <a:gd name="T79" fmla="*/ 403224953 h 336"/>
                <a:gd name="T80" fmla="*/ 1229836351 w 508"/>
                <a:gd name="T81" fmla="*/ 534273129 h 336"/>
                <a:gd name="T82" fmla="*/ 1260078219 w 508"/>
                <a:gd name="T83" fmla="*/ 756046799 h 3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336"/>
                <a:gd name="T128" fmla="*/ 508 w 508"/>
                <a:gd name="T129" fmla="*/ 336 h 3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336">
                  <a:moveTo>
                    <a:pt x="0" y="188"/>
                  </a:moveTo>
                  <a:lnTo>
                    <a:pt x="4" y="180"/>
                  </a:lnTo>
                  <a:lnTo>
                    <a:pt x="8" y="124"/>
                  </a:lnTo>
                  <a:lnTo>
                    <a:pt x="12" y="120"/>
                  </a:lnTo>
                  <a:lnTo>
                    <a:pt x="16" y="96"/>
                  </a:lnTo>
                  <a:lnTo>
                    <a:pt x="20" y="48"/>
                  </a:lnTo>
                  <a:lnTo>
                    <a:pt x="24" y="40"/>
                  </a:lnTo>
                  <a:lnTo>
                    <a:pt x="28" y="4"/>
                  </a:lnTo>
                  <a:lnTo>
                    <a:pt x="32" y="32"/>
                  </a:lnTo>
                  <a:lnTo>
                    <a:pt x="36" y="12"/>
                  </a:lnTo>
                  <a:lnTo>
                    <a:pt x="40" y="0"/>
                  </a:lnTo>
                  <a:lnTo>
                    <a:pt x="44" y="80"/>
                  </a:lnTo>
                  <a:lnTo>
                    <a:pt x="48" y="96"/>
                  </a:lnTo>
                  <a:lnTo>
                    <a:pt x="52" y="136"/>
                  </a:lnTo>
                  <a:lnTo>
                    <a:pt x="56" y="156"/>
                  </a:lnTo>
                  <a:lnTo>
                    <a:pt x="60" y="176"/>
                  </a:lnTo>
                  <a:lnTo>
                    <a:pt x="64" y="184"/>
                  </a:lnTo>
                  <a:lnTo>
                    <a:pt x="68" y="204"/>
                  </a:lnTo>
                  <a:lnTo>
                    <a:pt x="72" y="200"/>
                  </a:lnTo>
                  <a:lnTo>
                    <a:pt x="76" y="204"/>
                  </a:lnTo>
                  <a:lnTo>
                    <a:pt x="80" y="200"/>
                  </a:lnTo>
                  <a:lnTo>
                    <a:pt x="84" y="164"/>
                  </a:lnTo>
                  <a:lnTo>
                    <a:pt x="88" y="220"/>
                  </a:lnTo>
                  <a:lnTo>
                    <a:pt x="92" y="180"/>
                  </a:lnTo>
                  <a:lnTo>
                    <a:pt x="96" y="172"/>
                  </a:lnTo>
                  <a:lnTo>
                    <a:pt x="100" y="172"/>
                  </a:lnTo>
                  <a:lnTo>
                    <a:pt x="104" y="160"/>
                  </a:lnTo>
                  <a:lnTo>
                    <a:pt x="108" y="172"/>
                  </a:lnTo>
                  <a:lnTo>
                    <a:pt x="112" y="212"/>
                  </a:lnTo>
                  <a:lnTo>
                    <a:pt x="116" y="248"/>
                  </a:lnTo>
                  <a:lnTo>
                    <a:pt x="120" y="232"/>
                  </a:lnTo>
                  <a:lnTo>
                    <a:pt x="124" y="272"/>
                  </a:lnTo>
                  <a:lnTo>
                    <a:pt x="128" y="292"/>
                  </a:lnTo>
                  <a:lnTo>
                    <a:pt x="132" y="304"/>
                  </a:lnTo>
                  <a:lnTo>
                    <a:pt x="136" y="280"/>
                  </a:lnTo>
                  <a:lnTo>
                    <a:pt x="140" y="320"/>
                  </a:lnTo>
                  <a:lnTo>
                    <a:pt x="144" y="296"/>
                  </a:lnTo>
                  <a:lnTo>
                    <a:pt x="148" y="336"/>
                  </a:lnTo>
                  <a:lnTo>
                    <a:pt x="152" y="300"/>
                  </a:lnTo>
                  <a:lnTo>
                    <a:pt x="156" y="312"/>
                  </a:lnTo>
                  <a:lnTo>
                    <a:pt x="160" y="292"/>
                  </a:lnTo>
                  <a:lnTo>
                    <a:pt x="164" y="236"/>
                  </a:lnTo>
                  <a:lnTo>
                    <a:pt x="168" y="256"/>
                  </a:lnTo>
                  <a:lnTo>
                    <a:pt x="172" y="212"/>
                  </a:lnTo>
                  <a:lnTo>
                    <a:pt x="176" y="228"/>
                  </a:lnTo>
                  <a:lnTo>
                    <a:pt x="180" y="188"/>
                  </a:lnTo>
                  <a:lnTo>
                    <a:pt x="184" y="248"/>
                  </a:lnTo>
                  <a:lnTo>
                    <a:pt x="188" y="212"/>
                  </a:lnTo>
                  <a:lnTo>
                    <a:pt x="192" y="260"/>
                  </a:lnTo>
                  <a:lnTo>
                    <a:pt x="196" y="272"/>
                  </a:lnTo>
                  <a:lnTo>
                    <a:pt x="200" y="260"/>
                  </a:lnTo>
                  <a:lnTo>
                    <a:pt x="204" y="292"/>
                  </a:lnTo>
                  <a:lnTo>
                    <a:pt x="208" y="264"/>
                  </a:lnTo>
                  <a:lnTo>
                    <a:pt x="212" y="292"/>
                  </a:lnTo>
                  <a:lnTo>
                    <a:pt x="216" y="260"/>
                  </a:lnTo>
                  <a:lnTo>
                    <a:pt x="220" y="240"/>
                  </a:lnTo>
                  <a:lnTo>
                    <a:pt x="224" y="208"/>
                  </a:lnTo>
                  <a:lnTo>
                    <a:pt x="228" y="200"/>
                  </a:lnTo>
                  <a:lnTo>
                    <a:pt x="232" y="152"/>
                  </a:lnTo>
                  <a:lnTo>
                    <a:pt x="236" y="176"/>
                  </a:lnTo>
                  <a:lnTo>
                    <a:pt x="240" y="164"/>
                  </a:lnTo>
                  <a:lnTo>
                    <a:pt x="244" y="184"/>
                  </a:lnTo>
                  <a:lnTo>
                    <a:pt x="248" y="224"/>
                  </a:lnTo>
                  <a:lnTo>
                    <a:pt x="252" y="208"/>
                  </a:lnTo>
                  <a:lnTo>
                    <a:pt x="256" y="260"/>
                  </a:lnTo>
                  <a:lnTo>
                    <a:pt x="260" y="252"/>
                  </a:lnTo>
                  <a:lnTo>
                    <a:pt x="264" y="276"/>
                  </a:lnTo>
                  <a:lnTo>
                    <a:pt x="268" y="244"/>
                  </a:lnTo>
                  <a:lnTo>
                    <a:pt x="272" y="272"/>
                  </a:lnTo>
                  <a:lnTo>
                    <a:pt x="276" y="236"/>
                  </a:lnTo>
                  <a:lnTo>
                    <a:pt x="280" y="212"/>
                  </a:lnTo>
                  <a:lnTo>
                    <a:pt x="284" y="216"/>
                  </a:lnTo>
                  <a:lnTo>
                    <a:pt x="288" y="172"/>
                  </a:lnTo>
                  <a:lnTo>
                    <a:pt x="292" y="144"/>
                  </a:lnTo>
                  <a:lnTo>
                    <a:pt x="296" y="128"/>
                  </a:lnTo>
                  <a:lnTo>
                    <a:pt x="300" y="120"/>
                  </a:lnTo>
                  <a:lnTo>
                    <a:pt x="304" y="124"/>
                  </a:lnTo>
                  <a:lnTo>
                    <a:pt x="308" y="88"/>
                  </a:lnTo>
                  <a:lnTo>
                    <a:pt x="312" y="160"/>
                  </a:lnTo>
                  <a:lnTo>
                    <a:pt x="316" y="140"/>
                  </a:lnTo>
                  <a:lnTo>
                    <a:pt x="320" y="176"/>
                  </a:lnTo>
                  <a:lnTo>
                    <a:pt x="324" y="160"/>
                  </a:lnTo>
                  <a:lnTo>
                    <a:pt x="328" y="144"/>
                  </a:lnTo>
                  <a:lnTo>
                    <a:pt x="332" y="120"/>
                  </a:lnTo>
                  <a:lnTo>
                    <a:pt x="336" y="116"/>
                  </a:lnTo>
                  <a:lnTo>
                    <a:pt x="340" y="80"/>
                  </a:lnTo>
                  <a:lnTo>
                    <a:pt x="344" y="52"/>
                  </a:lnTo>
                  <a:lnTo>
                    <a:pt x="348" y="88"/>
                  </a:lnTo>
                  <a:lnTo>
                    <a:pt x="352" y="64"/>
                  </a:lnTo>
                  <a:lnTo>
                    <a:pt x="356" y="64"/>
                  </a:lnTo>
                  <a:lnTo>
                    <a:pt x="360" y="100"/>
                  </a:lnTo>
                  <a:lnTo>
                    <a:pt x="364" y="48"/>
                  </a:lnTo>
                  <a:lnTo>
                    <a:pt x="368" y="68"/>
                  </a:lnTo>
                  <a:lnTo>
                    <a:pt x="372" y="64"/>
                  </a:lnTo>
                  <a:lnTo>
                    <a:pt x="376" y="88"/>
                  </a:lnTo>
                  <a:lnTo>
                    <a:pt x="380" y="124"/>
                  </a:lnTo>
                  <a:lnTo>
                    <a:pt x="384" y="104"/>
                  </a:lnTo>
                  <a:lnTo>
                    <a:pt x="388" y="136"/>
                  </a:lnTo>
                  <a:lnTo>
                    <a:pt x="392" y="128"/>
                  </a:lnTo>
                  <a:lnTo>
                    <a:pt x="396" y="112"/>
                  </a:lnTo>
                  <a:lnTo>
                    <a:pt x="400" y="72"/>
                  </a:lnTo>
                  <a:lnTo>
                    <a:pt x="404" y="84"/>
                  </a:lnTo>
                  <a:lnTo>
                    <a:pt x="408" y="48"/>
                  </a:lnTo>
                  <a:lnTo>
                    <a:pt x="412" y="104"/>
                  </a:lnTo>
                  <a:lnTo>
                    <a:pt x="416" y="112"/>
                  </a:lnTo>
                  <a:lnTo>
                    <a:pt x="420" y="136"/>
                  </a:lnTo>
                  <a:lnTo>
                    <a:pt x="424" y="212"/>
                  </a:lnTo>
                  <a:lnTo>
                    <a:pt x="428" y="172"/>
                  </a:lnTo>
                  <a:lnTo>
                    <a:pt x="432" y="196"/>
                  </a:lnTo>
                  <a:lnTo>
                    <a:pt x="436" y="140"/>
                  </a:lnTo>
                  <a:lnTo>
                    <a:pt x="440" y="120"/>
                  </a:lnTo>
                  <a:lnTo>
                    <a:pt x="444" y="84"/>
                  </a:lnTo>
                  <a:lnTo>
                    <a:pt x="448" y="96"/>
                  </a:lnTo>
                  <a:lnTo>
                    <a:pt x="452" y="96"/>
                  </a:lnTo>
                  <a:lnTo>
                    <a:pt x="456" y="92"/>
                  </a:lnTo>
                  <a:lnTo>
                    <a:pt x="460" y="136"/>
                  </a:lnTo>
                  <a:lnTo>
                    <a:pt x="464" y="136"/>
                  </a:lnTo>
                  <a:lnTo>
                    <a:pt x="468" y="144"/>
                  </a:lnTo>
                  <a:lnTo>
                    <a:pt x="472" y="172"/>
                  </a:lnTo>
                  <a:lnTo>
                    <a:pt x="476" y="160"/>
                  </a:lnTo>
                  <a:lnTo>
                    <a:pt x="480" y="188"/>
                  </a:lnTo>
                  <a:lnTo>
                    <a:pt x="484" y="196"/>
                  </a:lnTo>
                  <a:lnTo>
                    <a:pt x="488" y="212"/>
                  </a:lnTo>
                  <a:lnTo>
                    <a:pt x="492" y="272"/>
                  </a:lnTo>
                  <a:lnTo>
                    <a:pt x="496" y="280"/>
                  </a:lnTo>
                  <a:lnTo>
                    <a:pt x="500" y="300"/>
                  </a:lnTo>
                  <a:lnTo>
                    <a:pt x="504" y="272"/>
                  </a:lnTo>
                  <a:lnTo>
                    <a:pt x="508" y="268"/>
                  </a:lnTo>
                </a:path>
              </a:pathLst>
            </a:custGeom>
            <a:noFill/>
            <a:ln w="0">
              <a:solidFill>
                <a:srgbClr val="007F00"/>
              </a:solidFill>
              <a:prstDash val="solid"/>
              <a:round/>
              <a:headEnd/>
              <a:tailEnd/>
            </a:ln>
          </p:spPr>
          <p:txBody>
            <a:bodyPr/>
            <a:lstStyle/>
            <a:p>
              <a:endParaRPr lang="en-GB"/>
            </a:p>
          </p:txBody>
        </p:sp>
        <p:sp>
          <p:nvSpPr>
            <p:cNvPr id="95" name="Freeform 118"/>
            <p:cNvSpPr>
              <a:spLocks/>
            </p:cNvSpPr>
            <p:nvPr/>
          </p:nvSpPr>
          <p:spPr bwMode="auto">
            <a:xfrm>
              <a:off x="8280152" y="4677693"/>
              <a:ext cx="814387" cy="406400"/>
            </a:xfrm>
            <a:custGeom>
              <a:avLst/>
              <a:gdLst>
                <a:gd name="T0" fmla="*/ 30241854 w 513"/>
                <a:gd name="T1" fmla="*/ 493950588 h 256"/>
                <a:gd name="T2" fmla="*/ 60483709 w 513"/>
                <a:gd name="T3" fmla="*/ 524192448 h 256"/>
                <a:gd name="T4" fmla="*/ 90725551 w 513"/>
                <a:gd name="T5" fmla="*/ 433466867 h 256"/>
                <a:gd name="T6" fmla="*/ 120967418 w 513"/>
                <a:gd name="T7" fmla="*/ 252015604 h 256"/>
                <a:gd name="T8" fmla="*/ 151209260 w 513"/>
                <a:gd name="T9" fmla="*/ 332660566 h 256"/>
                <a:gd name="T10" fmla="*/ 181451102 w 513"/>
                <a:gd name="T11" fmla="*/ 100806227 h 256"/>
                <a:gd name="T12" fmla="*/ 211692994 w 513"/>
                <a:gd name="T13" fmla="*/ 151209353 h 256"/>
                <a:gd name="T14" fmla="*/ 241934836 w 513"/>
                <a:gd name="T15" fmla="*/ 110886872 h 256"/>
                <a:gd name="T16" fmla="*/ 272176678 w 513"/>
                <a:gd name="T17" fmla="*/ 221773743 h 256"/>
                <a:gd name="T18" fmla="*/ 302418520 w 513"/>
                <a:gd name="T19" fmla="*/ 231854364 h 256"/>
                <a:gd name="T20" fmla="*/ 332660362 w 513"/>
                <a:gd name="T21" fmla="*/ 241934984 h 256"/>
                <a:gd name="T22" fmla="*/ 362902204 w 513"/>
                <a:gd name="T23" fmla="*/ 413305527 h 256"/>
                <a:gd name="T24" fmla="*/ 393144046 w 513"/>
                <a:gd name="T25" fmla="*/ 524192448 h 256"/>
                <a:gd name="T26" fmla="*/ 423385987 w 513"/>
                <a:gd name="T27" fmla="*/ 463708727 h 256"/>
                <a:gd name="T28" fmla="*/ 453627829 w 513"/>
                <a:gd name="T29" fmla="*/ 352821806 h 256"/>
                <a:gd name="T30" fmla="*/ 483869671 w 513"/>
                <a:gd name="T31" fmla="*/ 383063667 h 256"/>
                <a:gd name="T32" fmla="*/ 514111513 w 513"/>
                <a:gd name="T33" fmla="*/ 342741186 h 256"/>
                <a:gd name="T34" fmla="*/ 544353355 w 513"/>
                <a:gd name="T35" fmla="*/ 473789348 h 256"/>
                <a:gd name="T36" fmla="*/ 574595197 w 513"/>
                <a:gd name="T37" fmla="*/ 544353689 h 256"/>
                <a:gd name="T38" fmla="*/ 604837039 w 513"/>
                <a:gd name="T39" fmla="*/ 554434309 h 256"/>
                <a:gd name="T40" fmla="*/ 635078881 w 513"/>
                <a:gd name="T41" fmla="*/ 393144287 h 256"/>
                <a:gd name="T42" fmla="*/ 665320723 w 513"/>
                <a:gd name="T43" fmla="*/ 292338085 h 256"/>
                <a:gd name="T44" fmla="*/ 695562565 w 513"/>
                <a:gd name="T45" fmla="*/ 433466867 h 256"/>
                <a:gd name="T46" fmla="*/ 725804407 w 513"/>
                <a:gd name="T47" fmla="*/ 362902426 h 256"/>
                <a:gd name="T48" fmla="*/ 756046249 w 513"/>
                <a:gd name="T49" fmla="*/ 90725607 h 256"/>
                <a:gd name="T50" fmla="*/ 786288091 w 513"/>
                <a:gd name="T51" fmla="*/ 120967492 h 256"/>
                <a:gd name="T52" fmla="*/ 816529934 w 513"/>
                <a:gd name="T53" fmla="*/ 181451213 h 256"/>
                <a:gd name="T54" fmla="*/ 849291334 w 513"/>
                <a:gd name="T55" fmla="*/ 221773743 h 256"/>
                <a:gd name="T56" fmla="*/ 879533176 w 513"/>
                <a:gd name="T57" fmla="*/ 372983046 h 256"/>
                <a:gd name="T58" fmla="*/ 909775018 w 513"/>
                <a:gd name="T59" fmla="*/ 282257465 h 256"/>
                <a:gd name="T60" fmla="*/ 940016860 w 513"/>
                <a:gd name="T61" fmla="*/ 332660566 h 256"/>
                <a:gd name="T62" fmla="*/ 970258702 w 513"/>
                <a:gd name="T63" fmla="*/ 322579945 h 256"/>
                <a:gd name="T64" fmla="*/ 1000500544 w 513"/>
                <a:gd name="T65" fmla="*/ 221773743 h 256"/>
                <a:gd name="T66" fmla="*/ 1030742386 w 513"/>
                <a:gd name="T67" fmla="*/ 352821806 h 256"/>
                <a:gd name="T68" fmla="*/ 1060984228 w 513"/>
                <a:gd name="T69" fmla="*/ 352821806 h 256"/>
                <a:gd name="T70" fmla="*/ 1091226070 w 513"/>
                <a:gd name="T71" fmla="*/ 272176844 h 256"/>
                <a:gd name="T72" fmla="*/ 1121467912 w 513"/>
                <a:gd name="T73" fmla="*/ 221773743 h 256"/>
                <a:gd name="T74" fmla="*/ 1151709754 w 513"/>
                <a:gd name="T75" fmla="*/ 362902426 h 256"/>
                <a:gd name="T76" fmla="*/ 1181951596 w 513"/>
                <a:gd name="T77" fmla="*/ 413305527 h 256"/>
                <a:gd name="T78" fmla="*/ 1212193438 w 513"/>
                <a:gd name="T79" fmla="*/ 272176844 h 256"/>
                <a:gd name="T80" fmla="*/ 1242435280 w 513"/>
                <a:gd name="T81" fmla="*/ 131048112 h 256"/>
                <a:gd name="T82" fmla="*/ 1272677122 w 513"/>
                <a:gd name="T83" fmla="*/ 110886872 h 2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256"/>
                <a:gd name="T128" fmla="*/ 513 w 513"/>
                <a:gd name="T129" fmla="*/ 256 h 2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256">
                  <a:moveTo>
                    <a:pt x="0" y="184"/>
                  </a:moveTo>
                  <a:lnTo>
                    <a:pt x="8" y="204"/>
                  </a:lnTo>
                  <a:lnTo>
                    <a:pt x="12" y="196"/>
                  </a:lnTo>
                  <a:lnTo>
                    <a:pt x="16" y="204"/>
                  </a:lnTo>
                  <a:lnTo>
                    <a:pt x="20" y="224"/>
                  </a:lnTo>
                  <a:lnTo>
                    <a:pt x="24" y="208"/>
                  </a:lnTo>
                  <a:lnTo>
                    <a:pt x="28" y="208"/>
                  </a:lnTo>
                  <a:lnTo>
                    <a:pt x="32" y="152"/>
                  </a:lnTo>
                  <a:lnTo>
                    <a:pt x="36" y="172"/>
                  </a:lnTo>
                  <a:lnTo>
                    <a:pt x="40" y="124"/>
                  </a:lnTo>
                  <a:lnTo>
                    <a:pt x="44" y="100"/>
                  </a:lnTo>
                  <a:lnTo>
                    <a:pt x="48" y="100"/>
                  </a:lnTo>
                  <a:lnTo>
                    <a:pt x="52" y="116"/>
                  </a:lnTo>
                  <a:lnTo>
                    <a:pt x="56" y="108"/>
                  </a:lnTo>
                  <a:lnTo>
                    <a:pt x="60" y="132"/>
                  </a:lnTo>
                  <a:lnTo>
                    <a:pt x="64" y="96"/>
                  </a:lnTo>
                  <a:lnTo>
                    <a:pt x="68" y="80"/>
                  </a:lnTo>
                  <a:lnTo>
                    <a:pt x="72" y="40"/>
                  </a:lnTo>
                  <a:lnTo>
                    <a:pt x="76" y="36"/>
                  </a:lnTo>
                  <a:lnTo>
                    <a:pt x="80" y="0"/>
                  </a:lnTo>
                  <a:lnTo>
                    <a:pt x="84" y="60"/>
                  </a:lnTo>
                  <a:lnTo>
                    <a:pt x="88" y="44"/>
                  </a:lnTo>
                  <a:lnTo>
                    <a:pt x="92" y="28"/>
                  </a:lnTo>
                  <a:lnTo>
                    <a:pt x="96" y="44"/>
                  </a:lnTo>
                  <a:lnTo>
                    <a:pt x="100" y="52"/>
                  </a:lnTo>
                  <a:lnTo>
                    <a:pt x="104" y="76"/>
                  </a:lnTo>
                  <a:lnTo>
                    <a:pt x="108" y="88"/>
                  </a:lnTo>
                  <a:lnTo>
                    <a:pt x="112" y="104"/>
                  </a:lnTo>
                  <a:lnTo>
                    <a:pt x="116" y="76"/>
                  </a:lnTo>
                  <a:lnTo>
                    <a:pt x="120" y="92"/>
                  </a:lnTo>
                  <a:lnTo>
                    <a:pt x="124" y="60"/>
                  </a:lnTo>
                  <a:lnTo>
                    <a:pt x="128" y="88"/>
                  </a:lnTo>
                  <a:lnTo>
                    <a:pt x="132" y="96"/>
                  </a:lnTo>
                  <a:lnTo>
                    <a:pt x="136" y="132"/>
                  </a:lnTo>
                  <a:lnTo>
                    <a:pt x="140" y="128"/>
                  </a:lnTo>
                  <a:lnTo>
                    <a:pt x="144" y="164"/>
                  </a:lnTo>
                  <a:lnTo>
                    <a:pt x="148" y="200"/>
                  </a:lnTo>
                  <a:lnTo>
                    <a:pt x="152" y="212"/>
                  </a:lnTo>
                  <a:lnTo>
                    <a:pt x="156" y="208"/>
                  </a:lnTo>
                  <a:lnTo>
                    <a:pt x="160" y="224"/>
                  </a:lnTo>
                  <a:lnTo>
                    <a:pt x="164" y="196"/>
                  </a:lnTo>
                  <a:lnTo>
                    <a:pt x="168" y="184"/>
                  </a:lnTo>
                  <a:lnTo>
                    <a:pt x="172" y="164"/>
                  </a:lnTo>
                  <a:lnTo>
                    <a:pt x="176" y="160"/>
                  </a:lnTo>
                  <a:lnTo>
                    <a:pt x="180" y="140"/>
                  </a:lnTo>
                  <a:lnTo>
                    <a:pt x="184" y="140"/>
                  </a:lnTo>
                  <a:lnTo>
                    <a:pt x="188" y="120"/>
                  </a:lnTo>
                  <a:lnTo>
                    <a:pt x="192" y="152"/>
                  </a:lnTo>
                  <a:lnTo>
                    <a:pt x="196" y="108"/>
                  </a:lnTo>
                  <a:lnTo>
                    <a:pt x="200" y="160"/>
                  </a:lnTo>
                  <a:lnTo>
                    <a:pt x="204" y="136"/>
                  </a:lnTo>
                  <a:lnTo>
                    <a:pt x="208" y="164"/>
                  </a:lnTo>
                  <a:lnTo>
                    <a:pt x="212" y="188"/>
                  </a:lnTo>
                  <a:lnTo>
                    <a:pt x="216" y="188"/>
                  </a:lnTo>
                  <a:lnTo>
                    <a:pt x="220" y="236"/>
                  </a:lnTo>
                  <a:lnTo>
                    <a:pt x="224" y="236"/>
                  </a:lnTo>
                  <a:lnTo>
                    <a:pt x="228" y="216"/>
                  </a:lnTo>
                  <a:lnTo>
                    <a:pt x="232" y="256"/>
                  </a:lnTo>
                  <a:lnTo>
                    <a:pt x="236" y="220"/>
                  </a:lnTo>
                  <a:lnTo>
                    <a:pt x="240" y="220"/>
                  </a:lnTo>
                  <a:lnTo>
                    <a:pt x="244" y="208"/>
                  </a:lnTo>
                  <a:lnTo>
                    <a:pt x="248" y="172"/>
                  </a:lnTo>
                  <a:lnTo>
                    <a:pt x="252" y="156"/>
                  </a:lnTo>
                  <a:lnTo>
                    <a:pt x="256" y="148"/>
                  </a:lnTo>
                  <a:lnTo>
                    <a:pt x="260" y="136"/>
                  </a:lnTo>
                  <a:lnTo>
                    <a:pt x="264" y="116"/>
                  </a:lnTo>
                  <a:lnTo>
                    <a:pt x="268" y="156"/>
                  </a:lnTo>
                  <a:lnTo>
                    <a:pt x="272" y="116"/>
                  </a:lnTo>
                  <a:lnTo>
                    <a:pt x="276" y="172"/>
                  </a:lnTo>
                  <a:lnTo>
                    <a:pt x="280" y="160"/>
                  </a:lnTo>
                  <a:lnTo>
                    <a:pt x="284" y="164"/>
                  </a:lnTo>
                  <a:lnTo>
                    <a:pt x="288" y="144"/>
                  </a:lnTo>
                  <a:lnTo>
                    <a:pt x="292" y="112"/>
                  </a:lnTo>
                  <a:lnTo>
                    <a:pt x="296" y="72"/>
                  </a:lnTo>
                  <a:lnTo>
                    <a:pt x="300" y="36"/>
                  </a:lnTo>
                  <a:lnTo>
                    <a:pt x="304" y="28"/>
                  </a:lnTo>
                  <a:lnTo>
                    <a:pt x="308" y="28"/>
                  </a:lnTo>
                  <a:lnTo>
                    <a:pt x="312" y="48"/>
                  </a:lnTo>
                  <a:lnTo>
                    <a:pt x="316" y="60"/>
                  </a:lnTo>
                  <a:lnTo>
                    <a:pt x="320" y="64"/>
                  </a:lnTo>
                  <a:lnTo>
                    <a:pt x="324" y="72"/>
                  </a:lnTo>
                  <a:lnTo>
                    <a:pt x="329" y="60"/>
                  </a:lnTo>
                  <a:lnTo>
                    <a:pt x="333" y="120"/>
                  </a:lnTo>
                  <a:lnTo>
                    <a:pt x="337" y="88"/>
                  </a:lnTo>
                  <a:lnTo>
                    <a:pt x="341" y="144"/>
                  </a:lnTo>
                  <a:lnTo>
                    <a:pt x="345" y="100"/>
                  </a:lnTo>
                  <a:lnTo>
                    <a:pt x="349" y="148"/>
                  </a:lnTo>
                  <a:lnTo>
                    <a:pt x="353" y="108"/>
                  </a:lnTo>
                  <a:lnTo>
                    <a:pt x="357" y="124"/>
                  </a:lnTo>
                  <a:lnTo>
                    <a:pt x="361" y="112"/>
                  </a:lnTo>
                  <a:lnTo>
                    <a:pt x="365" y="124"/>
                  </a:lnTo>
                  <a:lnTo>
                    <a:pt x="369" y="156"/>
                  </a:lnTo>
                  <a:lnTo>
                    <a:pt x="373" y="132"/>
                  </a:lnTo>
                  <a:lnTo>
                    <a:pt x="377" y="160"/>
                  </a:lnTo>
                  <a:lnTo>
                    <a:pt x="381" y="144"/>
                  </a:lnTo>
                  <a:lnTo>
                    <a:pt x="385" y="128"/>
                  </a:lnTo>
                  <a:lnTo>
                    <a:pt x="389" y="124"/>
                  </a:lnTo>
                  <a:lnTo>
                    <a:pt x="393" y="108"/>
                  </a:lnTo>
                  <a:lnTo>
                    <a:pt x="397" y="88"/>
                  </a:lnTo>
                  <a:lnTo>
                    <a:pt x="401" y="88"/>
                  </a:lnTo>
                  <a:lnTo>
                    <a:pt x="405" y="120"/>
                  </a:lnTo>
                  <a:lnTo>
                    <a:pt x="409" y="140"/>
                  </a:lnTo>
                  <a:lnTo>
                    <a:pt x="413" y="140"/>
                  </a:lnTo>
                  <a:lnTo>
                    <a:pt x="417" y="156"/>
                  </a:lnTo>
                  <a:lnTo>
                    <a:pt x="421" y="140"/>
                  </a:lnTo>
                  <a:lnTo>
                    <a:pt x="425" y="148"/>
                  </a:lnTo>
                  <a:lnTo>
                    <a:pt x="429" y="116"/>
                  </a:lnTo>
                  <a:lnTo>
                    <a:pt x="433" y="108"/>
                  </a:lnTo>
                  <a:lnTo>
                    <a:pt x="437" y="84"/>
                  </a:lnTo>
                  <a:lnTo>
                    <a:pt x="441" y="72"/>
                  </a:lnTo>
                  <a:lnTo>
                    <a:pt x="445" y="88"/>
                  </a:lnTo>
                  <a:lnTo>
                    <a:pt x="449" y="104"/>
                  </a:lnTo>
                  <a:lnTo>
                    <a:pt x="453" y="124"/>
                  </a:lnTo>
                  <a:lnTo>
                    <a:pt x="457" y="144"/>
                  </a:lnTo>
                  <a:lnTo>
                    <a:pt x="461" y="156"/>
                  </a:lnTo>
                  <a:lnTo>
                    <a:pt x="465" y="180"/>
                  </a:lnTo>
                  <a:lnTo>
                    <a:pt x="469" y="164"/>
                  </a:lnTo>
                  <a:lnTo>
                    <a:pt x="473" y="192"/>
                  </a:lnTo>
                  <a:lnTo>
                    <a:pt x="477" y="160"/>
                  </a:lnTo>
                  <a:lnTo>
                    <a:pt x="481" y="108"/>
                  </a:lnTo>
                  <a:lnTo>
                    <a:pt x="485" y="100"/>
                  </a:lnTo>
                  <a:lnTo>
                    <a:pt x="489" y="44"/>
                  </a:lnTo>
                  <a:lnTo>
                    <a:pt x="493" y="52"/>
                  </a:lnTo>
                  <a:lnTo>
                    <a:pt x="497" y="24"/>
                  </a:lnTo>
                  <a:lnTo>
                    <a:pt x="501" y="28"/>
                  </a:lnTo>
                  <a:lnTo>
                    <a:pt x="505" y="44"/>
                  </a:lnTo>
                  <a:lnTo>
                    <a:pt x="509" y="68"/>
                  </a:lnTo>
                  <a:lnTo>
                    <a:pt x="513" y="68"/>
                  </a:lnTo>
                </a:path>
              </a:pathLst>
            </a:custGeom>
            <a:noFill/>
            <a:ln w="0">
              <a:solidFill>
                <a:srgbClr val="007F00"/>
              </a:solidFill>
              <a:prstDash val="solid"/>
              <a:round/>
              <a:headEnd/>
              <a:tailEnd/>
            </a:ln>
          </p:spPr>
          <p:txBody>
            <a:bodyPr/>
            <a:lstStyle/>
            <a:p>
              <a:endParaRPr lang="en-GB"/>
            </a:p>
          </p:txBody>
        </p:sp>
        <p:sp>
          <p:nvSpPr>
            <p:cNvPr id="96" name="Line 119"/>
            <p:cNvSpPr>
              <a:spLocks noChangeShapeType="1"/>
            </p:cNvSpPr>
            <p:nvPr/>
          </p:nvSpPr>
          <p:spPr bwMode="auto">
            <a:xfrm flipV="1">
              <a:off x="9094539" y="4779293"/>
              <a:ext cx="12700" cy="6350"/>
            </a:xfrm>
            <a:prstGeom prst="line">
              <a:avLst/>
            </a:prstGeom>
            <a:noFill/>
            <a:ln w="0">
              <a:solidFill>
                <a:srgbClr val="007F00"/>
              </a:solidFill>
              <a:round/>
              <a:headEnd/>
              <a:tailEnd/>
            </a:ln>
          </p:spPr>
          <p:txBody>
            <a:bodyPr/>
            <a:lstStyle/>
            <a:p>
              <a:endParaRPr lang="en-GB"/>
            </a:p>
          </p:txBody>
        </p:sp>
        <p:sp>
          <p:nvSpPr>
            <p:cNvPr id="97" name="Freeform 120"/>
            <p:cNvSpPr>
              <a:spLocks/>
            </p:cNvSpPr>
            <p:nvPr/>
          </p:nvSpPr>
          <p:spPr bwMode="auto">
            <a:xfrm>
              <a:off x="7473702" y="4645943"/>
              <a:ext cx="806450" cy="400050"/>
            </a:xfrm>
            <a:custGeom>
              <a:avLst/>
              <a:gdLst>
                <a:gd name="T0" fmla="*/ 20161251 w 508"/>
                <a:gd name="T1" fmla="*/ 403225002 h 252"/>
                <a:gd name="T2" fmla="*/ 50403125 w 508"/>
                <a:gd name="T3" fmla="*/ 544353817 h 252"/>
                <a:gd name="T4" fmla="*/ 80645005 w 508"/>
                <a:gd name="T5" fmla="*/ 564515062 h 252"/>
                <a:gd name="T6" fmla="*/ 110886898 w 508"/>
                <a:gd name="T7" fmla="*/ 514111949 h 252"/>
                <a:gd name="T8" fmla="*/ 141128766 w 508"/>
                <a:gd name="T9" fmla="*/ 383063756 h 252"/>
                <a:gd name="T10" fmla="*/ 171370633 w 508"/>
                <a:gd name="T11" fmla="*/ 302418776 h 252"/>
                <a:gd name="T12" fmla="*/ 201612501 w 508"/>
                <a:gd name="T13" fmla="*/ 352821889 h 252"/>
                <a:gd name="T14" fmla="*/ 231854419 w 508"/>
                <a:gd name="T15" fmla="*/ 383063756 h 252"/>
                <a:gd name="T16" fmla="*/ 262096286 w 508"/>
                <a:gd name="T17" fmla="*/ 372983134 h 252"/>
                <a:gd name="T18" fmla="*/ 292338154 w 508"/>
                <a:gd name="T19" fmla="*/ 181451256 h 252"/>
                <a:gd name="T20" fmla="*/ 322580022 w 508"/>
                <a:gd name="T21" fmla="*/ 0 h 252"/>
                <a:gd name="T22" fmla="*/ 352821889 w 508"/>
                <a:gd name="T23" fmla="*/ 110886898 h 252"/>
                <a:gd name="T24" fmla="*/ 383063757 w 508"/>
                <a:gd name="T25" fmla="*/ 191531878 h 252"/>
                <a:gd name="T26" fmla="*/ 413305625 w 508"/>
                <a:gd name="T27" fmla="*/ 252015663 h 252"/>
                <a:gd name="T28" fmla="*/ 443547592 w 508"/>
                <a:gd name="T29" fmla="*/ 292338153 h 252"/>
                <a:gd name="T30" fmla="*/ 473789460 w 508"/>
                <a:gd name="T31" fmla="*/ 171370633 h 252"/>
                <a:gd name="T32" fmla="*/ 504031327 w 508"/>
                <a:gd name="T33" fmla="*/ 131048143 h 252"/>
                <a:gd name="T34" fmla="*/ 534273195 w 508"/>
                <a:gd name="T35" fmla="*/ 100806250 h 252"/>
                <a:gd name="T36" fmla="*/ 564515063 w 508"/>
                <a:gd name="T37" fmla="*/ 322580021 h 252"/>
                <a:gd name="T38" fmla="*/ 594756931 w 508"/>
                <a:gd name="T39" fmla="*/ 332660644 h 252"/>
                <a:gd name="T40" fmla="*/ 624998798 w 508"/>
                <a:gd name="T41" fmla="*/ 292338153 h 252"/>
                <a:gd name="T42" fmla="*/ 655240666 w 508"/>
                <a:gd name="T43" fmla="*/ 262096286 h 252"/>
                <a:gd name="T44" fmla="*/ 685482534 w 508"/>
                <a:gd name="T45" fmla="*/ 252015663 h 252"/>
                <a:gd name="T46" fmla="*/ 715724401 w 508"/>
                <a:gd name="T47" fmla="*/ 332660644 h 252"/>
                <a:gd name="T48" fmla="*/ 745966269 w 508"/>
                <a:gd name="T49" fmla="*/ 473789459 h 252"/>
                <a:gd name="T50" fmla="*/ 776208137 w 508"/>
                <a:gd name="T51" fmla="*/ 453628214 h 252"/>
                <a:gd name="T52" fmla="*/ 806450005 w 508"/>
                <a:gd name="T53" fmla="*/ 322580021 h 252"/>
                <a:gd name="T54" fmla="*/ 836692071 w 508"/>
                <a:gd name="T55" fmla="*/ 473789459 h 252"/>
                <a:gd name="T56" fmla="*/ 866933939 w 508"/>
                <a:gd name="T57" fmla="*/ 534273194 h 252"/>
                <a:gd name="T58" fmla="*/ 897175806 w 508"/>
                <a:gd name="T59" fmla="*/ 635079420 h 252"/>
                <a:gd name="T60" fmla="*/ 927417674 w 508"/>
                <a:gd name="T61" fmla="*/ 473789459 h 252"/>
                <a:gd name="T62" fmla="*/ 957659542 w 508"/>
                <a:gd name="T63" fmla="*/ 504031326 h 252"/>
                <a:gd name="T64" fmla="*/ 987901409 w 508"/>
                <a:gd name="T65" fmla="*/ 433466968 h 252"/>
                <a:gd name="T66" fmla="*/ 1018143277 w 508"/>
                <a:gd name="T67" fmla="*/ 403225002 h 252"/>
                <a:gd name="T68" fmla="*/ 1048385145 w 508"/>
                <a:gd name="T69" fmla="*/ 332660644 h 252"/>
                <a:gd name="T70" fmla="*/ 1078627013 w 508"/>
                <a:gd name="T71" fmla="*/ 171370633 h 252"/>
                <a:gd name="T72" fmla="*/ 1108868880 w 508"/>
                <a:gd name="T73" fmla="*/ 362902511 h 252"/>
                <a:gd name="T74" fmla="*/ 1139110748 w 508"/>
                <a:gd name="T75" fmla="*/ 524192571 h 252"/>
                <a:gd name="T76" fmla="*/ 1169352616 w 508"/>
                <a:gd name="T77" fmla="*/ 362902511 h 252"/>
                <a:gd name="T78" fmla="*/ 1199594484 w 508"/>
                <a:gd name="T79" fmla="*/ 282257531 h 252"/>
                <a:gd name="T80" fmla="*/ 1229836351 w 508"/>
                <a:gd name="T81" fmla="*/ 231854418 h 252"/>
                <a:gd name="T82" fmla="*/ 1260078219 w 508"/>
                <a:gd name="T83" fmla="*/ 151209388 h 2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252"/>
                <a:gd name="T128" fmla="*/ 508 w 508"/>
                <a:gd name="T129" fmla="*/ 252 h 2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252">
                  <a:moveTo>
                    <a:pt x="0" y="124"/>
                  </a:moveTo>
                  <a:lnTo>
                    <a:pt x="4" y="148"/>
                  </a:lnTo>
                  <a:lnTo>
                    <a:pt x="8" y="160"/>
                  </a:lnTo>
                  <a:lnTo>
                    <a:pt x="12" y="176"/>
                  </a:lnTo>
                  <a:lnTo>
                    <a:pt x="16" y="224"/>
                  </a:lnTo>
                  <a:lnTo>
                    <a:pt x="20" y="216"/>
                  </a:lnTo>
                  <a:lnTo>
                    <a:pt x="24" y="228"/>
                  </a:lnTo>
                  <a:lnTo>
                    <a:pt x="28" y="236"/>
                  </a:lnTo>
                  <a:lnTo>
                    <a:pt x="32" y="224"/>
                  </a:lnTo>
                  <a:lnTo>
                    <a:pt x="36" y="244"/>
                  </a:lnTo>
                  <a:lnTo>
                    <a:pt x="40" y="220"/>
                  </a:lnTo>
                  <a:lnTo>
                    <a:pt x="44" y="204"/>
                  </a:lnTo>
                  <a:lnTo>
                    <a:pt x="48" y="176"/>
                  </a:lnTo>
                  <a:lnTo>
                    <a:pt x="52" y="156"/>
                  </a:lnTo>
                  <a:lnTo>
                    <a:pt x="56" y="152"/>
                  </a:lnTo>
                  <a:lnTo>
                    <a:pt x="60" y="112"/>
                  </a:lnTo>
                  <a:lnTo>
                    <a:pt x="64" y="124"/>
                  </a:lnTo>
                  <a:lnTo>
                    <a:pt x="68" y="120"/>
                  </a:lnTo>
                  <a:lnTo>
                    <a:pt x="72" y="128"/>
                  </a:lnTo>
                  <a:lnTo>
                    <a:pt x="76" y="160"/>
                  </a:lnTo>
                  <a:lnTo>
                    <a:pt x="80" y="140"/>
                  </a:lnTo>
                  <a:lnTo>
                    <a:pt x="84" y="180"/>
                  </a:lnTo>
                  <a:lnTo>
                    <a:pt x="88" y="140"/>
                  </a:lnTo>
                  <a:lnTo>
                    <a:pt x="92" y="152"/>
                  </a:lnTo>
                  <a:lnTo>
                    <a:pt x="96" y="168"/>
                  </a:lnTo>
                  <a:lnTo>
                    <a:pt x="100" y="120"/>
                  </a:lnTo>
                  <a:lnTo>
                    <a:pt x="104" y="148"/>
                  </a:lnTo>
                  <a:lnTo>
                    <a:pt x="108" y="100"/>
                  </a:lnTo>
                  <a:lnTo>
                    <a:pt x="112" y="80"/>
                  </a:lnTo>
                  <a:lnTo>
                    <a:pt x="116" y="72"/>
                  </a:lnTo>
                  <a:lnTo>
                    <a:pt x="120" y="64"/>
                  </a:lnTo>
                  <a:lnTo>
                    <a:pt x="124" y="24"/>
                  </a:lnTo>
                  <a:lnTo>
                    <a:pt x="128" y="0"/>
                  </a:lnTo>
                  <a:lnTo>
                    <a:pt x="132" y="24"/>
                  </a:lnTo>
                  <a:lnTo>
                    <a:pt x="136" y="4"/>
                  </a:lnTo>
                  <a:lnTo>
                    <a:pt x="140" y="44"/>
                  </a:lnTo>
                  <a:lnTo>
                    <a:pt x="144" y="44"/>
                  </a:lnTo>
                  <a:lnTo>
                    <a:pt x="148" y="32"/>
                  </a:lnTo>
                  <a:lnTo>
                    <a:pt x="152" y="76"/>
                  </a:lnTo>
                  <a:lnTo>
                    <a:pt x="156" y="40"/>
                  </a:lnTo>
                  <a:lnTo>
                    <a:pt x="160" y="72"/>
                  </a:lnTo>
                  <a:lnTo>
                    <a:pt x="164" y="100"/>
                  </a:lnTo>
                  <a:lnTo>
                    <a:pt x="168" y="108"/>
                  </a:lnTo>
                  <a:lnTo>
                    <a:pt x="172" y="112"/>
                  </a:lnTo>
                  <a:lnTo>
                    <a:pt x="176" y="116"/>
                  </a:lnTo>
                  <a:lnTo>
                    <a:pt x="180" y="120"/>
                  </a:lnTo>
                  <a:lnTo>
                    <a:pt x="184" y="84"/>
                  </a:lnTo>
                  <a:lnTo>
                    <a:pt x="188" y="68"/>
                  </a:lnTo>
                  <a:lnTo>
                    <a:pt x="192" y="84"/>
                  </a:lnTo>
                  <a:lnTo>
                    <a:pt x="196" y="40"/>
                  </a:lnTo>
                  <a:lnTo>
                    <a:pt x="200" y="52"/>
                  </a:lnTo>
                  <a:lnTo>
                    <a:pt x="204" y="44"/>
                  </a:lnTo>
                  <a:lnTo>
                    <a:pt x="208" y="36"/>
                  </a:lnTo>
                  <a:lnTo>
                    <a:pt x="212" y="40"/>
                  </a:lnTo>
                  <a:lnTo>
                    <a:pt x="216" y="84"/>
                  </a:lnTo>
                  <a:lnTo>
                    <a:pt x="220" y="68"/>
                  </a:lnTo>
                  <a:lnTo>
                    <a:pt x="224" y="128"/>
                  </a:lnTo>
                  <a:lnTo>
                    <a:pt x="228" y="104"/>
                  </a:lnTo>
                  <a:lnTo>
                    <a:pt x="232" y="140"/>
                  </a:lnTo>
                  <a:lnTo>
                    <a:pt x="236" y="132"/>
                  </a:lnTo>
                  <a:lnTo>
                    <a:pt x="240" y="132"/>
                  </a:lnTo>
                  <a:lnTo>
                    <a:pt x="244" y="120"/>
                  </a:lnTo>
                  <a:lnTo>
                    <a:pt x="248" y="116"/>
                  </a:lnTo>
                  <a:lnTo>
                    <a:pt x="252" y="104"/>
                  </a:lnTo>
                  <a:lnTo>
                    <a:pt x="256" y="128"/>
                  </a:lnTo>
                  <a:lnTo>
                    <a:pt x="260" y="104"/>
                  </a:lnTo>
                  <a:lnTo>
                    <a:pt x="264" y="96"/>
                  </a:lnTo>
                  <a:lnTo>
                    <a:pt x="268" y="104"/>
                  </a:lnTo>
                  <a:lnTo>
                    <a:pt x="272" y="100"/>
                  </a:lnTo>
                  <a:lnTo>
                    <a:pt x="276" y="104"/>
                  </a:lnTo>
                  <a:lnTo>
                    <a:pt x="280" y="112"/>
                  </a:lnTo>
                  <a:lnTo>
                    <a:pt x="284" y="132"/>
                  </a:lnTo>
                  <a:lnTo>
                    <a:pt x="288" y="128"/>
                  </a:lnTo>
                  <a:lnTo>
                    <a:pt x="292" y="156"/>
                  </a:lnTo>
                  <a:lnTo>
                    <a:pt x="296" y="188"/>
                  </a:lnTo>
                  <a:lnTo>
                    <a:pt x="300" y="168"/>
                  </a:lnTo>
                  <a:lnTo>
                    <a:pt x="304" y="192"/>
                  </a:lnTo>
                  <a:lnTo>
                    <a:pt x="308" y="180"/>
                  </a:lnTo>
                  <a:lnTo>
                    <a:pt x="312" y="152"/>
                  </a:lnTo>
                  <a:lnTo>
                    <a:pt x="316" y="144"/>
                  </a:lnTo>
                  <a:lnTo>
                    <a:pt x="320" y="128"/>
                  </a:lnTo>
                  <a:lnTo>
                    <a:pt x="324" y="144"/>
                  </a:lnTo>
                  <a:lnTo>
                    <a:pt x="328" y="140"/>
                  </a:lnTo>
                  <a:lnTo>
                    <a:pt x="332" y="188"/>
                  </a:lnTo>
                  <a:lnTo>
                    <a:pt x="336" y="168"/>
                  </a:lnTo>
                  <a:lnTo>
                    <a:pt x="340" y="212"/>
                  </a:lnTo>
                  <a:lnTo>
                    <a:pt x="344" y="212"/>
                  </a:lnTo>
                  <a:lnTo>
                    <a:pt x="348" y="244"/>
                  </a:lnTo>
                  <a:lnTo>
                    <a:pt x="352" y="212"/>
                  </a:lnTo>
                  <a:lnTo>
                    <a:pt x="356" y="252"/>
                  </a:lnTo>
                  <a:lnTo>
                    <a:pt x="360" y="208"/>
                  </a:lnTo>
                  <a:lnTo>
                    <a:pt x="364" y="228"/>
                  </a:lnTo>
                  <a:lnTo>
                    <a:pt x="368" y="188"/>
                  </a:lnTo>
                  <a:lnTo>
                    <a:pt x="372" y="220"/>
                  </a:lnTo>
                  <a:lnTo>
                    <a:pt x="376" y="172"/>
                  </a:lnTo>
                  <a:lnTo>
                    <a:pt x="380" y="200"/>
                  </a:lnTo>
                  <a:lnTo>
                    <a:pt x="384" y="168"/>
                  </a:lnTo>
                  <a:lnTo>
                    <a:pt x="388" y="180"/>
                  </a:lnTo>
                  <a:lnTo>
                    <a:pt x="392" y="172"/>
                  </a:lnTo>
                  <a:lnTo>
                    <a:pt x="396" y="200"/>
                  </a:lnTo>
                  <a:lnTo>
                    <a:pt x="400" y="188"/>
                  </a:lnTo>
                  <a:lnTo>
                    <a:pt x="404" y="160"/>
                  </a:lnTo>
                  <a:lnTo>
                    <a:pt x="408" y="160"/>
                  </a:lnTo>
                  <a:lnTo>
                    <a:pt x="412" y="132"/>
                  </a:lnTo>
                  <a:lnTo>
                    <a:pt x="416" y="132"/>
                  </a:lnTo>
                  <a:lnTo>
                    <a:pt x="420" y="88"/>
                  </a:lnTo>
                  <a:lnTo>
                    <a:pt x="424" y="96"/>
                  </a:lnTo>
                  <a:lnTo>
                    <a:pt x="428" y="68"/>
                  </a:lnTo>
                  <a:lnTo>
                    <a:pt x="432" y="96"/>
                  </a:lnTo>
                  <a:lnTo>
                    <a:pt x="436" y="140"/>
                  </a:lnTo>
                  <a:lnTo>
                    <a:pt x="440" y="144"/>
                  </a:lnTo>
                  <a:lnTo>
                    <a:pt x="444" y="200"/>
                  </a:lnTo>
                  <a:lnTo>
                    <a:pt x="448" y="184"/>
                  </a:lnTo>
                  <a:lnTo>
                    <a:pt x="452" y="208"/>
                  </a:lnTo>
                  <a:lnTo>
                    <a:pt x="456" y="152"/>
                  </a:lnTo>
                  <a:lnTo>
                    <a:pt x="460" y="180"/>
                  </a:lnTo>
                  <a:lnTo>
                    <a:pt x="464" y="144"/>
                  </a:lnTo>
                  <a:lnTo>
                    <a:pt x="468" y="144"/>
                  </a:lnTo>
                  <a:lnTo>
                    <a:pt x="472" y="112"/>
                  </a:lnTo>
                  <a:lnTo>
                    <a:pt x="476" y="112"/>
                  </a:lnTo>
                  <a:lnTo>
                    <a:pt x="480" y="96"/>
                  </a:lnTo>
                  <a:lnTo>
                    <a:pt x="484" y="76"/>
                  </a:lnTo>
                  <a:lnTo>
                    <a:pt x="488" y="92"/>
                  </a:lnTo>
                  <a:lnTo>
                    <a:pt x="492" y="60"/>
                  </a:lnTo>
                  <a:lnTo>
                    <a:pt x="496" y="56"/>
                  </a:lnTo>
                  <a:lnTo>
                    <a:pt x="500" y="60"/>
                  </a:lnTo>
                  <a:lnTo>
                    <a:pt x="504" y="76"/>
                  </a:lnTo>
                  <a:lnTo>
                    <a:pt x="508" y="84"/>
                  </a:lnTo>
                </a:path>
              </a:pathLst>
            </a:custGeom>
            <a:noFill/>
            <a:ln w="0">
              <a:solidFill>
                <a:srgbClr val="FF0000"/>
              </a:solidFill>
              <a:prstDash val="solid"/>
              <a:round/>
              <a:headEnd/>
              <a:tailEnd/>
            </a:ln>
          </p:spPr>
          <p:txBody>
            <a:bodyPr/>
            <a:lstStyle/>
            <a:p>
              <a:endParaRPr lang="en-GB"/>
            </a:p>
          </p:txBody>
        </p:sp>
        <p:sp>
          <p:nvSpPr>
            <p:cNvPr id="98" name="Freeform 121"/>
            <p:cNvSpPr>
              <a:spLocks/>
            </p:cNvSpPr>
            <p:nvPr/>
          </p:nvSpPr>
          <p:spPr bwMode="auto">
            <a:xfrm>
              <a:off x="8280152" y="4684043"/>
              <a:ext cx="814387" cy="279400"/>
            </a:xfrm>
            <a:custGeom>
              <a:avLst/>
              <a:gdLst>
                <a:gd name="T0" fmla="*/ 30241854 w 513"/>
                <a:gd name="T1" fmla="*/ 120967508 h 176"/>
                <a:gd name="T2" fmla="*/ 60483709 w 513"/>
                <a:gd name="T3" fmla="*/ 131048129 h 176"/>
                <a:gd name="T4" fmla="*/ 90725551 w 513"/>
                <a:gd name="T5" fmla="*/ 211693151 h 176"/>
                <a:gd name="T6" fmla="*/ 120967418 w 513"/>
                <a:gd name="T7" fmla="*/ 262096258 h 176"/>
                <a:gd name="T8" fmla="*/ 151209260 w 513"/>
                <a:gd name="T9" fmla="*/ 151209372 h 176"/>
                <a:gd name="T10" fmla="*/ 181451102 w 513"/>
                <a:gd name="T11" fmla="*/ 332660609 h 176"/>
                <a:gd name="T12" fmla="*/ 211692994 w 513"/>
                <a:gd name="T13" fmla="*/ 423386302 h 176"/>
                <a:gd name="T14" fmla="*/ 241934836 w 513"/>
                <a:gd name="T15" fmla="*/ 383063716 h 176"/>
                <a:gd name="T16" fmla="*/ 272176678 w 513"/>
                <a:gd name="T17" fmla="*/ 332660609 h 176"/>
                <a:gd name="T18" fmla="*/ 302418520 w 513"/>
                <a:gd name="T19" fmla="*/ 282257501 h 176"/>
                <a:gd name="T20" fmla="*/ 332660362 w 513"/>
                <a:gd name="T21" fmla="*/ 171370615 h 176"/>
                <a:gd name="T22" fmla="*/ 362902204 w 513"/>
                <a:gd name="T23" fmla="*/ 110886886 h 176"/>
                <a:gd name="T24" fmla="*/ 393144046 w 513"/>
                <a:gd name="T25" fmla="*/ 30241877 h 176"/>
                <a:gd name="T26" fmla="*/ 423385987 w 513"/>
                <a:gd name="T27" fmla="*/ 211693151 h 176"/>
                <a:gd name="T28" fmla="*/ 453627829 w 513"/>
                <a:gd name="T29" fmla="*/ 141128751 h 176"/>
                <a:gd name="T30" fmla="*/ 483869671 w 513"/>
                <a:gd name="T31" fmla="*/ 211693151 h 176"/>
                <a:gd name="T32" fmla="*/ 514111513 w 513"/>
                <a:gd name="T33" fmla="*/ 201612480 h 176"/>
                <a:gd name="T34" fmla="*/ 544353355 w 513"/>
                <a:gd name="T35" fmla="*/ 120967508 h 176"/>
                <a:gd name="T36" fmla="*/ 574595197 w 513"/>
                <a:gd name="T37" fmla="*/ 120967508 h 176"/>
                <a:gd name="T38" fmla="*/ 604837039 w 513"/>
                <a:gd name="T39" fmla="*/ 60483754 h 176"/>
                <a:gd name="T40" fmla="*/ 635078881 w 513"/>
                <a:gd name="T41" fmla="*/ 191531858 h 176"/>
                <a:gd name="T42" fmla="*/ 665320723 w 513"/>
                <a:gd name="T43" fmla="*/ 292338123 h 176"/>
                <a:gd name="T44" fmla="*/ 695562565 w 513"/>
                <a:gd name="T45" fmla="*/ 221773772 h 176"/>
                <a:gd name="T46" fmla="*/ 725804407 w 513"/>
                <a:gd name="T47" fmla="*/ 272176880 h 176"/>
                <a:gd name="T48" fmla="*/ 756046249 w 513"/>
                <a:gd name="T49" fmla="*/ 372983095 h 176"/>
                <a:gd name="T50" fmla="*/ 786288091 w 513"/>
                <a:gd name="T51" fmla="*/ 312499366 h 176"/>
                <a:gd name="T52" fmla="*/ 816529934 w 513"/>
                <a:gd name="T53" fmla="*/ 262096258 h 176"/>
                <a:gd name="T54" fmla="*/ 849291334 w 513"/>
                <a:gd name="T55" fmla="*/ 332660609 h 176"/>
                <a:gd name="T56" fmla="*/ 879533176 w 513"/>
                <a:gd name="T57" fmla="*/ 241935015 h 176"/>
                <a:gd name="T58" fmla="*/ 909775018 w 513"/>
                <a:gd name="T59" fmla="*/ 272176880 h 176"/>
                <a:gd name="T60" fmla="*/ 940016860 w 513"/>
                <a:gd name="T61" fmla="*/ 241935015 h 176"/>
                <a:gd name="T62" fmla="*/ 970258702 w 513"/>
                <a:gd name="T63" fmla="*/ 131048129 h 176"/>
                <a:gd name="T64" fmla="*/ 1000500544 w 513"/>
                <a:gd name="T65" fmla="*/ 252015637 h 176"/>
                <a:gd name="T66" fmla="*/ 1030742386 w 513"/>
                <a:gd name="T67" fmla="*/ 282257501 h 176"/>
                <a:gd name="T68" fmla="*/ 1060984228 w 513"/>
                <a:gd name="T69" fmla="*/ 201612480 h 176"/>
                <a:gd name="T70" fmla="*/ 1091226070 w 513"/>
                <a:gd name="T71" fmla="*/ 372983095 h 176"/>
                <a:gd name="T72" fmla="*/ 1121467912 w 513"/>
                <a:gd name="T73" fmla="*/ 201612480 h 176"/>
                <a:gd name="T74" fmla="*/ 1151709754 w 513"/>
                <a:gd name="T75" fmla="*/ 272176880 h 176"/>
                <a:gd name="T76" fmla="*/ 1181951596 w 513"/>
                <a:gd name="T77" fmla="*/ 141128751 h 176"/>
                <a:gd name="T78" fmla="*/ 1212193438 w 513"/>
                <a:gd name="T79" fmla="*/ 302418744 h 176"/>
                <a:gd name="T80" fmla="*/ 1242435280 w 513"/>
                <a:gd name="T81" fmla="*/ 372983095 h 176"/>
                <a:gd name="T82" fmla="*/ 1272677122 w 513"/>
                <a:gd name="T83" fmla="*/ 302418744 h 1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176"/>
                <a:gd name="T128" fmla="*/ 513 w 513"/>
                <a:gd name="T129" fmla="*/ 176 h 1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176">
                  <a:moveTo>
                    <a:pt x="0" y="60"/>
                  </a:moveTo>
                  <a:lnTo>
                    <a:pt x="8" y="80"/>
                  </a:lnTo>
                  <a:lnTo>
                    <a:pt x="12" y="48"/>
                  </a:lnTo>
                  <a:lnTo>
                    <a:pt x="16" y="64"/>
                  </a:lnTo>
                  <a:lnTo>
                    <a:pt x="20" y="44"/>
                  </a:lnTo>
                  <a:lnTo>
                    <a:pt x="24" y="52"/>
                  </a:lnTo>
                  <a:lnTo>
                    <a:pt x="28" y="52"/>
                  </a:lnTo>
                  <a:lnTo>
                    <a:pt x="32" y="96"/>
                  </a:lnTo>
                  <a:lnTo>
                    <a:pt x="36" y="84"/>
                  </a:lnTo>
                  <a:lnTo>
                    <a:pt x="40" y="108"/>
                  </a:lnTo>
                  <a:lnTo>
                    <a:pt x="44" y="80"/>
                  </a:lnTo>
                  <a:lnTo>
                    <a:pt x="48" y="104"/>
                  </a:lnTo>
                  <a:lnTo>
                    <a:pt x="52" y="80"/>
                  </a:lnTo>
                  <a:lnTo>
                    <a:pt x="56" y="80"/>
                  </a:lnTo>
                  <a:lnTo>
                    <a:pt x="60" y="60"/>
                  </a:lnTo>
                  <a:lnTo>
                    <a:pt x="64" y="92"/>
                  </a:lnTo>
                  <a:lnTo>
                    <a:pt x="68" y="88"/>
                  </a:lnTo>
                  <a:lnTo>
                    <a:pt x="72" y="132"/>
                  </a:lnTo>
                  <a:lnTo>
                    <a:pt x="76" y="160"/>
                  </a:lnTo>
                  <a:lnTo>
                    <a:pt x="80" y="156"/>
                  </a:lnTo>
                  <a:lnTo>
                    <a:pt x="84" y="168"/>
                  </a:lnTo>
                  <a:lnTo>
                    <a:pt x="88" y="172"/>
                  </a:lnTo>
                  <a:lnTo>
                    <a:pt x="92" y="176"/>
                  </a:lnTo>
                  <a:lnTo>
                    <a:pt x="96" y="152"/>
                  </a:lnTo>
                  <a:lnTo>
                    <a:pt x="100" y="156"/>
                  </a:lnTo>
                  <a:lnTo>
                    <a:pt x="104" y="132"/>
                  </a:lnTo>
                  <a:lnTo>
                    <a:pt x="108" y="132"/>
                  </a:lnTo>
                  <a:lnTo>
                    <a:pt x="112" y="120"/>
                  </a:lnTo>
                  <a:lnTo>
                    <a:pt x="116" y="132"/>
                  </a:lnTo>
                  <a:lnTo>
                    <a:pt x="120" y="112"/>
                  </a:lnTo>
                  <a:lnTo>
                    <a:pt x="124" y="116"/>
                  </a:lnTo>
                  <a:lnTo>
                    <a:pt x="128" y="96"/>
                  </a:lnTo>
                  <a:lnTo>
                    <a:pt x="132" y="68"/>
                  </a:lnTo>
                  <a:lnTo>
                    <a:pt x="136" y="64"/>
                  </a:lnTo>
                  <a:lnTo>
                    <a:pt x="140" y="8"/>
                  </a:lnTo>
                  <a:lnTo>
                    <a:pt x="144" y="44"/>
                  </a:lnTo>
                  <a:lnTo>
                    <a:pt x="148" y="0"/>
                  </a:lnTo>
                  <a:lnTo>
                    <a:pt x="152" y="28"/>
                  </a:lnTo>
                  <a:lnTo>
                    <a:pt x="156" y="12"/>
                  </a:lnTo>
                  <a:lnTo>
                    <a:pt x="160" y="60"/>
                  </a:lnTo>
                  <a:lnTo>
                    <a:pt x="164" y="20"/>
                  </a:lnTo>
                  <a:lnTo>
                    <a:pt x="168" y="84"/>
                  </a:lnTo>
                  <a:lnTo>
                    <a:pt x="172" y="44"/>
                  </a:lnTo>
                  <a:lnTo>
                    <a:pt x="176" y="92"/>
                  </a:lnTo>
                  <a:lnTo>
                    <a:pt x="180" y="56"/>
                  </a:lnTo>
                  <a:lnTo>
                    <a:pt x="184" y="88"/>
                  </a:lnTo>
                  <a:lnTo>
                    <a:pt x="188" y="108"/>
                  </a:lnTo>
                  <a:lnTo>
                    <a:pt x="192" y="84"/>
                  </a:lnTo>
                  <a:lnTo>
                    <a:pt x="196" y="116"/>
                  </a:lnTo>
                  <a:lnTo>
                    <a:pt x="200" y="80"/>
                  </a:lnTo>
                  <a:lnTo>
                    <a:pt x="204" y="80"/>
                  </a:lnTo>
                  <a:lnTo>
                    <a:pt x="208" y="72"/>
                  </a:lnTo>
                  <a:lnTo>
                    <a:pt x="212" y="56"/>
                  </a:lnTo>
                  <a:lnTo>
                    <a:pt x="216" y="48"/>
                  </a:lnTo>
                  <a:lnTo>
                    <a:pt x="220" y="60"/>
                  </a:lnTo>
                  <a:lnTo>
                    <a:pt x="224" y="24"/>
                  </a:lnTo>
                  <a:lnTo>
                    <a:pt x="228" y="48"/>
                  </a:lnTo>
                  <a:lnTo>
                    <a:pt x="232" y="24"/>
                  </a:lnTo>
                  <a:lnTo>
                    <a:pt x="236" y="28"/>
                  </a:lnTo>
                  <a:lnTo>
                    <a:pt x="240" y="24"/>
                  </a:lnTo>
                  <a:lnTo>
                    <a:pt x="244" y="40"/>
                  </a:lnTo>
                  <a:lnTo>
                    <a:pt x="248" y="52"/>
                  </a:lnTo>
                  <a:lnTo>
                    <a:pt x="252" y="76"/>
                  </a:lnTo>
                  <a:lnTo>
                    <a:pt x="256" y="84"/>
                  </a:lnTo>
                  <a:lnTo>
                    <a:pt x="260" y="104"/>
                  </a:lnTo>
                  <a:lnTo>
                    <a:pt x="264" y="116"/>
                  </a:lnTo>
                  <a:lnTo>
                    <a:pt x="268" y="108"/>
                  </a:lnTo>
                  <a:lnTo>
                    <a:pt x="272" y="80"/>
                  </a:lnTo>
                  <a:lnTo>
                    <a:pt x="276" y="88"/>
                  </a:lnTo>
                  <a:lnTo>
                    <a:pt x="280" y="100"/>
                  </a:lnTo>
                  <a:lnTo>
                    <a:pt x="284" y="84"/>
                  </a:lnTo>
                  <a:lnTo>
                    <a:pt x="288" y="108"/>
                  </a:lnTo>
                  <a:lnTo>
                    <a:pt x="292" y="108"/>
                  </a:lnTo>
                  <a:lnTo>
                    <a:pt x="296" y="136"/>
                  </a:lnTo>
                  <a:lnTo>
                    <a:pt x="300" y="148"/>
                  </a:lnTo>
                  <a:lnTo>
                    <a:pt x="304" y="156"/>
                  </a:lnTo>
                  <a:lnTo>
                    <a:pt x="308" y="136"/>
                  </a:lnTo>
                  <a:lnTo>
                    <a:pt x="312" y="124"/>
                  </a:lnTo>
                  <a:lnTo>
                    <a:pt x="316" y="116"/>
                  </a:lnTo>
                  <a:lnTo>
                    <a:pt x="320" y="120"/>
                  </a:lnTo>
                  <a:lnTo>
                    <a:pt x="324" y="104"/>
                  </a:lnTo>
                  <a:lnTo>
                    <a:pt x="329" y="140"/>
                  </a:lnTo>
                  <a:lnTo>
                    <a:pt x="333" y="92"/>
                  </a:lnTo>
                  <a:lnTo>
                    <a:pt x="337" y="132"/>
                  </a:lnTo>
                  <a:lnTo>
                    <a:pt x="341" y="112"/>
                  </a:lnTo>
                  <a:lnTo>
                    <a:pt x="345" y="144"/>
                  </a:lnTo>
                  <a:lnTo>
                    <a:pt x="349" y="96"/>
                  </a:lnTo>
                  <a:lnTo>
                    <a:pt x="353" y="148"/>
                  </a:lnTo>
                  <a:lnTo>
                    <a:pt x="357" y="112"/>
                  </a:lnTo>
                  <a:lnTo>
                    <a:pt x="361" y="108"/>
                  </a:lnTo>
                  <a:lnTo>
                    <a:pt x="365" y="120"/>
                  </a:lnTo>
                  <a:lnTo>
                    <a:pt x="369" y="96"/>
                  </a:lnTo>
                  <a:lnTo>
                    <a:pt x="373" y="96"/>
                  </a:lnTo>
                  <a:lnTo>
                    <a:pt x="377" y="60"/>
                  </a:lnTo>
                  <a:lnTo>
                    <a:pt x="381" y="68"/>
                  </a:lnTo>
                  <a:lnTo>
                    <a:pt x="385" y="52"/>
                  </a:lnTo>
                  <a:lnTo>
                    <a:pt x="389" y="88"/>
                  </a:lnTo>
                  <a:lnTo>
                    <a:pt x="393" y="96"/>
                  </a:lnTo>
                  <a:lnTo>
                    <a:pt x="397" y="100"/>
                  </a:lnTo>
                  <a:lnTo>
                    <a:pt x="401" y="128"/>
                  </a:lnTo>
                  <a:lnTo>
                    <a:pt x="405" y="96"/>
                  </a:lnTo>
                  <a:lnTo>
                    <a:pt x="409" y="112"/>
                  </a:lnTo>
                  <a:lnTo>
                    <a:pt x="413" y="88"/>
                  </a:lnTo>
                  <a:lnTo>
                    <a:pt x="417" y="104"/>
                  </a:lnTo>
                  <a:lnTo>
                    <a:pt x="421" y="80"/>
                  </a:lnTo>
                  <a:lnTo>
                    <a:pt x="425" y="112"/>
                  </a:lnTo>
                  <a:lnTo>
                    <a:pt x="429" y="92"/>
                  </a:lnTo>
                  <a:lnTo>
                    <a:pt x="433" y="148"/>
                  </a:lnTo>
                  <a:lnTo>
                    <a:pt x="437" y="100"/>
                  </a:lnTo>
                  <a:lnTo>
                    <a:pt x="441" y="116"/>
                  </a:lnTo>
                  <a:lnTo>
                    <a:pt x="445" y="80"/>
                  </a:lnTo>
                  <a:lnTo>
                    <a:pt x="449" y="128"/>
                  </a:lnTo>
                  <a:lnTo>
                    <a:pt x="453" y="68"/>
                  </a:lnTo>
                  <a:lnTo>
                    <a:pt x="457" y="108"/>
                  </a:lnTo>
                  <a:lnTo>
                    <a:pt x="461" y="76"/>
                  </a:lnTo>
                  <a:lnTo>
                    <a:pt x="465" y="56"/>
                  </a:lnTo>
                  <a:lnTo>
                    <a:pt x="469" y="56"/>
                  </a:lnTo>
                  <a:lnTo>
                    <a:pt x="473" y="84"/>
                  </a:lnTo>
                  <a:lnTo>
                    <a:pt x="477" y="72"/>
                  </a:lnTo>
                  <a:lnTo>
                    <a:pt x="481" y="120"/>
                  </a:lnTo>
                  <a:lnTo>
                    <a:pt x="485" y="120"/>
                  </a:lnTo>
                  <a:lnTo>
                    <a:pt x="489" y="148"/>
                  </a:lnTo>
                  <a:lnTo>
                    <a:pt x="493" y="148"/>
                  </a:lnTo>
                  <a:lnTo>
                    <a:pt x="497" y="152"/>
                  </a:lnTo>
                  <a:lnTo>
                    <a:pt x="501" y="152"/>
                  </a:lnTo>
                  <a:lnTo>
                    <a:pt x="505" y="120"/>
                  </a:lnTo>
                  <a:lnTo>
                    <a:pt x="509" y="112"/>
                  </a:lnTo>
                  <a:lnTo>
                    <a:pt x="513" y="100"/>
                  </a:lnTo>
                </a:path>
              </a:pathLst>
            </a:custGeom>
            <a:noFill/>
            <a:ln w="0">
              <a:solidFill>
                <a:srgbClr val="FF0000"/>
              </a:solidFill>
              <a:prstDash val="solid"/>
              <a:round/>
              <a:headEnd/>
              <a:tailEnd/>
            </a:ln>
          </p:spPr>
          <p:txBody>
            <a:bodyPr/>
            <a:lstStyle/>
            <a:p>
              <a:endParaRPr lang="en-GB"/>
            </a:p>
          </p:txBody>
        </p:sp>
        <p:sp>
          <p:nvSpPr>
            <p:cNvPr id="99" name="Line 122"/>
            <p:cNvSpPr>
              <a:spLocks noChangeShapeType="1"/>
            </p:cNvSpPr>
            <p:nvPr/>
          </p:nvSpPr>
          <p:spPr bwMode="auto">
            <a:xfrm>
              <a:off x="9094539" y="4842793"/>
              <a:ext cx="12700" cy="12700"/>
            </a:xfrm>
            <a:prstGeom prst="line">
              <a:avLst/>
            </a:prstGeom>
            <a:noFill/>
            <a:ln w="0">
              <a:solidFill>
                <a:srgbClr val="FF0000"/>
              </a:solidFill>
              <a:round/>
              <a:headEnd/>
              <a:tailEnd/>
            </a:ln>
          </p:spPr>
          <p:txBody>
            <a:bodyPr/>
            <a:lstStyle/>
            <a:p>
              <a:endParaRPr lang="en-GB"/>
            </a:p>
          </p:txBody>
        </p:sp>
        <p:sp>
          <p:nvSpPr>
            <p:cNvPr id="100" name="Freeform 123"/>
            <p:cNvSpPr>
              <a:spLocks/>
            </p:cNvSpPr>
            <p:nvPr/>
          </p:nvSpPr>
          <p:spPr bwMode="auto">
            <a:xfrm>
              <a:off x="7473702" y="4772943"/>
              <a:ext cx="806450" cy="184150"/>
            </a:xfrm>
            <a:custGeom>
              <a:avLst/>
              <a:gdLst>
                <a:gd name="T0" fmla="*/ 20161251 w 508"/>
                <a:gd name="T1" fmla="*/ 70564381 h 116"/>
                <a:gd name="T2" fmla="*/ 50403125 w 508"/>
                <a:gd name="T3" fmla="*/ 100806248 h 116"/>
                <a:gd name="T4" fmla="*/ 80645005 w 508"/>
                <a:gd name="T5" fmla="*/ 60483759 h 116"/>
                <a:gd name="T6" fmla="*/ 110886898 w 508"/>
                <a:gd name="T7" fmla="*/ 70564381 h 116"/>
                <a:gd name="T8" fmla="*/ 141128766 w 508"/>
                <a:gd name="T9" fmla="*/ 100806248 h 116"/>
                <a:gd name="T10" fmla="*/ 171370633 w 508"/>
                <a:gd name="T11" fmla="*/ 181451252 h 116"/>
                <a:gd name="T12" fmla="*/ 201612501 w 508"/>
                <a:gd name="T13" fmla="*/ 110886895 h 116"/>
                <a:gd name="T14" fmla="*/ 231854419 w 508"/>
                <a:gd name="T15" fmla="*/ 141128762 h 116"/>
                <a:gd name="T16" fmla="*/ 262096286 w 508"/>
                <a:gd name="T17" fmla="*/ 70564381 h 116"/>
                <a:gd name="T18" fmla="*/ 292338154 w 508"/>
                <a:gd name="T19" fmla="*/ 231854413 h 116"/>
                <a:gd name="T20" fmla="*/ 322580022 w 508"/>
                <a:gd name="T21" fmla="*/ 80645004 h 116"/>
                <a:gd name="T22" fmla="*/ 352821889 w 508"/>
                <a:gd name="T23" fmla="*/ 211693169 h 116"/>
                <a:gd name="T24" fmla="*/ 383063757 w 508"/>
                <a:gd name="T25" fmla="*/ 100806248 h 116"/>
                <a:gd name="T26" fmla="*/ 413305625 w 508"/>
                <a:gd name="T27" fmla="*/ 100806248 h 116"/>
                <a:gd name="T28" fmla="*/ 443547592 w 508"/>
                <a:gd name="T29" fmla="*/ 80645004 h 116"/>
                <a:gd name="T30" fmla="*/ 473789460 w 508"/>
                <a:gd name="T31" fmla="*/ 120967518 h 116"/>
                <a:gd name="T32" fmla="*/ 504031327 w 508"/>
                <a:gd name="T33" fmla="*/ 100806248 h 116"/>
                <a:gd name="T34" fmla="*/ 534273195 w 508"/>
                <a:gd name="T35" fmla="*/ 90725626 h 116"/>
                <a:gd name="T36" fmla="*/ 564515063 w 508"/>
                <a:gd name="T37" fmla="*/ 40322502 h 116"/>
                <a:gd name="T38" fmla="*/ 594756931 w 508"/>
                <a:gd name="T39" fmla="*/ 110886895 h 116"/>
                <a:gd name="T40" fmla="*/ 624998798 w 508"/>
                <a:gd name="T41" fmla="*/ 252015658 h 116"/>
                <a:gd name="T42" fmla="*/ 655240666 w 508"/>
                <a:gd name="T43" fmla="*/ 161290007 h 116"/>
                <a:gd name="T44" fmla="*/ 685482534 w 508"/>
                <a:gd name="T45" fmla="*/ 60483759 h 116"/>
                <a:gd name="T46" fmla="*/ 715724401 w 508"/>
                <a:gd name="T47" fmla="*/ 20161251 h 116"/>
                <a:gd name="T48" fmla="*/ 745966269 w 508"/>
                <a:gd name="T49" fmla="*/ 110886895 h 116"/>
                <a:gd name="T50" fmla="*/ 776208137 w 508"/>
                <a:gd name="T51" fmla="*/ 161290007 h 116"/>
                <a:gd name="T52" fmla="*/ 806450005 w 508"/>
                <a:gd name="T53" fmla="*/ 161290007 h 116"/>
                <a:gd name="T54" fmla="*/ 836692071 w 508"/>
                <a:gd name="T55" fmla="*/ 60483759 h 116"/>
                <a:gd name="T56" fmla="*/ 866933939 w 508"/>
                <a:gd name="T57" fmla="*/ 50403124 h 116"/>
                <a:gd name="T58" fmla="*/ 897175806 w 508"/>
                <a:gd name="T59" fmla="*/ 90725626 h 116"/>
                <a:gd name="T60" fmla="*/ 927417674 w 508"/>
                <a:gd name="T61" fmla="*/ 70564381 h 116"/>
                <a:gd name="T62" fmla="*/ 957659542 w 508"/>
                <a:gd name="T63" fmla="*/ 151209385 h 116"/>
                <a:gd name="T64" fmla="*/ 987901409 w 508"/>
                <a:gd name="T65" fmla="*/ 90725626 h 116"/>
                <a:gd name="T66" fmla="*/ 1018143277 w 508"/>
                <a:gd name="T67" fmla="*/ 50403124 h 116"/>
                <a:gd name="T68" fmla="*/ 1048385145 w 508"/>
                <a:gd name="T69" fmla="*/ 151209385 h 116"/>
                <a:gd name="T70" fmla="*/ 1078627013 w 508"/>
                <a:gd name="T71" fmla="*/ 151209385 h 116"/>
                <a:gd name="T72" fmla="*/ 1108868880 w 508"/>
                <a:gd name="T73" fmla="*/ 70564381 h 116"/>
                <a:gd name="T74" fmla="*/ 1139110748 w 508"/>
                <a:gd name="T75" fmla="*/ 181451252 h 116"/>
                <a:gd name="T76" fmla="*/ 1169352616 w 508"/>
                <a:gd name="T77" fmla="*/ 120967518 h 116"/>
                <a:gd name="T78" fmla="*/ 1199594484 w 508"/>
                <a:gd name="T79" fmla="*/ 131048140 h 116"/>
                <a:gd name="T80" fmla="*/ 1229836351 w 508"/>
                <a:gd name="T81" fmla="*/ 131048140 h 116"/>
                <a:gd name="T82" fmla="*/ 1260078219 w 508"/>
                <a:gd name="T83" fmla="*/ 201612497 h 1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116"/>
                <a:gd name="T128" fmla="*/ 508 w 508"/>
                <a:gd name="T129" fmla="*/ 116 h 1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116">
                  <a:moveTo>
                    <a:pt x="0" y="44"/>
                  </a:moveTo>
                  <a:lnTo>
                    <a:pt x="4" y="32"/>
                  </a:lnTo>
                  <a:lnTo>
                    <a:pt x="8" y="28"/>
                  </a:lnTo>
                  <a:lnTo>
                    <a:pt x="12" y="0"/>
                  </a:lnTo>
                  <a:lnTo>
                    <a:pt x="16" y="20"/>
                  </a:lnTo>
                  <a:lnTo>
                    <a:pt x="20" y="40"/>
                  </a:lnTo>
                  <a:lnTo>
                    <a:pt x="24" y="20"/>
                  </a:lnTo>
                  <a:lnTo>
                    <a:pt x="28" y="40"/>
                  </a:lnTo>
                  <a:lnTo>
                    <a:pt x="32" y="24"/>
                  </a:lnTo>
                  <a:lnTo>
                    <a:pt x="36" y="64"/>
                  </a:lnTo>
                  <a:lnTo>
                    <a:pt x="40" y="40"/>
                  </a:lnTo>
                  <a:lnTo>
                    <a:pt x="44" y="28"/>
                  </a:lnTo>
                  <a:lnTo>
                    <a:pt x="48" y="116"/>
                  </a:lnTo>
                  <a:lnTo>
                    <a:pt x="52" y="72"/>
                  </a:lnTo>
                  <a:lnTo>
                    <a:pt x="56" y="40"/>
                  </a:lnTo>
                  <a:lnTo>
                    <a:pt x="60" y="72"/>
                  </a:lnTo>
                  <a:lnTo>
                    <a:pt x="64" y="20"/>
                  </a:lnTo>
                  <a:lnTo>
                    <a:pt x="68" y="72"/>
                  </a:lnTo>
                  <a:lnTo>
                    <a:pt x="72" y="48"/>
                  </a:lnTo>
                  <a:lnTo>
                    <a:pt x="76" y="56"/>
                  </a:lnTo>
                  <a:lnTo>
                    <a:pt x="80" y="44"/>
                  </a:lnTo>
                  <a:lnTo>
                    <a:pt x="84" y="28"/>
                  </a:lnTo>
                  <a:lnTo>
                    <a:pt x="88" y="44"/>
                  </a:lnTo>
                  <a:lnTo>
                    <a:pt x="92" y="56"/>
                  </a:lnTo>
                  <a:lnTo>
                    <a:pt x="96" y="28"/>
                  </a:lnTo>
                  <a:lnTo>
                    <a:pt x="100" y="24"/>
                  </a:lnTo>
                  <a:lnTo>
                    <a:pt x="104" y="28"/>
                  </a:lnTo>
                  <a:lnTo>
                    <a:pt x="108" y="48"/>
                  </a:lnTo>
                  <a:lnTo>
                    <a:pt x="112" y="56"/>
                  </a:lnTo>
                  <a:lnTo>
                    <a:pt x="116" y="92"/>
                  </a:lnTo>
                  <a:lnTo>
                    <a:pt x="120" y="52"/>
                  </a:lnTo>
                  <a:lnTo>
                    <a:pt x="124" y="68"/>
                  </a:lnTo>
                  <a:lnTo>
                    <a:pt x="128" y="32"/>
                  </a:lnTo>
                  <a:lnTo>
                    <a:pt x="132" y="80"/>
                  </a:lnTo>
                  <a:lnTo>
                    <a:pt x="136" y="24"/>
                  </a:lnTo>
                  <a:lnTo>
                    <a:pt x="140" y="84"/>
                  </a:lnTo>
                  <a:lnTo>
                    <a:pt x="144" y="56"/>
                  </a:lnTo>
                  <a:lnTo>
                    <a:pt x="148" y="36"/>
                  </a:lnTo>
                  <a:lnTo>
                    <a:pt x="152" y="40"/>
                  </a:lnTo>
                  <a:lnTo>
                    <a:pt x="156" y="56"/>
                  </a:lnTo>
                  <a:lnTo>
                    <a:pt x="160" y="16"/>
                  </a:lnTo>
                  <a:lnTo>
                    <a:pt x="164" y="40"/>
                  </a:lnTo>
                  <a:lnTo>
                    <a:pt x="168" y="20"/>
                  </a:lnTo>
                  <a:lnTo>
                    <a:pt x="172" y="48"/>
                  </a:lnTo>
                  <a:lnTo>
                    <a:pt x="176" y="32"/>
                  </a:lnTo>
                  <a:lnTo>
                    <a:pt x="180" y="56"/>
                  </a:lnTo>
                  <a:lnTo>
                    <a:pt x="184" y="36"/>
                  </a:lnTo>
                  <a:lnTo>
                    <a:pt x="188" y="48"/>
                  </a:lnTo>
                  <a:lnTo>
                    <a:pt x="192" y="48"/>
                  </a:lnTo>
                  <a:lnTo>
                    <a:pt x="196" y="68"/>
                  </a:lnTo>
                  <a:lnTo>
                    <a:pt x="200" y="40"/>
                  </a:lnTo>
                  <a:lnTo>
                    <a:pt x="204" y="36"/>
                  </a:lnTo>
                  <a:lnTo>
                    <a:pt x="208" y="72"/>
                  </a:lnTo>
                  <a:lnTo>
                    <a:pt x="212" y="36"/>
                  </a:lnTo>
                  <a:lnTo>
                    <a:pt x="216" y="48"/>
                  </a:lnTo>
                  <a:lnTo>
                    <a:pt x="220" y="24"/>
                  </a:lnTo>
                  <a:lnTo>
                    <a:pt x="224" y="16"/>
                  </a:lnTo>
                  <a:lnTo>
                    <a:pt x="228" y="36"/>
                  </a:lnTo>
                  <a:lnTo>
                    <a:pt x="232" y="4"/>
                  </a:lnTo>
                  <a:lnTo>
                    <a:pt x="236" y="44"/>
                  </a:lnTo>
                  <a:lnTo>
                    <a:pt x="240" y="40"/>
                  </a:lnTo>
                  <a:lnTo>
                    <a:pt x="244" y="48"/>
                  </a:lnTo>
                  <a:lnTo>
                    <a:pt x="248" y="100"/>
                  </a:lnTo>
                  <a:lnTo>
                    <a:pt x="252" y="60"/>
                  </a:lnTo>
                  <a:lnTo>
                    <a:pt x="256" y="48"/>
                  </a:lnTo>
                  <a:lnTo>
                    <a:pt x="260" y="64"/>
                  </a:lnTo>
                  <a:lnTo>
                    <a:pt x="264" y="36"/>
                  </a:lnTo>
                  <a:lnTo>
                    <a:pt x="268" y="56"/>
                  </a:lnTo>
                  <a:lnTo>
                    <a:pt x="272" y="24"/>
                  </a:lnTo>
                  <a:lnTo>
                    <a:pt x="276" y="12"/>
                  </a:lnTo>
                  <a:lnTo>
                    <a:pt x="280" y="36"/>
                  </a:lnTo>
                  <a:lnTo>
                    <a:pt x="284" y="8"/>
                  </a:lnTo>
                  <a:lnTo>
                    <a:pt x="288" y="40"/>
                  </a:lnTo>
                  <a:lnTo>
                    <a:pt x="292" y="52"/>
                  </a:lnTo>
                  <a:lnTo>
                    <a:pt x="296" y="44"/>
                  </a:lnTo>
                  <a:lnTo>
                    <a:pt x="300" y="8"/>
                  </a:lnTo>
                  <a:lnTo>
                    <a:pt x="304" y="36"/>
                  </a:lnTo>
                  <a:lnTo>
                    <a:pt x="308" y="64"/>
                  </a:lnTo>
                  <a:lnTo>
                    <a:pt x="312" y="68"/>
                  </a:lnTo>
                  <a:lnTo>
                    <a:pt x="316" y="40"/>
                  </a:lnTo>
                  <a:lnTo>
                    <a:pt x="320" y="64"/>
                  </a:lnTo>
                  <a:lnTo>
                    <a:pt x="324" y="36"/>
                  </a:lnTo>
                  <a:lnTo>
                    <a:pt x="328" y="40"/>
                  </a:lnTo>
                  <a:lnTo>
                    <a:pt x="332" y="24"/>
                  </a:lnTo>
                  <a:lnTo>
                    <a:pt x="336" y="52"/>
                  </a:lnTo>
                  <a:lnTo>
                    <a:pt x="340" y="12"/>
                  </a:lnTo>
                  <a:lnTo>
                    <a:pt x="344" y="20"/>
                  </a:lnTo>
                  <a:lnTo>
                    <a:pt x="348" y="40"/>
                  </a:lnTo>
                  <a:lnTo>
                    <a:pt x="352" y="36"/>
                  </a:lnTo>
                  <a:lnTo>
                    <a:pt x="356" y="36"/>
                  </a:lnTo>
                  <a:lnTo>
                    <a:pt x="360" y="64"/>
                  </a:lnTo>
                  <a:lnTo>
                    <a:pt x="364" y="40"/>
                  </a:lnTo>
                  <a:lnTo>
                    <a:pt x="368" y="28"/>
                  </a:lnTo>
                  <a:lnTo>
                    <a:pt x="372" y="24"/>
                  </a:lnTo>
                  <a:lnTo>
                    <a:pt x="376" y="72"/>
                  </a:lnTo>
                  <a:lnTo>
                    <a:pt x="380" y="60"/>
                  </a:lnTo>
                  <a:lnTo>
                    <a:pt x="384" y="20"/>
                  </a:lnTo>
                  <a:lnTo>
                    <a:pt x="388" y="80"/>
                  </a:lnTo>
                  <a:lnTo>
                    <a:pt x="392" y="36"/>
                  </a:lnTo>
                  <a:lnTo>
                    <a:pt x="396" y="44"/>
                  </a:lnTo>
                  <a:lnTo>
                    <a:pt x="400" y="20"/>
                  </a:lnTo>
                  <a:lnTo>
                    <a:pt x="404" y="20"/>
                  </a:lnTo>
                  <a:lnTo>
                    <a:pt x="408" y="28"/>
                  </a:lnTo>
                  <a:lnTo>
                    <a:pt x="412" y="48"/>
                  </a:lnTo>
                  <a:lnTo>
                    <a:pt x="416" y="60"/>
                  </a:lnTo>
                  <a:lnTo>
                    <a:pt x="420" y="104"/>
                  </a:lnTo>
                  <a:lnTo>
                    <a:pt x="424" y="80"/>
                  </a:lnTo>
                  <a:lnTo>
                    <a:pt x="428" y="60"/>
                  </a:lnTo>
                  <a:lnTo>
                    <a:pt x="432" y="40"/>
                  </a:lnTo>
                  <a:lnTo>
                    <a:pt x="436" y="8"/>
                  </a:lnTo>
                  <a:lnTo>
                    <a:pt x="440" y="28"/>
                  </a:lnTo>
                  <a:lnTo>
                    <a:pt x="444" y="28"/>
                  </a:lnTo>
                  <a:lnTo>
                    <a:pt x="448" y="8"/>
                  </a:lnTo>
                  <a:lnTo>
                    <a:pt x="452" y="72"/>
                  </a:lnTo>
                  <a:lnTo>
                    <a:pt x="456" y="60"/>
                  </a:lnTo>
                  <a:lnTo>
                    <a:pt x="460" y="44"/>
                  </a:lnTo>
                  <a:lnTo>
                    <a:pt x="464" y="48"/>
                  </a:lnTo>
                  <a:lnTo>
                    <a:pt x="468" y="60"/>
                  </a:lnTo>
                  <a:lnTo>
                    <a:pt x="472" y="56"/>
                  </a:lnTo>
                  <a:lnTo>
                    <a:pt x="476" y="52"/>
                  </a:lnTo>
                  <a:lnTo>
                    <a:pt x="480" y="68"/>
                  </a:lnTo>
                  <a:lnTo>
                    <a:pt x="484" y="44"/>
                  </a:lnTo>
                  <a:lnTo>
                    <a:pt x="488" y="52"/>
                  </a:lnTo>
                  <a:lnTo>
                    <a:pt x="492" y="48"/>
                  </a:lnTo>
                  <a:lnTo>
                    <a:pt x="496" y="52"/>
                  </a:lnTo>
                  <a:lnTo>
                    <a:pt x="500" y="80"/>
                  </a:lnTo>
                  <a:lnTo>
                    <a:pt x="504" y="36"/>
                  </a:lnTo>
                  <a:lnTo>
                    <a:pt x="508" y="56"/>
                  </a:lnTo>
                </a:path>
              </a:pathLst>
            </a:custGeom>
            <a:noFill/>
            <a:ln w="0">
              <a:solidFill>
                <a:srgbClr val="00BFBF"/>
              </a:solidFill>
              <a:prstDash val="solid"/>
              <a:round/>
              <a:headEnd/>
              <a:tailEnd/>
            </a:ln>
          </p:spPr>
          <p:txBody>
            <a:bodyPr/>
            <a:lstStyle/>
            <a:p>
              <a:endParaRPr lang="en-GB"/>
            </a:p>
          </p:txBody>
        </p:sp>
        <p:sp>
          <p:nvSpPr>
            <p:cNvPr id="101" name="Freeform 124"/>
            <p:cNvSpPr>
              <a:spLocks/>
            </p:cNvSpPr>
            <p:nvPr/>
          </p:nvSpPr>
          <p:spPr bwMode="auto">
            <a:xfrm>
              <a:off x="8280152" y="4772943"/>
              <a:ext cx="814387" cy="133350"/>
            </a:xfrm>
            <a:custGeom>
              <a:avLst/>
              <a:gdLst>
                <a:gd name="T0" fmla="*/ 30241854 w 513"/>
                <a:gd name="T1" fmla="*/ 161289991 h 84"/>
                <a:gd name="T2" fmla="*/ 60483709 w 513"/>
                <a:gd name="T3" fmla="*/ 131048127 h 84"/>
                <a:gd name="T4" fmla="*/ 90725551 w 513"/>
                <a:gd name="T5" fmla="*/ 60483753 h 84"/>
                <a:gd name="T6" fmla="*/ 120967418 w 513"/>
                <a:gd name="T7" fmla="*/ 120967506 h 84"/>
                <a:gd name="T8" fmla="*/ 151209260 w 513"/>
                <a:gd name="T9" fmla="*/ 131048127 h 84"/>
                <a:gd name="T10" fmla="*/ 181451102 w 513"/>
                <a:gd name="T11" fmla="*/ 110886884 h 84"/>
                <a:gd name="T12" fmla="*/ 211692994 w 513"/>
                <a:gd name="T13" fmla="*/ 70564374 h 84"/>
                <a:gd name="T14" fmla="*/ 241934836 w 513"/>
                <a:gd name="T15" fmla="*/ 100806238 h 84"/>
                <a:gd name="T16" fmla="*/ 272176678 w 513"/>
                <a:gd name="T17" fmla="*/ 161289991 h 84"/>
                <a:gd name="T18" fmla="*/ 302418520 w 513"/>
                <a:gd name="T19" fmla="*/ 60483753 h 84"/>
                <a:gd name="T20" fmla="*/ 332660362 w 513"/>
                <a:gd name="T21" fmla="*/ 191531855 h 84"/>
                <a:gd name="T22" fmla="*/ 362902204 w 513"/>
                <a:gd name="T23" fmla="*/ 141128748 h 84"/>
                <a:gd name="T24" fmla="*/ 393144046 w 513"/>
                <a:gd name="T25" fmla="*/ 141128748 h 84"/>
                <a:gd name="T26" fmla="*/ 423385987 w 513"/>
                <a:gd name="T27" fmla="*/ 70564374 h 84"/>
                <a:gd name="T28" fmla="*/ 453627829 w 513"/>
                <a:gd name="T29" fmla="*/ 110886884 h 84"/>
                <a:gd name="T30" fmla="*/ 483869671 w 513"/>
                <a:gd name="T31" fmla="*/ 100806238 h 84"/>
                <a:gd name="T32" fmla="*/ 514111513 w 513"/>
                <a:gd name="T33" fmla="*/ 120967506 h 84"/>
                <a:gd name="T34" fmla="*/ 544353355 w 513"/>
                <a:gd name="T35" fmla="*/ 131048127 h 84"/>
                <a:gd name="T36" fmla="*/ 574595197 w 513"/>
                <a:gd name="T37" fmla="*/ 100806238 h 84"/>
                <a:gd name="T38" fmla="*/ 604837039 w 513"/>
                <a:gd name="T39" fmla="*/ 80644996 h 84"/>
                <a:gd name="T40" fmla="*/ 635078881 w 513"/>
                <a:gd name="T41" fmla="*/ 80644996 h 84"/>
                <a:gd name="T42" fmla="*/ 665320723 w 513"/>
                <a:gd name="T43" fmla="*/ 90725617 h 84"/>
                <a:gd name="T44" fmla="*/ 695562565 w 513"/>
                <a:gd name="T45" fmla="*/ 110886884 h 84"/>
                <a:gd name="T46" fmla="*/ 725804407 w 513"/>
                <a:gd name="T47" fmla="*/ 120967506 h 84"/>
                <a:gd name="T48" fmla="*/ 756046249 w 513"/>
                <a:gd name="T49" fmla="*/ 70564374 h 84"/>
                <a:gd name="T50" fmla="*/ 786288091 w 513"/>
                <a:gd name="T51" fmla="*/ 131048127 h 84"/>
                <a:gd name="T52" fmla="*/ 816529934 w 513"/>
                <a:gd name="T53" fmla="*/ 100806238 h 84"/>
                <a:gd name="T54" fmla="*/ 849291334 w 513"/>
                <a:gd name="T55" fmla="*/ 131048127 h 84"/>
                <a:gd name="T56" fmla="*/ 879533176 w 513"/>
                <a:gd name="T57" fmla="*/ 181451234 h 84"/>
                <a:gd name="T58" fmla="*/ 909775018 w 513"/>
                <a:gd name="T59" fmla="*/ 161289991 h 84"/>
                <a:gd name="T60" fmla="*/ 940016860 w 513"/>
                <a:gd name="T61" fmla="*/ 120967506 h 84"/>
                <a:gd name="T62" fmla="*/ 970258702 w 513"/>
                <a:gd name="T63" fmla="*/ 70564374 h 84"/>
                <a:gd name="T64" fmla="*/ 1000500544 w 513"/>
                <a:gd name="T65" fmla="*/ 171370612 h 84"/>
                <a:gd name="T66" fmla="*/ 1030742386 w 513"/>
                <a:gd name="T67" fmla="*/ 201612476 h 84"/>
                <a:gd name="T68" fmla="*/ 1060984228 w 513"/>
                <a:gd name="T69" fmla="*/ 110886884 h 84"/>
                <a:gd name="T70" fmla="*/ 1091226070 w 513"/>
                <a:gd name="T71" fmla="*/ 90725617 h 84"/>
                <a:gd name="T72" fmla="*/ 1121467912 w 513"/>
                <a:gd name="T73" fmla="*/ 171370612 h 84"/>
                <a:gd name="T74" fmla="*/ 1151709754 w 513"/>
                <a:gd name="T75" fmla="*/ 141128748 h 84"/>
                <a:gd name="T76" fmla="*/ 1181951596 w 513"/>
                <a:gd name="T77" fmla="*/ 100806238 h 84"/>
                <a:gd name="T78" fmla="*/ 1212193438 w 513"/>
                <a:gd name="T79" fmla="*/ 120967506 h 84"/>
                <a:gd name="T80" fmla="*/ 1242435280 w 513"/>
                <a:gd name="T81" fmla="*/ 70564374 h 84"/>
                <a:gd name="T82" fmla="*/ 1272677122 w 513"/>
                <a:gd name="T83" fmla="*/ 161289991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4"/>
                <a:gd name="T128" fmla="*/ 513 w 513"/>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4">
                  <a:moveTo>
                    <a:pt x="0" y="56"/>
                  </a:moveTo>
                  <a:lnTo>
                    <a:pt x="8" y="32"/>
                  </a:lnTo>
                  <a:lnTo>
                    <a:pt x="12" y="64"/>
                  </a:lnTo>
                  <a:lnTo>
                    <a:pt x="16" y="56"/>
                  </a:lnTo>
                  <a:lnTo>
                    <a:pt x="20" y="56"/>
                  </a:lnTo>
                  <a:lnTo>
                    <a:pt x="24" y="52"/>
                  </a:lnTo>
                  <a:lnTo>
                    <a:pt x="28" y="36"/>
                  </a:lnTo>
                  <a:lnTo>
                    <a:pt x="32" y="28"/>
                  </a:lnTo>
                  <a:lnTo>
                    <a:pt x="36" y="24"/>
                  </a:lnTo>
                  <a:lnTo>
                    <a:pt x="40" y="20"/>
                  </a:lnTo>
                  <a:lnTo>
                    <a:pt x="44" y="12"/>
                  </a:lnTo>
                  <a:lnTo>
                    <a:pt x="48" y="48"/>
                  </a:lnTo>
                  <a:lnTo>
                    <a:pt x="52" y="36"/>
                  </a:lnTo>
                  <a:lnTo>
                    <a:pt x="56" y="52"/>
                  </a:lnTo>
                  <a:lnTo>
                    <a:pt x="60" y="52"/>
                  </a:lnTo>
                  <a:lnTo>
                    <a:pt x="64" y="64"/>
                  </a:lnTo>
                  <a:lnTo>
                    <a:pt x="68" y="8"/>
                  </a:lnTo>
                  <a:lnTo>
                    <a:pt x="72" y="44"/>
                  </a:lnTo>
                  <a:lnTo>
                    <a:pt x="76" y="24"/>
                  </a:lnTo>
                  <a:lnTo>
                    <a:pt x="80" y="24"/>
                  </a:lnTo>
                  <a:lnTo>
                    <a:pt x="84" y="28"/>
                  </a:lnTo>
                  <a:lnTo>
                    <a:pt x="88" y="84"/>
                  </a:lnTo>
                  <a:lnTo>
                    <a:pt x="92" y="48"/>
                  </a:lnTo>
                  <a:lnTo>
                    <a:pt x="96" y="40"/>
                  </a:lnTo>
                  <a:lnTo>
                    <a:pt x="100" y="52"/>
                  </a:lnTo>
                  <a:lnTo>
                    <a:pt x="104" y="60"/>
                  </a:lnTo>
                  <a:lnTo>
                    <a:pt x="108" y="64"/>
                  </a:lnTo>
                  <a:lnTo>
                    <a:pt x="112" y="24"/>
                  </a:lnTo>
                  <a:lnTo>
                    <a:pt x="116" y="64"/>
                  </a:lnTo>
                  <a:lnTo>
                    <a:pt x="120" y="24"/>
                  </a:lnTo>
                  <a:lnTo>
                    <a:pt x="124" y="36"/>
                  </a:lnTo>
                  <a:lnTo>
                    <a:pt x="128" y="28"/>
                  </a:lnTo>
                  <a:lnTo>
                    <a:pt x="132" y="76"/>
                  </a:lnTo>
                  <a:lnTo>
                    <a:pt x="136" y="76"/>
                  </a:lnTo>
                  <a:lnTo>
                    <a:pt x="140" y="60"/>
                  </a:lnTo>
                  <a:lnTo>
                    <a:pt x="144" y="56"/>
                  </a:lnTo>
                  <a:lnTo>
                    <a:pt x="148" y="68"/>
                  </a:lnTo>
                  <a:lnTo>
                    <a:pt x="152" y="52"/>
                  </a:lnTo>
                  <a:lnTo>
                    <a:pt x="156" y="56"/>
                  </a:lnTo>
                  <a:lnTo>
                    <a:pt x="160" y="76"/>
                  </a:lnTo>
                  <a:lnTo>
                    <a:pt x="164" y="12"/>
                  </a:lnTo>
                  <a:lnTo>
                    <a:pt x="168" y="28"/>
                  </a:lnTo>
                  <a:lnTo>
                    <a:pt x="172" y="28"/>
                  </a:lnTo>
                  <a:lnTo>
                    <a:pt x="176" y="8"/>
                  </a:lnTo>
                  <a:lnTo>
                    <a:pt x="180" y="44"/>
                  </a:lnTo>
                  <a:lnTo>
                    <a:pt x="184" y="44"/>
                  </a:lnTo>
                  <a:lnTo>
                    <a:pt x="188" y="44"/>
                  </a:lnTo>
                  <a:lnTo>
                    <a:pt x="192" y="40"/>
                  </a:lnTo>
                  <a:lnTo>
                    <a:pt x="196" y="44"/>
                  </a:lnTo>
                  <a:lnTo>
                    <a:pt x="200" y="52"/>
                  </a:lnTo>
                  <a:lnTo>
                    <a:pt x="204" y="48"/>
                  </a:lnTo>
                  <a:lnTo>
                    <a:pt x="208" y="44"/>
                  </a:lnTo>
                  <a:lnTo>
                    <a:pt x="212" y="72"/>
                  </a:lnTo>
                  <a:lnTo>
                    <a:pt x="216" y="52"/>
                  </a:lnTo>
                  <a:lnTo>
                    <a:pt x="220" y="72"/>
                  </a:lnTo>
                  <a:lnTo>
                    <a:pt x="224" y="64"/>
                  </a:lnTo>
                  <a:lnTo>
                    <a:pt x="228" y="40"/>
                  </a:lnTo>
                  <a:lnTo>
                    <a:pt x="232" y="64"/>
                  </a:lnTo>
                  <a:lnTo>
                    <a:pt x="236" y="24"/>
                  </a:lnTo>
                  <a:lnTo>
                    <a:pt x="240" y="32"/>
                  </a:lnTo>
                  <a:lnTo>
                    <a:pt x="244" y="24"/>
                  </a:lnTo>
                  <a:lnTo>
                    <a:pt x="248" y="36"/>
                  </a:lnTo>
                  <a:lnTo>
                    <a:pt x="252" y="32"/>
                  </a:lnTo>
                  <a:lnTo>
                    <a:pt x="256" y="36"/>
                  </a:lnTo>
                  <a:lnTo>
                    <a:pt x="260" y="60"/>
                  </a:lnTo>
                  <a:lnTo>
                    <a:pt x="264" y="36"/>
                  </a:lnTo>
                  <a:lnTo>
                    <a:pt x="268" y="48"/>
                  </a:lnTo>
                  <a:lnTo>
                    <a:pt x="272" y="32"/>
                  </a:lnTo>
                  <a:lnTo>
                    <a:pt x="276" y="44"/>
                  </a:lnTo>
                  <a:lnTo>
                    <a:pt x="280" y="52"/>
                  </a:lnTo>
                  <a:lnTo>
                    <a:pt x="284" y="40"/>
                  </a:lnTo>
                  <a:lnTo>
                    <a:pt x="288" y="48"/>
                  </a:lnTo>
                  <a:lnTo>
                    <a:pt x="292" y="32"/>
                  </a:lnTo>
                  <a:lnTo>
                    <a:pt x="296" y="24"/>
                  </a:lnTo>
                  <a:lnTo>
                    <a:pt x="300" y="28"/>
                  </a:lnTo>
                  <a:lnTo>
                    <a:pt x="304" y="28"/>
                  </a:lnTo>
                  <a:lnTo>
                    <a:pt x="308" y="48"/>
                  </a:lnTo>
                  <a:lnTo>
                    <a:pt x="312" y="52"/>
                  </a:lnTo>
                  <a:lnTo>
                    <a:pt x="316" y="76"/>
                  </a:lnTo>
                  <a:lnTo>
                    <a:pt x="320" y="40"/>
                  </a:lnTo>
                  <a:lnTo>
                    <a:pt x="324" y="40"/>
                  </a:lnTo>
                  <a:lnTo>
                    <a:pt x="329" y="16"/>
                  </a:lnTo>
                  <a:lnTo>
                    <a:pt x="333" y="48"/>
                  </a:lnTo>
                  <a:lnTo>
                    <a:pt x="337" y="52"/>
                  </a:lnTo>
                  <a:lnTo>
                    <a:pt x="341" y="80"/>
                  </a:lnTo>
                  <a:lnTo>
                    <a:pt x="345" y="40"/>
                  </a:lnTo>
                  <a:lnTo>
                    <a:pt x="349" y="72"/>
                  </a:lnTo>
                  <a:lnTo>
                    <a:pt x="353" y="36"/>
                  </a:lnTo>
                  <a:lnTo>
                    <a:pt x="357" y="20"/>
                  </a:lnTo>
                  <a:lnTo>
                    <a:pt x="361" y="64"/>
                  </a:lnTo>
                  <a:lnTo>
                    <a:pt x="365" y="40"/>
                  </a:lnTo>
                  <a:lnTo>
                    <a:pt x="369" y="32"/>
                  </a:lnTo>
                  <a:lnTo>
                    <a:pt x="373" y="48"/>
                  </a:lnTo>
                  <a:lnTo>
                    <a:pt x="377" y="44"/>
                  </a:lnTo>
                  <a:lnTo>
                    <a:pt x="381" y="40"/>
                  </a:lnTo>
                  <a:lnTo>
                    <a:pt x="385" y="28"/>
                  </a:lnTo>
                  <a:lnTo>
                    <a:pt x="389" y="48"/>
                  </a:lnTo>
                  <a:lnTo>
                    <a:pt x="393" y="20"/>
                  </a:lnTo>
                  <a:lnTo>
                    <a:pt x="397" y="68"/>
                  </a:lnTo>
                  <a:lnTo>
                    <a:pt x="401" y="44"/>
                  </a:lnTo>
                  <a:lnTo>
                    <a:pt x="405" y="48"/>
                  </a:lnTo>
                  <a:lnTo>
                    <a:pt x="409" y="80"/>
                  </a:lnTo>
                  <a:lnTo>
                    <a:pt x="413" y="36"/>
                  </a:lnTo>
                  <a:lnTo>
                    <a:pt x="417" y="64"/>
                  </a:lnTo>
                  <a:lnTo>
                    <a:pt x="421" y="44"/>
                  </a:lnTo>
                  <a:lnTo>
                    <a:pt x="425" y="52"/>
                  </a:lnTo>
                  <a:lnTo>
                    <a:pt x="429" y="20"/>
                  </a:lnTo>
                  <a:lnTo>
                    <a:pt x="433" y="36"/>
                  </a:lnTo>
                  <a:lnTo>
                    <a:pt x="437" y="8"/>
                  </a:lnTo>
                  <a:lnTo>
                    <a:pt x="441" y="16"/>
                  </a:lnTo>
                  <a:lnTo>
                    <a:pt x="445" y="68"/>
                  </a:lnTo>
                  <a:lnTo>
                    <a:pt x="449" y="40"/>
                  </a:lnTo>
                  <a:lnTo>
                    <a:pt x="453" y="76"/>
                  </a:lnTo>
                  <a:lnTo>
                    <a:pt x="457" y="56"/>
                  </a:lnTo>
                  <a:lnTo>
                    <a:pt x="461" y="68"/>
                  </a:lnTo>
                  <a:lnTo>
                    <a:pt x="465" y="56"/>
                  </a:lnTo>
                  <a:lnTo>
                    <a:pt x="469" y="40"/>
                  </a:lnTo>
                  <a:lnTo>
                    <a:pt x="473" y="56"/>
                  </a:lnTo>
                  <a:lnTo>
                    <a:pt x="477" y="44"/>
                  </a:lnTo>
                  <a:lnTo>
                    <a:pt x="481" y="48"/>
                  </a:lnTo>
                  <a:lnTo>
                    <a:pt x="485" y="0"/>
                  </a:lnTo>
                  <a:lnTo>
                    <a:pt x="489" y="8"/>
                  </a:lnTo>
                  <a:lnTo>
                    <a:pt x="493" y="28"/>
                  </a:lnTo>
                  <a:lnTo>
                    <a:pt x="497" y="32"/>
                  </a:lnTo>
                  <a:lnTo>
                    <a:pt x="501" y="32"/>
                  </a:lnTo>
                  <a:lnTo>
                    <a:pt x="505" y="64"/>
                  </a:lnTo>
                  <a:lnTo>
                    <a:pt x="509" y="68"/>
                  </a:lnTo>
                  <a:lnTo>
                    <a:pt x="513" y="40"/>
                  </a:lnTo>
                </a:path>
              </a:pathLst>
            </a:custGeom>
            <a:noFill/>
            <a:ln w="0">
              <a:solidFill>
                <a:srgbClr val="00BFBF"/>
              </a:solidFill>
              <a:prstDash val="solid"/>
              <a:round/>
              <a:headEnd/>
              <a:tailEnd/>
            </a:ln>
          </p:spPr>
          <p:txBody>
            <a:bodyPr/>
            <a:lstStyle/>
            <a:p>
              <a:endParaRPr lang="en-GB"/>
            </a:p>
          </p:txBody>
        </p:sp>
        <p:sp>
          <p:nvSpPr>
            <p:cNvPr id="102" name="Line 125"/>
            <p:cNvSpPr>
              <a:spLocks noChangeShapeType="1"/>
            </p:cNvSpPr>
            <p:nvPr/>
          </p:nvSpPr>
          <p:spPr bwMode="auto">
            <a:xfrm>
              <a:off x="9094539" y="4836443"/>
              <a:ext cx="12700" cy="6350"/>
            </a:xfrm>
            <a:prstGeom prst="line">
              <a:avLst/>
            </a:prstGeom>
            <a:noFill/>
            <a:ln w="0">
              <a:solidFill>
                <a:srgbClr val="00BFBF"/>
              </a:solidFill>
              <a:round/>
              <a:headEnd/>
              <a:tailEnd/>
            </a:ln>
          </p:spPr>
          <p:txBody>
            <a:bodyPr/>
            <a:lstStyle/>
            <a:p>
              <a:endParaRPr lang="en-GB"/>
            </a:p>
          </p:txBody>
        </p:sp>
        <p:sp>
          <p:nvSpPr>
            <p:cNvPr id="103" name="Freeform 126"/>
            <p:cNvSpPr>
              <a:spLocks/>
            </p:cNvSpPr>
            <p:nvPr/>
          </p:nvSpPr>
          <p:spPr bwMode="auto">
            <a:xfrm>
              <a:off x="7473702" y="4766593"/>
              <a:ext cx="806450" cy="177800"/>
            </a:xfrm>
            <a:custGeom>
              <a:avLst/>
              <a:gdLst>
                <a:gd name="T0" fmla="*/ 20161251 w 508"/>
                <a:gd name="T1" fmla="*/ 10080625 h 112"/>
                <a:gd name="T2" fmla="*/ 50403125 w 508"/>
                <a:gd name="T3" fmla="*/ 20161251 h 112"/>
                <a:gd name="T4" fmla="*/ 80645005 w 508"/>
                <a:gd name="T5" fmla="*/ 161290006 h 112"/>
                <a:gd name="T6" fmla="*/ 110886898 w 508"/>
                <a:gd name="T7" fmla="*/ 252015656 h 112"/>
                <a:gd name="T8" fmla="*/ 141128766 w 508"/>
                <a:gd name="T9" fmla="*/ 181451250 h 112"/>
                <a:gd name="T10" fmla="*/ 171370633 w 508"/>
                <a:gd name="T11" fmla="*/ 161290006 h 112"/>
                <a:gd name="T12" fmla="*/ 201612501 w 508"/>
                <a:gd name="T13" fmla="*/ 110886894 h 112"/>
                <a:gd name="T14" fmla="*/ 231854419 w 508"/>
                <a:gd name="T15" fmla="*/ 100806247 h 112"/>
                <a:gd name="T16" fmla="*/ 262096286 w 508"/>
                <a:gd name="T17" fmla="*/ 110886894 h 112"/>
                <a:gd name="T18" fmla="*/ 292338154 w 508"/>
                <a:gd name="T19" fmla="*/ 231854411 h 112"/>
                <a:gd name="T20" fmla="*/ 322580022 w 508"/>
                <a:gd name="T21" fmla="*/ 191531872 h 112"/>
                <a:gd name="T22" fmla="*/ 352821889 w 508"/>
                <a:gd name="T23" fmla="*/ 181451250 h 112"/>
                <a:gd name="T24" fmla="*/ 383063757 w 508"/>
                <a:gd name="T25" fmla="*/ 90725625 h 112"/>
                <a:gd name="T26" fmla="*/ 413305625 w 508"/>
                <a:gd name="T27" fmla="*/ 0 h 112"/>
                <a:gd name="T28" fmla="*/ 443547592 w 508"/>
                <a:gd name="T29" fmla="*/ 131048139 h 112"/>
                <a:gd name="T30" fmla="*/ 473789460 w 508"/>
                <a:gd name="T31" fmla="*/ 110886894 h 112"/>
                <a:gd name="T32" fmla="*/ 504031327 w 508"/>
                <a:gd name="T33" fmla="*/ 110886894 h 112"/>
                <a:gd name="T34" fmla="*/ 534273195 w 508"/>
                <a:gd name="T35" fmla="*/ 151209383 h 112"/>
                <a:gd name="T36" fmla="*/ 564515063 w 508"/>
                <a:gd name="T37" fmla="*/ 40322501 h 112"/>
                <a:gd name="T38" fmla="*/ 594756931 w 508"/>
                <a:gd name="T39" fmla="*/ 131048139 h 112"/>
                <a:gd name="T40" fmla="*/ 624998798 w 508"/>
                <a:gd name="T41" fmla="*/ 211693167 h 112"/>
                <a:gd name="T42" fmla="*/ 655240666 w 508"/>
                <a:gd name="T43" fmla="*/ 141128761 h 112"/>
                <a:gd name="T44" fmla="*/ 685482534 w 508"/>
                <a:gd name="T45" fmla="*/ 151209383 h 112"/>
                <a:gd name="T46" fmla="*/ 715724401 w 508"/>
                <a:gd name="T47" fmla="*/ 110886894 h 112"/>
                <a:gd name="T48" fmla="*/ 745966269 w 508"/>
                <a:gd name="T49" fmla="*/ 70564381 h 112"/>
                <a:gd name="T50" fmla="*/ 776208137 w 508"/>
                <a:gd name="T51" fmla="*/ 60483758 h 112"/>
                <a:gd name="T52" fmla="*/ 806450005 w 508"/>
                <a:gd name="T53" fmla="*/ 161290006 h 112"/>
                <a:gd name="T54" fmla="*/ 836692071 w 508"/>
                <a:gd name="T55" fmla="*/ 50403124 h 112"/>
                <a:gd name="T56" fmla="*/ 866933939 w 508"/>
                <a:gd name="T57" fmla="*/ 30241879 h 112"/>
                <a:gd name="T58" fmla="*/ 897175806 w 508"/>
                <a:gd name="T59" fmla="*/ 90725625 h 112"/>
                <a:gd name="T60" fmla="*/ 927417674 w 508"/>
                <a:gd name="T61" fmla="*/ 100806247 h 112"/>
                <a:gd name="T62" fmla="*/ 957659542 w 508"/>
                <a:gd name="T63" fmla="*/ 211693167 h 112"/>
                <a:gd name="T64" fmla="*/ 987901409 w 508"/>
                <a:gd name="T65" fmla="*/ 141128761 h 112"/>
                <a:gd name="T66" fmla="*/ 1018143277 w 508"/>
                <a:gd name="T67" fmla="*/ 110886894 h 112"/>
                <a:gd name="T68" fmla="*/ 1048385145 w 508"/>
                <a:gd name="T69" fmla="*/ 181451250 h 112"/>
                <a:gd name="T70" fmla="*/ 1078627013 w 508"/>
                <a:gd name="T71" fmla="*/ 100806247 h 112"/>
                <a:gd name="T72" fmla="*/ 1108868880 w 508"/>
                <a:gd name="T73" fmla="*/ 30241879 h 112"/>
                <a:gd name="T74" fmla="*/ 1139110748 w 508"/>
                <a:gd name="T75" fmla="*/ 141128761 h 112"/>
                <a:gd name="T76" fmla="*/ 1169352616 w 508"/>
                <a:gd name="T77" fmla="*/ 161290006 h 112"/>
                <a:gd name="T78" fmla="*/ 1199594484 w 508"/>
                <a:gd name="T79" fmla="*/ 120967517 h 112"/>
                <a:gd name="T80" fmla="*/ 1229836351 w 508"/>
                <a:gd name="T81" fmla="*/ 161290006 h 112"/>
                <a:gd name="T82" fmla="*/ 1260078219 w 508"/>
                <a:gd name="T83" fmla="*/ 161290006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112"/>
                <a:gd name="T128" fmla="*/ 508 w 508"/>
                <a:gd name="T129" fmla="*/ 112 h 1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112">
                  <a:moveTo>
                    <a:pt x="0" y="48"/>
                  </a:moveTo>
                  <a:lnTo>
                    <a:pt x="4" y="44"/>
                  </a:lnTo>
                  <a:lnTo>
                    <a:pt x="8" y="4"/>
                  </a:lnTo>
                  <a:lnTo>
                    <a:pt x="12" y="24"/>
                  </a:lnTo>
                  <a:lnTo>
                    <a:pt x="16" y="36"/>
                  </a:lnTo>
                  <a:lnTo>
                    <a:pt x="20" y="8"/>
                  </a:lnTo>
                  <a:lnTo>
                    <a:pt x="24" y="24"/>
                  </a:lnTo>
                  <a:lnTo>
                    <a:pt x="28" y="24"/>
                  </a:lnTo>
                  <a:lnTo>
                    <a:pt x="32" y="64"/>
                  </a:lnTo>
                  <a:lnTo>
                    <a:pt x="36" y="44"/>
                  </a:lnTo>
                  <a:lnTo>
                    <a:pt x="40" y="28"/>
                  </a:lnTo>
                  <a:lnTo>
                    <a:pt x="44" y="100"/>
                  </a:lnTo>
                  <a:lnTo>
                    <a:pt x="48" y="88"/>
                  </a:lnTo>
                  <a:lnTo>
                    <a:pt x="52" y="80"/>
                  </a:lnTo>
                  <a:lnTo>
                    <a:pt x="56" y="72"/>
                  </a:lnTo>
                  <a:lnTo>
                    <a:pt x="60" y="64"/>
                  </a:lnTo>
                  <a:lnTo>
                    <a:pt x="64" y="60"/>
                  </a:lnTo>
                  <a:lnTo>
                    <a:pt x="68" y="64"/>
                  </a:lnTo>
                  <a:lnTo>
                    <a:pt x="72" y="48"/>
                  </a:lnTo>
                  <a:lnTo>
                    <a:pt x="76" y="48"/>
                  </a:lnTo>
                  <a:lnTo>
                    <a:pt x="80" y="44"/>
                  </a:lnTo>
                  <a:lnTo>
                    <a:pt x="84" y="20"/>
                  </a:lnTo>
                  <a:lnTo>
                    <a:pt x="88" y="76"/>
                  </a:lnTo>
                  <a:lnTo>
                    <a:pt x="92" y="40"/>
                  </a:lnTo>
                  <a:lnTo>
                    <a:pt x="96" y="24"/>
                  </a:lnTo>
                  <a:lnTo>
                    <a:pt x="100" y="44"/>
                  </a:lnTo>
                  <a:lnTo>
                    <a:pt x="104" y="44"/>
                  </a:lnTo>
                  <a:lnTo>
                    <a:pt x="108" y="52"/>
                  </a:lnTo>
                  <a:lnTo>
                    <a:pt x="112" y="84"/>
                  </a:lnTo>
                  <a:lnTo>
                    <a:pt x="116" y="92"/>
                  </a:lnTo>
                  <a:lnTo>
                    <a:pt x="120" y="44"/>
                  </a:lnTo>
                  <a:lnTo>
                    <a:pt x="124" y="64"/>
                  </a:lnTo>
                  <a:lnTo>
                    <a:pt x="128" y="76"/>
                  </a:lnTo>
                  <a:lnTo>
                    <a:pt x="132" y="64"/>
                  </a:lnTo>
                  <a:lnTo>
                    <a:pt x="136" y="32"/>
                  </a:lnTo>
                  <a:lnTo>
                    <a:pt x="140" y="72"/>
                  </a:lnTo>
                  <a:lnTo>
                    <a:pt x="144" y="48"/>
                  </a:lnTo>
                  <a:lnTo>
                    <a:pt x="148" y="72"/>
                  </a:lnTo>
                  <a:lnTo>
                    <a:pt x="152" y="36"/>
                  </a:lnTo>
                  <a:lnTo>
                    <a:pt x="156" y="44"/>
                  </a:lnTo>
                  <a:lnTo>
                    <a:pt x="160" y="40"/>
                  </a:lnTo>
                  <a:lnTo>
                    <a:pt x="164" y="0"/>
                  </a:lnTo>
                  <a:lnTo>
                    <a:pt x="168" y="44"/>
                  </a:lnTo>
                  <a:lnTo>
                    <a:pt x="172" y="28"/>
                  </a:lnTo>
                  <a:lnTo>
                    <a:pt x="176" y="52"/>
                  </a:lnTo>
                  <a:lnTo>
                    <a:pt x="180" y="24"/>
                  </a:lnTo>
                  <a:lnTo>
                    <a:pt x="184" y="80"/>
                  </a:lnTo>
                  <a:lnTo>
                    <a:pt x="188" y="44"/>
                  </a:lnTo>
                  <a:lnTo>
                    <a:pt x="192" y="68"/>
                  </a:lnTo>
                  <a:lnTo>
                    <a:pt x="196" y="72"/>
                  </a:lnTo>
                  <a:lnTo>
                    <a:pt x="200" y="44"/>
                  </a:lnTo>
                  <a:lnTo>
                    <a:pt x="204" y="64"/>
                  </a:lnTo>
                  <a:lnTo>
                    <a:pt x="208" y="36"/>
                  </a:lnTo>
                  <a:lnTo>
                    <a:pt x="212" y="60"/>
                  </a:lnTo>
                  <a:lnTo>
                    <a:pt x="216" y="36"/>
                  </a:lnTo>
                  <a:lnTo>
                    <a:pt x="220" y="24"/>
                  </a:lnTo>
                  <a:lnTo>
                    <a:pt x="224" y="16"/>
                  </a:lnTo>
                  <a:lnTo>
                    <a:pt x="228" y="32"/>
                  </a:lnTo>
                  <a:lnTo>
                    <a:pt x="232" y="12"/>
                  </a:lnTo>
                  <a:lnTo>
                    <a:pt x="236" y="52"/>
                  </a:lnTo>
                  <a:lnTo>
                    <a:pt x="240" y="52"/>
                  </a:lnTo>
                  <a:lnTo>
                    <a:pt x="244" y="60"/>
                  </a:lnTo>
                  <a:lnTo>
                    <a:pt x="248" y="84"/>
                  </a:lnTo>
                  <a:lnTo>
                    <a:pt x="252" y="48"/>
                  </a:lnTo>
                  <a:lnTo>
                    <a:pt x="256" y="76"/>
                  </a:lnTo>
                  <a:lnTo>
                    <a:pt x="260" y="56"/>
                  </a:lnTo>
                  <a:lnTo>
                    <a:pt x="264" y="64"/>
                  </a:lnTo>
                  <a:lnTo>
                    <a:pt x="268" y="28"/>
                  </a:lnTo>
                  <a:lnTo>
                    <a:pt x="272" y="60"/>
                  </a:lnTo>
                  <a:lnTo>
                    <a:pt x="276" y="32"/>
                  </a:lnTo>
                  <a:lnTo>
                    <a:pt x="280" y="16"/>
                  </a:lnTo>
                  <a:lnTo>
                    <a:pt x="284" y="44"/>
                  </a:lnTo>
                  <a:lnTo>
                    <a:pt x="288" y="20"/>
                  </a:lnTo>
                  <a:lnTo>
                    <a:pt x="292" y="12"/>
                  </a:lnTo>
                  <a:lnTo>
                    <a:pt x="296" y="28"/>
                  </a:lnTo>
                  <a:lnTo>
                    <a:pt x="300" y="44"/>
                  </a:lnTo>
                  <a:lnTo>
                    <a:pt x="304" y="52"/>
                  </a:lnTo>
                  <a:lnTo>
                    <a:pt x="308" y="24"/>
                  </a:lnTo>
                  <a:lnTo>
                    <a:pt x="312" y="88"/>
                  </a:lnTo>
                  <a:lnTo>
                    <a:pt x="316" y="60"/>
                  </a:lnTo>
                  <a:lnTo>
                    <a:pt x="320" y="64"/>
                  </a:lnTo>
                  <a:lnTo>
                    <a:pt x="324" y="48"/>
                  </a:lnTo>
                  <a:lnTo>
                    <a:pt x="328" y="28"/>
                  </a:lnTo>
                  <a:lnTo>
                    <a:pt x="332" y="20"/>
                  </a:lnTo>
                  <a:lnTo>
                    <a:pt x="336" y="36"/>
                  </a:lnTo>
                  <a:lnTo>
                    <a:pt x="340" y="28"/>
                  </a:lnTo>
                  <a:lnTo>
                    <a:pt x="344" y="12"/>
                  </a:lnTo>
                  <a:lnTo>
                    <a:pt x="348" y="68"/>
                  </a:lnTo>
                  <a:lnTo>
                    <a:pt x="352" y="48"/>
                  </a:lnTo>
                  <a:lnTo>
                    <a:pt x="356" y="36"/>
                  </a:lnTo>
                  <a:lnTo>
                    <a:pt x="360" y="72"/>
                  </a:lnTo>
                  <a:lnTo>
                    <a:pt x="364" y="24"/>
                  </a:lnTo>
                  <a:lnTo>
                    <a:pt x="368" y="40"/>
                  </a:lnTo>
                  <a:lnTo>
                    <a:pt x="372" y="52"/>
                  </a:lnTo>
                  <a:lnTo>
                    <a:pt x="376" y="64"/>
                  </a:lnTo>
                  <a:lnTo>
                    <a:pt x="380" y="84"/>
                  </a:lnTo>
                  <a:lnTo>
                    <a:pt x="384" y="40"/>
                  </a:lnTo>
                  <a:lnTo>
                    <a:pt x="388" y="56"/>
                  </a:lnTo>
                  <a:lnTo>
                    <a:pt x="392" y="56"/>
                  </a:lnTo>
                  <a:lnTo>
                    <a:pt x="396" y="32"/>
                  </a:lnTo>
                  <a:lnTo>
                    <a:pt x="400" y="4"/>
                  </a:lnTo>
                  <a:lnTo>
                    <a:pt x="404" y="44"/>
                  </a:lnTo>
                  <a:lnTo>
                    <a:pt x="408" y="32"/>
                  </a:lnTo>
                  <a:lnTo>
                    <a:pt x="412" y="76"/>
                  </a:lnTo>
                  <a:lnTo>
                    <a:pt x="416" y="72"/>
                  </a:lnTo>
                  <a:lnTo>
                    <a:pt x="420" y="64"/>
                  </a:lnTo>
                  <a:lnTo>
                    <a:pt x="424" y="112"/>
                  </a:lnTo>
                  <a:lnTo>
                    <a:pt x="428" y="40"/>
                  </a:lnTo>
                  <a:lnTo>
                    <a:pt x="432" y="48"/>
                  </a:lnTo>
                  <a:lnTo>
                    <a:pt x="436" y="12"/>
                  </a:lnTo>
                  <a:lnTo>
                    <a:pt x="440" y="12"/>
                  </a:lnTo>
                  <a:lnTo>
                    <a:pt x="444" y="16"/>
                  </a:lnTo>
                  <a:lnTo>
                    <a:pt x="448" y="48"/>
                  </a:lnTo>
                  <a:lnTo>
                    <a:pt x="452" y="56"/>
                  </a:lnTo>
                  <a:lnTo>
                    <a:pt x="456" y="44"/>
                  </a:lnTo>
                  <a:lnTo>
                    <a:pt x="460" y="80"/>
                  </a:lnTo>
                  <a:lnTo>
                    <a:pt x="464" y="64"/>
                  </a:lnTo>
                  <a:lnTo>
                    <a:pt x="468" y="48"/>
                  </a:lnTo>
                  <a:lnTo>
                    <a:pt x="472" y="68"/>
                  </a:lnTo>
                  <a:lnTo>
                    <a:pt x="476" y="48"/>
                  </a:lnTo>
                  <a:lnTo>
                    <a:pt x="480" y="64"/>
                  </a:lnTo>
                  <a:lnTo>
                    <a:pt x="484" y="64"/>
                  </a:lnTo>
                  <a:lnTo>
                    <a:pt x="488" y="64"/>
                  </a:lnTo>
                  <a:lnTo>
                    <a:pt x="492" y="96"/>
                  </a:lnTo>
                  <a:lnTo>
                    <a:pt x="496" y="72"/>
                  </a:lnTo>
                  <a:lnTo>
                    <a:pt x="500" y="64"/>
                  </a:lnTo>
                  <a:lnTo>
                    <a:pt x="504" y="32"/>
                  </a:lnTo>
                  <a:lnTo>
                    <a:pt x="508" y="36"/>
                  </a:lnTo>
                </a:path>
              </a:pathLst>
            </a:custGeom>
            <a:noFill/>
            <a:ln w="0">
              <a:solidFill>
                <a:srgbClr val="BF00BF"/>
              </a:solidFill>
              <a:prstDash val="solid"/>
              <a:round/>
              <a:headEnd/>
              <a:tailEnd/>
            </a:ln>
          </p:spPr>
          <p:txBody>
            <a:bodyPr/>
            <a:lstStyle/>
            <a:p>
              <a:endParaRPr lang="en-GB"/>
            </a:p>
          </p:txBody>
        </p:sp>
        <p:sp>
          <p:nvSpPr>
            <p:cNvPr id="104" name="Freeform 127"/>
            <p:cNvSpPr>
              <a:spLocks/>
            </p:cNvSpPr>
            <p:nvPr/>
          </p:nvSpPr>
          <p:spPr bwMode="auto">
            <a:xfrm>
              <a:off x="8280152" y="4766593"/>
              <a:ext cx="814387" cy="139700"/>
            </a:xfrm>
            <a:custGeom>
              <a:avLst/>
              <a:gdLst>
                <a:gd name="T0" fmla="*/ 30241854 w 513"/>
                <a:gd name="T1" fmla="*/ 131048129 h 88"/>
                <a:gd name="T2" fmla="*/ 60483709 w 513"/>
                <a:gd name="T3" fmla="*/ 110886886 h 88"/>
                <a:gd name="T4" fmla="*/ 90725551 w 513"/>
                <a:gd name="T5" fmla="*/ 110886886 h 88"/>
                <a:gd name="T6" fmla="*/ 120967418 w 513"/>
                <a:gd name="T7" fmla="*/ 110886886 h 88"/>
                <a:gd name="T8" fmla="*/ 151209260 w 513"/>
                <a:gd name="T9" fmla="*/ 151209372 h 88"/>
                <a:gd name="T10" fmla="*/ 181451102 w 513"/>
                <a:gd name="T11" fmla="*/ 30241877 h 88"/>
                <a:gd name="T12" fmla="*/ 211692994 w 513"/>
                <a:gd name="T13" fmla="*/ 211693151 h 88"/>
                <a:gd name="T14" fmla="*/ 241934836 w 513"/>
                <a:gd name="T15" fmla="*/ 120967508 h 88"/>
                <a:gd name="T16" fmla="*/ 272176678 w 513"/>
                <a:gd name="T17" fmla="*/ 161289994 h 88"/>
                <a:gd name="T18" fmla="*/ 302418520 w 513"/>
                <a:gd name="T19" fmla="*/ 120967508 h 88"/>
                <a:gd name="T20" fmla="*/ 332660362 w 513"/>
                <a:gd name="T21" fmla="*/ 161289994 h 88"/>
                <a:gd name="T22" fmla="*/ 362902204 w 513"/>
                <a:gd name="T23" fmla="*/ 181451237 h 88"/>
                <a:gd name="T24" fmla="*/ 393144046 w 513"/>
                <a:gd name="T25" fmla="*/ 110886886 h 88"/>
                <a:gd name="T26" fmla="*/ 423385987 w 513"/>
                <a:gd name="T27" fmla="*/ 70564375 h 88"/>
                <a:gd name="T28" fmla="*/ 453627829 w 513"/>
                <a:gd name="T29" fmla="*/ 90725618 h 88"/>
                <a:gd name="T30" fmla="*/ 483869671 w 513"/>
                <a:gd name="T31" fmla="*/ 171370615 h 88"/>
                <a:gd name="T32" fmla="*/ 514111513 w 513"/>
                <a:gd name="T33" fmla="*/ 120967508 h 88"/>
                <a:gd name="T34" fmla="*/ 544353355 w 513"/>
                <a:gd name="T35" fmla="*/ 151209372 h 88"/>
                <a:gd name="T36" fmla="*/ 574595197 w 513"/>
                <a:gd name="T37" fmla="*/ 70564375 h 88"/>
                <a:gd name="T38" fmla="*/ 604837039 w 513"/>
                <a:gd name="T39" fmla="*/ 100806240 h 88"/>
                <a:gd name="T40" fmla="*/ 635078881 w 513"/>
                <a:gd name="T41" fmla="*/ 60483754 h 88"/>
                <a:gd name="T42" fmla="*/ 665320723 w 513"/>
                <a:gd name="T43" fmla="*/ 80644997 h 88"/>
                <a:gd name="T44" fmla="*/ 695562565 w 513"/>
                <a:gd name="T45" fmla="*/ 191531858 h 88"/>
                <a:gd name="T46" fmla="*/ 725804407 w 513"/>
                <a:gd name="T47" fmla="*/ 80644997 h 88"/>
                <a:gd name="T48" fmla="*/ 756046249 w 513"/>
                <a:gd name="T49" fmla="*/ 20161249 h 88"/>
                <a:gd name="T50" fmla="*/ 786288091 w 513"/>
                <a:gd name="T51" fmla="*/ 161289994 h 88"/>
                <a:gd name="T52" fmla="*/ 816529934 w 513"/>
                <a:gd name="T53" fmla="*/ 131048129 h 88"/>
                <a:gd name="T54" fmla="*/ 849291334 w 513"/>
                <a:gd name="T55" fmla="*/ 110886886 h 88"/>
                <a:gd name="T56" fmla="*/ 879533176 w 513"/>
                <a:gd name="T57" fmla="*/ 171370615 h 88"/>
                <a:gd name="T58" fmla="*/ 909775018 w 513"/>
                <a:gd name="T59" fmla="*/ 110886886 h 88"/>
                <a:gd name="T60" fmla="*/ 940016860 w 513"/>
                <a:gd name="T61" fmla="*/ 100806240 h 88"/>
                <a:gd name="T62" fmla="*/ 970258702 w 513"/>
                <a:gd name="T63" fmla="*/ 80644997 h 88"/>
                <a:gd name="T64" fmla="*/ 1000500544 w 513"/>
                <a:gd name="T65" fmla="*/ 70564375 h 88"/>
                <a:gd name="T66" fmla="*/ 1030742386 w 513"/>
                <a:gd name="T67" fmla="*/ 201612480 h 88"/>
                <a:gd name="T68" fmla="*/ 1060984228 w 513"/>
                <a:gd name="T69" fmla="*/ 110886886 h 88"/>
                <a:gd name="T70" fmla="*/ 1091226070 w 513"/>
                <a:gd name="T71" fmla="*/ 80644997 h 88"/>
                <a:gd name="T72" fmla="*/ 1121467912 w 513"/>
                <a:gd name="T73" fmla="*/ 141128751 h 88"/>
                <a:gd name="T74" fmla="*/ 1151709754 w 513"/>
                <a:gd name="T75" fmla="*/ 181451237 h 88"/>
                <a:gd name="T76" fmla="*/ 1181951596 w 513"/>
                <a:gd name="T77" fmla="*/ 110886886 h 88"/>
                <a:gd name="T78" fmla="*/ 1212193438 w 513"/>
                <a:gd name="T79" fmla="*/ 0 h 88"/>
                <a:gd name="T80" fmla="*/ 1242435280 w 513"/>
                <a:gd name="T81" fmla="*/ 100806240 h 88"/>
                <a:gd name="T82" fmla="*/ 1272677122 w 513"/>
                <a:gd name="T83" fmla="*/ 161289994 h 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8"/>
                <a:gd name="T128" fmla="*/ 513 w 513"/>
                <a:gd name="T129" fmla="*/ 88 h 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8">
                  <a:moveTo>
                    <a:pt x="0" y="36"/>
                  </a:moveTo>
                  <a:lnTo>
                    <a:pt x="8" y="64"/>
                  </a:lnTo>
                  <a:lnTo>
                    <a:pt x="12" y="52"/>
                  </a:lnTo>
                  <a:lnTo>
                    <a:pt x="16" y="52"/>
                  </a:lnTo>
                  <a:lnTo>
                    <a:pt x="20" y="68"/>
                  </a:lnTo>
                  <a:lnTo>
                    <a:pt x="24" y="44"/>
                  </a:lnTo>
                  <a:lnTo>
                    <a:pt x="28" y="44"/>
                  </a:lnTo>
                  <a:lnTo>
                    <a:pt x="32" y="4"/>
                  </a:lnTo>
                  <a:lnTo>
                    <a:pt x="36" y="44"/>
                  </a:lnTo>
                  <a:lnTo>
                    <a:pt x="40" y="24"/>
                  </a:lnTo>
                  <a:lnTo>
                    <a:pt x="44" y="16"/>
                  </a:lnTo>
                  <a:lnTo>
                    <a:pt x="48" y="44"/>
                  </a:lnTo>
                  <a:lnTo>
                    <a:pt x="52" y="68"/>
                  </a:lnTo>
                  <a:lnTo>
                    <a:pt x="56" y="52"/>
                  </a:lnTo>
                  <a:lnTo>
                    <a:pt x="60" y="60"/>
                  </a:lnTo>
                  <a:lnTo>
                    <a:pt x="64" y="28"/>
                  </a:lnTo>
                  <a:lnTo>
                    <a:pt x="68" y="24"/>
                  </a:lnTo>
                  <a:lnTo>
                    <a:pt x="72" y="12"/>
                  </a:lnTo>
                  <a:lnTo>
                    <a:pt x="76" y="36"/>
                  </a:lnTo>
                  <a:lnTo>
                    <a:pt x="80" y="24"/>
                  </a:lnTo>
                  <a:lnTo>
                    <a:pt x="84" y="84"/>
                  </a:lnTo>
                  <a:lnTo>
                    <a:pt x="88" y="60"/>
                  </a:lnTo>
                  <a:lnTo>
                    <a:pt x="92" y="28"/>
                  </a:lnTo>
                  <a:lnTo>
                    <a:pt x="96" y="48"/>
                  </a:lnTo>
                  <a:lnTo>
                    <a:pt x="100" y="60"/>
                  </a:lnTo>
                  <a:lnTo>
                    <a:pt x="104" y="68"/>
                  </a:lnTo>
                  <a:lnTo>
                    <a:pt x="108" y="64"/>
                  </a:lnTo>
                  <a:lnTo>
                    <a:pt x="112" y="64"/>
                  </a:lnTo>
                  <a:lnTo>
                    <a:pt x="116" y="32"/>
                  </a:lnTo>
                  <a:lnTo>
                    <a:pt x="120" y="48"/>
                  </a:lnTo>
                  <a:lnTo>
                    <a:pt x="124" y="28"/>
                  </a:lnTo>
                  <a:lnTo>
                    <a:pt x="128" y="56"/>
                  </a:lnTo>
                  <a:lnTo>
                    <a:pt x="132" y="64"/>
                  </a:lnTo>
                  <a:lnTo>
                    <a:pt x="136" y="76"/>
                  </a:lnTo>
                  <a:lnTo>
                    <a:pt x="140" y="52"/>
                  </a:lnTo>
                  <a:lnTo>
                    <a:pt x="144" y="72"/>
                  </a:lnTo>
                  <a:lnTo>
                    <a:pt x="148" y="84"/>
                  </a:lnTo>
                  <a:lnTo>
                    <a:pt x="152" y="68"/>
                  </a:lnTo>
                  <a:lnTo>
                    <a:pt x="156" y="44"/>
                  </a:lnTo>
                  <a:lnTo>
                    <a:pt x="160" y="60"/>
                  </a:lnTo>
                  <a:lnTo>
                    <a:pt x="164" y="36"/>
                  </a:lnTo>
                  <a:lnTo>
                    <a:pt x="168" y="28"/>
                  </a:lnTo>
                  <a:lnTo>
                    <a:pt x="172" y="32"/>
                  </a:lnTo>
                  <a:lnTo>
                    <a:pt x="176" y="44"/>
                  </a:lnTo>
                  <a:lnTo>
                    <a:pt x="180" y="36"/>
                  </a:lnTo>
                  <a:lnTo>
                    <a:pt x="184" y="44"/>
                  </a:lnTo>
                  <a:lnTo>
                    <a:pt x="188" y="36"/>
                  </a:lnTo>
                  <a:lnTo>
                    <a:pt x="192" y="68"/>
                  </a:lnTo>
                  <a:lnTo>
                    <a:pt x="196" y="28"/>
                  </a:lnTo>
                  <a:lnTo>
                    <a:pt x="200" y="72"/>
                  </a:lnTo>
                  <a:lnTo>
                    <a:pt x="204" y="48"/>
                  </a:lnTo>
                  <a:lnTo>
                    <a:pt x="208" y="60"/>
                  </a:lnTo>
                  <a:lnTo>
                    <a:pt x="212" y="76"/>
                  </a:lnTo>
                  <a:lnTo>
                    <a:pt x="216" y="60"/>
                  </a:lnTo>
                  <a:lnTo>
                    <a:pt x="220" y="80"/>
                  </a:lnTo>
                  <a:lnTo>
                    <a:pt x="224" y="64"/>
                  </a:lnTo>
                  <a:lnTo>
                    <a:pt x="228" y="28"/>
                  </a:lnTo>
                  <a:lnTo>
                    <a:pt x="232" y="68"/>
                  </a:lnTo>
                  <a:lnTo>
                    <a:pt x="236" y="40"/>
                  </a:lnTo>
                  <a:lnTo>
                    <a:pt x="240" y="40"/>
                  </a:lnTo>
                  <a:lnTo>
                    <a:pt x="244" y="40"/>
                  </a:lnTo>
                  <a:lnTo>
                    <a:pt x="248" y="20"/>
                  </a:lnTo>
                  <a:lnTo>
                    <a:pt x="252" y="24"/>
                  </a:lnTo>
                  <a:lnTo>
                    <a:pt x="256" y="40"/>
                  </a:lnTo>
                  <a:lnTo>
                    <a:pt x="260" y="44"/>
                  </a:lnTo>
                  <a:lnTo>
                    <a:pt x="264" y="32"/>
                  </a:lnTo>
                  <a:lnTo>
                    <a:pt x="268" y="72"/>
                  </a:lnTo>
                  <a:lnTo>
                    <a:pt x="272" y="36"/>
                  </a:lnTo>
                  <a:lnTo>
                    <a:pt x="276" y="76"/>
                  </a:lnTo>
                  <a:lnTo>
                    <a:pt x="280" y="60"/>
                  </a:lnTo>
                  <a:lnTo>
                    <a:pt x="284" y="48"/>
                  </a:lnTo>
                  <a:lnTo>
                    <a:pt x="288" y="32"/>
                  </a:lnTo>
                  <a:lnTo>
                    <a:pt x="292" y="20"/>
                  </a:lnTo>
                  <a:lnTo>
                    <a:pt x="296" y="8"/>
                  </a:lnTo>
                  <a:lnTo>
                    <a:pt x="300" y="8"/>
                  </a:lnTo>
                  <a:lnTo>
                    <a:pt x="304" y="36"/>
                  </a:lnTo>
                  <a:lnTo>
                    <a:pt x="308" y="52"/>
                  </a:lnTo>
                  <a:lnTo>
                    <a:pt x="312" y="64"/>
                  </a:lnTo>
                  <a:lnTo>
                    <a:pt x="316" y="64"/>
                  </a:lnTo>
                  <a:lnTo>
                    <a:pt x="320" y="56"/>
                  </a:lnTo>
                  <a:lnTo>
                    <a:pt x="324" y="52"/>
                  </a:lnTo>
                  <a:lnTo>
                    <a:pt x="329" y="40"/>
                  </a:lnTo>
                  <a:lnTo>
                    <a:pt x="333" y="88"/>
                  </a:lnTo>
                  <a:lnTo>
                    <a:pt x="337" y="44"/>
                  </a:lnTo>
                  <a:lnTo>
                    <a:pt x="341" y="76"/>
                  </a:lnTo>
                  <a:lnTo>
                    <a:pt x="345" y="32"/>
                  </a:lnTo>
                  <a:lnTo>
                    <a:pt x="349" y="68"/>
                  </a:lnTo>
                  <a:lnTo>
                    <a:pt x="353" y="32"/>
                  </a:lnTo>
                  <a:lnTo>
                    <a:pt x="357" y="44"/>
                  </a:lnTo>
                  <a:lnTo>
                    <a:pt x="361" y="44"/>
                  </a:lnTo>
                  <a:lnTo>
                    <a:pt x="365" y="56"/>
                  </a:lnTo>
                  <a:lnTo>
                    <a:pt x="369" y="80"/>
                  </a:lnTo>
                  <a:lnTo>
                    <a:pt x="373" y="40"/>
                  </a:lnTo>
                  <a:lnTo>
                    <a:pt x="377" y="56"/>
                  </a:lnTo>
                  <a:lnTo>
                    <a:pt x="381" y="44"/>
                  </a:lnTo>
                  <a:lnTo>
                    <a:pt x="385" y="32"/>
                  </a:lnTo>
                  <a:lnTo>
                    <a:pt x="389" y="40"/>
                  </a:lnTo>
                  <a:lnTo>
                    <a:pt x="393" y="40"/>
                  </a:lnTo>
                  <a:lnTo>
                    <a:pt x="397" y="28"/>
                  </a:lnTo>
                  <a:lnTo>
                    <a:pt x="401" y="40"/>
                  </a:lnTo>
                  <a:lnTo>
                    <a:pt x="405" y="72"/>
                  </a:lnTo>
                  <a:lnTo>
                    <a:pt x="409" y="80"/>
                  </a:lnTo>
                  <a:lnTo>
                    <a:pt x="413" y="52"/>
                  </a:lnTo>
                  <a:lnTo>
                    <a:pt x="417" y="56"/>
                  </a:lnTo>
                  <a:lnTo>
                    <a:pt x="421" y="44"/>
                  </a:lnTo>
                  <a:lnTo>
                    <a:pt x="425" y="48"/>
                  </a:lnTo>
                  <a:lnTo>
                    <a:pt x="429" y="28"/>
                  </a:lnTo>
                  <a:lnTo>
                    <a:pt x="433" y="32"/>
                  </a:lnTo>
                  <a:lnTo>
                    <a:pt x="437" y="32"/>
                  </a:lnTo>
                  <a:lnTo>
                    <a:pt x="441" y="32"/>
                  </a:lnTo>
                  <a:lnTo>
                    <a:pt x="445" y="56"/>
                  </a:lnTo>
                  <a:lnTo>
                    <a:pt x="449" y="68"/>
                  </a:lnTo>
                  <a:lnTo>
                    <a:pt x="453" y="64"/>
                  </a:lnTo>
                  <a:lnTo>
                    <a:pt x="457" y="72"/>
                  </a:lnTo>
                  <a:lnTo>
                    <a:pt x="461" y="64"/>
                  </a:lnTo>
                  <a:lnTo>
                    <a:pt x="465" y="68"/>
                  </a:lnTo>
                  <a:lnTo>
                    <a:pt x="469" y="44"/>
                  </a:lnTo>
                  <a:lnTo>
                    <a:pt x="473" y="64"/>
                  </a:lnTo>
                  <a:lnTo>
                    <a:pt x="477" y="32"/>
                  </a:lnTo>
                  <a:lnTo>
                    <a:pt x="481" y="0"/>
                  </a:lnTo>
                  <a:lnTo>
                    <a:pt x="485" y="24"/>
                  </a:lnTo>
                  <a:lnTo>
                    <a:pt x="489" y="8"/>
                  </a:lnTo>
                  <a:lnTo>
                    <a:pt x="493" y="40"/>
                  </a:lnTo>
                  <a:lnTo>
                    <a:pt x="497" y="40"/>
                  </a:lnTo>
                  <a:lnTo>
                    <a:pt x="501" y="44"/>
                  </a:lnTo>
                  <a:lnTo>
                    <a:pt x="505" y="64"/>
                  </a:lnTo>
                  <a:lnTo>
                    <a:pt x="509" y="72"/>
                  </a:lnTo>
                  <a:lnTo>
                    <a:pt x="513" y="56"/>
                  </a:lnTo>
                </a:path>
              </a:pathLst>
            </a:custGeom>
            <a:noFill/>
            <a:ln w="0">
              <a:solidFill>
                <a:srgbClr val="BF00BF"/>
              </a:solidFill>
              <a:prstDash val="solid"/>
              <a:round/>
              <a:headEnd/>
              <a:tailEnd/>
            </a:ln>
          </p:spPr>
          <p:txBody>
            <a:bodyPr/>
            <a:lstStyle/>
            <a:p>
              <a:endParaRPr lang="en-GB"/>
            </a:p>
          </p:txBody>
        </p:sp>
        <p:sp>
          <p:nvSpPr>
            <p:cNvPr id="105" name="Line 128"/>
            <p:cNvSpPr>
              <a:spLocks noChangeShapeType="1"/>
            </p:cNvSpPr>
            <p:nvPr/>
          </p:nvSpPr>
          <p:spPr bwMode="auto">
            <a:xfrm flipV="1">
              <a:off x="9094539" y="4836443"/>
              <a:ext cx="12700" cy="19050"/>
            </a:xfrm>
            <a:prstGeom prst="line">
              <a:avLst/>
            </a:prstGeom>
            <a:noFill/>
            <a:ln w="0">
              <a:solidFill>
                <a:srgbClr val="BF00BF"/>
              </a:solidFill>
              <a:round/>
              <a:headEnd/>
              <a:tailEnd/>
            </a:ln>
          </p:spPr>
          <p:txBody>
            <a:bodyPr/>
            <a:lstStyle/>
            <a:p>
              <a:endParaRPr lang="en-GB"/>
            </a:p>
          </p:txBody>
        </p:sp>
        <p:sp>
          <p:nvSpPr>
            <p:cNvPr id="106" name="Freeform 129"/>
            <p:cNvSpPr>
              <a:spLocks/>
            </p:cNvSpPr>
            <p:nvPr/>
          </p:nvSpPr>
          <p:spPr bwMode="auto">
            <a:xfrm>
              <a:off x="7473702" y="4785643"/>
              <a:ext cx="806450" cy="127000"/>
            </a:xfrm>
            <a:custGeom>
              <a:avLst/>
              <a:gdLst>
                <a:gd name="T0" fmla="*/ 20161251 w 508"/>
                <a:gd name="T1" fmla="*/ 131048125 h 80"/>
                <a:gd name="T2" fmla="*/ 50403125 w 508"/>
                <a:gd name="T3" fmla="*/ 110886882 h 80"/>
                <a:gd name="T4" fmla="*/ 80645005 w 508"/>
                <a:gd name="T5" fmla="*/ 80644994 h 80"/>
                <a:gd name="T6" fmla="*/ 110886898 w 508"/>
                <a:gd name="T7" fmla="*/ 40322497 h 80"/>
                <a:gd name="T8" fmla="*/ 141128766 w 508"/>
                <a:gd name="T9" fmla="*/ 80644994 h 80"/>
                <a:gd name="T10" fmla="*/ 171370633 w 508"/>
                <a:gd name="T11" fmla="*/ 100806236 h 80"/>
                <a:gd name="T12" fmla="*/ 201612501 w 508"/>
                <a:gd name="T13" fmla="*/ 80644994 h 80"/>
                <a:gd name="T14" fmla="*/ 231854419 w 508"/>
                <a:gd name="T15" fmla="*/ 70564373 h 80"/>
                <a:gd name="T16" fmla="*/ 262096286 w 508"/>
                <a:gd name="T17" fmla="*/ 100806236 h 80"/>
                <a:gd name="T18" fmla="*/ 292338154 w 508"/>
                <a:gd name="T19" fmla="*/ 60483752 h 80"/>
                <a:gd name="T20" fmla="*/ 322580022 w 508"/>
                <a:gd name="T21" fmla="*/ 0 h 80"/>
                <a:gd name="T22" fmla="*/ 352821889 w 508"/>
                <a:gd name="T23" fmla="*/ 151209367 h 80"/>
                <a:gd name="T24" fmla="*/ 383063757 w 508"/>
                <a:gd name="T25" fmla="*/ 151209367 h 80"/>
                <a:gd name="T26" fmla="*/ 413305625 w 508"/>
                <a:gd name="T27" fmla="*/ 171370609 h 80"/>
                <a:gd name="T28" fmla="*/ 443547592 w 508"/>
                <a:gd name="T29" fmla="*/ 90725615 h 80"/>
                <a:gd name="T30" fmla="*/ 473789460 w 508"/>
                <a:gd name="T31" fmla="*/ 20161249 h 80"/>
                <a:gd name="T32" fmla="*/ 504031327 w 508"/>
                <a:gd name="T33" fmla="*/ 70564373 h 80"/>
                <a:gd name="T34" fmla="*/ 534273195 w 508"/>
                <a:gd name="T35" fmla="*/ 90725615 h 80"/>
                <a:gd name="T36" fmla="*/ 564515063 w 508"/>
                <a:gd name="T37" fmla="*/ 181451230 h 80"/>
                <a:gd name="T38" fmla="*/ 594756931 w 508"/>
                <a:gd name="T39" fmla="*/ 100806236 h 80"/>
                <a:gd name="T40" fmla="*/ 624998798 w 508"/>
                <a:gd name="T41" fmla="*/ 70564373 h 80"/>
                <a:gd name="T42" fmla="*/ 655240666 w 508"/>
                <a:gd name="T43" fmla="*/ 70564373 h 80"/>
                <a:gd name="T44" fmla="*/ 685482534 w 508"/>
                <a:gd name="T45" fmla="*/ 100806236 h 80"/>
                <a:gd name="T46" fmla="*/ 715724401 w 508"/>
                <a:gd name="T47" fmla="*/ 141128746 h 80"/>
                <a:gd name="T48" fmla="*/ 745966269 w 508"/>
                <a:gd name="T49" fmla="*/ 181451230 h 80"/>
                <a:gd name="T50" fmla="*/ 776208137 w 508"/>
                <a:gd name="T51" fmla="*/ 90725615 h 80"/>
                <a:gd name="T52" fmla="*/ 806450005 w 508"/>
                <a:gd name="T53" fmla="*/ 60483752 h 80"/>
                <a:gd name="T54" fmla="*/ 836692071 w 508"/>
                <a:gd name="T55" fmla="*/ 181451230 h 80"/>
                <a:gd name="T56" fmla="*/ 866933939 w 508"/>
                <a:gd name="T57" fmla="*/ 131048125 h 80"/>
                <a:gd name="T58" fmla="*/ 897175806 w 508"/>
                <a:gd name="T59" fmla="*/ 141128746 h 80"/>
                <a:gd name="T60" fmla="*/ 927417674 w 508"/>
                <a:gd name="T61" fmla="*/ 40322497 h 80"/>
                <a:gd name="T62" fmla="*/ 957659542 w 508"/>
                <a:gd name="T63" fmla="*/ 110886882 h 80"/>
                <a:gd name="T64" fmla="*/ 987901409 w 508"/>
                <a:gd name="T65" fmla="*/ 90725615 h 80"/>
                <a:gd name="T66" fmla="*/ 1018143277 w 508"/>
                <a:gd name="T67" fmla="*/ 20161249 h 80"/>
                <a:gd name="T68" fmla="*/ 1048385145 w 508"/>
                <a:gd name="T69" fmla="*/ 70564373 h 80"/>
                <a:gd name="T70" fmla="*/ 1078627013 w 508"/>
                <a:gd name="T71" fmla="*/ 50403118 h 80"/>
                <a:gd name="T72" fmla="*/ 1108868880 w 508"/>
                <a:gd name="T73" fmla="*/ 131048125 h 80"/>
                <a:gd name="T74" fmla="*/ 1139110748 w 508"/>
                <a:gd name="T75" fmla="*/ 120967503 h 80"/>
                <a:gd name="T76" fmla="*/ 1169352616 w 508"/>
                <a:gd name="T77" fmla="*/ 50403118 h 80"/>
                <a:gd name="T78" fmla="*/ 1199594484 w 508"/>
                <a:gd name="T79" fmla="*/ 70564373 h 80"/>
                <a:gd name="T80" fmla="*/ 1229836351 w 508"/>
                <a:gd name="T81" fmla="*/ 100806236 h 80"/>
                <a:gd name="T82" fmla="*/ 1260078219 w 508"/>
                <a:gd name="T83" fmla="*/ 100806236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80"/>
                <a:gd name="T128" fmla="*/ 508 w 50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80">
                  <a:moveTo>
                    <a:pt x="0" y="36"/>
                  </a:moveTo>
                  <a:lnTo>
                    <a:pt x="4" y="52"/>
                  </a:lnTo>
                  <a:lnTo>
                    <a:pt x="8" y="52"/>
                  </a:lnTo>
                  <a:lnTo>
                    <a:pt x="12" y="52"/>
                  </a:lnTo>
                  <a:lnTo>
                    <a:pt x="16" y="80"/>
                  </a:lnTo>
                  <a:lnTo>
                    <a:pt x="20" y="44"/>
                  </a:lnTo>
                  <a:lnTo>
                    <a:pt x="24" y="40"/>
                  </a:lnTo>
                  <a:lnTo>
                    <a:pt x="28" y="44"/>
                  </a:lnTo>
                  <a:lnTo>
                    <a:pt x="32" y="32"/>
                  </a:lnTo>
                  <a:lnTo>
                    <a:pt x="36" y="48"/>
                  </a:lnTo>
                  <a:lnTo>
                    <a:pt x="40" y="24"/>
                  </a:lnTo>
                  <a:lnTo>
                    <a:pt x="44" y="16"/>
                  </a:lnTo>
                  <a:lnTo>
                    <a:pt x="48" y="8"/>
                  </a:lnTo>
                  <a:lnTo>
                    <a:pt x="52" y="16"/>
                  </a:lnTo>
                  <a:lnTo>
                    <a:pt x="56" y="32"/>
                  </a:lnTo>
                  <a:lnTo>
                    <a:pt x="60" y="8"/>
                  </a:lnTo>
                  <a:lnTo>
                    <a:pt x="64" y="32"/>
                  </a:lnTo>
                  <a:lnTo>
                    <a:pt x="68" y="40"/>
                  </a:lnTo>
                  <a:lnTo>
                    <a:pt x="72" y="40"/>
                  </a:lnTo>
                  <a:lnTo>
                    <a:pt x="76" y="64"/>
                  </a:lnTo>
                  <a:lnTo>
                    <a:pt x="80" y="32"/>
                  </a:lnTo>
                  <a:lnTo>
                    <a:pt x="84" y="56"/>
                  </a:lnTo>
                  <a:lnTo>
                    <a:pt x="88" y="20"/>
                  </a:lnTo>
                  <a:lnTo>
                    <a:pt x="92" y="28"/>
                  </a:lnTo>
                  <a:lnTo>
                    <a:pt x="96" y="52"/>
                  </a:lnTo>
                  <a:lnTo>
                    <a:pt x="100" y="8"/>
                  </a:lnTo>
                  <a:lnTo>
                    <a:pt x="104" y="40"/>
                  </a:lnTo>
                  <a:lnTo>
                    <a:pt x="108" y="12"/>
                  </a:lnTo>
                  <a:lnTo>
                    <a:pt x="112" y="4"/>
                  </a:lnTo>
                  <a:lnTo>
                    <a:pt x="116" y="24"/>
                  </a:lnTo>
                  <a:lnTo>
                    <a:pt x="120" y="32"/>
                  </a:lnTo>
                  <a:lnTo>
                    <a:pt x="124" y="4"/>
                  </a:lnTo>
                  <a:lnTo>
                    <a:pt x="128" y="0"/>
                  </a:lnTo>
                  <a:lnTo>
                    <a:pt x="132" y="48"/>
                  </a:lnTo>
                  <a:lnTo>
                    <a:pt x="136" y="32"/>
                  </a:lnTo>
                  <a:lnTo>
                    <a:pt x="140" y="60"/>
                  </a:lnTo>
                  <a:lnTo>
                    <a:pt x="144" y="52"/>
                  </a:lnTo>
                  <a:lnTo>
                    <a:pt x="148" y="24"/>
                  </a:lnTo>
                  <a:lnTo>
                    <a:pt x="152" y="60"/>
                  </a:lnTo>
                  <a:lnTo>
                    <a:pt x="156" y="24"/>
                  </a:lnTo>
                  <a:lnTo>
                    <a:pt x="160" y="44"/>
                  </a:lnTo>
                  <a:lnTo>
                    <a:pt x="164" y="68"/>
                  </a:lnTo>
                  <a:lnTo>
                    <a:pt x="168" y="52"/>
                  </a:lnTo>
                  <a:lnTo>
                    <a:pt x="172" y="36"/>
                  </a:lnTo>
                  <a:lnTo>
                    <a:pt x="176" y="36"/>
                  </a:lnTo>
                  <a:lnTo>
                    <a:pt x="180" y="40"/>
                  </a:lnTo>
                  <a:lnTo>
                    <a:pt x="184" y="12"/>
                  </a:lnTo>
                  <a:lnTo>
                    <a:pt x="188" y="8"/>
                  </a:lnTo>
                  <a:lnTo>
                    <a:pt x="192" y="44"/>
                  </a:lnTo>
                  <a:lnTo>
                    <a:pt x="196" y="12"/>
                  </a:lnTo>
                  <a:lnTo>
                    <a:pt x="200" y="28"/>
                  </a:lnTo>
                  <a:lnTo>
                    <a:pt x="204" y="36"/>
                  </a:lnTo>
                  <a:lnTo>
                    <a:pt x="208" y="28"/>
                  </a:lnTo>
                  <a:lnTo>
                    <a:pt x="212" y="36"/>
                  </a:lnTo>
                  <a:lnTo>
                    <a:pt x="216" y="72"/>
                  </a:lnTo>
                  <a:lnTo>
                    <a:pt x="220" y="36"/>
                  </a:lnTo>
                  <a:lnTo>
                    <a:pt x="224" y="72"/>
                  </a:lnTo>
                  <a:lnTo>
                    <a:pt x="228" y="36"/>
                  </a:lnTo>
                  <a:lnTo>
                    <a:pt x="232" y="52"/>
                  </a:lnTo>
                  <a:lnTo>
                    <a:pt x="236" y="40"/>
                  </a:lnTo>
                  <a:lnTo>
                    <a:pt x="240" y="32"/>
                  </a:lnTo>
                  <a:lnTo>
                    <a:pt x="244" y="24"/>
                  </a:lnTo>
                  <a:lnTo>
                    <a:pt x="248" y="28"/>
                  </a:lnTo>
                  <a:lnTo>
                    <a:pt x="252" y="28"/>
                  </a:lnTo>
                  <a:lnTo>
                    <a:pt x="256" y="56"/>
                  </a:lnTo>
                  <a:lnTo>
                    <a:pt x="260" y="28"/>
                  </a:lnTo>
                  <a:lnTo>
                    <a:pt x="264" y="16"/>
                  </a:lnTo>
                  <a:lnTo>
                    <a:pt x="268" y="40"/>
                  </a:lnTo>
                  <a:lnTo>
                    <a:pt x="272" y="40"/>
                  </a:lnTo>
                  <a:lnTo>
                    <a:pt x="276" y="36"/>
                  </a:lnTo>
                  <a:lnTo>
                    <a:pt x="280" y="44"/>
                  </a:lnTo>
                  <a:lnTo>
                    <a:pt x="284" y="56"/>
                  </a:lnTo>
                  <a:lnTo>
                    <a:pt x="288" y="40"/>
                  </a:lnTo>
                  <a:lnTo>
                    <a:pt x="292" y="52"/>
                  </a:lnTo>
                  <a:lnTo>
                    <a:pt x="296" y="72"/>
                  </a:lnTo>
                  <a:lnTo>
                    <a:pt x="300" y="28"/>
                  </a:lnTo>
                  <a:lnTo>
                    <a:pt x="304" y="44"/>
                  </a:lnTo>
                  <a:lnTo>
                    <a:pt x="308" y="36"/>
                  </a:lnTo>
                  <a:lnTo>
                    <a:pt x="312" y="16"/>
                  </a:lnTo>
                  <a:lnTo>
                    <a:pt x="316" y="20"/>
                  </a:lnTo>
                  <a:lnTo>
                    <a:pt x="320" y="24"/>
                  </a:lnTo>
                  <a:lnTo>
                    <a:pt x="324" y="44"/>
                  </a:lnTo>
                  <a:lnTo>
                    <a:pt x="328" y="40"/>
                  </a:lnTo>
                  <a:lnTo>
                    <a:pt x="332" y="72"/>
                  </a:lnTo>
                  <a:lnTo>
                    <a:pt x="336" y="36"/>
                  </a:lnTo>
                  <a:lnTo>
                    <a:pt x="340" y="60"/>
                  </a:lnTo>
                  <a:lnTo>
                    <a:pt x="344" y="52"/>
                  </a:lnTo>
                  <a:lnTo>
                    <a:pt x="348" y="64"/>
                  </a:lnTo>
                  <a:lnTo>
                    <a:pt x="352" y="20"/>
                  </a:lnTo>
                  <a:lnTo>
                    <a:pt x="356" y="56"/>
                  </a:lnTo>
                  <a:lnTo>
                    <a:pt x="360" y="16"/>
                  </a:lnTo>
                  <a:lnTo>
                    <a:pt x="364" y="36"/>
                  </a:lnTo>
                  <a:lnTo>
                    <a:pt x="368" y="16"/>
                  </a:lnTo>
                  <a:lnTo>
                    <a:pt x="372" y="52"/>
                  </a:lnTo>
                  <a:lnTo>
                    <a:pt x="376" y="12"/>
                  </a:lnTo>
                  <a:lnTo>
                    <a:pt x="380" y="44"/>
                  </a:lnTo>
                  <a:lnTo>
                    <a:pt x="384" y="20"/>
                  </a:lnTo>
                  <a:lnTo>
                    <a:pt x="388" y="36"/>
                  </a:lnTo>
                  <a:lnTo>
                    <a:pt x="392" y="36"/>
                  </a:lnTo>
                  <a:lnTo>
                    <a:pt x="396" y="56"/>
                  </a:lnTo>
                  <a:lnTo>
                    <a:pt x="400" y="36"/>
                  </a:lnTo>
                  <a:lnTo>
                    <a:pt x="404" y="8"/>
                  </a:lnTo>
                  <a:lnTo>
                    <a:pt x="408" y="24"/>
                  </a:lnTo>
                  <a:lnTo>
                    <a:pt x="412" y="20"/>
                  </a:lnTo>
                  <a:lnTo>
                    <a:pt x="416" y="28"/>
                  </a:lnTo>
                  <a:lnTo>
                    <a:pt x="420" y="4"/>
                  </a:lnTo>
                  <a:lnTo>
                    <a:pt x="424" y="28"/>
                  </a:lnTo>
                  <a:lnTo>
                    <a:pt x="428" y="20"/>
                  </a:lnTo>
                  <a:lnTo>
                    <a:pt x="432" y="48"/>
                  </a:lnTo>
                  <a:lnTo>
                    <a:pt x="436" y="80"/>
                  </a:lnTo>
                  <a:lnTo>
                    <a:pt x="440" y="52"/>
                  </a:lnTo>
                  <a:lnTo>
                    <a:pt x="444" y="76"/>
                  </a:lnTo>
                  <a:lnTo>
                    <a:pt x="448" y="40"/>
                  </a:lnTo>
                  <a:lnTo>
                    <a:pt x="452" y="48"/>
                  </a:lnTo>
                  <a:lnTo>
                    <a:pt x="456" y="0"/>
                  </a:lnTo>
                  <a:lnTo>
                    <a:pt x="460" y="40"/>
                  </a:lnTo>
                  <a:lnTo>
                    <a:pt x="464" y="20"/>
                  </a:lnTo>
                  <a:lnTo>
                    <a:pt x="468" y="28"/>
                  </a:lnTo>
                  <a:lnTo>
                    <a:pt x="472" y="12"/>
                  </a:lnTo>
                  <a:lnTo>
                    <a:pt x="476" y="28"/>
                  </a:lnTo>
                  <a:lnTo>
                    <a:pt x="480" y="28"/>
                  </a:lnTo>
                  <a:lnTo>
                    <a:pt x="484" y="16"/>
                  </a:lnTo>
                  <a:lnTo>
                    <a:pt x="488" y="40"/>
                  </a:lnTo>
                  <a:lnTo>
                    <a:pt x="492" y="20"/>
                  </a:lnTo>
                  <a:lnTo>
                    <a:pt x="496" y="20"/>
                  </a:lnTo>
                  <a:lnTo>
                    <a:pt x="500" y="40"/>
                  </a:lnTo>
                  <a:lnTo>
                    <a:pt x="504" y="52"/>
                  </a:lnTo>
                  <a:lnTo>
                    <a:pt x="508" y="44"/>
                  </a:lnTo>
                </a:path>
              </a:pathLst>
            </a:custGeom>
            <a:noFill/>
            <a:ln w="0">
              <a:solidFill>
                <a:srgbClr val="BFBF00"/>
              </a:solidFill>
              <a:prstDash val="solid"/>
              <a:round/>
              <a:headEnd/>
              <a:tailEnd/>
            </a:ln>
          </p:spPr>
          <p:txBody>
            <a:bodyPr/>
            <a:lstStyle/>
            <a:p>
              <a:endParaRPr lang="en-GB"/>
            </a:p>
          </p:txBody>
        </p:sp>
        <p:sp>
          <p:nvSpPr>
            <p:cNvPr id="107" name="Freeform 130"/>
            <p:cNvSpPr>
              <a:spLocks/>
            </p:cNvSpPr>
            <p:nvPr/>
          </p:nvSpPr>
          <p:spPr bwMode="auto">
            <a:xfrm>
              <a:off x="8280152" y="4779293"/>
              <a:ext cx="814387" cy="127000"/>
            </a:xfrm>
            <a:custGeom>
              <a:avLst/>
              <a:gdLst>
                <a:gd name="T0" fmla="*/ 30241854 w 513"/>
                <a:gd name="T1" fmla="*/ 50403118 h 80"/>
                <a:gd name="T2" fmla="*/ 60483709 w 513"/>
                <a:gd name="T3" fmla="*/ 100806236 h 80"/>
                <a:gd name="T4" fmla="*/ 90725551 w 513"/>
                <a:gd name="T5" fmla="*/ 110886882 h 80"/>
                <a:gd name="T6" fmla="*/ 120967418 w 513"/>
                <a:gd name="T7" fmla="*/ 120967503 h 80"/>
                <a:gd name="T8" fmla="*/ 151209260 w 513"/>
                <a:gd name="T9" fmla="*/ 60483752 h 80"/>
                <a:gd name="T10" fmla="*/ 181451102 w 513"/>
                <a:gd name="T11" fmla="*/ 171370609 h 80"/>
                <a:gd name="T12" fmla="*/ 211692994 w 513"/>
                <a:gd name="T13" fmla="*/ 110886882 h 80"/>
                <a:gd name="T14" fmla="*/ 241934836 w 513"/>
                <a:gd name="T15" fmla="*/ 60483752 h 80"/>
                <a:gd name="T16" fmla="*/ 272176678 w 513"/>
                <a:gd name="T17" fmla="*/ 80644994 h 80"/>
                <a:gd name="T18" fmla="*/ 302418520 w 513"/>
                <a:gd name="T19" fmla="*/ 80644994 h 80"/>
                <a:gd name="T20" fmla="*/ 332660362 w 513"/>
                <a:gd name="T21" fmla="*/ 40322497 h 80"/>
                <a:gd name="T22" fmla="*/ 362902204 w 513"/>
                <a:gd name="T23" fmla="*/ 131048125 h 80"/>
                <a:gd name="T24" fmla="*/ 393144046 w 513"/>
                <a:gd name="T25" fmla="*/ 90725615 h 80"/>
                <a:gd name="T26" fmla="*/ 423385987 w 513"/>
                <a:gd name="T27" fmla="*/ 181451230 h 80"/>
                <a:gd name="T28" fmla="*/ 453627829 w 513"/>
                <a:gd name="T29" fmla="*/ 70564373 h 80"/>
                <a:gd name="T30" fmla="*/ 483869671 w 513"/>
                <a:gd name="T31" fmla="*/ 70564373 h 80"/>
                <a:gd name="T32" fmla="*/ 514111513 w 513"/>
                <a:gd name="T33" fmla="*/ 60483752 h 80"/>
                <a:gd name="T34" fmla="*/ 544353355 w 513"/>
                <a:gd name="T35" fmla="*/ 70564373 h 80"/>
                <a:gd name="T36" fmla="*/ 574595197 w 513"/>
                <a:gd name="T37" fmla="*/ 110886882 h 80"/>
                <a:gd name="T38" fmla="*/ 604837039 w 513"/>
                <a:gd name="T39" fmla="*/ 90725615 h 80"/>
                <a:gd name="T40" fmla="*/ 635078881 w 513"/>
                <a:gd name="T41" fmla="*/ 151209367 h 80"/>
                <a:gd name="T42" fmla="*/ 665320723 w 513"/>
                <a:gd name="T43" fmla="*/ 141128746 h 80"/>
                <a:gd name="T44" fmla="*/ 695562565 w 513"/>
                <a:gd name="T45" fmla="*/ 90725615 h 80"/>
                <a:gd name="T46" fmla="*/ 725804407 w 513"/>
                <a:gd name="T47" fmla="*/ 120967503 h 80"/>
                <a:gd name="T48" fmla="*/ 756046249 w 513"/>
                <a:gd name="T49" fmla="*/ 151209367 h 80"/>
                <a:gd name="T50" fmla="*/ 786288091 w 513"/>
                <a:gd name="T51" fmla="*/ 60483752 h 80"/>
                <a:gd name="T52" fmla="*/ 816529934 w 513"/>
                <a:gd name="T53" fmla="*/ 80644994 h 80"/>
                <a:gd name="T54" fmla="*/ 849291334 w 513"/>
                <a:gd name="T55" fmla="*/ 131048125 h 80"/>
                <a:gd name="T56" fmla="*/ 879533176 w 513"/>
                <a:gd name="T57" fmla="*/ 30241876 h 80"/>
                <a:gd name="T58" fmla="*/ 909775018 w 513"/>
                <a:gd name="T59" fmla="*/ 60483752 h 80"/>
                <a:gd name="T60" fmla="*/ 940016860 w 513"/>
                <a:gd name="T61" fmla="*/ 80644994 h 80"/>
                <a:gd name="T62" fmla="*/ 970258702 w 513"/>
                <a:gd name="T63" fmla="*/ 80644994 h 80"/>
                <a:gd name="T64" fmla="*/ 1000500544 w 513"/>
                <a:gd name="T65" fmla="*/ 110886882 h 80"/>
                <a:gd name="T66" fmla="*/ 1030742386 w 513"/>
                <a:gd name="T67" fmla="*/ 100806236 h 80"/>
                <a:gd name="T68" fmla="*/ 1060984228 w 513"/>
                <a:gd name="T69" fmla="*/ 70564373 h 80"/>
                <a:gd name="T70" fmla="*/ 1091226070 w 513"/>
                <a:gd name="T71" fmla="*/ 201612473 h 80"/>
                <a:gd name="T72" fmla="*/ 1121467912 w 513"/>
                <a:gd name="T73" fmla="*/ 40322497 h 80"/>
                <a:gd name="T74" fmla="*/ 1151709754 w 513"/>
                <a:gd name="T75" fmla="*/ 120967503 h 80"/>
                <a:gd name="T76" fmla="*/ 1181951596 w 513"/>
                <a:gd name="T77" fmla="*/ 80644994 h 80"/>
                <a:gd name="T78" fmla="*/ 1212193438 w 513"/>
                <a:gd name="T79" fmla="*/ 171370609 h 80"/>
                <a:gd name="T80" fmla="*/ 1242435280 w 513"/>
                <a:gd name="T81" fmla="*/ 120967503 h 80"/>
                <a:gd name="T82" fmla="*/ 1272677122 w 513"/>
                <a:gd name="T83" fmla="*/ 40322497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0"/>
                <a:gd name="T128" fmla="*/ 513 w 513"/>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0">
                  <a:moveTo>
                    <a:pt x="0" y="48"/>
                  </a:moveTo>
                  <a:lnTo>
                    <a:pt x="8" y="56"/>
                  </a:lnTo>
                  <a:lnTo>
                    <a:pt x="12" y="20"/>
                  </a:lnTo>
                  <a:lnTo>
                    <a:pt x="16" y="40"/>
                  </a:lnTo>
                  <a:lnTo>
                    <a:pt x="20" y="28"/>
                  </a:lnTo>
                  <a:lnTo>
                    <a:pt x="24" y="40"/>
                  </a:lnTo>
                  <a:lnTo>
                    <a:pt x="28" y="40"/>
                  </a:lnTo>
                  <a:lnTo>
                    <a:pt x="32" y="76"/>
                  </a:lnTo>
                  <a:lnTo>
                    <a:pt x="36" y="44"/>
                  </a:lnTo>
                  <a:lnTo>
                    <a:pt x="40" y="48"/>
                  </a:lnTo>
                  <a:lnTo>
                    <a:pt x="44" y="24"/>
                  </a:lnTo>
                  <a:lnTo>
                    <a:pt x="48" y="48"/>
                  </a:lnTo>
                  <a:lnTo>
                    <a:pt x="52" y="32"/>
                  </a:lnTo>
                  <a:lnTo>
                    <a:pt x="56" y="32"/>
                  </a:lnTo>
                  <a:lnTo>
                    <a:pt x="60" y="24"/>
                  </a:lnTo>
                  <a:lnTo>
                    <a:pt x="64" y="60"/>
                  </a:lnTo>
                  <a:lnTo>
                    <a:pt x="68" y="52"/>
                  </a:lnTo>
                  <a:lnTo>
                    <a:pt x="72" y="68"/>
                  </a:lnTo>
                  <a:lnTo>
                    <a:pt x="76" y="76"/>
                  </a:lnTo>
                  <a:lnTo>
                    <a:pt x="80" y="44"/>
                  </a:lnTo>
                  <a:lnTo>
                    <a:pt x="84" y="44"/>
                  </a:lnTo>
                  <a:lnTo>
                    <a:pt x="88" y="44"/>
                  </a:lnTo>
                  <a:lnTo>
                    <a:pt x="92" y="44"/>
                  </a:lnTo>
                  <a:lnTo>
                    <a:pt x="96" y="24"/>
                  </a:lnTo>
                  <a:lnTo>
                    <a:pt x="100" y="36"/>
                  </a:lnTo>
                  <a:lnTo>
                    <a:pt x="104" y="24"/>
                  </a:lnTo>
                  <a:lnTo>
                    <a:pt x="108" y="32"/>
                  </a:lnTo>
                  <a:lnTo>
                    <a:pt x="112" y="32"/>
                  </a:lnTo>
                  <a:lnTo>
                    <a:pt x="116" y="48"/>
                  </a:lnTo>
                  <a:lnTo>
                    <a:pt x="120" y="32"/>
                  </a:lnTo>
                  <a:lnTo>
                    <a:pt x="124" y="36"/>
                  </a:lnTo>
                  <a:lnTo>
                    <a:pt x="128" y="28"/>
                  </a:lnTo>
                  <a:lnTo>
                    <a:pt x="132" y="16"/>
                  </a:lnTo>
                  <a:lnTo>
                    <a:pt x="136" y="28"/>
                  </a:lnTo>
                  <a:lnTo>
                    <a:pt x="140" y="0"/>
                  </a:lnTo>
                  <a:lnTo>
                    <a:pt x="144" y="52"/>
                  </a:lnTo>
                  <a:lnTo>
                    <a:pt x="148" y="24"/>
                  </a:lnTo>
                  <a:lnTo>
                    <a:pt x="152" y="44"/>
                  </a:lnTo>
                  <a:lnTo>
                    <a:pt x="156" y="36"/>
                  </a:lnTo>
                  <a:lnTo>
                    <a:pt x="160" y="72"/>
                  </a:lnTo>
                  <a:lnTo>
                    <a:pt x="164" y="24"/>
                  </a:lnTo>
                  <a:lnTo>
                    <a:pt x="168" y="72"/>
                  </a:lnTo>
                  <a:lnTo>
                    <a:pt x="172" y="32"/>
                  </a:lnTo>
                  <a:lnTo>
                    <a:pt x="176" y="60"/>
                  </a:lnTo>
                  <a:lnTo>
                    <a:pt x="180" y="28"/>
                  </a:lnTo>
                  <a:lnTo>
                    <a:pt x="184" y="52"/>
                  </a:lnTo>
                  <a:lnTo>
                    <a:pt x="188" y="64"/>
                  </a:lnTo>
                  <a:lnTo>
                    <a:pt x="192" y="28"/>
                  </a:lnTo>
                  <a:lnTo>
                    <a:pt x="196" y="52"/>
                  </a:lnTo>
                  <a:lnTo>
                    <a:pt x="200" y="24"/>
                  </a:lnTo>
                  <a:lnTo>
                    <a:pt x="204" y="24"/>
                  </a:lnTo>
                  <a:lnTo>
                    <a:pt x="208" y="32"/>
                  </a:lnTo>
                  <a:lnTo>
                    <a:pt x="212" y="28"/>
                  </a:lnTo>
                  <a:lnTo>
                    <a:pt x="216" y="28"/>
                  </a:lnTo>
                  <a:lnTo>
                    <a:pt x="220" y="52"/>
                  </a:lnTo>
                  <a:lnTo>
                    <a:pt x="224" y="16"/>
                  </a:lnTo>
                  <a:lnTo>
                    <a:pt x="228" y="44"/>
                  </a:lnTo>
                  <a:lnTo>
                    <a:pt x="232" y="32"/>
                  </a:lnTo>
                  <a:lnTo>
                    <a:pt x="236" y="32"/>
                  </a:lnTo>
                  <a:lnTo>
                    <a:pt x="240" y="36"/>
                  </a:lnTo>
                  <a:lnTo>
                    <a:pt x="244" y="52"/>
                  </a:lnTo>
                  <a:lnTo>
                    <a:pt x="248" y="56"/>
                  </a:lnTo>
                  <a:lnTo>
                    <a:pt x="252" y="60"/>
                  </a:lnTo>
                  <a:lnTo>
                    <a:pt x="256" y="52"/>
                  </a:lnTo>
                  <a:lnTo>
                    <a:pt x="260" y="56"/>
                  </a:lnTo>
                  <a:lnTo>
                    <a:pt x="264" y="56"/>
                  </a:lnTo>
                  <a:lnTo>
                    <a:pt x="268" y="40"/>
                  </a:lnTo>
                  <a:lnTo>
                    <a:pt x="272" y="12"/>
                  </a:lnTo>
                  <a:lnTo>
                    <a:pt x="276" y="36"/>
                  </a:lnTo>
                  <a:lnTo>
                    <a:pt x="280" y="56"/>
                  </a:lnTo>
                  <a:lnTo>
                    <a:pt x="284" y="32"/>
                  </a:lnTo>
                  <a:lnTo>
                    <a:pt x="288" y="48"/>
                  </a:lnTo>
                  <a:lnTo>
                    <a:pt x="292" y="48"/>
                  </a:lnTo>
                  <a:lnTo>
                    <a:pt x="296" y="60"/>
                  </a:lnTo>
                  <a:lnTo>
                    <a:pt x="300" y="60"/>
                  </a:lnTo>
                  <a:lnTo>
                    <a:pt x="304" y="48"/>
                  </a:lnTo>
                  <a:lnTo>
                    <a:pt x="308" y="28"/>
                  </a:lnTo>
                  <a:lnTo>
                    <a:pt x="312" y="24"/>
                  </a:lnTo>
                  <a:lnTo>
                    <a:pt x="316" y="32"/>
                  </a:lnTo>
                  <a:lnTo>
                    <a:pt x="320" y="40"/>
                  </a:lnTo>
                  <a:lnTo>
                    <a:pt x="324" y="32"/>
                  </a:lnTo>
                  <a:lnTo>
                    <a:pt x="329" y="60"/>
                  </a:lnTo>
                  <a:lnTo>
                    <a:pt x="333" y="16"/>
                  </a:lnTo>
                  <a:lnTo>
                    <a:pt x="337" y="52"/>
                  </a:lnTo>
                  <a:lnTo>
                    <a:pt x="341" y="40"/>
                  </a:lnTo>
                  <a:lnTo>
                    <a:pt x="345" y="60"/>
                  </a:lnTo>
                  <a:lnTo>
                    <a:pt x="349" y="12"/>
                  </a:lnTo>
                  <a:lnTo>
                    <a:pt x="353" y="60"/>
                  </a:lnTo>
                  <a:lnTo>
                    <a:pt x="357" y="36"/>
                  </a:lnTo>
                  <a:lnTo>
                    <a:pt x="361" y="24"/>
                  </a:lnTo>
                  <a:lnTo>
                    <a:pt x="365" y="48"/>
                  </a:lnTo>
                  <a:lnTo>
                    <a:pt x="369" y="28"/>
                  </a:lnTo>
                  <a:lnTo>
                    <a:pt x="373" y="32"/>
                  </a:lnTo>
                  <a:lnTo>
                    <a:pt x="377" y="12"/>
                  </a:lnTo>
                  <a:lnTo>
                    <a:pt x="381" y="36"/>
                  </a:lnTo>
                  <a:lnTo>
                    <a:pt x="385" y="32"/>
                  </a:lnTo>
                  <a:lnTo>
                    <a:pt x="389" y="64"/>
                  </a:lnTo>
                  <a:lnTo>
                    <a:pt x="393" y="60"/>
                  </a:lnTo>
                  <a:lnTo>
                    <a:pt x="397" y="44"/>
                  </a:lnTo>
                  <a:lnTo>
                    <a:pt x="401" y="60"/>
                  </a:lnTo>
                  <a:lnTo>
                    <a:pt x="405" y="24"/>
                  </a:lnTo>
                  <a:lnTo>
                    <a:pt x="409" y="40"/>
                  </a:lnTo>
                  <a:lnTo>
                    <a:pt x="413" y="28"/>
                  </a:lnTo>
                  <a:lnTo>
                    <a:pt x="417" y="48"/>
                  </a:lnTo>
                  <a:lnTo>
                    <a:pt x="421" y="28"/>
                  </a:lnTo>
                  <a:lnTo>
                    <a:pt x="425" y="56"/>
                  </a:lnTo>
                  <a:lnTo>
                    <a:pt x="429" y="36"/>
                  </a:lnTo>
                  <a:lnTo>
                    <a:pt x="433" y="80"/>
                  </a:lnTo>
                  <a:lnTo>
                    <a:pt x="437" y="20"/>
                  </a:lnTo>
                  <a:lnTo>
                    <a:pt x="441" y="32"/>
                  </a:lnTo>
                  <a:lnTo>
                    <a:pt x="445" y="16"/>
                  </a:lnTo>
                  <a:lnTo>
                    <a:pt x="449" y="68"/>
                  </a:lnTo>
                  <a:lnTo>
                    <a:pt x="453" y="16"/>
                  </a:lnTo>
                  <a:lnTo>
                    <a:pt x="457" y="48"/>
                  </a:lnTo>
                  <a:lnTo>
                    <a:pt x="461" y="28"/>
                  </a:lnTo>
                  <a:lnTo>
                    <a:pt x="465" y="12"/>
                  </a:lnTo>
                  <a:lnTo>
                    <a:pt x="469" y="32"/>
                  </a:lnTo>
                  <a:lnTo>
                    <a:pt x="473" y="68"/>
                  </a:lnTo>
                  <a:lnTo>
                    <a:pt x="477" y="40"/>
                  </a:lnTo>
                  <a:lnTo>
                    <a:pt x="481" y="68"/>
                  </a:lnTo>
                  <a:lnTo>
                    <a:pt x="485" y="52"/>
                  </a:lnTo>
                  <a:lnTo>
                    <a:pt x="489" y="56"/>
                  </a:lnTo>
                  <a:lnTo>
                    <a:pt x="493" y="48"/>
                  </a:lnTo>
                  <a:lnTo>
                    <a:pt x="497" y="44"/>
                  </a:lnTo>
                  <a:lnTo>
                    <a:pt x="501" y="40"/>
                  </a:lnTo>
                  <a:lnTo>
                    <a:pt x="505" y="16"/>
                  </a:lnTo>
                  <a:lnTo>
                    <a:pt x="509" y="24"/>
                  </a:lnTo>
                  <a:lnTo>
                    <a:pt x="513" y="28"/>
                  </a:lnTo>
                </a:path>
              </a:pathLst>
            </a:custGeom>
            <a:noFill/>
            <a:ln w="0">
              <a:solidFill>
                <a:srgbClr val="BFBF00"/>
              </a:solidFill>
              <a:prstDash val="solid"/>
              <a:round/>
              <a:headEnd/>
              <a:tailEnd/>
            </a:ln>
          </p:spPr>
          <p:txBody>
            <a:bodyPr/>
            <a:lstStyle/>
            <a:p>
              <a:endParaRPr lang="en-GB"/>
            </a:p>
          </p:txBody>
        </p:sp>
        <p:sp>
          <p:nvSpPr>
            <p:cNvPr id="108" name="Line 131"/>
            <p:cNvSpPr>
              <a:spLocks noChangeShapeType="1"/>
            </p:cNvSpPr>
            <p:nvPr/>
          </p:nvSpPr>
          <p:spPr bwMode="auto">
            <a:xfrm>
              <a:off x="9094539" y="4823743"/>
              <a:ext cx="12700" cy="31750"/>
            </a:xfrm>
            <a:prstGeom prst="line">
              <a:avLst/>
            </a:prstGeom>
            <a:noFill/>
            <a:ln w="0">
              <a:solidFill>
                <a:srgbClr val="BFBF00"/>
              </a:solidFill>
              <a:round/>
              <a:headEnd/>
              <a:tailEnd/>
            </a:ln>
          </p:spPr>
          <p:txBody>
            <a:bodyPr/>
            <a:lstStyle/>
            <a:p>
              <a:endParaRPr lang="en-GB"/>
            </a:p>
          </p:txBody>
        </p:sp>
        <p:sp>
          <p:nvSpPr>
            <p:cNvPr id="109" name="Freeform 132"/>
            <p:cNvSpPr>
              <a:spLocks/>
            </p:cNvSpPr>
            <p:nvPr/>
          </p:nvSpPr>
          <p:spPr bwMode="auto">
            <a:xfrm>
              <a:off x="7473702" y="4220493"/>
              <a:ext cx="806450" cy="1244600"/>
            </a:xfrm>
            <a:custGeom>
              <a:avLst/>
              <a:gdLst>
                <a:gd name="T0" fmla="*/ 20161251 w 508"/>
                <a:gd name="T1" fmla="*/ 856853255 h 784"/>
                <a:gd name="T2" fmla="*/ 50403125 w 508"/>
                <a:gd name="T3" fmla="*/ 282257511 h 784"/>
                <a:gd name="T4" fmla="*/ 80645005 w 508"/>
                <a:gd name="T5" fmla="*/ 40322500 h 784"/>
                <a:gd name="T6" fmla="*/ 110886898 w 508"/>
                <a:gd name="T7" fmla="*/ 20161250 h 784"/>
                <a:gd name="T8" fmla="*/ 141128766 w 508"/>
                <a:gd name="T9" fmla="*/ 705643729 h 784"/>
                <a:gd name="T10" fmla="*/ 171370633 w 508"/>
                <a:gd name="T11" fmla="*/ 786288704 h 784"/>
                <a:gd name="T12" fmla="*/ 201612501 w 508"/>
                <a:gd name="T13" fmla="*/ 1129030045 h 784"/>
                <a:gd name="T14" fmla="*/ 231854419 w 508"/>
                <a:gd name="T15" fmla="*/ 1048385070 h 784"/>
                <a:gd name="T16" fmla="*/ 262096286 w 508"/>
                <a:gd name="T17" fmla="*/ 776208082 h 784"/>
                <a:gd name="T18" fmla="*/ 292338154 w 508"/>
                <a:gd name="T19" fmla="*/ 997981961 h 784"/>
                <a:gd name="T20" fmla="*/ 322580022 w 508"/>
                <a:gd name="T21" fmla="*/ 1471771189 h 784"/>
                <a:gd name="T22" fmla="*/ 352821889 w 508"/>
                <a:gd name="T23" fmla="*/ 1592738651 h 784"/>
                <a:gd name="T24" fmla="*/ 383063757 w 508"/>
                <a:gd name="T25" fmla="*/ 1854835216 h 784"/>
                <a:gd name="T26" fmla="*/ 413305625 w 508"/>
                <a:gd name="T27" fmla="*/ 1602819273 h 784"/>
                <a:gd name="T28" fmla="*/ 443547592 w 508"/>
                <a:gd name="T29" fmla="*/ 1360884348 h 784"/>
                <a:gd name="T30" fmla="*/ 473789460 w 508"/>
                <a:gd name="T31" fmla="*/ 1290319995 h 784"/>
                <a:gd name="T32" fmla="*/ 504031327 w 508"/>
                <a:gd name="T33" fmla="*/ 1552416163 h 784"/>
                <a:gd name="T34" fmla="*/ 534273195 w 508"/>
                <a:gd name="T35" fmla="*/ 1653222382 h 784"/>
                <a:gd name="T36" fmla="*/ 564515063 w 508"/>
                <a:gd name="T37" fmla="*/ 1320561861 h 784"/>
                <a:gd name="T38" fmla="*/ 594756931 w 508"/>
                <a:gd name="T39" fmla="*/ 725804972 h 784"/>
                <a:gd name="T40" fmla="*/ 624998798 w 508"/>
                <a:gd name="T41" fmla="*/ 927417608 h 784"/>
                <a:gd name="T42" fmla="*/ 655240666 w 508"/>
                <a:gd name="T43" fmla="*/ 1431448701 h 784"/>
                <a:gd name="T44" fmla="*/ 685482534 w 508"/>
                <a:gd name="T45" fmla="*/ 1481851810 h 784"/>
                <a:gd name="T46" fmla="*/ 715724401 w 508"/>
                <a:gd name="T47" fmla="*/ 917336986 h 784"/>
                <a:gd name="T48" fmla="*/ 745966269 w 508"/>
                <a:gd name="T49" fmla="*/ 786288704 h 784"/>
                <a:gd name="T50" fmla="*/ 776208137 w 508"/>
                <a:gd name="T51" fmla="*/ 534273157 h 784"/>
                <a:gd name="T52" fmla="*/ 806450005 w 508"/>
                <a:gd name="T53" fmla="*/ 826611191 h 784"/>
                <a:gd name="T54" fmla="*/ 836692071 w 508"/>
                <a:gd name="T55" fmla="*/ 786288704 h 784"/>
                <a:gd name="T56" fmla="*/ 866933939 w 508"/>
                <a:gd name="T57" fmla="*/ 403224974 h 784"/>
                <a:gd name="T58" fmla="*/ 897175806 w 508"/>
                <a:gd name="T59" fmla="*/ 241935024 h 784"/>
                <a:gd name="T60" fmla="*/ 927417674 w 508"/>
                <a:gd name="T61" fmla="*/ 302418755 h 784"/>
                <a:gd name="T62" fmla="*/ 957659542 w 508"/>
                <a:gd name="T63" fmla="*/ 433466938 h 784"/>
                <a:gd name="T64" fmla="*/ 987901409 w 508"/>
                <a:gd name="T65" fmla="*/ 604837510 h 784"/>
                <a:gd name="T66" fmla="*/ 1018143277 w 508"/>
                <a:gd name="T67" fmla="*/ 252015646 h 784"/>
                <a:gd name="T68" fmla="*/ 1048385145 w 508"/>
                <a:gd name="T69" fmla="*/ 171370621 h 784"/>
                <a:gd name="T70" fmla="*/ 1078627013 w 508"/>
                <a:gd name="T71" fmla="*/ 1018143205 h 784"/>
                <a:gd name="T72" fmla="*/ 1108868880 w 508"/>
                <a:gd name="T73" fmla="*/ 655240619 h 784"/>
                <a:gd name="T74" fmla="*/ 1139110748 w 508"/>
                <a:gd name="T75" fmla="*/ 302418755 h 784"/>
                <a:gd name="T76" fmla="*/ 1169352616 w 508"/>
                <a:gd name="T77" fmla="*/ 604837510 h 784"/>
                <a:gd name="T78" fmla="*/ 1199594484 w 508"/>
                <a:gd name="T79" fmla="*/ 877014499 h 784"/>
                <a:gd name="T80" fmla="*/ 1229836351 w 508"/>
                <a:gd name="T81" fmla="*/ 1108868802 h 784"/>
                <a:gd name="T82" fmla="*/ 1260078219 w 508"/>
                <a:gd name="T83" fmla="*/ 1381045592 h 7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84"/>
                <a:gd name="T128" fmla="*/ 508 w 508"/>
                <a:gd name="T129" fmla="*/ 784 h 7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84">
                  <a:moveTo>
                    <a:pt x="0" y="392"/>
                  </a:moveTo>
                  <a:lnTo>
                    <a:pt x="4" y="384"/>
                  </a:lnTo>
                  <a:lnTo>
                    <a:pt x="8" y="340"/>
                  </a:lnTo>
                  <a:lnTo>
                    <a:pt x="12" y="256"/>
                  </a:lnTo>
                  <a:lnTo>
                    <a:pt x="16" y="144"/>
                  </a:lnTo>
                  <a:lnTo>
                    <a:pt x="20" y="112"/>
                  </a:lnTo>
                  <a:lnTo>
                    <a:pt x="24" y="84"/>
                  </a:lnTo>
                  <a:lnTo>
                    <a:pt x="28" y="28"/>
                  </a:lnTo>
                  <a:lnTo>
                    <a:pt x="32" y="16"/>
                  </a:lnTo>
                  <a:lnTo>
                    <a:pt x="36" y="0"/>
                  </a:lnTo>
                  <a:lnTo>
                    <a:pt x="40" y="48"/>
                  </a:lnTo>
                  <a:lnTo>
                    <a:pt x="44" y="8"/>
                  </a:lnTo>
                  <a:lnTo>
                    <a:pt x="48" y="64"/>
                  </a:lnTo>
                  <a:lnTo>
                    <a:pt x="52" y="272"/>
                  </a:lnTo>
                  <a:lnTo>
                    <a:pt x="56" y="280"/>
                  </a:lnTo>
                  <a:lnTo>
                    <a:pt x="60" y="304"/>
                  </a:lnTo>
                  <a:lnTo>
                    <a:pt x="64" y="352"/>
                  </a:lnTo>
                  <a:lnTo>
                    <a:pt x="68" y="312"/>
                  </a:lnTo>
                  <a:lnTo>
                    <a:pt x="72" y="416"/>
                  </a:lnTo>
                  <a:lnTo>
                    <a:pt x="76" y="408"/>
                  </a:lnTo>
                  <a:lnTo>
                    <a:pt x="80" y="448"/>
                  </a:lnTo>
                  <a:lnTo>
                    <a:pt x="84" y="424"/>
                  </a:lnTo>
                  <a:lnTo>
                    <a:pt x="88" y="380"/>
                  </a:lnTo>
                  <a:lnTo>
                    <a:pt x="92" y="416"/>
                  </a:lnTo>
                  <a:lnTo>
                    <a:pt x="96" y="420"/>
                  </a:lnTo>
                  <a:lnTo>
                    <a:pt x="100" y="352"/>
                  </a:lnTo>
                  <a:lnTo>
                    <a:pt x="104" y="308"/>
                  </a:lnTo>
                  <a:lnTo>
                    <a:pt x="108" y="288"/>
                  </a:lnTo>
                  <a:lnTo>
                    <a:pt x="112" y="316"/>
                  </a:lnTo>
                  <a:lnTo>
                    <a:pt x="116" y="396"/>
                  </a:lnTo>
                  <a:lnTo>
                    <a:pt x="120" y="520"/>
                  </a:lnTo>
                  <a:lnTo>
                    <a:pt x="124" y="536"/>
                  </a:lnTo>
                  <a:lnTo>
                    <a:pt x="128" y="584"/>
                  </a:lnTo>
                  <a:lnTo>
                    <a:pt x="132" y="592"/>
                  </a:lnTo>
                  <a:lnTo>
                    <a:pt x="136" y="664"/>
                  </a:lnTo>
                  <a:lnTo>
                    <a:pt x="140" y="632"/>
                  </a:lnTo>
                  <a:lnTo>
                    <a:pt x="144" y="784"/>
                  </a:lnTo>
                  <a:lnTo>
                    <a:pt x="148" y="764"/>
                  </a:lnTo>
                  <a:lnTo>
                    <a:pt x="152" y="736"/>
                  </a:lnTo>
                  <a:lnTo>
                    <a:pt x="156" y="744"/>
                  </a:lnTo>
                  <a:lnTo>
                    <a:pt x="160" y="728"/>
                  </a:lnTo>
                  <a:lnTo>
                    <a:pt x="164" y="636"/>
                  </a:lnTo>
                  <a:lnTo>
                    <a:pt x="168" y="608"/>
                  </a:lnTo>
                  <a:lnTo>
                    <a:pt x="172" y="548"/>
                  </a:lnTo>
                  <a:lnTo>
                    <a:pt x="176" y="540"/>
                  </a:lnTo>
                  <a:lnTo>
                    <a:pt x="180" y="512"/>
                  </a:lnTo>
                  <a:lnTo>
                    <a:pt x="184" y="528"/>
                  </a:lnTo>
                  <a:lnTo>
                    <a:pt x="188" y="512"/>
                  </a:lnTo>
                  <a:lnTo>
                    <a:pt x="192" y="524"/>
                  </a:lnTo>
                  <a:lnTo>
                    <a:pt x="196" y="564"/>
                  </a:lnTo>
                  <a:lnTo>
                    <a:pt x="200" y="616"/>
                  </a:lnTo>
                  <a:lnTo>
                    <a:pt x="204" y="568"/>
                  </a:lnTo>
                  <a:lnTo>
                    <a:pt x="208" y="596"/>
                  </a:lnTo>
                  <a:lnTo>
                    <a:pt x="212" y="656"/>
                  </a:lnTo>
                  <a:lnTo>
                    <a:pt x="216" y="628"/>
                  </a:lnTo>
                  <a:lnTo>
                    <a:pt x="220" y="620"/>
                  </a:lnTo>
                  <a:lnTo>
                    <a:pt x="224" y="524"/>
                  </a:lnTo>
                  <a:lnTo>
                    <a:pt x="228" y="456"/>
                  </a:lnTo>
                  <a:lnTo>
                    <a:pt x="232" y="400"/>
                  </a:lnTo>
                  <a:lnTo>
                    <a:pt x="236" y="288"/>
                  </a:lnTo>
                  <a:lnTo>
                    <a:pt x="240" y="316"/>
                  </a:lnTo>
                  <a:lnTo>
                    <a:pt x="244" y="292"/>
                  </a:lnTo>
                  <a:lnTo>
                    <a:pt x="248" y="368"/>
                  </a:lnTo>
                  <a:lnTo>
                    <a:pt x="252" y="524"/>
                  </a:lnTo>
                  <a:lnTo>
                    <a:pt x="256" y="524"/>
                  </a:lnTo>
                  <a:lnTo>
                    <a:pt x="260" y="568"/>
                  </a:lnTo>
                  <a:lnTo>
                    <a:pt x="264" y="596"/>
                  </a:lnTo>
                  <a:lnTo>
                    <a:pt x="268" y="576"/>
                  </a:lnTo>
                  <a:lnTo>
                    <a:pt x="272" y="588"/>
                  </a:lnTo>
                  <a:lnTo>
                    <a:pt x="276" y="488"/>
                  </a:lnTo>
                  <a:lnTo>
                    <a:pt x="280" y="412"/>
                  </a:lnTo>
                  <a:lnTo>
                    <a:pt x="284" y="364"/>
                  </a:lnTo>
                  <a:lnTo>
                    <a:pt x="288" y="276"/>
                  </a:lnTo>
                  <a:lnTo>
                    <a:pt x="292" y="296"/>
                  </a:lnTo>
                  <a:lnTo>
                    <a:pt x="296" y="312"/>
                  </a:lnTo>
                  <a:lnTo>
                    <a:pt x="300" y="264"/>
                  </a:lnTo>
                  <a:lnTo>
                    <a:pt x="304" y="180"/>
                  </a:lnTo>
                  <a:lnTo>
                    <a:pt x="308" y="212"/>
                  </a:lnTo>
                  <a:lnTo>
                    <a:pt x="312" y="276"/>
                  </a:lnTo>
                  <a:lnTo>
                    <a:pt x="316" y="324"/>
                  </a:lnTo>
                  <a:lnTo>
                    <a:pt x="320" y="328"/>
                  </a:lnTo>
                  <a:lnTo>
                    <a:pt x="324" y="380"/>
                  </a:lnTo>
                  <a:lnTo>
                    <a:pt x="328" y="336"/>
                  </a:lnTo>
                  <a:lnTo>
                    <a:pt x="332" y="312"/>
                  </a:lnTo>
                  <a:lnTo>
                    <a:pt x="336" y="276"/>
                  </a:lnTo>
                  <a:lnTo>
                    <a:pt x="340" y="276"/>
                  </a:lnTo>
                  <a:lnTo>
                    <a:pt x="344" y="160"/>
                  </a:lnTo>
                  <a:lnTo>
                    <a:pt x="348" y="136"/>
                  </a:lnTo>
                  <a:lnTo>
                    <a:pt x="352" y="124"/>
                  </a:lnTo>
                  <a:lnTo>
                    <a:pt x="356" y="96"/>
                  </a:lnTo>
                  <a:lnTo>
                    <a:pt x="360" y="108"/>
                  </a:lnTo>
                  <a:lnTo>
                    <a:pt x="364" y="168"/>
                  </a:lnTo>
                  <a:lnTo>
                    <a:pt x="368" y="120"/>
                  </a:lnTo>
                  <a:lnTo>
                    <a:pt x="372" y="80"/>
                  </a:lnTo>
                  <a:lnTo>
                    <a:pt x="376" y="72"/>
                  </a:lnTo>
                  <a:lnTo>
                    <a:pt x="380" y="172"/>
                  </a:lnTo>
                  <a:lnTo>
                    <a:pt x="384" y="160"/>
                  </a:lnTo>
                  <a:lnTo>
                    <a:pt x="388" y="144"/>
                  </a:lnTo>
                  <a:lnTo>
                    <a:pt x="392" y="240"/>
                  </a:lnTo>
                  <a:lnTo>
                    <a:pt x="396" y="188"/>
                  </a:lnTo>
                  <a:lnTo>
                    <a:pt x="400" y="184"/>
                  </a:lnTo>
                  <a:lnTo>
                    <a:pt x="404" y="100"/>
                  </a:lnTo>
                  <a:lnTo>
                    <a:pt x="408" y="60"/>
                  </a:lnTo>
                  <a:lnTo>
                    <a:pt x="412" y="32"/>
                  </a:lnTo>
                  <a:lnTo>
                    <a:pt x="416" y="68"/>
                  </a:lnTo>
                  <a:lnTo>
                    <a:pt x="420" y="160"/>
                  </a:lnTo>
                  <a:lnTo>
                    <a:pt x="424" y="332"/>
                  </a:lnTo>
                  <a:lnTo>
                    <a:pt x="428" y="404"/>
                  </a:lnTo>
                  <a:lnTo>
                    <a:pt x="432" y="420"/>
                  </a:lnTo>
                  <a:lnTo>
                    <a:pt x="436" y="360"/>
                  </a:lnTo>
                  <a:lnTo>
                    <a:pt x="440" y="260"/>
                  </a:lnTo>
                  <a:lnTo>
                    <a:pt x="444" y="240"/>
                  </a:lnTo>
                  <a:lnTo>
                    <a:pt x="448" y="152"/>
                  </a:lnTo>
                  <a:lnTo>
                    <a:pt x="452" y="120"/>
                  </a:lnTo>
                  <a:lnTo>
                    <a:pt x="456" y="216"/>
                  </a:lnTo>
                  <a:lnTo>
                    <a:pt x="460" y="232"/>
                  </a:lnTo>
                  <a:lnTo>
                    <a:pt x="464" y="240"/>
                  </a:lnTo>
                  <a:lnTo>
                    <a:pt x="468" y="276"/>
                  </a:lnTo>
                  <a:lnTo>
                    <a:pt x="472" y="324"/>
                  </a:lnTo>
                  <a:lnTo>
                    <a:pt x="476" y="348"/>
                  </a:lnTo>
                  <a:lnTo>
                    <a:pt x="480" y="384"/>
                  </a:lnTo>
                  <a:lnTo>
                    <a:pt x="484" y="440"/>
                  </a:lnTo>
                  <a:lnTo>
                    <a:pt x="488" y="440"/>
                  </a:lnTo>
                  <a:lnTo>
                    <a:pt x="492" y="464"/>
                  </a:lnTo>
                  <a:lnTo>
                    <a:pt x="496" y="480"/>
                  </a:lnTo>
                  <a:lnTo>
                    <a:pt x="500" y="548"/>
                  </a:lnTo>
                  <a:lnTo>
                    <a:pt x="504" y="628"/>
                  </a:lnTo>
                  <a:lnTo>
                    <a:pt x="508" y="600"/>
                  </a:lnTo>
                </a:path>
              </a:pathLst>
            </a:custGeom>
            <a:noFill/>
            <a:ln w="0">
              <a:solidFill>
                <a:srgbClr val="3F3F3F"/>
              </a:solidFill>
              <a:prstDash val="solid"/>
              <a:round/>
              <a:headEnd/>
              <a:tailEnd/>
            </a:ln>
          </p:spPr>
          <p:txBody>
            <a:bodyPr/>
            <a:lstStyle/>
            <a:p>
              <a:endParaRPr lang="en-GB"/>
            </a:p>
          </p:txBody>
        </p:sp>
        <p:sp>
          <p:nvSpPr>
            <p:cNvPr id="110" name="Freeform 133"/>
            <p:cNvSpPr>
              <a:spLocks/>
            </p:cNvSpPr>
            <p:nvPr/>
          </p:nvSpPr>
          <p:spPr bwMode="auto">
            <a:xfrm>
              <a:off x="8280152" y="4537993"/>
              <a:ext cx="814387" cy="946150"/>
            </a:xfrm>
            <a:custGeom>
              <a:avLst/>
              <a:gdLst>
                <a:gd name="T0" fmla="*/ 30241854 w 513"/>
                <a:gd name="T1" fmla="*/ 1038304347 h 596"/>
                <a:gd name="T2" fmla="*/ 60483709 w 513"/>
                <a:gd name="T3" fmla="*/ 1350803594 h 596"/>
                <a:gd name="T4" fmla="*/ 90725551 w 513"/>
                <a:gd name="T5" fmla="*/ 1018143105 h 596"/>
                <a:gd name="T6" fmla="*/ 120967418 w 513"/>
                <a:gd name="T7" fmla="*/ 423386275 h 596"/>
                <a:gd name="T8" fmla="*/ 151209260 w 513"/>
                <a:gd name="T9" fmla="*/ 483870000 h 596"/>
                <a:gd name="T10" fmla="*/ 181451102 w 513"/>
                <a:gd name="T11" fmla="*/ 332660588 h 596"/>
                <a:gd name="T12" fmla="*/ 211692994 w 513"/>
                <a:gd name="T13" fmla="*/ 0 h 596"/>
                <a:gd name="T14" fmla="*/ 241934836 w 513"/>
                <a:gd name="T15" fmla="*/ 231854379 h 596"/>
                <a:gd name="T16" fmla="*/ 272176678 w 513"/>
                <a:gd name="T17" fmla="*/ 483870000 h 596"/>
                <a:gd name="T18" fmla="*/ 302418520 w 513"/>
                <a:gd name="T19" fmla="*/ 534273105 h 596"/>
                <a:gd name="T20" fmla="*/ 332660362 w 513"/>
                <a:gd name="T21" fmla="*/ 292338104 h 596"/>
                <a:gd name="T22" fmla="*/ 362902204 w 513"/>
                <a:gd name="T23" fmla="*/ 887095033 h 596"/>
                <a:gd name="T24" fmla="*/ 393144046 w 513"/>
                <a:gd name="T25" fmla="*/ 1229836143 h 596"/>
                <a:gd name="T26" fmla="*/ 423385987 w 513"/>
                <a:gd name="T27" fmla="*/ 1159271797 h 596"/>
                <a:gd name="T28" fmla="*/ 453627829 w 513"/>
                <a:gd name="T29" fmla="*/ 645159934 h 596"/>
                <a:gd name="T30" fmla="*/ 483869671 w 513"/>
                <a:gd name="T31" fmla="*/ 624998692 h 596"/>
                <a:gd name="T32" fmla="*/ 514111513 w 513"/>
                <a:gd name="T33" fmla="*/ 705643659 h 596"/>
                <a:gd name="T34" fmla="*/ 544353355 w 513"/>
                <a:gd name="T35" fmla="*/ 1018143105 h 596"/>
                <a:gd name="T36" fmla="*/ 574595197 w 513"/>
                <a:gd name="T37" fmla="*/ 1401206698 h 596"/>
                <a:gd name="T38" fmla="*/ 604837039 w 513"/>
                <a:gd name="T39" fmla="*/ 1260078006 h 596"/>
                <a:gd name="T40" fmla="*/ 635078881 w 513"/>
                <a:gd name="T41" fmla="*/ 907256275 h 596"/>
                <a:gd name="T42" fmla="*/ 665320723 w 513"/>
                <a:gd name="T43" fmla="*/ 846772550 h 596"/>
                <a:gd name="T44" fmla="*/ 695562565 w 513"/>
                <a:gd name="T45" fmla="*/ 675401797 h 596"/>
                <a:gd name="T46" fmla="*/ 725804407 w 513"/>
                <a:gd name="T47" fmla="*/ 715724280 h 596"/>
                <a:gd name="T48" fmla="*/ 756046249 w 513"/>
                <a:gd name="T49" fmla="*/ 393144313 h 596"/>
                <a:gd name="T50" fmla="*/ 786288091 w 513"/>
                <a:gd name="T51" fmla="*/ 241935000 h 596"/>
                <a:gd name="T52" fmla="*/ 816529934 w 513"/>
                <a:gd name="T53" fmla="*/ 453628138 h 596"/>
                <a:gd name="T54" fmla="*/ 849291334 w 513"/>
                <a:gd name="T55" fmla="*/ 322579967 h 596"/>
                <a:gd name="T56" fmla="*/ 879533176 w 513"/>
                <a:gd name="T57" fmla="*/ 614918072 h 596"/>
                <a:gd name="T58" fmla="*/ 909775018 w 513"/>
                <a:gd name="T59" fmla="*/ 564514967 h 596"/>
                <a:gd name="T60" fmla="*/ 940016860 w 513"/>
                <a:gd name="T61" fmla="*/ 574595588 h 596"/>
                <a:gd name="T62" fmla="*/ 970258702 w 513"/>
                <a:gd name="T63" fmla="*/ 524192484 h 596"/>
                <a:gd name="T64" fmla="*/ 1000500544 w 513"/>
                <a:gd name="T65" fmla="*/ 322579967 h 596"/>
                <a:gd name="T66" fmla="*/ 1030742386 w 513"/>
                <a:gd name="T67" fmla="*/ 614918072 h 596"/>
                <a:gd name="T68" fmla="*/ 1060984228 w 513"/>
                <a:gd name="T69" fmla="*/ 917336896 h 596"/>
                <a:gd name="T70" fmla="*/ 1091226070 w 513"/>
                <a:gd name="T71" fmla="*/ 675401797 h 596"/>
                <a:gd name="T72" fmla="*/ 1121467912 w 513"/>
                <a:gd name="T73" fmla="*/ 201612467 h 596"/>
                <a:gd name="T74" fmla="*/ 1151709754 w 513"/>
                <a:gd name="T75" fmla="*/ 614918072 h 596"/>
                <a:gd name="T76" fmla="*/ 1181951596 w 513"/>
                <a:gd name="T77" fmla="*/ 887095033 h 596"/>
                <a:gd name="T78" fmla="*/ 1212193438 w 513"/>
                <a:gd name="T79" fmla="*/ 917336896 h 596"/>
                <a:gd name="T80" fmla="*/ 1242435280 w 513"/>
                <a:gd name="T81" fmla="*/ 201612467 h 596"/>
                <a:gd name="T82" fmla="*/ 1272677122 w 513"/>
                <a:gd name="T83" fmla="*/ 10080624 h 5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596"/>
                <a:gd name="T128" fmla="*/ 513 w 513"/>
                <a:gd name="T129" fmla="*/ 596 h 5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596">
                  <a:moveTo>
                    <a:pt x="0" y="400"/>
                  </a:moveTo>
                  <a:lnTo>
                    <a:pt x="8" y="428"/>
                  </a:lnTo>
                  <a:lnTo>
                    <a:pt x="12" y="412"/>
                  </a:lnTo>
                  <a:lnTo>
                    <a:pt x="16" y="480"/>
                  </a:lnTo>
                  <a:lnTo>
                    <a:pt x="20" y="500"/>
                  </a:lnTo>
                  <a:lnTo>
                    <a:pt x="24" y="536"/>
                  </a:lnTo>
                  <a:lnTo>
                    <a:pt x="28" y="528"/>
                  </a:lnTo>
                  <a:lnTo>
                    <a:pt x="32" y="476"/>
                  </a:lnTo>
                  <a:lnTo>
                    <a:pt x="36" y="404"/>
                  </a:lnTo>
                  <a:lnTo>
                    <a:pt x="40" y="332"/>
                  </a:lnTo>
                  <a:lnTo>
                    <a:pt x="44" y="228"/>
                  </a:lnTo>
                  <a:lnTo>
                    <a:pt x="48" y="168"/>
                  </a:lnTo>
                  <a:lnTo>
                    <a:pt x="52" y="180"/>
                  </a:lnTo>
                  <a:lnTo>
                    <a:pt x="56" y="160"/>
                  </a:lnTo>
                  <a:lnTo>
                    <a:pt x="60" y="192"/>
                  </a:lnTo>
                  <a:lnTo>
                    <a:pt x="64" y="236"/>
                  </a:lnTo>
                  <a:lnTo>
                    <a:pt x="68" y="232"/>
                  </a:lnTo>
                  <a:lnTo>
                    <a:pt x="72" y="132"/>
                  </a:lnTo>
                  <a:lnTo>
                    <a:pt x="76" y="136"/>
                  </a:lnTo>
                  <a:lnTo>
                    <a:pt x="80" y="60"/>
                  </a:lnTo>
                  <a:lnTo>
                    <a:pt x="84" y="0"/>
                  </a:lnTo>
                  <a:lnTo>
                    <a:pt x="88" y="24"/>
                  </a:lnTo>
                  <a:lnTo>
                    <a:pt x="92" y="120"/>
                  </a:lnTo>
                  <a:lnTo>
                    <a:pt x="96" y="92"/>
                  </a:lnTo>
                  <a:lnTo>
                    <a:pt x="100" y="104"/>
                  </a:lnTo>
                  <a:lnTo>
                    <a:pt x="104" y="136"/>
                  </a:lnTo>
                  <a:lnTo>
                    <a:pt x="108" y="192"/>
                  </a:lnTo>
                  <a:lnTo>
                    <a:pt x="112" y="204"/>
                  </a:lnTo>
                  <a:lnTo>
                    <a:pt x="116" y="176"/>
                  </a:lnTo>
                  <a:lnTo>
                    <a:pt x="120" y="212"/>
                  </a:lnTo>
                  <a:lnTo>
                    <a:pt x="124" y="136"/>
                  </a:lnTo>
                  <a:lnTo>
                    <a:pt x="128" y="112"/>
                  </a:lnTo>
                  <a:lnTo>
                    <a:pt x="132" y="116"/>
                  </a:lnTo>
                  <a:lnTo>
                    <a:pt x="136" y="240"/>
                  </a:lnTo>
                  <a:lnTo>
                    <a:pt x="140" y="312"/>
                  </a:lnTo>
                  <a:lnTo>
                    <a:pt x="144" y="352"/>
                  </a:lnTo>
                  <a:lnTo>
                    <a:pt x="148" y="412"/>
                  </a:lnTo>
                  <a:lnTo>
                    <a:pt x="152" y="480"/>
                  </a:lnTo>
                  <a:lnTo>
                    <a:pt x="156" y="488"/>
                  </a:lnTo>
                  <a:lnTo>
                    <a:pt x="160" y="560"/>
                  </a:lnTo>
                  <a:lnTo>
                    <a:pt x="164" y="596"/>
                  </a:lnTo>
                  <a:lnTo>
                    <a:pt x="168" y="460"/>
                  </a:lnTo>
                  <a:lnTo>
                    <a:pt x="172" y="428"/>
                  </a:lnTo>
                  <a:lnTo>
                    <a:pt x="176" y="340"/>
                  </a:lnTo>
                  <a:lnTo>
                    <a:pt x="180" y="256"/>
                  </a:lnTo>
                  <a:lnTo>
                    <a:pt x="184" y="276"/>
                  </a:lnTo>
                  <a:lnTo>
                    <a:pt x="188" y="256"/>
                  </a:lnTo>
                  <a:lnTo>
                    <a:pt x="192" y="248"/>
                  </a:lnTo>
                  <a:lnTo>
                    <a:pt x="196" y="244"/>
                  </a:lnTo>
                  <a:lnTo>
                    <a:pt x="200" y="244"/>
                  </a:lnTo>
                  <a:lnTo>
                    <a:pt x="204" y="280"/>
                  </a:lnTo>
                  <a:lnTo>
                    <a:pt x="208" y="276"/>
                  </a:lnTo>
                  <a:lnTo>
                    <a:pt x="212" y="320"/>
                  </a:lnTo>
                  <a:lnTo>
                    <a:pt x="216" y="404"/>
                  </a:lnTo>
                  <a:lnTo>
                    <a:pt x="220" y="440"/>
                  </a:lnTo>
                  <a:lnTo>
                    <a:pt x="224" y="536"/>
                  </a:lnTo>
                  <a:lnTo>
                    <a:pt x="228" y="556"/>
                  </a:lnTo>
                  <a:lnTo>
                    <a:pt x="232" y="560"/>
                  </a:lnTo>
                  <a:lnTo>
                    <a:pt x="236" y="596"/>
                  </a:lnTo>
                  <a:lnTo>
                    <a:pt x="240" y="500"/>
                  </a:lnTo>
                  <a:lnTo>
                    <a:pt x="244" y="456"/>
                  </a:lnTo>
                  <a:lnTo>
                    <a:pt x="248" y="396"/>
                  </a:lnTo>
                  <a:lnTo>
                    <a:pt x="252" y="360"/>
                  </a:lnTo>
                  <a:lnTo>
                    <a:pt x="256" y="308"/>
                  </a:lnTo>
                  <a:lnTo>
                    <a:pt x="260" y="312"/>
                  </a:lnTo>
                  <a:lnTo>
                    <a:pt x="264" y="336"/>
                  </a:lnTo>
                  <a:lnTo>
                    <a:pt x="268" y="300"/>
                  </a:lnTo>
                  <a:lnTo>
                    <a:pt x="272" y="308"/>
                  </a:lnTo>
                  <a:lnTo>
                    <a:pt x="276" y="268"/>
                  </a:lnTo>
                  <a:lnTo>
                    <a:pt x="280" y="292"/>
                  </a:lnTo>
                  <a:lnTo>
                    <a:pt x="284" y="296"/>
                  </a:lnTo>
                  <a:lnTo>
                    <a:pt x="288" y="284"/>
                  </a:lnTo>
                  <a:lnTo>
                    <a:pt x="292" y="280"/>
                  </a:lnTo>
                  <a:lnTo>
                    <a:pt x="296" y="216"/>
                  </a:lnTo>
                  <a:lnTo>
                    <a:pt x="300" y="156"/>
                  </a:lnTo>
                  <a:lnTo>
                    <a:pt x="304" y="104"/>
                  </a:lnTo>
                  <a:lnTo>
                    <a:pt x="308" y="76"/>
                  </a:lnTo>
                  <a:lnTo>
                    <a:pt x="312" y="96"/>
                  </a:lnTo>
                  <a:lnTo>
                    <a:pt x="316" y="152"/>
                  </a:lnTo>
                  <a:lnTo>
                    <a:pt x="320" y="220"/>
                  </a:lnTo>
                  <a:lnTo>
                    <a:pt x="324" y="180"/>
                  </a:lnTo>
                  <a:lnTo>
                    <a:pt x="329" y="148"/>
                  </a:lnTo>
                  <a:lnTo>
                    <a:pt x="333" y="88"/>
                  </a:lnTo>
                  <a:lnTo>
                    <a:pt x="337" y="128"/>
                  </a:lnTo>
                  <a:lnTo>
                    <a:pt x="341" y="168"/>
                  </a:lnTo>
                  <a:lnTo>
                    <a:pt x="345" y="252"/>
                  </a:lnTo>
                  <a:lnTo>
                    <a:pt x="349" y="244"/>
                  </a:lnTo>
                  <a:lnTo>
                    <a:pt x="353" y="328"/>
                  </a:lnTo>
                  <a:lnTo>
                    <a:pt x="357" y="236"/>
                  </a:lnTo>
                  <a:lnTo>
                    <a:pt x="361" y="224"/>
                  </a:lnTo>
                  <a:lnTo>
                    <a:pt x="365" y="284"/>
                  </a:lnTo>
                  <a:lnTo>
                    <a:pt x="369" y="232"/>
                  </a:lnTo>
                  <a:lnTo>
                    <a:pt x="373" y="228"/>
                  </a:lnTo>
                  <a:lnTo>
                    <a:pt x="377" y="240"/>
                  </a:lnTo>
                  <a:lnTo>
                    <a:pt x="381" y="240"/>
                  </a:lnTo>
                  <a:lnTo>
                    <a:pt x="385" y="208"/>
                  </a:lnTo>
                  <a:lnTo>
                    <a:pt x="389" y="176"/>
                  </a:lnTo>
                  <a:lnTo>
                    <a:pt x="393" y="168"/>
                  </a:lnTo>
                  <a:lnTo>
                    <a:pt x="397" y="128"/>
                  </a:lnTo>
                  <a:lnTo>
                    <a:pt x="401" y="204"/>
                  </a:lnTo>
                  <a:lnTo>
                    <a:pt x="405" y="180"/>
                  </a:lnTo>
                  <a:lnTo>
                    <a:pt x="409" y="244"/>
                  </a:lnTo>
                  <a:lnTo>
                    <a:pt x="413" y="320"/>
                  </a:lnTo>
                  <a:lnTo>
                    <a:pt x="417" y="296"/>
                  </a:lnTo>
                  <a:lnTo>
                    <a:pt x="421" y="364"/>
                  </a:lnTo>
                  <a:lnTo>
                    <a:pt x="425" y="356"/>
                  </a:lnTo>
                  <a:lnTo>
                    <a:pt x="429" y="348"/>
                  </a:lnTo>
                  <a:lnTo>
                    <a:pt x="433" y="268"/>
                  </a:lnTo>
                  <a:lnTo>
                    <a:pt x="437" y="220"/>
                  </a:lnTo>
                  <a:lnTo>
                    <a:pt x="441" y="92"/>
                  </a:lnTo>
                  <a:lnTo>
                    <a:pt x="445" y="80"/>
                  </a:lnTo>
                  <a:lnTo>
                    <a:pt x="449" y="136"/>
                  </a:lnTo>
                  <a:lnTo>
                    <a:pt x="453" y="140"/>
                  </a:lnTo>
                  <a:lnTo>
                    <a:pt x="457" y="244"/>
                  </a:lnTo>
                  <a:lnTo>
                    <a:pt x="461" y="272"/>
                  </a:lnTo>
                  <a:lnTo>
                    <a:pt x="465" y="344"/>
                  </a:lnTo>
                  <a:lnTo>
                    <a:pt x="469" y="352"/>
                  </a:lnTo>
                  <a:lnTo>
                    <a:pt x="473" y="344"/>
                  </a:lnTo>
                  <a:lnTo>
                    <a:pt x="477" y="376"/>
                  </a:lnTo>
                  <a:lnTo>
                    <a:pt x="481" y="364"/>
                  </a:lnTo>
                  <a:lnTo>
                    <a:pt x="485" y="316"/>
                  </a:lnTo>
                  <a:lnTo>
                    <a:pt x="489" y="160"/>
                  </a:lnTo>
                  <a:lnTo>
                    <a:pt x="493" y="80"/>
                  </a:lnTo>
                  <a:lnTo>
                    <a:pt x="497" y="44"/>
                  </a:lnTo>
                  <a:lnTo>
                    <a:pt x="501" y="4"/>
                  </a:lnTo>
                  <a:lnTo>
                    <a:pt x="505" y="4"/>
                  </a:lnTo>
                  <a:lnTo>
                    <a:pt x="509" y="80"/>
                  </a:lnTo>
                  <a:lnTo>
                    <a:pt x="513" y="112"/>
                  </a:lnTo>
                </a:path>
              </a:pathLst>
            </a:custGeom>
            <a:noFill/>
            <a:ln w="0">
              <a:solidFill>
                <a:srgbClr val="3F3F3F"/>
              </a:solidFill>
              <a:prstDash val="solid"/>
              <a:round/>
              <a:headEnd/>
              <a:tailEnd/>
            </a:ln>
          </p:spPr>
          <p:txBody>
            <a:bodyPr/>
            <a:lstStyle/>
            <a:p>
              <a:endParaRPr lang="en-GB"/>
            </a:p>
          </p:txBody>
        </p:sp>
        <p:sp>
          <p:nvSpPr>
            <p:cNvPr id="111" name="Line 134"/>
            <p:cNvSpPr>
              <a:spLocks noChangeShapeType="1"/>
            </p:cNvSpPr>
            <p:nvPr/>
          </p:nvSpPr>
          <p:spPr bwMode="auto">
            <a:xfrm flipV="1">
              <a:off x="9094539" y="4677693"/>
              <a:ext cx="12700" cy="38100"/>
            </a:xfrm>
            <a:prstGeom prst="line">
              <a:avLst/>
            </a:prstGeom>
            <a:noFill/>
            <a:ln w="0">
              <a:solidFill>
                <a:srgbClr val="3F3F3F"/>
              </a:solidFill>
              <a:round/>
              <a:headEnd/>
              <a:tailEnd/>
            </a:ln>
          </p:spPr>
          <p:txBody>
            <a:bodyPr/>
            <a:lstStyle/>
            <a:p>
              <a:endParaRPr lang="en-GB"/>
            </a:p>
          </p:txBody>
        </p:sp>
        <p:sp>
          <p:nvSpPr>
            <p:cNvPr id="112" name="Freeform 135"/>
            <p:cNvSpPr>
              <a:spLocks/>
            </p:cNvSpPr>
            <p:nvPr/>
          </p:nvSpPr>
          <p:spPr bwMode="auto">
            <a:xfrm>
              <a:off x="7473702" y="4074443"/>
              <a:ext cx="806450" cy="1479550"/>
            </a:xfrm>
            <a:custGeom>
              <a:avLst/>
              <a:gdLst>
                <a:gd name="T0" fmla="*/ 20161251 w 508"/>
                <a:gd name="T1" fmla="*/ 1028223878 h 932"/>
                <a:gd name="T2" fmla="*/ 50403125 w 508"/>
                <a:gd name="T3" fmla="*/ 453628205 h 932"/>
                <a:gd name="T4" fmla="*/ 80645005 w 508"/>
                <a:gd name="T5" fmla="*/ 0 h 932"/>
                <a:gd name="T6" fmla="*/ 110886898 w 508"/>
                <a:gd name="T7" fmla="*/ 50403124 h 932"/>
                <a:gd name="T8" fmla="*/ 141128766 w 508"/>
                <a:gd name="T9" fmla="*/ 897175787 h 932"/>
                <a:gd name="T10" fmla="*/ 171370633 w 508"/>
                <a:gd name="T11" fmla="*/ 1260078192 h 932"/>
                <a:gd name="T12" fmla="*/ 201612501 w 508"/>
                <a:gd name="T13" fmla="*/ 1350803793 h 932"/>
                <a:gd name="T14" fmla="*/ 231854419 w 508"/>
                <a:gd name="T15" fmla="*/ 1370965038 h 932"/>
                <a:gd name="T16" fmla="*/ 262096286 w 508"/>
                <a:gd name="T17" fmla="*/ 1068546367 h 932"/>
                <a:gd name="T18" fmla="*/ 292338154 w 508"/>
                <a:gd name="T19" fmla="*/ 1502013128 h 932"/>
                <a:gd name="T20" fmla="*/ 322580022 w 508"/>
                <a:gd name="T21" fmla="*/ 1905238420 h 932"/>
                <a:gd name="T22" fmla="*/ 352821889 w 508"/>
                <a:gd name="T23" fmla="*/ 2036286510 h 932"/>
                <a:gd name="T24" fmla="*/ 383063757 w 508"/>
                <a:gd name="T25" fmla="*/ 2147483647 h 932"/>
                <a:gd name="T26" fmla="*/ 413305625 w 508"/>
                <a:gd name="T27" fmla="*/ 1895157797 h 932"/>
                <a:gd name="T28" fmla="*/ 443547592 w 508"/>
                <a:gd name="T29" fmla="*/ 1441529394 h 932"/>
                <a:gd name="T30" fmla="*/ 473789460 w 508"/>
                <a:gd name="T31" fmla="*/ 1582658107 h 932"/>
                <a:gd name="T32" fmla="*/ 504031327 w 508"/>
                <a:gd name="T33" fmla="*/ 1895157797 h 932"/>
                <a:gd name="T34" fmla="*/ 534273195 w 508"/>
                <a:gd name="T35" fmla="*/ 1915319042 h 932"/>
                <a:gd name="T36" fmla="*/ 564515063 w 508"/>
                <a:gd name="T37" fmla="*/ 1532254995 h 932"/>
                <a:gd name="T38" fmla="*/ 594756931 w 508"/>
                <a:gd name="T39" fmla="*/ 957659521 h 932"/>
                <a:gd name="T40" fmla="*/ 624998798 w 508"/>
                <a:gd name="T41" fmla="*/ 1270158814 h 932"/>
                <a:gd name="T42" fmla="*/ 655240666 w 508"/>
                <a:gd name="T43" fmla="*/ 1754029084 h 932"/>
                <a:gd name="T44" fmla="*/ 685482534 w 508"/>
                <a:gd name="T45" fmla="*/ 1733867840 h 932"/>
                <a:gd name="T46" fmla="*/ 715724401 w 508"/>
                <a:gd name="T47" fmla="*/ 1401206905 h 932"/>
                <a:gd name="T48" fmla="*/ 745966269 w 508"/>
                <a:gd name="T49" fmla="*/ 806449987 h 932"/>
                <a:gd name="T50" fmla="*/ 776208137 w 508"/>
                <a:gd name="T51" fmla="*/ 665321274 h 932"/>
                <a:gd name="T52" fmla="*/ 806450005 w 508"/>
                <a:gd name="T53" fmla="*/ 977820766 h 932"/>
                <a:gd name="T54" fmla="*/ 836692071 w 508"/>
                <a:gd name="T55" fmla="*/ 836692053 h 932"/>
                <a:gd name="T56" fmla="*/ 866933939 w 508"/>
                <a:gd name="T57" fmla="*/ 383063749 h 932"/>
                <a:gd name="T58" fmla="*/ 897175806 w 508"/>
                <a:gd name="T59" fmla="*/ 372983127 h 932"/>
                <a:gd name="T60" fmla="*/ 927417674 w 508"/>
                <a:gd name="T61" fmla="*/ 282257525 h 932"/>
                <a:gd name="T62" fmla="*/ 957659542 w 508"/>
                <a:gd name="T63" fmla="*/ 594756918 h 932"/>
                <a:gd name="T64" fmla="*/ 987901409 w 508"/>
                <a:gd name="T65" fmla="*/ 816530610 h 932"/>
                <a:gd name="T66" fmla="*/ 1018143277 w 508"/>
                <a:gd name="T67" fmla="*/ 383063749 h 932"/>
                <a:gd name="T68" fmla="*/ 1048385145 w 508"/>
                <a:gd name="T69" fmla="*/ 614918162 h 932"/>
                <a:gd name="T70" fmla="*/ 1078627013 w 508"/>
                <a:gd name="T71" fmla="*/ 1350803793 h 932"/>
                <a:gd name="T72" fmla="*/ 1108868880 w 508"/>
                <a:gd name="T73" fmla="*/ 806449987 h 932"/>
                <a:gd name="T74" fmla="*/ 1139110748 w 508"/>
                <a:gd name="T75" fmla="*/ 524192561 h 932"/>
                <a:gd name="T76" fmla="*/ 1169352616 w 508"/>
                <a:gd name="T77" fmla="*/ 836692053 h 932"/>
                <a:gd name="T78" fmla="*/ 1199594484 w 508"/>
                <a:gd name="T79" fmla="*/ 1058465745 h 932"/>
                <a:gd name="T80" fmla="*/ 1229836351 w 508"/>
                <a:gd name="T81" fmla="*/ 1330642548 h 932"/>
                <a:gd name="T82" fmla="*/ 1260078219 w 508"/>
                <a:gd name="T83" fmla="*/ 2056447755 h 9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932"/>
                <a:gd name="T128" fmla="*/ 508 w 508"/>
                <a:gd name="T129" fmla="*/ 932 h 9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932">
                  <a:moveTo>
                    <a:pt x="0" y="484"/>
                  </a:moveTo>
                  <a:lnTo>
                    <a:pt x="4" y="468"/>
                  </a:lnTo>
                  <a:lnTo>
                    <a:pt x="8" y="408"/>
                  </a:lnTo>
                  <a:lnTo>
                    <a:pt x="12" y="288"/>
                  </a:lnTo>
                  <a:lnTo>
                    <a:pt x="16" y="248"/>
                  </a:lnTo>
                  <a:lnTo>
                    <a:pt x="20" y="180"/>
                  </a:lnTo>
                  <a:lnTo>
                    <a:pt x="24" y="76"/>
                  </a:lnTo>
                  <a:lnTo>
                    <a:pt x="28" y="28"/>
                  </a:lnTo>
                  <a:lnTo>
                    <a:pt x="32" y="0"/>
                  </a:lnTo>
                  <a:lnTo>
                    <a:pt x="36" y="40"/>
                  </a:lnTo>
                  <a:lnTo>
                    <a:pt x="40" y="0"/>
                  </a:lnTo>
                  <a:lnTo>
                    <a:pt x="44" y="20"/>
                  </a:lnTo>
                  <a:lnTo>
                    <a:pt x="48" y="184"/>
                  </a:lnTo>
                  <a:lnTo>
                    <a:pt x="52" y="276"/>
                  </a:lnTo>
                  <a:lnTo>
                    <a:pt x="56" y="356"/>
                  </a:lnTo>
                  <a:lnTo>
                    <a:pt x="60" y="416"/>
                  </a:lnTo>
                  <a:lnTo>
                    <a:pt x="64" y="468"/>
                  </a:lnTo>
                  <a:lnTo>
                    <a:pt x="68" y="500"/>
                  </a:lnTo>
                  <a:lnTo>
                    <a:pt x="72" y="540"/>
                  </a:lnTo>
                  <a:lnTo>
                    <a:pt x="76" y="532"/>
                  </a:lnTo>
                  <a:lnTo>
                    <a:pt x="80" y="536"/>
                  </a:lnTo>
                  <a:lnTo>
                    <a:pt x="84" y="492"/>
                  </a:lnTo>
                  <a:lnTo>
                    <a:pt x="88" y="456"/>
                  </a:lnTo>
                  <a:lnTo>
                    <a:pt x="92" y="544"/>
                  </a:lnTo>
                  <a:lnTo>
                    <a:pt x="96" y="464"/>
                  </a:lnTo>
                  <a:lnTo>
                    <a:pt x="100" y="420"/>
                  </a:lnTo>
                  <a:lnTo>
                    <a:pt x="104" y="424"/>
                  </a:lnTo>
                  <a:lnTo>
                    <a:pt x="108" y="408"/>
                  </a:lnTo>
                  <a:lnTo>
                    <a:pt x="112" y="460"/>
                  </a:lnTo>
                  <a:lnTo>
                    <a:pt x="116" y="596"/>
                  </a:lnTo>
                  <a:lnTo>
                    <a:pt x="120" y="680"/>
                  </a:lnTo>
                  <a:lnTo>
                    <a:pt x="124" y="660"/>
                  </a:lnTo>
                  <a:lnTo>
                    <a:pt x="128" y="756"/>
                  </a:lnTo>
                  <a:lnTo>
                    <a:pt x="132" y="840"/>
                  </a:lnTo>
                  <a:lnTo>
                    <a:pt x="136" y="836"/>
                  </a:lnTo>
                  <a:lnTo>
                    <a:pt x="140" y="808"/>
                  </a:lnTo>
                  <a:lnTo>
                    <a:pt x="144" y="884"/>
                  </a:lnTo>
                  <a:lnTo>
                    <a:pt x="148" y="884"/>
                  </a:lnTo>
                  <a:lnTo>
                    <a:pt x="152" y="932"/>
                  </a:lnTo>
                  <a:lnTo>
                    <a:pt x="156" y="864"/>
                  </a:lnTo>
                  <a:lnTo>
                    <a:pt x="160" y="864"/>
                  </a:lnTo>
                  <a:lnTo>
                    <a:pt x="164" y="752"/>
                  </a:lnTo>
                  <a:lnTo>
                    <a:pt x="168" y="636"/>
                  </a:lnTo>
                  <a:lnTo>
                    <a:pt x="172" y="628"/>
                  </a:lnTo>
                  <a:lnTo>
                    <a:pt x="176" y="572"/>
                  </a:lnTo>
                  <a:lnTo>
                    <a:pt x="180" y="556"/>
                  </a:lnTo>
                  <a:lnTo>
                    <a:pt x="184" y="536"/>
                  </a:lnTo>
                  <a:lnTo>
                    <a:pt x="188" y="628"/>
                  </a:lnTo>
                  <a:lnTo>
                    <a:pt x="192" y="612"/>
                  </a:lnTo>
                  <a:lnTo>
                    <a:pt x="196" y="708"/>
                  </a:lnTo>
                  <a:lnTo>
                    <a:pt x="200" y="752"/>
                  </a:lnTo>
                  <a:lnTo>
                    <a:pt x="204" y="744"/>
                  </a:lnTo>
                  <a:lnTo>
                    <a:pt x="208" y="780"/>
                  </a:lnTo>
                  <a:lnTo>
                    <a:pt x="212" y="760"/>
                  </a:lnTo>
                  <a:lnTo>
                    <a:pt x="216" y="780"/>
                  </a:lnTo>
                  <a:lnTo>
                    <a:pt x="220" y="700"/>
                  </a:lnTo>
                  <a:lnTo>
                    <a:pt x="224" y="608"/>
                  </a:lnTo>
                  <a:lnTo>
                    <a:pt x="228" y="524"/>
                  </a:lnTo>
                  <a:lnTo>
                    <a:pt x="232" y="464"/>
                  </a:lnTo>
                  <a:lnTo>
                    <a:pt x="236" y="380"/>
                  </a:lnTo>
                  <a:lnTo>
                    <a:pt x="240" y="424"/>
                  </a:lnTo>
                  <a:lnTo>
                    <a:pt x="244" y="432"/>
                  </a:lnTo>
                  <a:lnTo>
                    <a:pt x="248" y="504"/>
                  </a:lnTo>
                  <a:lnTo>
                    <a:pt x="252" y="592"/>
                  </a:lnTo>
                  <a:lnTo>
                    <a:pt x="256" y="604"/>
                  </a:lnTo>
                  <a:lnTo>
                    <a:pt x="260" y="696"/>
                  </a:lnTo>
                  <a:lnTo>
                    <a:pt x="264" y="724"/>
                  </a:lnTo>
                  <a:lnTo>
                    <a:pt x="268" y="732"/>
                  </a:lnTo>
                  <a:lnTo>
                    <a:pt x="272" y="688"/>
                  </a:lnTo>
                  <a:lnTo>
                    <a:pt x="276" y="712"/>
                  </a:lnTo>
                  <a:lnTo>
                    <a:pt x="280" y="612"/>
                  </a:lnTo>
                  <a:lnTo>
                    <a:pt x="284" y="556"/>
                  </a:lnTo>
                  <a:lnTo>
                    <a:pt x="288" y="524"/>
                  </a:lnTo>
                  <a:lnTo>
                    <a:pt x="292" y="408"/>
                  </a:lnTo>
                  <a:lnTo>
                    <a:pt x="296" y="320"/>
                  </a:lnTo>
                  <a:lnTo>
                    <a:pt x="300" y="288"/>
                  </a:lnTo>
                  <a:lnTo>
                    <a:pt x="304" y="284"/>
                  </a:lnTo>
                  <a:lnTo>
                    <a:pt x="308" y="264"/>
                  </a:lnTo>
                  <a:lnTo>
                    <a:pt x="312" y="252"/>
                  </a:lnTo>
                  <a:lnTo>
                    <a:pt x="316" y="380"/>
                  </a:lnTo>
                  <a:lnTo>
                    <a:pt x="320" y="388"/>
                  </a:lnTo>
                  <a:lnTo>
                    <a:pt x="324" y="440"/>
                  </a:lnTo>
                  <a:lnTo>
                    <a:pt x="328" y="396"/>
                  </a:lnTo>
                  <a:lnTo>
                    <a:pt x="332" y="332"/>
                  </a:lnTo>
                  <a:lnTo>
                    <a:pt x="336" y="268"/>
                  </a:lnTo>
                  <a:lnTo>
                    <a:pt x="340" y="244"/>
                  </a:lnTo>
                  <a:lnTo>
                    <a:pt x="344" y="152"/>
                  </a:lnTo>
                  <a:lnTo>
                    <a:pt x="348" y="116"/>
                  </a:lnTo>
                  <a:lnTo>
                    <a:pt x="352" y="180"/>
                  </a:lnTo>
                  <a:lnTo>
                    <a:pt x="356" y="148"/>
                  </a:lnTo>
                  <a:lnTo>
                    <a:pt x="360" y="156"/>
                  </a:lnTo>
                  <a:lnTo>
                    <a:pt x="364" y="200"/>
                  </a:lnTo>
                  <a:lnTo>
                    <a:pt x="368" y="112"/>
                  </a:lnTo>
                  <a:lnTo>
                    <a:pt x="372" y="132"/>
                  </a:lnTo>
                  <a:lnTo>
                    <a:pt x="376" y="152"/>
                  </a:lnTo>
                  <a:lnTo>
                    <a:pt x="380" y="236"/>
                  </a:lnTo>
                  <a:lnTo>
                    <a:pt x="384" y="296"/>
                  </a:lnTo>
                  <a:lnTo>
                    <a:pt x="388" y="268"/>
                  </a:lnTo>
                  <a:lnTo>
                    <a:pt x="392" y="324"/>
                  </a:lnTo>
                  <a:lnTo>
                    <a:pt x="396" y="312"/>
                  </a:lnTo>
                  <a:lnTo>
                    <a:pt x="400" y="232"/>
                  </a:lnTo>
                  <a:lnTo>
                    <a:pt x="404" y="152"/>
                  </a:lnTo>
                  <a:lnTo>
                    <a:pt x="408" y="152"/>
                  </a:lnTo>
                  <a:lnTo>
                    <a:pt x="412" y="132"/>
                  </a:lnTo>
                  <a:lnTo>
                    <a:pt x="416" y="244"/>
                  </a:lnTo>
                  <a:lnTo>
                    <a:pt x="420" y="292"/>
                  </a:lnTo>
                  <a:lnTo>
                    <a:pt x="424" y="400"/>
                  </a:lnTo>
                  <a:lnTo>
                    <a:pt x="428" y="536"/>
                  </a:lnTo>
                  <a:lnTo>
                    <a:pt x="432" y="484"/>
                  </a:lnTo>
                  <a:lnTo>
                    <a:pt x="436" y="456"/>
                  </a:lnTo>
                  <a:lnTo>
                    <a:pt x="440" y="320"/>
                  </a:lnTo>
                  <a:lnTo>
                    <a:pt x="444" y="240"/>
                  </a:lnTo>
                  <a:lnTo>
                    <a:pt x="448" y="180"/>
                  </a:lnTo>
                  <a:lnTo>
                    <a:pt x="452" y="208"/>
                  </a:lnTo>
                  <a:lnTo>
                    <a:pt x="456" y="220"/>
                  </a:lnTo>
                  <a:lnTo>
                    <a:pt x="460" y="244"/>
                  </a:lnTo>
                  <a:lnTo>
                    <a:pt x="464" y="332"/>
                  </a:lnTo>
                  <a:lnTo>
                    <a:pt x="468" y="352"/>
                  </a:lnTo>
                  <a:lnTo>
                    <a:pt x="472" y="376"/>
                  </a:lnTo>
                  <a:lnTo>
                    <a:pt x="476" y="420"/>
                  </a:lnTo>
                  <a:lnTo>
                    <a:pt x="480" y="424"/>
                  </a:lnTo>
                  <a:lnTo>
                    <a:pt x="484" y="488"/>
                  </a:lnTo>
                  <a:lnTo>
                    <a:pt x="488" y="528"/>
                  </a:lnTo>
                  <a:lnTo>
                    <a:pt x="492" y="616"/>
                  </a:lnTo>
                  <a:lnTo>
                    <a:pt x="496" y="760"/>
                  </a:lnTo>
                  <a:lnTo>
                    <a:pt x="500" y="816"/>
                  </a:lnTo>
                  <a:lnTo>
                    <a:pt x="504" y="824"/>
                  </a:lnTo>
                  <a:lnTo>
                    <a:pt x="508" y="740"/>
                  </a:lnTo>
                </a:path>
              </a:pathLst>
            </a:custGeom>
            <a:noFill/>
            <a:ln w="0">
              <a:solidFill>
                <a:srgbClr val="0000FF"/>
              </a:solidFill>
              <a:prstDash val="solid"/>
              <a:round/>
              <a:headEnd/>
              <a:tailEnd/>
            </a:ln>
          </p:spPr>
          <p:txBody>
            <a:bodyPr/>
            <a:lstStyle/>
            <a:p>
              <a:endParaRPr lang="en-GB"/>
            </a:p>
          </p:txBody>
        </p:sp>
        <p:sp>
          <p:nvSpPr>
            <p:cNvPr id="113" name="Freeform 136"/>
            <p:cNvSpPr>
              <a:spLocks/>
            </p:cNvSpPr>
            <p:nvPr/>
          </p:nvSpPr>
          <p:spPr bwMode="auto">
            <a:xfrm>
              <a:off x="8280152" y="4423693"/>
              <a:ext cx="814387" cy="1136650"/>
            </a:xfrm>
            <a:custGeom>
              <a:avLst/>
              <a:gdLst>
                <a:gd name="T0" fmla="*/ 30241854 w 513"/>
                <a:gd name="T1" fmla="*/ 1421368037 h 716"/>
                <a:gd name="T2" fmla="*/ 60483709 w 513"/>
                <a:gd name="T3" fmla="*/ 1612899847 h 716"/>
                <a:gd name="T4" fmla="*/ 90725551 w 513"/>
                <a:gd name="T5" fmla="*/ 1068546283 h 716"/>
                <a:gd name="T6" fmla="*/ 120967418 w 513"/>
                <a:gd name="T7" fmla="*/ 574595628 h 716"/>
                <a:gd name="T8" fmla="*/ 151209260 w 513"/>
                <a:gd name="T9" fmla="*/ 766127437 h 716"/>
                <a:gd name="T10" fmla="*/ 181451102 w 513"/>
                <a:gd name="T11" fmla="*/ 362902475 h 716"/>
                <a:gd name="T12" fmla="*/ 211692994 w 513"/>
                <a:gd name="T13" fmla="*/ 0 h 716"/>
                <a:gd name="T14" fmla="*/ 241934836 w 513"/>
                <a:gd name="T15" fmla="*/ 131048130 h 716"/>
                <a:gd name="T16" fmla="*/ 272176678 w 513"/>
                <a:gd name="T17" fmla="*/ 493950655 h 716"/>
                <a:gd name="T18" fmla="*/ 302418520 w 513"/>
                <a:gd name="T19" fmla="*/ 504031277 h 716"/>
                <a:gd name="T20" fmla="*/ 332660362 w 513"/>
                <a:gd name="T21" fmla="*/ 524192520 h 716"/>
                <a:gd name="T22" fmla="*/ 362902204 w 513"/>
                <a:gd name="T23" fmla="*/ 947578824 h 716"/>
                <a:gd name="T24" fmla="*/ 393144046 w 513"/>
                <a:gd name="T25" fmla="*/ 1552416118 h 716"/>
                <a:gd name="T26" fmla="*/ 423385987 w 513"/>
                <a:gd name="T27" fmla="*/ 1391126173 h 716"/>
                <a:gd name="T28" fmla="*/ 453627829 w 513"/>
                <a:gd name="T29" fmla="*/ 1018143175 h 716"/>
                <a:gd name="T30" fmla="*/ 483869671 w 513"/>
                <a:gd name="T31" fmla="*/ 836691987 h 716"/>
                <a:gd name="T32" fmla="*/ 514111513 w 513"/>
                <a:gd name="T33" fmla="*/ 1008062553 h 716"/>
                <a:gd name="T34" fmla="*/ 544353355 w 513"/>
                <a:gd name="T35" fmla="*/ 1350803686 h 716"/>
                <a:gd name="T36" fmla="*/ 574595197 w 513"/>
                <a:gd name="T37" fmla="*/ 1733867703 h 716"/>
                <a:gd name="T38" fmla="*/ 604837039 w 513"/>
                <a:gd name="T39" fmla="*/ 1633061090 h 716"/>
                <a:gd name="T40" fmla="*/ 635078881 w 513"/>
                <a:gd name="T41" fmla="*/ 1139110633 h 716"/>
                <a:gd name="T42" fmla="*/ 665320723 w 513"/>
                <a:gd name="T43" fmla="*/ 856853230 h 716"/>
                <a:gd name="T44" fmla="*/ 695562565 w 513"/>
                <a:gd name="T45" fmla="*/ 897175716 h 716"/>
                <a:gd name="T46" fmla="*/ 725804407 w 513"/>
                <a:gd name="T47" fmla="*/ 1078626904 h 716"/>
                <a:gd name="T48" fmla="*/ 756046249 w 513"/>
                <a:gd name="T49" fmla="*/ 312499368 h 716"/>
                <a:gd name="T50" fmla="*/ 786288091 w 513"/>
                <a:gd name="T51" fmla="*/ 141128751 h 716"/>
                <a:gd name="T52" fmla="*/ 816529934 w 513"/>
                <a:gd name="T53" fmla="*/ 403224962 h 716"/>
                <a:gd name="T54" fmla="*/ 849291334 w 513"/>
                <a:gd name="T55" fmla="*/ 725804951 h 716"/>
                <a:gd name="T56" fmla="*/ 879533176 w 513"/>
                <a:gd name="T57" fmla="*/ 766127437 h 716"/>
                <a:gd name="T58" fmla="*/ 909775018 w 513"/>
                <a:gd name="T59" fmla="*/ 766127437 h 716"/>
                <a:gd name="T60" fmla="*/ 940016860 w 513"/>
                <a:gd name="T61" fmla="*/ 1048385039 h 716"/>
                <a:gd name="T62" fmla="*/ 970258702 w 513"/>
                <a:gd name="T63" fmla="*/ 947578824 h 716"/>
                <a:gd name="T64" fmla="*/ 1000500544 w 513"/>
                <a:gd name="T65" fmla="*/ 635079357 h 716"/>
                <a:gd name="T66" fmla="*/ 1030742386 w 513"/>
                <a:gd name="T67" fmla="*/ 826611167 h 716"/>
                <a:gd name="T68" fmla="*/ 1060984228 w 513"/>
                <a:gd name="T69" fmla="*/ 1038304418 h 716"/>
                <a:gd name="T70" fmla="*/ 1091226070 w 513"/>
                <a:gd name="T71" fmla="*/ 735885573 h 716"/>
                <a:gd name="T72" fmla="*/ 1121467912 w 513"/>
                <a:gd name="T73" fmla="*/ 423386304 h 716"/>
                <a:gd name="T74" fmla="*/ 1151709754 w 513"/>
                <a:gd name="T75" fmla="*/ 877014473 h 716"/>
                <a:gd name="T76" fmla="*/ 1181951596 w 513"/>
                <a:gd name="T77" fmla="*/ 1229836228 h 716"/>
                <a:gd name="T78" fmla="*/ 1212193438 w 513"/>
                <a:gd name="T79" fmla="*/ 987901310 h 716"/>
                <a:gd name="T80" fmla="*/ 1242435280 w 513"/>
                <a:gd name="T81" fmla="*/ 191531859 h 716"/>
                <a:gd name="T82" fmla="*/ 1272677122 w 513"/>
                <a:gd name="T83" fmla="*/ 110886887 h 7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16"/>
                <a:gd name="T128" fmla="*/ 513 w 513"/>
                <a:gd name="T129" fmla="*/ 716 h 7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16">
                  <a:moveTo>
                    <a:pt x="0" y="520"/>
                  </a:moveTo>
                  <a:lnTo>
                    <a:pt x="8" y="524"/>
                  </a:lnTo>
                  <a:lnTo>
                    <a:pt x="12" y="564"/>
                  </a:lnTo>
                  <a:lnTo>
                    <a:pt x="16" y="564"/>
                  </a:lnTo>
                  <a:lnTo>
                    <a:pt x="20" y="596"/>
                  </a:lnTo>
                  <a:lnTo>
                    <a:pt x="24" y="640"/>
                  </a:lnTo>
                  <a:lnTo>
                    <a:pt x="28" y="608"/>
                  </a:lnTo>
                  <a:lnTo>
                    <a:pt x="32" y="536"/>
                  </a:lnTo>
                  <a:lnTo>
                    <a:pt x="36" y="424"/>
                  </a:lnTo>
                  <a:lnTo>
                    <a:pt x="40" y="412"/>
                  </a:lnTo>
                  <a:lnTo>
                    <a:pt x="44" y="296"/>
                  </a:lnTo>
                  <a:lnTo>
                    <a:pt x="48" y="228"/>
                  </a:lnTo>
                  <a:lnTo>
                    <a:pt x="52" y="248"/>
                  </a:lnTo>
                  <a:lnTo>
                    <a:pt x="56" y="292"/>
                  </a:lnTo>
                  <a:lnTo>
                    <a:pt x="60" y="304"/>
                  </a:lnTo>
                  <a:lnTo>
                    <a:pt x="64" y="312"/>
                  </a:lnTo>
                  <a:lnTo>
                    <a:pt x="68" y="224"/>
                  </a:lnTo>
                  <a:lnTo>
                    <a:pt x="72" y="144"/>
                  </a:lnTo>
                  <a:lnTo>
                    <a:pt x="76" y="64"/>
                  </a:lnTo>
                  <a:lnTo>
                    <a:pt x="80" y="20"/>
                  </a:lnTo>
                  <a:lnTo>
                    <a:pt x="84" y="0"/>
                  </a:lnTo>
                  <a:lnTo>
                    <a:pt x="88" y="116"/>
                  </a:lnTo>
                  <a:lnTo>
                    <a:pt x="92" y="96"/>
                  </a:lnTo>
                  <a:lnTo>
                    <a:pt x="96" y="52"/>
                  </a:lnTo>
                  <a:lnTo>
                    <a:pt x="100" y="92"/>
                  </a:lnTo>
                  <a:lnTo>
                    <a:pt x="104" y="136"/>
                  </a:lnTo>
                  <a:lnTo>
                    <a:pt x="108" y="196"/>
                  </a:lnTo>
                  <a:lnTo>
                    <a:pt x="112" y="240"/>
                  </a:lnTo>
                  <a:lnTo>
                    <a:pt x="116" y="244"/>
                  </a:lnTo>
                  <a:lnTo>
                    <a:pt x="120" y="200"/>
                  </a:lnTo>
                  <a:lnTo>
                    <a:pt x="124" y="196"/>
                  </a:lnTo>
                  <a:lnTo>
                    <a:pt x="128" y="156"/>
                  </a:lnTo>
                  <a:lnTo>
                    <a:pt x="132" y="208"/>
                  </a:lnTo>
                  <a:lnTo>
                    <a:pt x="136" y="280"/>
                  </a:lnTo>
                  <a:lnTo>
                    <a:pt x="140" y="348"/>
                  </a:lnTo>
                  <a:lnTo>
                    <a:pt x="144" y="376"/>
                  </a:lnTo>
                  <a:lnTo>
                    <a:pt x="148" y="480"/>
                  </a:lnTo>
                  <a:lnTo>
                    <a:pt x="152" y="596"/>
                  </a:lnTo>
                  <a:lnTo>
                    <a:pt x="156" y="616"/>
                  </a:lnTo>
                  <a:lnTo>
                    <a:pt x="160" y="616"/>
                  </a:lnTo>
                  <a:lnTo>
                    <a:pt x="164" y="628"/>
                  </a:lnTo>
                  <a:lnTo>
                    <a:pt x="168" y="552"/>
                  </a:lnTo>
                  <a:lnTo>
                    <a:pt x="172" y="480"/>
                  </a:lnTo>
                  <a:lnTo>
                    <a:pt x="176" y="440"/>
                  </a:lnTo>
                  <a:lnTo>
                    <a:pt x="180" y="404"/>
                  </a:lnTo>
                  <a:lnTo>
                    <a:pt x="184" y="372"/>
                  </a:lnTo>
                  <a:lnTo>
                    <a:pt x="188" y="344"/>
                  </a:lnTo>
                  <a:lnTo>
                    <a:pt x="192" y="332"/>
                  </a:lnTo>
                  <a:lnTo>
                    <a:pt x="196" y="360"/>
                  </a:lnTo>
                  <a:lnTo>
                    <a:pt x="200" y="316"/>
                  </a:lnTo>
                  <a:lnTo>
                    <a:pt x="204" y="400"/>
                  </a:lnTo>
                  <a:lnTo>
                    <a:pt x="208" y="392"/>
                  </a:lnTo>
                  <a:lnTo>
                    <a:pt x="212" y="460"/>
                  </a:lnTo>
                  <a:lnTo>
                    <a:pt x="216" y="536"/>
                  </a:lnTo>
                  <a:lnTo>
                    <a:pt x="220" y="588"/>
                  </a:lnTo>
                  <a:lnTo>
                    <a:pt x="224" y="700"/>
                  </a:lnTo>
                  <a:lnTo>
                    <a:pt x="228" y="688"/>
                  </a:lnTo>
                  <a:lnTo>
                    <a:pt x="232" y="652"/>
                  </a:lnTo>
                  <a:lnTo>
                    <a:pt x="236" y="716"/>
                  </a:lnTo>
                  <a:lnTo>
                    <a:pt x="240" y="648"/>
                  </a:lnTo>
                  <a:lnTo>
                    <a:pt x="244" y="620"/>
                  </a:lnTo>
                  <a:lnTo>
                    <a:pt x="248" y="552"/>
                  </a:lnTo>
                  <a:lnTo>
                    <a:pt x="252" y="452"/>
                  </a:lnTo>
                  <a:lnTo>
                    <a:pt x="256" y="392"/>
                  </a:lnTo>
                  <a:lnTo>
                    <a:pt x="260" y="376"/>
                  </a:lnTo>
                  <a:lnTo>
                    <a:pt x="264" y="340"/>
                  </a:lnTo>
                  <a:lnTo>
                    <a:pt x="268" y="324"/>
                  </a:lnTo>
                  <a:lnTo>
                    <a:pt x="272" y="380"/>
                  </a:lnTo>
                  <a:lnTo>
                    <a:pt x="276" y="356"/>
                  </a:lnTo>
                  <a:lnTo>
                    <a:pt x="280" y="456"/>
                  </a:lnTo>
                  <a:lnTo>
                    <a:pt x="284" y="456"/>
                  </a:lnTo>
                  <a:lnTo>
                    <a:pt x="288" y="428"/>
                  </a:lnTo>
                  <a:lnTo>
                    <a:pt x="292" y="352"/>
                  </a:lnTo>
                  <a:lnTo>
                    <a:pt x="296" y="248"/>
                  </a:lnTo>
                  <a:lnTo>
                    <a:pt x="300" y="124"/>
                  </a:lnTo>
                  <a:lnTo>
                    <a:pt x="304" y="40"/>
                  </a:lnTo>
                  <a:lnTo>
                    <a:pt x="308" y="28"/>
                  </a:lnTo>
                  <a:lnTo>
                    <a:pt x="312" y="56"/>
                  </a:lnTo>
                  <a:lnTo>
                    <a:pt x="316" y="112"/>
                  </a:lnTo>
                  <a:lnTo>
                    <a:pt x="320" y="148"/>
                  </a:lnTo>
                  <a:lnTo>
                    <a:pt x="324" y="160"/>
                  </a:lnTo>
                  <a:lnTo>
                    <a:pt x="329" y="164"/>
                  </a:lnTo>
                  <a:lnTo>
                    <a:pt x="333" y="180"/>
                  </a:lnTo>
                  <a:lnTo>
                    <a:pt x="337" y="288"/>
                  </a:lnTo>
                  <a:lnTo>
                    <a:pt x="341" y="280"/>
                  </a:lnTo>
                  <a:lnTo>
                    <a:pt x="345" y="348"/>
                  </a:lnTo>
                  <a:lnTo>
                    <a:pt x="349" y="304"/>
                  </a:lnTo>
                  <a:lnTo>
                    <a:pt x="353" y="364"/>
                  </a:lnTo>
                  <a:lnTo>
                    <a:pt x="357" y="292"/>
                  </a:lnTo>
                  <a:lnTo>
                    <a:pt x="361" y="304"/>
                  </a:lnTo>
                  <a:lnTo>
                    <a:pt x="365" y="300"/>
                  </a:lnTo>
                  <a:lnTo>
                    <a:pt x="369" y="348"/>
                  </a:lnTo>
                  <a:lnTo>
                    <a:pt x="373" y="416"/>
                  </a:lnTo>
                  <a:lnTo>
                    <a:pt x="377" y="384"/>
                  </a:lnTo>
                  <a:lnTo>
                    <a:pt x="381" y="416"/>
                  </a:lnTo>
                  <a:lnTo>
                    <a:pt x="385" y="376"/>
                  </a:lnTo>
                  <a:lnTo>
                    <a:pt x="389" y="328"/>
                  </a:lnTo>
                  <a:lnTo>
                    <a:pt x="393" y="304"/>
                  </a:lnTo>
                  <a:lnTo>
                    <a:pt x="397" y="252"/>
                  </a:lnTo>
                  <a:lnTo>
                    <a:pt x="401" y="208"/>
                  </a:lnTo>
                  <a:lnTo>
                    <a:pt x="405" y="224"/>
                  </a:lnTo>
                  <a:lnTo>
                    <a:pt x="409" y="328"/>
                  </a:lnTo>
                  <a:lnTo>
                    <a:pt x="413" y="396"/>
                  </a:lnTo>
                  <a:lnTo>
                    <a:pt x="417" y="396"/>
                  </a:lnTo>
                  <a:lnTo>
                    <a:pt x="421" y="412"/>
                  </a:lnTo>
                  <a:lnTo>
                    <a:pt x="425" y="388"/>
                  </a:lnTo>
                  <a:lnTo>
                    <a:pt x="429" y="368"/>
                  </a:lnTo>
                  <a:lnTo>
                    <a:pt x="433" y="292"/>
                  </a:lnTo>
                  <a:lnTo>
                    <a:pt x="437" y="244"/>
                  </a:lnTo>
                  <a:lnTo>
                    <a:pt x="441" y="188"/>
                  </a:lnTo>
                  <a:lnTo>
                    <a:pt x="445" y="168"/>
                  </a:lnTo>
                  <a:lnTo>
                    <a:pt x="449" y="228"/>
                  </a:lnTo>
                  <a:lnTo>
                    <a:pt x="453" y="280"/>
                  </a:lnTo>
                  <a:lnTo>
                    <a:pt x="457" y="348"/>
                  </a:lnTo>
                  <a:lnTo>
                    <a:pt x="461" y="404"/>
                  </a:lnTo>
                  <a:lnTo>
                    <a:pt x="465" y="456"/>
                  </a:lnTo>
                  <a:lnTo>
                    <a:pt x="469" y="488"/>
                  </a:lnTo>
                  <a:lnTo>
                    <a:pt x="473" y="484"/>
                  </a:lnTo>
                  <a:lnTo>
                    <a:pt x="477" y="512"/>
                  </a:lnTo>
                  <a:lnTo>
                    <a:pt x="481" y="392"/>
                  </a:lnTo>
                  <a:lnTo>
                    <a:pt x="485" y="260"/>
                  </a:lnTo>
                  <a:lnTo>
                    <a:pt x="489" y="184"/>
                  </a:lnTo>
                  <a:lnTo>
                    <a:pt x="493" y="76"/>
                  </a:lnTo>
                  <a:lnTo>
                    <a:pt x="497" y="72"/>
                  </a:lnTo>
                  <a:lnTo>
                    <a:pt x="501" y="36"/>
                  </a:lnTo>
                  <a:lnTo>
                    <a:pt x="505" y="44"/>
                  </a:lnTo>
                  <a:lnTo>
                    <a:pt x="509" y="112"/>
                  </a:lnTo>
                  <a:lnTo>
                    <a:pt x="513" y="164"/>
                  </a:lnTo>
                </a:path>
              </a:pathLst>
            </a:custGeom>
            <a:noFill/>
            <a:ln w="0">
              <a:solidFill>
                <a:srgbClr val="0000FF"/>
              </a:solidFill>
              <a:prstDash val="solid"/>
              <a:round/>
              <a:headEnd/>
              <a:tailEnd/>
            </a:ln>
          </p:spPr>
          <p:txBody>
            <a:bodyPr/>
            <a:lstStyle/>
            <a:p>
              <a:endParaRPr lang="en-GB"/>
            </a:p>
          </p:txBody>
        </p:sp>
        <p:sp>
          <p:nvSpPr>
            <p:cNvPr id="114" name="Line 137"/>
            <p:cNvSpPr>
              <a:spLocks noChangeShapeType="1"/>
            </p:cNvSpPr>
            <p:nvPr/>
          </p:nvSpPr>
          <p:spPr bwMode="auto">
            <a:xfrm flipV="1">
              <a:off x="9094539" y="4677693"/>
              <a:ext cx="12700" cy="6350"/>
            </a:xfrm>
            <a:prstGeom prst="line">
              <a:avLst/>
            </a:prstGeom>
            <a:noFill/>
            <a:ln w="0">
              <a:solidFill>
                <a:srgbClr val="0000FF"/>
              </a:solidFill>
              <a:round/>
              <a:headEnd/>
              <a:tailEnd/>
            </a:ln>
          </p:spPr>
          <p:txBody>
            <a:bodyPr/>
            <a:lstStyle/>
            <a:p>
              <a:endParaRPr lang="en-GB"/>
            </a:p>
          </p:txBody>
        </p:sp>
        <p:sp>
          <p:nvSpPr>
            <p:cNvPr id="115" name="Freeform 138"/>
            <p:cNvSpPr>
              <a:spLocks/>
            </p:cNvSpPr>
            <p:nvPr/>
          </p:nvSpPr>
          <p:spPr bwMode="auto">
            <a:xfrm>
              <a:off x="7473702" y="4290343"/>
              <a:ext cx="806450" cy="1130300"/>
            </a:xfrm>
            <a:custGeom>
              <a:avLst/>
              <a:gdLst>
                <a:gd name="T0" fmla="*/ 20161251 w 508"/>
                <a:gd name="T1" fmla="*/ 1088707524 h 712"/>
                <a:gd name="T2" fmla="*/ 50403125 w 508"/>
                <a:gd name="T3" fmla="*/ 1683464591 h 712"/>
                <a:gd name="T4" fmla="*/ 80645005 w 508"/>
                <a:gd name="T5" fmla="*/ 1764109564 h 712"/>
                <a:gd name="T6" fmla="*/ 110886898 w 508"/>
                <a:gd name="T7" fmla="*/ 1612899844 h 712"/>
                <a:gd name="T8" fmla="*/ 141128766 w 508"/>
                <a:gd name="T9" fmla="*/ 1078626902 h 712"/>
                <a:gd name="T10" fmla="*/ 171370633 w 508"/>
                <a:gd name="T11" fmla="*/ 846772607 h 712"/>
                <a:gd name="T12" fmla="*/ 201612501 w 508"/>
                <a:gd name="T13" fmla="*/ 1118949388 h 712"/>
                <a:gd name="T14" fmla="*/ 231854419 w 508"/>
                <a:gd name="T15" fmla="*/ 1038304416 h 712"/>
                <a:gd name="T16" fmla="*/ 262096286 w 508"/>
                <a:gd name="T17" fmla="*/ 907256336 h 712"/>
                <a:gd name="T18" fmla="*/ 292338154 w 508"/>
                <a:gd name="T19" fmla="*/ 493950654 h 712"/>
                <a:gd name="T20" fmla="*/ 322580022 w 508"/>
                <a:gd name="T21" fmla="*/ 90725619 h 712"/>
                <a:gd name="T22" fmla="*/ 352821889 w 508"/>
                <a:gd name="T23" fmla="*/ 120967508 h 712"/>
                <a:gd name="T24" fmla="*/ 383063757 w 508"/>
                <a:gd name="T25" fmla="*/ 312499367 h 712"/>
                <a:gd name="T26" fmla="*/ 413305625 w 508"/>
                <a:gd name="T27" fmla="*/ 544353762 h 712"/>
                <a:gd name="T28" fmla="*/ 443547592 w 508"/>
                <a:gd name="T29" fmla="*/ 806449922 h 712"/>
                <a:gd name="T30" fmla="*/ 473789460 w 508"/>
                <a:gd name="T31" fmla="*/ 534273140 h 712"/>
                <a:gd name="T32" fmla="*/ 504031327 w 508"/>
                <a:gd name="T33" fmla="*/ 292338124 h 712"/>
                <a:gd name="T34" fmla="*/ 534273195 w 508"/>
                <a:gd name="T35" fmla="*/ 252015638 h 712"/>
                <a:gd name="T36" fmla="*/ 564515063 w 508"/>
                <a:gd name="T37" fmla="*/ 614918113 h 712"/>
                <a:gd name="T38" fmla="*/ 594756931 w 508"/>
                <a:gd name="T39" fmla="*/ 977820687 h 712"/>
                <a:gd name="T40" fmla="*/ 624998798 w 508"/>
                <a:gd name="T41" fmla="*/ 836691985 h 712"/>
                <a:gd name="T42" fmla="*/ 655240666 w 508"/>
                <a:gd name="T43" fmla="*/ 866933850 h 712"/>
                <a:gd name="T44" fmla="*/ 685482534 w 508"/>
                <a:gd name="T45" fmla="*/ 705643706 h 712"/>
                <a:gd name="T46" fmla="*/ 715724401 w 508"/>
                <a:gd name="T47" fmla="*/ 826611165 h 712"/>
                <a:gd name="T48" fmla="*/ 745966269 w 508"/>
                <a:gd name="T49" fmla="*/ 1189513739 h 712"/>
                <a:gd name="T50" fmla="*/ 776208137 w 508"/>
                <a:gd name="T51" fmla="*/ 1360884305 h 712"/>
                <a:gd name="T52" fmla="*/ 806450005 w 508"/>
                <a:gd name="T53" fmla="*/ 977820687 h 712"/>
                <a:gd name="T54" fmla="*/ 836692071 w 508"/>
                <a:gd name="T55" fmla="*/ 1118949388 h 712"/>
                <a:gd name="T56" fmla="*/ 866933939 w 508"/>
                <a:gd name="T57" fmla="*/ 1552416115 h 712"/>
                <a:gd name="T58" fmla="*/ 897175806 w 508"/>
                <a:gd name="T59" fmla="*/ 1693545213 h 712"/>
                <a:gd name="T60" fmla="*/ 927417674 w 508"/>
                <a:gd name="T61" fmla="*/ 1562496736 h 712"/>
                <a:gd name="T62" fmla="*/ 957659542 w 508"/>
                <a:gd name="T63" fmla="*/ 1330642441 h 712"/>
                <a:gd name="T64" fmla="*/ 987901409 w 508"/>
                <a:gd name="T65" fmla="*/ 1260078090 h 712"/>
                <a:gd name="T66" fmla="*/ 1018143277 w 508"/>
                <a:gd name="T67" fmla="*/ 1320561819 h 712"/>
                <a:gd name="T68" fmla="*/ 1048385145 w 508"/>
                <a:gd name="T69" fmla="*/ 937498200 h 712"/>
                <a:gd name="T70" fmla="*/ 1078627013 w 508"/>
                <a:gd name="T71" fmla="*/ 574595626 h 712"/>
                <a:gd name="T72" fmla="*/ 1108868880 w 508"/>
                <a:gd name="T73" fmla="*/ 1038304416 h 712"/>
                <a:gd name="T74" fmla="*/ 1139110748 w 508"/>
                <a:gd name="T75" fmla="*/ 1441529278 h 712"/>
                <a:gd name="T76" fmla="*/ 1169352616 w 508"/>
                <a:gd name="T77" fmla="*/ 1199594361 h 712"/>
                <a:gd name="T78" fmla="*/ 1199594484 w 508"/>
                <a:gd name="T79" fmla="*/ 766127436 h 712"/>
                <a:gd name="T80" fmla="*/ 1229836351 w 508"/>
                <a:gd name="T81" fmla="*/ 534273140 h 712"/>
                <a:gd name="T82" fmla="*/ 1260078219 w 508"/>
                <a:gd name="T83" fmla="*/ 362902475 h 7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12"/>
                <a:gd name="T128" fmla="*/ 508 w 508"/>
                <a:gd name="T129" fmla="*/ 712 h 7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12">
                  <a:moveTo>
                    <a:pt x="0" y="348"/>
                  </a:moveTo>
                  <a:lnTo>
                    <a:pt x="4" y="372"/>
                  </a:lnTo>
                  <a:lnTo>
                    <a:pt x="8" y="432"/>
                  </a:lnTo>
                  <a:lnTo>
                    <a:pt x="12" y="476"/>
                  </a:lnTo>
                  <a:lnTo>
                    <a:pt x="16" y="556"/>
                  </a:lnTo>
                  <a:lnTo>
                    <a:pt x="20" y="668"/>
                  </a:lnTo>
                  <a:lnTo>
                    <a:pt x="24" y="664"/>
                  </a:lnTo>
                  <a:lnTo>
                    <a:pt x="28" y="684"/>
                  </a:lnTo>
                  <a:lnTo>
                    <a:pt x="32" y="700"/>
                  </a:lnTo>
                  <a:lnTo>
                    <a:pt x="36" y="692"/>
                  </a:lnTo>
                  <a:lnTo>
                    <a:pt x="40" y="708"/>
                  </a:lnTo>
                  <a:lnTo>
                    <a:pt x="44" y="640"/>
                  </a:lnTo>
                  <a:lnTo>
                    <a:pt x="48" y="560"/>
                  </a:lnTo>
                  <a:lnTo>
                    <a:pt x="52" y="472"/>
                  </a:lnTo>
                  <a:lnTo>
                    <a:pt x="56" y="428"/>
                  </a:lnTo>
                  <a:lnTo>
                    <a:pt x="60" y="392"/>
                  </a:lnTo>
                  <a:lnTo>
                    <a:pt x="64" y="316"/>
                  </a:lnTo>
                  <a:lnTo>
                    <a:pt x="68" y="336"/>
                  </a:lnTo>
                  <a:lnTo>
                    <a:pt x="72" y="344"/>
                  </a:lnTo>
                  <a:lnTo>
                    <a:pt x="76" y="388"/>
                  </a:lnTo>
                  <a:lnTo>
                    <a:pt x="80" y="444"/>
                  </a:lnTo>
                  <a:lnTo>
                    <a:pt x="84" y="440"/>
                  </a:lnTo>
                  <a:lnTo>
                    <a:pt x="88" y="484"/>
                  </a:lnTo>
                  <a:lnTo>
                    <a:pt x="92" y="412"/>
                  </a:lnTo>
                  <a:lnTo>
                    <a:pt x="96" y="440"/>
                  </a:lnTo>
                  <a:lnTo>
                    <a:pt x="100" y="444"/>
                  </a:lnTo>
                  <a:lnTo>
                    <a:pt x="104" y="360"/>
                  </a:lnTo>
                  <a:lnTo>
                    <a:pt x="108" y="368"/>
                  </a:lnTo>
                  <a:lnTo>
                    <a:pt x="112" y="260"/>
                  </a:lnTo>
                  <a:lnTo>
                    <a:pt x="116" y="196"/>
                  </a:lnTo>
                  <a:lnTo>
                    <a:pt x="120" y="180"/>
                  </a:lnTo>
                  <a:lnTo>
                    <a:pt x="124" y="144"/>
                  </a:lnTo>
                  <a:lnTo>
                    <a:pt x="128" y="36"/>
                  </a:lnTo>
                  <a:lnTo>
                    <a:pt x="132" y="0"/>
                  </a:lnTo>
                  <a:lnTo>
                    <a:pt x="136" y="40"/>
                  </a:lnTo>
                  <a:lnTo>
                    <a:pt x="140" y="48"/>
                  </a:lnTo>
                  <a:lnTo>
                    <a:pt x="144" y="120"/>
                  </a:lnTo>
                  <a:lnTo>
                    <a:pt x="148" y="128"/>
                  </a:lnTo>
                  <a:lnTo>
                    <a:pt x="152" y="124"/>
                  </a:lnTo>
                  <a:lnTo>
                    <a:pt x="156" y="184"/>
                  </a:lnTo>
                  <a:lnTo>
                    <a:pt x="160" y="140"/>
                  </a:lnTo>
                  <a:lnTo>
                    <a:pt x="164" y="216"/>
                  </a:lnTo>
                  <a:lnTo>
                    <a:pt x="168" y="304"/>
                  </a:lnTo>
                  <a:lnTo>
                    <a:pt x="172" y="320"/>
                  </a:lnTo>
                  <a:lnTo>
                    <a:pt x="176" y="320"/>
                  </a:lnTo>
                  <a:lnTo>
                    <a:pt x="180" y="328"/>
                  </a:lnTo>
                  <a:lnTo>
                    <a:pt x="184" y="312"/>
                  </a:lnTo>
                  <a:lnTo>
                    <a:pt x="188" y="212"/>
                  </a:lnTo>
                  <a:lnTo>
                    <a:pt x="192" y="188"/>
                  </a:lnTo>
                  <a:lnTo>
                    <a:pt x="196" y="192"/>
                  </a:lnTo>
                  <a:lnTo>
                    <a:pt x="200" y="116"/>
                  </a:lnTo>
                  <a:lnTo>
                    <a:pt x="204" y="128"/>
                  </a:lnTo>
                  <a:lnTo>
                    <a:pt x="208" y="112"/>
                  </a:lnTo>
                  <a:lnTo>
                    <a:pt x="212" y="100"/>
                  </a:lnTo>
                  <a:lnTo>
                    <a:pt x="216" y="144"/>
                  </a:lnTo>
                  <a:lnTo>
                    <a:pt x="220" y="224"/>
                  </a:lnTo>
                  <a:lnTo>
                    <a:pt x="224" y="244"/>
                  </a:lnTo>
                  <a:lnTo>
                    <a:pt x="228" y="340"/>
                  </a:lnTo>
                  <a:lnTo>
                    <a:pt x="232" y="332"/>
                  </a:lnTo>
                  <a:lnTo>
                    <a:pt x="236" y="388"/>
                  </a:lnTo>
                  <a:lnTo>
                    <a:pt x="240" y="380"/>
                  </a:lnTo>
                  <a:lnTo>
                    <a:pt x="244" y="364"/>
                  </a:lnTo>
                  <a:lnTo>
                    <a:pt x="248" y="332"/>
                  </a:lnTo>
                  <a:lnTo>
                    <a:pt x="252" y="308"/>
                  </a:lnTo>
                  <a:lnTo>
                    <a:pt x="256" y="312"/>
                  </a:lnTo>
                  <a:lnTo>
                    <a:pt x="260" y="344"/>
                  </a:lnTo>
                  <a:lnTo>
                    <a:pt x="264" y="284"/>
                  </a:lnTo>
                  <a:lnTo>
                    <a:pt x="268" y="256"/>
                  </a:lnTo>
                  <a:lnTo>
                    <a:pt x="272" y="280"/>
                  </a:lnTo>
                  <a:lnTo>
                    <a:pt x="276" y="280"/>
                  </a:lnTo>
                  <a:lnTo>
                    <a:pt x="280" y="288"/>
                  </a:lnTo>
                  <a:lnTo>
                    <a:pt x="284" y="328"/>
                  </a:lnTo>
                  <a:lnTo>
                    <a:pt x="288" y="372"/>
                  </a:lnTo>
                  <a:lnTo>
                    <a:pt x="292" y="384"/>
                  </a:lnTo>
                  <a:lnTo>
                    <a:pt x="296" y="472"/>
                  </a:lnTo>
                  <a:lnTo>
                    <a:pt x="300" y="536"/>
                  </a:lnTo>
                  <a:lnTo>
                    <a:pt x="304" y="512"/>
                  </a:lnTo>
                  <a:lnTo>
                    <a:pt x="308" y="540"/>
                  </a:lnTo>
                  <a:lnTo>
                    <a:pt x="312" y="504"/>
                  </a:lnTo>
                  <a:lnTo>
                    <a:pt x="316" y="424"/>
                  </a:lnTo>
                  <a:lnTo>
                    <a:pt x="320" y="388"/>
                  </a:lnTo>
                  <a:lnTo>
                    <a:pt x="324" y="368"/>
                  </a:lnTo>
                  <a:lnTo>
                    <a:pt x="328" y="404"/>
                  </a:lnTo>
                  <a:lnTo>
                    <a:pt x="332" y="444"/>
                  </a:lnTo>
                  <a:lnTo>
                    <a:pt x="336" y="532"/>
                  </a:lnTo>
                  <a:lnTo>
                    <a:pt x="340" y="532"/>
                  </a:lnTo>
                  <a:lnTo>
                    <a:pt x="344" y="616"/>
                  </a:lnTo>
                  <a:lnTo>
                    <a:pt x="348" y="672"/>
                  </a:lnTo>
                  <a:lnTo>
                    <a:pt x="352" y="700"/>
                  </a:lnTo>
                  <a:lnTo>
                    <a:pt x="356" y="672"/>
                  </a:lnTo>
                  <a:lnTo>
                    <a:pt x="360" y="712"/>
                  </a:lnTo>
                  <a:lnTo>
                    <a:pt x="364" y="636"/>
                  </a:lnTo>
                  <a:lnTo>
                    <a:pt x="368" y="620"/>
                  </a:lnTo>
                  <a:lnTo>
                    <a:pt x="372" y="576"/>
                  </a:lnTo>
                  <a:lnTo>
                    <a:pt x="376" y="600"/>
                  </a:lnTo>
                  <a:lnTo>
                    <a:pt x="380" y="528"/>
                  </a:lnTo>
                  <a:lnTo>
                    <a:pt x="384" y="544"/>
                  </a:lnTo>
                  <a:lnTo>
                    <a:pt x="388" y="496"/>
                  </a:lnTo>
                  <a:lnTo>
                    <a:pt x="392" y="500"/>
                  </a:lnTo>
                  <a:lnTo>
                    <a:pt x="396" y="524"/>
                  </a:lnTo>
                  <a:lnTo>
                    <a:pt x="400" y="576"/>
                  </a:lnTo>
                  <a:lnTo>
                    <a:pt x="404" y="524"/>
                  </a:lnTo>
                  <a:lnTo>
                    <a:pt x="408" y="448"/>
                  </a:lnTo>
                  <a:lnTo>
                    <a:pt x="412" y="420"/>
                  </a:lnTo>
                  <a:lnTo>
                    <a:pt x="416" y="372"/>
                  </a:lnTo>
                  <a:lnTo>
                    <a:pt x="420" y="324"/>
                  </a:lnTo>
                  <a:lnTo>
                    <a:pt x="424" y="240"/>
                  </a:lnTo>
                  <a:lnTo>
                    <a:pt x="428" y="228"/>
                  </a:lnTo>
                  <a:lnTo>
                    <a:pt x="432" y="200"/>
                  </a:lnTo>
                  <a:lnTo>
                    <a:pt x="436" y="292"/>
                  </a:lnTo>
                  <a:lnTo>
                    <a:pt x="440" y="412"/>
                  </a:lnTo>
                  <a:lnTo>
                    <a:pt x="444" y="472"/>
                  </a:lnTo>
                  <a:lnTo>
                    <a:pt x="448" y="572"/>
                  </a:lnTo>
                  <a:lnTo>
                    <a:pt x="452" y="572"/>
                  </a:lnTo>
                  <a:lnTo>
                    <a:pt x="456" y="552"/>
                  </a:lnTo>
                  <a:lnTo>
                    <a:pt x="460" y="460"/>
                  </a:lnTo>
                  <a:lnTo>
                    <a:pt x="464" y="476"/>
                  </a:lnTo>
                  <a:lnTo>
                    <a:pt x="468" y="416"/>
                  </a:lnTo>
                  <a:lnTo>
                    <a:pt x="472" y="376"/>
                  </a:lnTo>
                  <a:lnTo>
                    <a:pt x="476" y="304"/>
                  </a:lnTo>
                  <a:lnTo>
                    <a:pt x="480" y="292"/>
                  </a:lnTo>
                  <a:lnTo>
                    <a:pt x="484" y="244"/>
                  </a:lnTo>
                  <a:lnTo>
                    <a:pt x="488" y="212"/>
                  </a:lnTo>
                  <a:lnTo>
                    <a:pt x="492" y="224"/>
                  </a:lnTo>
                  <a:lnTo>
                    <a:pt x="496" y="156"/>
                  </a:lnTo>
                  <a:lnTo>
                    <a:pt x="500" y="144"/>
                  </a:lnTo>
                  <a:lnTo>
                    <a:pt x="504" y="176"/>
                  </a:lnTo>
                  <a:lnTo>
                    <a:pt x="508" y="224"/>
                  </a:lnTo>
                </a:path>
              </a:pathLst>
            </a:custGeom>
            <a:noFill/>
            <a:ln w="0">
              <a:solidFill>
                <a:srgbClr val="007F00"/>
              </a:solidFill>
              <a:prstDash val="solid"/>
              <a:round/>
              <a:headEnd/>
              <a:tailEnd/>
            </a:ln>
          </p:spPr>
          <p:txBody>
            <a:bodyPr/>
            <a:lstStyle/>
            <a:p>
              <a:endParaRPr lang="en-GB"/>
            </a:p>
          </p:txBody>
        </p:sp>
        <p:sp>
          <p:nvSpPr>
            <p:cNvPr id="116" name="Freeform 139"/>
            <p:cNvSpPr>
              <a:spLocks/>
            </p:cNvSpPr>
            <p:nvPr/>
          </p:nvSpPr>
          <p:spPr bwMode="auto">
            <a:xfrm>
              <a:off x="8280152" y="4430043"/>
              <a:ext cx="814387" cy="774700"/>
            </a:xfrm>
            <a:custGeom>
              <a:avLst/>
              <a:gdLst>
                <a:gd name="T0" fmla="*/ 30241854 w 513"/>
                <a:gd name="T1" fmla="*/ 443547587 h 488"/>
                <a:gd name="T2" fmla="*/ 60483709 w 513"/>
                <a:gd name="T3" fmla="*/ 252015661 h 488"/>
                <a:gd name="T4" fmla="*/ 90725551 w 513"/>
                <a:gd name="T5" fmla="*/ 614918170 h 488"/>
                <a:gd name="T6" fmla="*/ 120967418 w 513"/>
                <a:gd name="T7" fmla="*/ 554434435 h 488"/>
                <a:gd name="T8" fmla="*/ 151209260 w 513"/>
                <a:gd name="T9" fmla="*/ 443547587 h 488"/>
                <a:gd name="T10" fmla="*/ 181451102 w 513"/>
                <a:gd name="T11" fmla="*/ 685482527 h 488"/>
                <a:gd name="T12" fmla="*/ 211692994 w 513"/>
                <a:gd name="T13" fmla="*/ 1159271982 h 488"/>
                <a:gd name="T14" fmla="*/ 241934836 w 513"/>
                <a:gd name="T15" fmla="*/ 1199594472 h 488"/>
                <a:gd name="T16" fmla="*/ 272176678 w 513"/>
                <a:gd name="T17" fmla="*/ 877014552 h 488"/>
                <a:gd name="T18" fmla="*/ 302418520 w 513"/>
                <a:gd name="T19" fmla="*/ 836692063 h 488"/>
                <a:gd name="T20" fmla="*/ 332660362 w 513"/>
                <a:gd name="T21" fmla="*/ 554434435 h 488"/>
                <a:gd name="T22" fmla="*/ 362902204 w 513"/>
                <a:gd name="T23" fmla="*/ 50403125 h 488"/>
                <a:gd name="T24" fmla="*/ 393144046 w 513"/>
                <a:gd name="T25" fmla="*/ 70564382 h 488"/>
                <a:gd name="T26" fmla="*/ 423385987 w 513"/>
                <a:gd name="T27" fmla="*/ 221773794 h 488"/>
                <a:gd name="T28" fmla="*/ 453627829 w 513"/>
                <a:gd name="T29" fmla="*/ 514111945 h 488"/>
                <a:gd name="T30" fmla="*/ 483869671 w 513"/>
                <a:gd name="T31" fmla="*/ 695563149 h 488"/>
                <a:gd name="T32" fmla="*/ 514111513 w 513"/>
                <a:gd name="T33" fmla="*/ 514111945 h 488"/>
                <a:gd name="T34" fmla="*/ 544353355 w 513"/>
                <a:gd name="T35" fmla="*/ 292338151 h 488"/>
                <a:gd name="T36" fmla="*/ 574595197 w 513"/>
                <a:gd name="T37" fmla="*/ 141128764 h 488"/>
                <a:gd name="T38" fmla="*/ 604837039 w 513"/>
                <a:gd name="T39" fmla="*/ 90725627 h 488"/>
                <a:gd name="T40" fmla="*/ 635078881 w 513"/>
                <a:gd name="T41" fmla="*/ 372983131 h 488"/>
                <a:gd name="T42" fmla="*/ 665320723 w 513"/>
                <a:gd name="T43" fmla="*/ 715724394 h 488"/>
                <a:gd name="T44" fmla="*/ 695562565 w 513"/>
                <a:gd name="T45" fmla="*/ 514111945 h 488"/>
                <a:gd name="T46" fmla="*/ 725804407 w 513"/>
                <a:gd name="T47" fmla="*/ 594756925 h 488"/>
                <a:gd name="T48" fmla="*/ 756046249 w 513"/>
                <a:gd name="T49" fmla="*/ 957659532 h 488"/>
                <a:gd name="T50" fmla="*/ 786288091 w 513"/>
                <a:gd name="T51" fmla="*/ 907256420 h 488"/>
                <a:gd name="T52" fmla="*/ 816529934 w 513"/>
                <a:gd name="T53" fmla="*/ 756046884 h 488"/>
                <a:gd name="T54" fmla="*/ 849291334 w 513"/>
                <a:gd name="T55" fmla="*/ 685482527 h 488"/>
                <a:gd name="T56" fmla="*/ 879533176 w 513"/>
                <a:gd name="T57" fmla="*/ 897175797 h 488"/>
                <a:gd name="T58" fmla="*/ 909775018 w 513"/>
                <a:gd name="T59" fmla="*/ 766127507 h 488"/>
                <a:gd name="T60" fmla="*/ 940016860 w 513"/>
                <a:gd name="T61" fmla="*/ 624998792 h 488"/>
                <a:gd name="T62" fmla="*/ 970258702 w 513"/>
                <a:gd name="T63" fmla="*/ 352821886 h 488"/>
                <a:gd name="T64" fmla="*/ 1000500544 w 513"/>
                <a:gd name="T65" fmla="*/ 665321282 h 488"/>
                <a:gd name="T66" fmla="*/ 1030742386 w 513"/>
                <a:gd name="T67" fmla="*/ 665321282 h 488"/>
                <a:gd name="T68" fmla="*/ 1060984228 w 513"/>
                <a:gd name="T69" fmla="*/ 614918170 h 488"/>
                <a:gd name="T70" fmla="*/ 1091226070 w 513"/>
                <a:gd name="T71" fmla="*/ 735885639 h 488"/>
                <a:gd name="T72" fmla="*/ 1121467912 w 513"/>
                <a:gd name="T73" fmla="*/ 655240660 h 488"/>
                <a:gd name="T74" fmla="*/ 1151709754 w 513"/>
                <a:gd name="T75" fmla="*/ 534273190 h 488"/>
                <a:gd name="T76" fmla="*/ 1181951596 w 513"/>
                <a:gd name="T77" fmla="*/ 282257529 h 488"/>
                <a:gd name="T78" fmla="*/ 1212193438 w 513"/>
                <a:gd name="T79" fmla="*/ 574595680 h 488"/>
                <a:gd name="T80" fmla="*/ 1242435280 w 513"/>
                <a:gd name="T81" fmla="*/ 1018143267 h 488"/>
                <a:gd name="T82" fmla="*/ 1272677122 w 513"/>
                <a:gd name="T83" fmla="*/ 987901400 h 4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488"/>
                <a:gd name="T128" fmla="*/ 513 w 513"/>
                <a:gd name="T129" fmla="*/ 488 h 4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488">
                  <a:moveTo>
                    <a:pt x="0" y="136"/>
                  </a:moveTo>
                  <a:lnTo>
                    <a:pt x="8" y="164"/>
                  </a:lnTo>
                  <a:lnTo>
                    <a:pt x="12" y="176"/>
                  </a:lnTo>
                  <a:lnTo>
                    <a:pt x="16" y="128"/>
                  </a:lnTo>
                  <a:lnTo>
                    <a:pt x="20" y="132"/>
                  </a:lnTo>
                  <a:lnTo>
                    <a:pt x="24" y="100"/>
                  </a:lnTo>
                  <a:lnTo>
                    <a:pt x="28" y="112"/>
                  </a:lnTo>
                  <a:lnTo>
                    <a:pt x="32" y="156"/>
                  </a:lnTo>
                  <a:lnTo>
                    <a:pt x="36" y="244"/>
                  </a:lnTo>
                  <a:lnTo>
                    <a:pt x="40" y="240"/>
                  </a:lnTo>
                  <a:lnTo>
                    <a:pt x="44" y="252"/>
                  </a:lnTo>
                  <a:lnTo>
                    <a:pt x="48" y="220"/>
                  </a:lnTo>
                  <a:lnTo>
                    <a:pt x="52" y="244"/>
                  </a:lnTo>
                  <a:lnTo>
                    <a:pt x="56" y="208"/>
                  </a:lnTo>
                  <a:lnTo>
                    <a:pt x="60" y="176"/>
                  </a:lnTo>
                  <a:lnTo>
                    <a:pt x="64" y="160"/>
                  </a:lnTo>
                  <a:lnTo>
                    <a:pt x="68" y="228"/>
                  </a:lnTo>
                  <a:lnTo>
                    <a:pt x="72" y="272"/>
                  </a:lnTo>
                  <a:lnTo>
                    <a:pt x="76" y="384"/>
                  </a:lnTo>
                  <a:lnTo>
                    <a:pt x="80" y="460"/>
                  </a:lnTo>
                  <a:lnTo>
                    <a:pt x="84" y="460"/>
                  </a:lnTo>
                  <a:lnTo>
                    <a:pt x="88" y="468"/>
                  </a:lnTo>
                  <a:lnTo>
                    <a:pt x="92" y="488"/>
                  </a:lnTo>
                  <a:lnTo>
                    <a:pt x="96" y="476"/>
                  </a:lnTo>
                  <a:lnTo>
                    <a:pt x="100" y="424"/>
                  </a:lnTo>
                  <a:lnTo>
                    <a:pt x="104" y="400"/>
                  </a:lnTo>
                  <a:lnTo>
                    <a:pt x="108" y="348"/>
                  </a:lnTo>
                  <a:lnTo>
                    <a:pt x="112" y="332"/>
                  </a:lnTo>
                  <a:lnTo>
                    <a:pt x="116" y="324"/>
                  </a:lnTo>
                  <a:lnTo>
                    <a:pt x="120" y="332"/>
                  </a:lnTo>
                  <a:lnTo>
                    <a:pt x="124" y="300"/>
                  </a:lnTo>
                  <a:lnTo>
                    <a:pt x="128" y="284"/>
                  </a:lnTo>
                  <a:lnTo>
                    <a:pt x="132" y="220"/>
                  </a:lnTo>
                  <a:lnTo>
                    <a:pt x="136" y="156"/>
                  </a:lnTo>
                  <a:lnTo>
                    <a:pt x="140" y="92"/>
                  </a:lnTo>
                  <a:lnTo>
                    <a:pt x="144" y="20"/>
                  </a:lnTo>
                  <a:lnTo>
                    <a:pt x="148" y="52"/>
                  </a:lnTo>
                  <a:lnTo>
                    <a:pt x="152" y="0"/>
                  </a:lnTo>
                  <a:lnTo>
                    <a:pt x="156" y="28"/>
                  </a:lnTo>
                  <a:lnTo>
                    <a:pt x="160" y="52"/>
                  </a:lnTo>
                  <a:lnTo>
                    <a:pt x="164" y="112"/>
                  </a:lnTo>
                  <a:lnTo>
                    <a:pt x="168" y="88"/>
                  </a:lnTo>
                  <a:lnTo>
                    <a:pt x="172" y="172"/>
                  </a:lnTo>
                  <a:lnTo>
                    <a:pt x="176" y="148"/>
                  </a:lnTo>
                  <a:lnTo>
                    <a:pt x="180" y="204"/>
                  </a:lnTo>
                  <a:lnTo>
                    <a:pt x="184" y="168"/>
                  </a:lnTo>
                  <a:lnTo>
                    <a:pt x="188" y="240"/>
                  </a:lnTo>
                  <a:lnTo>
                    <a:pt x="192" y="276"/>
                  </a:lnTo>
                  <a:lnTo>
                    <a:pt x="196" y="244"/>
                  </a:lnTo>
                  <a:lnTo>
                    <a:pt x="200" y="276"/>
                  </a:lnTo>
                  <a:lnTo>
                    <a:pt x="204" y="204"/>
                  </a:lnTo>
                  <a:lnTo>
                    <a:pt x="208" y="180"/>
                  </a:lnTo>
                  <a:lnTo>
                    <a:pt x="212" y="156"/>
                  </a:lnTo>
                  <a:lnTo>
                    <a:pt x="216" y="116"/>
                  </a:lnTo>
                  <a:lnTo>
                    <a:pt x="220" y="112"/>
                  </a:lnTo>
                  <a:lnTo>
                    <a:pt x="224" y="112"/>
                  </a:lnTo>
                  <a:lnTo>
                    <a:pt x="228" y="56"/>
                  </a:lnTo>
                  <a:lnTo>
                    <a:pt x="232" y="84"/>
                  </a:lnTo>
                  <a:lnTo>
                    <a:pt x="236" y="44"/>
                  </a:lnTo>
                  <a:lnTo>
                    <a:pt x="240" y="36"/>
                  </a:lnTo>
                  <a:lnTo>
                    <a:pt x="244" y="44"/>
                  </a:lnTo>
                  <a:lnTo>
                    <a:pt x="248" y="96"/>
                  </a:lnTo>
                  <a:lnTo>
                    <a:pt x="252" y="148"/>
                  </a:lnTo>
                  <a:lnTo>
                    <a:pt x="256" y="204"/>
                  </a:lnTo>
                  <a:lnTo>
                    <a:pt x="260" y="236"/>
                  </a:lnTo>
                  <a:lnTo>
                    <a:pt x="264" y="284"/>
                  </a:lnTo>
                  <a:lnTo>
                    <a:pt x="268" y="312"/>
                  </a:lnTo>
                  <a:lnTo>
                    <a:pt x="272" y="264"/>
                  </a:lnTo>
                  <a:lnTo>
                    <a:pt x="276" y="204"/>
                  </a:lnTo>
                  <a:lnTo>
                    <a:pt x="280" y="228"/>
                  </a:lnTo>
                  <a:lnTo>
                    <a:pt x="284" y="252"/>
                  </a:lnTo>
                  <a:lnTo>
                    <a:pt x="288" y="236"/>
                  </a:lnTo>
                  <a:lnTo>
                    <a:pt x="292" y="276"/>
                  </a:lnTo>
                  <a:lnTo>
                    <a:pt x="296" y="308"/>
                  </a:lnTo>
                  <a:lnTo>
                    <a:pt x="300" y="380"/>
                  </a:lnTo>
                  <a:lnTo>
                    <a:pt x="304" y="428"/>
                  </a:lnTo>
                  <a:lnTo>
                    <a:pt x="308" y="416"/>
                  </a:lnTo>
                  <a:lnTo>
                    <a:pt x="312" y="360"/>
                  </a:lnTo>
                  <a:lnTo>
                    <a:pt x="316" y="320"/>
                  </a:lnTo>
                  <a:lnTo>
                    <a:pt x="320" y="304"/>
                  </a:lnTo>
                  <a:lnTo>
                    <a:pt x="324" y="300"/>
                  </a:lnTo>
                  <a:lnTo>
                    <a:pt x="329" y="304"/>
                  </a:lnTo>
                  <a:lnTo>
                    <a:pt x="333" y="336"/>
                  </a:lnTo>
                  <a:lnTo>
                    <a:pt x="337" y="272"/>
                  </a:lnTo>
                  <a:lnTo>
                    <a:pt x="341" y="332"/>
                  </a:lnTo>
                  <a:lnTo>
                    <a:pt x="345" y="336"/>
                  </a:lnTo>
                  <a:lnTo>
                    <a:pt x="349" y="356"/>
                  </a:lnTo>
                  <a:lnTo>
                    <a:pt x="353" y="292"/>
                  </a:lnTo>
                  <a:lnTo>
                    <a:pt x="357" y="364"/>
                  </a:lnTo>
                  <a:lnTo>
                    <a:pt x="361" y="304"/>
                  </a:lnTo>
                  <a:lnTo>
                    <a:pt x="365" y="284"/>
                  </a:lnTo>
                  <a:lnTo>
                    <a:pt x="369" y="296"/>
                  </a:lnTo>
                  <a:lnTo>
                    <a:pt x="373" y="248"/>
                  </a:lnTo>
                  <a:lnTo>
                    <a:pt x="377" y="204"/>
                  </a:lnTo>
                  <a:lnTo>
                    <a:pt x="381" y="140"/>
                  </a:lnTo>
                  <a:lnTo>
                    <a:pt x="385" y="140"/>
                  </a:lnTo>
                  <a:lnTo>
                    <a:pt x="389" y="148"/>
                  </a:lnTo>
                  <a:lnTo>
                    <a:pt x="393" y="228"/>
                  </a:lnTo>
                  <a:lnTo>
                    <a:pt x="397" y="264"/>
                  </a:lnTo>
                  <a:lnTo>
                    <a:pt x="401" y="288"/>
                  </a:lnTo>
                  <a:lnTo>
                    <a:pt x="405" y="320"/>
                  </a:lnTo>
                  <a:lnTo>
                    <a:pt x="409" y="264"/>
                  </a:lnTo>
                  <a:lnTo>
                    <a:pt x="413" y="260"/>
                  </a:lnTo>
                  <a:lnTo>
                    <a:pt x="417" y="236"/>
                  </a:lnTo>
                  <a:lnTo>
                    <a:pt x="421" y="244"/>
                  </a:lnTo>
                  <a:lnTo>
                    <a:pt x="425" y="228"/>
                  </a:lnTo>
                  <a:lnTo>
                    <a:pt x="429" y="268"/>
                  </a:lnTo>
                  <a:lnTo>
                    <a:pt x="433" y="292"/>
                  </a:lnTo>
                  <a:lnTo>
                    <a:pt x="437" y="368"/>
                  </a:lnTo>
                  <a:lnTo>
                    <a:pt x="441" y="284"/>
                  </a:lnTo>
                  <a:lnTo>
                    <a:pt x="445" y="260"/>
                  </a:lnTo>
                  <a:lnTo>
                    <a:pt x="449" y="232"/>
                  </a:lnTo>
                  <a:lnTo>
                    <a:pt x="453" y="288"/>
                  </a:lnTo>
                  <a:lnTo>
                    <a:pt x="457" y="212"/>
                  </a:lnTo>
                  <a:lnTo>
                    <a:pt x="461" y="244"/>
                  </a:lnTo>
                  <a:lnTo>
                    <a:pt x="465" y="172"/>
                  </a:lnTo>
                  <a:lnTo>
                    <a:pt x="469" y="112"/>
                  </a:lnTo>
                  <a:lnTo>
                    <a:pt x="473" y="148"/>
                  </a:lnTo>
                  <a:lnTo>
                    <a:pt x="477" y="208"/>
                  </a:lnTo>
                  <a:lnTo>
                    <a:pt x="481" y="228"/>
                  </a:lnTo>
                  <a:lnTo>
                    <a:pt x="485" y="320"/>
                  </a:lnTo>
                  <a:lnTo>
                    <a:pt x="489" y="352"/>
                  </a:lnTo>
                  <a:lnTo>
                    <a:pt x="493" y="404"/>
                  </a:lnTo>
                  <a:lnTo>
                    <a:pt x="497" y="416"/>
                  </a:lnTo>
                  <a:lnTo>
                    <a:pt x="501" y="420"/>
                  </a:lnTo>
                  <a:lnTo>
                    <a:pt x="505" y="392"/>
                  </a:lnTo>
                  <a:lnTo>
                    <a:pt x="509" y="312"/>
                  </a:lnTo>
                  <a:lnTo>
                    <a:pt x="513" y="272"/>
                  </a:lnTo>
                </a:path>
              </a:pathLst>
            </a:custGeom>
            <a:noFill/>
            <a:ln w="0">
              <a:solidFill>
                <a:srgbClr val="007F00"/>
              </a:solidFill>
              <a:prstDash val="solid"/>
              <a:round/>
              <a:headEnd/>
              <a:tailEnd/>
            </a:ln>
          </p:spPr>
          <p:txBody>
            <a:bodyPr/>
            <a:lstStyle/>
            <a:p>
              <a:endParaRPr lang="en-GB"/>
            </a:p>
          </p:txBody>
        </p:sp>
        <p:sp>
          <p:nvSpPr>
            <p:cNvPr id="117" name="Line 140"/>
            <p:cNvSpPr>
              <a:spLocks noChangeShapeType="1"/>
            </p:cNvSpPr>
            <p:nvPr/>
          </p:nvSpPr>
          <p:spPr bwMode="auto">
            <a:xfrm flipV="1">
              <a:off x="9094539" y="4842793"/>
              <a:ext cx="12700" cy="19050"/>
            </a:xfrm>
            <a:prstGeom prst="line">
              <a:avLst/>
            </a:prstGeom>
            <a:noFill/>
            <a:ln w="0">
              <a:solidFill>
                <a:srgbClr val="007F00"/>
              </a:solidFill>
              <a:round/>
              <a:headEnd/>
              <a:tailEnd/>
            </a:ln>
          </p:spPr>
          <p:txBody>
            <a:bodyPr/>
            <a:lstStyle/>
            <a:p>
              <a:endParaRPr lang="en-GB"/>
            </a:p>
          </p:txBody>
        </p:sp>
        <p:sp>
          <p:nvSpPr>
            <p:cNvPr id="118" name="Freeform 141"/>
            <p:cNvSpPr>
              <a:spLocks/>
            </p:cNvSpPr>
            <p:nvPr/>
          </p:nvSpPr>
          <p:spPr bwMode="auto">
            <a:xfrm>
              <a:off x="7473702" y="4639593"/>
              <a:ext cx="806450" cy="393700"/>
            </a:xfrm>
            <a:custGeom>
              <a:avLst/>
              <a:gdLst>
                <a:gd name="T0" fmla="*/ 20161251 w 508"/>
                <a:gd name="T1" fmla="*/ 282257530 h 248"/>
                <a:gd name="T2" fmla="*/ 50403125 w 508"/>
                <a:gd name="T3" fmla="*/ 100806250 h 248"/>
                <a:gd name="T4" fmla="*/ 80645005 w 508"/>
                <a:gd name="T5" fmla="*/ 20161251 h 248"/>
                <a:gd name="T6" fmla="*/ 110886898 w 508"/>
                <a:gd name="T7" fmla="*/ 20161251 h 248"/>
                <a:gd name="T8" fmla="*/ 141128766 w 508"/>
                <a:gd name="T9" fmla="*/ 231854417 h 248"/>
                <a:gd name="T10" fmla="*/ 171370633 w 508"/>
                <a:gd name="T11" fmla="*/ 252015662 h 248"/>
                <a:gd name="T12" fmla="*/ 201612501 w 508"/>
                <a:gd name="T13" fmla="*/ 362902510 h 248"/>
                <a:gd name="T14" fmla="*/ 231854419 w 508"/>
                <a:gd name="T15" fmla="*/ 332660642 h 248"/>
                <a:gd name="T16" fmla="*/ 262096286 w 508"/>
                <a:gd name="T17" fmla="*/ 262096285 h 248"/>
                <a:gd name="T18" fmla="*/ 292338154 w 508"/>
                <a:gd name="T19" fmla="*/ 302418775 h 248"/>
                <a:gd name="T20" fmla="*/ 322580022 w 508"/>
                <a:gd name="T21" fmla="*/ 473789457 h 248"/>
                <a:gd name="T22" fmla="*/ 352821889 w 508"/>
                <a:gd name="T23" fmla="*/ 504031324 h 248"/>
                <a:gd name="T24" fmla="*/ 383063757 w 508"/>
                <a:gd name="T25" fmla="*/ 604837550 h 248"/>
                <a:gd name="T26" fmla="*/ 413305625 w 508"/>
                <a:gd name="T27" fmla="*/ 524192569 h 248"/>
                <a:gd name="T28" fmla="*/ 443547592 w 508"/>
                <a:gd name="T29" fmla="*/ 453628212 h 248"/>
                <a:gd name="T30" fmla="*/ 473789460 w 508"/>
                <a:gd name="T31" fmla="*/ 413305623 h 248"/>
                <a:gd name="T32" fmla="*/ 504031327 w 508"/>
                <a:gd name="T33" fmla="*/ 504031324 h 248"/>
                <a:gd name="T34" fmla="*/ 534273195 w 508"/>
                <a:gd name="T35" fmla="*/ 534273192 h 248"/>
                <a:gd name="T36" fmla="*/ 564515063 w 508"/>
                <a:gd name="T37" fmla="*/ 443547589 h 248"/>
                <a:gd name="T38" fmla="*/ 594756931 w 508"/>
                <a:gd name="T39" fmla="*/ 241935040 h 248"/>
                <a:gd name="T40" fmla="*/ 624998798 w 508"/>
                <a:gd name="T41" fmla="*/ 282257530 h 248"/>
                <a:gd name="T42" fmla="*/ 655240666 w 508"/>
                <a:gd name="T43" fmla="*/ 453628212 h 248"/>
                <a:gd name="T44" fmla="*/ 685482534 w 508"/>
                <a:gd name="T45" fmla="*/ 493950702 h 248"/>
                <a:gd name="T46" fmla="*/ 715724401 w 508"/>
                <a:gd name="T47" fmla="*/ 312499397 h 248"/>
                <a:gd name="T48" fmla="*/ 745966269 w 508"/>
                <a:gd name="T49" fmla="*/ 252015662 h 248"/>
                <a:gd name="T50" fmla="*/ 776208137 w 508"/>
                <a:gd name="T51" fmla="*/ 171370632 h 248"/>
                <a:gd name="T52" fmla="*/ 806450005 w 508"/>
                <a:gd name="T53" fmla="*/ 262096285 h 248"/>
                <a:gd name="T54" fmla="*/ 836692071 w 508"/>
                <a:gd name="T55" fmla="*/ 262096285 h 248"/>
                <a:gd name="T56" fmla="*/ 866933939 w 508"/>
                <a:gd name="T57" fmla="*/ 151209387 h 248"/>
                <a:gd name="T58" fmla="*/ 897175806 w 508"/>
                <a:gd name="T59" fmla="*/ 90725627 h 248"/>
                <a:gd name="T60" fmla="*/ 927417674 w 508"/>
                <a:gd name="T61" fmla="*/ 110886897 h 248"/>
                <a:gd name="T62" fmla="*/ 957659542 w 508"/>
                <a:gd name="T63" fmla="*/ 131048142 h 248"/>
                <a:gd name="T64" fmla="*/ 987901409 w 508"/>
                <a:gd name="T65" fmla="*/ 201612500 h 248"/>
                <a:gd name="T66" fmla="*/ 1018143277 w 508"/>
                <a:gd name="T67" fmla="*/ 100806250 h 248"/>
                <a:gd name="T68" fmla="*/ 1048385145 w 508"/>
                <a:gd name="T69" fmla="*/ 60483760 h 248"/>
                <a:gd name="T70" fmla="*/ 1078627013 w 508"/>
                <a:gd name="T71" fmla="*/ 322580020 h 248"/>
                <a:gd name="T72" fmla="*/ 1108868880 w 508"/>
                <a:gd name="T73" fmla="*/ 221773795 h 248"/>
                <a:gd name="T74" fmla="*/ 1139110748 w 508"/>
                <a:gd name="T75" fmla="*/ 100806250 h 248"/>
                <a:gd name="T76" fmla="*/ 1169352616 w 508"/>
                <a:gd name="T77" fmla="*/ 201612500 h 248"/>
                <a:gd name="T78" fmla="*/ 1199594484 w 508"/>
                <a:gd name="T79" fmla="*/ 282257530 h 248"/>
                <a:gd name="T80" fmla="*/ 1229836351 w 508"/>
                <a:gd name="T81" fmla="*/ 362902510 h 248"/>
                <a:gd name="T82" fmla="*/ 1260078219 w 508"/>
                <a:gd name="T83" fmla="*/ 433466967 h 2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248"/>
                <a:gd name="T128" fmla="*/ 508 w 508"/>
                <a:gd name="T129" fmla="*/ 248 h 2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248">
                  <a:moveTo>
                    <a:pt x="0" y="128"/>
                  </a:moveTo>
                  <a:lnTo>
                    <a:pt x="4" y="128"/>
                  </a:lnTo>
                  <a:lnTo>
                    <a:pt x="8" y="112"/>
                  </a:lnTo>
                  <a:lnTo>
                    <a:pt x="12" y="92"/>
                  </a:lnTo>
                  <a:lnTo>
                    <a:pt x="16" y="52"/>
                  </a:lnTo>
                  <a:lnTo>
                    <a:pt x="20" y="40"/>
                  </a:lnTo>
                  <a:lnTo>
                    <a:pt x="24" y="32"/>
                  </a:lnTo>
                  <a:lnTo>
                    <a:pt x="28" y="12"/>
                  </a:lnTo>
                  <a:lnTo>
                    <a:pt x="32" y="8"/>
                  </a:lnTo>
                  <a:lnTo>
                    <a:pt x="36" y="0"/>
                  </a:lnTo>
                  <a:lnTo>
                    <a:pt x="40" y="16"/>
                  </a:lnTo>
                  <a:lnTo>
                    <a:pt x="44" y="8"/>
                  </a:lnTo>
                  <a:lnTo>
                    <a:pt x="48" y="12"/>
                  </a:lnTo>
                  <a:lnTo>
                    <a:pt x="52" y="80"/>
                  </a:lnTo>
                  <a:lnTo>
                    <a:pt x="56" y="92"/>
                  </a:lnTo>
                  <a:lnTo>
                    <a:pt x="60" y="96"/>
                  </a:lnTo>
                  <a:lnTo>
                    <a:pt x="64" y="116"/>
                  </a:lnTo>
                  <a:lnTo>
                    <a:pt x="68" y="100"/>
                  </a:lnTo>
                  <a:lnTo>
                    <a:pt x="72" y="132"/>
                  </a:lnTo>
                  <a:lnTo>
                    <a:pt x="76" y="132"/>
                  </a:lnTo>
                  <a:lnTo>
                    <a:pt x="80" y="144"/>
                  </a:lnTo>
                  <a:lnTo>
                    <a:pt x="84" y="140"/>
                  </a:lnTo>
                  <a:lnTo>
                    <a:pt x="88" y="124"/>
                  </a:lnTo>
                  <a:lnTo>
                    <a:pt x="92" y="132"/>
                  </a:lnTo>
                  <a:lnTo>
                    <a:pt x="96" y="140"/>
                  </a:lnTo>
                  <a:lnTo>
                    <a:pt x="100" y="120"/>
                  </a:lnTo>
                  <a:lnTo>
                    <a:pt x="104" y="104"/>
                  </a:lnTo>
                  <a:lnTo>
                    <a:pt x="108" y="92"/>
                  </a:lnTo>
                  <a:lnTo>
                    <a:pt x="112" y="104"/>
                  </a:lnTo>
                  <a:lnTo>
                    <a:pt x="116" y="120"/>
                  </a:lnTo>
                  <a:lnTo>
                    <a:pt x="120" y="164"/>
                  </a:lnTo>
                  <a:lnTo>
                    <a:pt x="124" y="172"/>
                  </a:lnTo>
                  <a:lnTo>
                    <a:pt x="128" y="188"/>
                  </a:lnTo>
                  <a:lnTo>
                    <a:pt x="132" y="188"/>
                  </a:lnTo>
                  <a:lnTo>
                    <a:pt x="136" y="216"/>
                  </a:lnTo>
                  <a:lnTo>
                    <a:pt x="140" y="200"/>
                  </a:lnTo>
                  <a:lnTo>
                    <a:pt x="144" y="248"/>
                  </a:lnTo>
                  <a:lnTo>
                    <a:pt x="148" y="248"/>
                  </a:lnTo>
                  <a:lnTo>
                    <a:pt x="152" y="240"/>
                  </a:lnTo>
                  <a:lnTo>
                    <a:pt x="156" y="240"/>
                  </a:lnTo>
                  <a:lnTo>
                    <a:pt x="160" y="240"/>
                  </a:lnTo>
                  <a:lnTo>
                    <a:pt x="164" y="208"/>
                  </a:lnTo>
                  <a:lnTo>
                    <a:pt x="168" y="200"/>
                  </a:lnTo>
                  <a:lnTo>
                    <a:pt x="172" y="180"/>
                  </a:lnTo>
                  <a:lnTo>
                    <a:pt x="176" y="180"/>
                  </a:lnTo>
                  <a:lnTo>
                    <a:pt x="180" y="164"/>
                  </a:lnTo>
                  <a:lnTo>
                    <a:pt x="184" y="172"/>
                  </a:lnTo>
                  <a:lnTo>
                    <a:pt x="188" y="164"/>
                  </a:lnTo>
                  <a:lnTo>
                    <a:pt x="192" y="168"/>
                  </a:lnTo>
                  <a:lnTo>
                    <a:pt x="196" y="180"/>
                  </a:lnTo>
                  <a:lnTo>
                    <a:pt x="200" y="200"/>
                  </a:lnTo>
                  <a:lnTo>
                    <a:pt x="204" y="188"/>
                  </a:lnTo>
                  <a:lnTo>
                    <a:pt x="208" y="188"/>
                  </a:lnTo>
                  <a:lnTo>
                    <a:pt x="212" y="212"/>
                  </a:lnTo>
                  <a:lnTo>
                    <a:pt x="216" y="204"/>
                  </a:lnTo>
                  <a:lnTo>
                    <a:pt x="220" y="204"/>
                  </a:lnTo>
                  <a:lnTo>
                    <a:pt x="224" y="176"/>
                  </a:lnTo>
                  <a:lnTo>
                    <a:pt x="228" y="152"/>
                  </a:lnTo>
                  <a:lnTo>
                    <a:pt x="232" y="136"/>
                  </a:lnTo>
                  <a:lnTo>
                    <a:pt x="236" y="96"/>
                  </a:lnTo>
                  <a:lnTo>
                    <a:pt x="240" y="104"/>
                  </a:lnTo>
                  <a:lnTo>
                    <a:pt x="244" y="96"/>
                  </a:lnTo>
                  <a:lnTo>
                    <a:pt x="248" y="112"/>
                  </a:lnTo>
                  <a:lnTo>
                    <a:pt x="252" y="164"/>
                  </a:lnTo>
                  <a:lnTo>
                    <a:pt x="256" y="172"/>
                  </a:lnTo>
                  <a:lnTo>
                    <a:pt x="260" y="180"/>
                  </a:lnTo>
                  <a:lnTo>
                    <a:pt x="264" y="196"/>
                  </a:lnTo>
                  <a:lnTo>
                    <a:pt x="268" y="188"/>
                  </a:lnTo>
                  <a:lnTo>
                    <a:pt x="272" y="196"/>
                  </a:lnTo>
                  <a:lnTo>
                    <a:pt x="276" y="168"/>
                  </a:lnTo>
                  <a:lnTo>
                    <a:pt x="280" y="136"/>
                  </a:lnTo>
                  <a:lnTo>
                    <a:pt x="284" y="124"/>
                  </a:lnTo>
                  <a:lnTo>
                    <a:pt x="288" y="92"/>
                  </a:lnTo>
                  <a:lnTo>
                    <a:pt x="292" y="96"/>
                  </a:lnTo>
                  <a:lnTo>
                    <a:pt x="296" y="100"/>
                  </a:lnTo>
                  <a:lnTo>
                    <a:pt x="300" y="92"/>
                  </a:lnTo>
                  <a:lnTo>
                    <a:pt x="304" y="64"/>
                  </a:lnTo>
                  <a:lnTo>
                    <a:pt x="308" y="68"/>
                  </a:lnTo>
                  <a:lnTo>
                    <a:pt x="312" y="88"/>
                  </a:lnTo>
                  <a:lnTo>
                    <a:pt x="316" y="104"/>
                  </a:lnTo>
                  <a:lnTo>
                    <a:pt x="320" y="104"/>
                  </a:lnTo>
                  <a:lnTo>
                    <a:pt x="324" y="124"/>
                  </a:lnTo>
                  <a:lnTo>
                    <a:pt x="328" y="112"/>
                  </a:lnTo>
                  <a:lnTo>
                    <a:pt x="332" y="104"/>
                  </a:lnTo>
                  <a:lnTo>
                    <a:pt x="336" y="92"/>
                  </a:lnTo>
                  <a:lnTo>
                    <a:pt x="340" y="96"/>
                  </a:lnTo>
                  <a:lnTo>
                    <a:pt x="344" y="60"/>
                  </a:lnTo>
                  <a:lnTo>
                    <a:pt x="348" y="48"/>
                  </a:lnTo>
                  <a:lnTo>
                    <a:pt x="352" y="44"/>
                  </a:lnTo>
                  <a:lnTo>
                    <a:pt x="356" y="36"/>
                  </a:lnTo>
                  <a:lnTo>
                    <a:pt x="360" y="32"/>
                  </a:lnTo>
                  <a:lnTo>
                    <a:pt x="364" y="56"/>
                  </a:lnTo>
                  <a:lnTo>
                    <a:pt x="368" y="44"/>
                  </a:lnTo>
                  <a:lnTo>
                    <a:pt x="372" y="32"/>
                  </a:lnTo>
                  <a:lnTo>
                    <a:pt x="376" y="24"/>
                  </a:lnTo>
                  <a:lnTo>
                    <a:pt x="380" y="52"/>
                  </a:lnTo>
                  <a:lnTo>
                    <a:pt x="384" y="56"/>
                  </a:lnTo>
                  <a:lnTo>
                    <a:pt x="388" y="44"/>
                  </a:lnTo>
                  <a:lnTo>
                    <a:pt x="392" y="80"/>
                  </a:lnTo>
                  <a:lnTo>
                    <a:pt x="396" y="64"/>
                  </a:lnTo>
                  <a:lnTo>
                    <a:pt x="400" y="64"/>
                  </a:lnTo>
                  <a:lnTo>
                    <a:pt x="404" y="40"/>
                  </a:lnTo>
                  <a:lnTo>
                    <a:pt x="408" y="24"/>
                  </a:lnTo>
                  <a:lnTo>
                    <a:pt x="412" y="12"/>
                  </a:lnTo>
                  <a:lnTo>
                    <a:pt x="416" y="24"/>
                  </a:lnTo>
                  <a:lnTo>
                    <a:pt x="420" y="44"/>
                  </a:lnTo>
                  <a:lnTo>
                    <a:pt x="424" y="100"/>
                  </a:lnTo>
                  <a:lnTo>
                    <a:pt x="428" y="128"/>
                  </a:lnTo>
                  <a:lnTo>
                    <a:pt x="432" y="136"/>
                  </a:lnTo>
                  <a:lnTo>
                    <a:pt x="436" y="124"/>
                  </a:lnTo>
                  <a:lnTo>
                    <a:pt x="440" y="88"/>
                  </a:lnTo>
                  <a:lnTo>
                    <a:pt x="444" y="80"/>
                  </a:lnTo>
                  <a:lnTo>
                    <a:pt x="448" y="56"/>
                  </a:lnTo>
                  <a:lnTo>
                    <a:pt x="452" y="40"/>
                  </a:lnTo>
                  <a:lnTo>
                    <a:pt x="456" y="68"/>
                  </a:lnTo>
                  <a:lnTo>
                    <a:pt x="460" y="76"/>
                  </a:lnTo>
                  <a:lnTo>
                    <a:pt x="464" y="80"/>
                  </a:lnTo>
                  <a:lnTo>
                    <a:pt x="468" y="88"/>
                  </a:lnTo>
                  <a:lnTo>
                    <a:pt x="472" y="104"/>
                  </a:lnTo>
                  <a:lnTo>
                    <a:pt x="476" y="112"/>
                  </a:lnTo>
                  <a:lnTo>
                    <a:pt x="480" y="120"/>
                  </a:lnTo>
                  <a:lnTo>
                    <a:pt x="484" y="144"/>
                  </a:lnTo>
                  <a:lnTo>
                    <a:pt x="488" y="144"/>
                  </a:lnTo>
                  <a:lnTo>
                    <a:pt x="492" y="152"/>
                  </a:lnTo>
                  <a:lnTo>
                    <a:pt x="496" y="156"/>
                  </a:lnTo>
                  <a:lnTo>
                    <a:pt x="500" y="172"/>
                  </a:lnTo>
                  <a:lnTo>
                    <a:pt x="504" y="200"/>
                  </a:lnTo>
                  <a:lnTo>
                    <a:pt x="508" y="192"/>
                  </a:lnTo>
                </a:path>
              </a:pathLst>
            </a:custGeom>
            <a:noFill/>
            <a:ln w="0">
              <a:solidFill>
                <a:srgbClr val="FF0000"/>
              </a:solidFill>
              <a:prstDash val="solid"/>
              <a:round/>
              <a:headEnd/>
              <a:tailEnd/>
            </a:ln>
          </p:spPr>
          <p:txBody>
            <a:bodyPr/>
            <a:lstStyle/>
            <a:p>
              <a:endParaRPr lang="en-GB"/>
            </a:p>
          </p:txBody>
        </p:sp>
        <p:sp>
          <p:nvSpPr>
            <p:cNvPr id="119" name="Freeform 142"/>
            <p:cNvSpPr>
              <a:spLocks/>
            </p:cNvSpPr>
            <p:nvPr/>
          </p:nvSpPr>
          <p:spPr bwMode="auto">
            <a:xfrm>
              <a:off x="8280152" y="4741193"/>
              <a:ext cx="814387" cy="311150"/>
            </a:xfrm>
            <a:custGeom>
              <a:avLst/>
              <a:gdLst>
                <a:gd name="T0" fmla="*/ 30241854 w 513"/>
                <a:gd name="T1" fmla="*/ 332660621 h 196"/>
                <a:gd name="T2" fmla="*/ 60483709 w 513"/>
                <a:gd name="T3" fmla="*/ 433466938 h 196"/>
                <a:gd name="T4" fmla="*/ 90725551 w 513"/>
                <a:gd name="T5" fmla="*/ 342741242 h 196"/>
                <a:gd name="T6" fmla="*/ 120967418 w 513"/>
                <a:gd name="T7" fmla="*/ 141128756 h 196"/>
                <a:gd name="T8" fmla="*/ 151209260 w 513"/>
                <a:gd name="T9" fmla="*/ 151209378 h 196"/>
                <a:gd name="T10" fmla="*/ 181451102 w 513"/>
                <a:gd name="T11" fmla="*/ 120967512 h 196"/>
                <a:gd name="T12" fmla="*/ 211692994 w 513"/>
                <a:gd name="T13" fmla="*/ 20161250 h 196"/>
                <a:gd name="T14" fmla="*/ 241934836 w 513"/>
                <a:gd name="T15" fmla="*/ 80645000 h 196"/>
                <a:gd name="T16" fmla="*/ 272176678 w 513"/>
                <a:gd name="T17" fmla="*/ 151209378 h 196"/>
                <a:gd name="T18" fmla="*/ 302418520 w 513"/>
                <a:gd name="T19" fmla="*/ 181451243 h 196"/>
                <a:gd name="T20" fmla="*/ 332660362 w 513"/>
                <a:gd name="T21" fmla="*/ 90725622 h 196"/>
                <a:gd name="T22" fmla="*/ 362902204 w 513"/>
                <a:gd name="T23" fmla="*/ 282257511 h 196"/>
                <a:gd name="T24" fmla="*/ 393144046 w 513"/>
                <a:gd name="T25" fmla="*/ 393144352 h 196"/>
                <a:gd name="T26" fmla="*/ 423385987 w 513"/>
                <a:gd name="T27" fmla="*/ 393144352 h 196"/>
                <a:gd name="T28" fmla="*/ 453627829 w 513"/>
                <a:gd name="T29" fmla="*/ 221773780 h 196"/>
                <a:gd name="T30" fmla="*/ 483869671 w 513"/>
                <a:gd name="T31" fmla="*/ 211693158 h 196"/>
                <a:gd name="T32" fmla="*/ 514111513 w 513"/>
                <a:gd name="T33" fmla="*/ 231854402 h 196"/>
                <a:gd name="T34" fmla="*/ 544353355 w 513"/>
                <a:gd name="T35" fmla="*/ 322579999 h 196"/>
                <a:gd name="T36" fmla="*/ 574595197 w 513"/>
                <a:gd name="T37" fmla="*/ 453628182 h 196"/>
                <a:gd name="T38" fmla="*/ 604837039 w 513"/>
                <a:gd name="T39" fmla="*/ 423386317 h 196"/>
                <a:gd name="T40" fmla="*/ 635078881 w 513"/>
                <a:gd name="T41" fmla="*/ 302418755 h 196"/>
                <a:gd name="T42" fmla="*/ 665320723 w 513"/>
                <a:gd name="T43" fmla="*/ 282257511 h 196"/>
                <a:gd name="T44" fmla="*/ 695562565 w 513"/>
                <a:gd name="T45" fmla="*/ 221773780 h 196"/>
                <a:gd name="T46" fmla="*/ 725804407 w 513"/>
                <a:gd name="T47" fmla="*/ 231854402 h 196"/>
                <a:gd name="T48" fmla="*/ 756046249 w 513"/>
                <a:gd name="T49" fmla="*/ 141128756 h 196"/>
                <a:gd name="T50" fmla="*/ 786288091 w 513"/>
                <a:gd name="T51" fmla="*/ 80645000 h 196"/>
                <a:gd name="T52" fmla="*/ 816529934 w 513"/>
                <a:gd name="T53" fmla="*/ 151209378 h 196"/>
                <a:gd name="T54" fmla="*/ 849291334 w 513"/>
                <a:gd name="T55" fmla="*/ 100806243 h 196"/>
                <a:gd name="T56" fmla="*/ 879533176 w 513"/>
                <a:gd name="T57" fmla="*/ 191531865 h 196"/>
                <a:gd name="T58" fmla="*/ 909775018 w 513"/>
                <a:gd name="T59" fmla="*/ 181451243 h 196"/>
                <a:gd name="T60" fmla="*/ 940016860 w 513"/>
                <a:gd name="T61" fmla="*/ 191531865 h 196"/>
                <a:gd name="T62" fmla="*/ 970258702 w 513"/>
                <a:gd name="T63" fmla="*/ 181451243 h 196"/>
                <a:gd name="T64" fmla="*/ 1000500544 w 513"/>
                <a:gd name="T65" fmla="*/ 100806243 h 196"/>
                <a:gd name="T66" fmla="*/ 1030742386 w 513"/>
                <a:gd name="T67" fmla="*/ 191531865 h 196"/>
                <a:gd name="T68" fmla="*/ 1060984228 w 513"/>
                <a:gd name="T69" fmla="*/ 292338133 h 196"/>
                <a:gd name="T70" fmla="*/ 1091226070 w 513"/>
                <a:gd name="T71" fmla="*/ 231854402 h 196"/>
                <a:gd name="T72" fmla="*/ 1121467912 w 513"/>
                <a:gd name="T73" fmla="*/ 60483756 h 196"/>
                <a:gd name="T74" fmla="*/ 1151709754 w 513"/>
                <a:gd name="T75" fmla="*/ 191531865 h 196"/>
                <a:gd name="T76" fmla="*/ 1181951596 w 513"/>
                <a:gd name="T77" fmla="*/ 292338133 h 196"/>
                <a:gd name="T78" fmla="*/ 1212193438 w 513"/>
                <a:gd name="T79" fmla="*/ 302418755 h 196"/>
                <a:gd name="T80" fmla="*/ 1242435280 w 513"/>
                <a:gd name="T81" fmla="*/ 80645000 h 196"/>
                <a:gd name="T82" fmla="*/ 1272677122 w 513"/>
                <a:gd name="T83" fmla="*/ 0 h 1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196"/>
                <a:gd name="T128" fmla="*/ 513 w 513"/>
                <a:gd name="T129" fmla="*/ 196 h 1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196">
                  <a:moveTo>
                    <a:pt x="0" y="128"/>
                  </a:moveTo>
                  <a:lnTo>
                    <a:pt x="8" y="140"/>
                  </a:lnTo>
                  <a:lnTo>
                    <a:pt x="12" y="132"/>
                  </a:lnTo>
                  <a:lnTo>
                    <a:pt x="16" y="152"/>
                  </a:lnTo>
                  <a:lnTo>
                    <a:pt x="20" y="160"/>
                  </a:lnTo>
                  <a:lnTo>
                    <a:pt x="24" y="172"/>
                  </a:lnTo>
                  <a:lnTo>
                    <a:pt x="28" y="176"/>
                  </a:lnTo>
                  <a:lnTo>
                    <a:pt x="32" y="160"/>
                  </a:lnTo>
                  <a:lnTo>
                    <a:pt x="36" y="136"/>
                  </a:lnTo>
                  <a:lnTo>
                    <a:pt x="40" y="116"/>
                  </a:lnTo>
                  <a:lnTo>
                    <a:pt x="44" y="84"/>
                  </a:lnTo>
                  <a:lnTo>
                    <a:pt x="48" y="56"/>
                  </a:lnTo>
                  <a:lnTo>
                    <a:pt x="52" y="60"/>
                  </a:lnTo>
                  <a:lnTo>
                    <a:pt x="56" y="52"/>
                  </a:lnTo>
                  <a:lnTo>
                    <a:pt x="60" y="60"/>
                  </a:lnTo>
                  <a:lnTo>
                    <a:pt x="64" y="72"/>
                  </a:lnTo>
                  <a:lnTo>
                    <a:pt x="68" y="80"/>
                  </a:lnTo>
                  <a:lnTo>
                    <a:pt x="72" y="48"/>
                  </a:lnTo>
                  <a:lnTo>
                    <a:pt x="76" y="48"/>
                  </a:lnTo>
                  <a:lnTo>
                    <a:pt x="80" y="24"/>
                  </a:lnTo>
                  <a:lnTo>
                    <a:pt x="84" y="8"/>
                  </a:lnTo>
                  <a:lnTo>
                    <a:pt x="88" y="4"/>
                  </a:lnTo>
                  <a:lnTo>
                    <a:pt x="92" y="40"/>
                  </a:lnTo>
                  <a:lnTo>
                    <a:pt x="96" y="32"/>
                  </a:lnTo>
                  <a:lnTo>
                    <a:pt x="100" y="36"/>
                  </a:lnTo>
                  <a:lnTo>
                    <a:pt x="104" y="44"/>
                  </a:lnTo>
                  <a:lnTo>
                    <a:pt x="108" y="60"/>
                  </a:lnTo>
                  <a:lnTo>
                    <a:pt x="112" y="72"/>
                  </a:lnTo>
                  <a:lnTo>
                    <a:pt x="116" y="56"/>
                  </a:lnTo>
                  <a:lnTo>
                    <a:pt x="120" y="72"/>
                  </a:lnTo>
                  <a:lnTo>
                    <a:pt x="124" y="48"/>
                  </a:lnTo>
                  <a:lnTo>
                    <a:pt x="128" y="40"/>
                  </a:lnTo>
                  <a:lnTo>
                    <a:pt x="132" y="36"/>
                  </a:lnTo>
                  <a:lnTo>
                    <a:pt x="136" y="72"/>
                  </a:lnTo>
                  <a:lnTo>
                    <a:pt x="140" y="100"/>
                  </a:lnTo>
                  <a:lnTo>
                    <a:pt x="144" y="112"/>
                  </a:lnTo>
                  <a:lnTo>
                    <a:pt x="148" y="128"/>
                  </a:lnTo>
                  <a:lnTo>
                    <a:pt x="152" y="152"/>
                  </a:lnTo>
                  <a:lnTo>
                    <a:pt x="156" y="156"/>
                  </a:lnTo>
                  <a:lnTo>
                    <a:pt x="160" y="176"/>
                  </a:lnTo>
                  <a:lnTo>
                    <a:pt x="164" y="196"/>
                  </a:lnTo>
                  <a:lnTo>
                    <a:pt x="168" y="156"/>
                  </a:lnTo>
                  <a:lnTo>
                    <a:pt x="172" y="144"/>
                  </a:lnTo>
                  <a:lnTo>
                    <a:pt x="176" y="120"/>
                  </a:lnTo>
                  <a:lnTo>
                    <a:pt x="180" y="88"/>
                  </a:lnTo>
                  <a:lnTo>
                    <a:pt x="184" y="92"/>
                  </a:lnTo>
                  <a:lnTo>
                    <a:pt x="188" y="84"/>
                  </a:lnTo>
                  <a:lnTo>
                    <a:pt x="192" y="84"/>
                  </a:lnTo>
                  <a:lnTo>
                    <a:pt x="196" y="80"/>
                  </a:lnTo>
                  <a:lnTo>
                    <a:pt x="200" y="80"/>
                  </a:lnTo>
                  <a:lnTo>
                    <a:pt x="204" y="92"/>
                  </a:lnTo>
                  <a:lnTo>
                    <a:pt x="208" y="92"/>
                  </a:lnTo>
                  <a:lnTo>
                    <a:pt x="212" y="100"/>
                  </a:lnTo>
                  <a:lnTo>
                    <a:pt x="216" y="128"/>
                  </a:lnTo>
                  <a:lnTo>
                    <a:pt x="220" y="136"/>
                  </a:lnTo>
                  <a:lnTo>
                    <a:pt x="224" y="168"/>
                  </a:lnTo>
                  <a:lnTo>
                    <a:pt x="228" y="180"/>
                  </a:lnTo>
                  <a:lnTo>
                    <a:pt x="232" y="180"/>
                  </a:lnTo>
                  <a:lnTo>
                    <a:pt x="236" y="196"/>
                  </a:lnTo>
                  <a:lnTo>
                    <a:pt x="240" y="168"/>
                  </a:lnTo>
                  <a:lnTo>
                    <a:pt x="244" y="156"/>
                  </a:lnTo>
                  <a:lnTo>
                    <a:pt x="248" y="132"/>
                  </a:lnTo>
                  <a:lnTo>
                    <a:pt x="252" y="120"/>
                  </a:lnTo>
                  <a:lnTo>
                    <a:pt x="256" y="104"/>
                  </a:lnTo>
                  <a:lnTo>
                    <a:pt x="260" y="100"/>
                  </a:lnTo>
                  <a:lnTo>
                    <a:pt x="264" y="112"/>
                  </a:lnTo>
                  <a:lnTo>
                    <a:pt x="268" y="100"/>
                  </a:lnTo>
                  <a:lnTo>
                    <a:pt x="272" y="104"/>
                  </a:lnTo>
                  <a:lnTo>
                    <a:pt x="276" y="88"/>
                  </a:lnTo>
                  <a:lnTo>
                    <a:pt x="280" y="96"/>
                  </a:lnTo>
                  <a:lnTo>
                    <a:pt x="284" y="96"/>
                  </a:lnTo>
                  <a:lnTo>
                    <a:pt x="288" y="92"/>
                  </a:lnTo>
                  <a:lnTo>
                    <a:pt x="292" y="96"/>
                  </a:lnTo>
                  <a:lnTo>
                    <a:pt x="296" y="76"/>
                  </a:lnTo>
                  <a:lnTo>
                    <a:pt x="300" y="56"/>
                  </a:lnTo>
                  <a:lnTo>
                    <a:pt x="304" y="40"/>
                  </a:lnTo>
                  <a:lnTo>
                    <a:pt x="308" y="28"/>
                  </a:lnTo>
                  <a:lnTo>
                    <a:pt x="312" y="32"/>
                  </a:lnTo>
                  <a:lnTo>
                    <a:pt x="316" y="44"/>
                  </a:lnTo>
                  <a:lnTo>
                    <a:pt x="320" y="72"/>
                  </a:lnTo>
                  <a:lnTo>
                    <a:pt x="324" y="60"/>
                  </a:lnTo>
                  <a:lnTo>
                    <a:pt x="329" y="56"/>
                  </a:lnTo>
                  <a:lnTo>
                    <a:pt x="333" y="32"/>
                  </a:lnTo>
                  <a:lnTo>
                    <a:pt x="337" y="40"/>
                  </a:lnTo>
                  <a:lnTo>
                    <a:pt x="341" y="52"/>
                  </a:lnTo>
                  <a:lnTo>
                    <a:pt x="345" y="84"/>
                  </a:lnTo>
                  <a:lnTo>
                    <a:pt x="349" y="76"/>
                  </a:lnTo>
                  <a:lnTo>
                    <a:pt x="353" y="108"/>
                  </a:lnTo>
                  <a:lnTo>
                    <a:pt x="357" y="84"/>
                  </a:lnTo>
                  <a:lnTo>
                    <a:pt x="361" y="72"/>
                  </a:lnTo>
                  <a:lnTo>
                    <a:pt x="365" y="92"/>
                  </a:lnTo>
                  <a:lnTo>
                    <a:pt x="369" y="80"/>
                  </a:lnTo>
                  <a:lnTo>
                    <a:pt x="373" y="76"/>
                  </a:lnTo>
                  <a:lnTo>
                    <a:pt x="377" y="80"/>
                  </a:lnTo>
                  <a:lnTo>
                    <a:pt x="381" y="80"/>
                  </a:lnTo>
                  <a:lnTo>
                    <a:pt x="385" y="72"/>
                  </a:lnTo>
                  <a:lnTo>
                    <a:pt x="389" y="60"/>
                  </a:lnTo>
                  <a:lnTo>
                    <a:pt x="393" y="60"/>
                  </a:lnTo>
                  <a:lnTo>
                    <a:pt x="397" y="40"/>
                  </a:lnTo>
                  <a:lnTo>
                    <a:pt x="401" y="68"/>
                  </a:lnTo>
                  <a:lnTo>
                    <a:pt x="405" y="60"/>
                  </a:lnTo>
                  <a:lnTo>
                    <a:pt x="409" y="76"/>
                  </a:lnTo>
                  <a:lnTo>
                    <a:pt x="413" y="104"/>
                  </a:lnTo>
                  <a:lnTo>
                    <a:pt x="417" y="96"/>
                  </a:lnTo>
                  <a:lnTo>
                    <a:pt x="421" y="116"/>
                  </a:lnTo>
                  <a:lnTo>
                    <a:pt x="425" y="116"/>
                  </a:lnTo>
                  <a:lnTo>
                    <a:pt x="429" y="116"/>
                  </a:lnTo>
                  <a:lnTo>
                    <a:pt x="433" y="92"/>
                  </a:lnTo>
                  <a:lnTo>
                    <a:pt x="437" y="80"/>
                  </a:lnTo>
                  <a:lnTo>
                    <a:pt x="441" y="40"/>
                  </a:lnTo>
                  <a:lnTo>
                    <a:pt x="445" y="24"/>
                  </a:lnTo>
                  <a:lnTo>
                    <a:pt x="449" y="44"/>
                  </a:lnTo>
                  <a:lnTo>
                    <a:pt x="453" y="44"/>
                  </a:lnTo>
                  <a:lnTo>
                    <a:pt x="457" y="76"/>
                  </a:lnTo>
                  <a:lnTo>
                    <a:pt x="461" y="84"/>
                  </a:lnTo>
                  <a:lnTo>
                    <a:pt x="465" y="108"/>
                  </a:lnTo>
                  <a:lnTo>
                    <a:pt x="469" y="116"/>
                  </a:lnTo>
                  <a:lnTo>
                    <a:pt x="473" y="112"/>
                  </a:lnTo>
                  <a:lnTo>
                    <a:pt x="477" y="124"/>
                  </a:lnTo>
                  <a:lnTo>
                    <a:pt x="481" y="120"/>
                  </a:lnTo>
                  <a:lnTo>
                    <a:pt x="485" y="112"/>
                  </a:lnTo>
                  <a:lnTo>
                    <a:pt x="489" y="64"/>
                  </a:lnTo>
                  <a:lnTo>
                    <a:pt x="493" y="32"/>
                  </a:lnTo>
                  <a:lnTo>
                    <a:pt x="497" y="20"/>
                  </a:lnTo>
                  <a:lnTo>
                    <a:pt x="501" y="8"/>
                  </a:lnTo>
                  <a:lnTo>
                    <a:pt x="505" y="0"/>
                  </a:lnTo>
                  <a:lnTo>
                    <a:pt x="509" y="24"/>
                  </a:lnTo>
                  <a:lnTo>
                    <a:pt x="513" y="36"/>
                  </a:lnTo>
                </a:path>
              </a:pathLst>
            </a:custGeom>
            <a:noFill/>
            <a:ln w="0">
              <a:solidFill>
                <a:srgbClr val="FF0000"/>
              </a:solidFill>
              <a:prstDash val="solid"/>
              <a:round/>
              <a:headEnd/>
              <a:tailEnd/>
            </a:ln>
          </p:spPr>
          <p:txBody>
            <a:bodyPr/>
            <a:lstStyle/>
            <a:p>
              <a:endParaRPr lang="en-GB"/>
            </a:p>
          </p:txBody>
        </p:sp>
        <p:sp>
          <p:nvSpPr>
            <p:cNvPr id="120" name="Line 143"/>
            <p:cNvSpPr>
              <a:spLocks noChangeShapeType="1"/>
            </p:cNvSpPr>
            <p:nvPr/>
          </p:nvSpPr>
          <p:spPr bwMode="auto">
            <a:xfrm flipV="1">
              <a:off x="9094539" y="4791993"/>
              <a:ext cx="12700" cy="6350"/>
            </a:xfrm>
            <a:prstGeom prst="line">
              <a:avLst/>
            </a:prstGeom>
            <a:noFill/>
            <a:ln w="0">
              <a:solidFill>
                <a:srgbClr val="FF0000"/>
              </a:solidFill>
              <a:round/>
              <a:headEnd/>
              <a:tailEnd/>
            </a:ln>
          </p:spPr>
          <p:txBody>
            <a:bodyPr/>
            <a:lstStyle/>
            <a:p>
              <a:endParaRPr lang="en-GB"/>
            </a:p>
          </p:txBody>
        </p:sp>
        <p:sp>
          <p:nvSpPr>
            <p:cNvPr id="121" name="Freeform 144"/>
            <p:cNvSpPr>
              <a:spLocks/>
            </p:cNvSpPr>
            <p:nvPr/>
          </p:nvSpPr>
          <p:spPr bwMode="auto">
            <a:xfrm>
              <a:off x="7473702" y="4595143"/>
              <a:ext cx="806450" cy="476250"/>
            </a:xfrm>
            <a:custGeom>
              <a:avLst/>
              <a:gdLst>
                <a:gd name="T0" fmla="*/ 20161251 w 508"/>
                <a:gd name="T1" fmla="*/ 352821831 h 300"/>
                <a:gd name="T2" fmla="*/ 50403125 w 508"/>
                <a:gd name="T3" fmla="*/ 161289984 h 300"/>
                <a:gd name="T4" fmla="*/ 80645005 w 508"/>
                <a:gd name="T5" fmla="*/ 0 h 300"/>
                <a:gd name="T6" fmla="*/ 110886898 w 508"/>
                <a:gd name="T7" fmla="*/ 0 h 300"/>
                <a:gd name="T8" fmla="*/ 141128766 w 508"/>
                <a:gd name="T9" fmla="*/ 272176863 h 300"/>
                <a:gd name="T10" fmla="*/ 171370633 w 508"/>
                <a:gd name="T11" fmla="*/ 403224935 h 300"/>
                <a:gd name="T12" fmla="*/ 201612501 w 508"/>
                <a:gd name="T13" fmla="*/ 433466897 h 300"/>
                <a:gd name="T14" fmla="*/ 231854419 w 508"/>
                <a:gd name="T15" fmla="*/ 433466897 h 300"/>
                <a:gd name="T16" fmla="*/ 262096286 w 508"/>
                <a:gd name="T17" fmla="*/ 342741210 h 300"/>
                <a:gd name="T18" fmla="*/ 292338154 w 508"/>
                <a:gd name="T19" fmla="*/ 463708760 h 300"/>
                <a:gd name="T20" fmla="*/ 322580022 w 508"/>
                <a:gd name="T21" fmla="*/ 594756831 h 300"/>
                <a:gd name="T22" fmla="*/ 352821889 w 508"/>
                <a:gd name="T23" fmla="*/ 645159936 h 300"/>
                <a:gd name="T24" fmla="*/ 383063757 w 508"/>
                <a:gd name="T25" fmla="*/ 756046766 h 300"/>
                <a:gd name="T26" fmla="*/ 413305625 w 508"/>
                <a:gd name="T27" fmla="*/ 635079315 h 300"/>
                <a:gd name="T28" fmla="*/ 443547592 w 508"/>
                <a:gd name="T29" fmla="*/ 463708760 h 300"/>
                <a:gd name="T30" fmla="*/ 473789460 w 508"/>
                <a:gd name="T31" fmla="*/ 504031243 h 300"/>
                <a:gd name="T32" fmla="*/ 504031327 w 508"/>
                <a:gd name="T33" fmla="*/ 604837452 h 300"/>
                <a:gd name="T34" fmla="*/ 534273195 w 508"/>
                <a:gd name="T35" fmla="*/ 614918073 h 300"/>
                <a:gd name="T36" fmla="*/ 564515063 w 508"/>
                <a:gd name="T37" fmla="*/ 514111864 h 300"/>
                <a:gd name="T38" fmla="*/ 594756931 w 508"/>
                <a:gd name="T39" fmla="*/ 312499347 h 300"/>
                <a:gd name="T40" fmla="*/ 624998798 w 508"/>
                <a:gd name="T41" fmla="*/ 393144314 h 300"/>
                <a:gd name="T42" fmla="*/ 655240666 w 508"/>
                <a:gd name="T43" fmla="*/ 554434348 h 300"/>
                <a:gd name="T44" fmla="*/ 685482534 w 508"/>
                <a:gd name="T45" fmla="*/ 554434348 h 300"/>
                <a:gd name="T46" fmla="*/ 715724401 w 508"/>
                <a:gd name="T47" fmla="*/ 453628139 h 300"/>
                <a:gd name="T48" fmla="*/ 745966269 w 508"/>
                <a:gd name="T49" fmla="*/ 272176863 h 300"/>
                <a:gd name="T50" fmla="*/ 776208137 w 508"/>
                <a:gd name="T51" fmla="*/ 221773759 h 300"/>
                <a:gd name="T52" fmla="*/ 806450005 w 508"/>
                <a:gd name="T53" fmla="*/ 312499347 h 300"/>
                <a:gd name="T54" fmla="*/ 836692071 w 508"/>
                <a:gd name="T55" fmla="*/ 282257484 h 300"/>
                <a:gd name="T56" fmla="*/ 866933939 w 508"/>
                <a:gd name="T57" fmla="*/ 141128742 h 300"/>
                <a:gd name="T58" fmla="*/ 897175806 w 508"/>
                <a:gd name="T59" fmla="*/ 131048121 h 300"/>
                <a:gd name="T60" fmla="*/ 927417674 w 508"/>
                <a:gd name="T61" fmla="*/ 100806234 h 300"/>
                <a:gd name="T62" fmla="*/ 957659542 w 508"/>
                <a:gd name="T63" fmla="*/ 181451226 h 300"/>
                <a:gd name="T64" fmla="*/ 987901409 w 508"/>
                <a:gd name="T65" fmla="*/ 262096243 h 300"/>
                <a:gd name="T66" fmla="*/ 1018143277 w 508"/>
                <a:gd name="T67" fmla="*/ 131048121 h 300"/>
                <a:gd name="T68" fmla="*/ 1048385145 w 508"/>
                <a:gd name="T69" fmla="*/ 181451226 h 300"/>
                <a:gd name="T70" fmla="*/ 1078627013 w 508"/>
                <a:gd name="T71" fmla="*/ 423386276 h 300"/>
                <a:gd name="T72" fmla="*/ 1108868880 w 508"/>
                <a:gd name="T73" fmla="*/ 282257484 h 300"/>
                <a:gd name="T74" fmla="*/ 1139110748 w 508"/>
                <a:gd name="T75" fmla="*/ 161289984 h 300"/>
                <a:gd name="T76" fmla="*/ 1169352616 w 508"/>
                <a:gd name="T77" fmla="*/ 262096243 h 300"/>
                <a:gd name="T78" fmla="*/ 1199594484 w 508"/>
                <a:gd name="T79" fmla="*/ 342741210 h 300"/>
                <a:gd name="T80" fmla="*/ 1229836351 w 508"/>
                <a:gd name="T81" fmla="*/ 423386276 h 300"/>
                <a:gd name="T82" fmla="*/ 1260078219 w 508"/>
                <a:gd name="T83" fmla="*/ 655240557 h 3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300"/>
                <a:gd name="T128" fmla="*/ 508 w 508"/>
                <a:gd name="T129" fmla="*/ 300 h 3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300">
                  <a:moveTo>
                    <a:pt x="0" y="156"/>
                  </a:moveTo>
                  <a:lnTo>
                    <a:pt x="4" y="152"/>
                  </a:lnTo>
                  <a:lnTo>
                    <a:pt x="8" y="140"/>
                  </a:lnTo>
                  <a:lnTo>
                    <a:pt x="12" y="100"/>
                  </a:lnTo>
                  <a:lnTo>
                    <a:pt x="16" y="84"/>
                  </a:lnTo>
                  <a:lnTo>
                    <a:pt x="20" y="64"/>
                  </a:lnTo>
                  <a:lnTo>
                    <a:pt x="24" y="32"/>
                  </a:lnTo>
                  <a:lnTo>
                    <a:pt x="28" y="12"/>
                  </a:lnTo>
                  <a:lnTo>
                    <a:pt x="32" y="0"/>
                  </a:lnTo>
                  <a:lnTo>
                    <a:pt x="36" y="12"/>
                  </a:lnTo>
                  <a:lnTo>
                    <a:pt x="40" y="4"/>
                  </a:lnTo>
                  <a:lnTo>
                    <a:pt x="44" y="0"/>
                  </a:lnTo>
                  <a:lnTo>
                    <a:pt x="48" y="52"/>
                  </a:lnTo>
                  <a:lnTo>
                    <a:pt x="52" y="84"/>
                  </a:lnTo>
                  <a:lnTo>
                    <a:pt x="56" y="108"/>
                  </a:lnTo>
                  <a:lnTo>
                    <a:pt x="60" y="132"/>
                  </a:lnTo>
                  <a:lnTo>
                    <a:pt x="64" y="148"/>
                  </a:lnTo>
                  <a:lnTo>
                    <a:pt x="68" y="160"/>
                  </a:lnTo>
                  <a:lnTo>
                    <a:pt x="72" y="172"/>
                  </a:lnTo>
                  <a:lnTo>
                    <a:pt x="76" y="172"/>
                  </a:lnTo>
                  <a:lnTo>
                    <a:pt x="80" y="172"/>
                  </a:lnTo>
                  <a:lnTo>
                    <a:pt x="84" y="164"/>
                  </a:lnTo>
                  <a:lnTo>
                    <a:pt x="88" y="144"/>
                  </a:lnTo>
                  <a:lnTo>
                    <a:pt x="92" y="172"/>
                  </a:lnTo>
                  <a:lnTo>
                    <a:pt x="96" y="156"/>
                  </a:lnTo>
                  <a:lnTo>
                    <a:pt x="100" y="136"/>
                  </a:lnTo>
                  <a:lnTo>
                    <a:pt x="104" y="136"/>
                  </a:lnTo>
                  <a:lnTo>
                    <a:pt x="108" y="132"/>
                  </a:lnTo>
                  <a:lnTo>
                    <a:pt x="112" y="144"/>
                  </a:lnTo>
                  <a:lnTo>
                    <a:pt x="116" y="184"/>
                  </a:lnTo>
                  <a:lnTo>
                    <a:pt x="120" y="216"/>
                  </a:lnTo>
                  <a:lnTo>
                    <a:pt x="124" y="212"/>
                  </a:lnTo>
                  <a:lnTo>
                    <a:pt x="128" y="236"/>
                  </a:lnTo>
                  <a:lnTo>
                    <a:pt x="132" y="264"/>
                  </a:lnTo>
                  <a:lnTo>
                    <a:pt x="136" y="272"/>
                  </a:lnTo>
                  <a:lnTo>
                    <a:pt x="140" y="256"/>
                  </a:lnTo>
                  <a:lnTo>
                    <a:pt x="144" y="284"/>
                  </a:lnTo>
                  <a:lnTo>
                    <a:pt x="148" y="280"/>
                  </a:lnTo>
                  <a:lnTo>
                    <a:pt x="152" y="300"/>
                  </a:lnTo>
                  <a:lnTo>
                    <a:pt x="156" y="280"/>
                  </a:lnTo>
                  <a:lnTo>
                    <a:pt x="160" y="280"/>
                  </a:lnTo>
                  <a:lnTo>
                    <a:pt x="164" y="252"/>
                  </a:lnTo>
                  <a:lnTo>
                    <a:pt x="168" y="208"/>
                  </a:lnTo>
                  <a:lnTo>
                    <a:pt x="172" y="204"/>
                  </a:lnTo>
                  <a:lnTo>
                    <a:pt x="176" y="184"/>
                  </a:lnTo>
                  <a:lnTo>
                    <a:pt x="180" y="184"/>
                  </a:lnTo>
                  <a:lnTo>
                    <a:pt x="184" y="168"/>
                  </a:lnTo>
                  <a:lnTo>
                    <a:pt x="188" y="200"/>
                  </a:lnTo>
                  <a:lnTo>
                    <a:pt x="192" y="196"/>
                  </a:lnTo>
                  <a:lnTo>
                    <a:pt x="196" y="220"/>
                  </a:lnTo>
                  <a:lnTo>
                    <a:pt x="200" y="240"/>
                  </a:lnTo>
                  <a:lnTo>
                    <a:pt x="204" y="236"/>
                  </a:lnTo>
                  <a:lnTo>
                    <a:pt x="208" y="252"/>
                  </a:lnTo>
                  <a:lnTo>
                    <a:pt x="212" y="244"/>
                  </a:lnTo>
                  <a:lnTo>
                    <a:pt x="216" y="252"/>
                  </a:lnTo>
                  <a:lnTo>
                    <a:pt x="220" y="232"/>
                  </a:lnTo>
                  <a:lnTo>
                    <a:pt x="224" y="204"/>
                  </a:lnTo>
                  <a:lnTo>
                    <a:pt x="228" y="172"/>
                  </a:lnTo>
                  <a:lnTo>
                    <a:pt x="232" y="156"/>
                  </a:lnTo>
                  <a:lnTo>
                    <a:pt x="236" y="124"/>
                  </a:lnTo>
                  <a:lnTo>
                    <a:pt x="240" y="136"/>
                  </a:lnTo>
                  <a:lnTo>
                    <a:pt x="244" y="136"/>
                  </a:lnTo>
                  <a:lnTo>
                    <a:pt x="248" y="156"/>
                  </a:lnTo>
                  <a:lnTo>
                    <a:pt x="252" y="188"/>
                  </a:lnTo>
                  <a:lnTo>
                    <a:pt x="256" y="192"/>
                  </a:lnTo>
                  <a:lnTo>
                    <a:pt x="260" y="220"/>
                  </a:lnTo>
                  <a:lnTo>
                    <a:pt x="264" y="228"/>
                  </a:lnTo>
                  <a:lnTo>
                    <a:pt x="268" y="240"/>
                  </a:lnTo>
                  <a:lnTo>
                    <a:pt x="272" y="220"/>
                  </a:lnTo>
                  <a:lnTo>
                    <a:pt x="276" y="232"/>
                  </a:lnTo>
                  <a:lnTo>
                    <a:pt x="280" y="204"/>
                  </a:lnTo>
                  <a:lnTo>
                    <a:pt x="284" y="180"/>
                  </a:lnTo>
                  <a:lnTo>
                    <a:pt x="288" y="172"/>
                  </a:lnTo>
                  <a:lnTo>
                    <a:pt x="292" y="140"/>
                  </a:lnTo>
                  <a:lnTo>
                    <a:pt x="296" y="108"/>
                  </a:lnTo>
                  <a:lnTo>
                    <a:pt x="300" y="96"/>
                  </a:lnTo>
                  <a:lnTo>
                    <a:pt x="304" y="92"/>
                  </a:lnTo>
                  <a:lnTo>
                    <a:pt x="308" y="88"/>
                  </a:lnTo>
                  <a:lnTo>
                    <a:pt x="312" y="76"/>
                  </a:lnTo>
                  <a:lnTo>
                    <a:pt x="316" y="120"/>
                  </a:lnTo>
                  <a:lnTo>
                    <a:pt x="320" y="124"/>
                  </a:lnTo>
                  <a:lnTo>
                    <a:pt x="324" y="140"/>
                  </a:lnTo>
                  <a:lnTo>
                    <a:pt x="328" y="132"/>
                  </a:lnTo>
                  <a:lnTo>
                    <a:pt x="332" y="112"/>
                  </a:lnTo>
                  <a:lnTo>
                    <a:pt x="336" y="88"/>
                  </a:lnTo>
                  <a:lnTo>
                    <a:pt x="340" y="84"/>
                  </a:lnTo>
                  <a:lnTo>
                    <a:pt x="344" y="56"/>
                  </a:lnTo>
                  <a:lnTo>
                    <a:pt x="348" y="36"/>
                  </a:lnTo>
                  <a:lnTo>
                    <a:pt x="352" y="56"/>
                  </a:lnTo>
                  <a:lnTo>
                    <a:pt x="356" y="52"/>
                  </a:lnTo>
                  <a:lnTo>
                    <a:pt x="360" y="48"/>
                  </a:lnTo>
                  <a:lnTo>
                    <a:pt x="364" y="68"/>
                  </a:lnTo>
                  <a:lnTo>
                    <a:pt x="368" y="40"/>
                  </a:lnTo>
                  <a:lnTo>
                    <a:pt x="372" y="44"/>
                  </a:lnTo>
                  <a:lnTo>
                    <a:pt x="376" y="48"/>
                  </a:lnTo>
                  <a:lnTo>
                    <a:pt x="380" y="72"/>
                  </a:lnTo>
                  <a:lnTo>
                    <a:pt x="384" y="96"/>
                  </a:lnTo>
                  <a:lnTo>
                    <a:pt x="388" y="88"/>
                  </a:lnTo>
                  <a:lnTo>
                    <a:pt x="392" y="104"/>
                  </a:lnTo>
                  <a:lnTo>
                    <a:pt x="396" y="104"/>
                  </a:lnTo>
                  <a:lnTo>
                    <a:pt x="400" y="84"/>
                  </a:lnTo>
                  <a:lnTo>
                    <a:pt x="404" y="52"/>
                  </a:lnTo>
                  <a:lnTo>
                    <a:pt x="408" y="52"/>
                  </a:lnTo>
                  <a:lnTo>
                    <a:pt x="412" y="40"/>
                  </a:lnTo>
                  <a:lnTo>
                    <a:pt x="416" y="72"/>
                  </a:lnTo>
                  <a:lnTo>
                    <a:pt x="420" y="92"/>
                  </a:lnTo>
                  <a:lnTo>
                    <a:pt x="424" y="120"/>
                  </a:lnTo>
                  <a:lnTo>
                    <a:pt x="428" y="168"/>
                  </a:lnTo>
                  <a:lnTo>
                    <a:pt x="432" y="156"/>
                  </a:lnTo>
                  <a:lnTo>
                    <a:pt x="436" y="152"/>
                  </a:lnTo>
                  <a:lnTo>
                    <a:pt x="440" y="112"/>
                  </a:lnTo>
                  <a:lnTo>
                    <a:pt x="444" y="84"/>
                  </a:lnTo>
                  <a:lnTo>
                    <a:pt x="448" y="60"/>
                  </a:lnTo>
                  <a:lnTo>
                    <a:pt x="452" y="64"/>
                  </a:lnTo>
                  <a:lnTo>
                    <a:pt x="456" y="72"/>
                  </a:lnTo>
                  <a:lnTo>
                    <a:pt x="460" y="76"/>
                  </a:lnTo>
                  <a:lnTo>
                    <a:pt x="464" y="104"/>
                  </a:lnTo>
                  <a:lnTo>
                    <a:pt x="468" y="112"/>
                  </a:lnTo>
                  <a:lnTo>
                    <a:pt x="472" y="120"/>
                  </a:lnTo>
                  <a:lnTo>
                    <a:pt x="476" y="136"/>
                  </a:lnTo>
                  <a:lnTo>
                    <a:pt x="480" y="136"/>
                  </a:lnTo>
                  <a:lnTo>
                    <a:pt x="484" y="152"/>
                  </a:lnTo>
                  <a:lnTo>
                    <a:pt x="488" y="168"/>
                  </a:lnTo>
                  <a:lnTo>
                    <a:pt x="492" y="188"/>
                  </a:lnTo>
                  <a:lnTo>
                    <a:pt x="496" y="236"/>
                  </a:lnTo>
                  <a:lnTo>
                    <a:pt x="500" y="260"/>
                  </a:lnTo>
                  <a:lnTo>
                    <a:pt x="504" y="268"/>
                  </a:lnTo>
                  <a:lnTo>
                    <a:pt x="508" y="244"/>
                  </a:lnTo>
                </a:path>
              </a:pathLst>
            </a:custGeom>
            <a:noFill/>
            <a:ln w="0">
              <a:solidFill>
                <a:srgbClr val="00BFBF"/>
              </a:solidFill>
              <a:prstDash val="solid"/>
              <a:round/>
              <a:headEnd/>
              <a:tailEnd/>
            </a:ln>
          </p:spPr>
          <p:txBody>
            <a:bodyPr/>
            <a:lstStyle/>
            <a:p>
              <a:endParaRPr lang="en-GB"/>
            </a:p>
          </p:txBody>
        </p:sp>
        <p:sp>
          <p:nvSpPr>
            <p:cNvPr id="122" name="Freeform 145"/>
            <p:cNvSpPr>
              <a:spLocks/>
            </p:cNvSpPr>
            <p:nvPr/>
          </p:nvSpPr>
          <p:spPr bwMode="auto">
            <a:xfrm>
              <a:off x="8280152" y="4703093"/>
              <a:ext cx="814387" cy="368300"/>
            </a:xfrm>
            <a:custGeom>
              <a:avLst/>
              <a:gdLst>
                <a:gd name="T0" fmla="*/ 30241854 w 513"/>
                <a:gd name="T1" fmla="*/ 463708826 h 232"/>
                <a:gd name="T2" fmla="*/ 60483709 w 513"/>
                <a:gd name="T3" fmla="*/ 524192561 h 232"/>
                <a:gd name="T4" fmla="*/ 90725551 w 513"/>
                <a:gd name="T5" fmla="*/ 362902504 h 232"/>
                <a:gd name="T6" fmla="*/ 120967418 w 513"/>
                <a:gd name="T7" fmla="*/ 201612497 h 232"/>
                <a:gd name="T8" fmla="*/ 151209260 w 513"/>
                <a:gd name="T9" fmla="*/ 252015658 h 232"/>
                <a:gd name="T10" fmla="*/ 181451102 w 513"/>
                <a:gd name="T11" fmla="*/ 141128762 h 232"/>
                <a:gd name="T12" fmla="*/ 211692994 w 513"/>
                <a:gd name="T13" fmla="*/ 0 h 232"/>
                <a:gd name="T14" fmla="*/ 241934836 w 513"/>
                <a:gd name="T15" fmla="*/ 50403124 h 232"/>
                <a:gd name="T16" fmla="*/ 272176678 w 513"/>
                <a:gd name="T17" fmla="*/ 161290007 h 232"/>
                <a:gd name="T18" fmla="*/ 302418520 w 513"/>
                <a:gd name="T19" fmla="*/ 171370630 h 232"/>
                <a:gd name="T20" fmla="*/ 332660362 w 513"/>
                <a:gd name="T21" fmla="*/ 171370630 h 232"/>
                <a:gd name="T22" fmla="*/ 362902204 w 513"/>
                <a:gd name="T23" fmla="*/ 302418770 h 232"/>
                <a:gd name="T24" fmla="*/ 393144046 w 513"/>
                <a:gd name="T25" fmla="*/ 504031316 h 232"/>
                <a:gd name="T26" fmla="*/ 423385987 w 513"/>
                <a:gd name="T27" fmla="*/ 463708826 h 232"/>
                <a:gd name="T28" fmla="*/ 453627829 w 513"/>
                <a:gd name="T29" fmla="*/ 342741259 h 232"/>
                <a:gd name="T30" fmla="*/ 483869671 w 513"/>
                <a:gd name="T31" fmla="*/ 272176903 h 232"/>
                <a:gd name="T32" fmla="*/ 514111513 w 513"/>
                <a:gd name="T33" fmla="*/ 322580014 h 232"/>
                <a:gd name="T34" fmla="*/ 544353355 w 513"/>
                <a:gd name="T35" fmla="*/ 433466959 h 232"/>
                <a:gd name="T36" fmla="*/ 574595197 w 513"/>
                <a:gd name="T37" fmla="*/ 574595672 h 232"/>
                <a:gd name="T38" fmla="*/ 604837039 w 513"/>
                <a:gd name="T39" fmla="*/ 544353805 h 232"/>
                <a:gd name="T40" fmla="*/ 635078881 w 513"/>
                <a:gd name="T41" fmla="*/ 393144371 h 232"/>
                <a:gd name="T42" fmla="*/ 665320723 w 513"/>
                <a:gd name="T43" fmla="*/ 292338147 h 232"/>
                <a:gd name="T44" fmla="*/ 695562565 w 513"/>
                <a:gd name="T45" fmla="*/ 292338147 h 232"/>
                <a:gd name="T46" fmla="*/ 725804407 w 513"/>
                <a:gd name="T47" fmla="*/ 362902504 h 232"/>
                <a:gd name="T48" fmla="*/ 756046249 w 513"/>
                <a:gd name="T49" fmla="*/ 131048140 h 232"/>
                <a:gd name="T50" fmla="*/ 786288091 w 513"/>
                <a:gd name="T51" fmla="*/ 50403124 h 232"/>
                <a:gd name="T52" fmla="*/ 816529934 w 513"/>
                <a:gd name="T53" fmla="*/ 131048140 h 232"/>
                <a:gd name="T54" fmla="*/ 849291334 w 513"/>
                <a:gd name="T55" fmla="*/ 231854413 h 232"/>
                <a:gd name="T56" fmla="*/ 879533176 w 513"/>
                <a:gd name="T57" fmla="*/ 252015658 h 232"/>
                <a:gd name="T58" fmla="*/ 909775018 w 513"/>
                <a:gd name="T59" fmla="*/ 252015658 h 232"/>
                <a:gd name="T60" fmla="*/ 940016860 w 513"/>
                <a:gd name="T61" fmla="*/ 342741259 h 232"/>
                <a:gd name="T62" fmla="*/ 970258702 w 513"/>
                <a:gd name="T63" fmla="*/ 322580014 h 232"/>
                <a:gd name="T64" fmla="*/ 1000500544 w 513"/>
                <a:gd name="T65" fmla="*/ 221773791 h 232"/>
                <a:gd name="T66" fmla="*/ 1030742386 w 513"/>
                <a:gd name="T67" fmla="*/ 252015658 h 232"/>
                <a:gd name="T68" fmla="*/ 1060984228 w 513"/>
                <a:gd name="T69" fmla="*/ 342741259 h 232"/>
                <a:gd name="T70" fmla="*/ 1091226070 w 513"/>
                <a:gd name="T71" fmla="*/ 252015658 h 232"/>
                <a:gd name="T72" fmla="*/ 1121467912 w 513"/>
                <a:gd name="T73" fmla="*/ 141128762 h 232"/>
                <a:gd name="T74" fmla="*/ 1151709754 w 513"/>
                <a:gd name="T75" fmla="*/ 272176903 h 232"/>
                <a:gd name="T76" fmla="*/ 1181951596 w 513"/>
                <a:gd name="T77" fmla="*/ 403224993 h 232"/>
                <a:gd name="T78" fmla="*/ 1212193438 w 513"/>
                <a:gd name="T79" fmla="*/ 352821881 h 232"/>
                <a:gd name="T80" fmla="*/ 1242435280 w 513"/>
                <a:gd name="T81" fmla="*/ 80645004 h 232"/>
                <a:gd name="T82" fmla="*/ 1272677122 w 513"/>
                <a:gd name="T83" fmla="*/ 40322502 h 2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232"/>
                <a:gd name="T128" fmla="*/ 513 w 513"/>
                <a:gd name="T129" fmla="*/ 232 h 2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232">
                  <a:moveTo>
                    <a:pt x="0" y="176"/>
                  </a:moveTo>
                  <a:lnTo>
                    <a:pt x="8" y="168"/>
                  </a:lnTo>
                  <a:lnTo>
                    <a:pt x="12" y="184"/>
                  </a:lnTo>
                  <a:lnTo>
                    <a:pt x="16" y="184"/>
                  </a:lnTo>
                  <a:lnTo>
                    <a:pt x="20" y="192"/>
                  </a:lnTo>
                  <a:lnTo>
                    <a:pt x="24" y="208"/>
                  </a:lnTo>
                  <a:lnTo>
                    <a:pt x="28" y="200"/>
                  </a:lnTo>
                  <a:lnTo>
                    <a:pt x="32" y="184"/>
                  </a:lnTo>
                  <a:lnTo>
                    <a:pt x="36" y="144"/>
                  </a:lnTo>
                  <a:lnTo>
                    <a:pt x="40" y="140"/>
                  </a:lnTo>
                  <a:lnTo>
                    <a:pt x="44" y="104"/>
                  </a:lnTo>
                  <a:lnTo>
                    <a:pt x="48" y="80"/>
                  </a:lnTo>
                  <a:lnTo>
                    <a:pt x="52" y="80"/>
                  </a:lnTo>
                  <a:lnTo>
                    <a:pt x="56" y="96"/>
                  </a:lnTo>
                  <a:lnTo>
                    <a:pt x="60" y="100"/>
                  </a:lnTo>
                  <a:lnTo>
                    <a:pt x="64" y="108"/>
                  </a:lnTo>
                  <a:lnTo>
                    <a:pt x="68" y="80"/>
                  </a:lnTo>
                  <a:lnTo>
                    <a:pt x="72" y="56"/>
                  </a:lnTo>
                  <a:lnTo>
                    <a:pt x="76" y="28"/>
                  </a:lnTo>
                  <a:lnTo>
                    <a:pt x="80" y="12"/>
                  </a:lnTo>
                  <a:lnTo>
                    <a:pt x="84" y="0"/>
                  </a:lnTo>
                  <a:lnTo>
                    <a:pt x="88" y="36"/>
                  </a:lnTo>
                  <a:lnTo>
                    <a:pt x="92" y="36"/>
                  </a:lnTo>
                  <a:lnTo>
                    <a:pt x="96" y="20"/>
                  </a:lnTo>
                  <a:lnTo>
                    <a:pt x="100" y="28"/>
                  </a:lnTo>
                  <a:lnTo>
                    <a:pt x="104" y="44"/>
                  </a:lnTo>
                  <a:lnTo>
                    <a:pt x="108" y="64"/>
                  </a:lnTo>
                  <a:lnTo>
                    <a:pt x="112" y="76"/>
                  </a:lnTo>
                  <a:lnTo>
                    <a:pt x="116" y="84"/>
                  </a:lnTo>
                  <a:lnTo>
                    <a:pt x="120" y="68"/>
                  </a:lnTo>
                  <a:lnTo>
                    <a:pt x="124" y="68"/>
                  </a:lnTo>
                  <a:lnTo>
                    <a:pt x="128" y="52"/>
                  </a:lnTo>
                  <a:lnTo>
                    <a:pt x="132" y="68"/>
                  </a:lnTo>
                  <a:lnTo>
                    <a:pt x="136" y="88"/>
                  </a:lnTo>
                  <a:lnTo>
                    <a:pt x="140" y="112"/>
                  </a:lnTo>
                  <a:lnTo>
                    <a:pt x="144" y="120"/>
                  </a:lnTo>
                  <a:lnTo>
                    <a:pt x="148" y="148"/>
                  </a:lnTo>
                  <a:lnTo>
                    <a:pt x="152" y="188"/>
                  </a:lnTo>
                  <a:lnTo>
                    <a:pt x="156" y="200"/>
                  </a:lnTo>
                  <a:lnTo>
                    <a:pt x="160" y="200"/>
                  </a:lnTo>
                  <a:lnTo>
                    <a:pt x="164" y="208"/>
                  </a:lnTo>
                  <a:lnTo>
                    <a:pt x="168" y="184"/>
                  </a:lnTo>
                  <a:lnTo>
                    <a:pt x="172" y="164"/>
                  </a:lnTo>
                  <a:lnTo>
                    <a:pt x="176" y="148"/>
                  </a:lnTo>
                  <a:lnTo>
                    <a:pt x="180" y="136"/>
                  </a:lnTo>
                  <a:lnTo>
                    <a:pt x="184" y="124"/>
                  </a:lnTo>
                  <a:lnTo>
                    <a:pt x="188" y="116"/>
                  </a:lnTo>
                  <a:lnTo>
                    <a:pt x="192" y="108"/>
                  </a:lnTo>
                  <a:lnTo>
                    <a:pt x="196" y="120"/>
                  </a:lnTo>
                  <a:lnTo>
                    <a:pt x="200" y="104"/>
                  </a:lnTo>
                  <a:lnTo>
                    <a:pt x="204" y="128"/>
                  </a:lnTo>
                  <a:lnTo>
                    <a:pt x="208" y="128"/>
                  </a:lnTo>
                  <a:lnTo>
                    <a:pt x="212" y="144"/>
                  </a:lnTo>
                  <a:lnTo>
                    <a:pt x="216" y="172"/>
                  </a:lnTo>
                  <a:lnTo>
                    <a:pt x="220" y="184"/>
                  </a:lnTo>
                  <a:lnTo>
                    <a:pt x="224" y="220"/>
                  </a:lnTo>
                  <a:lnTo>
                    <a:pt x="228" y="228"/>
                  </a:lnTo>
                  <a:lnTo>
                    <a:pt x="232" y="212"/>
                  </a:lnTo>
                  <a:lnTo>
                    <a:pt x="236" y="232"/>
                  </a:lnTo>
                  <a:lnTo>
                    <a:pt x="240" y="216"/>
                  </a:lnTo>
                  <a:lnTo>
                    <a:pt x="244" y="204"/>
                  </a:lnTo>
                  <a:lnTo>
                    <a:pt x="248" y="188"/>
                  </a:lnTo>
                  <a:lnTo>
                    <a:pt x="252" y="156"/>
                  </a:lnTo>
                  <a:lnTo>
                    <a:pt x="256" y="132"/>
                  </a:lnTo>
                  <a:lnTo>
                    <a:pt x="260" y="124"/>
                  </a:lnTo>
                  <a:lnTo>
                    <a:pt x="264" y="116"/>
                  </a:lnTo>
                  <a:lnTo>
                    <a:pt x="268" y="104"/>
                  </a:lnTo>
                  <a:lnTo>
                    <a:pt x="272" y="124"/>
                  </a:lnTo>
                  <a:lnTo>
                    <a:pt x="276" y="116"/>
                  </a:lnTo>
                  <a:lnTo>
                    <a:pt x="280" y="144"/>
                  </a:lnTo>
                  <a:lnTo>
                    <a:pt x="284" y="148"/>
                  </a:lnTo>
                  <a:lnTo>
                    <a:pt x="288" y="144"/>
                  </a:lnTo>
                  <a:lnTo>
                    <a:pt x="292" y="124"/>
                  </a:lnTo>
                  <a:lnTo>
                    <a:pt x="296" y="92"/>
                  </a:lnTo>
                  <a:lnTo>
                    <a:pt x="300" y="52"/>
                  </a:lnTo>
                  <a:lnTo>
                    <a:pt x="304" y="20"/>
                  </a:lnTo>
                  <a:lnTo>
                    <a:pt x="308" y="12"/>
                  </a:lnTo>
                  <a:lnTo>
                    <a:pt x="312" y="20"/>
                  </a:lnTo>
                  <a:lnTo>
                    <a:pt x="316" y="36"/>
                  </a:lnTo>
                  <a:lnTo>
                    <a:pt x="320" y="48"/>
                  </a:lnTo>
                  <a:lnTo>
                    <a:pt x="324" y="52"/>
                  </a:lnTo>
                  <a:lnTo>
                    <a:pt x="329" y="56"/>
                  </a:lnTo>
                  <a:lnTo>
                    <a:pt x="333" y="56"/>
                  </a:lnTo>
                  <a:lnTo>
                    <a:pt x="337" y="92"/>
                  </a:lnTo>
                  <a:lnTo>
                    <a:pt x="341" y="88"/>
                  </a:lnTo>
                  <a:lnTo>
                    <a:pt x="345" y="116"/>
                  </a:lnTo>
                  <a:lnTo>
                    <a:pt x="349" y="100"/>
                  </a:lnTo>
                  <a:lnTo>
                    <a:pt x="353" y="120"/>
                  </a:lnTo>
                  <a:lnTo>
                    <a:pt x="357" y="100"/>
                  </a:lnTo>
                  <a:lnTo>
                    <a:pt x="361" y="100"/>
                  </a:lnTo>
                  <a:lnTo>
                    <a:pt x="365" y="100"/>
                  </a:lnTo>
                  <a:lnTo>
                    <a:pt x="369" y="108"/>
                  </a:lnTo>
                  <a:lnTo>
                    <a:pt x="373" y="136"/>
                  </a:lnTo>
                  <a:lnTo>
                    <a:pt x="377" y="128"/>
                  </a:lnTo>
                  <a:lnTo>
                    <a:pt x="381" y="136"/>
                  </a:lnTo>
                  <a:lnTo>
                    <a:pt x="385" y="128"/>
                  </a:lnTo>
                  <a:lnTo>
                    <a:pt x="389" y="112"/>
                  </a:lnTo>
                  <a:lnTo>
                    <a:pt x="393" y="104"/>
                  </a:lnTo>
                  <a:lnTo>
                    <a:pt x="397" y="88"/>
                  </a:lnTo>
                  <a:lnTo>
                    <a:pt x="401" y="72"/>
                  </a:lnTo>
                  <a:lnTo>
                    <a:pt x="405" y="72"/>
                  </a:lnTo>
                  <a:lnTo>
                    <a:pt x="409" y="100"/>
                  </a:lnTo>
                  <a:lnTo>
                    <a:pt x="413" y="128"/>
                  </a:lnTo>
                  <a:lnTo>
                    <a:pt x="417" y="128"/>
                  </a:lnTo>
                  <a:lnTo>
                    <a:pt x="421" y="136"/>
                  </a:lnTo>
                  <a:lnTo>
                    <a:pt x="425" y="128"/>
                  </a:lnTo>
                  <a:lnTo>
                    <a:pt x="429" y="124"/>
                  </a:lnTo>
                  <a:lnTo>
                    <a:pt x="433" y="100"/>
                  </a:lnTo>
                  <a:lnTo>
                    <a:pt x="437" y="84"/>
                  </a:lnTo>
                  <a:lnTo>
                    <a:pt x="441" y="68"/>
                  </a:lnTo>
                  <a:lnTo>
                    <a:pt x="445" y="56"/>
                  </a:lnTo>
                  <a:lnTo>
                    <a:pt x="449" y="72"/>
                  </a:lnTo>
                  <a:lnTo>
                    <a:pt x="453" y="88"/>
                  </a:lnTo>
                  <a:lnTo>
                    <a:pt x="457" y="108"/>
                  </a:lnTo>
                  <a:lnTo>
                    <a:pt x="461" y="128"/>
                  </a:lnTo>
                  <a:lnTo>
                    <a:pt x="465" y="144"/>
                  </a:lnTo>
                  <a:lnTo>
                    <a:pt x="469" y="160"/>
                  </a:lnTo>
                  <a:lnTo>
                    <a:pt x="473" y="156"/>
                  </a:lnTo>
                  <a:lnTo>
                    <a:pt x="477" y="168"/>
                  </a:lnTo>
                  <a:lnTo>
                    <a:pt x="481" y="140"/>
                  </a:lnTo>
                  <a:lnTo>
                    <a:pt x="485" y="92"/>
                  </a:lnTo>
                  <a:lnTo>
                    <a:pt x="489" y="68"/>
                  </a:lnTo>
                  <a:lnTo>
                    <a:pt x="493" y="32"/>
                  </a:lnTo>
                  <a:lnTo>
                    <a:pt x="497" y="28"/>
                  </a:lnTo>
                  <a:lnTo>
                    <a:pt x="501" y="16"/>
                  </a:lnTo>
                  <a:lnTo>
                    <a:pt x="505" y="16"/>
                  </a:lnTo>
                  <a:lnTo>
                    <a:pt x="509" y="36"/>
                  </a:lnTo>
                  <a:lnTo>
                    <a:pt x="513" y="52"/>
                  </a:lnTo>
                </a:path>
              </a:pathLst>
            </a:custGeom>
            <a:noFill/>
            <a:ln w="0">
              <a:solidFill>
                <a:srgbClr val="00BFBF"/>
              </a:solidFill>
              <a:prstDash val="solid"/>
              <a:round/>
              <a:headEnd/>
              <a:tailEnd/>
            </a:ln>
          </p:spPr>
          <p:txBody>
            <a:bodyPr/>
            <a:lstStyle/>
            <a:p>
              <a:endParaRPr lang="en-GB"/>
            </a:p>
          </p:txBody>
        </p:sp>
        <p:sp>
          <p:nvSpPr>
            <p:cNvPr id="123" name="Line 146"/>
            <p:cNvSpPr>
              <a:spLocks noChangeShapeType="1"/>
            </p:cNvSpPr>
            <p:nvPr/>
          </p:nvSpPr>
          <p:spPr bwMode="auto">
            <a:xfrm>
              <a:off x="9094539" y="4785643"/>
              <a:ext cx="12700" cy="6350"/>
            </a:xfrm>
            <a:prstGeom prst="line">
              <a:avLst/>
            </a:prstGeom>
            <a:noFill/>
            <a:ln w="0">
              <a:solidFill>
                <a:srgbClr val="00BFBF"/>
              </a:solidFill>
              <a:round/>
              <a:headEnd/>
              <a:tailEnd/>
            </a:ln>
          </p:spPr>
          <p:txBody>
            <a:bodyPr/>
            <a:lstStyle/>
            <a:p>
              <a:endParaRPr lang="en-GB"/>
            </a:p>
          </p:txBody>
        </p:sp>
        <p:sp>
          <p:nvSpPr>
            <p:cNvPr id="124" name="Freeform 147"/>
            <p:cNvSpPr>
              <a:spLocks/>
            </p:cNvSpPr>
            <p:nvPr/>
          </p:nvSpPr>
          <p:spPr bwMode="auto">
            <a:xfrm>
              <a:off x="7473702" y="4664993"/>
              <a:ext cx="806450" cy="368300"/>
            </a:xfrm>
            <a:custGeom>
              <a:avLst/>
              <a:gdLst>
                <a:gd name="T0" fmla="*/ 20161251 w 508"/>
                <a:gd name="T1" fmla="*/ 342741259 h 232"/>
                <a:gd name="T2" fmla="*/ 50403125 w 508"/>
                <a:gd name="T3" fmla="*/ 534273183 h 232"/>
                <a:gd name="T4" fmla="*/ 80645005 w 508"/>
                <a:gd name="T5" fmla="*/ 564515050 h 232"/>
                <a:gd name="T6" fmla="*/ 110886898 w 508"/>
                <a:gd name="T7" fmla="*/ 534273183 h 232"/>
                <a:gd name="T8" fmla="*/ 141128766 w 508"/>
                <a:gd name="T9" fmla="*/ 352821881 h 232"/>
                <a:gd name="T10" fmla="*/ 171370633 w 508"/>
                <a:gd name="T11" fmla="*/ 272176903 h 232"/>
                <a:gd name="T12" fmla="*/ 201612501 w 508"/>
                <a:gd name="T13" fmla="*/ 352821881 h 232"/>
                <a:gd name="T14" fmla="*/ 231854419 w 508"/>
                <a:gd name="T15" fmla="*/ 342741259 h 232"/>
                <a:gd name="T16" fmla="*/ 262096286 w 508"/>
                <a:gd name="T17" fmla="*/ 292338147 h 232"/>
                <a:gd name="T18" fmla="*/ 292338154 w 508"/>
                <a:gd name="T19" fmla="*/ 171370630 h 232"/>
                <a:gd name="T20" fmla="*/ 322580022 w 508"/>
                <a:gd name="T21" fmla="*/ 50403124 h 232"/>
                <a:gd name="T22" fmla="*/ 352821889 w 508"/>
                <a:gd name="T23" fmla="*/ 30241879 h 232"/>
                <a:gd name="T24" fmla="*/ 383063757 w 508"/>
                <a:gd name="T25" fmla="*/ 90725626 h 232"/>
                <a:gd name="T26" fmla="*/ 413305625 w 508"/>
                <a:gd name="T27" fmla="*/ 161290007 h 232"/>
                <a:gd name="T28" fmla="*/ 443547592 w 508"/>
                <a:gd name="T29" fmla="*/ 262096280 h 232"/>
                <a:gd name="T30" fmla="*/ 473789460 w 508"/>
                <a:gd name="T31" fmla="*/ 191531874 h 232"/>
                <a:gd name="T32" fmla="*/ 504031327 w 508"/>
                <a:gd name="T33" fmla="*/ 100806248 h 232"/>
                <a:gd name="T34" fmla="*/ 534273195 w 508"/>
                <a:gd name="T35" fmla="*/ 80645004 h 232"/>
                <a:gd name="T36" fmla="*/ 564515063 w 508"/>
                <a:gd name="T37" fmla="*/ 181451252 h 232"/>
                <a:gd name="T38" fmla="*/ 594756931 w 508"/>
                <a:gd name="T39" fmla="*/ 312499392 h 232"/>
                <a:gd name="T40" fmla="*/ 624998798 w 508"/>
                <a:gd name="T41" fmla="*/ 272176903 h 232"/>
                <a:gd name="T42" fmla="*/ 655240666 w 508"/>
                <a:gd name="T43" fmla="*/ 282257525 h 232"/>
                <a:gd name="T44" fmla="*/ 685482534 w 508"/>
                <a:gd name="T45" fmla="*/ 221773791 h 232"/>
                <a:gd name="T46" fmla="*/ 715724401 w 508"/>
                <a:gd name="T47" fmla="*/ 262096280 h 232"/>
                <a:gd name="T48" fmla="*/ 745966269 w 508"/>
                <a:gd name="T49" fmla="*/ 362902504 h 232"/>
                <a:gd name="T50" fmla="*/ 776208137 w 508"/>
                <a:gd name="T51" fmla="*/ 433466959 h 232"/>
                <a:gd name="T52" fmla="*/ 806450005 w 508"/>
                <a:gd name="T53" fmla="*/ 322580014 h 232"/>
                <a:gd name="T54" fmla="*/ 836692071 w 508"/>
                <a:gd name="T55" fmla="*/ 342741259 h 232"/>
                <a:gd name="T56" fmla="*/ 866933939 w 508"/>
                <a:gd name="T57" fmla="*/ 493950693 h 232"/>
                <a:gd name="T58" fmla="*/ 897175806 w 508"/>
                <a:gd name="T59" fmla="*/ 534273183 h 232"/>
                <a:gd name="T60" fmla="*/ 927417674 w 508"/>
                <a:gd name="T61" fmla="*/ 514111938 h 232"/>
                <a:gd name="T62" fmla="*/ 957659542 w 508"/>
                <a:gd name="T63" fmla="*/ 433466959 h 232"/>
                <a:gd name="T64" fmla="*/ 987901409 w 508"/>
                <a:gd name="T65" fmla="*/ 403224993 h 232"/>
                <a:gd name="T66" fmla="*/ 1018143277 w 508"/>
                <a:gd name="T67" fmla="*/ 443547582 h 232"/>
                <a:gd name="T68" fmla="*/ 1048385145 w 508"/>
                <a:gd name="T69" fmla="*/ 302418770 h 232"/>
                <a:gd name="T70" fmla="*/ 1078627013 w 508"/>
                <a:gd name="T71" fmla="*/ 191531874 h 232"/>
                <a:gd name="T72" fmla="*/ 1108868880 w 508"/>
                <a:gd name="T73" fmla="*/ 322580014 h 232"/>
                <a:gd name="T74" fmla="*/ 1139110748 w 508"/>
                <a:gd name="T75" fmla="*/ 463708826 h 232"/>
                <a:gd name="T76" fmla="*/ 1169352616 w 508"/>
                <a:gd name="T77" fmla="*/ 393144371 h 232"/>
                <a:gd name="T78" fmla="*/ 1199594484 w 508"/>
                <a:gd name="T79" fmla="*/ 252015658 h 232"/>
                <a:gd name="T80" fmla="*/ 1229836351 w 508"/>
                <a:gd name="T81" fmla="*/ 171370630 h 232"/>
                <a:gd name="T82" fmla="*/ 1260078219 w 508"/>
                <a:gd name="T83" fmla="*/ 120967518 h 2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232"/>
                <a:gd name="T128" fmla="*/ 508 w 508"/>
                <a:gd name="T129" fmla="*/ 232 h 2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232">
                  <a:moveTo>
                    <a:pt x="0" y="112"/>
                  </a:moveTo>
                  <a:lnTo>
                    <a:pt x="4" y="116"/>
                  </a:lnTo>
                  <a:lnTo>
                    <a:pt x="8" y="136"/>
                  </a:lnTo>
                  <a:lnTo>
                    <a:pt x="12" y="148"/>
                  </a:lnTo>
                  <a:lnTo>
                    <a:pt x="16" y="172"/>
                  </a:lnTo>
                  <a:lnTo>
                    <a:pt x="20" y="212"/>
                  </a:lnTo>
                  <a:lnTo>
                    <a:pt x="24" y="212"/>
                  </a:lnTo>
                  <a:lnTo>
                    <a:pt x="28" y="216"/>
                  </a:lnTo>
                  <a:lnTo>
                    <a:pt x="32" y="224"/>
                  </a:lnTo>
                  <a:lnTo>
                    <a:pt x="36" y="220"/>
                  </a:lnTo>
                  <a:lnTo>
                    <a:pt x="40" y="228"/>
                  </a:lnTo>
                  <a:lnTo>
                    <a:pt x="44" y="212"/>
                  </a:lnTo>
                  <a:lnTo>
                    <a:pt x="48" y="188"/>
                  </a:lnTo>
                  <a:lnTo>
                    <a:pt x="52" y="156"/>
                  </a:lnTo>
                  <a:lnTo>
                    <a:pt x="56" y="140"/>
                  </a:lnTo>
                  <a:lnTo>
                    <a:pt x="60" y="132"/>
                  </a:lnTo>
                  <a:lnTo>
                    <a:pt x="64" y="104"/>
                  </a:lnTo>
                  <a:lnTo>
                    <a:pt x="68" y="108"/>
                  </a:lnTo>
                  <a:lnTo>
                    <a:pt x="72" y="112"/>
                  </a:lnTo>
                  <a:lnTo>
                    <a:pt x="76" y="120"/>
                  </a:lnTo>
                  <a:lnTo>
                    <a:pt x="80" y="140"/>
                  </a:lnTo>
                  <a:lnTo>
                    <a:pt x="84" y="140"/>
                  </a:lnTo>
                  <a:lnTo>
                    <a:pt x="88" y="156"/>
                  </a:lnTo>
                  <a:lnTo>
                    <a:pt x="92" y="136"/>
                  </a:lnTo>
                  <a:lnTo>
                    <a:pt x="96" y="140"/>
                  </a:lnTo>
                  <a:lnTo>
                    <a:pt x="100" y="148"/>
                  </a:lnTo>
                  <a:lnTo>
                    <a:pt x="104" y="116"/>
                  </a:lnTo>
                  <a:lnTo>
                    <a:pt x="108" y="120"/>
                  </a:lnTo>
                  <a:lnTo>
                    <a:pt x="112" y="92"/>
                  </a:lnTo>
                  <a:lnTo>
                    <a:pt x="116" y="68"/>
                  </a:lnTo>
                  <a:lnTo>
                    <a:pt x="120" y="60"/>
                  </a:lnTo>
                  <a:lnTo>
                    <a:pt x="124" y="52"/>
                  </a:lnTo>
                  <a:lnTo>
                    <a:pt x="128" y="20"/>
                  </a:lnTo>
                  <a:lnTo>
                    <a:pt x="132" y="0"/>
                  </a:lnTo>
                  <a:lnTo>
                    <a:pt x="136" y="12"/>
                  </a:lnTo>
                  <a:lnTo>
                    <a:pt x="140" y="12"/>
                  </a:lnTo>
                  <a:lnTo>
                    <a:pt x="144" y="36"/>
                  </a:lnTo>
                  <a:lnTo>
                    <a:pt x="148" y="44"/>
                  </a:lnTo>
                  <a:lnTo>
                    <a:pt x="152" y="36"/>
                  </a:lnTo>
                  <a:lnTo>
                    <a:pt x="156" y="60"/>
                  </a:lnTo>
                  <a:lnTo>
                    <a:pt x="160" y="44"/>
                  </a:lnTo>
                  <a:lnTo>
                    <a:pt x="164" y="64"/>
                  </a:lnTo>
                  <a:lnTo>
                    <a:pt x="168" y="92"/>
                  </a:lnTo>
                  <a:lnTo>
                    <a:pt x="172" y="104"/>
                  </a:lnTo>
                  <a:lnTo>
                    <a:pt x="176" y="104"/>
                  </a:lnTo>
                  <a:lnTo>
                    <a:pt x="180" y="104"/>
                  </a:lnTo>
                  <a:lnTo>
                    <a:pt x="184" y="104"/>
                  </a:lnTo>
                  <a:lnTo>
                    <a:pt x="188" y="76"/>
                  </a:lnTo>
                  <a:lnTo>
                    <a:pt x="192" y="60"/>
                  </a:lnTo>
                  <a:lnTo>
                    <a:pt x="196" y="64"/>
                  </a:lnTo>
                  <a:lnTo>
                    <a:pt x="200" y="40"/>
                  </a:lnTo>
                  <a:lnTo>
                    <a:pt x="204" y="40"/>
                  </a:lnTo>
                  <a:lnTo>
                    <a:pt x="208" y="36"/>
                  </a:lnTo>
                  <a:lnTo>
                    <a:pt x="212" y="32"/>
                  </a:lnTo>
                  <a:lnTo>
                    <a:pt x="216" y="40"/>
                  </a:lnTo>
                  <a:lnTo>
                    <a:pt x="220" y="72"/>
                  </a:lnTo>
                  <a:lnTo>
                    <a:pt x="224" y="72"/>
                  </a:lnTo>
                  <a:lnTo>
                    <a:pt x="228" y="108"/>
                  </a:lnTo>
                  <a:lnTo>
                    <a:pt x="232" y="104"/>
                  </a:lnTo>
                  <a:lnTo>
                    <a:pt x="236" y="124"/>
                  </a:lnTo>
                  <a:lnTo>
                    <a:pt x="240" y="124"/>
                  </a:lnTo>
                  <a:lnTo>
                    <a:pt x="244" y="120"/>
                  </a:lnTo>
                  <a:lnTo>
                    <a:pt x="248" y="108"/>
                  </a:lnTo>
                  <a:lnTo>
                    <a:pt x="252" y="100"/>
                  </a:lnTo>
                  <a:lnTo>
                    <a:pt x="256" y="96"/>
                  </a:lnTo>
                  <a:lnTo>
                    <a:pt x="260" y="112"/>
                  </a:lnTo>
                  <a:lnTo>
                    <a:pt x="264" y="96"/>
                  </a:lnTo>
                  <a:lnTo>
                    <a:pt x="268" y="84"/>
                  </a:lnTo>
                  <a:lnTo>
                    <a:pt x="272" y="88"/>
                  </a:lnTo>
                  <a:lnTo>
                    <a:pt x="276" y="92"/>
                  </a:lnTo>
                  <a:lnTo>
                    <a:pt x="280" y="92"/>
                  </a:lnTo>
                  <a:lnTo>
                    <a:pt x="284" y="104"/>
                  </a:lnTo>
                  <a:lnTo>
                    <a:pt x="288" y="116"/>
                  </a:lnTo>
                  <a:lnTo>
                    <a:pt x="292" y="120"/>
                  </a:lnTo>
                  <a:lnTo>
                    <a:pt x="296" y="144"/>
                  </a:lnTo>
                  <a:lnTo>
                    <a:pt x="300" y="172"/>
                  </a:lnTo>
                  <a:lnTo>
                    <a:pt x="304" y="164"/>
                  </a:lnTo>
                  <a:lnTo>
                    <a:pt x="308" y="172"/>
                  </a:lnTo>
                  <a:lnTo>
                    <a:pt x="312" y="168"/>
                  </a:lnTo>
                  <a:lnTo>
                    <a:pt x="316" y="140"/>
                  </a:lnTo>
                  <a:lnTo>
                    <a:pt x="320" y="128"/>
                  </a:lnTo>
                  <a:lnTo>
                    <a:pt x="324" y="120"/>
                  </a:lnTo>
                  <a:lnTo>
                    <a:pt x="328" y="128"/>
                  </a:lnTo>
                  <a:lnTo>
                    <a:pt x="332" y="136"/>
                  </a:lnTo>
                  <a:lnTo>
                    <a:pt x="336" y="168"/>
                  </a:lnTo>
                  <a:lnTo>
                    <a:pt x="340" y="168"/>
                  </a:lnTo>
                  <a:lnTo>
                    <a:pt x="344" y="196"/>
                  </a:lnTo>
                  <a:lnTo>
                    <a:pt x="348" y="212"/>
                  </a:lnTo>
                  <a:lnTo>
                    <a:pt x="352" y="228"/>
                  </a:lnTo>
                  <a:lnTo>
                    <a:pt x="356" y="212"/>
                  </a:lnTo>
                  <a:lnTo>
                    <a:pt x="360" y="232"/>
                  </a:lnTo>
                  <a:lnTo>
                    <a:pt x="364" y="208"/>
                  </a:lnTo>
                  <a:lnTo>
                    <a:pt x="368" y="204"/>
                  </a:lnTo>
                  <a:lnTo>
                    <a:pt x="372" y="184"/>
                  </a:lnTo>
                  <a:lnTo>
                    <a:pt x="376" y="196"/>
                  </a:lnTo>
                  <a:lnTo>
                    <a:pt x="380" y="172"/>
                  </a:lnTo>
                  <a:lnTo>
                    <a:pt x="384" y="176"/>
                  </a:lnTo>
                  <a:lnTo>
                    <a:pt x="388" y="160"/>
                  </a:lnTo>
                  <a:lnTo>
                    <a:pt x="392" y="160"/>
                  </a:lnTo>
                  <a:lnTo>
                    <a:pt x="396" y="164"/>
                  </a:lnTo>
                  <a:lnTo>
                    <a:pt x="400" y="184"/>
                  </a:lnTo>
                  <a:lnTo>
                    <a:pt x="404" y="176"/>
                  </a:lnTo>
                  <a:lnTo>
                    <a:pt x="408" y="148"/>
                  </a:lnTo>
                  <a:lnTo>
                    <a:pt x="412" y="140"/>
                  </a:lnTo>
                  <a:lnTo>
                    <a:pt x="416" y="120"/>
                  </a:lnTo>
                  <a:lnTo>
                    <a:pt x="420" y="108"/>
                  </a:lnTo>
                  <a:lnTo>
                    <a:pt x="424" y="80"/>
                  </a:lnTo>
                  <a:lnTo>
                    <a:pt x="428" y="76"/>
                  </a:lnTo>
                  <a:lnTo>
                    <a:pt x="432" y="64"/>
                  </a:lnTo>
                  <a:lnTo>
                    <a:pt x="436" y="84"/>
                  </a:lnTo>
                  <a:lnTo>
                    <a:pt x="440" y="128"/>
                  </a:lnTo>
                  <a:lnTo>
                    <a:pt x="444" y="144"/>
                  </a:lnTo>
                  <a:lnTo>
                    <a:pt x="448" y="180"/>
                  </a:lnTo>
                  <a:lnTo>
                    <a:pt x="452" y="184"/>
                  </a:lnTo>
                  <a:lnTo>
                    <a:pt x="456" y="184"/>
                  </a:lnTo>
                  <a:lnTo>
                    <a:pt x="460" y="148"/>
                  </a:lnTo>
                  <a:lnTo>
                    <a:pt x="464" y="156"/>
                  </a:lnTo>
                  <a:lnTo>
                    <a:pt x="468" y="136"/>
                  </a:lnTo>
                  <a:lnTo>
                    <a:pt x="472" y="124"/>
                  </a:lnTo>
                  <a:lnTo>
                    <a:pt x="476" y="100"/>
                  </a:lnTo>
                  <a:lnTo>
                    <a:pt x="480" y="96"/>
                  </a:lnTo>
                  <a:lnTo>
                    <a:pt x="484" y="84"/>
                  </a:lnTo>
                  <a:lnTo>
                    <a:pt x="488" y="68"/>
                  </a:lnTo>
                  <a:lnTo>
                    <a:pt x="492" y="72"/>
                  </a:lnTo>
                  <a:lnTo>
                    <a:pt x="496" y="52"/>
                  </a:lnTo>
                  <a:lnTo>
                    <a:pt x="500" y="48"/>
                  </a:lnTo>
                  <a:lnTo>
                    <a:pt x="504" y="52"/>
                  </a:lnTo>
                  <a:lnTo>
                    <a:pt x="508" y="68"/>
                  </a:lnTo>
                </a:path>
              </a:pathLst>
            </a:custGeom>
            <a:noFill/>
            <a:ln w="0">
              <a:solidFill>
                <a:srgbClr val="BF00BF"/>
              </a:solidFill>
              <a:prstDash val="solid"/>
              <a:round/>
              <a:headEnd/>
              <a:tailEnd/>
            </a:ln>
          </p:spPr>
          <p:txBody>
            <a:bodyPr/>
            <a:lstStyle/>
            <a:p>
              <a:endParaRPr lang="en-GB"/>
            </a:p>
          </p:txBody>
        </p:sp>
        <p:sp>
          <p:nvSpPr>
            <p:cNvPr id="125" name="Freeform 148"/>
            <p:cNvSpPr>
              <a:spLocks/>
            </p:cNvSpPr>
            <p:nvPr/>
          </p:nvSpPr>
          <p:spPr bwMode="auto">
            <a:xfrm>
              <a:off x="8280152" y="4709443"/>
              <a:ext cx="814387" cy="247650"/>
            </a:xfrm>
            <a:custGeom>
              <a:avLst/>
              <a:gdLst>
                <a:gd name="T0" fmla="*/ 30241854 w 513"/>
                <a:gd name="T1" fmla="*/ 151209365 h 156"/>
                <a:gd name="T2" fmla="*/ 60483709 w 513"/>
                <a:gd name="T3" fmla="*/ 80644993 h 156"/>
                <a:gd name="T4" fmla="*/ 90725551 w 513"/>
                <a:gd name="T5" fmla="*/ 191531850 h 156"/>
                <a:gd name="T6" fmla="*/ 120967418 w 513"/>
                <a:gd name="T7" fmla="*/ 181451229 h 156"/>
                <a:gd name="T8" fmla="*/ 151209260 w 513"/>
                <a:gd name="T9" fmla="*/ 151209365 h 156"/>
                <a:gd name="T10" fmla="*/ 181451102 w 513"/>
                <a:gd name="T11" fmla="*/ 211693141 h 156"/>
                <a:gd name="T12" fmla="*/ 211692994 w 513"/>
                <a:gd name="T13" fmla="*/ 372983078 h 156"/>
                <a:gd name="T14" fmla="*/ 241934836 w 513"/>
                <a:gd name="T15" fmla="*/ 393144320 h 156"/>
                <a:gd name="T16" fmla="*/ 272176678 w 513"/>
                <a:gd name="T17" fmla="*/ 292338110 h 156"/>
                <a:gd name="T18" fmla="*/ 302418520 w 513"/>
                <a:gd name="T19" fmla="*/ 272176868 h 156"/>
                <a:gd name="T20" fmla="*/ 332660362 w 513"/>
                <a:gd name="T21" fmla="*/ 191531850 h 156"/>
                <a:gd name="T22" fmla="*/ 362902204 w 513"/>
                <a:gd name="T23" fmla="*/ 20161248 h 156"/>
                <a:gd name="T24" fmla="*/ 393144046 w 513"/>
                <a:gd name="T25" fmla="*/ 20161248 h 156"/>
                <a:gd name="T26" fmla="*/ 423385987 w 513"/>
                <a:gd name="T27" fmla="*/ 60483751 h 156"/>
                <a:gd name="T28" fmla="*/ 453627829 w 513"/>
                <a:gd name="T29" fmla="*/ 171370608 h 156"/>
                <a:gd name="T30" fmla="*/ 483869671 w 513"/>
                <a:gd name="T31" fmla="*/ 221773762 h 156"/>
                <a:gd name="T32" fmla="*/ 514111513 w 513"/>
                <a:gd name="T33" fmla="*/ 181451229 h 156"/>
                <a:gd name="T34" fmla="*/ 544353355 w 513"/>
                <a:gd name="T35" fmla="*/ 100806235 h 156"/>
                <a:gd name="T36" fmla="*/ 574595197 w 513"/>
                <a:gd name="T37" fmla="*/ 50403118 h 156"/>
                <a:gd name="T38" fmla="*/ 604837039 w 513"/>
                <a:gd name="T39" fmla="*/ 30241876 h 156"/>
                <a:gd name="T40" fmla="*/ 635078881 w 513"/>
                <a:gd name="T41" fmla="*/ 110886881 h 156"/>
                <a:gd name="T42" fmla="*/ 665320723 w 513"/>
                <a:gd name="T43" fmla="*/ 221773762 h 156"/>
                <a:gd name="T44" fmla="*/ 695562565 w 513"/>
                <a:gd name="T45" fmla="*/ 171370608 h 156"/>
                <a:gd name="T46" fmla="*/ 725804407 w 513"/>
                <a:gd name="T47" fmla="*/ 191531850 h 156"/>
                <a:gd name="T48" fmla="*/ 756046249 w 513"/>
                <a:gd name="T49" fmla="*/ 292338110 h 156"/>
                <a:gd name="T50" fmla="*/ 786288091 w 513"/>
                <a:gd name="T51" fmla="*/ 302418731 h 156"/>
                <a:gd name="T52" fmla="*/ 816529934 w 513"/>
                <a:gd name="T53" fmla="*/ 252015626 h 156"/>
                <a:gd name="T54" fmla="*/ 849291334 w 513"/>
                <a:gd name="T55" fmla="*/ 221773762 h 156"/>
                <a:gd name="T56" fmla="*/ 879533176 w 513"/>
                <a:gd name="T57" fmla="*/ 302418731 h 156"/>
                <a:gd name="T58" fmla="*/ 909775018 w 513"/>
                <a:gd name="T59" fmla="*/ 252015626 h 156"/>
                <a:gd name="T60" fmla="*/ 940016860 w 513"/>
                <a:gd name="T61" fmla="*/ 211693141 h 156"/>
                <a:gd name="T62" fmla="*/ 970258702 w 513"/>
                <a:gd name="T63" fmla="*/ 120967502 h 156"/>
                <a:gd name="T64" fmla="*/ 1000500544 w 513"/>
                <a:gd name="T65" fmla="*/ 211693141 h 156"/>
                <a:gd name="T66" fmla="*/ 1030742386 w 513"/>
                <a:gd name="T67" fmla="*/ 221773762 h 156"/>
                <a:gd name="T68" fmla="*/ 1060984228 w 513"/>
                <a:gd name="T69" fmla="*/ 201612471 h 156"/>
                <a:gd name="T70" fmla="*/ 1091226070 w 513"/>
                <a:gd name="T71" fmla="*/ 221773762 h 156"/>
                <a:gd name="T72" fmla="*/ 1121467912 w 513"/>
                <a:gd name="T73" fmla="*/ 221773762 h 156"/>
                <a:gd name="T74" fmla="*/ 1151709754 w 513"/>
                <a:gd name="T75" fmla="*/ 171370608 h 156"/>
                <a:gd name="T76" fmla="*/ 1181951596 w 513"/>
                <a:gd name="T77" fmla="*/ 100806235 h 156"/>
                <a:gd name="T78" fmla="*/ 1212193438 w 513"/>
                <a:gd name="T79" fmla="*/ 171370608 h 156"/>
                <a:gd name="T80" fmla="*/ 1242435280 w 513"/>
                <a:gd name="T81" fmla="*/ 322579973 h 156"/>
                <a:gd name="T82" fmla="*/ 1272677122 w 513"/>
                <a:gd name="T83" fmla="*/ 332660594 h 1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156"/>
                <a:gd name="T128" fmla="*/ 513 w 513"/>
                <a:gd name="T129" fmla="*/ 156 h 1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156">
                  <a:moveTo>
                    <a:pt x="0" y="40"/>
                  </a:moveTo>
                  <a:lnTo>
                    <a:pt x="8" y="52"/>
                  </a:lnTo>
                  <a:lnTo>
                    <a:pt x="12" y="60"/>
                  </a:lnTo>
                  <a:lnTo>
                    <a:pt x="16" y="44"/>
                  </a:lnTo>
                  <a:lnTo>
                    <a:pt x="20" y="44"/>
                  </a:lnTo>
                  <a:lnTo>
                    <a:pt x="24" y="32"/>
                  </a:lnTo>
                  <a:lnTo>
                    <a:pt x="28" y="36"/>
                  </a:lnTo>
                  <a:lnTo>
                    <a:pt x="32" y="44"/>
                  </a:lnTo>
                  <a:lnTo>
                    <a:pt x="36" y="76"/>
                  </a:lnTo>
                  <a:lnTo>
                    <a:pt x="40" y="76"/>
                  </a:lnTo>
                  <a:lnTo>
                    <a:pt x="44" y="84"/>
                  </a:lnTo>
                  <a:lnTo>
                    <a:pt x="48" y="72"/>
                  </a:lnTo>
                  <a:lnTo>
                    <a:pt x="52" y="80"/>
                  </a:lnTo>
                  <a:lnTo>
                    <a:pt x="56" y="68"/>
                  </a:lnTo>
                  <a:lnTo>
                    <a:pt x="60" y="60"/>
                  </a:lnTo>
                  <a:lnTo>
                    <a:pt x="64" y="48"/>
                  </a:lnTo>
                  <a:lnTo>
                    <a:pt x="68" y="72"/>
                  </a:lnTo>
                  <a:lnTo>
                    <a:pt x="72" y="84"/>
                  </a:lnTo>
                  <a:lnTo>
                    <a:pt x="76" y="116"/>
                  </a:lnTo>
                  <a:lnTo>
                    <a:pt x="80" y="144"/>
                  </a:lnTo>
                  <a:lnTo>
                    <a:pt x="84" y="148"/>
                  </a:lnTo>
                  <a:lnTo>
                    <a:pt x="88" y="148"/>
                  </a:lnTo>
                  <a:lnTo>
                    <a:pt x="92" y="156"/>
                  </a:lnTo>
                  <a:lnTo>
                    <a:pt x="96" y="156"/>
                  </a:lnTo>
                  <a:lnTo>
                    <a:pt x="100" y="140"/>
                  </a:lnTo>
                  <a:lnTo>
                    <a:pt x="104" y="132"/>
                  </a:lnTo>
                  <a:lnTo>
                    <a:pt x="108" y="116"/>
                  </a:lnTo>
                  <a:lnTo>
                    <a:pt x="112" y="108"/>
                  </a:lnTo>
                  <a:lnTo>
                    <a:pt x="116" y="104"/>
                  </a:lnTo>
                  <a:lnTo>
                    <a:pt x="120" y="108"/>
                  </a:lnTo>
                  <a:lnTo>
                    <a:pt x="124" y="96"/>
                  </a:lnTo>
                  <a:lnTo>
                    <a:pt x="128" y="96"/>
                  </a:lnTo>
                  <a:lnTo>
                    <a:pt x="132" y="76"/>
                  </a:lnTo>
                  <a:lnTo>
                    <a:pt x="136" y="52"/>
                  </a:lnTo>
                  <a:lnTo>
                    <a:pt x="140" y="36"/>
                  </a:lnTo>
                  <a:lnTo>
                    <a:pt x="144" y="8"/>
                  </a:lnTo>
                  <a:lnTo>
                    <a:pt x="148" y="20"/>
                  </a:lnTo>
                  <a:lnTo>
                    <a:pt x="152" y="0"/>
                  </a:lnTo>
                  <a:lnTo>
                    <a:pt x="156" y="8"/>
                  </a:lnTo>
                  <a:lnTo>
                    <a:pt x="160" y="12"/>
                  </a:lnTo>
                  <a:lnTo>
                    <a:pt x="164" y="36"/>
                  </a:lnTo>
                  <a:lnTo>
                    <a:pt x="168" y="24"/>
                  </a:lnTo>
                  <a:lnTo>
                    <a:pt x="172" y="56"/>
                  </a:lnTo>
                  <a:lnTo>
                    <a:pt x="176" y="48"/>
                  </a:lnTo>
                  <a:lnTo>
                    <a:pt x="180" y="68"/>
                  </a:lnTo>
                  <a:lnTo>
                    <a:pt x="184" y="52"/>
                  </a:lnTo>
                  <a:lnTo>
                    <a:pt x="188" y="72"/>
                  </a:lnTo>
                  <a:lnTo>
                    <a:pt x="192" y="88"/>
                  </a:lnTo>
                  <a:lnTo>
                    <a:pt x="196" y="76"/>
                  </a:lnTo>
                  <a:lnTo>
                    <a:pt x="200" y="92"/>
                  </a:lnTo>
                  <a:lnTo>
                    <a:pt x="204" y="72"/>
                  </a:lnTo>
                  <a:lnTo>
                    <a:pt x="208" y="60"/>
                  </a:lnTo>
                  <a:lnTo>
                    <a:pt x="212" y="52"/>
                  </a:lnTo>
                  <a:lnTo>
                    <a:pt x="216" y="40"/>
                  </a:lnTo>
                  <a:lnTo>
                    <a:pt x="220" y="36"/>
                  </a:lnTo>
                  <a:lnTo>
                    <a:pt x="224" y="40"/>
                  </a:lnTo>
                  <a:lnTo>
                    <a:pt x="228" y="20"/>
                  </a:lnTo>
                  <a:lnTo>
                    <a:pt x="232" y="28"/>
                  </a:lnTo>
                  <a:lnTo>
                    <a:pt x="236" y="16"/>
                  </a:lnTo>
                  <a:lnTo>
                    <a:pt x="240" y="12"/>
                  </a:lnTo>
                  <a:lnTo>
                    <a:pt x="244" y="12"/>
                  </a:lnTo>
                  <a:lnTo>
                    <a:pt x="248" y="28"/>
                  </a:lnTo>
                  <a:lnTo>
                    <a:pt x="252" y="44"/>
                  </a:lnTo>
                  <a:lnTo>
                    <a:pt x="256" y="64"/>
                  </a:lnTo>
                  <a:lnTo>
                    <a:pt x="260" y="72"/>
                  </a:lnTo>
                  <a:lnTo>
                    <a:pt x="264" y="88"/>
                  </a:lnTo>
                  <a:lnTo>
                    <a:pt x="268" y="100"/>
                  </a:lnTo>
                  <a:lnTo>
                    <a:pt x="272" y="88"/>
                  </a:lnTo>
                  <a:lnTo>
                    <a:pt x="276" y="68"/>
                  </a:lnTo>
                  <a:lnTo>
                    <a:pt x="280" y="72"/>
                  </a:lnTo>
                  <a:lnTo>
                    <a:pt x="284" y="84"/>
                  </a:lnTo>
                  <a:lnTo>
                    <a:pt x="288" y="76"/>
                  </a:lnTo>
                  <a:lnTo>
                    <a:pt x="292" y="88"/>
                  </a:lnTo>
                  <a:lnTo>
                    <a:pt x="296" y="96"/>
                  </a:lnTo>
                  <a:lnTo>
                    <a:pt x="300" y="116"/>
                  </a:lnTo>
                  <a:lnTo>
                    <a:pt x="304" y="136"/>
                  </a:lnTo>
                  <a:lnTo>
                    <a:pt x="308" y="136"/>
                  </a:lnTo>
                  <a:lnTo>
                    <a:pt x="312" y="120"/>
                  </a:lnTo>
                  <a:lnTo>
                    <a:pt x="316" y="104"/>
                  </a:lnTo>
                  <a:lnTo>
                    <a:pt x="320" y="100"/>
                  </a:lnTo>
                  <a:lnTo>
                    <a:pt x="324" y="100"/>
                  </a:lnTo>
                  <a:lnTo>
                    <a:pt x="329" y="96"/>
                  </a:lnTo>
                  <a:lnTo>
                    <a:pt x="333" y="112"/>
                  </a:lnTo>
                  <a:lnTo>
                    <a:pt x="337" y="88"/>
                  </a:lnTo>
                  <a:lnTo>
                    <a:pt x="341" y="104"/>
                  </a:lnTo>
                  <a:lnTo>
                    <a:pt x="345" y="104"/>
                  </a:lnTo>
                  <a:lnTo>
                    <a:pt x="349" y="120"/>
                  </a:lnTo>
                  <a:lnTo>
                    <a:pt x="353" y="92"/>
                  </a:lnTo>
                  <a:lnTo>
                    <a:pt x="357" y="116"/>
                  </a:lnTo>
                  <a:lnTo>
                    <a:pt x="361" y="100"/>
                  </a:lnTo>
                  <a:lnTo>
                    <a:pt x="365" y="92"/>
                  </a:lnTo>
                  <a:lnTo>
                    <a:pt x="369" y="96"/>
                  </a:lnTo>
                  <a:lnTo>
                    <a:pt x="373" y="84"/>
                  </a:lnTo>
                  <a:lnTo>
                    <a:pt x="377" y="72"/>
                  </a:lnTo>
                  <a:lnTo>
                    <a:pt x="381" y="48"/>
                  </a:lnTo>
                  <a:lnTo>
                    <a:pt x="385" y="48"/>
                  </a:lnTo>
                  <a:lnTo>
                    <a:pt x="389" y="44"/>
                  </a:lnTo>
                  <a:lnTo>
                    <a:pt x="393" y="68"/>
                  </a:lnTo>
                  <a:lnTo>
                    <a:pt x="397" y="84"/>
                  </a:lnTo>
                  <a:lnTo>
                    <a:pt x="401" y="88"/>
                  </a:lnTo>
                  <a:lnTo>
                    <a:pt x="405" y="104"/>
                  </a:lnTo>
                  <a:lnTo>
                    <a:pt x="409" y="88"/>
                  </a:lnTo>
                  <a:lnTo>
                    <a:pt x="413" y="88"/>
                  </a:lnTo>
                  <a:lnTo>
                    <a:pt x="417" y="76"/>
                  </a:lnTo>
                  <a:lnTo>
                    <a:pt x="421" y="80"/>
                  </a:lnTo>
                  <a:lnTo>
                    <a:pt x="425" y="72"/>
                  </a:lnTo>
                  <a:lnTo>
                    <a:pt x="429" y="88"/>
                  </a:lnTo>
                  <a:lnTo>
                    <a:pt x="433" y="88"/>
                  </a:lnTo>
                  <a:lnTo>
                    <a:pt x="437" y="120"/>
                  </a:lnTo>
                  <a:lnTo>
                    <a:pt x="441" y="96"/>
                  </a:lnTo>
                  <a:lnTo>
                    <a:pt x="445" y="88"/>
                  </a:lnTo>
                  <a:lnTo>
                    <a:pt x="449" y="72"/>
                  </a:lnTo>
                  <a:lnTo>
                    <a:pt x="453" y="96"/>
                  </a:lnTo>
                  <a:lnTo>
                    <a:pt x="457" y="68"/>
                  </a:lnTo>
                  <a:lnTo>
                    <a:pt x="461" y="80"/>
                  </a:lnTo>
                  <a:lnTo>
                    <a:pt x="465" y="60"/>
                  </a:lnTo>
                  <a:lnTo>
                    <a:pt x="469" y="40"/>
                  </a:lnTo>
                  <a:lnTo>
                    <a:pt x="473" y="44"/>
                  </a:lnTo>
                  <a:lnTo>
                    <a:pt x="477" y="64"/>
                  </a:lnTo>
                  <a:lnTo>
                    <a:pt x="481" y="68"/>
                  </a:lnTo>
                  <a:lnTo>
                    <a:pt x="485" y="100"/>
                  </a:lnTo>
                  <a:lnTo>
                    <a:pt x="489" y="112"/>
                  </a:lnTo>
                  <a:lnTo>
                    <a:pt x="493" y="128"/>
                  </a:lnTo>
                  <a:lnTo>
                    <a:pt x="497" y="132"/>
                  </a:lnTo>
                  <a:lnTo>
                    <a:pt x="501" y="136"/>
                  </a:lnTo>
                  <a:lnTo>
                    <a:pt x="505" y="132"/>
                  </a:lnTo>
                  <a:lnTo>
                    <a:pt x="509" y="104"/>
                  </a:lnTo>
                  <a:lnTo>
                    <a:pt x="513" y="92"/>
                  </a:lnTo>
                </a:path>
              </a:pathLst>
            </a:custGeom>
            <a:noFill/>
            <a:ln w="0">
              <a:solidFill>
                <a:srgbClr val="BF00BF"/>
              </a:solidFill>
              <a:prstDash val="solid"/>
              <a:round/>
              <a:headEnd/>
              <a:tailEnd/>
            </a:ln>
          </p:spPr>
          <p:txBody>
            <a:bodyPr/>
            <a:lstStyle/>
            <a:p>
              <a:endParaRPr lang="en-GB"/>
            </a:p>
          </p:txBody>
        </p:sp>
        <p:sp>
          <p:nvSpPr>
            <p:cNvPr id="126" name="Line 149"/>
            <p:cNvSpPr>
              <a:spLocks noChangeShapeType="1"/>
            </p:cNvSpPr>
            <p:nvPr/>
          </p:nvSpPr>
          <p:spPr bwMode="auto">
            <a:xfrm flipV="1">
              <a:off x="9094539" y="4842793"/>
              <a:ext cx="12700" cy="12700"/>
            </a:xfrm>
            <a:prstGeom prst="line">
              <a:avLst/>
            </a:prstGeom>
            <a:noFill/>
            <a:ln w="0">
              <a:solidFill>
                <a:srgbClr val="BF00BF"/>
              </a:solidFill>
              <a:round/>
              <a:headEnd/>
              <a:tailEnd/>
            </a:ln>
          </p:spPr>
          <p:txBody>
            <a:bodyPr/>
            <a:lstStyle/>
            <a:p>
              <a:endParaRPr lang="en-GB"/>
            </a:p>
          </p:txBody>
        </p:sp>
        <p:sp>
          <p:nvSpPr>
            <p:cNvPr id="127" name="Freeform 150"/>
            <p:cNvSpPr>
              <a:spLocks/>
            </p:cNvSpPr>
            <p:nvPr/>
          </p:nvSpPr>
          <p:spPr bwMode="auto">
            <a:xfrm>
              <a:off x="7473702" y="4557043"/>
              <a:ext cx="806450" cy="609600"/>
            </a:xfrm>
            <a:custGeom>
              <a:avLst/>
              <a:gdLst>
                <a:gd name="T0" fmla="*/ 20161251 w 508"/>
                <a:gd name="T1" fmla="*/ 473789423 h 384"/>
                <a:gd name="T2" fmla="*/ 50403125 w 508"/>
                <a:gd name="T3" fmla="*/ 776208077 h 384"/>
                <a:gd name="T4" fmla="*/ 80645005 w 508"/>
                <a:gd name="T5" fmla="*/ 917336980 h 384"/>
                <a:gd name="T6" fmla="*/ 110886898 w 508"/>
                <a:gd name="T7" fmla="*/ 927417602 h 384"/>
                <a:gd name="T8" fmla="*/ 141128766 w 508"/>
                <a:gd name="T9" fmla="*/ 645159993 h 384"/>
                <a:gd name="T10" fmla="*/ 171370633 w 508"/>
                <a:gd name="T11" fmla="*/ 554434397 h 384"/>
                <a:gd name="T12" fmla="*/ 201612501 w 508"/>
                <a:gd name="T13" fmla="*/ 413305593 h 384"/>
                <a:gd name="T14" fmla="*/ 231854419 w 508"/>
                <a:gd name="T15" fmla="*/ 443547557 h 384"/>
                <a:gd name="T16" fmla="*/ 262096286 w 508"/>
                <a:gd name="T17" fmla="*/ 504031288 h 384"/>
                <a:gd name="T18" fmla="*/ 292338154 w 508"/>
                <a:gd name="T19" fmla="*/ 544353775 h 384"/>
                <a:gd name="T20" fmla="*/ 322580022 w 508"/>
                <a:gd name="T21" fmla="*/ 252015644 h 384"/>
                <a:gd name="T22" fmla="*/ 352821889 w 508"/>
                <a:gd name="T23" fmla="*/ 161289998 h 384"/>
                <a:gd name="T24" fmla="*/ 383063757 w 508"/>
                <a:gd name="T25" fmla="*/ 0 h 384"/>
                <a:gd name="T26" fmla="*/ 413305625 w 508"/>
                <a:gd name="T27" fmla="*/ 60483756 h 384"/>
                <a:gd name="T28" fmla="*/ 443547592 w 508"/>
                <a:gd name="T29" fmla="*/ 231854401 h 384"/>
                <a:gd name="T30" fmla="*/ 473789460 w 508"/>
                <a:gd name="T31" fmla="*/ 292338131 h 384"/>
                <a:gd name="T32" fmla="*/ 504031327 w 508"/>
                <a:gd name="T33" fmla="*/ 211693157 h 384"/>
                <a:gd name="T34" fmla="*/ 534273195 w 508"/>
                <a:gd name="T35" fmla="*/ 161289998 h 384"/>
                <a:gd name="T36" fmla="*/ 564515063 w 508"/>
                <a:gd name="T37" fmla="*/ 191531864 h 384"/>
                <a:gd name="T38" fmla="*/ 594756931 w 508"/>
                <a:gd name="T39" fmla="*/ 483870045 h 384"/>
                <a:gd name="T40" fmla="*/ 624998798 w 508"/>
                <a:gd name="T41" fmla="*/ 574595641 h 384"/>
                <a:gd name="T42" fmla="*/ 655240666 w 508"/>
                <a:gd name="T43" fmla="*/ 282257509 h 384"/>
                <a:gd name="T44" fmla="*/ 685482534 w 508"/>
                <a:gd name="T45" fmla="*/ 191531864 h 384"/>
                <a:gd name="T46" fmla="*/ 715724401 w 508"/>
                <a:gd name="T47" fmla="*/ 413305593 h 384"/>
                <a:gd name="T48" fmla="*/ 745966269 w 508"/>
                <a:gd name="T49" fmla="*/ 574595641 h 384"/>
                <a:gd name="T50" fmla="*/ 776208137 w 508"/>
                <a:gd name="T51" fmla="*/ 705643724 h 384"/>
                <a:gd name="T52" fmla="*/ 806450005 w 508"/>
                <a:gd name="T53" fmla="*/ 564515019 h 384"/>
                <a:gd name="T54" fmla="*/ 836692071 w 508"/>
                <a:gd name="T55" fmla="*/ 524192532 h 384"/>
                <a:gd name="T56" fmla="*/ 866933939 w 508"/>
                <a:gd name="T57" fmla="*/ 655240615 h 384"/>
                <a:gd name="T58" fmla="*/ 897175806 w 508"/>
                <a:gd name="T59" fmla="*/ 816530564 h 384"/>
                <a:gd name="T60" fmla="*/ 927417674 w 508"/>
                <a:gd name="T61" fmla="*/ 776208077 h 384"/>
                <a:gd name="T62" fmla="*/ 957659542 w 508"/>
                <a:gd name="T63" fmla="*/ 816530564 h 384"/>
                <a:gd name="T64" fmla="*/ 987901409 w 508"/>
                <a:gd name="T65" fmla="*/ 715724346 h 384"/>
                <a:gd name="T66" fmla="*/ 1018143277 w 508"/>
                <a:gd name="T67" fmla="*/ 756046833 h 384"/>
                <a:gd name="T68" fmla="*/ 1048385145 w 508"/>
                <a:gd name="T69" fmla="*/ 907256358 h 384"/>
                <a:gd name="T70" fmla="*/ 1078627013 w 508"/>
                <a:gd name="T71" fmla="*/ 544353775 h 384"/>
                <a:gd name="T72" fmla="*/ 1108868880 w 508"/>
                <a:gd name="T73" fmla="*/ 534273154 h 384"/>
                <a:gd name="T74" fmla="*/ 1139110748 w 508"/>
                <a:gd name="T75" fmla="*/ 786288698 h 384"/>
                <a:gd name="T76" fmla="*/ 1169352616 w 508"/>
                <a:gd name="T77" fmla="*/ 665321237 h 384"/>
                <a:gd name="T78" fmla="*/ 1199594484 w 508"/>
                <a:gd name="T79" fmla="*/ 544353775 h 384"/>
                <a:gd name="T80" fmla="*/ 1229836351 w 508"/>
                <a:gd name="T81" fmla="*/ 413305593 h 384"/>
                <a:gd name="T82" fmla="*/ 1260078219 w 508"/>
                <a:gd name="T83" fmla="*/ 332660618 h 3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384"/>
                <a:gd name="T128" fmla="*/ 508 w 508"/>
                <a:gd name="T129" fmla="*/ 384 h 3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384">
                  <a:moveTo>
                    <a:pt x="0" y="180"/>
                  </a:moveTo>
                  <a:lnTo>
                    <a:pt x="4" y="172"/>
                  </a:lnTo>
                  <a:lnTo>
                    <a:pt x="8" y="188"/>
                  </a:lnTo>
                  <a:lnTo>
                    <a:pt x="12" y="212"/>
                  </a:lnTo>
                  <a:lnTo>
                    <a:pt x="16" y="264"/>
                  </a:lnTo>
                  <a:lnTo>
                    <a:pt x="20" y="308"/>
                  </a:lnTo>
                  <a:lnTo>
                    <a:pt x="24" y="324"/>
                  </a:lnTo>
                  <a:lnTo>
                    <a:pt x="28" y="352"/>
                  </a:lnTo>
                  <a:lnTo>
                    <a:pt x="32" y="364"/>
                  </a:lnTo>
                  <a:lnTo>
                    <a:pt x="36" y="384"/>
                  </a:lnTo>
                  <a:lnTo>
                    <a:pt x="40" y="372"/>
                  </a:lnTo>
                  <a:lnTo>
                    <a:pt x="44" y="368"/>
                  </a:lnTo>
                  <a:lnTo>
                    <a:pt x="48" y="380"/>
                  </a:lnTo>
                  <a:lnTo>
                    <a:pt x="52" y="312"/>
                  </a:lnTo>
                  <a:lnTo>
                    <a:pt x="56" y="256"/>
                  </a:lnTo>
                  <a:lnTo>
                    <a:pt x="60" y="244"/>
                  </a:lnTo>
                  <a:lnTo>
                    <a:pt x="64" y="212"/>
                  </a:lnTo>
                  <a:lnTo>
                    <a:pt x="68" y="220"/>
                  </a:lnTo>
                  <a:lnTo>
                    <a:pt x="72" y="196"/>
                  </a:lnTo>
                  <a:lnTo>
                    <a:pt x="76" y="180"/>
                  </a:lnTo>
                  <a:lnTo>
                    <a:pt x="80" y="164"/>
                  </a:lnTo>
                  <a:lnTo>
                    <a:pt x="84" y="156"/>
                  </a:lnTo>
                  <a:lnTo>
                    <a:pt x="88" y="172"/>
                  </a:lnTo>
                  <a:lnTo>
                    <a:pt x="92" y="176"/>
                  </a:lnTo>
                  <a:lnTo>
                    <a:pt x="96" y="168"/>
                  </a:lnTo>
                  <a:lnTo>
                    <a:pt x="100" y="176"/>
                  </a:lnTo>
                  <a:lnTo>
                    <a:pt x="104" y="200"/>
                  </a:lnTo>
                  <a:lnTo>
                    <a:pt x="108" y="224"/>
                  </a:lnTo>
                  <a:lnTo>
                    <a:pt x="112" y="228"/>
                  </a:lnTo>
                  <a:lnTo>
                    <a:pt x="116" y="216"/>
                  </a:lnTo>
                  <a:lnTo>
                    <a:pt x="120" y="160"/>
                  </a:lnTo>
                  <a:lnTo>
                    <a:pt x="124" y="132"/>
                  </a:lnTo>
                  <a:lnTo>
                    <a:pt x="128" y="100"/>
                  </a:lnTo>
                  <a:lnTo>
                    <a:pt x="132" y="96"/>
                  </a:lnTo>
                  <a:lnTo>
                    <a:pt x="136" y="60"/>
                  </a:lnTo>
                  <a:lnTo>
                    <a:pt x="140" y="64"/>
                  </a:lnTo>
                  <a:lnTo>
                    <a:pt x="144" y="32"/>
                  </a:lnTo>
                  <a:lnTo>
                    <a:pt x="148" y="0"/>
                  </a:lnTo>
                  <a:lnTo>
                    <a:pt x="152" y="0"/>
                  </a:lnTo>
                  <a:lnTo>
                    <a:pt x="156" y="4"/>
                  </a:lnTo>
                  <a:lnTo>
                    <a:pt x="160" y="0"/>
                  </a:lnTo>
                  <a:lnTo>
                    <a:pt x="164" y="24"/>
                  </a:lnTo>
                  <a:lnTo>
                    <a:pt x="168" y="48"/>
                  </a:lnTo>
                  <a:lnTo>
                    <a:pt x="172" y="80"/>
                  </a:lnTo>
                  <a:lnTo>
                    <a:pt x="176" y="92"/>
                  </a:lnTo>
                  <a:lnTo>
                    <a:pt x="180" y="112"/>
                  </a:lnTo>
                  <a:lnTo>
                    <a:pt x="184" y="112"/>
                  </a:lnTo>
                  <a:lnTo>
                    <a:pt x="188" y="116"/>
                  </a:lnTo>
                  <a:lnTo>
                    <a:pt x="192" y="116"/>
                  </a:lnTo>
                  <a:lnTo>
                    <a:pt x="196" y="112"/>
                  </a:lnTo>
                  <a:lnTo>
                    <a:pt x="200" y="84"/>
                  </a:lnTo>
                  <a:lnTo>
                    <a:pt x="204" y="80"/>
                  </a:lnTo>
                  <a:lnTo>
                    <a:pt x="208" y="88"/>
                  </a:lnTo>
                  <a:lnTo>
                    <a:pt x="212" y="64"/>
                  </a:lnTo>
                  <a:lnTo>
                    <a:pt x="216" y="60"/>
                  </a:lnTo>
                  <a:lnTo>
                    <a:pt x="220" y="56"/>
                  </a:lnTo>
                  <a:lnTo>
                    <a:pt x="224" y="76"/>
                  </a:lnTo>
                  <a:lnTo>
                    <a:pt x="228" y="116"/>
                  </a:lnTo>
                  <a:lnTo>
                    <a:pt x="232" y="140"/>
                  </a:lnTo>
                  <a:lnTo>
                    <a:pt x="236" y="192"/>
                  </a:lnTo>
                  <a:lnTo>
                    <a:pt x="240" y="216"/>
                  </a:lnTo>
                  <a:lnTo>
                    <a:pt x="244" y="224"/>
                  </a:lnTo>
                  <a:lnTo>
                    <a:pt x="248" y="228"/>
                  </a:lnTo>
                  <a:lnTo>
                    <a:pt x="252" y="168"/>
                  </a:lnTo>
                  <a:lnTo>
                    <a:pt x="256" y="128"/>
                  </a:lnTo>
                  <a:lnTo>
                    <a:pt x="260" y="112"/>
                  </a:lnTo>
                  <a:lnTo>
                    <a:pt x="264" y="88"/>
                  </a:lnTo>
                  <a:lnTo>
                    <a:pt x="268" y="88"/>
                  </a:lnTo>
                  <a:lnTo>
                    <a:pt x="272" y="76"/>
                  </a:lnTo>
                  <a:lnTo>
                    <a:pt x="276" y="92"/>
                  </a:lnTo>
                  <a:lnTo>
                    <a:pt x="280" y="136"/>
                  </a:lnTo>
                  <a:lnTo>
                    <a:pt x="284" y="164"/>
                  </a:lnTo>
                  <a:lnTo>
                    <a:pt x="288" y="208"/>
                  </a:lnTo>
                  <a:lnTo>
                    <a:pt x="292" y="232"/>
                  </a:lnTo>
                  <a:lnTo>
                    <a:pt x="296" y="228"/>
                  </a:lnTo>
                  <a:lnTo>
                    <a:pt x="300" y="224"/>
                  </a:lnTo>
                  <a:lnTo>
                    <a:pt x="304" y="260"/>
                  </a:lnTo>
                  <a:lnTo>
                    <a:pt x="308" y="280"/>
                  </a:lnTo>
                  <a:lnTo>
                    <a:pt x="312" y="264"/>
                  </a:lnTo>
                  <a:lnTo>
                    <a:pt x="316" y="232"/>
                  </a:lnTo>
                  <a:lnTo>
                    <a:pt x="320" y="224"/>
                  </a:lnTo>
                  <a:lnTo>
                    <a:pt x="324" y="200"/>
                  </a:lnTo>
                  <a:lnTo>
                    <a:pt x="328" y="200"/>
                  </a:lnTo>
                  <a:lnTo>
                    <a:pt x="332" y="208"/>
                  </a:lnTo>
                  <a:lnTo>
                    <a:pt x="336" y="228"/>
                  </a:lnTo>
                  <a:lnTo>
                    <a:pt x="340" y="228"/>
                  </a:lnTo>
                  <a:lnTo>
                    <a:pt x="344" y="260"/>
                  </a:lnTo>
                  <a:lnTo>
                    <a:pt x="348" y="296"/>
                  </a:lnTo>
                  <a:lnTo>
                    <a:pt x="352" y="312"/>
                  </a:lnTo>
                  <a:lnTo>
                    <a:pt x="356" y="324"/>
                  </a:lnTo>
                  <a:lnTo>
                    <a:pt x="360" y="332"/>
                  </a:lnTo>
                  <a:lnTo>
                    <a:pt x="364" y="316"/>
                  </a:lnTo>
                  <a:lnTo>
                    <a:pt x="368" y="308"/>
                  </a:lnTo>
                  <a:lnTo>
                    <a:pt x="372" y="324"/>
                  </a:lnTo>
                  <a:lnTo>
                    <a:pt x="376" y="348"/>
                  </a:lnTo>
                  <a:lnTo>
                    <a:pt x="380" y="324"/>
                  </a:lnTo>
                  <a:lnTo>
                    <a:pt x="384" y="300"/>
                  </a:lnTo>
                  <a:lnTo>
                    <a:pt x="388" y="312"/>
                  </a:lnTo>
                  <a:lnTo>
                    <a:pt x="392" y="284"/>
                  </a:lnTo>
                  <a:lnTo>
                    <a:pt x="396" y="280"/>
                  </a:lnTo>
                  <a:lnTo>
                    <a:pt x="400" y="280"/>
                  </a:lnTo>
                  <a:lnTo>
                    <a:pt x="404" y="300"/>
                  </a:lnTo>
                  <a:lnTo>
                    <a:pt x="408" y="332"/>
                  </a:lnTo>
                  <a:lnTo>
                    <a:pt x="412" y="356"/>
                  </a:lnTo>
                  <a:lnTo>
                    <a:pt x="416" y="360"/>
                  </a:lnTo>
                  <a:lnTo>
                    <a:pt x="420" y="344"/>
                  </a:lnTo>
                  <a:lnTo>
                    <a:pt x="424" y="276"/>
                  </a:lnTo>
                  <a:lnTo>
                    <a:pt x="428" y="216"/>
                  </a:lnTo>
                  <a:lnTo>
                    <a:pt x="432" y="180"/>
                  </a:lnTo>
                  <a:lnTo>
                    <a:pt x="436" y="172"/>
                  </a:lnTo>
                  <a:lnTo>
                    <a:pt x="440" y="212"/>
                  </a:lnTo>
                  <a:lnTo>
                    <a:pt x="444" y="240"/>
                  </a:lnTo>
                  <a:lnTo>
                    <a:pt x="448" y="268"/>
                  </a:lnTo>
                  <a:lnTo>
                    <a:pt x="452" y="312"/>
                  </a:lnTo>
                  <a:lnTo>
                    <a:pt x="456" y="300"/>
                  </a:lnTo>
                  <a:lnTo>
                    <a:pt x="460" y="276"/>
                  </a:lnTo>
                  <a:lnTo>
                    <a:pt x="464" y="264"/>
                  </a:lnTo>
                  <a:lnTo>
                    <a:pt x="468" y="256"/>
                  </a:lnTo>
                  <a:lnTo>
                    <a:pt x="472" y="236"/>
                  </a:lnTo>
                  <a:lnTo>
                    <a:pt x="476" y="216"/>
                  </a:lnTo>
                  <a:lnTo>
                    <a:pt x="480" y="204"/>
                  </a:lnTo>
                  <a:lnTo>
                    <a:pt x="484" y="176"/>
                  </a:lnTo>
                  <a:lnTo>
                    <a:pt x="488" y="164"/>
                  </a:lnTo>
                  <a:lnTo>
                    <a:pt x="492" y="152"/>
                  </a:lnTo>
                  <a:lnTo>
                    <a:pt x="496" y="144"/>
                  </a:lnTo>
                  <a:lnTo>
                    <a:pt x="500" y="132"/>
                  </a:lnTo>
                  <a:lnTo>
                    <a:pt x="504" y="92"/>
                  </a:lnTo>
                  <a:lnTo>
                    <a:pt x="508" y="80"/>
                  </a:lnTo>
                </a:path>
              </a:pathLst>
            </a:custGeom>
            <a:noFill/>
            <a:ln w="0">
              <a:solidFill>
                <a:srgbClr val="BFBF00"/>
              </a:solidFill>
              <a:prstDash val="solid"/>
              <a:round/>
              <a:headEnd/>
              <a:tailEnd/>
            </a:ln>
          </p:spPr>
          <p:txBody>
            <a:bodyPr/>
            <a:lstStyle/>
            <a:p>
              <a:endParaRPr lang="en-GB"/>
            </a:p>
          </p:txBody>
        </p:sp>
        <p:sp>
          <p:nvSpPr>
            <p:cNvPr id="128" name="Freeform 151"/>
            <p:cNvSpPr>
              <a:spLocks/>
            </p:cNvSpPr>
            <p:nvPr/>
          </p:nvSpPr>
          <p:spPr bwMode="auto">
            <a:xfrm>
              <a:off x="8280152" y="4531643"/>
              <a:ext cx="814387" cy="463550"/>
            </a:xfrm>
            <a:custGeom>
              <a:avLst/>
              <a:gdLst>
                <a:gd name="T0" fmla="*/ 30241854 w 513"/>
                <a:gd name="T1" fmla="*/ 221773757 h 292"/>
                <a:gd name="T2" fmla="*/ 60483709 w 513"/>
                <a:gd name="T3" fmla="*/ 100806233 h 292"/>
                <a:gd name="T4" fmla="*/ 90725551 w 513"/>
                <a:gd name="T5" fmla="*/ 141128741 h 292"/>
                <a:gd name="T6" fmla="*/ 120967418 w 513"/>
                <a:gd name="T7" fmla="*/ 453628134 h 292"/>
                <a:gd name="T8" fmla="*/ 151209260 w 513"/>
                <a:gd name="T9" fmla="*/ 514111859 h 292"/>
                <a:gd name="T10" fmla="*/ 181451102 w 513"/>
                <a:gd name="T11" fmla="*/ 493950617 h 292"/>
                <a:gd name="T12" fmla="*/ 211692994 w 513"/>
                <a:gd name="T13" fmla="*/ 675401791 h 292"/>
                <a:gd name="T14" fmla="*/ 241934836 w 513"/>
                <a:gd name="T15" fmla="*/ 624998687 h 292"/>
                <a:gd name="T16" fmla="*/ 272176678 w 513"/>
                <a:gd name="T17" fmla="*/ 554434342 h 292"/>
                <a:gd name="T18" fmla="*/ 302418520 w 513"/>
                <a:gd name="T19" fmla="*/ 473789375 h 292"/>
                <a:gd name="T20" fmla="*/ 332660362 w 513"/>
                <a:gd name="T21" fmla="*/ 604837446 h 292"/>
                <a:gd name="T22" fmla="*/ 362902204 w 513"/>
                <a:gd name="T23" fmla="*/ 352821827 h 292"/>
                <a:gd name="T24" fmla="*/ 393144046 w 513"/>
                <a:gd name="T25" fmla="*/ 151209361 h 292"/>
                <a:gd name="T26" fmla="*/ 423385987 w 513"/>
                <a:gd name="T27" fmla="*/ 50403116 h 292"/>
                <a:gd name="T28" fmla="*/ 453627829 w 513"/>
                <a:gd name="T29" fmla="*/ 322579964 h 292"/>
                <a:gd name="T30" fmla="*/ 483869671 w 513"/>
                <a:gd name="T31" fmla="*/ 403224931 h 292"/>
                <a:gd name="T32" fmla="*/ 514111513 w 513"/>
                <a:gd name="T33" fmla="*/ 413305551 h 292"/>
                <a:gd name="T34" fmla="*/ 544353355 w 513"/>
                <a:gd name="T35" fmla="*/ 302418723 h 292"/>
                <a:gd name="T36" fmla="*/ 574595197 w 513"/>
                <a:gd name="T37" fmla="*/ 80644991 h 292"/>
                <a:gd name="T38" fmla="*/ 604837039 w 513"/>
                <a:gd name="T39" fmla="*/ 30241875 h 292"/>
                <a:gd name="T40" fmla="*/ 635078881 w 513"/>
                <a:gd name="T41" fmla="*/ 231854377 h 292"/>
                <a:gd name="T42" fmla="*/ 665320723 w 513"/>
                <a:gd name="T43" fmla="*/ 322579964 h 292"/>
                <a:gd name="T44" fmla="*/ 695562565 w 513"/>
                <a:gd name="T45" fmla="*/ 362902448 h 292"/>
                <a:gd name="T46" fmla="*/ 725804407 w 513"/>
                <a:gd name="T47" fmla="*/ 372983068 h 292"/>
                <a:gd name="T48" fmla="*/ 756046249 w 513"/>
                <a:gd name="T49" fmla="*/ 473789375 h 292"/>
                <a:gd name="T50" fmla="*/ 786288091 w 513"/>
                <a:gd name="T51" fmla="*/ 624998687 h 292"/>
                <a:gd name="T52" fmla="*/ 816529934 w 513"/>
                <a:gd name="T53" fmla="*/ 493950617 h 292"/>
                <a:gd name="T54" fmla="*/ 849291334 w 513"/>
                <a:gd name="T55" fmla="*/ 594756825 h 292"/>
                <a:gd name="T56" fmla="*/ 879533176 w 513"/>
                <a:gd name="T57" fmla="*/ 463708755 h 292"/>
                <a:gd name="T58" fmla="*/ 909775018 w 513"/>
                <a:gd name="T59" fmla="*/ 433466892 h 292"/>
                <a:gd name="T60" fmla="*/ 940016860 w 513"/>
                <a:gd name="T61" fmla="*/ 433466892 h 292"/>
                <a:gd name="T62" fmla="*/ 970258702 w 513"/>
                <a:gd name="T63" fmla="*/ 433466892 h 292"/>
                <a:gd name="T64" fmla="*/ 1000500544 w 513"/>
                <a:gd name="T65" fmla="*/ 554434342 h 292"/>
                <a:gd name="T66" fmla="*/ 1030742386 w 513"/>
                <a:gd name="T67" fmla="*/ 493950617 h 292"/>
                <a:gd name="T68" fmla="*/ 1060984228 w 513"/>
                <a:gd name="T69" fmla="*/ 322579964 h 292"/>
                <a:gd name="T70" fmla="*/ 1091226070 w 513"/>
                <a:gd name="T71" fmla="*/ 332660585 h 292"/>
                <a:gd name="T72" fmla="*/ 1121467912 w 513"/>
                <a:gd name="T73" fmla="*/ 614918066 h 292"/>
                <a:gd name="T74" fmla="*/ 1151709754 w 513"/>
                <a:gd name="T75" fmla="*/ 514111859 h 292"/>
                <a:gd name="T76" fmla="*/ 1181951596 w 513"/>
                <a:gd name="T77" fmla="*/ 312499344 h 292"/>
                <a:gd name="T78" fmla="*/ 1212193438 w 513"/>
                <a:gd name="T79" fmla="*/ 272176860 h 292"/>
                <a:gd name="T80" fmla="*/ 1242435280 w 513"/>
                <a:gd name="T81" fmla="*/ 534273100 h 292"/>
                <a:gd name="T82" fmla="*/ 1272677122 w 513"/>
                <a:gd name="T83" fmla="*/ 735885516 h 2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292"/>
                <a:gd name="T128" fmla="*/ 513 w 513"/>
                <a:gd name="T129" fmla="*/ 292 h 2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292">
                  <a:moveTo>
                    <a:pt x="0" y="96"/>
                  </a:moveTo>
                  <a:lnTo>
                    <a:pt x="8" y="84"/>
                  </a:lnTo>
                  <a:lnTo>
                    <a:pt x="12" y="88"/>
                  </a:lnTo>
                  <a:lnTo>
                    <a:pt x="16" y="72"/>
                  </a:lnTo>
                  <a:lnTo>
                    <a:pt x="20" y="56"/>
                  </a:lnTo>
                  <a:lnTo>
                    <a:pt x="24" y="40"/>
                  </a:lnTo>
                  <a:lnTo>
                    <a:pt x="28" y="28"/>
                  </a:lnTo>
                  <a:lnTo>
                    <a:pt x="32" y="32"/>
                  </a:lnTo>
                  <a:lnTo>
                    <a:pt x="36" y="56"/>
                  </a:lnTo>
                  <a:lnTo>
                    <a:pt x="40" y="88"/>
                  </a:lnTo>
                  <a:lnTo>
                    <a:pt x="44" y="132"/>
                  </a:lnTo>
                  <a:lnTo>
                    <a:pt x="48" y="180"/>
                  </a:lnTo>
                  <a:lnTo>
                    <a:pt x="52" y="196"/>
                  </a:lnTo>
                  <a:lnTo>
                    <a:pt x="56" y="208"/>
                  </a:lnTo>
                  <a:lnTo>
                    <a:pt x="60" y="204"/>
                  </a:lnTo>
                  <a:lnTo>
                    <a:pt x="64" y="196"/>
                  </a:lnTo>
                  <a:lnTo>
                    <a:pt x="68" y="172"/>
                  </a:lnTo>
                  <a:lnTo>
                    <a:pt x="72" y="196"/>
                  </a:lnTo>
                  <a:lnTo>
                    <a:pt x="76" y="212"/>
                  </a:lnTo>
                  <a:lnTo>
                    <a:pt x="80" y="236"/>
                  </a:lnTo>
                  <a:lnTo>
                    <a:pt x="84" y="268"/>
                  </a:lnTo>
                  <a:lnTo>
                    <a:pt x="88" y="292"/>
                  </a:lnTo>
                  <a:lnTo>
                    <a:pt x="92" y="264"/>
                  </a:lnTo>
                  <a:lnTo>
                    <a:pt x="96" y="248"/>
                  </a:lnTo>
                  <a:lnTo>
                    <a:pt x="100" y="244"/>
                  </a:lnTo>
                  <a:lnTo>
                    <a:pt x="104" y="240"/>
                  </a:lnTo>
                  <a:lnTo>
                    <a:pt x="108" y="220"/>
                  </a:lnTo>
                  <a:lnTo>
                    <a:pt x="112" y="192"/>
                  </a:lnTo>
                  <a:lnTo>
                    <a:pt x="116" y="200"/>
                  </a:lnTo>
                  <a:lnTo>
                    <a:pt x="120" y="188"/>
                  </a:lnTo>
                  <a:lnTo>
                    <a:pt x="124" y="200"/>
                  </a:lnTo>
                  <a:lnTo>
                    <a:pt x="128" y="220"/>
                  </a:lnTo>
                  <a:lnTo>
                    <a:pt x="132" y="240"/>
                  </a:lnTo>
                  <a:lnTo>
                    <a:pt x="136" y="216"/>
                  </a:lnTo>
                  <a:lnTo>
                    <a:pt x="140" y="172"/>
                  </a:lnTo>
                  <a:lnTo>
                    <a:pt x="144" y="140"/>
                  </a:lnTo>
                  <a:lnTo>
                    <a:pt x="148" y="116"/>
                  </a:lnTo>
                  <a:lnTo>
                    <a:pt x="152" y="80"/>
                  </a:lnTo>
                  <a:lnTo>
                    <a:pt x="156" y="60"/>
                  </a:lnTo>
                  <a:lnTo>
                    <a:pt x="160" y="44"/>
                  </a:lnTo>
                  <a:lnTo>
                    <a:pt x="164" y="4"/>
                  </a:lnTo>
                  <a:lnTo>
                    <a:pt x="168" y="20"/>
                  </a:lnTo>
                  <a:lnTo>
                    <a:pt x="172" y="48"/>
                  </a:lnTo>
                  <a:lnTo>
                    <a:pt x="176" y="80"/>
                  </a:lnTo>
                  <a:lnTo>
                    <a:pt x="180" y="128"/>
                  </a:lnTo>
                  <a:lnTo>
                    <a:pt x="184" y="148"/>
                  </a:lnTo>
                  <a:lnTo>
                    <a:pt x="188" y="160"/>
                  </a:lnTo>
                  <a:lnTo>
                    <a:pt x="192" y="160"/>
                  </a:lnTo>
                  <a:lnTo>
                    <a:pt x="196" y="168"/>
                  </a:lnTo>
                  <a:lnTo>
                    <a:pt x="200" y="172"/>
                  </a:lnTo>
                  <a:lnTo>
                    <a:pt x="204" y="164"/>
                  </a:lnTo>
                  <a:lnTo>
                    <a:pt x="208" y="156"/>
                  </a:lnTo>
                  <a:lnTo>
                    <a:pt x="212" y="152"/>
                  </a:lnTo>
                  <a:lnTo>
                    <a:pt x="216" y="120"/>
                  </a:lnTo>
                  <a:lnTo>
                    <a:pt x="220" y="96"/>
                  </a:lnTo>
                  <a:lnTo>
                    <a:pt x="224" y="64"/>
                  </a:lnTo>
                  <a:lnTo>
                    <a:pt x="228" y="32"/>
                  </a:lnTo>
                  <a:lnTo>
                    <a:pt x="232" y="24"/>
                  </a:lnTo>
                  <a:lnTo>
                    <a:pt x="236" y="0"/>
                  </a:lnTo>
                  <a:lnTo>
                    <a:pt x="240" y="12"/>
                  </a:lnTo>
                  <a:lnTo>
                    <a:pt x="244" y="36"/>
                  </a:lnTo>
                  <a:lnTo>
                    <a:pt x="248" y="64"/>
                  </a:lnTo>
                  <a:lnTo>
                    <a:pt x="252" y="92"/>
                  </a:lnTo>
                  <a:lnTo>
                    <a:pt x="256" y="116"/>
                  </a:lnTo>
                  <a:lnTo>
                    <a:pt x="260" y="132"/>
                  </a:lnTo>
                  <a:lnTo>
                    <a:pt x="264" y="128"/>
                  </a:lnTo>
                  <a:lnTo>
                    <a:pt x="268" y="132"/>
                  </a:lnTo>
                  <a:lnTo>
                    <a:pt x="272" y="132"/>
                  </a:lnTo>
                  <a:lnTo>
                    <a:pt x="276" y="144"/>
                  </a:lnTo>
                  <a:lnTo>
                    <a:pt x="280" y="148"/>
                  </a:lnTo>
                  <a:lnTo>
                    <a:pt x="284" y="144"/>
                  </a:lnTo>
                  <a:lnTo>
                    <a:pt x="288" y="148"/>
                  </a:lnTo>
                  <a:lnTo>
                    <a:pt x="292" y="148"/>
                  </a:lnTo>
                  <a:lnTo>
                    <a:pt x="296" y="160"/>
                  </a:lnTo>
                  <a:lnTo>
                    <a:pt x="300" y="188"/>
                  </a:lnTo>
                  <a:lnTo>
                    <a:pt x="304" y="216"/>
                  </a:lnTo>
                  <a:lnTo>
                    <a:pt x="308" y="244"/>
                  </a:lnTo>
                  <a:lnTo>
                    <a:pt x="312" y="248"/>
                  </a:lnTo>
                  <a:lnTo>
                    <a:pt x="316" y="240"/>
                  </a:lnTo>
                  <a:lnTo>
                    <a:pt x="320" y="204"/>
                  </a:lnTo>
                  <a:lnTo>
                    <a:pt x="324" y="196"/>
                  </a:lnTo>
                  <a:lnTo>
                    <a:pt x="329" y="200"/>
                  </a:lnTo>
                  <a:lnTo>
                    <a:pt x="333" y="228"/>
                  </a:lnTo>
                  <a:lnTo>
                    <a:pt x="337" y="236"/>
                  </a:lnTo>
                  <a:lnTo>
                    <a:pt x="341" y="232"/>
                  </a:lnTo>
                  <a:lnTo>
                    <a:pt x="345" y="192"/>
                  </a:lnTo>
                  <a:lnTo>
                    <a:pt x="349" y="184"/>
                  </a:lnTo>
                  <a:lnTo>
                    <a:pt x="353" y="152"/>
                  </a:lnTo>
                  <a:lnTo>
                    <a:pt x="357" y="148"/>
                  </a:lnTo>
                  <a:lnTo>
                    <a:pt x="361" y="172"/>
                  </a:lnTo>
                  <a:lnTo>
                    <a:pt x="365" y="164"/>
                  </a:lnTo>
                  <a:lnTo>
                    <a:pt x="369" y="160"/>
                  </a:lnTo>
                  <a:lnTo>
                    <a:pt x="373" y="172"/>
                  </a:lnTo>
                  <a:lnTo>
                    <a:pt x="377" y="172"/>
                  </a:lnTo>
                  <a:lnTo>
                    <a:pt x="381" y="172"/>
                  </a:lnTo>
                  <a:lnTo>
                    <a:pt x="385" y="172"/>
                  </a:lnTo>
                  <a:lnTo>
                    <a:pt x="389" y="192"/>
                  </a:lnTo>
                  <a:lnTo>
                    <a:pt x="393" y="196"/>
                  </a:lnTo>
                  <a:lnTo>
                    <a:pt x="397" y="220"/>
                  </a:lnTo>
                  <a:lnTo>
                    <a:pt x="401" y="208"/>
                  </a:lnTo>
                  <a:lnTo>
                    <a:pt x="405" y="200"/>
                  </a:lnTo>
                  <a:lnTo>
                    <a:pt x="409" y="196"/>
                  </a:lnTo>
                  <a:lnTo>
                    <a:pt x="413" y="156"/>
                  </a:lnTo>
                  <a:lnTo>
                    <a:pt x="417" y="148"/>
                  </a:lnTo>
                  <a:lnTo>
                    <a:pt x="421" y="128"/>
                  </a:lnTo>
                  <a:lnTo>
                    <a:pt x="425" y="120"/>
                  </a:lnTo>
                  <a:lnTo>
                    <a:pt x="429" y="108"/>
                  </a:lnTo>
                  <a:lnTo>
                    <a:pt x="433" y="132"/>
                  </a:lnTo>
                  <a:lnTo>
                    <a:pt x="437" y="148"/>
                  </a:lnTo>
                  <a:lnTo>
                    <a:pt x="441" y="196"/>
                  </a:lnTo>
                  <a:lnTo>
                    <a:pt x="445" y="244"/>
                  </a:lnTo>
                  <a:lnTo>
                    <a:pt x="449" y="236"/>
                  </a:lnTo>
                  <a:lnTo>
                    <a:pt x="453" y="236"/>
                  </a:lnTo>
                  <a:lnTo>
                    <a:pt x="457" y="204"/>
                  </a:lnTo>
                  <a:lnTo>
                    <a:pt x="461" y="180"/>
                  </a:lnTo>
                  <a:lnTo>
                    <a:pt x="465" y="148"/>
                  </a:lnTo>
                  <a:lnTo>
                    <a:pt x="469" y="124"/>
                  </a:lnTo>
                  <a:lnTo>
                    <a:pt x="473" y="120"/>
                  </a:lnTo>
                  <a:lnTo>
                    <a:pt x="477" y="112"/>
                  </a:lnTo>
                  <a:lnTo>
                    <a:pt x="481" y="108"/>
                  </a:lnTo>
                  <a:lnTo>
                    <a:pt x="485" y="108"/>
                  </a:lnTo>
                  <a:lnTo>
                    <a:pt x="489" y="152"/>
                  </a:lnTo>
                  <a:lnTo>
                    <a:pt x="493" y="212"/>
                  </a:lnTo>
                  <a:lnTo>
                    <a:pt x="497" y="252"/>
                  </a:lnTo>
                  <a:lnTo>
                    <a:pt x="501" y="276"/>
                  </a:lnTo>
                  <a:lnTo>
                    <a:pt x="505" y="292"/>
                  </a:lnTo>
                  <a:lnTo>
                    <a:pt x="509" y="280"/>
                  </a:lnTo>
                  <a:lnTo>
                    <a:pt x="513" y="252"/>
                  </a:lnTo>
                </a:path>
              </a:pathLst>
            </a:custGeom>
            <a:noFill/>
            <a:ln w="0">
              <a:solidFill>
                <a:srgbClr val="BFBF00"/>
              </a:solidFill>
              <a:prstDash val="solid"/>
              <a:round/>
              <a:headEnd/>
              <a:tailEnd/>
            </a:ln>
          </p:spPr>
          <p:txBody>
            <a:bodyPr/>
            <a:lstStyle/>
            <a:p>
              <a:endParaRPr lang="en-GB"/>
            </a:p>
          </p:txBody>
        </p:sp>
        <p:sp>
          <p:nvSpPr>
            <p:cNvPr id="129" name="Line 152"/>
            <p:cNvSpPr>
              <a:spLocks noChangeShapeType="1"/>
            </p:cNvSpPr>
            <p:nvPr/>
          </p:nvSpPr>
          <p:spPr bwMode="auto">
            <a:xfrm flipV="1">
              <a:off x="9094539" y="4918993"/>
              <a:ext cx="12700" cy="12700"/>
            </a:xfrm>
            <a:prstGeom prst="line">
              <a:avLst/>
            </a:prstGeom>
            <a:noFill/>
            <a:ln w="0">
              <a:solidFill>
                <a:srgbClr val="BFBF00"/>
              </a:solidFill>
              <a:round/>
              <a:headEnd/>
              <a:tailEnd/>
            </a:ln>
          </p:spPr>
          <p:txBody>
            <a:bodyPr/>
            <a:lstStyle/>
            <a:p>
              <a:endParaRPr lang="en-GB"/>
            </a:p>
          </p:txBody>
        </p:sp>
        <p:sp>
          <p:nvSpPr>
            <p:cNvPr id="130" name="Freeform 153"/>
            <p:cNvSpPr>
              <a:spLocks/>
            </p:cNvSpPr>
            <p:nvPr/>
          </p:nvSpPr>
          <p:spPr bwMode="auto">
            <a:xfrm>
              <a:off x="7473702" y="4512593"/>
              <a:ext cx="806450" cy="742950"/>
            </a:xfrm>
            <a:custGeom>
              <a:avLst/>
              <a:gdLst>
                <a:gd name="T0" fmla="*/ 20161251 w 508"/>
                <a:gd name="T1" fmla="*/ 544353806 h 468"/>
                <a:gd name="T2" fmla="*/ 50403125 w 508"/>
                <a:gd name="T3" fmla="*/ 836692054 h 468"/>
                <a:gd name="T4" fmla="*/ 80645005 w 508"/>
                <a:gd name="T5" fmla="*/ 1149191347 h 468"/>
                <a:gd name="T6" fmla="*/ 110886898 w 508"/>
                <a:gd name="T7" fmla="*/ 1179433214 h 468"/>
                <a:gd name="T8" fmla="*/ 141128766 w 508"/>
                <a:gd name="T9" fmla="*/ 786288743 h 468"/>
                <a:gd name="T10" fmla="*/ 171370633 w 508"/>
                <a:gd name="T11" fmla="*/ 554434429 h 468"/>
                <a:gd name="T12" fmla="*/ 201612501 w 508"/>
                <a:gd name="T13" fmla="*/ 463708827 h 468"/>
                <a:gd name="T14" fmla="*/ 231854419 w 508"/>
                <a:gd name="T15" fmla="*/ 504031317 h 468"/>
                <a:gd name="T16" fmla="*/ 262096286 w 508"/>
                <a:gd name="T17" fmla="*/ 594756918 h 468"/>
                <a:gd name="T18" fmla="*/ 292338154 w 508"/>
                <a:gd name="T19" fmla="*/ 514111939 h 468"/>
                <a:gd name="T20" fmla="*/ 322580022 w 508"/>
                <a:gd name="T21" fmla="*/ 272176903 h 468"/>
                <a:gd name="T22" fmla="*/ 352821889 w 508"/>
                <a:gd name="T23" fmla="*/ 110886896 h 468"/>
                <a:gd name="T24" fmla="*/ 383063757 w 508"/>
                <a:gd name="T25" fmla="*/ 0 h 468"/>
                <a:gd name="T26" fmla="*/ 413305625 w 508"/>
                <a:gd name="T27" fmla="*/ 60483759 h 468"/>
                <a:gd name="T28" fmla="*/ 443547592 w 508"/>
                <a:gd name="T29" fmla="*/ 362902505 h 468"/>
                <a:gd name="T30" fmla="*/ 473789460 w 508"/>
                <a:gd name="T31" fmla="*/ 403224994 h 468"/>
                <a:gd name="T32" fmla="*/ 504031327 w 508"/>
                <a:gd name="T33" fmla="*/ 241935036 h 468"/>
                <a:gd name="T34" fmla="*/ 534273195 w 508"/>
                <a:gd name="T35" fmla="*/ 171370630 h 468"/>
                <a:gd name="T36" fmla="*/ 564515063 w 508"/>
                <a:gd name="T37" fmla="*/ 252015658 h 468"/>
                <a:gd name="T38" fmla="*/ 594756931 w 508"/>
                <a:gd name="T39" fmla="*/ 584676296 h 468"/>
                <a:gd name="T40" fmla="*/ 624998798 w 508"/>
                <a:gd name="T41" fmla="*/ 574595674 h 468"/>
                <a:gd name="T42" fmla="*/ 655240666 w 508"/>
                <a:gd name="T43" fmla="*/ 332660637 h 468"/>
                <a:gd name="T44" fmla="*/ 685482534 w 508"/>
                <a:gd name="T45" fmla="*/ 241935036 h 468"/>
                <a:gd name="T46" fmla="*/ 715724401 w 508"/>
                <a:gd name="T47" fmla="*/ 362902505 h 468"/>
                <a:gd name="T48" fmla="*/ 745966269 w 508"/>
                <a:gd name="T49" fmla="*/ 635079408 h 468"/>
                <a:gd name="T50" fmla="*/ 776208137 w 508"/>
                <a:gd name="T51" fmla="*/ 776208121 h 468"/>
                <a:gd name="T52" fmla="*/ 806450005 w 508"/>
                <a:gd name="T53" fmla="*/ 695563142 h 468"/>
                <a:gd name="T54" fmla="*/ 836692071 w 508"/>
                <a:gd name="T55" fmla="*/ 655240653 h 468"/>
                <a:gd name="T56" fmla="*/ 866933939 w 508"/>
                <a:gd name="T57" fmla="*/ 866933921 h 468"/>
                <a:gd name="T58" fmla="*/ 897175806 w 508"/>
                <a:gd name="T59" fmla="*/ 947578900 h 468"/>
                <a:gd name="T60" fmla="*/ 927417674 w 508"/>
                <a:gd name="T61" fmla="*/ 947578900 h 468"/>
                <a:gd name="T62" fmla="*/ 957659542 w 508"/>
                <a:gd name="T63" fmla="*/ 937498277 h 468"/>
                <a:gd name="T64" fmla="*/ 987901409 w 508"/>
                <a:gd name="T65" fmla="*/ 776208121 h 468"/>
                <a:gd name="T66" fmla="*/ 1018143277 w 508"/>
                <a:gd name="T67" fmla="*/ 887095165 h 468"/>
                <a:gd name="T68" fmla="*/ 1048385145 w 508"/>
                <a:gd name="T69" fmla="*/ 927417655 h 468"/>
                <a:gd name="T70" fmla="*/ 1078627013 w 508"/>
                <a:gd name="T71" fmla="*/ 584676296 h 468"/>
                <a:gd name="T72" fmla="*/ 1108868880 w 508"/>
                <a:gd name="T73" fmla="*/ 604837541 h 468"/>
                <a:gd name="T74" fmla="*/ 1139110748 w 508"/>
                <a:gd name="T75" fmla="*/ 897175788 h 468"/>
                <a:gd name="T76" fmla="*/ 1169352616 w 508"/>
                <a:gd name="T77" fmla="*/ 806449988 h 468"/>
                <a:gd name="T78" fmla="*/ 1199594484 w 508"/>
                <a:gd name="T79" fmla="*/ 645160030 h 468"/>
                <a:gd name="T80" fmla="*/ 1229836351 w 508"/>
                <a:gd name="T81" fmla="*/ 524192562 h 468"/>
                <a:gd name="T82" fmla="*/ 1260078219 w 508"/>
                <a:gd name="T83" fmla="*/ 201612497 h 4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468"/>
                <a:gd name="T128" fmla="*/ 508 w 508"/>
                <a:gd name="T129" fmla="*/ 468 h 4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468">
                  <a:moveTo>
                    <a:pt x="0" y="208"/>
                  </a:moveTo>
                  <a:lnTo>
                    <a:pt x="4" y="212"/>
                  </a:lnTo>
                  <a:lnTo>
                    <a:pt x="8" y="216"/>
                  </a:lnTo>
                  <a:lnTo>
                    <a:pt x="12" y="264"/>
                  </a:lnTo>
                  <a:lnTo>
                    <a:pt x="16" y="304"/>
                  </a:lnTo>
                  <a:lnTo>
                    <a:pt x="20" y="332"/>
                  </a:lnTo>
                  <a:lnTo>
                    <a:pt x="24" y="380"/>
                  </a:lnTo>
                  <a:lnTo>
                    <a:pt x="28" y="420"/>
                  </a:lnTo>
                  <a:lnTo>
                    <a:pt x="32" y="456"/>
                  </a:lnTo>
                  <a:lnTo>
                    <a:pt x="36" y="448"/>
                  </a:lnTo>
                  <a:lnTo>
                    <a:pt x="40" y="448"/>
                  </a:lnTo>
                  <a:lnTo>
                    <a:pt x="44" y="468"/>
                  </a:lnTo>
                  <a:lnTo>
                    <a:pt x="48" y="420"/>
                  </a:lnTo>
                  <a:lnTo>
                    <a:pt x="52" y="360"/>
                  </a:lnTo>
                  <a:lnTo>
                    <a:pt x="56" y="312"/>
                  </a:lnTo>
                  <a:lnTo>
                    <a:pt x="60" y="272"/>
                  </a:lnTo>
                  <a:lnTo>
                    <a:pt x="64" y="244"/>
                  </a:lnTo>
                  <a:lnTo>
                    <a:pt x="68" y="220"/>
                  </a:lnTo>
                  <a:lnTo>
                    <a:pt x="72" y="196"/>
                  </a:lnTo>
                  <a:lnTo>
                    <a:pt x="76" y="184"/>
                  </a:lnTo>
                  <a:lnTo>
                    <a:pt x="80" y="184"/>
                  </a:lnTo>
                  <a:lnTo>
                    <a:pt x="84" y="184"/>
                  </a:lnTo>
                  <a:lnTo>
                    <a:pt x="88" y="216"/>
                  </a:lnTo>
                  <a:lnTo>
                    <a:pt x="92" y="200"/>
                  </a:lnTo>
                  <a:lnTo>
                    <a:pt x="96" y="196"/>
                  </a:lnTo>
                  <a:lnTo>
                    <a:pt x="100" y="220"/>
                  </a:lnTo>
                  <a:lnTo>
                    <a:pt x="104" y="236"/>
                  </a:lnTo>
                  <a:lnTo>
                    <a:pt x="108" y="244"/>
                  </a:lnTo>
                  <a:lnTo>
                    <a:pt x="112" y="240"/>
                  </a:lnTo>
                  <a:lnTo>
                    <a:pt x="116" y="204"/>
                  </a:lnTo>
                  <a:lnTo>
                    <a:pt x="120" y="148"/>
                  </a:lnTo>
                  <a:lnTo>
                    <a:pt x="124" y="128"/>
                  </a:lnTo>
                  <a:lnTo>
                    <a:pt x="128" y="108"/>
                  </a:lnTo>
                  <a:lnTo>
                    <a:pt x="132" y="68"/>
                  </a:lnTo>
                  <a:lnTo>
                    <a:pt x="136" y="36"/>
                  </a:lnTo>
                  <a:lnTo>
                    <a:pt x="140" y="44"/>
                  </a:lnTo>
                  <a:lnTo>
                    <a:pt x="144" y="28"/>
                  </a:lnTo>
                  <a:lnTo>
                    <a:pt x="148" y="20"/>
                  </a:lnTo>
                  <a:lnTo>
                    <a:pt x="152" y="0"/>
                  </a:lnTo>
                  <a:lnTo>
                    <a:pt x="156" y="0"/>
                  </a:lnTo>
                  <a:lnTo>
                    <a:pt x="160" y="12"/>
                  </a:lnTo>
                  <a:lnTo>
                    <a:pt x="164" y="24"/>
                  </a:lnTo>
                  <a:lnTo>
                    <a:pt x="168" y="80"/>
                  </a:lnTo>
                  <a:lnTo>
                    <a:pt x="172" y="116"/>
                  </a:lnTo>
                  <a:lnTo>
                    <a:pt x="176" y="144"/>
                  </a:lnTo>
                  <a:lnTo>
                    <a:pt x="180" y="156"/>
                  </a:lnTo>
                  <a:lnTo>
                    <a:pt x="184" y="180"/>
                  </a:lnTo>
                  <a:lnTo>
                    <a:pt x="188" y="160"/>
                  </a:lnTo>
                  <a:lnTo>
                    <a:pt x="192" y="152"/>
                  </a:lnTo>
                  <a:lnTo>
                    <a:pt x="196" y="128"/>
                  </a:lnTo>
                  <a:lnTo>
                    <a:pt x="200" y="96"/>
                  </a:lnTo>
                  <a:lnTo>
                    <a:pt x="204" y="84"/>
                  </a:lnTo>
                  <a:lnTo>
                    <a:pt x="208" y="68"/>
                  </a:lnTo>
                  <a:lnTo>
                    <a:pt x="212" y="68"/>
                  </a:lnTo>
                  <a:lnTo>
                    <a:pt x="216" y="60"/>
                  </a:lnTo>
                  <a:lnTo>
                    <a:pt x="220" y="72"/>
                  </a:lnTo>
                  <a:lnTo>
                    <a:pt x="224" y="100"/>
                  </a:lnTo>
                  <a:lnTo>
                    <a:pt x="228" y="148"/>
                  </a:lnTo>
                  <a:lnTo>
                    <a:pt x="232" y="184"/>
                  </a:lnTo>
                  <a:lnTo>
                    <a:pt x="236" y="232"/>
                  </a:lnTo>
                  <a:lnTo>
                    <a:pt x="240" y="244"/>
                  </a:lnTo>
                  <a:lnTo>
                    <a:pt x="244" y="244"/>
                  </a:lnTo>
                  <a:lnTo>
                    <a:pt x="248" y="228"/>
                  </a:lnTo>
                  <a:lnTo>
                    <a:pt x="252" y="184"/>
                  </a:lnTo>
                  <a:lnTo>
                    <a:pt x="256" y="168"/>
                  </a:lnTo>
                  <a:lnTo>
                    <a:pt x="260" y="132"/>
                  </a:lnTo>
                  <a:lnTo>
                    <a:pt x="264" y="108"/>
                  </a:lnTo>
                  <a:lnTo>
                    <a:pt x="268" y="84"/>
                  </a:lnTo>
                  <a:lnTo>
                    <a:pt x="272" y="96"/>
                  </a:lnTo>
                  <a:lnTo>
                    <a:pt x="276" y="92"/>
                  </a:lnTo>
                  <a:lnTo>
                    <a:pt x="280" y="104"/>
                  </a:lnTo>
                  <a:lnTo>
                    <a:pt x="284" y="144"/>
                  </a:lnTo>
                  <a:lnTo>
                    <a:pt x="288" y="164"/>
                  </a:lnTo>
                  <a:lnTo>
                    <a:pt x="292" y="200"/>
                  </a:lnTo>
                  <a:lnTo>
                    <a:pt x="296" y="252"/>
                  </a:lnTo>
                  <a:lnTo>
                    <a:pt x="300" y="292"/>
                  </a:lnTo>
                  <a:lnTo>
                    <a:pt x="304" y="308"/>
                  </a:lnTo>
                  <a:lnTo>
                    <a:pt x="308" y="308"/>
                  </a:lnTo>
                  <a:lnTo>
                    <a:pt x="312" y="332"/>
                  </a:lnTo>
                  <a:lnTo>
                    <a:pt x="316" y="300"/>
                  </a:lnTo>
                  <a:lnTo>
                    <a:pt x="320" y="276"/>
                  </a:lnTo>
                  <a:lnTo>
                    <a:pt x="324" y="248"/>
                  </a:lnTo>
                  <a:lnTo>
                    <a:pt x="328" y="240"/>
                  </a:lnTo>
                  <a:lnTo>
                    <a:pt x="332" y="260"/>
                  </a:lnTo>
                  <a:lnTo>
                    <a:pt x="336" y="292"/>
                  </a:lnTo>
                  <a:lnTo>
                    <a:pt x="340" y="316"/>
                  </a:lnTo>
                  <a:lnTo>
                    <a:pt x="344" y="344"/>
                  </a:lnTo>
                  <a:lnTo>
                    <a:pt x="348" y="388"/>
                  </a:lnTo>
                  <a:lnTo>
                    <a:pt x="352" y="380"/>
                  </a:lnTo>
                  <a:lnTo>
                    <a:pt x="356" y="376"/>
                  </a:lnTo>
                  <a:lnTo>
                    <a:pt x="360" y="384"/>
                  </a:lnTo>
                  <a:lnTo>
                    <a:pt x="364" y="360"/>
                  </a:lnTo>
                  <a:lnTo>
                    <a:pt x="368" y="376"/>
                  </a:lnTo>
                  <a:lnTo>
                    <a:pt x="372" y="392"/>
                  </a:lnTo>
                  <a:lnTo>
                    <a:pt x="376" y="392"/>
                  </a:lnTo>
                  <a:lnTo>
                    <a:pt x="380" y="372"/>
                  </a:lnTo>
                  <a:lnTo>
                    <a:pt x="384" y="328"/>
                  </a:lnTo>
                  <a:lnTo>
                    <a:pt x="388" y="320"/>
                  </a:lnTo>
                  <a:lnTo>
                    <a:pt x="392" y="308"/>
                  </a:lnTo>
                  <a:lnTo>
                    <a:pt x="396" y="296"/>
                  </a:lnTo>
                  <a:lnTo>
                    <a:pt x="400" y="304"/>
                  </a:lnTo>
                  <a:lnTo>
                    <a:pt x="404" y="352"/>
                  </a:lnTo>
                  <a:lnTo>
                    <a:pt x="408" y="372"/>
                  </a:lnTo>
                  <a:lnTo>
                    <a:pt x="412" y="392"/>
                  </a:lnTo>
                  <a:lnTo>
                    <a:pt x="416" y="368"/>
                  </a:lnTo>
                  <a:lnTo>
                    <a:pt x="420" y="332"/>
                  </a:lnTo>
                  <a:lnTo>
                    <a:pt x="424" y="304"/>
                  </a:lnTo>
                  <a:lnTo>
                    <a:pt x="428" y="232"/>
                  </a:lnTo>
                  <a:lnTo>
                    <a:pt x="432" y="208"/>
                  </a:lnTo>
                  <a:lnTo>
                    <a:pt x="436" y="204"/>
                  </a:lnTo>
                  <a:lnTo>
                    <a:pt x="440" y="240"/>
                  </a:lnTo>
                  <a:lnTo>
                    <a:pt x="444" y="292"/>
                  </a:lnTo>
                  <a:lnTo>
                    <a:pt x="448" y="344"/>
                  </a:lnTo>
                  <a:lnTo>
                    <a:pt x="452" y="356"/>
                  </a:lnTo>
                  <a:lnTo>
                    <a:pt x="456" y="348"/>
                  </a:lnTo>
                  <a:lnTo>
                    <a:pt x="460" y="348"/>
                  </a:lnTo>
                  <a:lnTo>
                    <a:pt x="464" y="320"/>
                  </a:lnTo>
                  <a:lnTo>
                    <a:pt x="468" y="288"/>
                  </a:lnTo>
                  <a:lnTo>
                    <a:pt x="472" y="276"/>
                  </a:lnTo>
                  <a:lnTo>
                    <a:pt x="476" y="256"/>
                  </a:lnTo>
                  <a:lnTo>
                    <a:pt x="480" y="248"/>
                  </a:lnTo>
                  <a:lnTo>
                    <a:pt x="484" y="232"/>
                  </a:lnTo>
                  <a:lnTo>
                    <a:pt x="488" y="208"/>
                  </a:lnTo>
                  <a:lnTo>
                    <a:pt x="492" y="184"/>
                  </a:lnTo>
                  <a:lnTo>
                    <a:pt x="496" y="128"/>
                  </a:lnTo>
                  <a:lnTo>
                    <a:pt x="500" y="80"/>
                  </a:lnTo>
                  <a:lnTo>
                    <a:pt x="504" y="44"/>
                  </a:lnTo>
                  <a:lnTo>
                    <a:pt x="508" y="52"/>
                  </a:lnTo>
                </a:path>
              </a:pathLst>
            </a:custGeom>
            <a:noFill/>
            <a:ln w="0">
              <a:solidFill>
                <a:srgbClr val="3F3F3F"/>
              </a:solidFill>
              <a:prstDash val="solid"/>
              <a:round/>
              <a:headEnd/>
              <a:tailEnd/>
            </a:ln>
          </p:spPr>
          <p:txBody>
            <a:bodyPr/>
            <a:lstStyle/>
            <a:p>
              <a:endParaRPr lang="en-GB"/>
            </a:p>
          </p:txBody>
        </p:sp>
        <p:sp>
          <p:nvSpPr>
            <p:cNvPr id="131" name="Freeform 154"/>
            <p:cNvSpPr>
              <a:spLocks/>
            </p:cNvSpPr>
            <p:nvPr/>
          </p:nvSpPr>
          <p:spPr bwMode="auto">
            <a:xfrm>
              <a:off x="8280152" y="4506243"/>
              <a:ext cx="814387" cy="552450"/>
            </a:xfrm>
            <a:custGeom>
              <a:avLst/>
              <a:gdLst>
                <a:gd name="T0" fmla="*/ 30241854 w 513"/>
                <a:gd name="T1" fmla="*/ 181451236 h 348"/>
                <a:gd name="T2" fmla="*/ 60483709 w 513"/>
                <a:gd name="T3" fmla="*/ 100806239 h 348"/>
                <a:gd name="T4" fmla="*/ 90725551 w 513"/>
                <a:gd name="T5" fmla="*/ 221773771 h 348"/>
                <a:gd name="T6" fmla="*/ 120967418 w 513"/>
                <a:gd name="T7" fmla="*/ 493950650 h 348"/>
                <a:gd name="T8" fmla="*/ 151209260 w 513"/>
                <a:gd name="T9" fmla="*/ 504031272 h 348"/>
                <a:gd name="T10" fmla="*/ 181451102 w 513"/>
                <a:gd name="T11" fmla="*/ 584676243 h 348"/>
                <a:gd name="T12" fmla="*/ 211692994 w 513"/>
                <a:gd name="T13" fmla="*/ 877014464 h 348"/>
                <a:gd name="T14" fmla="*/ 241934836 w 513"/>
                <a:gd name="T15" fmla="*/ 776208051 h 348"/>
                <a:gd name="T16" fmla="*/ 272176678 w 513"/>
                <a:gd name="T17" fmla="*/ 685482458 h 348"/>
                <a:gd name="T18" fmla="*/ 302418520 w 513"/>
                <a:gd name="T19" fmla="*/ 584676243 h 348"/>
                <a:gd name="T20" fmla="*/ 332660362 w 513"/>
                <a:gd name="T21" fmla="*/ 645159972 h 348"/>
                <a:gd name="T22" fmla="*/ 362902204 w 513"/>
                <a:gd name="T23" fmla="*/ 443547543 h 348"/>
                <a:gd name="T24" fmla="*/ 393144046 w 513"/>
                <a:gd name="T25" fmla="*/ 141128750 h 348"/>
                <a:gd name="T26" fmla="*/ 423385987 w 513"/>
                <a:gd name="T27" fmla="*/ 100806239 h 348"/>
                <a:gd name="T28" fmla="*/ 453627829 w 513"/>
                <a:gd name="T29" fmla="*/ 302418743 h 348"/>
                <a:gd name="T30" fmla="*/ 483869671 w 513"/>
                <a:gd name="T31" fmla="*/ 443547543 h 348"/>
                <a:gd name="T32" fmla="*/ 514111513 w 513"/>
                <a:gd name="T33" fmla="*/ 413305579 h 348"/>
                <a:gd name="T34" fmla="*/ 544353355 w 513"/>
                <a:gd name="T35" fmla="*/ 272176879 h 348"/>
                <a:gd name="T36" fmla="*/ 574595197 w 513"/>
                <a:gd name="T37" fmla="*/ 10080625 h 348"/>
                <a:gd name="T38" fmla="*/ 604837039 w 513"/>
                <a:gd name="T39" fmla="*/ 10080625 h 348"/>
                <a:gd name="T40" fmla="*/ 635078881 w 513"/>
                <a:gd name="T41" fmla="*/ 181451236 h 348"/>
                <a:gd name="T42" fmla="*/ 665320723 w 513"/>
                <a:gd name="T43" fmla="*/ 393144336 h 348"/>
                <a:gd name="T44" fmla="*/ 695562565 w 513"/>
                <a:gd name="T45" fmla="*/ 423386300 h 348"/>
                <a:gd name="T46" fmla="*/ 725804407 w 513"/>
                <a:gd name="T47" fmla="*/ 302418743 h 348"/>
                <a:gd name="T48" fmla="*/ 756046249 w 513"/>
                <a:gd name="T49" fmla="*/ 574595622 h 348"/>
                <a:gd name="T50" fmla="*/ 786288091 w 513"/>
                <a:gd name="T51" fmla="*/ 826611158 h 348"/>
                <a:gd name="T52" fmla="*/ 816529934 w 513"/>
                <a:gd name="T53" fmla="*/ 695563079 h 348"/>
                <a:gd name="T54" fmla="*/ 849291334 w 513"/>
                <a:gd name="T55" fmla="*/ 584676243 h 348"/>
                <a:gd name="T56" fmla="*/ 879533176 w 513"/>
                <a:gd name="T57" fmla="*/ 473789407 h 348"/>
                <a:gd name="T58" fmla="*/ 909775018 w 513"/>
                <a:gd name="T59" fmla="*/ 473789407 h 348"/>
                <a:gd name="T60" fmla="*/ 940016860 w 513"/>
                <a:gd name="T61" fmla="*/ 393144336 h 348"/>
                <a:gd name="T62" fmla="*/ 970258702 w 513"/>
                <a:gd name="T63" fmla="*/ 352821850 h 348"/>
                <a:gd name="T64" fmla="*/ 1000500544 w 513"/>
                <a:gd name="T65" fmla="*/ 483870029 h 348"/>
                <a:gd name="T66" fmla="*/ 1030742386 w 513"/>
                <a:gd name="T67" fmla="*/ 544353757 h 348"/>
                <a:gd name="T68" fmla="*/ 1060984228 w 513"/>
                <a:gd name="T69" fmla="*/ 362902472 h 348"/>
                <a:gd name="T70" fmla="*/ 1091226070 w 513"/>
                <a:gd name="T71" fmla="*/ 423386300 h 348"/>
                <a:gd name="T72" fmla="*/ 1121467912 w 513"/>
                <a:gd name="T73" fmla="*/ 635079351 h 348"/>
                <a:gd name="T74" fmla="*/ 1151709754 w 513"/>
                <a:gd name="T75" fmla="*/ 504031272 h 348"/>
                <a:gd name="T76" fmla="*/ 1181951596 w 513"/>
                <a:gd name="T77" fmla="*/ 282257500 h 348"/>
                <a:gd name="T78" fmla="*/ 1212193438 w 513"/>
                <a:gd name="T79" fmla="*/ 252015636 h 348"/>
                <a:gd name="T80" fmla="*/ 1242435280 w 513"/>
                <a:gd name="T81" fmla="*/ 675401837 h 348"/>
                <a:gd name="T82" fmla="*/ 1272677122 w 513"/>
                <a:gd name="T83" fmla="*/ 826611158 h 3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348"/>
                <a:gd name="T128" fmla="*/ 513 w 513"/>
                <a:gd name="T129" fmla="*/ 348 h 3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348">
                  <a:moveTo>
                    <a:pt x="0" y="56"/>
                  </a:moveTo>
                  <a:lnTo>
                    <a:pt x="8" y="76"/>
                  </a:lnTo>
                  <a:lnTo>
                    <a:pt x="12" y="72"/>
                  </a:lnTo>
                  <a:lnTo>
                    <a:pt x="16" y="64"/>
                  </a:lnTo>
                  <a:lnTo>
                    <a:pt x="20" y="60"/>
                  </a:lnTo>
                  <a:lnTo>
                    <a:pt x="24" y="40"/>
                  </a:lnTo>
                  <a:lnTo>
                    <a:pt x="28" y="36"/>
                  </a:lnTo>
                  <a:lnTo>
                    <a:pt x="32" y="40"/>
                  </a:lnTo>
                  <a:lnTo>
                    <a:pt x="36" y="88"/>
                  </a:lnTo>
                  <a:lnTo>
                    <a:pt x="40" y="116"/>
                  </a:lnTo>
                  <a:lnTo>
                    <a:pt x="44" y="148"/>
                  </a:lnTo>
                  <a:lnTo>
                    <a:pt x="48" y="196"/>
                  </a:lnTo>
                  <a:lnTo>
                    <a:pt x="52" y="224"/>
                  </a:lnTo>
                  <a:lnTo>
                    <a:pt x="56" y="212"/>
                  </a:lnTo>
                  <a:lnTo>
                    <a:pt x="60" y="200"/>
                  </a:lnTo>
                  <a:lnTo>
                    <a:pt x="64" y="184"/>
                  </a:lnTo>
                  <a:lnTo>
                    <a:pt x="68" y="200"/>
                  </a:lnTo>
                  <a:lnTo>
                    <a:pt x="72" y="232"/>
                  </a:lnTo>
                  <a:lnTo>
                    <a:pt x="76" y="280"/>
                  </a:lnTo>
                  <a:lnTo>
                    <a:pt x="80" y="312"/>
                  </a:lnTo>
                  <a:lnTo>
                    <a:pt x="84" y="348"/>
                  </a:lnTo>
                  <a:lnTo>
                    <a:pt x="88" y="324"/>
                  </a:lnTo>
                  <a:lnTo>
                    <a:pt x="92" y="296"/>
                  </a:lnTo>
                  <a:lnTo>
                    <a:pt x="96" y="308"/>
                  </a:lnTo>
                  <a:lnTo>
                    <a:pt x="100" y="312"/>
                  </a:lnTo>
                  <a:lnTo>
                    <a:pt x="104" y="300"/>
                  </a:lnTo>
                  <a:lnTo>
                    <a:pt x="108" y="272"/>
                  </a:lnTo>
                  <a:lnTo>
                    <a:pt x="112" y="248"/>
                  </a:lnTo>
                  <a:lnTo>
                    <a:pt x="116" y="224"/>
                  </a:lnTo>
                  <a:lnTo>
                    <a:pt x="120" y="232"/>
                  </a:lnTo>
                  <a:lnTo>
                    <a:pt x="124" y="236"/>
                  </a:lnTo>
                  <a:lnTo>
                    <a:pt x="128" y="256"/>
                  </a:lnTo>
                  <a:lnTo>
                    <a:pt x="132" y="256"/>
                  </a:lnTo>
                  <a:lnTo>
                    <a:pt x="136" y="236"/>
                  </a:lnTo>
                  <a:lnTo>
                    <a:pt x="140" y="196"/>
                  </a:lnTo>
                  <a:lnTo>
                    <a:pt x="144" y="176"/>
                  </a:lnTo>
                  <a:lnTo>
                    <a:pt x="148" y="148"/>
                  </a:lnTo>
                  <a:lnTo>
                    <a:pt x="152" y="100"/>
                  </a:lnTo>
                  <a:lnTo>
                    <a:pt x="156" y="56"/>
                  </a:lnTo>
                  <a:lnTo>
                    <a:pt x="160" y="44"/>
                  </a:lnTo>
                  <a:lnTo>
                    <a:pt x="164" y="32"/>
                  </a:lnTo>
                  <a:lnTo>
                    <a:pt x="168" y="40"/>
                  </a:lnTo>
                  <a:lnTo>
                    <a:pt x="172" y="68"/>
                  </a:lnTo>
                  <a:lnTo>
                    <a:pt x="176" y="100"/>
                  </a:lnTo>
                  <a:lnTo>
                    <a:pt x="180" y="120"/>
                  </a:lnTo>
                  <a:lnTo>
                    <a:pt x="184" y="144"/>
                  </a:lnTo>
                  <a:lnTo>
                    <a:pt x="188" y="156"/>
                  </a:lnTo>
                  <a:lnTo>
                    <a:pt x="192" y="176"/>
                  </a:lnTo>
                  <a:lnTo>
                    <a:pt x="196" y="164"/>
                  </a:lnTo>
                  <a:lnTo>
                    <a:pt x="200" y="180"/>
                  </a:lnTo>
                  <a:lnTo>
                    <a:pt x="204" y="164"/>
                  </a:lnTo>
                  <a:lnTo>
                    <a:pt x="208" y="152"/>
                  </a:lnTo>
                  <a:lnTo>
                    <a:pt x="212" y="140"/>
                  </a:lnTo>
                  <a:lnTo>
                    <a:pt x="216" y="108"/>
                  </a:lnTo>
                  <a:lnTo>
                    <a:pt x="220" y="84"/>
                  </a:lnTo>
                  <a:lnTo>
                    <a:pt x="224" y="40"/>
                  </a:lnTo>
                  <a:lnTo>
                    <a:pt x="228" y="4"/>
                  </a:lnTo>
                  <a:lnTo>
                    <a:pt x="232" y="12"/>
                  </a:lnTo>
                  <a:lnTo>
                    <a:pt x="236" y="0"/>
                  </a:lnTo>
                  <a:lnTo>
                    <a:pt x="240" y="4"/>
                  </a:lnTo>
                  <a:lnTo>
                    <a:pt x="244" y="16"/>
                  </a:lnTo>
                  <a:lnTo>
                    <a:pt x="248" y="36"/>
                  </a:lnTo>
                  <a:lnTo>
                    <a:pt x="252" y="72"/>
                  </a:lnTo>
                  <a:lnTo>
                    <a:pt x="256" y="116"/>
                  </a:lnTo>
                  <a:lnTo>
                    <a:pt x="260" y="140"/>
                  </a:lnTo>
                  <a:lnTo>
                    <a:pt x="264" y="156"/>
                  </a:lnTo>
                  <a:lnTo>
                    <a:pt x="268" y="180"/>
                  </a:lnTo>
                  <a:lnTo>
                    <a:pt x="272" y="164"/>
                  </a:lnTo>
                  <a:lnTo>
                    <a:pt x="276" y="168"/>
                  </a:lnTo>
                  <a:lnTo>
                    <a:pt x="280" y="148"/>
                  </a:lnTo>
                  <a:lnTo>
                    <a:pt x="284" y="124"/>
                  </a:lnTo>
                  <a:lnTo>
                    <a:pt x="288" y="120"/>
                  </a:lnTo>
                  <a:lnTo>
                    <a:pt x="292" y="136"/>
                  </a:lnTo>
                  <a:lnTo>
                    <a:pt x="296" y="172"/>
                  </a:lnTo>
                  <a:lnTo>
                    <a:pt x="300" y="228"/>
                  </a:lnTo>
                  <a:lnTo>
                    <a:pt x="304" y="288"/>
                  </a:lnTo>
                  <a:lnTo>
                    <a:pt x="308" y="324"/>
                  </a:lnTo>
                  <a:lnTo>
                    <a:pt x="312" y="328"/>
                  </a:lnTo>
                  <a:lnTo>
                    <a:pt x="316" y="312"/>
                  </a:lnTo>
                  <a:lnTo>
                    <a:pt x="320" y="288"/>
                  </a:lnTo>
                  <a:lnTo>
                    <a:pt x="324" y="276"/>
                  </a:lnTo>
                  <a:lnTo>
                    <a:pt x="329" y="264"/>
                  </a:lnTo>
                  <a:lnTo>
                    <a:pt x="333" y="272"/>
                  </a:lnTo>
                  <a:lnTo>
                    <a:pt x="337" y="232"/>
                  </a:lnTo>
                  <a:lnTo>
                    <a:pt x="341" y="220"/>
                  </a:lnTo>
                  <a:lnTo>
                    <a:pt x="345" y="188"/>
                  </a:lnTo>
                  <a:lnTo>
                    <a:pt x="349" y="188"/>
                  </a:lnTo>
                  <a:lnTo>
                    <a:pt x="353" y="172"/>
                  </a:lnTo>
                  <a:lnTo>
                    <a:pt x="357" y="180"/>
                  </a:lnTo>
                  <a:lnTo>
                    <a:pt x="361" y="188"/>
                  </a:lnTo>
                  <a:lnTo>
                    <a:pt x="365" y="192"/>
                  </a:lnTo>
                  <a:lnTo>
                    <a:pt x="369" y="192"/>
                  </a:lnTo>
                  <a:lnTo>
                    <a:pt x="373" y="156"/>
                  </a:lnTo>
                  <a:lnTo>
                    <a:pt x="377" y="152"/>
                  </a:lnTo>
                  <a:lnTo>
                    <a:pt x="381" y="140"/>
                  </a:lnTo>
                  <a:lnTo>
                    <a:pt x="385" y="140"/>
                  </a:lnTo>
                  <a:lnTo>
                    <a:pt x="389" y="160"/>
                  </a:lnTo>
                  <a:lnTo>
                    <a:pt x="393" y="176"/>
                  </a:lnTo>
                  <a:lnTo>
                    <a:pt x="397" y="192"/>
                  </a:lnTo>
                  <a:lnTo>
                    <a:pt x="401" y="220"/>
                  </a:lnTo>
                  <a:lnTo>
                    <a:pt x="405" y="236"/>
                  </a:lnTo>
                  <a:lnTo>
                    <a:pt x="409" y="216"/>
                  </a:lnTo>
                  <a:lnTo>
                    <a:pt x="413" y="176"/>
                  </a:lnTo>
                  <a:lnTo>
                    <a:pt x="417" y="156"/>
                  </a:lnTo>
                  <a:lnTo>
                    <a:pt x="421" y="144"/>
                  </a:lnTo>
                  <a:lnTo>
                    <a:pt x="425" y="144"/>
                  </a:lnTo>
                  <a:lnTo>
                    <a:pt x="429" y="148"/>
                  </a:lnTo>
                  <a:lnTo>
                    <a:pt x="433" y="168"/>
                  </a:lnTo>
                  <a:lnTo>
                    <a:pt x="437" y="196"/>
                  </a:lnTo>
                  <a:lnTo>
                    <a:pt x="441" y="224"/>
                  </a:lnTo>
                  <a:lnTo>
                    <a:pt x="445" y="252"/>
                  </a:lnTo>
                  <a:lnTo>
                    <a:pt x="449" y="252"/>
                  </a:lnTo>
                  <a:lnTo>
                    <a:pt x="453" y="228"/>
                  </a:lnTo>
                  <a:lnTo>
                    <a:pt x="457" y="200"/>
                  </a:lnTo>
                  <a:lnTo>
                    <a:pt x="461" y="168"/>
                  </a:lnTo>
                  <a:lnTo>
                    <a:pt x="465" y="140"/>
                  </a:lnTo>
                  <a:lnTo>
                    <a:pt x="469" y="112"/>
                  </a:lnTo>
                  <a:lnTo>
                    <a:pt x="473" y="108"/>
                  </a:lnTo>
                  <a:lnTo>
                    <a:pt x="477" y="92"/>
                  </a:lnTo>
                  <a:lnTo>
                    <a:pt x="481" y="100"/>
                  </a:lnTo>
                  <a:lnTo>
                    <a:pt x="485" y="156"/>
                  </a:lnTo>
                  <a:lnTo>
                    <a:pt x="489" y="208"/>
                  </a:lnTo>
                  <a:lnTo>
                    <a:pt x="493" y="268"/>
                  </a:lnTo>
                  <a:lnTo>
                    <a:pt x="497" y="300"/>
                  </a:lnTo>
                  <a:lnTo>
                    <a:pt x="501" y="316"/>
                  </a:lnTo>
                  <a:lnTo>
                    <a:pt x="505" y="328"/>
                  </a:lnTo>
                  <a:lnTo>
                    <a:pt x="509" y="316"/>
                  </a:lnTo>
                  <a:lnTo>
                    <a:pt x="513" y="288"/>
                  </a:lnTo>
                </a:path>
              </a:pathLst>
            </a:custGeom>
            <a:noFill/>
            <a:ln w="0">
              <a:solidFill>
                <a:srgbClr val="3F3F3F"/>
              </a:solidFill>
              <a:prstDash val="solid"/>
              <a:round/>
              <a:headEnd/>
              <a:tailEnd/>
            </a:ln>
          </p:spPr>
          <p:txBody>
            <a:bodyPr/>
            <a:lstStyle/>
            <a:p>
              <a:endParaRPr lang="en-GB"/>
            </a:p>
          </p:txBody>
        </p:sp>
        <p:sp>
          <p:nvSpPr>
            <p:cNvPr id="132" name="Line 155"/>
            <p:cNvSpPr>
              <a:spLocks noChangeShapeType="1"/>
            </p:cNvSpPr>
            <p:nvPr/>
          </p:nvSpPr>
          <p:spPr bwMode="auto">
            <a:xfrm flipV="1">
              <a:off x="9094539" y="4931693"/>
              <a:ext cx="12700" cy="31750"/>
            </a:xfrm>
            <a:prstGeom prst="line">
              <a:avLst/>
            </a:prstGeom>
            <a:noFill/>
            <a:ln w="0">
              <a:solidFill>
                <a:srgbClr val="3F3F3F"/>
              </a:solidFill>
              <a:round/>
              <a:headEnd/>
              <a:tailEnd/>
            </a:ln>
          </p:spPr>
          <p:txBody>
            <a:bodyPr/>
            <a:lstStyle/>
            <a:p>
              <a:endParaRPr lang="en-GB"/>
            </a:p>
          </p:txBody>
        </p:sp>
        <p:sp>
          <p:nvSpPr>
            <p:cNvPr id="133" name="Freeform 156"/>
            <p:cNvSpPr>
              <a:spLocks/>
            </p:cNvSpPr>
            <p:nvPr/>
          </p:nvSpPr>
          <p:spPr bwMode="auto">
            <a:xfrm>
              <a:off x="7473702" y="4563393"/>
              <a:ext cx="806450" cy="546100"/>
            </a:xfrm>
            <a:custGeom>
              <a:avLst/>
              <a:gdLst>
                <a:gd name="T0" fmla="*/ 20161251 w 508"/>
                <a:gd name="T1" fmla="*/ 393144335 h 344"/>
                <a:gd name="T2" fmla="*/ 50403125 w 508"/>
                <a:gd name="T3" fmla="*/ 151209371 h 344"/>
                <a:gd name="T4" fmla="*/ 80645005 w 508"/>
                <a:gd name="T5" fmla="*/ 20161249 h 344"/>
                <a:gd name="T6" fmla="*/ 110886898 w 508"/>
                <a:gd name="T7" fmla="*/ 10080625 h 344"/>
                <a:gd name="T8" fmla="*/ 141128766 w 508"/>
                <a:gd name="T9" fmla="*/ 282257499 h 344"/>
                <a:gd name="T10" fmla="*/ 171370633 w 508"/>
                <a:gd name="T11" fmla="*/ 453628162 h 344"/>
                <a:gd name="T12" fmla="*/ 201612501 w 508"/>
                <a:gd name="T13" fmla="*/ 372983092 h 344"/>
                <a:gd name="T14" fmla="*/ 231854419 w 508"/>
                <a:gd name="T15" fmla="*/ 312499363 h 344"/>
                <a:gd name="T16" fmla="*/ 262096286 w 508"/>
                <a:gd name="T17" fmla="*/ 362902470 h 344"/>
                <a:gd name="T18" fmla="*/ 292338154 w 508"/>
                <a:gd name="T19" fmla="*/ 564514998 h 344"/>
                <a:gd name="T20" fmla="*/ 322580022 w 508"/>
                <a:gd name="T21" fmla="*/ 745966184 h 344"/>
                <a:gd name="T22" fmla="*/ 352821889 w 508"/>
                <a:gd name="T23" fmla="*/ 866933839 h 344"/>
                <a:gd name="T24" fmla="*/ 383063757 w 508"/>
                <a:gd name="T25" fmla="*/ 756046805 h 344"/>
                <a:gd name="T26" fmla="*/ 413305625 w 508"/>
                <a:gd name="T27" fmla="*/ 685482455 h 344"/>
                <a:gd name="T28" fmla="*/ 443547592 w 508"/>
                <a:gd name="T29" fmla="*/ 483870027 h 344"/>
                <a:gd name="T30" fmla="*/ 473789460 w 508"/>
                <a:gd name="T31" fmla="*/ 524192512 h 344"/>
                <a:gd name="T32" fmla="*/ 504031327 w 508"/>
                <a:gd name="T33" fmla="*/ 685482455 h 344"/>
                <a:gd name="T34" fmla="*/ 534273195 w 508"/>
                <a:gd name="T35" fmla="*/ 756046805 h 344"/>
                <a:gd name="T36" fmla="*/ 564515063 w 508"/>
                <a:gd name="T37" fmla="*/ 635079348 h 344"/>
                <a:gd name="T38" fmla="*/ 594756931 w 508"/>
                <a:gd name="T39" fmla="*/ 443547541 h 344"/>
                <a:gd name="T40" fmla="*/ 624998798 w 508"/>
                <a:gd name="T41" fmla="*/ 433466920 h 344"/>
                <a:gd name="T42" fmla="*/ 655240666 w 508"/>
                <a:gd name="T43" fmla="*/ 463708784 h 344"/>
                <a:gd name="T44" fmla="*/ 685482534 w 508"/>
                <a:gd name="T45" fmla="*/ 544353755 h 344"/>
                <a:gd name="T46" fmla="*/ 715724401 w 508"/>
                <a:gd name="T47" fmla="*/ 514111891 h 344"/>
                <a:gd name="T48" fmla="*/ 745966269 w 508"/>
                <a:gd name="T49" fmla="*/ 372983092 h 344"/>
                <a:gd name="T50" fmla="*/ 776208137 w 508"/>
                <a:gd name="T51" fmla="*/ 221773771 h 344"/>
                <a:gd name="T52" fmla="*/ 806450005 w 508"/>
                <a:gd name="T53" fmla="*/ 332660606 h 344"/>
                <a:gd name="T54" fmla="*/ 836692071 w 508"/>
                <a:gd name="T55" fmla="*/ 383063713 h 344"/>
                <a:gd name="T56" fmla="*/ 866933939 w 508"/>
                <a:gd name="T57" fmla="*/ 181451235 h 344"/>
                <a:gd name="T58" fmla="*/ 897175806 w 508"/>
                <a:gd name="T59" fmla="*/ 30241877 h 344"/>
                <a:gd name="T60" fmla="*/ 927417674 w 508"/>
                <a:gd name="T61" fmla="*/ 50403120 h 344"/>
                <a:gd name="T62" fmla="*/ 957659542 w 508"/>
                <a:gd name="T63" fmla="*/ 161289992 h 344"/>
                <a:gd name="T64" fmla="*/ 987901409 w 508"/>
                <a:gd name="T65" fmla="*/ 241935013 h 344"/>
                <a:gd name="T66" fmla="*/ 1018143277 w 508"/>
                <a:gd name="T67" fmla="*/ 171370614 h 344"/>
                <a:gd name="T68" fmla="*/ 1048385145 w 508"/>
                <a:gd name="T69" fmla="*/ 362902470 h 344"/>
                <a:gd name="T70" fmla="*/ 1078627013 w 508"/>
                <a:gd name="T71" fmla="*/ 564514998 h 344"/>
                <a:gd name="T72" fmla="*/ 1108868880 w 508"/>
                <a:gd name="T73" fmla="*/ 483870027 h 344"/>
                <a:gd name="T74" fmla="*/ 1139110748 w 508"/>
                <a:gd name="T75" fmla="*/ 191531857 h 344"/>
                <a:gd name="T76" fmla="*/ 1169352616 w 508"/>
                <a:gd name="T77" fmla="*/ 262096256 h 344"/>
                <a:gd name="T78" fmla="*/ 1199594484 w 508"/>
                <a:gd name="T79" fmla="*/ 423386298 h 344"/>
                <a:gd name="T80" fmla="*/ 1229836351 w 508"/>
                <a:gd name="T81" fmla="*/ 584676241 h 344"/>
                <a:gd name="T82" fmla="*/ 1260078219 w 508"/>
                <a:gd name="T83" fmla="*/ 685482455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344"/>
                <a:gd name="T128" fmla="*/ 508 w 508"/>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344">
                  <a:moveTo>
                    <a:pt x="0" y="176"/>
                  </a:moveTo>
                  <a:lnTo>
                    <a:pt x="4" y="176"/>
                  </a:lnTo>
                  <a:lnTo>
                    <a:pt x="8" y="156"/>
                  </a:lnTo>
                  <a:lnTo>
                    <a:pt x="12" y="132"/>
                  </a:lnTo>
                  <a:lnTo>
                    <a:pt x="16" y="112"/>
                  </a:lnTo>
                  <a:lnTo>
                    <a:pt x="20" y="60"/>
                  </a:lnTo>
                  <a:lnTo>
                    <a:pt x="24" y="28"/>
                  </a:lnTo>
                  <a:lnTo>
                    <a:pt x="28" y="20"/>
                  </a:lnTo>
                  <a:lnTo>
                    <a:pt x="32" y="8"/>
                  </a:lnTo>
                  <a:lnTo>
                    <a:pt x="36" y="8"/>
                  </a:lnTo>
                  <a:lnTo>
                    <a:pt x="40" y="0"/>
                  </a:lnTo>
                  <a:lnTo>
                    <a:pt x="44" y="4"/>
                  </a:lnTo>
                  <a:lnTo>
                    <a:pt x="48" y="32"/>
                  </a:lnTo>
                  <a:lnTo>
                    <a:pt x="52" y="72"/>
                  </a:lnTo>
                  <a:lnTo>
                    <a:pt x="56" y="112"/>
                  </a:lnTo>
                  <a:lnTo>
                    <a:pt x="60" y="132"/>
                  </a:lnTo>
                  <a:lnTo>
                    <a:pt x="64" y="164"/>
                  </a:lnTo>
                  <a:lnTo>
                    <a:pt x="68" y="180"/>
                  </a:lnTo>
                  <a:lnTo>
                    <a:pt x="72" y="180"/>
                  </a:lnTo>
                  <a:lnTo>
                    <a:pt x="76" y="176"/>
                  </a:lnTo>
                  <a:lnTo>
                    <a:pt x="80" y="148"/>
                  </a:lnTo>
                  <a:lnTo>
                    <a:pt x="84" y="140"/>
                  </a:lnTo>
                  <a:lnTo>
                    <a:pt x="88" y="116"/>
                  </a:lnTo>
                  <a:lnTo>
                    <a:pt x="92" y="124"/>
                  </a:lnTo>
                  <a:lnTo>
                    <a:pt x="96" y="136"/>
                  </a:lnTo>
                  <a:lnTo>
                    <a:pt x="100" y="120"/>
                  </a:lnTo>
                  <a:lnTo>
                    <a:pt x="104" y="144"/>
                  </a:lnTo>
                  <a:lnTo>
                    <a:pt x="108" y="156"/>
                  </a:lnTo>
                  <a:lnTo>
                    <a:pt x="112" y="180"/>
                  </a:lnTo>
                  <a:lnTo>
                    <a:pt x="116" y="224"/>
                  </a:lnTo>
                  <a:lnTo>
                    <a:pt x="120" y="252"/>
                  </a:lnTo>
                  <a:lnTo>
                    <a:pt x="124" y="260"/>
                  </a:lnTo>
                  <a:lnTo>
                    <a:pt x="128" y="296"/>
                  </a:lnTo>
                  <a:lnTo>
                    <a:pt x="132" y="340"/>
                  </a:lnTo>
                  <a:lnTo>
                    <a:pt x="136" y="344"/>
                  </a:lnTo>
                  <a:lnTo>
                    <a:pt x="140" y="344"/>
                  </a:lnTo>
                  <a:lnTo>
                    <a:pt x="144" y="320"/>
                  </a:lnTo>
                  <a:lnTo>
                    <a:pt x="148" y="296"/>
                  </a:lnTo>
                  <a:lnTo>
                    <a:pt x="152" y="300"/>
                  </a:lnTo>
                  <a:lnTo>
                    <a:pt x="156" y="276"/>
                  </a:lnTo>
                  <a:lnTo>
                    <a:pt x="160" y="276"/>
                  </a:lnTo>
                  <a:lnTo>
                    <a:pt x="164" y="272"/>
                  </a:lnTo>
                  <a:lnTo>
                    <a:pt x="168" y="236"/>
                  </a:lnTo>
                  <a:lnTo>
                    <a:pt x="172" y="204"/>
                  </a:lnTo>
                  <a:lnTo>
                    <a:pt x="176" y="192"/>
                  </a:lnTo>
                  <a:lnTo>
                    <a:pt x="180" y="192"/>
                  </a:lnTo>
                  <a:lnTo>
                    <a:pt x="184" y="184"/>
                  </a:lnTo>
                  <a:lnTo>
                    <a:pt x="188" y="208"/>
                  </a:lnTo>
                  <a:lnTo>
                    <a:pt x="192" y="244"/>
                  </a:lnTo>
                  <a:lnTo>
                    <a:pt x="196" y="252"/>
                  </a:lnTo>
                  <a:lnTo>
                    <a:pt x="200" y="272"/>
                  </a:lnTo>
                  <a:lnTo>
                    <a:pt x="204" y="288"/>
                  </a:lnTo>
                  <a:lnTo>
                    <a:pt x="208" y="292"/>
                  </a:lnTo>
                  <a:lnTo>
                    <a:pt x="212" y="300"/>
                  </a:lnTo>
                  <a:lnTo>
                    <a:pt x="216" y="304"/>
                  </a:lnTo>
                  <a:lnTo>
                    <a:pt x="220" y="268"/>
                  </a:lnTo>
                  <a:lnTo>
                    <a:pt x="224" y="252"/>
                  </a:lnTo>
                  <a:lnTo>
                    <a:pt x="228" y="212"/>
                  </a:lnTo>
                  <a:lnTo>
                    <a:pt x="232" y="196"/>
                  </a:lnTo>
                  <a:lnTo>
                    <a:pt x="236" y="176"/>
                  </a:lnTo>
                  <a:lnTo>
                    <a:pt x="240" y="164"/>
                  </a:lnTo>
                  <a:lnTo>
                    <a:pt x="244" y="160"/>
                  </a:lnTo>
                  <a:lnTo>
                    <a:pt x="248" y="172"/>
                  </a:lnTo>
                  <a:lnTo>
                    <a:pt x="252" y="184"/>
                  </a:lnTo>
                  <a:lnTo>
                    <a:pt x="256" y="200"/>
                  </a:lnTo>
                  <a:lnTo>
                    <a:pt x="260" y="184"/>
                  </a:lnTo>
                  <a:lnTo>
                    <a:pt x="264" y="188"/>
                  </a:lnTo>
                  <a:lnTo>
                    <a:pt x="268" y="208"/>
                  </a:lnTo>
                  <a:lnTo>
                    <a:pt x="272" y="216"/>
                  </a:lnTo>
                  <a:lnTo>
                    <a:pt x="276" y="212"/>
                  </a:lnTo>
                  <a:lnTo>
                    <a:pt x="280" y="212"/>
                  </a:lnTo>
                  <a:lnTo>
                    <a:pt x="284" y="204"/>
                  </a:lnTo>
                  <a:lnTo>
                    <a:pt x="288" y="180"/>
                  </a:lnTo>
                  <a:lnTo>
                    <a:pt x="292" y="168"/>
                  </a:lnTo>
                  <a:lnTo>
                    <a:pt x="296" y="148"/>
                  </a:lnTo>
                  <a:lnTo>
                    <a:pt x="300" y="108"/>
                  </a:lnTo>
                  <a:lnTo>
                    <a:pt x="304" y="96"/>
                  </a:lnTo>
                  <a:lnTo>
                    <a:pt x="308" y="88"/>
                  </a:lnTo>
                  <a:lnTo>
                    <a:pt x="312" y="84"/>
                  </a:lnTo>
                  <a:lnTo>
                    <a:pt x="316" y="104"/>
                  </a:lnTo>
                  <a:lnTo>
                    <a:pt x="320" y="132"/>
                  </a:lnTo>
                  <a:lnTo>
                    <a:pt x="324" y="156"/>
                  </a:lnTo>
                  <a:lnTo>
                    <a:pt x="328" y="156"/>
                  </a:lnTo>
                  <a:lnTo>
                    <a:pt x="332" y="152"/>
                  </a:lnTo>
                  <a:lnTo>
                    <a:pt x="336" y="116"/>
                  </a:lnTo>
                  <a:lnTo>
                    <a:pt x="340" y="96"/>
                  </a:lnTo>
                  <a:lnTo>
                    <a:pt x="344" y="72"/>
                  </a:lnTo>
                  <a:lnTo>
                    <a:pt x="348" y="44"/>
                  </a:lnTo>
                  <a:lnTo>
                    <a:pt x="352" y="12"/>
                  </a:lnTo>
                  <a:lnTo>
                    <a:pt x="356" y="12"/>
                  </a:lnTo>
                  <a:lnTo>
                    <a:pt x="360" y="0"/>
                  </a:lnTo>
                  <a:lnTo>
                    <a:pt x="364" y="12"/>
                  </a:lnTo>
                  <a:lnTo>
                    <a:pt x="368" y="20"/>
                  </a:lnTo>
                  <a:lnTo>
                    <a:pt x="372" y="48"/>
                  </a:lnTo>
                  <a:lnTo>
                    <a:pt x="376" y="44"/>
                  </a:lnTo>
                  <a:lnTo>
                    <a:pt x="380" y="64"/>
                  </a:lnTo>
                  <a:lnTo>
                    <a:pt x="384" y="72"/>
                  </a:lnTo>
                  <a:lnTo>
                    <a:pt x="388" y="88"/>
                  </a:lnTo>
                  <a:lnTo>
                    <a:pt x="392" y="96"/>
                  </a:lnTo>
                  <a:lnTo>
                    <a:pt x="396" y="100"/>
                  </a:lnTo>
                  <a:lnTo>
                    <a:pt x="400" y="80"/>
                  </a:lnTo>
                  <a:lnTo>
                    <a:pt x="404" y="68"/>
                  </a:lnTo>
                  <a:lnTo>
                    <a:pt x="408" y="92"/>
                  </a:lnTo>
                  <a:lnTo>
                    <a:pt x="412" y="120"/>
                  </a:lnTo>
                  <a:lnTo>
                    <a:pt x="416" y="144"/>
                  </a:lnTo>
                  <a:lnTo>
                    <a:pt x="420" y="160"/>
                  </a:lnTo>
                  <a:lnTo>
                    <a:pt x="424" y="200"/>
                  </a:lnTo>
                  <a:lnTo>
                    <a:pt x="428" y="224"/>
                  </a:lnTo>
                  <a:lnTo>
                    <a:pt x="432" y="244"/>
                  </a:lnTo>
                  <a:lnTo>
                    <a:pt x="436" y="240"/>
                  </a:lnTo>
                  <a:lnTo>
                    <a:pt x="440" y="192"/>
                  </a:lnTo>
                  <a:lnTo>
                    <a:pt x="444" y="152"/>
                  </a:lnTo>
                  <a:lnTo>
                    <a:pt x="448" y="104"/>
                  </a:lnTo>
                  <a:lnTo>
                    <a:pt x="452" y="76"/>
                  </a:lnTo>
                  <a:lnTo>
                    <a:pt x="456" y="60"/>
                  </a:lnTo>
                  <a:lnTo>
                    <a:pt x="460" y="88"/>
                  </a:lnTo>
                  <a:lnTo>
                    <a:pt x="464" y="104"/>
                  </a:lnTo>
                  <a:lnTo>
                    <a:pt x="468" y="120"/>
                  </a:lnTo>
                  <a:lnTo>
                    <a:pt x="472" y="136"/>
                  </a:lnTo>
                  <a:lnTo>
                    <a:pt x="476" y="168"/>
                  </a:lnTo>
                  <a:lnTo>
                    <a:pt x="480" y="192"/>
                  </a:lnTo>
                  <a:lnTo>
                    <a:pt x="484" y="208"/>
                  </a:lnTo>
                  <a:lnTo>
                    <a:pt x="488" y="232"/>
                  </a:lnTo>
                  <a:lnTo>
                    <a:pt x="492" y="236"/>
                  </a:lnTo>
                  <a:lnTo>
                    <a:pt x="496" y="252"/>
                  </a:lnTo>
                  <a:lnTo>
                    <a:pt x="500" y="272"/>
                  </a:lnTo>
                  <a:lnTo>
                    <a:pt x="504" y="276"/>
                  </a:lnTo>
                  <a:lnTo>
                    <a:pt x="508" y="260"/>
                  </a:lnTo>
                </a:path>
              </a:pathLst>
            </a:custGeom>
            <a:noFill/>
            <a:ln w="0">
              <a:solidFill>
                <a:srgbClr val="0000FF"/>
              </a:solidFill>
              <a:prstDash val="solid"/>
              <a:round/>
              <a:headEnd/>
              <a:tailEnd/>
            </a:ln>
          </p:spPr>
          <p:txBody>
            <a:bodyPr/>
            <a:lstStyle/>
            <a:p>
              <a:endParaRPr lang="en-GB"/>
            </a:p>
          </p:txBody>
        </p:sp>
        <p:sp>
          <p:nvSpPr>
            <p:cNvPr id="134" name="Freeform 157"/>
            <p:cNvSpPr>
              <a:spLocks/>
            </p:cNvSpPr>
            <p:nvPr/>
          </p:nvSpPr>
          <p:spPr bwMode="auto">
            <a:xfrm>
              <a:off x="8280152" y="4664993"/>
              <a:ext cx="814387" cy="374650"/>
            </a:xfrm>
            <a:custGeom>
              <a:avLst/>
              <a:gdLst>
                <a:gd name="T0" fmla="*/ 30241854 w 513"/>
                <a:gd name="T1" fmla="*/ 393144373 h 236"/>
                <a:gd name="T2" fmla="*/ 60483709 w 513"/>
                <a:gd name="T3" fmla="*/ 463708829 h 236"/>
                <a:gd name="T4" fmla="*/ 90725551 w 513"/>
                <a:gd name="T5" fmla="*/ 383063750 h 236"/>
                <a:gd name="T6" fmla="*/ 120967418 w 513"/>
                <a:gd name="T7" fmla="*/ 312499393 h 236"/>
                <a:gd name="T8" fmla="*/ 151209260 w 513"/>
                <a:gd name="T9" fmla="*/ 352821883 h 236"/>
                <a:gd name="T10" fmla="*/ 181451102 w 513"/>
                <a:gd name="T11" fmla="*/ 332660638 h 236"/>
                <a:gd name="T12" fmla="*/ 211692994 w 513"/>
                <a:gd name="T13" fmla="*/ 50403124 h 236"/>
                <a:gd name="T14" fmla="*/ 241934836 w 513"/>
                <a:gd name="T15" fmla="*/ 0 h 236"/>
                <a:gd name="T16" fmla="*/ 272176678 w 513"/>
                <a:gd name="T17" fmla="*/ 110886896 h 236"/>
                <a:gd name="T18" fmla="*/ 302418520 w 513"/>
                <a:gd name="T19" fmla="*/ 191531875 h 236"/>
                <a:gd name="T20" fmla="*/ 332660362 w 513"/>
                <a:gd name="T21" fmla="*/ 262096281 h 236"/>
                <a:gd name="T22" fmla="*/ 362902204 w 513"/>
                <a:gd name="T23" fmla="*/ 534273185 h 236"/>
                <a:gd name="T24" fmla="*/ 393144046 w 513"/>
                <a:gd name="T25" fmla="*/ 594756920 h 236"/>
                <a:gd name="T26" fmla="*/ 423385987 w 513"/>
                <a:gd name="T27" fmla="*/ 524192563 h 236"/>
                <a:gd name="T28" fmla="*/ 453627829 w 513"/>
                <a:gd name="T29" fmla="*/ 383063750 h 236"/>
                <a:gd name="T30" fmla="*/ 483869671 w 513"/>
                <a:gd name="T31" fmla="*/ 302418771 h 236"/>
                <a:gd name="T32" fmla="*/ 514111513 w 513"/>
                <a:gd name="T33" fmla="*/ 292338149 h 236"/>
                <a:gd name="T34" fmla="*/ 544353355 w 513"/>
                <a:gd name="T35" fmla="*/ 423386339 h 236"/>
                <a:gd name="T36" fmla="*/ 574595197 w 513"/>
                <a:gd name="T37" fmla="*/ 504031318 h 236"/>
                <a:gd name="T38" fmla="*/ 604837039 w 513"/>
                <a:gd name="T39" fmla="*/ 554434430 h 236"/>
                <a:gd name="T40" fmla="*/ 635078881 w 513"/>
                <a:gd name="T41" fmla="*/ 483870073 h 236"/>
                <a:gd name="T42" fmla="*/ 665320723 w 513"/>
                <a:gd name="T43" fmla="*/ 302418771 h 236"/>
                <a:gd name="T44" fmla="*/ 695562565 w 513"/>
                <a:gd name="T45" fmla="*/ 292338149 h 236"/>
                <a:gd name="T46" fmla="*/ 725804407 w 513"/>
                <a:gd name="T47" fmla="*/ 312499393 h 236"/>
                <a:gd name="T48" fmla="*/ 756046249 w 513"/>
                <a:gd name="T49" fmla="*/ 201612497 h 236"/>
                <a:gd name="T50" fmla="*/ 786288091 w 513"/>
                <a:gd name="T51" fmla="*/ 100806249 h 236"/>
                <a:gd name="T52" fmla="*/ 816529934 w 513"/>
                <a:gd name="T53" fmla="*/ 221773792 h 236"/>
                <a:gd name="T54" fmla="*/ 849291334 w 513"/>
                <a:gd name="T55" fmla="*/ 231854414 h 236"/>
                <a:gd name="T56" fmla="*/ 879533176 w 513"/>
                <a:gd name="T57" fmla="*/ 161290008 h 236"/>
                <a:gd name="T58" fmla="*/ 909775018 w 513"/>
                <a:gd name="T59" fmla="*/ 181451253 h 236"/>
                <a:gd name="T60" fmla="*/ 940016860 w 513"/>
                <a:gd name="T61" fmla="*/ 262096281 h 236"/>
                <a:gd name="T62" fmla="*/ 970258702 w 513"/>
                <a:gd name="T63" fmla="*/ 413305617 h 236"/>
                <a:gd name="T64" fmla="*/ 1000500544 w 513"/>
                <a:gd name="T65" fmla="*/ 322580016 h 236"/>
                <a:gd name="T66" fmla="*/ 1030742386 w 513"/>
                <a:gd name="T67" fmla="*/ 241935037 h 236"/>
                <a:gd name="T68" fmla="*/ 1060984228 w 513"/>
                <a:gd name="T69" fmla="*/ 292338149 h 236"/>
                <a:gd name="T70" fmla="*/ 1091226070 w 513"/>
                <a:gd name="T71" fmla="*/ 292338149 h 236"/>
                <a:gd name="T72" fmla="*/ 1121467912 w 513"/>
                <a:gd name="T73" fmla="*/ 231854414 h 236"/>
                <a:gd name="T74" fmla="*/ 1151709754 w 513"/>
                <a:gd name="T75" fmla="*/ 302418771 h 236"/>
                <a:gd name="T76" fmla="*/ 1181951596 w 513"/>
                <a:gd name="T77" fmla="*/ 413305617 h 236"/>
                <a:gd name="T78" fmla="*/ 1212193438 w 513"/>
                <a:gd name="T79" fmla="*/ 372983128 h 236"/>
                <a:gd name="T80" fmla="*/ 1242435280 w 513"/>
                <a:gd name="T81" fmla="*/ 151209386 h 236"/>
                <a:gd name="T82" fmla="*/ 1272677122 w 513"/>
                <a:gd name="T83" fmla="*/ 80645004 h 2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236"/>
                <a:gd name="T128" fmla="*/ 513 w 513"/>
                <a:gd name="T129" fmla="*/ 236 h 2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236">
                  <a:moveTo>
                    <a:pt x="0" y="196"/>
                  </a:moveTo>
                  <a:lnTo>
                    <a:pt x="8" y="180"/>
                  </a:lnTo>
                  <a:lnTo>
                    <a:pt x="12" y="156"/>
                  </a:lnTo>
                  <a:lnTo>
                    <a:pt x="16" y="168"/>
                  </a:lnTo>
                  <a:lnTo>
                    <a:pt x="20" y="172"/>
                  </a:lnTo>
                  <a:lnTo>
                    <a:pt x="24" y="184"/>
                  </a:lnTo>
                  <a:lnTo>
                    <a:pt x="28" y="188"/>
                  </a:lnTo>
                  <a:lnTo>
                    <a:pt x="32" y="188"/>
                  </a:lnTo>
                  <a:lnTo>
                    <a:pt x="36" y="152"/>
                  </a:lnTo>
                  <a:lnTo>
                    <a:pt x="40" y="132"/>
                  </a:lnTo>
                  <a:lnTo>
                    <a:pt x="44" y="116"/>
                  </a:lnTo>
                  <a:lnTo>
                    <a:pt x="48" y="124"/>
                  </a:lnTo>
                  <a:lnTo>
                    <a:pt x="52" y="124"/>
                  </a:lnTo>
                  <a:lnTo>
                    <a:pt x="56" y="128"/>
                  </a:lnTo>
                  <a:lnTo>
                    <a:pt x="60" y="140"/>
                  </a:lnTo>
                  <a:lnTo>
                    <a:pt x="64" y="160"/>
                  </a:lnTo>
                  <a:lnTo>
                    <a:pt x="68" y="148"/>
                  </a:lnTo>
                  <a:lnTo>
                    <a:pt x="72" y="132"/>
                  </a:lnTo>
                  <a:lnTo>
                    <a:pt x="76" y="96"/>
                  </a:lnTo>
                  <a:lnTo>
                    <a:pt x="80" y="48"/>
                  </a:lnTo>
                  <a:lnTo>
                    <a:pt x="84" y="20"/>
                  </a:lnTo>
                  <a:lnTo>
                    <a:pt x="88" y="12"/>
                  </a:lnTo>
                  <a:lnTo>
                    <a:pt x="92" y="4"/>
                  </a:lnTo>
                  <a:lnTo>
                    <a:pt x="96" y="0"/>
                  </a:lnTo>
                  <a:lnTo>
                    <a:pt x="100" y="12"/>
                  </a:lnTo>
                  <a:lnTo>
                    <a:pt x="104" y="24"/>
                  </a:lnTo>
                  <a:lnTo>
                    <a:pt x="108" y="44"/>
                  </a:lnTo>
                  <a:lnTo>
                    <a:pt x="112" y="64"/>
                  </a:lnTo>
                  <a:lnTo>
                    <a:pt x="116" y="76"/>
                  </a:lnTo>
                  <a:lnTo>
                    <a:pt x="120" y="76"/>
                  </a:lnTo>
                  <a:lnTo>
                    <a:pt x="124" y="80"/>
                  </a:lnTo>
                  <a:lnTo>
                    <a:pt x="128" y="88"/>
                  </a:lnTo>
                  <a:lnTo>
                    <a:pt x="132" y="104"/>
                  </a:lnTo>
                  <a:lnTo>
                    <a:pt x="136" y="136"/>
                  </a:lnTo>
                  <a:lnTo>
                    <a:pt x="140" y="164"/>
                  </a:lnTo>
                  <a:lnTo>
                    <a:pt x="144" y="212"/>
                  </a:lnTo>
                  <a:lnTo>
                    <a:pt x="148" y="220"/>
                  </a:lnTo>
                  <a:lnTo>
                    <a:pt x="152" y="236"/>
                  </a:lnTo>
                  <a:lnTo>
                    <a:pt x="156" y="236"/>
                  </a:lnTo>
                  <a:lnTo>
                    <a:pt x="160" y="236"/>
                  </a:lnTo>
                  <a:lnTo>
                    <a:pt x="164" y="204"/>
                  </a:lnTo>
                  <a:lnTo>
                    <a:pt x="168" y="208"/>
                  </a:lnTo>
                  <a:lnTo>
                    <a:pt x="172" y="180"/>
                  </a:lnTo>
                  <a:lnTo>
                    <a:pt x="176" y="176"/>
                  </a:lnTo>
                  <a:lnTo>
                    <a:pt x="180" y="152"/>
                  </a:lnTo>
                  <a:lnTo>
                    <a:pt x="184" y="156"/>
                  </a:lnTo>
                  <a:lnTo>
                    <a:pt x="188" y="148"/>
                  </a:lnTo>
                  <a:lnTo>
                    <a:pt x="192" y="120"/>
                  </a:lnTo>
                  <a:lnTo>
                    <a:pt x="196" y="120"/>
                  </a:lnTo>
                  <a:lnTo>
                    <a:pt x="200" y="108"/>
                  </a:lnTo>
                  <a:lnTo>
                    <a:pt x="204" y="116"/>
                  </a:lnTo>
                  <a:lnTo>
                    <a:pt x="208" y="136"/>
                  </a:lnTo>
                  <a:lnTo>
                    <a:pt x="212" y="152"/>
                  </a:lnTo>
                  <a:lnTo>
                    <a:pt x="216" y="168"/>
                  </a:lnTo>
                  <a:lnTo>
                    <a:pt x="220" y="188"/>
                  </a:lnTo>
                  <a:lnTo>
                    <a:pt x="224" y="180"/>
                  </a:lnTo>
                  <a:lnTo>
                    <a:pt x="228" y="200"/>
                  </a:lnTo>
                  <a:lnTo>
                    <a:pt x="232" y="204"/>
                  </a:lnTo>
                  <a:lnTo>
                    <a:pt x="236" y="212"/>
                  </a:lnTo>
                  <a:lnTo>
                    <a:pt x="240" y="220"/>
                  </a:lnTo>
                  <a:lnTo>
                    <a:pt x="244" y="228"/>
                  </a:lnTo>
                  <a:lnTo>
                    <a:pt x="248" y="216"/>
                  </a:lnTo>
                  <a:lnTo>
                    <a:pt x="252" y="192"/>
                  </a:lnTo>
                  <a:lnTo>
                    <a:pt x="256" y="164"/>
                  </a:lnTo>
                  <a:lnTo>
                    <a:pt x="260" y="144"/>
                  </a:lnTo>
                  <a:lnTo>
                    <a:pt x="264" y="120"/>
                  </a:lnTo>
                  <a:lnTo>
                    <a:pt x="268" y="100"/>
                  </a:lnTo>
                  <a:lnTo>
                    <a:pt x="272" y="92"/>
                  </a:lnTo>
                  <a:lnTo>
                    <a:pt x="276" y="116"/>
                  </a:lnTo>
                  <a:lnTo>
                    <a:pt x="280" y="132"/>
                  </a:lnTo>
                  <a:lnTo>
                    <a:pt x="284" y="124"/>
                  </a:lnTo>
                  <a:lnTo>
                    <a:pt x="288" y="124"/>
                  </a:lnTo>
                  <a:lnTo>
                    <a:pt x="292" y="116"/>
                  </a:lnTo>
                  <a:lnTo>
                    <a:pt x="296" y="104"/>
                  </a:lnTo>
                  <a:lnTo>
                    <a:pt x="300" y="80"/>
                  </a:lnTo>
                  <a:lnTo>
                    <a:pt x="304" y="52"/>
                  </a:lnTo>
                  <a:lnTo>
                    <a:pt x="308" y="32"/>
                  </a:lnTo>
                  <a:lnTo>
                    <a:pt x="312" y="40"/>
                  </a:lnTo>
                  <a:lnTo>
                    <a:pt x="316" y="60"/>
                  </a:lnTo>
                  <a:lnTo>
                    <a:pt x="320" y="80"/>
                  </a:lnTo>
                  <a:lnTo>
                    <a:pt x="324" y="88"/>
                  </a:lnTo>
                  <a:lnTo>
                    <a:pt x="329" y="96"/>
                  </a:lnTo>
                  <a:lnTo>
                    <a:pt x="333" y="80"/>
                  </a:lnTo>
                  <a:lnTo>
                    <a:pt x="337" y="92"/>
                  </a:lnTo>
                  <a:lnTo>
                    <a:pt x="341" y="88"/>
                  </a:lnTo>
                  <a:lnTo>
                    <a:pt x="345" y="84"/>
                  </a:lnTo>
                  <a:lnTo>
                    <a:pt x="349" y="64"/>
                  </a:lnTo>
                  <a:lnTo>
                    <a:pt x="353" y="84"/>
                  </a:lnTo>
                  <a:lnTo>
                    <a:pt x="357" y="72"/>
                  </a:lnTo>
                  <a:lnTo>
                    <a:pt x="361" y="72"/>
                  </a:lnTo>
                  <a:lnTo>
                    <a:pt x="365" y="92"/>
                  </a:lnTo>
                  <a:lnTo>
                    <a:pt x="369" y="92"/>
                  </a:lnTo>
                  <a:lnTo>
                    <a:pt x="373" y="104"/>
                  </a:lnTo>
                  <a:lnTo>
                    <a:pt x="377" y="116"/>
                  </a:lnTo>
                  <a:lnTo>
                    <a:pt x="381" y="148"/>
                  </a:lnTo>
                  <a:lnTo>
                    <a:pt x="385" y="164"/>
                  </a:lnTo>
                  <a:lnTo>
                    <a:pt x="389" y="176"/>
                  </a:lnTo>
                  <a:lnTo>
                    <a:pt x="393" y="156"/>
                  </a:lnTo>
                  <a:lnTo>
                    <a:pt x="397" y="128"/>
                  </a:lnTo>
                  <a:lnTo>
                    <a:pt x="401" y="116"/>
                  </a:lnTo>
                  <a:lnTo>
                    <a:pt x="405" y="92"/>
                  </a:lnTo>
                  <a:lnTo>
                    <a:pt x="409" y="96"/>
                  </a:lnTo>
                  <a:lnTo>
                    <a:pt x="413" y="104"/>
                  </a:lnTo>
                  <a:lnTo>
                    <a:pt x="417" y="116"/>
                  </a:lnTo>
                  <a:lnTo>
                    <a:pt x="421" y="116"/>
                  </a:lnTo>
                  <a:lnTo>
                    <a:pt x="425" y="128"/>
                  </a:lnTo>
                  <a:lnTo>
                    <a:pt x="429" y="116"/>
                  </a:lnTo>
                  <a:lnTo>
                    <a:pt x="433" y="116"/>
                  </a:lnTo>
                  <a:lnTo>
                    <a:pt x="437" y="76"/>
                  </a:lnTo>
                  <a:lnTo>
                    <a:pt x="441" y="80"/>
                  </a:lnTo>
                  <a:lnTo>
                    <a:pt x="445" y="92"/>
                  </a:lnTo>
                  <a:lnTo>
                    <a:pt x="449" y="120"/>
                  </a:lnTo>
                  <a:lnTo>
                    <a:pt x="453" y="104"/>
                  </a:lnTo>
                  <a:lnTo>
                    <a:pt x="457" y="120"/>
                  </a:lnTo>
                  <a:lnTo>
                    <a:pt x="461" y="120"/>
                  </a:lnTo>
                  <a:lnTo>
                    <a:pt x="465" y="132"/>
                  </a:lnTo>
                  <a:lnTo>
                    <a:pt x="469" y="164"/>
                  </a:lnTo>
                  <a:lnTo>
                    <a:pt x="473" y="180"/>
                  </a:lnTo>
                  <a:lnTo>
                    <a:pt x="477" y="160"/>
                  </a:lnTo>
                  <a:lnTo>
                    <a:pt x="481" y="148"/>
                  </a:lnTo>
                  <a:lnTo>
                    <a:pt x="485" y="112"/>
                  </a:lnTo>
                  <a:lnTo>
                    <a:pt x="489" y="88"/>
                  </a:lnTo>
                  <a:lnTo>
                    <a:pt x="493" y="60"/>
                  </a:lnTo>
                  <a:lnTo>
                    <a:pt x="497" y="40"/>
                  </a:lnTo>
                  <a:lnTo>
                    <a:pt x="501" y="32"/>
                  </a:lnTo>
                  <a:lnTo>
                    <a:pt x="505" y="32"/>
                  </a:lnTo>
                  <a:lnTo>
                    <a:pt x="509" y="52"/>
                  </a:lnTo>
                  <a:lnTo>
                    <a:pt x="513" y="84"/>
                  </a:lnTo>
                </a:path>
              </a:pathLst>
            </a:custGeom>
            <a:noFill/>
            <a:ln w="0">
              <a:solidFill>
                <a:srgbClr val="0000FF"/>
              </a:solidFill>
              <a:prstDash val="solid"/>
              <a:round/>
              <a:headEnd/>
              <a:tailEnd/>
            </a:ln>
          </p:spPr>
          <p:txBody>
            <a:bodyPr/>
            <a:lstStyle/>
            <a:p>
              <a:endParaRPr lang="en-GB"/>
            </a:p>
          </p:txBody>
        </p:sp>
        <p:sp>
          <p:nvSpPr>
            <p:cNvPr id="135" name="Line 158"/>
            <p:cNvSpPr>
              <a:spLocks noChangeShapeType="1"/>
            </p:cNvSpPr>
            <p:nvPr/>
          </p:nvSpPr>
          <p:spPr bwMode="auto">
            <a:xfrm>
              <a:off x="9094539" y="4798343"/>
              <a:ext cx="12700" cy="31750"/>
            </a:xfrm>
            <a:prstGeom prst="line">
              <a:avLst/>
            </a:prstGeom>
            <a:noFill/>
            <a:ln w="0">
              <a:solidFill>
                <a:srgbClr val="0000FF"/>
              </a:solidFill>
              <a:round/>
              <a:headEnd/>
              <a:tailEnd/>
            </a:ln>
          </p:spPr>
          <p:txBody>
            <a:bodyPr/>
            <a:lstStyle/>
            <a:p>
              <a:endParaRPr lang="en-GB"/>
            </a:p>
          </p:txBody>
        </p:sp>
        <p:sp>
          <p:nvSpPr>
            <p:cNvPr id="136" name="Freeform 159"/>
            <p:cNvSpPr>
              <a:spLocks/>
            </p:cNvSpPr>
            <p:nvPr/>
          </p:nvSpPr>
          <p:spPr bwMode="auto">
            <a:xfrm>
              <a:off x="7473702" y="4569743"/>
              <a:ext cx="1633537" cy="520700"/>
            </a:xfrm>
            <a:custGeom>
              <a:avLst/>
              <a:gdLst>
                <a:gd name="T0" fmla="*/ 80644962 w 1029"/>
                <a:gd name="T1" fmla="*/ 0 h 328"/>
                <a:gd name="T2" fmla="*/ 171370541 w 1029"/>
                <a:gd name="T3" fmla="*/ 423386291 h 328"/>
                <a:gd name="T4" fmla="*/ 262096145 w 1029"/>
                <a:gd name="T5" fmla="*/ 292338115 h 328"/>
                <a:gd name="T6" fmla="*/ 352821699 w 1029"/>
                <a:gd name="T7" fmla="*/ 715724307 h 328"/>
                <a:gd name="T8" fmla="*/ 443547352 w 1029"/>
                <a:gd name="T9" fmla="*/ 473789397 h 328"/>
                <a:gd name="T10" fmla="*/ 534272906 w 1029"/>
                <a:gd name="T11" fmla="*/ 554434367 h 328"/>
                <a:gd name="T12" fmla="*/ 624998461 w 1029"/>
                <a:gd name="T13" fmla="*/ 493950640 h 328"/>
                <a:gd name="T14" fmla="*/ 715724015 w 1029"/>
                <a:gd name="T15" fmla="*/ 282257494 h 328"/>
                <a:gd name="T16" fmla="*/ 806449569 w 1029"/>
                <a:gd name="T17" fmla="*/ 393144328 h 328"/>
                <a:gd name="T18" fmla="*/ 897175322 w 1029"/>
                <a:gd name="T19" fmla="*/ 120967505 h 328"/>
                <a:gd name="T20" fmla="*/ 987900876 w 1029"/>
                <a:gd name="T21" fmla="*/ 171370611 h 328"/>
                <a:gd name="T22" fmla="*/ 1078626430 w 1029"/>
                <a:gd name="T23" fmla="*/ 403224949 h 328"/>
                <a:gd name="T24" fmla="*/ 1169351984 w 1029"/>
                <a:gd name="T25" fmla="*/ 272176873 h 328"/>
                <a:gd name="T26" fmla="*/ 1260077538 w 1029"/>
                <a:gd name="T27" fmla="*/ 584676231 h 328"/>
                <a:gd name="T28" fmla="*/ 1360883710 w 1029"/>
                <a:gd name="T29" fmla="*/ 584676231 h 328"/>
                <a:gd name="T30" fmla="*/ 1451609264 w 1029"/>
                <a:gd name="T31" fmla="*/ 312499358 h 328"/>
                <a:gd name="T32" fmla="*/ 1542334818 w 1029"/>
                <a:gd name="T33" fmla="*/ 372983085 h 328"/>
                <a:gd name="T34" fmla="*/ 1633060372 w 1029"/>
                <a:gd name="T35" fmla="*/ 504031261 h 328"/>
                <a:gd name="T36" fmla="*/ 1723786323 w 1029"/>
                <a:gd name="T37" fmla="*/ 443547533 h 328"/>
                <a:gd name="T38" fmla="*/ 1814510290 w 1029"/>
                <a:gd name="T39" fmla="*/ 564514988 h 328"/>
                <a:gd name="T40" fmla="*/ 1905235844 w 1029"/>
                <a:gd name="T41" fmla="*/ 554434367 h 328"/>
                <a:gd name="T42" fmla="*/ 1995961398 w 1029"/>
                <a:gd name="T43" fmla="*/ 453628155 h 328"/>
                <a:gd name="T44" fmla="*/ 2086686952 w 1029"/>
                <a:gd name="T45" fmla="*/ 362902464 h 328"/>
                <a:gd name="T46" fmla="*/ 2147483647 w 1029"/>
                <a:gd name="T47" fmla="*/ 393144328 h 328"/>
                <a:gd name="T48" fmla="*/ 2147483647 w 1029"/>
                <a:gd name="T49" fmla="*/ 292338115 h 328"/>
                <a:gd name="T50" fmla="*/ 2147483647 w 1029"/>
                <a:gd name="T51" fmla="*/ 443547533 h 328"/>
                <a:gd name="T52" fmla="*/ 2147483647 w 1029"/>
                <a:gd name="T53" fmla="*/ 514111882 h 328"/>
                <a:gd name="T54" fmla="*/ 2147483647 w 1029"/>
                <a:gd name="T55" fmla="*/ 211693145 h 328"/>
                <a:gd name="T56" fmla="*/ 2147483647 w 1029"/>
                <a:gd name="T57" fmla="*/ 312499358 h 328"/>
                <a:gd name="T58" fmla="*/ 2147483647 w 1029"/>
                <a:gd name="T59" fmla="*/ 604837473 h 328"/>
                <a:gd name="T60" fmla="*/ 2147483647 w 1029"/>
                <a:gd name="T61" fmla="*/ 534273125 h 328"/>
                <a:gd name="T62" fmla="*/ 2147483647 w 1029"/>
                <a:gd name="T63" fmla="*/ 393144328 h 328"/>
                <a:gd name="T64" fmla="*/ 2147483647 w 1029"/>
                <a:gd name="T65" fmla="*/ 493950640 h 328"/>
                <a:gd name="T66" fmla="*/ 2086686952 w 1029"/>
                <a:gd name="T67" fmla="*/ 453628155 h 328"/>
                <a:gd name="T68" fmla="*/ 1995961398 w 1029"/>
                <a:gd name="T69" fmla="*/ 544353746 h 328"/>
                <a:gd name="T70" fmla="*/ 1905235844 w 1029"/>
                <a:gd name="T71" fmla="*/ 635079337 h 328"/>
                <a:gd name="T72" fmla="*/ 1814510290 w 1029"/>
                <a:gd name="T73" fmla="*/ 655240580 h 328"/>
                <a:gd name="T74" fmla="*/ 1723786323 w 1029"/>
                <a:gd name="T75" fmla="*/ 534273125 h 328"/>
                <a:gd name="T76" fmla="*/ 1633060372 w 1029"/>
                <a:gd name="T77" fmla="*/ 594756852 h 328"/>
                <a:gd name="T78" fmla="*/ 1542334818 w 1029"/>
                <a:gd name="T79" fmla="*/ 463708776 h 328"/>
                <a:gd name="T80" fmla="*/ 1451609264 w 1029"/>
                <a:gd name="T81" fmla="*/ 413305570 h 328"/>
                <a:gd name="T82" fmla="*/ 1360883710 w 1029"/>
                <a:gd name="T83" fmla="*/ 675401822 h 328"/>
                <a:gd name="T84" fmla="*/ 1260077538 w 1029"/>
                <a:gd name="T85" fmla="*/ 675401822 h 328"/>
                <a:gd name="T86" fmla="*/ 1169351984 w 1029"/>
                <a:gd name="T87" fmla="*/ 372983085 h 328"/>
                <a:gd name="T88" fmla="*/ 1078626430 w 1029"/>
                <a:gd name="T89" fmla="*/ 504031261 h 328"/>
                <a:gd name="T90" fmla="*/ 987900876 w 1029"/>
                <a:gd name="T91" fmla="*/ 272176873 h 328"/>
                <a:gd name="T92" fmla="*/ 897175322 w 1029"/>
                <a:gd name="T93" fmla="*/ 221773767 h 328"/>
                <a:gd name="T94" fmla="*/ 806449569 w 1029"/>
                <a:gd name="T95" fmla="*/ 493950640 h 328"/>
                <a:gd name="T96" fmla="*/ 715724015 w 1029"/>
                <a:gd name="T97" fmla="*/ 372983085 h 328"/>
                <a:gd name="T98" fmla="*/ 624998461 w 1029"/>
                <a:gd name="T99" fmla="*/ 584676231 h 328"/>
                <a:gd name="T100" fmla="*/ 534272906 w 1029"/>
                <a:gd name="T101" fmla="*/ 645159958 h 328"/>
                <a:gd name="T102" fmla="*/ 443547352 w 1029"/>
                <a:gd name="T103" fmla="*/ 564514988 h 328"/>
                <a:gd name="T104" fmla="*/ 352821699 w 1029"/>
                <a:gd name="T105" fmla="*/ 806449898 h 328"/>
                <a:gd name="T106" fmla="*/ 262096145 w 1029"/>
                <a:gd name="T107" fmla="*/ 393144328 h 328"/>
                <a:gd name="T108" fmla="*/ 171370541 w 1029"/>
                <a:gd name="T109" fmla="*/ 524192503 h 328"/>
                <a:gd name="T110" fmla="*/ 80644962 w 1029"/>
                <a:gd name="T111" fmla="*/ 100806237 h 328"/>
                <a:gd name="T112" fmla="*/ 0 w 1029"/>
                <a:gd name="T113" fmla="*/ 393144328 h 3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328"/>
                <a:gd name="T173" fmla="*/ 1029 w 1029"/>
                <a:gd name="T174" fmla="*/ 328 h 3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328">
                  <a:moveTo>
                    <a:pt x="0" y="156"/>
                  </a:moveTo>
                  <a:lnTo>
                    <a:pt x="4" y="140"/>
                  </a:lnTo>
                  <a:lnTo>
                    <a:pt x="8" y="124"/>
                  </a:lnTo>
                  <a:lnTo>
                    <a:pt x="12" y="76"/>
                  </a:lnTo>
                  <a:lnTo>
                    <a:pt x="16" y="64"/>
                  </a:lnTo>
                  <a:lnTo>
                    <a:pt x="20" y="56"/>
                  </a:lnTo>
                  <a:lnTo>
                    <a:pt x="24" y="20"/>
                  </a:lnTo>
                  <a:lnTo>
                    <a:pt x="28" y="32"/>
                  </a:lnTo>
                  <a:lnTo>
                    <a:pt x="32" y="0"/>
                  </a:lnTo>
                  <a:lnTo>
                    <a:pt x="36" y="36"/>
                  </a:lnTo>
                  <a:lnTo>
                    <a:pt x="40" y="16"/>
                  </a:lnTo>
                  <a:lnTo>
                    <a:pt x="44" y="12"/>
                  </a:lnTo>
                  <a:lnTo>
                    <a:pt x="48" y="108"/>
                  </a:lnTo>
                  <a:lnTo>
                    <a:pt x="52" y="100"/>
                  </a:lnTo>
                  <a:lnTo>
                    <a:pt x="56" y="116"/>
                  </a:lnTo>
                  <a:lnTo>
                    <a:pt x="60" y="152"/>
                  </a:lnTo>
                  <a:lnTo>
                    <a:pt x="64" y="104"/>
                  </a:lnTo>
                  <a:lnTo>
                    <a:pt x="68" y="168"/>
                  </a:lnTo>
                  <a:lnTo>
                    <a:pt x="72" y="144"/>
                  </a:lnTo>
                  <a:lnTo>
                    <a:pt x="76" y="172"/>
                  </a:lnTo>
                  <a:lnTo>
                    <a:pt x="80" y="168"/>
                  </a:lnTo>
                  <a:lnTo>
                    <a:pt x="84" y="148"/>
                  </a:lnTo>
                  <a:lnTo>
                    <a:pt x="88" y="160"/>
                  </a:lnTo>
                  <a:lnTo>
                    <a:pt x="92" y="164"/>
                  </a:lnTo>
                  <a:lnTo>
                    <a:pt x="96" y="144"/>
                  </a:lnTo>
                  <a:lnTo>
                    <a:pt x="100" y="132"/>
                  </a:lnTo>
                  <a:lnTo>
                    <a:pt x="104" y="116"/>
                  </a:lnTo>
                  <a:lnTo>
                    <a:pt x="108" y="128"/>
                  </a:lnTo>
                  <a:lnTo>
                    <a:pt x="112" y="136"/>
                  </a:lnTo>
                  <a:lnTo>
                    <a:pt x="116" y="196"/>
                  </a:lnTo>
                  <a:lnTo>
                    <a:pt x="120" y="184"/>
                  </a:lnTo>
                  <a:lnTo>
                    <a:pt x="124" y="224"/>
                  </a:lnTo>
                  <a:lnTo>
                    <a:pt x="128" y="200"/>
                  </a:lnTo>
                  <a:lnTo>
                    <a:pt x="132" y="256"/>
                  </a:lnTo>
                  <a:lnTo>
                    <a:pt x="136" y="204"/>
                  </a:lnTo>
                  <a:lnTo>
                    <a:pt x="140" y="284"/>
                  </a:lnTo>
                  <a:lnTo>
                    <a:pt x="144" y="264"/>
                  </a:lnTo>
                  <a:lnTo>
                    <a:pt x="148" y="264"/>
                  </a:lnTo>
                  <a:lnTo>
                    <a:pt x="152" y="264"/>
                  </a:lnTo>
                  <a:lnTo>
                    <a:pt x="156" y="272"/>
                  </a:lnTo>
                  <a:lnTo>
                    <a:pt x="160" y="228"/>
                  </a:lnTo>
                  <a:lnTo>
                    <a:pt x="164" y="240"/>
                  </a:lnTo>
                  <a:lnTo>
                    <a:pt x="168" y="200"/>
                  </a:lnTo>
                  <a:lnTo>
                    <a:pt x="172" y="216"/>
                  </a:lnTo>
                  <a:lnTo>
                    <a:pt x="176" y="188"/>
                  </a:lnTo>
                  <a:lnTo>
                    <a:pt x="180" y="208"/>
                  </a:lnTo>
                  <a:lnTo>
                    <a:pt x="184" y="188"/>
                  </a:lnTo>
                  <a:lnTo>
                    <a:pt x="188" y="200"/>
                  </a:lnTo>
                  <a:lnTo>
                    <a:pt x="192" y="200"/>
                  </a:lnTo>
                  <a:lnTo>
                    <a:pt x="196" y="228"/>
                  </a:lnTo>
                  <a:lnTo>
                    <a:pt x="200" y="208"/>
                  </a:lnTo>
                  <a:lnTo>
                    <a:pt x="204" y="212"/>
                  </a:lnTo>
                  <a:lnTo>
                    <a:pt x="208" y="244"/>
                  </a:lnTo>
                  <a:lnTo>
                    <a:pt x="212" y="220"/>
                  </a:lnTo>
                  <a:lnTo>
                    <a:pt x="216" y="240"/>
                  </a:lnTo>
                  <a:lnTo>
                    <a:pt x="220" y="204"/>
                  </a:lnTo>
                  <a:lnTo>
                    <a:pt x="224" y="180"/>
                  </a:lnTo>
                  <a:lnTo>
                    <a:pt x="228" y="180"/>
                  </a:lnTo>
                  <a:lnTo>
                    <a:pt x="232" y="116"/>
                  </a:lnTo>
                  <a:lnTo>
                    <a:pt x="236" y="140"/>
                  </a:lnTo>
                  <a:lnTo>
                    <a:pt x="240" y="116"/>
                  </a:lnTo>
                  <a:lnTo>
                    <a:pt x="244" y="128"/>
                  </a:lnTo>
                  <a:lnTo>
                    <a:pt x="248" y="196"/>
                  </a:lnTo>
                  <a:lnTo>
                    <a:pt x="252" y="184"/>
                  </a:lnTo>
                  <a:lnTo>
                    <a:pt x="256" y="208"/>
                  </a:lnTo>
                  <a:lnTo>
                    <a:pt x="260" y="224"/>
                  </a:lnTo>
                  <a:lnTo>
                    <a:pt x="264" y="204"/>
                  </a:lnTo>
                  <a:lnTo>
                    <a:pt x="268" y="232"/>
                  </a:lnTo>
                  <a:lnTo>
                    <a:pt x="272" y="192"/>
                  </a:lnTo>
                  <a:lnTo>
                    <a:pt x="276" y="164"/>
                  </a:lnTo>
                  <a:lnTo>
                    <a:pt x="280" y="164"/>
                  </a:lnTo>
                  <a:lnTo>
                    <a:pt x="284" y="112"/>
                  </a:lnTo>
                  <a:lnTo>
                    <a:pt x="288" y="124"/>
                  </a:lnTo>
                  <a:lnTo>
                    <a:pt x="292" y="124"/>
                  </a:lnTo>
                  <a:lnTo>
                    <a:pt x="296" y="120"/>
                  </a:lnTo>
                  <a:lnTo>
                    <a:pt x="300" y="80"/>
                  </a:lnTo>
                  <a:lnTo>
                    <a:pt x="304" y="92"/>
                  </a:lnTo>
                  <a:lnTo>
                    <a:pt x="308" y="108"/>
                  </a:lnTo>
                  <a:lnTo>
                    <a:pt x="312" y="128"/>
                  </a:lnTo>
                  <a:lnTo>
                    <a:pt x="316" y="120"/>
                  </a:lnTo>
                  <a:lnTo>
                    <a:pt x="320" y="156"/>
                  </a:lnTo>
                  <a:lnTo>
                    <a:pt x="324" y="128"/>
                  </a:lnTo>
                  <a:lnTo>
                    <a:pt x="328" y="136"/>
                  </a:lnTo>
                  <a:lnTo>
                    <a:pt x="332" y="108"/>
                  </a:lnTo>
                  <a:lnTo>
                    <a:pt x="336" y="132"/>
                  </a:lnTo>
                  <a:lnTo>
                    <a:pt x="340" y="72"/>
                  </a:lnTo>
                  <a:lnTo>
                    <a:pt x="344" y="72"/>
                  </a:lnTo>
                  <a:lnTo>
                    <a:pt x="348" y="64"/>
                  </a:lnTo>
                  <a:lnTo>
                    <a:pt x="352" y="48"/>
                  </a:lnTo>
                  <a:lnTo>
                    <a:pt x="356" y="48"/>
                  </a:lnTo>
                  <a:lnTo>
                    <a:pt x="360" y="76"/>
                  </a:lnTo>
                  <a:lnTo>
                    <a:pt x="364" y="56"/>
                  </a:lnTo>
                  <a:lnTo>
                    <a:pt x="368" y="52"/>
                  </a:lnTo>
                  <a:lnTo>
                    <a:pt x="372" y="32"/>
                  </a:lnTo>
                  <a:lnTo>
                    <a:pt x="376" y="76"/>
                  </a:lnTo>
                  <a:lnTo>
                    <a:pt x="380" y="72"/>
                  </a:lnTo>
                  <a:lnTo>
                    <a:pt x="384" y="48"/>
                  </a:lnTo>
                  <a:lnTo>
                    <a:pt x="388" y="112"/>
                  </a:lnTo>
                  <a:lnTo>
                    <a:pt x="392" y="68"/>
                  </a:lnTo>
                  <a:lnTo>
                    <a:pt x="396" y="92"/>
                  </a:lnTo>
                  <a:lnTo>
                    <a:pt x="400" y="52"/>
                  </a:lnTo>
                  <a:lnTo>
                    <a:pt x="404" y="44"/>
                  </a:lnTo>
                  <a:lnTo>
                    <a:pt x="408" y="24"/>
                  </a:lnTo>
                  <a:lnTo>
                    <a:pt x="412" y="36"/>
                  </a:lnTo>
                  <a:lnTo>
                    <a:pt x="416" y="52"/>
                  </a:lnTo>
                  <a:lnTo>
                    <a:pt x="420" y="120"/>
                  </a:lnTo>
                  <a:lnTo>
                    <a:pt x="424" y="144"/>
                  </a:lnTo>
                  <a:lnTo>
                    <a:pt x="428" y="160"/>
                  </a:lnTo>
                  <a:lnTo>
                    <a:pt x="432" y="152"/>
                  </a:lnTo>
                  <a:lnTo>
                    <a:pt x="436" y="108"/>
                  </a:lnTo>
                  <a:lnTo>
                    <a:pt x="440" y="112"/>
                  </a:lnTo>
                  <a:lnTo>
                    <a:pt x="444" y="80"/>
                  </a:lnTo>
                  <a:lnTo>
                    <a:pt x="448" y="52"/>
                  </a:lnTo>
                  <a:lnTo>
                    <a:pt x="452" y="96"/>
                  </a:lnTo>
                  <a:lnTo>
                    <a:pt x="456" y="88"/>
                  </a:lnTo>
                  <a:lnTo>
                    <a:pt x="460" y="100"/>
                  </a:lnTo>
                  <a:lnTo>
                    <a:pt x="464" y="108"/>
                  </a:lnTo>
                  <a:lnTo>
                    <a:pt x="468" y="128"/>
                  </a:lnTo>
                  <a:lnTo>
                    <a:pt x="472" y="136"/>
                  </a:lnTo>
                  <a:lnTo>
                    <a:pt x="476" y="144"/>
                  </a:lnTo>
                  <a:lnTo>
                    <a:pt x="480" y="172"/>
                  </a:lnTo>
                  <a:lnTo>
                    <a:pt x="484" y="164"/>
                  </a:lnTo>
                  <a:lnTo>
                    <a:pt x="488" y="180"/>
                  </a:lnTo>
                  <a:lnTo>
                    <a:pt x="492" y="180"/>
                  </a:lnTo>
                  <a:lnTo>
                    <a:pt x="496" y="192"/>
                  </a:lnTo>
                  <a:lnTo>
                    <a:pt x="500" y="232"/>
                  </a:lnTo>
                  <a:lnTo>
                    <a:pt x="504" y="208"/>
                  </a:lnTo>
                  <a:lnTo>
                    <a:pt x="508" y="240"/>
                  </a:lnTo>
                  <a:lnTo>
                    <a:pt x="516" y="212"/>
                  </a:lnTo>
                  <a:lnTo>
                    <a:pt x="520" y="248"/>
                  </a:lnTo>
                  <a:lnTo>
                    <a:pt x="524" y="244"/>
                  </a:lnTo>
                  <a:lnTo>
                    <a:pt x="528" y="260"/>
                  </a:lnTo>
                  <a:lnTo>
                    <a:pt x="532" y="264"/>
                  </a:lnTo>
                  <a:lnTo>
                    <a:pt x="536" y="248"/>
                  </a:lnTo>
                  <a:lnTo>
                    <a:pt x="540" y="232"/>
                  </a:lnTo>
                  <a:lnTo>
                    <a:pt x="544" y="212"/>
                  </a:lnTo>
                  <a:lnTo>
                    <a:pt x="548" y="180"/>
                  </a:lnTo>
                  <a:lnTo>
                    <a:pt x="552" y="148"/>
                  </a:lnTo>
                  <a:lnTo>
                    <a:pt x="556" y="164"/>
                  </a:lnTo>
                  <a:lnTo>
                    <a:pt x="560" y="140"/>
                  </a:lnTo>
                  <a:lnTo>
                    <a:pt x="564" y="156"/>
                  </a:lnTo>
                  <a:lnTo>
                    <a:pt x="568" y="160"/>
                  </a:lnTo>
                  <a:lnTo>
                    <a:pt x="572" y="180"/>
                  </a:lnTo>
                  <a:lnTo>
                    <a:pt x="576" y="124"/>
                  </a:lnTo>
                  <a:lnTo>
                    <a:pt x="580" y="152"/>
                  </a:lnTo>
                  <a:lnTo>
                    <a:pt x="584" y="112"/>
                  </a:lnTo>
                  <a:lnTo>
                    <a:pt x="588" y="100"/>
                  </a:lnTo>
                  <a:lnTo>
                    <a:pt x="592" y="84"/>
                  </a:lnTo>
                  <a:lnTo>
                    <a:pt x="596" y="132"/>
                  </a:lnTo>
                  <a:lnTo>
                    <a:pt x="600" y="112"/>
                  </a:lnTo>
                  <a:lnTo>
                    <a:pt x="604" y="124"/>
                  </a:lnTo>
                  <a:lnTo>
                    <a:pt x="608" y="132"/>
                  </a:lnTo>
                  <a:lnTo>
                    <a:pt x="612" y="148"/>
                  </a:lnTo>
                  <a:lnTo>
                    <a:pt x="616" y="164"/>
                  </a:lnTo>
                  <a:lnTo>
                    <a:pt x="620" y="136"/>
                  </a:lnTo>
                  <a:lnTo>
                    <a:pt x="624" y="176"/>
                  </a:lnTo>
                  <a:lnTo>
                    <a:pt x="628" y="128"/>
                  </a:lnTo>
                  <a:lnTo>
                    <a:pt x="632" y="140"/>
                  </a:lnTo>
                  <a:lnTo>
                    <a:pt x="636" y="116"/>
                  </a:lnTo>
                  <a:lnTo>
                    <a:pt x="640" y="168"/>
                  </a:lnTo>
                  <a:lnTo>
                    <a:pt x="644" y="180"/>
                  </a:lnTo>
                  <a:lnTo>
                    <a:pt x="648" y="200"/>
                  </a:lnTo>
                  <a:lnTo>
                    <a:pt x="652" y="216"/>
                  </a:lnTo>
                  <a:lnTo>
                    <a:pt x="656" y="244"/>
                  </a:lnTo>
                  <a:lnTo>
                    <a:pt x="660" y="240"/>
                  </a:lnTo>
                  <a:lnTo>
                    <a:pt x="664" y="260"/>
                  </a:lnTo>
                  <a:lnTo>
                    <a:pt x="668" y="292"/>
                  </a:lnTo>
                  <a:lnTo>
                    <a:pt x="672" y="236"/>
                  </a:lnTo>
                  <a:lnTo>
                    <a:pt x="676" y="244"/>
                  </a:lnTo>
                  <a:lnTo>
                    <a:pt x="680" y="216"/>
                  </a:lnTo>
                  <a:lnTo>
                    <a:pt x="684" y="176"/>
                  </a:lnTo>
                  <a:lnTo>
                    <a:pt x="688" y="192"/>
                  </a:lnTo>
                  <a:lnTo>
                    <a:pt x="692" y="172"/>
                  </a:lnTo>
                  <a:lnTo>
                    <a:pt x="696" y="176"/>
                  </a:lnTo>
                  <a:lnTo>
                    <a:pt x="700" y="172"/>
                  </a:lnTo>
                  <a:lnTo>
                    <a:pt x="704" y="168"/>
                  </a:lnTo>
                  <a:lnTo>
                    <a:pt x="708" y="180"/>
                  </a:lnTo>
                  <a:lnTo>
                    <a:pt x="712" y="180"/>
                  </a:lnTo>
                  <a:lnTo>
                    <a:pt x="716" y="188"/>
                  </a:lnTo>
                  <a:lnTo>
                    <a:pt x="720" y="224"/>
                  </a:lnTo>
                  <a:lnTo>
                    <a:pt x="724" y="220"/>
                  </a:lnTo>
                  <a:lnTo>
                    <a:pt x="728" y="260"/>
                  </a:lnTo>
                  <a:lnTo>
                    <a:pt x="732" y="264"/>
                  </a:lnTo>
                  <a:lnTo>
                    <a:pt x="736" y="260"/>
                  </a:lnTo>
                  <a:lnTo>
                    <a:pt x="740" y="292"/>
                  </a:lnTo>
                  <a:lnTo>
                    <a:pt x="744" y="248"/>
                  </a:lnTo>
                  <a:lnTo>
                    <a:pt x="748" y="252"/>
                  </a:lnTo>
                  <a:lnTo>
                    <a:pt x="752" y="224"/>
                  </a:lnTo>
                  <a:lnTo>
                    <a:pt x="756" y="220"/>
                  </a:lnTo>
                  <a:lnTo>
                    <a:pt x="760" y="196"/>
                  </a:lnTo>
                  <a:lnTo>
                    <a:pt x="764" y="192"/>
                  </a:lnTo>
                  <a:lnTo>
                    <a:pt x="768" y="208"/>
                  </a:lnTo>
                  <a:lnTo>
                    <a:pt x="772" y="184"/>
                  </a:lnTo>
                  <a:lnTo>
                    <a:pt x="776" y="200"/>
                  </a:lnTo>
                  <a:lnTo>
                    <a:pt x="780" y="176"/>
                  </a:lnTo>
                  <a:lnTo>
                    <a:pt x="784" y="188"/>
                  </a:lnTo>
                  <a:lnTo>
                    <a:pt x="788" y="192"/>
                  </a:lnTo>
                  <a:lnTo>
                    <a:pt x="792" y="180"/>
                  </a:lnTo>
                  <a:lnTo>
                    <a:pt x="796" y="192"/>
                  </a:lnTo>
                  <a:lnTo>
                    <a:pt x="800" y="168"/>
                  </a:lnTo>
                  <a:lnTo>
                    <a:pt x="804" y="148"/>
                  </a:lnTo>
                  <a:lnTo>
                    <a:pt x="808" y="136"/>
                  </a:lnTo>
                  <a:lnTo>
                    <a:pt x="812" y="116"/>
                  </a:lnTo>
                  <a:lnTo>
                    <a:pt x="816" y="124"/>
                  </a:lnTo>
                  <a:lnTo>
                    <a:pt x="820" y="128"/>
                  </a:lnTo>
                  <a:lnTo>
                    <a:pt x="824" y="168"/>
                  </a:lnTo>
                  <a:lnTo>
                    <a:pt x="828" y="144"/>
                  </a:lnTo>
                  <a:lnTo>
                    <a:pt x="832" y="152"/>
                  </a:lnTo>
                  <a:lnTo>
                    <a:pt x="837" y="116"/>
                  </a:lnTo>
                  <a:lnTo>
                    <a:pt x="841" y="136"/>
                  </a:lnTo>
                  <a:lnTo>
                    <a:pt x="845" y="128"/>
                  </a:lnTo>
                  <a:lnTo>
                    <a:pt x="849" y="176"/>
                  </a:lnTo>
                  <a:lnTo>
                    <a:pt x="853" y="152"/>
                  </a:lnTo>
                  <a:lnTo>
                    <a:pt x="857" y="208"/>
                  </a:lnTo>
                  <a:lnTo>
                    <a:pt x="861" y="168"/>
                  </a:lnTo>
                  <a:lnTo>
                    <a:pt x="865" y="156"/>
                  </a:lnTo>
                  <a:lnTo>
                    <a:pt x="869" y="192"/>
                  </a:lnTo>
                  <a:lnTo>
                    <a:pt x="873" y="164"/>
                  </a:lnTo>
                  <a:lnTo>
                    <a:pt x="877" y="168"/>
                  </a:lnTo>
                  <a:lnTo>
                    <a:pt x="881" y="172"/>
                  </a:lnTo>
                  <a:lnTo>
                    <a:pt x="885" y="168"/>
                  </a:lnTo>
                  <a:lnTo>
                    <a:pt x="889" y="164"/>
                  </a:lnTo>
                  <a:lnTo>
                    <a:pt x="893" y="144"/>
                  </a:lnTo>
                  <a:lnTo>
                    <a:pt x="897" y="160"/>
                  </a:lnTo>
                  <a:lnTo>
                    <a:pt x="901" y="116"/>
                  </a:lnTo>
                  <a:lnTo>
                    <a:pt x="905" y="168"/>
                  </a:lnTo>
                  <a:lnTo>
                    <a:pt x="909" y="140"/>
                  </a:lnTo>
                  <a:lnTo>
                    <a:pt x="913" y="160"/>
                  </a:lnTo>
                  <a:lnTo>
                    <a:pt x="917" y="200"/>
                  </a:lnTo>
                  <a:lnTo>
                    <a:pt x="921" y="172"/>
                  </a:lnTo>
                  <a:lnTo>
                    <a:pt x="925" y="216"/>
                  </a:lnTo>
                  <a:lnTo>
                    <a:pt x="929" y="196"/>
                  </a:lnTo>
                  <a:lnTo>
                    <a:pt x="933" y="216"/>
                  </a:lnTo>
                  <a:lnTo>
                    <a:pt x="937" y="176"/>
                  </a:lnTo>
                  <a:lnTo>
                    <a:pt x="941" y="184"/>
                  </a:lnTo>
                  <a:lnTo>
                    <a:pt x="945" y="128"/>
                  </a:lnTo>
                  <a:lnTo>
                    <a:pt x="949" y="116"/>
                  </a:lnTo>
                  <a:lnTo>
                    <a:pt x="953" y="144"/>
                  </a:lnTo>
                  <a:lnTo>
                    <a:pt x="957" y="116"/>
                  </a:lnTo>
                  <a:lnTo>
                    <a:pt x="961" y="176"/>
                  </a:lnTo>
                  <a:lnTo>
                    <a:pt x="965" y="164"/>
                  </a:lnTo>
                  <a:lnTo>
                    <a:pt x="969" y="200"/>
                  </a:lnTo>
                  <a:lnTo>
                    <a:pt x="973" y="204"/>
                  </a:lnTo>
                  <a:lnTo>
                    <a:pt x="977" y="200"/>
                  </a:lnTo>
                  <a:lnTo>
                    <a:pt x="981" y="220"/>
                  </a:lnTo>
                  <a:lnTo>
                    <a:pt x="985" y="204"/>
                  </a:lnTo>
                  <a:lnTo>
                    <a:pt x="989" y="212"/>
                  </a:lnTo>
                  <a:lnTo>
                    <a:pt x="993" y="152"/>
                  </a:lnTo>
                  <a:lnTo>
                    <a:pt x="997" y="132"/>
                  </a:lnTo>
                  <a:lnTo>
                    <a:pt x="1001" y="112"/>
                  </a:lnTo>
                  <a:lnTo>
                    <a:pt x="1005" y="96"/>
                  </a:lnTo>
                  <a:lnTo>
                    <a:pt x="1009" y="84"/>
                  </a:lnTo>
                  <a:lnTo>
                    <a:pt x="1013" y="112"/>
                  </a:lnTo>
                  <a:lnTo>
                    <a:pt x="1017" y="124"/>
                  </a:lnTo>
                  <a:lnTo>
                    <a:pt x="1021" y="116"/>
                  </a:lnTo>
                  <a:lnTo>
                    <a:pt x="1029" y="124"/>
                  </a:lnTo>
                  <a:lnTo>
                    <a:pt x="1029" y="160"/>
                  </a:lnTo>
                  <a:lnTo>
                    <a:pt x="1021" y="152"/>
                  </a:lnTo>
                  <a:lnTo>
                    <a:pt x="1017" y="164"/>
                  </a:lnTo>
                  <a:lnTo>
                    <a:pt x="1013" y="148"/>
                  </a:lnTo>
                  <a:lnTo>
                    <a:pt x="1009" y="124"/>
                  </a:lnTo>
                  <a:lnTo>
                    <a:pt x="1005" y="132"/>
                  </a:lnTo>
                  <a:lnTo>
                    <a:pt x="1001" y="152"/>
                  </a:lnTo>
                  <a:lnTo>
                    <a:pt x="997" y="168"/>
                  </a:lnTo>
                  <a:lnTo>
                    <a:pt x="993" y="188"/>
                  </a:lnTo>
                  <a:lnTo>
                    <a:pt x="989" y="248"/>
                  </a:lnTo>
                  <a:lnTo>
                    <a:pt x="985" y="240"/>
                  </a:lnTo>
                  <a:lnTo>
                    <a:pt x="981" y="252"/>
                  </a:lnTo>
                  <a:lnTo>
                    <a:pt x="977" y="232"/>
                  </a:lnTo>
                  <a:lnTo>
                    <a:pt x="973" y="240"/>
                  </a:lnTo>
                  <a:lnTo>
                    <a:pt x="969" y="240"/>
                  </a:lnTo>
                  <a:lnTo>
                    <a:pt x="965" y="200"/>
                  </a:lnTo>
                  <a:lnTo>
                    <a:pt x="961" y="216"/>
                  </a:lnTo>
                  <a:lnTo>
                    <a:pt x="957" y="156"/>
                  </a:lnTo>
                  <a:lnTo>
                    <a:pt x="953" y="180"/>
                  </a:lnTo>
                  <a:lnTo>
                    <a:pt x="949" y="152"/>
                  </a:lnTo>
                  <a:lnTo>
                    <a:pt x="945" y="168"/>
                  </a:lnTo>
                  <a:lnTo>
                    <a:pt x="941" y="220"/>
                  </a:lnTo>
                  <a:lnTo>
                    <a:pt x="937" y="212"/>
                  </a:lnTo>
                  <a:lnTo>
                    <a:pt x="933" y="252"/>
                  </a:lnTo>
                  <a:lnTo>
                    <a:pt x="929" y="232"/>
                  </a:lnTo>
                  <a:lnTo>
                    <a:pt x="925" y="252"/>
                  </a:lnTo>
                  <a:lnTo>
                    <a:pt x="921" y="208"/>
                  </a:lnTo>
                  <a:lnTo>
                    <a:pt x="917" y="240"/>
                  </a:lnTo>
                  <a:lnTo>
                    <a:pt x="913" y="200"/>
                  </a:lnTo>
                  <a:lnTo>
                    <a:pt x="909" y="180"/>
                  </a:lnTo>
                  <a:lnTo>
                    <a:pt x="905" y="204"/>
                  </a:lnTo>
                  <a:lnTo>
                    <a:pt x="901" y="156"/>
                  </a:lnTo>
                  <a:lnTo>
                    <a:pt x="897" y="196"/>
                  </a:lnTo>
                  <a:lnTo>
                    <a:pt x="893" y="180"/>
                  </a:lnTo>
                  <a:lnTo>
                    <a:pt x="889" y="200"/>
                  </a:lnTo>
                  <a:lnTo>
                    <a:pt x="885" y="204"/>
                  </a:lnTo>
                  <a:lnTo>
                    <a:pt x="881" y="208"/>
                  </a:lnTo>
                  <a:lnTo>
                    <a:pt x="877" y="204"/>
                  </a:lnTo>
                  <a:lnTo>
                    <a:pt x="873" y="200"/>
                  </a:lnTo>
                  <a:lnTo>
                    <a:pt x="869" y="228"/>
                  </a:lnTo>
                  <a:lnTo>
                    <a:pt x="865" y="196"/>
                  </a:lnTo>
                  <a:lnTo>
                    <a:pt x="861" y="208"/>
                  </a:lnTo>
                  <a:lnTo>
                    <a:pt x="857" y="248"/>
                  </a:lnTo>
                  <a:lnTo>
                    <a:pt x="853" y="188"/>
                  </a:lnTo>
                  <a:lnTo>
                    <a:pt x="849" y="220"/>
                  </a:lnTo>
                  <a:lnTo>
                    <a:pt x="845" y="168"/>
                  </a:lnTo>
                  <a:lnTo>
                    <a:pt x="841" y="176"/>
                  </a:lnTo>
                  <a:lnTo>
                    <a:pt x="837" y="152"/>
                  </a:lnTo>
                  <a:lnTo>
                    <a:pt x="832" y="188"/>
                  </a:lnTo>
                  <a:lnTo>
                    <a:pt x="828" y="180"/>
                  </a:lnTo>
                  <a:lnTo>
                    <a:pt x="824" y="204"/>
                  </a:lnTo>
                  <a:lnTo>
                    <a:pt x="820" y="164"/>
                  </a:lnTo>
                  <a:lnTo>
                    <a:pt x="816" y="160"/>
                  </a:lnTo>
                  <a:lnTo>
                    <a:pt x="812" y="152"/>
                  </a:lnTo>
                  <a:lnTo>
                    <a:pt x="808" y="172"/>
                  </a:lnTo>
                  <a:lnTo>
                    <a:pt x="804" y="184"/>
                  </a:lnTo>
                  <a:lnTo>
                    <a:pt x="800" y="204"/>
                  </a:lnTo>
                  <a:lnTo>
                    <a:pt x="796" y="228"/>
                  </a:lnTo>
                  <a:lnTo>
                    <a:pt x="792" y="216"/>
                  </a:lnTo>
                  <a:lnTo>
                    <a:pt x="788" y="224"/>
                  </a:lnTo>
                  <a:lnTo>
                    <a:pt x="784" y="224"/>
                  </a:lnTo>
                  <a:lnTo>
                    <a:pt x="780" y="212"/>
                  </a:lnTo>
                  <a:lnTo>
                    <a:pt x="776" y="236"/>
                  </a:lnTo>
                  <a:lnTo>
                    <a:pt x="772" y="220"/>
                  </a:lnTo>
                  <a:lnTo>
                    <a:pt x="768" y="244"/>
                  </a:lnTo>
                  <a:lnTo>
                    <a:pt x="764" y="228"/>
                  </a:lnTo>
                  <a:lnTo>
                    <a:pt x="760" y="232"/>
                  </a:lnTo>
                  <a:lnTo>
                    <a:pt x="756" y="252"/>
                  </a:lnTo>
                  <a:lnTo>
                    <a:pt x="752" y="256"/>
                  </a:lnTo>
                  <a:lnTo>
                    <a:pt x="748" y="288"/>
                  </a:lnTo>
                  <a:lnTo>
                    <a:pt x="744" y="284"/>
                  </a:lnTo>
                  <a:lnTo>
                    <a:pt x="740" y="328"/>
                  </a:lnTo>
                  <a:lnTo>
                    <a:pt x="736" y="296"/>
                  </a:lnTo>
                  <a:lnTo>
                    <a:pt x="732" y="300"/>
                  </a:lnTo>
                  <a:lnTo>
                    <a:pt x="728" y="296"/>
                  </a:lnTo>
                  <a:lnTo>
                    <a:pt x="724" y="252"/>
                  </a:lnTo>
                  <a:lnTo>
                    <a:pt x="720" y="260"/>
                  </a:lnTo>
                  <a:lnTo>
                    <a:pt x="716" y="220"/>
                  </a:lnTo>
                  <a:lnTo>
                    <a:pt x="712" y="216"/>
                  </a:lnTo>
                  <a:lnTo>
                    <a:pt x="708" y="220"/>
                  </a:lnTo>
                  <a:lnTo>
                    <a:pt x="704" y="208"/>
                  </a:lnTo>
                  <a:lnTo>
                    <a:pt x="700" y="208"/>
                  </a:lnTo>
                  <a:lnTo>
                    <a:pt x="696" y="212"/>
                  </a:lnTo>
                  <a:lnTo>
                    <a:pt x="692" y="208"/>
                  </a:lnTo>
                  <a:lnTo>
                    <a:pt x="688" y="228"/>
                  </a:lnTo>
                  <a:lnTo>
                    <a:pt x="684" y="212"/>
                  </a:lnTo>
                  <a:lnTo>
                    <a:pt x="680" y="252"/>
                  </a:lnTo>
                  <a:lnTo>
                    <a:pt x="676" y="280"/>
                  </a:lnTo>
                  <a:lnTo>
                    <a:pt x="672" y="272"/>
                  </a:lnTo>
                  <a:lnTo>
                    <a:pt x="668" y="328"/>
                  </a:lnTo>
                  <a:lnTo>
                    <a:pt x="664" y="292"/>
                  </a:lnTo>
                  <a:lnTo>
                    <a:pt x="660" y="276"/>
                  </a:lnTo>
                  <a:lnTo>
                    <a:pt x="656" y="280"/>
                  </a:lnTo>
                  <a:lnTo>
                    <a:pt x="652" y="252"/>
                  </a:lnTo>
                  <a:lnTo>
                    <a:pt x="648" y="236"/>
                  </a:lnTo>
                  <a:lnTo>
                    <a:pt x="644" y="220"/>
                  </a:lnTo>
                  <a:lnTo>
                    <a:pt x="640" y="204"/>
                  </a:lnTo>
                  <a:lnTo>
                    <a:pt x="636" y="152"/>
                  </a:lnTo>
                  <a:lnTo>
                    <a:pt x="632" y="176"/>
                  </a:lnTo>
                  <a:lnTo>
                    <a:pt x="628" y="168"/>
                  </a:lnTo>
                  <a:lnTo>
                    <a:pt x="624" y="212"/>
                  </a:lnTo>
                  <a:lnTo>
                    <a:pt x="620" y="172"/>
                  </a:lnTo>
                  <a:lnTo>
                    <a:pt x="616" y="200"/>
                  </a:lnTo>
                  <a:lnTo>
                    <a:pt x="612" y="184"/>
                  </a:lnTo>
                  <a:lnTo>
                    <a:pt x="608" y="168"/>
                  </a:lnTo>
                  <a:lnTo>
                    <a:pt x="604" y="160"/>
                  </a:lnTo>
                  <a:lnTo>
                    <a:pt x="600" y="148"/>
                  </a:lnTo>
                  <a:lnTo>
                    <a:pt x="596" y="172"/>
                  </a:lnTo>
                  <a:lnTo>
                    <a:pt x="592" y="124"/>
                  </a:lnTo>
                  <a:lnTo>
                    <a:pt x="588" y="136"/>
                  </a:lnTo>
                  <a:lnTo>
                    <a:pt x="584" y="148"/>
                  </a:lnTo>
                  <a:lnTo>
                    <a:pt x="580" y="188"/>
                  </a:lnTo>
                  <a:lnTo>
                    <a:pt x="576" y="164"/>
                  </a:lnTo>
                  <a:lnTo>
                    <a:pt x="572" y="220"/>
                  </a:lnTo>
                  <a:lnTo>
                    <a:pt x="568" y="196"/>
                  </a:lnTo>
                  <a:lnTo>
                    <a:pt x="564" y="192"/>
                  </a:lnTo>
                  <a:lnTo>
                    <a:pt x="560" y="176"/>
                  </a:lnTo>
                  <a:lnTo>
                    <a:pt x="556" y="200"/>
                  </a:lnTo>
                  <a:lnTo>
                    <a:pt x="552" y="184"/>
                  </a:lnTo>
                  <a:lnTo>
                    <a:pt x="548" y="216"/>
                  </a:lnTo>
                  <a:lnTo>
                    <a:pt x="544" y="248"/>
                  </a:lnTo>
                  <a:lnTo>
                    <a:pt x="540" y="268"/>
                  </a:lnTo>
                  <a:lnTo>
                    <a:pt x="536" y="284"/>
                  </a:lnTo>
                  <a:lnTo>
                    <a:pt x="532" y="296"/>
                  </a:lnTo>
                  <a:lnTo>
                    <a:pt x="528" y="296"/>
                  </a:lnTo>
                  <a:lnTo>
                    <a:pt x="524" y="280"/>
                  </a:lnTo>
                  <a:lnTo>
                    <a:pt x="520" y="284"/>
                  </a:lnTo>
                  <a:lnTo>
                    <a:pt x="516" y="248"/>
                  </a:lnTo>
                  <a:lnTo>
                    <a:pt x="508" y="276"/>
                  </a:lnTo>
                  <a:lnTo>
                    <a:pt x="504" y="244"/>
                  </a:lnTo>
                  <a:lnTo>
                    <a:pt x="500" y="268"/>
                  </a:lnTo>
                  <a:lnTo>
                    <a:pt x="496" y="228"/>
                  </a:lnTo>
                  <a:lnTo>
                    <a:pt x="492" y="216"/>
                  </a:lnTo>
                  <a:lnTo>
                    <a:pt x="488" y="216"/>
                  </a:lnTo>
                  <a:lnTo>
                    <a:pt x="484" y="200"/>
                  </a:lnTo>
                  <a:lnTo>
                    <a:pt x="480" y="208"/>
                  </a:lnTo>
                  <a:lnTo>
                    <a:pt x="476" y="180"/>
                  </a:lnTo>
                  <a:lnTo>
                    <a:pt x="472" y="172"/>
                  </a:lnTo>
                  <a:lnTo>
                    <a:pt x="468" y="164"/>
                  </a:lnTo>
                  <a:lnTo>
                    <a:pt x="464" y="148"/>
                  </a:lnTo>
                  <a:lnTo>
                    <a:pt x="460" y="136"/>
                  </a:lnTo>
                  <a:lnTo>
                    <a:pt x="456" y="128"/>
                  </a:lnTo>
                  <a:lnTo>
                    <a:pt x="452" y="136"/>
                  </a:lnTo>
                  <a:lnTo>
                    <a:pt x="448" y="88"/>
                  </a:lnTo>
                  <a:lnTo>
                    <a:pt x="444" y="120"/>
                  </a:lnTo>
                  <a:lnTo>
                    <a:pt x="440" y="148"/>
                  </a:lnTo>
                  <a:lnTo>
                    <a:pt x="436" y="148"/>
                  </a:lnTo>
                  <a:lnTo>
                    <a:pt x="432" y="192"/>
                  </a:lnTo>
                  <a:lnTo>
                    <a:pt x="428" y="200"/>
                  </a:lnTo>
                  <a:lnTo>
                    <a:pt x="424" y="180"/>
                  </a:lnTo>
                  <a:lnTo>
                    <a:pt x="420" y="164"/>
                  </a:lnTo>
                  <a:lnTo>
                    <a:pt x="416" y="88"/>
                  </a:lnTo>
                  <a:lnTo>
                    <a:pt x="412" y="76"/>
                  </a:lnTo>
                  <a:lnTo>
                    <a:pt x="408" y="64"/>
                  </a:lnTo>
                  <a:lnTo>
                    <a:pt x="404" y="84"/>
                  </a:lnTo>
                  <a:lnTo>
                    <a:pt x="400" y="92"/>
                  </a:lnTo>
                  <a:lnTo>
                    <a:pt x="396" y="132"/>
                  </a:lnTo>
                  <a:lnTo>
                    <a:pt x="392" y="108"/>
                  </a:lnTo>
                  <a:lnTo>
                    <a:pt x="388" y="152"/>
                  </a:lnTo>
                  <a:lnTo>
                    <a:pt x="384" y="88"/>
                  </a:lnTo>
                  <a:lnTo>
                    <a:pt x="380" y="112"/>
                  </a:lnTo>
                  <a:lnTo>
                    <a:pt x="376" y="116"/>
                  </a:lnTo>
                  <a:lnTo>
                    <a:pt x="372" y="72"/>
                  </a:lnTo>
                  <a:lnTo>
                    <a:pt x="368" y="92"/>
                  </a:lnTo>
                  <a:lnTo>
                    <a:pt x="364" y="96"/>
                  </a:lnTo>
                  <a:lnTo>
                    <a:pt x="360" y="116"/>
                  </a:lnTo>
                  <a:lnTo>
                    <a:pt x="356" y="88"/>
                  </a:lnTo>
                  <a:lnTo>
                    <a:pt x="352" y="92"/>
                  </a:lnTo>
                  <a:lnTo>
                    <a:pt x="348" y="104"/>
                  </a:lnTo>
                  <a:lnTo>
                    <a:pt x="344" y="112"/>
                  </a:lnTo>
                  <a:lnTo>
                    <a:pt x="340" y="112"/>
                  </a:lnTo>
                  <a:lnTo>
                    <a:pt x="336" y="168"/>
                  </a:lnTo>
                  <a:lnTo>
                    <a:pt x="332" y="148"/>
                  </a:lnTo>
                  <a:lnTo>
                    <a:pt x="328" y="172"/>
                  </a:lnTo>
                  <a:lnTo>
                    <a:pt x="324" y="164"/>
                  </a:lnTo>
                  <a:lnTo>
                    <a:pt x="320" y="196"/>
                  </a:lnTo>
                  <a:lnTo>
                    <a:pt x="316" y="156"/>
                  </a:lnTo>
                  <a:lnTo>
                    <a:pt x="312" y="168"/>
                  </a:lnTo>
                  <a:lnTo>
                    <a:pt x="308" y="144"/>
                  </a:lnTo>
                  <a:lnTo>
                    <a:pt x="304" y="132"/>
                  </a:lnTo>
                  <a:lnTo>
                    <a:pt x="300" y="116"/>
                  </a:lnTo>
                  <a:lnTo>
                    <a:pt x="296" y="156"/>
                  </a:lnTo>
                  <a:lnTo>
                    <a:pt x="292" y="164"/>
                  </a:lnTo>
                  <a:lnTo>
                    <a:pt x="288" y="164"/>
                  </a:lnTo>
                  <a:lnTo>
                    <a:pt x="284" y="148"/>
                  </a:lnTo>
                  <a:lnTo>
                    <a:pt x="280" y="200"/>
                  </a:lnTo>
                  <a:lnTo>
                    <a:pt x="276" y="200"/>
                  </a:lnTo>
                  <a:lnTo>
                    <a:pt x="272" y="228"/>
                  </a:lnTo>
                  <a:lnTo>
                    <a:pt x="268" y="264"/>
                  </a:lnTo>
                  <a:lnTo>
                    <a:pt x="264" y="240"/>
                  </a:lnTo>
                  <a:lnTo>
                    <a:pt x="260" y="260"/>
                  </a:lnTo>
                  <a:lnTo>
                    <a:pt x="256" y="244"/>
                  </a:lnTo>
                  <a:lnTo>
                    <a:pt x="252" y="220"/>
                  </a:lnTo>
                  <a:lnTo>
                    <a:pt x="248" y="232"/>
                  </a:lnTo>
                  <a:lnTo>
                    <a:pt x="244" y="168"/>
                  </a:lnTo>
                  <a:lnTo>
                    <a:pt x="240" y="152"/>
                  </a:lnTo>
                  <a:lnTo>
                    <a:pt x="236" y="180"/>
                  </a:lnTo>
                  <a:lnTo>
                    <a:pt x="232" y="156"/>
                  </a:lnTo>
                  <a:lnTo>
                    <a:pt x="228" y="212"/>
                  </a:lnTo>
                  <a:lnTo>
                    <a:pt x="224" y="216"/>
                  </a:lnTo>
                  <a:lnTo>
                    <a:pt x="220" y="240"/>
                  </a:lnTo>
                  <a:lnTo>
                    <a:pt x="216" y="272"/>
                  </a:lnTo>
                  <a:lnTo>
                    <a:pt x="212" y="256"/>
                  </a:lnTo>
                  <a:lnTo>
                    <a:pt x="208" y="280"/>
                  </a:lnTo>
                  <a:lnTo>
                    <a:pt x="204" y="248"/>
                  </a:lnTo>
                  <a:lnTo>
                    <a:pt x="200" y="244"/>
                  </a:lnTo>
                  <a:lnTo>
                    <a:pt x="196" y="268"/>
                  </a:lnTo>
                  <a:lnTo>
                    <a:pt x="192" y="236"/>
                  </a:lnTo>
                  <a:lnTo>
                    <a:pt x="188" y="236"/>
                  </a:lnTo>
                  <a:lnTo>
                    <a:pt x="184" y="224"/>
                  </a:lnTo>
                  <a:lnTo>
                    <a:pt x="180" y="244"/>
                  </a:lnTo>
                  <a:lnTo>
                    <a:pt x="176" y="224"/>
                  </a:lnTo>
                  <a:lnTo>
                    <a:pt x="172" y="252"/>
                  </a:lnTo>
                  <a:lnTo>
                    <a:pt x="168" y="236"/>
                  </a:lnTo>
                  <a:lnTo>
                    <a:pt x="164" y="276"/>
                  </a:lnTo>
                  <a:lnTo>
                    <a:pt x="160" y="260"/>
                  </a:lnTo>
                  <a:lnTo>
                    <a:pt x="156" y="308"/>
                  </a:lnTo>
                  <a:lnTo>
                    <a:pt x="152" y="300"/>
                  </a:lnTo>
                  <a:lnTo>
                    <a:pt x="148" y="300"/>
                  </a:lnTo>
                  <a:lnTo>
                    <a:pt x="144" y="300"/>
                  </a:lnTo>
                  <a:lnTo>
                    <a:pt x="140" y="320"/>
                  </a:lnTo>
                  <a:lnTo>
                    <a:pt x="136" y="240"/>
                  </a:lnTo>
                  <a:lnTo>
                    <a:pt x="132" y="292"/>
                  </a:lnTo>
                  <a:lnTo>
                    <a:pt x="128" y="232"/>
                  </a:lnTo>
                  <a:lnTo>
                    <a:pt x="124" y="260"/>
                  </a:lnTo>
                  <a:lnTo>
                    <a:pt x="120" y="220"/>
                  </a:lnTo>
                  <a:lnTo>
                    <a:pt x="116" y="232"/>
                  </a:lnTo>
                  <a:lnTo>
                    <a:pt x="112" y="176"/>
                  </a:lnTo>
                  <a:lnTo>
                    <a:pt x="108" y="168"/>
                  </a:lnTo>
                  <a:lnTo>
                    <a:pt x="104" y="156"/>
                  </a:lnTo>
                  <a:lnTo>
                    <a:pt x="100" y="172"/>
                  </a:lnTo>
                  <a:lnTo>
                    <a:pt x="96" y="180"/>
                  </a:lnTo>
                  <a:lnTo>
                    <a:pt x="92" y="204"/>
                  </a:lnTo>
                  <a:lnTo>
                    <a:pt x="88" y="200"/>
                  </a:lnTo>
                  <a:lnTo>
                    <a:pt x="84" y="184"/>
                  </a:lnTo>
                  <a:lnTo>
                    <a:pt x="80" y="204"/>
                  </a:lnTo>
                  <a:lnTo>
                    <a:pt x="76" y="212"/>
                  </a:lnTo>
                  <a:lnTo>
                    <a:pt x="72" y="180"/>
                  </a:lnTo>
                  <a:lnTo>
                    <a:pt x="68" y="208"/>
                  </a:lnTo>
                  <a:lnTo>
                    <a:pt x="64" y="144"/>
                  </a:lnTo>
                  <a:lnTo>
                    <a:pt x="60" y="192"/>
                  </a:lnTo>
                  <a:lnTo>
                    <a:pt x="56" y="152"/>
                  </a:lnTo>
                  <a:lnTo>
                    <a:pt x="52" y="140"/>
                  </a:lnTo>
                  <a:lnTo>
                    <a:pt x="48" y="152"/>
                  </a:lnTo>
                  <a:lnTo>
                    <a:pt x="44" y="52"/>
                  </a:lnTo>
                  <a:lnTo>
                    <a:pt x="40" y="56"/>
                  </a:lnTo>
                  <a:lnTo>
                    <a:pt x="36" y="76"/>
                  </a:lnTo>
                  <a:lnTo>
                    <a:pt x="32" y="40"/>
                  </a:lnTo>
                  <a:lnTo>
                    <a:pt x="28" y="68"/>
                  </a:lnTo>
                  <a:lnTo>
                    <a:pt x="24" y="60"/>
                  </a:lnTo>
                  <a:lnTo>
                    <a:pt x="20" y="96"/>
                  </a:lnTo>
                  <a:lnTo>
                    <a:pt x="16" y="100"/>
                  </a:lnTo>
                  <a:lnTo>
                    <a:pt x="12" y="112"/>
                  </a:lnTo>
                  <a:lnTo>
                    <a:pt x="8" y="160"/>
                  </a:lnTo>
                  <a:lnTo>
                    <a:pt x="4" y="176"/>
                  </a:lnTo>
                  <a:lnTo>
                    <a:pt x="0" y="188"/>
                  </a:lnTo>
                  <a:lnTo>
                    <a:pt x="0" y="156"/>
                  </a:lnTo>
                  <a:close/>
                </a:path>
              </a:pathLst>
            </a:custGeom>
            <a:solidFill>
              <a:srgbClr val="CCCCCC"/>
            </a:solidFill>
            <a:ln w="9525">
              <a:noFill/>
              <a:round/>
              <a:headEnd/>
              <a:tailEnd/>
            </a:ln>
          </p:spPr>
          <p:txBody>
            <a:bodyPr/>
            <a:lstStyle/>
            <a:p>
              <a:endParaRPr lang="en-GB"/>
            </a:p>
          </p:txBody>
        </p:sp>
        <p:sp>
          <p:nvSpPr>
            <p:cNvPr id="137" name="Freeform 160"/>
            <p:cNvSpPr>
              <a:spLocks/>
            </p:cNvSpPr>
            <p:nvPr/>
          </p:nvSpPr>
          <p:spPr bwMode="auto">
            <a:xfrm>
              <a:off x="7473702" y="4569743"/>
              <a:ext cx="1633537" cy="520700"/>
            </a:xfrm>
            <a:custGeom>
              <a:avLst/>
              <a:gdLst>
                <a:gd name="T0" fmla="*/ 80644962 w 1029"/>
                <a:gd name="T1" fmla="*/ 0 h 328"/>
                <a:gd name="T2" fmla="*/ 171370541 w 1029"/>
                <a:gd name="T3" fmla="*/ 423386291 h 328"/>
                <a:gd name="T4" fmla="*/ 262096145 w 1029"/>
                <a:gd name="T5" fmla="*/ 292338115 h 328"/>
                <a:gd name="T6" fmla="*/ 352821699 w 1029"/>
                <a:gd name="T7" fmla="*/ 715724307 h 328"/>
                <a:gd name="T8" fmla="*/ 443547352 w 1029"/>
                <a:gd name="T9" fmla="*/ 473789397 h 328"/>
                <a:gd name="T10" fmla="*/ 534272906 w 1029"/>
                <a:gd name="T11" fmla="*/ 554434367 h 328"/>
                <a:gd name="T12" fmla="*/ 624998461 w 1029"/>
                <a:gd name="T13" fmla="*/ 493950640 h 328"/>
                <a:gd name="T14" fmla="*/ 715724015 w 1029"/>
                <a:gd name="T15" fmla="*/ 282257494 h 328"/>
                <a:gd name="T16" fmla="*/ 806449569 w 1029"/>
                <a:gd name="T17" fmla="*/ 393144328 h 328"/>
                <a:gd name="T18" fmla="*/ 897175322 w 1029"/>
                <a:gd name="T19" fmla="*/ 120967505 h 328"/>
                <a:gd name="T20" fmla="*/ 987900876 w 1029"/>
                <a:gd name="T21" fmla="*/ 171370611 h 328"/>
                <a:gd name="T22" fmla="*/ 1078626430 w 1029"/>
                <a:gd name="T23" fmla="*/ 403224949 h 328"/>
                <a:gd name="T24" fmla="*/ 1169351984 w 1029"/>
                <a:gd name="T25" fmla="*/ 272176873 h 328"/>
                <a:gd name="T26" fmla="*/ 1260077538 w 1029"/>
                <a:gd name="T27" fmla="*/ 584676231 h 328"/>
                <a:gd name="T28" fmla="*/ 1360883710 w 1029"/>
                <a:gd name="T29" fmla="*/ 584676231 h 328"/>
                <a:gd name="T30" fmla="*/ 1451609264 w 1029"/>
                <a:gd name="T31" fmla="*/ 312499358 h 328"/>
                <a:gd name="T32" fmla="*/ 1542334818 w 1029"/>
                <a:gd name="T33" fmla="*/ 372983085 h 328"/>
                <a:gd name="T34" fmla="*/ 1633060372 w 1029"/>
                <a:gd name="T35" fmla="*/ 504031261 h 328"/>
                <a:gd name="T36" fmla="*/ 1723786323 w 1029"/>
                <a:gd name="T37" fmla="*/ 443547533 h 328"/>
                <a:gd name="T38" fmla="*/ 1814510290 w 1029"/>
                <a:gd name="T39" fmla="*/ 564514988 h 328"/>
                <a:gd name="T40" fmla="*/ 1905235844 w 1029"/>
                <a:gd name="T41" fmla="*/ 554434367 h 328"/>
                <a:gd name="T42" fmla="*/ 1995961398 w 1029"/>
                <a:gd name="T43" fmla="*/ 453628155 h 328"/>
                <a:gd name="T44" fmla="*/ 2086686952 w 1029"/>
                <a:gd name="T45" fmla="*/ 362902464 h 328"/>
                <a:gd name="T46" fmla="*/ 2147483647 w 1029"/>
                <a:gd name="T47" fmla="*/ 393144328 h 328"/>
                <a:gd name="T48" fmla="*/ 2147483647 w 1029"/>
                <a:gd name="T49" fmla="*/ 292338115 h 328"/>
                <a:gd name="T50" fmla="*/ 2147483647 w 1029"/>
                <a:gd name="T51" fmla="*/ 443547533 h 328"/>
                <a:gd name="T52" fmla="*/ 2147483647 w 1029"/>
                <a:gd name="T53" fmla="*/ 514111882 h 328"/>
                <a:gd name="T54" fmla="*/ 2147483647 w 1029"/>
                <a:gd name="T55" fmla="*/ 211693145 h 328"/>
                <a:gd name="T56" fmla="*/ 2147483647 w 1029"/>
                <a:gd name="T57" fmla="*/ 312499358 h 328"/>
                <a:gd name="T58" fmla="*/ 2147483647 w 1029"/>
                <a:gd name="T59" fmla="*/ 604837473 h 328"/>
                <a:gd name="T60" fmla="*/ 2147483647 w 1029"/>
                <a:gd name="T61" fmla="*/ 534273125 h 328"/>
                <a:gd name="T62" fmla="*/ 2147483647 w 1029"/>
                <a:gd name="T63" fmla="*/ 393144328 h 328"/>
                <a:gd name="T64" fmla="*/ 2147483647 w 1029"/>
                <a:gd name="T65" fmla="*/ 493950640 h 328"/>
                <a:gd name="T66" fmla="*/ 2086686952 w 1029"/>
                <a:gd name="T67" fmla="*/ 453628155 h 328"/>
                <a:gd name="T68" fmla="*/ 1995961398 w 1029"/>
                <a:gd name="T69" fmla="*/ 544353746 h 328"/>
                <a:gd name="T70" fmla="*/ 1905235844 w 1029"/>
                <a:gd name="T71" fmla="*/ 635079337 h 328"/>
                <a:gd name="T72" fmla="*/ 1814510290 w 1029"/>
                <a:gd name="T73" fmla="*/ 655240580 h 328"/>
                <a:gd name="T74" fmla="*/ 1723786323 w 1029"/>
                <a:gd name="T75" fmla="*/ 534273125 h 328"/>
                <a:gd name="T76" fmla="*/ 1633060372 w 1029"/>
                <a:gd name="T77" fmla="*/ 594756852 h 328"/>
                <a:gd name="T78" fmla="*/ 1542334818 w 1029"/>
                <a:gd name="T79" fmla="*/ 463708776 h 328"/>
                <a:gd name="T80" fmla="*/ 1451609264 w 1029"/>
                <a:gd name="T81" fmla="*/ 413305570 h 328"/>
                <a:gd name="T82" fmla="*/ 1360883710 w 1029"/>
                <a:gd name="T83" fmla="*/ 675401822 h 328"/>
                <a:gd name="T84" fmla="*/ 1260077538 w 1029"/>
                <a:gd name="T85" fmla="*/ 675401822 h 328"/>
                <a:gd name="T86" fmla="*/ 1169351984 w 1029"/>
                <a:gd name="T87" fmla="*/ 372983085 h 328"/>
                <a:gd name="T88" fmla="*/ 1078626430 w 1029"/>
                <a:gd name="T89" fmla="*/ 504031261 h 328"/>
                <a:gd name="T90" fmla="*/ 987900876 w 1029"/>
                <a:gd name="T91" fmla="*/ 272176873 h 328"/>
                <a:gd name="T92" fmla="*/ 897175322 w 1029"/>
                <a:gd name="T93" fmla="*/ 221773767 h 328"/>
                <a:gd name="T94" fmla="*/ 806449569 w 1029"/>
                <a:gd name="T95" fmla="*/ 493950640 h 328"/>
                <a:gd name="T96" fmla="*/ 715724015 w 1029"/>
                <a:gd name="T97" fmla="*/ 372983085 h 328"/>
                <a:gd name="T98" fmla="*/ 624998461 w 1029"/>
                <a:gd name="T99" fmla="*/ 584676231 h 328"/>
                <a:gd name="T100" fmla="*/ 534272906 w 1029"/>
                <a:gd name="T101" fmla="*/ 645159958 h 328"/>
                <a:gd name="T102" fmla="*/ 443547352 w 1029"/>
                <a:gd name="T103" fmla="*/ 564514988 h 328"/>
                <a:gd name="T104" fmla="*/ 352821699 w 1029"/>
                <a:gd name="T105" fmla="*/ 806449898 h 328"/>
                <a:gd name="T106" fmla="*/ 262096145 w 1029"/>
                <a:gd name="T107" fmla="*/ 393144328 h 328"/>
                <a:gd name="T108" fmla="*/ 171370541 w 1029"/>
                <a:gd name="T109" fmla="*/ 524192503 h 328"/>
                <a:gd name="T110" fmla="*/ 80644962 w 1029"/>
                <a:gd name="T111" fmla="*/ 100806237 h 328"/>
                <a:gd name="T112" fmla="*/ 0 w 1029"/>
                <a:gd name="T113" fmla="*/ 393144328 h 3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328"/>
                <a:gd name="T173" fmla="*/ 1029 w 1029"/>
                <a:gd name="T174" fmla="*/ 328 h 3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328">
                  <a:moveTo>
                    <a:pt x="0" y="156"/>
                  </a:moveTo>
                  <a:lnTo>
                    <a:pt x="4" y="140"/>
                  </a:lnTo>
                  <a:lnTo>
                    <a:pt x="8" y="124"/>
                  </a:lnTo>
                  <a:lnTo>
                    <a:pt x="12" y="76"/>
                  </a:lnTo>
                  <a:lnTo>
                    <a:pt x="16" y="64"/>
                  </a:lnTo>
                  <a:lnTo>
                    <a:pt x="20" y="56"/>
                  </a:lnTo>
                  <a:lnTo>
                    <a:pt x="24" y="20"/>
                  </a:lnTo>
                  <a:lnTo>
                    <a:pt x="28" y="32"/>
                  </a:lnTo>
                  <a:lnTo>
                    <a:pt x="32" y="0"/>
                  </a:lnTo>
                  <a:lnTo>
                    <a:pt x="36" y="36"/>
                  </a:lnTo>
                  <a:lnTo>
                    <a:pt x="40" y="16"/>
                  </a:lnTo>
                  <a:lnTo>
                    <a:pt x="44" y="12"/>
                  </a:lnTo>
                  <a:lnTo>
                    <a:pt x="48" y="108"/>
                  </a:lnTo>
                  <a:lnTo>
                    <a:pt x="52" y="100"/>
                  </a:lnTo>
                  <a:lnTo>
                    <a:pt x="56" y="116"/>
                  </a:lnTo>
                  <a:lnTo>
                    <a:pt x="60" y="152"/>
                  </a:lnTo>
                  <a:lnTo>
                    <a:pt x="64" y="104"/>
                  </a:lnTo>
                  <a:lnTo>
                    <a:pt x="68" y="168"/>
                  </a:lnTo>
                  <a:lnTo>
                    <a:pt x="72" y="144"/>
                  </a:lnTo>
                  <a:lnTo>
                    <a:pt x="76" y="172"/>
                  </a:lnTo>
                  <a:lnTo>
                    <a:pt x="80" y="168"/>
                  </a:lnTo>
                  <a:lnTo>
                    <a:pt x="84" y="148"/>
                  </a:lnTo>
                  <a:lnTo>
                    <a:pt x="88" y="160"/>
                  </a:lnTo>
                  <a:lnTo>
                    <a:pt x="92" y="164"/>
                  </a:lnTo>
                  <a:lnTo>
                    <a:pt x="96" y="144"/>
                  </a:lnTo>
                  <a:lnTo>
                    <a:pt x="100" y="132"/>
                  </a:lnTo>
                  <a:lnTo>
                    <a:pt x="104" y="116"/>
                  </a:lnTo>
                  <a:lnTo>
                    <a:pt x="108" y="128"/>
                  </a:lnTo>
                  <a:lnTo>
                    <a:pt x="112" y="136"/>
                  </a:lnTo>
                  <a:lnTo>
                    <a:pt x="116" y="196"/>
                  </a:lnTo>
                  <a:lnTo>
                    <a:pt x="120" y="184"/>
                  </a:lnTo>
                  <a:lnTo>
                    <a:pt x="124" y="224"/>
                  </a:lnTo>
                  <a:lnTo>
                    <a:pt x="128" y="200"/>
                  </a:lnTo>
                  <a:lnTo>
                    <a:pt x="132" y="256"/>
                  </a:lnTo>
                  <a:lnTo>
                    <a:pt x="136" y="204"/>
                  </a:lnTo>
                  <a:lnTo>
                    <a:pt x="140" y="284"/>
                  </a:lnTo>
                  <a:lnTo>
                    <a:pt x="144" y="264"/>
                  </a:lnTo>
                  <a:lnTo>
                    <a:pt x="148" y="264"/>
                  </a:lnTo>
                  <a:lnTo>
                    <a:pt x="152" y="264"/>
                  </a:lnTo>
                  <a:lnTo>
                    <a:pt x="156" y="272"/>
                  </a:lnTo>
                  <a:lnTo>
                    <a:pt x="160" y="228"/>
                  </a:lnTo>
                  <a:lnTo>
                    <a:pt x="164" y="240"/>
                  </a:lnTo>
                  <a:lnTo>
                    <a:pt x="168" y="200"/>
                  </a:lnTo>
                  <a:lnTo>
                    <a:pt x="172" y="216"/>
                  </a:lnTo>
                  <a:lnTo>
                    <a:pt x="176" y="188"/>
                  </a:lnTo>
                  <a:lnTo>
                    <a:pt x="180" y="208"/>
                  </a:lnTo>
                  <a:lnTo>
                    <a:pt x="184" y="188"/>
                  </a:lnTo>
                  <a:lnTo>
                    <a:pt x="188" y="200"/>
                  </a:lnTo>
                  <a:lnTo>
                    <a:pt x="192" y="200"/>
                  </a:lnTo>
                  <a:lnTo>
                    <a:pt x="196" y="228"/>
                  </a:lnTo>
                  <a:lnTo>
                    <a:pt x="200" y="208"/>
                  </a:lnTo>
                  <a:lnTo>
                    <a:pt x="204" y="212"/>
                  </a:lnTo>
                  <a:lnTo>
                    <a:pt x="208" y="244"/>
                  </a:lnTo>
                  <a:lnTo>
                    <a:pt x="212" y="220"/>
                  </a:lnTo>
                  <a:lnTo>
                    <a:pt x="216" y="240"/>
                  </a:lnTo>
                  <a:lnTo>
                    <a:pt x="220" y="204"/>
                  </a:lnTo>
                  <a:lnTo>
                    <a:pt x="224" y="180"/>
                  </a:lnTo>
                  <a:lnTo>
                    <a:pt x="228" y="180"/>
                  </a:lnTo>
                  <a:lnTo>
                    <a:pt x="232" y="116"/>
                  </a:lnTo>
                  <a:lnTo>
                    <a:pt x="236" y="140"/>
                  </a:lnTo>
                  <a:lnTo>
                    <a:pt x="240" y="116"/>
                  </a:lnTo>
                  <a:lnTo>
                    <a:pt x="244" y="128"/>
                  </a:lnTo>
                  <a:lnTo>
                    <a:pt x="248" y="196"/>
                  </a:lnTo>
                  <a:lnTo>
                    <a:pt x="252" y="184"/>
                  </a:lnTo>
                  <a:lnTo>
                    <a:pt x="256" y="208"/>
                  </a:lnTo>
                  <a:lnTo>
                    <a:pt x="260" y="224"/>
                  </a:lnTo>
                  <a:lnTo>
                    <a:pt x="264" y="204"/>
                  </a:lnTo>
                  <a:lnTo>
                    <a:pt x="268" y="232"/>
                  </a:lnTo>
                  <a:lnTo>
                    <a:pt x="272" y="192"/>
                  </a:lnTo>
                  <a:lnTo>
                    <a:pt x="276" y="164"/>
                  </a:lnTo>
                  <a:lnTo>
                    <a:pt x="280" y="164"/>
                  </a:lnTo>
                  <a:lnTo>
                    <a:pt x="284" y="112"/>
                  </a:lnTo>
                  <a:lnTo>
                    <a:pt x="288" y="124"/>
                  </a:lnTo>
                  <a:lnTo>
                    <a:pt x="292" y="124"/>
                  </a:lnTo>
                  <a:lnTo>
                    <a:pt x="296" y="120"/>
                  </a:lnTo>
                  <a:lnTo>
                    <a:pt x="300" y="80"/>
                  </a:lnTo>
                  <a:lnTo>
                    <a:pt x="304" y="92"/>
                  </a:lnTo>
                  <a:lnTo>
                    <a:pt x="308" y="108"/>
                  </a:lnTo>
                  <a:lnTo>
                    <a:pt x="312" y="128"/>
                  </a:lnTo>
                  <a:lnTo>
                    <a:pt x="316" y="120"/>
                  </a:lnTo>
                  <a:lnTo>
                    <a:pt x="320" y="156"/>
                  </a:lnTo>
                  <a:lnTo>
                    <a:pt x="324" y="128"/>
                  </a:lnTo>
                  <a:lnTo>
                    <a:pt x="328" y="136"/>
                  </a:lnTo>
                  <a:lnTo>
                    <a:pt x="332" y="108"/>
                  </a:lnTo>
                  <a:lnTo>
                    <a:pt x="336" y="132"/>
                  </a:lnTo>
                  <a:lnTo>
                    <a:pt x="340" y="72"/>
                  </a:lnTo>
                  <a:lnTo>
                    <a:pt x="344" y="72"/>
                  </a:lnTo>
                  <a:lnTo>
                    <a:pt x="348" y="64"/>
                  </a:lnTo>
                  <a:lnTo>
                    <a:pt x="352" y="48"/>
                  </a:lnTo>
                  <a:lnTo>
                    <a:pt x="356" y="48"/>
                  </a:lnTo>
                  <a:lnTo>
                    <a:pt x="360" y="76"/>
                  </a:lnTo>
                  <a:lnTo>
                    <a:pt x="364" y="56"/>
                  </a:lnTo>
                  <a:lnTo>
                    <a:pt x="368" y="52"/>
                  </a:lnTo>
                  <a:lnTo>
                    <a:pt x="372" y="32"/>
                  </a:lnTo>
                  <a:lnTo>
                    <a:pt x="376" y="76"/>
                  </a:lnTo>
                  <a:lnTo>
                    <a:pt x="380" y="72"/>
                  </a:lnTo>
                  <a:lnTo>
                    <a:pt x="384" y="48"/>
                  </a:lnTo>
                  <a:lnTo>
                    <a:pt x="388" y="112"/>
                  </a:lnTo>
                  <a:lnTo>
                    <a:pt x="392" y="68"/>
                  </a:lnTo>
                  <a:lnTo>
                    <a:pt x="396" y="92"/>
                  </a:lnTo>
                  <a:lnTo>
                    <a:pt x="400" y="52"/>
                  </a:lnTo>
                  <a:lnTo>
                    <a:pt x="404" y="44"/>
                  </a:lnTo>
                  <a:lnTo>
                    <a:pt x="408" y="24"/>
                  </a:lnTo>
                  <a:lnTo>
                    <a:pt x="412" y="36"/>
                  </a:lnTo>
                  <a:lnTo>
                    <a:pt x="416" y="52"/>
                  </a:lnTo>
                  <a:lnTo>
                    <a:pt x="420" y="120"/>
                  </a:lnTo>
                  <a:lnTo>
                    <a:pt x="424" y="144"/>
                  </a:lnTo>
                  <a:lnTo>
                    <a:pt x="428" y="160"/>
                  </a:lnTo>
                  <a:lnTo>
                    <a:pt x="432" y="152"/>
                  </a:lnTo>
                  <a:lnTo>
                    <a:pt x="436" y="108"/>
                  </a:lnTo>
                  <a:lnTo>
                    <a:pt x="440" y="112"/>
                  </a:lnTo>
                  <a:lnTo>
                    <a:pt x="444" y="80"/>
                  </a:lnTo>
                  <a:lnTo>
                    <a:pt x="448" y="52"/>
                  </a:lnTo>
                  <a:lnTo>
                    <a:pt x="452" y="96"/>
                  </a:lnTo>
                  <a:lnTo>
                    <a:pt x="456" y="88"/>
                  </a:lnTo>
                  <a:lnTo>
                    <a:pt x="460" y="100"/>
                  </a:lnTo>
                  <a:lnTo>
                    <a:pt x="464" y="108"/>
                  </a:lnTo>
                  <a:lnTo>
                    <a:pt x="468" y="128"/>
                  </a:lnTo>
                  <a:lnTo>
                    <a:pt x="472" y="136"/>
                  </a:lnTo>
                  <a:lnTo>
                    <a:pt x="476" y="144"/>
                  </a:lnTo>
                  <a:lnTo>
                    <a:pt x="480" y="172"/>
                  </a:lnTo>
                  <a:lnTo>
                    <a:pt x="484" y="164"/>
                  </a:lnTo>
                  <a:lnTo>
                    <a:pt x="488" y="180"/>
                  </a:lnTo>
                  <a:lnTo>
                    <a:pt x="492" y="180"/>
                  </a:lnTo>
                  <a:lnTo>
                    <a:pt x="496" y="192"/>
                  </a:lnTo>
                  <a:lnTo>
                    <a:pt x="500" y="232"/>
                  </a:lnTo>
                  <a:lnTo>
                    <a:pt x="504" y="208"/>
                  </a:lnTo>
                  <a:lnTo>
                    <a:pt x="508" y="240"/>
                  </a:lnTo>
                  <a:lnTo>
                    <a:pt x="516" y="212"/>
                  </a:lnTo>
                  <a:lnTo>
                    <a:pt x="520" y="248"/>
                  </a:lnTo>
                  <a:lnTo>
                    <a:pt x="524" y="244"/>
                  </a:lnTo>
                  <a:lnTo>
                    <a:pt x="528" y="260"/>
                  </a:lnTo>
                  <a:lnTo>
                    <a:pt x="532" y="264"/>
                  </a:lnTo>
                  <a:lnTo>
                    <a:pt x="536" y="248"/>
                  </a:lnTo>
                  <a:lnTo>
                    <a:pt x="540" y="232"/>
                  </a:lnTo>
                  <a:lnTo>
                    <a:pt x="544" y="212"/>
                  </a:lnTo>
                  <a:lnTo>
                    <a:pt x="548" y="180"/>
                  </a:lnTo>
                  <a:lnTo>
                    <a:pt x="552" y="148"/>
                  </a:lnTo>
                  <a:lnTo>
                    <a:pt x="556" y="164"/>
                  </a:lnTo>
                  <a:lnTo>
                    <a:pt x="560" y="140"/>
                  </a:lnTo>
                  <a:lnTo>
                    <a:pt x="564" y="156"/>
                  </a:lnTo>
                  <a:lnTo>
                    <a:pt x="568" y="160"/>
                  </a:lnTo>
                  <a:lnTo>
                    <a:pt x="572" y="180"/>
                  </a:lnTo>
                  <a:lnTo>
                    <a:pt x="576" y="124"/>
                  </a:lnTo>
                  <a:lnTo>
                    <a:pt x="580" y="152"/>
                  </a:lnTo>
                  <a:lnTo>
                    <a:pt x="584" y="112"/>
                  </a:lnTo>
                  <a:lnTo>
                    <a:pt x="588" y="100"/>
                  </a:lnTo>
                  <a:lnTo>
                    <a:pt x="592" y="84"/>
                  </a:lnTo>
                  <a:lnTo>
                    <a:pt x="596" y="132"/>
                  </a:lnTo>
                  <a:lnTo>
                    <a:pt x="600" y="112"/>
                  </a:lnTo>
                  <a:lnTo>
                    <a:pt x="604" y="124"/>
                  </a:lnTo>
                  <a:lnTo>
                    <a:pt x="608" y="132"/>
                  </a:lnTo>
                  <a:lnTo>
                    <a:pt x="612" y="148"/>
                  </a:lnTo>
                  <a:lnTo>
                    <a:pt x="616" y="164"/>
                  </a:lnTo>
                  <a:lnTo>
                    <a:pt x="620" y="136"/>
                  </a:lnTo>
                  <a:lnTo>
                    <a:pt x="624" y="176"/>
                  </a:lnTo>
                  <a:lnTo>
                    <a:pt x="628" y="128"/>
                  </a:lnTo>
                  <a:lnTo>
                    <a:pt x="632" y="140"/>
                  </a:lnTo>
                  <a:lnTo>
                    <a:pt x="636" y="116"/>
                  </a:lnTo>
                  <a:lnTo>
                    <a:pt x="640" y="168"/>
                  </a:lnTo>
                  <a:lnTo>
                    <a:pt x="644" y="180"/>
                  </a:lnTo>
                  <a:lnTo>
                    <a:pt x="648" y="200"/>
                  </a:lnTo>
                  <a:lnTo>
                    <a:pt x="652" y="216"/>
                  </a:lnTo>
                  <a:lnTo>
                    <a:pt x="656" y="244"/>
                  </a:lnTo>
                  <a:lnTo>
                    <a:pt x="660" y="240"/>
                  </a:lnTo>
                  <a:lnTo>
                    <a:pt x="664" y="260"/>
                  </a:lnTo>
                  <a:lnTo>
                    <a:pt x="668" y="292"/>
                  </a:lnTo>
                  <a:lnTo>
                    <a:pt x="672" y="236"/>
                  </a:lnTo>
                  <a:lnTo>
                    <a:pt x="676" y="244"/>
                  </a:lnTo>
                  <a:lnTo>
                    <a:pt x="680" y="216"/>
                  </a:lnTo>
                  <a:lnTo>
                    <a:pt x="684" y="176"/>
                  </a:lnTo>
                  <a:lnTo>
                    <a:pt x="688" y="192"/>
                  </a:lnTo>
                  <a:lnTo>
                    <a:pt x="692" y="172"/>
                  </a:lnTo>
                  <a:lnTo>
                    <a:pt x="696" y="176"/>
                  </a:lnTo>
                  <a:lnTo>
                    <a:pt x="700" y="172"/>
                  </a:lnTo>
                  <a:lnTo>
                    <a:pt x="704" y="168"/>
                  </a:lnTo>
                  <a:lnTo>
                    <a:pt x="708" y="180"/>
                  </a:lnTo>
                  <a:lnTo>
                    <a:pt x="712" y="180"/>
                  </a:lnTo>
                  <a:lnTo>
                    <a:pt x="716" y="188"/>
                  </a:lnTo>
                  <a:lnTo>
                    <a:pt x="720" y="224"/>
                  </a:lnTo>
                  <a:lnTo>
                    <a:pt x="724" y="220"/>
                  </a:lnTo>
                  <a:lnTo>
                    <a:pt x="728" y="260"/>
                  </a:lnTo>
                  <a:lnTo>
                    <a:pt x="732" y="264"/>
                  </a:lnTo>
                  <a:lnTo>
                    <a:pt x="736" y="260"/>
                  </a:lnTo>
                  <a:lnTo>
                    <a:pt x="740" y="292"/>
                  </a:lnTo>
                  <a:lnTo>
                    <a:pt x="744" y="248"/>
                  </a:lnTo>
                  <a:lnTo>
                    <a:pt x="748" y="252"/>
                  </a:lnTo>
                  <a:lnTo>
                    <a:pt x="752" y="224"/>
                  </a:lnTo>
                  <a:lnTo>
                    <a:pt x="756" y="220"/>
                  </a:lnTo>
                  <a:lnTo>
                    <a:pt x="760" y="196"/>
                  </a:lnTo>
                  <a:lnTo>
                    <a:pt x="764" y="192"/>
                  </a:lnTo>
                  <a:lnTo>
                    <a:pt x="768" y="208"/>
                  </a:lnTo>
                  <a:lnTo>
                    <a:pt x="772" y="184"/>
                  </a:lnTo>
                  <a:lnTo>
                    <a:pt x="776" y="200"/>
                  </a:lnTo>
                  <a:lnTo>
                    <a:pt x="780" y="176"/>
                  </a:lnTo>
                  <a:lnTo>
                    <a:pt x="784" y="188"/>
                  </a:lnTo>
                  <a:lnTo>
                    <a:pt x="788" y="192"/>
                  </a:lnTo>
                  <a:lnTo>
                    <a:pt x="792" y="180"/>
                  </a:lnTo>
                  <a:lnTo>
                    <a:pt x="796" y="192"/>
                  </a:lnTo>
                  <a:lnTo>
                    <a:pt x="800" y="168"/>
                  </a:lnTo>
                  <a:lnTo>
                    <a:pt x="804" y="148"/>
                  </a:lnTo>
                  <a:lnTo>
                    <a:pt x="808" y="136"/>
                  </a:lnTo>
                  <a:lnTo>
                    <a:pt x="812" y="116"/>
                  </a:lnTo>
                  <a:lnTo>
                    <a:pt x="816" y="124"/>
                  </a:lnTo>
                  <a:lnTo>
                    <a:pt x="820" y="128"/>
                  </a:lnTo>
                  <a:lnTo>
                    <a:pt x="824" y="168"/>
                  </a:lnTo>
                  <a:lnTo>
                    <a:pt x="828" y="144"/>
                  </a:lnTo>
                  <a:lnTo>
                    <a:pt x="832" y="152"/>
                  </a:lnTo>
                  <a:lnTo>
                    <a:pt x="837" y="116"/>
                  </a:lnTo>
                  <a:lnTo>
                    <a:pt x="841" y="136"/>
                  </a:lnTo>
                  <a:lnTo>
                    <a:pt x="845" y="128"/>
                  </a:lnTo>
                  <a:lnTo>
                    <a:pt x="849" y="176"/>
                  </a:lnTo>
                  <a:lnTo>
                    <a:pt x="853" y="152"/>
                  </a:lnTo>
                  <a:lnTo>
                    <a:pt x="857" y="208"/>
                  </a:lnTo>
                  <a:lnTo>
                    <a:pt x="861" y="168"/>
                  </a:lnTo>
                  <a:lnTo>
                    <a:pt x="865" y="156"/>
                  </a:lnTo>
                  <a:lnTo>
                    <a:pt x="869" y="192"/>
                  </a:lnTo>
                  <a:lnTo>
                    <a:pt x="873" y="164"/>
                  </a:lnTo>
                  <a:lnTo>
                    <a:pt x="877" y="168"/>
                  </a:lnTo>
                  <a:lnTo>
                    <a:pt x="881" y="172"/>
                  </a:lnTo>
                  <a:lnTo>
                    <a:pt x="885" y="168"/>
                  </a:lnTo>
                  <a:lnTo>
                    <a:pt x="889" y="164"/>
                  </a:lnTo>
                  <a:lnTo>
                    <a:pt x="893" y="144"/>
                  </a:lnTo>
                  <a:lnTo>
                    <a:pt x="897" y="160"/>
                  </a:lnTo>
                  <a:lnTo>
                    <a:pt x="901" y="116"/>
                  </a:lnTo>
                  <a:lnTo>
                    <a:pt x="905" y="168"/>
                  </a:lnTo>
                  <a:lnTo>
                    <a:pt x="909" y="140"/>
                  </a:lnTo>
                  <a:lnTo>
                    <a:pt x="913" y="160"/>
                  </a:lnTo>
                  <a:lnTo>
                    <a:pt x="917" y="200"/>
                  </a:lnTo>
                  <a:lnTo>
                    <a:pt x="921" y="172"/>
                  </a:lnTo>
                  <a:lnTo>
                    <a:pt x="925" y="216"/>
                  </a:lnTo>
                  <a:lnTo>
                    <a:pt x="929" y="196"/>
                  </a:lnTo>
                  <a:lnTo>
                    <a:pt x="933" y="216"/>
                  </a:lnTo>
                  <a:lnTo>
                    <a:pt x="937" y="176"/>
                  </a:lnTo>
                  <a:lnTo>
                    <a:pt x="941" y="184"/>
                  </a:lnTo>
                  <a:lnTo>
                    <a:pt x="945" y="128"/>
                  </a:lnTo>
                  <a:lnTo>
                    <a:pt x="949" y="116"/>
                  </a:lnTo>
                  <a:lnTo>
                    <a:pt x="953" y="144"/>
                  </a:lnTo>
                  <a:lnTo>
                    <a:pt x="957" y="116"/>
                  </a:lnTo>
                  <a:lnTo>
                    <a:pt x="961" y="176"/>
                  </a:lnTo>
                  <a:lnTo>
                    <a:pt x="965" y="164"/>
                  </a:lnTo>
                  <a:lnTo>
                    <a:pt x="969" y="200"/>
                  </a:lnTo>
                  <a:lnTo>
                    <a:pt x="973" y="204"/>
                  </a:lnTo>
                  <a:lnTo>
                    <a:pt x="977" y="200"/>
                  </a:lnTo>
                  <a:lnTo>
                    <a:pt x="981" y="220"/>
                  </a:lnTo>
                  <a:lnTo>
                    <a:pt x="985" y="204"/>
                  </a:lnTo>
                  <a:lnTo>
                    <a:pt x="989" y="212"/>
                  </a:lnTo>
                  <a:lnTo>
                    <a:pt x="993" y="152"/>
                  </a:lnTo>
                  <a:lnTo>
                    <a:pt x="997" y="132"/>
                  </a:lnTo>
                  <a:lnTo>
                    <a:pt x="1001" y="112"/>
                  </a:lnTo>
                  <a:lnTo>
                    <a:pt x="1005" y="96"/>
                  </a:lnTo>
                  <a:lnTo>
                    <a:pt x="1009" y="84"/>
                  </a:lnTo>
                  <a:lnTo>
                    <a:pt x="1013" y="112"/>
                  </a:lnTo>
                  <a:lnTo>
                    <a:pt x="1017" y="124"/>
                  </a:lnTo>
                  <a:lnTo>
                    <a:pt x="1021" y="116"/>
                  </a:lnTo>
                  <a:lnTo>
                    <a:pt x="1029" y="124"/>
                  </a:lnTo>
                  <a:lnTo>
                    <a:pt x="1029" y="160"/>
                  </a:lnTo>
                  <a:lnTo>
                    <a:pt x="1021" y="152"/>
                  </a:lnTo>
                  <a:lnTo>
                    <a:pt x="1017" y="164"/>
                  </a:lnTo>
                  <a:lnTo>
                    <a:pt x="1013" y="148"/>
                  </a:lnTo>
                  <a:lnTo>
                    <a:pt x="1009" y="124"/>
                  </a:lnTo>
                  <a:lnTo>
                    <a:pt x="1005" y="132"/>
                  </a:lnTo>
                  <a:lnTo>
                    <a:pt x="1001" y="152"/>
                  </a:lnTo>
                  <a:lnTo>
                    <a:pt x="997" y="168"/>
                  </a:lnTo>
                  <a:lnTo>
                    <a:pt x="993" y="188"/>
                  </a:lnTo>
                  <a:lnTo>
                    <a:pt x="989" y="248"/>
                  </a:lnTo>
                  <a:lnTo>
                    <a:pt x="985" y="240"/>
                  </a:lnTo>
                  <a:lnTo>
                    <a:pt x="981" y="252"/>
                  </a:lnTo>
                  <a:lnTo>
                    <a:pt x="977" y="232"/>
                  </a:lnTo>
                  <a:lnTo>
                    <a:pt x="973" y="240"/>
                  </a:lnTo>
                  <a:lnTo>
                    <a:pt x="969" y="240"/>
                  </a:lnTo>
                  <a:lnTo>
                    <a:pt x="965" y="200"/>
                  </a:lnTo>
                  <a:lnTo>
                    <a:pt x="961" y="216"/>
                  </a:lnTo>
                  <a:lnTo>
                    <a:pt x="957" y="156"/>
                  </a:lnTo>
                  <a:lnTo>
                    <a:pt x="953" y="180"/>
                  </a:lnTo>
                  <a:lnTo>
                    <a:pt x="949" y="152"/>
                  </a:lnTo>
                  <a:lnTo>
                    <a:pt x="945" y="168"/>
                  </a:lnTo>
                  <a:lnTo>
                    <a:pt x="941" y="220"/>
                  </a:lnTo>
                  <a:lnTo>
                    <a:pt x="937" y="212"/>
                  </a:lnTo>
                  <a:lnTo>
                    <a:pt x="933" y="252"/>
                  </a:lnTo>
                  <a:lnTo>
                    <a:pt x="929" y="232"/>
                  </a:lnTo>
                  <a:lnTo>
                    <a:pt x="925" y="252"/>
                  </a:lnTo>
                  <a:lnTo>
                    <a:pt x="921" y="208"/>
                  </a:lnTo>
                  <a:lnTo>
                    <a:pt x="917" y="240"/>
                  </a:lnTo>
                  <a:lnTo>
                    <a:pt x="913" y="200"/>
                  </a:lnTo>
                  <a:lnTo>
                    <a:pt x="909" y="180"/>
                  </a:lnTo>
                  <a:lnTo>
                    <a:pt x="905" y="204"/>
                  </a:lnTo>
                  <a:lnTo>
                    <a:pt x="901" y="156"/>
                  </a:lnTo>
                  <a:lnTo>
                    <a:pt x="897" y="196"/>
                  </a:lnTo>
                  <a:lnTo>
                    <a:pt x="893" y="180"/>
                  </a:lnTo>
                  <a:lnTo>
                    <a:pt x="889" y="200"/>
                  </a:lnTo>
                  <a:lnTo>
                    <a:pt x="885" y="204"/>
                  </a:lnTo>
                  <a:lnTo>
                    <a:pt x="881" y="208"/>
                  </a:lnTo>
                  <a:lnTo>
                    <a:pt x="877" y="204"/>
                  </a:lnTo>
                  <a:lnTo>
                    <a:pt x="873" y="200"/>
                  </a:lnTo>
                  <a:lnTo>
                    <a:pt x="869" y="228"/>
                  </a:lnTo>
                  <a:lnTo>
                    <a:pt x="865" y="196"/>
                  </a:lnTo>
                  <a:lnTo>
                    <a:pt x="861" y="208"/>
                  </a:lnTo>
                  <a:lnTo>
                    <a:pt x="857" y="248"/>
                  </a:lnTo>
                  <a:lnTo>
                    <a:pt x="853" y="188"/>
                  </a:lnTo>
                  <a:lnTo>
                    <a:pt x="849" y="220"/>
                  </a:lnTo>
                  <a:lnTo>
                    <a:pt x="845" y="168"/>
                  </a:lnTo>
                  <a:lnTo>
                    <a:pt x="841" y="176"/>
                  </a:lnTo>
                  <a:lnTo>
                    <a:pt x="837" y="152"/>
                  </a:lnTo>
                  <a:lnTo>
                    <a:pt x="832" y="188"/>
                  </a:lnTo>
                  <a:lnTo>
                    <a:pt x="828" y="180"/>
                  </a:lnTo>
                  <a:lnTo>
                    <a:pt x="824" y="204"/>
                  </a:lnTo>
                  <a:lnTo>
                    <a:pt x="820" y="164"/>
                  </a:lnTo>
                  <a:lnTo>
                    <a:pt x="816" y="160"/>
                  </a:lnTo>
                  <a:lnTo>
                    <a:pt x="812" y="152"/>
                  </a:lnTo>
                  <a:lnTo>
                    <a:pt x="808" y="172"/>
                  </a:lnTo>
                  <a:lnTo>
                    <a:pt x="804" y="184"/>
                  </a:lnTo>
                  <a:lnTo>
                    <a:pt x="800" y="204"/>
                  </a:lnTo>
                  <a:lnTo>
                    <a:pt x="796" y="228"/>
                  </a:lnTo>
                  <a:lnTo>
                    <a:pt x="792" y="216"/>
                  </a:lnTo>
                  <a:lnTo>
                    <a:pt x="788" y="224"/>
                  </a:lnTo>
                  <a:lnTo>
                    <a:pt x="784" y="224"/>
                  </a:lnTo>
                  <a:lnTo>
                    <a:pt x="780" y="212"/>
                  </a:lnTo>
                  <a:lnTo>
                    <a:pt x="776" y="236"/>
                  </a:lnTo>
                  <a:lnTo>
                    <a:pt x="772" y="220"/>
                  </a:lnTo>
                  <a:lnTo>
                    <a:pt x="768" y="244"/>
                  </a:lnTo>
                  <a:lnTo>
                    <a:pt x="764" y="228"/>
                  </a:lnTo>
                  <a:lnTo>
                    <a:pt x="760" y="232"/>
                  </a:lnTo>
                  <a:lnTo>
                    <a:pt x="756" y="252"/>
                  </a:lnTo>
                  <a:lnTo>
                    <a:pt x="752" y="256"/>
                  </a:lnTo>
                  <a:lnTo>
                    <a:pt x="748" y="288"/>
                  </a:lnTo>
                  <a:lnTo>
                    <a:pt x="744" y="284"/>
                  </a:lnTo>
                  <a:lnTo>
                    <a:pt x="740" y="328"/>
                  </a:lnTo>
                  <a:lnTo>
                    <a:pt x="736" y="296"/>
                  </a:lnTo>
                  <a:lnTo>
                    <a:pt x="732" y="300"/>
                  </a:lnTo>
                  <a:lnTo>
                    <a:pt x="728" y="296"/>
                  </a:lnTo>
                  <a:lnTo>
                    <a:pt x="724" y="252"/>
                  </a:lnTo>
                  <a:lnTo>
                    <a:pt x="720" y="260"/>
                  </a:lnTo>
                  <a:lnTo>
                    <a:pt x="716" y="220"/>
                  </a:lnTo>
                  <a:lnTo>
                    <a:pt x="712" y="216"/>
                  </a:lnTo>
                  <a:lnTo>
                    <a:pt x="708" y="220"/>
                  </a:lnTo>
                  <a:lnTo>
                    <a:pt x="704" y="208"/>
                  </a:lnTo>
                  <a:lnTo>
                    <a:pt x="700" y="208"/>
                  </a:lnTo>
                  <a:lnTo>
                    <a:pt x="696" y="212"/>
                  </a:lnTo>
                  <a:lnTo>
                    <a:pt x="692" y="208"/>
                  </a:lnTo>
                  <a:lnTo>
                    <a:pt x="688" y="228"/>
                  </a:lnTo>
                  <a:lnTo>
                    <a:pt x="684" y="212"/>
                  </a:lnTo>
                  <a:lnTo>
                    <a:pt x="680" y="252"/>
                  </a:lnTo>
                  <a:lnTo>
                    <a:pt x="676" y="280"/>
                  </a:lnTo>
                  <a:lnTo>
                    <a:pt x="672" y="272"/>
                  </a:lnTo>
                  <a:lnTo>
                    <a:pt x="668" y="328"/>
                  </a:lnTo>
                  <a:lnTo>
                    <a:pt x="664" y="292"/>
                  </a:lnTo>
                  <a:lnTo>
                    <a:pt x="660" y="276"/>
                  </a:lnTo>
                  <a:lnTo>
                    <a:pt x="656" y="280"/>
                  </a:lnTo>
                  <a:lnTo>
                    <a:pt x="652" y="252"/>
                  </a:lnTo>
                  <a:lnTo>
                    <a:pt x="648" y="236"/>
                  </a:lnTo>
                  <a:lnTo>
                    <a:pt x="644" y="220"/>
                  </a:lnTo>
                  <a:lnTo>
                    <a:pt x="640" y="204"/>
                  </a:lnTo>
                  <a:lnTo>
                    <a:pt x="636" y="152"/>
                  </a:lnTo>
                  <a:lnTo>
                    <a:pt x="632" y="176"/>
                  </a:lnTo>
                  <a:lnTo>
                    <a:pt x="628" y="168"/>
                  </a:lnTo>
                  <a:lnTo>
                    <a:pt x="624" y="212"/>
                  </a:lnTo>
                  <a:lnTo>
                    <a:pt x="620" y="172"/>
                  </a:lnTo>
                  <a:lnTo>
                    <a:pt x="616" y="200"/>
                  </a:lnTo>
                  <a:lnTo>
                    <a:pt x="612" y="184"/>
                  </a:lnTo>
                  <a:lnTo>
                    <a:pt x="608" y="168"/>
                  </a:lnTo>
                  <a:lnTo>
                    <a:pt x="604" y="160"/>
                  </a:lnTo>
                  <a:lnTo>
                    <a:pt x="600" y="148"/>
                  </a:lnTo>
                  <a:lnTo>
                    <a:pt x="596" y="172"/>
                  </a:lnTo>
                  <a:lnTo>
                    <a:pt x="592" y="124"/>
                  </a:lnTo>
                  <a:lnTo>
                    <a:pt x="588" y="136"/>
                  </a:lnTo>
                  <a:lnTo>
                    <a:pt x="584" y="148"/>
                  </a:lnTo>
                  <a:lnTo>
                    <a:pt x="580" y="188"/>
                  </a:lnTo>
                  <a:lnTo>
                    <a:pt x="576" y="164"/>
                  </a:lnTo>
                  <a:lnTo>
                    <a:pt x="572" y="220"/>
                  </a:lnTo>
                  <a:lnTo>
                    <a:pt x="568" y="196"/>
                  </a:lnTo>
                  <a:lnTo>
                    <a:pt x="564" y="192"/>
                  </a:lnTo>
                  <a:lnTo>
                    <a:pt x="560" y="176"/>
                  </a:lnTo>
                  <a:lnTo>
                    <a:pt x="556" y="200"/>
                  </a:lnTo>
                  <a:lnTo>
                    <a:pt x="552" y="184"/>
                  </a:lnTo>
                  <a:lnTo>
                    <a:pt x="548" y="216"/>
                  </a:lnTo>
                  <a:lnTo>
                    <a:pt x="544" y="248"/>
                  </a:lnTo>
                  <a:lnTo>
                    <a:pt x="540" y="268"/>
                  </a:lnTo>
                  <a:lnTo>
                    <a:pt x="536" y="284"/>
                  </a:lnTo>
                  <a:lnTo>
                    <a:pt x="532" y="296"/>
                  </a:lnTo>
                  <a:lnTo>
                    <a:pt x="528" y="296"/>
                  </a:lnTo>
                  <a:lnTo>
                    <a:pt x="524" y="280"/>
                  </a:lnTo>
                  <a:lnTo>
                    <a:pt x="520" y="284"/>
                  </a:lnTo>
                  <a:lnTo>
                    <a:pt x="516" y="248"/>
                  </a:lnTo>
                  <a:lnTo>
                    <a:pt x="508" y="276"/>
                  </a:lnTo>
                  <a:lnTo>
                    <a:pt x="504" y="244"/>
                  </a:lnTo>
                  <a:lnTo>
                    <a:pt x="500" y="268"/>
                  </a:lnTo>
                  <a:lnTo>
                    <a:pt x="496" y="228"/>
                  </a:lnTo>
                  <a:lnTo>
                    <a:pt x="492" y="216"/>
                  </a:lnTo>
                  <a:lnTo>
                    <a:pt x="488" y="216"/>
                  </a:lnTo>
                  <a:lnTo>
                    <a:pt x="484" y="200"/>
                  </a:lnTo>
                  <a:lnTo>
                    <a:pt x="480" y="208"/>
                  </a:lnTo>
                  <a:lnTo>
                    <a:pt x="476" y="180"/>
                  </a:lnTo>
                  <a:lnTo>
                    <a:pt x="472" y="172"/>
                  </a:lnTo>
                  <a:lnTo>
                    <a:pt x="468" y="164"/>
                  </a:lnTo>
                  <a:lnTo>
                    <a:pt x="464" y="148"/>
                  </a:lnTo>
                  <a:lnTo>
                    <a:pt x="460" y="136"/>
                  </a:lnTo>
                  <a:lnTo>
                    <a:pt x="456" y="128"/>
                  </a:lnTo>
                  <a:lnTo>
                    <a:pt x="452" y="136"/>
                  </a:lnTo>
                  <a:lnTo>
                    <a:pt x="448" y="88"/>
                  </a:lnTo>
                  <a:lnTo>
                    <a:pt x="444" y="120"/>
                  </a:lnTo>
                  <a:lnTo>
                    <a:pt x="440" y="148"/>
                  </a:lnTo>
                  <a:lnTo>
                    <a:pt x="436" y="148"/>
                  </a:lnTo>
                  <a:lnTo>
                    <a:pt x="432" y="192"/>
                  </a:lnTo>
                  <a:lnTo>
                    <a:pt x="428" y="200"/>
                  </a:lnTo>
                  <a:lnTo>
                    <a:pt x="424" y="180"/>
                  </a:lnTo>
                  <a:lnTo>
                    <a:pt x="420" y="164"/>
                  </a:lnTo>
                  <a:lnTo>
                    <a:pt x="416" y="88"/>
                  </a:lnTo>
                  <a:lnTo>
                    <a:pt x="412" y="76"/>
                  </a:lnTo>
                  <a:lnTo>
                    <a:pt x="408" y="64"/>
                  </a:lnTo>
                  <a:lnTo>
                    <a:pt x="404" y="84"/>
                  </a:lnTo>
                  <a:lnTo>
                    <a:pt x="400" y="92"/>
                  </a:lnTo>
                  <a:lnTo>
                    <a:pt x="396" y="132"/>
                  </a:lnTo>
                  <a:lnTo>
                    <a:pt x="392" y="108"/>
                  </a:lnTo>
                  <a:lnTo>
                    <a:pt x="388" y="152"/>
                  </a:lnTo>
                  <a:lnTo>
                    <a:pt x="384" y="88"/>
                  </a:lnTo>
                  <a:lnTo>
                    <a:pt x="380" y="112"/>
                  </a:lnTo>
                  <a:lnTo>
                    <a:pt x="376" y="116"/>
                  </a:lnTo>
                  <a:lnTo>
                    <a:pt x="372" y="72"/>
                  </a:lnTo>
                  <a:lnTo>
                    <a:pt x="368" y="92"/>
                  </a:lnTo>
                  <a:lnTo>
                    <a:pt x="364" y="96"/>
                  </a:lnTo>
                  <a:lnTo>
                    <a:pt x="360" y="116"/>
                  </a:lnTo>
                  <a:lnTo>
                    <a:pt x="356" y="88"/>
                  </a:lnTo>
                  <a:lnTo>
                    <a:pt x="352" y="92"/>
                  </a:lnTo>
                  <a:lnTo>
                    <a:pt x="348" y="104"/>
                  </a:lnTo>
                  <a:lnTo>
                    <a:pt x="344" y="112"/>
                  </a:lnTo>
                  <a:lnTo>
                    <a:pt x="340" y="112"/>
                  </a:lnTo>
                  <a:lnTo>
                    <a:pt x="336" y="168"/>
                  </a:lnTo>
                  <a:lnTo>
                    <a:pt x="332" y="148"/>
                  </a:lnTo>
                  <a:lnTo>
                    <a:pt x="328" y="172"/>
                  </a:lnTo>
                  <a:lnTo>
                    <a:pt x="324" y="164"/>
                  </a:lnTo>
                  <a:lnTo>
                    <a:pt x="320" y="196"/>
                  </a:lnTo>
                  <a:lnTo>
                    <a:pt x="316" y="156"/>
                  </a:lnTo>
                  <a:lnTo>
                    <a:pt x="312" y="168"/>
                  </a:lnTo>
                  <a:lnTo>
                    <a:pt x="308" y="144"/>
                  </a:lnTo>
                  <a:lnTo>
                    <a:pt x="304" y="132"/>
                  </a:lnTo>
                  <a:lnTo>
                    <a:pt x="300" y="116"/>
                  </a:lnTo>
                  <a:lnTo>
                    <a:pt x="296" y="156"/>
                  </a:lnTo>
                  <a:lnTo>
                    <a:pt x="292" y="164"/>
                  </a:lnTo>
                  <a:lnTo>
                    <a:pt x="288" y="164"/>
                  </a:lnTo>
                  <a:lnTo>
                    <a:pt x="284" y="148"/>
                  </a:lnTo>
                  <a:lnTo>
                    <a:pt x="280" y="200"/>
                  </a:lnTo>
                  <a:lnTo>
                    <a:pt x="276" y="200"/>
                  </a:lnTo>
                  <a:lnTo>
                    <a:pt x="272" y="228"/>
                  </a:lnTo>
                  <a:lnTo>
                    <a:pt x="268" y="264"/>
                  </a:lnTo>
                  <a:lnTo>
                    <a:pt x="264" y="240"/>
                  </a:lnTo>
                  <a:lnTo>
                    <a:pt x="260" y="260"/>
                  </a:lnTo>
                  <a:lnTo>
                    <a:pt x="256" y="244"/>
                  </a:lnTo>
                  <a:lnTo>
                    <a:pt x="252" y="220"/>
                  </a:lnTo>
                  <a:lnTo>
                    <a:pt x="248" y="232"/>
                  </a:lnTo>
                  <a:lnTo>
                    <a:pt x="244" y="168"/>
                  </a:lnTo>
                  <a:lnTo>
                    <a:pt x="240" y="152"/>
                  </a:lnTo>
                  <a:lnTo>
                    <a:pt x="236" y="180"/>
                  </a:lnTo>
                  <a:lnTo>
                    <a:pt x="232" y="156"/>
                  </a:lnTo>
                  <a:lnTo>
                    <a:pt x="228" y="212"/>
                  </a:lnTo>
                  <a:lnTo>
                    <a:pt x="224" y="216"/>
                  </a:lnTo>
                  <a:lnTo>
                    <a:pt x="220" y="240"/>
                  </a:lnTo>
                  <a:lnTo>
                    <a:pt x="216" y="272"/>
                  </a:lnTo>
                  <a:lnTo>
                    <a:pt x="212" y="256"/>
                  </a:lnTo>
                  <a:lnTo>
                    <a:pt x="208" y="280"/>
                  </a:lnTo>
                  <a:lnTo>
                    <a:pt x="204" y="248"/>
                  </a:lnTo>
                  <a:lnTo>
                    <a:pt x="200" y="244"/>
                  </a:lnTo>
                  <a:lnTo>
                    <a:pt x="196" y="268"/>
                  </a:lnTo>
                  <a:lnTo>
                    <a:pt x="192" y="236"/>
                  </a:lnTo>
                  <a:lnTo>
                    <a:pt x="188" y="236"/>
                  </a:lnTo>
                  <a:lnTo>
                    <a:pt x="184" y="224"/>
                  </a:lnTo>
                  <a:lnTo>
                    <a:pt x="180" y="244"/>
                  </a:lnTo>
                  <a:lnTo>
                    <a:pt x="176" y="224"/>
                  </a:lnTo>
                  <a:lnTo>
                    <a:pt x="172" y="252"/>
                  </a:lnTo>
                  <a:lnTo>
                    <a:pt x="168" y="236"/>
                  </a:lnTo>
                  <a:lnTo>
                    <a:pt x="164" y="276"/>
                  </a:lnTo>
                  <a:lnTo>
                    <a:pt x="160" y="260"/>
                  </a:lnTo>
                  <a:lnTo>
                    <a:pt x="156" y="308"/>
                  </a:lnTo>
                  <a:lnTo>
                    <a:pt x="152" y="300"/>
                  </a:lnTo>
                  <a:lnTo>
                    <a:pt x="148" y="300"/>
                  </a:lnTo>
                  <a:lnTo>
                    <a:pt x="144" y="300"/>
                  </a:lnTo>
                  <a:lnTo>
                    <a:pt x="140" y="320"/>
                  </a:lnTo>
                  <a:lnTo>
                    <a:pt x="136" y="240"/>
                  </a:lnTo>
                  <a:lnTo>
                    <a:pt x="132" y="292"/>
                  </a:lnTo>
                  <a:lnTo>
                    <a:pt x="128" y="232"/>
                  </a:lnTo>
                  <a:lnTo>
                    <a:pt x="124" y="260"/>
                  </a:lnTo>
                  <a:lnTo>
                    <a:pt x="120" y="220"/>
                  </a:lnTo>
                  <a:lnTo>
                    <a:pt x="116" y="232"/>
                  </a:lnTo>
                  <a:lnTo>
                    <a:pt x="112" y="176"/>
                  </a:lnTo>
                  <a:lnTo>
                    <a:pt x="108" y="168"/>
                  </a:lnTo>
                  <a:lnTo>
                    <a:pt x="104" y="156"/>
                  </a:lnTo>
                  <a:lnTo>
                    <a:pt x="100" y="172"/>
                  </a:lnTo>
                  <a:lnTo>
                    <a:pt x="96" y="180"/>
                  </a:lnTo>
                  <a:lnTo>
                    <a:pt x="92" y="204"/>
                  </a:lnTo>
                  <a:lnTo>
                    <a:pt x="88" y="200"/>
                  </a:lnTo>
                  <a:lnTo>
                    <a:pt x="84" y="184"/>
                  </a:lnTo>
                  <a:lnTo>
                    <a:pt x="80" y="204"/>
                  </a:lnTo>
                  <a:lnTo>
                    <a:pt x="76" y="212"/>
                  </a:lnTo>
                  <a:lnTo>
                    <a:pt x="72" y="180"/>
                  </a:lnTo>
                  <a:lnTo>
                    <a:pt x="68" y="208"/>
                  </a:lnTo>
                  <a:lnTo>
                    <a:pt x="64" y="144"/>
                  </a:lnTo>
                  <a:lnTo>
                    <a:pt x="60" y="192"/>
                  </a:lnTo>
                  <a:lnTo>
                    <a:pt x="56" y="152"/>
                  </a:lnTo>
                  <a:lnTo>
                    <a:pt x="52" y="140"/>
                  </a:lnTo>
                  <a:lnTo>
                    <a:pt x="48" y="152"/>
                  </a:lnTo>
                  <a:lnTo>
                    <a:pt x="44" y="52"/>
                  </a:lnTo>
                  <a:lnTo>
                    <a:pt x="40" y="56"/>
                  </a:lnTo>
                  <a:lnTo>
                    <a:pt x="36" y="76"/>
                  </a:lnTo>
                  <a:lnTo>
                    <a:pt x="32" y="40"/>
                  </a:lnTo>
                  <a:lnTo>
                    <a:pt x="28" y="68"/>
                  </a:lnTo>
                  <a:lnTo>
                    <a:pt x="24" y="60"/>
                  </a:lnTo>
                  <a:lnTo>
                    <a:pt x="20" y="96"/>
                  </a:lnTo>
                  <a:lnTo>
                    <a:pt x="16" y="100"/>
                  </a:lnTo>
                  <a:lnTo>
                    <a:pt x="12" y="112"/>
                  </a:lnTo>
                  <a:lnTo>
                    <a:pt x="8" y="160"/>
                  </a:lnTo>
                  <a:lnTo>
                    <a:pt x="4" y="176"/>
                  </a:lnTo>
                  <a:lnTo>
                    <a:pt x="0" y="188"/>
                  </a:lnTo>
                  <a:lnTo>
                    <a:pt x="0" y="156"/>
                  </a:lnTo>
                </a:path>
              </a:pathLst>
            </a:custGeom>
            <a:noFill/>
            <a:ln w="0">
              <a:solidFill>
                <a:srgbClr val="CCCCCC"/>
              </a:solidFill>
              <a:prstDash val="solid"/>
              <a:round/>
              <a:headEnd/>
              <a:tailEnd/>
            </a:ln>
          </p:spPr>
          <p:txBody>
            <a:bodyPr/>
            <a:lstStyle/>
            <a:p>
              <a:endParaRPr lang="en-GB"/>
            </a:p>
          </p:txBody>
        </p:sp>
        <p:sp>
          <p:nvSpPr>
            <p:cNvPr id="138" name="Freeform 161"/>
            <p:cNvSpPr>
              <a:spLocks/>
            </p:cNvSpPr>
            <p:nvPr/>
          </p:nvSpPr>
          <p:spPr bwMode="auto">
            <a:xfrm>
              <a:off x="7473702" y="4512593"/>
              <a:ext cx="1633537" cy="596900"/>
            </a:xfrm>
            <a:custGeom>
              <a:avLst/>
              <a:gdLst>
                <a:gd name="T0" fmla="*/ 80644962 w 1029"/>
                <a:gd name="T1" fmla="*/ 80644999 h 376"/>
                <a:gd name="T2" fmla="*/ 171370541 w 1029"/>
                <a:gd name="T3" fmla="*/ 514111907 h 376"/>
                <a:gd name="T4" fmla="*/ 262096145 w 1029"/>
                <a:gd name="T5" fmla="*/ 403224968 h 376"/>
                <a:gd name="T6" fmla="*/ 352821699 w 1029"/>
                <a:gd name="T7" fmla="*/ 816530558 h 376"/>
                <a:gd name="T8" fmla="*/ 443547352 w 1029"/>
                <a:gd name="T9" fmla="*/ 584676259 h 376"/>
                <a:gd name="T10" fmla="*/ 534272906 w 1029"/>
                <a:gd name="T11" fmla="*/ 735885585 h 376"/>
                <a:gd name="T12" fmla="*/ 624998461 w 1029"/>
                <a:gd name="T13" fmla="*/ 564515015 h 376"/>
                <a:gd name="T14" fmla="*/ 715724015 w 1029"/>
                <a:gd name="T15" fmla="*/ 554434393 h 376"/>
                <a:gd name="T16" fmla="*/ 806449569 w 1029"/>
                <a:gd name="T17" fmla="*/ 443547554 h 376"/>
                <a:gd name="T18" fmla="*/ 897175322 w 1029"/>
                <a:gd name="T19" fmla="*/ 161289997 h 376"/>
                <a:gd name="T20" fmla="*/ 987900876 w 1029"/>
                <a:gd name="T21" fmla="*/ 332660616 h 376"/>
                <a:gd name="T22" fmla="*/ 1078626430 w 1029"/>
                <a:gd name="T23" fmla="*/ 443547554 h 376"/>
                <a:gd name="T24" fmla="*/ 1169351984 w 1029"/>
                <a:gd name="T25" fmla="*/ 352821860 h 376"/>
                <a:gd name="T26" fmla="*/ 1260077538 w 1029"/>
                <a:gd name="T27" fmla="*/ 766127450 h 376"/>
                <a:gd name="T28" fmla="*/ 1360883710 w 1029"/>
                <a:gd name="T29" fmla="*/ 604837502 h 376"/>
                <a:gd name="T30" fmla="*/ 1451609264 w 1029"/>
                <a:gd name="T31" fmla="*/ 413305590 h 376"/>
                <a:gd name="T32" fmla="*/ 1542334818 w 1029"/>
                <a:gd name="T33" fmla="*/ 403224968 h 376"/>
                <a:gd name="T34" fmla="*/ 1633060372 w 1029"/>
                <a:gd name="T35" fmla="*/ 534273150 h 376"/>
                <a:gd name="T36" fmla="*/ 1723786323 w 1029"/>
                <a:gd name="T37" fmla="*/ 614918124 h 376"/>
                <a:gd name="T38" fmla="*/ 1814510290 w 1029"/>
                <a:gd name="T39" fmla="*/ 685482476 h 376"/>
                <a:gd name="T40" fmla="*/ 1905235844 w 1029"/>
                <a:gd name="T41" fmla="*/ 655240611 h 376"/>
                <a:gd name="T42" fmla="*/ 1995961398 w 1029"/>
                <a:gd name="T43" fmla="*/ 624998746 h 376"/>
                <a:gd name="T44" fmla="*/ 2086686952 w 1029"/>
                <a:gd name="T45" fmla="*/ 372983103 h 376"/>
                <a:gd name="T46" fmla="*/ 2147483647 w 1029"/>
                <a:gd name="T47" fmla="*/ 524192528 h 376"/>
                <a:gd name="T48" fmla="*/ 2147483647 w 1029"/>
                <a:gd name="T49" fmla="*/ 493950663 h 376"/>
                <a:gd name="T50" fmla="*/ 2147483647 w 1029"/>
                <a:gd name="T51" fmla="*/ 514111907 h 376"/>
                <a:gd name="T52" fmla="*/ 2147483647 w 1029"/>
                <a:gd name="T53" fmla="*/ 665321232 h 376"/>
                <a:gd name="T54" fmla="*/ 2147483647 w 1029"/>
                <a:gd name="T55" fmla="*/ 282257508 h 376"/>
                <a:gd name="T56" fmla="*/ 2147483647 w 1029"/>
                <a:gd name="T57" fmla="*/ 372983103 h 376"/>
                <a:gd name="T58" fmla="*/ 2147483647 w 1029"/>
                <a:gd name="T59" fmla="*/ 756046828 h 376"/>
                <a:gd name="T60" fmla="*/ 2147483647 w 1029"/>
                <a:gd name="T61" fmla="*/ 604837502 h 376"/>
                <a:gd name="T62" fmla="*/ 2147483647 w 1029"/>
                <a:gd name="T63" fmla="*/ 584676259 h 376"/>
                <a:gd name="T64" fmla="*/ 2147483647 w 1029"/>
                <a:gd name="T65" fmla="*/ 624998746 h 376"/>
                <a:gd name="T66" fmla="*/ 2086686952 w 1029"/>
                <a:gd name="T67" fmla="*/ 473789420 h 376"/>
                <a:gd name="T68" fmla="*/ 1995961398 w 1029"/>
                <a:gd name="T69" fmla="*/ 715724341 h 376"/>
                <a:gd name="T70" fmla="*/ 1905235844 w 1029"/>
                <a:gd name="T71" fmla="*/ 735885585 h 376"/>
                <a:gd name="T72" fmla="*/ 1814510290 w 1029"/>
                <a:gd name="T73" fmla="*/ 776208071 h 376"/>
                <a:gd name="T74" fmla="*/ 1723786323 w 1029"/>
                <a:gd name="T75" fmla="*/ 705643719 h 376"/>
                <a:gd name="T76" fmla="*/ 1633060372 w 1029"/>
                <a:gd name="T77" fmla="*/ 624998746 h 376"/>
                <a:gd name="T78" fmla="*/ 1542334818 w 1029"/>
                <a:gd name="T79" fmla="*/ 493950663 h 376"/>
                <a:gd name="T80" fmla="*/ 1451609264 w 1029"/>
                <a:gd name="T81" fmla="*/ 514111907 h 376"/>
                <a:gd name="T82" fmla="*/ 1360883710 w 1029"/>
                <a:gd name="T83" fmla="*/ 695563098 h 376"/>
                <a:gd name="T84" fmla="*/ 1260077538 w 1029"/>
                <a:gd name="T85" fmla="*/ 856853244 h 376"/>
                <a:gd name="T86" fmla="*/ 1169351984 w 1029"/>
                <a:gd name="T87" fmla="*/ 443547554 h 376"/>
                <a:gd name="T88" fmla="*/ 1078626430 w 1029"/>
                <a:gd name="T89" fmla="*/ 534273150 h 376"/>
                <a:gd name="T90" fmla="*/ 987900876 w 1029"/>
                <a:gd name="T91" fmla="*/ 423386311 h 376"/>
                <a:gd name="T92" fmla="*/ 897175322 w 1029"/>
                <a:gd name="T93" fmla="*/ 262096264 h 376"/>
                <a:gd name="T94" fmla="*/ 806449569 w 1029"/>
                <a:gd name="T95" fmla="*/ 544353772 h 376"/>
                <a:gd name="T96" fmla="*/ 715724015 w 1029"/>
                <a:gd name="T97" fmla="*/ 645159989 h 376"/>
                <a:gd name="T98" fmla="*/ 624998461 w 1029"/>
                <a:gd name="T99" fmla="*/ 665321232 h 376"/>
                <a:gd name="T100" fmla="*/ 534272906 w 1029"/>
                <a:gd name="T101" fmla="*/ 826611180 h 376"/>
                <a:gd name="T102" fmla="*/ 443547352 w 1029"/>
                <a:gd name="T103" fmla="*/ 665321232 h 376"/>
                <a:gd name="T104" fmla="*/ 352821699 w 1029"/>
                <a:gd name="T105" fmla="*/ 907256352 h 376"/>
                <a:gd name="T106" fmla="*/ 262096145 w 1029"/>
                <a:gd name="T107" fmla="*/ 504031285 h 376"/>
                <a:gd name="T108" fmla="*/ 171370541 w 1029"/>
                <a:gd name="T109" fmla="*/ 614918124 h 376"/>
                <a:gd name="T110" fmla="*/ 80644962 w 1029"/>
                <a:gd name="T111" fmla="*/ 191531862 h 376"/>
                <a:gd name="T112" fmla="*/ 0 w 1029"/>
                <a:gd name="T113" fmla="*/ 483870041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376"/>
                <a:gd name="T173" fmla="*/ 1029 w 1029"/>
                <a:gd name="T174" fmla="*/ 376 h 3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376">
                  <a:moveTo>
                    <a:pt x="0" y="192"/>
                  </a:moveTo>
                  <a:lnTo>
                    <a:pt x="4" y="180"/>
                  </a:lnTo>
                  <a:lnTo>
                    <a:pt x="8" y="124"/>
                  </a:lnTo>
                  <a:lnTo>
                    <a:pt x="12" y="120"/>
                  </a:lnTo>
                  <a:lnTo>
                    <a:pt x="16" y="96"/>
                  </a:lnTo>
                  <a:lnTo>
                    <a:pt x="20" y="48"/>
                  </a:lnTo>
                  <a:lnTo>
                    <a:pt x="24" y="40"/>
                  </a:lnTo>
                  <a:lnTo>
                    <a:pt x="28" y="4"/>
                  </a:lnTo>
                  <a:lnTo>
                    <a:pt x="32" y="32"/>
                  </a:lnTo>
                  <a:lnTo>
                    <a:pt x="36" y="12"/>
                  </a:lnTo>
                  <a:lnTo>
                    <a:pt x="40" y="0"/>
                  </a:lnTo>
                  <a:lnTo>
                    <a:pt x="44" y="76"/>
                  </a:lnTo>
                  <a:lnTo>
                    <a:pt x="48" y="96"/>
                  </a:lnTo>
                  <a:lnTo>
                    <a:pt x="52" y="136"/>
                  </a:lnTo>
                  <a:lnTo>
                    <a:pt x="56" y="156"/>
                  </a:lnTo>
                  <a:lnTo>
                    <a:pt x="60" y="176"/>
                  </a:lnTo>
                  <a:lnTo>
                    <a:pt x="64" y="188"/>
                  </a:lnTo>
                  <a:lnTo>
                    <a:pt x="68" y="204"/>
                  </a:lnTo>
                  <a:lnTo>
                    <a:pt x="72" y="200"/>
                  </a:lnTo>
                  <a:lnTo>
                    <a:pt x="76" y="208"/>
                  </a:lnTo>
                  <a:lnTo>
                    <a:pt x="80" y="204"/>
                  </a:lnTo>
                  <a:lnTo>
                    <a:pt x="84" y="168"/>
                  </a:lnTo>
                  <a:lnTo>
                    <a:pt x="88" y="220"/>
                  </a:lnTo>
                  <a:lnTo>
                    <a:pt x="92" y="180"/>
                  </a:lnTo>
                  <a:lnTo>
                    <a:pt x="96" y="172"/>
                  </a:lnTo>
                  <a:lnTo>
                    <a:pt x="100" y="172"/>
                  </a:lnTo>
                  <a:lnTo>
                    <a:pt x="104" y="160"/>
                  </a:lnTo>
                  <a:lnTo>
                    <a:pt x="108" y="172"/>
                  </a:lnTo>
                  <a:lnTo>
                    <a:pt x="112" y="212"/>
                  </a:lnTo>
                  <a:lnTo>
                    <a:pt x="116" y="248"/>
                  </a:lnTo>
                  <a:lnTo>
                    <a:pt x="120" y="236"/>
                  </a:lnTo>
                  <a:lnTo>
                    <a:pt x="124" y="272"/>
                  </a:lnTo>
                  <a:lnTo>
                    <a:pt x="128" y="292"/>
                  </a:lnTo>
                  <a:lnTo>
                    <a:pt x="132" y="304"/>
                  </a:lnTo>
                  <a:lnTo>
                    <a:pt x="136" y="280"/>
                  </a:lnTo>
                  <a:lnTo>
                    <a:pt x="140" y="324"/>
                  </a:lnTo>
                  <a:lnTo>
                    <a:pt x="144" y="296"/>
                  </a:lnTo>
                  <a:lnTo>
                    <a:pt x="148" y="340"/>
                  </a:lnTo>
                  <a:lnTo>
                    <a:pt x="152" y="304"/>
                  </a:lnTo>
                  <a:lnTo>
                    <a:pt x="156" y="316"/>
                  </a:lnTo>
                  <a:lnTo>
                    <a:pt x="160" y="292"/>
                  </a:lnTo>
                  <a:lnTo>
                    <a:pt x="164" y="240"/>
                  </a:lnTo>
                  <a:lnTo>
                    <a:pt x="168" y="256"/>
                  </a:lnTo>
                  <a:lnTo>
                    <a:pt x="172" y="216"/>
                  </a:lnTo>
                  <a:lnTo>
                    <a:pt x="176" y="232"/>
                  </a:lnTo>
                  <a:lnTo>
                    <a:pt x="180" y="192"/>
                  </a:lnTo>
                  <a:lnTo>
                    <a:pt x="184" y="248"/>
                  </a:lnTo>
                  <a:lnTo>
                    <a:pt x="188" y="216"/>
                  </a:lnTo>
                  <a:lnTo>
                    <a:pt x="192" y="260"/>
                  </a:lnTo>
                  <a:lnTo>
                    <a:pt x="196" y="272"/>
                  </a:lnTo>
                  <a:lnTo>
                    <a:pt x="200" y="264"/>
                  </a:lnTo>
                  <a:lnTo>
                    <a:pt x="204" y="296"/>
                  </a:lnTo>
                  <a:lnTo>
                    <a:pt x="208" y="268"/>
                  </a:lnTo>
                  <a:lnTo>
                    <a:pt x="212" y="292"/>
                  </a:lnTo>
                  <a:lnTo>
                    <a:pt x="216" y="264"/>
                  </a:lnTo>
                  <a:lnTo>
                    <a:pt x="220" y="244"/>
                  </a:lnTo>
                  <a:lnTo>
                    <a:pt x="224" y="208"/>
                  </a:lnTo>
                  <a:lnTo>
                    <a:pt x="228" y="200"/>
                  </a:lnTo>
                  <a:lnTo>
                    <a:pt x="232" y="152"/>
                  </a:lnTo>
                  <a:lnTo>
                    <a:pt x="236" y="176"/>
                  </a:lnTo>
                  <a:lnTo>
                    <a:pt x="240" y="164"/>
                  </a:lnTo>
                  <a:lnTo>
                    <a:pt x="244" y="188"/>
                  </a:lnTo>
                  <a:lnTo>
                    <a:pt x="248" y="224"/>
                  </a:lnTo>
                  <a:lnTo>
                    <a:pt x="252" y="212"/>
                  </a:lnTo>
                  <a:lnTo>
                    <a:pt x="256" y="260"/>
                  </a:lnTo>
                  <a:lnTo>
                    <a:pt x="260" y="252"/>
                  </a:lnTo>
                  <a:lnTo>
                    <a:pt x="264" y="280"/>
                  </a:lnTo>
                  <a:lnTo>
                    <a:pt x="268" y="244"/>
                  </a:lnTo>
                  <a:lnTo>
                    <a:pt x="272" y="276"/>
                  </a:lnTo>
                  <a:lnTo>
                    <a:pt x="276" y="236"/>
                  </a:lnTo>
                  <a:lnTo>
                    <a:pt x="280" y="216"/>
                  </a:lnTo>
                  <a:lnTo>
                    <a:pt x="284" y="220"/>
                  </a:lnTo>
                  <a:lnTo>
                    <a:pt x="288" y="176"/>
                  </a:lnTo>
                  <a:lnTo>
                    <a:pt x="292" y="144"/>
                  </a:lnTo>
                  <a:lnTo>
                    <a:pt x="296" y="132"/>
                  </a:lnTo>
                  <a:lnTo>
                    <a:pt x="300" y="120"/>
                  </a:lnTo>
                  <a:lnTo>
                    <a:pt x="304" y="124"/>
                  </a:lnTo>
                  <a:lnTo>
                    <a:pt x="308" y="88"/>
                  </a:lnTo>
                  <a:lnTo>
                    <a:pt x="312" y="160"/>
                  </a:lnTo>
                  <a:lnTo>
                    <a:pt x="316" y="140"/>
                  </a:lnTo>
                  <a:lnTo>
                    <a:pt x="320" y="176"/>
                  </a:lnTo>
                  <a:lnTo>
                    <a:pt x="324" y="160"/>
                  </a:lnTo>
                  <a:lnTo>
                    <a:pt x="328" y="144"/>
                  </a:lnTo>
                  <a:lnTo>
                    <a:pt x="332" y="120"/>
                  </a:lnTo>
                  <a:lnTo>
                    <a:pt x="336" y="116"/>
                  </a:lnTo>
                  <a:lnTo>
                    <a:pt x="340" y="80"/>
                  </a:lnTo>
                  <a:lnTo>
                    <a:pt x="344" y="52"/>
                  </a:lnTo>
                  <a:lnTo>
                    <a:pt x="348" y="88"/>
                  </a:lnTo>
                  <a:lnTo>
                    <a:pt x="352" y="64"/>
                  </a:lnTo>
                  <a:lnTo>
                    <a:pt x="356" y="64"/>
                  </a:lnTo>
                  <a:lnTo>
                    <a:pt x="360" y="100"/>
                  </a:lnTo>
                  <a:lnTo>
                    <a:pt x="364" y="48"/>
                  </a:lnTo>
                  <a:lnTo>
                    <a:pt x="368" y="68"/>
                  </a:lnTo>
                  <a:lnTo>
                    <a:pt x="372" y="64"/>
                  </a:lnTo>
                  <a:lnTo>
                    <a:pt x="376" y="88"/>
                  </a:lnTo>
                  <a:lnTo>
                    <a:pt x="380" y="124"/>
                  </a:lnTo>
                  <a:lnTo>
                    <a:pt x="384" y="104"/>
                  </a:lnTo>
                  <a:lnTo>
                    <a:pt x="388" y="136"/>
                  </a:lnTo>
                  <a:lnTo>
                    <a:pt x="392" y="132"/>
                  </a:lnTo>
                  <a:lnTo>
                    <a:pt x="396" y="112"/>
                  </a:lnTo>
                  <a:lnTo>
                    <a:pt x="400" y="72"/>
                  </a:lnTo>
                  <a:lnTo>
                    <a:pt x="404" y="84"/>
                  </a:lnTo>
                  <a:lnTo>
                    <a:pt x="408" y="48"/>
                  </a:lnTo>
                  <a:lnTo>
                    <a:pt x="412" y="104"/>
                  </a:lnTo>
                  <a:lnTo>
                    <a:pt x="416" y="112"/>
                  </a:lnTo>
                  <a:lnTo>
                    <a:pt x="420" y="136"/>
                  </a:lnTo>
                  <a:lnTo>
                    <a:pt x="424" y="212"/>
                  </a:lnTo>
                  <a:lnTo>
                    <a:pt x="428" y="176"/>
                  </a:lnTo>
                  <a:lnTo>
                    <a:pt x="432" y="200"/>
                  </a:lnTo>
                  <a:lnTo>
                    <a:pt x="436" y="140"/>
                  </a:lnTo>
                  <a:lnTo>
                    <a:pt x="440" y="120"/>
                  </a:lnTo>
                  <a:lnTo>
                    <a:pt x="444" y="84"/>
                  </a:lnTo>
                  <a:lnTo>
                    <a:pt x="448" y="96"/>
                  </a:lnTo>
                  <a:lnTo>
                    <a:pt x="452" y="96"/>
                  </a:lnTo>
                  <a:lnTo>
                    <a:pt x="456" y="92"/>
                  </a:lnTo>
                  <a:lnTo>
                    <a:pt x="460" y="136"/>
                  </a:lnTo>
                  <a:lnTo>
                    <a:pt x="464" y="140"/>
                  </a:lnTo>
                  <a:lnTo>
                    <a:pt x="468" y="144"/>
                  </a:lnTo>
                  <a:lnTo>
                    <a:pt x="472" y="172"/>
                  </a:lnTo>
                  <a:lnTo>
                    <a:pt x="476" y="160"/>
                  </a:lnTo>
                  <a:lnTo>
                    <a:pt x="480" y="188"/>
                  </a:lnTo>
                  <a:lnTo>
                    <a:pt x="484" y="196"/>
                  </a:lnTo>
                  <a:lnTo>
                    <a:pt x="488" y="216"/>
                  </a:lnTo>
                  <a:lnTo>
                    <a:pt x="492" y="272"/>
                  </a:lnTo>
                  <a:lnTo>
                    <a:pt x="496" y="280"/>
                  </a:lnTo>
                  <a:lnTo>
                    <a:pt x="500" y="304"/>
                  </a:lnTo>
                  <a:lnTo>
                    <a:pt x="504" y="272"/>
                  </a:lnTo>
                  <a:lnTo>
                    <a:pt x="508" y="272"/>
                  </a:lnTo>
                  <a:lnTo>
                    <a:pt x="516" y="288"/>
                  </a:lnTo>
                  <a:lnTo>
                    <a:pt x="520" y="280"/>
                  </a:lnTo>
                  <a:lnTo>
                    <a:pt x="524" y="288"/>
                  </a:lnTo>
                  <a:lnTo>
                    <a:pt x="528" y="312"/>
                  </a:lnTo>
                  <a:lnTo>
                    <a:pt x="532" y="296"/>
                  </a:lnTo>
                  <a:lnTo>
                    <a:pt x="536" y="296"/>
                  </a:lnTo>
                  <a:lnTo>
                    <a:pt x="540" y="240"/>
                  </a:lnTo>
                  <a:lnTo>
                    <a:pt x="544" y="256"/>
                  </a:lnTo>
                  <a:lnTo>
                    <a:pt x="548" y="208"/>
                  </a:lnTo>
                  <a:lnTo>
                    <a:pt x="552" y="184"/>
                  </a:lnTo>
                  <a:lnTo>
                    <a:pt x="556" y="184"/>
                  </a:lnTo>
                  <a:lnTo>
                    <a:pt x="560" y="200"/>
                  </a:lnTo>
                  <a:lnTo>
                    <a:pt x="564" y="196"/>
                  </a:lnTo>
                  <a:lnTo>
                    <a:pt x="568" y="216"/>
                  </a:lnTo>
                  <a:lnTo>
                    <a:pt x="572" y="180"/>
                  </a:lnTo>
                  <a:lnTo>
                    <a:pt x="576" y="164"/>
                  </a:lnTo>
                  <a:lnTo>
                    <a:pt x="580" y="124"/>
                  </a:lnTo>
                  <a:lnTo>
                    <a:pt x="584" y="120"/>
                  </a:lnTo>
                  <a:lnTo>
                    <a:pt x="588" y="84"/>
                  </a:lnTo>
                  <a:lnTo>
                    <a:pt x="592" y="144"/>
                  </a:lnTo>
                  <a:lnTo>
                    <a:pt x="596" y="128"/>
                  </a:lnTo>
                  <a:lnTo>
                    <a:pt x="600" y="112"/>
                  </a:lnTo>
                  <a:lnTo>
                    <a:pt x="604" y="132"/>
                  </a:lnTo>
                  <a:lnTo>
                    <a:pt x="608" y="136"/>
                  </a:lnTo>
                  <a:lnTo>
                    <a:pt x="612" y="160"/>
                  </a:lnTo>
                  <a:lnTo>
                    <a:pt x="616" y="172"/>
                  </a:lnTo>
                  <a:lnTo>
                    <a:pt x="620" y="188"/>
                  </a:lnTo>
                  <a:lnTo>
                    <a:pt x="624" y="164"/>
                  </a:lnTo>
                  <a:lnTo>
                    <a:pt x="628" y="176"/>
                  </a:lnTo>
                  <a:lnTo>
                    <a:pt x="632" y="148"/>
                  </a:lnTo>
                  <a:lnTo>
                    <a:pt x="636" y="172"/>
                  </a:lnTo>
                  <a:lnTo>
                    <a:pt x="640" y="180"/>
                  </a:lnTo>
                  <a:lnTo>
                    <a:pt x="644" y="216"/>
                  </a:lnTo>
                  <a:lnTo>
                    <a:pt x="648" y="212"/>
                  </a:lnTo>
                  <a:lnTo>
                    <a:pt x="652" y="248"/>
                  </a:lnTo>
                  <a:lnTo>
                    <a:pt x="656" y="284"/>
                  </a:lnTo>
                  <a:lnTo>
                    <a:pt x="660" y="296"/>
                  </a:lnTo>
                  <a:lnTo>
                    <a:pt x="664" y="296"/>
                  </a:lnTo>
                  <a:lnTo>
                    <a:pt x="668" y="312"/>
                  </a:lnTo>
                  <a:lnTo>
                    <a:pt x="672" y="284"/>
                  </a:lnTo>
                  <a:lnTo>
                    <a:pt x="676" y="268"/>
                  </a:lnTo>
                  <a:lnTo>
                    <a:pt x="680" y="252"/>
                  </a:lnTo>
                  <a:lnTo>
                    <a:pt x="684" y="244"/>
                  </a:lnTo>
                  <a:lnTo>
                    <a:pt x="688" y="228"/>
                  </a:lnTo>
                  <a:lnTo>
                    <a:pt x="692" y="224"/>
                  </a:lnTo>
                  <a:lnTo>
                    <a:pt x="696" y="204"/>
                  </a:lnTo>
                  <a:lnTo>
                    <a:pt x="700" y="236"/>
                  </a:lnTo>
                  <a:lnTo>
                    <a:pt x="704" y="192"/>
                  </a:lnTo>
                  <a:lnTo>
                    <a:pt x="708" y="244"/>
                  </a:lnTo>
                  <a:lnTo>
                    <a:pt x="712" y="220"/>
                  </a:lnTo>
                  <a:lnTo>
                    <a:pt x="716" y="248"/>
                  </a:lnTo>
                  <a:lnTo>
                    <a:pt x="720" y="272"/>
                  </a:lnTo>
                  <a:lnTo>
                    <a:pt x="724" y="276"/>
                  </a:lnTo>
                  <a:lnTo>
                    <a:pt x="728" y="324"/>
                  </a:lnTo>
                  <a:lnTo>
                    <a:pt x="732" y="324"/>
                  </a:lnTo>
                  <a:lnTo>
                    <a:pt x="736" y="300"/>
                  </a:lnTo>
                  <a:lnTo>
                    <a:pt x="740" y="340"/>
                  </a:lnTo>
                  <a:lnTo>
                    <a:pt x="744" y="308"/>
                  </a:lnTo>
                  <a:lnTo>
                    <a:pt x="748" y="308"/>
                  </a:lnTo>
                  <a:lnTo>
                    <a:pt x="752" y="292"/>
                  </a:lnTo>
                  <a:lnTo>
                    <a:pt x="756" y="260"/>
                  </a:lnTo>
                  <a:lnTo>
                    <a:pt x="760" y="240"/>
                  </a:lnTo>
                  <a:lnTo>
                    <a:pt x="764" y="236"/>
                  </a:lnTo>
                  <a:lnTo>
                    <a:pt x="768" y="224"/>
                  </a:lnTo>
                  <a:lnTo>
                    <a:pt x="772" y="204"/>
                  </a:lnTo>
                  <a:lnTo>
                    <a:pt x="776" y="240"/>
                  </a:lnTo>
                  <a:lnTo>
                    <a:pt x="780" y="204"/>
                  </a:lnTo>
                  <a:lnTo>
                    <a:pt x="784" y="256"/>
                  </a:lnTo>
                  <a:lnTo>
                    <a:pt x="788" y="248"/>
                  </a:lnTo>
                  <a:lnTo>
                    <a:pt x="792" y="248"/>
                  </a:lnTo>
                  <a:lnTo>
                    <a:pt x="796" y="228"/>
                  </a:lnTo>
                  <a:lnTo>
                    <a:pt x="800" y="200"/>
                  </a:lnTo>
                  <a:lnTo>
                    <a:pt x="804" y="160"/>
                  </a:lnTo>
                  <a:lnTo>
                    <a:pt x="808" y="124"/>
                  </a:lnTo>
                  <a:lnTo>
                    <a:pt x="812" y="116"/>
                  </a:lnTo>
                  <a:lnTo>
                    <a:pt x="816" y="112"/>
                  </a:lnTo>
                  <a:lnTo>
                    <a:pt x="820" y="132"/>
                  </a:lnTo>
                  <a:lnTo>
                    <a:pt x="824" y="144"/>
                  </a:lnTo>
                  <a:lnTo>
                    <a:pt x="828" y="148"/>
                  </a:lnTo>
                  <a:lnTo>
                    <a:pt x="832" y="156"/>
                  </a:lnTo>
                  <a:lnTo>
                    <a:pt x="837" y="144"/>
                  </a:lnTo>
                  <a:lnTo>
                    <a:pt x="841" y="200"/>
                  </a:lnTo>
                  <a:lnTo>
                    <a:pt x="845" y="172"/>
                  </a:lnTo>
                  <a:lnTo>
                    <a:pt x="849" y="228"/>
                  </a:lnTo>
                  <a:lnTo>
                    <a:pt x="853" y="184"/>
                  </a:lnTo>
                  <a:lnTo>
                    <a:pt x="857" y="232"/>
                  </a:lnTo>
                  <a:lnTo>
                    <a:pt x="861" y="192"/>
                  </a:lnTo>
                  <a:lnTo>
                    <a:pt x="865" y="208"/>
                  </a:lnTo>
                  <a:lnTo>
                    <a:pt x="869" y="200"/>
                  </a:lnTo>
                  <a:lnTo>
                    <a:pt x="873" y="208"/>
                  </a:lnTo>
                  <a:lnTo>
                    <a:pt x="877" y="244"/>
                  </a:lnTo>
                  <a:lnTo>
                    <a:pt x="881" y="220"/>
                  </a:lnTo>
                  <a:lnTo>
                    <a:pt x="885" y="244"/>
                  </a:lnTo>
                  <a:lnTo>
                    <a:pt x="889" y="228"/>
                  </a:lnTo>
                  <a:lnTo>
                    <a:pt x="893" y="216"/>
                  </a:lnTo>
                  <a:lnTo>
                    <a:pt x="897" y="208"/>
                  </a:lnTo>
                  <a:lnTo>
                    <a:pt x="901" y="196"/>
                  </a:lnTo>
                  <a:lnTo>
                    <a:pt x="905" y="176"/>
                  </a:lnTo>
                  <a:lnTo>
                    <a:pt x="909" y="172"/>
                  </a:lnTo>
                  <a:lnTo>
                    <a:pt x="913" y="204"/>
                  </a:lnTo>
                  <a:lnTo>
                    <a:pt x="917" y="228"/>
                  </a:lnTo>
                  <a:lnTo>
                    <a:pt x="921" y="224"/>
                  </a:lnTo>
                  <a:lnTo>
                    <a:pt x="925" y="244"/>
                  </a:lnTo>
                  <a:lnTo>
                    <a:pt x="929" y="228"/>
                  </a:lnTo>
                  <a:lnTo>
                    <a:pt x="933" y="236"/>
                  </a:lnTo>
                  <a:lnTo>
                    <a:pt x="937" y="204"/>
                  </a:lnTo>
                  <a:lnTo>
                    <a:pt x="941" y="192"/>
                  </a:lnTo>
                  <a:lnTo>
                    <a:pt x="945" y="168"/>
                  </a:lnTo>
                  <a:lnTo>
                    <a:pt x="949" y="156"/>
                  </a:lnTo>
                  <a:lnTo>
                    <a:pt x="953" y="172"/>
                  </a:lnTo>
                  <a:lnTo>
                    <a:pt x="957" y="188"/>
                  </a:lnTo>
                  <a:lnTo>
                    <a:pt x="961" y="208"/>
                  </a:lnTo>
                  <a:lnTo>
                    <a:pt x="965" y="228"/>
                  </a:lnTo>
                  <a:lnTo>
                    <a:pt x="969" y="244"/>
                  </a:lnTo>
                  <a:lnTo>
                    <a:pt x="973" y="264"/>
                  </a:lnTo>
                  <a:lnTo>
                    <a:pt x="977" y="252"/>
                  </a:lnTo>
                  <a:lnTo>
                    <a:pt x="981" y="280"/>
                  </a:lnTo>
                  <a:lnTo>
                    <a:pt x="985" y="244"/>
                  </a:lnTo>
                  <a:lnTo>
                    <a:pt x="989" y="196"/>
                  </a:lnTo>
                  <a:lnTo>
                    <a:pt x="993" y="188"/>
                  </a:lnTo>
                  <a:lnTo>
                    <a:pt x="997" y="128"/>
                  </a:lnTo>
                  <a:lnTo>
                    <a:pt x="1001" y="136"/>
                  </a:lnTo>
                  <a:lnTo>
                    <a:pt x="1005" y="112"/>
                  </a:lnTo>
                  <a:lnTo>
                    <a:pt x="1009" y="112"/>
                  </a:lnTo>
                  <a:lnTo>
                    <a:pt x="1013" y="132"/>
                  </a:lnTo>
                  <a:lnTo>
                    <a:pt x="1017" y="152"/>
                  </a:lnTo>
                  <a:lnTo>
                    <a:pt x="1021" y="152"/>
                  </a:lnTo>
                  <a:lnTo>
                    <a:pt x="1029" y="152"/>
                  </a:lnTo>
                  <a:lnTo>
                    <a:pt x="1029" y="188"/>
                  </a:lnTo>
                  <a:lnTo>
                    <a:pt x="1021" y="192"/>
                  </a:lnTo>
                  <a:lnTo>
                    <a:pt x="1017" y="188"/>
                  </a:lnTo>
                  <a:lnTo>
                    <a:pt x="1013" y="168"/>
                  </a:lnTo>
                  <a:lnTo>
                    <a:pt x="1009" y="148"/>
                  </a:lnTo>
                  <a:lnTo>
                    <a:pt x="1005" y="148"/>
                  </a:lnTo>
                  <a:lnTo>
                    <a:pt x="1001" y="172"/>
                  </a:lnTo>
                  <a:lnTo>
                    <a:pt x="997" y="164"/>
                  </a:lnTo>
                  <a:lnTo>
                    <a:pt x="993" y="224"/>
                  </a:lnTo>
                  <a:lnTo>
                    <a:pt x="989" y="232"/>
                  </a:lnTo>
                  <a:lnTo>
                    <a:pt x="985" y="280"/>
                  </a:lnTo>
                  <a:lnTo>
                    <a:pt x="981" y="316"/>
                  </a:lnTo>
                  <a:lnTo>
                    <a:pt x="977" y="284"/>
                  </a:lnTo>
                  <a:lnTo>
                    <a:pt x="973" y="300"/>
                  </a:lnTo>
                  <a:lnTo>
                    <a:pt x="969" y="280"/>
                  </a:lnTo>
                  <a:lnTo>
                    <a:pt x="965" y="268"/>
                  </a:lnTo>
                  <a:lnTo>
                    <a:pt x="961" y="248"/>
                  </a:lnTo>
                  <a:lnTo>
                    <a:pt x="957" y="228"/>
                  </a:lnTo>
                  <a:lnTo>
                    <a:pt x="953" y="212"/>
                  </a:lnTo>
                  <a:lnTo>
                    <a:pt x="949" y="196"/>
                  </a:lnTo>
                  <a:lnTo>
                    <a:pt x="945" y="208"/>
                  </a:lnTo>
                  <a:lnTo>
                    <a:pt x="941" y="228"/>
                  </a:lnTo>
                  <a:lnTo>
                    <a:pt x="937" y="240"/>
                  </a:lnTo>
                  <a:lnTo>
                    <a:pt x="933" y="268"/>
                  </a:lnTo>
                  <a:lnTo>
                    <a:pt x="929" y="264"/>
                  </a:lnTo>
                  <a:lnTo>
                    <a:pt x="925" y="280"/>
                  </a:lnTo>
                  <a:lnTo>
                    <a:pt x="921" y="264"/>
                  </a:lnTo>
                  <a:lnTo>
                    <a:pt x="917" y="264"/>
                  </a:lnTo>
                  <a:lnTo>
                    <a:pt x="913" y="240"/>
                  </a:lnTo>
                  <a:lnTo>
                    <a:pt x="909" y="212"/>
                  </a:lnTo>
                  <a:lnTo>
                    <a:pt x="905" y="212"/>
                  </a:lnTo>
                  <a:lnTo>
                    <a:pt x="901" y="232"/>
                  </a:lnTo>
                  <a:lnTo>
                    <a:pt x="897" y="244"/>
                  </a:lnTo>
                  <a:lnTo>
                    <a:pt x="893" y="252"/>
                  </a:lnTo>
                  <a:lnTo>
                    <a:pt x="889" y="264"/>
                  </a:lnTo>
                  <a:lnTo>
                    <a:pt x="885" y="280"/>
                  </a:lnTo>
                  <a:lnTo>
                    <a:pt x="881" y="256"/>
                  </a:lnTo>
                  <a:lnTo>
                    <a:pt x="877" y="280"/>
                  </a:lnTo>
                  <a:lnTo>
                    <a:pt x="873" y="244"/>
                  </a:lnTo>
                  <a:lnTo>
                    <a:pt x="869" y="236"/>
                  </a:lnTo>
                  <a:lnTo>
                    <a:pt x="865" y="248"/>
                  </a:lnTo>
                  <a:lnTo>
                    <a:pt x="861" y="232"/>
                  </a:lnTo>
                  <a:lnTo>
                    <a:pt x="857" y="272"/>
                  </a:lnTo>
                  <a:lnTo>
                    <a:pt x="853" y="224"/>
                  </a:lnTo>
                  <a:lnTo>
                    <a:pt x="849" y="268"/>
                  </a:lnTo>
                  <a:lnTo>
                    <a:pt x="845" y="212"/>
                  </a:lnTo>
                  <a:lnTo>
                    <a:pt x="841" y="244"/>
                  </a:lnTo>
                  <a:lnTo>
                    <a:pt x="837" y="184"/>
                  </a:lnTo>
                  <a:lnTo>
                    <a:pt x="832" y="196"/>
                  </a:lnTo>
                  <a:lnTo>
                    <a:pt x="828" y="188"/>
                  </a:lnTo>
                  <a:lnTo>
                    <a:pt x="824" y="180"/>
                  </a:lnTo>
                  <a:lnTo>
                    <a:pt x="820" y="172"/>
                  </a:lnTo>
                  <a:lnTo>
                    <a:pt x="816" y="152"/>
                  </a:lnTo>
                  <a:lnTo>
                    <a:pt x="812" y="152"/>
                  </a:lnTo>
                  <a:lnTo>
                    <a:pt x="808" y="160"/>
                  </a:lnTo>
                  <a:lnTo>
                    <a:pt x="804" y="196"/>
                  </a:lnTo>
                  <a:lnTo>
                    <a:pt x="800" y="236"/>
                  </a:lnTo>
                  <a:lnTo>
                    <a:pt x="796" y="264"/>
                  </a:lnTo>
                  <a:lnTo>
                    <a:pt x="792" y="284"/>
                  </a:lnTo>
                  <a:lnTo>
                    <a:pt x="788" y="280"/>
                  </a:lnTo>
                  <a:lnTo>
                    <a:pt x="784" y="292"/>
                  </a:lnTo>
                  <a:lnTo>
                    <a:pt x="780" y="240"/>
                  </a:lnTo>
                  <a:lnTo>
                    <a:pt x="776" y="276"/>
                  </a:lnTo>
                  <a:lnTo>
                    <a:pt x="772" y="240"/>
                  </a:lnTo>
                  <a:lnTo>
                    <a:pt x="768" y="256"/>
                  </a:lnTo>
                  <a:lnTo>
                    <a:pt x="764" y="268"/>
                  </a:lnTo>
                  <a:lnTo>
                    <a:pt x="760" y="276"/>
                  </a:lnTo>
                  <a:lnTo>
                    <a:pt x="756" y="292"/>
                  </a:lnTo>
                  <a:lnTo>
                    <a:pt x="752" y="328"/>
                  </a:lnTo>
                  <a:lnTo>
                    <a:pt x="748" y="344"/>
                  </a:lnTo>
                  <a:lnTo>
                    <a:pt x="744" y="340"/>
                  </a:lnTo>
                  <a:lnTo>
                    <a:pt x="740" y="376"/>
                  </a:lnTo>
                  <a:lnTo>
                    <a:pt x="736" y="336"/>
                  </a:lnTo>
                  <a:lnTo>
                    <a:pt x="732" y="360"/>
                  </a:lnTo>
                  <a:lnTo>
                    <a:pt x="728" y="360"/>
                  </a:lnTo>
                  <a:lnTo>
                    <a:pt x="724" y="312"/>
                  </a:lnTo>
                  <a:lnTo>
                    <a:pt x="720" y="308"/>
                  </a:lnTo>
                  <a:lnTo>
                    <a:pt x="716" y="284"/>
                  </a:lnTo>
                  <a:lnTo>
                    <a:pt x="712" y="256"/>
                  </a:lnTo>
                  <a:lnTo>
                    <a:pt x="708" y="284"/>
                  </a:lnTo>
                  <a:lnTo>
                    <a:pt x="704" y="228"/>
                  </a:lnTo>
                  <a:lnTo>
                    <a:pt x="700" y="272"/>
                  </a:lnTo>
                  <a:lnTo>
                    <a:pt x="696" y="240"/>
                  </a:lnTo>
                  <a:lnTo>
                    <a:pt x="692" y="260"/>
                  </a:lnTo>
                  <a:lnTo>
                    <a:pt x="688" y="264"/>
                  </a:lnTo>
                  <a:lnTo>
                    <a:pt x="684" y="280"/>
                  </a:lnTo>
                  <a:lnTo>
                    <a:pt x="680" y="288"/>
                  </a:lnTo>
                  <a:lnTo>
                    <a:pt x="676" y="304"/>
                  </a:lnTo>
                  <a:lnTo>
                    <a:pt x="672" y="320"/>
                  </a:lnTo>
                  <a:lnTo>
                    <a:pt x="668" y="348"/>
                  </a:lnTo>
                  <a:lnTo>
                    <a:pt x="664" y="328"/>
                  </a:lnTo>
                  <a:lnTo>
                    <a:pt x="660" y="332"/>
                  </a:lnTo>
                  <a:lnTo>
                    <a:pt x="656" y="320"/>
                  </a:lnTo>
                  <a:lnTo>
                    <a:pt x="652" y="288"/>
                  </a:lnTo>
                  <a:lnTo>
                    <a:pt x="648" y="248"/>
                  </a:lnTo>
                  <a:lnTo>
                    <a:pt x="644" y="252"/>
                  </a:lnTo>
                  <a:lnTo>
                    <a:pt x="640" y="220"/>
                  </a:lnTo>
                  <a:lnTo>
                    <a:pt x="636" y="208"/>
                  </a:lnTo>
                  <a:lnTo>
                    <a:pt x="632" y="184"/>
                  </a:lnTo>
                  <a:lnTo>
                    <a:pt x="628" y="216"/>
                  </a:lnTo>
                  <a:lnTo>
                    <a:pt x="624" y="200"/>
                  </a:lnTo>
                  <a:lnTo>
                    <a:pt x="620" y="224"/>
                  </a:lnTo>
                  <a:lnTo>
                    <a:pt x="616" y="208"/>
                  </a:lnTo>
                  <a:lnTo>
                    <a:pt x="612" y="196"/>
                  </a:lnTo>
                  <a:lnTo>
                    <a:pt x="608" y="176"/>
                  </a:lnTo>
                  <a:lnTo>
                    <a:pt x="604" y="168"/>
                  </a:lnTo>
                  <a:lnTo>
                    <a:pt x="600" y="152"/>
                  </a:lnTo>
                  <a:lnTo>
                    <a:pt x="596" y="168"/>
                  </a:lnTo>
                  <a:lnTo>
                    <a:pt x="592" y="180"/>
                  </a:lnTo>
                  <a:lnTo>
                    <a:pt x="588" y="124"/>
                  </a:lnTo>
                  <a:lnTo>
                    <a:pt x="584" y="160"/>
                  </a:lnTo>
                  <a:lnTo>
                    <a:pt x="580" y="164"/>
                  </a:lnTo>
                  <a:lnTo>
                    <a:pt x="576" y="204"/>
                  </a:lnTo>
                  <a:lnTo>
                    <a:pt x="572" y="216"/>
                  </a:lnTo>
                  <a:lnTo>
                    <a:pt x="568" y="252"/>
                  </a:lnTo>
                  <a:lnTo>
                    <a:pt x="564" y="232"/>
                  </a:lnTo>
                  <a:lnTo>
                    <a:pt x="560" y="236"/>
                  </a:lnTo>
                  <a:lnTo>
                    <a:pt x="556" y="224"/>
                  </a:lnTo>
                  <a:lnTo>
                    <a:pt x="552" y="224"/>
                  </a:lnTo>
                  <a:lnTo>
                    <a:pt x="548" y="244"/>
                  </a:lnTo>
                  <a:lnTo>
                    <a:pt x="544" y="296"/>
                  </a:lnTo>
                  <a:lnTo>
                    <a:pt x="540" y="276"/>
                  </a:lnTo>
                  <a:lnTo>
                    <a:pt x="536" y="328"/>
                  </a:lnTo>
                  <a:lnTo>
                    <a:pt x="532" y="328"/>
                  </a:lnTo>
                  <a:lnTo>
                    <a:pt x="528" y="348"/>
                  </a:lnTo>
                  <a:lnTo>
                    <a:pt x="524" y="324"/>
                  </a:lnTo>
                  <a:lnTo>
                    <a:pt x="520" y="316"/>
                  </a:lnTo>
                  <a:lnTo>
                    <a:pt x="516" y="324"/>
                  </a:lnTo>
                  <a:lnTo>
                    <a:pt x="508" y="308"/>
                  </a:lnTo>
                  <a:lnTo>
                    <a:pt x="504" y="308"/>
                  </a:lnTo>
                  <a:lnTo>
                    <a:pt x="500" y="340"/>
                  </a:lnTo>
                  <a:lnTo>
                    <a:pt x="496" y="316"/>
                  </a:lnTo>
                  <a:lnTo>
                    <a:pt x="492" y="308"/>
                  </a:lnTo>
                  <a:lnTo>
                    <a:pt x="488" y="252"/>
                  </a:lnTo>
                  <a:lnTo>
                    <a:pt x="484" y="232"/>
                  </a:lnTo>
                  <a:lnTo>
                    <a:pt x="480" y="224"/>
                  </a:lnTo>
                  <a:lnTo>
                    <a:pt x="476" y="196"/>
                  </a:lnTo>
                  <a:lnTo>
                    <a:pt x="472" y="208"/>
                  </a:lnTo>
                  <a:lnTo>
                    <a:pt x="468" y="184"/>
                  </a:lnTo>
                  <a:lnTo>
                    <a:pt x="464" y="176"/>
                  </a:lnTo>
                  <a:lnTo>
                    <a:pt x="460" y="176"/>
                  </a:lnTo>
                  <a:lnTo>
                    <a:pt x="456" y="132"/>
                  </a:lnTo>
                  <a:lnTo>
                    <a:pt x="452" y="136"/>
                  </a:lnTo>
                  <a:lnTo>
                    <a:pt x="448" y="132"/>
                  </a:lnTo>
                  <a:lnTo>
                    <a:pt x="444" y="124"/>
                  </a:lnTo>
                  <a:lnTo>
                    <a:pt x="440" y="156"/>
                  </a:lnTo>
                  <a:lnTo>
                    <a:pt x="436" y="180"/>
                  </a:lnTo>
                  <a:lnTo>
                    <a:pt x="432" y="236"/>
                  </a:lnTo>
                  <a:lnTo>
                    <a:pt x="428" y="212"/>
                  </a:lnTo>
                  <a:lnTo>
                    <a:pt x="424" y="252"/>
                  </a:lnTo>
                  <a:lnTo>
                    <a:pt x="420" y="176"/>
                  </a:lnTo>
                  <a:lnTo>
                    <a:pt x="416" y="148"/>
                  </a:lnTo>
                  <a:lnTo>
                    <a:pt x="412" y="144"/>
                  </a:lnTo>
                  <a:lnTo>
                    <a:pt x="408" y="92"/>
                  </a:lnTo>
                  <a:lnTo>
                    <a:pt x="404" y="124"/>
                  </a:lnTo>
                  <a:lnTo>
                    <a:pt x="400" y="112"/>
                  </a:lnTo>
                  <a:lnTo>
                    <a:pt x="396" y="152"/>
                  </a:lnTo>
                  <a:lnTo>
                    <a:pt x="392" y="168"/>
                  </a:lnTo>
                  <a:lnTo>
                    <a:pt x="388" y="176"/>
                  </a:lnTo>
                  <a:lnTo>
                    <a:pt x="384" y="144"/>
                  </a:lnTo>
                  <a:lnTo>
                    <a:pt x="380" y="164"/>
                  </a:lnTo>
                  <a:lnTo>
                    <a:pt x="376" y="128"/>
                  </a:lnTo>
                  <a:lnTo>
                    <a:pt x="372" y="104"/>
                  </a:lnTo>
                  <a:lnTo>
                    <a:pt x="368" y="108"/>
                  </a:lnTo>
                  <a:lnTo>
                    <a:pt x="364" y="92"/>
                  </a:lnTo>
                  <a:lnTo>
                    <a:pt x="360" y="140"/>
                  </a:lnTo>
                  <a:lnTo>
                    <a:pt x="356" y="104"/>
                  </a:lnTo>
                  <a:lnTo>
                    <a:pt x="352" y="108"/>
                  </a:lnTo>
                  <a:lnTo>
                    <a:pt x="348" y="128"/>
                  </a:lnTo>
                  <a:lnTo>
                    <a:pt x="344" y="92"/>
                  </a:lnTo>
                  <a:lnTo>
                    <a:pt x="340" y="120"/>
                  </a:lnTo>
                  <a:lnTo>
                    <a:pt x="336" y="152"/>
                  </a:lnTo>
                  <a:lnTo>
                    <a:pt x="332" y="156"/>
                  </a:lnTo>
                  <a:lnTo>
                    <a:pt x="328" y="180"/>
                  </a:lnTo>
                  <a:lnTo>
                    <a:pt x="324" y="200"/>
                  </a:lnTo>
                  <a:lnTo>
                    <a:pt x="320" y="216"/>
                  </a:lnTo>
                  <a:lnTo>
                    <a:pt x="316" y="176"/>
                  </a:lnTo>
                  <a:lnTo>
                    <a:pt x="312" y="200"/>
                  </a:lnTo>
                  <a:lnTo>
                    <a:pt x="308" y="128"/>
                  </a:lnTo>
                  <a:lnTo>
                    <a:pt x="304" y="164"/>
                  </a:lnTo>
                  <a:lnTo>
                    <a:pt x="300" y="160"/>
                  </a:lnTo>
                  <a:lnTo>
                    <a:pt x="296" y="168"/>
                  </a:lnTo>
                  <a:lnTo>
                    <a:pt x="292" y="180"/>
                  </a:lnTo>
                  <a:lnTo>
                    <a:pt x="288" y="212"/>
                  </a:lnTo>
                  <a:lnTo>
                    <a:pt x="284" y="256"/>
                  </a:lnTo>
                  <a:lnTo>
                    <a:pt x="280" y="252"/>
                  </a:lnTo>
                  <a:lnTo>
                    <a:pt x="276" y="272"/>
                  </a:lnTo>
                  <a:lnTo>
                    <a:pt x="272" y="312"/>
                  </a:lnTo>
                  <a:lnTo>
                    <a:pt x="268" y="280"/>
                  </a:lnTo>
                  <a:lnTo>
                    <a:pt x="264" y="316"/>
                  </a:lnTo>
                  <a:lnTo>
                    <a:pt x="260" y="288"/>
                  </a:lnTo>
                  <a:lnTo>
                    <a:pt x="256" y="296"/>
                  </a:lnTo>
                  <a:lnTo>
                    <a:pt x="252" y="248"/>
                  </a:lnTo>
                  <a:lnTo>
                    <a:pt x="248" y="264"/>
                  </a:lnTo>
                  <a:lnTo>
                    <a:pt x="244" y="224"/>
                  </a:lnTo>
                  <a:lnTo>
                    <a:pt x="240" y="204"/>
                  </a:lnTo>
                  <a:lnTo>
                    <a:pt x="236" y="216"/>
                  </a:lnTo>
                  <a:lnTo>
                    <a:pt x="232" y="192"/>
                  </a:lnTo>
                  <a:lnTo>
                    <a:pt x="228" y="236"/>
                  </a:lnTo>
                  <a:lnTo>
                    <a:pt x="224" y="248"/>
                  </a:lnTo>
                  <a:lnTo>
                    <a:pt x="220" y="280"/>
                  </a:lnTo>
                  <a:lnTo>
                    <a:pt x="216" y="300"/>
                  </a:lnTo>
                  <a:lnTo>
                    <a:pt x="212" y="328"/>
                  </a:lnTo>
                  <a:lnTo>
                    <a:pt x="208" y="300"/>
                  </a:lnTo>
                  <a:lnTo>
                    <a:pt x="204" y="328"/>
                  </a:lnTo>
                  <a:lnTo>
                    <a:pt x="200" y="296"/>
                  </a:lnTo>
                  <a:lnTo>
                    <a:pt x="196" y="308"/>
                  </a:lnTo>
                  <a:lnTo>
                    <a:pt x="192" y="296"/>
                  </a:lnTo>
                  <a:lnTo>
                    <a:pt x="188" y="252"/>
                  </a:lnTo>
                  <a:lnTo>
                    <a:pt x="184" y="288"/>
                  </a:lnTo>
                  <a:lnTo>
                    <a:pt x="180" y="228"/>
                  </a:lnTo>
                  <a:lnTo>
                    <a:pt x="176" y="264"/>
                  </a:lnTo>
                  <a:lnTo>
                    <a:pt x="172" y="248"/>
                  </a:lnTo>
                  <a:lnTo>
                    <a:pt x="168" y="292"/>
                  </a:lnTo>
                  <a:lnTo>
                    <a:pt x="164" y="276"/>
                  </a:lnTo>
                  <a:lnTo>
                    <a:pt x="160" y="328"/>
                  </a:lnTo>
                  <a:lnTo>
                    <a:pt x="156" y="352"/>
                  </a:lnTo>
                  <a:lnTo>
                    <a:pt x="152" y="336"/>
                  </a:lnTo>
                  <a:lnTo>
                    <a:pt x="148" y="372"/>
                  </a:lnTo>
                  <a:lnTo>
                    <a:pt x="144" y="332"/>
                  </a:lnTo>
                  <a:lnTo>
                    <a:pt x="140" y="360"/>
                  </a:lnTo>
                  <a:lnTo>
                    <a:pt x="136" y="316"/>
                  </a:lnTo>
                  <a:lnTo>
                    <a:pt x="132" y="340"/>
                  </a:lnTo>
                  <a:lnTo>
                    <a:pt x="128" y="328"/>
                  </a:lnTo>
                  <a:lnTo>
                    <a:pt x="124" y="308"/>
                  </a:lnTo>
                  <a:lnTo>
                    <a:pt x="120" y="272"/>
                  </a:lnTo>
                  <a:lnTo>
                    <a:pt x="116" y="288"/>
                  </a:lnTo>
                  <a:lnTo>
                    <a:pt x="112" y="252"/>
                  </a:lnTo>
                  <a:lnTo>
                    <a:pt x="108" y="212"/>
                  </a:lnTo>
                  <a:lnTo>
                    <a:pt x="104" y="200"/>
                  </a:lnTo>
                  <a:lnTo>
                    <a:pt x="100" y="212"/>
                  </a:lnTo>
                  <a:lnTo>
                    <a:pt x="96" y="208"/>
                  </a:lnTo>
                  <a:lnTo>
                    <a:pt x="92" y="216"/>
                  </a:lnTo>
                  <a:lnTo>
                    <a:pt x="88" y="260"/>
                  </a:lnTo>
                  <a:lnTo>
                    <a:pt x="84" y="204"/>
                  </a:lnTo>
                  <a:lnTo>
                    <a:pt x="80" y="240"/>
                  </a:lnTo>
                  <a:lnTo>
                    <a:pt x="76" y="244"/>
                  </a:lnTo>
                  <a:lnTo>
                    <a:pt x="72" y="240"/>
                  </a:lnTo>
                  <a:lnTo>
                    <a:pt x="68" y="244"/>
                  </a:lnTo>
                  <a:lnTo>
                    <a:pt x="64" y="224"/>
                  </a:lnTo>
                  <a:lnTo>
                    <a:pt x="60" y="216"/>
                  </a:lnTo>
                  <a:lnTo>
                    <a:pt x="56" y="196"/>
                  </a:lnTo>
                  <a:lnTo>
                    <a:pt x="52" y="176"/>
                  </a:lnTo>
                  <a:lnTo>
                    <a:pt x="48" y="136"/>
                  </a:lnTo>
                  <a:lnTo>
                    <a:pt x="44" y="120"/>
                  </a:lnTo>
                  <a:lnTo>
                    <a:pt x="40" y="44"/>
                  </a:lnTo>
                  <a:lnTo>
                    <a:pt x="36" y="52"/>
                  </a:lnTo>
                  <a:lnTo>
                    <a:pt x="32" y="76"/>
                  </a:lnTo>
                  <a:lnTo>
                    <a:pt x="28" y="48"/>
                  </a:lnTo>
                  <a:lnTo>
                    <a:pt x="24" y="80"/>
                  </a:lnTo>
                  <a:lnTo>
                    <a:pt x="20" y="88"/>
                  </a:lnTo>
                  <a:lnTo>
                    <a:pt x="16" y="136"/>
                  </a:lnTo>
                  <a:lnTo>
                    <a:pt x="12" y="156"/>
                  </a:lnTo>
                  <a:lnTo>
                    <a:pt x="8" y="164"/>
                  </a:lnTo>
                  <a:lnTo>
                    <a:pt x="4" y="216"/>
                  </a:lnTo>
                  <a:lnTo>
                    <a:pt x="0" y="224"/>
                  </a:lnTo>
                  <a:lnTo>
                    <a:pt x="0" y="192"/>
                  </a:lnTo>
                  <a:close/>
                </a:path>
              </a:pathLst>
            </a:custGeom>
            <a:solidFill>
              <a:srgbClr val="CCCCCC"/>
            </a:solidFill>
            <a:ln w="9525">
              <a:noFill/>
              <a:round/>
              <a:headEnd/>
              <a:tailEnd/>
            </a:ln>
          </p:spPr>
          <p:txBody>
            <a:bodyPr/>
            <a:lstStyle/>
            <a:p>
              <a:endParaRPr lang="en-GB"/>
            </a:p>
          </p:txBody>
        </p:sp>
        <p:sp>
          <p:nvSpPr>
            <p:cNvPr id="139" name="Freeform 162"/>
            <p:cNvSpPr>
              <a:spLocks/>
            </p:cNvSpPr>
            <p:nvPr/>
          </p:nvSpPr>
          <p:spPr bwMode="auto">
            <a:xfrm>
              <a:off x="7473702" y="4512593"/>
              <a:ext cx="1633537" cy="596900"/>
            </a:xfrm>
            <a:custGeom>
              <a:avLst/>
              <a:gdLst>
                <a:gd name="T0" fmla="*/ 80644962 w 1029"/>
                <a:gd name="T1" fmla="*/ 80644999 h 376"/>
                <a:gd name="T2" fmla="*/ 171370541 w 1029"/>
                <a:gd name="T3" fmla="*/ 514111907 h 376"/>
                <a:gd name="T4" fmla="*/ 262096145 w 1029"/>
                <a:gd name="T5" fmla="*/ 403224968 h 376"/>
                <a:gd name="T6" fmla="*/ 352821699 w 1029"/>
                <a:gd name="T7" fmla="*/ 816530558 h 376"/>
                <a:gd name="T8" fmla="*/ 443547352 w 1029"/>
                <a:gd name="T9" fmla="*/ 584676259 h 376"/>
                <a:gd name="T10" fmla="*/ 534272906 w 1029"/>
                <a:gd name="T11" fmla="*/ 735885585 h 376"/>
                <a:gd name="T12" fmla="*/ 624998461 w 1029"/>
                <a:gd name="T13" fmla="*/ 564515015 h 376"/>
                <a:gd name="T14" fmla="*/ 715724015 w 1029"/>
                <a:gd name="T15" fmla="*/ 554434393 h 376"/>
                <a:gd name="T16" fmla="*/ 806449569 w 1029"/>
                <a:gd name="T17" fmla="*/ 443547554 h 376"/>
                <a:gd name="T18" fmla="*/ 897175322 w 1029"/>
                <a:gd name="T19" fmla="*/ 161289997 h 376"/>
                <a:gd name="T20" fmla="*/ 987900876 w 1029"/>
                <a:gd name="T21" fmla="*/ 332660616 h 376"/>
                <a:gd name="T22" fmla="*/ 1078626430 w 1029"/>
                <a:gd name="T23" fmla="*/ 443547554 h 376"/>
                <a:gd name="T24" fmla="*/ 1169351984 w 1029"/>
                <a:gd name="T25" fmla="*/ 352821860 h 376"/>
                <a:gd name="T26" fmla="*/ 1260077538 w 1029"/>
                <a:gd name="T27" fmla="*/ 766127450 h 376"/>
                <a:gd name="T28" fmla="*/ 1360883710 w 1029"/>
                <a:gd name="T29" fmla="*/ 604837502 h 376"/>
                <a:gd name="T30" fmla="*/ 1451609264 w 1029"/>
                <a:gd name="T31" fmla="*/ 413305590 h 376"/>
                <a:gd name="T32" fmla="*/ 1542334818 w 1029"/>
                <a:gd name="T33" fmla="*/ 403224968 h 376"/>
                <a:gd name="T34" fmla="*/ 1633060372 w 1029"/>
                <a:gd name="T35" fmla="*/ 534273150 h 376"/>
                <a:gd name="T36" fmla="*/ 1723786323 w 1029"/>
                <a:gd name="T37" fmla="*/ 614918124 h 376"/>
                <a:gd name="T38" fmla="*/ 1814510290 w 1029"/>
                <a:gd name="T39" fmla="*/ 685482476 h 376"/>
                <a:gd name="T40" fmla="*/ 1905235844 w 1029"/>
                <a:gd name="T41" fmla="*/ 655240611 h 376"/>
                <a:gd name="T42" fmla="*/ 1995961398 w 1029"/>
                <a:gd name="T43" fmla="*/ 624998746 h 376"/>
                <a:gd name="T44" fmla="*/ 2086686952 w 1029"/>
                <a:gd name="T45" fmla="*/ 372983103 h 376"/>
                <a:gd name="T46" fmla="*/ 2147483647 w 1029"/>
                <a:gd name="T47" fmla="*/ 524192528 h 376"/>
                <a:gd name="T48" fmla="*/ 2147483647 w 1029"/>
                <a:gd name="T49" fmla="*/ 493950663 h 376"/>
                <a:gd name="T50" fmla="*/ 2147483647 w 1029"/>
                <a:gd name="T51" fmla="*/ 514111907 h 376"/>
                <a:gd name="T52" fmla="*/ 2147483647 w 1029"/>
                <a:gd name="T53" fmla="*/ 665321232 h 376"/>
                <a:gd name="T54" fmla="*/ 2147483647 w 1029"/>
                <a:gd name="T55" fmla="*/ 282257508 h 376"/>
                <a:gd name="T56" fmla="*/ 2147483647 w 1029"/>
                <a:gd name="T57" fmla="*/ 372983103 h 376"/>
                <a:gd name="T58" fmla="*/ 2147483647 w 1029"/>
                <a:gd name="T59" fmla="*/ 756046828 h 376"/>
                <a:gd name="T60" fmla="*/ 2147483647 w 1029"/>
                <a:gd name="T61" fmla="*/ 604837502 h 376"/>
                <a:gd name="T62" fmla="*/ 2147483647 w 1029"/>
                <a:gd name="T63" fmla="*/ 584676259 h 376"/>
                <a:gd name="T64" fmla="*/ 2147483647 w 1029"/>
                <a:gd name="T65" fmla="*/ 624998746 h 376"/>
                <a:gd name="T66" fmla="*/ 2086686952 w 1029"/>
                <a:gd name="T67" fmla="*/ 473789420 h 376"/>
                <a:gd name="T68" fmla="*/ 1995961398 w 1029"/>
                <a:gd name="T69" fmla="*/ 715724341 h 376"/>
                <a:gd name="T70" fmla="*/ 1905235844 w 1029"/>
                <a:gd name="T71" fmla="*/ 735885585 h 376"/>
                <a:gd name="T72" fmla="*/ 1814510290 w 1029"/>
                <a:gd name="T73" fmla="*/ 776208071 h 376"/>
                <a:gd name="T74" fmla="*/ 1723786323 w 1029"/>
                <a:gd name="T75" fmla="*/ 705643719 h 376"/>
                <a:gd name="T76" fmla="*/ 1633060372 w 1029"/>
                <a:gd name="T77" fmla="*/ 624998746 h 376"/>
                <a:gd name="T78" fmla="*/ 1542334818 w 1029"/>
                <a:gd name="T79" fmla="*/ 493950663 h 376"/>
                <a:gd name="T80" fmla="*/ 1451609264 w 1029"/>
                <a:gd name="T81" fmla="*/ 514111907 h 376"/>
                <a:gd name="T82" fmla="*/ 1360883710 w 1029"/>
                <a:gd name="T83" fmla="*/ 695563098 h 376"/>
                <a:gd name="T84" fmla="*/ 1260077538 w 1029"/>
                <a:gd name="T85" fmla="*/ 856853244 h 376"/>
                <a:gd name="T86" fmla="*/ 1169351984 w 1029"/>
                <a:gd name="T87" fmla="*/ 443547554 h 376"/>
                <a:gd name="T88" fmla="*/ 1078626430 w 1029"/>
                <a:gd name="T89" fmla="*/ 534273150 h 376"/>
                <a:gd name="T90" fmla="*/ 987900876 w 1029"/>
                <a:gd name="T91" fmla="*/ 423386311 h 376"/>
                <a:gd name="T92" fmla="*/ 897175322 w 1029"/>
                <a:gd name="T93" fmla="*/ 262096264 h 376"/>
                <a:gd name="T94" fmla="*/ 806449569 w 1029"/>
                <a:gd name="T95" fmla="*/ 544353772 h 376"/>
                <a:gd name="T96" fmla="*/ 715724015 w 1029"/>
                <a:gd name="T97" fmla="*/ 645159989 h 376"/>
                <a:gd name="T98" fmla="*/ 624998461 w 1029"/>
                <a:gd name="T99" fmla="*/ 665321232 h 376"/>
                <a:gd name="T100" fmla="*/ 534272906 w 1029"/>
                <a:gd name="T101" fmla="*/ 826611180 h 376"/>
                <a:gd name="T102" fmla="*/ 443547352 w 1029"/>
                <a:gd name="T103" fmla="*/ 665321232 h 376"/>
                <a:gd name="T104" fmla="*/ 352821699 w 1029"/>
                <a:gd name="T105" fmla="*/ 907256352 h 376"/>
                <a:gd name="T106" fmla="*/ 262096145 w 1029"/>
                <a:gd name="T107" fmla="*/ 504031285 h 376"/>
                <a:gd name="T108" fmla="*/ 171370541 w 1029"/>
                <a:gd name="T109" fmla="*/ 614918124 h 376"/>
                <a:gd name="T110" fmla="*/ 80644962 w 1029"/>
                <a:gd name="T111" fmla="*/ 191531862 h 376"/>
                <a:gd name="T112" fmla="*/ 0 w 1029"/>
                <a:gd name="T113" fmla="*/ 483870041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376"/>
                <a:gd name="T173" fmla="*/ 1029 w 1029"/>
                <a:gd name="T174" fmla="*/ 376 h 3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376">
                  <a:moveTo>
                    <a:pt x="0" y="192"/>
                  </a:moveTo>
                  <a:lnTo>
                    <a:pt x="4" y="180"/>
                  </a:lnTo>
                  <a:lnTo>
                    <a:pt x="8" y="124"/>
                  </a:lnTo>
                  <a:lnTo>
                    <a:pt x="12" y="120"/>
                  </a:lnTo>
                  <a:lnTo>
                    <a:pt x="16" y="96"/>
                  </a:lnTo>
                  <a:lnTo>
                    <a:pt x="20" y="48"/>
                  </a:lnTo>
                  <a:lnTo>
                    <a:pt x="24" y="40"/>
                  </a:lnTo>
                  <a:lnTo>
                    <a:pt x="28" y="4"/>
                  </a:lnTo>
                  <a:lnTo>
                    <a:pt x="32" y="32"/>
                  </a:lnTo>
                  <a:lnTo>
                    <a:pt x="36" y="12"/>
                  </a:lnTo>
                  <a:lnTo>
                    <a:pt x="40" y="0"/>
                  </a:lnTo>
                  <a:lnTo>
                    <a:pt x="44" y="76"/>
                  </a:lnTo>
                  <a:lnTo>
                    <a:pt x="48" y="96"/>
                  </a:lnTo>
                  <a:lnTo>
                    <a:pt x="52" y="136"/>
                  </a:lnTo>
                  <a:lnTo>
                    <a:pt x="56" y="156"/>
                  </a:lnTo>
                  <a:lnTo>
                    <a:pt x="60" y="176"/>
                  </a:lnTo>
                  <a:lnTo>
                    <a:pt x="64" y="188"/>
                  </a:lnTo>
                  <a:lnTo>
                    <a:pt x="68" y="204"/>
                  </a:lnTo>
                  <a:lnTo>
                    <a:pt x="72" y="200"/>
                  </a:lnTo>
                  <a:lnTo>
                    <a:pt x="76" y="208"/>
                  </a:lnTo>
                  <a:lnTo>
                    <a:pt x="80" y="204"/>
                  </a:lnTo>
                  <a:lnTo>
                    <a:pt x="84" y="168"/>
                  </a:lnTo>
                  <a:lnTo>
                    <a:pt x="88" y="220"/>
                  </a:lnTo>
                  <a:lnTo>
                    <a:pt x="92" y="180"/>
                  </a:lnTo>
                  <a:lnTo>
                    <a:pt x="96" y="172"/>
                  </a:lnTo>
                  <a:lnTo>
                    <a:pt x="100" y="172"/>
                  </a:lnTo>
                  <a:lnTo>
                    <a:pt x="104" y="160"/>
                  </a:lnTo>
                  <a:lnTo>
                    <a:pt x="108" y="172"/>
                  </a:lnTo>
                  <a:lnTo>
                    <a:pt x="112" y="212"/>
                  </a:lnTo>
                  <a:lnTo>
                    <a:pt x="116" y="248"/>
                  </a:lnTo>
                  <a:lnTo>
                    <a:pt x="120" y="236"/>
                  </a:lnTo>
                  <a:lnTo>
                    <a:pt x="124" y="272"/>
                  </a:lnTo>
                  <a:lnTo>
                    <a:pt x="128" y="292"/>
                  </a:lnTo>
                  <a:lnTo>
                    <a:pt x="132" y="304"/>
                  </a:lnTo>
                  <a:lnTo>
                    <a:pt x="136" y="280"/>
                  </a:lnTo>
                  <a:lnTo>
                    <a:pt x="140" y="324"/>
                  </a:lnTo>
                  <a:lnTo>
                    <a:pt x="144" y="296"/>
                  </a:lnTo>
                  <a:lnTo>
                    <a:pt x="148" y="340"/>
                  </a:lnTo>
                  <a:lnTo>
                    <a:pt x="152" y="304"/>
                  </a:lnTo>
                  <a:lnTo>
                    <a:pt x="156" y="316"/>
                  </a:lnTo>
                  <a:lnTo>
                    <a:pt x="160" y="292"/>
                  </a:lnTo>
                  <a:lnTo>
                    <a:pt x="164" y="240"/>
                  </a:lnTo>
                  <a:lnTo>
                    <a:pt x="168" y="256"/>
                  </a:lnTo>
                  <a:lnTo>
                    <a:pt x="172" y="216"/>
                  </a:lnTo>
                  <a:lnTo>
                    <a:pt x="176" y="232"/>
                  </a:lnTo>
                  <a:lnTo>
                    <a:pt x="180" y="192"/>
                  </a:lnTo>
                  <a:lnTo>
                    <a:pt x="184" y="248"/>
                  </a:lnTo>
                  <a:lnTo>
                    <a:pt x="188" y="216"/>
                  </a:lnTo>
                  <a:lnTo>
                    <a:pt x="192" y="260"/>
                  </a:lnTo>
                  <a:lnTo>
                    <a:pt x="196" y="272"/>
                  </a:lnTo>
                  <a:lnTo>
                    <a:pt x="200" y="264"/>
                  </a:lnTo>
                  <a:lnTo>
                    <a:pt x="204" y="296"/>
                  </a:lnTo>
                  <a:lnTo>
                    <a:pt x="208" y="268"/>
                  </a:lnTo>
                  <a:lnTo>
                    <a:pt x="212" y="292"/>
                  </a:lnTo>
                  <a:lnTo>
                    <a:pt x="216" y="264"/>
                  </a:lnTo>
                  <a:lnTo>
                    <a:pt x="220" y="244"/>
                  </a:lnTo>
                  <a:lnTo>
                    <a:pt x="224" y="208"/>
                  </a:lnTo>
                  <a:lnTo>
                    <a:pt x="228" y="200"/>
                  </a:lnTo>
                  <a:lnTo>
                    <a:pt x="232" y="152"/>
                  </a:lnTo>
                  <a:lnTo>
                    <a:pt x="236" y="176"/>
                  </a:lnTo>
                  <a:lnTo>
                    <a:pt x="240" y="164"/>
                  </a:lnTo>
                  <a:lnTo>
                    <a:pt x="244" y="188"/>
                  </a:lnTo>
                  <a:lnTo>
                    <a:pt x="248" y="224"/>
                  </a:lnTo>
                  <a:lnTo>
                    <a:pt x="252" y="212"/>
                  </a:lnTo>
                  <a:lnTo>
                    <a:pt x="256" y="260"/>
                  </a:lnTo>
                  <a:lnTo>
                    <a:pt x="260" y="252"/>
                  </a:lnTo>
                  <a:lnTo>
                    <a:pt x="264" y="280"/>
                  </a:lnTo>
                  <a:lnTo>
                    <a:pt x="268" y="244"/>
                  </a:lnTo>
                  <a:lnTo>
                    <a:pt x="272" y="276"/>
                  </a:lnTo>
                  <a:lnTo>
                    <a:pt x="276" y="236"/>
                  </a:lnTo>
                  <a:lnTo>
                    <a:pt x="280" y="216"/>
                  </a:lnTo>
                  <a:lnTo>
                    <a:pt x="284" y="220"/>
                  </a:lnTo>
                  <a:lnTo>
                    <a:pt x="288" y="176"/>
                  </a:lnTo>
                  <a:lnTo>
                    <a:pt x="292" y="144"/>
                  </a:lnTo>
                  <a:lnTo>
                    <a:pt x="296" y="132"/>
                  </a:lnTo>
                  <a:lnTo>
                    <a:pt x="300" y="120"/>
                  </a:lnTo>
                  <a:lnTo>
                    <a:pt x="304" y="124"/>
                  </a:lnTo>
                  <a:lnTo>
                    <a:pt x="308" y="88"/>
                  </a:lnTo>
                  <a:lnTo>
                    <a:pt x="312" y="160"/>
                  </a:lnTo>
                  <a:lnTo>
                    <a:pt x="316" y="140"/>
                  </a:lnTo>
                  <a:lnTo>
                    <a:pt x="320" y="176"/>
                  </a:lnTo>
                  <a:lnTo>
                    <a:pt x="324" y="160"/>
                  </a:lnTo>
                  <a:lnTo>
                    <a:pt x="328" y="144"/>
                  </a:lnTo>
                  <a:lnTo>
                    <a:pt x="332" y="120"/>
                  </a:lnTo>
                  <a:lnTo>
                    <a:pt x="336" y="116"/>
                  </a:lnTo>
                  <a:lnTo>
                    <a:pt x="340" y="80"/>
                  </a:lnTo>
                  <a:lnTo>
                    <a:pt x="344" y="52"/>
                  </a:lnTo>
                  <a:lnTo>
                    <a:pt x="348" y="88"/>
                  </a:lnTo>
                  <a:lnTo>
                    <a:pt x="352" y="64"/>
                  </a:lnTo>
                  <a:lnTo>
                    <a:pt x="356" y="64"/>
                  </a:lnTo>
                  <a:lnTo>
                    <a:pt x="360" y="100"/>
                  </a:lnTo>
                  <a:lnTo>
                    <a:pt x="364" y="48"/>
                  </a:lnTo>
                  <a:lnTo>
                    <a:pt x="368" y="68"/>
                  </a:lnTo>
                  <a:lnTo>
                    <a:pt x="372" y="64"/>
                  </a:lnTo>
                  <a:lnTo>
                    <a:pt x="376" y="88"/>
                  </a:lnTo>
                  <a:lnTo>
                    <a:pt x="380" y="124"/>
                  </a:lnTo>
                  <a:lnTo>
                    <a:pt x="384" y="104"/>
                  </a:lnTo>
                  <a:lnTo>
                    <a:pt x="388" y="136"/>
                  </a:lnTo>
                  <a:lnTo>
                    <a:pt x="392" y="132"/>
                  </a:lnTo>
                  <a:lnTo>
                    <a:pt x="396" y="112"/>
                  </a:lnTo>
                  <a:lnTo>
                    <a:pt x="400" y="72"/>
                  </a:lnTo>
                  <a:lnTo>
                    <a:pt x="404" y="84"/>
                  </a:lnTo>
                  <a:lnTo>
                    <a:pt x="408" y="48"/>
                  </a:lnTo>
                  <a:lnTo>
                    <a:pt x="412" y="104"/>
                  </a:lnTo>
                  <a:lnTo>
                    <a:pt x="416" y="112"/>
                  </a:lnTo>
                  <a:lnTo>
                    <a:pt x="420" y="136"/>
                  </a:lnTo>
                  <a:lnTo>
                    <a:pt x="424" y="212"/>
                  </a:lnTo>
                  <a:lnTo>
                    <a:pt x="428" y="176"/>
                  </a:lnTo>
                  <a:lnTo>
                    <a:pt x="432" y="200"/>
                  </a:lnTo>
                  <a:lnTo>
                    <a:pt x="436" y="140"/>
                  </a:lnTo>
                  <a:lnTo>
                    <a:pt x="440" y="120"/>
                  </a:lnTo>
                  <a:lnTo>
                    <a:pt x="444" y="84"/>
                  </a:lnTo>
                  <a:lnTo>
                    <a:pt x="448" y="96"/>
                  </a:lnTo>
                  <a:lnTo>
                    <a:pt x="452" y="96"/>
                  </a:lnTo>
                  <a:lnTo>
                    <a:pt x="456" y="92"/>
                  </a:lnTo>
                  <a:lnTo>
                    <a:pt x="460" y="136"/>
                  </a:lnTo>
                  <a:lnTo>
                    <a:pt x="464" y="140"/>
                  </a:lnTo>
                  <a:lnTo>
                    <a:pt x="468" y="144"/>
                  </a:lnTo>
                  <a:lnTo>
                    <a:pt x="472" y="172"/>
                  </a:lnTo>
                  <a:lnTo>
                    <a:pt x="476" y="160"/>
                  </a:lnTo>
                  <a:lnTo>
                    <a:pt x="480" y="188"/>
                  </a:lnTo>
                  <a:lnTo>
                    <a:pt x="484" y="196"/>
                  </a:lnTo>
                  <a:lnTo>
                    <a:pt x="488" y="216"/>
                  </a:lnTo>
                  <a:lnTo>
                    <a:pt x="492" y="272"/>
                  </a:lnTo>
                  <a:lnTo>
                    <a:pt x="496" y="280"/>
                  </a:lnTo>
                  <a:lnTo>
                    <a:pt x="500" y="304"/>
                  </a:lnTo>
                  <a:lnTo>
                    <a:pt x="504" y="272"/>
                  </a:lnTo>
                  <a:lnTo>
                    <a:pt x="508" y="272"/>
                  </a:lnTo>
                  <a:lnTo>
                    <a:pt x="516" y="288"/>
                  </a:lnTo>
                  <a:lnTo>
                    <a:pt x="520" y="280"/>
                  </a:lnTo>
                  <a:lnTo>
                    <a:pt x="524" y="288"/>
                  </a:lnTo>
                  <a:lnTo>
                    <a:pt x="528" y="312"/>
                  </a:lnTo>
                  <a:lnTo>
                    <a:pt x="532" y="296"/>
                  </a:lnTo>
                  <a:lnTo>
                    <a:pt x="536" y="296"/>
                  </a:lnTo>
                  <a:lnTo>
                    <a:pt x="540" y="240"/>
                  </a:lnTo>
                  <a:lnTo>
                    <a:pt x="544" y="256"/>
                  </a:lnTo>
                  <a:lnTo>
                    <a:pt x="548" y="208"/>
                  </a:lnTo>
                  <a:lnTo>
                    <a:pt x="552" y="184"/>
                  </a:lnTo>
                  <a:lnTo>
                    <a:pt x="556" y="184"/>
                  </a:lnTo>
                  <a:lnTo>
                    <a:pt x="560" y="200"/>
                  </a:lnTo>
                  <a:lnTo>
                    <a:pt x="564" y="196"/>
                  </a:lnTo>
                  <a:lnTo>
                    <a:pt x="568" y="216"/>
                  </a:lnTo>
                  <a:lnTo>
                    <a:pt x="572" y="180"/>
                  </a:lnTo>
                  <a:lnTo>
                    <a:pt x="576" y="164"/>
                  </a:lnTo>
                  <a:lnTo>
                    <a:pt x="580" y="124"/>
                  </a:lnTo>
                  <a:lnTo>
                    <a:pt x="584" y="120"/>
                  </a:lnTo>
                  <a:lnTo>
                    <a:pt x="588" y="84"/>
                  </a:lnTo>
                  <a:lnTo>
                    <a:pt x="592" y="144"/>
                  </a:lnTo>
                  <a:lnTo>
                    <a:pt x="596" y="128"/>
                  </a:lnTo>
                  <a:lnTo>
                    <a:pt x="600" y="112"/>
                  </a:lnTo>
                  <a:lnTo>
                    <a:pt x="604" y="132"/>
                  </a:lnTo>
                  <a:lnTo>
                    <a:pt x="608" y="136"/>
                  </a:lnTo>
                  <a:lnTo>
                    <a:pt x="612" y="160"/>
                  </a:lnTo>
                  <a:lnTo>
                    <a:pt x="616" y="172"/>
                  </a:lnTo>
                  <a:lnTo>
                    <a:pt x="620" y="188"/>
                  </a:lnTo>
                  <a:lnTo>
                    <a:pt x="624" y="164"/>
                  </a:lnTo>
                  <a:lnTo>
                    <a:pt x="628" y="176"/>
                  </a:lnTo>
                  <a:lnTo>
                    <a:pt x="632" y="148"/>
                  </a:lnTo>
                  <a:lnTo>
                    <a:pt x="636" y="172"/>
                  </a:lnTo>
                  <a:lnTo>
                    <a:pt x="640" y="180"/>
                  </a:lnTo>
                  <a:lnTo>
                    <a:pt x="644" y="216"/>
                  </a:lnTo>
                  <a:lnTo>
                    <a:pt x="648" y="212"/>
                  </a:lnTo>
                  <a:lnTo>
                    <a:pt x="652" y="248"/>
                  </a:lnTo>
                  <a:lnTo>
                    <a:pt x="656" y="284"/>
                  </a:lnTo>
                  <a:lnTo>
                    <a:pt x="660" y="296"/>
                  </a:lnTo>
                  <a:lnTo>
                    <a:pt x="664" y="296"/>
                  </a:lnTo>
                  <a:lnTo>
                    <a:pt x="668" y="312"/>
                  </a:lnTo>
                  <a:lnTo>
                    <a:pt x="672" y="284"/>
                  </a:lnTo>
                  <a:lnTo>
                    <a:pt x="676" y="268"/>
                  </a:lnTo>
                  <a:lnTo>
                    <a:pt x="680" y="252"/>
                  </a:lnTo>
                  <a:lnTo>
                    <a:pt x="684" y="244"/>
                  </a:lnTo>
                  <a:lnTo>
                    <a:pt x="688" y="228"/>
                  </a:lnTo>
                  <a:lnTo>
                    <a:pt x="692" y="224"/>
                  </a:lnTo>
                  <a:lnTo>
                    <a:pt x="696" y="204"/>
                  </a:lnTo>
                  <a:lnTo>
                    <a:pt x="700" y="236"/>
                  </a:lnTo>
                  <a:lnTo>
                    <a:pt x="704" y="192"/>
                  </a:lnTo>
                  <a:lnTo>
                    <a:pt x="708" y="244"/>
                  </a:lnTo>
                  <a:lnTo>
                    <a:pt x="712" y="220"/>
                  </a:lnTo>
                  <a:lnTo>
                    <a:pt x="716" y="248"/>
                  </a:lnTo>
                  <a:lnTo>
                    <a:pt x="720" y="272"/>
                  </a:lnTo>
                  <a:lnTo>
                    <a:pt x="724" y="276"/>
                  </a:lnTo>
                  <a:lnTo>
                    <a:pt x="728" y="324"/>
                  </a:lnTo>
                  <a:lnTo>
                    <a:pt x="732" y="324"/>
                  </a:lnTo>
                  <a:lnTo>
                    <a:pt x="736" y="300"/>
                  </a:lnTo>
                  <a:lnTo>
                    <a:pt x="740" y="340"/>
                  </a:lnTo>
                  <a:lnTo>
                    <a:pt x="744" y="308"/>
                  </a:lnTo>
                  <a:lnTo>
                    <a:pt x="748" y="308"/>
                  </a:lnTo>
                  <a:lnTo>
                    <a:pt x="752" y="292"/>
                  </a:lnTo>
                  <a:lnTo>
                    <a:pt x="756" y="260"/>
                  </a:lnTo>
                  <a:lnTo>
                    <a:pt x="760" y="240"/>
                  </a:lnTo>
                  <a:lnTo>
                    <a:pt x="764" y="236"/>
                  </a:lnTo>
                  <a:lnTo>
                    <a:pt x="768" y="224"/>
                  </a:lnTo>
                  <a:lnTo>
                    <a:pt x="772" y="204"/>
                  </a:lnTo>
                  <a:lnTo>
                    <a:pt x="776" y="240"/>
                  </a:lnTo>
                  <a:lnTo>
                    <a:pt x="780" y="204"/>
                  </a:lnTo>
                  <a:lnTo>
                    <a:pt x="784" y="256"/>
                  </a:lnTo>
                  <a:lnTo>
                    <a:pt x="788" y="248"/>
                  </a:lnTo>
                  <a:lnTo>
                    <a:pt x="792" y="248"/>
                  </a:lnTo>
                  <a:lnTo>
                    <a:pt x="796" y="228"/>
                  </a:lnTo>
                  <a:lnTo>
                    <a:pt x="800" y="200"/>
                  </a:lnTo>
                  <a:lnTo>
                    <a:pt x="804" y="160"/>
                  </a:lnTo>
                  <a:lnTo>
                    <a:pt x="808" y="124"/>
                  </a:lnTo>
                  <a:lnTo>
                    <a:pt x="812" y="116"/>
                  </a:lnTo>
                  <a:lnTo>
                    <a:pt x="816" y="112"/>
                  </a:lnTo>
                  <a:lnTo>
                    <a:pt x="820" y="132"/>
                  </a:lnTo>
                  <a:lnTo>
                    <a:pt x="824" y="144"/>
                  </a:lnTo>
                  <a:lnTo>
                    <a:pt x="828" y="148"/>
                  </a:lnTo>
                  <a:lnTo>
                    <a:pt x="832" y="156"/>
                  </a:lnTo>
                  <a:lnTo>
                    <a:pt x="837" y="144"/>
                  </a:lnTo>
                  <a:lnTo>
                    <a:pt x="841" y="200"/>
                  </a:lnTo>
                  <a:lnTo>
                    <a:pt x="845" y="172"/>
                  </a:lnTo>
                  <a:lnTo>
                    <a:pt x="849" y="228"/>
                  </a:lnTo>
                  <a:lnTo>
                    <a:pt x="853" y="184"/>
                  </a:lnTo>
                  <a:lnTo>
                    <a:pt x="857" y="232"/>
                  </a:lnTo>
                  <a:lnTo>
                    <a:pt x="861" y="192"/>
                  </a:lnTo>
                  <a:lnTo>
                    <a:pt x="865" y="208"/>
                  </a:lnTo>
                  <a:lnTo>
                    <a:pt x="869" y="200"/>
                  </a:lnTo>
                  <a:lnTo>
                    <a:pt x="873" y="208"/>
                  </a:lnTo>
                  <a:lnTo>
                    <a:pt x="877" y="244"/>
                  </a:lnTo>
                  <a:lnTo>
                    <a:pt x="881" y="220"/>
                  </a:lnTo>
                  <a:lnTo>
                    <a:pt x="885" y="244"/>
                  </a:lnTo>
                  <a:lnTo>
                    <a:pt x="889" y="228"/>
                  </a:lnTo>
                  <a:lnTo>
                    <a:pt x="893" y="216"/>
                  </a:lnTo>
                  <a:lnTo>
                    <a:pt x="897" y="208"/>
                  </a:lnTo>
                  <a:lnTo>
                    <a:pt x="901" y="196"/>
                  </a:lnTo>
                  <a:lnTo>
                    <a:pt x="905" y="176"/>
                  </a:lnTo>
                  <a:lnTo>
                    <a:pt x="909" y="172"/>
                  </a:lnTo>
                  <a:lnTo>
                    <a:pt x="913" y="204"/>
                  </a:lnTo>
                  <a:lnTo>
                    <a:pt x="917" y="228"/>
                  </a:lnTo>
                  <a:lnTo>
                    <a:pt x="921" y="224"/>
                  </a:lnTo>
                  <a:lnTo>
                    <a:pt x="925" y="244"/>
                  </a:lnTo>
                  <a:lnTo>
                    <a:pt x="929" y="228"/>
                  </a:lnTo>
                  <a:lnTo>
                    <a:pt x="933" y="236"/>
                  </a:lnTo>
                  <a:lnTo>
                    <a:pt x="937" y="204"/>
                  </a:lnTo>
                  <a:lnTo>
                    <a:pt x="941" y="192"/>
                  </a:lnTo>
                  <a:lnTo>
                    <a:pt x="945" y="168"/>
                  </a:lnTo>
                  <a:lnTo>
                    <a:pt x="949" y="156"/>
                  </a:lnTo>
                  <a:lnTo>
                    <a:pt x="953" y="172"/>
                  </a:lnTo>
                  <a:lnTo>
                    <a:pt x="957" y="188"/>
                  </a:lnTo>
                  <a:lnTo>
                    <a:pt x="961" y="208"/>
                  </a:lnTo>
                  <a:lnTo>
                    <a:pt x="965" y="228"/>
                  </a:lnTo>
                  <a:lnTo>
                    <a:pt x="969" y="244"/>
                  </a:lnTo>
                  <a:lnTo>
                    <a:pt x="973" y="264"/>
                  </a:lnTo>
                  <a:lnTo>
                    <a:pt x="977" y="252"/>
                  </a:lnTo>
                  <a:lnTo>
                    <a:pt x="981" y="280"/>
                  </a:lnTo>
                  <a:lnTo>
                    <a:pt x="985" y="244"/>
                  </a:lnTo>
                  <a:lnTo>
                    <a:pt x="989" y="196"/>
                  </a:lnTo>
                  <a:lnTo>
                    <a:pt x="993" y="188"/>
                  </a:lnTo>
                  <a:lnTo>
                    <a:pt x="997" y="128"/>
                  </a:lnTo>
                  <a:lnTo>
                    <a:pt x="1001" y="136"/>
                  </a:lnTo>
                  <a:lnTo>
                    <a:pt x="1005" y="112"/>
                  </a:lnTo>
                  <a:lnTo>
                    <a:pt x="1009" y="112"/>
                  </a:lnTo>
                  <a:lnTo>
                    <a:pt x="1013" y="132"/>
                  </a:lnTo>
                  <a:lnTo>
                    <a:pt x="1017" y="152"/>
                  </a:lnTo>
                  <a:lnTo>
                    <a:pt x="1021" y="152"/>
                  </a:lnTo>
                  <a:lnTo>
                    <a:pt x="1029" y="152"/>
                  </a:lnTo>
                  <a:lnTo>
                    <a:pt x="1029" y="188"/>
                  </a:lnTo>
                  <a:lnTo>
                    <a:pt x="1021" y="192"/>
                  </a:lnTo>
                  <a:lnTo>
                    <a:pt x="1017" y="188"/>
                  </a:lnTo>
                  <a:lnTo>
                    <a:pt x="1013" y="168"/>
                  </a:lnTo>
                  <a:lnTo>
                    <a:pt x="1009" y="148"/>
                  </a:lnTo>
                  <a:lnTo>
                    <a:pt x="1005" y="148"/>
                  </a:lnTo>
                  <a:lnTo>
                    <a:pt x="1001" y="172"/>
                  </a:lnTo>
                  <a:lnTo>
                    <a:pt x="997" y="164"/>
                  </a:lnTo>
                  <a:lnTo>
                    <a:pt x="993" y="224"/>
                  </a:lnTo>
                  <a:lnTo>
                    <a:pt x="989" y="232"/>
                  </a:lnTo>
                  <a:lnTo>
                    <a:pt x="985" y="280"/>
                  </a:lnTo>
                  <a:lnTo>
                    <a:pt x="981" y="316"/>
                  </a:lnTo>
                  <a:lnTo>
                    <a:pt x="977" y="284"/>
                  </a:lnTo>
                  <a:lnTo>
                    <a:pt x="973" y="300"/>
                  </a:lnTo>
                  <a:lnTo>
                    <a:pt x="969" y="280"/>
                  </a:lnTo>
                  <a:lnTo>
                    <a:pt x="965" y="268"/>
                  </a:lnTo>
                  <a:lnTo>
                    <a:pt x="961" y="248"/>
                  </a:lnTo>
                  <a:lnTo>
                    <a:pt x="957" y="228"/>
                  </a:lnTo>
                  <a:lnTo>
                    <a:pt x="953" y="212"/>
                  </a:lnTo>
                  <a:lnTo>
                    <a:pt x="949" y="196"/>
                  </a:lnTo>
                  <a:lnTo>
                    <a:pt x="945" y="208"/>
                  </a:lnTo>
                  <a:lnTo>
                    <a:pt x="941" y="228"/>
                  </a:lnTo>
                  <a:lnTo>
                    <a:pt x="937" y="240"/>
                  </a:lnTo>
                  <a:lnTo>
                    <a:pt x="933" y="268"/>
                  </a:lnTo>
                  <a:lnTo>
                    <a:pt x="929" y="264"/>
                  </a:lnTo>
                  <a:lnTo>
                    <a:pt x="925" y="280"/>
                  </a:lnTo>
                  <a:lnTo>
                    <a:pt x="921" y="264"/>
                  </a:lnTo>
                  <a:lnTo>
                    <a:pt x="917" y="264"/>
                  </a:lnTo>
                  <a:lnTo>
                    <a:pt x="913" y="240"/>
                  </a:lnTo>
                  <a:lnTo>
                    <a:pt x="909" y="212"/>
                  </a:lnTo>
                  <a:lnTo>
                    <a:pt x="905" y="212"/>
                  </a:lnTo>
                  <a:lnTo>
                    <a:pt x="901" y="232"/>
                  </a:lnTo>
                  <a:lnTo>
                    <a:pt x="897" y="244"/>
                  </a:lnTo>
                  <a:lnTo>
                    <a:pt x="893" y="252"/>
                  </a:lnTo>
                  <a:lnTo>
                    <a:pt x="889" y="264"/>
                  </a:lnTo>
                  <a:lnTo>
                    <a:pt x="885" y="280"/>
                  </a:lnTo>
                  <a:lnTo>
                    <a:pt x="881" y="256"/>
                  </a:lnTo>
                  <a:lnTo>
                    <a:pt x="877" y="280"/>
                  </a:lnTo>
                  <a:lnTo>
                    <a:pt x="873" y="244"/>
                  </a:lnTo>
                  <a:lnTo>
                    <a:pt x="869" y="236"/>
                  </a:lnTo>
                  <a:lnTo>
                    <a:pt x="865" y="248"/>
                  </a:lnTo>
                  <a:lnTo>
                    <a:pt x="861" y="232"/>
                  </a:lnTo>
                  <a:lnTo>
                    <a:pt x="857" y="272"/>
                  </a:lnTo>
                  <a:lnTo>
                    <a:pt x="853" y="224"/>
                  </a:lnTo>
                  <a:lnTo>
                    <a:pt x="849" y="268"/>
                  </a:lnTo>
                  <a:lnTo>
                    <a:pt x="845" y="212"/>
                  </a:lnTo>
                  <a:lnTo>
                    <a:pt x="841" y="244"/>
                  </a:lnTo>
                  <a:lnTo>
                    <a:pt x="837" y="184"/>
                  </a:lnTo>
                  <a:lnTo>
                    <a:pt x="832" y="196"/>
                  </a:lnTo>
                  <a:lnTo>
                    <a:pt x="828" y="188"/>
                  </a:lnTo>
                  <a:lnTo>
                    <a:pt x="824" y="180"/>
                  </a:lnTo>
                  <a:lnTo>
                    <a:pt x="820" y="172"/>
                  </a:lnTo>
                  <a:lnTo>
                    <a:pt x="816" y="152"/>
                  </a:lnTo>
                  <a:lnTo>
                    <a:pt x="812" y="152"/>
                  </a:lnTo>
                  <a:lnTo>
                    <a:pt x="808" y="160"/>
                  </a:lnTo>
                  <a:lnTo>
                    <a:pt x="804" y="196"/>
                  </a:lnTo>
                  <a:lnTo>
                    <a:pt x="800" y="236"/>
                  </a:lnTo>
                  <a:lnTo>
                    <a:pt x="796" y="264"/>
                  </a:lnTo>
                  <a:lnTo>
                    <a:pt x="792" y="284"/>
                  </a:lnTo>
                  <a:lnTo>
                    <a:pt x="788" y="280"/>
                  </a:lnTo>
                  <a:lnTo>
                    <a:pt x="784" y="292"/>
                  </a:lnTo>
                  <a:lnTo>
                    <a:pt x="780" y="240"/>
                  </a:lnTo>
                  <a:lnTo>
                    <a:pt x="776" y="276"/>
                  </a:lnTo>
                  <a:lnTo>
                    <a:pt x="772" y="240"/>
                  </a:lnTo>
                  <a:lnTo>
                    <a:pt x="768" y="256"/>
                  </a:lnTo>
                  <a:lnTo>
                    <a:pt x="764" y="268"/>
                  </a:lnTo>
                  <a:lnTo>
                    <a:pt x="760" y="276"/>
                  </a:lnTo>
                  <a:lnTo>
                    <a:pt x="756" y="292"/>
                  </a:lnTo>
                  <a:lnTo>
                    <a:pt x="752" y="328"/>
                  </a:lnTo>
                  <a:lnTo>
                    <a:pt x="748" y="344"/>
                  </a:lnTo>
                  <a:lnTo>
                    <a:pt x="744" y="340"/>
                  </a:lnTo>
                  <a:lnTo>
                    <a:pt x="740" y="376"/>
                  </a:lnTo>
                  <a:lnTo>
                    <a:pt x="736" y="336"/>
                  </a:lnTo>
                  <a:lnTo>
                    <a:pt x="732" y="360"/>
                  </a:lnTo>
                  <a:lnTo>
                    <a:pt x="728" y="360"/>
                  </a:lnTo>
                  <a:lnTo>
                    <a:pt x="724" y="312"/>
                  </a:lnTo>
                  <a:lnTo>
                    <a:pt x="720" y="308"/>
                  </a:lnTo>
                  <a:lnTo>
                    <a:pt x="716" y="284"/>
                  </a:lnTo>
                  <a:lnTo>
                    <a:pt x="712" y="256"/>
                  </a:lnTo>
                  <a:lnTo>
                    <a:pt x="708" y="284"/>
                  </a:lnTo>
                  <a:lnTo>
                    <a:pt x="704" y="228"/>
                  </a:lnTo>
                  <a:lnTo>
                    <a:pt x="700" y="272"/>
                  </a:lnTo>
                  <a:lnTo>
                    <a:pt x="696" y="240"/>
                  </a:lnTo>
                  <a:lnTo>
                    <a:pt x="692" y="260"/>
                  </a:lnTo>
                  <a:lnTo>
                    <a:pt x="688" y="264"/>
                  </a:lnTo>
                  <a:lnTo>
                    <a:pt x="684" y="280"/>
                  </a:lnTo>
                  <a:lnTo>
                    <a:pt x="680" y="288"/>
                  </a:lnTo>
                  <a:lnTo>
                    <a:pt x="676" y="304"/>
                  </a:lnTo>
                  <a:lnTo>
                    <a:pt x="672" y="320"/>
                  </a:lnTo>
                  <a:lnTo>
                    <a:pt x="668" y="348"/>
                  </a:lnTo>
                  <a:lnTo>
                    <a:pt x="664" y="328"/>
                  </a:lnTo>
                  <a:lnTo>
                    <a:pt x="660" y="332"/>
                  </a:lnTo>
                  <a:lnTo>
                    <a:pt x="656" y="320"/>
                  </a:lnTo>
                  <a:lnTo>
                    <a:pt x="652" y="288"/>
                  </a:lnTo>
                  <a:lnTo>
                    <a:pt x="648" y="248"/>
                  </a:lnTo>
                  <a:lnTo>
                    <a:pt x="644" y="252"/>
                  </a:lnTo>
                  <a:lnTo>
                    <a:pt x="640" y="220"/>
                  </a:lnTo>
                  <a:lnTo>
                    <a:pt x="636" y="208"/>
                  </a:lnTo>
                  <a:lnTo>
                    <a:pt x="632" y="184"/>
                  </a:lnTo>
                  <a:lnTo>
                    <a:pt x="628" y="216"/>
                  </a:lnTo>
                  <a:lnTo>
                    <a:pt x="624" y="200"/>
                  </a:lnTo>
                  <a:lnTo>
                    <a:pt x="620" y="224"/>
                  </a:lnTo>
                  <a:lnTo>
                    <a:pt x="616" y="208"/>
                  </a:lnTo>
                  <a:lnTo>
                    <a:pt x="612" y="196"/>
                  </a:lnTo>
                  <a:lnTo>
                    <a:pt x="608" y="176"/>
                  </a:lnTo>
                  <a:lnTo>
                    <a:pt x="604" y="168"/>
                  </a:lnTo>
                  <a:lnTo>
                    <a:pt x="600" y="152"/>
                  </a:lnTo>
                  <a:lnTo>
                    <a:pt x="596" y="168"/>
                  </a:lnTo>
                  <a:lnTo>
                    <a:pt x="592" y="180"/>
                  </a:lnTo>
                  <a:lnTo>
                    <a:pt x="588" y="124"/>
                  </a:lnTo>
                  <a:lnTo>
                    <a:pt x="584" y="160"/>
                  </a:lnTo>
                  <a:lnTo>
                    <a:pt x="580" y="164"/>
                  </a:lnTo>
                  <a:lnTo>
                    <a:pt x="576" y="204"/>
                  </a:lnTo>
                  <a:lnTo>
                    <a:pt x="572" y="216"/>
                  </a:lnTo>
                  <a:lnTo>
                    <a:pt x="568" y="252"/>
                  </a:lnTo>
                  <a:lnTo>
                    <a:pt x="564" y="232"/>
                  </a:lnTo>
                  <a:lnTo>
                    <a:pt x="560" y="236"/>
                  </a:lnTo>
                  <a:lnTo>
                    <a:pt x="556" y="224"/>
                  </a:lnTo>
                  <a:lnTo>
                    <a:pt x="552" y="224"/>
                  </a:lnTo>
                  <a:lnTo>
                    <a:pt x="548" y="244"/>
                  </a:lnTo>
                  <a:lnTo>
                    <a:pt x="544" y="296"/>
                  </a:lnTo>
                  <a:lnTo>
                    <a:pt x="540" y="276"/>
                  </a:lnTo>
                  <a:lnTo>
                    <a:pt x="536" y="328"/>
                  </a:lnTo>
                  <a:lnTo>
                    <a:pt x="532" y="328"/>
                  </a:lnTo>
                  <a:lnTo>
                    <a:pt x="528" y="348"/>
                  </a:lnTo>
                  <a:lnTo>
                    <a:pt x="524" y="324"/>
                  </a:lnTo>
                  <a:lnTo>
                    <a:pt x="520" y="316"/>
                  </a:lnTo>
                  <a:lnTo>
                    <a:pt x="516" y="324"/>
                  </a:lnTo>
                  <a:lnTo>
                    <a:pt x="508" y="308"/>
                  </a:lnTo>
                  <a:lnTo>
                    <a:pt x="504" y="308"/>
                  </a:lnTo>
                  <a:lnTo>
                    <a:pt x="500" y="340"/>
                  </a:lnTo>
                  <a:lnTo>
                    <a:pt x="496" y="316"/>
                  </a:lnTo>
                  <a:lnTo>
                    <a:pt x="492" y="308"/>
                  </a:lnTo>
                  <a:lnTo>
                    <a:pt x="488" y="252"/>
                  </a:lnTo>
                  <a:lnTo>
                    <a:pt x="484" y="232"/>
                  </a:lnTo>
                  <a:lnTo>
                    <a:pt x="480" y="224"/>
                  </a:lnTo>
                  <a:lnTo>
                    <a:pt x="476" y="196"/>
                  </a:lnTo>
                  <a:lnTo>
                    <a:pt x="472" y="208"/>
                  </a:lnTo>
                  <a:lnTo>
                    <a:pt x="468" y="184"/>
                  </a:lnTo>
                  <a:lnTo>
                    <a:pt x="464" y="176"/>
                  </a:lnTo>
                  <a:lnTo>
                    <a:pt x="460" y="176"/>
                  </a:lnTo>
                  <a:lnTo>
                    <a:pt x="456" y="132"/>
                  </a:lnTo>
                  <a:lnTo>
                    <a:pt x="452" y="136"/>
                  </a:lnTo>
                  <a:lnTo>
                    <a:pt x="448" y="132"/>
                  </a:lnTo>
                  <a:lnTo>
                    <a:pt x="444" y="124"/>
                  </a:lnTo>
                  <a:lnTo>
                    <a:pt x="440" y="156"/>
                  </a:lnTo>
                  <a:lnTo>
                    <a:pt x="436" y="180"/>
                  </a:lnTo>
                  <a:lnTo>
                    <a:pt x="432" y="236"/>
                  </a:lnTo>
                  <a:lnTo>
                    <a:pt x="428" y="212"/>
                  </a:lnTo>
                  <a:lnTo>
                    <a:pt x="424" y="252"/>
                  </a:lnTo>
                  <a:lnTo>
                    <a:pt x="420" y="176"/>
                  </a:lnTo>
                  <a:lnTo>
                    <a:pt x="416" y="148"/>
                  </a:lnTo>
                  <a:lnTo>
                    <a:pt x="412" y="144"/>
                  </a:lnTo>
                  <a:lnTo>
                    <a:pt x="408" y="92"/>
                  </a:lnTo>
                  <a:lnTo>
                    <a:pt x="404" y="124"/>
                  </a:lnTo>
                  <a:lnTo>
                    <a:pt x="400" y="112"/>
                  </a:lnTo>
                  <a:lnTo>
                    <a:pt x="396" y="152"/>
                  </a:lnTo>
                  <a:lnTo>
                    <a:pt x="392" y="168"/>
                  </a:lnTo>
                  <a:lnTo>
                    <a:pt x="388" y="176"/>
                  </a:lnTo>
                  <a:lnTo>
                    <a:pt x="384" y="144"/>
                  </a:lnTo>
                  <a:lnTo>
                    <a:pt x="380" y="164"/>
                  </a:lnTo>
                  <a:lnTo>
                    <a:pt x="376" y="128"/>
                  </a:lnTo>
                  <a:lnTo>
                    <a:pt x="372" y="104"/>
                  </a:lnTo>
                  <a:lnTo>
                    <a:pt x="368" y="108"/>
                  </a:lnTo>
                  <a:lnTo>
                    <a:pt x="364" y="92"/>
                  </a:lnTo>
                  <a:lnTo>
                    <a:pt x="360" y="140"/>
                  </a:lnTo>
                  <a:lnTo>
                    <a:pt x="356" y="104"/>
                  </a:lnTo>
                  <a:lnTo>
                    <a:pt x="352" y="108"/>
                  </a:lnTo>
                  <a:lnTo>
                    <a:pt x="348" y="128"/>
                  </a:lnTo>
                  <a:lnTo>
                    <a:pt x="344" y="92"/>
                  </a:lnTo>
                  <a:lnTo>
                    <a:pt x="340" y="120"/>
                  </a:lnTo>
                  <a:lnTo>
                    <a:pt x="336" y="152"/>
                  </a:lnTo>
                  <a:lnTo>
                    <a:pt x="332" y="156"/>
                  </a:lnTo>
                  <a:lnTo>
                    <a:pt x="328" y="180"/>
                  </a:lnTo>
                  <a:lnTo>
                    <a:pt x="324" y="200"/>
                  </a:lnTo>
                  <a:lnTo>
                    <a:pt x="320" y="216"/>
                  </a:lnTo>
                  <a:lnTo>
                    <a:pt x="316" y="176"/>
                  </a:lnTo>
                  <a:lnTo>
                    <a:pt x="312" y="200"/>
                  </a:lnTo>
                  <a:lnTo>
                    <a:pt x="308" y="128"/>
                  </a:lnTo>
                  <a:lnTo>
                    <a:pt x="304" y="164"/>
                  </a:lnTo>
                  <a:lnTo>
                    <a:pt x="300" y="160"/>
                  </a:lnTo>
                  <a:lnTo>
                    <a:pt x="296" y="168"/>
                  </a:lnTo>
                  <a:lnTo>
                    <a:pt x="292" y="180"/>
                  </a:lnTo>
                  <a:lnTo>
                    <a:pt x="288" y="212"/>
                  </a:lnTo>
                  <a:lnTo>
                    <a:pt x="284" y="256"/>
                  </a:lnTo>
                  <a:lnTo>
                    <a:pt x="280" y="252"/>
                  </a:lnTo>
                  <a:lnTo>
                    <a:pt x="276" y="272"/>
                  </a:lnTo>
                  <a:lnTo>
                    <a:pt x="272" y="312"/>
                  </a:lnTo>
                  <a:lnTo>
                    <a:pt x="268" y="280"/>
                  </a:lnTo>
                  <a:lnTo>
                    <a:pt x="264" y="316"/>
                  </a:lnTo>
                  <a:lnTo>
                    <a:pt x="260" y="288"/>
                  </a:lnTo>
                  <a:lnTo>
                    <a:pt x="256" y="296"/>
                  </a:lnTo>
                  <a:lnTo>
                    <a:pt x="252" y="248"/>
                  </a:lnTo>
                  <a:lnTo>
                    <a:pt x="248" y="264"/>
                  </a:lnTo>
                  <a:lnTo>
                    <a:pt x="244" y="224"/>
                  </a:lnTo>
                  <a:lnTo>
                    <a:pt x="240" y="204"/>
                  </a:lnTo>
                  <a:lnTo>
                    <a:pt x="236" y="216"/>
                  </a:lnTo>
                  <a:lnTo>
                    <a:pt x="232" y="192"/>
                  </a:lnTo>
                  <a:lnTo>
                    <a:pt x="228" y="236"/>
                  </a:lnTo>
                  <a:lnTo>
                    <a:pt x="224" y="248"/>
                  </a:lnTo>
                  <a:lnTo>
                    <a:pt x="220" y="280"/>
                  </a:lnTo>
                  <a:lnTo>
                    <a:pt x="216" y="300"/>
                  </a:lnTo>
                  <a:lnTo>
                    <a:pt x="212" y="328"/>
                  </a:lnTo>
                  <a:lnTo>
                    <a:pt x="208" y="300"/>
                  </a:lnTo>
                  <a:lnTo>
                    <a:pt x="204" y="328"/>
                  </a:lnTo>
                  <a:lnTo>
                    <a:pt x="200" y="296"/>
                  </a:lnTo>
                  <a:lnTo>
                    <a:pt x="196" y="308"/>
                  </a:lnTo>
                  <a:lnTo>
                    <a:pt x="192" y="296"/>
                  </a:lnTo>
                  <a:lnTo>
                    <a:pt x="188" y="252"/>
                  </a:lnTo>
                  <a:lnTo>
                    <a:pt x="184" y="288"/>
                  </a:lnTo>
                  <a:lnTo>
                    <a:pt x="180" y="228"/>
                  </a:lnTo>
                  <a:lnTo>
                    <a:pt x="176" y="264"/>
                  </a:lnTo>
                  <a:lnTo>
                    <a:pt x="172" y="248"/>
                  </a:lnTo>
                  <a:lnTo>
                    <a:pt x="168" y="292"/>
                  </a:lnTo>
                  <a:lnTo>
                    <a:pt x="164" y="276"/>
                  </a:lnTo>
                  <a:lnTo>
                    <a:pt x="160" y="328"/>
                  </a:lnTo>
                  <a:lnTo>
                    <a:pt x="156" y="352"/>
                  </a:lnTo>
                  <a:lnTo>
                    <a:pt x="152" y="336"/>
                  </a:lnTo>
                  <a:lnTo>
                    <a:pt x="148" y="372"/>
                  </a:lnTo>
                  <a:lnTo>
                    <a:pt x="144" y="332"/>
                  </a:lnTo>
                  <a:lnTo>
                    <a:pt x="140" y="360"/>
                  </a:lnTo>
                  <a:lnTo>
                    <a:pt x="136" y="316"/>
                  </a:lnTo>
                  <a:lnTo>
                    <a:pt x="132" y="340"/>
                  </a:lnTo>
                  <a:lnTo>
                    <a:pt x="128" y="328"/>
                  </a:lnTo>
                  <a:lnTo>
                    <a:pt x="124" y="308"/>
                  </a:lnTo>
                  <a:lnTo>
                    <a:pt x="120" y="272"/>
                  </a:lnTo>
                  <a:lnTo>
                    <a:pt x="116" y="288"/>
                  </a:lnTo>
                  <a:lnTo>
                    <a:pt x="112" y="252"/>
                  </a:lnTo>
                  <a:lnTo>
                    <a:pt x="108" y="212"/>
                  </a:lnTo>
                  <a:lnTo>
                    <a:pt x="104" y="200"/>
                  </a:lnTo>
                  <a:lnTo>
                    <a:pt x="100" y="212"/>
                  </a:lnTo>
                  <a:lnTo>
                    <a:pt x="96" y="208"/>
                  </a:lnTo>
                  <a:lnTo>
                    <a:pt x="92" y="216"/>
                  </a:lnTo>
                  <a:lnTo>
                    <a:pt x="88" y="260"/>
                  </a:lnTo>
                  <a:lnTo>
                    <a:pt x="84" y="204"/>
                  </a:lnTo>
                  <a:lnTo>
                    <a:pt x="80" y="240"/>
                  </a:lnTo>
                  <a:lnTo>
                    <a:pt x="76" y="244"/>
                  </a:lnTo>
                  <a:lnTo>
                    <a:pt x="72" y="240"/>
                  </a:lnTo>
                  <a:lnTo>
                    <a:pt x="68" y="244"/>
                  </a:lnTo>
                  <a:lnTo>
                    <a:pt x="64" y="224"/>
                  </a:lnTo>
                  <a:lnTo>
                    <a:pt x="60" y="216"/>
                  </a:lnTo>
                  <a:lnTo>
                    <a:pt x="56" y="196"/>
                  </a:lnTo>
                  <a:lnTo>
                    <a:pt x="52" y="176"/>
                  </a:lnTo>
                  <a:lnTo>
                    <a:pt x="48" y="136"/>
                  </a:lnTo>
                  <a:lnTo>
                    <a:pt x="44" y="120"/>
                  </a:lnTo>
                  <a:lnTo>
                    <a:pt x="40" y="44"/>
                  </a:lnTo>
                  <a:lnTo>
                    <a:pt x="36" y="52"/>
                  </a:lnTo>
                  <a:lnTo>
                    <a:pt x="32" y="76"/>
                  </a:lnTo>
                  <a:lnTo>
                    <a:pt x="28" y="48"/>
                  </a:lnTo>
                  <a:lnTo>
                    <a:pt x="24" y="80"/>
                  </a:lnTo>
                  <a:lnTo>
                    <a:pt x="20" y="88"/>
                  </a:lnTo>
                  <a:lnTo>
                    <a:pt x="16" y="136"/>
                  </a:lnTo>
                  <a:lnTo>
                    <a:pt x="12" y="156"/>
                  </a:lnTo>
                  <a:lnTo>
                    <a:pt x="8" y="164"/>
                  </a:lnTo>
                  <a:lnTo>
                    <a:pt x="4" y="216"/>
                  </a:lnTo>
                  <a:lnTo>
                    <a:pt x="0" y="224"/>
                  </a:lnTo>
                  <a:lnTo>
                    <a:pt x="0" y="192"/>
                  </a:lnTo>
                </a:path>
              </a:pathLst>
            </a:custGeom>
            <a:noFill/>
            <a:ln w="0">
              <a:solidFill>
                <a:srgbClr val="CCCCCC"/>
              </a:solidFill>
              <a:prstDash val="solid"/>
              <a:round/>
              <a:headEnd/>
              <a:tailEnd/>
            </a:ln>
          </p:spPr>
          <p:txBody>
            <a:bodyPr/>
            <a:lstStyle/>
            <a:p>
              <a:endParaRPr lang="en-GB"/>
            </a:p>
          </p:txBody>
        </p:sp>
        <p:sp>
          <p:nvSpPr>
            <p:cNvPr id="140" name="Freeform 163"/>
            <p:cNvSpPr>
              <a:spLocks/>
            </p:cNvSpPr>
            <p:nvPr/>
          </p:nvSpPr>
          <p:spPr bwMode="auto">
            <a:xfrm>
              <a:off x="7473702" y="4614193"/>
              <a:ext cx="1633537" cy="463550"/>
            </a:xfrm>
            <a:custGeom>
              <a:avLst/>
              <a:gdLst>
                <a:gd name="T0" fmla="*/ 80644962 w 1029"/>
                <a:gd name="T1" fmla="*/ 574595583 h 292"/>
                <a:gd name="T2" fmla="*/ 171370541 w 1029"/>
                <a:gd name="T3" fmla="*/ 312499344 h 292"/>
                <a:gd name="T4" fmla="*/ 262096145 w 1029"/>
                <a:gd name="T5" fmla="*/ 383063689 h 292"/>
                <a:gd name="T6" fmla="*/ 352821699 w 1029"/>
                <a:gd name="T7" fmla="*/ 110886878 h 292"/>
                <a:gd name="T8" fmla="*/ 443547352 w 1029"/>
                <a:gd name="T9" fmla="*/ 292338102 h 292"/>
                <a:gd name="T10" fmla="*/ 534272906 w 1029"/>
                <a:gd name="T11" fmla="*/ 100806233 h 292"/>
                <a:gd name="T12" fmla="*/ 624998461 w 1029"/>
                <a:gd name="T13" fmla="*/ 292338102 h 292"/>
                <a:gd name="T14" fmla="*/ 715724015 w 1029"/>
                <a:gd name="T15" fmla="*/ 332660585 h 292"/>
                <a:gd name="T16" fmla="*/ 806449569 w 1029"/>
                <a:gd name="T17" fmla="*/ 332660585 h 292"/>
                <a:gd name="T18" fmla="*/ 897175322 w 1029"/>
                <a:gd name="T19" fmla="*/ 645159929 h 292"/>
                <a:gd name="T20" fmla="*/ 987900876 w 1029"/>
                <a:gd name="T21" fmla="*/ 443547513 h 292"/>
                <a:gd name="T22" fmla="*/ 1078626430 w 1029"/>
                <a:gd name="T23" fmla="*/ 171370603 h 292"/>
                <a:gd name="T24" fmla="*/ 1169351984 w 1029"/>
                <a:gd name="T25" fmla="*/ 372983068 h 292"/>
                <a:gd name="T26" fmla="*/ 1260077538 w 1029"/>
                <a:gd name="T27" fmla="*/ 161289982 h 292"/>
                <a:gd name="T28" fmla="*/ 1360883710 w 1029"/>
                <a:gd name="T29" fmla="*/ 312499344 h 292"/>
                <a:gd name="T30" fmla="*/ 1451609264 w 1029"/>
                <a:gd name="T31" fmla="*/ 292338102 h 292"/>
                <a:gd name="T32" fmla="*/ 1542334818 w 1029"/>
                <a:gd name="T33" fmla="*/ 393144310 h 292"/>
                <a:gd name="T34" fmla="*/ 1633060372 w 1029"/>
                <a:gd name="T35" fmla="*/ 90725612 h 292"/>
                <a:gd name="T36" fmla="*/ 1723786323 w 1029"/>
                <a:gd name="T37" fmla="*/ 302418723 h 292"/>
                <a:gd name="T38" fmla="*/ 1814510290 w 1029"/>
                <a:gd name="T39" fmla="*/ 201612465 h 292"/>
                <a:gd name="T40" fmla="*/ 1905235844 w 1029"/>
                <a:gd name="T41" fmla="*/ 201612465 h 292"/>
                <a:gd name="T42" fmla="*/ 1995961398 w 1029"/>
                <a:gd name="T43" fmla="*/ 282257481 h 292"/>
                <a:gd name="T44" fmla="*/ 2086686952 w 1029"/>
                <a:gd name="T45" fmla="*/ 362902448 h 292"/>
                <a:gd name="T46" fmla="*/ 2147483647 w 1029"/>
                <a:gd name="T47" fmla="*/ 352821827 h 292"/>
                <a:gd name="T48" fmla="*/ 2147483647 w 1029"/>
                <a:gd name="T49" fmla="*/ 302418723 h 292"/>
                <a:gd name="T50" fmla="*/ 2147483647 w 1029"/>
                <a:gd name="T51" fmla="*/ 302418723 h 292"/>
                <a:gd name="T52" fmla="*/ 2147483647 w 1029"/>
                <a:gd name="T53" fmla="*/ 201612465 h 292"/>
                <a:gd name="T54" fmla="*/ 2147483647 w 1029"/>
                <a:gd name="T55" fmla="*/ 453628134 h 292"/>
                <a:gd name="T56" fmla="*/ 2147483647 w 1029"/>
                <a:gd name="T57" fmla="*/ 534273100 h 292"/>
                <a:gd name="T58" fmla="*/ 2147483647 w 1029"/>
                <a:gd name="T59" fmla="*/ 292338102 h 292"/>
                <a:gd name="T60" fmla="*/ 2147483647 w 1029"/>
                <a:gd name="T61" fmla="*/ 393144310 h 292"/>
                <a:gd name="T62" fmla="*/ 2147483647 w 1029"/>
                <a:gd name="T63" fmla="*/ 403224931 h 292"/>
                <a:gd name="T64" fmla="*/ 2147483647 w 1029"/>
                <a:gd name="T65" fmla="*/ 443547513 h 292"/>
                <a:gd name="T66" fmla="*/ 2086686952 w 1029"/>
                <a:gd name="T67" fmla="*/ 453628134 h 292"/>
                <a:gd name="T68" fmla="*/ 1995961398 w 1029"/>
                <a:gd name="T69" fmla="*/ 372983068 h 292"/>
                <a:gd name="T70" fmla="*/ 1905235844 w 1029"/>
                <a:gd name="T71" fmla="*/ 292338102 h 292"/>
                <a:gd name="T72" fmla="*/ 1814510290 w 1029"/>
                <a:gd name="T73" fmla="*/ 292338102 h 292"/>
                <a:gd name="T74" fmla="*/ 1723786323 w 1029"/>
                <a:gd name="T75" fmla="*/ 393144310 h 292"/>
                <a:gd name="T76" fmla="*/ 1633060372 w 1029"/>
                <a:gd name="T77" fmla="*/ 181451224 h 292"/>
                <a:gd name="T78" fmla="*/ 1542334818 w 1029"/>
                <a:gd name="T79" fmla="*/ 483869996 h 292"/>
                <a:gd name="T80" fmla="*/ 1451609264 w 1029"/>
                <a:gd name="T81" fmla="*/ 383063689 h 292"/>
                <a:gd name="T82" fmla="*/ 1360883710 w 1029"/>
                <a:gd name="T83" fmla="*/ 403224931 h 292"/>
                <a:gd name="T84" fmla="*/ 1260077538 w 1029"/>
                <a:gd name="T85" fmla="*/ 252015619 h 292"/>
                <a:gd name="T86" fmla="*/ 1169351984 w 1029"/>
                <a:gd name="T87" fmla="*/ 463708755 h 292"/>
                <a:gd name="T88" fmla="*/ 1078626430 w 1029"/>
                <a:gd name="T89" fmla="*/ 272176860 h 292"/>
                <a:gd name="T90" fmla="*/ 987900876 w 1029"/>
                <a:gd name="T91" fmla="*/ 534273100 h 292"/>
                <a:gd name="T92" fmla="*/ 897175322 w 1029"/>
                <a:gd name="T93" fmla="*/ 735885516 h 292"/>
                <a:gd name="T94" fmla="*/ 806449569 w 1029"/>
                <a:gd name="T95" fmla="*/ 423386271 h 292"/>
                <a:gd name="T96" fmla="*/ 715724015 w 1029"/>
                <a:gd name="T97" fmla="*/ 433466892 h 292"/>
                <a:gd name="T98" fmla="*/ 624998461 w 1029"/>
                <a:gd name="T99" fmla="*/ 393144310 h 292"/>
                <a:gd name="T100" fmla="*/ 534272906 w 1029"/>
                <a:gd name="T101" fmla="*/ 201612465 h 292"/>
                <a:gd name="T102" fmla="*/ 443547352 w 1029"/>
                <a:gd name="T103" fmla="*/ 383063689 h 292"/>
                <a:gd name="T104" fmla="*/ 352821699 w 1029"/>
                <a:gd name="T105" fmla="*/ 211693136 h 292"/>
                <a:gd name="T106" fmla="*/ 262096145 w 1029"/>
                <a:gd name="T107" fmla="*/ 473789375 h 292"/>
                <a:gd name="T108" fmla="*/ 171370541 w 1029"/>
                <a:gd name="T109" fmla="*/ 403224931 h 292"/>
                <a:gd name="T110" fmla="*/ 80644962 w 1029"/>
                <a:gd name="T111" fmla="*/ 655240550 h 292"/>
                <a:gd name="T112" fmla="*/ 0 w 1029"/>
                <a:gd name="T113" fmla="*/ 322579964 h 2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292"/>
                <a:gd name="T173" fmla="*/ 1029 w 1029"/>
                <a:gd name="T174" fmla="*/ 292 h 2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292">
                  <a:moveTo>
                    <a:pt x="0" y="128"/>
                  </a:moveTo>
                  <a:lnTo>
                    <a:pt x="4" y="148"/>
                  </a:lnTo>
                  <a:lnTo>
                    <a:pt x="8" y="160"/>
                  </a:lnTo>
                  <a:lnTo>
                    <a:pt x="12" y="176"/>
                  </a:lnTo>
                  <a:lnTo>
                    <a:pt x="16" y="224"/>
                  </a:lnTo>
                  <a:lnTo>
                    <a:pt x="20" y="216"/>
                  </a:lnTo>
                  <a:lnTo>
                    <a:pt x="24" y="228"/>
                  </a:lnTo>
                  <a:lnTo>
                    <a:pt x="28" y="240"/>
                  </a:lnTo>
                  <a:lnTo>
                    <a:pt x="32" y="228"/>
                  </a:lnTo>
                  <a:lnTo>
                    <a:pt x="36" y="248"/>
                  </a:lnTo>
                  <a:lnTo>
                    <a:pt x="40" y="220"/>
                  </a:lnTo>
                  <a:lnTo>
                    <a:pt x="44" y="204"/>
                  </a:lnTo>
                  <a:lnTo>
                    <a:pt x="48" y="176"/>
                  </a:lnTo>
                  <a:lnTo>
                    <a:pt x="52" y="156"/>
                  </a:lnTo>
                  <a:lnTo>
                    <a:pt x="56" y="156"/>
                  </a:lnTo>
                  <a:lnTo>
                    <a:pt x="60" y="116"/>
                  </a:lnTo>
                  <a:lnTo>
                    <a:pt x="64" y="128"/>
                  </a:lnTo>
                  <a:lnTo>
                    <a:pt x="68" y="124"/>
                  </a:lnTo>
                  <a:lnTo>
                    <a:pt x="72" y="128"/>
                  </a:lnTo>
                  <a:lnTo>
                    <a:pt x="76" y="160"/>
                  </a:lnTo>
                  <a:lnTo>
                    <a:pt x="80" y="144"/>
                  </a:lnTo>
                  <a:lnTo>
                    <a:pt x="84" y="180"/>
                  </a:lnTo>
                  <a:lnTo>
                    <a:pt x="88" y="144"/>
                  </a:lnTo>
                  <a:lnTo>
                    <a:pt x="92" y="152"/>
                  </a:lnTo>
                  <a:lnTo>
                    <a:pt x="96" y="172"/>
                  </a:lnTo>
                  <a:lnTo>
                    <a:pt x="100" y="120"/>
                  </a:lnTo>
                  <a:lnTo>
                    <a:pt x="104" y="152"/>
                  </a:lnTo>
                  <a:lnTo>
                    <a:pt x="108" y="100"/>
                  </a:lnTo>
                  <a:lnTo>
                    <a:pt x="112" y="80"/>
                  </a:lnTo>
                  <a:lnTo>
                    <a:pt x="116" y="72"/>
                  </a:lnTo>
                  <a:lnTo>
                    <a:pt x="120" y="64"/>
                  </a:lnTo>
                  <a:lnTo>
                    <a:pt x="124" y="24"/>
                  </a:lnTo>
                  <a:lnTo>
                    <a:pt x="128" y="0"/>
                  </a:lnTo>
                  <a:lnTo>
                    <a:pt x="132" y="24"/>
                  </a:lnTo>
                  <a:lnTo>
                    <a:pt x="136" y="4"/>
                  </a:lnTo>
                  <a:lnTo>
                    <a:pt x="140" y="44"/>
                  </a:lnTo>
                  <a:lnTo>
                    <a:pt x="144" y="48"/>
                  </a:lnTo>
                  <a:lnTo>
                    <a:pt x="148" y="36"/>
                  </a:lnTo>
                  <a:lnTo>
                    <a:pt x="152" y="76"/>
                  </a:lnTo>
                  <a:lnTo>
                    <a:pt x="156" y="40"/>
                  </a:lnTo>
                  <a:lnTo>
                    <a:pt x="160" y="76"/>
                  </a:lnTo>
                  <a:lnTo>
                    <a:pt x="164" y="104"/>
                  </a:lnTo>
                  <a:lnTo>
                    <a:pt x="168" y="108"/>
                  </a:lnTo>
                  <a:lnTo>
                    <a:pt x="172" y="116"/>
                  </a:lnTo>
                  <a:lnTo>
                    <a:pt x="176" y="116"/>
                  </a:lnTo>
                  <a:lnTo>
                    <a:pt x="180" y="124"/>
                  </a:lnTo>
                  <a:lnTo>
                    <a:pt x="184" y="84"/>
                  </a:lnTo>
                  <a:lnTo>
                    <a:pt x="188" y="68"/>
                  </a:lnTo>
                  <a:lnTo>
                    <a:pt x="192" y="84"/>
                  </a:lnTo>
                  <a:lnTo>
                    <a:pt x="196" y="40"/>
                  </a:lnTo>
                  <a:lnTo>
                    <a:pt x="200" y="56"/>
                  </a:lnTo>
                  <a:lnTo>
                    <a:pt x="204" y="44"/>
                  </a:lnTo>
                  <a:lnTo>
                    <a:pt x="208" y="40"/>
                  </a:lnTo>
                  <a:lnTo>
                    <a:pt x="212" y="40"/>
                  </a:lnTo>
                  <a:lnTo>
                    <a:pt x="216" y="84"/>
                  </a:lnTo>
                  <a:lnTo>
                    <a:pt x="220" y="68"/>
                  </a:lnTo>
                  <a:lnTo>
                    <a:pt x="224" y="128"/>
                  </a:lnTo>
                  <a:lnTo>
                    <a:pt x="228" y="108"/>
                  </a:lnTo>
                  <a:lnTo>
                    <a:pt x="232" y="140"/>
                  </a:lnTo>
                  <a:lnTo>
                    <a:pt x="236" y="132"/>
                  </a:lnTo>
                  <a:lnTo>
                    <a:pt x="240" y="136"/>
                  </a:lnTo>
                  <a:lnTo>
                    <a:pt x="244" y="120"/>
                  </a:lnTo>
                  <a:lnTo>
                    <a:pt x="248" y="116"/>
                  </a:lnTo>
                  <a:lnTo>
                    <a:pt x="252" y="108"/>
                  </a:lnTo>
                  <a:lnTo>
                    <a:pt x="256" y="132"/>
                  </a:lnTo>
                  <a:lnTo>
                    <a:pt x="260" y="108"/>
                  </a:lnTo>
                  <a:lnTo>
                    <a:pt x="264" y="96"/>
                  </a:lnTo>
                  <a:lnTo>
                    <a:pt x="268" y="104"/>
                  </a:lnTo>
                  <a:lnTo>
                    <a:pt x="272" y="100"/>
                  </a:lnTo>
                  <a:lnTo>
                    <a:pt x="276" y="104"/>
                  </a:lnTo>
                  <a:lnTo>
                    <a:pt x="280" y="112"/>
                  </a:lnTo>
                  <a:lnTo>
                    <a:pt x="284" y="132"/>
                  </a:lnTo>
                  <a:lnTo>
                    <a:pt x="288" y="128"/>
                  </a:lnTo>
                  <a:lnTo>
                    <a:pt x="292" y="156"/>
                  </a:lnTo>
                  <a:lnTo>
                    <a:pt x="296" y="188"/>
                  </a:lnTo>
                  <a:lnTo>
                    <a:pt x="300" y="168"/>
                  </a:lnTo>
                  <a:lnTo>
                    <a:pt x="304" y="192"/>
                  </a:lnTo>
                  <a:lnTo>
                    <a:pt x="308" y="180"/>
                  </a:lnTo>
                  <a:lnTo>
                    <a:pt x="312" y="156"/>
                  </a:lnTo>
                  <a:lnTo>
                    <a:pt x="316" y="148"/>
                  </a:lnTo>
                  <a:lnTo>
                    <a:pt x="320" y="132"/>
                  </a:lnTo>
                  <a:lnTo>
                    <a:pt x="324" y="148"/>
                  </a:lnTo>
                  <a:lnTo>
                    <a:pt x="328" y="144"/>
                  </a:lnTo>
                  <a:lnTo>
                    <a:pt x="332" y="188"/>
                  </a:lnTo>
                  <a:lnTo>
                    <a:pt x="336" y="172"/>
                  </a:lnTo>
                  <a:lnTo>
                    <a:pt x="340" y="212"/>
                  </a:lnTo>
                  <a:lnTo>
                    <a:pt x="344" y="216"/>
                  </a:lnTo>
                  <a:lnTo>
                    <a:pt x="348" y="244"/>
                  </a:lnTo>
                  <a:lnTo>
                    <a:pt x="352" y="212"/>
                  </a:lnTo>
                  <a:lnTo>
                    <a:pt x="356" y="256"/>
                  </a:lnTo>
                  <a:lnTo>
                    <a:pt x="360" y="208"/>
                  </a:lnTo>
                  <a:lnTo>
                    <a:pt x="364" y="228"/>
                  </a:lnTo>
                  <a:lnTo>
                    <a:pt x="368" y="192"/>
                  </a:lnTo>
                  <a:lnTo>
                    <a:pt x="372" y="224"/>
                  </a:lnTo>
                  <a:lnTo>
                    <a:pt x="376" y="176"/>
                  </a:lnTo>
                  <a:lnTo>
                    <a:pt x="380" y="204"/>
                  </a:lnTo>
                  <a:lnTo>
                    <a:pt x="384" y="168"/>
                  </a:lnTo>
                  <a:lnTo>
                    <a:pt x="388" y="180"/>
                  </a:lnTo>
                  <a:lnTo>
                    <a:pt x="392" y="176"/>
                  </a:lnTo>
                  <a:lnTo>
                    <a:pt x="396" y="200"/>
                  </a:lnTo>
                  <a:lnTo>
                    <a:pt x="400" y="188"/>
                  </a:lnTo>
                  <a:lnTo>
                    <a:pt x="404" y="164"/>
                  </a:lnTo>
                  <a:lnTo>
                    <a:pt x="408" y="160"/>
                  </a:lnTo>
                  <a:lnTo>
                    <a:pt x="412" y="136"/>
                  </a:lnTo>
                  <a:lnTo>
                    <a:pt x="416" y="132"/>
                  </a:lnTo>
                  <a:lnTo>
                    <a:pt x="420" y="88"/>
                  </a:lnTo>
                  <a:lnTo>
                    <a:pt x="424" y="96"/>
                  </a:lnTo>
                  <a:lnTo>
                    <a:pt x="428" y="68"/>
                  </a:lnTo>
                  <a:lnTo>
                    <a:pt x="432" y="96"/>
                  </a:lnTo>
                  <a:lnTo>
                    <a:pt x="436" y="140"/>
                  </a:lnTo>
                  <a:lnTo>
                    <a:pt x="440" y="144"/>
                  </a:lnTo>
                  <a:lnTo>
                    <a:pt x="444" y="200"/>
                  </a:lnTo>
                  <a:lnTo>
                    <a:pt x="448" y="184"/>
                  </a:lnTo>
                  <a:lnTo>
                    <a:pt x="452" y="208"/>
                  </a:lnTo>
                  <a:lnTo>
                    <a:pt x="456" y="152"/>
                  </a:lnTo>
                  <a:lnTo>
                    <a:pt x="460" y="184"/>
                  </a:lnTo>
                  <a:lnTo>
                    <a:pt x="464" y="148"/>
                  </a:lnTo>
                  <a:lnTo>
                    <a:pt x="468" y="148"/>
                  </a:lnTo>
                  <a:lnTo>
                    <a:pt x="472" y="112"/>
                  </a:lnTo>
                  <a:lnTo>
                    <a:pt x="476" y="116"/>
                  </a:lnTo>
                  <a:lnTo>
                    <a:pt x="480" y="96"/>
                  </a:lnTo>
                  <a:lnTo>
                    <a:pt x="484" y="76"/>
                  </a:lnTo>
                  <a:lnTo>
                    <a:pt x="488" y="92"/>
                  </a:lnTo>
                  <a:lnTo>
                    <a:pt x="492" y="60"/>
                  </a:lnTo>
                  <a:lnTo>
                    <a:pt x="496" y="56"/>
                  </a:lnTo>
                  <a:lnTo>
                    <a:pt x="500" y="64"/>
                  </a:lnTo>
                  <a:lnTo>
                    <a:pt x="504" y="80"/>
                  </a:lnTo>
                  <a:lnTo>
                    <a:pt x="508" y="84"/>
                  </a:lnTo>
                  <a:lnTo>
                    <a:pt x="516" y="104"/>
                  </a:lnTo>
                  <a:lnTo>
                    <a:pt x="520" y="72"/>
                  </a:lnTo>
                  <a:lnTo>
                    <a:pt x="524" y="92"/>
                  </a:lnTo>
                  <a:lnTo>
                    <a:pt x="528" y="68"/>
                  </a:lnTo>
                  <a:lnTo>
                    <a:pt x="532" y="80"/>
                  </a:lnTo>
                  <a:lnTo>
                    <a:pt x="536" y="76"/>
                  </a:lnTo>
                  <a:lnTo>
                    <a:pt x="540" y="124"/>
                  </a:lnTo>
                  <a:lnTo>
                    <a:pt x="544" y="108"/>
                  </a:lnTo>
                  <a:lnTo>
                    <a:pt x="548" y="132"/>
                  </a:lnTo>
                  <a:lnTo>
                    <a:pt x="552" y="104"/>
                  </a:lnTo>
                  <a:lnTo>
                    <a:pt x="556" y="128"/>
                  </a:lnTo>
                  <a:lnTo>
                    <a:pt x="560" y="108"/>
                  </a:lnTo>
                  <a:lnTo>
                    <a:pt x="564" y="104"/>
                  </a:lnTo>
                  <a:lnTo>
                    <a:pt x="568" y="84"/>
                  </a:lnTo>
                  <a:lnTo>
                    <a:pt x="572" y="116"/>
                  </a:lnTo>
                  <a:lnTo>
                    <a:pt x="576" y="116"/>
                  </a:lnTo>
                  <a:lnTo>
                    <a:pt x="580" y="156"/>
                  </a:lnTo>
                  <a:lnTo>
                    <a:pt x="584" y="184"/>
                  </a:lnTo>
                  <a:lnTo>
                    <a:pt x="588" y="184"/>
                  </a:lnTo>
                  <a:lnTo>
                    <a:pt x="592" y="192"/>
                  </a:lnTo>
                  <a:lnTo>
                    <a:pt x="596" y="196"/>
                  </a:lnTo>
                  <a:lnTo>
                    <a:pt x="600" y="200"/>
                  </a:lnTo>
                  <a:lnTo>
                    <a:pt x="604" y="180"/>
                  </a:lnTo>
                  <a:lnTo>
                    <a:pt x="608" y="184"/>
                  </a:lnTo>
                  <a:lnTo>
                    <a:pt x="612" y="156"/>
                  </a:lnTo>
                  <a:lnTo>
                    <a:pt x="616" y="156"/>
                  </a:lnTo>
                  <a:lnTo>
                    <a:pt x="620" y="144"/>
                  </a:lnTo>
                  <a:lnTo>
                    <a:pt x="624" y="156"/>
                  </a:lnTo>
                  <a:lnTo>
                    <a:pt x="628" y="136"/>
                  </a:lnTo>
                  <a:lnTo>
                    <a:pt x="632" y="144"/>
                  </a:lnTo>
                  <a:lnTo>
                    <a:pt x="636" y="120"/>
                  </a:lnTo>
                  <a:lnTo>
                    <a:pt x="640" y="96"/>
                  </a:lnTo>
                  <a:lnTo>
                    <a:pt x="644" y="88"/>
                  </a:lnTo>
                  <a:lnTo>
                    <a:pt x="648" y="36"/>
                  </a:lnTo>
                  <a:lnTo>
                    <a:pt x="652" y="68"/>
                  </a:lnTo>
                  <a:lnTo>
                    <a:pt x="656" y="24"/>
                  </a:lnTo>
                  <a:lnTo>
                    <a:pt x="660" y="52"/>
                  </a:lnTo>
                  <a:lnTo>
                    <a:pt x="664" y="36"/>
                  </a:lnTo>
                  <a:lnTo>
                    <a:pt x="668" y="84"/>
                  </a:lnTo>
                  <a:lnTo>
                    <a:pt x="672" y="44"/>
                  </a:lnTo>
                  <a:lnTo>
                    <a:pt x="676" y="108"/>
                  </a:lnTo>
                  <a:lnTo>
                    <a:pt x="680" y="68"/>
                  </a:lnTo>
                  <a:lnTo>
                    <a:pt x="684" y="120"/>
                  </a:lnTo>
                  <a:lnTo>
                    <a:pt x="688" y="84"/>
                  </a:lnTo>
                  <a:lnTo>
                    <a:pt x="692" y="116"/>
                  </a:lnTo>
                  <a:lnTo>
                    <a:pt x="696" y="132"/>
                  </a:lnTo>
                  <a:lnTo>
                    <a:pt x="700" y="108"/>
                  </a:lnTo>
                  <a:lnTo>
                    <a:pt x="704" y="140"/>
                  </a:lnTo>
                  <a:lnTo>
                    <a:pt x="708" y="108"/>
                  </a:lnTo>
                  <a:lnTo>
                    <a:pt x="712" y="104"/>
                  </a:lnTo>
                  <a:lnTo>
                    <a:pt x="716" y="96"/>
                  </a:lnTo>
                  <a:lnTo>
                    <a:pt x="720" y="80"/>
                  </a:lnTo>
                  <a:lnTo>
                    <a:pt x="724" y="72"/>
                  </a:lnTo>
                  <a:lnTo>
                    <a:pt x="728" y="84"/>
                  </a:lnTo>
                  <a:lnTo>
                    <a:pt x="732" y="48"/>
                  </a:lnTo>
                  <a:lnTo>
                    <a:pt x="736" y="76"/>
                  </a:lnTo>
                  <a:lnTo>
                    <a:pt x="740" y="48"/>
                  </a:lnTo>
                  <a:lnTo>
                    <a:pt x="744" y="52"/>
                  </a:lnTo>
                  <a:lnTo>
                    <a:pt x="748" y="48"/>
                  </a:lnTo>
                  <a:lnTo>
                    <a:pt x="752" y="64"/>
                  </a:lnTo>
                  <a:lnTo>
                    <a:pt x="756" y="80"/>
                  </a:lnTo>
                  <a:lnTo>
                    <a:pt x="760" y="104"/>
                  </a:lnTo>
                  <a:lnTo>
                    <a:pt x="764" y="112"/>
                  </a:lnTo>
                  <a:lnTo>
                    <a:pt x="768" y="128"/>
                  </a:lnTo>
                  <a:lnTo>
                    <a:pt x="772" y="140"/>
                  </a:lnTo>
                  <a:lnTo>
                    <a:pt x="776" y="136"/>
                  </a:lnTo>
                  <a:lnTo>
                    <a:pt x="780" y="108"/>
                  </a:lnTo>
                  <a:lnTo>
                    <a:pt x="784" y="116"/>
                  </a:lnTo>
                  <a:lnTo>
                    <a:pt x="788" y="128"/>
                  </a:lnTo>
                  <a:lnTo>
                    <a:pt x="792" y="112"/>
                  </a:lnTo>
                  <a:lnTo>
                    <a:pt x="796" y="136"/>
                  </a:lnTo>
                  <a:lnTo>
                    <a:pt x="800" y="132"/>
                  </a:lnTo>
                  <a:lnTo>
                    <a:pt x="804" y="160"/>
                  </a:lnTo>
                  <a:lnTo>
                    <a:pt x="808" y="176"/>
                  </a:lnTo>
                  <a:lnTo>
                    <a:pt x="812" y="180"/>
                  </a:lnTo>
                  <a:lnTo>
                    <a:pt x="816" y="164"/>
                  </a:lnTo>
                  <a:lnTo>
                    <a:pt x="820" y="152"/>
                  </a:lnTo>
                  <a:lnTo>
                    <a:pt x="824" y="144"/>
                  </a:lnTo>
                  <a:lnTo>
                    <a:pt x="828" y="144"/>
                  </a:lnTo>
                  <a:lnTo>
                    <a:pt x="832" y="132"/>
                  </a:lnTo>
                  <a:lnTo>
                    <a:pt x="837" y="164"/>
                  </a:lnTo>
                  <a:lnTo>
                    <a:pt x="841" y="116"/>
                  </a:lnTo>
                  <a:lnTo>
                    <a:pt x="845" y="156"/>
                  </a:lnTo>
                  <a:lnTo>
                    <a:pt x="849" y="140"/>
                  </a:lnTo>
                  <a:lnTo>
                    <a:pt x="853" y="172"/>
                  </a:lnTo>
                  <a:lnTo>
                    <a:pt x="857" y="120"/>
                  </a:lnTo>
                  <a:lnTo>
                    <a:pt x="861" y="172"/>
                  </a:lnTo>
                  <a:lnTo>
                    <a:pt x="865" y="140"/>
                  </a:lnTo>
                  <a:lnTo>
                    <a:pt x="869" y="132"/>
                  </a:lnTo>
                  <a:lnTo>
                    <a:pt x="873" y="144"/>
                  </a:lnTo>
                  <a:lnTo>
                    <a:pt x="877" y="120"/>
                  </a:lnTo>
                  <a:lnTo>
                    <a:pt x="881" y="120"/>
                  </a:lnTo>
                  <a:lnTo>
                    <a:pt x="885" y="84"/>
                  </a:lnTo>
                  <a:lnTo>
                    <a:pt x="889" y="96"/>
                  </a:lnTo>
                  <a:lnTo>
                    <a:pt x="893" y="80"/>
                  </a:lnTo>
                  <a:lnTo>
                    <a:pt x="897" y="112"/>
                  </a:lnTo>
                  <a:lnTo>
                    <a:pt x="901" y="120"/>
                  </a:lnTo>
                  <a:lnTo>
                    <a:pt x="905" y="124"/>
                  </a:lnTo>
                  <a:lnTo>
                    <a:pt x="909" y="152"/>
                  </a:lnTo>
                  <a:lnTo>
                    <a:pt x="913" y="120"/>
                  </a:lnTo>
                  <a:lnTo>
                    <a:pt x="917" y="136"/>
                  </a:lnTo>
                  <a:lnTo>
                    <a:pt x="921" y="112"/>
                  </a:lnTo>
                  <a:lnTo>
                    <a:pt x="925" y="128"/>
                  </a:lnTo>
                  <a:lnTo>
                    <a:pt x="929" y="108"/>
                  </a:lnTo>
                  <a:lnTo>
                    <a:pt x="933" y="136"/>
                  </a:lnTo>
                  <a:lnTo>
                    <a:pt x="937" y="120"/>
                  </a:lnTo>
                  <a:lnTo>
                    <a:pt x="941" y="176"/>
                  </a:lnTo>
                  <a:lnTo>
                    <a:pt x="945" y="124"/>
                  </a:lnTo>
                  <a:lnTo>
                    <a:pt x="949" y="144"/>
                  </a:lnTo>
                  <a:lnTo>
                    <a:pt x="953" y="104"/>
                  </a:lnTo>
                  <a:lnTo>
                    <a:pt x="957" y="152"/>
                  </a:lnTo>
                  <a:lnTo>
                    <a:pt x="961" y="96"/>
                  </a:lnTo>
                  <a:lnTo>
                    <a:pt x="965" y="132"/>
                  </a:lnTo>
                  <a:lnTo>
                    <a:pt x="969" y="100"/>
                  </a:lnTo>
                  <a:lnTo>
                    <a:pt x="973" y="80"/>
                  </a:lnTo>
                  <a:lnTo>
                    <a:pt x="977" y="84"/>
                  </a:lnTo>
                  <a:lnTo>
                    <a:pt x="981" y="112"/>
                  </a:lnTo>
                  <a:lnTo>
                    <a:pt x="985" y="100"/>
                  </a:lnTo>
                  <a:lnTo>
                    <a:pt x="989" y="148"/>
                  </a:lnTo>
                  <a:lnTo>
                    <a:pt x="993" y="144"/>
                  </a:lnTo>
                  <a:lnTo>
                    <a:pt x="997" y="172"/>
                  </a:lnTo>
                  <a:lnTo>
                    <a:pt x="1001" y="176"/>
                  </a:lnTo>
                  <a:lnTo>
                    <a:pt x="1005" y="180"/>
                  </a:lnTo>
                  <a:lnTo>
                    <a:pt x="1009" y="180"/>
                  </a:lnTo>
                  <a:lnTo>
                    <a:pt x="1013" y="148"/>
                  </a:lnTo>
                  <a:lnTo>
                    <a:pt x="1017" y="140"/>
                  </a:lnTo>
                  <a:lnTo>
                    <a:pt x="1021" y="128"/>
                  </a:lnTo>
                  <a:lnTo>
                    <a:pt x="1029" y="136"/>
                  </a:lnTo>
                  <a:lnTo>
                    <a:pt x="1029" y="172"/>
                  </a:lnTo>
                  <a:lnTo>
                    <a:pt x="1021" y="164"/>
                  </a:lnTo>
                  <a:lnTo>
                    <a:pt x="1017" y="172"/>
                  </a:lnTo>
                  <a:lnTo>
                    <a:pt x="1013" y="184"/>
                  </a:lnTo>
                  <a:lnTo>
                    <a:pt x="1009" y="212"/>
                  </a:lnTo>
                  <a:lnTo>
                    <a:pt x="1005" y="212"/>
                  </a:lnTo>
                  <a:lnTo>
                    <a:pt x="1001" y="212"/>
                  </a:lnTo>
                  <a:lnTo>
                    <a:pt x="997" y="208"/>
                  </a:lnTo>
                  <a:lnTo>
                    <a:pt x="993" y="180"/>
                  </a:lnTo>
                  <a:lnTo>
                    <a:pt x="989" y="184"/>
                  </a:lnTo>
                  <a:lnTo>
                    <a:pt x="985" y="136"/>
                  </a:lnTo>
                  <a:lnTo>
                    <a:pt x="981" y="148"/>
                  </a:lnTo>
                  <a:lnTo>
                    <a:pt x="977" y="120"/>
                  </a:lnTo>
                  <a:lnTo>
                    <a:pt x="973" y="116"/>
                  </a:lnTo>
                  <a:lnTo>
                    <a:pt x="969" y="136"/>
                  </a:lnTo>
                  <a:lnTo>
                    <a:pt x="965" y="172"/>
                  </a:lnTo>
                  <a:lnTo>
                    <a:pt x="961" y="132"/>
                  </a:lnTo>
                  <a:lnTo>
                    <a:pt x="957" y="188"/>
                  </a:lnTo>
                  <a:lnTo>
                    <a:pt x="953" y="140"/>
                  </a:lnTo>
                  <a:lnTo>
                    <a:pt x="949" y="180"/>
                  </a:lnTo>
                  <a:lnTo>
                    <a:pt x="945" y="160"/>
                  </a:lnTo>
                  <a:lnTo>
                    <a:pt x="941" y="212"/>
                  </a:lnTo>
                  <a:lnTo>
                    <a:pt x="937" y="156"/>
                  </a:lnTo>
                  <a:lnTo>
                    <a:pt x="933" y="172"/>
                  </a:lnTo>
                  <a:lnTo>
                    <a:pt x="929" y="144"/>
                  </a:lnTo>
                  <a:lnTo>
                    <a:pt x="925" y="164"/>
                  </a:lnTo>
                  <a:lnTo>
                    <a:pt x="921" y="152"/>
                  </a:lnTo>
                  <a:lnTo>
                    <a:pt x="917" y="172"/>
                  </a:lnTo>
                  <a:lnTo>
                    <a:pt x="913" y="160"/>
                  </a:lnTo>
                  <a:lnTo>
                    <a:pt x="909" y="192"/>
                  </a:lnTo>
                  <a:lnTo>
                    <a:pt x="905" y="164"/>
                  </a:lnTo>
                  <a:lnTo>
                    <a:pt x="901" y="160"/>
                  </a:lnTo>
                  <a:lnTo>
                    <a:pt x="897" y="148"/>
                  </a:lnTo>
                  <a:lnTo>
                    <a:pt x="893" y="116"/>
                  </a:lnTo>
                  <a:lnTo>
                    <a:pt x="889" y="132"/>
                  </a:lnTo>
                  <a:lnTo>
                    <a:pt x="885" y="124"/>
                  </a:lnTo>
                  <a:lnTo>
                    <a:pt x="881" y="156"/>
                  </a:lnTo>
                  <a:lnTo>
                    <a:pt x="877" y="156"/>
                  </a:lnTo>
                  <a:lnTo>
                    <a:pt x="873" y="184"/>
                  </a:lnTo>
                  <a:lnTo>
                    <a:pt x="869" y="168"/>
                  </a:lnTo>
                  <a:lnTo>
                    <a:pt x="865" y="176"/>
                  </a:lnTo>
                  <a:lnTo>
                    <a:pt x="861" y="212"/>
                  </a:lnTo>
                  <a:lnTo>
                    <a:pt x="857" y="160"/>
                  </a:lnTo>
                  <a:lnTo>
                    <a:pt x="853" y="208"/>
                  </a:lnTo>
                  <a:lnTo>
                    <a:pt x="849" y="176"/>
                  </a:lnTo>
                  <a:lnTo>
                    <a:pt x="845" y="196"/>
                  </a:lnTo>
                  <a:lnTo>
                    <a:pt x="841" y="156"/>
                  </a:lnTo>
                  <a:lnTo>
                    <a:pt x="837" y="200"/>
                  </a:lnTo>
                  <a:lnTo>
                    <a:pt x="832" y="168"/>
                  </a:lnTo>
                  <a:lnTo>
                    <a:pt x="828" y="180"/>
                  </a:lnTo>
                  <a:lnTo>
                    <a:pt x="824" y="180"/>
                  </a:lnTo>
                  <a:lnTo>
                    <a:pt x="820" y="188"/>
                  </a:lnTo>
                  <a:lnTo>
                    <a:pt x="816" y="200"/>
                  </a:lnTo>
                  <a:lnTo>
                    <a:pt x="812" y="216"/>
                  </a:lnTo>
                  <a:lnTo>
                    <a:pt x="808" y="212"/>
                  </a:lnTo>
                  <a:lnTo>
                    <a:pt x="804" y="196"/>
                  </a:lnTo>
                  <a:lnTo>
                    <a:pt x="800" y="168"/>
                  </a:lnTo>
                  <a:lnTo>
                    <a:pt x="796" y="172"/>
                  </a:lnTo>
                  <a:lnTo>
                    <a:pt x="792" y="148"/>
                  </a:lnTo>
                  <a:lnTo>
                    <a:pt x="788" y="164"/>
                  </a:lnTo>
                  <a:lnTo>
                    <a:pt x="784" y="152"/>
                  </a:lnTo>
                  <a:lnTo>
                    <a:pt x="780" y="144"/>
                  </a:lnTo>
                  <a:lnTo>
                    <a:pt x="776" y="172"/>
                  </a:lnTo>
                  <a:lnTo>
                    <a:pt x="772" y="180"/>
                  </a:lnTo>
                  <a:lnTo>
                    <a:pt x="768" y="164"/>
                  </a:lnTo>
                  <a:lnTo>
                    <a:pt x="764" y="148"/>
                  </a:lnTo>
                  <a:lnTo>
                    <a:pt x="760" y="140"/>
                  </a:lnTo>
                  <a:lnTo>
                    <a:pt x="756" y="116"/>
                  </a:lnTo>
                  <a:lnTo>
                    <a:pt x="752" y="104"/>
                  </a:lnTo>
                  <a:lnTo>
                    <a:pt x="748" y="84"/>
                  </a:lnTo>
                  <a:lnTo>
                    <a:pt x="744" y="88"/>
                  </a:lnTo>
                  <a:lnTo>
                    <a:pt x="740" y="88"/>
                  </a:lnTo>
                  <a:lnTo>
                    <a:pt x="736" y="112"/>
                  </a:lnTo>
                  <a:lnTo>
                    <a:pt x="732" y="88"/>
                  </a:lnTo>
                  <a:lnTo>
                    <a:pt x="728" y="124"/>
                  </a:lnTo>
                  <a:lnTo>
                    <a:pt x="724" y="112"/>
                  </a:lnTo>
                  <a:lnTo>
                    <a:pt x="720" y="116"/>
                  </a:lnTo>
                  <a:lnTo>
                    <a:pt x="716" y="132"/>
                  </a:lnTo>
                  <a:lnTo>
                    <a:pt x="712" y="140"/>
                  </a:lnTo>
                  <a:lnTo>
                    <a:pt x="708" y="144"/>
                  </a:lnTo>
                  <a:lnTo>
                    <a:pt x="704" y="180"/>
                  </a:lnTo>
                  <a:lnTo>
                    <a:pt x="700" y="148"/>
                  </a:lnTo>
                  <a:lnTo>
                    <a:pt x="696" y="168"/>
                  </a:lnTo>
                  <a:lnTo>
                    <a:pt x="692" y="152"/>
                  </a:lnTo>
                  <a:lnTo>
                    <a:pt x="688" y="120"/>
                  </a:lnTo>
                  <a:lnTo>
                    <a:pt x="684" y="156"/>
                  </a:lnTo>
                  <a:lnTo>
                    <a:pt x="680" y="108"/>
                  </a:lnTo>
                  <a:lnTo>
                    <a:pt x="676" y="148"/>
                  </a:lnTo>
                  <a:lnTo>
                    <a:pt x="672" y="84"/>
                  </a:lnTo>
                  <a:lnTo>
                    <a:pt x="668" y="124"/>
                  </a:lnTo>
                  <a:lnTo>
                    <a:pt x="664" y="76"/>
                  </a:lnTo>
                  <a:lnTo>
                    <a:pt x="660" y="92"/>
                  </a:lnTo>
                  <a:lnTo>
                    <a:pt x="656" y="64"/>
                  </a:lnTo>
                  <a:lnTo>
                    <a:pt x="652" y="108"/>
                  </a:lnTo>
                  <a:lnTo>
                    <a:pt x="648" y="72"/>
                  </a:lnTo>
                  <a:lnTo>
                    <a:pt x="644" y="124"/>
                  </a:lnTo>
                  <a:lnTo>
                    <a:pt x="640" y="132"/>
                  </a:lnTo>
                  <a:lnTo>
                    <a:pt x="636" y="156"/>
                  </a:lnTo>
                  <a:lnTo>
                    <a:pt x="632" y="180"/>
                  </a:lnTo>
                  <a:lnTo>
                    <a:pt x="628" y="176"/>
                  </a:lnTo>
                  <a:lnTo>
                    <a:pt x="624" y="192"/>
                  </a:lnTo>
                  <a:lnTo>
                    <a:pt x="620" y="180"/>
                  </a:lnTo>
                  <a:lnTo>
                    <a:pt x="616" y="192"/>
                  </a:lnTo>
                  <a:lnTo>
                    <a:pt x="612" y="192"/>
                  </a:lnTo>
                  <a:lnTo>
                    <a:pt x="608" y="216"/>
                  </a:lnTo>
                  <a:lnTo>
                    <a:pt x="604" y="212"/>
                  </a:lnTo>
                  <a:lnTo>
                    <a:pt x="600" y="236"/>
                  </a:lnTo>
                  <a:lnTo>
                    <a:pt x="596" y="232"/>
                  </a:lnTo>
                  <a:lnTo>
                    <a:pt x="592" y="228"/>
                  </a:lnTo>
                  <a:lnTo>
                    <a:pt x="588" y="220"/>
                  </a:lnTo>
                  <a:lnTo>
                    <a:pt x="584" y="224"/>
                  </a:lnTo>
                  <a:lnTo>
                    <a:pt x="580" y="192"/>
                  </a:lnTo>
                  <a:lnTo>
                    <a:pt x="576" y="152"/>
                  </a:lnTo>
                  <a:lnTo>
                    <a:pt x="572" y="156"/>
                  </a:lnTo>
                  <a:lnTo>
                    <a:pt x="568" y="120"/>
                  </a:lnTo>
                  <a:lnTo>
                    <a:pt x="564" y="140"/>
                  </a:lnTo>
                  <a:lnTo>
                    <a:pt x="560" y="144"/>
                  </a:lnTo>
                  <a:lnTo>
                    <a:pt x="556" y="164"/>
                  </a:lnTo>
                  <a:lnTo>
                    <a:pt x="552" y="140"/>
                  </a:lnTo>
                  <a:lnTo>
                    <a:pt x="548" y="172"/>
                  </a:lnTo>
                  <a:lnTo>
                    <a:pt x="544" y="144"/>
                  </a:lnTo>
                  <a:lnTo>
                    <a:pt x="540" y="160"/>
                  </a:lnTo>
                  <a:lnTo>
                    <a:pt x="536" y="116"/>
                  </a:lnTo>
                  <a:lnTo>
                    <a:pt x="532" y="116"/>
                  </a:lnTo>
                  <a:lnTo>
                    <a:pt x="528" y="104"/>
                  </a:lnTo>
                  <a:lnTo>
                    <a:pt x="524" y="128"/>
                  </a:lnTo>
                  <a:lnTo>
                    <a:pt x="520" y="112"/>
                  </a:lnTo>
                  <a:lnTo>
                    <a:pt x="516" y="140"/>
                  </a:lnTo>
                  <a:lnTo>
                    <a:pt x="508" y="120"/>
                  </a:lnTo>
                  <a:lnTo>
                    <a:pt x="504" y="116"/>
                  </a:lnTo>
                  <a:lnTo>
                    <a:pt x="500" y="100"/>
                  </a:lnTo>
                  <a:lnTo>
                    <a:pt x="496" y="96"/>
                  </a:lnTo>
                  <a:lnTo>
                    <a:pt x="492" y="96"/>
                  </a:lnTo>
                  <a:lnTo>
                    <a:pt x="488" y="128"/>
                  </a:lnTo>
                  <a:lnTo>
                    <a:pt x="484" y="116"/>
                  </a:lnTo>
                  <a:lnTo>
                    <a:pt x="480" y="136"/>
                  </a:lnTo>
                  <a:lnTo>
                    <a:pt x="476" y="152"/>
                  </a:lnTo>
                  <a:lnTo>
                    <a:pt x="472" y="148"/>
                  </a:lnTo>
                  <a:lnTo>
                    <a:pt x="468" y="184"/>
                  </a:lnTo>
                  <a:lnTo>
                    <a:pt x="464" y="184"/>
                  </a:lnTo>
                  <a:lnTo>
                    <a:pt x="460" y="220"/>
                  </a:lnTo>
                  <a:lnTo>
                    <a:pt x="456" y="188"/>
                  </a:lnTo>
                  <a:lnTo>
                    <a:pt x="452" y="244"/>
                  </a:lnTo>
                  <a:lnTo>
                    <a:pt x="448" y="220"/>
                  </a:lnTo>
                  <a:lnTo>
                    <a:pt x="444" y="236"/>
                  </a:lnTo>
                  <a:lnTo>
                    <a:pt x="440" y="180"/>
                  </a:lnTo>
                  <a:lnTo>
                    <a:pt x="436" y="180"/>
                  </a:lnTo>
                  <a:lnTo>
                    <a:pt x="432" y="132"/>
                  </a:lnTo>
                  <a:lnTo>
                    <a:pt x="428" y="108"/>
                  </a:lnTo>
                  <a:lnTo>
                    <a:pt x="424" y="136"/>
                  </a:lnTo>
                  <a:lnTo>
                    <a:pt x="420" y="124"/>
                  </a:lnTo>
                  <a:lnTo>
                    <a:pt x="416" y="168"/>
                  </a:lnTo>
                  <a:lnTo>
                    <a:pt x="412" y="172"/>
                  </a:lnTo>
                  <a:lnTo>
                    <a:pt x="408" y="196"/>
                  </a:lnTo>
                  <a:lnTo>
                    <a:pt x="404" y="196"/>
                  </a:lnTo>
                  <a:lnTo>
                    <a:pt x="400" y="224"/>
                  </a:lnTo>
                  <a:lnTo>
                    <a:pt x="396" y="236"/>
                  </a:lnTo>
                  <a:lnTo>
                    <a:pt x="392" y="212"/>
                  </a:lnTo>
                  <a:lnTo>
                    <a:pt x="388" y="216"/>
                  </a:lnTo>
                  <a:lnTo>
                    <a:pt x="384" y="204"/>
                  </a:lnTo>
                  <a:lnTo>
                    <a:pt x="380" y="240"/>
                  </a:lnTo>
                  <a:lnTo>
                    <a:pt x="376" y="208"/>
                  </a:lnTo>
                  <a:lnTo>
                    <a:pt x="372" y="260"/>
                  </a:lnTo>
                  <a:lnTo>
                    <a:pt x="368" y="224"/>
                  </a:lnTo>
                  <a:lnTo>
                    <a:pt x="364" y="264"/>
                  </a:lnTo>
                  <a:lnTo>
                    <a:pt x="360" y="244"/>
                  </a:lnTo>
                  <a:lnTo>
                    <a:pt x="356" y="292"/>
                  </a:lnTo>
                  <a:lnTo>
                    <a:pt x="352" y="248"/>
                  </a:lnTo>
                  <a:lnTo>
                    <a:pt x="348" y="280"/>
                  </a:lnTo>
                  <a:lnTo>
                    <a:pt x="344" y="248"/>
                  </a:lnTo>
                  <a:lnTo>
                    <a:pt x="340" y="248"/>
                  </a:lnTo>
                  <a:lnTo>
                    <a:pt x="336" y="204"/>
                  </a:lnTo>
                  <a:lnTo>
                    <a:pt x="332" y="228"/>
                  </a:lnTo>
                  <a:lnTo>
                    <a:pt x="328" y="180"/>
                  </a:lnTo>
                  <a:lnTo>
                    <a:pt x="324" y="184"/>
                  </a:lnTo>
                  <a:lnTo>
                    <a:pt x="320" y="168"/>
                  </a:lnTo>
                  <a:lnTo>
                    <a:pt x="316" y="184"/>
                  </a:lnTo>
                  <a:lnTo>
                    <a:pt x="312" y="192"/>
                  </a:lnTo>
                  <a:lnTo>
                    <a:pt x="308" y="216"/>
                  </a:lnTo>
                  <a:lnTo>
                    <a:pt x="304" y="228"/>
                  </a:lnTo>
                  <a:lnTo>
                    <a:pt x="300" y="204"/>
                  </a:lnTo>
                  <a:lnTo>
                    <a:pt x="296" y="224"/>
                  </a:lnTo>
                  <a:lnTo>
                    <a:pt x="292" y="192"/>
                  </a:lnTo>
                  <a:lnTo>
                    <a:pt x="288" y="164"/>
                  </a:lnTo>
                  <a:lnTo>
                    <a:pt x="284" y="172"/>
                  </a:lnTo>
                  <a:lnTo>
                    <a:pt x="280" y="152"/>
                  </a:lnTo>
                  <a:lnTo>
                    <a:pt x="276" y="140"/>
                  </a:lnTo>
                  <a:lnTo>
                    <a:pt x="272" y="140"/>
                  </a:lnTo>
                  <a:lnTo>
                    <a:pt x="268" y="140"/>
                  </a:lnTo>
                  <a:lnTo>
                    <a:pt x="264" y="132"/>
                  </a:lnTo>
                  <a:lnTo>
                    <a:pt x="260" y="144"/>
                  </a:lnTo>
                  <a:lnTo>
                    <a:pt x="256" y="168"/>
                  </a:lnTo>
                  <a:lnTo>
                    <a:pt x="252" y="144"/>
                  </a:lnTo>
                  <a:lnTo>
                    <a:pt x="248" y="156"/>
                  </a:lnTo>
                  <a:lnTo>
                    <a:pt x="244" y="156"/>
                  </a:lnTo>
                  <a:lnTo>
                    <a:pt x="240" y="172"/>
                  </a:lnTo>
                  <a:lnTo>
                    <a:pt x="236" y="168"/>
                  </a:lnTo>
                  <a:lnTo>
                    <a:pt x="232" y="180"/>
                  </a:lnTo>
                  <a:lnTo>
                    <a:pt x="228" y="144"/>
                  </a:lnTo>
                  <a:lnTo>
                    <a:pt x="224" y="164"/>
                  </a:lnTo>
                  <a:lnTo>
                    <a:pt x="220" y="104"/>
                  </a:lnTo>
                  <a:lnTo>
                    <a:pt x="216" y="124"/>
                  </a:lnTo>
                  <a:lnTo>
                    <a:pt x="212" y="80"/>
                  </a:lnTo>
                  <a:lnTo>
                    <a:pt x="208" y="76"/>
                  </a:lnTo>
                  <a:lnTo>
                    <a:pt x="204" y="84"/>
                  </a:lnTo>
                  <a:lnTo>
                    <a:pt x="200" y="92"/>
                  </a:lnTo>
                  <a:lnTo>
                    <a:pt x="196" y="80"/>
                  </a:lnTo>
                  <a:lnTo>
                    <a:pt x="192" y="120"/>
                  </a:lnTo>
                  <a:lnTo>
                    <a:pt x="188" y="108"/>
                  </a:lnTo>
                  <a:lnTo>
                    <a:pt x="184" y="124"/>
                  </a:lnTo>
                  <a:lnTo>
                    <a:pt x="180" y="160"/>
                  </a:lnTo>
                  <a:lnTo>
                    <a:pt x="176" y="152"/>
                  </a:lnTo>
                  <a:lnTo>
                    <a:pt x="172" y="152"/>
                  </a:lnTo>
                  <a:lnTo>
                    <a:pt x="168" y="148"/>
                  </a:lnTo>
                  <a:lnTo>
                    <a:pt x="164" y="140"/>
                  </a:lnTo>
                  <a:lnTo>
                    <a:pt x="160" y="112"/>
                  </a:lnTo>
                  <a:lnTo>
                    <a:pt x="156" y="80"/>
                  </a:lnTo>
                  <a:lnTo>
                    <a:pt x="152" y="116"/>
                  </a:lnTo>
                  <a:lnTo>
                    <a:pt x="148" y="72"/>
                  </a:lnTo>
                  <a:lnTo>
                    <a:pt x="144" y="84"/>
                  </a:lnTo>
                  <a:lnTo>
                    <a:pt x="140" y="84"/>
                  </a:lnTo>
                  <a:lnTo>
                    <a:pt x="136" y="44"/>
                  </a:lnTo>
                  <a:lnTo>
                    <a:pt x="132" y="64"/>
                  </a:lnTo>
                  <a:lnTo>
                    <a:pt x="128" y="40"/>
                  </a:lnTo>
                  <a:lnTo>
                    <a:pt x="124" y="64"/>
                  </a:lnTo>
                  <a:lnTo>
                    <a:pt x="120" y="104"/>
                  </a:lnTo>
                  <a:lnTo>
                    <a:pt x="116" y="112"/>
                  </a:lnTo>
                  <a:lnTo>
                    <a:pt x="112" y="120"/>
                  </a:lnTo>
                  <a:lnTo>
                    <a:pt x="108" y="140"/>
                  </a:lnTo>
                  <a:lnTo>
                    <a:pt x="104" y="188"/>
                  </a:lnTo>
                  <a:lnTo>
                    <a:pt x="100" y="160"/>
                  </a:lnTo>
                  <a:lnTo>
                    <a:pt x="96" y="208"/>
                  </a:lnTo>
                  <a:lnTo>
                    <a:pt x="92" y="192"/>
                  </a:lnTo>
                  <a:lnTo>
                    <a:pt x="88" y="180"/>
                  </a:lnTo>
                  <a:lnTo>
                    <a:pt x="84" y="216"/>
                  </a:lnTo>
                  <a:lnTo>
                    <a:pt x="80" y="180"/>
                  </a:lnTo>
                  <a:lnTo>
                    <a:pt x="76" y="196"/>
                  </a:lnTo>
                  <a:lnTo>
                    <a:pt x="72" y="164"/>
                  </a:lnTo>
                  <a:lnTo>
                    <a:pt x="68" y="160"/>
                  </a:lnTo>
                  <a:lnTo>
                    <a:pt x="64" y="164"/>
                  </a:lnTo>
                  <a:lnTo>
                    <a:pt x="60" y="152"/>
                  </a:lnTo>
                  <a:lnTo>
                    <a:pt x="56" y="192"/>
                  </a:lnTo>
                  <a:lnTo>
                    <a:pt x="52" y="192"/>
                  </a:lnTo>
                  <a:lnTo>
                    <a:pt x="48" y="212"/>
                  </a:lnTo>
                  <a:lnTo>
                    <a:pt x="44" y="240"/>
                  </a:lnTo>
                  <a:lnTo>
                    <a:pt x="40" y="256"/>
                  </a:lnTo>
                  <a:lnTo>
                    <a:pt x="36" y="280"/>
                  </a:lnTo>
                  <a:lnTo>
                    <a:pt x="32" y="260"/>
                  </a:lnTo>
                  <a:lnTo>
                    <a:pt x="28" y="272"/>
                  </a:lnTo>
                  <a:lnTo>
                    <a:pt x="24" y="264"/>
                  </a:lnTo>
                  <a:lnTo>
                    <a:pt x="20" y="252"/>
                  </a:lnTo>
                  <a:lnTo>
                    <a:pt x="16" y="264"/>
                  </a:lnTo>
                  <a:lnTo>
                    <a:pt x="12" y="212"/>
                  </a:lnTo>
                  <a:lnTo>
                    <a:pt x="8" y="196"/>
                  </a:lnTo>
                  <a:lnTo>
                    <a:pt x="4" y="184"/>
                  </a:lnTo>
                  <a:lnTo>
                    <a:pt x="0" y="160"/>
                  </a:lnTo>
                  <a:lnTo>
                    <a:pt x="0" y="128"/>
                  </a:lnTo>
                  <a:close/>
                </a:path>
              </a:pathLst>
            </a:custGeom>
            <a:solidFill>
              <a:srgbClr val="CCCCCC"/>
            </a:solidFill>
            <a:ln w="9525">
              <a:noFill/>
              <a:round/>
              <a:headEnd/>
              <a:tailEnd/>
            </a:ln>
          </p:spPr>
          <p:txBody>
            <a:bodyPr/>
            <a:lstStyle/>
            <a:p>
              <a:endParaRPr lang="en-GB"/>
            </a:p>
          </p:txBody>
        </p:sp>
        <p:sp>
          <p:nvSpPr>
            <p:cNvPr id="141" name="Freeform 164"/>
            <p:cNvSpPr>
              <a:spLocks/>
            </p:cNvSpPr>
            <p:nvPr/>
          </p:nvSpPr>
          <p:spPr bwMode="auto">
            <a:xfrm>
              <a:off x="7473702" y="4614193"/>
              <a:ext cx="1633537" cy="463550"/>
            </a:xfrm>
            <a:custGeom>
              <a:avLst/>
              <a:gdLst>
                <a:gd name="T0" fmla="*/ 80644962 w 1029"/>
                <a:gd name="T1" fmla="*/ 574595583 h 292"/>
                <a:gd name="T2" fmla="*/ 171370541 w 1029"/>
                <a:gd name="T3" fmla="*/ 312499344 h 292"/>
                <a:gd name="T4" fmla="*/ 262096145 w 1029"/>
                <a:gd name="T5" fmla="*/ 383063689 h 292"/>
                <a:gd name="T6" fmla="*/ 352821699 w 1029"/>
                <a:gd name="T7" fmla="*/ 110886878 h 292"/>
                <a:gd name="T8" fmla="*/ 443547352 w 1029"/>
                <a:gd name="T9" fmla="*/ 292338102 h 292"/>
                <a:gd name="T10" fmla="*/ 534272906 w 1029"/>
                <a:gd name="T11" fmla="*/ 100806233 h 292"/>
                <a:gd name="T12" fmla="*/ 624998461 w 1029"/>
                <a:gd name="T13" fmla="*/ 292338102 h 292"/>
                <a:gd name="T14" fmla="*/ 715724015 w 1029"/>
                <a:gd name="T15" fmla="*/ 332660585 h 292"/>
                <a:gd name="T16" fmla="*/ 806449569 w 1029"/>
                <a:gd name="T17" fmla="*/ 332660585 h 292"/>
                <a:gd name="T18" fmla="*/ 897175322 w 1029"/>
                <a:gd name="T19" fmla="*/ 645159929 h 292"/>
                <a:gd name="T20" fmla="*/ 987900876 w 1029"/>
                <a:gd name="T21" fmla="*/ 443547513 h 292"/>
                <a:gd name="T22" fmla="*/ 1078626430 w 1029"/>
                <a:gd name="T23" fmla="*/ 171370603 h 292"/>
                <a:gd name="T24" fmla="*/ 1169351984 w 1029"/>
                <a:gd name="T25" fmla="*/ 372983068 h 292"/>
                <a:gd name="T26" fmla="*/ 1260077538 w 1029"/>
                <a:gd name="T27" fmla="*/ 161289982 h 292"/>
                <a:gd name="T28" fmla="*/ 1360883710 w 1029"/>
                <a:gd name="T29" fmla="*/ 312499344 h 292"/>
                <a:gd name="T30" fmla="*/ 1451609264 w 1029"/>
                <a:gd name="T31" fmla="*/ 292338102 h 292"/>
                <a:gd name="T32" fmla="*/ 1542334818 w 1029"/>
                <a:gd name="T33" fmla="*/ 393144310 h 292"/>
                <a:gd name="T34" fmla="*/ 1633060372 w 1029"/>
                <a:gd name="T35" fmla="*/ 90725612 h 292"/>
                <a:gd name="T36" fmla="*/ 1723786323 w 1029"/>
                <a:gd name="T37" fmla="*/ 302418723 h 292"/>
                <a:gd name="T38" fmla="*/ 1814510290 w 1029"/>
                <a:gd name="T39" fmla="*/ 201612465 h 292"/>
                <a:gd name="T40" fmla="*/ 1905235844 w 1029"/>
                <a:gd name="T41" fmla="*/ 201612465 h 292"/>
                <a:gd name="T42" fmla="*/ 1995961398 w 1029"/>
                <a:gd name="T43" fmla="*/ 282257481 h 292"/>
                <a:gd name="T44" fmla="*/ 2086686952 w 1029"/>
                <a:gd name="T45" fmla="*/ 362902448 h 292"/>
                <a:gd name="T46" fmla="*/ 2147483647 w 1029"/>
                <a:gd name="T47" fmla="*/ 352821827 h 292"/>
                <a:gd name="T48" fmla="*/ 2147483647 w 1029"/>
                <a:gd name="T49" fmla="*/ 302418723 h 292"/>
                <a:gd name="T50" fmla="*/ 2147483647 w 1029"/>
                <a:gd name="T51" fmla="*/ 302418723 h 292"/>
                <a:gd name="T52" fmla="*/ 2147483647 w 1029"/>
                <a:gd name="T53" fmla="*/ 201612465 h 292"/>
                <a:gd name="T54" fmla="*/ 2147483647 w 1029"/>
                <a:gd name="T55" fmla="*/ 453628134 h 292"/>
                <a:gd name="T56" fmla="*/ 2147483647 w 1029"/>
                <a:gd name="T57" fmla="*/ 534273100 h 292"/>
                <a:gd name="T58" fmla="*/ 2147483647 w 1029"/>
                <a:gd name="T59" fmla="*/ 292338102 h 292"/>
                <a:gd name="T60" fmla="*/ 2147483647 w 1029"/>
                <a:gd name="T61" fmla="*/ 393144310 h 292"/>
                <a:gd name="T62" fmla="*/ 2147483647 w 1029"/>
                <a:gd name="T63" fmla="*/ 403224931 h 292"/>
                <a:gd name="T64" fmla="*/ 2147483647 w 1029"/>
                <a:gd name="T65" fmla="*/ 443547513 h 292"/>
                <a:gd name="T66" fmla="*/ 2086686952 w 1029"/>
                <a:gd name="T67" fmla="*/ 453628134 h 292"/>
                <a:gd name="T68" fmla="*/ 1995961398 w 1029"/>
                <a:gd name="T69" fmla="*/ 372983068 h 292"/>
                <a:gd name="T70" fmla="*/ 1905235844 w 1029"/>
                <a:gd name="T71" fmla="*/ 292338102 h 292"/>
                <a:gd name="T72" fmla="*/ 1814510290 w 1029"/>
                <a:gd name="T73" fmla="*/ 292338102 h 292"/>
                <a:gd name="T74" fmla="*/ 1723786323 w 1029"/>
                <a:gd name="T75" fmla="*/ 393144310 h 292"/>
                <a:gd name="T76" fmla="*/ 1633060372 w 1029"/>
                <a:gd name="T77" fmla="*/ 181451224 h 292"/>
                <a:gd name="T78" fmla="*/ 1542334818 w 1029"/>
                <a:gd name="T79" fmla="*/ 483869996 h 292"/>
                <a:gd name="T80" fmla="*/ 1451609264 w 1029"/>
                <a:gd name="T81" fmla="*/ 383063689 h 292"/>
                <a:gd name="T82" fmla="*/ 1360883710 w 1029"/>
                <a:gd name="T83" fmla="*/ 403224931 h 292"/>
                <a:gd name="T84" fmla="*/ 1260077538 w 1029"/>
                <a:gd name="T85" fmla="*/ 252015619 h 292"/>
                <a:gd name="T86" fmla="*/ 1169351984 w 1029"/>
                <a:gd name="T87" fmla="*/ 463708755 h 292"/>
                <a:gd name="T88" fmla="*/ 1078626430 w 1029"/>
                <a:gd name="T89" fmla="*/ 272176860 h 292"/>
                <a:gd name="T90" fmla="*/ 987900876 w 1029"/>
                <a:gd name="T91" fmla="*/ 534273100 h 292"/>
                <a:gd name="T92" fmla="*/ 897175322 w 1029"/>
                <a:gd name="T93" fmla="*/ 735885516 h 292"/>
                <a:gd name="T94" fmla="*/ 806449569 w 1029"/>
                <a:gd name="T95" fmla="*/ 423386271 h 292"/>
                <a:gd name="T96" fmla="*/ 715724015 w 1029"/>
                <a:gd name="T97" fmla="*/ 433466892 h 292"/>
                <a:gd name="T98" fmla="*/ 624998461 w 1029"/>
                <a:gd name="T99" fmla="*/ 393144310 h 292"/>
                <a:gd name="T100" fmla="*/ 534272906 w 1029"/>
                <a:gd name="T101" fmla="*/ 201612465 h 292"/>
                <a:gd name="T102" fmla="*/ 443547352 w 1029"/>
                <a:gd name="T103" fmla="*/ 383063689 h 292"/>
                <a:gd name="T104" fmla="*/ 352821699 w 1029"/>
                <a:gd name="T105" fmla="*/ 211693136 h 292"/>
                <a:gd name="T106" fmla="*/ 262096145 w 1029"/>
                <a:gd name="T107" fmla="*/ 473789375 h 292"/>
                <a:gd name="T108" fmla="*/ 171370541 w 1029"/>
                <a:gd name="T109" fmla="*/ 403224931 h 292"/>
                <a:gd name="T110" fmla="*/ 80644962 w 1029"/>
                <a:gd name="T111" fmla="*/ 655240550 h 292"/>
                <a:gd name="T112" fmla="*/ 0 w 1029"/>
                <a:gd name="T113" fmla="*/ 322579964 h 2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292"/>
                <a:gd name="T173" fmla="*/ 1029 w 1029"/>
                <a:gd name="T174" fmla="*/ 292 h 2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292">
                  <a:moveTo>
                    <a:pt x="0" y="128"/>
                  </a:moveTo>
                  <a:lnTo>
                    <a:pt x="4" y="148"/>
                  </a:lnTo>
                  <a:lnTo>
                    <a:pt x="8" y="160"/>
                  </a:lnTo>
                  <a:lnTo>
                    <a:pt x="12" y="176"/>
                  </a:lnTo>
                  <a:lnTo>
                    <a:pt x="16" y="224"/>
                  </a:lnTo>
                  <a:lnTo>
                    <a:pt x="20" y="216"/>
                  </a:lnTo>
                  <a:lnTo>
                    <a:pt x="24" y="228"/>
                  </a:lnTo>
                  <a:lnTo>
                    <a:pt x="28" y="240"/>
                  </a:lnTo>
                  <a:lnTo>
                    <a:pt x="32" y="228"/>
                  </a:lnTo>
                  <a:lnTo>
                    <a:pt x="36" y="248"/>
                  </a:lnTo>
                  <a:lnTo>
                    <a:pt x="40" y="220"/>
                  </a:lnTo>
                  <a:lnTo>
                    <a:pt x="44" y="204"/>
                  </a:lnTo>
                  <a:lnTo>
                    <a:pt x="48" y="176"/>
                  </a:lnTo>
                  <a:lnTo>
                    <a:pt x="52" y="156"/>
                  </a:lnTo>
                  <a:lnTo>
                    <a:pt x="56" y="156"/>
                  </a:lnTo>
                  <a:lnTo>
                    <a:pt x="60" y="116"/>
                  </a:lnTo>
                  <a:lnTo>
                    <a:pt x="64" y="128"/>
                  </a:lnTo>
                  <a:lnTo>
                    <a:pt x="68" y="124"/>
                  </a:lnTo>
                  <a:lnTo>
                    <a:pt x="72" y="128"/>
                  </a:lnTo>
                  <a:lnTo>
                    <a:pt x="76" y="160"/>
                  </a:lnTo>
                  <a:lnTo>
                    <a:pt x="80" y="144"/>
                  </a:lnTo>
                  <a:lnTo>
                    <a:pt x="84" y="180"/>
                  </a:lnTo>
                  <a:lnTo>
                    <a:pt x="88" y="144"/>
                  </a:lnTo>
                  <a:lnTo>
                    <a:pt x="92" y="152"/>
                  </a:lnTo>
                  <a:lnTo>
                    <a:pt x="96" y="172"/>
                  </a:lnTo>
                  <a:lnTo>
                    <a:pt x="100" y="120"/>
                  </a:lnTo>
                  <a:lnTo>
                    <a:pt x="104" y="152"/>
                  </a:lnTo>
                  <a:lnTo>
                    <a:pt x="108" y="100"/>
                  </a:lnTo>
                  <a:lnTo>
                    <a:pt x="112" y="80"/>
                  </a:lnTo>
                  <a:lnTo>
                    <a:pt x="116" y="72"/>
                  </a:lnTo>
                  <a:lnTo>
                    <a:pt x="120" y="64"/>
                  </a:lnTo>
                  <a:lnTo>
                    <a:pt x="124" y="24"/>
                  </a:lnTo>
                  <a:lnTo>
                    <a:pt x="128" y="0"/>
                  </a:lnTo>
                  <a:lnTo>
                    <a:pt x="132" y="24"/>
                  </a:lnTo>
                  <a:lnTo>
                    <a:pt x="136" y="4"/>
                  </a:lnTo>
                  <a:lnTo>
                    <a:pt x="140" y="44"/>
                  </a:lnTo>
                  <a:lnTo>
                    <a:pt x="144" y="48"/>
                  </a:lnTo>
                  <a:lnTo>
                    <a:pt x="148" y="36"/>
                  </a:lnTo>
                  <a:lnTo>
                    <a:pt x="152" y="76"/>
                  </a:lnTo>
                  <a:lnTo>
                    <a:pt x="156" y="40"/>
                  </a:lnTo>
                  <a:lnTo>
                    <a:pt x="160" y="76"/>
                  </a:lnTo>
                  <a:lnTo>
                    <a:pt x="164" y="104"/>
                  </a:lnTo>
                  <a:lnTo>
                    <a:pt x="168" y="108"/>
                  </a:lnTo>
                  <a:lnTo>
                    <a:pt x="172" y="116"/>
                  </a:lnTo>
                  <a:lnTo>
                    <a:pt x="176" y="116"/>
                  </a:lnTo>
                  <a:lnTo>
                    <a:pt x="180" y="124"/>
                  </a:lnTo>
                  <a:lnTo>
                    <a:pt x="184" y="84"/>
                  </a:lnTo>
                  <a:lnTo>
                    <a:pt x="188" y="68"/>
                  </a:lnTo>
                  <a:lnTo>
                    <a:pt x="192" y="84"/>
                  </a:lnTo>
                  <a:lnTo>
                    <a:pt x="196" y="40"/>
                  </a:lnTo>
                  <a:lnTo>
                    <a:pt x="200" y="56"/>
                  </a:lnTo>
                  <a:lnTo>
                    <a:pt x="204" y="44"/>
                  </a:lnTo>
                  <a:lnTo>
                    <a:pt x="208" y="40"/>
                  </a:lnTo>
                  <a:lnTo>
                    <a:pt x="212" y="40"/>
                  </a:lnTo>
                  <a:lnTo>
                    <a:pt x="216" y="84"/>
                  </a:lnTo>
                  <a:lnTo>
                    <a:pt x="220" y="68"/>
                  </a:lnTo>
                  <a:lnTo>
                    <a:pt x="224" y="128"/>
                  </a:lnTo>
                  <a:lnTo>
                    <a:pt x="228" y="108"/>
                  </a:lnTo>
                  <a:lnTo>
                    <a:pt x="232" y="140"/>
                  </a:lnTo>
                  <a:lnTo>
                    <a:pt x="236" y="132"/>
                  </a:lnTo>
                  <a:lnTo>
                    <a:pt x="240" y="136"/>
                  </a:lnTo>
                  <a:lnTo>
                    <a:pt x="244" y="120"/>
                  </a:lnTo>
                  <a:lnTo>
                    <a:pt x="248" y="116"/>
                  </a:lnTo>
                  <a:lnTo>
                    <a:pt x="252" y="108"/>
                  </a:lnTo>
                  <a:lnTo>
                    <a:pt x="256" y="132"/>
                  </a:lnTo>
                  <a:lnTo>
                    <a:pt x="260" y="108"/>
                  </a:lnTo>
                  <a:lnTo>
                    <a:pt x="264" y="96"/>
                  </a:lnTo>
                  <a:lnTo>
                    <a:pt x="268" y="104"/>
                  </a:lnTo>
                  <a:lnTo>
                    <a:pt x="272" y="100"/>
                  </a:lnTo>
                  <a:lnTo>
                    <a:pt x="276" y="104"/>
                  </a:lnTo>
                  <a:lnTo>
                    <a:pt x="280" y="112"/>
                  </a:lnTo>
                  <a:lnTo>
                    <a:pt x="284" y="132"/>
                  </a:lnTo>
                  <a:lnTo>
                    <a:pt x="288" y="128"/>
                  </a:lnTo>
                  <a:lnTo>
                    <a:pt x="292" y="156"/>
                  </a:lnTo>
                  <a:lnTo>
                    <a:pt x="296" y="188"/>
                  </a:lnTo>
                  <a:lnTo>
                    <a:pt x="300" y="168"/>
                  </a:lnTo>
                  <a:lnTo>
                    <a:pt x="304" y="192"/>
                  </a:lnTo>
                  <a:lnTo>
                    <a:pt x="308" y="180"/>
                  </a:lnTo>
                  <a:lnTo>
                    <a:pt x="312" y="156"/>
                  </a:lnTo>
                  <a:lnTo>
                    <a:pt x="316" y="148"/>
                  </a:lnTo>
                  <a:lnTo>
                    <a:pt x="320" y="132"/>
                  </a:lnTo>
                  <a:lnTo>
                    <a:pt x="324" y="148"/>
                  </a:lnTo>
                  <a:lnTo>
                    <a:pt x="328" y="144"/>
                  </a:lnTo>
                  <a:lnTo>
                    <a:pt x="332" y="188"/>
                  </a:lnTo>
                  <a:lnTo>
                    <a:pt x="336" y="172"/>
                  </a:lnTo>
                  <a:lnTo>
                    <a:pt x="340" y="212"/>
                  </a:lnTo>
                  <a:lnTo>
                    <a:pt x="344" y="216"/>
                  </a:lnTo>
                  <a:lnTo>
                    <a:pt x="348" y="244"/>
                  </a:lnTo>
                  <a:lnTo>
                    <a:pt x="352" y="212"/>
                  </a:lnTo>
                  <a:lnTo>
                    <a:pt x="356" y="256"/>
                  </a:lnTo>
                  <a:lnTo>
                    <a:pt x="360" y="208"/>
                  </a:lnTo>
                  <a:lnTo>
                    <a:pt x="364" y="228"/>
                  </a:lnTo>
                  <a:lnTo>
                    <a:pt x="368" y="192"/>
                  </a:lnTo>
                  <a:lnTo>
                    <a:pt x="372" y="224"/>
                  </a:lnTo>
                  <a:lnTo>
                    <a:pt x="376" y="176"/>
                  </a:lnTo>
                  <a:lnTo>
                    <a:pt x="380" y="204"/>
                  </a:lnTo>
                  <a:lnTo>
                    <a:pt x="384" y="168"/>
                  </a:lnTo>
                  <a:lnTo>
                    <a:pt x="388" y="180"/>
                  </a:lnTo>
                  <a:lnTo>
                    <a:pt x="392" y="176"/>
                  </a:lnTo>
                  <a:lnTo>
                    <a:pt x="396" y="200"/>
                  </a:lnTo>
                  <a:lnTo>
                    <a:pt x="400" y="188"/>
                  </a:lnTo>
                  <a:lnTo>
                    <a:pt x="404" y="164"/>
                  </a:lnTo>
                  <a:lnTo>
                    <a:pt x="408" y="160"/>
                  </a:lnTo>
                  <a:lnTo>
                    <a:pt x="412" y="136"/>
                  </a:lnTo>
                  <a:lnTo>
                    <a:pt x="416" y="132"/>
                  </a:lnTo>
                  <a:lnTo>
                    <a:pt x="420" y="88"/>
                  </a:lnTo>
                  <a:lnTo>
                    <a:pt x="424" y="96"/>
                  </a:lnTo>
                  <a:lnTo>
                    <a:pt x="428" y="68"/>
                  </a:lnTo>
                  <a:lnTo>
                    <a:pt x="432" y="96"/>
                  </a:lnTo>
                  <a:lnTo>
                    <a:pt x="436" y="140"/>
                  </a:lnTo>
                  <a:lnTo>
                    <a:pt x="440" y="144"/>
                  </a:lnTo>
                  <a:lnTo>
                    <a:pt x="444" y="200"/>
                  </a:lnTo>
                  <a:lnTo>
                    <a:pt x="448" y="184"/>
                  </a:lnTo>
                  <a:lnTo>
                    <a:pt x="452" y="208"/>
                  </a:lnTo>
                  <a:lnTo>
                    <a:pt x="456" y="152"/>
                  </a:lnTo>
                  <a:lnTo>
                    <a:pt x="460" y="184"/>
                  </a:lnTo>
                  <a:lnTo>
                    <a:pt x="464" y="148"/>
                  </a:lnTo>
                  <a:lnTo>
                    <a:pt x="468" y="148"/>
                  </a:lnTo>
                  <a:lnTo>
                    <a:pt x="472" y="112"/>
                  </a:lnTo>
                  <a:lnTo>
                    <a:pt x="476" y="116"/>
                  </a:lnTo>
                  <a:lnTo>
                    <a:pt x="480" y="96"/>
                  </a:lnTo>
                  <a:lnTo>
                    <a:pt x="484" y="76"/>
                  </a:lnTo>
                  <a:lnTo>
                    <a:pt x="488" y="92"/>
                  </a:lnTo>
                  <a:lnTo>
                    <a:pt x="492" y="60"/>
                  </a:lnTo>
                  <a:lnTo>
                    <a:pt x="496" y="56"/>
                  </a:lnTo>
                  <a:lnTo>
                    <a:pt x="500" y="64"/>
                  </a:lnTo>
                  <a:lnTo>
                    <a:pt x="504" y="80"/>
                  </a:lnTo>
                  <a:lnTo>
                    <a:pt x="508" y="84"/>
                  </a:lnTo>
                  <a:lnTo>
                    <a:pt x="516" y="104"/>
                  </a:lnTo>
                  <a:lnTo>
                    <a:pt x="520" y="72"/>
                  </a:lnTo>
                  <a:lnTo>
                    <a:pt x="524" y="92"/>
                  </a:lnTo>
                  <a:lnTo>
                    <a:pt x="528" y="68"/>
                  </a:lnTo>
                  <a:lnTo>
                    <a:pt x="532" y="80"/>
                  </a:lnTo>
                  <a:lnTo>
                    <a:pt x="536" y="76"/>
                  </a:lnTo>
                  <a:lnTo>
                    <a:pt x="540" y="124"/>
                  </a:lnTo>
                  <a:lnTo>
                    <a:pt x="544" y="108"/>
                  </a:lnTo>
                  <a:lnTo>
                    <a:pt x="548" y="132"/>
                  </a:lnTo>
                  <a:lnTo>
                    <a:pt x="552" y="104"/>
                  </a:lnTo>
                  <a:lnTo>
                    <a:pt x="556" y="128"/>
                  </a:lnTo>
                  <a:lnTo>
                    <a:pt x="560" y="108"/>
                  </a:lnTo>
                  <a:lnTo>
                    <a:pt x="564" y="104"/>
                  </a:lnTo>
                  <a:lnTo>
                    <a:pt x="568" y="84"/>
                  </a:lnTo>
                  <a:lnTo>
                    <a:pt x="572" y="116"/>
                  </a:lnTo>
                  <a:lnTo>
                    <a:pt x="576" y="116"/>
                  </a:lnTo>
                  <a:lnTo>
                    <a:pt x="580" y="156"/>
                  </a:lnTo>
                  <a:lnTo>
                    <a:pt x="584" y="184"/>
                  </a:lnTo>
                  <a:lnTo>
                    <a:pt x="588" y="184"/>
                  </a:lnTo>
                  <a:lnTo>
                    <a:pt x="592" y="192"/>
                  </a:lnTo>
                  <a:lnTo>
                    <a:pt x="596" y="196"/>
                  </a:lnTo>
                  <a:lnTo>
                    <a:pt x="600" y="200"/>
                  </a:lnTo>
                  <a:lnTo>
                    <a:pt x="604" y="180"/>
                  </a:lnTo>
                  <a:lnTo>
                    <a:pt x="608" y="184"/>
                  </a:lnTo>
                  <a:lnTo>
                    <a:pt x="612" y="156"/>
                  </a:lnTo>
                  <a:lnTo>
                    <a:pt x="616" y="156"/>
                  </a:lnTo>
                  <a:lnTo>
                    <a:pt x="620" y="144"/>
                  </a:lnTo>
                  <a:lnTo>
                    <a:pt x="624" y="156"/>
                  </a:lnTo>
                  <a:lnTo>
                    <a:pt x="628" y="136"/>
                  </a:lnTo>
                  <a:lnTo>
                    <a:pt x="632" y="144"/>
                  </a:lnTo>
                  <a:lnTo>
                    <a:pt x="636" y="120"/>
                  </a:lnTo>
                  <a:lnTo>
                    <a:pt x="640" y="96"/>
                  </a:lnTo>
                  <a:lnTo>
                    <a:pt x="644" y="88"/>
                  </a:lnTo>
                  <a:lnTo>
                    <a:pt x="648" y="36"/>
                  </a:lnTo>
                  <a:lnTo>
                    <a:pt x="652" y="68"/>
                  </a:lnTo>
                  <a:lnTo>
                    <a:pt x="656" y="24"/>
                  </a:lnTo>
                  <a:lnTo>
                    <a:pt x="660" y="52"/>
                  </a:lnTo>
                  <a:lnTo>
                    <a:pt x="664" y="36"/>
                  </a:lnTo>
                  <a:lnTo>
                    <a:pt x="668" y="84"/>
                  </a:lnTo>
                  <a:lnTo>
                    <a:pt x="672" y="44"/>
                  </a:lnTo>
                  <a:lnTo>
                    <a:pt x="676" y="108"/>
                  </a:lnTo>
                  <a:lnTo>
                    <a:pt x="680" y="68"/>
                  </a:lnTo>
                  <a:lnTo>
                    <a:pt x="684" y="120"/>
                  </a:lnTo>
                  <a:lnTo>
                    <a:pt x="688" y="84"/>
                  </a:lnTo>
                  <a:lnTo>
                    <a:pt x="692" y="116"/>
                  </a:lnTo>
                  <a:lnTo>
                    <a:pt x="696" y="132"/>
                  </a:lnTo>
                  <a:lnTo>
                    <a:pt x="700" y="108"/>
                  </a:lnTo>
                  <a:lnTo>
                    <a:pt x="704" y="140"/>
                  </a:lnTo>
                  <a:lnTo>
                    <a:pt x="708" y="108"/>
                  </a:lnTo>
                  <a:lnTo>
                    <a:pt x="712" y="104"/>
                  </a:lnTo>
                  <a:lnTo>
                    <a:pt x="716" y="96"/>
                  </a:lnTo>
                  <a:lnTo>
                    <a:pt x="720" y="80"/>
                  </a:lnTo>
                  <a:lnTo>
                    <a:pt x="724" y="72"/>
                  </a:lnTo>
                  <a:lnTo>
                    <a:pt x="728" y="84"/>
                  </a:lnTo>
                  <a:lnTo>
                    <a:pt x="732" y="48"/>
                  </a:lnTo>
                  <a:lnTo>
                    <a:pt x="736" y="76"/>
                  </a:lnTo>
                  <a:lnTo>
                    <a:pt x="740" y="48"/>
                  </a:lnTo>
                  <a:lnTo>
                    <a:pt x="744" y="52"/>
                  </a:lnTo>
                  <a:lnTo>
                    <a:pt x="748" y="48"/>
                  </a:lnTo>
                  <a:lnTo>
                    <a:pt x="752" y="64"/>
                  </a:lnTo>
                  <a:lnTo>
                    <a:pt x="756" y="80"/>
                  </a:lnTo>
                  <a:lnTo>
                    <a:pt x="760" y="104"/>
                  </a:lnTo>
                  <a:lnTo>
                    <a:pt x="764" y="112"/>
                  </a:lnTo>
                  <a:lnTo>
                    <a:pt x="768" y="128"/>
                  </a:lnTo>
                  <a:lnTo>
                    <a:pt x="772" y="140"/>
                  </a:lnTo>
                  <a:lnTo>
                    <a:pt x="776" y="136"/>
                  </a:lnTo>
                  <a:lnTo>
                    <a:pt x="780" y="108"/>
                  </a:lnTo>
                  <a:lnTo>
                    <a:pt x="784" y="116"/>
                  </a:lnTo>
                  <a:lnTo>
                    <a:pt x="788" y="128"/>
                  </a:lnTo>
                  <a:lnTo>
                    <a:pt x="792" y="112"/>
                  </a:lnTo>
                  <a:lnTo>
                    <a:pt x="796" y="136"/>
                  </a:lnTo>
                  <a:lnTo>
                    <a:pt x="800" y="132"/>
                  </a:lnTo>
                  <a:lnTo>
                    <a:pt x="804" y="160"/>
                  </a:lnTo>
                  <a:lnTo>
                    <a:pt x="808" y="176"/>
                  </a:lnTo>
                  <a:lnTo>
                    <a:pt x="812" y="180"/>
                  </a:lnTo>
                  <a:lnTo>
                    <a:pt x="816" y="164"/>
                  </a:lnTo>
                  <a:lnTo>
                    <a:pt x="820" y="152"/>
                  </a:lnTo>
                  <a:lnTo>
                    <a:pt x="824" y="144"/>
                  </a:lnTo>
                  <a:lnTo>
                    <a:pt x="828" y="144"/>
                  </a:lnTo>
                  <a:lnTo>
                    <a:pt x="832" y="132"/>
                  </a:lnTo>
                  <a:lnTo>
                    <a:pt x="837" y="164"/>
                  </a:lnTo>
                  <a:lnTo>
                    <a:pt x="841" y="116"/>
                  </a:lnTo>
                  <a:lnTo>
                    <a:pt x="845" y="156"/>
                  </a:lnTo>
                  <a:lnTo>
                    <a:pt x="849" y="140"/>
                  </a:lnTo>
                  <a:lnTo>
                    <a:pt x="853" y="172"/>
                  </a:lnTo>
                  <a:lnTo>
                    <a:pt x="857" y="120"/>
                  </a:lnTo>
                  <a:lnTo>
                    <a:pt x="861" y="172"/>
                  </a:lnTo>
                  <a:lnTo>
                    <a:pt x="865" y="140"/>
                  </a:lnTo>
                  <a:lnTo>
                    <a:pt x="869" y="132"/>
                  </a:lnTo>
                  <a:lnTo>
                    <a:pt x="873" y="144"/>
                  </a:lnTo>
                  <a:lnTo>
                    <a:pt x="877" y="120"/>
                  </a:lnTo>
                  <a:lnTo>
                    <a:pt x="881" y="120"/>
                  </a:lnTo>
                  <a:lnTo>
                    <a:pt x="885" y="84"/>
                  </a:lnTo>
                  <a:lnTo>
                    <a:pt x="889" y="96"/>
                  </a:lnTo>
                  <a:lnTo>
                    <a:pt x="893" y="80"/>
                  </a:lnTo>
                  <a:lnTo>
                    <a:pt x="897" y="112"/>
                  </a:lnTo>
                  <a:lnTo>
                    <a:pt x="901" y="120"/>
                  </a:lnTo>
                  <a:lnTo>
                    <a:pt x="905" y="124"/>
                  </a:lnTo>
                  <a:lnTo>
                    <a:pt x="909" y="152"/>
                  </a:lnTo>
                  <a:lnTo>
                    <a:pt x="913" y="120"/>
                  </a:lnTo>
                  <a:lnTo>
                    <a:pt x="917" y="136"/>
                  </a:lnTo>
                  <a:lnTo>
                    <a:pt x="921" y="112"/>
                  </a:lnTo>
                  <a:lnTo>
                    <a:pt x="925" y="128"/>
                  </a:lnTo>
                  <a:lnTo>
                    <a:pt x="929" y="108"/>
                  </a:lnTo>
                  <a:lnTo>
                    <a:pt x="933" y="136"/>
                  </a:lnTo>
                  <a:lnTo>
                    <a:pt x="937" y="120"/>
                  </a:lnTo>
                  <a:lnTo>
                    <a:pt x="941" y="176"/>
                  </a:lnTo>
                  <a:lnTo>
                    <a:pt x="945" y="124"/>
                  </a:lnTo>
                  <a:lnTo>
                    <a:pt x="949" y="144"/>
                  </a:lnTo>
                  <a:lnTo>
                    <a:pt x="953" y="104"/>
                  </a:lnTo>
                  <a:lnTo>
                    <a:pt x="957" y="152"/>
                  </a:lnTo>
                  <a:lnTo>
                    <a:pt x="961" y="96"/>
                  </a:lnTo>
                  <a:lnTo>
                    <a:pt x="965" y="132"/>
                  </a:lnTo>
                  <a:lnTo>
                    <a:pt x="969" y="100"/>
                  </a:lnTo>
                  <a:lnTo>
                    <a:pt x="973" y="80"/>
                  </a:lnTo>
                  <a:lnTo>
                    <a:pt x="977" y="84"/>
                  </a:lnTo>
                  <a:lnTo>
                    <a:pt x="981" y="112"/>
                  </a:lnTo>
                  <a:lnTo>
                    <a:pt x="985" y="100"/>
                  </a:lnTo>
                  <a:lnTo>
                    <a:pt x="989" y="148"/>
                  </a:lnTo>
                  <a:lnTo>
                    <a:pt x="993" y="144"/>
                  </a:lnTo>
                  <a:lnTo>
                    <a:pt x="997" y="172"/>
                  </a:lnTo>
                  <a:lnTo>
                    <a:pt x="1001" y="176"/>
                  </a:lnTo>
                  <a:lnTo>
                    <a:pt x="1005" y="180"/>
                  </a:lnTo>
                  <a:lnTo>
                    <a:pt x="1009" y="180"/>
                  </a:lnTo>
                  <a:lnTo>
                    <a:pt x="1013" y="148"/>
                  </a:lnTo>
                  <a:lnTo>
                    <a:pt x="1017" y="140"/>
                  </a:lnTo>
                  <a:lnTo>
                    <a:pt x="1021" y="128"/>
                  </a:lnTo>
                  <a:lnTo>
                    <a:pt x="1029" y="136"/>
                  </a:lnTo>
                  <a:lnTo>
                    <a:pt x="1029" y="172"/>
                  </a:lnTo>
                  <a:lnTo>
                    <a:pt x="1021" y="164"/>
                  </a:lnTo>
                  <a:lnTo>
                    <a:pt x="1017" y="172"/>
                  </a:lnTo>
                  <a:lnTo>
                    <a:pt x="1013" y="184"/>
                  </a:lnTo>
                  <a:lnTo>
                    <a:pt x="1009" y="212"/>
                  </a:lnTo>
                  <a:lnTo>
                    <a:pt x="1005" y="212"/>
                  </a:lnTo>
                  <a:lnTo>
                    <a:pt x="1001" y="212"/>
                  </a:lnTo>
                  <a:lnTo>
                    <a:pt x="997" y="208"/>
                  </a:lnTo>
                  <a:lnTo>
                    <a:pt x="993" y="180"/>
                  </a:lnTo>
                  <a:lnTo>
                    <a:pt x="989" y="184"/>
                  </a:lnTo>
                  <a:lnTo>
                    <a:pt x="985" y="136"/>
                  </a:lnTo>
                  <a:lnTo>
                    <a:pt x="981" y="148"/>
                  </a:lnTo>
                  <a:lnTo>
                    <a:pt x="977" y="120"/>
                  </a:lnTo>
                  <a:lnTo>
                    <a:pt x="973" y="116"/>
                  </a:lnTo>
                  <a:lnTo>
                    <a:pt x="969" y="136"/>
                  </a:lnTo>
                  <a:lnTo>
                    <a:pt x="965" y="172"/>
                  </a:lnTo>
                  <a:lnTo>
                    <a:pt x="961" y="132"/>
                  </a:lnTo>
                  <a:lnTo>
                    <a:pt x="957" y="188"/>
                  </a:lnTo>
                  <a:lnTo>
                    <a:pt x="953" y="140"/>
                  </a:lnTo>
                  <a:lnTo>
                    <a:pt x="949" y="180"/>
                  </a:lnTo>
                  <a:lnTo>
                    <a:pt x="945" y="160"/>
                  </a:lnTo>
                  <a:lnTo>
                    <a:pt x="941" y="212"/>
                  </a:lnTo>
                  <a:lnTo>
                    <a:pt x="937" y="156"/>
                  </a:lnTo>
                  <a:lnTo>
                    <a:pt x="933" y="172"/>
                  </a:lnTo>
                  <a:lnTo>
                    <a:pt x="929" y="144"/>
                  </a:lnTo>
                  <a:lnTo>
                    <a:pt x="925" y="164"/>
                  </a:lnTo>
                  <a:lnTo>
                    <a:pt x="921" y="152"/>
                  </a:lnTo>
                  <a:lnTo>
                    <a:pt x="917" y="172"/>
                  </a:lnTo>
                  <a:lnTo>
                    <a:pt x="913" y="160"/>
                  </a:lnTo>
                  <a:lnTo>
                    <a:pt x="909" y="192"/>
                  </a:lnTo>
                  <a:lnTo>
                    <a:pt x="905" y="164"/>
                  </a:lnTo>
                  <a:lnTo>
                    <a:pt x="901" y="160"/>
                  </a:lnTo>
                  <a:lnTo>
                    <a:pt x="897" y="148"/>
                  </a:lnTo>
                  <a:lnTo>
                    <a:pt x="893" y="116"/>
                  </a:lnTo>
                  <a:lnTo>
                    <a:pt x="889" y="132"/>
                  </a:lnTo>
                  <a:lnTo>
                    <a:pt x="885" y="124"/>
                  </a:lnTo>
                  <a:lnTo>
                    <a:pt x="881" y="156"/>
                  </a:lnTo>
                  <a:lnTo>
                    <a:pt x="877" y="156"/>
                  </a:lnTo>
                  <a:lnTo>
                    <a:pt x="873" y="184"/>
                  </a:lnTo>
                  <a:lnTo>
                    <a:pt x="869" y="168"/>
                  </a:lnTo>
                  <a:lnTo>
                    <a:pt x="865" y="176"/>
                  </a:lnTo>
                  <a:lnTo>
                    <a:pt x="861" y="212"/>
                  </a:lnTo>
                  <a:lnTo>
                    <a:pt x="857" y="160"/>
                  </a:lnTo>
                  <a:lnTo>
                    <a:pt x="853" y="208"/>
                  </a:lnTo>
                  <a:lnTo>
                    <a:pt x="849" y="176"/>
                  </a:lnTo>
                  <a:lnTo>
                    <a:pt x="845" y="196"/>
                  </a:lnTo>
                  <a:lnTo>
                    <a:pt x="841" y="156"/>
                  </a:lnTo>
                  <a:lnTo>
                    <a:pt x="837" y="200"/>
                  </a:lnTo>
                  <a:lnTo>
                    <a:pt x="832" y="168"/>
                  </a:lnTo>
                  <a:lnTo>
                    <a:pt x="828" y="180"/>
                  </a:lnTo>
                  <a:lnTo>
                    <a:pt x="824" y="180"/>
                  </a:lnTo>
                  <a:lnTo>
                    <a:pt x="820" y="188"/>
                  </a:lnTo>
                  <a:lnTo>
                    <a:pt x="816" y="200"/>
                  </a:lnTo>
                  <a:lnTo>
                    <a:pt x="812" y="216"/>
                  </a:lnTo>
                  <a:lnTo>
                    <a:pt x="808" y="212"/>
                  </a:lnTo>
                  <a:lnTo>
                    <a:pt x="804" y="196"/>
                  </a:lnTo>
                  <a:lnTo>
                    <a:pt x="800" y="168"/>
                  </a:lnTo>
                  <a:lnTo>
                    <a:pt x="796" y="172"/>
                  </a:lnTo>
                  <a:lnTo>
                    <a:pt x="792" y="148"/>
                  </a:lnTo>
                  <a:lnTo>
                    <a:pt x="788" y="164"/>
                  </a:lnTo>
                  <a:lnTo>
                    <a:pt x="784" y="152"/>
                  </a:lnTo>
                  <a:lnTo>
                    <a:pt x="780" y="144"/>
                  </a:lnTo>
                  <a:lnTo>
                    <a:pt x="776" y="172"/>
                  </a:lnTo>
                  <a:lnTo>
                    <a:pt x="772" y="180"/>
                  </a:lnTo>
                  <a:lnTo>
                    <a:pt x="768" y="164"/>
                  </a:lnTo>
                  <a:lnTo>
                    <a:pt x="764" y="148"/>
                  </a:lnTo>
                  <a:lnTo>
                    <a:pt x="760" y="140"/>
                  </a:lnTo>
                  <a:lnTo>
                    <a:pt x="756" y="116"/>
                  </a:lnTo>
                  <a:lnTo>
                    <a:pt x="752" y="104"/>
                  </a:lnTo>
                  <a:lnTo>
                    <a:pt x="748" y="84"/>
                  </a:lnTo>
                  <a:lnTo>
                    <a:pt x="744" y="88"/>
                  </a:lnTo>
                  <a:lnTo>
                    <a:pt x="740" y="88"/>
                  </a:lnTo>
                  <a:lnTo>
                    <a:pt x="736" y="112"/>
                  </a:lnTo>
                  <a:lnTo>
                    <a:pt x="732" y="88"/>
                  </a:lnTo>
                  <a:lnTo>
                    <a:pt x="728" y="124"/>
                  </a:lnTo>
                  <a:lnTo>
                    <a:pt x="724" y="112"/>
                  </a:lnTo>
                  <a:lnTo>
                    <a:pt x="720" y="116"/>
                  </a:lnTo>
                  <a:lnTo>
                    <a:pt x="716" y="132"/>
                  </a:lnTo>
                  <a:lnTo>
                    <a:pt x="712" y="140"/>
                  </a:lnTo>
                  <a:lnTo>
                    <a:pt x="708" y="144"/>
                  </a:lnTo>
                  <a:lnTo>
                    <a:pt x="704" y="180"/>
                  </a:lnTo>
                  <a:lnTo>
                    <a:pt x="700" y="148"/>
                  </a:lnTo>
                  <a:lnTo>
                    <a:pt x="696" y="168"/>
                  </a:lnTo>
                  <a:lnTo>
                    <a:pt x="692" y="152"/>
                  </a:lnTo>
                  <a:lnTo>
                    <a:pt x="688" y="120"/>
                  </a:lnTo>
                  <a:lnTo>
                    <a:pt x="684" y="156"/>
                  </a:lnTo>
                  <a:lnTo>
                    <a:pt x="680" y="108"/>
                  </a:lnTo>
                  <a:lnTo>
                    <a:pt x="676" y="148"/>
                  </a:lnTo>
                  <a:lnTo>
                    <a:pt x="672" y="84"/>
                  </a:lnTo>
                  <a:lnTo>
                    <a:pt x="668" y="124"/>
                  </a:lnTo>
                  <a:lnTo>
                    <a:pt x="664" y="76"/>
                  </a:lnTo>
                  <a:lnTo>
                    <a:pt x="660" y="92"/>
                  </a:lnTo>
                  <a:lnTo>
                    <a:pt x="656" y="64"/>
                  </a:lnTo>
                  <a:lnTo>
                    <a:pt x="652" y="108"/>
                  </a:lnTo>
                  <a:lnTo>
                    <a:pt x="648" y="72"/>
                  </a:lnTo>
                  <a:lnTo>
                    <a:pt x="644" y="124"/>
                  </a:lnTo>
                  <a:lnTo>
                    <a:pt x="640" y="132"/>
                  </a:lnTo>
                  <a:lnTo>
                    <a:pt x="636" y="156"/>
                  </a:lnTo>
                  <a:lnTo>
                    <a:pt x="632" y="180"/>
                  </a:lnTo>
                  <a:lnTo>
                    <a:pt x="628" y="176"/>
                  </a:lnTo>
                  <a:lnTo>
                    <a:pt x="624" y="192"/>
                  </a:lnTo>
                  <a:lnTo>
                    <a:pt x="620" y="180"/>
                  </a:lnTo>
                  <a:lnTo>
                    <a:pt x="616" y="192"/>
                  </a:lnTo>
                  <a:lnTo>
                    <a:pt x="612" y="192"/>
                  </a:lnTo>
                  <a:lnTo>
                    <a:pt x="608" y="216"/>
                  </a:lnTo>
                  <a:lnTo>
                    <a:pt x="604" y="212"/>
                  </a:lnTo>
                  <a:lnTo>
                    <a:pt x="600" y="236"/>
                  </a:lnTo>
                  <a:lnTo>
                    <a:pt x="596" y="232"/>
                  </a:lnTo>
                  <a:lnTo>
                    <a:pt x="592" y="228"/>
                  </a:lnTo>
                  <a:lnTo>
                    <a:pt x="588" y="220"/>
                  </a:lnTo>
                  <a:lnTo>
                    <a:pt x="584" y="224"/>
                  </a:lnTo>
                  <a:lnTo>
                    <a:pt x="580" y="192"/>
                  </a:lnTo>
                  <a:lnTo>
                    <a:pt x="576" y="152"/>
                  </a:lnTo>
                  <a:lnTo>
                    <a:pt x="572" y="156"/>
                  </a:lnTo>
                  <a:lnTo>
                    <a:pt x="568" y="120"/>
                  </a:lnTo>
                  <a:lnTo>
                    <a:pt x="564" y="140"/>
                  </a:lnTo>
                  <a:lnTo>
                    <a:pt x="560" y="144"/>
                  </a:lnTo>
                  <a:lnTo>
                    <a:pt x="556" y="164"/>
                  </a:lnTo>
                  <a:lnTo>
                    <a:pt x="552" y="140"/>
                  </a:lnTo>
                  <a:lnTo>
                    <a:pt x="548" y="172"/>
                  </a:lnTo>
                  <a:lnTo>
                    <a:pt x="544" y="144"/>
                  </a:lnTo>
                  <a:lnTo>
                    <a:pt x="540" y="160"/>
                  </a:lnTo>
                  <a:lnTo>
                    <a:pt x="536" y="116"/>
                  </a:lnTo>
                  <a:lnTo>
                    <a:pt x="532" y="116"/>
                  </a:lnTo>
                  <a:lnTo>
                    <a:pt x="528" y="104"/>
                  </a:lnTo>
                  <a:lnTo>
                    <a:pt x="524" y="128"/>
                  </a:lnTo>
                  <a:lnTo>
                    <a:pt x="520" y="112"/>
                  </a:lnTo>
                  <a:lnTo>
                    <a:pt x="516" y="140"/>
                  </a:lnTo>
                  <a:lnTo>
                    <a:pt x="508" y="120"/>
                  </a:lnTo>
                  <a:lnTo>
                    <a:pt x="504" y="116"/>
                  </a:lnTo>
                  <a:lnTo>
                    <a:pt x="500" y="100"/>
                  </a:lnTo>
                  <a:lnTo>
                    <a:pt x="496" y="96"/>
                  </a:lnTo>
                  <a:lnTo>
                    <a:pt x="492" y="96"/>
                  </a:lnTo>
                  <a:lnTo>
                    <a:pt x="488" y="128"/>
                  </a:lnTo>
                  <a:lnTo>
                    <a:pt x="484" y="116"/>
                  </a:lnTo>
                  <a:lnTo>
                    <a:pt x="480" y="136"/>
                  </a:lnTo>
                  <a:lnTo>
                    <a:pt x="476" y="152"/>
                  </a:lnTo>
                  <a:lnTo>
                    <a:pt x="472" y="148"/>
                  </a:lnTo>
                  <a:lnTo>
                    <a:pt x="468" y="184"/>
                  </a:lnTo>
                  <a:lnTo>
                    <a:pt x="464" y="184"/>
                  </a:lnTo>
                  <a:lnTo>
                    <a:pt x="460" y="220"/>
                  </a:lnTo>
                  <a:lnTo>
                    <a:pt x="456" y="188"/>
                  </a:lnTo>
                  <a:lnTo>
                    <a:pt x="452" y="244"/>
                  </a:lnTo>
                  <a:lnTo>
                    <a:pt x="448" y="220"/>
                  </a:lnTo>
                  <a:lnTo>
                    <a:pt x="444" y="236"/>
                  </a:lnTo>
                  <a:lnTo>
                    <a:pt x="440" y="180"/>
                  </a:lnTo>
                  <a:lnTo>
                    <a:pt x="436" y="180"/>
                  </a:lnTo>
                  <a:lnTo>
                    <a:pt x="432" y="132"/>
                  </a:lnTo>
                  <a:lnTo>
                    <a:pt x="428" y="108"/>
                  </a:lnTo>
                  <a:lnTo>
                    <a:pt x="424" y="136"/>
                  </a:lnTo>
                  <a:lnTo>
                    <a:pt x="420" y="124"/>
                  </a:lnTo>
                  <a:lnTo>
                    <a:pt x="416" y="168"/>
                  </a:lnTo>
                  <a:lnTo>
                    <a:pt x="412" y="172"/>
                  </a:lnTo>
                  <a:lnTo>
                    <a:pt x="408" y="196"/>
                  </a:lnTo>
                  <a:lnTo>
                    <a:pt x="404" y="196"/>
                  </a:lnTo>
                  <a:lnTo>
                    <a:pt x="400" y="224"/>
                  </a:lnTo>
                  <a:lnTo>
                    <a:pt x="396" y="236"/>
                  </a:lnTo>
                  <a:lnTo>
                    <a:pt x="392" y="212"/>
                  </a:lnTo>
                  <a:lnTo>
                    <a:pt x="388" y="216"/>
                  </a:lnTo>
                  <a:lnTo>
                    <a:pt x="384" y="204"/>
                  </a:lnTo>
                  <a:lnTo>
                    <a:pt x="380" y="240"/>
                  </a:lnTo>
                  <a:lnTo>
                    <a:pt x="376" y="208"/>
                  </a:lnTo>
                  <a:lnTo>
                    <a:pt x="372" y="260"/>
                  </a:lnTo>
                  <a:lnTo>
                    <a:pt x="368" y="224"/>
                  </a:lnTo>
                  <a:lnTo>
                    <a:pt x="364" y="264"/>
                  </a:lnTo>
                  <a:lnTo>
                    <a:pt x="360" y="244"/>
                  </a:lnTo>
                  <a:lnTo>
                    <a:pt x="356" y="292"/>
                  </a:lnTo>
                  <a:lnTo>
                    <a:pt x="352" y="248"/>
                  </a:lnTo>
                  <a:lnTo>
                    <a:pt x="348" y="280"/>
                  </a:lnTo>
                  <a:lnTo>
                    <a:pt x="344" y="248"/>
                  </a:lnTo>
                  <a:lnTo>
                    <a:pt x="340" y="248"/>
                  </a:lnTo>
                  <a:lnTo>
                    <a:pt x="336" y="204"/>
                  </a:lnTo>
                  <a:lnTo>
                    <a:pt x="332" y="228"/>
                  </a:lnTo>
                  <a:lnTo>
                    <a:pt x="328" y="180"/>
                  </a:lnTo>
                  <a:lnTo>
                    <a:pt x="324" y="184"/>
                  </a:lnTo>
                  <a:lnTo>
                    <a:pt x="320" y="168"/>
                  </a:lnTo>
                  <a:lnTo>
                    <a:pt x="316" y="184"/>
                  </a:lnTo>
                  <a:lnTo>
                    <a:pt x="312" y="192"/>
                  </a:lnTo>
                  <a:lnTo>
                    <a:pt x="308" y="216"/>
                  </a:lnTo>
                  <a:lnTo>
                    <a:pt x="304" y="228"/>
                  </a:lnTo>
                  <a:lnTo>
                    <a:pt x="300" y="204"/>
                  </a:lnTo>
                  <a:lnTo>
                    <a:pt x="296" y="224"/>
                  </a:lnTo>
                  <a:lnTo>
                    <a:pt x="292" y="192"/>
                  </a:lnTo>
                  <a:lnTo>
                    <a:pt x="288" y="164"/>
                  </a:lnTo>
                  <a:lnTo>
                    <a:pt x="284" y="172"/>
                  </a:lnTo>
                  <a:lnTo>
                    <a:pt x="280" y="152"/>
                  </a:lnTo>
                  <a:lnTo>
                    <a:pt x="276" y="140"/>
                  </a:lnTo>
                  <a:lnTo>
                    <a:pt x="272" y="140"/>
                  </a:lnTo>
                  <a:lnTo>
                    <a:pt x="268" y="140"/>
                  </a:lnTo>
                  <a:lnTo>
                    <a:pt x="264" y="132"/>
                  </a:lnTo>
                  <a:lnTo>
                    <a:pt x="260" y="144"/>
                  </a:lnTo>
                  <a:lnTo>
                    <a:pt x="256" y="168"/>
                  </a:lnTo>
                  <a:lnTo>
                    <a:pt x="252" y="144"/>
                  </a:lnTo>
                  <a:lnTo>
                    <a:pt x="248" y="156"/>
                  </a:lnTo>
                  <a:lnTo>
                    <a:pt x="244" y="156"/>
                  </a:lnTo>
                  <a:lnTo>
                    <a:pt x="240" y="172"/>
                  </a:lnTo>
                  <a:lnTo>
                    <a:pt x="236" y="168"/>
                  </a:lnTo>
                  <a:lnTo>
                    <a:pt x="232" y="180"/>
                  </a:lnTo>
                  <a:lnTo>
                    <a:pt x="228" y="144"/>
                  </a:lnTo>
                  <a:lnTo>
                    <a:pt x="224" y="164"/>
                  </a:lnTo>
                  <a:lnTo>
                    <a:pt x="220" y="104"/>
                  </a:lnTo>
                  <a:lnTo>
                    <a:pt x="216" y="124"/>
                  </a:lnTo>
                  <a:lnTo>
                    <a:pt x="212" y="80"/>
                  </a:lnTo>
                  <a:lnTo>
                    <a:pt x="208" y="76"/>
                  </a:lnTo>
                  <a:lnTo>
                    <a:pt x="204" y="84"/>
                  </a:lnTo>
                  <a:lnTo>
                    <a:pt x="200" y="92"/>
                  </a:lnTo>
                  <a:lnTo>
                    <a:pt x="196" y="80"/>
                  </a:lnTo>
                  <a:lnTo>
                    <a:pt x="192" y="120"/>
                  </a:lnTo>
                  <a:lnTo>
                    <a:pt x="188" y="108"/>
                  </a:lnTo>
                  <a:lnTo>
                    <a:pt x="184" y="124"/>
                  </a:lnTo>
                  <a:lnTo>
                    <a:pt x="180" y="160"/>
                  </a:lnTo>
                  <a:lnTo>
                    <a:pt x="176" y="152"/>
                  </a:lnTo>
                  <a:lnTo>
                    <a:pt x="172" y="152"/>
                  </a:lnTo>
                  <a:lnTo>
                    <a:pt x="168" y="148"/>
                  </a:lnTo>
                  <a:lnTo>
                    <a:pt x="164" y="140"/>
                  </a:lnTo>
                  <a:lnTo>
                    <a:pt x="160" y="112"/>
                  </a:lnTo>
                  <a:lnTo>
                    <a:pt x="156" y="80"/>
                  </a:lnTo>
                  <a:lnTo>
                    <a:pt x="152" y="116"/>
                  </a:lnTo>
                  <a:lnTo>
                    <a:pt x="148" y="72"/>
                  </a:lnTo>
                  <a:lnTo>
                    <a:pt x="144" y="84"/>
                  </a:lnTo>
                  <a:lnTo>
                    <a:pt x="140" y="84"/>
                  </a:lnTo>
                  <a:lnTo>
                    <a:pt x="136" y="44"/>
                  </a:lnTo>
                  <a:lnTo>
                    <a:pt x="132" y="64"/>
                  </a:lnTo>
                  <a:lnTo>
                    <a:pt x="128" y="40"/>
                  </a:lnTo>
                  <a:lnTo>
                    <a:pt x="124" y="64"/>
                  </a:lnTo>
                  <a:lnTo>
                    <a:pt x="120" y="104"/>
                  </a:lnTo>
                  <a:lnTo>
                    <a:pt x="116" y="112"/>
                  </a:lnTo>
                  <a:lnTo>
                    <a:pt x="112" y="120"/>
                  </a:lnTo>
                  <a:lnTo>
                    <a:pt x="108" y="140"/>
                  </a:lnTo>
                  <a:lnTo>
                    <a:pt x="104" y="188"/>
                  </a:lnTo>
                  <a:lnTo>
                    <a:pt x="100" y="160"/>
                  </a:lnTo>
                  <a:lnTo>
                    <a:pt x="96" y="208"/>
                  </a:lnTo>
                  <a:lnTo>
                    <a:pt x="92" y="192"/>
                  </a:lnTo>
                  <a:lnTo>
                    <a:pt x="88" y="180"/>
                  </a:lnTo>
                  <a:lnTo>
                    <a:pt x="84" y="216"/>
                  </a:lnTo>
                  <a:lnTo>
                    <a:pt x="80" y="180"/>
                  </a:lnTo>
                  <a:lnTo>
                    <a:pt x="76" y="196"/>
                  </a:lnTo>
                  <a:lnTo>
                    <a:pt x="72" y="164"/>
                  </a:lnTo>
                  <a:lnTo>
                    <a:pt x="68" y="160"/>
                  </a:lnTo>
                  <a:lnTo>
                    <a:pt x="64" y="164"/>
                  </a:lnTo>
                  <a:lnTo>
                    <a:pt x="60" y="152"/>
                  </a:lnTo>
                  <a:lnTo>
                    <a:pt x="56" y="192"/>
                  </a:lnTo>
                  <a:lnTo>
                    <a:pt x="52" y="192"/>
                  </a:lnTo>
                  <a:lnTo>
                    <a:pt x="48" y="212"/>
                  </a:lnTo>
                  <a:lnTo>
                    <a:pt x="44" y="240"/>
                  </a:lnTo>
                  <a:lnTo>
                    <a:pt x="40" y="256"/>
                  </a:lnTo>
                  <a:lnTo>
                    <a:pt x="36" y="280"/>
                  </a:lnTo>
                  <a:lnTo>
                    <a:pt x="32" y="260"/>
                  </a:lnTo>
                  <a:lnTo>
                    <a:pt x="28" y="272"/>
                  </a:lnTo>
                  <a:lnTo>
                    <a:pt x="24" y="264"/>
                  </a:lnTo>
                  <a:lnTo>
                    <a:pt x="20" y="252"/>
                  </a:lnTo>
                  <a:lnTo>
                    <a:pt x="16" y="264"/>
                  </a:lnTo>
                  <a:lnTo>
                    <a:pt x="12" y="212"/>
                  </a:lnTo>
                  <a:lnTo>
                    <a:pt x="8" y="196"/>
                  </a:lnTo>
                  <a:lnTo>
                    <a:pt x="4" y="184"/>
                  </a:lnTo>
                  <a:lnTo>
                    <a:pt x="0" y="160"/>
                  </a:lnTo>
                  <a:lnTo>
                    <a:pt x="0" y="128"/>
                  </a:lnTo>
                </a:path>
              </a:pathLst>
            </a:custGeom>
            <a:noFill/>
            <a:ln w="0">
              <a:solidFill>
                <a:srgbClr val="CCCCCC"/>
              </a:solidFill>
              <a:prstDash val="solid"/>
              <a:round/>
              <a:headEnd/>
              <a:tailEnd/>
            </a:ln>
          </p:spPr>
          <p:txBody>
            <a:bodyPr/>
            <a:lstStyle/>
            <a:p>
              <a:endParaRPr lang="en-GB"/>
            </a:p>
          </p:txBody>
        </p:sp>
        <p:sp>
          <p:nvSpPr>
            <p:cNvPr id="142" name="Freeform 165"/>
            <p:cNvSpPr>
              <a:spLocks/>
            </p:cNvSpPr>
            <p:nvPr/>
          </p:nvSpPr>
          <p:spPr bwMode="auto">
            <a:xfrm>
              <a:off x="7473702" y="4741193"/>
              <a:ext cx="1633537" cy="254000"/>
            </a:xfrm>
            <a:custGeom>
              <a:avLst/>
              <a:gdLst>
                <a:gd name="T0" fmla="*/ 80644962 w 1029"/>
                <a:gd name="T1" fmla="*/ 60483752 h 160"/>
                <a:gd name="T2" fmla="*/ 171370541 w 1029"/>
                <a:gd name="T3" fmla="*/ 181451230 h 160"/>
                <a:gd name="T4" fmla="*/ 262096145 w 1029"/>
                <a:gd name="T5" fmla="*/ 70564373 h 160"/>
                <a:gd name="T6" fmla="*/ 352821699 w 1029"/>
                <a:gd name="T7" fmla="*/ 211693143 h 160"/>
                <a:gd name="T8" fmla="*/ 443547352 w 1029"/>
                <a:gd name="T9" fmla="*/ 80644994 h 160"/>
                <a:gd name="T10" fmla="*/ 534272906 w 1029"/>
                <a:gd name="T11" fmla="*/ 90725615 h 160"/>
                <a:gd name="T12" fmla="*/ 624998461 w 1029"/>
                <a:gd name="T13" fmla="*/ 241935007 h 160"/>
                <a:gd name="T14" fmla="*/ 715724015 w 1029"/>
                <a:gd name="T15" fmla="*/ 20161249 h 160"/>
                <a:gd name="T16" fmla="*/ 806449569 w 1029"/>
                <a:gd name="T17" fmla="*/ 161289988 h 160"/>
                <a:gd name="T18" fmla="*/ 897175322 w 1029"/>
                <a:gd name="T19" fmla="*/ 80644994 h 160"/>
                <a:gd name="T20" fmla="*/ 987900876 w 1029"/>
                <a:gd name="T21" fmla="*/ 80644994 h 160"/>
                <a:gd name="T22" fmla="*/ 1078626430 w 1029"/>
                <a:gd name="T23" fmla="*/ 151209367 h 160"/>
                <a:gd name="T24" fmla="*/ 1169351984 w 1029"/>
                <a:gd name="T25" fmla="*/ 120967503 h 160"/>
                <a:gd name="T26" fmla="*/ 1260077538 w 1029"/>
                <a:gd name="T27" fmla="*/ 201612473 h 160"/>
                <a:gd name="T28" fmla="*/ 1360883710 w 1029"/>
                <a:gd name="T29" fmla="*/ 70564373 h 160"/>
                <a:gd name="T30" fmla="*/ 1451609264 w 1029"/>
                <a:gd name="T31" fmla="*/ 20161249 h 160"/>
                <a:gd name="T32" fmla="*/ 1542334818 w 1029"/>
                <a:gd name="T33" fmla="*/ 151209367 h 160"/>
                <a:gd name="T34" fmla="*/ 1633060372 w 1029"/>
                <a:gd name="T35" fmla="*/ 151209367 h 160"/>
                <a:gd name="T36" fmla="*/ 1723786323 w 1029"/>
                <a:gd name="T37" fmla="*/ 20161249 h 160"/>
                <a:gd name="T38" fmla="*/ 1814510290 w 1029"/>
                <a:gd name="T39" fmla="*/ 181451230 h 160"/>
                <a:gd name="T40" fmla="*/ 1905235844 w 1029"/>
                <a:gd name="T41" fmla="*/ 90725615 h 160"/>
                <a:gd name="T42" fmla="*/ 1995961398 w 1029"/>
                <a:gd name="T43" fmla="*/ 90725615 h 160"/>
                <a:gd name="T44" fmla="*/ 2086686952 w 1029"/>
                <a:gd name="T45" fmla="*/ 90725615 h 160"/>
                <a:gd name="T46" fmla="*/ 2147483647 w 1029"/>
                <a:gd name="T47" fmla="*/ 40322497 h 160"/>
                <a:gd name="T48" fmla="*/ 2147483647 w 1029"/>
                <a:gd name="T49" fmla="*/ 40322497 h 160"/>
                <a:gd name="T50" fmla="*/ 2147483647 w 1029"/>
                <a:gd name="T51" fmla="*/ 50403118 h 160"/>
                <a:gd name="T52" fmla="*/ 2147483647 w 1029"/>
                <a:gd name="T53" fmla="*/ 141128746 h 160"/>
                <a:gd name="T54" fmla="*/ 2147483647 w 1029"/>
                <a:gd name="T55" fmla="*/ 80644994 h 160"/>
                <a:gd name="T56" fmla="*/ 2147483647 w 1029"/>
                <a:gd name="T57" fmla="*/ 191531852 h 160"/>
                <a:gd name="T58" fmla="*/ 2147483647 w 1029"/>
                <a:gd name="T59" fmla="*/ 241935007 h 160"/>
                <a:gd name="T60" fmla="*/ 2147483647 w 1029"/>
                <a:gd name="T61" fmla="*/ 151209367 h 160"/>
                <a:gd name="T62" fmla="*/ 2147483647 w 1029"/>
                <a:gd name="T63" fmla="*/ 151209367 h 160"/>
                <a:gd name="T64" fmla="*/ 2147483647 w 1029"/>
                <a:gd name="T65" fmla="*/ 151209367 h 160"/>
                <a:gd name="T66" fmla="*/ 2086686952 w 1029"/>
                <a:gd name="T67" fmla="*/ 201612473 h 160"/>
                <a:gd name="T68" fmla="*/ 1995961398 w 1029"/>
                <a:gd name="T69" fmla="*/ 201612473 h 160"/>
                <a:gd name="T70" fmla="*/ 1905235844 w 1029"/>
                <a:gd name="T71" fmla="*/ 191531852 h 160"/>
                <a:gd name="T72" fmla="*/ 1814510290 w 1029"/>
                <a:gd name="T73" fmla="*/ 292338113 h 160"/>
                <a:gd name="T74" fmla="*/ 1723786323 w 1029"/>
                <a:gd name="T75" fmla="*/ 120967503 h 160"/>
                <a:gd name="T76" fmla="*/ 1633060372 w 1029"/>
                <a:gd name="T77" fmla="*/ 252015628 h 160"/>
                <a:gd name="T78" fmla="*/ 1542334818 w 1029"/>
                <a:gd name="T79" fmla="*/ 252015628 h 160"/>
                <a:gd name="T80" fmla="*/ 1451609264 w 1029"/>
                <a:gd name="T81" fmla="*/ 120967503 h 160"/>
                <a:gd name="T82" fmla="*/ 1360883710 w 1029"/>
                <a:gd name="T83" fmla="*/ 171370609 h 160"/>
                <a:gd name="T84" fmla="*/ 1260077538 w 1029"/>
                <a:gd name="T85" fmla="*/ 302418734 h 160"/>
                <a:gd name="T86" fmla="*/ 1169351984 w 1029"/>
                <a:gd name="T87" fmla="*/ 231854386 h 160"/>
                <a:gd name="T88" fmla="*/ 1078626430 w 1029"/>
                <a:gd name="T89" fmla="*/ 262096249 h 160"/>
                <a:gd name="T90" fmla="*/ 987900876 w 1029"/>
                <a:gd name="T91" fmla="*/ 191531852 h 160"/>
                <a:gd name="T92" fmla="*/ 897175322 w 1029"/>
                <a:gd name="T93" fmla="*/ 201612473 h 160"/>
                <a:gd name="T94" fmla="*/ 806449569 w 1029"/>
                <a:gd name="T95" fmla="*/ 272176870 h 160"/>
                <a:gd name="T96" fmla="*/ 715724015 w 1029"/>
                <a:gd name="T97" fmla="*/ 131048125 h 160"/>
                <a:gd name="T98" fmla="*/ 624998461 w 1029"/>
                <a:gd name="T99" fmla="*/ 362902461 h 160"/>
                <a:gd name="T100" fmla="*/ 534272906 w 1029"/>
                <a:gd name="T101" fmla="*/ 191531852 h 160"/>
                <a:gd name="T102" fmla="*/ 443547352 w 1029"/>
                <a:gd name="T103" fmla="*/ 181451230 h 160"/>
                <a:gd name="T104" fmla="*/ 352821699 w 1029"/>
                <a:gd name="T105" fmla="*/ 322579976 h 160"/>
                <a:gd name="T106" fmla="*/ 262096145 w 1029"/>
                <a:gd name="T107" fmla="*/ 181451230 h 160"/>
                <a:gd name="T108" fmla="*/ 171370541 w 1029"/>
                <a:gd name="T109" fmla="*/ 292338113 h 160"/>
                <a:gd name="T110" fmla="*/ 80644962 w 1029"/>
                <a:gd name="T111" fmla="*/ 171370609 h 160"/>
                <a:gd name="T112" fmla="*/ 0 w 1029"/>
                <a:gd name="T113" fmla="*/ 110886882 h 1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160"/>
                <a:gd name="T173" fmla="*/ 1029 w 1029"/>
                <a:gd name="T174" fmla="*/ 160 h 1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160">
                  <a:moveTo>
                    <a:pt x="0" y="44"/>
                  </a:moveTo>
                  <a:lnTo>
                    <a:pt x="4" y="28"/>
                  </a:lnTo>
                  <a:lnTo>
                    <a:pt x="8" y="28"/>
                  </a:lnTo>
                  <a:lnTo>
                    <a:pt x="12" y="0"/>
                  </a:lnTo>
                  <a:lnTo>
                    <a:pt x="16" y="16"/>
                  </a:lnTo>
                  <a:lnTo>
                    <a:pt x="20" y="40"/>
                  </a:lnTo>
                  <a:lnTo>
                    <a:pt x="24" y="16"/>
                  </a:lnTo>
                  <a:lnTo>
                    <a:pt x="28" y="36"/>
                  </a:lnTo>
                  <a:lnTo>
                    <a:pt x="32" y="24"/>
                  </a:lnTo>
                  <a:lnTo>
                    <a:pt x="36" y="60"/>
                  </a:lnTo>
                  <a:lnTo>
                    <a:pt x="40" y="36"/>
                  </a:lnTo>
                  <a:lnTo>
                    <a:pt x="44" y="24"/>
                  </a:lnTo>
                  <a:lnTo>
                    <a:pt x="48" y="112"/>
                  </a:lnTo>
                  <a:lnTo>
                    <a:pt x="52" y="68"/>
                  </a:lnTo>
                  <a:lnTo>
                    <a:pt x="56" y="40"/>
                  </a:lnTo>
                  <a:lnTo>
                    <a:pt x="60" y="68"/>
                  </a:lnTo>
                  <a:lnTo>
                    <a:pt x="64" y="20"/>
                  </a:lnTo>
                  <a:lnTo>
                    <a:pt x="68" y="72"/>
                  </a:lnTo>
                  <a:lnTo>
                    <a:pt x="72" y="44"/>
                  </a:lnTo>
                  <a:lnTo>
                    <a:pt x="76" y="56"/>
                  </a:lnTo>
                  <a:lnTo>
                    <a:pt x="80" y="44"/>
                  </a:lnTo>
                  <a:lnTo>
                    <a:pt x="84" y="28"/>
                  </a:lnTo>
                  <a:lnTo>
                    <a:pt x="88" y="40"/>
                  </a:lnTo>
                  <a:lnTo>
                    <a:pt x="92" y="56"/>
                  </a:lnTo>
                  <a:lnTo>
                    <a:pt x="96" y="28"/>
                  </a:lnTo>
                  <a:lnTo>
                    <a:pt x="100" y="24"/>
                  </a:lnTo>
                  <a:lnTo>
                    <a:pt x="104" y="28"/>
                  </a:lnTo>
                  <a:lnTo>
                    <a:pt x="108" y="48"/>
                  </a:lnTo>
                  <a:lnTo>
                    <a:pt x="112" y="52"/>
                  </a:lnTo>
                  <a:lnTo>
                    <a:pt x="116" y="92"/>
                  </a:lnTo>
                  <a:lnTo>
                    <a:pt x="120" y="52"/>
                  </a:lnTo>
                  <a:lnTo>
                    <a:pt x="124" y="64"/>
                  </a:lnTo>
                  <a:lnTo>
                    <a:pt x="128" y="32"/>
                  </a:lnTo>
                  <a:lnTo>
                    <a:pt x="132" y="80"/>
                  </a:lnTo>
                  <a:lnTo>
                    <a:pt x="136" y="20"/>
                  </a:lnTo>
                  <a:lnTo>
                    <a:pt x="140" y="84"/>
                  </a:lnTo>
                  <a:lnTo>
                    <a:pt x="144" y="56"/>
                  </a:lnTo>
                  <a:lnTo>
                    <a:pt x="148" y="36"/>
                  </a:lnTo>
                  <a:lnTo>
                    <a:pt x="152" y="40"/>
                  </a:lnTo>
                  <a:lnTo>
                    <a:pt x="156" y="56"/>
                  </a:lnTo>
                  <a:lnTo>
                    <a:pt x="160" y="16"/>
                  </a:lnTo>
                  <a:lnTo>
                    <a:pt x="164" y="40"/>
                  </a:lnTo>
                  <a:lnTo>
                    <a:pt x="168" y="20"/>
                  </a:lnTo>
                  <a:lnTo>
                    <a:pt x="172" y="44"/>
                  </a:lnTo>
                  <a:lnTo>
                    <a:pt x="176" y="32"/>
                  </a:lnTo>
                  <a:lnTo>
                    <a:pt x="180" y="52"/>
                  </a:lnTo>
                  <a:lnTo>
                    <a:pt x="184" y="36"/>
                  </a:lnTo>
                  <a:lnTo>
                    <a:pt x="188" y="48"/>
                  </a:lnTo>
                  <a:lnTo>
                    <a:pt x="192" y="48"/>
                  </a:lnTo>
                  <a:lnTo>
                    <a:pt x="196" y="68"/>
                  </a:lnTo>
                  <a:lnTo>
                    <a:pt x="200" y="40"/>
                  </a:lnTo>
                  <a:lnTo>
                    <a:pt x="204" y="36"/>
                  </a:lnTo>
                  <a:lnTo>
                    <a:pt x="208" y="72"/>
                  </a:lnTo>
                  <a:lnTo>
                    <a:pt x="212" y="36"/>
                  </a:lnTo>
                  <a:lnTo>
                    <a:pt x="216" y="48"/>
                  </a:lnTo>
                  <a:lnTo>
                    <a:pt x="220" y="24"/>
                  </a:lnTo>
                  <a:lnTo>
                    <a:pt x="224" y="12"/>
                  </a:lnTo>
                  <a:lnTo>
                    <a:pt x="228" y="36"/>
                  </a:lnTo>
                  <a:lnTo>
                    <a:pt x="232" y="0"/>
                  </a:lnTo>
                  <a:lnTo>
                    <a:pt x="236" y="40"/>
                  </a:lnTo>
                  <a:lnTo>
                    <a:pt x="240" y="40"/>
                  </a:lnTo>
                  <a:lnTo>
                    <a:pt x="244" y="44"/>
                  </a:lnTo>
                  <a:lnTo>
                    <a:pt x="248" y="96"/>
                  </a:lnTo>
                  <a:lnTo>
                    <a:pt x="252" y="56"/>
                  </a:lnTo>
                  <a:lnTo>
                    <a:pt x="256" y="48"/>
                  </a:lnTo>
                  <a:lnTo>
                    <a:pt x="260" y="60"/>
                  </a:lnTo>
                  <a:lnTo>
                    <a:pt x="264" y="32"/>
                  </a:lnTo>
                  <a:lnTo>
                    <a:pt x="268" y="56"/>
                  </a:lnTo>
                  <a:lnTo>
                    <a:pt x="272" y="24"/>
                  </a:lnTo>
                  <a:lnTo>
                    <a:pt x="276" y="12"/>
                  </a:lnTo>
                  <a:lnTo>
                    <a:pt x="280" y="32"/>
                  </a:lnTo>
                  <a:lnTo>
                    <a:pt x="284" y="8"/>
                  </a:lnTo>
                  <a:lnTo>
                    <a:pt x="288" y="36"/>
                  </a:lnTo>
                  <a:lnTo>
                    <a:pt x="292" y="52"/>
                  </a:lnTo>
                  <a:lnTo>
                    <a:pt x="296" y="44"/>
                  </a:lnTo>
                  <a:lnTo>
                    <a:pt x="300" y="4"/>
                  </a:lnTo>
                  <a:lnTo>
                    <a:pt x="304" y="36"/>
                  </a:lnTo>
                  <a:lnTo>
                    <a:pt x="308" y="60"/>
                  </a:lnTo>
                  <a:lnTo>
                    <a:pt x="312" y="64"/>
                  </a:lnTo>
                  <a:lnTo>
                    <a:pt x="316" y="40"/>
                  </a:lnTo>
                  <a:lnTo>
                    <a:pt x="320" y="64"/>
                  </a:lnTo>
                  <a:lnTo>
                    <a:pt x="324" y="32"/>
                  </a:lnTo>
                  <a:lnTo>
                    <a:pt x="328" y="36"/>
                  </a:lnTo>
                  <a:lnTo>
                    <a:pt x="332" y="24"/>
                  </a:lnTo>
                  <a:lnTo>
                    <a:pt x="336" y="52"/>
                  </a:lnTo>
                  <a:lnTo>
                    <a:pt x="340" y="8"/>
                  </a:lnTo>
                  <a:lnTo>
                    <a:pt x="344" y="20"/>
                  </a:lnTo>
                  <a:lnTo>
                    <a:pt x="348" y="36"/>
                  </a:lnTo>
                  <a:lnTo>
                    <a:pt x="352" y="32"/>
                  </a:lnTo>
                  <a:lnTo>
                    <a:pt x="356" y="32"/>
                  </a:lnTo>
                  <a:lnTo>
                    <a:pt x="360" y="64"/>
                  </a:lnTo>
                  <a:lnTo>
                    <a:pt x="364" y="36"/>
                  </a:lnTo>
                  <a:lnTo>
                    <a:pt x="368" y="28"/>
                  </a:lnTo>
                  <a:lnTo>
                    <a:pt x="372" y="20"/>
                  </a:lnTo>
                  <a:lnTo>
                    <a:pt x="376" y="68"/>
                  </a:lnTo>
                  <a:lnTo>
                    <a:pt x="380" y="56"/>
                  </a:lnTo>
                  <a:lnTo>
                    <a:pt x="384" y="16"/>
                  </a:lnTo>
                  <a:lnTo>
                    <a:pt x="388" y="76"/>
                  </a:lnTo>
                  <a:lnTo>
                    <a:pt x="392" y="32"/>
                  </a:lnTo>
                  <a:lnTo>
                    <a:pt x="396" y="40"/>
                  </a:lnTo>
                  <a:lnTo>
                    <a:pt x="400" y="16"/>
                  </a:lnTo>
                  <a:lnTo>
                    <a:pt x="404" y="20"/>
                  </a:lnTo>
                  <a:lnTo>
                    <a:pt x="408" y="24"/>
                  </a:lnTo>
                  <a:lnTo>
                    <a:pt x="412" y="44"/>
                  </a:lnTo>
                  <a:lnTo>
                    <a:pt x="416" y="56"/>
                  </a:lnTo>
                  <a:lnTo>
                    <a:pt x="420" y="100"/>
                  </a:lnTo>
                  <a:lnTo>
                    <a:pt x="424" y="76"/>
                  </a:lnTo>
                  <a:lnTo>
                    <a:pt x="428" y="60"/>
                  </a:lnTo>
                  <a:lnTo>
                    <a:pt x="432" y="36"/>
                  </a:lnTo>
                  <a:lnTo>
                    <a:pt x="436" y="4"/>
                  </a:lnTo>
                  <a:lnTo>
                    <a:pt x="440" y="28"/>
                  </a:lnTo>
                  <a:lnTo>
                    <a:pt x="444" y="24"/>
                  </a:lnTo>
                  <a:lnTo>
                    <a:pt x="448" y="8"/>
                  </a:lnTo>
                  <a:lnTo>
                    <a:pt x="452" y="68"/>
                  </a:lnTo>
                  <a:lnTo>
                    <a:pt x="456" y="56"/>
                  </a:lnTo>
                  <a:lnTo>
                    <a:pt x="460" y="44"/>
                  </a:lnTo>
                  <a:lnTo>
                    <a:pt x="464" y="48"/>
                  </a:lnTo>
                  <a:lnTo>
                    <a:pt x="468" y="60"/>
                  </a:lnTo>
                  <a:lnTo>
                    <a:pt x="472" y="52"/>
                  </a:lnTo>
                  <a:lnTo>
                    <a:pt x="476" y="48"/>
                  </a:lnTo>
                  <a:lnTo>
                    <a:pt x="480" y="64"/>
                  </a:lnTo>
                  <a:lnTo>
                    <a:pt x="484" y="44"/>
                  </a:lnTo>
                  <a:lnTo>
                    <a:pt x="488" y="52"/>
                  </a:lnTo>
                  <a:lnTo>
                    <a:pt x="492" y="44"/>
                  </a:lnTo>
                  <a:lnTo>
                    <a:pt x="496" y="52"/>
                  </a:lnTo>
                  <a:lnTo>
                    <a:pt x="500" y="80"/>
                  </a:lnTo>
                  <a:lnTo>
                    <a:pt x="504" y="36"/>
                  </a:lnTo>
                  <a:lnTo>
                    <a:pt x="508" y="56"/>
                  </a:lnTo>
                  <a:lnTo>
                    <a:pt x="516" y="32"/>
                  </a:lnTo>
                  <a:lnTo>
                    <a:pt x="520" y="64"/>
                  </a:lnTo>
                  <a:lnTo>
                    <a:pt x="524" y="52"/>
                  </a:lnTo>
                  <a:lnTo>
                    <a:pt x="528" y="56"/>
                  </a:lnTo>
                  <a:lnTo>
                    <a:pt x="532" y="52"/>
                  </a:lnTo>
                  <a:lnTo>
                    <a:pt x="536" y="36"/>
                  </a:lnTo>
                  <a:lnTo>
                    <a:pt x="540" y="28"/>
                  </a:lnTo>
                  <a:lnTo>
                    <a:pt x="544" y="24"/>
                  </a:lnTo>
                  <a:lnTo>
                    <a:pt x="548" y="20"/>
                  </a:lnTo>
                  <a:lnTo>
                    <a:pt x="552" y="12"/>
                  </a:lnTo>
                  <a:lnTo>
                    <a:pt x="556" y="48"/>
                  </a:lnTo>
                  <a:lnTo>
                    <a:pt x="560" y="36"/>
                  </a:lnTo>
                  <a:lnTo>
                    <a:pt x="564" y="48"/>
                  </a:lnTo>
                  <a:lnTo>
                    <a:pt x="568" y="52"/>
                  </a:lnTo>
                  <a:lnTo>
                    <a:pt x="572" y="64"/>
                  </a:lnTo>
                  <a:lnTo>
                    <a:pt x="576" y="8"/>
                  </a:lnTo>
                  <a:lnTo>
                    <a:pt x="580" y="40"/>
                  </a:lnTo>
                  <a:lnTo>
                    <a:pt x="584" y="24"/>
                  </a:lnTo>
                  <a:lnTo>
                    <a:pt x="588" y="20"/>
                  </a:lnTo>
                  <a:lnTo>
                    <a:pt x="592" y="24"/>
                  </a:lnTo>
                  <a:lnTo>
                    <a:pt x="596" y="80"/>
                  </a:lnTo>
                  <a:lnTo>
                    <a:pt x="600" y="44"/>
                  </a:lnTo>
                  <a:lnTo>
                    <a:pt x="604" y="40"/>
                  </a:lnTo>
                  <a:lnTo>
                    <a:pt x="608" y="48"/>
                  </a:lnTo>
                  <a:lnTo>
                    <a:pt x="612" y="60"/>
                  </a:lnTo>
                  <a:lnTo>
                    <a:pt x="616" y="60"/>
                  </a:lnTo>
                  <a:lnTo>
                    <a:pt x="620" y="24"/>
                  </a:lnTo>
                  <a:lnTo>
                    <a:pt x="624" y="64"/>
                  </a:lnTo>
                  <a:lnTo>
                    <a:pt x="628" y="20"/>
                  </a:lnTo>
                  <a:lnTo>
                    <a:pt x="632" y="36"/>
                  </a:lnTo>
                  <a:lnTo>
                    <a:pt x="636" y="24"/>
                  </a:lnTo>
                  <a:lnTo>
                    <a:pt x="640" y="76"/>
                  </a:lnTo>
                  <a:lnTo>
                    <a:pt x="644" y="72"/>
                  </a:lnTo>
                  <a:lnTo>
                    <a:pt x="648" y="60"/>
                  </a:lnTo>
                  <a:lnTo>
                    <a:pt x="652" y="56"/>
                  </a:lnTo>
                  <a:lnTo>
                    <a:pt x="656" y="68"/>
                  </a:lnTo>
                  <a:lnTo>
                    <a:pt x="660" y="48"/>
                  </a:lnTo>
                  <a:lnTo>
                    <a:pt x="664" y="56"/>
                  </a:lnTo>
                  <a:lnTo>
                    <a:pt x="668" y="76"/>
                  </a:lnTo>
                  <a:lnTo>
                    <a:pt x="672" y="12"/>
                  </a:lnTo>
                  <a:lnTo>
                    <a:pt x="676" y="28"/>
                  </a:lnTo>
                  <a:lnTo>
                    <a:pt x="680" y="28"/>
                  </a:lnTo>
                  <a:lnTo>
                    <a:pt x="684" y="8"/>
                  </a:lnTo>
                  <a:lnTo>
                    <a:pt x="688" y="44"/>
                  </a:lnTo>
                  <a:lnTo>
                    <a:pt x="692" y="40"/>
                  </a:lnTo>
                  <a:lnTo>
                    <a:pt x="696" y="44"/>
                  </a:lnTo>
                  <a:lnTo>
                    <a:pt x="700" y="40"/>
                  </a:lnTo>
                  <a:lnTo>
                    <a:pt x="704" y="44"/>
                  </a:lnTo>
                  <a:lnTo>
                    <a:pt x="708" y="52"/>
                  </a:lnTo>
                  <a:lnTo>
                    <a:pt x="712" y="48"/>
                  </a:lnTo>
                  <a:lnTo>
                    <a:pt x="716" y="44"/>
                  </a:lnTo>
                  <a:lnTo>
                    <a:pt x="720" y="72"/>
                  </a:lnTo>
                  <a:lnTo>
                    <a:pt x="724" y="52"/>
                  </a:lnTo>
                  <a:lnTo>
                    <a:pt x="728" y="72"/>
                  </a:lnTo>
                  <a:lnTo>
                    <a:pt x="732" y="60"/>
                  </a:lnTo>
                  <a:lnTo>
                    <a:pt x="736" y="40"/>
                  </a:lnTo>
                  <a:lnTo>
                    <a:pt x="740" y="64"/>
                  </a:lnTo>
                  <a:lnTo>
                    <a:pt x="744" y="24"/>
                  </a:lnTo>
                  <a:lnTo>
                    <a:pt x="748" y="32"/>
                  </a:lnTo>
                  <a:lnTo>
                    <a:pt x="752" y="24"/>
                  </a:lnTo>
                  <a:lnTo>
                    <a:pt x="756" y="36"/>
                  </a:lnTo>
                  <a:lnTo>
                    <a:pt x="760" y="32"/>
                  </a:lnTo>
                  <a:lnTo>
                    <a:pt x="764" y="36"/>
                  </a:lnTo>
                  <a:lnTo>
                    <a:pt x="768" y="60"/>
                  </a:lnTo>
                  <a:lnTo>
                    <a:pt x="772" y="36"/>
                  </a:lnTo>
                  <a:lnTo>
                    <a:pt x="776" y="48"/>
                  </a:lnTo>
                  <a:lnTo>
                    <a:pt x="780" y="32"/>
                  </a:lnTo>
                  <a:lnTo>
                    <a:pt x="784" y="44"/>
                  </a:lnTo>
                  <a:lnTo>
                    <a:pt x="788" y="52"/>
                  </a:lnTo>
                  <a:lnTo>
                    <a:pt x="792" y="36"/>
                  </a:lnTo>
                  <a:lnTo>
                    <a:pt x="796" y="48"/>
                  </a:lnTo>
                  <a:lnTo>
                    <a:pt x="800" y="28"/>
                  </a:lnTo>
                  <a:lnTo>
                    <a:pt x="804" y="24"/>
                  </a:lnTo>
                  <a:lnTo>
                    <a:pt x="808" y="28"/>
                  </a:lnTo>
                  <a:lnTo>
                    <a:pt x="812" y="24"/>
                  </a:lnTo>
                  <a:lnTo>
                    <a:pt x="816" y="44"/>
                  </a:lnTo>
                  <a:lnTo>
                    <a:pt x="820" y="52"/>
                  </a:lnTo>
                  <a:lnTo>
                    <a:pt x="824" y="76"/>
                  </a:lnTo>
                  <a:lnTo>
                    <a:pt x="828" y="36"/>
                  </a:lnTo>
                  <a:lnTo>
                    <a:pt x="832" y="36"/>
                  </a:lnTo>
                  <a:lnTo>
                    <a:pt x="837" y="16"/>
                  </a:lnTo>
                  <a:lnTo>
                    <a:pt x="841" y="44"/>
                  </a:lnTo>
                  <a:lnTo>
                    <a:pt x="845" y="48"/>
                  </a:lnTo>
                  <a:lnTo>
                    <a:pt x="849" y="76"/>
                  </a:lnTo>
                  <a:lnTo>
                    <a:pt x="853" y="36"/>
                  </a:lnTo>
                  <a:lnTo>
                    <a:pt x="857" y="72"/>
                  </a:lnTo>
                  <a:lnTo>
                    <a:pt x="861" y="32"/>
                  </a:lnTo>
                  <a:lnTo>
                    <a:pt x="865" y="16"/>
                  </a:lnTo>
                  <a:lnTo>
                    <a:pt x="869" y="64"/>
                  </a:lnTo>
                  <a:lnTo>
                    <a:pt x="873" y="36"/>
                  </a:lnTo>
                  <a:lnTo>
                    <a:pt x="877" y="32"/>
                  </a:lnTo>
                  <a:lnTo>
                    <a:pt x="881" y="48"/>
                  </a:lnTo>
                  <a:lnTo>
                    <a:pt x="885" y="44"/>
                  </a:lnTo>
                  <a:lnTo>
                    <a:pt x="889" y="40"/>
                  </a:lnTo>
                  <a:lnTo>
                    <a:pt x="893" y="24"/>
                  </a:lnTo>
                  <a:lnTo>
                    <a:pt x="897" y="48"/>
                  </a:lnTo>
                  <a:lnTo>
                    <a:pt x="901" y="16"/>
                  </a:lnTo>
                  <a:lnTo>
                    <a:pt x="905" y="68"/>
                  </a:lnTo>
                  <a:lnTo>
                    <a:pt x="909" y="44"/>
                  </a:lnTo>
                  <a:lnTo>
                    <a:pt x="913" y="44"/>
                  </a:lnTo>
                  <a:lnTo>
                    <a:pt x="917" y="80"/>
                  </a:lnTo>
                  <a:lnTo>
                    <a:pt x="921" y="32"/>
                  </a:lnTo>
                  <a:lnTo>
                    <a:pt x="925" y="64"/>
                  </a:lnTo>
                  <a:lnTo>
                    <a:pt x="929" y="44"/>
                  </a:lnTo>
                  <a:lnTo>
                    <a:pt x="933" y="52"/>
                  </a:lnTo>
                  <a:lnTo>
                    <a:pt x="937" y="20"/>
                  </a:lnTo>
                  <a:lnTo>
                    <a:pt x="941" y="36"/>
                  </a:lnTo>
                  <a:lnTo>
                    <a:pt x="945" y="4"/>
                  </a:lnTo>
                  <a:lnTo>
                    <a:pt x="949" y="16"/>
                  </a:lnTo>
                  <a:lnTo>
                    <a:pt x="953" y="64"/>
                  </a:lnTo>
                  <a:lnTo>
                    <a:pt x="957" y="36"/>
                  </a:lnTo>
                  <a:lnTo>
                    <a:pt x="961" y="76"/>
                  </a:lnTo>
                  <a:lnTo>
                    <a:pt x="965" y="52"/>
                  </a:lnTo>
                  <a:lnTo>
                    <a:pt x="969" y="64"/>
                  </a:lnTo>
                  <a:lnTo>
                    <a:pt x="973" y="56"/>
                  </a:lnTo>
                  <a:lnTo>
                    <a:pt x="977" y="36"/>
                  </a:lnTo>
                  <a:lnTo>
                    <a:pt x="981" y="56"/>
                  </a:lnTo>
                  <a:lnTo>
                    <a:pt x="985" y="40"/>
                  </a:lnTo>
                  <a:lnTo>
                    <a:pt x="989" y="48"/>
                  </a:lnTo>
                  <a:lnTo>
                    <a:pt x="993" y="0"/>
                  </a:lnTo>
                  <a:lnTo>
                    <a:pt x="997" y="4"/>
                  </a:lnTo>
                  <a:lnTo>
                    <a:pt x="1001" y="24"/>
                  </a:lnTo>
                  <a:lnTo>
                    <a:pt x="1005" y="32"/>
                  </a:lnTo>
                  <a:lnTo>
                    <a:pt x="1009" y="32"/>
                  </a:lnTo>
                  <a:lnTo>
                    <a:pt x="1013" y="60"/>
                  </a:lnTo>
                  <a:lnTo>
                    <a:pt x="1017" y="64"/>
                  </a:lnTo>
                  <a:lnTo>
                    <a:pt x="1021" y="36"/>
                  </a:lnTo>
                  <a:lnTo>
                    <a:pt x="1029" y="40"/>
                  </a:lnTo>
                  <a:lnTo>
                    <a:pt x="1029" y="84"/>
                  </a:lnTo>
                  <a:lnTo>
                    <a:pt x="1021" y="80"/>
                  </a:lnTo>
                  <a:lnTo>
                    <a:pt x="1017" y="108"/>
                  </a:lnTo>
                  <a:lnTo>
                    <a:pt x="1013" y="104"/>
                  </a:lnTo>
                  <a:lnTo>
                    <a:pt x="1009" y="76"/>
                  </a:lnTo>
                  <a:lnTo>
                    <a:pt x="1005" y="76"/>
                  </a:lnTo>
                  <a:lnTo>
                    <a:pt x="1001" y="68"/>
                  </a:lnTo>
                  <a:lnTo>
                    <a:pt x="997" y="48"/>
                  </a:lnTo>
                  <a:lnTo>
                    <a:pt x="993" y="40"/>
                  </a:lnTo>
                  <a:lnTo>
                    <a:pt x="989" y="88"/>
                  </a:lnTo>
                  <a:lnTo>
                    <a:pt x="985" y="84"/>
                  </a:lnTo>
                  <a:lnTo>
                    <a:pt x="981" y="96"/>
                  </a:lnTo>
                  <a:lnTo>
                    <a:pt x="977" y="80"/>
                  </a:lnTo>
                  <a:lnTo>
                    <a:pt x="973" y="96"/>
                  </a:lnTo>
                  <a:lnTo>
                    <a:pt x="969" y="108"/>
                  </a:lnTo>
                  <a:lnTo>
                    <a:pt x="965" y="96"/>
                  </a:lnTo>
                  <a:lnTo>
                    <a:pt x="961" y="120"/>
                  </a:lnTo>
                  <a:lnTo>
                    <a:pt x="957" y="84"/>
                  </a:lnTo>
                  <a:lnTo>
                    <a:pt x="953" y="108"/>
                  </a:lnTo>
                  <a:lnTo>
                    <a:pt x="949" y="56"/>
                  </a:lnTo>
                  <a:lnTo>
                    <a:pt x="945" y="48"/>
                  </a:lnTo>
                  <a:lnTo>
                    <a:pt x="941" y="76"/>
                  </a:lnTo>
                  <a:lnTo>
                    <a:pt x="937" y="60"/>
                  </a:lnTo>
                  <a:lnTo>
                    <a:pt x="933" y="92"/>
                  </a:lnTo>
                  <a:lnTo>
                    <a:pt x="929" y="84"/>
                  </a:lnTo>
                  <a:lnTo>
                    <a:pt x="925" y="108"/>
                  </a:lnTo>
                  <a:lnTo>
                    <a:pt x="921" y="76"/>
                  </a:lnTo>
                  <a:lnTo>
                    <a:pt x="917" y="124"/>
                  </a:lnTo>
                  <a:lnTo>
                    <a:pt x="913" y="88"/>
                  </a:lnTo>
                  <a:lnTo>
                    <a:pt x="909" y="84"/>
                  </a:lnTo>
                  <a:lnTo>
                    <a:pt x="905" y="108"/>
                  </a:lnTo>
                  <a:lnTo>
                    <a:pt x="901" y="60"/>
                  </a:lnTo>
                  <a:lnTo>
                    <a:pt x="897" y="92"/>
                  </a:lnTo>
                  <a:lnTo>
                    <a:pt x="893" y="68"/>
                  </a:lnTo>
                  <a:lnTo>
                    <a:pt x="889" y="80"/>
                  </a:lnTo>
                  <a:lnTo>
                    <a:pt x="885" y="88"/>
                  </a:lnTo>
                  <a:lnTo>
                    <a:pt x="881" y="88"/>
                  </a:lnTo>
                  <a:lnTo>
                    <a:pt x="877" y="76"/>
                  </a:lnTo>
                  <a:lnTo>
                    <a:pt x="873" y="80"/>
                  </a:lnTo>
                  <a:lnTo>
                    <a:pt x="869" y="108"/>
                  </a:lnTo>
                  <a:lnTo>
                    <a:pt x="865" y="60"/>
                  </a:lnTo>
                  <a:lnTo>
                    <a:pt x="861" y="76"/>
                  </a:lnTo>
                  <a:lnTo>
                    <a:pt x="857" y="116"/>
                  </a:lnTo>
                  <a:lnTo>
                    <a:pt x="853" y="80"/>
                  </a:lnTo>
                  <a:lnTo>
                    <a:pt x="849" y="124"/>
                  </a:lnTo>
                  <a:lnTo>
                    <a:pt x="845" y="92"/>
                  </a:lnTo>
                  <a:lnTo>
                    <a:pt x="841" y="88"/>
                  </a:lnTo>
                  <a:lnTo>
                    <a:pt x="837" y="60"/>
                  </a:lnTo>
                  <a:lnTo>
                    <a:pt x="832" y="80"/>
                  </a:lnTo>
                  <a:lnTo>
                    <a:pt x="828" y="80"/>
                  </a:lnTo>
                  <a:lnTo>
                    <a:pt x="824" y="120"/>
                  </a:lnTo>
                  <a:lnTo>
                    <a:pt x="820" y="96"/>
                  </a:lnTo>
                  <a:lnTo>
                    <a:pt x="816" y="88"/>
                  </a:lnTo>
                  <a:lnTo>
                    <a:pt x="812" y="68"/>
                  </a:lnTo>
                  <a:lnTo>
                    <a:pt x="808" y="68"/>
                  </a:lnTo>
                  <a:lnTo>
                    <a:pt x="804" y="64"/>
                  </a:lnTo>
                  <a:lnTo>
                    <a:pt x="800" y="72"/>
                  </a:lnTo>
                  <a:lnTo>
                    <a:pt x="796" y="88"/>
                  </a:lnTo>
                  <a:lnTo>
                    <a:pt x="792" y="80"/>
                  </a:lnTo>
                  <a:lnTo>
                    <a:pt x="788" y="92"/>
                  </a:lnTo>
                  <a:lnTo>
                    <a:pt x="784" y="84"/>
                  </a:lnTo>
                  <a:lnTo>
                    <a:pt x="780" y="76"/>
                  </a:lnTo>
                  <a:lnTo>
                    <a:pt x="776" y="88"/>
                  </a:lnTo>
                  <a:lnTo>
                    <a:pt x="772" y="76"/>
                  </a:lnTo>
                  <a:lnTo>
                    <a:pt x="768" y="100"/>
                  </a:lnTo>
                  <a:lnTo>
                    <a:pt x="764" y="76"/>
                  </a:lnTo>
                  <a:lnTo>
                    <a:pt x="760" y="72"/>
                  </a:lnTo>
                  <a:lnTo>
                    <a:pt x="756" y="76"/>
                  </a:lnTo>
                  <a:lnTo>
                    <a:pt x="752" y="64"/>
                  </a:lnTo>
                  <a:lnTo>
                    <a:pt x="748" y="72"/>
                  </a:lnTo>
                  <a:lnTo>
                    <a:pt x="744" y="64"/>
                  </a:lnTo>
                  <a:lnTo>
                    <a:pt x="740" y="104"/>
                  </a:lnTo>
                  <a:lnTo>
                    <a:pt x="736" y="80"/>
                  </a:lnTo>
                  <a:lnTo>
                    <a:pt x="732" y="104"/>
                  </a:lnTo>
                  <a:lnTo>
                    <a:pt x="728" y="112"/>
                  </a:lnTo>
                  <a:lnTo>
                    <a:pt x="724" y="92"/>
                  </a:lnTo>
                  <a:lnTo>
                    <a:pt x="720" y="116"/>
                  </a:lnTo>
                  <a:lnTo>
                    <a:pt x="716" y="88"/>
                  </a:lnTo>
                  <a:lnTo>
                    <a:pt x="712" y="92"/>
                  </a:lnTo>
                  <a:lnTo>
                    <a:pt x="708" y="96"/>
                  </a:lnTo>
                  <a:lnTo>
                    <a:pt x="704" y="84"/>
                  </a:lnTo>
                  <a:lnTo>
                    <a:pt x="700" y="84"/>
                  </a:lnTo>
                  <a:lnTo>
                    <a:pt x="696" y="84"/>
                  </a:lnTo>
                  <a:lnTo>
                    <a:pt x="692" y="84"/>
                  </a:lnTo>
                  <a:lnTo>
                    <a:pt x="688" y="84"/>
                  </a:lnTo>
                  <a:lnTo>
                    <a:pt x="684" y="48"/>
                  </a:lnTo>
                  <a:lnTo>
                    <a:pt x="680" y="68"/>
                  </a:lnTo>
                  <a:lnTo>
                    <a:pt x="676" y="68"/>
                  </a:lnTo>
                  <a:lnTo>
                    <a:pt x="672" y="52"/>
                  </a:lnTo>
                  <a:lnTo>
                    <a:pt x="668" y="120"/>
                  </a:lnTo>
                  <a:lnTo>
                    <a:pt x="664" y="96"/>
                  </a:lnTo>
                  <a:lnTo>
                    <a:pt x="660" y="92"/>
                  </a:lnTo>
                  <a:lnTo>
                    <a:pt x="656" y="112"/>
                  </a:lnTo>
                  <a:lnTo>
                    <a:pt x="652" y="100"/>
                  </a:lnTo>
                  <a:lnTo>
                    <a:pt x="648" y="100"/>
                  </a:lnTo>
                  <a:lnTo>
                    <a:pt x="644" y="116"/>
                  </a:lnTo>
                  <a:lnTo>
                    <a:pt x="640" y="120"/>
                  </a:lnTo>
                  <a:lnTo>
                    <a:pt x="636" y="68"/>
                  </a:lnTo>
                  <a:lnTo>
                    <a:pt x="632" y="76"/>
                  </a:lnTo>
                  <a:lnTo>
                    <a:pt x="628" y="64"/>
                  </a:lnTo>
                  <a:lnTo>
                    <a:pt x="624" y="104"/>
                  </a:lnTo>
                  <a:lnTo>
                    <a:pt x="620" y="68"/>
                  </a:lnTo>
                  <a:lnTo>
                    <a:pt x="616" y="104"/>
                  </a:lnTo>
                  <a:lnTo>
                    <a:pt x="612" y="100"/>
                  </a:lnTo>
                  <a:lnTo>
                    <a:pt x="608" y="92"/>
                  </a:lnTo>
                  <a:lnTo>
                    <a:pt x="604" y="84"/>
                  </a:lnTo>
                  <a:lnTo>
                    <a:pt x="600" y="88"/>
                  </a:lnTo>
                  <a:lnTo>
                    <a:pt x="596" y="124"/>
                  </a:lnTo>
                  <a:lnTo>
                    <a:pt x="592" y="72"/>
                  </a:lnTo>
                  <a:lnTo>
                    <a:pt x="588" y="64"/>
                  </a:lnTo>
                  <a:lnTo>
                    <a:pt x="584" y="68"/>
                  </a:lnTo>
                  <a:lnTo>
                    <a:pt x="580" y="84"/>
                  </a:lnTo>
                  <a:lnTo>
                    <a:pt x="576" y="48"/>
                  </a:lnTo>
                  <a:lnTo>
                    <a:pt x="572" y="108"/>
                  </a:lnTo>
                  <a:lnTo>
                    <a:pt x="568" y="96"/>
                  </a:lnTo>
                  <a:lnTo>
                    <a:pt x="564" y="92"/>
                  </a:lnTo>
                  <a:lnTo>
                    <a:pt x="560" y="80"/>
                  </a:lnTo>
                  <a:lnTo>
                    <a:pt x="556" y="88"/>
                  </a:lnTo>
                  <a:lnTo>
                    <a:pt x="552" y="52"/>
                  </a:lnTo>
                  <a:lnTo>
                    <a:pt x="548" y="60"/>
                  </a:lnTo>
                  <a:lnTo>
                    <a:pt x="544" y="64"/>
                  </a:lnTo>
                  <a:lnTo>
                    <a:pt x="540" y="68"/>
                  </a:lnTo>
                  <a:lnTo>
                    <a:pt x="536" y="76"/>
                  </a:lnTo>
                  <a:lnTo>
                    <a:pt x="532" y="92"/>
                  </a:lnTo>
                  <a:lnTo>
                    <a:pt x="528" y="96"/>
                  </a:lnTo>
                  <a:lnTo>
                    <a:pt x="524" y="96"/>
                  </a:lnTo>
                  <a:lnTo>
                    <a:pt x="520" y="104"/>
                  </a:lnTo>
                  <a:lnTo>
                    <a:pt x="516" y="72"/>
                  </a:lnTo>
                  <a:lnTo>
                    <a:pt x="508" y="96"/>
                  </a:lnTo>
                  <a:lnTo>
                    <a:pt x="504" y="80"/>
                  </a:lnTo>
                  <a:lnTo>
                    <a:pt x="500" y="120"/>
                  </a:lnTo>
                  <a:lnTo>
                    <a:pt x="496" y="96"/>
                  </a:lnTo>
                  <a:lnTo>
                    <a:pt x="492" y="88"/>
                  </a:lnTo>
                  <a:lnTo>
                    <a:pt x="488" y="92"/>
                  </a:lnTo>
                  <a:lnTo>
                    <a:pt x="484" y="88"/>
                  </a:lnTo>
                  <a:lnTo>
                    <a:pt x="480" y="108"/>
                  </a:lnTo>
                  <a:lnTo>
                    <a:pt x="476" y="92"/>
                  </a:lnTo>
                  <a:lnTo>
                    <a:pt x="472" y="96"/>
                  </a:lnTo>
                  <a:lnTo>
                    <a:pt x="468" y="104"/>
                  </a:lnTo>
                  <a:lnTo>
                    <a:pt x="464" y="92"/>
                  </a:lnTo>
                  <a:lnTo>
                    <a:pt x="460" y="88"/>
                  </a:lnTo>
                  <a:lnTo>
                    <a:pt x="456" y="104"/>
                  </a:lnTo>
                  <a:lnTo>
                    <a:pt x="452" y="112"/>
                  </a:lnTo>
                  <a:lnTo>
                    <a:pt x="448" y="52"/>
                  </a:lnTo>
                  <a:lnTo>
                    <a:pt x="444" y="68"/>
                  </a:lnTo>
                  <a:lnTo>
                    <a:pt x="440" y="72"/>
                  </a:lnTo>
                  <a:lnTo>
                    <a:pt x="436" y="48"/>
                  </a:lnTo>
                  <a:lnTo>
                    <a:pt x="432" y="80"/>
                  </a:lnTo>
                  <a:lnTo>
                    <a:pt x="428" y="104"/>
                  </a:lnTo>
                  <a:lnTo>
                    <a:pt x="424" y="124"/>
                  </a:lnTo>
                  <a:lnTo>
                    <a:pt x="420" y="148"/>
                  </a:lnTo>
                  <a:lnTo>
                    <a:pt x="416" y="104"/>
                  </a:lnTo>
                  <a:lnTo>
                    <a:pt x="412" y="88"/>
                  </a:lnTo>
                  <a:lnTo>
                    <a:pt x="408" y="72"/>
                  </a:lnTo>
                  <a:lnTo>
                    <a:pt x="404" y="64"/>
                  </a:lnTo>
                  <a:lnTo>
                    <a:pt x="400" y="64"/>
                  </a:lnTo>
                  <a:lnTo>
                    <a:pt x="396" y="84"/>
                  </a:lnTo>
                  <a:lnTo>
                    <a:pt x="392" y="76"/>
                  </a:lnTo>
                  <a:lnTo>
                    <a:pt x="388" y="124"/>
                  </a:lnTo>
                  <a:lnTo>
                    <a:pt x="384" y="64"/>
                  </a:lnTo>
                  <a:lnTo>
                    <a:pt x="380" y="104"/>
                  </a:lnTo>
                  <a:lnTo>
                    <a:pt x="376" y="116"/>
                  </a:lnTo>
                  <a:lnTo>
                    <a:pt x="372" y="68"/>
                  </a:lnTo>
                  <a:lnTo>
                    <a:pt x="368" y="72"/>
                  </a:lnTo>
                  <a:lnTo>
                    <a:pt x="364" y="84"/>
                  </a:lnTo>
                  <a:lnTo>
                    <a:pt x="360" y="108"/>
                  </a:lnTo>
                  <a:lnTo>
                    <a:pt x="356" y="80"/>
                  </a:lnTo>
                  <a:lnTo>
                    <a:pt x="352" y="80"/>
                  </a:lnTo>
                  <a:lnTo>
                    <a:pt x="348" y="80"/>
                  </a:lnTo>
                  <a:lnTo>
                    <a:pt x="344" y="64"/>
                  </a:lnTo>
                  <a:lnTo>
                    <a:pt x="340" y="52"/>
                  </a:lnTo>
                  <a:lnTo>
                    <a:pt x="336" y="96"/>
                  </a:lnTo>
                  <a:lnTo>
                    <a:pt x="332" y="68"/>
                  </a:lnTo>
                  <a:lnTo>
                    <a:pt x="328" y="80"/>
                  </a:lnTo>
                  <a:lnTo>
                    <a:pt x="324" y="76"/>
                  </a:lnTo>
                  <a:lnTo>
                    <a:pt x="320" y="108"/>
                  </a:lnTo>
                  <a:lnTo>
                    <a:pt x="316" y="84"/>
                  </a:lnTo>
                  <a:lnTo>
                    <a:pt x="312" y="112"/>
                  </a:lnTo>
                  <a:lnTo>
                    <a:pt x="308" y="108"/>
                  </a:lnTo>
                  <a:lnTo>
                    <a:pt x="304" y="80"/>
                  </a:lnTo>
                  <a:lnTo>
                    <a:pt x="300" y="48"/>
                  </a:lnTo>
                  <a:lnTo>
                    <a:pt x="296" y="88"/>
                  </a:lnTo>
                  <a:lnTo>
                    <a:pt x="292" y="96"/>
                  </a:lnTo>
                  <a:lnTo>
                    <a:pt x="288" y="80"/>
                  </a:lnTo>
                  <a:lnTo>
                    <a:pt x="284" y="52"/>
                  </a:lnTo>
                  <a:lnTo>
                    <a:pt x="280" y="76"/>
                  </a:lnTo>
                  <a:lnTo>
                    <a:pt x="276" y="52"/>
                  </a:lnTo>
                  <a:lnTo>
                    <a:pt x="272" y="64"/>
                  </a:lnTo>
                  <a:lnTo>
                    <a:pt x="268" y="96"/>
                  </a:lnTo>
                  <a:lnTo>
                    <a:pt x="264" y="76"/>
                  </a:lnTo>
                  <a:lnTo>
                    <a:pt x="260" y="104"/>
                  </a:lnTo>
                  <a:lnTo>
                    <a:pt x="256" y="92"/>
                  </a:lnTo>
                  <a:lnTo>
                    <a:pt x="252" y="100"/>
                  </a:lnTo>
                  <a:lnTo>
                    <a:pt x="248" y="144"/>
                  </a:lnTo>
                  <a:lnTo>
                    <a:pt x="244" y="88"/>
                  </a:lnTo>
                  <a:lnTo>
                    <a:pt x="240" y="80"/>
                  </a:lnTo>
                  <a:lnTo>
                    <a:pt x="236" y="84"/>
                  </a:lnTo>
                  <a:lnTo>
                    <a:pt x="232" y="44"/>
                  </a:lnTo>
                  <a:lnTo>
                    <a:pt x="228" y="76"/>
                  </a:lnTo>
                  <a:lnTo>
                    <a:pt x="224" y="56"/>
                  </a:lnTo>
                  <a:lnTo>
                    <a:pt x="220" y="64"/>
                  </a:lnTo>
                  <a:lnTo>
                    <a:pt x="216" y="88"/>
                  </a:lnTo>
                  <a:lnTo>
                    <a:pt x="212" y="76"/>
                  </a:lnTo>
                  <a:lnTo>
                    <a:pt x="208" y="112"/>
                  </a:lnTo>
                  <a:lnTo>
                    <a:pt x="204" y="76"/>
                  </a:lnTo>
                  <a:lnTo>
                    <a:pt x="200" y="80"/>
                  </a:lnTo>
                  <a:lnTo>
                    <a:pt x="196" y="108"/>
                  </a:lnTo>
                  <a:lnTo>
                    <a:pt x="192" y="92"/>
                  </a:lnTo>
                  <a:lnTo>
                    <a:pt x="188" y="88"/>
                  </a:lnTo>
                  <a:lnTo>
                    <a:pt x="184" y="76"/>
                  </a:lnTo>
                  <a:lnTo>
                    <a:pt x="180" y="96"/>
                  </a:lnTo>
                  <a:lnTo>
                    <a:pt x="176" y="72"/>
                  </a:lnTo>
                  <a:lnTo>
                    <a:pt x="172" y="88"/>
                  </a:lnTo>
                  <a:lnTo>
                    <a:pt x="168" y="60"/>
                  </a:lnTo>
                  <a:lnTo>
                    <a:pt x="164" y="80"/>
                  </a:lnTo>
                  <a:lnTo>
                    <a:pt x="160" y="56"/>
                  </a:lnTo>
                  <a:lnTo>
                    <a:pt x="156" y="96"/>
                  </a:lnTo>
                  <a:lnTo>
                    <a:pt x="152" y="80"/>
                  </a:lnTo>
                  <a:lnTo>
                    <a:pt x="148" y="76"/>
                  </a:lnTo>
                  <a:lnTo>
                    <a:pt x="144" y="96"/>
                  </a:lnTo>
                  <a:lnTo>
                    <a:pt x="140" y="128"/>
                  </a:lnTo>
                  <a:lnTo>
                    <a:pt x="136" y="64"/>
                  </a:lnTo>
                  <a:lnTo>
                    <a:pt x="132" y="124"/>
                  </a:lnTo>
                  <a:lnTo>
                    <a:pt x="128" y="76"/>
                  </a:lnTo>
                  <a:lnTo>
                    <a:pt x="124" y="108"/>
                  </a:lnTo>
                  <a:lnTo>
                    <a:pt x="120" y="92"/>
                  </a:lnTo>
                  <a:lnTo>
                    <a:pt x="116" y="136"/>
                  </a:lnTo>
                  <a:lnTo>
                    <a:pt x="112" y="96"/>
                  </a:lnTo>
                  <a:lnTo>
                    <a:pt x="108" y="92"/>
                  </a:lnTo>
                  <a:lnTo>
                    <a:pt x="104" y="72"/>
                  </a:lnTo>
                  <a:lnTo>
                    <a:pt x="100" y="68"/>
                  </a:lnTo>
                  <a:lnTo>
                    <a:pt x="96" y="72"/>
                  </a:lnTo>
                  <a:lnTo>
                    <a:pt x="92" y="100"/>
                  </a:lnTo>
                  <a:lnTo>
                    <a:pt x="88" y="88"/>
                  </a:lnTo>
                  <a:lnTo>
                    <a:pt x="84" y="68"/>
                  </a:lnTo>
                  <a:lnTo>
                    <a:pt x="80" y="88"/>
                  </a:lnTo>
                  <a:lnTo>
                    <a:pt x="76" y="96"/>
                  </a:lnTo>
                  <a:lnTo>
                    <a:pt x="72" y="88"/>
                  </a:lnTo>
                  <a:lnTo>
                    <a:pt x="68" y="116"/>
                  </a:lnTo>
                  <a:lnTo>
                    <a:pt x="64" y="64"/>
                  </a:lnTo>
                  <a:lnTo>
                    <a:pt x="60" y="116"/>
                  </a:lnTo>
                  <a:lnTo>
                    <a:pt x="56" y="84"/>
                  </a:lnTo>
                  <a:lnTo>
                    <a:pt x="52" y="112"/>
                  </a:lnTo>
                  <a:lnTo>
                    <a:pt x="48" y="160"/>
                  </a:lnTo>
                  <a:lnTo>
                    <a:pt x="44" y="72"/>
                  </a:lnTo>
                  <a:lnTo>
                    <a:pt x="40" y="84"/>
                  </a:lnTo>
                  <a:lnTo>
                    <a:pt x="36" y="104"/>
                  </a:lnTo>
                  <a:lnTo>
                    <a:pt x="32" y="68"/>
                  </a:lnTo>
                  <a:lnTo>
                    <a:pt x="28" y="84"/>
                  </a:lnTo>
                  <a:lnTo>
                    <a:pt x="24" y="64"/>
                  </a:lnTo>
                  <a:lnTo>
                    <a:pt x="20" y="84"/>
                  </a:lnTo>
                  <a:lnTo>
                    <a:pt x="16" y="60"/>
                  </a:lnTo>
                  <a:lnTo>
                    <a:pt x="12" y="44"/>
                  </a:lnTo>
                  <a:lnTo>
                    <a:pt x="8" y="68"/>
                  </a:lnTo>
                  <a:lnTo>
                    <a:pt x="4" y="72"/>
                  </a:lnTo>
                  <a:lnTo>
                    <a:pt x="0" y="84"/>
                  </a:lnTo>
                  <a:lnTo>
                    <a:pt x="0" y="44"/>
                  </a:lnTo>
                  <a:close/>
                </a:path>
              </a:pathLst>
            </a:custGeom>
            <a:solidFill>
              <a:srgbClr val="CCCCCC"/>
            </a:solidFill>
            <a:ln w="9525">
              <a:noFill/>
              <a:round/>
              <a:headEnd/>
              <a:tailEnd/>
            </a:ln>
          </p:spPr>
          <p:txBody>
            <a:bodyPr/>
            <a:lstStyle/>
            <a:p>
              <a:endParaRPr lang="en-GB"/>
            </a:p>
          </p:txBody>
        </p:sp>
        <p:sp>
          <p:nvSpPr>
            <p:cNvPr id="143" name="Freeform 166"/>
            <p:cNvSpPr>
              <a:spLocks/>
            </p:cNvSpPr>
            <p:nvPr/>
          </p:nvSpPr>
          <p:spPr bwMode="auto">
            <a:xfrm>
              <a:off x="7473702" y="4741193"/>
              <a:ext cx="1633537" cy="254000"/>
            </a:xfrm>
            <a:custGeom>
              <a:avLst/>
              <a:gdLst>
                <a:gd name="T0" fmla="*/ 80644962 w 1029"/>
                <a:gd name="T1" fmla="*/ 60483752 h 160"/>
                <a:gd name="T2" fmla="*/ 171370541 w 1029"/>
                <a:gd name="T3" fmla="*/ 181451230 h 160"/>
                <a:gd name="T4" fmla="*/ 262096145 w 1029"/>
                <a:gd name="T5" fmla="*/ 70564373 h 160"/>
                <a:gd name="T6" fmla="*/ 352821699 w 1029"/>
                <a:gd name="T7" fmla="*/ 211693143 h 160"/>
                <a:gd name="T8" fmla="*/ 443547352 w 1029"/>
                <a:gd name="T9" fmla="*/ 80644994 h 160"/>
                <a:gd name="T10" fmla="*/ 534272906 w 1029"/>
                <a:gd name="T11" fmla="*/ 90725615 h 160"/>
                <a:gd name="T12" fmla="*/ 624998461 w 1029"/>
                <a:gd name="T13" fmla="*/ 241935007 h 160"/>
                <a:gd name="T14" fmla="*/ 715724015 w 1029"/>
                <a:gd name="T15" fmla="*/ 20161249 h 160"/>
                <a:gd name="T16" fmla="*/ 806449569 w 1029"/>
                <a:gd name="T17" fmla="*/ 161289988 h 160"/>
                <a:gd name="T18" fmla="*/ 897175322 w 1029"/>
                <a:gd name="T19" fmla="*/ 80644994 h 160"/>
                <a:gd name="T20" fmla="*/ 987900876 w 1029"/>
                <a:gd name="T21" fmla="*/ 80644994 h 160"/>
                <a:gd name="T22" fmla="*/ 1078626430 w 1029"/>
                <a:gd name="T23" fmla="*/ 151209367 h 160"/>
                <a:gd name="T24" fmla="*/ 1169351984 w 1029"/>
                <a:gd name="T25" fmla="*/ 120967503 h 160"/>
                <a:gd name="T26" fmla="*/ 1260077538 w 1029"/>
                <a:gd name="T27" fmla="*/ 201612473 h 160"/>
                <a:gd name="T28" fmla="*/ 1360883710 w 1029"/>
                <a:gd name="T29" fmla="*/ 70564373 h 160"/>
                <a:gd name="T30" fmla="*/ 1451609264 w 1029"/>
                <a:gd name="T31" fmla="*/ 20161249 h 160"/>
                <a:gd name="T32" fmla="*/ 1542334818 w 1029"/>
                <a:gd name="T33" fmla="*/ 151209367 h 160"/>
                <a:gd name="T34" fmla="*/ 1633060372 w 1029"/>
                <a:gd name="T35" fmla="*/ 151209367 h 160"/>
                <a:gd name="T36" fmla="*/ 1723786323 w 1029"/>
                <a:gd name="T37" fmla="*/ 20161249 h 160"/>
                <a:gd name="T38" fmla="*/ 1814510290 w 1029"/>
                <a:gd name="T39" fmla="*/ 181451230 h 160"/>
                <a:gd name="T40" fmla="*/ 1905235844 w 1029"/>
                <a:gd name="T41" fmla="*/ 90725615 h 160"/>
                <a:gd name="T42" fmla="*/ 1995961398 w 1029"/>
                <a:gd name="T43" fmla="*/ 90725615 h 160"/>
                <a:gd name="T44" fmla="*/ 2086686952 w 1029"/>
                <a:gd name="T45" fmla="*/ 90725615 h 160"/>
                <a:gd name="T46" fmla="*/ 2147483647 w 1029"/>
                <a:gd name="T47" fmla="*/ 40322497 h 160"/>
                <a:gd name="T48" fmla="*/ 2147483647 w 1029"/>
                <a:gd name="T49" fmla="*/ 40322497 h 160"/>
                <a:gd name="T50" fmla="*/ 2147483647 w 1029"/>
                <a:gd name="T51" fmla="*/ 50403118 h 160"/>
                <a:gd name="T52" fmla="*/ 2147483647 w 1029"/>
                <a:gd name="T53" fmla="*/ 141128746 h 160"/>
                <a:gd name="T54" fmla="*/ 2147483647 w 1029"/>
                <a:gd name="T55" fmla="*/ 80644994 h 160"/>
                <a:gd name="T56" fmla="*/ 2147483647 w 1029"/>
                <a:gd name="T57" fmla="*/ 191531852 h 160"/>
                <a:gd name="T58" fmla="*/ 2147483647 w 1029"/>
                <a:gd name="T59" fmla="*/ 241935007 h 160"/>
                <a:gd name="T60" fmla="*/ 2147483647 w 1029"/>
                <a:gd name="T61" fmla="*/ 151209367 h 160"/>
                <a:gd name="T62" fmla="*/ 2147483647 w 1029"/>
                <a:gd name="T63" fmla="*/ 151209367 h 160"/>
                <a:gd name="T64" fmla="*/ 2147483647 w 1029"/>
                <a:gd name="T65" fmla="*/ 151209367 h 160"/>
                <a:gd name="T66" fmla="*/ 2086686952 w 1029"/>
                <a:gd name="T67" fmla="*/ 201612473 h 160"/>
                <a:gd name="T68" fmla="*/ 1995961398 w 1029"/>
                <a:gd name="T69" fmla="*/ 201612473 h 160"/>
                <a:gd name="T70" fmla="*/ 1905235844 w 1029"/>
                <a:gd name="T71" fmla="*/ 191531852 h 160"/>
                <a:gd name="T72" fmla="*/ 1814510290 w 1029"/>
                <a:gd name="T73" fmla="*/ 292338113 h 160"/>
                <a:gd name="T74" fmla="*/ 1723786323 w 1029"/>
                <a:gd name="T75" fmla="*/ 120967503 h 160"/>
                <a:gd name="T76" fmla="*/ 1633060372 w 1029"/>
                <a:gd name="T77" fmla="*/ 252015628 h 160"/>
                <a:gd name="T78" fmla="*/ 1542334818 w 1029"/>
                <a:gd name="T79" fmla="*/ 252015628 h 160"/>
                <a:gd name="T80" fmla="*/ 1451609264 w 1029"/>
                <a:gd name="T81" fmla="*/ 120967503 h 160"/>
                <a:gd name="T82" fmla="*/ 1360883710 w 1029"/>
                <a:gd name="T83" fmla="*/ 171370609 h 160"/>
                <a:gd name="T84" fmla="*/ 1260077538 w 1029"/>
                <a:gd name="T85" fmla="*/ 302418734 h 160"/>
                <a:gd name="T86" fmla="*/ 1169351984 w 1029"/>
                <a:gd name="T87" fmla="*/ 231854386 h 160"/>
                <a:gd name="T88" fmla="*/ 1078626430 w 1029"/>
                <a:gd name="T89" fmla="*/ 262096249 h 160"/>
                <a:gd name="T90" fmla="*/ 987900876 w 1029"/>
                <a:gd name="T91" fmla="*/ 191531852 h 160"/>
                <a:gd name="T92" fmla="*/ 897175322 w 1029"/>
                <a:gd name="T93" fmla="*/ 201612473 h 160"/>
                <a:gd name="T94" fmla="*/ 806449569 w 1029"/>
                <a:gd name="T95" fmla="*/ 272176870 h 160"/>
                <a:gd name="T96" fmla="*/ 715724015 w 1029"/>
                <a:gd name="T97" fmla="*/ 131048125 h 160"/>
                <a:gd name="T98" fmla="*/ 624998461 w 1029"/>
                <a:gd name="T99" fmla="*/ 362902461 h 160"/>
                <a:gd name="T100" fmla="*/ 534272906 w 1029"/>
                <a:gd name="T101" fmla="*/ 191531852 h 160"/>
                <a:gd name="T102" fmla="*/ 443547352 w 1029"/>
                <a:gd name="T103" fmla="*/ 181451230 h 160"/>
                <a:gd name="T104" fmla="*/ 352821699 w 1029"/>
                <a:gd name="T105" fmla="*/ 322579976 h 160"/>
                <a:gd name="T106" fmla="*/ 262096145 w 1029"/>
                <a:gd name="T107" fmla="*/ 181451230 h 160"/>
                <a:gd name="T108" fmla="*/ 171370541 w 1029"/>
                <a:gd name="T109" fmla="*/ 292338113 h 160"/>
                <a:gd name="T110" fmla="*/ 80644962 w 1029"/>
                <a:gd name="T111" fmla="*/ 171370609 h 160"/>
                <a:gd name="T112" fmla="*/ 0 w 1029"/>
                <a:gd name="T113" fmla="*/ 110886882 h 1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160"/>
                <a:gd name="T173" fmla="*/ 1029 w 1029"/>
                <a:gd name="T174" fmla="*/ 160 h 1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160">
                  <a:moveTo>
                    <a:pt x="0" y="44"/>
                  </a:moveTo>
                  <a:lnTo>
                    <a:pt x="4" y="28"/>
                  </a:lnTo>
                  <a:lnTo>
                    <a:pt x="8" y="28"/>
                  </a:lnTo>
                  <a:lnTo>
                    <a:pt x="12" y="0"/>
                  </a:lnTo>
                  <a:lnTo>
                    <a:pt x="16" y="16"/>
                  </a:lnTo>
                  <a:lnTo>
                    <a:pt x="20" y="40"/>
                  </a:lnTo>
                  <a:lnTo>
                    <a:pt x="24" y="16"/>
                  </a:lnTo>
                  <a:lnTo>
                    <a:pt x="28" y="36"/>
                  </a:lnTo>
                  <a:lnTo>
                    <a:pt x="32" y="24"/>
                  </a:lnTo>
                  <a:lnTo>
                    <a:pt x="36" y="60"/>
                  </a:lnTo>
                  <a:lnTo>
                    <a:pt x="40" y="36"/>
                  </a:lnTo>
                  <a:lnTo>
                    <a:pt x="44" y="24"/>
                  </a:lnTo>
                  <a:lnTo>
                    <a:pt x="48" y="112"/>
                  </a:lnTo>
                  <a:lnTo>
                    <a:pt x="52" y="68"/>
                  </a:lnTo>
                  <a:lnTo>
                    <a:pt x="56" y="40"/>
                  </a:lnTo>
                  <a:lnTo>
                    <a:pt x="60" y="68"/>
                  </a:lnTo>
                  <a:lnTo>
                    <a:pt x="64" y="20"/>
                  </a:lnTo>
                  <a:lnTo>
                    <a:pt x="68" y="72"/>
                  </a:lnTo>
                  <a:lnTo>
                    <a:pt x="72" y="44"/>
                  </a:lnTo>
                  <a:lnTo>
                    <a:pt x="76" y="56"/>
                  </a:lnTo>
                  <a:lnTo>
                    <a:pt x="80" y="44"/>
                  </a:lnTo>
                  <a:lnTo>
                    <a:pt x="84" y="28"/>
                  </a:lnTo>
                  <a:lnTo>
                    <a:pt x="88" y="40"/>
                  </a:lnTo>
                  <a:lnTo>
                    <a:pt x="92" y="56"/>
                  </a:lnTo>
                  <a:lnTo>
                    <a:pt x="96" y="28"/>
                  </a:lnTo>
                  <a:lnTo>
                    <a:pt x="100" y="24"/>
                  </a:lnTo>
                  <a:lnTo>
                    <a:pt x="104" y="28"/>
                  </a:lnTo>
                  <a:lnTo>
                    <a:pt x="108" y="48"/>
                  </a:lnTo>
                  <a:lnTo>
                    <a:pt x="112" y="52"/>
                  </a:lnTo>
                  <a:lnTo>
                    <a:pt x="116" y="92"/>
                  </a:lnTo>
                  <a:lnTo>
                    <a:pt x="120" y="52"/>
                  </a:lnTo>
                  <a:lnTo>
                    <a:pt x="124" y="64"/>
                  </a:lnTo>
                  <a:lnTo>
                    <a:pt x="128" y="32"/>
                  </a:lnTo>
                  <a:lnTo>
                    <a:pt x="132" y="80"/>
                  </a:lnTo>
                  <a:lnTo>
                    <a:pt x="136" y="20"/>
                  </a:lnTo>
                  <a:lnTo>
                    <a:pt x="140" y="84"/>
                  </a:lnTo>
                  <a:lnTo>
                    <a:pt x="144" y="56"/>
                  </a:lnTo>
                  <a:lnTo>
                    <a:pt x="148" y="36"/>
                  </a:lnTo>
                  <a:lnTo>
                    <a:pt x="152" y="40"/>
                  </a:lnTo>
                  <a:lnTo>
                    <a:pt x="156" y="56"/>
                  </a:lnTo>
                  <a:lnTo>
                    <a:pt x="160" y="16"/>
                  </a:lnTo>
                  <a:lnTo>
                    <a:pt x="164" y="40"/>
                  </a:lnTo>
                  <a:lnTo>
                    <a:pt x="168" y="20"/>
                  </a:lnTo>
                  <a:lnTo>
                    <a:pt x="172" y="44"/>
                  </a:lnTo>
                  <a:lnTo>
                    <a:pt x="176" y="32"/>
                  </a:lnTo>
                  <a:lnTo>
                    <a:pt x="180" y="52"/>
                  </a:lnTo>
                  <a:lnTo>
                    <a:pt x="184" y="36"/>
                  </a:lnTo>
                  <a:lnTo>
                    <a:pt x="188" y="48"/>
                  </a:lnTo>
                  <a:lnTo>
                    <a:pt x="192" y="48"/>
                  </a:lnTo>
                  <a:lnTo>
                    <a:pt x="196" y="68"/>
                  </a:lnTo>
                  <a:lnTo>
                    <a:pt x="200" y="40"/>
                  </a:lnTo>
                  <a:lnTo>
                    <a:pt x="204" y="36"/>
                  </a:lnTo>
                  <a:lnTo>
                    <a:pt x="208" y="72"/>
                  </a:lnTo>
                  <a:lnTo>
                    <a:pt x="212" y="36"/>
                  </a:lnTo>
                  <a:lnTo>
                    <a:pt x="216" y="48"/>
                  </a:lnTo>
                  <a:lnTo>
                    <a:pt x="220" y="24"/>
                  </a:lnTo>
                  <a:lnTo>
                    <a:pt x="224" y="12"/>
                  </a:lnTo>
                  <a:lnTo>
                    <a:pt x="228" y="36"/>
                  </a:lnTo>
                  <a:lnTo>
                    <a:pt x="232" y="0"/>
                  </a:lnTo>
                  <a:lnTo>
                    <a:pt x="236" y="40"/>
                  </a:lnTo>
                  <a:lnTo>
                    <a:pt x="240" y="40"/>
                  </a:lnTo>
                  <a:lnTo>
                    <a:pt x="244" y="44"/>
                  </a:lnTo>
                  <a:lnTo>
                    <a:pt x="248" y="96"/>
                  </a:lnTo>
                  <a:lnTo>
                    <a:pt x="252" y="56"/>
                  </a:lnTo>
                  <a:lnTo>
                    <a:pt x="256" y="48"/>
                  </a:lnTo>
                  <a:lnTo>
                    <a:pt x="260" y="60"/>
                  </a:lnTo>
                  <a:lnTo>
                    <a:pt x="264" y="32"/>
                  </a:lnTo>
                  <a:lnTo>
                    <a:pt x="268" y="56"/>
                  </a:lnTo>
                  <a:lnTo>
                    <a:pt x="272" y="24"/>
                  </a:lnTo>
                  <a:lnTo>
                    <a:pt x="276" y="12"/>
                  </a:lnTo>
                  <a:lnTo>
                    <a:pt x="280" y="32"/>
                  </a:lnTo>
                  <a:lnTo>
                    <a:pt x="284" y="8"/>
                  </a:lnTo>
                  <a:lnTo>
                    <a:pt x="288" y="36"/>
                  </a:lnTo>
                  <a:lnTo>
                    <a:pt x="292" y="52"/>
                  </a:lnTo>
                  <a:lnTo>
                    <a:pt x="296" y="44"/>
                  </a:lnTo>
                  <a:lnTo>
                    <a:pt x="300" y="4"/>
                  </a:lnTo>
                  <a:lnTo>
                    <a:pt x="304" y="36"/>
                  </a:lnTo>
                  <a:lnTo>
                    <a:pt x="308" y="60"/>
                  </a:lnTo>
                  <a:lnTo>
                    <a:pt x="312" y="64"/>
                  </a:lnTo>
                  <a:lnTo>
                    <a:pt x="316" y="40"/>
                  </a:lnTo>
                  <a:lnTo>
                    <a:pt x="320" y="64"/>
                  </a:lnTo>
                  <a:lnTo>
                    <a:pt x="324" y="32"/>
                  </a:lnTo>
                  <a:lnTo>
                    <a:pt x="328" y="36"/>
                  </a:lnTo>
                  <a:lnTo>
                    <a:pt x="332" y="24"/>
                  </a:lnTo>
                  <a:lnTo>
                    <a:pt x="336" y="52"/>
                  </a:lnTo>
                  <a:lnTo>
                    <a:pt x="340" y="8"/>
                  </a:lnTo>
                  <a:lnTo>
                    <a:pt x="344" y="20"/>
                  </a:lnTo>
                  <a:lnTo>
                    <a:pt x="348" y="36"/>
                  </a:lnTo>
                  <a:lnTo>
                    <a:pt x="352" y="32"/>
                  </a:lnTo>
                  <a:lnTo>
                    <a:pt x="356" y="32"/>
                  </a:lnTo>
                  <a:lnTo>
                    <a:pt x="360" y="64"/>
                  </a:lnTo>
                  <a:lnTo>
                    <a:pt x="364" y="36"/>
                  </a:lnTo>
                  <a:lnTo>
                    <a:pt x="368" y="28"/>
                  </a:lnTo>
                  <a:lnTo>
                    <a:pt x="372" y="20"/>
                  </a:lnTo>
                  <a:lnTo>
                    <a:pt x="376" y="68"/>
                  </a:lnTo>
                  <a:lnTo>
                    <a:pt x="380" y="56"/>
                  </a:lnTo>
                  <a:lnTo>
                    <a:pt x="384" y="16"/>
                  </a:lnTo>
                  <a:lnTo>
                    <a:pt x="388" y="76"/>
                  </a:lnTo>
                  <a:lnTo>
                    <a:pt x="392" y="32"/>
                  </a:lnTo>
                  <a:lnTo>
                    <a:pt x="396" y="40"/>
                  </a:lnTo>
                  <a:lnTo>
                    <a:pt x="400" y="16"/>
                  </a:lnTo>
                  <a:lnTo>
                    <a:pt x="404" y="20"/>
                  </a:lnTo>
                  <a:lnTo>
                    <a:pt x="408" y="24"/>
                  </a:lnTo>
                  <a:lnTo>
                    <a:pt x="412" y="44"/>
                  </a:lnTo>
                  <a:lnTo>
                    <a:pt x="416" y="56"/>
                  </a:lnTo>
                  <a:lnTo>
                    <a:pt x="420" y="100"/>
                  </a:lnTo>
                  <a:lnTo>
                    <a:pt x="424" y="76"/>
                  </a:lnTo>
                  <a:lnTo>
                    <a:pt x="428" y="60"/>
                  </a:lnTo>
                  <a:lnTo>
                    <a:pt x="432" y="36"/>
                  </a:lnTo>
                  <a:lnTo>
                    <a:pt x="436" y="4"/>
                  </a:lnTo>
                  <a:lnTo>
                    <a:pt x="440" y="28"/>
                  </a:lnTo>
                  <a:lnTo>
                    <a:pt x="444" y="24"/>
                  </a:lnTo>
                  <a:lnTo>
                    <a:pt x="448" y="8"/>
                  </a:lnTo>
                  <a:lnTo>
                    <a:pt x="452" y="68"/>
                  </a:lnTo>
                  <a:lnTo>
                    <a:pt x="456" y="56"/>
                  </a:lnTo>
                  <a:lnTo>
                    <a:pt x="460" y="44"/>
                  </a:lnTo>
                  <a:lnTo>
                    <a:pt x="464" y="48"/>
                  </a:lnTo>
                  <a:lnTo>
                    <a:pt x="468" y="60"/>
                  </a:lnTo>
                  <a:lnTo>
                    <a:pt x="472" y="52"/>
                  </a:lnTo>
                  <a:lnTo>
                    <a:pt x="476" y="48"/>
                  </a:lnTo>
                  <a:lnTo>
                    <a:pt x="480" y="64"/>
                  </a:lnTo>
                  <a:lnTo>
                    <a:pt x="484" y="44"/>
                  </a:lnTo>
                  <a:lnTo>
                    <a:pt x="488" y="52"/>
                  </a:lnTo>
                  <a:lnTo>
                    <a:pt x="492" y="44"/>
                  </a:lnTo>
                  <a:lnTo>
                    <a:pt x="496" y="52"/>
                  </a:lnTo>
                  <a:lnTo>
                    <a:pt x="500" y="80"/>
                  </a:lnTo>
                  <a:lnTo>
                    <a:pt x="504" y="36"/>
                  </a:lnTo>
                  <a:lnTo>
                    <a:pt x="508" y="56"/>
                  </a:lnTo>
                  <a:lnTo>
                    <a:pt x="516" y="32"/>
                  </a:lnTo>
                  <a:lnTo>
                    <a:pt x="520" y="64"/>
                  </a:lnTo>
                  <a:lnTo>
                    <a:pt x="524" y="52"/>
                  </a:lnTo>
                  <a:lnTo>
                    <a:pt x="528" y="56"/>
                  </a:lnTo>
                  <a:lnTo>
                    <a:pt x="532" y="52"/>
                  </a:lnTo>
                  <a:lnTo>
                    <a:pt x="536" y="36"/>
                  </a:lnTo>
                  <a:lnTo>
                    <a:pt x="540" y="28"/>
                  </a:lnTo>
                  <a:lnTo>
                    <a:pt x="544" y="24"/>
                  </a:lnTo>
                  <a:lnTo>
                    <a:pt x="548" y="20"/>
                  </a:lnTo>
                  <a:lnTo>
                    <a:pt x="552" y="12"/>
                  </a:lnTo>
                  <a:lnTo>
                    <a:pt x="556" y="48"/>
                  </a:lnTo>
                  <a:lnTo>
                    <a:pt x="560" y="36"/>
                  </a:lnTo>
                  <a:lnTo>
                    <a:pt x="564" y="48"/>
                  </a:lnTo>
                  <a:lnTo>
                    <a:pt x="568" y="52"/>
                  </a:lnTo>
                  <a:lnTo>
                    <a:pt x="572" y="64"/>
                  </a:lnTo>
                  <a:lnTo>
                    <a:pt x="576" y="8"/>
                  </a:lnTo>
                  <a:lnTo>
                    <a:pt x="580" y="40"/>
                  </a:lnTo>
                  <a:lnTo>
                    <a:pt x="584" y="24"/>
                  </a:lnTo>
                  <a:lnTo>
                    <a:pt x="588" y="20"/>
                  </a:lnTo>
                  <a:lnTo>
                    <a:pt x="592" y="24"/>
                  </a:lnTo>
                  <a:lnTo>
                    <a:pt x="596" y="80"/>
                  </a:lnTo>
                  <a:lnTo>
                    <a:pt x="600" y="44"/>
                  </a:lnTo>
                  <a:lnTo>
                    <a:pt x="604" y="40"/>
                  </a:lnTo>
                  <a:lnTo>
                    <a:pt x="608" y="48"/>
                  </a:lnTo>
                  <a:lnTo>
                    <a:pt x="612" y="60"/>
                  </a:lnTo>
                  <a:lnTo>
                    <a:pt x="616" y="60"/>
                  </a:lnTo>
                  <a:lnTo>
                    <a:pt x="620" y="24"/>
                  </a:lnTo>
                  <a:lnTo>
                    <a:pt x="624" y="64"/>
                  </a:lnTo>
                  <a:lnTo>
                    <a:pt x="628" y="20"/>
                  </a:lnTo>
                  <a:lnTo>
                    <a:pt x="632" y="36"/>
                  </a:lnTo>
                  <a:lnTo>
                    <a:pt x="636" y="24"/>
                  </a:lnTo>
                  <a:lnTo>
                    <a:pt x="640" y="76"/>
                  </a:lnTo>
                  <a:lnTo>
                    <a:pt x="644" y="72"/>
                  </a:lnTo>
                  <a:lnTo>
                    <a:pt x="648" y="60"/>
                  </a:lnTo>
                  <a:lnTo>
                    <a:pt x="652" y="56"/>
                  </a:lnTo>
                  <a:lnTo>
                    <a:pt x="656" y="68"/>
                  </a:lnTo>
                  <a:lnTo>
                    <a:pt x="660" y="48"/>
                  </a:lnTo>
                  <a:lnTo>
                    <a:pt x="664" y="56"/>
                  </a:lnTo>
                  <a:lnTo>
                    <a:pt x="668" y="76"/>
                  </a:lnTo>
                  <a:lnTo>
                    <a:pt x="672" y="12"/>
                  </a:lnTo>
                  <a:lnTo>
                    <a:pt x="676" y="28"/>
                  </a:lnTo>
                  <a:lnTo>
                    <a:pt x="680" y="28"/>
                  </a:lnTo>
                  <a:lnTo>
                    <a:pt x="684" y="8"/>
                  </a:lnTo>
                  <a:lnTo>
                    <a:pt x="688" y="44"/>
                  </a:lnTo>
                  <a:lnTo>
                    <a:pt x="692" y="40"/>
                  </a:lnTo>
                  <a:lnTo>
                    <a:pt x="696" y="44"/>
                  </a:lnTo>
                  <a:lnTo>
                    <a:pt x="700" y="40"/>
                  </a:lnTo>
                  <a:lnTo>
                    <a:pt x="704" y="44"/>
                  </a:lnTo>
                  <a:lnTo>
                    <a:pt x="708" y="52"/>
                  </a:lnTo>
                  <a:lnTo>
                    <a:pt x="712" y="48"/>
                  </a:lnTo>
                  <a:lnTo>
                    <a:pt x="716" y="44"/>
                  </a:lnTo>
                  <a:lnTo>
                    <a:pt x="720" y="72"/>
                  </a:lnTo>
                  <a:lnTo>
                    <a:pt x="724" y="52"/>
                  </a:lnTo>
                  <a:lnTo>
                    <a:pt x="728" y="72"/>
                  </a:lnTo>
                  <a:lnTo>
                    <a:pt x="732" y="60"/>
                  </a:lnTo>
                  <a:lnTo>
                    <a:pt x="736" y="40"/>
                  </a:lnTo>
                  <a:lnTo>
                    <a:pt x="740" y="64"/>
                  </a:lnTo>
                  <a:lnTo>
                    <a:pt x="744" y="24"/>
                  </a:lnTo>
                  <a:lnTo>
                    <a:pt x="748" y="32"/>
                  </a:lnTo>
                  <a:lnTo>
                    <a:pt x="752" y="24"/>
                  </a:lnTo>
                  <a:lnTo>
                    <a:pt x="756" y="36"/>
                  </a:lnTo>
                  <a:lnTo>
                    <a:pt x="760" y="32"/>
                  </a:lnTo>
                  <a:lnTo>
                    <a:pt x="764" y="36"/>
                  </a:lnTo>
                  <a:lnTo>
                    <a:pt x="768" y="60"/>
                  </a:lnTo>
                  <a:lnTo>
                    <a:pt x="772" y="36"/>
                  </a:lnTo>
                  <a:lnTo>
                    <a:pt x="776" y="48"/>
                  </a:lnTo>
                  <a:lnTo>
                    <a:pt x="780" y="32"/>
                  </a:lnTo>
                  <a:lnTo>
                    <a:pt x="784" y="44"/>
                  </a:lnTo>
                  <a:lnTo>
                    <a:pt x="788" y="52"/>
                  </a:lnTo>
                  <a:lnTo>
                    <a:pt x="792" y="36"/>
                  </a:lnTo>
                  <a:lnTo>
                    <a:pt x="796" y="48"/>
                  </a:lnTo>
                  <a:lnTo>
                    <a:pt x="800" y="28"/>
                  </a:lnTo>
                  <a:lnTo>
                    <a:pt x="804" y="24"/>
                  </a:lnTo>
                  <a:lnTo>
                    <a:pt x="808" y="28"/>
                  </a:lnTo>
                  <a:lnTo>
                    <a:pt x="812" y="24"/>
                  </a:lnTo>
                  <a:lnTo>
                    <a:pt x="816" y="44"/>
                  </a:lnTo>
                  <a:lnTo>
                    <a:pt x="820" y="52"/>
                  </a:lnTo>
                  <a:lnTo>
                    <a:pt x="824" y="76"/>
                  </a:lnTo>
                  <a:lnTo>
                    <a:pt x="828" y="36"/>
                  </a:lnTo>
                  <a:lnTo>
                    <a:pt x="832" y="36"/>
                  </a:lnTo>
                  <a:lnTo>
                    <a:pt x="837" y="16"/>
                  </a:lnTo>
                  <a:lnTo>
                    <a:pt x="841" y="44"/>
                  </a:lnTo>
                  <a:lnTo>
                    <a:pt x="845" y="48"/>
                  </a:lnTo>
                  <a:lnTo>
                    <a:pt x="849" y="76"/>
                  </a:lnTo>
                  <a:lnTo>
                    <a:pt x="853" y="36"/>
                  </a:lnTo>
                  <a:lnTo>
                    <a:pt x="857" y="72"/>
                  </a:lnTo>
                  <a:lnTo>
                    <a:pt x="861" y="32"/>
                  </a:lnTo>
                  <a:lnTo>
                    <a:pt x="865" y="16"/>
                  </a:lnTo>
                  <a:lnTo>
                    <a:pt x="869" y="64"/>
                  </a:lnTo>
                  <a:lnTo>
                    <a:pt x="873" y="36"/>
                  </a:lnTo>
                  <a:lnTo>
                    <a:pt x="877" y="32"/>
                  </a:lnTo>
                  <a:lnTo>
                    <a:pt x="881" y="48"/>
                  </a:lnTo>
                  <a:lnTo>
                    <a:pt x="885" y="44"/>
                  </a:lnTo>
                  <a:lnTo>
                    <a:pt x="889" y="40"/>
                  </a:lnTo>
                  <a:lnTo>
                    <a:pt x="893" y="24"/>
                  </a:lnTo>
                  <a:lnTo>
                    <a:pt x="897" y="48"/>
                  </a:lnTo>
                  <a:lnTo>
                    <a:pt x="901" y="16"/>
                  </a:lnTo>
                  <a:lnTo>
                    <a:pt x="905" y="68"/>
                  </a:lnTo>
                  <a:lnTo>
                    <a:pt x="909" y="44"/>
                  </a:lnTo>
                  <a:lnTo>
                    <a:pt x="913" y="44"/>
                  </a:lnTo>
                  <a:lnTo>
                    <a:pt x="917" y="80"/>
                  </a:lnTo>
                  <a:lnTo>
                    <a:pt x="921" y="32"/>
                  </a:lnTo>
                  <a:lnTo>
                    <a:pt x="925" y="64"/>
                  </a:lnTo>
                  <a:lnTo>
                    <a:pt x="929" y="44"/>
                  </a:lnTo>
                  <a:lnTo>
                    <a:pt x="933" y="52"/>
                  </a:lnTo>
                  <a:lnTo>
                    <a:pt x="937" y="20"/>
                  </a:lnTo>
                  <a:lnTo>
                    <a:pt x="941" y="36"/>
                  </a:lnTo>
                  <a:lnTo>
                    <a:pt x="945" y="4"/>
                  </a:lnTo>
                  <a:lnTo>
                    <a:pt x="949" y="16"/>
                  </a:lnTo>
                  <a:lnTo>
                    <a:pt x="953" y="64"/>
                  </a:lnTo>
                  <a:lnTo>
                    <a:pt x="957" y="36"/>
                  </a:lnTo>
                  <a:lnTo>
                    <a:pt x="961" y="76"/>
                  </a:lnTo>
                  <a:lnTo>
                    <a:pt x="965" y="52"/>
                  </a:lnTo>
                  <a:lnTo>
                    <a:pt x="969" y="64"/>
                  </a:lnTo>
                  <a:lnTo>
                    <a:pt x="973" y="56"/>
                  </a:lnTo>
                  <a:lnTo>
                    <a:pt x="977" y="36"/>
                  </a:lnTo>
                  <a:lnTo>
                    <a:pt x="981" y="56"/>
                  </a:lnTo>
                  <a:lnTo>
                    <a:pt x="985" y="40"/>
                  </a:lnTo>
                  <a:lnTo>
                    <a:pt x="989" y="48"/>
                  </a:lnTo>
                  <a:lnTo>
                    <a:pt x="993" y="0"/>
                  </a:lnTo>
                  <a:lnTo>
                    <a:pt x="997" y="4"/>
                  </a:lnTo>
                  <a:lnTo>
                    <a:pt x="1001" y="24"/>
                  </a:lnTo>
                  <a:lnTo>
                    <a:pt x="1005" y="32"/>
                  </a:lnTo>
                  <a:lnTo>
                    <a:pt x="1009" y="32"/>
                  </a:lnTo>
                  <a:lnTo>
                    <a:pt x="1013" y="60"/>
                  </a:lnTo>
                  <a:lnTo>
                    <a:pt x="1017" y="64"/>
                  </a:lnTo>
                  <a:lnTo>
                    <a:pt x="1021" y="36"/>
                  </a:lnTo>
                  <a:lnTo>
                    <a:pt x="1029" y="40"/>
                  </a:lnTo>
                  <a:lnTo>
                    <a:pt x="1029" y="84"/>
                  </a:lnTo>
                  <a:lnTo>
                    <a:pt x="1021" y="80"/>
                  </a:lnTo>
                  <a:lnTo>
                    <a:pt x="1017" y="108"/>
                  </a:lnTo>
                  <a:lnTo>
                    <a:pt x="1013" y="104"/>
                  </a:lnTo>
                  <a:lnTo>
                    <a:pt x="1009" y="76"/>
                  </a:lnTo>
                  <a:lnTo>
                    <a:pt x="1005" y="76"/>
                  </a:lnTo>
                  <a:lnTo>
                    <a:pt x="1001" y="68"/>
                  </a:lnTo>
                  <a:lnTo>
                    <a:pt x="997" y="48"/>
                  </a:lnTo>
                  <a:lnTo>
                    <a:pt x="993" y="40"/>
                  </a:lnTo>
                  <a:lnTo>
                    <a:pt x="989" y="88"/>
                  </a:lnTo>
                  <a:lnTo>
                    <a:pt x="985" y="84"/>
                  </a:lnTo>
                  <a:lnTo>
                    <a:pt x="981" y="96"/>
                  </a:lnTo>
                  <a:lnTo>
                    <a:pt x="977" y="80"/>
                  </a:lnTo>
                  <a:lnTo>
                    <a:pt x="973" y="96"/>
                  </a:lnTo>
                  <a:lnTo>
                    <a:pt x="969" y="108"/>
                  </a:lnTo>
                  <a:lnTo>
                    <a:pt x="965" y="96"/>
                  </a:lnTo>
                  <a:lnTo>
                    <a:pt x="961" y="120"/>
                  </a:lnTo>
                  <a:lnTo>
                    <a:pt x="957" y="84"/>
                  </a:lnTo>
                  <a:lnTo>
                    <a:pt x="953" y="108"/>
                  </a:lnTo>
                  <a:lnTo>
                    <a:pt x="949" y="56"/>
                  </a:lnTo>
                  <a:lnTo>
                    <a:pt x="945" y="48"/>
                  </a:lnTo>
                  <a:lnTo>
                    <a:pt x="941" y="76"/>
                  </a:lnTo>
                  <a:lnTo>
                    <a:pt x="937" y="60"/>
                  </a:lnTo>
                  <a:lnTo>
                    <a:pt x="933" y="92"/>
                  </a:lnTo>
                  <a:lnTo>
                    <a:pt x="929" y="84"/>
                  </a:lnTo>
                  <a:lnTo>
                    <a:pt x="925" y="108"/>
                  </a:lnTo>
                  <a:lnTo>
                    <a:pt x="921" y="76"/>
                  </a:lnTo>
                  <a:lnTo>
                    <a:pt x="917" y="124"/>
                  </a:lnTo>
                  <a:lnTo>
                    <a:pt x="913" y="88"/>
                  </a:lnTo>
                  <a:lnTo>
                    <a:pt x="909" y="84"/>
                  </a:lnTo>
                  <a:lnTo>
                    <a:pt x="905" y="108"/>
                  </a:lnTo>
                  <a:lnTo>
                    <a:pt x="901" y="60"/>
                  </a:lnTo>
                  <a:lnTo>
                    <a:pt x="897" y="92"/>
                  </a:lnTo>
                  <a:lnTo>
                    <a:pt x="893" y="68"/>
                  </a:lnTo>
                  <a:lnTo>
                    <a:pt x="889" y="80"/>
                  </a:lnTo>
                  <a:lnTo>
                    <a:pt x="885" y="88"/>
                  </a:lnTo>
                  <a:lnTo>
                    <a:pt x="881" y="88"/>
                  </a:lnTo>
                  <a:lnTo>
                    <a:pt x="877" y="76"/>
                  </a:lnTo>
                  <a:lnTo>
                    <a:pt x="873" y="80"/>
                  </a:lnTo>
                  <a:lnTo>
                    <a:pt x="869" y="108"/>
                  </a:lnTo>
                  <a:lnTo>
                    <a:pt x="865" y="60"/>
                  </a:lnTo>
                  <a:lnTo>
                    <a:pt x="861" y="76"/>
                  </a:lnTo>
                  <a:lnTo>
                    <a:pt x="857" y="116"/>
                  </a:lnTo>
                  <a:lnTo>
                    <a:pt x="853" y="80"/>
                  </a:lnTo>
                  <a:lnTo>
                    <a:pt x="849" y="124"/>
                  </a:lnTo>
                  <a:lnTo>
                    <a:pt x="845" y="92"/>
                  </a:lnTo>
                  <a:lnTo>
                    <a:pt x="841" y="88"/>
                  </a:lnTo>
                  <a:lnTo>
                    <a:pt x="837" y="60"/>
                  </a:lnTo>
                  <a:lnTo>
                    <a:pt x="832" y="80"/>
                  </a:lnTo>
                  <a:lnTo>
                    <a:pt x="828" y="80"/>
                  </a:lnTo>
                  <a:lnTo>
                    <a:pt x="824" y="120"/>
                  </a:lnTo>
                  <a:lnTo>
                    <a:pt x="820" y="96"/>
                  </a:lnTo>
                  <a:lnTo>
                    <a:pt x="816" y="88"/>
                  </a:lnTo>
                  <a:lnTo>
                    <a:pt x="812" y="68"/>
                  </a:lnTo>
                  <a:lnTo>
                    <a:pt x="808" y="68"/>
                  </a:lnTo>
                  <a:lnTo>
                    <a:pt x="804" y="64"/>
                  </a:lnTo>
                  <a:lnTo>
                    <a:pt x="800" y="72"/>
                  </a:lnTo>
                  <a:lnTo>
                    <a:pt x="796" y="88"/>
                  </a:lnTo>
                  <a:lnTo>
                    <a:pt x="792" y="80"/>
                  </a:lnTo>
                  <a:lnTo>
                    <a:pt x="788" y="92"/>
                  </a:lnTo>
                  <a:lnTo>
                    <a:pt x="784" y="84"/>
                  </a:lnTo>
                  <a:lnTo>
                    <a:pt x="780" y="76"/>
                  </a:lnTo>
                  <a:lnTo>
                    <a:pt x="776" y="88"/>
                  </a:lnTo>
                  <a:lnTo>
                    <a:pt x="772" y="76"/>
                  </a:lnTo>
                  <a:lnTo>
                    <a:pt x="768" y="100"/>
                  </a:lnTo>
                  <a:lnTo>
                    <a:pt x="764" y="76"/>
                  </a:lnTo>
                  <a:lnTo>
                    <a:pt x="760" y="72"/>
                  </a:lnTo>
                  <a:lnTo>
                    <a:pt x="756" y="76"/>
                  </a:lnTo>
                  <a:lnTo>
                    <a:pt x="752" y="64"/>
                  </a:lnTo>
                  <a:lnTo>
                    <a:pt x="748" y="72"/>
                  </a:lnTo>
                  <a:lnTo>
                    <a:pt x="744" y="64"/>
                  </a:lnTo>
                  <a:lnTo>
                    <a:pt x="740" y="104"/>
                  </a:lnTo>
                  <a:lnTo>
                    <a:pt x="736" y="80"/>
                  </a:lnTo>
                  <a:lnTo>
                    <a:pt x="732" y="104"/>
                  </a:lnTo>
                  <a:lnTo>
                    <a:pt x="728" y="112"/>
                  </a:lnTo>
                  <a:lnTo>
                    <a:pt x="724" y="92"/>
                  </a:lnTo>
                  <a:lnTo>
                    <a:pt x="720" y="116"/>
                  </a:lnTo>
                  <a:lnTo>
                    <a:pt x="716" y="88"/>
                  </a:lnTo>
                  <a:lnTo>
                    <a:pt x="712" y="92"/>
                  </a:lnTo>
                  <a:lnTo>
                    <a:pt x="708" y="96"/>
                  </a:lnTo>
                  <a:lnTo>
                    <a:pt x="704" y="84"/>
                  </a:lnTo>
                  <a:lnTo>
                    <a:pt x="700" y="84"/>
                  </a:lnTo>
                  <a:lnTo>
                    <a:pt x="696" y="84"/>
                  </a:lnTo>
                  <a:lnTo>
                    <a:pt x="692" y="84"/>
                  </a:lnTo>
                  <a:lnTo>
                    <a:pt x="688" y="84"/>
                  </a:lnTo>
                  <a:lnTo>
                    <a:pt x="684" y="48"/>
                  </a:lnTo>
                  <a:lnTo>
                    <a:pt x="680" y="68"/>
                  </a:lnTo>
                  <a:lnTo>
                    <a:pt x="676" y="68"/>
                  </a:lnTo>
                  <a:lnTo>
                    <a:pt x="672" y="52"/>
                  </a:lnTo>
                  <a:lnTo>
                    <a:pt x="668" y="120"/>
                  </a:lnTo>
                  <a:lnTo>
                    <a:pt x="664" y="96"/>
                  </a:lnTo>
                  <a:lnTo>
                    <a:pt x="660" y="92"/>
                  </a:lnTo>
                  <a:lnTo>
                    <a:pt x="656" y="112"/>
                  </a:lnTo>
                  <a:lnTo>
                    <a:pt x="652" y="100"/>
                  </a:lnTo>
                  <a:lnTo>
                    <a:pt x="648" y="100"/>
                  </a:lnTo>
                  <a:lnTo>
                    <a:pt x="644" y="116"/>
                  </a:lnTo>
                  <a:lnTo>
                    <a:pt x="640" y="120"/>
                  </a:lnTo>
                  <a:lnTo>
                    <a:pt x="636" y="68"/>
                  </a:lnTo>
                  <a:lnTo>
                    <a:pt x="632" y="76"/>
                  </a:lnTo>
                  <a:lnTo>
                    <a:pt x="628" y="64"/>
                  </a:lnTo>
                  <a:lnTo>
                    <a:pt x="624" y="104"/>
                  </a:lnTo>
                  <a:lnTo>
                    <a:pt x="620" y="68"/>
                  </a:lnTo>
                  <a:lnTo>
                    <a:pt x="616" y="104"/>
                  </a:lnTo>
                  <a:lnTo>
                    <a:pt x="612" y="100"/>
                  </a:lnTo>
                  <a:lnTo>
                    <a:pt x="608" y="92"/>
                  </a:lnTo>
                  <a:lnTo>
                    <a:pt x="604" y="84"/>
                  </a:lnTo>
                  <a:lnTo>
                    <a:pt x="600" y="88"/>
                  </a:lnTo>
                  <a:lnTo>
                    <a:pt x="596" y="124"/>
                  </a:lnTo>
                  <a:lnTo>
                    <a:pt x="592" y="72"/>
                  </a:lnTo>
                  <a:lnTo>
                    <a:pt x="588" y="64"/>
                  </a:lnTo>
                  <a:lnTo>
                    <a:pt x="584" y="68"/>
                  </a:lnTo>
                  <a:lnTo>
                    <a:pt x="580" y="84"/>
                  </a:lnTo>
                  <a:lnTo>
                    <a:pt x="576" y="48"/>
                  </a:lnTo>
                  <a:lnTo>
                    <a:pt x="572" y="108"/>
                  </a:lnTo>
                  <a:lnTo>
                    <a:pt x="568" y="96"/>
                  </a:lnTo>
                  <a:lnTo>
                    <a:pt x="564" y="92"/>
                  </a:lnTo>
                  <a:lnTo>
                    <a:pt x="560" y="80"/>
                  </a:lnTo>
                  <a:lnTo>
                    <a:pt x="556" y="88"/>
                  </a:lnTo>
                  <a:lnTo>
                    <a:pt x="552" y="52"/>
                  </a:lnTo>
                  <a:lnTo>
                    <a:pt x="548" y="60"/>
                  </a:lnTo>
                  <a:lnTo>
                    <a:pt x="544" y="64"/>
                  </a:lnTo>
                  <a:lnTo>
                    <a:pt x="540" y="68"/>
                  </a:lnTo>
                  <a:lnTo>
                    <a:pt x="536" y="76"/>
                  </a:lnTo>
                  <a:lnTo>
                    <a:pt x="532" y="92"/>
                  </a:lnTo>
                  <a:lnTo>
                    <a:pt x="528" y="96"/>
                  </a:lnTo>
                  <a:lnTo>
                    <a:pt x="524" y="96"/>
                  </a:lnTo>
                  <a:lnTo>
                    <a:pt x="520" y="104"/>
                  </a:lnTo>
                  <a:lnTo>
                    <a:pt x="516" y="72"/>
                  </a:lnTo>
                  <a:lnTo>
                    <a:pt x="508" y="96"/>
                  </a:lnTo>
                  <a:lnTo>
                    <a:pt x="504" y="80"/>
                  </a:lnTo>
                  <a:lnTo>
                    <a:pt x="500" y="120"/>
                  </a:lnTo>
                  <a:lnTo>
                    <a:pt x="496" y="96"/>
                  </a:lnTo>
                  <a:lnTo>
                    <a:pt x="492" y="88"/>
                  </a:lnTo>
                  <a:lnTo>
                    <a:pt x="488" y="92"/>
                  </a:lnTo>
                  <a:lnTo>
                    <a:pt x="484" y="88"/>
                  </a:lnTo>
                  <a:lnTo>
                    <a:pt x="480" y="108"/>
                  </a:lnTo>
                  <a:lnTo>
                    <a:pt x="476" y="92"/>
                  </a:lnTo>
                  <a:lnTo>
                    <a:pt x="472" y="96"/>
                  </a:lnTo>
                  <a:lnTo>
                    <a:pt x="468" y="104"/>
                  </a:lnTo>
                  <a:lnTo>
                    <a:pt x="464" y="92"/>
                  </a:lnTo>
                  <a:lnTo>
                    <a:pt x="460" y="88"/>
                  </a:lnTo>
                  <a:lnTo>
                    <a:pt x="456" y="104"/>
                  </a:lnTo>
                  <a:lnTo>
                    <a:pt x="452" y="112"/>
                  </a:lnTo>
                  <a:lnTo>
                    <a:pt x="448" y="52"/>
                  </a:lnTo>
                  <a:lnTo>
                    <a:pt x="444" y="68"/>
                  </a:lnTo>
                  <a:lnTo>
                    <a:pt x="440" y="72"/>
                  </a:lnTo>
                  <a:lnTo>
                    <a:pt x="436" y="48"/>
                  </a:lnTo>
                  <a:lnTo>
                    <a:pt x="432" y="80"/>
                  </a:lnTo>
                  <a:lnTo>
                    <a:pt x="428" y="104"/>
                  </a:lnTo>
                  <a:lnTo>
                    <a:pt x="424" y="124"/>
                  </a:lnTo>
                  <a:lnTo>
                    <a:pt x="420" y="148"/>
                  </a:lnTo>
                  <a:lnTo>
                    <a:pt x="416" y="104"/>
                  </a:lnTo>
                  <a:lnTo>
                    <a:pt x="412" y="88"/>
                  </a:lnTo>
                  <a:lnTo>
                    <a:pt x="408" y="72"/>
                  </a:lnTo>
                  <a:lnTo>
                    <a:pt x="404" y="64"/>
                  </a:lnTo>
                  <a:lnTo>
                    <a:pt x="400" y="64"/>
                  </a:lnTo>
                  <a:lnTo>
                    <a:pt x="396" y="84"/>
                  </a:lnTo>
                  <a:lnTo>
                    <a:pt x="392" y="76"/>
                  </a:lnTo>
                  <a:lnTo>
                    <a:pt x="388" y="124"/>
                  </a:lnTo>
                  <a:lnTo>
                    <a:pt x="384" y="64"/>
                  </a:lnTo>
                  <a:lnTo>
                    <a:pt x="380" y="104"/>
                  </a:lnTo>
                  <a:lnTo>
                    <a:pt x="376" y="116"/>
                  </a:lnTo>
                  <a:lnTo>
                    <a:pt x="372" y="68"/>
                  </a:lnTo>
                  <a:lnTo>
                    <a:pt x="368" y="72"/>
                  </a:lnTo>
                  <a:lnTo>
                    <a:pt x="364" y="84"/>
                  </a:lnTo>
                  <a:lnTo>
                    <a:pt x="360" y="108"/>
                  </a:lnTo>
                  <a:lnTo>
                    <a:pt x="356" y="80"/>
                  </a:lnTo>
                  <a:lnTo>
                    <a:pt x="352" y="80"/>
                  </a:lnTo>
                  <a:lnTo>
                    <a:pt x="348" y="80"/>
                  </a:lnTo>
                  <a:lnTo>
                    <a:pt x="344" y="64"/>
                  </a:lnTo>
                  <a:lnTo>
                    <a:pt x="340" y="52"/>
                  </a:lnTo>
                  <a:lnTo>
                    <a:pt x="336" y="96"/>
                  </a:lnTo>
                  <a:lnTo>
                    <a:pt x="332" y="68"/>
                  </a:lnTo>
                  <a:lnTo>
                    <a:pt x="328" y="80"/>
                  </a:lnTo>
                  <a:lnTo>
                    <a:pt x="324" y="76"/>
                  </a:lnTo>
                  <a:lnTo>
                    <a:pt x="320" y="108"/>
                  </a:lnTo>
                  <a:lnTo>
                    <a:pt x="316" y="84"/>
                  </a:lnTo>
                  <a:lnTo>
                    <a:pt x="312" y="112"/>
                  </a:lnTo>
                  <a:lnTo>
                    <a:pt x="308" y="108"/>
                  </a:lnTo>
                  <a:lnTo>
                    <a:pt x="304" y="80"/>
                  </a:lnTo>
                  <a:lnTo>
                    <a:pt x="300" y="48"/>
                  </a:lnTo>
                  <a:lnTo>
                    <a:pt x="296" y="88"/>
                  </a:lnTo>
                  <a:lnTo>
                    <a:pt x="292" y="96"/>
                  </a:lnTo>
                  <a:lnTo>
                    <a:pt x="288" y="80"/>
                  </a:lnTo>
                  <a:lnTo>
                    <a:pt x="284" y="52"/>
                  </a:lnTo>
                  <a:lnTo>
                    <a:pt x="280" y="76"/>
                  </a:lnTo>
                  <a:lnTo>
                    <a:pt x="276" y="52"/>
                  </a:lnTo>
                  <a:lnTo>
                    <a:pt x="272" y="64"/>
                  </a:lnTo>
                  <a:lnTo>
                    <a:pt x="268" y="96"/>
                  </a:lnTo>
                  <a:lnTo>
                    <a:pt x="264" y="76"/>
                  </a:lnTo>
                  <a:lnTo>
                    <a:pt x="260" y="104"/>
                  </a:lnTo>
                  <a:lnTo>
                    <a:pt x="256" y="92"/>
                  </a:lnTo>
                  <a:lnTo>
                    <a:pt x="252" y="100"/>
                  </a:lnTo>
                  <a:lnTo>
                    <a:pt x="248" y="144"/>
                  </a:lnTo>
                  <a:lnTo>
                    <a:pt x="244" y="88"/>
                  </a:lnTo>
                  <a:lnTo>
                    <a:pt x="240" y="80"/>
                  </a:lnTo>
                  <a:lnTo>
                    <a:pt x="236" y="84"/>
                  </a:lnTo>
                  <a:lnTo>
                    <a:pt x="232" y="44"/>
                  </a:lnTo>
                  <a:lnTo>
                    <a:pt x="228" y="76"/>
                  </a:lnTo>
                  <a:lnTo>
                    <a:pt x="224" y="56"/>
                  </a:lnTo>
                  <a:lnTo>
                    <a:pt x="220" y="64"/>
                  </a:lnTo>
                  <a:lnTo>
                    <a:pt x="216" y="88"/>
                  </a:lnTo>
                  <a:lnTo>
                    <a:pt x="212" y="76"/>
                  </a:lnTo>
                  <a:lnTo>
                    <a:pt x="208" y="112"/>
                  </a:lnTo>
                  <a:lnTo>
                    <a:pt x="204" y="76"/>
                  </a:lnTo>
                  <a:lnTo>
                    <a:pt x="200" y="80"/>
                  </a:lnTo>
                  <a:lnTo>
                    <a:pt x="196" y="108"/>
                  </a:lnTo>
                  <a:lnTo>
                    <a:pt x="192" y="92"/>
                  </a:lnTo>
                  <a:lnTo>
                    <a:pt x="188" y="88"/>
                  </a:lnTo>
                  <a:lnTo>
                    <a:pt x="184" y="76"/>
                  </a:lnTo>
                  <a:lnTo>
                    <a:pt x="180" y="96"/>
                  </a:lnTo>
                  <a:lnTo>
                    <a:pt x="176" y="72"/>
                  </a:lnTo>
                  <a:lnTo>
                    <a:pt x="172" y="88"/>
                  </a:lnTo>
                  <a:lnTo>
                    <a:pt x="168" y="60"/>
                  </a:lnTo>
                  <a:lnTo>
                    <a:pt x="164" y="80"/>
                  </a:lnTo>
                  <a:lnTo>
                    <a:pt x="160" y="56"/>
                  </a:lnTo>
                  <a:lnTo>
                    <a:pt x="156" y="96"/>
                  </a:lnTo>
                  <a:lnTo>
                    <a:pt x="152" y="80"/>
                  </a:lnTo>
                  <a:lnTo>
                    <a:pt x="148" y="76"/>
                  </a:lnTo>
                  <a:lnTo>
                    <a:pt x="144" y="96"/>
                  </a:lnTo>
                  <a:lnTo>
                    <a:pt x="140" y="128"/>
                  </a:lnTo>
                  <a:lnTo>
                    <a:pt x="136" y="64"/>
                  </a:lnTo>
                  <a:lnTo>
                    <a:pt x="132" y="124"/>
                  </a:lnTo>
                  <a:lnTo>
                    <a:pt x="128" y="76"/>
                  </a:lnTo>
                  <a:lnTo>
                    <a:pt x="124" y="108"/>
                  </a:lnTo>
                  <a:lnTo>
                    <a:pt x="120" y="92"/>
                  </a:lnTo>
                  <a:lnTo>
                    <a:pt x="116" y="136"/>
                  </a:lnTo>
                  <a:lnTo>
                    <a:pt x="112" y="96"/>
                  </a:lnTo>
                  <a:lnTo>
                    <a:pt x="108" y="92"/>
                  </a:lnTo>
                  <a:lnTo>
                    <a:pt x="104" y="72"/>
                  </a:lnTo>
                  <a:lnTo>
                    <a:pt x="100" y="68"/>
                  </a:lnTo>
                  <a:lnTo>
                    <a:pt x="96" y="72"/>
                  </a:lnTo>
                  <a:lnTo>
                    <a:pt x="92" y="100"/>
                  </a:lnTo>
                  <a:lnTo>
                    <a:pt x="88" y="88"/>
                  </a:lnTo>
                  <a:lnTo>
                    <a:pt x="84" y="68"/>
                  </a:lnTo>
                  <a:lnTo>
                    <a:pt x="80" y="88"/>
                  </a:lnTo>
                  <a:lnTo>
                    <a:pt x="76" y="96"/>
                  </a:lnTo>
                  <a:lnTo>
                    <a:pt x="72" y="88"/>
                  </a:lnTo>
                  <a:lnTo>
                    <a:pt x="68" y="116"/>
                  </a:lnTo>
                  <a:lnTo>
                    <a:pt x="64" y="64"/>
                  </a:lnTo>
                  <a:lnTo>
                    <a:pt x="60" y="116"/>
                  </a:lnTo>
                  <a:lnTo>
                    <a:pt x="56" y="84"/>
                  </a:lnTo>
                  <a:lnTo>
                    <a:pt x="52" y="112"/>
                  </a:lnTo>
                  <a:lnTo>
                    <a:pt x="48" y="160"/>
                  </a:lnTo>
                  <a:lnTo>
                    <a:pt x="44" y="72"/>
                  </a:lnTo>
                  <a:lnTo>
                    <a:pt x="40" y="84"/>
                  </a:lnTo>
                  <a:lnTo>
                    <a:pt x="36" y="104"/>
                  </a:lnTo>
                  <a:lnTo>
                    <a:pt x="32" y="68"/>
                  </a:lnTo>
                  <a:lnTo>
                    <a:pt x="28" y="84"/>
                  </a:lnTo>
                  <a:lnTo>
                    <a:pt x="24" y="64"/>
                  </a:lnTo>
                  <a:lnTo>
                    <a:pt x="20" y="84"/>
                  </a:lnTo>
                  <a:lnTo>
                    <a:pt x="16" y="60"/>
                  </a:lnTo>
                  <a:lnTo>
                    <a:pt x="12" y="44"/>
                  </a:lnTo>
                  <a:lnTo>
                    <a:pt x="8" y="68"/>
                  </a:lnTo>
                  <a:lnTo>
                    <a:pt x="4" y="72"/>
                  </a:lnTo>
                  <a:lnTo>
                    <a:pt x="0" y="84"/>
                  </a:lnTo>
                  <a:lnTo>
                    <a:pt x="0" y="44"/>
                  </a:lnTo>
                </a:path>
              </a:pathLst>
            </a:custGeom>
            <a:noFill/>
            <a:ln w="0">
              <a:solidFill>
                <a:srgbClr val="CCCCCC"/>
              </a:solidFill>
              <a:prstDash val="solid"/>
              <a:round/>
              <a:headEnd/>
              <a:tailEnd/>
            </a:ln>
          </p:spPr>
          <p:txBody>
            <a:bodyPr/>
            <a:lstStyle/>
            <a:p>
              <a:endParaRPr lang="en-GB"/>
            </a:p>
          </p:txBody>
        </p:sp>
        <p:sp>
          <p:nvSpPr>
            <p:cNvPr id="144" name="Freeform 167"/>
            <p:cNvSpPr>
              <a:spLocks/>
            </p:cNvSpPr>
            <p:nvPr/>
          </p:nvSpPr>
          <p:spPr bwMode="auto">
            <a:xfrm>
              <a:off x="7473702" y="4728493"/>
              <a:ext cx="1633537" cy="254000"/>
            </a:xfrm>
            <a:custGeom>
              <a:avLst/>
              <a:gdLst>
                <a:gd name="T0" fmla="*/ 80644962 w 1029"/>
                <a:gd name="T1" fmla="*/ 151209367 h 160"/>
                <a:gd name="T2" fmla="*/ 171370541 w 1029"/>
                <a:gd name="T3" fmla="*/ 161289988 h 160"/>
                <a:gd name="T4" fmla="*/ 262096145 w 1029"/>
                <a:gd name="T5" fmla="*/ 120967503 h 160"/>
                <a:gd name="T6" fmla="*/ 352821699 w 1029"/>
                <a:gd name="T7" fmla="*/ 181451230 h 160"/>
                <a:gd name="T8" fmla="*/ 443547352 w 1029"/>
                <a:gd name="T9" fmla="*/ 141128746 h 160"/>
                <a:gd name="T10" fmla="*/ 534272906 w 1029"/>
                <a:gd name="T11" fmla="*/ 161289988 h 160"/>
                <a:gd name="T12" fmla="*/ 624998461 w 1029"/>
                <a:gd name="T13" fmla="*/ 211693143 h 160"/>
                <a:gd name="T14" fmla="*/ 715724015 w 1029"/>
                <a:gd name="T15" fmla="*/ 120967503 h 160"/>
                <a:gd name="T16" fmla="*/ 806449569 w 1029"/>
                <a:gd name="T17" fmla="*/ 171370609 h 160"/>
                <a:gd name="T18" fmla="*/ 897175322 w 1029"/>
                <a:gd name="T19" fmla="*/ 90725615 h 160"/>
                <a:gd name="T20" fmla="*/ 987900876 w 1029"/>
                <a:gd name="T21" fmla="*/ 141128746 h 160"/>
                <a:gd name="T22" fmla="*/ 1078626430 w 1029"/>
                <a:gd name="T23" fmla="*/ 110886882 h 160"/>
                <a:gd name="T24" fmla="*/ 1169351984 w 1029"/>
                <a:gd name="T25" fmla="*/ 161289988 h 160"/>
                <a:gd name="T26" fmla="*/ 1260077538 w 1029"/>
                <a:gd name="T27" fmla="*/ 171370609 h 160"/>
                <a:gd name="T28" fmla="*/ 1360883710 w 1029"/>
                <a:gd name="T29" fmla="*/ 30241876 h 160"/>
                <a:gd name="T30" fmla="*/ 1451609264 w 1029"/>
                <a:gd name="T31" fmla="*/ 70564373 h 160"/>
                <a:gd name="T32" fmla="*/ 1542334818 w 1029"/>
                <a:gd name="T33" fmla="*/ 171370609 h 160"/>
                <a:gd name="T34" fmla="*/ 1633060372 w 1029"/>
                <a:gd name="T35" fmla="*/ 141128746 h 160"/>
                <a:gd name="T36" fmla="*/ 1723786323 w 1029"/>
                <a:gd name="T37" fmla="*/ 120967503 h 160"/>
                <a:gd name="T38" fmla="*/ 1814510290 w 1029"/>
                <a:gd name="T39" fmla="*/ 201612473 h 160"/>
                <a:gd name="T40" fmla="*/ 1905235844 w 1029"/>
                <a:gd name="T41" fmla="*/ 60483752 h 160"/>
                <a:gd name="T42" fmla="*/ 1995961398 w 1029"/>
                <a:gd name="T43" fmla="*/ 120967503 h 160"/>
                <a:gd name="T44" fmla="*/ 2086686952 w 1029"/>
                <a:gd name="T45" fmla="*/ 141128746 h 160"/>
                <a:gd name="T46" fmla="*/ 2147483647 w 1029"/>
                <a:gd name="T47" fmla="*/ 120967503 h 160"/>
                <a:gd name="T48" fmla="*/ 2147483647 w 1029"/>
                <a:gd name="T49" fmla="*/ 100806236 h 160"/>
                <a:gd name="T50" fmla="*/ 2147483647 w 1029"/>
                <a:gd name="T51" fmla="*/ 80644994 h 160"/>
                <a:gd name="T52" fmla="*/ 2147483647 w 1029"/>
                <a:gd name="T53" fmla="*/ 181451230 h 160"/>
                <a:gd name="T54" fmla="*/ 2147483647 w 1029"/>
                <a:gd name="T55" fmla="*/ 110886882 h 160"/>
                <a:gd name="T56" fmla="*/ 2147483647 w 1029"/>
                <a:gd name="T57" fmla="*/ 221773765 h 160"/>
                <a:gd name="T58" fmla="*/ 2147483647 w 1029"/>
                <a:gd name="T59" fmla="*/ 282257492 h 160"/>
                <a:gd name="T60" fmla="*/ 2147483647 w 1029"/>
                <a:gd name="T61" fmla="*/ 181451230 h 160"/>
                <a:gd name="T62" fmla="*/ 2147483647 w 1029"/>
                <a:gd name="T63" fmla="*/ 211693143 h 160"/>
                <a:gd name="T64" fmla="*/ 2147483647 w 1029"/>
                <a:gd name="T65" fmla="*/ 231854386 h 160"/>
                <a:gd name="T66" fmla="*/ 2086686952 w 1029"/>
                <a:gd name="T67" fmla="*/ 262096249 h 160"/>
                <a:gd name="T68" fmla="*/ 1995961398 w 1029"/>
                <a:gd name="T69" fmla="*/ 231854386 h 160"/>
                <a:gd name="T70" fmla="*/ 1905235844 w 1029"/>
                <a:gd name="T71" fmla="*/ 161289988 h 160"/>
                <a:gd name="T72" fmla="*/ 1814510290 w 1029"/>
                <a:gd name="T73" fmla="*/ 302418734 h 160"/>
                <a:gd name="T74" fmla="*/ 1723786323 w 1029"/>
                <a:gd name="T75" fmla="*/ 221773765 h 160"/>
                <a:gd name="T76" fmla="*/ 1633060372 w 1029"/>
                <a:gd name="T77" fmla="*/ 252015628 h 160"/>
                <a:gd name="T78" fmla="*/ 1542334818 w 1029"/>
                <a:gd name="T79" fmla="*/ 292338113 h 160"/>
                <a:gd name="T80" fmla="*/ 1451609264 w 1029"/>
                <a:gd name="T81" fmla="*/ 181451230 h 160"/>
                <a:gd name="T82" fmla="*/ 1360883710 w 1029"/>
                <a:gd name="T83" fmla="*/ 120967503 h 160"/>
                <a:gd name="T84" fmla="*/ 1260077538 w 1029"/>
                <a:gd name="T85" fmla="*/ 272176870 h 160"/>
                <a:gd name="T86" fmla="*/ 1169351984 w 1029"/>
                <a:gd name="T87" fmla="*/ 282257492 h 160"/>
                <a:gd name="T88" fmla="*/ 1078626430 w 1029"/>
                <a:gd name="T89" fmla="*/ 221773765 h 160"/>
                <a:gd name="T90" fmla="*/ 987900876 w 1029"/>
                <a:gd name="T91" fmla="*/ 262096249 h 160"/>
                <a:gd name="T92" fmla="*/ 897175322 w 1029"/>
                <a:gd name="T93" fmla="*/ 211693143 h 160"/>
                <a:gd name="T94" fmla="*/ 806449569 w 1029"/>
                <a:gd name="T95" fmla="*/ 282257492 h 160"/>
                <a:gd name="T96" fmla="*/ 715724015 w 1029"/>
                <a:gd name="T97" fmla="*/ 221773765 h 160"/>
                <a:gd name="T98" fmla="*/ 624998461 w 1029"/>
                <a:gd name="T99" fmla="*/ 322579976 h 160"/>
                <a:gd name="T100" fmla="*/ 534272906 w 1029"/>
                <a:gd name="T101" fmla="*/ 262096249 h 160"/>
                <a:gd name="T102" fmla="*/ 443547352 w 1029"/>
                <a:gd name="T103" fmla="*/ 241935007 h 160"/>
                <a:gd name="T104" fmla="*/ 352821699 w 1029"/>
                <a:gd name="T105" fmla="*/ 292338113 h 160"/>
                <a:gd name="T106" fmla="*/ 262096145 w 1029"/>
                <a:gd name="T107" fmla="*/ 231854386 h 160"/>
                <a:gd name="T108" fmla="*/ 171370541 w 1029"/>
                <a:gd name="T109" fmla="*/ 272176870 h 160"/>
                <a:gd name="T110" fmla="*/ 80644962 w 1029"/>
                <a:gd name="T111" fmla="*/ 282257492 h 160"/>
                <a:gd name="T112" fmla="*/ 0 w 1029"/>
                <a:gd name="T113" fmla="*/ 131048125 h 1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160"/>
                <a:gd name="T173" fmla="*/ 1029 w 1029"/>
                <a:gd name="T174" fmla="*/ 160 h 1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160">
                  <a:moveTo>
                    <a:pt x="0" y="52"/>
                  </a:moveTo>
                  <a:lnTo>
                    <a:pt x="4" y="48"/>
                  </a:lnTo>
                  <a:lnTo>
                    <a:pt x="8" y="8"/>
                  </a:lnTo>
                  <a:lnTo>
                    <a:pt x="12" y="28"/>
                  </a:lnTo>
                  <a:lnTo>
                    <a:pt x="16" y="36"/>
                  </a:lnTo>
                  <a:lnTo>
                    <a:pt x="20" y="8"/>
                  </a:lnTo>
                  <a:lnTo>
                    <a:pt x="24" y="24"/>
                  </a:lnTo>
                  <a:lnTo>
                    <a:pt x="28" y="24"/>
                  </a:lnTo>
                  <a:lnTo>
                    <a:pt x="32" y="60"/>
                  </a:lnTo>
                  <a:lnTo>
                    <a:pt x="36" y="44"/>
                  </a:lnTo>
                  <a:lnTo>
                    <a:pt x="40" y="28"/>
                  </a:lnTo>
                  <a:lnTo>
                    <a:pt x="44" y="100"/>
                  </a:lnTo>
                  <a:lnTo>
                    <a:pt x="48" y="88"/>
                  </a:lnTo>
                  <a:lnTo>
                    <a:pt x="52" y="80"/>
                  </a:lnTo>
                  <a:lnTo>
                    <a:pt x="56" y="72"/>
                  </a:lnTo>
                  <a:lnTo>
                    <a:pt x="60" y="68"/>
                  </a:lnTo>
                  <a:lnTo>
                    <a:pt x="64" y="64"/>
                  </a:lnTo>
                  <a:lnTo>
                    <a:pt x="68" y="64"/>
                  </a:lnTo>
                  <a:lnTo>
                    <a:pt x="72" y="52"/>
                  </a:lnTo>
                  <a:lnTo>
                    <a:pt x="76" y="52"/>
                  </a:lnTo>
                  <a:lnTo>
                    <a:pt x="80" y="48"/>
                  </a:lnTo>
                  <a:lnTo>
                    <a:pt x="84" y="20"/>
                  </a:lnTo>
                  <a:lnTo>
                    <a:pt x="88" y="76"/>
                  </a:lnTo>
                  <a:lnTo>
                    <a:pt x="92" y="40"/>
                  </a:lnTo>
                  <a:lnTo>
                    <a:pt x="96" y="28"/>
                  </a:lnTo>
                  <a:lnTo>
                    <a:pt x="100" y="44"/>
                  </a:lnTo>
                  <a:lnTo>
                    <a:pt x="104" y="48"/>
                  </a:lnTo>
                  <a:lnTo>
                    <a:pt x="108" y="52"/>
                  </a:lnTo>
                  <a:lnTo>
                    <a:pt x="112" y="84"/>
                  </a:lnTo>
                  <a:lnTo>
                    <a:pt x="116" y="92"/>
                  </a:lnTo>
                  <a:lnTo>
                    <a:pt x="120" y="48"/>
                  </a:lnTo>
                  <a:lnTo>
                    <a:pt x="124" y="68"/>
                  </a:lnTo>
                  <a:lnTo>
                    <a:pt x="128" y="80"/>
                  </a:lnTo>
                  <a:lnTo>
                    <a:pt x="132" y="68"/>
                  </a:lnTo>
                  <a:lnTo>
                    <a:pt x="136" y="32"/>
                  </a:lnTo>
                  <a:lnTo>
                    <a:pt x="140" y="72"/>
                  </a:lnTo>
                  <a:lnTo>
                    <a:pt x="144" y="52"/>
                  </a:lnTo>
                  <a:lnTo>
                    <a:pt x="148" y="76"/>
                  </a:lnTo>
                  <a:lnTo>
                    <a:pt x="152" y="40"/>
                  </a:lnTo>
                  <a:lnTo>
                    <a:pt x="156" y="48"/>
                  </a:lnTo>
                  <a:lnTo>
                    <a:pt x="160" y="44"/>
                  </a:lnTo>
                  <a:lnTo>
                    <a:pt x="164" y="4"/>
                  </a:lnTo>
                  <a:lnTo>
                    <a:pt x="168" y="48"/>
                  </a:lnTo>
                  <a:lnTo>
                    <a:pt x="172" y="32"/>
                  </a:lnTo>
                  <a:lnTo>
                    <a:pt x="176" y="56"/>
                  </a:lnTo>
                  <a:lnTo>
                    <a:pt x="180" y="28"/>
                  </a:lnTo>
                  <a:lnTo>
                    <a:pt x="184" y="84"/>
                  </a:lnTo>
                  <a:lnTo>
                    <a:pt x="188" y="48"/>
                  </a:lnTo>
                  <a:lnTo>
                    <a:pt x="192" y="72"/>
                  </a:lnTo>
                  <a:lnTo>
                    <a:pt x="196" y="76"/>
                  </a:lnTo>
                  <a:lnTo>
                    <a:pt x="200" y="48"/>
                  </a:lnTo>
                  <a:lnTo>
                    <a:pt x="204" y="68"/>
                  </a:lnTo>
                  <a:lnTo>
                    <a:pt x="208" y="40"/>
                  </a:lnTo>
                  <a:lnTo>
                    <a:pt x="212" y="64"/>
                  </a:lnTo>
                  <a:lnTo>
                    <a:pt x="216" y="40"/>
                  </a:lnTo>
                  <a:lnTo>
                    <a:pt x="220" y="28"/>
                  </a:lnTo>
                  <a:lnTo>
                    <a:pt x="224" y="20"/>
                  </a:lnTo>
                  <a:lnTo>
                    <a:pt x="228" y="36"/>
                  </a:lnTo>
                  <a:lnTo>
                    <a:pt x="232" y="16"/>
                  </a:lnTo>
                  <a:lnTo>
                    <a:pt x="236" y="52"/>
                  </a:lnTo>
                  <a:lnTo>
                    <a:pt x="240" y="56"/>
                  </a:lnTo>
                  <a:lnTo>
                    <a:pt x="244" y="64"/>
                  </a:lnTo>
                  <a:lnTo>
                    <a:pt x="248" y="84"/>
                  </a:lnTo>
                  <a:lnTo>
                    <a:pt x="252" y="52"/>
                  </a:lnTo>
                  <a:lnTo>
                    <a:pt x="256" y="80"/>
                  </a:lnTo>
                  <a:lnTo>
                    <a:pt x="260" y="60"/>
                  </a:lnTo>
                  <a:lnTo>
                    <a:pt x="264" y="68"/>
                  </a:lnTo>
                  <a:lnTo>
                    <a:pt x="268" y="32"/>
                  </a:lnTo>
                  <a:lnTo>
                    <a:pt x="272" y="64"/>
                  </a:lnTo>
                  <a:lnTo>
                    <a:pt x="276" y="36"/>
                  </a:lnTo>
                  <a:lnTo>
                    <a:pt x="280" y="20"/>
                  </a:lnTo>
                  <a:lnTo>
                    <a:pt x="284" y="48"/>
                  </a:lnTo>
                  <a:lnTo>
                    <a:pt x="288" y="24"/>
                  </a:lnTo>
                  <a:lnTo>
                    <a:pt x="292" y="12"/>
                  </a:lnTo>
                  <a:lnTo>
                    <a:pt x="296" y="32"/>
                  </a:lnTo>
                  <a:lnTo>
                    <a:pt x="300" y="44"/>
                  </a:lnTo>
                  <a:lnTo>
                    <a:pt x="304" y="52"/>
                  </a:lnTo>
                  <a:lnTo>
                    <a:pt x="308" y="24"/>
                  </a:lnTo>
                  <a:lnTo>
                    <a:pt x="312" y="88"/>
                  </a:lnTo>
                  <a:lnTo>
                    <a:pt x="316" y="60"/>
                  </a:lnTo>
                  <a:lnTo>
                    <a:pt x="320" y="68"/>
                  </a:lnTo>
                  <a:lnTo>
                    <a:pt x="324" y="48"/>
                  </a:lnTo>
                  <a:lnTo>
                    <a:pt x="328" y="28"/>
                  </a:lnTo>
                  <a:lnTo>
                    <a:pt x="332" y="24"/>
                  </a:lnTo>
                  <a:lnTo>
                    <a:pt x="336" y="40"/>
                  </a:lnTo>
                  <a:lnTo>
                    <a:pt x="340" y="28"/>
                  </a:lnTo>
                  <a:lnTo>
                    <a:pt x="344" y="16"/>
                  </a:lnTo>
                  <a:lnTo>
                    <a:pt x="348" y="68"/>
                  </a:lnTo>
                  <a:lnTo>
                    <a:pt x="352" y="48"/>
                  </a:lnTo>
                  <a:lnTo>
                    <a:pt x="356" y="36"/>
                  </a:lnTo>
                  <a:lnTo>
                    <a:pt x="360" y="72"/>
                  </a:lnTo>
                  <a:lnTo>
                    <a:pt x="364" y="24"/>
                  </a:lnTo>
                  <a:lnTo>
                    <a:pt x="368" y="40"/>
                  </a:lnTo>
                  <a:lnTo>
                    <a:pt x="372" y="52"/>
                  </a:lnTo>
                  <a:lnTo>
                    <a:pt x="376" y="64"/>
                  </a:lnTo>
                  <a:lnTo>
                    <a:pt x="380" y="84"/>
                  </a:lnTo>
                  <a:lnTo>
                    <a:pt x="384" y="40"/>
                  </a:lnTo>
                  <a:lnTo>
                    <a:pt x="388" y="60"/>
                  </a:lnTo>
                  <a:lnTo>
                    <a:pt x="392" y="56"/>
                  </a:lnTo>
                  <a:lnTo>
                    <a:pt x="396" y="32"/>
                  </a:lnTo>
                  <a:lnTo>
                    <a:pt x="400" y="8"/>
                  </a:lnTo>
                  <a:lnTo>
                    <a:pt x="404" y="44"/>
                  </a:lnTo>
                  <a:lnTo>
                    <a:pt x="408" y="32"/>
                  </a:lnTo>
                  <a:lnTo>
                    <a:pt x="412" y="76"/>
                  </a:lnTo>
                  <a:lnTo>
                    <a:pt x="416" y="76"/>
                  </a:lnTo>
                  <a:lnTo>
                    <a:pt x="420" y="64"/>
                  </a:lnTo>
                  <a:lnTo>
                    <a:pt x="424" y="112"/>
                  </a:lnTo>
                  <a:lnTo>
                    <a:pt x="428" y="44"/>
                  </a:lnTo>
                  <a:lnTo>
                    <a:pt x="432" y="52"/>
                  </a:lnTo>
                  <a:lnTo>
                    <a:pt x="436" y="12"/>
                  </a:lnTo>
                  <a:lnTo>
                    <a:pt x="440" y="16"/>
                  </a:lnTo>
                  <a:lnTo>
                    <a:pt x="444" y="20"/>
                  </a:lnTo>
                  <a:lnTo>
                    <a:pt x="448" y="52"/>
                  </a:lnTo>
                  <a:lnTo>
                    <a:pt x="452" y="60"/>
                  </a:lnTo>
                  <a:lnTo>
                    <a:pt x="456" y="44"/>
                  </a:lnTo>
                  <a:lnTo>
                    <a:pt x="460" y="80"/>
                  </a:lnTo>
                  <a:lnTo>
                    <a:pt x="464" y="64"/>
                  </a:lnTo>
                  <a:lnTo>
                    <a:pt x="468" y="52"/>
                  </a:lnTo>
                  <a:lnTo>
                    <a:pt x="472" y="68"/>
                  </a:lnTo>
                  <a:lnTo>
                    <a:pt x="476" y="48"/>
                  </a:lnTo>
                  <a:lnTo>
                    <a:pt x="480" y="64"/>
                  </a:lnTo>
                  <a:lnTo>
                    <a:pt x="484" y="68"/>
                  </a:lnTo>
                  <a:lnTo>
                    <a:pt x="488" y="64"/>
                  </a:lnTo>
                  <a:lnTo>
                    <a:pt x="492" y="100"/>
                  </a:lnTo>
                  <a:lnTo>
                    <a:pt x="496" y="76"/>
                  </a:lnTo>
                  <a:lnTo>
                    <a:pt x="500" y="68"/>
                  </a:lnTo>
                  <a:lnTo>
                    <a:pt x="504" y="36"/>
                  </a:lnTo>
                  <a:lnTo>
                    <a:pt x="508" y="40"/>
                  </a:lnTo>
                  <a:lnTo>
                    <a:pt x="516" y="68"/>
                  </a:lnTo>
                  <a:lnTo>
                    <a:pt x="520" y="56"/>
                  </a:lnTo>
                  <a:lnTo>
                    <a:pt x="524" y="56"/>
                  </a:lnTo>
                  <a:lnTo>
                    <a:pt x="528" y="72"/>
                  </a:lnTo>
                  <a:lnTo>
                    <a:pt x="532" y="52"/>
                  </a:lnTo>
                  <a:lnTo>
                    <a:pt x="536" y="48"/>
                  </a:lnTo>
                  <a:lnTo>
                    <a:pt x="540" y="12"/>
                  </a:lnTo>
                  <a:lnTo>
                    <a:pt x="544" y="48"/>
                  </a:lnTo>
                  <a:lnTo>
                    <a:pt x="548" y="28"/>
                  </a:lnTo>
                  <a:lnTo>
                    <a:pt x="552" y="20"/>
                  </a:lnTo>
                  <a:lnTo>
                    <a:pt x="556" y="44"/>
                  </a:lnTo>
                  <a:lnTo>
                    <a:pt x="560" y="68"/>
                  </a:lnTo>
                  <a:lnTo>
                    <a:pt x="564" y="56"/>
                  </a:lnTo>
                  <a:lnTo>
                    <a:pt x="568" y="64"/>
                  </a:lnTo>
                  <a:lnTo>
                    <a:pt x="572" y="28"/>
                  </a:lnTo>
                  <a:lnTo>
                    <a:pt x="576" y="28"/>
                  </a:lnTo>
                  <a:lnTo>
                    <a:pt x="580" y="16"/>
                  </a:lnTo>
                  <a:lnTo>
                    <a:pt x="584" y="36"/>
                  </a:lnTo>
                  <a:lnTo>
                    <a:pt x="588" y="24"/>
                  </a:lnTo>
                  <a:lnTo>
                    <a:pt x="592" y="84"/>
                  </a:lnTo>
                  <a:lnTo>
                    <a:pt x="596" y="60"/>
                  </a:lnTo>
                  <a:lnTo>
                    <a:pt x="600" y="28"/>
                  </a:lnTo>
                  <a:lnTo>
                    <a:pt x="604" y="52"/>
                  </a:lnTo>
                  <a:lnTo>
                    <a:pt x="608" y="64"/>
                  </a:lnTo>
                  <a:lnTo>
                    <a:pt x="612" y="68"/>
                  </a:lnTo>
                  <a:lnTo>
                    <a:pt x="616" y="64"/>
                  </a:lnTo>
                  <a:lnTo>
                    <a:pt x="620" y="64"/>
                  </a:lnTo>
                  <a:lnTo>
                    <a:pt x="624" y="32"/>
                  </a:lnTo>
                  <a:lnTo>
                    <a:pt x="628" y="52"/>
                  </a:lnTo>
                  <a:lnTo>
                    <a:pt x="632" y="32"/>
                  </a:lnTo>
                  <a:lnTo>
                    <a:pt x="636" y="60"/>
                  </a:lnTo>
                  <a:lnTo>
                    <a:pt x="640" y="64"/>
                  </a:lnTo>
                  <a:lnTo>
                    <a:pt x="644" y="80"/>
                  </a:lnTo>
                  <a:lnTo>
                    <a:pt x="648" y="56"/>
                  </a:lnTo>
                  <a:lnTo>
                    <a:pt x="652" y="76"/>
                  </a:lnTo>
                  <a:lnTo>
                    <a:pt x="656" y="88"/>
                  </a:lnTo>
                  <a:lnTo>
                    <a:pt x="660" y="72"/>
                  </a:lnTo>
                  <a:lnTo>
                    <a:pt x="664" y="48"/>
                  </a:lnTo>
                  <a:lnTo>
                    <a:pt x="668" y="64"/>
                  </a:lnTo>
                  <a:lnTo>
                    <a:pt x="672" y="40"/>
                  </a:lnTo>
                  <a:lnTo>
                    <a:pt x="676" y="32"/>
                  </a:lnTo>
                  <a:lnTo>
                    <a:pt x="680" y="32"/>
                  </a:lnTo>
                  <a:lnTo>
                    <a:pt x="684" y="48"/>
                  </a:lnTo>
                  <a:lnTo>
                    <a:pt x="688" y="40"/>
                  </a:lnTo>
                  <a:lnTo>
                    <a:pt x="692" y="48"/>
                  </a:lnTo>
                  <a:lnTo>
                    <a:pt x="696" y="36"/>
                  </a:lnTo>
                  <a:lnTo>
                    <a:pt x="700" y="72"/>
                  </a:lnTo>
                  <a:lnTo>
                    <a:pt x="704" y="28"/>
                  </a:lnTo>
                  <a:lnTo>
                    <a:pt x="708" y="76"/>
                  </a:lnTo>
                  <a:lnTo>
                    <a:pt x="712" y="52"/>
                  </a:lnTo>
                  <a:lnTo>
                    <a:pt x="716" y="64"/>
                  </a:lnTo>
                  <a:lnTo>
                    <a:pt x="720" y="80"/>
                  </a:lnTo>
                  <a:lnTo>
                    <a:pt x="724" y="64"/>
                  </a:lnTo>
                  <a:lnTo>
                    <a:pt x="728" y="84"/>
                  </a:lnTo>
                  <a:lnTo>
                    <a:pt x="732" y="68"/>
                  </a:lnTo>
                  <a:lnTo>
                    <a:pt x="736" y="32"/>
                  </a:lnTo>
                  <a:lnTo>
                    <a:pt x="740" y="72"/>
                  </a:lnTo>
                  <a:lnTo>
                    <a:pt x="744" y="44"/>
                  </a:lnTo>
                  <a:lnTo>
                    <a:pt x="748" y="44"/>
                  </a:lnTo>
                  <a:lnTo>
                    <a:pt x="752" y="44"/>
                  </a:lnTo>
                  <a:lnTo>
                    <a:pt x="756" y="24"/>
                  </a:lnTo>
                  <a:lnTo>
                    <a:pt x="760" y="28"/>
                  </a:lnTo>
                  <a:lnTo>
                    <a:pt x="764" y="44"/>
                  </a:lnTo>
                  <a:lnTo>
                    <a:pt x="768" y="48"/>
                  </a:lnTo>
                  <a:lnTo>
                    <a:pt x="772" y="36"/>
                  </a:lnTo>
                  <a:lnTo>
                    <a:pt x="776" y="76"/>
                  </a:lnTo>
                  <a:lnTo>
                    <a:pt x="780" y="40"/>
                  </a:lnTo>
                  <a:lnTo>
                    <a:pt x="784" y="76"/>
                  </a:lnTo>
                  <a:lnTo>
                    <a:pt x="788" y="64"/>
                  </a:lnTo>
                  <a:lnTo>
                    <a:pt x="792" y="48"/>
                  </a:lnTo>
                  <a:lnTo>
                    <a:pt x="796" y="36"/>
                  </a:lnTo>
                  <a:lnTo>
                    <a:pt x="800" y="24"/>
                  </a:lnTo>
                  <a:lnTo>
                    <a:pt x="804" y="12"/>
                  </a:lnTo>
                  <a:lnTo>
                    <a:pt x="808" y="12"/>
                  </a:lnTo>
                  <a:lnTo>
                    <a:pt x="812" y="36"/>
                  </a:lnTo>
                  <a:lnTo>
                    <a:pt x="816" y="52"/>
                  </a:lnTo>
                  <a:lnTo>
                    <a:pt x="820" y="68"/>
                  </a:lnTo>
                  <a:lnTo>
                    <a:pt x="824" y="64"/>
                  </a:lnTo>
                  <a:lnTo>
                    <a:pt x="828" y="56"/>
                  </a:lnTo>
                  <a:lnTo>
                    <a:pt x="832" y="56"/>
                  </a:lnTo>
                  <a:lnTo>
                    <a:pt x="837" y="40"/>
                  </a:lnTo>
                  <a:lnTo>
                    <a:pt x="841" y="88"/>
                  </a:lnTo>
                  <a:lnTo>
                    <a:pt x="845" y="48"/>
                  </a:lnTo>
                  <a:lnTo>
                    <a:pt x="849" y="76"/>
                  </a:lnTo>
                  <a:lnTo>
                    <a:pt x="853" y="36"/>
                  </a:lnTo>
                  <a:lnTo>
                    <a:pt x="857" y="68"/>
                  </a:lnTo>
                  <a:lnTo>
                    <a:pt x="861" y="36"/>
                  </a:lnTo>
                  <a:lnTo>
                    <a:pt x="865" y="48"/>
                  </a:lnTo>
                  <a:lnTo>
                    <a:pt x="869" y="48"/>
                  </a:lnTo>
                  <a:lnTo>
                    <a:pt x="873" y="56"/>
                  </a:lnTo>
                  <a:lnTo>
                    <a:pt x="877" y="80"/>
                  </a:lnTo>
                  <a:lnTo>
                    <a:pt x="881" y="44"/>
                  </a:lnTo>
                  <a:lnTo>
                    <a:pt x="885" y="60"/>
                  </a:lnTo>
                  <a:lnTo>
                    <a:pt x="889" y="48"/>
                  </a:lnTo>
                  <a:lnTo>
                    <a:pt x="893" y="36"/>
                  </a:lnTo>
                  <a:lnTo>
                    <a:pt x="897" y="40"/>
                  </a:lnTo>
                  <a:lnTo>
                    <a:pt x="901" y="40"/>
                  </a:lnTo>
                  <a:lnTo>
                    <a:pt x="905" y="32"/>
                  </a:lnTo>
                  <a:lnTo>
                    <a:pt x="909" y="44"/>
                  </a:lnTo>
                  <a:lnTo>
                    <a:pt x="913" y="76"/>
                  </a:lnTo>
                  <a:lnTo>
                    <a:pt x="917" y="80"/>
                  </a:lnTo>
                  <a:lnTo>
                    <a:pt x="921" y="56"/>
                  </a:lnTo>
                  <a:lnTo>
                    <a:pt x="925" y="60"/>
                  </a:lnTo>
                  <a:lnTo>
                    <a:pt x="929" y="44"/>
                  </a:lnTo>
                  <a:lnTo>
                    <a:pt x="933" y="52"/>
                  </a:lnTo>
                  <a:lnTo>
                    <a:pt x="937" y="32"/>
                  </a:lnTo>
                  <a:lnTo>
                    <a:pt x="941" y="32"/>
                  </a:lnTo>
                  <a:lnTo>
                    <a:pt x="945" y="32"/>
                  </a:lnTo>
                  <a:lnTo>
                    <a:pt x="949" y="36"/>
                  </a:lnTo>
                  <a:lnTo>
                    <a:pt x="953" y="60"/>
                  </a:lnTo>
                  <a:lnTo>
                    <a:pt x="957" y="72"/>
                  </a:lnTo>
                  <a:lnTo>
                    <a:pt x="961" y="68"/>
                  </a:lnTo>
                  <a:lnTo>
                    <a:pt x="965" y="72"/>
                  </a:lnTo>
                  <a:lnTo>
                    <a:pt x="969" y="64"/>
                  </a:lnTo>
                  <a:lnTo>
                    <a:pt x="973" y="72"/>
                  </a:lnTo>
                  <a:lnTo>
                    <a:pt x="977" y="48"/>
                  </a:lnTo>
                  <a:lnTo>
                    <a:pt x="981" y="68"/>
                  </a:lnTo>
                  <a:lnTo>
                    <a:pt x="985" y="36"/>
                  </a:lnTo>
                  <a:lnTo>
                    <a:pt x="989" y="0"/>
                  </a:lnTo>
                  <a:lnTo>
                    <a:pt x="993" y="28"/>
                  </a:lnTo>
                  <a:lnTo>
                    <a:pt x="997" y="8"/>
                  </a:lnTo>
                  <a:lnTo>
                    <a:pt x="1001" y="40"/>
                  </a:lnTo>
                  <a:lnTo>
                    <a:pt x="1005" y="40"/>
                  </a:lnTo>
                  <a:lnTo>
                    <a:pt x="1009" y="44"/>
                  </a:lnTo>
                  <a:lnTo>
                    <a:pt x="1013" y="64"/>
                  </a:lnTo>
                  <a:lnTo>
                    <a:pt x="1017" y="72"/>
                  </a:lnTo>
                  <a:lnTo>
                    <a:pt x="1021" y="56"/>
                  </a:lnTo>
                  <a:lnTo>
                    <a:pt x="1029" y="44"/>
                  </a:lnTo>
                  <a:lnTo>
                    <a:pt x="1029" y="88"/>
                  </a:lnTo>
                  <a:lnTo>
                    <a:pt x="1021" y="100"/>
                  </a:lnTo>
                  <a:lnTo>
                    <a:pt x="1017" y="120"/>
                  </a:lnTo>
                  <a:lnTo>
                    <a:pt x="1013" y="108"/>
                  </a:lnTo>
                  <a:lnTo>
                    <a:pt x="1009" y="88"/>
                  </a:lnTo>
                  <a:lnTo>
                    <a:pt x="1005" y="84"/>
                  </a:lnTo>
                  <a:lnTo>
                    <a:pt x="1001" y="84"/>
                  </a:lnTo>
                  <a:lnTo>
                    <a:pt x="997" y="52"/>
                  </a:lnTo>
                  <a:lnTo>
                    <a:pt x="993" y="72"/>
                  </a:lnTo>
                  <a:lnTo>
                    <a:pt x="989" y="44"/>
                  </a:lnTo>
                  <a:lnTo>
                    <a:pt x="985" y="80"/>
                  </a:lnTo>
                  <a:lnTo>
                    <a:pt x="981" y="108"/>
                  </a:lnTo>
                  <a:lnTo>
                    <a:pt x="977" y="88"/>
                  </a:lnTo>
                  <a:lnTo>
                    <a:pt x="973" y="112"/>
                  </a:lnTo>
                  <a:lnTo>
                    <a:pt x="969" y="108"/>
                  </a:lnTo>
                  <a:lnTo>
                    <a:pt x="965" y="116"/>
                  </a:lnTo>
                  <a:lnTo>
                    <a:pt x="961" y="112"/>
                  </a:lnTo>
                  <a:lnTo>
                    <a:pt x="957" y="116"/>
                  </a:lnTo>
                  <a:lnTo>
                    <a:pt x="953" y="104"/>
                  </a:lnTo>
                  <a:lnTo>
                    <a:pt x="949" y="80"/>
                  </a:lnTo>
                  <a:lnTo>
                    <a:pt x="945" y="76"/>
                  </a:lnTo>
                  <a:lnTo>
                    <a:pt x="941" y="76"/>
                  </a:lnTo>
                  <a:lnTo>
                    <a:pt x="937" y="72"/>
                  </a:lnTo>
                  <a:lnTo>
                    <a:pt x="933" y="92"/>
                  </a:lnTo>
                  <a:lnTo>
                    <a:pt x="929" y="88"/>
                  </a:lnTo>
                  <a:lnTo>
                    <a:pt x="925" y="100"/>
                  </a:lnTo>
                  <a:lnTo>
                    <a:pt x="921" y="100"/>
                  </a:lnTo>
                  <a:lnTo>
                    <a:pt x="917" y="124"/>
                  </a:lnTo>
                  <a:lnTo>
                    <a:pt x="913" y="120"/>
                  </a:lnTo>
                  <a:lnTo>
                    <a:pt x="909" y="88"/>
                  </a:lnTo>
                  <a:lnTo>
                    <a:pt x="905" y="76"/>
                  </a:lnTo>
                  <a:lnTo>
                    <a:pt x="901" y="84"/>
                  </a:lnTo>
                  <a:lnTo>
                    <a:pt x="897" y="84"/>
                  </a:lnTo>
                  <a:lnTo>
                    <a:pt x="893" y="76"/>
                  </a:lnTo>
                  <a:lnTo>
                    <a:pt x="889" y="88"/>
                  </a:lnTo>
                  <a:lnTo>
                    <a:pt x="885" y="100"/>
                  </a:lnTo>
                  <a:lnTo>
                    <a:pt x="881" y="84"/>
                  </a:lnTo>
                  <a:lnTo>
                    <a:pt x="877" y="124"/>
                  </a:lnTo>
                  <a:lnTo>
                    <a:pt x="873" y="100"/>
                  </a:lnTo>
                  <a:lnTo>
                    <a:pt x="869" y="88"/>
                  </a:lnTo>
                  <a:lnTo>
                    <a:pt x="865" y="92"/>
                  </a:lnTo>
                  <a:lnTo>
                    <a:pt x="861" y="80"/>
                  </a:lnTo>
                  <a:lnTo>
                    <a:pt x="857" y="112"/>
                  </a:lnTo>
                  <a:lnTo>
                    <a:pt x="853" y="80"/>
                  </a:lnTo>
                  <a:lnTo>
                    <a:pt x="849" y="124"/>
                  </a:lnTo>
                  <a:lnTo>
                    <a:pt x="845" y="92"/>
                  </a:lnTo>
                  <a:lnTo>
                    <a:pt x="841" y="132"/>
                  </a:lnTo>
                  <a:lnTo>
                    <a:pt x="837" y="84"/>
                  </a:lnTo>
                  <a:lnTo>
                    <a:pt x="832" y="100"/>
                  </a:lnTo>
                  <a:lnTo>
                    <a:pt x="828" y="104"/>
                  </a:lnTo>
                  <a:lnTo>
                    <a:pt x="824" y="108"/>
                  </a:lnTo>
                  <a:lnTo>
                    <a:pt x="820" y="112"/>
                  </a:lnTo>
                  <a:lnTo>
                    <a:pt x="816" y="96"/>
                  </a:lnTo>
                  <a:lnTo>
                    <a:pt x="812" y="80"/>
                  </a:lnTo>
                  <a:lnTo>
                    <a:pt x="808" y="56"/>
                  </a:lnTo>
                  <a:lnTo>
                    <a:pt x="804" y="56"/>
                  </a:lnTo>
                  <a:lnTo>
                    <a:pt x="800" y="64"/>
                  </a:lnTo>
                  <a:lnTo>
                    <a:pt x="796" y="76"/>
                  </a:lnTo>
                  <a:lnTo>
                    <a:pt x="792" y="92"/>
                  </a:lnTo>
                  <a:lnTo>
                    <a:pt x="788" y="104"/>
                  </a:lnTo>
                  <a:lnTo>
                    <a:pt x="784" y="120"/>
                  </a:lnTo>
                  <a:lnTo>
                    <a:pt x="780" y="80"/>
                  </a:lnTo>
                  <a:lnTo>
                    <a:pt x="776" y="116"/>
                  </a:lnTo>
                  <a:lnTo>
                    <a:pt x="772" y="76"/>
                  </a:lnTo>
                  <a:lnTo>
                    <a:pt x="768" y="88"/>
                  </a:lnTo>
                  <a:lnTo>
                    <a:pt x="764" y="84"/>
                  </a:lnTo>
                  <a:lnTo>
                    <a:pt x="760" y="68"/>
                  </a:lnTo>
                  <a:lnTo>
                    <a:pt x="756" y="64"/>
                  </a:lnTo>
                  <a:lnTo>
                    <a:pt x="752" y="84"/>
                  </a:lnTo>
                  <a:lnTo>
                    <a:pt x="748" y="80"/>
                  </a:lnTo>
                  <a:lnTo>
                    <a:pt x="744" y="84"/>
                  </a:lnTo>
                  <a:lnTo>
                    <a:pt x="740" y="112"/>
                  </a:lnTo>
                  <a:lnTo>
                    <a:pt x="736" y="72"/>
                  </a:lnTo>
                  <a:lnTo>
                    <a:pt x="732" y="108"/>
                  </a:lnTo>
                  <a:lnTo>
                    <a:pt x="728" y="128"/>
                  </a:lnTo>
                  <a:lnTo>
                    <a:pt x="724" y="104"/>
                  </a:lnTo>
                  <a:lnTo>
                    <a:pt x="720" y="120"/>
                  </a:lnTo>
                  <a:lnTo>
                    <a:pt x="716" y="104"/>
                  </a:lnTo>
                  <a:lnTo>
                    <a:pt x="712" y="92"/>
                  </a:lnTo>
                  <a:lnTo>
                    <a:pt x="708" y="120"/>
                  </a:lnTo>
                  <a:lnTo>
                    <a:pt x="704" y="72"/>
                  </a:lnTo>
                  <a:lnTo>
                    <a:pt x="700" y="112"/>
                  </a:lnTo>
                  <a:lnTo>
                    <a:pt x="696" y="80"/>
                  </a:lnTo>
                  <a:lnTo>
                    <a:pt x="692" y="88"/>
                  </a:lnTo>
                  <a:lnTo>
                    <a:pt x="688" y="80"/>
                  </a:lnTo>
                  <a:lnTo>
                    <a:pt x="684" y="88"/>
                  </a:lnTo>
                  <a:lnTo>
                    <a:pt x="680" y="76"/>
                  </a:lnTo>
                  <a:lnTo>
                    <a:pt x="676" y="72"/>
                  </a:lnTo>
                  <a:lnTo>
                    <a:pt x="672" y="80"/>
                  </a:lnTo>
                  <a:lnTo>
                    <a:pt x="668" y="104"/>
                  </a:lnTo>
                  <a:lnTo>
                    <a:pt x="664" y="88"/>
                  </a:lnTo>
                  <a:lnTo>
                    <a:pt x="660" y="112"/>
                  </a:lnTo>
                  <a:lnTo>
                    <a:pt x="656" y="132"/>
                  </a:lnTo>
                  <a:lnTo>
                    <a:pt x="652" y="116"/>
                  </a:lnTo>
                  <a:lnTo>
                    <a:pt x="648" y="100"/>
                  </a:lnTo>
                  <a:lnTo>
                    <a:pt x="644" y="124"/>
                  </a:lnTo>
                  <a:lnTo>
                    <a:pt x="640" y="112"/>
                  </a:lnTo>
                  <a:lnTo>
                    <a:pt x="636" y="104"/>
                  </a:lnTo>
                  <a:lnTo>
                    <a:pt x="632" y="76"/>
                  </a:lnTo>
                  <a:lnTo>
                    <a:pt x="628" y="96"/>
                  </a:lnTo>
                  <a:lnTo>
                    <a:pt x="624" y="76"/>
                  </a:lnTo>
                  <a:lnTo>
                    <a:pt x="620" y="108"/>
                  </a:lnTo>
                  <a:lnTo>
                    <a:pt x="616" y="108"/>
                  </a:lnTo>
                  <a:lnTo>
                    <a:pt x="612" y="116"/>
                  </a:lnTo>
                  <a:lnTo>
                    <a:pt x="608" y="108"/>
                  </a:lnTo>
                  <a:lnTo>
                    <a:pt x="604" y="96"/>
                  </a:lnTo>
                  <a:lnTo>
                    <a:pt x="600" y="76"/>
                  </a:lnTo>
                  <a:lnTo>
                    <a:pt x="596" y="108"/>
                  </a:lnTo>
                  <a:lnTo>
                    <a:pt x="592" y="132"/>
                  </a:lnTo>
                  <a:lnTo>
                    <a:pt x="588" y="68"/>
                  </a:lnTo>
                  <a:lnTo>
                    <a:pt x="584" y="84"/>
                  </a:lnTo>
                  <a:lnTo>
                    <a:pt x="580" y="60"/>
                  </a:lnTo>
                  <a:lnTo>
                    <a:pt x="576" y="72"/>
                  </a:lnTo>
                  <a:lnTo>
                    <a:pt x="572" y="72"/>
                  </a:lnTo>
                  <a:lnTo>
                    <a:pt x="568" y="108"/>
                  </a:lnTo>
                  <a:lnTo>
                    <a:pt x="564" y="96"/>
                  </a:lnTo>
                  <a:lnTo>
                    <a:pt x="560" y="112"/>
                  </a:lnTo>
                  <a:lnTo>
                    <a:pt x="556" y="88"/>
                  </a:lnTo>
                  <a:lnTo>
                    <a:pt x="552" y="60"/>
                  </a:lnTo>
                  <a:lnTo>
                    <a:pt x="548" y="68"/>
                  </a:lnTo>
                  <a:lnTo>
                    <a:pt x="544" y="88"/>
                  </a:lnTo>
                  <a:lnTo>
                    <a:pt x="540" y="48"/>
                  </a:lnTo>
                  <a:lnTo>
                    <a:pt x="536" y="88"/>
                  </a:lnTo>
                  <a:lnTo>
                    <a:pt x="532" y="88"/>
                  </a:lnTo>
                  <a:lnTo>
                    <a:pt x="528" y="112"/>
                  </a:lnTo>
                  <a:lnTo>
                    <a:pt x="524" y="96"/>
                  </a:lnTo>
                  <a:lnTo>
                    <a:pt x="520" y="96"/>
                  </a:lnTo>
                  <a:lnTo>
                    <a:pt x="516" y="108"/>
                  </a:lnTo>
                  <a:lnTo>
                    <a:pt x="508" y="76"/>
                  </a:lnTo>
                  <a:lnTo>
                    <a:pt x="504" y="72"/>
                  </a:lnTo>
                  <a:lnTo>
                    <a:pt x="500" y="108"/>
                  </a:lnTo>
                  <a:lnTo>
                    <a:pt x="496" y="116"/>
                  </a:lnTo>
                  <a:lnTo>
                    <a:pt x="492" y="140"/>
                  </a:lnTo>
                  <a:lnTo>
                    <a:pt x="488" y="108"/>
                  </a:lnTo>
                  <a:lnTo>
                    <a:pt x="484" y="108"/>
                  </a:lnTo>
                  <a:lnTo>
                    <a:pt x="480" y="108"/>
                  </a:lnTo>
                  <a:lnTo>
                    <a:pt x="476" y="92"/>
                  </a:lnTo>
                  <a:lnTo>
                    <a:pt x="472" y="112"/>
                  </a:lnTo>
                  <a:lnTo>
                    <a:pt x="468" y="96"/>
                  </a:lnTo>
                  <a:lnTo>
                    <a:pt x="464" y="112"/>
                  </a:lnTo>
                  <a:lnTo>
                    <a:pt x="460" y="124"/>
                  </a:lnTo>
                  <a:lnTo>
                    <a:pt x="456" y="92"/>
                  </a:lnTo>
                  <a:lnTo>
                    <a:pt x="452" y="104"/>
                  </a:lnTo>
                  <a:lnTo>
                    <a:pt x="448" y="96"/>
                  </a:lnTo>
                  <a:lnTo>
                    <a:pt x="444" y="64"/>
                  </a:lnTo>
                  <a:lnTo>
                    <a:pt x="440" y="56"/>
                  </a:lnTo>
                  <a:lnTo>
                    <a:pt x="436" y="56"/>
                  </a:lnTo>
                  <a:lnTo>
                    <a:pt x="432" y="92"/>
                  </a:lnTo>
                  <a:lnTo>
                    <a:pt x="428" y="88"/>
                  </a:lnTo>
                  <a:lnTo>
                    <a:pt x="424" y="160"/>
                  </a:lnTo>
                  <a:lnTo>
                    <a:pt x="420" y="112"/>
                  </a:lnTo>
                  <a:lnTo>
                    <a:pt x="416" y="120"/>
                  </a:lnTo>
                  <a:lnTo>
                    <a:pt x="412" y="124"/>
                  </a:lnTo>
                  <a:lnTo>
                    <a:pt x="408" y="76"/>
                  </a:lnTo>
                  <a:lnTo>
                    <a:pt x="404" y="92"/>
                  </a:lnTo>
                  <a:lnTo>
                    <a:pt x="400" y="52"/>
                  </a:lnTo>
                  <a:lnTo>
                    <a:pt x="396" y="80"/>
                  </a:lnTo>
                  <a:lnTo>
                    <a:pt x="392" y="104"/>
                  </a:lnTo>
                  <a:lnTo>
                    <a:pt x="388" y="104"/>
                  </a:lnTo>
                  <a:lnTo>
                    <a:pt x="384" y="88"/>
                  </a:lnTo>
                  <a:lnTo>
                    <a:pt x="380" y="132"/>
                  </a:lnTo>
                  <a:lnTo>
                    <a:pt x="376" y="112"/>
                  </a:lnTo>
                  <a:lnTo>
                    <a:pt x="372" y="100"/>
                  </a:lnTo>
                  <a:lnTo>
                    <a:pt x="368" y="88"/>
                  </a:lnTo>
                  <a:lnTo>
                    <a:pt x="364" y="72"/>
                  </a:lnTo>
                  <a:lnTo>
                    <a:pt x="360" y="120"/>
                  </a:lnTo>
                  <a:lnTo>
                    <a:pt x="356" y="84"/>
                  </a:lnTo>
                  <a:lnTo>
                    <a:pt x="352" y="96"/>
                  </a:lnTo>
                  <a:lnTo>
                    <a:pt x="348" y="116"/>
                  </a:lnTo>
                  <a:lnTo>
                    <a:pt x="344" y="60"/>
                  </a:lnTo>
                  <a:lnTo>
                    <a:pt x="340" y="72"/>
                  </a:lnTo>
                  <a:lnTo>
                    <a:pt x="336" y="84"/>
                  </a:lnTo>
                  <a:lnTo>
                    <a:pt x="332" y="68"/>
                  </a:lnTo>
                  <a:lnTo>
                    <a:pt x="328" y="72"/>
                  </a:lnTo>
                  <a:lnTo>
                    <a:pt x="324" y="92"/>
                  </a:lnTo>
                  <a:lnTo>
                    <a:pt x="320" y="112"/>
                  </a:lnTo>
                  <a:lnTo>
                    <a:pt x="316" y="104"/>
                  </a:lnTo>
                  <a:lnTo>
                    <a:pt x="312" y="136"/>
                  </a:lnTo>
                  <a:lnTo>
                    <a:pt x="308" y="68"/>
                  </a:lnTo>
                  <a:lnTo>
                    <a:pt x="304" y="100"/>
                  </a:lnTo>
                  <a:lnTo>
                    <a:pt x="300" y="88"/>
                  </a:lnTo>
                  <a:lnTo>
                    <a:pt x="296" y="76"/>
                  </a:lnTo>
                  <a:lnTo>
                    <a:pt x="292" y="56"/>
                  </a:lnTo>
                  <a:lnTo>
                    <a:pt x="288" y="68"/>
                  </a:lnTo>
                  <a:lnTo>
                    <a:pt x="284" y="88"/>
                  </a:lnTo>
                  <a:lnTo>
                    <a:pt x="280" y="60"/>
                  </a:lnTo>
                  <a:lnTo>
                    <a:pt x="276" y="76"/>
                  </a:lnTo>
                  <a:lnTo>
                    <a:pt x="272" y="104"/>
                  </a:lnTo>
                  <a:lnTo>
                    <a:pt x="268" y="72"/>
                  </a:lnTo>
                  <a:lnTo>
                    <a:pt x="264" y="108"/>
                  </a:lnTo>
                  <a:lnTo>
                    <a:pt x="260" y="100"/>
                  </a:lnTo>
                  <a:lnTo>
                    <a:pt x="256" y="124"/>
                  </a:lnTo>
                  <a:lnTo>
                    <a:pt x="252" y="96"/>
                  </a:lnTo>
                  <a:lnTo>
                    <a:pt x="248" y="128"/>
                  </a:lnTo>
                  <a:lnTo>
                    <a:pt x="244" y="108"/>
                  </a:lnTo>
                  <a:lnTo>
                    <a:pt x="240" y="100"/>
                  </a:lnTo>
                  <a:lnTo>
                    <a:pt x="236" y="96"/>
                  </a:lnTo>
                  <a:lnTo>
                    <a:pt x="232" y="60"/>
                  </a:lnTo>
                  <a:lnTo>
                    <a:pt x="228" y="80"/>
                  </a:lnTo>
                  <a:lnTo>
                    <a:pt x="224" y="64"/>
                  </a:lnTo>
                  <a:lnTo>
                    <a:pt x="220" y="68"/>
                  </a:lnTo>
                  <a:lnTo>
                    <a:pt x="216" y="80"/>
                  </a:lnTo>
                  <a:lnTo>
                    <a:pt x="212" y="104"/>
                  </a:lnTo>
                  <a:lnTo>
                    <a:pt x="208" y="80"/>
                  </a:lnTo>
                  <a:lnTo>
                    <a:pt x="204" y="112"/>
                  </a:lnTo>
                  <a:lnTo>
                    <a:pt x="200" y="88"/>
                  </a:lnTo>
                  <a:lnTo>
                    <a:pt x="196" y="116"/>
                  </a:lnTo>
                  <a:lnTo>
                    <a:pt x="192" y="116"/>
                  </a:lnTo>
                  <a:lnTo>
                    <a:pt x="188" y="88"/>
                  </a:lnTo>
                  <a:lnTo>
                    <a:pt x="184" y="128"/>
                  </a:lnTo>
                  <a:lnTo>
                    <a:pt x="180" y="68"/>
                  </a:lnTo>
                  <a:lnTo>
                    <a:pt x="176" y="96"/>
                  </a:lnTo>
                  <a:lnTo>
                    <a:pt x="172" y="72"/>
                  </a:lnTo>
                  <a:lnTo>
                    <a:pt x="168" y="88"/>
                  </a:lnTo>
                  <a:lnTo>
                    <a:pt x="164" y="44"/>
                  </a:lnTo>
                  <a:lnTo>
                    <a:pt x="160" y="84"/>
                  </a:lnTo>
                  <a:lnTo>
                    <a:pt x="156" y="88"/>
                  </a:lnTo>
                  <a:lnTo>
                    <a:pt x="152" y="80"/>
                  </a:lnTo>
                  <a:lnTo>
                    <a:pt x="148" y="116"/>
                  </a:lnTo>
                  <a:lnTo>
                    <a:pt x="144" y="92"/>
                  </a:lnTo>
                  <a:lnTo>
                    <a:pt x="140" y="116"/>
                  </a:lnTo>
                  <a:lnTo>
                    <a:pt x="136" y="76"/>
                  </a:lnTo>
                  <a:lnTo>
                    <a:pt x="132" y="108"/>
                  </a:lnTo>
                  <a:lnTo>
                    <a:pt x="128" y="120"/>
                  </a:lnTo>
                  <a:lnTo>
                    <a:pt x="124" y="108"/>
                  </a:lnTo>
                  <a:lnTo>
                    <a:pt x="120" y="92"/>
                  </a:lnTo>
                  <a:lnTo>
                    <a:pt x="116" y="136"/>
                  </a:lnTo>
                  <a:lnTo>
                    <a:pt x="112" y="128"/>
                  </a:lnTo>
                  <a:lnTo>
                    <a:pt x="108" y="96"/>
                  </a:lnTo>
                  <a:lnTo>
                    <a:pt x="104" y="92"/>
                  </a:lnTo>
                  <a:lnTo>
                    <a:pt x="100" y="88"/>
                  </a:lnTo>
                  <a:lnTo>
                    <a:pt x="96" y="72"/>
                  </a:lnTo>
                  <a:lnTo>
                    <a:pt x="92" y="84"/>
                  </a:lnTo>
                  <a:lnTo>
                    <a:pt x="88" y="124"/>
                  </a:lnTo>
                  <a:lnTo>
                    <a:pt x="84" y="64"/>
                  </a:lnTo>
                  <a:lnTo>
                    <a:pt x="80" y="92"/>
                  </a:lnTo>
                  <a:lnTo>
                    <a:pt x="76" y="92"/>
                  </a:lnTo>
                  <a:lnTo>
                    <a:pt x="72" y="96"/>
                  </a:lnTo>
                  <a:lnTo>
                    <a:pt x="68" y="108"/>
                  </a:lnTo>
                  <a:lnTo>
                    <a:pt x="64" y="108"/>
                  </a:lnTo>
                  <a:lnTo>
                    <a:pt x="60" y="112"/>
                  </a:lnTo>
                  <a:lnTo>
                    <a:pt x="56" y="116"/>
                  </a:lnTo>
                  <a:lnTo>
                    <a:pt x="52" y="128"/>
                  </a:lnTo>
                  <a:lnTo>
                    <a:pt x="48" y="136"/>
                  </a:lnTo>
                  <a:lnTo>
                    <a:pt x="44" y="148"/>
                  </a:lnTo>
                  <a:lnTo>
                    <a:pt x="40" y="76"/>
                  </a:lnTo>
                  <a:lnTo>
                    <a:pt x="36" y="92"/>
                  </a:lnTo>
                  <a:lnTo>
                    <a:pt x="32" y="112"/>
                  </a:lnTo>
                  <a:lnTo>
                    <a:pt x="28" y="72"/>
                  </a:lnTo>
                  <a:lnTo>
                    <a:pt x="24" y="72"/>
                  </a:lnTo>
                  <a:lnTo>
                    <a:pt x="20" y="56"/>
                  </a:lnTo>
                  <a:lnTo>
                    <a:pt x="16" y="80"/>
                  </a:lnTo>
                  <a:lnTo>
                    <a:pt x="12" y="68"/>
                  </a:lnTo>
                  <a:lnTo>
                    <a:pt x="8" y="52"/>
                  </a:lnTo>
                  <a:lnTo>
                    <a:pt x="4" y="88"/>
                  </a:lnTo>
                  <a:lnTo>
                    <a:pt x="0" y="92"/>
                  </a:lnTo>
                  <a:lnTo>
                    <a:pt x="0" y="52"/>
                  </a:lnTo>
                  <a:close/>
                </a:path>
              </a:pathLst>
            </a:custGeom>
            <a:solidFill>
              <a:srgbClr val="CCCCCC"/>
            </a:solidFill>
            <a:ln w="9525">
              <a:noFill/>
              <a:round/>
              <a:headEnd/>
              <a:tailEnd/>
            </a:ln>
          </p:spPr>
          <p:txBody>
            <a:bodyPr/>
            <a:lstStyle/>
            <a:p>
              <a:endParaRPr lang="en-GB"/>
            </a:p>
          </p:txBody>
        </p:sp>
        <p:sp>
          <p:nvSpPr>
            <p:cNvPr id="145" name="Freeform 168"/>
            <p:cNvSpPr>
              <a:spLocks/>
            </p:cNvSpPr>
            <p:nvPr/>
          </p:nvSpPr>
          <p:spPr bwMode="auto">
            <a:xfrm>
              <a:off x="7473702" y="4728493"/>
              <a:ext cx="1633537" cy="254000"/>
            </a:xfrm>
            <a:custGeom>
              <a:avLst/>
              <a:gdLst>
                <a:gd name="T0" fmla="*/ 80644962 w 1029"/>
                <a:gd name="T1" fmla="*/ 151209367 h 160"/>
                <a:gd name="T2" fmla="*/ 171370541 w 1029"/>
                <a:gd name="T3" fmla="*/ 161289988 h 160"/>
                <a:gd name="T4" fmla="*/ 262096145 w 1029"/>
                <a:gd name="T5" fmla="*/ 120967503 h 160"/>
                <a:gd name="T6" fmla="*/ 352821699 w 1029"/>
                <a:gd name="T7" fmla="*/ 181451230 h 160"/>
                <a:gd name="T8" fmla="*/ 443547352 w 1029"/>
                <a:gd name="T9" fmla="*/ 141128746 h 160"/>
                <a:gd name="T10" fmla="*/ 534272906 w 1029"/>
                <a:gd name="T11" fmla="*/ 161289988 h 160"/>
                <a:gd name="T12" fmla="*/ 624998461 w 1029"/>
                <a:gd name="T13" fmla="*/ 211693143 h 160"/>
                <a:gd name="T14" fmla="*/ 715724015 w 1029"/>
                <a:gd name="T15" fmla="*/ 120967503 h 160"/>
                <a:gd name="T16" fmla="*/ 806449569 w 1029"/>
                <a:gd name="T17" fmla="*/ 171370609 h 160"/>
                <a:gd name="T18" fmla="*/ 897175322 w 1029"/>
                <a:gd name="T19" fmla="*/ 90725615 h 160"/>
                <a:gd name="T20" fmla="*/ 987900876 w 1029"/>
                <a:gd name="T21" fmla="*/ 141128746 h 160"/>
                <a:gd name="T22" fmla="*/ 1078626430 w 1029"/>
                <a:gd name="T23" fmla="*/ 110886882 h 160"/>
                <a:gd name="T24" fmla="*/ 1169351984 w 1029"/>
                <a:gd name="T25" fmla="*/ 161289988 h 160"/>
                <a:gd name="T26" fmla="*/ 1260077538 w 1029"/>
                <a:gd name="T27" fmla="*/ 171370609 h 160"/>
                <a:gd name="T28" fmla="*/ 1360883710 w 1029"/>
                <a:gd name="T29" fmla="*/ 30241876 h 160"/>
                <a:gd name="T30" fmla="*/ 1451609264 w 1029"/>
                <a:gd name="T31" fmla="*/ 70564373 h 160"/>
                <a:gd name="T32" fmla="*/ 1542334818 w 1029"/>
                <a:gd name="T33" fmla="*/ 171370609 h 160"/>
                <a:gd name="T34" fmla="*/ 1633060372 w 1029"/>
                <a:gd name="T35" fmla="*/ 141128746 h 160"/>
                <a:gd name="T36" fmla="*/ 1723786323 w 1029"/>
                <a:gd name="T37" fmla="*/ 120967503 h 160"/>
                <a:gd name="T38" fmla="*/ 1814510290 w 1029"/>
                <a:gd name="T39" fmla="*/ 201612473 h 160"/>
                <a:gd name="T40" fmla="*/ 1905235844 w 1029"/>
                <a:gd name="T41" fmla="*/ 60483752 h 160"/>
                <a:gd name="T42" fmla="*/ 1995961398 w 1029"/>
                <a:gd name="T43" fmla="*/ 120967503 h 160"/>
                <a:gd name="T44" fmla="*/ 2086686952 w 1029"/>
                <a:gd name="T45" fmla="*/ 141128746 h 160"/>
                <a:gd name="T46" fmla="*/ 2147483647 w 1029"/>
                <a:gd name="T47" fmla="*/ 120967503 h 160"/>
                <a:gd name="T48" fmla="*/ 2147483647 w 1029"/>
                <a:gd name="T49" fmla="*/ 100806236 h 160"/>
                <a:gd name="T50" fmla="*/ 2147483647 w 1029"/>
                <a:gd name="T51" fmla="*/ 80644994 h 160"/>
                <a:gd name="T52" fmla="*/ 2147483647 w 1029"/>
                <a:gd name="T53" fmla="*/ 181451230 h 160"/>
                <a:gd name="T54" fmla="*/ 2147483647 w 1029"/>
                <a:gd name="T55" fmla="*/ 110886882 h 160"/>
                <a:gd name="T56" fmla="*/ 2147483647 w 1029"/>
                <a:gd name="T57" fmla="*/ 221773765 h 160"/>
                <a:gd name="T58" fmla="*/ 2147483647 w 1029"/>
                <a:gd name="T59" fmla="*/ 282257492 h 160"/>
                <a:gd name="T60" fmla="*/ 2147483647 w 1029"/>
                <a:gd name="T61" fmla="*/ 181451230 h 160"/>
                <a:gd name="T62" fmla="*/ 2147483647 w 1029"/>
                <a:gd name="T63" fmla="*/ 211693143 h 160"/>
                <a:gd name="T64" fmla="*/ 2147483647 w 1029"/>
                <a:gd name="T65" fmla="*/ 231854386 h 160"/>
                <a:gd name="T66" fmla="*/ 2086686952 w 1029"/>
                <a:gd name="T67" fmla="*/ 262096249 h 160"/>
                <a:gd name="T68" fmla="*/ 1995961398 w 1029"/>
                <a:gd name="T69" fmla="*/ 231854386 h 160"/>
                <a:gd name="T70" fmla="*/ 1905235844 w 1029"/>
                <a:gd name="T71" fmla="*/ 161289988 h 160"/>
                <a:gd name="T72" fmla="*/ 1814510290 w 1029"/>
                <a:gd name="T73" fmla="*/ 302418734 h 160"/>
                <a:gd name="T74" fmla="*/ 1723786323 w 1029"/>
                <a:gd name="T75" fmla="*/ 221773765 h 160"/>
                <a:gd name="T76" fmla="*/ 1633060372 w 1029"/>
                <a:gd name="T77" fmla="*/ 252015628 h 160"/>
                <a:gd name="T78" fmla="*/ 1542334818 w 1029"/>
                <a:gd name="T79" fmla="*/ 292338113 h 160"/>
                <a:gd name="T80" fmla="*/ 1451609264 w 1029"/>
                <a:gd name="T81" fmla="*/ 181451230 h 160"/>
                <a:gd name="T82" fmla="*/ 1360883710 w 1029"/>
                <a:gd name="T83" fmla="*/ 120967503 h 160"/>
                <a:gd name="T84" fmla="*/ 1260077538 w 1029"/>
                <a:gd name="T85" fmla="*/ 272176870 h 160"/>
                <a:gd name="T86" fmla="*/ 1169351984 w 1029"/>
                <a:gd name="T87" fmla="*/ 282257492 h 160"/>
                <a:gd name="T88" fmla="*/ 1078626430 w 1029"/>
                <a:gd name="T89" fmla="*/ 221773765 h 160"/>
                <a:gd name="T90" fmla="*/ 987900876 w 1029"/>
                <a:gd name="T91" fmla="*/ 262096249 h 160"/>
                <a:gd name="T92" fmla="*/ 897175322 w 1029"/>
                <a:gd name="T93" fmla="*/ 211693143 h 160"/>
                <a:gd name="T94" fmla="*/ 806449569 w 1029"/>
                <a:gd name="T95" fmla="*/ 282257492 h 160"/>
                <a:gd name="T96" fmla="*/ 715724015 w 1029"/>
                <a:gd name="T97" fmla="*/ 221773765 h 160"/>
                <a:gd name="T98" fmla="*/ 624998461 w 1029"/>
                <a:gd name="T99" fmla="*/ 322579976 h 160"/>
                <a:gd name="T100" fmla="*/ 534272906 w 1029"/>
                <a:gd name="T101" fmla="*/ 262096249 h 160"/>
                <a:gd name="T102" fmla="*/ 443547352 w 1029"/>
                <a:gd name="T103" fmla="*/ 241935007 h 160"/>
                <a:gd name="T104" fmla="*/ 352821699 w 1029"/>
                <a:gd name="T105" fmla="*/ 292338113 h 160"/>
                <a:gd name="T106" fmla="*/ 262096145 w 1029"/>
                <a:gd name="T107" fmla="*/ 231854386 h 160"/>
                <a:gd name="T108" fmla="*/ 171370541 w 1029"/>
                <a:gd name="T109" fmla="*/ 272176870 h 160"/>
                <a:gd name="T110" fmla="*/ 80644962 w 1029"/>
                <a:gd name="T111" fmla="*/ 282257492 h 160"/>
                <a:gd name="T112" fmla="*/ 0 w 1029"/>
                <a:gd name="T113" fmla="*/ 131048125 h 1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160"/>
                <a:gd name="T173" fmla="*/ 1029 w 1029"/>
                <a:gd name="T174" fmla="*/ 160 h 1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160">
                  <a:moveTo>
                    <a:pt x="0" y="52"/>
                  </a:moveTo>
                  <a:lnTo>
                    <a:pt x="4" y="48"/>
                  </a:lnTo>
                  <a:lnTo>
                    <a:pt x="8" y="8"/>
                  </a:lnTo>
                  <a:lnTo>
                    <a:pt x="12" y="28"/>
                  </a:lnTo>
                  <a:lnTo>
                    <a:pt x="16" y="36"/>
                  </a:lnTo>
                  <a:lnTo>
                    <a:pt x="20" y="8"/>
                  </a:lnTo>
                  <a:lnTo>
                    <a:pt x="24" y="24"/>
                  </a:lnTo>
                  <a:lnTo>
                    <a:pt x="28" y="24"/>
                  </a:lnTo>
                  <a:lnTo>
                    <a:pt x="32" y="60"/>
                  </a:lnTo>
                  <a:lnTo>
                    <a:pt x="36" y="44"/>
                  </a:lnTo>
                  <a:lnTo>
                    <a:pt x="40" y="28"/>
                  </a:lnTo>
                  <a:lnTo>
                    <a:pt x="44" y="100"/>
                  </a:lnTo>
                  <a:lnTo>
                    <a:pt x="48" y="88"/>
                  </a:lnTo>
                  <a:lnTo>
                    <a:pt x="52" y="80"/>
                  </a:lnTo>
                  <a:lnTo>
                    <a:pt x="56" y="72"/>
                  </a:lnTo>
                  <a:lnTo>
                    <a:pt x="60" y="68"/>
                  </a:lnTo>
                  <a:lnTo>
                    <a:pt x="64" y="64"/>
                  </a:lnTo>
                  <a:lnTo>
                    <a:pt x="68" y="64"/>
                  </a:lnTo>
                  <a:lnTo>
                    <a:pt x="72" y="52"/>
                  </a:lnTo>
                  <a:lnTo>
                    <a:pt x="76" y="52"/>
                  </a:lnTo>
                  <a:lnTo>
                    <a:pt x="80" y="48"/>
                  </a:lnTo>
                  <a:lnTo>
                    <a:pt x="84" y="20"/>
                  </a:lnTo>
                  <a:lnTo>
                    <a:pt x="88" y="76"/>
                  </a:lnTo>
                  <a:lnTo>
                    <a:pt x="92" y="40"/>
                  </a:lnTo>
                  <a:lnTo>
                    <a:pt x="96" y="28"/>
                  </a:lnTo>
                  <a:lnTo>
                    <a:pt x="100" y="44"/>
                  </a:lnTo>
                  <a:lnTo>
                    <a:pt x="104" y="48"/>
                  </a:lnTo>
                  <a:lnTo>
                    <a:pt x="108" y="52"/>
                  </a:lnTo>
                  <a:lnTo>
                    <a:pt x="112" y="84"/>
                  </a:lnTo>
                  <a:lnTo>
                    <a:pt x="116" y="92"/>
                  </a:lnTo>
                  <a:lnTo>
                    <a:pt x="120" y="48"/>
                  </a:lnTo>
                  <a:lnTo>
                    <a:pt x="124" y="68"/>
                  </a:lnTo>
                  <a:lnTo>
                    <a:pt x="128" y="80"/>
                  </a:lnTo>
                  <a:lnTo>
                    <a:pt x="132" y="68"/>
                  </a:lnTo>
                  <a:lnTo>
                    <a:pt x="136" y="32"/>
                  </a:lnTo>
                  <a:lnTo>
                    <a:pt x="140" y="72"/>
                  </a:lnTo>
                  <a:lnTo>
                    <a:pt x="144" y="52"/>
                  </a:lnTo>
                  <a:lnTo>
                    <a:pt x="148" y="76"/>
                  </a:lnTo>
                  <a:lnTo>
                    <a:pt x="152" y="40"/>
                  </a:lnTo>
                  <a:lnTo>
                    <a:pt x="156" y="48"/>
                  </a:lnTo>
                  <a:lnTo>
                    <a:pt x="160" y="44"/>
                  </a:lnTo>
                  <a:lnTo>
                    <a:pt x="164" y="4"/>
                  </a:lnTo>
                  <a:lnTo>
                    <a:pt x="168" y="48"/>
                  </a:lnTo>
                  <a:lnTo>
                    <a:pt x="172" y="32"/>
                  </a:lnTo>
                  <a:lnTo>
                    <a:pt x="176" y="56"/>
                  </a:lnTo>
                  <a:lnTo>
                    <a:pt x="180" y="28"/>
                  </a:lnTo>
                  <a:lnTo>
                    <a:pt x="184" y="84"/>
                  </a:lnTo>
                  <a:lnTo>
                    <a:pt x="188" y="48"/>
                  </a:lnTo>
                  <a:lnTo>
                    <a:pt x="192" y="72"/>
                  </a:lnTo>
                  <a:lnTo>
                    <a:pt x="196" y="76"/>
                  </a:lnTo>
                  <a:lnTo>
                    <a:pt x="200" y="48"/>
                  </a:lnTo>
                  <a:lnTo>
                    <a:pt x="204" y="68"/>
                  </a:lnTo>
                  <a:lnTo>
                    <a:pt x="208" y="40"/>
                  </a:lnTo>
                  <a:lnTo>
                    <a:pt x="212" y="64"/>
                  </a:lnTo>
                  <a:lnTo>
                    <a:pt x="216" y="40"/>
                  </a:lnTo>
                  <a:lnTo>
                    <a:pt x="220" y="28"/>
                  </a:lnTo>
                  <a:lnTo>
                    <a:pt x="224" y="20"/>
                  </a:lnTo>
                  <a:lnTo>
                    <a:pt x="228" y="36"/>
                  </a:lnTo>
                  <a:lnTo>
                    <a:pt x="232" y="16"/>
                  </a:lnTo>
                  <a:lnTo>
                    <a:pt x="236" y="52"/>
                  </a:lnTo>
                  <a:lnTo>
                    <a:pt x="240" y="56"/>
                  </a:lnTo>
                  <a:lnTo>
                    <a:pt x="244" y="64"/>
                  </a:lnTo>
                  <a:lnTo>
                    <a:pt x="248" y="84"/>
                  </a:lnTo>
                  <a:lnTo>
                    <a:pt x="252" y="52"/>
                  </a:lnTo>
                  <a:lnTo>
                    <a:pt x="256" y="80"/>
                  </a:lnTo>
                  <a:lnTo>
                    <a:pt x="260" y="60"/>
                  </a:lnTo>
                  <a:lnTo>
                    <a:pt x="264" y="68"/>
                  </a:lnTo>
                  <a:lnTo>
                    <a:pt x="268" y="32"/>
                  </a:lnTo>
                  <a:lnTo>
                    <a:pt x="272" y="64"/>
                  </a:lnTo>
                  <a:lnTo>
                    <a:pt x="276" y="36"/>
                  </a:lnTo>
                  <a:lnTo>
                    <a:pt x="280" y="20"/>
                  </a:lnTo>
                  <a:lnTo>
                    <a:pt x="284" y="48"/>
                  </a:lnTo>
                  <a:lnTo>
                    <a:pt x="288" y="24"/>
                  </a:lnTo>
                  <a:lnTo>
                    <a:pt x="292" y="12"/>
                  </a:lnTo>
                  <a:lnTo>
                    <a:pt x="296" y="32"/>
                  </a:lnTo>
                  <a:lnTo>
                    <a:pt x="300" y="44"/>
                  </a:lnTo>
                  <a:lnTo>
                    <a:pt x="304" y="52"/>
                  </a:lnTo>
                  <a:lnTo>
                    <a:pt x="308" y="24"/>
                  </a:lnTo>
                  <a:lnTo>
                    <a:pt x="312" y="88"/>
                  </a:lnTo>
                  <a:lnTo>
                    <a:pt x="316" y="60"/>
                  </a:lnTo>
                  <a:lnTo>
                    <a:pt x="320" y="68"/>
                  </a:lnTo>
                  <a:lnTo>
                    <a:pt x="324" y="48"/>
                  </a:lnTo>
                  <a:lnTo>
                    <a:pt x="328" y="28"/>
                  </a:lnTo>
                  <a:lnTo>
                    <a:pt x="332" y="24"/>
                  </a:lnTo>
                  <a:lnTo>
                    <a:pt x="336" y="40"/>
                  </a:lnTo>
                  <a:lnTo>
                    <a:pt x="340" y="28"/>
                  </a:lnTo>
                  <a:lnTo>
                    <a:pt x="344" y="16"/>
                  </a:lnTo>
                  <a:lnTo>
                    <a:pt x="348" y="68"/>
                  </a:lnTo>
                  <a:lnTo>
                    <a:pt x="352" y="48"/>
                  </a:lnTo>
                  <a:lnTo>
                    <a:pt x="356" y="36"/>
                  </a:lnTo>
                  <a:lnTo>
                    <a:pt x="360" y="72"/>
                  </a:lnTo>
                  <a:lnTo>
                    <a:pt x="364" y="24"/>
                  </a:lnTo>
                  <a:lnTo>
                    <a:pt x="368" y="40"/>
                  </a:lnTo>
                  <a:lnTo>
                    <a:pt x="372" y="52"/>
                  </a:lnTo>
                  <a:lnTo>
                    <a:pt x="376" y="64"/>
                  </a:lnTo>
                  <a:lnTo>
                    <a:pt x="380" y="84"/>
                  </a:lnTo>
                  <a:lnTo>
                    <a:pt x="384" y="40"/>
                  </a:lnTo>
                  <a:lnTo>
                    <a:pt x="388" y="60"/>
                  </a:lnTo>
                  <a:lnTo>
                    <a:pt x="392" y="56"/>
                  </a:lnTo>
                  <a:lnTo>
                    <a:pt x="396" y="32"/>
                  </a:lnTo>
                  <a:lnTo>
                    <a:pt x="400" y="8"/>
                  </a:lnTo>
                  <a:lnTo>
                    <a:pt x="404" y="44"/>
                  </a:lnTo>
                  <a:lnTo>
                    <a:pt x="408" y="32"/>
                  </a:lnTo>
                  <a:lnTo>
                    <a:pt x="412" y="76"/>
                  </a:lnTo>
                  <a:lnTo>
                    <a:pt x="416" y="76"/>
                  </a:lnTo>
                  <a:lnTo>
                    <a:pt x="420" y="64"/>
                  </a:lnTo>
                  <a:lnTo>
                    <a:pt x="424" y="112"/>
                  </a:lnTo>
                  <a:lnTo>
                    <a:pt x="428" y="44"/>
                  </a:lnTo>
                  <a:lnTo>
                    <a:pt x="432" y="52"/>
                  </a:lnTo>
                  <a:lnTo>
                    <a:pt x="436" y="12"/>
                  </a:lnTo>
                  <a:lnTo>
                    <a:pt x="440" y="16"/>
                  </a:lnTo>
                  <a:lnTo>
                    <a:pt x="444" y="20"/>
                  </a:lnTo>
                  <a:lnTo>
                    <a:pt x="448" y="52"/>
                  </a:lnTo>
                  <a:lnTo>
                    <a:pt x="452" y="60"/>
                  </a:lnTo>
                  <a:lnTo>
                    <a:pt x="456" y="44"/>
                  </a:lnTo>
                  <a:lnTo>
                    <a:pt x="460" y="80"/>
                  </a:lnTo>
                  <a:lnTo>
                    <a:pt x="464" y="64"/>
                  </a:lnTo>
                  <a:lnTo>
                    <a:pt x="468" y="52"/>
                  </a:lnTo>
                  <a:lnTo>
                    <a:pt x="472" y="68"/>
                  </a:lnTo>
                  <a:lnTo>
                    <a:pt x="476" y="48"/>
                  </a:lnTo>
                  <a:lnTo>
                    <a:pt x="480" y="64"/>
                  </a:lnTo>
                  <a:lnTo>
                    <a:pt x="484" y="68"/>
                  </a:lnTo>
                  <a:lnTo>
                    <a:pt x="488" y="64"/>
                  </a:lnTo>
                  <a:lnTo>
                    <a:pt x="492" y="100"/>
                  </a:lnTo>
                  <a:lnTo>
                    <a:pt x="496" y="76"/>
                  </a:lnTo>
                  <a:lnTo>
                    <a:pt x="500" y="68"/>
                  </a:lnTo>
                  <a:lnTo>
                    <a:pt x="504" y="36"/>
                  </a:lnTo>
                  <a:lnTo>
                    <a:pt x="508" y="40"/>
                  </a:lnTo>
                  <a:lnTo>
                    <a:pt x="516" y="68"/>
                  </a:lnTo>
                  <a:lnTo>
                    <a:pt x="520" y="56"/>
                  </a:lnTo>
                  <a:lnTo>
                    <a:pt x="524" y="56"/>
                  </a:lnTo>
                  <a:lnTo>
                    <a:pt x="528" y="72"/>
                  </a:lnTo>
                  <a:lnTo>
                    <a:pt x="532" y="52"/>
                  </a:lnTo>
                  <a:lnTo>
                    <a:pt x="536" y="48"/>
                  </a:lnTo>
                  <a:lnTo>
                    <a:pt x="540" y="12"/>
                  </a:lnTo>
                  <a:lnTo>
                    <a:pt x="544" y="48"/>
                  </a:lnTo>
                  <a:lnTo>
                    <a:pt x="548" y="28"/>
                  </a:lnTo>
                  <a:lnTo>
                    <a:pt x="552" y="20"/>
                  </a:lnTo>
                  <a:lnTo>
                    <a:pt x="556" y="44"/>
                  </a:lnTo>
                  <a:lnTo>
                    <a:pt x="560" y="68"/>
                  </a:lnTo>
                  <a:lnTo>
                    <a:pt x="564" y="56"/>
                  </a:lnTo>
                  <a:lnTo>
                    <a:pt x="568" y="64"/>
                  </a:lnTo>
                  <a:lnTo>
                    <a:pt x="572" y="28"/>
                  </a:lnTo>
                  <a:lnTo>
                    <a:pt x="576" y="28"/>
                  </a:lnTo>
                  <a:lnTo>
                    <a:pt x="580" y="16"/>
                  </a:lnTo>
                  <a:lnTo>
                    <a:pt x="584" y="36"/>
                  </a:lnTo>
                  <a:lnTo>
                    <a:pt x="588" y="24"/>
                  </a:lnTo>
                  <a:lnTo>
                    <a:pt x="592" y="84"/>
                  </a:lnTo>
                  <a:lnTo>
                    <a:pt x="596" y="60"/>
                  </a:lnTo>
                  <a:lnTo>
                    <a:pt x="600" y="28"/>
                  </a:lnTo>
                  <a:lnTo>
                    <a:pt x="604" y="52"/>
                  </a:lnTo>
                  <a:lnTo>
                    <a:pt x="608" y="64"/>
                  </a:lnTo>
                  <a:lnTo>
                    <a:pt x="612" y="68"/>
                  </a:lnTo>
                  <a:lnTo>
                    <a:pt x="616" y="64"/>
                  </a:lnTo>
                  <a:lnTo>
                    <a:pt x="620" y="64"/>
                  </a:lnTo>
                  <a:lnTo>
                    <a:pt x="624" y="32"/>
                  </a:lnTo>
                  <a:lnTo>
                    <a:pt x="628" y="52"/>
                  </a:lnTo>
                  <a:lnTo>
                    <a:pt x="632" y="32"/>
                  </a:lnTo>
                  <a:lnTo>
                    <a:pt x="636" y="60"/>
                  </a:lnTo>
                  <a:lnTo>
                    <a:pt x="640" y="64"/>
                  </a:lnTo>
                  <a:lnTo>
                    <a:pt x="644" y="80"/>
                  </a:lnTo>
                  <a:lnTo>
                    <a:pt x="648" y="56"/>
                  </a:lnTo>
                  <a:lnTo>
                    <a:pt x="652" y="76"/>
                  </a:lnTo>
                  <a:lnTo>
                    <a:pt x="656" y="88"/>
                  </a:lnTo>
                  <a:lnTo>
                    <a:pt x="660" y="72"/>
                  </a:lnTo>
                  <a:lnTo>
                    <a:pt x="664" y="48"/>
                  </a:lnTo>
                  <a:lnTo>
                    <a:pt x="668" y="64"/>
                  </a:lnTo>
                  <a:lnTo>
                    <a:pt x="672" y="40"/>
                  </a:lnTo>
                  <a:lnTo>
                    <a:pt x="676" y="32"/>
                  </a:lnTo>
                  <a:lnTo>
                    <a:pt x="680" y="32"/>
                  </a:lnTo>
                  <a:lnTo>
                    <a:pt x="684" y="48"/>
                  </a:lnTo>
                  <a:lnTo>
                    <a:pt x="688" y="40"/>
                  </a:lnTo>
                  <a:lnTo>
                    <a:pt x="692" y="48"/>
                  </a:lnTo>
                  <a:lnTo>
                    <a:pt x="696" y="36"/>
                  </a:lnTo>
                  <a:lnTo>
                    <a:pt x="700" y="72"/>
                  </a:lnTo>
                  <a:lnTo>
                    <a:pt x="704" y="28"/>
                  </a:lnTo>
                  <a:lnTo>
                    <a:pt x="708" y="76"/>
                  </a:lnTo>
                  <a:lnTo>
                    <a:pt x="712" y="52"/>
                  </a:lnTo>
                  <a:lnTo>
                    <a:pt x="716" y="64"/>
                  </a:lnTo>
                  <a:lnTo>
                    <a:pt x="720" y="80"/>
                  </a:lnTo>
                  <a:lnTo>
                    <a:pt x="724" y="64"/>
                  </a:lnTo>
                  <a:lnTo>
                    <a:pt x="728" y="84"/>
                  </a:lnTo>
                  <a:lnTo>
                    <a:pt x="732" y="68"/>
                  </a:lnTo>
                  <a:lnTo>
                    <a:pt x="736" y="32"/>
                  </a:lnTo>
                  <a:lnTo>
                    <a:pt x="740" y="72"/>
                  </a:lnTo>
                  <a:lnTo>
                    <a:pt x="744" y="44"/>
                  </a:lnTo>
                  <a:lnTo>
                    <a:pt x="748" y="44"/>
                  </a:lnTo>
                  <a:lnTo>
                    <a:pt x="752" y="44"/>
                  </a:lnTo>
                  <a:lnTo>
                    <a:pt x="756" y="24"/>
                  </a:lnTo>
                  <a:lnTo>
                    <a:pt x="760" y="28"/>
                  </a:lnTo>
                  <a:lnTo>
                    <a:pt x="764" y="44"/>
                  </a:lnTo>
                  <a:lnTo>
                    <a:pt x="768" y="48"/>
                  </a:lnTo>
                  <a:lnTo>
                    <a:pt x="772" y="36"/>
                  </a:lnTo>
                  <a:lnTo>
                    <a:pt x="776" y="76"/>
                  </a:lnTo>
                  <a:lnTo>
                    <a:pt x="780" y="40"/>
                  </a:lnTo>
                  <a:lnTo>
                    <a:pt x="784" y="76"/>
                  </a:lnTo>
                  <a:lnTo>
                    <a:pt x="788" y="64"/>
                  </a:lnTo>
                  <a:lnTo>
                    <a:pt x="792" y="48"/>
                  </a:lnTo>
                  <a:lnTo>
                    <a:pt x="796" y="36"/>
                  </a:lnTo>
                  <a:lnTo>
                    <a:pt x="800" y="24"/>
                  </a:lnTo>
                  <a:lnTo>
                    <a:pt x="804" y="12"/>
                  </a:lnTo>
                  <a:lnTo>
                    <a:pt x="808" y="12"/>
                  </a:lnTo>
                  <a:lnTo>
                    <a:pt x="812" y="36"/>
                  </a:lnTo>
                  <a:lnTo>
                    <a:pt x="816" y="52"/>
                  </a:lnTo>
                  <a:lnTo>
                    <a:pt x="820" y="68"/>
                  </a:lnTo>
                  <a:lnTo>
                    <a:pt x="824" y="64"/>
                  </a:lnTo>
                  <a:lnTo>
                    <a:pt x="828" y="56"/>
                  </a:lnTo>
                  <a:lnTo>
                    <a:pt x="832" y="56"/>
                  </a:lnTo>
                  <a:lnTo>
                    <a:pt x="837" y="40"/>
                  </a:lnTo>
                  <a:lnTo>
                    <a:pt x="841" y="88"/>
                  </a:lnTo>
                  <a:lnTo>
                    <a:pt x="845" y="48"/>
                  </a:lnTo>
                  <a:lnTo>
                    <a:pt x="849" y="76"/>
                  </a:lnTo>
                  <a:lnTo>
                    <a:pt x="853" y="36"/>
                  </a:lnTo>
                  <a:lnTo>
                    <a:pt x="857" y="68"/>
                  </a:lnTo>
                  <a:lnTo>
                    <a:pt x="861" y="36"/>
                  </a:lnTo>
                  <a:lnTo>
                    <a:pt x="865" y="48"/>
                  </a:lnTo>
                  <a:lnTo>
                    <a:pt x="869" y="48"/>
                  </a:lnTo>
                  <a:lnTo>
                    <a:pt x="873" y="56"/>
                  </a:lnTo>
                  <a:lnTo>
                    <a:pt x="877" y="80"/>
                  </a:lnTo>
                  <a:lnTo>
                    <a:pt x="881" y="44"/>
                  </a:lnTo>
                  <a:lnTo>
                    <a:pt x="885" y="60"/>
                  </a:lnTo>
                  <a:lnTo>
                    <a:pt x="889" y="48"/>
                  </a:lnTo>
                  <a:lnTo>
                    <a:pt x="893" y="36"/>
                  </a:lnTo>
                  <a:lnTo>
                    <a:pt x="897" y="40"/>
                  </a:lnTo>
                  <a:lnTo>
                    <a:pt x="901" y="40"/>
                  </a:lnTo>
                  <a:lnTo>
                    <a:pt x="905" y="32"/>
                  </a:lnTo>
                  <a:lnTo>
                    <a:pt x="909" y="44"/>
                  </a:lnTo>
                  <a:lnTo>
                    <a:pt x="913" y="76"/>
                  </a:lnTo>
                  <a:lnTo>
                    <a:pt x="917" y="80"/>
                  </a:lnTo>
                  <a:lnTo>
                    <a:pt x="921" y="56"/>
                  </a:lnTo>
                  <a:lnTo>
                    <a:pt x="925" y="60"/>
                  </a:lnTo>
                  <a:lnTo>
                    <a:pt x="929" y="44"/>
                  </a:lnTo>
                  <a:lnTo>
                    <a:pt x="933" y="52"/>
                  </a:lnTo>
                  <a:lnTo>
                    <a:pt x="937" y="32"/>
                  </a:lnTo>
                  <a:lnTo>
                    <a:pt x="941" y="32"/>
                  </a:lnTo>
                  <a:lnTo>
                    <a:pt x="945" y="32"/>
                  </a:lnTo>
                  <a:lnTo>
                    <a:pt x="949" y="36"/>
                  </a:lnTo>
                  <a:lnTo>
                    <a:pt x="953" y="60"/>
                  </a:lnTo>
                  <a:lnTo>
                    <a:pt x="957" y="72"/>
                  </a:lnTo>
                  <a:lnTo>
                    <a:pt x="961" y="68"/>
                  </a:lnTo>
                  <a:lnTo>
                    <a:pt x="965" y="72"/>
                  </a:lnTo>
                  <a:lnTo>
                    <a:pt x="969" y="64"/>
                  </a:lnTo>
                  <a:lnTo>
                    <a:pt x="973" y="72"/>
                  </a:lnTo>
                  <a:lnTo>
                    <a:pt x="977" y="48"/>
                  </a:lnTo>
                  <a:lnTo>
                    <a:pt x="981" y="68"/>
                  </a:lnTo>
                  <a:lnTo>
                    <a:pt x="985" y="36"/>
                  </a:lnTo>
                  <a:lnTo>
                    <a:pt x="989" y="0"/>
                  </a:lnTo>
                  <a:lnTo>
                    <a:pt x="993" y="28"/>
                  </a:lnTo>
                  <a:lnTo>
                    <a:pt x="997" y="8"/>
                  </a:lnTo>
                  <a:lnTo>
                    <a:pt x="1001" y="40"/>
                  </a:lnTo>
                  <a:lnTo>
                    <a:pt x="1005" y="40"/>
                  </a:lnTo>
                  <a:lnTo>
                    <a:pt x="1009" y="44"/>
                  </a:lnTo>
                  <a:lnTo>
                    <a:pt x="1013" y="64"/>
                  </a:lnTo>
                  <a:lnTo>
                    <a:pt x="1017" y="72"/>
                  </a:lnTo>
                  <a:lnTo>
                    <a:pt x="1021" y="56"/>
                  </a:lnTo>
                  <a:lnTo>
                    <a:pt x="1029" y="44"/>
                  </a:lnTo>
                  <a:lnTo>
                    <a:pt x="1029" y="88"/>
                  </a:lnTo>
                  <a:lnTo>
                    <a:pt x="1021" y="100"/>
                  </a:lnTo>
                  <a:lnTo>
                    <a:pt x="1017" y="120"/>
                  </a:lnTo>
                  <a:lnTo>
                    <a:pt x="1013" y="108"/>
                  </a:lnTo>
                  <a:lnTo>
                    <a:pt x="1009" y="88"/>
                  </a:lnTo>
                  <a:lnTo>
                    <a:pt x="1005" y="84"/>
                  </a:lnTo>
                  <a:lnTo>
                    <a:pt x="1001" y="84"/>
                  </a:lnTo>
                  <a:lnTo>
                    <a:pt x="997" y="52"/>
                  </a:lnTo>
                  <a:lnTo>
                    <a:pt x="993" y="72"/>
                  </a:lnTo>
                  <a:lnTo>
                    <a:pt x="989" y="44"/>
                  </a:lnTo>
                  <a:lnTo>
                    <a:pt x="985" y="80"/>
                  </a:lnTo>
                  <a:lnTo>
                    <a:pt x="981" y="108"/>
                  </a:lnTo>
                  <a:lnTo>
                    <a:pt x="977" y="88"/>
                  </a:lnTo>
                  <a:lnTo>
                    <a:pt x="973" y="112"/>
                  </a:lnTo>
                  <a:lnTo>
                    <a:pt x="969" y="108"/>
                  </a:lnTo>
                  <a:lnTo>
                    <a:pt x="965" y="116"/>
                  </a:lnTo>
                  <a:lnTo>
                    <a:pt x="961" y="112"/>
                  </a:lnTo>
                  <a:lnTo>
                    <a:pt x="957" y="116"/>
                  </a:lnTo>
                  <a:lnTo>
                    <a:pt x="953" y="104"/>
                  </a:lnTo>
                  <a:lnTo>
                    <a:pt x="949" y="80"/>
                  </a:lnTo>
                  <a:lnTo>
                    <a:pt x="945" y="76"/>
                  </a:lnTo>
                  <a:lnTo>
                    <a:pt x="941" y="76"/>
                  </a:lnTo>
                  <a:lnTo>
                    <a:pt x="937" y="72"/>
                  </a:lnTo>
                  <a:lnTo>
                    <a:pt x="933" y="92"/>
                  </a:lnTo>
                  <a:lnTo>
                    <a:pt x="929" y="88"/>
                  </a:lnTo>
                  <a:lnTo>
                    <a:pt x="925" y="100"/>
                  </a:lnTo>
                  <a:lnTo>
                    <a:pt x="921" y="100"/>
                  </a:lnTo>
                  <a:lnTo>
                    <a:pt x="917" y="124"/>
                  </a:lnTo>
                  <a:lnTo>
                    <a:pt x="913" y="120"/>
                  </a:lnTo>
                  <a:lnTo>
                    <a:pt x="909" y="88"/>
                  </a:lnTo>
                  <a:lnTo>
                    <a:pt x="905" y="76"/>
                  </a:lnTo>
                  <a:lnTo>
                    <a:pt x="901" y="84"/>
                  </a:lnTo>
                  <a:lnTo>
                    <a:pt x="897" y="84"/>
                  </a:lnTo>
                  <a:lnTo>
                    <a:pt x="893" y="76"/>
                  </a:lnTo>
                  <a:lnTo>
                    <a:pt x="889" y="88"/>
                  </a:lnTo>
                  <a:lnTo>
                    <a:pt x="885" y="100"/>
                  </a:lnTo>
                  <a:lnTo>
                    <a:pt x="881" y="84"/>
                  </a:lnTo>
                  <a:lnTo>
                    <a:pt x="877" y="124"/>
                  </a:lnTo>
                  <a:lnTo>
                    <a:pt x="873" y="100"/>
                  </a:lnTo>
                  <a:lnTo>
                    <a:pt x="869" y="88"/>
                  </a:lnTo>
                  <a:lnTo>
                    <a:pt x="865" y="92"/>
                  </a:lnTo>
                  <a:lnTo>
                    <a:pt x="861" y="80"/>
                  </a:lnTo>
                  <a:lnTo>
                    <a:pt x="857" y="112"/>
                  </a:lnTo>
                  <a:lnTo>
                    <a:pt x="853" y="80"/>
                  </a:lnTo>
                  <a:lnTo>
                    <a:pt x="849" y="124"/>
                  </a:lnTo>
                  <a:lnTo>
                    <a:pt x="845" y="92"/>
                  </a:lnTo>
                  <a:lnTo>
                    <a:pt x="841" y="132"/>
                  </a:lnTo>
                  <a:lnTo>
                    <a:pt x="837" y="84"/>
                  </a:lnTo>
                  <a:lnTo>
                    <a:pt x="832" y="100"/>
                  </a:lnTo>
                  <a:lnTo>
                    <a:pt x="828" y="104"/>
                  </a:lnTo>
                  <a:lnTo>
                    <a:pt x="824" y="108"/>
                  </a:lnTo>
                  <a:lnTo>
                    <a:pt x="820" y="112"/>
                  </a:lnTo>
                  <a:lnTo>
                    <a:pt x="816" y="96"/>
                  </a:lnTo>
                  <a:lnTo>
                    <a:pt x="812" y="80"/>
                  </a:lnTo>
                  <a:lnTo>
                    <a:pt x="808" y="56"/>
                  </a:lnTo>
                  <a:lnTo>
                    <a:pt x="804" y="56"/>
                  </a:lnTo>
                  <a:lnTo>
                    <a:pt x="800" y="64"/>
                  </a:lnTo>
                  <a:lnTo>
                    <a:pt x="796" y="76"/>
                  </a:lnTo>
                  <a:lnTo>
                    <a:pt x="792" y="92"/>
                  </a:lnTo>
                  <a:lnTo>
                    <a:pt x="788" y="104"/>
                  </a:lnTo>
                  <a:lnTo>
                    <a:pt x="784" y="120"/>
                  </a:lnTo>
                  <a:lnTo>
                    <a:pt x="780" y="80"/>
                  </a:lnTo>
                  <a:lnTo>
                    <a:pt x="776" y="116"/>
                  </a:lnTo>
                  <a:lnTo>
                    <a:pt x="772" y="76"/>
                  </a:lnTo>
                  <a:lnTo>
                    <a:pt x="768" y="88"/>
                  </a:lnTo>
                  <a:lnTo>
                    <a:pt x="764" y="84"/>
                  </a:lnTo>
                  <a:lnTo>
                    <a:pt x="760" y="68"/>
                  </a:lnTo>
                  <a:lnTo>
                    <a:pt x="756" y="64"/>
                  </a:lnTo>
                  <a:lnTo>
                    <a:pt x="752" y="84"/>
                  </a:lnTo>
                  <a:lnTo>
                    <a:pt x="748" y="80"/>
                  </a:lnTo>
                  <a:lnTo>
                    <a:pt x="744" y="84"/>
                  </a:lnTo>
                  <a:lnTo>
                    <a:pt x="740" y="112"/>
                  </a:lnTo>
                  <a:lnTo>
                    <a:pt x="736" y="72"/>
                  </a:lnTo>
                  <a:lnTo>
                    <a:pt x="732" y="108"/>
                  </a:lnTo>
                  <a:lnTo>
                    <a:pt x="728" y="128"/>
                  </a:lnTo>
                  <a:lnTo>
                    <a:pt x="724" y="104"/>
                  </a:lnTo>
                  <a:lnTo>
                    <a:pt x="720" y="120"/>
                  </a:lnTo>
                  <a:lnTo>
                    <a:pt x="716" y="104"/>
                  </a:lnTo>
                  <a:lnTo>
                    <a:pt x="712" y="92"/>
                  </a:lnTo>
                  <a:lnTo>
                    <a:pt x="708" y="120"/>
                  </a:lnTo>
                  <a:lnTo>
                    <a:pt x="704" y="72"/>
                  </a:lnTo>
                  <a:lnTo>
                    <a:pt x="700" y="112"/>
                  </a:lnTo>
                  <a:lnTo>
                    <a:pt x="696" y="80"/>
                  </a:lnTo>
                  <a:lnTo>
                    <a:pt x="692" y="88"/>
                  </a:lnTo>
                  <a:lnTo>
                    <a:pt x="688" y="80"/>
                  </a:lnTo>
                  <a:lnTo>
                    <a:pt x="684" y="88"/>
                  </a:lnTo>
                  <a:lnTo>
                    <a:pt x="680" y="76"/>
                  </a:lnTo>
                  <a:lnTo>
                    <a:pt x="676" y="72"/>
                  </a:lnTo>
                  <a:lnTo>
                    <a:pt x="672" y="80"/>
                  </a:lnTo>
                  <a:lnTo>
                    <a:pt x="668" y="104"/>
                  </a:lnTo>
                  <a:lnTo>
                    <a:pt x="664" y="88"/>
                  </a:lnTo>
                  <a:lnTo>
                    <a:pt x="660" y="112"/>
                  </a:lnTo>
                  <a:lnTo>
                    <a:pt x="656" y="132"/>
                  </a:lnTo>
                  <a:lnTo>
                    <a:pt x="652" y="116"/>
                  </a:lnTo>
                  <a:lnTo>
                    <a:pt x="648" y="100"/>
                  </a:lnTo>
                  <a:lnTo>
                    <a:pt x="644" y="124"/>
                  </a:lnTo>
                  <a:lnTo>
                    <a:pt x="640" y="112"/>
                  </a:lnTo>
                  <a:lnTo>
                    <a:pt x="636" y="104"/>
                  </a:lnTo>
                  <a:lnTo>
                    <a:pt x="632" y="76"/>
                  </a:lnTo>
                  <a:lnTo>
                    <a:pt x="628" y="96"/>
                  </a:lnTo>
                  <a:lnTo>
                    <a:pt x="624" y="76"/>
                  </a:lnTo>
                  <a:lnTo>
                    <a:pt x="620" y="108"/>
                  </a:lnTo>
                  <a:lnTo>
                    <a:pt x="616" y="108"/>
                  </a:lnTo>
                  <a:lnTo>
                    <a:pt x="612" y="116"/>
                  </a:lnTo>
                  <a:lnTo>
                    <a:pt x="608" y="108"/>
                  </a:lnTo>
                  <a:lnTo>
                    <a:pt x="604" y="96"/>
                  </a:lnTo>
                  <a:lnTo>
                    <a:pt x="600" y="76"/>
                  </a:lnTo>
                  <a:lnTo>
                    <a:pt x="596" y="108"/>
                  </a:lnTo>
                  <a:lnTo>
                    <a:pt x="592" y="132"/>
                  </a:lnTo>
                  <a:lnTo>
                    <a:pt x="588" y="68"/>
                  </a:lnTo>
                  <a:lnTo>
                    <a:pt x="584" y="84"/>
                  </a:lnTo>
                  <a:lnTo>
                    <a:pt x="580" y="60"/>
                  </a:lnTo>
                  <a:lnTo>
                    <a:pt x="576" y="72"/>
                  </a:lnTo>
                  <a:lnTo>
                    <a:pt x="572" y="72"/>
                  </a:lnTo>
                  <a:lnTo>
                    <a:pt x="568" y="108"/>
                  </a:lnTo>
                  <a:lnTo>
                    <a:pt x="564" y="96"/>
                  </a:lnTo>
                  <a:lnTo>
                    <a:pt x="560" y="112"/>
                  </a:lnTo>
                  <a:lnTo>
                    <a:pt x="556" y="88"/>
                  </a:lnTo>
                  <a:lnTo>
                    <a:pt x="552" y="60"/>
                  </a:lnTo>
                  <a:lnTo>
                    <a:pt x="548" y="68"/>
                  </a:lnTo>
                  <a:lnTo>
                    <a:pt x="544" y="88"/>
                  </a:lnTo>
                  <a:lnTo>
                    <a:pt x="540" y="48"/>
                  </a:lnTo>
                  <a:lnTo>
                    <a:pt x="536" y="88"/>
                  </a:lnTo>
                  <a:lnTo>
                    <a:pt x="532" y="88"/>
                  </a:lnTo>
                  <a:lnTo>
                    <a:pt x="528" y="112"/>
                  </a:lnTo>
                  <a:lnTo>
                    <a:pt x="524" y="96"/>
                  </a:lnTo>
                  <a:lnTo>
                    <a:pt x="520" y="96"/>
                  </a:lnTo>
                  <a:lnTo>
                    <a:pt x="516" y="108"/>
                  </a:lnTo>
                  <a:lnTo>
                    <a:pt x="508" y="76"/>
                  </a:lnTo>
                  <a:lnTo>
                    <a:pt x="504" y="72"/>
                  </a:lnTo>
                  <a:lnTo>
                    <a:pt x="500" y="108"/>
                  </a:lnTo>
                  <a:lnTo>
                    <a:pt x="496" y="116"/>
                  </a:lnTo>
                  <a:lnTo>
                    <a:pt x="492" y="140"/>
                  </a:lnTo>
                  <a:lnTo>
                    <a:pt x="488" y="108"/>
                  </a:lnTo>
                  <a:lnTo>
                    <a:pt x="484" y="108"/>
                  </a:lnTo>
                  <a:lnTo>
                    <a:pt x="480" y="108"/>
                  </a:lnTo>
                  <a:lnTo>
                    <a:pt x="476" y="92"/>
                  </a:lnTo>
                  <a:lnTo>
                    <a:pt x="472" y="112"/>
                  </a:lnTo>
                  <a:lnTo>
                    <a:pt x="468" y="96"/>
                  </a:lnTo>
                  <a:lnTo>
                    <a:pt x="464" y="112"/>
                  </a:lnTo>
                  <a:lnTo>
                    <a:pt x="460" y="124"/>
                  </a:lnTo>
                  <a:lnTo>
                    <a:pt x="456" y="92"/>
                  </a:lnTo>
                  <a:lnTo>
                    <a:pt x="452" y="104"/>
                  </a:lnTo>
                  <a:lnTo>
                    <a:pt x="448" y="96"/>
                  </a:lnTo>
                  <a:lnTo>
                    <a:pt x="444" y="64"/>
                  </a:lnTo>
                  <a:lnTo>
                    <a:pt x="440" y="56"/>
                  </a:lnTo>
                  <a:lnTo>
                    <a:pt x="436" y="56"/>
                  </a:lnTo>
                  <a:lnTo>
                    <a:pt x="432" y="92"/>
                  </a:lnTo>
                  <a:lnTo>
                    <a:pt x="428" y="88"/>
                  </a:lnTo>
                  <a:lnTo>
                    <a:pt x="424" y="160"/>
                  </a:lnTo>
                  <a:lnTo>
                    <a:pt x="420" y="112"/>
                  </a:lnTo>
                  <a:lnTo>
                    <a:pt x="416" y="120"/>
                  </a:lnTo>
                  <a:lnTo>
                    <a:pt x="412" y="124"/>
                  </a:lnTo>
                  <a:lnTo>
                    <a:pt x="408" y="76"/>
                  </a:lnTo>
                  <a:lnTo>
                    <a:pt x="404" y="92"/>
                  </a:lnTo>
                  <a:lnTo>
                    <a:pt x="400" y="52"/>
                  </a:lnTo>
                  <a:lnTo>
                    <a:pt x="396" y="80"/>
                  </a:lnTo>
                  <a:lnTo>
                    <a:pt x="392" y="104"/>
                  </a:lnTo>
                  <a:lnTo>
                    <a:pt x="388" y="104"/>
                  </a:lnTo>
                  <a:lnTo>
                    <a:pt x="384" y="88"/>
                  </a:lnTo>
                  <a:lnTo>
                    <a:pt x="380" y="132"/>
                  </a:lnTo>
                  <a:lnTo>
                    <a:pt x="376" y="112"/>
                  </a:lnTo>
                  <a:lnTo>
                    <a:pt x="372" y="100"/>
                  </a:lnTo>
                  <a:lnTo>
                    <a:pt x="368" y="88"/>
                  </a:lnTo>
                  <a:lnTo>
                    <a:pt x="364" y="72"/>
                  </a:lnTo>
                  <a:lnTo>
                    <a:pt x="360" y="120"/>
                  </a:lnTo>
                  <a:lnTo>
                    <a:pt x="356" y="84"/>
                  </a:lnTo>
                  <a:lnTo>
                    <a:pt x="352" y="96"/>
                  </a:lnTo>
                  <a:lnTo>
                    <a:pt x="348" y="116"/>
                  </a:lnTo>
                  <a:lnTo>
                    <a:pt x="344" y="60"/>
                  </a:lnTo>
                  <a:lnTo>
                    <a:pt x="340" y="72"/>
                  </a:lnTo>
                  <a:lnTo>
                    <a:pt x="336" y="84"/>
                  </a:lnTo>
                  <a:lnTo>
                    <a:pt x="332" y="68"/>
                  </a:lnTo>
                  <a:lnTo>
                    <a:pt x="328" y="72"/>
                  </a:lnTo>
                  <a:lnTo>
                    <a:pt x="324" y="92"/>
                  </a:lnTo>
                  <a:lnTo>
                    <a:pt x="320" y="112"/>
                  </a:lnTo>
                  <a:lnTo>
                    <a:pt x="316" y="104"/>
                  </a:lnTo>
                  <a:lnTo>
                    <a:pt x="312" y="136"/>
                  </a:lnTo>
                  <a:lnTo>
                    <a:pt x="308" y="68"/>
                  </a:lnTo>
                  <a:lnTo>
                    <a:pt x="304" y="100"/>
                  </a:lnTo>
                  <a:lnTo>
                    <a:pt x="300" y="88"/>
                  </a:lnTo>
                  <a:lnTo>
                    <a:pt x="296" y="76"/>
                  </a:lnTo>
                  <a:lnTo>
                    <a:pt x="292" y="56"/>
                  </a:lnTo>
                  <a:lnTo>
                    <a:pt x="288" y="68"/>
                  </a:lnTo>
                  <a:lnTo>
                    <a:pt x="284" y="88"/>
                  </a:lnTo>
                  <a:lnTo>
                    <a:pt x="280" y="60"/>
                  </a:lnTo>
                  <a:lnTo>
                    <a:pt x="276" y="76"/>
                  </a:lnTo>
                  <a:lnTo>
                    <a:pt x="272" y="104"/>
                  </a:lnTo>
                  <a:lnTo>
                    <a:pt x="268" y="72"/>
                  </a:lnTo>
                  <a:lnTo>
                    <a:pt x="264" y="108"/>
                  </a:lnTo>
                  <a:lnTo>
                    <a:pt x="260" y="100"/>
                  </a:lnTo>
                  <a:lnTo>
                    <a:pt x="256" y="124"/>
                  </a:lnTo>
                  <a:lnTo>
                    <a:pt x="252" y="96"/>
                  </a:lnTo>
                  <a:lnTo>
                    <a:pt x="248" y="128"/>
                  </a:lnTo>
                  <a:lnTo>
                    <a:pt x="244" y="108"/>
                  </a:lnTo>
                  <a:lnTo>
                    <a:pt x="240" y="100"/>
                  </a:lnTo>
                  <a:lnTo>
                    <a:pt x="236" y="96"/>
                  </a:lnTo>
                  <a:lnTo>
                    <a:pt x="232" y="60"/>
                  </a:lnTo>
                  <a:lnTo>
                    <a:pt x="228" y="80"/>
                  </a:lnTo>
                  <a:lnTo>
                    <a:pt x="224" y="64"/>
                  </a:lnTo>
                  <a:lnTo>
                    <a:pt x="220" y="68"/>
                  </a:lnTo>
                  <a:lnTo>
                    <a:pt x="216" y="80"/>
                  </a:lnTo>
                  <a:lnTo>
                    <a:pt x="212" y="104"/>
                  </a:lnTo>
                  <a:lnTo>
                    <a:pt x="208" y="80"/>
                  </a:lnTo>
                  <a:lnTo>
                    <a:pt x="204" y="112"/>
                  </a:lnTo>
                  <a:lnTo>
                    <a:pt x="200" y="88"/>
                  </a:lnTo>
                  <a:lnTo>
                    <a:pt x="196" y="116"/>
                  </a:lnTo>
                  <a:lnTo>
                    <a:pt x="192" y="116"/>
                  </a:lnTo>
                  <a:lnTo>
                    <a:pt x="188" y="88"/>
                  </a:lnTo>
                  <a:lnTo>
                    <a:pt x="184" y="128"/>
                  </a:lnTo>
                  <a:lnTo>
                    <a:pt x="180" y="68"/>
                  </a:lnTo>
                  <a:lnTo>
                    <a:pt x="176" y="96"/>
                  </a:lnTo>
                  <a:lnTo>
                    <a:pt x="172" y="72"/>
                  </a:lnTo>
                  <a:lnTo>
                    <a:pt x="168" y="88"/>
                  </a:lnTo>
                  <a:lnTo>
                    <a:pt x="164" y="44"/>
                  </a:lnTo>
                  <a:lnTo>
                    <a:pt x="160" y="84"/>
                  </a:lnTo>
                  <a:lnTo>
                    <a:pt x="156" y="88"/>
                  </a:lnTo>
                  <a:lnTo>
                    <a:pt x="152" y="80"/>
                  </a:lnTo>
                  <a:lnTo>
                    <a:pt x="148" y="116"/>
                  </a:lnTo>
                  <a:lnTo>
                    <a:pt x="144" y="92"/>
                  </a:lnTo>
                  <a:lnTo>
                    <a:pt x="140" y="116"/>
                  </a:lnTo>
                  <a:lnTo>
                    <a:pt x="136" y="76"/>
                  </a:lnTo>
                  <a:lnTo>
                    <a:pt x="132" y="108"/>
                  </a:lnTo>
                  <a:lnTo>
                    <a:pt x="128" y="120"/>
                  </a:lnTo>
                  <a:lnTo>
                    <a:pt x="124" y="108"/>
                  </a:lnTo>
                  <a:lnTo>
                    <a:pt x="120" y="92"/>
                  </a:lnTo>
                  <a:lnTo>
                    <a:pt x="116" y="136"/>
                  </a:lnTo>
                  <a:lnTo>
                    <a:pt x="112" y="128"/>
                  </a:lnTo>
                  <a:lnTo>
                    <a:pt x="108" y="96"/>
                  </a:lnTo>
                  <a:lnTo>
                    <a:pt x="104" y="92"/>
                  </a:lnTo>
                  <a:lnTo>
                    <a:pt x="100" y="88"/>
                  </a:lnTo>
                  <a:lnTo>
                    <a:pt x="96" y="72"/>
                  </a:lnTo>
                  <a:lnTo>
                    <a:pt x="92" y="84"/>
                  </a:lnTo>
                  <a:lnTo>
                    <a:pt x="88" y="124"/>
                  </a:lnTo>
                  <a:lnTo>
                    <a:pt x="84" y="64"/>
                  </a:lnTo>
                  <a:lnTo>
                    <a:pt x="80" y="92"/>
                  </a:lnTo>
                  <a:lnTo>
                    <a:pt x="76" y="92"/>
                  </a:lnTo>
                  <a:lnTo>
                    <a:pt x="72" y="96"/>
                  </a:lnTo>
                  <a:lnTo>
                    <a:pt x="68" y="108"/>
                  </a:lnTo>
                  <a:lnTo>
                    <a:pt x="64" y="108"/>
                  </a:lnTo>
                  <a:lnTo>
                    <a:pt x="60" y="112"/>
                  </a:lnTo>
                  <a:lnTo>
                    <a:pt x="56" y="116"/>
                  </a:lnTo>
                  <a:lnTo>
                    <a:pt x="52" y="128"/>
                  </a:lnTo>
                  <a:lnTo>
                    <a:pt x="48" y="136"/>
                  </a:lnTo>
                  <a:lnTo>
                    <a:pt x="44" y="148"/>
                  </a:lnTo>
                  <a:lnTo>
                    <a:pt x="40" y="76"/>
                  </a:lnTo>
                  <a:lnTo>
                    <a:pt x="36" y="92"/>
                  </a:lnTo>
                  <a:lnTo>
                    <a:pt x="32" y="112"/>
                  </a:lnTo>
                  <a:lnTo>
                    <a:pt x="28" y="72"/>
                  </a:lnTo>
                  <a:lnTo>
                    <a:pt x="24" y="72"/>
                  </a:lnTo>
                  <a:lnTo>
                    <a:pt x="20" y="56"/>
                  </a:lnTo>
                  <a:lnTo>
                    <a:pt x="16" y="80"/>
                  </a:lnTo>
                  <a:lnTo>
                    <a:pt x="12" y="68"/>
                  </a:lnTo>
                  <a:lnTo>
                    <a:pt x="8" y="52"/>
                  </a:lnTo>
                  <a:lnTo>
                    <a:pt x="4" y="88"/>
                  </a:lnTo>
                  <a:lnTo>
                    <a:pt x="0" y="92"/>
                  </a:lnTo>
                  <a:lnTo>
                    <a:pt x="0" y="52"/>
                  </a:lnTo>
                </a:path>
              </a:pathLst>
            </a:custGeom>
            <a:noFill/>
            <a:ln w="0">
              <a:solidFill>
                <a:srgbClr val="CCCCCC"/>
              </a:solidFill>
              <a:prstDash val="solid"/>
              <a:round/>
              <a:headEnd/>
              <a:tailEnd/>
            </a:ln>
          </p:spPr>
          <p:txBody>
            <a:bodyPr/>
            <a:lstStyle/>
            <a:p>
              <a:endParaRPr lang="en-GB"/>
            </a:p>
          </p:txBody>
        </p:sp>
        <p:sp>
          <p:nvSpPr>
            <p:cNvPr id="146" name="Freeform 169"/>
            <p:cNvSpPr>
              <a:spLocks/>
            </p:cNvSpPr>
            <p:nvPr/>
          </p:nvSpPr>
          <p:spPr bwMode="auto">
            <a:xfrm>
              <a:off x="7473702" y="4741193"/>
              <a:ext cx="1633537" cy="209550"/>
            </a:xfrm>
            <a:custGeom>
              <a:avLst/>
              <a:gdLst>
                <a:gd name="T0" fmla="*/ 80644962 w 1029"/>
                <a:gd name="T1" fmla="*/ 100806228 h 132"/>
                <a:gd name="T2" fmla="*/ 171370541 w 1029"/>
                <a:gd name="T3" fmla="*/ 120967494 h 132"/>
                <a:gd name="T4" fmla="*/ 262096145 w 1029"/>
                <a:gd name="T5" fmla="*/ 110886873 h 132"/>
                <a:gd name="T6" fmla="*/ 352821699 w 1029"/>
                <a:gd name="T7" fmla="*/ 161289975 h 132"/>
                <a:gd name="T8" fmla="*/ 443547352 w 1029"/>
                <a:gd name="T9" fmla="*/ 100806228 h 132"/>
                <a:gd name="T10" fmla="*/ 534272906 w 1029"/>
                <a:gd name="T11" fmla="*/ 100806228 h 132"/>
                <a:gd name="T12" fmla="*/ 624998461 w 1029"/>
                <a:gd name="T13" fmla="*/ 90725608 h 132"/>
                <a:gd name="T14" fmla="*/ 715724015 w 1029"/>
                <a:gd name="T15" fmla="*/ 151209355 h 132"/>
                <a:gd name="T16" fmla="*/ 806449569 w 1029"/>
                <a:gd name="T17" fmla="*/ 80644988 h 132"/>
                <a:gd name="T18" fmla="*/ 897175322 w 1029"/>
                <a:gd name="T19" fmla="*/ 161289975 h 132"/>
                <a:gd name="T20" fmla="*/ 987900876 w 1029"/>
                <a:gd name="T21" fmla="*/ 110886873 h 132"/>
                <a:gd name="T22" fmla="*/ 1078626430 w 1029"/>
                <a:gd name="T23" fmla="*/ 60483747 h 132"/>
                <a:gd name="T24" fmla="*/ 1169351984 w 1029"/>
                <a:gd name="T25" fmla="*/ 70564367 h 132"/>
                <a:gd name="T26" fmla="*/ 1260077538 w 1029"/>
                <a:gd name="T27" fmla="*/ 110886873 h 132"/>
                <a:gd name="T28" fmla="*/ 1360883710 w 1029"/>
                <a:gd name="T29" fmla="*/ 191531836 h 132"/>
                <a:gd name="T30" fmla="*/ 1451609264 w 1029"/>
                <a:gd name="T31" fmla="*/ 131048114 h 132"/>
                <a:gd name="T32" fmla="*/ 1542334818 w 1029"/>
                <a:gd name="T33" fmla="*/ 70564367 h 132"/>
                <a:gd name="T34" fmla="*/ 1633060372 w 1029"/>
                <a:gd name="T35" fmla="*/ 0 h 132"/>
                <a:gd name="T36" fmla="*/ 1723786323 w 1029"/>
                <a:gd name="T37" fmla="*/ 161289975 h 132"/>
                <a:gd name="T38" fmla="*/ 1814510290 w 1029"/>
                <a:gd name="T39" fmla="*/ 80644988 h 132"/>
                <a:gd name="T40" fmla="*/ 1905235844 w 1029"/>
                <a:gd name="T41" fmla="*/ 141128734 h 132"/>
                <a:gd name="T42" fmla="*/ 1995961398 w 1029"/>
                <a:gd name="T43" fmla="*/ 90725608 h 132"/>
                <a:gd name="T44" fmla="*/ 2086686952 w 1029"/>
                <a:gd name="T45" fmla="*/ 110886873 h 132"/>
                <a:gd name="T46" fmla="*/ 2147483647 w 1029"/>
                <a:gd name="T47" fmla="*/ 90725608 h 132"/>
                <a:gd name="T48" fmla="*/ 2147483647 w 1029"/>
                <a:gd name="T49" fmla="*/ 151209355 h 132"/>
                <a:gd name="T50" fmla="*/ 2147483647 w 1029"/>
                <a:gd name="T51" fmla="*/ 100806228 h 132"/>
                <a:gd name="T52" fmla="*/ 2147483647 w 1029"/>
                <a:gd name="T53" fmla="*/ 40322494 h 132"/>
                <a:gd name="T54" fmla="*/ 2147483647 w 1029"/>
                <a:gd name="T55" fmla="*/ 110886873 h 132"/>
                <a:gd name="T56" fmla="*/ 2147483647 w 1029"/>
                <a:gd name="T57" fmla="*/ 211693126 h 132"/>
                <a:gd name="T58" fmla="*/ 2147483647 w 1029"/>
                <a:gd name="T59" fmla="*/ 151209355 h 132"/>
                <a:gd name="T60" fmla="*/ 2147483647 w 1029"/>
                <a:gd name="T61" fmla="*/ 201612456 h 132"/>
                <a:gd name="T62" fmla="*/ 2147483647 w 1029"/>
                <a:gd name="T63" fmla="*/ 262096228 h 132"/>
                <a:gd name="T64" fmla="*/ 2147483647 w 1029"/>
                <a:gd name="T65" fmla="*/ 201612456 h 132"/>
                <a:gd name="T66" fmla="*/ 2086686952 w 1029"/>
                <a:gd name="T67" fmla="*/ 221773747 h 132"/>
                <a:gd name="T68" fmla="*/ 1995961398 w 1029"/>
                <a:gd name="T69" fmla="*/ 201612456 h 132"/>
                <a:gd name="T70" fmla="*/ 1905235844 w 1029"/>
                <a:gd name="T71" fmla="*/ 262096228 h 132"/>
                <a:gd name="T72" fmla="*/ 1814510290 w 1029"/>
                <a:gd name="T73" fmla="*/ 181451216 h 132"/>
                <a:gd name="T74" fmla="*/ 1723786323 w 1029"/>
                <a:gd name="T75" fmla="*/ 272176848 h 132"/>
                <a:gd name="T76" fmla="*/ 1633060372 w 1029"/>
                <a:gd name="T77" fmla="*/ 110886873 h 132"/>
                <a:gd name="T78" fmla="*/ 1542334818 w 1029"/>
                <a:gd name="T79" fmla="*/ 171370595 h 132"/>
                <a:gd name="T80" fmla="*/ 1451609264 w 1029"/>
                <a:gd name="T81" fmla="*/ 241934987 h 132"/>
                <a:gd name="T82" fmla="*/ 1360883710 w 1029"/>
                <a:gd name="T83" fmla="*/ 302418709 h 132"/>
                <a:gd name="T84" fmla="*/ 1260077538 w 1029"/>
                <a:gd name="T85" fmla="*/ 221773747 h 132"/>
                <a:gd name="T86" fmla="*/ 1169351984 w 1029"/>
                <a:gd name="T87" fmla="*/ 171370595 h 132"/>
                <a:gd name="T88" fmla="*/ 1078626430 w 1029"/>
                <a:gd name="T89" fmla="*/ 171370595 h 132"/>
                <a:gd name="T90" fmla="*/ 987900876 w 1029"/>
                <a:gd name="T91" fmla="*/ 211693126 h 132"/>
                <a:gd name="T92" fmla="*/ 897175322 w 1029"/>
                <a:gd name="T93" fmla="*/ 262096228 h 132"/>
                <a:gd name="T94" fmla="*/ 806449569 w 1029"/>
                <a:gd name="T95" fmla="*/ 181451216 h 132"/>
                <a:gd name="T96" fmla="*/ 715724015 w 1029"/>
                <a:gd name="T97" fmla="*/ 262096228 h 132"/>
                <a:gd name="T98" fmla="*/ 624998461 w 1029"/>
                <a:gd name="T99" fmla="*/ 201612456 h 132"/>
                <a:gd name="T100" fmla="*/ 534272906 w 1029"/>
                <a:gd name="T101" fmla="*/ 211693126 h 132"/>
                <a:gd name="T102" fmla="*/ 443547352 w 1029"/>
                <a:gd name="T103" fmla="*/ 211693126 h 132"/>
                <a:gd name="T104" fmla="*/ 352821699 w 1029"/>
                <a:gd name="T105" fmla="*/ 282257469 h 132"/>
                <a:gd name="T106" fmla="*/ 262096145 w 1029"/>
                <a:gd name="T107" fmla="*/ 221773747 h 132"/>
                <a:gd name="T108" fmla="*/ 171370541 w 1029"/>
                <a:gd name="T109" fmla="*/ 231854367 h 132"/>
                <a:gd name="T110" fmla="*/ 80644962 w 1029"/>
                <a:gd name="T111" fmla="*/ 201612456 h 132"/>
                <a:gd name="T112" fmla="*/ 0 w 1029"/>
                <a:gd name="T113" fmla="*/ 110886873 h 1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132"/>
                <a:gd name="T173" fmla="*/ 1029 w 1029"/>
                <a:gd name="T174" fmla="*/ 132 h 1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132">
                  <a:moveTo>
                    <a:pt x="0" y="44"/>
                  </a:moveTo>
                  <a:lnTo>
                    <a:pt x="4" y="60"/>
                  </a:lnTo>
                  <a:lnTo>
                    <a:pt x="8" y="60"/>
                  </a:lnTo>
                  <a:lnTo>
                    <a:pt x="12" y="56"/>
                  </a:lnTo>
                  <a:lnTo>
                    <a:pt x="16" y="84"/>
                  </a:lnTo>
                  <a:lnTo>
                    <a:pt x="20" y="52"/>
                  </a:lnTo>
                  <a:lnTo>
                    <a:pt x="24" y="48"/>
                  </a:lnTo>
                  <a:lnTo>
                    <a:pt x="28" y="56"/>
                  </a:lnTo>
                  <a:lnTo>
                    <a:pt x="32" y="40"/>
                  </a:lnTo>
                  <a:lnTo>
                    <a:pt x="36" y="56"/>
                  </a:lnTo>
                  <a:lnTo>
                    <a:pt x="40" y="32"/>
                  </a:lnTo>
                  <a:lnTo>
                    <a:pt x="44" y="24"/>
                  </a:lnTo>
                  <a:lnTo>
                    <a:pt x="48" y="16"/>
                  </a:lnTo>
                  <a:lnTo>
                    <a:pt x="52" y="20"/>
                  </a:lnTo>
                  <a:lnTo>
                    <a:pt x="56" y="40"/>
                  </a:lnTo>
                  <a:lnTo>
                    <a:pt x="60" y="16"/>
                  </a:lnTo>
                  <a:lnTo>
                    <a:pt x="64" y="40"/>
                  </a:lnTo>
                  <a:lnTo>
                    <a:pt x="68" y="48"/>
                  </a:lnTo>
                  <a:lnTo>
                    <a:pt x="72" y="48"/>
                  </a:lnTo>
                  <a:lnTo>
                    <a:pt x="76" y="68"/>
                  </a:lnTo>
                  <a:lnTo>
                    <a:pt x="80" y="40"/>
                  </a:lnTo>
                  <a:lnTo>
                    <a:pt x="84" y="64"/>
                  </a:lnTo>
                  <a:lnTo>
                    <a:pt x="88" y="28"/>
                  </a:lnTo>
                  <a:lnTo>
                    <a:pt x="92" y="36"/>
                  </a:lnTo>
                  <a:lnTo>
                    <a:pt x="96" y="60"/>
                  </a:lnTo>
                  <a:lnTo>
                    <a:pt x="100" y="12"/>
                  </a:lnTo>
                  <a:lnTo>
                    <a:pt x="104" y="44"/>
                  </a:lnTo>
                  <a:lnTo>
                    <a:pt x="108" y="20"/>
                  </a:lnTo>
                  <a:lnTo>
                    <a:pt x="112" y="12"/>
                  </a:lnTo>
                  <a:lnTo>
                    <a:pt x="116" y="28"/>
                  </a:lnTo>
                  <a:lnTo>
                    <a:pt x="120" y="40"/>
                  </a:lnTo>
                  <a:lnTo>
                    <a:pt x="124" y="12"/>
                  </a:lnTo>
                  <a:lnTo>
                    <a:pt x="128" y="4"/>
                  </a:lnTo>
                  <a:lnTo>
                    <a:pt x="132" y="52"/>
                  </a:lnTo>
                  <a:lnTo>
                    <a:pt x="136" y="36"/>
                  </a:lnTo>
                  <a:lnTo>
                    <a:pt x="140" y="64"/>
                  </a:lnTo>
                  <a:lnTo>
                    <a:pt x="144" y="56"/>
                  </a:lnTo>
                  <a:lnTo>
                    <a:pt x="148" y="32"/>
                  </a:lnTo>
                  <a:lnTo>
                    <a:pt x="152" y="64"/>
                  </a:lnTo>
                  <a:lnTo>
                    <a:pt x="156" y="28"/>
                  </a:lnTo>
                  <a:lnTo>
                    <a:pt x="160" y="48"/>
                  </a:lnTo>
                  <a:lnTo>
                    <a:pt x="164" y="72"/>
                  </a:lnTo>
                  <a:lnTo>
                    <a:pt x="168" y="56"/>
                  </a:lnTo>
                  <a:lnTo>
                    <a:pt x="172" y="44"/>
                  </a:lnTo>
                  <a:lnTo>
                    <a:pt x="176" y="40"/>
                  </a:lnTo>
                  <a:lnTo>
                    <a:pt x="180" y="48"/>
                  </a:lnTo>
                  <a:lnTo>
                    <a:pt x="184" y="16"/>
                  </a:lnTo>
                  <a:lnTo>
                    <a:pt x="188" y="12"/>
                  </a:lnTo>
                  <a:lnTo>
                    <a:pt x="192" y="52"/>
                  </a:lnTo>
                  <a:lnTo>
                    <a:pt x="196" y="16"/>
                  </a:lnTo>
                  <a:lnTo>
                    <a:pt x="200" y="36"/>
                  </a:lnTo>
                  <a:lnTo>
                    <a:pt x="204" y="40"/>
                  </a:lnTo>
                  <a:lnTo>
                    <a:pt x="208" y="36"/>
                  </a:lnTo>
                  <a:lnTo>
                    <a:pt x="212" y="40"/>
                  </a:lnTo>
                  <a:lnTo>
                    <a:pt x="216" y="76"/>
                  </a:lnTo>
                  <a:lnTo>
                    <a:pt x="220" y="40"/>
                  </a:lnTo>
                  <a:lnTo>
                    <a:pt x="224" y="76"/>
                  </a:lnTo>
                  <a:lnTo>
                    <a:pt x="228" y="44"/>
                  </a:lnTo>
                  <a:lnTo>
                    <a:pt x="232" y="56"/>
                  </a:lnTo>
                  <a:lnTo>
                    <a:pt x="236" y="48"/>
                  </a:lnTo>
                  <a:lnTo>
                    <a:pt x="240" y="40"/>
                  </a:lnTo>
                  <a:lnTo>
                    <a:pt x="244" y="32"/>
                  </a:lnTo>
                  <a:lnTo>
                    <a:pt x="248" y="36"/>
                  </a:lnTo>
                  <a:lnTo>
                    <a:pt x="252" y="32"/>
                  </a:lnTo>
                  <a:lnTo>
                    <a:pt x="256" y="60"/>
                  </a:lnTo>
                  <a:lnTo>
                    <a:pt x="260" y="32"/>
                  </a:lnTo>
                  <a:lnTo>
                    <a:pt x="264" y="24"/>
                  </a:lnTo>
                  <a:lnTo>
                    <a:pt x="268" y="44"/>
                  </a:lnTo>
                  <a:lnTo>
                    <a:pt x="272" y="48"/>
                  </a:lnTo>
                  <a:lnTo>
                    <a:pt x="276" y="44"/>
                  </a:lnTo>
                  <a:lnTo>
                    <a:pt x="280" y="48"/>
                  </a:lnTo>
                  <a:lnTo>
                    <a:pt x="284" y="60"/>
                  </a:lnTo>
                  <a:lnTo>
                    <a:pt x="288" y="44"/>
                  </a:lnTo>
                  <a:lnTo>
                    <a:pt x="292" y="60"/>
                  </a:lnTo>
                  <a:lnTo>
                    <a:pt x="296" y="76"/>
                  </a:lnTo>
                  <a:lnTo>
                    <a:pt x="300" y="36"/>
                  </a:lnTo>
                  <a:lnTo>
                    <a:pt x="304" y="52"/>
                  </a:lnTo>
                  <a:lnTo>
                    <a:pt x="308" y="44"/>
                  </a:lnTo>
                  <a:lnTo>
                    <a:pt x="312" y="20"/>
                  </a:lnTo>
                  <a:lnTo>
                    <a:pt x="316" y="28"/>
                  </a:lnTo>
                  <a:lnTo>
                    <a:pt x="320" y="32"/>
                  </a:lnTo>
                  <a:lnTo>
                    <a:pt x="324" y="52"/>
                  </a:lnTo>
                  <a:lnTo>
                    <a:pt x="328" y="48"/>
                  </a:lnTo>
                  <a:lnTo>
                    <a:pt x="332" y="80"/>
                  </a:lnTo>
                  <a:lnTo>
                    <a:pt x="336" y="44"/>
                  </a:lnTo>
                  <a:lnTo>
                    <a:pt x="340" y="64"/>
                  </a:lnTo>
                  <a:lnTo>
                    <a:pt x="344" y="60"/>
                  </a:lnTo>
                  <a:lnTo>
                    <a:pt x="348" y="72"/>
                  </a:lnTo>
                  <a:lnTo>
                    <a:pt x="352" y="28"/>
                  </a:lnTo>
                  <a:lnTo>
                    <a:pt x="356" y="64"/>
                  </a:lnTo>
                  <a:lnTo>
                    <a:pt x="360" y="28"/>
                  </a:lnTo>
                  <a:lnTo>
                    <a:pt x="364" y="44"/>
                  </a:lnTo>
                  <a:lnTo>
                    <a:pt x="368" y="24"/>
                  </a:lnTo>
                  <a:lnTo>
                    <a:pt x="372" y="60"/>
                  </a:lnTo>
                  <a:lnTo>
                    <a:pt x="376" y="20"/>
                  </a:lnTo>
                  <a:lnTo>
                    <a:pt x="380" y="52"/>
                  </a:lnTo>
                  <a:lnTo>
                    <a:pt x="384" y="28"/>
                  </a:lnTo>
                  <a:lnTo>
                    <a:pt x="388" y="44"/>
                  </a:lnTo>
                  <a:lnTo>
                    <a:pt x="392" y="44"/>
                  </a:lnTo>
                  <a:lnTo>
                    <a:pt x="396" y="64"/>
                  </a:lnTo>
                  <a:lnTo>
                    <a:pt x="400" y="44"/>
                  </a:lnTo>
                  <a:lnTo>
                    <a:pt x="404" y="16"/>
                  </a:lnTo>
                  <a:lnTo>
                    <a:pt x="408" y="32"/>
                  </a:lnTo>
                  <a:lnTo>
                    <a:pt x="412" y="28"/>
                  </a:lnTo>
                  <a:lnTo>
                    <a:pt x="416" y="36"/>
                  </a:lnTo>
                  <a:lnTo>
                    <a:pt x="420" y="12"/>
                  </a:lnTo>
                  <a:lnTo>
                    <a:pt x="424" y="36"/>
                  </a:lnTo>
                  <a:lnTo>
                    <a:pt x="428" y="24"/>
                  </a:lnTo>
                  <a:lnTo>
                    <a:pt x="432" y="52"/>
                  </a:lnTo>
                  <a:lnTo>
                    <a:pt x="436" y="88"/>
                  </a:lnTo>
                  <a:lnTo>
                    <a:pt x="440" y="60"/>
                  </a:lnTo>
                  <a:lnTo>
                    <a:pt x="444" y="80"/>
                  </a:lnTo>
                  <a:lnTo>
                    <a:pt x="448" y="48"/>
                  </a:lnTo>
                  <a:lnTo>
                    <a:pt x="452" y="56"/>
                  </a:lnTo>
                  <a:lnTo>
                    <a:pt x="456" y="8"/>
                  </a:lnTo>
                  <a:lnTo>
                    <a:pt x="460" y="48"/>
                  </a:lnTo>
                  <a:lnTo>
                    <a:pt x="464" y="28"/>
                  </a:lnTo>
                  <a:lnTo>
                    <a:pt x="468" y="36"/>
                  </a:lnTo>
                  <a:lnTo>
                    <a:pt x="472" y="16"/>
                  </a:lnTo>
                  <a:lnTo>
                    <a:pt x="476" y="32"/>
                  </a:lnTo>
                  <a:lnTo>
                    <a:pt x="480" y="32"/>
                  </a:lnTo>
                  <a:lnTo>
                    <a:pt x="484" y="24"/>
                  </a:lnTo>
                  <a:lnTo>
                    <a:pt x="488" y="48"/>
                  </a:lnTo>
                  <a:lnTo>
                    <a:pt x="492" y="24"/>
                  </a:lnTo>
                  <a:lnTo>
                    <a:pt x="496" y="28"/>
                  </a:lnTo>
                  <a:lnTo>
                    <a:pt x="500" y="44"/>
                  </a:lnTo>
                  <a:lnTo>
                    <a:pt x="504" y="56"/>
                  </a:lnTo>
                  <a:lnTo>
                    <a:pt x="508" y="52"/>
                  </a:lnTo>
                  <a:lnTo>
                    <a:pt x="516" y="56"/>
                  </a:lnTo>
                  <a:lnTo>
                    <a:pt x="520" y="24"/>
                  </a:lnTo>
                  <a:lnTo>
                    <a:pt x="524" y="44"/>
                  </a:lnTo>
                  <a:lnTo>
                    <a:pt x="528" y="32"/>
                  </a:lnTo>
                  <a:lnTo>
                    <a:pt x="532" y="44"/>
                  </a:lnTo>
                  <a:lnTo>
                    <a:pt x="536" y="44"/>
                  </a:lnTo>
                  <a:lnTo>
                    <a:pt x="540" y="76"/>
                  </a:lnTo>
                  <a:lnTo>
                    <a:pt x="544" y="48"/>
                  </a:lnTo>
                  <a:lnTo>
                    <a:pt x="548" y="52"/>
                  </a:lnTo>
                  <a:lnTo>
                    <a:pt x="552" y="28"/>
                  </a:lnTo>
                  <a:lnTo>
                    <a:pt x="556" y="52"/>
                  </a:lnTo>
                  <a:lnTo>
                    <a:pt x="560" y="36"/>
                  </a:lnTo>
                  <a:lnTo>
                    <a:pt x="564" y="32"/>
                  </a:lnTo>
                  <a:lnTo>
                    <a:pt x="568" y="24"/>
                  </a:lnTo>
                  <a:lnTo>
                    <a:pt x="572" y="60"/>
                  </a:lnTo>
                  <a:lnTo>
                    <a:pt x="576" y="52"/>
                  </a:lnTo>
                  <a:lnTo>
                    <a:pt x="580" y="72"/>
                  </a:lnTo>
                  <a:lnTo>
                    <a:pt x="584" y="76"/>
                  </a:lnTo>
                  <a:lnTo>
                    <a:pt x="588" y="48"/>
                  </a:lnTo>
                  <a:lnTo>
                    <a:pt x="592" y="44"/>
                  </a:lnTo>
                  <a:lnTo>
                    <a:pt x="596" y="48"/>
                  </a:lnTo>
                  <a:lnTo>
                    <a:pt x="600" y="48"/>
                  </a:lnTo>
                  <a:lnTo>
                    <a:pt x="604" y="28"/>
                  </a:lnTo>
                  <a:lnTo>
                    <a:pt x="608" y="40"/>
                  </a:lnTo>
                  <a:lnTo>
                    <a:pt x="612" y="28"/>
                  </a:lnTo>
                  <a:lnTo>
                    <a:pt x="616" y="36"/>
                  </a:lnTo>
                  <a:lnTo>
                    <a:pt x="620" y="36"/>
                  </a:lnTo>
                  <a:lnTo>
                    <a:pt x="624" y="52"/>
                  </a:lnTo>
                  <a:lnTo>
                    <a:pt x="628" y="32"/>
                  </a:lnTo>
                  <a:lnTo>
                    <a:pt x="632" y="40"/>
                  </a:lnTo>
                  <a:lnTo>
                    <a:pt x="636" y="28"/>
                  </a:lnTo>
                  <a:lnTo>
                    <a:pt x="640" y="16"/>
                  </a:lnTo>
                  <a:lnTo>
                    <a:pt x="644" y="28"/>
                  </a:lnTo>
                  <a:lnTo>
                    <a:pt x="648" y="0"/>
                  </a:lnTo>
                  <a:lnTo>
                    <a:pt x="652" y="52"/>
                  </a:lnTo>
                  <a:lnTo>
                    <a:pt x="656" y="24"/>
                  </a:lnTo>
                  <a:lnTo>
                    <a:pt x="660" y="48"/>
                  </a:lnTo>
                  <a:lnTo>
                    <a:pt x="664" y="36"/>
                  </a:lnTo>
                  <a:lnTo>
                    <a:pt x="668" y="76"/>
                  </a:lnTo>
                  <a:lnTo>
                    <a:pt x="672" y="24"/>
                  </a:lnTo>
                  <a:lnTo>
                    <a:pt x="676" y="72"/>
                  </a:lnTo>
                  <a:lnTo>
                    <a:pt x="680" y="32"/>
                  </a:lnTo>
                  <a:lnTo>
                    <a:pt x="684" y="64"/>
                  </a:lnTo>
                  <a:lnTo>
                    <a:pt x="688" y="28"/>
                  </a:lnTo>
                  <a:lnTo>
                    <a:pt x="692" y="52"/>
                  </a:lnTo>
                  <a:lnTo>
                    <a:pt x="696" y="68"/>
                  </a:lnTo>
                  <a:lnTo>
                    <a:pt x="700" y="32"/>
                  </a:lnTo>
                  <a:lnTo>
                    <a:pt x="704" y="56"/>
                  </a:lnTo>
                  <a:lnTo>
                    <a:pt x="708" y="28"/>
                  </a:lnTo>
                  <a:lnTo>
                    <a:pt x="712" y="28"/>
                  </a:lnTo>
                  <a:lnTo>
                    <a:pt x="716" y="36"/>
                  </a:lnTo>
                  <a:lnTo>
                    <a:pt x="720" y="32"/>
                  </a:lnTo>
                  <a:lnTo>
                    <a:pt x="724" y="32"/>
                  </a:lnTo>
                  <a:lnTo>
                    <a:pt x="728" y="52"/>
                  </a:lnTo>
                  <a:lnTo>
                    <a:pt x="732" y="20"/>
                  </a:lnTo>
                  <a:lnTo>
                    <a:pt x="736" y="48"/>
                  </a:lnTo>
                  <a:lnTo>
                    <a:pt x="740" y="36"/>
                  </a:lnTo>
                  <a:lnTo>
                    <a:pt x="744" y="36"/>
                  </a:lnTo>
                  <a:lnTo>
                    <a:pt x="748" y="40"/>
                  </a:lnTo>
                  <a:lnTo>
                    <a:pt x="752" y="56"/>
                  </a:lnTo>
                  <a:lnTo>
                    <a:pt x="756" y="56"/>
                  </a:lnTo>
                  <a:lnTo>
                    <a:pt x="760" y="64"/>
                  </a:lnTo>
                  <a:lnTo>
                    <a:pt x="764" y="52"/>
                  </a:lnTo>
                  <a:lnTo>
                    <a:pt x="768" y="56"/>
                  </a:lnTo>
                  <a:lnTo>
                    <a:pt x="772" y="56"/>
                  </a:lnTo>
                  <a:lnTo>
                    <a:pt x="776" y="40"/>
                  </a:lnTo>
                  <a:lnTo>
                    <a:pt x="780" y="16"/>
                  </a:lnTo>
                  <a:lnTo>
                    <a:pt x="784" y="40"/>
                  </a:lnTo>
                  <a:lnTo>
                    <a:pt x="788" y="60"/>
                  </a:lnTo>
                  <a:lnTo>
                    <a:pt x="792" y="36"/>
                  </a:lnTo>
                  <a:lnTo>
                    <a:pt x="796" y="52"/>
                  </a:lnTo>
                  <a:lnTo>
                    <a:pt x="800" y="48"/>
                  </a:lnTo>
                  <a:lnTo>
                    <a:pt x="804" y="64"/>
                  </a:lnTo>
                  <a:lnTo>
                    <a:pt x="808" y="64"/>
                  </a:lnTo>
                  <a:lnTo>
                    <a:pt x="812" y="52"/>
                  </a:lnTo>
                  <a:lnTo>
                    <a:pt x="816" y="28"/>
                  </a:lnTo>
                  <a:lnTo>
                    <a:pt x="820" y="28"/>
                  </a:lnTo>
                  <a:lnTo>
                    <a:pt x="824" y="32"/>
                  </a:lnTo>
                  <a:lnTo>
                    <a:pt x="828" y="44"/>
                  </a:lnTo>
                  <a:lnTo>
                    <a:pt x="832" y="36"/>
                  </a:lnTo>
                  <a:lnTo>
                    <a:pt x="837" y="64"/>
                  </a:lnTo>
                  <a:lnTo>
                    <a:pt x="841" y="20"/>
                  </a:lnTo>
                  <a:lnTo>
                    <a:pt x="845" y="52"/>
                  </a:lnTo>
                  <a:lnTo>
                    <a:pt x="849" y="44"/>
                  </a:lnTo>
                  <a:lnTo>
                    <a:pt x="853" y="60"/>
                  </a:lnTo>
                  <a:lnTo>
                    <a:pt x="857" y="16"/>
                  </a:lnTo>
                  <a:lnTo>
                    <a:pt x="861" y="64"/>
                  </a:lnTo>
                  <a:lnTo>
                    <a:pt x="865" y="36"/>
                  </a:lnTo>
                  <a:lnTo>
                    <a:pt x="869" y="28"/>
                  </a:lnTo>
                  <a:lnTo>
                    <a:pt x="873" y="48"/>
                  </a:lnTo>
                  <a:lnTo>
                    <a:pt x="877" y="32"/>
                  </a:lnTo>
                  <a:lnTo>
                    <a:pt x="881" y="32"/>
                  </a:lnTo>
                  <a:lnTo>
                    <a:pt x="885" y="16"/>
                  </a:lnTo>
                  <a:lnTo>
                    <a:pt x="889" y="40"/>
                  </a:lnTo>
                  <a:lnTo>
                    <a:pt x="893" y="36"/>
                  </a:lnTo>
                  <a:lnTo>
                    <a:pt x="897" y="64"/>
                  </a:lnTo>
                  <a:lnTo>
                    <a:pt x="901" y="60"/>
                  </a:lnTo>
                  <a:lnTo>
                    <a:pt x="905" y="48"/>
                  </a:lnTo>
                  <a:lnTo>
                    <a:pt x="909" y="64"/>
                  </a:lnTo>
                  <a:lnTo>
                    <a:pt x="913" y="28"/>
                  </a:lnTo>
                  <a:lnTo>
                    <a:pt x="917" y="40"/>
                  </a:lnTo>
                  <a:lnTo>
                    <a:pt x="921" y="32"/>
                  </a:lnTo>
                  <a:lnTo>
                    <a:pt x="925" y="48"/>
                  </a:lnTo>
                  <a:lnTo>
                    <a:pt x="929" y="32"/>
                  </a:lnTo>
                  <a:lnTo>
                    <a:pt x="933" y="60"/>
                  </a:lnTo>
                  <a:lnTo>
                    <a:pt x="937" y="40"/>
                  </a:lnTo>
                  <a:lnTo>
                    <a:pt x="941" y="80"/>
                  </a:lnTo>
                  <a:lnTo>
                    <a:pt x="945" y="20"/>
                  </a:lnTo>
                  <a:lnTo>
                    <a:pt x="949" y="36"/>
                  </a:lnTo>
                  <a:lnTo>
                    <a:pt x="953" y="20"/>
                  </a:lnTo>
                  <a:lnTo>
                    <a:pt x="957" y="68"/>
                  </a:lnTo>
                  <a:lnTo>
                    <a:pt x="961" y="16"/>
                  </a:lnTo>
                  <a:lnTo>
                    <a:pt x="965" y="48"/>
                  </a:lnTo>
                  <a:lnTo>
                    <a:pt x="969" y="32"/>
                  </a:lnTo>
                  <a:lnTo>
                    <a:pt x="973" y="16"/>
                  </a:lnTo>
                  <a:lnTo>
                    <a:pt x="977" y="36"/>
                  </a:lnTo>
                  <a:lnTo>
                    <a:pt x="981" y="68"/>
                  </a:lnTo>
                  <a:lnTo>
                    <a:pt x="985" y="44"/>
                  </a:lnTo>
                  <a:lnTo>
                    <a:pt x="989" y="72"/>
                  </a:lnTo>
                  <a:lnTo>
                    <a:pt x="993" y="56"/>
                  </a:lnTo>
                  <a:lnTo>
                    <a:pt x="997" y="60"/>
                  </a:lnTo>
                  <a:lnTo>
                    <a:pt x="1001" y="52"/>
                  </a:lnTo>
                  <a:lnTo>
                    <a:pt x="1005" y="44"/>
                  </a:lnTo>
                  <a:lnTo>
                    <a:pt x="1009" y="44"/>
                  </a:lnTo>
                  <a:lnTo>
                    <a:pt x="1013" y="20"/>
                  </a:lnTo>
                  <a:lnTo>
                    <a:pt x="1017" y="24"/>
                  </a:lnTo>
                  <a:lnTo>
                    <a:pt x="1021" y="32"/>
                  </a:lnTo>
                  <a:lnTo>
                    <a:pt x="1029" y="48"/>
                  </a:lnTo>
                  <a:lnTo>
                    <a:pt x="1029" y="92"/>
                  </a:lnTo>
                  <a:lnTo>
                    <a:pt x="1021" y="76"/>
                  </a:lnTo>
                  <a:lnTo>
                    <a:pt x="1017" y="68"/>
                  </a:lnTo>
                  <a:lnTo>
                    <a:pt x="1013" y="60"/>
                  </a:lnTo>
                  <a:lnTo>
                    <a:pt x="1009" y="84"/>
                  </a:lnTo>
                  <a:lnTo>
                    <a:pt x="1005" y="88"/>
                  </a:lnTo>
                  <a:lnTo>
                    <a:pt x="1001" y="96"/>
                  </a:lnTo>
                  <a:lnTo>
                    <a:pt x="997" y="104"/>
                  </a:lnTo>
                  <a:lnTo>
                    <a:pt x="993" y="100"/>
                  </a:lnTo>
                  <a:lnTo>
                    <a:pt x="989" y="116"/>
                  </a:lnTo>
                  <a:lnTo>
                    <a:pt x="985" y="88"/>
                  </a:lnTo>
                  <a:lnTo>
                    <a:pt x="981" y="112"/>
                  </a:lnTo>
                  <a:lnTo>
                    <a:pt x="977" y="80"/>
                  </a:lnTo>
                  <a:lnTo>
                    <a:pt x="973" y="60"/>
                  </a:lnTo>
                  <a:lnTo>
                    <a:pt x="969" y="76"/>
                  </a:lnTo>
                  <a:lnTo>
                    <a:pt x="965" y="92"/>
                  </a:lnTo>
                  <a:lnTo>
                    <a:pt x="961" y="60"/>
                  </a:lnTo>
                  <a:lnTo>
                    <a:pt x="957" y="112"/>
                  </a:lnTo>
                  <a:lnTo>
                    <a:pt x="953" y="60"/>
                  </a:lnTo>
                  <a:lnTo>
                    <a:pt x="949" y="76"/>
                  </a:lnTo>
                  <a:lnTo>
                    <a:pt x="945" y="64"/>
                  </a:lnTo>
                  <a:lnTo>
                    <a:pt x="941" y="124"/>
                  </a:lnTo>
                  <a:lnTo>
                    <a:pt x="937" y="80"/>
                  </a:lnTo>
                  <a:lnTo>
                    <a:pt x="933" y="100"/>
                  </a:lnTo>
                  <a:lnTo>
                    <a:pt x="929" y="72"/>
                  </a:lnTo>
                  <a:lnTo>
                    <a:pt x="925" y="92"/>
                  </a:lnTo>
                  <a:lnTo>
                    <a:pt x="921" y="72"/>
                  </a:lnTo>
                  <a:lnTo>
                    <a:pt x="917" y="84"/>
                  </a:lnTo>
                  <a:lnTo>
                    <a:pt x="913" y="72"/>
                  </a:lnTo>
                  <a:lnTo>
                    <a:pt x="909" y="108"/>
                  </a:lnTo>
                  <a:lnTo>
                    <a:pt x="905" y="92"/>
                  </a:lnTo>
                  <a:lnTo>
                    <a:pt x="901" y="104"/>
                  </a:lnTo>
                  <a:lnTo>
                    <a:pt x="897" y="108"/>
                  </a:lnTo>
                  <a:lnTo>
                    <a:pt x="893" y="80"/>
                  </a:lnTo>
                  <a:lnTo>
                    <a:pt x="889" y="80"/>
                  </a:lnTo>
                  <a:lnTo>
                    <a:pt x="885" y="60"/>
                  </a:lnTo>
                  <a:lnTo>
                    <a:pt x="881" y="76"/>
                  </a:lnTo>
                  <a:lnTo>
                    <a:pt x="877" y="76"/>
                  </a:lnTo>
                  <a:lnTo>
                    <a:pt x="873" y="92"/>
                  </a:lnTo>
                  <a:lnTo>
                    <a:pt x="869" y="68"/>
                  </a:lnTo>
                  <a:lnTo>
                    <a:pt x="865" y="80"/>
                  </a:lnTo>
                  <a:lnTo>
                    <a:pt x="861" y="108"/>
                  </a:lnTo>
                  <a:lnTo>
                    <a:pt x="857" y="56"/>
                  </a:lnTo>
                  <a:lnTo>
                    <a:pt x="853" y="104"/>
                  </a:lnTo>
                  <a:lnTo>
                    <a:pt x="849" y="88"/>
                  </a:lnTo>
                  <a:lnTo>
                    <a:pt x="845" y="100"/>
                  </a:lnTo>
                  <a:lnTo>
                    <a:pt x="841" y="64"/>
                  </a:lnTo>
                  <a:lnTo>
                    <a:pt x="837" y="108"/>
                  </a:lnTo>
                  <a:lnTo>
                    <a:pt x="832" y="76"/>
                  </a:lnTo>
                  <a:lnTo>
                    <a:pt x="828" y="88"/>
                  </a:lnTo>
                  <a:lnTo>
                    <a:pt x="824" y="76"/>
                  </a:lnTo>
                  <a:lnTo>
                    <a:pt x="820" y="68"/>
                  </a:lnTo>
                  <a:lnTo>
                    <a:pt x="816" y="72"/>
                  </a:lnTo>
                  <a:lnTo>
                    <a:pt x="812" y="92"/>
                  </a:lnTo>
                  <a:lnTo>
                    <a:pt x="808" y="104"/>
                  </a:lnTo>
                  <a:lnTo>
                    <a:pt x="804" y="104"/>
                  </a:lnTo>
                  <a:lnTo>
                    <a:pt x="800" y="92"/>
                  </a:lnTo>
                  <a:lnTo>
                    <a:pt x="796" y="96"/>
                  </a:lnTo>
                  <a:lnTo>
                    <a:pt x="792" y="80"/>
                  </a:lnTo>
                  <a:lnTo>
                    <a:pt x="788" y="100"/>
                  </a:lnTo>
                  <a:lnTo>
                    <a:pt x="784" y="80"/>
                  </a:lnTo>
                  <a:lnTo>
                    <a:pt x="780" y="60"/>
                  </a:lnTo>
                  <a:lnTo>
                    <a:pt x="776" y="84"/>
                  </a:lnTo>
                  <a:lnTo>
                    <a:pt x="772" y="100"/>
                  </a:lnTo>
                  <a:lnTo>
                    <a:pt x="768" y="100"/>
                  </a:lnTo>
                  <a:lnTo>
                    <a:pt x="764" y="96"/>
                  </a:lnTo>
                  <a:lnTo>
                    <a:pt x="760" y="108"/>
                  </a:lnTo>
                  <a:lnTo>
                    <a:pt x="756" y="104"/>
                  </a:lnTo>
                  <a:lnTo>
                    <a:pt x="752" y="100"/>
                  </a:lnTo>
                  <a:lnTo>
                    <a:pt x="748" y="84"/>
                  </a:lnTo>
                  <a:lnTo>
                    <a:pt x="744" y="80"/>
                  </a:lnTo>
                  <a:lnTo>
                    <a:pt x="740" y="80"/>
                  </a:lnTo>
                  <a:lnTo>
                    <a:pt x="736" y="92"/>
                  </a:lnTo>
                  <a:lnTo>
                    <a:pt x="732" y="64"/>
                  </a:lnTo>
                  <a:lnTo>
                    <a:pt x="728" y="96"/>
                  </a:lnTo>
                  <a:lnTo>
                    <a:pt x="724" y="76"/>
                  </a:lnTo>
                  <a:lnTo>
                    <a:pt x="720" y="72"/>
                  </a:lnTo>
                  <a:lnTo>
                    <a:pt x="716" y="80"/>
                  </a:lnTo>
                  <a:lnTo>
                    <a:pt x="712" y="68"/>
                  </a:lnTo>
                  <a:lnTo>
                    <a:pt x="708" y="72"/>
                  </a:lnTo>
                  <a:lnTo>
                    <a:pt x="704" y="100"/>
                  </a:lnTo>
                  <a:lnTo>
                    <a:pt x="700" y="72"/>
                  </a:lnTo>
                  <a:lnTo>
                    <a:pt x="696" y="112"/>
                  </a:lnTo>
                  <a:lnTo>
                    <a:pt x="692" y="96"/>
                  </a:lnTo>
                  <a:lnTo>
                    <a:pt x="688" y="72"/>
                  </a:lnTo>
                  <a:lnTo>
                    <a:pt x="684" y="108"/>
                  </a:lnTo>
                  <a:lnTo>
                    <a:pt x="680" y="76"/>
                  </a:lnTo>
                  <a:lnTo>
                    <a:pt x="676" y="120"/>
                  </a:lnTo>
                  <a:lnTo>
                    <a:pt x="672" y="68"/>
                  </a:lnTo>
                  <a:lnTo>
                    <a:pt x="668" y="120"/>
                  </a:lnTo>
                  <a:lnTo>
                    <a:pt x="664" y="84"/>
                  </a:lnTo>
                  <a:lnTo>
                    <a:pt x="660" y="92"/>
                  </a:lnTo>
                  <a:lnTo>
                    <a:pt x="656" y="68"/>
                  </a:lnTo>
                  <a:lnTo>
                    <a:pt x="652" y="96"/>
                  </a:lnTo>
                  <a:lnTo>
                    <a:pt x="648" y="44"/>
                  </a:lnTo>
                  <a:lnTo>
                    <a:pt x="644" y="72"/>
                  </a:lnTo>
                  <a:lnTo>
                    <a:pt x="640" y="60"/>
                  </a:lnTo>
                  <a:lnTo>
                    <a:pt x="636" y="72"/>
                  </a:lnTo>
                  <a:lnTo>
                    <a:pt x="632" y="84"/>
                  </a:lnTo>
                  <a:lnTo>
                    <a:pt x="628" y="76"/>
                  </a:lnTo>
                  <a:lnTo>
                    <a:pt x="624" y="92"/>
                  </a:lnTo>
                  <a:lnTo>
                    <a:pt x="620" y="80"/>
                  </a:lnTo>
                  <a:lnTo>
                    <a:pt x="616" y="80"/>
                  </a:lnTo>
                  <a:lnTo>
                    <a:pt x="612" y="68"/>
                  </a:lnTo>
                  <a:lnTo>
                    <a:pt x="608" y="80"/>
                  </a:lnTo>
                  <a:lnTo>
                    <a:pt x="604" y="68"/>
                  </a:lnTo>
                  <a:lnTo>
                    <a:pt x="600" y="92"/>
                  </a:lnTo>
                  <a:lnTo>
                    <a:pt x="596" y="92"/>
                  </a:lnTo>
                  <a:lnTo>
                    <a:pt x="592" y="88"/>
                  </a:lnTo>
                  <a:lnTo>
                    <a:pt x="588" y="88"/>
                  </a:lnTo>
                  <a:lnTo>
                    <a:pt x="584" y="120"/>
                  </a:lnTo>
                  <a:lnTo>
                    <a:pt x="580" y="116"/>
                  </a:lnTo>
                  <a:lnTo>
                    <a:pt x="576" y="96"/>
                  </a:lnTo>
                  <a:lnTo>
                    <a:pt x="572" y="104"/>
                  </a:lnTo>
                  <a:lnTo>
                    <a:pt x="568" y="68"/>
                  </a:lnTo>
                  <a:lnTo>
                    <a:pt x="564" y="76"/>
                  </a:lnTo>
                  <a:lnTo>
                    <a:pt x="560" y="80"/>
                  </a:lnTo>
                  <a:lnTo>
                    <a:pt x="556" y="92"/>
                  </a:lnTo>
                  <a:lnTo>
                    <a:pt x="552" y="68"/>
                  </a:lnTo>
                  <a:lnTo>
                    <a:pt x="548" y="96"/>
                  </a:lnTo>
                  <a:lnTo>
                    <a:pt x="544" y="92"/>
                  </a:lnTo>
                  <a:lnTo>
                    <a:pt x="540" y="120"/>
                  </a:lnTo>
                  <a:lnTo>
                    <a:pt x="536" y="88"/>
                  </a:lnTo>
                  <a:lnTo>
                    <a:pt x="532" y="88"/>
                  </a:lnTo>
                  <a:lnTo>
                    <a:pt x="528" y="76"/>
                  </a:lnTo>
                  <a:lnTo>
                    <a:pt x="524" y="88"/>
                  </a:lnTo>
                  <a:lnTo>
                    <a:pt x="520" y="68"/>
                  </a:lnTo>
                  <a:lnTo>
                    <a:pt x="516" y="100"/>
                  </a:lnTo>
                  <a:lnTo>
                    <a:pt x="508" y="96"/>
                  </a:lnTo>
                  <a:lnTo>
                    <a:pt x="504" y="104"/>
                  </a:lnTo>
                  <a:lnTo>
                    <a:pt x="500" y="88"/>
                  </a:lnTo>
                  <a:lnTo>
                    <a:pt x="496" y="72"/>
                  </a:lnTo>
                  <a:lnTo>
                    <a:pt x="492" y="68"/>
                  </a:lnTo>
                  <a:lnTo>
                    <a:pt x="488" y="92"/>
                  </a:lnTo>
                  <a:lnTo>
                    <a:pt x="484" y="64"/>
                  </a:lnTo>
                  <a:lnTo>
                    <a:pt x="480" y="76"/>
                  </a:lnTo>
                  <a:lnTo>
                    <a:pt x="476" y="76"/>
                  </a:lnTo>
                  <a:lnTo>
                    <a:pt x="472" y="60"/>
                  </a:lnTo>
                  <a:lnTo>
                    <a:pt x="468" y="76"/>
                  </a:lnTo>
                  <a:lnTo>
                    <a:pt x="464" y="68"/>
                  </a:lnTo>
                  <a:lnTo>
                    <a:pt x="460" y="88"/>
                  </a:lnTo>
                  <a:lnTo>
                    <a:pt x="456" y="48"/>
                  </a:lnTo>
                  <a:lnTo>
                    <a:pt x="452" y="96"/>
                  </a:lnTo>
                  <a:lnTo>
                    <a:pt x="448" y="88"/>
                  </a:lnTo>
                  <a:lnTo>
                    <a:pt x="444" y="124"/>
                  </a:lnTo>
                  <a:lnTo>
                    <a:pt x="440" y="100"/>
                  </a:lnTo>
                  <a:lnTo>
                    <a:pt x="436" y="132"/>
                  </a:lnTo>
                  <a:lnTo>
                    <a:pt x="432" y="100"/>
                  </a:lnTo>
                  <a:lnTo>
                    <a:pt x="428" y="68"/>
                  </a:lnTo>
                  <a:lnTo>
                    <a:pt x="424" y="80"/>
                  </a:lnTo>
                  <a:lnTo>
                    <a:pt x="420" y="52"/>
                  </a:lnTo>
                  <a:lnTo>
                    <a:pt x="416" y="76"/>
                  </a:lnTo>
                  <a:lnTo>
                    <a:pt x="412" y="68"/>
                  </a:lnTo>
                  <a:lnTo>
                    <a:pt x="408" y="72"/>
                  </a:lnTo>
                  <a:lnTo>
                    <a:pt x="404" y="56"/>
                  </a:lnTo>
                  <a:lnTo>
                    <a:pt x="400" y="84"/>
                  </a:lnTo>
                  <a:lnTo>
                    <a:pt x="396" y="108"/>
                  </a:lnTo>
                  <a:lnTo>
                    <a:pt x="392" y="84"/>
                  </a:lnTo>
                  <a:lnTo>
                    <a:pt x="388" y="84"/>
                  </a:lnTo>
                  <a:lnTo>
                    <a:pt x="384" y="68"/>
                  </a:lnTo>
                  <a:lnTo>
                    <a:pt x="380" y="92"/>
                  </a:lnTo>
                  <a:lnTo>
                    <a:pt x="376" y="60"/>
                  </a:lnTo>
                  <a:lnTo>
                    <a:pt x="372" y="100"/>
                  </a:lnTo>
                  <a:lnTo>
                    <a:pt x="368" y="60"/>
                  </a:lnTo>
                  <a:lnTo>
                    <a:pt x="364" y="84"/>
                  </a:lnTo>
                  <a:lnTo>
                    <a:pt x="360" y="64"/>
                  </a:lnTo>
                  <a:lnTo>
                    <a:pt x="356" y="104"/>
                  </a:lnTo>
                  <a:lnTo>
                    <a:pt x="352" y="68"/>
                  </a:lnTo>
                  <a:lnTo>
                    <a:pt x="348" y="112"/>
                  </a:lnTo>
                  <a:lnTo>
                    <a:pt x="344" y="100"/>
                  </a:lnTo>
                  <a:lnTo>
                    <a:pt x="340" y="108"/>
                  </a:lnTo>
                  <a:lnTo>
                    <a:pt x="336" y="84"/>
                  </a:lnTo>
                  <a:lnTo>
                    <a:pt x="332" y="120"/>
                  </a:lnTo>
                  <a:lnTo>
                    <a:pt x="328" y="88"/>
                  </a:lnTo>
                  <a:lnTo>
                    <a:pt x="324" y="96"/>
                  </a:lnTo>
                  <a:lnTo>
                    <a:pt x="320" y="72"/>
                  </a:lnTo>
                  <a:lnTo>
                    <a:pt x="316" y="68"/>
                  </a:lnTo>
                  <a:lnTo>
                    <a:pt x="312" y="64"/>
                  </a:lnTo>
                  <a:lnTo>
                    <a:pt x="308" y="84"/>
                  </a:lnTo>
                  <a:lnTo>
                    <a:pt x="304" y="92"/>
                  </a:lnTo>
                  <a:lnTo>
                    <a:pt x="300" y="80"/>
                  </a:lnTo>
                  <a:lnTo>
                    <a:pt x="296" y="120"/>
                  </a:lnTo>
                  <a:lnTo>
                    <a:pt x="292" y="104"/>
                  </a:lnTo>
                  <a:lnTo>
                    <a:pt x="288" y="88"/>
                  </a:lnTo>
                  <a:lnTo>
                    <a:pt x="284" y="104"/>
                  </a:lnTo>
                  <a:lnTo>
                    <a:pt x="280" y="92"/>
                  </a:lnTo>
                  <a:lnTo>
                    <a:pt x="276" y="88"/>
                  </a:lnTo>
                  <a:lnTo>
                    <a:pt x="272" y="92"/>
                  </a:lnTo>
                  <a:lnTo>
                    <a:pt x="268" y="88"/>
                  </a:lnTo>
                  <a:lnTo>
                    <a:pt x="264" y="68"/>
                  </a:lnTo>
                  <a:lnTo>
                    <a:pt x="260" y="76"/>
                  </a:lnTo>
                  <a:lnTo>
                    <a:pt x="256" y="104"/>
                  </a:lnTo>
                  <a:lnTo>
                    <a:pt x="252" y="76"/>
                  </a:lnTo>
                  <a:lnTo>
                    <a:pt x="248" y="80"/>
                  </a:lnTo>
                  <a:lnTo>
                    <a:pt x="244" y="72"/>
                  </a:lnTo>
                  <a:lnTo>
                    <a:pt x="240" y="84"/>
                  </a:lnTo>
                  <a:lnTo>
                    <a:pt x="236" y="88"/>
                  </a:lnTo>
                  <a:lnTo>
                    <a:pt x="232" y="100"/>
                  </a:lnTo>
                  <a:lnTo>
                    <a:pt x="228" y="88"/>
                  </a:lnTo>
                  <a:lnTo>
                    <a:pt x="224" y="120"/>
                  </a:lnTo>
                  <a:lnTo>
                    <a:pt x="220" y="84"/>
                  </a:lnTo>
                  <a:lnTo>
                    <a:pt x="216" y="124"/>
                  </a:lnTo>
                  <a:lnTo>
                    <a:pt x="212" y="84"/>
                  </a:lnTo>
                  <a:lnTo>
                    <a:pt x="208" y="80"/>
                  </a:lnTo>
                  <a:lnTo>
                    <a:pt x="204" y="84"/>
                  </a:lnTo>
                  <a:lnTo>
                    <a:pt x="200" y="80"/>
                  </a:lnTo>
                  <a:lnTo>
                    <a:pt x="196" y="64"/>
                  </a:lnTo>
                  <a:lnTo>
                    <a:pt x="192" y="96"/>
                  </a:lnTo>
                  <a:lnTo>
                    <a:pt x="188" y="56"/>
                  </a:lnTo>
                  <a:lnTo>
                    <a:pt x="184" y="60"/>
                  </a:lnTo>
                  <a:lnTo>
                    <a:pt x="180" y="92"/>
                  </a:lnTo>
                  <a:lnTo>
                    <a:pt x="176" y="84"/>
                  </a:lnTo>
                  <a:lnTo>
                    <a:pt x="172" y="88"/>
                  </a:lnTo>
                  <a:lnTo>
                    <a:pt x="168" y="104"/>
                  </a:lnTo>
                  <a:lnTo>
                    <a:pt x="164" y="120"/>
                  </a:lnTo>
                  <a:lnTo>
                    <a:pt x="160" y="92"/>
                  </a:lnTo>
                  <a:lnTo>
                    <a:pt x="156" y="72"/>
                  </a:lnTo>
                  <a:lnTo>
                    <a:pt x="152" y="112"/>
                  </a:lnTo>
                  <a:lnTo>
                    <a:pt x="148" y="76"/>
                  </a:lnTo>
                  <a:lnTo>
                    <a:pt x="144" y="100"/>
                  </a:lnTo>
                  <a:lnTo>
                    <a:pt x="140" y="112"/>
                  </a:lnTo>
                  <a:lnTo>
                    <a:pt x="136" y="84"/>
                  </a:lnTo>
                  <a:lnTo>
                    <a:pt x="132" y="100"/>
                  </a:lnTo>
                  <a:lnTo>
                    <a:pt x="128" y="52"/>
                  </a:lnTo>
                  <a:lnTo>
                    <a:pt x="124" y="56"/>
                  </a:lnTo>
                  <a:lnTo>
                    <a:pt x="120" y="84"/>
                  </a:lnTo>
                  <a:lnTo>
                    <a:pt x="116" y="72"/>
                  </a:lnTo>
                  <a:lnTo>
                    <a:pt x="112" y="56"/>
                  </a:lnTo>
                  <a:lnTo>
                    <a:pt x="108" y="60"/>
                  </a:lnTo>
                  <a:lnTo>
                    <a:pt x="104" y="88"/>
                  </a:lnTo>
                  <a:lnTo>
                    <a:pt x="100" y="56"/>
                  </a:lnTo>
                  <a:lnTo>
                    <a:pt x="96" y="104"/>
                  </a:lnTo>
                  <a:lnTo>
                    <a:pt x="92" y="80"/>
                  </a:lnTo>
                  <a:lnTo>
                    <a:pt x="88" y="72"/>
                  </a:lnTo>
                  <a:lnTo>
                    <a:pt x="84" y="108"/>
                  </a:lnTo>
                  <a:lnTo>
                    <a:pt x="80" y="80"/>
                  </a:lnTo>
                  <a:lnTo>
                    <a:pt x="76" y="112"/>
                  </a:lnTo>
                  <a:lnTo>
                    <a:pt x="72" y="92"/>
                  </a:lnTo>
                  <a:lnTo>
                    <a:pt x="68" y="92"/>
                  </a:lnTo>
                  <a:lnTo>
                    <a:pt x="64" y="80"/>
                  </a:lnTo>
                  <a:lnTo>
                    <a:pt x="60" y="60"/>
                  </a:lnTo>
                  <a:lnTo>
                    <a:pt x="56" y="84"/>
                  </a:lnTo>
                  <a:lnTo>
                    <a:pt x="52" y="64"/>
                  </a:lnTo>
                  <a:lnTo>
                    <a:pt x="48" y="60"/>
                  </a:lnTo>
                  <a:lnTo>
                    <a:pt x="44" y="64"/>
                  </a:lnTo>
                  <a:lnTo>
                    <a:pt x="40" y="72"/>
                  </a:lnTo>
                  <a:lnTo>
                    <a:pt x="36" y="96"/>
                  </a:lnTo>
                  <a:lnTo>
                    <a:pt x="32" y="80"/>
                  </a:lnTo>
                  <a:lnTo>
                    <a:pt x="28" y="92"/>
                  </a:lnTo>
                  <a:lnTo>
                    <a:pt x="24" y="88"/>
                  </a:lnTo>
                  <a:lnTo>
                    <a:pt x="20" y="92"/>
                  </a:lnTo>
                  <a:lnTo>
                    <a:pt x="16" y="128"/>
                  </a:lnTo>
                  <a:lnTo>
                    <a:pt x="12" y="100"/>
                  </a:lnTo>
                  <a:lnTo>
                    <a:pt x="8" y="100"/>
                  </a:lnTo>
                  <a:lnTo>
                    <a:pt x="4" y="100"/>
                  </a:lnTo>
                  <a:lnTo>
                    <a:pt x="0" y="84"/>
                  </a:lnTo>
                  <a:lnTo>
                    <a:pt x="0" y="44"/>
                  </a:lnTo>
                  <a:close/>
                </a:path>
              </a:pathLst>
            </a:custGeom>
            <a:solidFill>
              <a:srgbClr val="CCCCCC"/>
            </a:solidFill>
            <a:ln w="9525">
              <a:noFill/>
              <a:round/>
              <a:headEnd/>
              <a:tailEnd/>
            </a:ln>
          </p:spPr>
          <p:txBody>
            <a:bodyPr/>
            <a:lstStyle/>
            <a:p>
              <a:endParaRPr lang="en-GB"/>
            </a:p>
          </p:txBody>
        </p:sp>
        <p:sp>
          <p:nvSpPr>
            <p:cNvPr id="147" name="Freeform 170"/>
            <p:cNvSpPr>
              <a:spLocks/>
            </p:cNvSpPr>
            <p:nvPr/>
          </p:nvSpPr>
          <p:spPr bwMode="auto">
            <a:xfrm>
              <a:off x="7473702" y="4741193"/>
              <a:ext cx="1633537" cy="209550"/>
            </a:xfrm>
            <a:custGeom>
              <a:avLst/>
              <a:gdLst>
                <a:gd name="T0" fmla="*/ 80644962 w 1029"/>
                <a:gd name="T1" fmla="*/ 100806228 h 132"/>
                <a:gd name="T2" fmla="*/ 171370541 w 1029"/>
                <a:gd name="T3" fmla="*/ 120967494 h 132"/>
                <a:gd name="T4" fmla="*/ 262096145 w 1029"/>
                <a:gd name="T5" fmla="*/ 110886873 h 132"/>
                <a:gd name="T6" fmla="*/ 352821699 w 1029"/>
                <a:gd name="T7" fmla="*/ 161289975 h 132"/>
                <a:gd name="T8" fmla="*/ 443547352 w 1029"/>
                <a:gd name="T9" fmla="*/ 100806228 h 132"/>
                <a:gd name="T10" fmla="*/ 534272906 w 1029"/>
                <a:gd name="T11" fmla="*/ 100806228 h 132"/>
                <a:gd name="T12" fmla="*/ 624998461 w 1029"/>
                <a:gd name="T13" fmla="*/ 90725608 h 132"/>
                <a:gd name="T14" fmla="*/ 715724015 w 1029"/>
                <a:gd name="T15" fmla="*/ 151209355 h 132"/>
                <a:gd name="T16" fmla="*/ 806449569 w 1029"/>
                <a:gd name="T17" fmla="*/ 80644988 h 132"/>
                <a:gd name="T18" fmla="*/ 897175322 w 1029"/>
                <a:gd name="T19" fmla="*/ 161289975 h 132"/>
                <a:gd name="T20" fmla="*/ 987900876 w 1029"/>
                <a:gd name="T21" fmla="*/ 110886873 h 132"/>
                <a:gd name="T22" fmla="*/ 1078626430 w 1029"/>
                <a:gd name="T23" fmla="*/ 60483747 h 132"/>
                <a:gd name="T24" fmla="*/ 1169351984 w 1029"/>
                <a:gd name="T25" fmla="*/ 70564367 h 132"/>
                <a:gd name="T26" fmla="*/ 1260077538 w 1029"/>
                <a:gd name="T27" fmla="*/ 110886873 h 132"/>
                <a:gd name="T28" fmla="*/ 1360883710 w 1029"/>
                <a:gd name="T29" fmla="*/ 191531836 h 132"/>
                <a:gd name="T30" fmla="*/ 1451609264 w 1029"/>
                <a:gd name="T31" fmla="*/ 131048114 h 132"/>
                <a:gd name="T32" fmla="*/ 1542334818 w 1029"/>
                <a:gd name="T33" fmla="*/ 70564367 h 132"/>
                <a:gd name="T34" fmla="*/ 1633060372 w 1029"/>
                <a:gd name="T35" fmla="*/ 0 h 132"/>
                <a:gd name="T36" fmla="*/ 1723786323 w 1029"/>
                <a:gd name="T37" fmla="*/ 161289975 h 132"/>
                <a:gd name="T38" fmla="*/ 1814510290 w 1029"/>
                <a:gd name="T39" fmla="*/ 80644988 h 132"/>
                <a:gd name="T40" fmla="*/ 1905235844 w 1029"/>
                <a:gd name="T41" fmla="*/ 141128734 h 132"/>
                <a:gd name="T42" fmla="*/ 1995961398 w 1029"/>
                <a:gd name="T43" fmla="*/ 90725608 h 132"/>
                <a:gd name="T44" fmla="*/ 2086686952 w 1029"/>
                <a:gd name="T45" fmla="*/ 110886873 h 132"/>
                <a:gd name="T46" fmla="*/ 2147483647 w 1029"/>
                <a:gd name="T47" fmla="*/ 90725608 h 132"/>
                <a:gd name="T48" fmla="*/ 2147483647 w 1029"/>
                <a:gd name="T49" fmla="*/ 151209355 h 132"/>
                <a:gd name="T50" fmla="*/ 2147483647 w 1029"/>
                <a:gd name="T51" fmla="*/ 100806228 h 132"/>
                <a:gd name="T52" fmla="*/ 2147483647 w 1029"/>
                <a:gd name="T53" fmla="*/ 40322494 h 132"/>
                <a:gd name="T54" fmla="*/ 2147483647 w 1029"/>
                <a:gd name="T55" fmla="*/ 110886873 h 132"/>
                <a:gd name="T56" fmla="*/ 2147483647 w 1029"/>
                <a:gd name="T57" fmla="*/ 211693126 h 132"/>
                <a:gd name="T58" fmla="*/ 2147483647 w 1029"/>
                <a:gd name="T59" fmla="*/ 151209355 h 132"/>
                <a:gd name="T60" fmla="*/ 2147483647 w 1029"/>
                <a:gd name="T61" fmla="*/ 201612456 h 132"/>
                <a:gd name="T62" fmla="*/ 2147483647 w 1029"/>
                <a:gd name="T63" fmla="*/ 262096228 h 132"/>
                <a:gd name="T64" fmla="*/ 2147483647 w 1029"/>
                <a:gd name="T65" fmla="*/ 201612456 h 132"/>
                <a:gd name="T66" fmla="*/ 2086686952 w 1029"/>
                <a:gd name="T67" fmla="*/ 221773747 h 132"/>
                <a:gd name="T68" fmla="*/ 1995961398 w 1029"/>
                <a:gd name="T69" fmla="*/ 201612456 h 132"/>
                <a:gd name="T70" fmla="*/ 1905235844 w 1029"/>
                <a:gd name="T71" fmla="*/ 262096228 h 132"/>
                <a:gd name="T72" fmla="*/ 1814510290 w 1029"/>
                <a:gd name="T73" fmla="*/ 181451216 h 132"/>
                <a:gd name="T74" fmla="*/ 1723786323 w 1029"/>
                <a:gd name="T75" fmla="*/ 272176848 h 132"/>
                <a:gd name="T76" fmla="*/ 1633060372 w 1029"/>
                <a:gd name="T77" fmla="*/ 110886873 h 132"/>
                <a:gd name="T78" fmla="*/ 1542334818 w 1029"/>
                <a:gd name="T79" fmla="*/ 171370595 h 132"/>
                <a:gd name="T80" fmla="*/ 1451609264 w 1029"/>
                <a:gd name="T81" fmla="*/ 241934987 h 132"/>
                <a:gd name="T82" fmla="*/ 1360883710 w 1029"/>
                <a:gd name="T83" fmla="*/ 302418709 h 132"/>
                <a:gd name="T84" fmla="*/ 1260077538 w 1029"/>
                <a:gd name="T85" fmla="*/ 221773747 h 132"/>
                <a:gd name="T86" fmla="*/ 1169351984 w 1029"/>
                <a:gd name="T87" fmla="*/ 171370595 h 132"/>
                <a:gd name="T88" fmla="*/ 1078626430 w 1029"/>
                <a:gd name="T89" fmla="*/ 171370595 h 132"/>
                <a:gd name="T90" fmla="*/ 987900876 w 1029"/>
                <a:gd name="T91" fmla="*/ 211693126 h 132"/>
                <a:gd name="T92" fmla="*/ 897175322 w 1029"/>
                <a:gd name="T93" fmla="*/ 262096228 h 132"/>
                <a:gd name="T94" fmla="*/ 806449569 w 1029"/>
                <a:gd name="T95" fmla="*/ 181451216 h 132"/>
                <a:gd name="T96" fmla="*/ 715724015 w 1029"/>
                <a:gd name="T97" fmla="*/ 262096228 h 132"/>
                <a:gd name="T98" fmla="*/ 624998461 w 1029"/>
                <a:gd name="T99" fmla="*/ 201612456 h 132"/>
                <a:gd name="T100" fmla="*/ 534272906 w 1029"/>
                <a:gd name="T101" fmla="*/ 211693126 h 132"/>
                <a:gd name="T102" fmla="*/ 443547352 w 1029"/>
                <a:gd name="T103" fmla="*/ 211693126 h 132"/>
                <a:gd name="T104" fmla="*/ 352821699 w 1029"/>
                <a:gd name="T105" fmla="*/ 282257469 h 132"/>
                <a:gd name="T106" fmla="*/ 262096145 w 1029"/>
                <a:gd name="T107" fmla="*/ 221773747 h 132"/>
                <a:gd name="T108" fmla="*/ 171370541 w 1029"/>
                <a:gd name="T109" fmla="*/ 231854367 h 132"/>
                <a:gd name="T110" fmla="*/ 80644962 w 1029"/>
                <a:gd name="T111" fmla="*/ 201612456 h 132"/>
                <a:gd name="T112" fmla="*/ 0 w 1029"/>
                <a:gd name="T113" fmla="*/ 110886873 h 1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132"/>
                <a:gd name="T173" fmla="*/ 1029 w 1029"/>
                <a:gd name="T174" fmla="*/ 132 h 1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132">
                  <a:moveTo>
                    <a:pt x="0" y="44"/>
                  </a:moveTo>
                  <a:lnTo>
                    <a:pt x="4" y="60"/>
                  </a:lnTo>
                  <a:lnTo>
                    <a:pt x="8" y="60"/>
                  </a:lnTo>
                  <a:lnTo>
                    <a:pt x="12" y="56"/>
                  </a:lnTo>
                  <a:lnTo>
                    <a:pt x="16" y="84"/>
                  </a:lnTo>
                  <a:lnTo>
                    <a:pt x="20" y="52"/>
                  </a:lnTo>
                  <a:lnTo>
                    <a:pt x="24" y="48"/>
                  </a:lnTo>
                  <a:lnTo>
                    <a:pt x="28" y="56"/>
                  </a:lnTo>
                  <a:lnTo>
                    <a:pt x="32" y="40"/>
                  </a:lnTo>
                  <a:lnTo>
                    <a:pt x="36" y="56"/>
                  </a:lnTo>
                  <a:lnTo>
                    <a:pt x="40" y="32"/>
                  </a:lnTo>
                  <a:lnTo>
                    <a:pt x="44" y="24"/>
                  </a:lnTo>
                  <a:lnTo>
                    <a:pt x="48" y="16"/>
                  </a:lnTo>
                  <a:lnTo>
                    <a:pt x="52" y="20"/>
                  </a:lnTo>
                  <a:lnTo>
                    <a:pt x="56" y="40"/>
                  </a:lnTo>
                  <a:lnTo>
                    <a:pt x="60" y="16"/>
                  </a:lnTo>
                  <a:lnTo>
                    <a:pt x="64" y="40"/>
                  </a:lnTo>
                  <a:lnTo>
                    <a:pt x="68" y="48"/>
                  </a:lnTo>
                  <a:lnTo>
                    <a:pt x="72" y="48"/>
                  </a:lnTo>
                  <a:lnTo>
                    <a:pt x="76" y="68"/>
                  </a:lnTo>
                  <a:lnTo>
                    <a:pt x="80" y="40"/>
                  </a:lnTo>
                  <a:lnTo>
                    <a:pt x="84" y="64"/>
                  </a:lnTo>
                  <a:lnTo>
                    <a:pt x="88" y="28"/>
                  </a:lnTo>
                  <a:lnTo>
                    <a:pt x="92" y="36"/>
                  </a:lnTo>
                  <a:lnTo>
                    <a:pt x="96" y="60"/>
                  </a:lnTo>
                  <a:lnTo>
                    <a:pt x="100" y="12"/>
                  </a:lnTo>
                  <a:lnTo>
                    <a:pt x="104" y="44"/>
                  </a:lnTo>
                  <a:lnTo>
                    <a:pt x="108" y="20"/>
                  </a:lnTo>
                  <a:lnTo>
                    <a:pt x="112" y="12"/>
                  </a:lnTo>
                  <a:lnTo>
                    <a:pt x="116" y="28"/>
                  </a:lnTo>
                  <a:lnTo>
                    <a:pt x="120" y="40"/>
                  </a:lnTo>
                  <a:lnTo>
                    <a:pt x="124" y="12"/>
                  </a:lnTo>
                  <a:lnTo>
                    <a:pt x="128" y="4"/>
                  </a:lnTo>
                  <a:lnTo>
                    <a:pt x="132" y="52"/>
                  </a:lnTo>
                  <a:lnTo>
                    <a:pt x="136" y="36"/>
                  </a:lnTo>
                  <a:lnTo>
                    <a:pt x="140" y="64"/>
                  </a:lnTo>
                  <a:lnTo>
                    <a:pt x="144" y="56"/>
                  </a:lnTo>
                  <a:lnTo>
                    <a:pt x="148" y="32"/>
                  </a:lnTo>
                  <a:lnTo>
                    <a:pt x="152" y="64"/>
                  </a:lnTo>
                  <a:lnTo>
                    <a:pt x="156" y="28"/>
                  </a:lnTo>
                  <a:lnTo>
                    <a:pt x="160" y="48"/>
                  </a:lnTo>
                  <a:lnTo>
                    <a:pt x="164" y="72"/>
                  </a:lnTo>
                  <a:lnTo>
                    <a:pt x="168" y="56"/>
                  </a:lnTo>
                  <a:lnTo>
                    <a:pt x="172" y="44"/>
                  </a:lnTo>
                  <a:lnTo>
                    <a:pt x="176" y="40"/>
                  </a:lnTo>
                  <a:lnTo>
                    <a:pt x="180" y="48"/>
                  </a:lnTo>
                  <a:lnTo>
                    <a:pt x="184" y="16"/>
                  </a:lnTo>
                  <a:lnTo>
                    <a:pt x="188" y="12"/>
                  </a:lnTo>
                  <a:lnTo>
                    <a:pt x="192" y="52"/>
                  </a:lnTo>
                  <a:lnTo>
                    <a:pt x="196" y="16"/>
                  </a:lnTo>
                  <a:lnTo>
                    <a:pt x="200" y="36"/>
                  </a:lnTo>
                  <a:lnTo>
                    <a:pt x="204" y="40"/>
                  </a:lnTo>
                  <a:lnTo>
                    <a:pt x="208" y="36"/>
                  </a:lnTo>
                  <a:lnTo>
                    <a:pt x="212" y="40"/>
                  </a:lnTo>
                  <a:lnTo>
                    <a:pt x="216" y="76"/>
                  </a:lnTo>
                  <a:lnTo>
                    <a:pt x="220" y="40"/>
                  </a:lnTo>
                  <a:lnTo>
                    <a:pt x="224" y="76"/>
                  </a:lnTo>
                  <a:lnTo>
                    <a:pt x="228" y="44"/>
                  </a:lnTo>
                  <a:lnTo>
                    <a:pt x="232" y="56"/>
                  </a:lnTo>
                  <a:lnTo>
                    <a:pt x="236" y="48"/>
                  </a:lnTo>
                  <a:lnTo>
                    <a:pt x="240" y="40"/>
                  </a:lnTo>
                  <a:lnTo>
                    <a:pt x="244" y="32"/>
                  </a:lnTo>
                  <a:lnTo>
                    <a:pt x="248" y="36"/>
                  </a:lnTo>
                  <a:lnTo>
                    <a:pt x="252" y="32"/>
                  </a:lnTo>
                  <a:lnTo>
                    <a:pt x="256" y="60"/>
                  </a:lnTo>
                  <a:lnTo>
                    <a:pt x="260" y="32"/>
                  </a:lnTo>
                  <a:lnTo>
                    <a:pt x="264" y="24"/>
                  </a:lnTo>
                  <a:lnTo>
                    <a:pt x="268" y="44"/>
                  </a:lnTo>
                  <a:lnTo>
                    <a:pt x="272" y="48"/>
                  </a:lnTo>
                  <a:lnTo>
                    <a:pt x="276" y="44"/>
                  </a:lnTo>
                  <a:lnTo>
                    <a:pt x="280" y="48"/>
                  </a:lnTo>
                  <a:lnTo>
                    <a:pt x="284" y="60"/>
                  </a:lnTo>
                  <a:lnTo>
                    <a:pt x="288" y="44"/>
                  </a:lnTo>
                  <a:lnTo>
                    <a:pt x="292" y="60"/>
                  </a:lnTo>
                  <a:lnTo>
                    <a:pt x="296" y="76"/>
                  </a:lnTo>
                  <a:lnTo>
                    <a:pt x="300" y="36"/>
                  </a:lnTo>
                  <a:lnTo>
                    <a:pt x="304" y="52"/>
                  </a:lnTo>
                  <a:lnTo>
                    <a:pt x="308" y="44"/>
                  </a:lnTo>
                  <a:lnTo>
                    <a:pt x="312" y="20"/>
                  </a:lnTo>
                  <a:lnTo>
                    <a:pt x="316" y="28"/>
                  </a:lnTo>
                  <a:lnTo>
                    <a:pt x="320" y="32"/>
                  </a:lnTo>
                  <a:lnTo>
                    <a:pt x="324" y="52"/>
                  </a:lnTo>
                  <a:lnTo>
                    <a:pt x="328" y="48"/>
                  </a:lnTo>
                  <a:lnTo>
                    <a:pt x="332" y="80"/>
                  </a:lnTo>
                  <a:lnTo>
                    <a:pt x="336" y="44"/>
                  </a:lnTo>
                  <a:lnTo>
                    <a:pt x="340" y="64"/>
                  </a:lnTo>
                  <a:lnTo>
                    <a:pt x="344" y="60"/>
                  </a:lnTo>
                  <a:lnTo>
                    <a:pt x="348" y="72"/>
                  </a:lnTo>
                  <a:lnTo>
                    <a:pt x="352" y="28"/>
                  </a:lnTo>
                  <a:lnTo>
                    <a:pt x="356" y="64"/>
                  </a:lnTo>
                  <a:lnTo>
                    <a:pt x="360" y="28"/>
                  </a:lnTo>
                  <a:lnTo>
                    <a:pt x="364" y="44"/>
                  </a:lnTo>
                  <a:lnTo>
                    <a:pt x="368" y="24"/>
                  </a:lnTo>
                  <a:lnTo>
                    <a:pt x="372" y="60"/>
                  </a:lnTo>
                  <a:lnTo>
                    <a:pt x="376" y="20"/>
                  </a:lnTo>
                  <a:lnTo>
                    <a:pt x="380" y="52"/>
                  </a:lnTo>
                  <a:lnTo>
                    <a:pt x="384" y="28"/>
                  </a:lnTo>
                  <a:lnTo>
                    <a:pt x="388" y="44"/>
                  </a:lnTo>
                  <a:lnTo>
                    <a:pt x="392" y="44"/>
                  </a:lnTo>
                  <a:lnTo>
                    <a:pt x="396" y="64"/>
                  </a:lnTo>
                  <a:lnTo>
                    <a:pt x="400" y="44"/>
                  </a:lnTo>
                  <a:lnTo>
                    <a:pt x="404" y="16"/>
                  </a:lnTo>
                  <a:lnTo>
                    <a:pt x="408" y="32"/>
                  </a:lnTo>
                  <a:lnTo>
                    <a:pt x="412" y="28"/>
                  </a:lnTo>
                  <a:lnTo>
                    <a:pt x="416" y="36"/>
                  </a:lnTo>
                  <a:lnTo>
                    <a:pt x="420" y="12"/>
                  </a:lnTo>
                  <a:lnTo>
                    <a:pt x="424" y="36"/>
                  </a:lnTo>
                  <a:lnTo>
                    <a:pt x="428" y="24"/>
                  </a:lnTo>
                  <a:lnTo>
                    <a:pt x="432" y="52"/>
                  </a:lnTo>
                  <a:lnTo>
                    <a:pt x="436" y="88"/>
                  </a:lnTo>
                  <a:lnTo>
                    <a:pt x="440" y="60"/>
                  </a:lnTo>
                  <a:lnTo>
                    <a:pt x="444" y="80"/>
                  </a:lnTo>
                  <a:lnTo>
                    <a:pt x="448" y="48"/>
                  </a:lnTo>
                  <a:lnTo>
                    <a:pt x="452" y="56"/>
                  </a:lnTo>
                  <a:lnTo>
                    <a:pt x="456" y="8"/>
                  </a:lnTo>
                  <a:lnTo>
                    <a:pt x="460" y="48"/>
                  </a:lnTo>
                  <a:lnTo>
                    <a:pt x="464" y="28"/>
                  </a:lnTo>
                  <a:lnTo>
                    <a:pt x="468" y="36"/>
                  </a:lnTo>
                  <a:lnTo>
                    <a:pt x="472" y="16"/>
                  </a:lnTo>
                  <a:lnTo>
                    <a:pt x="476" y="32"/>
                  </a:lnTo>
                  <a:lnTo>
                    <a:pt x="480" y="32"/>
                  </a:lnTo>
                  <a:lnTo>
                    <a:pt x="484" y="24"/>
                  </a:lnTo>
                  <a:lnTo>
                    <a:pt x="488" y="48"/>
                  </a:lnTo>
                  <a:lnTo>
                    <a:pt x="492" y="24"/>
                  </a:lnTo>
                  <a:lnTo>
                    <a:pt x="496" y="28"/>
                  </a:lnTo>
                  <a:lnTo>
                    <a:pt x="500" y="44"/>
                  </a:lnTo>
                  <a:lnTo>
                    <a:pt x="504" y="56"/>
                  </a:lnTo>
                  <a:lnTo>
                    <a:pt x="508" y="52"/>
                  </a:lnTo>
                  <a:lnTo>
                    <a:pt x="516" y="56"/>
                  </a:lnTo>
                  <a:lnTo>
                    <a:pt x="520" y="24"/>
                  </a:lnTo>
                  <a:lnTo>
                    <a:pt x="524" y="44"/>
                  </a:lnTo>
                  <a:lnTo>
                    <a:pt x="528" y="32"/>
                  </a:lnTo>
                  <a:lnTo>
                    <a:pt x="532" y="44"/>
                  </a:lnTo>
                  <a:lnTo>
                    <a:pt x="536" y="44"/>
                  </a:lnTo>
                  <a:lnTo>
                    <a:pt x="540" y="76"/>
                  </a:lnTo>
                  <a:lnTo>
                    <a:pt x="544" y="48"/>
                  </a:lnTo>
                  <a:lnTo>
                    <a:pt x="548" y="52"/>
                  </a:lnTo>
                  <a:lnTo>
                    <a:pt x="552" y="28"/>
                  </a:lnTo>
                  <a:lnTo>
                    <a:pt x="556" y="52"/>
                  </a:lnTo>
                  <a:lnTo>
                    <a:pt x="560" y="36"/>
                  </a:lnTo>
                  <a:lnTo>
                    <a:pt x="564" y="32"/>
                  </a:lnTo>
                  <a:lnTo>
                    <a:pt x="568" y="24"/>
                  </a:lnTo>
                  <a:lnTo>
                    <a:pt x="572" y="60"/>
                  </a:lnTo>
                  <a:lnTo>
                    <a:pt x="576" y="52"/>
                  </a:lnTo>
                  <a:lnTo>
                    <a:pt x="580" y="72"/>
                  </a:lnTo>
                  <a:lnTo>
                    <a:pt x="584" y="76"/>
                  </a:lnTo>
                  <a:lnTo>
                    <a:pt x="588" y="48"/>
                  </a:lnTo>
                  <a:lnTo>
                    <a:pt x="592" y="44"/>
                  </a:lnTo>
                  <a:lnTo>
                    <a:pt x="596" y="48"/>
                  </a:lnTo>
                  <a:lnTo>
                    <a:pt x="600" y="48"/>
                  </a:lnTo>
                  <a:lnTo>
                    <a:pt x="604" y="28"/>
                  </a:lnTo>
                  <a:lnTo>
                    <a:pt x="608" y="40"/>
                  </a:lnTo>
                  <a:lnTo>
                    <a:pt x="612" y="28"/>
                  </a:lnTo>
                  <a:lnTo>
                    <a:pt x="616" y="36"/>
                  </a:lnTo>
                  <a:lnTo>
                    <a:pt x="620" y="36"/>
                  </a:lnTo>
                  <a:lnTo>
                    <a:pt x="624" y="52"/>
                  </a:lnTo>
                  <a:lnTo>
                    <a:pt x="628" y="32"/>
                  </a:lnTo>
                  <a:lnTo>
                    <a:pt x="632" y="40"/>
                  </a:lnTo>
                  <a:lnTo>
                    <a:pt x="636" y="28"/>
                  </a:lnTo>
                  <a:lnTo>
                    <a:pt x="640" y="16"/>
                  </a:lnTo>
                  <a:lnTo>
                    <a:pt x="644" y="28"/>
                  </a:lnTo>
                  <a:lnTo>
                    <a:pt x="648" y="0"/>
                  </a:lnTo>
                  <a:lnTo>
                    <a:pt x="652" y="52"/>
                  </a:lnTo>
                  <a:lnTo>
                    <a:pt x="656" y="24"/>
                  </a:lnTo>
                  <a:lnTo>
                    <a:pt x="660" y="48"/>
                  </a:lnTo>
                  <a:lnTo>
                    <a:pt x="664" y="36"/>
                  </a:lnTo>
                  <a:lnTo>
                    <a:pt x="668" y="76"/>
                  </a:lnTo>
                  <a:lnTo>
                    <a:pt x="672" y="24"/>
                  </a:lnTo>
                  <a:lnTo>
                    <a:pt x="676" y="72"/>
                  </a:lnTo>
                  <a:lnTo>
                    <a:pt x="680" y="32"/>
                  </a:lnTo>
                  <a:lnTo>
                    <a:pt x="684" y="64"/>
                  </a:lnTo>
                  <a:lnTo>
                    <a:pt x="688" y="28"/>
                  </a:lnTo>
                  <a:lnTo>
                    <a:pt x="692" y="52"/>
                  </a:lnTo>
                  <a:lnTo>
                    <a:pt x="696" y="68"/>
                  </a:lnTo>
                  <a:lnTo>
                    <a:pt x="700" y="32"/>
                  </a:lnTo>
                  <a:lnTo>
                    <a:pt x="704" y="56"/>
                  </a:lnTo>
                  <a:lnTo>
                    <a:pt x="708" y="28"/>
                  </a:lnTo>
                  <a:lnTo>
                    <a:pt x="712" y="28"/>
                  </a:lnTo>
                  <a:lnTo>
                    <a:pt x="716" y="36"/>
                  </a:lnTo>
                  <a:lnTo>
                    <a:pt x="720" y="32"/>
                  </a:lnTo>
                  <a:lnTo>
                    <a:pt x="724" y="32"/>
                  </a:lnTo>
                  <a:lnTo>
                    <a:pt x="728" y="52"/>
                  </a:lnTo>
                  <a:lnTo>
                    <a:pt x="732" y="20"/>
                  </a:lnTo>
                  <a:lnTo>
                    <a:pt x="736" y="48"/>
                  </a:lnTo>
                  <a:lnTo>
                    <a:pt x="740" y="36"/>
                  </a:lnTo>
                  <a:lnTo>
                    <a:pt x="744" y="36"/>
                  </a:lnTo>
                  <a:lnTo>
                    <a:pt x="748" y="40"/>
                  </a:lnTo>
                  <a:lnTo>
                    <a:pt x="752" y="56"/>
                  </a:lnTo>
                  <a:lnTo>
                    <a:pt x="756" y="56"/>
                  </a:lnTo>
                  <a:lnTo>
                    <a:pt x="760" y="64"/>
                  </a:lnTo>
                  <a:lnTo>
                    <a:pt x="764" y="52"/>
                  </a:lnTo>
                  <a:lnTo>
                    <a:pt x="768" y="56"/>
                  </a:lnTo>
                  <a:lnTo>
                    <a:pt x="772" y="56"/>
                  </a:lnTo>
                  <a:lnTo>
                    <a:pt x="776" y="40"/>
                  </a:lnTo>
                  <a:lnTo>
                    <a:pt x="780" y="16"/>
                  </a:lnTo>
                  <a:lnTo>
                    <a:pt x="784" y="40"/>
                  </a:lnTo>
                  <a:lnTo>
                    <a:pt x="788" y="60"/>
                  </a:lnTo>
                  <a:lnTo>
                    <a:pt x="792" y="36"/>
                  </a:lnTo>
                  <a:lnTo>
                    <a:pt x="796" y="52"/>
                  </a:lnTo>
                  <a:lnTo>
                    <a:pt x="800" y="48"/>
                  </a:lnTo>
                  <a:lnTo>
                    <a:pt x="804" y="64"/>
                  </a:lnTo>
                  <a:lnTo>
                    <a:pt x="808" y="64"/>
                  </a:lnTo>
                  <a:lnTo>
                    <a:pt x="812" y="52"/>
                  </a:lnTo>
                  <a:lnTo>
                    <a:pt x="816" y="28"/>
                  </a:lnTo>
                  <a:lnTo>
                    <a:pt x="820" y="28"/>
                  </a:lnTo>
                  <a:lnTo>
                    <a:pt x="824" y="32"/>
                  </a:lnTo>
                  <a:lnTo>
                    <a:pt x="828" y="44"/>
                  </a:lnTo>
                  <a:lnTo>
                    <a:pt x="832" y="36"/>
                  </a:lnTo>
                  <a:lnTo>
                    <a:pt x="837" y="64"/>
                  </a:lnTo>
                  <a:lnTo>
                    <a:pt x="841" y="20"/>
                  </a:lnTo>
                  <a:lnTo>
                    <a:pt x="845" y="52"/>
                  </a:lnTo>
                  <a:lnTo>
                    <a:pt x="849" y="44"/>
                  </a:lnTo>
                  <a:lnTo>
                    <a:pt x="853" y="60"/>
                  </a:lnTo>
                  <a:lnTo>
                    <a:pt x="857" y="16"/>
                  </a:lnTo>
                  <a:lnTo>
                    <a:pt x="861" y="64"/>
                  </a:lnTo>
                  <a:lnTo>
                    <a:pt x="865" y="36"/>
                  </a:lnTo>
                  <a:lnTo>
                    <a:pt x="869" y="28"/>
                  </a:lnTo>
                  <a:lnTo>
                    <a:pt x="873" y="48"/>
                  </a:lnTo>
                  <a:lnTo>
                    <a:pt x="877" y="32"/>
                  </a:lnTo>
                  <a:lnTo>
                    <a:pt x="881" y="32"/>
                  </a:lnTo>
                  <a:lnTo>
                    <a:pt x="885" y="16"/>
                  </a:lnTo>
                  <a:lnTo>
                    <a:pt x="889" y="40"/>
                  </a:lnTo>
                  <a:lnTo>
                    <a:pt x="893" y="36"/>
                  </a:lnTo>
                  <a:lnTo>
                    <a:pt x="897" y="64"/>
                  </a:lnTo>
                  <a:lnTo>
                    <a:pt x="901" y="60"/>
                  </a:lnTo>
                  <a:lnTo>
                    <a:pt x="905" y="48"/>
                  </a:lnTo>
                  <a:lnTo>
                    <a:pt x="909" y="64"/>
                  </a:lnTo>
                  <a:lnTo>
                    <a:pt x="913" y="28"/>
                  </a:lnTo>
                  <a:lnTo>
                    <a:pt x="917" y="40"/>
                  </a:lnTo>
                  <a:lnTo>
                    <a:pt x="921" y="32"/>
                  </a:lnTo>
                  <a:lnTo>
                    <a:pt x="925" y="48"/>
                  </a:lnTo>
                  <a:lnTo>
                    <a:pt x="929" y="32"/>
                  </a:lnTo>
                  <a:lnTo>
                    <a:pt x="933" y="60"/>
                  </a:lnTo>
                  <a:lnTo>
                    <a:pt x="937" y="40"/>
                  </a:lnTo>
                  <a:lnTo>
                    <a:pt x="941" y="80"/>
                  </a:lnTo>
                  <a:lnTo>
                    <a:pt x="945" y="20"/>
                  </a:lnTo>
                  <a:lnTo>
                    <a:pt x="949" y="36"/>
                  </a:lnTo>
                  <a:lnTo>
                    <a:pt x="953" y="20"/>
                  </a:lnTo>
                  <a:lnTo>
                    <a:pt x="957" y="68"/>
                  </a:lnTo>
                  <a:lnTo>
                    <a:pt x="961" y="16"/>
                  </a:lnTo>
                  <a:lnTo>
                    <a:pt x="965" y="48"/>
                  </a:lnTo>
                  <a:lnTo>
                    <a:pt x="969" y="32"/>
                  </a:lnTo>
                  <a:lnTo>
                    <a:pt x="973" y="16"/>
                  </a:lnTo>
                  <a:lnTo>
                    <a:pt x="977" y="36"/>
                  </a:lnTo>
                  <a:lnTo>
                    <a:pt x="981" y="68"/>
                  </a:lnTo>
                  <a:lnTo>
                    <a:pt x="985" y="44"/>
                  </a:lnTo>
                  <a:lnTo>
                    <a:pt x="989" y="72"/>
                  </a:lnTo>
                  <a:lnTo>
                    <a:pt x="993" y="56"/>
                  </a:lnTo>
                  <a:lnTo>
                    <a:pt x="997" y="60"/>
                  </a:lnTo>
                  <a:lnTo>
                    <a:pt x="1001" y="52"/>
                  </a:lnTo>
                  <a:lnTo>
                    <a:pt x="1005" y="44"/>
                  </a:lnTo>
                  <a:lnTo>
                    <a:pt x="1009" y="44"/>
                  </a:lnTo>
                  <a:lnTo>
                    <a:pt x="1013" y="20"/>
                  </a:lnTo>
                  <a:lnTo>
                    <a:pt x="1017" y="24"/>
                  </a:lnTo>
                  <a:lnTo>
                    <a:pt x="1021" y="32"/>
                  </a:lnTo>
                  <a:lnTo>
                    <a:pt x="1029" y="48"/>
                  </a:lnTo>
                  <a:lnTo>
                    <a:pt x="1029" y="92"/>
                  </a:lnTo>
                  <a:lnTo>
                    <a:pt x="1021" y="76"/>
                  </a:lnTo>
                  <a:lnTo>
                    <a:pt x="1017" y="68"/>
                  </a:lnTo>
                  <a:lnTo>
                    <a:pt x="1013" y="60"/>
                  </a:lnTo>
                  <a:lnTo>
                    <a:pt x="1009" y="84"/>
                  </a:lnTo>
                  <a:lnTo>
                    <a:pt x="1005" y="88"/>
                  </a:lnTo>
                  <a:lnTo>
                    <a:pt x="1001" y="96"/>
                  </a:lnTo>
                  <a:lnTo>
                    <a:pt x="997" y="104"/>
                  </a:lnTo>
                  <a:lnTo>
                    <a:pt x="993" y="100"/>
                  </a:lnTo>
                  <a:lnTo>
                    <a:pt x="989" y="116"/>
                  </a:lnTo>
                  <a:lnTo>
                    <a:pt x="985" y="88"/>
                  </a:lnTo>
                  <a:lnTo>
                    <a:pt x="981" y="112"/>
                  </a:lnTo>
                  <a:lnTo>
                    <a:pt x="977" y="80"/>
                  </a:lnTo>
                  <a:lnTo>
                    <a:pt x="973" y="60"/>
                  </a:lnTo>
                  <a:lnTo>
                    <a:pt x="969" y="76"/>
                  </a:lnTo>
                  <a:lnTo>
                    <a:pt x="965" y="92"/>
                  </a:lnTo>
                  <a:lnTo>
                    <a:pt x="961" y="60"/>
                  </a:lnTo>
                  <a:lnTo>
                    <a:pt x="957" y="112"/>
                  </a:lnTo>
                  <a:lnTo>
                    <a:pt x="953" y="60"/>
                  </a:lnTo>
                  <a:lnTo>
                    <a:pt x="949" y="76"/>
                  </a:lnTo>
                  <a:lnTo>
                    <a:pt x="945" y="64"/>
                  </a:lnTo>
                  <a:lnTo>
                    <a:pt x="941" y="124"/>
                  </a:lnTo>
                  <a:lnTo>
                    <a:pt x="937" y="80"/>
                  </a:lnTo>
                  <a:lnTo>
                    <a:pt x="933" y="100"/>
                  </a:lnTo>
                  <a:lnTo>
                    <a:pt x="929" y="72"/>
                  </a:lnTo>
                  <a:lnTo>
                    <a:pt x="925" y="92"/>
                  </a:lnTo>
                  <a:lnTo>
                    <a:pt x="921" y="72"/>
                  </a:lnTo>
                  <a:lnTo>
                    <a:pt x="917" y="84"/>
                  </a:lnTo>
                  <a:lnTo>
                    <a:pt x="913" y="72"/>
                  </a:lnTo>
                  <a:lnTo>
                    <a:pt x="909" y="108"/>
                  </a:lnTo>
                  <a:lnTo>
                    <a:pt x="905" y="92"/>
                  </a:lnTo>
                  <a:lnTo>
                    <a:pt x="901" y="104"/>
                  </a:lnTo>
                  <a:lnTo>
                    <a:pt x="897" y="108"/>
                  </a:lnTo>
                  <a:lnTo>
                    <a:pt x="893" y="80"/>
                  </a:lnTo>
                  <a:lnTo>
                    <a:pt x="889" y="80"/>
                  </a:lnTo>
                  <a:lnTo>
                    <a:pt x="885" y="60"/>
                  </a:lnTo>
                  <a:lnTo>
                    <a:pt x="881" y="76"/>
                  </a:lnTo>
                  <a:lnTo>
                    <a:pt x="877" y="76"/>
                  </a:lnTo>
                  <a:lnTo>
                    <a:pt x="873" y="92"/>
                  </a:lnTo>
                  <a:lnTo>
                    <a:pt x="869" y="68"/>
                  </a:lnTo>
                  <a:lnTo>
                    <a:pt x="865" y="80"/>
                  </a:lnTo>
                  <a:lnTo>
                    <a:pt x="861" y="108"/>
                  </a:lnTo>
                  <a:lnTo>
                    <a:pt x="857" y="56"/>
                  </a:lnTo>
                  <a:lnTo>
                    <a:pt x="853" y="104"/>
                  </a:lnTo>
                  <a:lnTo>
                    <a:pt x="849" y="88"/>
                  </a:lnTo>
                  <a:lnTo>
                    <a:pt x="845" y="100"/>
                  </a:lnTo>
                  <a:lnTo>
                    <a:pt x="841" y="64"/>
                  </a:lnTo>
                  <a:lnTo>
                    <a:pt x="837" y="108"/>
                  </a:lnTo>
                  <a:lnTo>
                    <a:pt x="832" y="76"/>
                  </a:lnTo>
                  <a:lnTo>
                    <a:pt x="828" y="88"/>
                  </a:lnTo>
                  <a:lnTo>
                    <a:pt x="824" y="76"/>
                  </a:lnTo>
                  <a:lnTo>
                    <a:pt x="820" y="68"/>
                  </a:lnTo>
                  <a:lnTo>
                    <a:pt x="816" y="72"/>
                  </a:lnTo>
                  <a:lnTo>
                    <a:pt x="812" y="92"/>
                  </a:lnTo>
                  <a:lnTo>
                    <a:pt x="808" y="104"/>
                  </a:lnTo>
                  <a:lnTo>
                    <a:pt x="804" y="104"/>
                  </a:lnTo>
                  <a:lnTo>
                    <a:pt x="800" y="92"/>
                  </a:lnTo>
                  <a:lnTo>
                    <a:pt x="796" y="96"/>
                  </a:lnTo>
                  <a:lnTo>
                    <a:pt x="792" y="80"/>
                  </a:lnTo>
                  <a:lnTo>
                    <a:pt x="788" y="100"/>
                  </a:lnTo>
                  <a:lnTo>
                    <a:pt x="784" y="80"/>
                  </a:lnTo>
                  <a:lnTo>
                    <a:pt x="780" y="60"/>
                  </a:lnTo>
                  <a:lnTo>
                    <a:pt x="776" y="84"/>
                  </a:lnTo>
                  <a:lnTo>
                    <a:pt x="772" y="100"/>
                  </a:lnTo>
                  <a:lnTo>
                    <a:pt x="768" y="100"/>
                  </a:lnTo>
                  <a:lnTo>
                    <a:pt x="764" y="96"/>
                  </a:lnTo>
                  <a:lnTo>
                    <a:pt x="760" y="108"/>
                  </a:lnTo>
                  <a:lnTo>
                    <a:pt x="756" y="104"/>
                  </a:lnTo>
                  <a:lnTo>
                    <a:pt x="752" y="100"/>
                  </a:lnTo>
                  <a:lnTo>
                    <a:pt x="748" y="84"/>
                  </a:lnTo>
                  <a:lnTo>
                    <a:pt x="744" y="80"/>
                  </a:lnTo>
                  <a:lnTo>
                    <a:pt x="740" y="80"/>
                  </a:lnTo>
                  <a:lnTo>
                    <a:pt x="736" y="92"/>
                  </a:lnTo>
                  <a:lnTo>
                    <a:pt x="732" y="64"/>
                  </a:lnTo>
                  <a:lnTo>
                    <a:pt x="728" y="96"/>
                  </a:lnTo>
                  <a:lnTo>
                    <a:pt x="724" y="76"/>
                  </a:lnTo>
                  <a:lnTo>
                    <a:pt x="720" y="72"/>
                  </a:lnTo>
                  <a:lnTo>
                    <a:pt x="716" y="80"/>
                  </a:lnTo>
                  <a:lnTo>
                    <a:pt x="712" y="68"/>
                  </a:lnTo>
                  <a:lnTo>
                    <a:pt x="708" y="72"/>
                  </a:lnTo>
                  <a:lnTo>
                    <a:pt x="704" y="100"/>
                  </a:lnTo>
                  <a:lnTo>
                    <a:pt x="700" y="72"/>
                  </a:lnTo>
                  <a:lnTo>
                    <a:pt x="696" y="112"/>
                  </a:lnTo>
                  <a:lnTo>
                    <a:pt x="692" y="96"/>
                  </a:lnTo>
                  <a:lnTo>
                    <a:pt x="688" y="72"/>
                  </a:lnTo>
                  <a:lnTo>
                    <a:pt x="684" y="108"/>
                  </a:lnTo>
                  <a:lnTo>
                    <a:pt x="680" y="76"/>
                  </a:lnTo>
                  <a:lnTo>
                    <a:pt x="676" y="120"/>
                  </a:lnTo>
                  <a:lnTo>
                    <a:pt x="672" y="68"/>
                  </a:lnTo>
                  <a:lnTo>
                    <a:pt x="668" y="120"/>
                  </a:lnTo>
                  <a:lnTo>
                    <a:pt x="664" y="84"/>
                  </a:lnTo>
                  <a:lnTo>
                    <a:pt x="660" y="92"/>
                  </a:lnTo>
                  <a:lnTo>
                    <a:pt x="656" y="68"/>
                  </a:lnTo>
                  <a:lnTo>
                    <a:pt x="652" y="96"/>
                  </a:lnTo>
                  <a:lnTo>
                    <a:pt x="648" y="44"/>
                  </a:lnTo>
                  <a:lnTo>
                    <a:pt x="644" y="72"/>
                  </a:lnTo>
                  <a:lnTo>
                    <a:pt x="640" y="60"/>
                  </a:lnTo>
                  <a:lnTo>
                    <a:pt x="636" y="72"/>
                  </a:lnTo>
                  <a:lnTo>
                    <a:pt x="632" y="84"/>
                  </a:lnTo>
                  <a:lnTo>
                    <a:pt x="628" y="76"/>
                  </a:lnTo>
                  <a:lnTo>
                    <a:pt x="624" y="92"/>
                  </a:lnTo>
                  <a:lnTo>
                    <a:pt x="620" y="80"/>
                  </a:lnTo>
                  <a:lnTo>
                    <a:pt x="616" y="80"/>
                  </a:lnTo>
                  <a:lnTo>
                    <a:pt x="612" y="68"/>
                  </a:lnTo>
                  <a:lnTo>
                    <a:pt x="608" y="80"/>
                  </a:lnTo>
                  <a:lnTo>
                    <a:pt x="604" y="68"/>
                  </a:lnTo>
                  <a:lnTo>
                    <a:pt x="600" y="92"/>
                  </a:lnTo>
                  <a:lnTo>
                    <a:pt x="596" y="92"/>
                  </a:lnTo>
                  <a:lnTo>
                    <a:pt x="592" y="88"/>
                  </a:lnTo>
                  <a:lnTo>
                    <a:pt x="588" y="88"/>
                  </a:lnTo>
                  <a:lnTo>
                    <a:pt x="584" y="120"/>
                  </a:lnTo>
                  <a:lnTo>
                    <a:pt x="580" y="116"/>
                  </a:lnTo>
                  <a:lnTo>
                    <a:pt x="576" y="96"/>
                  </a:lnTo>
                  <a:lnTo>
                    <a:pt x="572" y="104"/>
                  </a:lnTo>
                  <a:lnTo>
                    <a:pt x="568" y="68"/>
                  </a:lnTo>
                  <a:lnTo>
                    <a:pt x="564" y="76"/>
                  </a:lnTo>
                  <a:lnTo>
                    <a:pt x="560" y="80"/>
                  </a:lnTo>
                  <a:lnTo>
                    <a:pt x="556" y="92"/>
                  </a:lnTo>
                  <a:lnTo>
                    <a:pt x="552" y="68"/>
                  </a:lnTo>
                  <a:lnTo>
                    <a:pt x="548" y="96"/>
                  </a:lnTo>
                  <a:lnTo>
                    <a:pt x="544" y="92"/>
                  </a:lnTo>
                  <a:lnTo>
                    <a:pt x="540" y="120"/>
                  </a:lnTo>
                  <a:lnTo>
                    <a:pt x="536" y="88"/>
                  </a:lnTo>
                  <a:lnTo>
                    <a:pt x="532" y="88"/>
                  </a:lnTo>
                  <a:lnTo>
                    <a:pt x="528" y="76"/>
                  </a:lnTo>
                  <a:lnTo>
                    <a:pt x="524" y="88"/>
                  </a:lnTo>
                  <a:lnTo>
                    <a:pt x="520" y="68"/>
                  </a:lnTo>
                  <a:lnTo>
                    <a:pt x="516" y="100"/>
                  </a:lnTo>
                  <a:lnTo>
                    <a:pt x="508" y="96"/>
                  </a:lnTo>
                  <a:lnTo>
                    <a:pt x="504" y="104"/>
                  </a:lnTo>
                  <a:lnTo>
                    <a:pt x="500" y="88"/>
                  </a:lnTo>
                  <a:lnTo>
                    <a:pt x="496" y="72"/>
                  </a:lnTo>
                  <a:lnTo>
                    <a:pt x="492" y="68"/>
                  </a:lnTo>
                  <a:lnTo>
                    <a:pt x="488" y="92"/>
                  </a:lnTo>
                  <a:lnTo>
                    <a:pt x="484" y="64"/>
                  </a:lnTo>
                  <a:lnTo>
                    <a:pt x="480" y="76"/>
                  </a:lnTo>
                  <a:lnTo>
                    <a:pt x="476" y="76"/>
                  </a:lnTo>
                  <a:lnTo>
                    <a:pt x="472" y="60"/>
                  </a:lnTo>
                  <a:lnTo>
                    <a:pt x="468" y="76"/>
                  </a:lnTo>
                  <a:lnTo>
                    <a:pt x="464" y="68"/>
                  </a:lnTo>
                  <a:lnTo>
                    <a:pt x="460" y="88"/>
                  </a:lnTo>
                  <a:lnTo>
                    <a:pt x="456" y="48"/>
                  </a:lnTo>
                  <a:lnTo>
                    <a:pt x="452" y="96"/>
                  </a:lnTo>
                  <a:lnTo>
                    <a:pt x="448" y="88"/>
                  </a:lnTo>
                  <a:lnTo>
                    <a:pt x="444" y="124"/>
                  </a:lnTo>
                  <a:lnTo>
                    <a:pt x="440" y="100"/>
                  </a:lnTo>
                  <a:lnTo>
                    <a:pt x="436" y="132"/>
                  </a:lnTo>
                  <a:lnTo>
                    <a:pt x="432" y="100"/>
                  </a:lnTo>
                  <a:lnTo>
                    <a:pt x="428" y="68"/>
                  </a:lnTo>
                  <a:lnTo>
                    <a:pt x="424" y="80"/>
                  </a:lnTo>
                  <a:lnTo>
                    <a:pt x="420" y="52"/>
                  </a:lnTo>
                  <a:lnTo>
                    <a:pt x="416" y="76"/>
                  </a:lnTo>
                  <a:lnTo>
                    <a:pt x="412" y="68"/>
                  </a:lnTo>
                  <a:lnTo>
                    <a:pt x="408" y="72"/>
                  </a:lnTo>
                  <a:lnTo>
                    <a:pt x="404" y="56"/>
                  </a:lnTo>
                  <a:lnTo>
                    <a:pt x="400" y="84"/>
                  </a:lnTo>
                  <a:lnTo>
                    <a:pt x="396" y="108"/>
                  </a:lnTo>
                  <a:lnTo>
                    <a:pt x="392" y="84"/>
                  </a:lnTo>
                  <a:lnTo>
                    <a:pt x="388" y="84"/>
                  </a:lnTo>
                  <a:lnTo>
                    <a:pt x="384" y="68"/>
                  </a:lnTo>
                  <a:lnTo>
                    <a:pt x="380" y="92"/>
                  </a:lnTo>
                  <a:lnTo>
                    <a:pt x="376" y="60"/>
                  </a:lnTo>
                  <a:lnTo>
                    <a:pt x="372" y="100"/>
                  </a:lnTo>
                  <a:lnTo>
                    <a:pt x="368" y="60"/>
                  </a:lnTo>
                  <a:lnTo>
                    <a:pt x="364" y="84"/>
                  </a:lnTo>
                  <a:lnTo>
                    <a:pt x="360" y="64"/>
                  </a:lnTo>
                  <a:lnTo>
                    <a:pt x="356" y="104"/>
                  </a:lnTo>
                  <a:lnTo>
                    <a:pt x="352" y="68"/>
                  </a:lnTo>
                  <a:lnTo>
                    <a:pt x="348" y="112"/>
                  </a:lnTo>
                  <a:lnTo>
                    <a:pt x="344" y="100"/>
                  </a:lnTo>
                  <a:lnTo>
                    <a:pt x="340" y="108"/>
                  </a:lnTo>
                  <a:lnTo>
                    <a:pt x="336" y="84"/>
                  </a:lnTo>
                  <a:lnTo>
                    <a:pt x="332" y="120"/>
                  </a:lnTo>
                  <a:lnTo>
                    <a:pt x="328" y="88"/>
                  </a:lnTo>
                  <a:lnTo>
                    <a:pt x="324" y="96"/>
                  </a:lnTo>
                  <a:lnTo>
                    <a:pt x="320" y="72"/>
                  </a:lnTo>
                  <a:lnTo>
                    <a:pt x="316" y="68"/>
                  </a:lnTo>
                  <a:lnTo>
                    <a:pt x="312" y="64"/>
                  </a:lnTo>
                  <a:lnTo>
                    <a:pt x="308" y="84"/>
                  </a:lnTo>
                  <a:lnTo>
                    <a:pt x="304" y="92"/>
                  </a:lnTo>
                  <a:lnTo>
                    <a:pt x="300" y="80"/>
                  </a:lnTo>
                  <a:lnTo>
                    <a:pt x="296" y="120"/>
                  </a:lnTo>
                  <a:lnTo>
                    <a:pt x="292" y="104"/>
                  </a:lnTo>
                  <a:lnTo>
                    <a:pt x="288" y="88"/>
                  </a:lnTo>
                  <a:lnTo>
                    <a:pt x="284" y="104"/>
                  </a:lnTo>
                  <a:lnTo>
                    <a:pt x="280" y="92"/>
                  </a:lnTo>
                  <a:lnTo>
                    <a:pt x="276" y="88"/>
                  </a:lnTo>
                  <a:lnTo>
                    <a:pt x="272" y="92"/>
                  </a:lnTo>
                  <a:lnTo>
                    <a:pt x="268" y="88"/>
                  </a:lnTo>
                  <a:lnTo>
                    <a:pt x="264" y="68"/>
                  </a:lnTo>
                  <a:lnTo>
                    <a:pt x="260" y="76"/>
                  </a:lnTo>
                  <a:lnTo>
                    <a:pt x="256" y="104"/>
                  </a:lnTo>
                  <a:lnTo>
                    <a:pt x="252" y="76"/>
                  </a:lnTo>
                  <a:lnTo>
                    <a:pt x="248" y="80"/>
                  </a:lnTo>
                  <a:lnTo>
                    <a:pt x="244" y="72"/>
                  </a:lnTo>
                  <a:lnTo>
                    <a:pt x="240" y="84"/>
                  </a:lnTo>
                  <a:lnTo>
                    <a:pt x="236" y="88"/>
                  </a:lnTo>
                  <a:lnTo>
                    <a:pt x="232" y="100"/>
                  </a:lnTo>
                  <a:lnTo>
                    <a:pt x="228" y="88"/>
                  </a:lnTo>
                  <a:lnTo>
                    <a:pt x="224" y="120"/>
                  </a:lnTo>
                  <a:lnTo>
                    <a:pt x="220" y="84"/>
                  </a:lnTo>
                  <a:lnTo>
                    <a:pt x="216" y="124"/>
                  </a:lnTo>
                  <a:lnTo>
                    <a:pt x="212" y="84"/>
                  </a:lnTo>
                  <a:lnTo>
                    <a:pt x="208" y="80"/>
                  </a:lnTo>
                  <a:lnTo>
                    <a:pt x="204" y="84"/>
                  </a:lnTo>
                  <a:lnTo>
                    <a:pt x="200" y="80"/>
                  </a:lnTo>
                  <a:lnTo>
                    <a:pt x="196" y="64"/>
                  </a:lnTo>
                  <a:lnTo>
                    <a:pt x="192" y="96"/>
                  </a:lnTo>
                  <a:lnTo>
                    <a:pt x="188" y="56"/>
                  </a:lnTo>
                  <a:lnTo>
                    <a:pt x="184" y="60"/>
                  </a:lnTo>
                  <a:lnTo>
                    <a:pt x="180" y="92"/>
                  </a:lnTo>
                  <a:lnTo>
                    <a:pt x="176" y="84"/>
                  </a:lnTo>
                  <a:lnTo>
                    <a:pt x="172" y="88"/>
                  </a:lnTo>
                  <a:lnTo>
                    <a:pt x="168" y="104"/>
                  </a:lnTo>
                  <a:lnTo>
                    <a:pt x="164" y="120"/>
                  </a:lnTo>
                  <a:lnTo>
                    <a:pt x="160" y="92"/>
                  </a:lnTo>
                  <a:lnTo>
                    <a:pt x="156" y="72"/>
                  </a:lnTo>
                  <a:lnTo>
                    <a:pt x="152" y="112"/>
                  </a:lnTo>
                  <a:lnTo>
                    <a:pt x="148" y="76"/>
                  </a:lnTo>
                  <a:lnTo>
                    <a:pt x="144" y="100"/>
                  </a:lnTo>
                  <a:lnTo>
                    <a:pt x="140" y="112"/>
                  </a:lnTo>
                  <a:lnTo>
                    <a:pt x="136" y="84"/>
                  </a:lnTo>
                  <a:lnTo>
                    <a:pt x="132" y="100"/>
                  </a:lnTo>
                  <a:lnTo>
                    <a:pt x="128" y="52"/>
                  </a:lnTo>
                  <a:lnTo>
                    <a:pt x="124" y="56"/>
                  </a:lnTo>
                  <a:lnTo>
                    <a:pt x="120" y="84"/>
                  </a:lnTo>
                  <a:lnTo>
                    <a:pt x="116" y="72"/>
                  </a:lnTo>
                  <a:lnTo>
                    <a:pt x="112" y="56"/>
                  </a:lnTo>
                  <a:lnTo>
                    <a:pt x="108" y="60"/>
                  </a:lnTo>
                  <a:lnTo>
                    <a:pt x="104" y="88"/>
                  </a:lnTo>
                  <a:lnTo>
                    <a:pt x="100" y="56"/>
                  </a:lnTo>
                  <a:lnTo>
                    <a:pt x="96" y="104"/>
                  </a:lnTo>
                  <a:lnTo>
                    <a:pt x="92" y="80"/>
                  </a:lnTo>
                  <a:lnTo>
                    <a:pt x="88" y="72"/>
                  </a:lnTo>
                  <a:lnTo>
                    <a:pt x="84" y="108"/>
                  </a:lnTo>
                  <a:lnTo>
                    <a:pt x="80" y="80"/>
                  </a:lnTo>
                  <a:lnTo>
                    <a:pt x="76" y="112"/>
                  </a:lnTo>
                  <a:lnTo>
                    <a:pt x="72" y="92"/>
                  </a:lnTo>
                  <a:lnTo>
                    <a:pt x="68" y="92"/>
                  </a:lnTo>
                  <a:lnTo>
                    <a:pt x="64" y="80"/>
                  </a:lnTo>
                  <a:lnTo>
                    <a:pt x="60" y="60"/>
                  </a:lnTo>
                  <a:lnTo>
                    <a:pt x="56" y="84"/>
                  </a:lnTo>
                  <a:lnTo>
                    <a:pt x="52" y="64"/>
                  </a:lnTo>
                  <a:lnTo>
                    <a:pt x="48" y="60"/>
                  </a:lnTo>
                  <a:lnTo>
                    <a:pt x="44" y="64"/>
                  </a:lnTo>
                  <a:lnTo>
                    <a:pt x="40" y="72"/>
                  </a:lnTo>
                  <a:lnTo>
                    <a:pt x="36" y="96"/>
                  </a:lnTo>
                  <a:lnTo>
                    <a:pt x="32" y="80"/>
                  </a:lnTo>
                  <a:lnTo>
                    <a:pt x="28" y="92"/>
                  </a:lnTo>
                  <a:lnTo>
                    <a:pt x="24" y="88"/>
                  </a:lnTo>
                  <a:lnTo>
                    <a:pt x="20" y="92"/>
                  </a:lnTo>
                  <a:lnTo>
                    <a:pt x="16" y="128"/>
                  </a:lnTo>
                  <a:lnTo>
                    <a:pt x="12" y="100"/>
                  </a:lnTo>
                  <a:lnTo>
                    <a:pt x="8" y="100"/>
                  </a:lnTo>
                  <a:lnTo>
                    <a:pt x="4" y="100"/>
                  </a:lnTo>
                  <a:lnTo>
                    <a:pt x="0" y="84"/>
                  </a:lnTo>
                  <a:lnTo>
                    <a:pt x="0" y="44"/>
                  </a:lnTo>
                </a:path>
              </a:pathLst>
            </a:custGeom>
            <a:noFill/>
            <a:ln w="0">
              <a:solidFill>
                <a:srgbClr val="CCCCCC"/>
              </a:solidFill>
              <a:prstDash val="solid"/>
              <a:round/>
              <a:headEnd/>
              <a:tailEnd/>
            </a:ln>
          </p:spPr>
          <p:txBody>
            <a:bodyPr/>
            <a:lstStyle/>
            <a:p>
              <a:endParaRPr lang="en-GB"/>
            </a:p>
          </p:txBody>
        </p:sp>
        <p:sp>
          <p:nvSpPr>
            <p:cNvPr id="148" name="Freeform 171"/>
            <p:cNvSpPr>
              <a:spLocks/>
            </p:cNvSpPr>
            <p:nvPr/>
          </p:nvSpPr>
          <p:spPr bwMode="auto">
            <a:xfrm>
              <a:off x="7473702" y="4150643"/>
              <a:ext cx="1633537" cy="1403350"/>
            </a:xfrm>
            <a:custGeom>
              <a:avLst/>
              <a:gdLst>
                <a:gd name="T0" fmla="*/ 80644962 w 1029"/>
                <a:gd name="T1" fmla="*/ 50403123 h 884"/>
                <a:gd name="T2" fmla="*/ 171370541 w 1029"/>
                <a:gd name="T3" fmla="*/ 796369353 h 884"/>
                <a:gd name="T4" fmla="*/ 262096145 w 1029"/>
                <a:gd name="T5" fmla="*/ 786288731 h 884"/>
                <a:gd name="T6" fmla="*/ 352821699 w 1029"/>
                <a:gd name="T7" fmla="*/ 1602819329 h 884"/>
                <a:gd name="T8" fmla="*/ 443547352 w 1029"/>
                <a:gd name="T9" fmla="*/ 1370965018 h 884"/>
                <a:gd name="T10" fmla="*/ 534272906 w 1029"/>
                <a:gd name="T11" fmla="*/ 1663303063 h 884"/>
                <a:gd name="T12" fmla="*/ 624998461 w 1029"/>
                <a:gd name="T13" fmla="*/ 927417641 h 884"/>
                <a:gd name="T14" fmla="*/ 715724015 w 1029"/>
                <a:gd name="T15" fmla="*/ 927417641 h 884"/>
                <a:gd name="T16" fmla="*/ 806449569 w 1029"/>
                <a:gd name="T17" fmla="*/ 826611220 h 884"/>
                <a:gd name="T18" fmla="*/ 897175322 w 1029"/>
                <a:gd name="T19" fmla="*/ 252015655 h 884"/>
                <a:gd name="T20" fmla="*/ 987900876 w 1029"/>
                <a:gd name="T21" fmla="*/ 614918154 h 884"/>
                <a:gd name="T22" fmla="*/ 1078626430 w 1029"/>
                <a:gd name="T23" fmla="*/ 1028223863 h 884"/>
                <a:gd name="T24" fmla="*/ 1169351984 w 1029"/>
                <a:gd name="T25" fmla="*/ 614918154 h 884"/>
                <a:gd name="T26" fmla="*/ 1260077538 w 1029"/>
                <a:gd name="T27" fmla="*/ 1381045640 h 884"/>
                <a:gd name="T28" fmla="*/ 1360883710 w 1029"/>
                <a:gd name="T29" fmla="*/ 1703625948 h 884"/>
                <a:gd name="T30" fmla="*/ 1451609264 w 1029"/>
                <a:gd name="T31" fmla="*/ 1098788218 h 884"/>
                <a:gd name="T32" fmla="*/ 1542334818 w 1029"/>
                <a:gd name="T33" fmla="*/ 856853285 h 884"/>
                <a:gd name="T34" fmla="*/ 1633060372 w 1029"/>
                <a:gd name="T35" fmla="*/ 1300400663 h 884"/>
                <a:gd name="T36" fmla="*/ 1723786323 w 1029"/>
                <a:gd name="T37" fmla="*/ 1370965018 h 884"/>
                <a:gd name="T38" fmla="*/ 1814510290 w 1029"/>
                <a:gd name="T39" fmla="*/ 1310481285 h 884"/>
                <a:gd name="T40" fmla="*/ 1905235844 w 1029"/>
                <a:gd name="T41" fmla="*/ 1502013107 h 884"/>
                <a:gd name="T42" fmla="*/ 1995961398 w 1029"/>
                <a:gd name="T43" fmla="*/ 1249997552 h 884"/>
                <a:gd name="T44" fmla="*/ 2086686952 w 1029"/>
                <a:gd name="T45" fmla="*/ 1068546352 h 884"/>
                <a:gd name="T46" fmla="*/ 2147483647 w 1029"/>
                <a:gd name="T47" fmla="*/ 1108868841 h 884"/>
                <a:gd name="T48" fmla="*/ 2147483647 w 1029"/>
                <a:gd name="T49" fmla="*/ 937498263 h 884"/>
                <a:gd name="T50" fmla="*/ 2147483647 w 1029"/>
                <a:gd name="T51" fmla="*/ 1391126263 h 884"/>
                <a:gd name="T52" fmla="*/ 2147483647 w 1029"/>
                <a:gd name="T53" fmla="*/ 1370965018 h 884"/>
                <a:gd name="T54" fmla="*/ 2147483647 w 1029"/>
                <a:gd name="T55" fmla="*/ 524192554 h 884"/>
                <a:gd name="T56" fmla="*/ 2147483647 w 1029"/>
                <a:gd name="T57" fmla="*/ 725804998 h 884"/>
                <a:gd name="T58" fmla="*/ 2147483647 w 1029"/>
                <a:gd name="T59" fmla="*/ 1582658085 h 884"/>
                <a:gd name="T60" fmla="*/ 2147483647 w 1029"/>
                <a:gd name="T61" fmla="*/ 1592738707 h 884"/>
                <a:gd name="T62" fmla="*/ 2147483647 w 1029"/>
                <a:gd name="T63" fmla="*/ 1139110707 h 884"/>
                <a:gd name="T64" fmla="*/ 2147483647 w 1029"/>
                <a:gd name="T65" fmla="*/ 1310481285 h 884"/>
                <a:gd name="T66" fmla="*/ 2086686952 w 1029"/>
                <a:gd name="T67" fmla="*/ 1280239418 h 884"/>
                <a:gd name="T68" fmla="*/ 1995961398 w 1029"/>
                <a:gd name="T69" fmla="*/ 1461690618 h 884"/>
                <a:gd name="T70" fmla="*/ 1905235844 w 1029"/>
                <a:gd name="T71" fmla="*/ 1713706570 h 884"/>
                <a:gd name="T72" fmla="*/ 1814510290 w 1029"/>
                <a:gd name="T73" fmla="*/ 1522174351 h 884"/>
                <a:gd name="T74" fmla="*/ 1723786323 w 1029"/>
                <a:gd name="T75" fmla="*/ 1572577463 h 884"/>
                <a:gd name="T76" fmla="*/ 1633060372 w 1029"/>
                <a:gd name="T77" fmla="*/ 1512093729 h 884"/>
                <a:gd name="T78" fmla="*/ 1542334818 w 1029"/>
                <a:gd name="T79" fmla="*/ 1058465730 h 884"/>
                <a:gd name="T80" fmla="*/ 1451609264 w 1029"/>
                <a:gd name="T81" fmla="*/ 1300400663 h 884"/>
                <a:gd name="T82" fmla="*/ 1360883710 w 1029"/>
                <a:gd name="T83" fmla="*/ 1915319015 h 884"/>
                <a:gd name="T84" fmla="*/ 1260077538 w 1029"/>
                <a:gd name="T85" fmla="*/ 1592738707 h 884"/>
                <a:gd name="T86" fmla="*/ 1169351984 w 1029"/>
                <a:gd name="T87" fmla="*/ 816530598 h 884"/>
                <a:gd name="T88" fmla="*/ 1078626430 w 1029"/>
                <a:gd name="T89" fmla="*/ 1239916929 h 884"/>
                <a:gd name="T90" fmla="*/ 987900876 w 1029"/>
                <a:gd name="T91" fmla="*/ 826611220 h 884"/>
                <a:gd name="T92" fmla="*/ 897175322 w 1029"/>
                <a:gd name="T93" fmla="*/ 453628198 h 884"/>
                <a:gd name="T94" fmla="*/ 806449569 w 1029"/>
                <a:gd name="T95" fmla="*/ 1038304485 h 884"/>
                <a:gd name="T96" fmla="*/ 715724015 w 1029"/>
                <a:gd name="T97" fmla="*/ 1129030085 h 884"/>
                <a:gd name="T98" fmla="*/ 624998461 w 1029"/>
                <a:gd name="T99" fmla="*/ 1139110707 h 884"/>
                <a:gd name="T100" fmla="*/ 534272906 w 1029"/>
                <a:gd name="T101" fmla="*/ 1874996526 h 884"/>
                <a:gd name="T102" fmla="*/ 443547352 w 1029"/>
                <a:gd name="T103" fmla="*/ 1572577463 h 884"/>
                <a:gd name="T104" fmla="*/ 352821699 w 1029"/>
                <a:gd name="T105" fmla="*/ 1814512793 h 884"/>
                <a:gd name="T106" fmla="*/ 262096145 w 1029"/>
                <a:gd name="T107" fmla="*/ 987901374 h 884"/>
                <a:gd name="T108" fmla="*/ 171370541 w 1029"/>
                <a:gd name="T109" fmla="*/ 1008062618 h 884"/>
                <a:gd name="T110" fmla="*/ 80644962 w 1029"/>
                <a:gd name="T111" fmla="*/ 252015655 h 884"/>
                <a:gd name="T112" fmla="*/ 0 w 1029"/>
                <a:gd name="T113" fmla="*/ 997981996 h 8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884"/>
                <a:gd name="T173" fmla="*/ 1029 w 1029"/>
                <a:gd name="T174" fmla="*/ 884 h 8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884">
                  <a:moveTo>
                    <a:pt x="0" y="396"/>
                  </a:moveTo>
                  <a:lnTo>
                    <a:pt x="4" y="388"/>
                  </a:lnTo>
                  <a:lnTo>
                    <a:pt x="8" y="344"/>
                  </a:lnTo>
                  <a:lnTo>
                    <a:pt x="12" y="260"/>
                  </a:lnTo>
                  <a:lnTo>
                    <a:pt x="16" y="148"/>
                  </a:lnTo>
                  <a:lnTo>
                    <a:pt x="20" y="116"/>
                  </a:lnTo>
                  <a:lnTo>
                    <a:pt x="24" y="88"/>
                  </a:lnTo>
                  <a:lnTo>
                    <a:pt x="28" y="32"/>
                  </a:lnTo>
                  <a:lnTo>
                    <a:pt x="32" y="20"/>
                  </a:lnTo>
                  <a:lnTo>
                    <a:pt x="36" y="0"/>
                  </a:lnTo>
                  <a:lnTo>
                    <a:pt x="40" y="52"/>
                  </a:lnTo>
                  <a:lnTo>
                    <a:pt x="44" y="8"/>
                  </a:lnTo>
                  <a:lnTo>
                    <a:pt x="48" y="68"/>
                  </a:lnTo>
                  <a:lnTo>
                    <a:pt x="52" y="272"/>
                  </a:lnTo>
                  <a:lnTo>
                    <a:pt x="56" y="284"/>
                  </a:lnTo>
                  <a:lnTo>
                    <a:pt x="60" y="308"/>
                  </a:lnTo>
                  <a:lnTo>
                    <a:pt x="64" y="356"/>
                  </a:lnTo>
                  <a:lnTo>
                    <a:pt x="68" y="316"/>
                  </a:lnTo>
                  <a:lnTo>
                    <a:pt x="72" y="420"/>
                  </a:lnTo>
                  <a:lnTo>
                    <a:pt x="76" y="412"/>
                  </a:lnTo>
                  <a:lnTo>
                    <a:pt x="80" y="448"/>
                  </a:lnTo>
                  <a:lnTo>
                    <a:pt x="84" y="428"/>
                  </a:lnTo>
                  <a:lnTo>
                    <a:pt x="88" y="384"/>
                  </a:lnTo>
                  <a:lnTo>
                    <a:pt x="92" y="420"/>
                  </a:lnTo>
                  <a:lnTo>
                    <a:pt x="96" y="424"/>
                  </a:lnTo>
                  <a:lnTo>
                    <a:pt x="100" y="356"/>
                  </a:lnTo>
                  <a:lnTo>
                    <a:pt x="104" y="312"/>
                  </a:lnTo>
                  <a:lnTo>
                    <a:pt x="108" y="288"/>
                  </a:lnTo>
                  <a:lnTo>
                    <a:pt x="112" y="320"/>
                  </a:lnTo>
                  <a:lnTo>
                    <a:pt x="116" y="396"/>
                  </a:lnTo>
                  <a:lnTo>
                    <a:pt x="120" y="524"/>
                  </a:lnTo>
                  <a:lnTo>
                    <a:pt x="124" y="536"/>
                  </a:lnTo>
                  <a:lnTo>
                    <a:pt x="128" y="584"/>
                  </a:lnTo>
                  <a:lnTo>
                    <a:pt x="132" y="596"/>
                  </a:lnTo>
                  <a:lnTo>
                    <a:pt x="136" y="668"/>
                  </a:lnTo>
                  <a:lnTo>
                    <a:pt x="140" y="636"/>
                  </a:lnTo>
                  <a:lnTo>
                    <a:pt x="144" y="784"/>
                  </a:lnTo>
                  <a:lnTo>
                    <a:pt x="148" y="768"/>
                  </a:lnTo>
                  <a:lnTo>
                    <a:pt x="152" y="740"/>
                  </a:lnTo>
                  <a:lnTo>
                    <a:pt x="156" y="748"/>
                  </a:lnTo>
                  <a:lnTo>
                    <a:pt x="160" y="732"/>
                  </a:lnTo>
                  <a:lnTo>
                    <a:pt x="164" y="636"/>
                  </a:lnTo>
                  <a:lnTo>
                    <a:pt x="168" y="612"/>
                  </a:lnTo>
                  <a:lnTo>
                    <a:pt x="172" y="552"/>
                  </a:lnTo>
                  <a:lnTo>
                    <a:pt x="176" y="544"/>
                  </a:lnTo>
                  <a:lnTo>
                    <a:pt x="180" y="516"/>
                  </a:lnTo>
                  <a:lnTo>
                    <a:pt x="184" y="532"/>
                  </a:lnTo>
                  <a:lnTo>
                    <a:pt x="188" y="512"/>
                  </a:lnTo>
                  <a:lnTo>
                    <a:pt x="192" y="524"/>
                  </a:lnTo>
                  <a:lnTo>
                    <a:pt x="196" y="568"/>
                  </a:lnTo>
                  <a:lnTo>
                    <a:pt x="200" y="620"/>
                  </a:lnTo>
                  <a:lnTo>
                    <a:pt x="204" y="568"/>
                  </a:lnTo>
                  <a:lnTo>
                    <a:pt x="208" y="596"/>
                  </a:lnTo>
                  <a:lnTo>
                    <a:pt x="212" y="660"/>
                  </a:lnTo>
                  <a:lnTo>
                    <a:pt x="216" y="628"/>
                  </a:lnTo>
                  <a:lnTo>
                    <a:pt x="220" y="624"/>
                  </a:lnTo>
                  <a:lnTo>
                    <a:pt x="224" y="528"/>
                  </a:lnTo>
                  <a:lnTo>
                    <a:pt x="228" y="460"/>
                  </a:lnTo>
                  <a:lnTo>
                    <a:pt x="232" y="404"/>
                  </a:lnTo>
                  <a:lnTo>
                    <a:pt x="236" y="296"/>
                  </a:lnTo>
                  <a:lnTo>
                    <a:pt x="240" y="320"/>
                  </a:lnTo>
                  <a:lnTo>
                    <a:pt x="244" y="296"/>
                  </a:lnTo>
                  <a:lnTo>
                    <a:pt x="248" y="368"/>
                  </a:lnTo>
                  <a:lnTo>
                    <a:pt x="252" y="528"/>
                  </a:lnTo>
                  <a:lnTo>
                    <a:pt x="256" y="528"/>
                  </a:lnTo>
                  <a:lnTo>
                    <a:pt x="260" y="572"/>
                  </a:lnTo>
                  <a:lnTo>
                    <a:pt x="264" y="596"/>
                  </a:lnTo>
                  <a:lnTo>
                    <a:pt x="268" y="580"/>
                  </a:lnTo>
                  <a:lnTo>
                    <a:pt x="272" y="592"/>
                  </a:lnTo>
                  <a:lnTo>
                    <a:pt x="276" y="492"/>
                  </a:lnTo>
                  <a:lnTo>
                    <a:pt x="280" y="416"/>
                  </a:lnTo>
                  <a:lnTo>
                    <a:pt x="284" y="368"/>
                  </a:lnTo>
                  <a:lnTo>
                    <a:pt x="288" y="280"/>
                  </a:lnTo>
                  <a:lnTo>
                    <a:pt x="292" y="300"/>
                  </a:lnTo>
                  <a:lnTo>
                    <a:pt x="296" y="316"/>
                  </a:lnTo>
                  <a:lnTo>
                    <a:pt x="300" y="268"/>
                  </a:lnTo>
                  <a:lnTo>
                    <a:pt x="304" y="184"/>
                  </a:lnTo>
                  <a:lnTo>
                    <a:pt x="308" y="216"/>
                  </a:lnTo>
                  <a:lnTo>
                    <a:pt x="312" y="280"/>
                  </a:lnTo>
                  <a:lnTo>
                    <a:pt x="316" y="328"/>
                  </a:lnTo>
                  <a:lnTo>
                    <a:pt x="320" y="328"/>
                  </a:lnTo>
                  <a:lnTo>
                    <a:pt x="324" y="384"/>
                  </a:lnTo>
                  <a:lnTo>
                    <a:pt x="328" y="340"/>
                  </a:lnTo>
                  <a:lnTo>
                    <a:pt x="332" y="316"/>
                  </a:lnTo>
                  <a:lnTo>
                    <a:pt x="336" y="280"/>
                  </a:lnTo>
                  <a:lnTo>
                    <a:pt x="340" y="280"/>
                  </a:lnTo>
                  <a:lnTo>
                    <a:pt x="344" y="164"/>
                  </a:lnTo>
                  <a:lnTo>
                    <a:pt x="348" y="140"/>
                  </a:lnTo>
                  <a:lnTo>
                    <a:pt x="352" y="128"/>
                  </a:lnTo>
                  <a:lnTo>
                    <a:pt x="356" y="100"/>
                  </a:lnTo>
                  <a:lnTo>
                    <a:pt x="360" y="112"/>
                  </a:lnTo>
                  <a:lnTo>
                    <a:pt x="364" y="168"/>
                  </a:lnTo>
                  <a:lnTo>
                    <a:pt x="368" y="120"/>
                  </a:lnTo>
                  <a:lnTo>
                    <a:pt x="372" y="84"/>
                  </a:lnTo>
                  <a:lnTo>
                    <a:pt x="376" y="76"/>
                  </a:lnTo>
                  <a:lnTo>
                    <a:pt x="380" y="176"/>
                  </a:lnTo>
                  <a:lnTo>
                    <a:pt x="384" y="160"/>
                  </a:lnTo>
                  <a:lnTo>
                    <a:pt x="388" y="144"/>
                  </a:lnTo>
                  <a:lnTo>
                    <a:pt x="392" y="244"/>
                  </a:lnTo>
                  <a:lnTo>
                    <a:pt x="396" y="192"/>
                  </a:lnTo>
                  <a:lnTo>
                    <a:pt x="400" y="188"/>
                  </a:lnTo>
                  <a:lnTo>
                    <a:pt x="404" y="104"/>
                  </a:lnTo>
                  <a:lnTo>
                    <a:pt x="408" y="64"/>
                  </a:lnTo>
                  <a:lnTo>
                    <a:pt x="412" y="36"/>
                  </a:lnTo>
                  <a:lnTo>
                    <a:pt x="416" y="72"/>
                  </a:lnTo>
                  <a:lnTo>
                    <a:pt x="420" y="160"/>
                  </a:lnTo>
                  <a:lnTo>
                    <a:pt x="424" y="332"/>
                  </a:lnTo>
                  <a:lnTo>
                    <a:pt x="428" y="408"/>
                  </a:lnTo>
                  <a:lnTo>
                    <a:pt x="432" y="424"/>
                  </a:lnTo>
                  <a:lnTo>
                    <a:pt x="436" y="364"/>
                  </a:lnTo>
                  <a:lnTo>
                    <a:pt x="440" y="264"/>
                  </a:lnTo>
                  <a:lnTo>
                    <a:pt x="444" y="244"/>
                  </a:lnTo>
                  <a:lnTo>
                    <a:pt x="448" y="156"/>
                  </a:lnTo>
                  <a:lnTo>
                    <a:pt x="452" y="124"/>
                  </a:lnTo>
                  <a:lnTo>
                    <a:pt x="456" y="220"/>
                  </a:lnTo>
                  <a:lnTo>
                    <a:pt x="460" y="236"/>
                  </a:lnTo>
                  <a:lnTo>
                    <a:pt x="464" y="244"/>
                  </a:lnTo>
                  <a:lnTo>
                    <a:pt x="468" y="280"/>
                  </a:lnTo>
                  <a:lnTo>
                    <a:pt x="472" y="328"/>
                  </a:lnTo>
                  <a:lnTo>
                    <a:pt x="476" y="352"/>
                  </a:lnTo>
                  <a:lnTo>
                    <a:pt x="480" y="388"/>
                  </a:lnTo>
                  <a:lnTo>
                    <a:pt x="484" y="444"/>
                  </a:lnTo>
                  <a:lnTo>
                    <a:pt x="488" y="444"/>
                  </a:lnTo>
                  <a:lnTo>
                    <a:pt x="492" y="468"/>
                  </a:lnTo>
                  <a:lnTo>
                    <a:pt x="496" y="484"/>
                  </a:lnTo>
                  <a:lnTo>
                    <a:pt x="500" y="548"/>
                  </a:lnTo>
                  <a:lnTo>
                    <a:pt x="504" y="628"/>
                  </a:lnTo>
                  <a:lnTo>
                    <a:pt x="508" y="604"/>
                  </a:lnTo>
                  <a:lnTo>
                    <a:pt x="516" y="628"/>
                  </a:lnTo>
                  <a:lnTo>
                    <a:pt x="520" y="612"/>
                  </a:lnTo>
                  <a:lnTo>
                    <a:pt x="524" y="680"/>
                  </a:lnTo>
                  <a:lnTo>
                    <a:pt x="528" y="700"/>
                  </a:lnTo>
                  <a:lnTo>
                    <a:pt x="532" y="736"/>
                  </a:lnTo>
                  <a:lnTo>
                    <a:pt x="536" y="732"/>
                  </a:lnTo>
                  <a:lnTo>
                    <a:pt x="540" y="676"/>
                  </a:lnTo>
                  <a:lnTo>
                    <a:pt x="544" y="608"/>
                  </a:lnTo>
                  <a:lnTo>
                    <a:pt x="548" y="536"/>
                  </a:lnTo>
                  <a:lnTo>
                    <a:pt x="552" y="432"/>
                  </a:lnTo>
                  <a:lnTo>
                    <a:pt x="556" y="372"/>
                  </a:lnTo>
                  <a:lnTo>
                    <a:pt x="560" y="384"/>
                  </a:lnTo>
                  <a:lnTo>
                    <a:pt x="564" y="364"/>
                  </a:lnTo>
                  <a:lnTo>
                    <a:pt x="568" y="396"/>
                  </a:lnTo>
                  <a:lnTo>
                    <a:pt x="572" y="440"/>
                  </a:lnTo>
                  <a:lnTo>
                    <a:pt x="576" y="436"/>
                  </a:lnTo>
                  <a:lnTo>
                    <a:pt x="580" y="336"/>
                  </a:lnTo>
                  <a:lnTo>
                    <a:pt x="584" y="340"/>
                  </a:lnTo>
                  <a:lnTo>
                    <a:pt x="588" y="264"/>
                  </a:lnTo>
                  <a:lnTo>
                    <a:pt x="592" y="204"/>
                  </a:lnTo>
                  <a:lnTo>
                    <a:pt x="596" y="228"/>
                  </a:lnTo>
                  <a:lnTo>
                    <a:pt x="600" y="324"/>
                  </a:lnTo>
                  <a:lnTo>
                    <a:pt x="604" y="296"/>
                  </a:lnTo>
                  <a:lnTo>
                    <a:pt x="608" y="308"/>
                  </a:lnTo>
                  <a:lnTo>
                    <a:pt x="612" y="340"/>
                  </a:lnTo>
                  <a:lnTo>
                    <a:pt x="616" y="396"/>
                  </a:lnTo>
                  <a:lnTo>
                    <a:pt x="620" y="408"/>
                  </a:lnTo>
                  <a:lnTo>
                    <a:pt x="624" y="380"/>
                  </a:lnTo>
                  <a:lnTo>
                    <a:pt x="628" y="416"/>
                  </a:lnTo>
                  <a:lnTo>
                    <a:pt x="632" y="340"/>
                  </a:lnTo>
                  <a:lnTo>
                    <a:pt x="636" y="316"/>
                  </a:lnTo>
                  <a:lnTo>
                    <a:pt x="640" y="320"/>
                  </a:lnTo>
                  <a:lnTo>
                    <a:pt x="644" y="444"/>
                  </a:lnTo>
                  <a:lnTo>
                    <a:pt x="648" y="516"/>
                  </a:lnTo>
                  <a:lnTo>
                    <a:pt x="652" y="552"/>
                  </a:lnTo>
                  <a:lnTo>
                    <a:pt x="656" y="612"/>
                  </a:lnTo>
                  <a:lnTo>
                    <a:pt x="660" y="680"/>
                  </a:lnTo>
                  <a:lnTo>
                    <a:pt x="664" y="688"/>
                  </a:lnTo>
                  <a:lnTo>
                    <a:pt x="668" y="760"/>
                  </a:lnTo>
                  <a:lnTo>
                    <a:pt x="672" y="796"/>
                  </a:lnTo>
                  <a:lnTo>
                    <a:pt x="676" y="664"/>
                  </a:lnTo>
                  <a:lnTo>
                    <a:pt x="680" y="632"/>
                  </a:lnTo>
                  <a:lnTo>
                    <a:pt x="684" y="544"/>
                  </a:lnTo>
                  <a:lnTo>
                    <a:pt x="688" y="460"/>
                  </a:lnTo>
                  <a:lnTo>
                    <a:pt x="692" y="476"/>
                  </a:lnTo>
                  <a:lnTo>
                    <a:pt x="696" y="460"/>
                  </a:lnTo>
                  <a:lnTo>
                    <a:pt x="700" y="452"/>
                  </a:lnTo>
                  <a:lnTo>
                    <a:pt x="704" y="448"/>
                  </a:lnTo>
                  <a:lnTo>
                    <a:pt x="708" y="448"/>
                  </a:lnTo>
                  <a:lnTo>
                    <a:pt x="712" y="480"/>
                  </a:lnTo>
                  <a:lnTo>
                    <a:pt x="716" y="480"/>
                  </a:lnTo>
                  <a:lnTo>
                    <a:pt x="720" y="520"/>
                  </a:lnTo>
                  <a:lnTo>
                    <a:pt x="724" y="604"/>
                  </a:lnTo>
                  <a:lnTo>
                    <a:pt x="728" y="640"/>
                  </a:lnTo>
                  <a:lnTo>
                    <a:pt x="732" y="732"/>
                  </a:lnTo>
                  <a:lnTo>
                    <a:pt x="736" y="756"/>
                  </a:lnTo>
                  <a:lnTo>
                    <a:pt x="740" y="760"/>
                  </a:lnTo>
                  <a:lnTo>
                    <a:pt x="744" y="796"/>
                  </a:lnTo>
                  <a:lnTo>
                    <a:pt x="748" y="704"/>
                  </a:lnTo>
                  <a:lnTo>
                    <a:pt x="752" y="660"/>
                  </a:lnTo>
                  <a:lnTo>
                    <a:pt x="756" y="596"/>
                  </a:lnTo>
                  <a:lnTo>
                    <a:pt x="760" y="560"/>
                  </a:lnTo>
                  <a:lnTo>
                    <a:pt x="764" y="512"/>
                  </a:lnTo>
                  <a:lnTo>
                    <a:pt x="768" y="516"/>
                  </a:lnTo>
                  <a:lnTo>
                    <a:pt x="772" y="540"/>
                  </a:lnTo>
                  <a:lnTo>
                    <a:pt x="776" y="504"/>
                  </a:lnTo>
                  <a:lnTo>
                    <a:pt x="780" y="512"/>
                  </a:lnTo>
                  <a:lnTo>
                    <a:pt x="784" y="472"/>
                  </a:lnTo>
                  <a:lnTo>
                    <a:pt x="788" y="496"/>
                  </a:lnTo>
                  <a:lnTo>
                    <a:pt x="792" y="496"/>
                  </a:lnTo>
                  <a:lnTo>
                    <a:pt x="796" y="488"/>
                  </a:lnTo>
                  <a:lnTo>
                    <a:pt x="800" y="484"/>
                  </a:lnTo>
                  <a:lnTo>
                    <a:pt x="804" y="420"/>
                  </a:lnTo>
                  <a:lnTo>
                    <a:pt x="808" y="360"/>
                  </a:lnTo>
                  <a:lnTo>
                    <a:pt x="812" y="308"/>
                  </a:lnTo>
                  <a:lnTo>
                    <a:pt x="816" y="280"/>
                  </a:lnTo>
                  <a:lnTo>
                    <a:pt x="820" y="300"/>
                  </a:lnTo>
                  <a:lnTo>
                    <a:pt x="824" y="356"/>
                  </a:lnTo>
                  <a:lnTo>
                    <a:pt x="828" y="424"/>
                  </a:lnTo>
                  <a:lnTo>
                    <a:pt x="832" y="384"/>
                  </a:lnTo>
                  <a:lnTo>
                    <a:pt x="837" y="352"/>
                  </a:lnTo>
                  <a:lnTo>
                    <a:pt x="841" y="292"/>
                  </a:lnTo>
                  <a:lnTo>
                    <a:pt x="845" y="328"/>
                  </a:lnTo>
                  <a:lnTo>
                    <a:pt x="849" y="368"/>
                  </a:lnTo>
                  <a:lnTo>
                    <a:pt x="853" y="456"/>
                  </a:lnTo>
                  <a:lnTo>
                    <a:pt x="857" y="448"/>
                  </a:lnTo>
                  <a:lnTo>
                    <a:pt x="861" y="532"/>
                  </a:lnTo>
                  <a:lnTo>
                    <a:pt x="865" y="440"/>
                  </a:lnTo>
                  <a:lnTo>
                    <a:pt x="869" y="428"/>
                  </a:lnTo>
                  <a:lnTo>
                    <a:pt x="873" y="488"/>
                  </a:lnTo>
                  <a:lnTo>
                    <a:pt x="877" y="436"/>
                  </a:lnTo>
                  <a:lnTo>
                    <a:pt x="881" y="432"/>
                  </a:lnTo>
                  <a:lnTo>
                    <a:pt x="885" y="444"/>
                  </a:lnTo>
                  <a:lnTo>
                    <a:pt x="889" y="444"/>
                  </a:lnTo>
                  <a:lnTo>
                    <a:pt x="893" y="412"/>
                  </a:lnTo>
                  <a:lnTo>
                    <a:pt x="897" y="380"/>
                  </a:lnTo>
                  <a:lnTo>
                    <a:pt x="901" y="372"/>
                  </a:lnTo>
                  <a:lnTo>
                    <a:pt x="905" y="332"/>
                  </a:lnTo>
                  <a:lnTo>
                    <a:pt x="909" y="408"/>
                  </a:lnTo>
                  <a:lnTo>
                    <a:pt x="913" y="384"/>
                  </a:lnTo>
                  <a:lnTo>
                    <a:pt x="917" y="448"/>
                  </a:lnTo>
                  <a:lnTo>
                    <a:pt x="921" y="520"/>
                  </a:lnTo>
                  <a:lnTo>
                    <a:pt x="925" y="500"/>
                  </a:lnTo>
                  <a:lnTo>
                    <a:pt x="929" y="568"/>
                  </a:lnTo>
                  <a:lnTo>
                    <a:pt x="933" y="560"/>
                  </a:lnTo>
                  <a:lnTo>
                    <a:pt x="937" y="552"/>
                  </a:lnTo>
                  <a:lnTo>
                    <a:pt x="941" y="472"/>
                  </a:lnTo>
                  <a:lnTo>
                    <a:pt x="945" y="424"/>
                  </a:lnTo>
                  <a:lnTo>
                    <a:pt x="949" y="300"/>
                  </a:lnTo>
                  <a:lnTo>
                    <a:pt x="953" y="284"/>
                  </a:lnTo>
                  <a:lnTo>
                    <a:pt x="957" y="340"/>
                  </a:lnTo>
                  <a:lnTo>
                    <a:pt x="961" y="344"/>
                  </a:lnTo>
                  <a:lnTo>
                    <a:pt x="965" y="448"/>
                  </a:lnTo>
                  <a:lnTo>
                    <a:pt x="969" y="472"/>
                  </a:lnTo>
                  <a:lnTo>
                    <a:pt x="973" y="544"/>
                  </a:lnTo>
                  <a:lnTo>
                    <a:pt x="977" y="556"/>
                  </a:lnTo>
                  <a:lnTo>
                    <a:pt x="981" y="548"/>
                  </a:lnTo>
                  <a:lnTo>
                    <a:pt x="985" y="580"/>
                  </a:lnTo>
                  <a:lnTo>
                    <a:pt x="989" y="568"/>
                  </a:lnTo>
                  <a:lnTo>
                    <a:pt x="993" y="520"/>
                  </a:lnTo>
                  <a:lnTo>
                    <a:pt x="997" y="368"/>
                  </a:lnTo>
                  <a:lnTo>
                    <a:pt x="1001" y="284"/>
                  </a:lnTo>
                  <a:lnTo>
                    <a:pt x="1005" y="248"/>
                  </a:lnTo>
                  <a:lnTo>
                    <a:pt x="1009" y="208"/>
                  </a:lnTo>
                  <a:lnTo>
                    <a:pt x="1013" y="208"/>
                  </a:lnTo>
                  <a:lnTo>
                    <a:pt x="1017" y="284"/>
                  </a:lnTo>
                  <a:lnTo>
                    <a:pt x="1021" y="316"/>
                  </a:lnTo>
                  <a:lnTo>
                    <a:pt x="1029" y="292"/>
                  </a:lnTo>
                  <a:lnTo>
                    <a:pt x="1029" y="372"/>
                  </a:lnTo>
                  <a:lnTo>
                    <a:pt x="1021" y="396"/>
                  </a:lnTo>
                  <a:lnTo>
                    <a:pt x="1017" y="364"/>
                  </a:lnTo>
                  <a:lnTo>
                    <a:pt x="1013" y="288"/>
                  </a:lnTo>
                  <a:lnTo>
                    <a:pt x="1009" y="288"/>
                  </a:lnTo>
                  <a:lnTo>
                    <a:pt x="1005" y="328"/>
                  </a:lnTo>
                  <a:lnTo>
                    <a:pt x="1001" y="364"/>
                  </a:lnTo>
                  <a:lnTo>
                    <a:pt x="997" y="444"/>
                  </a:lnTo>
                  <a:lnTo>
                    <a:pt x="993" y="600"/>
                  </a:lnTo>
                  <a:lnTo>
                    <a:pt x="989" y="652"/>
                  </a:lnTo>
                  <a:lnTo>
                    <a:pt x="985" y="664"/>
                  </a:lnTo>
                  <a:lnTo>
                    <a:pt x="981" y="628"/>
                  </a:lnTo>
                  <a:lnTo>
                    <a:pt x="977" y="636"/>
                  </a:lnTo>
                  <a:lnTo>
                    <a:pt x="973" y="628"/>
                  </a:lnTo>
                  <a:lnTo>
                    <a:pt x="969" y="556"/>
                  </a:lnTo>
                  <a:lnTo>
                    <a:pt x="965" y="532"/>
                  </a:lnTo>
                  <a:lnTo>
                    <a:pt x="961" y="428"/>
                  </a:lnTo>
                  <a:lnTo>
                    <a:pt x="957" y="424"/>
                  </a:lnTo>
                  <a:lnTo>
                    <a:pt x="953" y="364"/>
                  </a:lnTo>
                  <a:lnTo>
                    <a:pt x="949" y="376"/>
                  </a:lnTo>
                  <a:lnTo>
                    <a:pt x="945" y="504"/>
                  </a:lnTo>
                  <a:lnTo>
                    <a:pt x="941" y="552"/>
                  </a:lnTo>
                  <a:lnTo>
                    <a:pt x="937" y="632"/>
                  </a:lnTo>
                  <a:lnTo>
                    <a:pt x="933" y="644"/>
                  </a:lnTo>
                  <a:lnTo>
                    <a:pt x="929" y="652"/>
                  </a:lnTo>
                  <a:lnTo>
                    <a:pt x="925" y="580"/>
                  </a:lnTo>
                  <a:lnTo>
                    <a:pt x="921" y="604"/>
                  </a:lnTo>
                  <a:lnTo>
                    <a:pt x="917" y="532"/>
                  </a:lnTo>
                  <a:lnTo>
                    <a:pt x="913" y="464"/>
                  </a:lnTo>
                  <a:lnTo>
                    <a:pt x="909" y="492"/>
                  </a:lnTo>
                  <a:lnTo>
                    <a:pt x="905" y="412"/>
                  </a:lnTo>
                  <a:lnTo>
                    <a:pt x="901" y="452"/>
                  </a:lnTo>
                  <a:lnTo>
                    <a:pt x="897" y="460"/>
                  </a:lnTo>
                  <a:lnTo>
                    <a:pt x="893" y="492"/>
                  </a:lnTo>
                  <a:lnTo>
                    <a:pt x="889" y="524"/>
                  </a:lnTo>
                  <a:lnTo>
                    <a:pt x="885" y="528"/>
                  </a:lnTo>
                  <a:lnTo>
                    <a:pt x="881" y="512"/>
                  </a:lnTo>
                  <a:lnTo>
                    <a:pt x="877" y="516"/>
                  </a:lnTo>
                  <a:lnTo>
                    <a:pt x="873" y="568"/>
                  </a:lnTo>
                  <a:lnTo>
                    <a:pt x="869" y="508"/>
                  </a:lnTo>
                  <a:lnTo>
                    <a:pt x="865" y="520"/>
                  </a:lnTo>
                  <a:lnTo>
                    <a:pt x="861" y="612"/>
                  </a:lnTo>
                  <a:lnTo>
                    <a:pt x="857" y="532"/>
                  </a:lnTo>
                  <a:lnTo>
                    <a:pt x="853" y="540"/>
                  </a:lnTo>
                  <a:lnTo>
                    <a:pt x="849" y="452"/>
                  </a:lnTo>
                  <a:lnTo>
                    <a:pt x="845" y="412"/>
                  </a:lnTo>
                  <a:lnTo>
                    <a:pt x="841" y="372"/>
                  </a:lnTo>
                  <a:lnTo>
                    <a:pt x="837" y="432"/>
                  </a:lnTo>
                  <a:lnTo>
                    <a:pt x="832" y="464"/>
                  </a:lnTo>
                  <a:lnTo>
                    <a:pt x="828" y="508"/>
                  </a:lnTo>
                  <a:lnTo>
                    <a:pt x="824" y="436"/>
                  </a:lnTo>
                  <a:lnTo>
                    <a:pt x="820" y="380"/>
                  </a:lnTo>
                  <a:lnTo>
                    <a:pt x="816" y="360"/>
                  </a:lnTo>
                  <a:lnTo>
                    <a:pt x="812" y="388"/>
                  </a:lnTo>
                  <a:lnTo>
                    <a:pt x="808" y="440"/>
                  </a:lnTo>
                  <a:lnTo>
                    <a:pt x="804" y="500"/>
                  </a:lnTo>
                  <a:lnTo>
                    <a:pt x="800" y="568"/>
                  </a:lnTo>
                  <a:lnTo>
                    <a:pt x="796" y="568"/>
                  </a:lnTo>
                  <a:lnTo>
                    <a:pt x="792" y="580"/>
                  </a:lnTo>
                  <a:lnTo>
                    <a:pt x="788" y="576"/>
                  </a:lnTo>
                  <a:lnTo>
                    <a:pt x="784" y="552"/>
                  </a:lnTo>
                  <a:lnTo>
                    <a:pt x="780" y="592"/>
                  </a:lnTo>
                  <a:lnTo>
                    <a:pt x="776" y="584"/>
                  </a:lnTo>
                  <a:lnTo>
                    <a:pt x="772" y="620"/>
                  </a:lnTo>
                  <a:lnTo>
                    <a:pt x="768" y="600"/>
                  </a:lnTo>
                  <a:lnTo>
                    <a:pt x="764" y="592"/>
                  </a:lnTo>
                  <a:lnTo>
                    <a:pt x="760" y="644"/>
                  </a:lnTo>
                  <a:lnTo>
                    <a:pt x="756" y="680"/>
                  </a:lnTo>
                  <a:lnTo>
                    <a:pt x="752" y="744"/>
                  </a:lnTo>
                  <a:lnTo>
                    <a:pt x="748" y="784"/>
                  </a:lnTo>
                  <a:lnTo>
                    <a:pt x="744" y="884"/>
                  </a:lnTo>
                  <a:lnTo>
                    <a:pt x="740" y="848"/>
                  </a:lnTo>
                  <a:lnTo>
                    <a:pt x="736" y="840"/>
                  </a:lnTo>
                  <a:lnTo>
                    <a:pt x="732" y="824"/>
                  </a:lnTo>
                  <a:lnTo>
                    <a:pt x="728" y="724"/>
                  </a:lnTo>
                  <a:lnTo>
                    <a:pt x="724" y="692"/>
                  </a:lnTo>
                  <a:lnTo>
                    <a:pt x="720" y="604"/>
                  </a:lnTo>
                  <a:lnTo>
                    <a:pt x="716" y="564"/>
                  </a:lnTo>
                  <a:lnTo>
                    <a:pt x="712" y="564"/>
                  </a:lnTo>
                  <a:lnTo>
                    <a:pt x="708" y="532"/>
                  </a:lnTo>
                  <a:lnTo>
                    <a:pt x="704" y="528"/>
                  </a:lnTo>
                  <a:lnTo>
                    <a:pt x="700" y="532"/>
                  </a:lnTo>
                  <a:lnTo>
                    <a:pt x="696" y="540"/>
                  </a:lnTo>
                  <a:lnTo>
                    <a:pt x="692" y="560"/>
                  </a:lnTo>
                  <a:lnTo>
                    <a:pt x="688" y="540"/>
                  </a:lnTo>
                  <a:lnTo>
                    <a:pt x="684" y="624"/>
                  </a:lnTo>
                  <a:lnTo>
                    <a:pt x="680" y="712"/>
                  </a:lnTo>
                  <a:lnTo>
                    <a:pt x="676" y="748"/>
                  </a:lnTo>
                  <a:lnTo>
                    <a:pt x="672" y="884"/>
                  </a:lnTo>
                  <a:lnTo>
                    <a:pt x="668" y="852"/>
                  </a:lnTo>
                  <a:lnTo>
                    <a:pt x="664" y="772"/>
                  </a:lnTo>
                  <a:lnTo>
                    <a:pt x="660" y="768"/>
                  </a:lnTo>
                  <a:lnTo>
                    <a:pt x="656" y="700"/>
                  </a:lnTo>
                  <a:lnTo>
                    <a:pt x="652" y="636"/>
                  </a:lnTo>
                  <a:lnTo>
                    <a:pt x="648" y="600"/>
                  </a:lnTo>
                  <a:lnTo>
                    <a:pt x="644" y="528"/>
                  </a:lnTo>
                  <a:lnTo>
                    <a:pt x="640" y="400"/>
                  </a:lnTo>
                  <a:lnTo>
                    <a:pt x="636" y="396"/>
                  </a:lnTo>
                  <a:lnTo>
                    <a:pt x="632" y="420"/>
                  </a:lnTo>
                  <a:lnTo>
                    <a:pt x="628" y="496"/>
                  </a:lnTo>
                  <a:lnTo>
                    <a:pt x="624" y="464"/>
                  </a:lnTo>
                  <a:lnTo>
                    <a:pt x="620" y="488"/>
                  </a:lnTo>
                  <a:lnTo>
                    <a:pt x="616" y="480"/>
                  </a:lnTo>
                  <a:lnTo>
                    <a:pt x="612" y="420"/>
                  </a:lnTo>
                  <a:lnTo>
                    <a:pt x="608" y="388"/>
                  </a:lnTo>
                  <a:lnTo>
                    <a:pt x="604" y="376"/>
                  </a:lnTo>
                  <a:lnTo>
                    <a:pt x="600" y="408"/>
                  </a:lnTo>
                  <a:lnTo>
                    <a:pt x="596" y="308"/>
                  </a:lnTo>
                  <a:lnTo>
                    <a:pt x="592" y="284"/>
                  </a:lnTo>
                  <a:lnTo>
                    <a:pt x="588" y="340"/>
                  </a:lnTo>
                  <a:lnTo>
                    <a:pt x="584" y="420"/>
                  </a:lnTo>
                  <a:lnTo>
                    <a:pt x="580" y="416"/>
                  </a:lnTo>
                  <a:lnTo>
                    <a:pt x="576" y="516"/>
                  </a:lnTo>
                  <a:lnTo>
                    <a:pt x="572" y="520"/>
                  </a:lnTo>
                  <a:lnTo>
                    <a:pt x="568" y="476"/>
                  </a:lnTo>
                  <a:lnTo>
                    <a:pt x="564" y="444"/>
                  </a:lnTo>
                  <a:lnTo>
                    <a:pt x="560" y="468"/>
                  </a:lnTo>
                  <a:lnTo>
                    <a:pt x="556" y="452"/>
                  </a:lnTo>
                  <a:lnTo>
                    <a:pt x="552" y="512"/>
                  </a:lnTo>
                  <a:lnTo>
                    <a:pt x="548" y="616"/>
                  </a:lnTo>
                  <a:lnTo>
                    <a:pt x="544" y="688"/>
                  </a:lnTo>
                  <a:lnTo>
                    <a:pt x="540" y="760"/>
                  </a:lnTo>
                  <a:lnTo>
                    <a:pt x="536" y="816"/>
                  </a:lnTo>
                  <a:lnTo>
                    <a:pt x="532" y="824"/>
                  </a:lnTo>
                  <a:lnTo>
                    <a:pt x="528" y="788"/>
                  </a:lnTo>
                  <a:lnTo>
                    <a:pt x="524" y="768"/>
                  </a:lnTo>
                  <a:lnTo>
                    <a:pt x="520" y="696"/>
                  </a:lnTo>
                  <a:lnTo>
                    <a:pt x="516" y="712"/>
                  </a:lnTo>
                  <a:lnTo>
                    <a:pt x="508" y="684"/>
                  </a:lnTo>
                  <a:lnTo>
                    <a:pt x="504" y="712"/>
                  </a:lnTo>
                  <a:lnTo>
                    <a:pt x="500" y="632"/>
                  </a:lnTo>
                  <a:lnTo>
                    <a:pt x="496" y="564"/>
                  </a:lnTo>
                  <a:lnTo>
                    <a:pt x="492" y="548"/>
                  </a:lnTo>
                  <a:lnTo>
                    <a:pt x="488" y="524"/>
                  </a:lnTo>
                  <a:lnTo>
                    <a:pt x="484" y="528"/>
                  </a:lnTo>
                  <a:lnTo>
                    <a:pt x="480" y="468"/>
                  </a:lnTo>
                  <a:lnTo>
                    <a:pt x="476" y="432"/>
                  </a:lnTo>
                  <a:lnTo>
                    <a:pt x="472" y="408"/>
                  </a:lnTo>
                  <a:lnTo>
                    <a:pt x="468" y="360"/>
                  </a:lnTo>
                  <a:lnTo>
                    <a:pt x="464" y="324"/>
                  </a:lnTo>
                  <a:lnTo>
                    <a:pt x="460" y="316"/>
                  </a:lnTo>
                  <a:lnTo>
                    <a:pt x="456" y="304"/>
                  </a:lnTo>
                  <a:lnTo>
                    <a:pt x="452" y="204"/>
                  </a:lnTo>
                  <a:lnTo>
                    <a:pt x="448" y="236"/>
                  </a:lnTo>
                  <a:lnTo>
                    <a:pt x="444" y="324"/>
                  </a:lnTo>
                  <a:lnTo>
                    <a:pt x="440" y="344"/>
                  </a:lnTo>
                  <a:lnTo>
                    <a:pt x="436" y="444"/>
                  </a:lnTo>
                  <a:lnTo>
                    <a:pt x="432" y="504"/>
                  </a:lnTo>
                  <a:lnTo>
                    <a:pt x="428" y="492"/>
                  </a:lnTo>
                  <a:lnTo>
                    <a:pt x="424" y="420"/>
                  </a:lnTo>
                  <a:lnTo>
                    <a:pt x="420" y="244"/>
                  </a:lnTo>
                  <a:lnTo>
                    <a:pt x="416" y="156"/>
                  </a:lnTo>
                  <a:lnTo>
                    <a:pt x="412" y="116"/>
                  </a:lnTo>
                  <a:lnTo>
                    <a:pt x="408" y="144"/>
                  </a:lnTo>
                  <a:lnTo>
                    <a:pt x="404" y="184"/>
                  </a:lnTo>
                  <a:lnTo>
                    <a:pt x="400" y="268"/>
                  </a:lnTo>
                  <a:lnTo>
                    <a:pt x="396" y="272"/>
                  </a:lnTo>
                  <a:lnTo>
                    <a:pt x="392" y="328"/>
                  </a:lnTo>
                  <a:lnTo>
                    <a:pt x="388" y="228"/>
                  </a:lnTo>
                  <a:lnTo>
                    <a:pt x="384" y="244"/>
                  </a:lnTo>
                  <a:lnTo>
                    <a:pt x="380" y="260"/>
                  </a:lnTo>
                  <a:lnTo>
                    <a:pt x="376" y="160"/>
                  </a:lnTo>
                  <a:lnTo>
                    <a:pt x="372" y="164"/>
                  </a:lnTo>
                  <a:lnTo>
                    <a:pt x="368" y="204"/>
                  </a:lnTo>
                  <a:lnTo>
                    <a:pt x="364" y="252"/>
                  </a:lnTo>
                  <a:lnTo>
                    <a:pt x="360" y="192"/>
                  </a:lnTo>
                  <a:lnTo>
                    <a:pt x="356" y="180"/>
                  </a:lnTo>
                  <a:lnTo>
                    <a:pt x="352" y="208"/>
                  </a:lnTo>
                  <a:lnTo>
                    <a:pt x="348" y="220"/>
                  </a:lnTo>
                  <a:lnTo>
                    <a:pt x="344" y="244"/>
                  </a:lnTo>
                  <a:lnTo>
                    <a:pt x="340" y="360"/>
                  </a:lnTo>
                  <a:lnTo>
                    <a:pt x="336" y="360"/>
                  </a:lnTo>
                  <a:lnTo>
                    <a:pt x="332" y="396"/>
                  </a:lnTo>
                  <a:lnTo>
                    <a:pt x="328" y="420"/>
                  </a:lnTo>
                  <a:lnTo>
                    <a:pt x="324" y="464"/>
                  </a:lnTo>
                  <a:lnTo>
                    <a:pt x="320" y="412"/>
                  </a:lnTo>
                  <a:lnTo>
                    <a:pt x="316" y="408"/>
                  </a:lnTo>
                  <a:lnTo>
                    <a:pt x="312" y="364"/>
                  </a:lnTo>
                  <a:lnTo>
                    <a:pt x="308" y="296"/>
                  </a:lnTo>
                  <a:lnTo>
                    <a:pt x="304" y="264"/>
                  </a:lnTo>
                  <a:lnTo>
                    <a:pt x="300" y="348"/>
                  </a:lnTo>
                  <a:lnTo>
                    <a:pt x="296" y="396"/>
                  </a:lnTo>
                  <a:lnTo>
                    <a:pt x="292" y="380"/>
                  </a:lnTo>
                  <a:lnTo>
                    <a:pt x="288" y="356"/>
                  </a:lnTo>
                  <a:lnTo>
                    <a:pt x="284" y="448"/>
                  </a:lnTo>
                  <a:lnTo>
                    <a:pt x="280" y="496"/>
                  </a:lnTo>
                  <a:lnTo>
                    <a:pt x="276" y="572"/>
                  </a:lnTo>
                  <a:lnTo>
                    <a:pt x="272" y="676"/>
                  </a:lnTo>
                  <a:lnTo>
                    <a:pt x="268" y="664"/>
                  </a:lnTo>
                  <a:lnTo>
                    <a:pt x="264" y="680"/>
                  </a:lnTo>
                  <a:lnTo>
                    <a:pt x="260" y="652"/>
                  </a:lnTo>
                  <a:lnTo>
                    <a:pt x="256" y="612"/>
                  </a:lnTo>
                  <a:lnTo>
                    <a:pt x="252" y="612"/>
                  </a:lnTo>
                  <a:lnTo>
                    <a:pt x="248" y="452"/>
                  </a:lnTo>
                  <a:lnTo>
                    <a:pt x="244" y="376"/>
                  </a:lnTo>
                  <a:lnTo>
                    <a:pt x="240" y="400"/>
                  </a:lnTo>
                  <a:lnTo>
                    <a:pt x="236" y="372"/>
                  </a:lnTo>
                  <a:lnTo>
                    <a:pt x="232" y="484"/>
                  </a:lnTo>
                  <a:lnTo>
                    <a:pt x="228" y="536"/>
                  </a:lnTo>
                  <a:lnTo>
                    <a:pt x="224" y="608"/>
                  </a:lnTo>
                  <a:lnTo>
                    <a:pt x="220" y="704"/>
                  </a:lnTo>
                  <a:lnTo>
                    <a:pt x="216" y="712"/>
                  </a:lnTo>
                  <a:lnTo>
                    <a:pt x="212" y="744"/>
                  </a:lnTo>
                  <a:lnTo>
                    <a:pt x="208" y="680"/>
                  </a:lnTo>
                  <a:lnTo>
                    <a:pt x="204" y="652"/>
                  </a:lnTo>
                  <a:lnTo>
                    <a:pt x="200" y="704"/>
                  </a:lnTo>
                  <a:lnTo>
                    <a:pt x="196" y="652"/>
                  </a:lnTo>
                  <a:lnTo>
                    <a:pt x="192" y="608"/>
                  </a:lnTo>
                  <a:lnTo>
                    <a:pt x="188" y="596"/>
                  </a:lnTo>
                  <a:lnTo>
                    <a:pt x="184" y="612"/>
                  </a:lnTo>
                  <a:lnTo>
                    <a:pt x="180" y="596"/>
                  </a:lnTo>
                  <a:lnTo>
                    <a:pt x="176" y="624"/>
                  </a:lnTo>
                  <a:lnTo>
                    <a:pt x="172" y="632"/>
                  </a:lnTo>
                  <a:lnTo>
                    <a:pt x="168" y="692"/>
                  </a:lnTo>
                  <a:lnTo>
                    <a:pt x="164" y="720"/>
                  </a:lnTo>
                  <a:lnTo>
                    <a:pt x="160" y="816"/>
                  </a:lnTo>
                  <a:lnTo>
                    <a:pt x="156" y="832"/>
                  </a:lnTo>
                  <a:lnTo>
                    <a:pt x="152" y="824"/>
                  </a:lnTo>
                  <a:lnTo>
                    <a:pt x="148" y="852"/>
                  </a:lnTo>
                  <a:lnTo>
                    <a:pt x="144" y="872"/>
                  </a:lnTo>
                  <a:lnTo>
                    <a:pt x="140" y="720"/>
                  </a:lnTo>
                  <a:lnTo>
                    <a:pt x="136" y="752"/>
                  </a:lnTo>
                  <a:lnTo>
                    <a:pt x="132" y="680"/>
                  </a:lnTo>
                  <a:lnTo>
                    <a:pt x="128" y="668"/>
                  </a:lnTo>
                  <a:lnTo>
                    <a:pt x="124" y="620"/>
                  </a:lnTo>
                  <a:lnTo>
                    <a:pt x="120" y="608"/>
                  </a:lnTo>
                  <a:lnTo>
                    <a:pt x="116" y="480"/>
                  </a:lnTo>
                  <a:lnTo>
                    <a:pt x="112" y="400"/>
                  </a:lnTo>
                  <a:lnTo>
                    <a:pt x="108" y="372"/>
                  </a:lnTo>
                  <a:lnTo>
                    <a:pt x="104" y="392"/>
                  </a:lnTo>
                  <a:lnTo>
                    <a:pt x="100" y="436"/>
                  </a:lnTo>
                  <a:lnTo>
                    <a:pt x="96" y="504"/>
                  </a:lnTo>
                  <a:lnTo>
                    <a:pt x="92" y="500"/>
                  </a:lnTo>
                  <a:lnTo>
                    <a:pt x="88" y="464"/>
                  </a:lnTo>
                  <a:lnTo>
                    <a:pt x="84" y="508"/>
                  </a:lnTo>
                  <a:lnTo>
                    <a:pt x="80" y="532"/>
                  </a:lnTo>
                  <a:lnTo>
                    <a:pt x="76" y="492"/>
                  </a:lnTo>
                  <a:lnTo>
                    <a:pt x="72" y="500"/>
                  </a:lnTo>
                  <a:lnTo>
                    <a:pt x="68" y="400"/>
                  </a:lnTo>
                  <a:lnTo>
                    <a:pt x="64" y="440"/>
                  </a:lnTo>
                  <a:lnTo>
                    <a:pt x="60" y="392"/>
                  </a:lnTo>
                  <a:lnTo>
                    <a:pt x="56" y="364"/>
                  </a:lnTo>
                  <a:lnTo>
                    <a:pt x="52" y="360"/>
                  </a:lnTo>
                  <a:lnTo>
                    <a:pt x="48" y="152"/>
                  </a:lnTo>
                  <a:lnTo>
                    <a:pt x="44" y="92"/>
                  </a:lnTo>
                  <a:lnTo>
                    <a:pt x="40" y="132"/>
                  </a:lnTo>
                  <a:lnTo>
                    <a:pt x="36" y="84"/>
                  </a:lnTo>
                  <a:lnTo>
                    <a:pt x="32" y="100"/>
                  </a:lnTo>
                  <a:lnTo>
                    <a:pt x="28" y="112"/>
                  </a:lnTo>
                  <a:lnTo>
                    <a:pt x="24" y="168"/>
                  </a:lnTo>
                  <a:lnTo>
                    <a:pt x="20" y="196"/>
                  </a:lnTo>
                  <a:lnTo>
                    <a:pt x="16" y="228"/>
                  </a:lnTo>
                  <a:lnTo>
                    <a:pt x="12" y="340"/>
                  </a:lnTo>
                  <a:lnTo>
                    <a:pt x="8" y="424"/>
                  </a:lnTo>
                  <a:lnTo>
                    <a:pt x="4" y="468"/>
                  </a:lnTo>
                  <a:lnTo>
                    <a:pt x="0" y="476"/>
                  </a:lnTo>
                  <a:lnTo>
                    <a:pt x="0" y="396"/>
                  </a:lnTo>
                  <a:close/>
                </a:path>
              </a:pathLst>
            </a:custGeom>
            <a:solidFill>
              <a:srgbClr val="CCCCCC"/>
            </a:solidFill>
            <a:ln w="9525">
              <a:noFill/>
              <a:round/>
              <a:headEnd/>
              <a:tailEnd/>
            </a:ln>
          </p:spPr>
          <p:txBody>
            <a:bodyPr/>
            <a:lstStyle/>
            <a:p>
              <a:endParaRPr lang="en-GB"/>
            </a:p>
          </p:txBody>
        </p:sp>
        <p:sp>
          <p:nvSpPr>
            <p:cNvPr id="149" name="Freeform 172"/>
            <p:cNvSpPr>
              <a:spLocks/>
            </p:cNvSpPr>
            <p:nvPr/>
          </p:nvSpPr>
          <p:spPr bwMode="auto">
            <a:xfrm>
              <a:off x="7473702" y="4150643"/>
              <a:ext cx="1633537" cy="1403350"/>
            </a:xfrm>
            <a:custGeom>
              <a:avLst/>
              <a:gdLst>
                <a:gd name="T0" fmla="*/ 80644962 w 1029"/>
                <a:gd name="T1" fmla="*/ 50403123 h 884"/>
                <a:gd name="T2" fmla="*/ 171370541 w 1029"/>
                <a:gd name="T3" fmla="*/ 796369353 h 884"/>
                <a:gd name="T4" fmla="*/ 262096145 w 1029"/>
                <a:gd name="T5" fmla="*/ 786288731 h 884"/>
                <a:gd name="T6" fmla="*/ 352821699 w 1029"/>
                <a:gd name="T7" fmla="*/ 1602819329 h 884"/>
                <a:gd name="T8" fmla="*/ 443547352 w 1029"/>
                <a:gd name="T9" fmla="*/ 1370965018 h 884"/>
                <a:gd name="T10" fmla="*/ 534272906 w 1029"/>
                <a:gd name="T11" fmla="*/ 1663303063 h 884"/>
                <a:gd name="T12" fmla="*/ 624998461 w 1029"/>
                <a:gd name="T13" fmla="*/ 927417641 h 884"/>
                <a:gd name="T14" fmla="*/ 715724015 w 1029"/>
                <a:gd name="T15" fmla="*/ 927417641 h 884"/>
                <a:gd name="T16" fmla="*/ 806449569 w 1029"/>
                <a:gd name="T17" fmla="*/ 826611220 h 884"/>
                <a:gd name="T18" fmla="*/ 897175322 w 1029"/>
                <a:gd name="T19" fmla="*/ 252015655 h 884"/>
                <a:gd name="T20" fmla="*/ 987900876 w 1029"/>
                <a:gd name="T21" fmla="*/ 614918154 h 884"/>
                <a:gd name="T22" fmla="*/ 1078626430 w 1029"/>
                <a:gd name="T23" fmla="*/ 1028223863 h 884"/>
                <a:gd name="T24" fmla="*/ 1169351984 w 1029"/>
                <a:gd name="T25" fmla="*/ 614918154 h 884"/>
                <a:gd name="T26" fmla="*/ 1260077538 w 1029"/>
                <a:gd name="T27" fmla="*/ 1381045640 h 884"/>
                <a:gd name="T28" fmla="*/ 1360883710 w 1029"/>
                <a:gd name="T29" fmla="*/ 1703625948 h 884"/>
                <a:gd name="T30" fmla="*/ 1451609264 w 1029"/>
                <a:gd name="T31" fmla="*/ 1098788218 h 884"/>
                <a:gd name="T32" fmla="*/ 1542334818 w 1029"/>
                <a:gd name="T33" fmla="*/ 856853285 h 884"/>
                <a:gd name="T34" fmla="*/ 1633060372 w 1029"/>
                <a:gd name="T35" fmla="*/ 1300400663 h 884"/>
                <a:gd name="T36" fmla="*/ 1723786323 w 1029"/>
                <a:gd name="T37" fmla="*/ 1370965018 h 884"/>
                <a:gd name="T38" fmla="*/ 1814510290 w 1029"/>
                <a:gd name="T39" fmla="*/ 1310481285 h 884"/>
                <a:gd name="T40" fmla="*/ 1905235844 w 1029"/>
                <a:gd name="T41" fmla="*/ 1502013107 h 884"/>
                <a:gd name="T42" fmla="*/ 1995961398 w 1029"/>
                <a:gd name="T43" fmla="*/ 1249997552 h 884"/>
                <a:gd name="T44" fmla="*/ 2086686952 w 1029"/>
                <a:gd name="T45" fmla="*/ 1068546352 h 884"/>
                <a:gd name="T46" fmla="*/ 2147483647 w 1029"/>
                <a:gd name="T47" fmla="*/ 1108868841 h 884"/>
                <a:gd name="T48" fmla="*/ 2147483647 w 1029"/>
                <a:gd name="T49" fmla="*/ 937498263 h 884"/>
                <a:gd name="T50" fmla="*/ 2147483647 w 1029"/>
                <a:gd name="T51" fmla="*/ 1391126263 h 884"/>
                <a:gd name="T52" fmla="*/ 2147483647 w 1029"/>
                <a:gd name="T53" fmla="*/ 1370965018 h 884"/>
                <a:gd name="T54" fmla="*/ 2147483647 w 1029"/>
                <a:gd name="T55" fmla="*/ 524192554 h 884"/>
                <a:gd name="T56" fmla="*/ 2147483647 w 1029"/>
                <a:gd name="T57" fmla="*/ 725804998 h 884"/>
                <a:gd name="T58" fmla="*/ 2147483647 w 1029"/>
                <a:gd name="T59" fmla="*/ 1582658085 h 884"/>
                <a:gd name="T60" fmla="*/ 2147483647 w 1029"/>
                <a:gd name="T61" fmla="*/ 1592738707 h 884"/>
                <a:gd name="T62" fmla="*/ 2147483647 w 1029"/>
                <a:gd name="T63" fmla="*/ 1139110707 h 884"/>
                <a:gd name="T64" fmla="*/ 2147483647 w 1029"/>
                <a:gd name="T65" fmla="*/ 1310481285 h 884"/>
                <a:gd name="T66" fmla="*/ 2086686952 w 1029"/>
                <a:gd name="T67" fmla="*/ 1280239418 h 884"/>
                <a:gd name="T68" fmla="*/ 1995961398 w 1029"/>
                <a:gd name="T69" fmla="*/ 1461690618 h 884"/>
                <a:gd name="T70" fmla="*/ 1905235844 w 1029"/>
                <a:gd name="T71" fmla="*/ 1713706570 h 884"/>
                <a:gd name="T72" fmla="*/ 1814510290 w 1029"/>
                <a:gd name="T73" fmla="*/ 1522174351 h 884"/>
                <a:gd name="T74" fmla="*/ 1723786323 w 1029"/>
                <a:gd name="T75" fmla="*/ 1572577463 h 884"/>
                <a:gd name="T76" fmla="*/ 1633060372 w 1029"/>
                <a:gd name="T77" fmla="*/ 1512093729 h 884"/>
                <a:gd name="T78" fmla="*/ 1542334818 w 1029"/>
                <a:gd name="T79" fmla="*/ 1058465730 h 884"/>
                <a:gd name="T80" fmla="*/ 1451609264 w 1029"/>
                <a:gd name="T81" fmla="*/ 1300400663 h 884"/>
                <a:gd name="T82" fmla="*/ 1360883710 w 1029"/>
                <a:gd name="T83" fmla="*/ 1915319015 h 884"/>
                <a:gd name="T84" fmla="*/ 1260077538 w 1029"/>
                <a:gd name="T85" fmla="*/ 1592738707 h 884"/>
                <a:gd name="T86" fmla="*/ 1169351984 w 1029"/>
                <a:gd name="T87" fmla="*/ 816530598 h 884"/>
                <a:gd name="T88" fmla="*/ 1078626430 w 1029"/>
                <a:gd name="T89" fmla="*/ 1239916929 h 884"/>
                <a:gd name="T90" fmla="*/ 987900876 w 1029"/>
                <a:gd name="T91" fmla="*/ 826611220 h 884"/>
                <a:gd name="T92" fmla="*/ 897175322 w 1029"/>
                <a:gd name="T93" fmla="*/ 453628198 h 884"/>
                <a:gd name="T94" fmla="*/ 806449569 w 1029"/>
                <a:gd name="T95" fmla="*/ 1038304485 h 884"/>
                <a:gd name="T96" fmla="*/ 715724015 w 1029"/>
                <a:gd name="T97" fmla="*/ 1129030085 h 884"/>
                <a:gd name="T98" fmla="*/ 624998461 w 1029"/>
                <a:gd name="T99" fmla="*/ 1139110707 h 884"/>
                <a:gd name="T100" fmla="*/ 534272906 w 1029"/>
                <a:gd name="T101" fmla="*/ 1874996526 h 884"/>
                <a:gd name="T102" fmla="*/ 443547352 w 1029"/>
                <a:gd name="T103" fmla="*/ 1572577463 h 884"/>
                <a:gd name="T104" fmla="*/ 352821699 w 1029"/>
                <a:gd name="T105" fmla="*/ 1814512793 h 884"/>
                <a:gd name="T106" fmla="*/ 262096145 w 1029"/>
                <a:gd name="T107" fmla="*/ 987901374 h 884"/>
                <a:gd name="T108" fmla="*/ 171370541 w 1029"/>
                <a:gd name="T109" fmla="*/ 1008062618 h 884"/>
                <a:gd name="T110" fmla="*/ 80644962 w 1029"/>
                <a:gd name="T111" fmla="*/ 252015655 h 884"/>
                <a:gd name="T112" fmla="*/ 0 w 1029"/>
                <a:gd name="T113" fmla="*/ 997981996 h 8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884"/>
                <a:gd name="T173" fmla="*/ 1029 w 1029"/>
                <a:gd name="T174" fmla="*/ 884 h 8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884">
                  <a:moveTo>
                    <a:pt x="0" y="396"/>
                  </a:moveTo>
                  <a:lnTo>
                    <a:pt x="4" y="388"/>
                  </a:lnTo>
                  <a:lnTo>
                    <a:pt x="8" y="344"/>
                  </a:lnTo>
                  <a:lnTo>
                    <a:pt x="12" y="260"/>
                  </a:lnTo>
                  <a:lnTo>
                    <a:pt x="16" y="148"/>
                  </a:lnTo>
                  <a:lnTo>
                    <a:pt x="20" y="116"/>
                  </a:lnTo>
                  <a:lnTo>
                    <a:pt x="24" y="88"/>
                  </a:lnTo>
                  <a:lnTo>
                    <a:pt x="28" y="32"/>
                  </a:lnTo>
                  <a:lnTo>
                    <a:pt x="32" y="20"/>
                  </a:lnTo>
                  <a:lnTo>
                    <a:pt x="36" y="0"/>
                  </a:lnTo>
                  <a:lnTo>
                    <a:pt x="40" y="52"/>
                  </a:lnTo>
                  <a:lnTo>
                    <a:pt x="44" y="8"/>
                  </a:lnTo>
                  <a:lnTo>
                    <a:pt x="48" y="68"/>
                  </a:lnTo>
                  <a:lnTo>
                    <a:pt x="52" y="272"/>
                  </a:lnTo>
                  <a:lnTo>
                    <a:pt x="56" y="284"/>
                  </a:lnTo>
                  <a:lnTo>
                    <a:pt x="60" y="308"/>
                  </a:lnTo>
                  <a:lnTo>
                    <a:pt x="64" y="356"/>
                  </a:lnTo>
                  <a:lnTo>
                    <a:pt x="68" y="316"/>
                  </a:lnTo>
                  <a:lnTo>
                    <a:pt x="72" y="420"/>
                  </a:lnTo>
                  <a:lnTo>
                    <a:pt x="76" y="412"/>
                  </a:lnTo>
                  <a:lnTo>
                    <a:pt x="80" y="448"/>
                  </a:lnTo>
                  <a:lnTo>
                    <a:pt x="84" y="428"/>
                  </a:lnTo>
                  <a:lnTo>
                    <a:pt x="88" y="384"/>
                  </a:lnTo>
                  <a:lnTo>
                    <a:pt x="92" y="420"/>
                  </a:lnTo>
                  <a:lnTo>
                    <a:pt x="96" y="424"/>
                  </a:lnTo>
                  <a:lnTo>
                    <a:pt x="100" y="356"/>
                  </a:lnTo>
                  <a:lnTo>
                    <a:pt x="104" y="312"/>
                  </a:lnTo>
                  <a:lnTo>
                    <a:pt x="108" y="288"/>
                  </a:lnTo>
                  <a:lnTo>
                    <a:pt x="112" y="320"/>
                  </a:lnTo>
                  <a:lnTo>
                    <a:pt x="116" y="396"/>
                  </a:lnTo>
                  <a:lnTo>
                    <a:pt x="120" y="524"/>
                  </a:lnTo>
                  <a:lnTo>
                    <a:pt x="124" y="536"/>
                  </a:lnTo>
                  <a:lnTo>
                    <a:pt x="128" y="584"/>
                  </a:lnTo>
                  <a:lnTo>
                    <a:pt x="132" y="596"/>
                  </a:lnTo>
                  <a:lnTo>
                    <a:pt x="136" y="668"/>
                  </a:lnTo>
                  <a:lnTo>
                    <a:pt x="140" y="636"/>
                  </a:lnTo>
                  <a:lnTo>
                    <a:pt x="144" y="784"/>
                  </a:lnTo>
                  <a:lnTo>
                    <a:pt x="148" y="768"/>
                  </a:lnTo>
                  <a:lnTo>
                    <a:pt x="152" y="740"/>
                  </a:lnTo>
                  <a:lnTo>
                    <a:pt x="156" y="748"/>
                  </a:lnTo>
                  <a:lnTo>
                    <a:pt x="160" y="732"/>
                  </a:lnTo>
                  <a:lnTo>
                    <a:pt x="164" y="636"/>
                  </a:lnTo>
                  <a:lnTo>
                    <a:pt x="168" y="612"/>
                  </a:lnTo>
                  <a:lnTo>
                    <a:pt x="172" y="552"/>
                  </a:lnTo>
                  <a:lnTo>
                    <a:pt x="176" y="544"/>
                  </a:lnTo>
                  <a:lnTo>
                    <a:pt x="180" y="516"/>
                  </a:lnTo>
                  <a:lnTo>
                    <a:pt x="184" y="532"/>
                  </a:lnTo>
                  <a:lnTo>
                    <a:pt x="188" y="512"/>
                  </a:lnTo>
                  <a:lnTo>
                    <a:pt x="192" y="524"/>
                  </a:lnTo>
                  <a:lnTo>
                    <a:pt x="196" y="568"/>
                  </a:lnTo>
                  <a:lnTo>
                    <a:pt x="200" y="620"/>
                  </a:lnTo>
                  <a:lnTo>
                    <a:pt x="204" y="568"/>
                  </a:lnTo>
                  <a:lnTo>
                    <a:pt x="208" y="596"/>
                  </a:lnTo>
                  <a:lnTo>
                    <a:pt x="212" y="660"/>
                  </a:lnTo>
                  <a:lnTo>
                    <a:pt x="216" y="628"/>
                  </a:lnTo>
                  <a:lnTo>
                    <a:pt x="220" y="624"/>
                  </a:lnTo>
                  <a:lnTo>
                    <a:pt x="224" y="528"/>
                  </a:lnTo>
                  <a:lnTo>
                    <a:pt x="228" y="460"/>
                  </a:lnTo>
                  <a:lnTo>
                    <a:pt x="232" y="404"/>
                  </a:lnTo>
                  <a:lnTo>
                    <a:pt x="236" y="296"/>
                  </a:lnTo>
                  <a:lnTo>
                    <a:pt x="240" y="320"/>
                  </a:lnTo>
                  <a:lnTo>
                    <a:pt x="244" y="296"/>
                  </a:lnTo>
                  <a:lnTo>
                    <a:pt x="248" y="368"/>
                  </a:lnTo>
                  <a:lnTo>
                    <a:pt x="252" y="528"/>
                  </a:lnTo>
                  <a:lnTo>
                    <a:pt x="256" y="528"/>
                  </a:lnTo>
                  <a:lnTo>
                    <a:pt x="260" y="572"/>
                  </a:lnTo>
                  <a:lnTo>
                    <a:pt x="264" y="596"/>
                  </a:lnTo>
                  <a:lnTo>
                    <a:pt x="268" y="580"/>
                  </a:lnTo>
                  <a:lnTo>
                    <a:pt x="272" y="592"/>
                  </a:lnTo>
                  <a:lnTo>
                    <a:pt x="276" y="492"/>
                  </a:lnTo>
                  <a:lnTo>
                    <a:pt x="280" y="416"/>
                  </a:lnTo>
                  <a:lnTo>
                    <a:pt x="284" y="368"/>
                  </a:lnTo>
                  <a:lnTo>
                    <a:pt x="288" y="280"/>
                  </a:lnTo>
                  <a:lnTo>
                    <a:pt x="292" y="300"/>
                  </a:lnTo>
                  <a:lnTo>
                    <a:pt x="296" y="316"/>
                  </a:lnTo>
                  <a:lnTo>
                    <a:pt x="300" y="268"/>
                  </a:lnTo>
                  <a:lnTo>
                    <a:pt x="304" y="184"/>
                  </a:lnTo>
                  <a:lnTo>
                    <a:pt x="308" y="216"/>
                  </a:lnTo>
                  <a:lnTo>
                    <a:pt x="312" y="280"/>
                  </a:lnTo>
                  <a:lnTo>
                    <a:pt x="316" y="328"/>
                  </a:lnTo>
                  <a:lnTo>
                    <a:pt x="320" y="328"/>
                  </a:lnTo>
                  <a:lnTo>
                    <a:pt x="324" y="384"/>
                  </a:lnTo>
                  <a:lnTo>
                    <a:pt x="328" y="340"/>
                  </a:lnTo>
                  <a:lnTo>
                    <a:pt x="332" y="316"/>
                  </a:lnTo>
                  <a:lnTo>
                    <a:pt x="336" y="280"/>
                  </a:lnTo>
                  <a:lnTo>
                    <a:pt x="340" y="280"/>
                  </a:lnTo>
                  <a:lnTo>
                    <a:pt x="344" y="164"/>
                  </a:lnTo>
                  <a:lnTo>
                    <a:pt x="348" y="140"/>
                  </a:lnTo>
                  <a:lnTo>
                    <a:pt x="352" y="128"/>
                  </a:lnTo>
                  <a:lnTo>
                    <a:pt x="356" y="100"/>
                  </a:lnTo>
                  <a:lnTo>
                    <a:pt x="360" y="112"/>
                  </a:lnTo>
                  <a:lnTo>
                    <a:pt x="364" y="168"/>
                  </a:lnTo>
                  <a:lnTo>
                    <a:pt x="368" y="120"/>
                  </a:lnTo>
                  <a:lnTo>
                    <a:pt x="372" y="84"/>
                  </a:lnTo>
                  <a:lnTo>
                    <a:pt x="376" y="76"/>
                  </a:lnTo>
                  <a:lnTo>
                    <a:pt x="380" y="176"/>
                  </a:lnTo>
                  <a:lnTo>
                    <a:pt x="384" y="160"/>
                  </a:lnTo>
                  <a:lnTo>
                    <a:pt x="388" y="144"/>
                  </a:lnTo>
                  <a:lnTo>
                    <a:pt x="392" y="244"/>
                  </a:lnTo>
                  <a:lnTo>
                    <a:pt x="396" y="192"/>
                  </a:lnTo>
                  <a:lnTo>
                    <a:pt x="400" y="188"/>
                  </a:lnTo>
                  <a:lnTo>
                    <a:pt x="404" y="104"/>
                  </a:lnTo>
                  <a:lnTo>
                    <a:pt x="408" y="64"/>
                  </a:lnTo>
                  <a:lnTo>
                    <a:pt x="412" y="36"/>
                  </a:lnTo>
                  <a:lnTo>
                    <a:pt x="416" y="72"/>
                  </a:lnTo>
                  <a:lnTo>
                    <a:pt x="420" y="160"/>
                  </a:lnTo>
                  <a:lnTo>
                    <a:pt x="424" y="332"/>
                  </a:lnTo>
                  <a:lnTo>
                    <a:pt x="428" y="408"/>
                  </a:lnTo>
                  <a:lnTo>
                    <a:pt x="432" y="424"/>
                  </a:lnTo>
                  <a:lnTo>
                    <a:pt x="436" y="364"/>
                  </a:lnTo>
                  <a:lnTo>
                    <a:pt x="440" y="264"/>
                  </a:lnTo>
                  <a:lnTo>
                    <a:pt x="444" y="244"/>
                  </a:lnTo>
                  <a:lnTo>
                    <a:pt x="448" y="156"/>
                  </a:lnTo>
                  <a:lnTo>
                    <a:pt x="452" y="124"/>
                  </a:lnTo>
                  <a:lnTo>
                    <a:pt x="456" y="220"/>
                  </a:lnTo>
                  <a:lnTo>
                    <a:pt x="460" y="236"/>
                  </a:lnTo>
                  <a:lnTo>
                    <a:pt x="464" y="244"/>
                  </a:lnTo>
                  <a:lnTo>
                    <a:pt x="468" y="280"/>
                  </a:lnTo>
                  <a:lnTo>
                    <a:pt x="472" y="328"/>
                  </a:lnTo>
                  <a:lnTo>
                    <a:pt x="476" y="352"/>
                  </a:lnTo>
                  <a:lnTo>
                    <a:pt x="480" y="388"/>
                  </a:lnTo>
                  <a:lnTo>
                    <a:pt x="484" y="444"/>
                  </a:lnTo>
                  <a:lnTo>
                    <a:pt x="488" y="444"/>
                  </a:lnTo>
                  <a:lnTo>
                    <a:pt x="492" y="468"/>
                  </a:lnTo>
                  <a:lnTo>
                    <a:pt x="496" y="484"/>
                  </a:lnTo>
                  <a:lnTo>
                    <a:pt x="500" y="548"/>
                  </a:lnTo>
                  <a:lnTo>
                    <a:pt x="504" y="628"/>
                  </a:lnTo>
                  <a:lnTo>
                    <a:pt x="508" y="604"/>
                  </a:lnTo>
                  <a:lnTo>
                    <a:pt x="516" y="628"/>
                  </a:lnTo>
                  <a:lnTo>
                    <a:pt x="520" y="612"/>
                  </a:lnTo>
                  <a:lnTo>
                    <a:pt x="524" y="680"/>
                  </a:lnTo>
                  <a:lnTo>
                    <a:pt x="528" y="700"/>
                  </a:lnTo>
                  <a:lnTo>
                    <a:pt x="532" y="736"/>
                  </a:lnTo>
                  <a:lnTo>
                    <a:pt x="536" y="732"/>
                  </a:lnTo>
                  <a:lnTo>
                    <a:pt x="540" y="676"/>
                  </a:lnTo>
                  <a:lnTo>
                    <a:pt x="544" y="608"/>
                  </a:lnTo>
                  <a:lnTo>
                    <a:pt x="548" y="536"/>
                  </a:lnTo>
                  <a:lnTo>
                    <a:pt x="552" y="432"/>
                  </a:lnTo>
                  <a:lnTo>
                    <a:pt x="556" y="372"/>
                  </a:lnTo>
                  <a:lnTo>
                    <a:pt x="560" y="384"/>
                  </a:lnTo>
                  <a:lnTo>
                    <a:pt x="564" y="364"/>
                  </a:lnTo>
                  <a:lnTo>
                    <a:pt x="568" y="396"/>
                  </a:lnTo>
                  <a:lnTo>
                    <a:pt x="572" y="440"/>
                  </a:lnTo>
                  <a:lnTo>
                    <a:pt x="576" y="436"/>
                  </a:lnTo>
                  <a:lnTo>
                    <a:pt x="580" y="336"/>
                  </a:lnTo>
                  <a:lnTo>
                    <a:pt x="584" y="340"/>
                  </a:lnTo>
                  <a:lnTo>
                    <a:pt x="588" y="264"/>
                  </a:lnTo>
                  <a:lnTo>
                    <a:pt x="592" y="204"/>
                  </a:lnTo>
                  <a:lnTo>
                    <a:pt x="596" y="228"/>
                  </a:lnTo>
                  <a:lnTo>
                    <a:pt x="600" y="324"/>
                  </a:lnTo>
                  <a:lnTo>
                    <a:pt x="604" y="296"/>
                  </a:lnTo>
                  <a:lnTo>
                    <a:pt x="608" y="308"/>
                  </a:lnTo>
                  <a:lnTo>
                    <a:pt x="612" y="340"/>
                  </a:lnTo>
                  <a:lnTo>
                    <a:pt x="616" y="396"/>
                  </a:lnTo>
                  <a:lnTo>
                    <a:pt x="620" y="408"/>
                  </a:lnTo>
                  <a:lnTo>
                    <a:pt x="624" y="380"/>
                  </a:lnTo>
                  <a:lnTo>
                    <a:pt x="628" y="416"/>
                  </a:lnTo>
                  <a:lnTo>
                    <a:pt x="632" y="340"/>
                  </a:lnTo>
                  <a:lnTo>
                    <a:pt x="636" y="316"/>
                  </a:lnTo>
                  <a:lnTo>
                    <a:pt x="640" y="320"/>
                  </a:lnTo>
                  <a:lnTo>
                    <a:pt x="644" y="444"/>
                  </a:lnTo>
                  <a:lnTo>
                    <a:pt x="648" y="516"/>
                  </a:lnTo>
                  <a:lnTo>
                    <a:pt x="652" y="552"/>
                  </a:lnTo>
                  <a:lnTo>
                    <a:pt x="656" y="612"/>
                  </a:lnTo>
                  <a:lnTo>
                    <a:pt x="660" y="680"/>
                  </a:lnTo>
                  <a:lnTo>
                    <a:pt x="664" y="688"/>
                  </a:lnTo>
                  <a:lnTo>
                    <a:pt x="668" y="760"/>
                  </a:lnTo>
                  <a:lnTo>
                    <a:pt x="672" y="796"/>
                  </a:lnTo>
                  <a:lnTo>
                    <a:pt x="676" y="664"/>
                  </a:lnTo>
                  <a:lnTo>
                    <a:pt x="680" y="632"/>
                  </a:lnTo>
                  <a:lnTo>
                    <a:pt x="684" y="544"/>
                  </a:lnTo>
                  <a:lnTo>
                    <a:pt x="688" y="460"/>
                  </a:lnTo>
                  <a:lnTo>
                    <a:pt x="692" y="476"/>
                  </a:lnTo>
                  <a:lnTo>
                    <a:pt x="696" y="460"/>
                  </a:lnTo>
                  <a:lnTo>
                    <a:pt x="700" y="452"/>
                  </a:lnTo>
                  <a:lnTo>
                    <a:pt x="704" y="448"/>
                  </a:lnTo>
                  <a:lnTo>
                    <a:pt x="708" y="448"/>
                  </a:lnTo>
                  <a:lnTo>
                    <a:pt x="712" y="480"/>
                  </a:lnTo>
                  <a:lnTo>
                    <a:pt x="716" y="480"/>
                  </a:lnTo>
                  <a:lnTo>
                    <a:pt x="720" y="520"/>
                  </a:lnTo>
                  <a:lnTo>
                    <a:pt x="724" y="604"/>
                  </a:lnTo>
                  <a:lnTo>
                    <a:pt x="728" y="640"/>
                  </a:lnTo>
                  <a:lnTo>
                    <a:pt x="732" y="732"/>
                  </a:lnTo>
                  <a:lnTo>
                    <a:pt x="736" y="756"/>
                  </a:lnTo>
                  <a:lnTo>
                    <a:pt x="740" y="760"/>
                  </a:lnTo>
                  <a:lnTo>
                    <a:pt x="744" y="796"/>
                  </a:lnTo>
                  <a:lnTo>
                    <a:pt x="748" y="704"/>
                  </a:lnTo>
                  <a:lnTo>
                    <a:pt x="752" y="660"/>
                  </a:lnTo>
                  <a:lnTo>
                    <a:pt x="756" y="596"/>
                  </a:lnTo>
                  <a:lnTo>
                    <a:pt x="760" y="560"/>
                  </a:lnTo>
                  <a:lnTo>
                    <a:pt x="764" y="512"/>
                  </a:lnTo>
                  <a:lnTo>
                    <a:pt x="768" y="516"/>
                  </a:lnTo>
                  <a:lnTo>
                    <a:pt x="772" y="540"/>
                  </a:lnTo>
                  <a:lnTo>
                    <a:pt x="776" y="504"/>
                  </a:lnTo>
                  <a:lnTo>
                    <a:pt x="780" y="512"/>
                  </a:lnTo>
                  <a:lnTo>
                    <a:pt x="784" y="472"/>
                  </a:lnTo>
                  <a:lnTo>
                    <a:pt x="788" y="496"/>
                  </a:lnTo>
                  <a:lnTo>
                    <a:pt x="792" y="496"/>
                  </a:lnTo>
                  <a:lnTo>
                    <a:pt x="796" y="488"/>
                  </a:lnTo>
                  <a:lnTo>
                    <a:pt x="800" y="484"/>
                  </a:lnTo>
                  <a:lnTo>
                    <a:pt x="804" y="420"/>
                  </a:lnTo>
                  <a:lnTo>
                    <a:pt x="808" y="360"/>
                  </a:lnTo>
                  <a:lnTo>
                    <a:pt x="812" y="308"/>
                  </a:lnTo>
                  <a:lnTo>
                    <a:pt x="816" y="280"/>
                  </a:lnTo>
                  <a:lnTo>
                    <a:pt x="820" y="300"/>
                  </a:lnTo>
                  <a:lnTo>
                    <a:pt x="824" y="356"/>
                  </a:lnTo>
                  <a:lnTo>
                    <a:pt x="828" y="424"/>
                  </a:lnTo>
                  <a:lnTo>
                    <a:pt x="832" y="384"/>
                  </a:lnTo>
                  <a:lnTo>
                    <a:pt x="837" y="352"/>
                  </a:lnTo>
                  <a:lnTo>
                    <a:pt x="841" y="292"/>
                  </a:lnTo>
                  <a:lnTo>
                    <a:pt x="845" y="328"/>
                  </a:lnTo>
                  <a:lnTo>
                    <a:pt x="849" y="368"/>
                  </a:lnTo>
                  <a:lnTo>
                    <a:pt x="853" y="456"/>
                  </a:lnTo>
                  <a:lnTo>
                    <a:pt x="857" y="448"/>
                  </a:lnTo>
                  <a:lnTo>
                    <a:pt x="861" y="532"/>
                  </a:lnTo>
                  <a:lnTo>
                    <a:pt x="865" y="440"/>
                  </a:lnTo>
                  <a:lnTo>
                    <a:pt x="869" y="428"/>
                  </a:lnTo>
                  <a:lnTo>
                    <a:pt x="873" y="488"/>
                  </a:lnTo>
                  <a:lnTo>
                    <a:pt x="877" y="436"/>
                  </a:lnTo>
                  <a:lnTo>
                    <a:pt x="881" y="432"/>
                  </a:lnTo>
                  <a:lnTo>
                    <a:pt x="885" y="444"/>
                  </a:lnTo>
                  <a:lnTo>
                    <a:pt x="889" y="444"/>
                  </a:lnTo>
                  <a:lnTo>
                    <a:pt x="893" y="412"/>
                  </a:lnTo>
                  <a:lnTo>
                    <a:pt x="897" y="380"/>
                  </a:lnTo>
                  <a:lnTo>
                    <a:pt x="901" y="372"/>
                  </a:lnTo>
                  <a:lnTo>
                    <a:pt x="905" y="332"/>
                  </a:lnTo>
                  <a:lnTo>
                    <a:pt x="909" y="408"/>
                  </a:lnTo>
                  <a:lnTo>
                    <a:pt x="913" y="384"/>
                  </a:lnTo>
                  <a:lnTo>
                    <a:pt x="917" y="448"/>
                  </a:lnTo>
                  <a:lnTo>
                    <a:pt x="921" y="520"/>
                  </a:lnTo>
                  <a:lnTo>
                    <a:pt x="925" y="500"/>
                  </a:lnTo>
                  <a:lnTo>
                    <a:pt x="929" y="568"/>
                  </a:lnTo>
                  <a:lnTo>
                    <a:pt x="933" y="560"/>
                  </a:lnTo>
                  <a:lnTo>
                    <a:pt x="937" y="552"/>
                  </a:lnTo>
                  <a:lnTo>
                    <a:pt x="941" y="472"/>
                  </a:lnTo>
                  <a:lnTo>
                    <a:pt x="945" y="424"/>
                  </a:lnTo>
                  <a:lnTo>
                    <a:pt x="949" y="300"/>
                  </a:lnTo>
                  <a:lnTo>
                    <a:pt x="953" y="284"/>
                  </a:lnTo>
                  <a:lnTo>
                    <a:pt x="957" y="340"/>
                  </a:lnTo>
                  <a:lnTo>
                    <a:pt x="961" y="344"/>
                  </a:lnTo>
                  <a:lnTo>
                    <a:pt x="965" y="448"/>
                  </a:lnTo>
                  <a:lnTo>
                    <a:pt x="969" y="472"/>
                  </a:lnTo>
                  <a:lnTo>
                    <a:pt x="973" y="544"/>
                  </a:lnTo>
                  <a:lnTo>
                    <a:pt x="977" y="556"/>
                  </a:lnTo>
                  <a:lnTo>
                    <a:pt x="981" y="548"/>
                  </a:lnTo>
                  <a:lnTo>
                    <a:pt x="985" y="580"/>
                  </a:lnTo>
                  <a:lnTo>
                    <a:pt x="989" y="568"/>
                  </a:lnTo>
                  <a:lnTo>
                    <a:pt x="993" y="520"/>
                  </a:lnTo>
                  <a:lnTo>
                    <a:pt x="997" y="368"/>
                  </a:lnTo>
                  <a:lnTo>
                    <a:pt x="1001" y="284"/>
                  </a:lnTo>
                  <a:lnTo>
                    <a:pt x="1005" y="248"/>
                  </a:lnTo>
                  <a:lnTo>
                    <a:pt x="1009" y="208"/>
                  </a:lnTo>
                  <a:lnTo>
                    <a:pt x="1013" y="208"/>
                  </a:lnTo>
                  <a:lnTo>
                    <a:pt x="1017" y="284"/>
                  </a:lnTo>
                  <a:lnTo>
                    <a:pt x="1021" y="316"/>
                  </a:lnTo>
                  <a:lnTo>
                    <a:pt x="1029" y="292"/>
                  </a:lnTo>
                  <a:lnTo>
                    <a:pt x="1029" y="372"/>
                  </a:lnTo>
                  <a:lnTo>
                    <a:pt x="1021" y="396"/>
                  </a:lnTo>
                  <a:lnTo>
                    <a:pt x="1017" y="364"/>
                  </a:lnTo>
                  <a:lnTo>
                    <a:pt x="1013" y="288"/>
                  </a:lnTo>
                  <a:lnTo>
                    <a:pt x="1009" y="288"/>
                  </a:lnTo>
                  <a:lnTo>
                    <a:pt x="1005" y="328"/>
                  </a:lnTo>
                  <a:lnTo>
                    <a:pt x="1001" y="364"/>
                  </a:lnTo>
                  <a:lnTo>
                    <a:pt x="997" y="444"/>
                  </a:lnTo>
                  <a:lnTo>
                    <a:pt x="993" y="600"/>
                  </a:lnTo>
                  <a:lnTo>
                    <a:pt x="989" y="652"/>
                  </a:lnTo>
                  <a:lnTo>
                    <a:pt x="985" y="664"/>
                  </a:lnTo>
                  <a:lnTo>
                    <a:pt x="981" y="628"/>
                  </a:lnTo>
                  <a:lnTo>
                    <a:pt x="977" y="636"/>
                  </a:lnTo>
                  <a:lnTo>
                    <a:pt x="973" y="628"/>
                  </a:lnTo>
                  <a:lnTo>
                    <a:pt x="969" y="556"/>
                  </a:lnTo>
                  <a:lnTo>
                    <a:pt x="965" y="532"/>
                  </a:lnTo>
                  <a:lnTo>
                    <a:pt x="961" y="428"/>
                  </a:lnTo>
                  <a:lnTo>
                    <a:pt x="957" y="424"/>
                  </a:lnTo>
                  <a:lnTo>
                    <a:pt x="953" y="364"/>
                  </a:lnTo>
                  <a:lnTo>
                    <a:pt x="949" y="376"/>
                  </a:lnTo>
                  <a:lnTo>
                    <a:pt x="945" y="504"/>
                  </a:lnTo>
                  <a:lnTo>
                    <a:pt x="941" y="552"/>
                  </a:lnTo>
                  <a:lnTo>
                    <a:pt x="937" y="632"/>
                  </a:lnTo>
                  <a:lnTo>
                    <a:pt x="933" y="644"/>
                  </a:lnTo>
                  <a:lnTo>
                    <a:pt x="929" y="652"/>
                  </a:lnTo>
                  <a:lnTo>
                    <a:pt x="925" y="580"/>
                  </a:lnTo>
                  <a:lnTo>
                    <a:pt x="921" y="604"/>
                  </a:lnTo>
                  <a:lnTo>
                    <a:pt x="917" y="532"/>
                  </a:lnTo>
                  <a:lnTo>
                    <a:pt x="913" y="464"/>
                  </a:lnTo>
                  <a:lnTo>
                    <a:pt x="909" y="492"/>
                  </a:lnTo>
                  <a:lnTo>
                    <a:pt x="905" y="412"/>
                  </a:lnTo>
                  <a:lnTo>
                    <a:pt x="901" y="452"/>
                  </a:lnTo>
                  <a:lnTo>
                    <a:pt x="897" y="460"/>
                  </a:lnTo>
                  <a:lnTo>
                    <a:pt x="893" y="492"/>
                  </a:lnTo>
                  <a:lnTo>
                    <a:pt x="889" y="524"/>
                  </a:lnTo>
                  <a:lnTo>
                    <a:pt x="885" y="528"/>
                  </a:lnTo>
                  <a:lnTo>
                    <a:pt x="881" y="512"/>
                  </a:lnTo>
                  <a:lnTo>
                    <a:pt x="877" y="516"/>
                  </a:lnTo>
                  <a:lnTo>
                    <a:pt x="873" y="568"/>
                  </a:lnTo>
                  <a:lnTo>
                    <a:pt x="869" y="508"/>
                  </a:lnTo>
                  <a:lnTo>
                    <a:pt x="865" y="520"/>
                  </a:lnTo>
                  <a:lnTo>
                    <a:pt x="861" y="612"/>
                  </a:lnTo>
                  <a:lnTo>
                    <a:pt x="857" y="532"/>
                  </a:lnTo>
                  <a:lnTo>
                    <a:pt x="853" y="540"/>
                  </a:lnTo>
                  <a:lnTo>
                    <a:pt x="849" y="452"/>
                  </a:lnTo>
                  <a:lnTo>
                    <a:pt x="845" y="412"/>
                  </a:lnTo>
                  <a:lnTo>
                    <a:pt x="841" y="372"/>
                  </a:lnTo>
                  <a:lnTo>
                    <a:pt x="837" y="432"/>
                  </a:lnTo>
                  <a:lnTo>
                    <a:pt x="832" y="464"/>
                  </a:lnTo>
                  <a:lnTo>
                    <a:pt x="828" y="508"/>
                  </a:lnTo>
                  <a:lnTo>
                    <a:pt x="824" y="436"/>
                  </a:lnTo>
                  <a:lnTo>
                    <a:pt x="820" y="380"/>
                  </a:lnTo>
                  <a:lnTo>
                    <a:pt x="816" y="360"/>
                  </a:lnTo>
                  <a:lnTo>
                    <a:pt x="812" y="388"/>
                  </a:lnTo>
                  <a:lnTo>
                    <a:pt x="808" y="440"/>
                  </a:lnTo>
                  <a:lnTo>
                    <a:pt x="804" y="500"/>
                  </a:lnTo>
                  <a:lnTo>
                    <a:pt x="800" y="568"/>
                  </a:lnTo>
                  <a:lnTo>
                    <a:pt x="796" y="568"/>
                  </a:lnTo>
                  <a:lnTo>
                    <a:pt x="792" y="580"/>
                  </a:lnTo>
                  <a:lnTo>
                    <a:pt x="788" y="576"/>
                  </a:lnTo>
                  <a:lnTo>
                    <a:pt x="784" y="552"/>
                  </a:lnTo>
                  <a:lnTo>
                    <a:pt x="780" y="592"/>
                  </a:lnTo>
                  <a:lnTo>
                    <a:pt x="776" y="584"/>
                  </a:lnTo>
                  <a:lnTo>
                    <a:pt x="772" y="620"/>
                  </a:lnTo>
                  <a:lnTo>
                    <a:pt x="768" y="600"/>
                  </a:lnTo>
                  <a:lnTo>
                    <a:pt x="764" y="592"/>
                  </a:lnTo>
                  <a:lnTo>
                    <a:pt x="760" y="644"/>
                  </a:lnTo>
                  <a:lnTo>
                    <a:pt x="756" y="680"/>
                  </a:lnTo>
                  <a:lnTo>
                    <a:pt x="752" y="744"/>
                  </a:lnTo>
                  <a:lnTo>
                    <a:pt x="748" y="784"/>
                  </a:lnTo>
                  <a:lnTo>
                    <a:pt x="744" y="884"/>
                  </a:lnTo>
                  <a:lnTo>
                    <a:pt x="740" y="848"/>
                  </a:lnTo>
                  <a:lnTo>
                    <a:pt x="736" y="840"/>
                  </a:lnTo>
                  <a:lnTo>
                    <a:pt x="732" y="824"/>
                  </a:lnTo>
                  <a:lnTo>
                    <a:pt x="728" y="724"/>
                  </a:lnTo>
                  <a:lnTo>
                    <a:pt x="724" y="692"/>
                  </a:lnTo>
                  <a:lnTo>
                    <a:pt x="720" y="604"/>
                  </a:lnTo>
                  <a:lnTo>
                    <a:pt x="716" y="564"/>
                  </a:lnTo>
                  <a:lnTo>
                    <a:pt x="712" y="564"/>
                  </a:lnTo>
                  <a:lnTo>
                    <a:pt x="708" y="532"/>
                  </a:lnTo>
                  <a:lnTo>
                    <a:pt x="704" y="528"/>
                  </a:lnTo>
                  <a:lnTo>
                    <a:pt x="700" y="532"/>
                  </a:lnTo>
                  <a:lnTo>
                    <a:pt x="696" y="540"/>
                  </a:lnTo>
                  <a:lnTo>
                    <a:pt x="692" y="560"/>
                  </a:lnTo>
                  <a:lnTo>
                    <a:pt x="688" y="540"/>
                  </a:lnTo>
                  <a:lnTo>
                    <a:pt x="684" y="624"/>
                  </a:lnTo>
                  <a:lnTo>
                    <a:pt x="680" y="712"/>
                  </a:lnTo>
                  <a:lnTo>
                    <a:pt x="676" y="748"/>
                  </a:lnTo>
                  <a:lnTo>
                    <a:pt x="672" y="884"/>
                  </a:lnTo>
                  <a:lnTo>
                    <a:pt x="668" y="852"/>
                  </a:lnTo>
                  <a:lnTo>
                    <a:pt x="664" y="772"/>
                  </a:lnTo>
                  <a:lnTo>
                    <a:pt x="660" y="768"/>
                  </a:lnTo>
                  <a:lnTo>
                    <a:pt x="656" y="700"/>
                  </a:lnTo>
                  <a:lnTo>
                    <a:pt x="652" y="636"/>
                  </a:lnTo>
                  <a:lnTo>
                    <a:pt x="648" y="600"/>
                  </a:lnTo>
                  <a:lnTo>
                    <a:pt x="644" y="528"/>
                  </a:lnTo>
                  <a:lnTo>
                    <a:pt x="640" y="400"/>
                  </a:lnTo>
                  <a:lnTo>
                    <a:pt x="636" y="396"/>
                  </a:lnTo>
                  <a:lnTo>
                    <a:pt x="632" y="420"/>
                  </a:lnTo>
                  <a:lnTo>
                    <a:pt x="628" y="496"/>
                  </a:lnTo>
                  <a:lnTo>
                    <a:pt x="624" y="464"/>
                  </a:lnTo>
                  <a:lnTo>
                    <a:pt x="620" y="488"/>
                  </a:lnTo>
                  <a:lnTo>
                    <a:pt x="616" y="480"/>
                  </a:lnTo>
                  <a:lnTo>
                    <a:pt x="612" y="420"/>
                  </a:lnTo>
                  <a:lnTo>
                    <a:pt x="608" y="388"/>
                  </a:lnTo>
                  <a:lnTo>
                    <a:pt x="604" y="376"/>
                  </a:lnTo>
                  <a:lnTo>
                    <a:pt x="600" y="408"/>
                  </a:lnTo>
                  <a:lnTo>
                    <a:pt x="596" y="308"/>
                  </a:lnTo>
                  <a:lnTo>
                    <a:pt x="592" y="284"/>
                  </a:lnTo>
                  <a:lnTo>
                    <a:pt x="588" y="340"/>
                  </a:lnTo>
                  <a:lnTo>
                    <a:pt x="584" y="420"/>
                  </a:lnTo>
                  <a:lnTo>
                    <a:pt x="580" y="416"/>
                  </a:lnTo>
                  <a:lnTo>
                    <a:pt x="576" y="516"/>
                  </a:lnTo>
                  <a:lnTo>
                    <a:pt x="572" y="520"/>
                  </a:lnTo>
                  <a:lnTo>
                    <a:pt x="568" y="476"/>
                  </a:lnTo>
                  <a:lnTo>
                    <a:pt x="564" y="444"/>
                  </a:lnTo>
                  <a:lnTo>
                    <a:pt x="560" y="468"/>
                  </a:lnTo>
                  <a:lnTo>
                    <a:pt x="556" y="452"/>
                  </a:lnTo>
                  <a:lnTo>
                    <a:pt x="552" y="512"/>
                  </a:lnTo>
                  <a:lnTo>
                    <a:pt x="548" y="616"/>
                  </a:lnTo>
                  <a:lnTo>
                    <a:pt x="544" y="688"/>
                  </a:lnTo>
                  <a:lnTo>
                    <a:pt x="540" y="760"/>
                  </a:lnTo>
                  <a:lnTo>
                    <a:pt x="536" y="816"/>
                  </a:lnTo>
                  <a:lnTo>
                    <a:pt x="532" y="824"/>
                  </a:lnTo>
                  <a:lnTo>
                    <a:pt x="528" y="788"/>
                  </a:lnTo>
                  <a:lnTo>
                    <a:pt x="524" y="768"/>
                  </a:lnTo>
                  <a:lnTo>
                    <a:pt x="520" y="696"/>
                  </a:lnTo>
                  <a:lnTo>
                    <a:pt x="516" y="712"/>
                  </a:lnTo>
                  <a:lnTo>
                    <a:pt x="508" y="684"/>
                  </a:lnTo>
                  <a:lnTo>
                    <a:pt x="504" y="712"/>
                  </a:lnTo>
                  <a:lnTo>
                    <a:pt x="500" y="632"/>
                  </a:lnTo>
                  <a:lnTo>
                    <a:pt x="496" y="564"/>
                  </a:lnTo>
                  <a:lnTo>
                    <a:pt x="492" y="548"/>
                  </a:lnTo>
                  <a:lnTo>
                    <a:pt x="488" y="524"/>
                  </a:lnTo>
                  <a:lnTo>
                    <a:pt x="484" y="528"/>
                  </a:lnTo>
                  <a:lnTo>
                    <a:pt x="480" y="468"/>
                  </a:lnTo>
                  <a:lnTo>
                    <a:pt x="476" y="432"/>
                  </a:lnTo>
                  <a:lnTo>
                    <a:pt x="472" y="408"/>
                  </a:lnTo>
                  <a:lnTo>
                    <a:pt x="468" y="360"/>
                  </a:lnTo>
                  <a:lnTo>
                    <a:pt x="464" y="324"/>
                  </a:lnTo>
                  <a:lnTo>
                    <a:pt x="460" y="316"/>
                  </a:lnTo>
                  <a:lnTo>
                    <a:pt x="456" y="304"/>
                  </a:lnTo>
                  <a:lnTo>
                    <a:pt x="452" y="204"/>
                  </a:lnTo>
                  <a:lnTo>
                    <a:pt x="448" y="236"/>
                  </a:lnTo>
                  <a:lnTo>
                    <a:pt x="444" y="324"/>
                  </a:lnTo>
                  <a:lnTo>
                    <a:pt x="440" y="344"/>
                  </a:lnTo>
                  <a:lnTo>
                    <a:pt x="436" y="444"/>
                  </a:lnTo>
                  <a:lnTo>
                    <a:pt x="432" y="504"/>
                  </a:lnTo>
                  <a:lnTo>
                    <a:pt x="428" y="492"/>
                  </a:lnTo>
                  <a:lnTo>
                    <a:pt x="424" y="420"/>
                  </a:lnTo>
                  <a:lnTo>
                    <a:pt x="420" y="244"/>
                  </a:lnTo>
                  <a:lnTo>
                    <a:pt x="416" y="156"/>
                  </a:lnTo>
                  <a:lnTo>
                    <a:pt x="412" y="116"/>
                  </a:lnTo>
                  <a:lnTo>
                    <a:pt x="408" y="144"/>
                  </a:lnTo>
                  <a:lnTo>
                    <a:pt x="404" y="184"/>
                  </a:lnTo>
                  <a:lnTo>
                    <a:pt x="400" y="268"/>
                  </a:lnTo>
                  <a:lnTo>
                    <a:pt x="396" y="272"/>
                  </a:lnTo>
                  <a:lnTo>
                    <a:pt x="392" y="328"/>
                  </a:lnTo>
                  <a:lnTo>
                    <a:pt x="388" y="228"/>
                  </a:lnTo>
                  <a:lnTo>
                    <a:pt x="384" y="244"/>
                  </a:lnTo>
                  <a:lnTo>
                    <a:pt x="380" y="260"/>
                  </a:lnTo>
                  <a:lnTo>
                    <a:pt x="376" y="160"/>
                  </a:lnTo>
                  <a:lnTo>
                    <a:pt x="372" y="164"/>
                  </a:lnTo>
                  <a:lnTo>
                    <a:pt x="368" y="204"/>
                  </a:lnTo>
                  <a:lnTo>
                    <a:pt x="364" y="252"/>
                  </a:lnTo>
                  <a:lnTo>
                    <a:pt x="360" y="192"/>
                  </a:lnTo>
                  <a:lnTo>
                    <a:pt x="356" y="180"/>
                  </a:lnTo>
                  <a:lnTo>
                    <a:pt x="352" y="208"/>
                  </a:lnTo>
                  <a:lnTo>
                    <a:pt x="348" y="220"/>
                  </a:lnTo>
                  <a:lnTo>
                    <a:pt x="344" y="244"/>
                  </a:lnTo>
                  <a:lnTo>
                    <a:pt x="340" y="360"/>
                  </a:lnTo>
                  <a:lnTo>
                    <a:pt x="336" y="360"/>
                  </a:lnTo>
                  <a:lnTo>
                    <a:pt x="332" y="396"/>
                  </a:lnTo>
                  <a:lnTo>
                    <a:pt x="328" y="420"/>
                  </a:lnTo>
                  <a:lnTo>
                    <a:pt x="324" y="464"/>
                  </a:lnTo>
                  <a:lnTo>
                    <a:pt x="320" y="412"/>
                  </a:lnTo>
                  <a:lnTo>
                    <a:pt x="316" y="408"/>
                  </a:lnTo>
                  <a:lnTo>
                    <a:pt x="312" y="364"/>
                  </a:lnTo>
                  <a:lnTo>
                    <a:pt x="308" y="296"/>
                  </a:lnTo>
                  <a:lnTo>
                    <a:pt x="304" y="264"/>
                  </a:lnTo>
                  <a:lnTo>
                    <a:pt x="300" y="348"/>
                  </a:lnTo>
                  <a:lnTo>
                    <a:pt x="296" y="396"/>
                  </a:lnTo>
                  <a:lnTo>
                    <a:pt x="292" y="380"/>
                  </a:lnTo>
                  <a:lnTo>
                    <a:pt x="288" y="356"/>
                  </a:lnTo>
                  <a:lnTo>
                    <a:pt x="284" y="448"/>
                  </a:lnTo>
                  <a:lnTo>
                    <a:pt x="280" y="496"/>
                  </a:lnTo>
                  <a:lnTo>
                    <a:pt x="276" y="572"/>
                  </a:lnTo>
                  <a:lnTo>
                    <a:pt x="272" y="676"/>
                  </a:lnTo>
                  <a:lnTo>
                    <a:pt x="268" y="664"/>
                  </a:lnTo>
                  <a:lnTo>
                    <a:pt x="264" y="680"/>
                  </a:lnTo>
                  <a:lnTo>
                    <a:pt x="260" y="652"/>
                  </a:lnTo>
                  <a:lnTo>
                    <a:pt x="256" y="612"/>
                  </a:lnTo>
                  <a:lnTo>
                    <a:pt x="252" y="612"/>
                  </a:lnTo>
                  <a:lnTo>
                    <a:pt x="248" y="452"/>
                  </a:lnTo>
                  <a:lnTo>
                    <a:pt x="244" y="376"/>
                  </a:lnTo>
                  <a:lnTo>
                    <a:pt x="240" y="400"/>
                  </a:lnTo>
                  <a:lnTo>
                    <a:pt x="236" y="372"/>
                  </a:lnTo>
                  <a:lnTo>
                    <a:pt x="232" y="484"/>
                  </a:lnTo>
                  <a:lnTo>
                    <a:pt x="228" y="536"/>
                  </a:lnTo>
                  <a:lnTo>
                    <a:pt x="224" y="608"/>
                  </a:lnTo>
                  <a:lnTo>
                    <a:pt x="220" y="704"/>
                  </a:lnTo>
                  <a:lnTo>
                    <a:pt x="216" y="712"/>
                  </a:lnTo>
                  <a:lnTo>
                    <a:pt x="212" y="744"/>
                  </a:lnTo>
                  <a:lnTo>
                    <a:pt x="208" y="680"/>
                  </a:lnTo>
                  <a:lnTo>
                    <a:pt x="204" y="652"/>
                  </a:lnTo>
                  <a:lnTo>
                    <a:pt x="200" y="704"/>
                  </a:lnTo>
                  <a:lnTo>
                    <a:pt x="196" y="652"/>
                  </a:lnTo>
                  <a:lnTo>
                    <a:pt x="192" y="608"/>
                  </a:lnTo>
                  <a:lnTo>
                    <a:pt x="188" y="596"/>
                  </a:lnTo>
                  <a:lnTo>
                    <a:pt x="184" y="612"/>
                  </a:lnTo>
                  <a:lnTo>
                    <a:pt x="180" y="596"/>
                  </a:lnTo>
                  <a:lnTo>
                    <a:pt x="176" y="624"/>
                  </a:lnTo>
                  <a:lnTo>
                    <a:pt x="172" y="632"/>
                  </a:lnTo>
                  <a:lnTo>
                    <a:pt x="168" y="692"/>
                  </a:lnTo>
                  <a:lnTo>
                    <a:pt x="164" y="720"/>
                  </a:lnTo>
                  <a:lnTo>
                    <a:pt x="160" y="816"/>
                  </a:lnTo>
                  <a:lnTo>
                    <a:pt x="156" y="832"/>
                  </a:lnTo>
                  <a:lnTo>
                    <a:pt x="152" y="824"/>
                  </a:lnTo>
                  <a:lnTo>
                    <a:pt x="148" y="852"/>
                  </a:lnTo>
                  <a:lnTo>
                    <a:pt x="144" y="872"/>
                  </a:lnTo>
                  <a:lnTo>
                    <a:pt x="140" y="720"/>
                  </a:lnTo>
                  <a:lnTo>
                    <a:pt x="136" y="752"/>
                  </a:lnTo>
                  <a:lnTo>
                    <a:pt x="132" y="680"/>
                  </a:lnTo>
                  <a:lnTo>
                    <a:pt x="128" y="668"/>
                  </a:lnTo>
                  <a:lnTo>
                    <a:pt x="124" y="620"/>
                  </a:lnTo>
                  <a:lnTo>
                    <a:pt x="120" y="608"/>
                  </a:lnTo>
                  <a:lnTo>
                    <a:pt x="116" y="480"/>
                  </a:lnTo>
                  <a:lnTo>
                    <a:pt x="112" y="400"/>
                  </a:lnTo>
                  <a:lnTo>
                    <a:pt x="108" y="372"/>
                  </a:lnTo>
                  <a:lnTo>
                    <a:pt x="104" y="392"/>
                  </a:lnTo>
                  <a:lnTo>
                    <a:pt x="100" y="436"/>
                  </a:lnTo>
                  <a:lnTo>
                    <a:pt x="96" y="504"/>
                  </a:lnTo>
                  <a:lnTo>
                    <a:pt x="92" y="500"/>
                  </a:lnTo>
                  <a:lnTo>
                    <a:pt x="88" y="464"/>
                  </a:lnTo>
                  <a:lnTo>
                    <a:pt x="84" y="508"/>
                  </a:lnTo>
                  <a:lnTo>
                    <a:pt x="80" y="532"/>
                  </a:lnTo>
                  <a:lnTo>
                    <a:pt x="76" y="492"/>
                  </a:lnTo>
                  <a:lnTo>
                    <a:pt x="72" y="500"/>
                  </a:lnTo>
                  <a:lnTo>
                    <a:pt x="68" y="400"/>
                  </a:lnTo>
                  <a:lnTo>
                    <a:pt x="64" y="440"/>
                  </a:lnTo>
                  <a:lnTo>
                    <a:pt x="60" y="392"/>
                  </a:lnTo>
                  <a:lnTo>
                    <a:pt x="56" y="364"/>
                  </a:lnTo>
                  <a:lnTo>
                    <a:pt x="52" y="360"/>
                  </a:lnTo>
                  <a:lnTo>
                    <a:pt x="48" y="152"/>
                  </a:lnTo>
                  <a:lnTo>
                    <a:pt x="44" y="92"/>
                  </a:lnTo>
                  <a:lnTo>
                    <a:pt x="40" y="132"/>
                  </a:lnTo>
                  <a:lnTo>
                    <a:pt x="36" y="84"/>
                  </a:lnTo>
                  <a:lnTo>
                    <a:pt x="32" y="100"/>
                  </a:lnTo>
                  <a:lnTo>
                    <a:pt x="28" y="112"/>
                  </a:lnTo>
                  <a:lnTo>
                    <a:pt x="24" y="168"/>
                  </a:lnTo>
                  <a:lnTo>
                    <a:pt x="20" y="196"/>
                  </a:lnTo>
                  <a:lnTo>
                    <a:pt x="16" y="228"/>
                  </a:lnTo>
                  <a:lnTo>
                    <a:pt x="12" y="340"/>
                  </a:lnTo>
                  <a:lnTo>
                    <a:pt x="8" y="424"/>
                  </a:lnTo>
                  <a:lnTo>
                    <a:pt x="4" y="468"/>
                  </a:lnTo>
                  <a:lnTo>
                    <a:pt x="0" y="476"/>
                  </a:lnTo>
                  <a:lnTo>
                    <a:pt x="0" y="396"/>
                  </a:lnTo>
                </a:path>
              </a:pathLst>
            </a:custGeom>
            <a:noFill/>
            <a:ln w="0">
              <a:solidFill>
                <a:srgbClr val="CCCCCC"/>
              </a:solidFill>
              <a:prstDash val="solid"/>
              <a:round/>
              <a:headEnd/>
              <a:tailEnd/>
            </a:ln>
          </p:spPr>
          <p:txBody>
            <a:bodyPr/>
            <a:lstStyle/>
            <a:p>
              <a:endParaRPr lang="en-GB"/>
            </a:p>
          </p:txBody>
        </p:sp>
        <p:sp>
          <p:nvSpPr>
            <p:cNvPr id="150" name="Freeform 173"/>
            <p:cNvSpPr>
              <a:spLocks/>
            </p:cNvSpPr>
            <p:nvPr/>
          </p:nvSpPr>
          <p:spPr bwMode="auto">
            <a:xfrm>
              <a:off x="7473702" y="4004593"/>
              <a:ext cx="1633537" cy="1625600"/>
            </a:xfrm>
            <a:custGeom>
              <a:avLst/>
              <a:gdLst>
                <a:gd name="T0" fmla="*/ 80644962 w 1029"/>
                <a:gd name="T1" fmla="*/ 0 h 1024"/>
                <a:gd name="T2" fmla="*/ 171370541 w 1029"/>
                <a:gd name="T3" fmla="*/ 1270158541 h 1024"/>
                <a:gd name="T4" fmla="*/ 262096145 w 1029"/>
                <a:gd name="T5" fmla="*/ 1078626758 h 1024"/>
                <a:gd name="T6" fmla="*/ 352821699 w 1029"/>
                <a:gd name="T7" fmla="*/ 2046366693 h 1024"/>
                <a:gd name="T8" fmla="*/ 443547352 w 1029"/>
                <a:gd name="T9" fmla="*/ 1451609705 h 1024"/>
                <a:gd name="T10" fmla="*/ 534272906 w 1029"/>
                <a:gd name="T11" fmla="*/ 1915318630 h 1024"/>
                <a:gd name="T12" fmla="*/ 624998461 w 1029"/>
                <a:gd name="T13" fmla="*/ 1280239161 h 1024"/>
                <a:gd name="T14" fmla="*/ 715724015 w 1029"/>
                <a:gd name="T15" fmla="*/ 1411287224 h 1024"/>
                <a:gd name="T16" fmla="*/ 806449569 w 1029"/>
                <a:gd name="T17" fmla="*/ 987901176 h 1024"/>
                <a:gd name="T18" fmla="*/ 897175322 w 1029"/>
                <a:gd name="T19" fmla="*/ 383063667 h 1024"/>
                <a:gd name="T20" fmla="*/ 987900876 w 1029"/>
                <a:gd name="T21" fmla="*/ 826611054 h 1024"/>
                <a:gd name="T22" fmla="*/ 1078626430 w 1029"/>
                <a:gd name="T23" fmla="*/ 1350803503 h 1024"/>
                <a:gd name="T24" fmla="*/ 1169351984 w 1029"/>
                <a:gd name="T25" fmla="*/ 846772493 h 1024"/>
                <a:gd name="T26" fmla="*/ 1260077538 w 1029"/>
                <a:gd name="T27" fmla="*/ 2056447313 h 1024"/>
                <a:gd name="T28" fmla="*/ 1360883710 w 1029"/>
                <a:gd name="T29" fmla="*/ 1915318630 h 1024"/>
                <a:gd name="T30" fmla="*/ 1451609264 w 1029"/>
                <a:gd name="T31" fmla="*/ 1129029859 h 1024"/>
                <a:gd name="T32" fmla="*/ 1542334818 w 1029"/>
                <a:gd name="T33" fmla="*/ 907256214 h 1024"/>
                <a:gd name="T34" fmla="*/ 1633060372 w 1029"/>
                <a:gd name="T35" fmla="*/ 1431448464 h 1024"/>
                <a:gd name="T36" fmla="*/ 1723786323 w 1029"/>
                <a:gd name="T37" fmla="*/ 1673383746 h 1024"/>
                <a:gd name="T38" fmla="*/ 1814510290 w 1029"/>
                <a:gd name="T39" fmla="*/ 1723786847 h 1024"/>
                <a:gd name="T40" fmla="*/ 1905235844 w 1029"/>
                <a:gd name="T41" fmla="*/ 1955641111 h 1024"/>
                <a:gd name="T42" fmla="*/ 1995961398 w 1029"/>
                <a:gd name="T43" fmla="*/ 1713706227 h 1024"/>
                <a:gd name="T44" fmla="*/ 2086686952 w 1029"/>
                <a:gd name="T45" fmla="*/ 927417455 h 1024"/>
                <a:gd name="T46" fmla="*/ 2147483647 w 1029"/>
                <a:gd name="T47" fmla="*/ 1300400402 h 1024"/>
                <a:gd name="T48" fmla="*/ 2147483647 w 1029"/>
                <a:gd name="T49" fmla="*/ 1330642262 h 1024"/>
                <a:gd name="T50" fmla="*/ 2147483647 w 1029"/>
                <a:gd name="T51" fmla="*/ 1491932185 h 1024"/>
                <a:gd name="T52" fmla="*/ 2147483647 w 1029"/>
                <a:gd name="T53" fmla="*/ 1713706227 h 1024"/>
                <a:gd name="T54" fmla="*/ 2147483647 w 1029"/>
                <a:gd name="T55" fmla="*/ 655240511 h 1024"/>
                <a:gd name="T56" fmla="*/ 2147483647 w 1029"/>
                <a:gd name="T57" fmla="*/ 856853113 h 1024"/>
                <a:gd name="T58" fmla="*/ 2147483647 w 1029"/>
                <a:gd name="T59" fmla="*/ 1925399251 h 1024"/>
                <a:gd name="T60" fmla="*/ 2147483647 w 1029"/>
                <a:gd name="T61" fmla="*/ 1693544986 h 1024"/>
                <a:gd name="T62" fmla="*/ 2147483647 w 1029"/>
                <a:gd name="T63" fmla="*/ 1532254666 h 1024"/>
                <a:gd name="T64" fmla="*/ 2147483647 w 1029"/>
                <a:gd name="T65" fmla="*/ 1502012806 h 1024"/>
                <a:gd name="T66" fmla="*/ 2086686952 w 1029"/>
                <a:gd name="T67" fmla="*/ 1139110479 h 1024"/>
                <a:gd name="T68" fmla="*/ 1995961398 w 1029"/>
                <a:gd name="T69" fmla="*/ 1915318630 h 1024"/>
                <a:gd name="T70" fmla="*/ 1905235844 w 1029"/>
                <a:gd name="T71" fmla="*/ 2147483647 h 1024"/>
                <a:gd name="T72" fmla="*/ 1814510290 w 1029"/>
                <a:gd name="T73" fmla="*/ 1935479871 h 1024"/>
                <a:gd name="T74" fmla="*/ 1723786323 w 1029"/>
                <a:gd name="T75" fmla="*/ 1874996150 h 1024"/>
                <a:gd name="T76" fmla="*/ 1633060372 w 1029"/>
                <a:gd name="T77" fmla="*/ 1643141488 h 1024"/>
                <a:gd name="T78" fmla="*/ 1542334818 w 1029"/>
                <a:gd name="T79" fmla="*/ 1108868618 h 1024"/>
                <a:gd name="T80" fmla="*/ 1451609264 w 1029"/>
                <a:gd name="T81" fmla="*/ 1330642262 h 1024"/>
                <a:gd name="T82" fmla="*/ 1360883710 w 1029"/>
                <a:gd name="T83" fmla="*/ 2116931034 h 1024"/>
                <a:gd name="T84" fmla="*/ 1260077538 w 1029"/>
                <a:gd name="T85" fmla="*/ 2147483647 h 1024"/>
                <a:gd name="T86" fmla="*/ 1169351984 w 1029"/>
                <a:gd name="T87" fmla="*/ 1048384897 h 1024"/>
                <a:gd name="T88" fmla="*/ 1078626430 w 1029"/>
                <a:gd name="T89" fmla="*/ 1562496527 h 1024"/>
                <a:gd name="T90" fmla="*/ 987900876 w 1029"/>
                <a:gd name="T91" fmla="*/ 1028223657 h 1024"/>
                <a:gd name="T92" fmla="*/ 897175322 w 1029"/>
                <a:gd name="T93" fmla="*/ 594756790 h 1024"/>
                <a:gd name="T94" fmla="*/ 806449569 w 1029"/>
                <a:gd name="T95" fmla="*/ 1189513580 h 1024"/>
                <a:gd name="T96" fmla="*/ 715724015 w 1029"/>
                <a:gd name="T97" fmla="*/ 1612899628 h 1024"/>
                <a:gd name="T98" fmla="*/ 624998461 w 1029"/>
                <a:gd name="T99" fmla="*/ 1491932185 h 1024"/>
                <a:gd name="T100" fmla="*/ 534272906 w 1029"/>
                <a:gd name="T101" fmla="*/ 2127011655 h 1024"/>
                <a:gd name="T102" fmla="*/ 443547352 w 1029"/>
                <a:gd name="T103" fmla="*/ 1653222109 h 1024"/>
                <a:gd name="T104" fmla="*/ 352821699 w 1029"/>
                <a:gd name="T105" fmla="*/ 2147483647 h 1024"/>
                <a:gd name="T106" fmla="*/ 262096145 w 1029"/>
                <a:gd name="T107" fmla="*/ 1280239161 h 1024"/>
                <a:gd name="T108" fmla="*/ 171370541 w 1029"/>
                <a:gd name="T109" fmla="*/ 1471770945 h 1024"/>
                <a:gd name="T110" fmla="*/ 80644962 w 1029"/>
                <a:gd name="T111" fmla="*/ 211693123 h 1024"/>
                <a:gd name="T112" fmla="*/ 0 w 1029"/>
                <a:gd name="T113" fmla="*/ 1229836060 h 10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1024"/>
                <a:gd name="T173" fmla="*/ 1029 w 1029"/>
                <a:gd name="T174" fmla="*/ 1024 h 10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1024">
                  <a:moveTo>
                    <a:pt x="0" y="488"/>
                  </a:moveTo>
                  <a:lnTo>
                    <a:pt x="4" y="468"/>
                  </a:lnTo>
                  <a:lnTo>
                    <a:pt x="8" y="416"/>
                  </a:lnTo>
                  <a:lnTo>
                    <a:pt x="12" y="292"/>
                  </a:lnTo>
                  <a:lnTo>
                    <a:pt x="16" y="252"/>
                  </a:lnTo>
                  <a:lnTo>
                    <a:pt x="20" y="184"/>
                  </a:lnTo>
                  <a:lnTo>
                    <a:pt x="24" y="80"/>
                  </a:lnTo>
                  <a:lnTo>
                    <a:pt x="28" y="28"/>
                  </a:lnTo>
                  <a:lnTo>
                    <a:pt x="32" y="0"/>
                  </a:lnTo>
                  <a:lnTo>
                    <a:pt x="36" y="40"/>
                  </a:lnTo>
                  <a:lnTo>
                    <a:pt x="40" y="0"/>
                  </a:lnTo>
                  <a:lnTo>
                    <a:pt x="44" y="20"/>
                  </a:lnTo>
                  <a:lnTo>
                    <a:pt x="48" y="188"/>
                  </a:lnTo>
                  <a:lnTo>
                    <a:pt x="52" y="280"/>
                  </a:lnTo>
                  <a:lnTo>
                    <a:pt x="56" y="356"/>
                  </a:lnTo>
                  <a:lnTo>
                    <a:pt x="60" y="416"/>
                  </a:lnTo>
                  <a:lnTo>
                    <a:pt x="64" y="472"/>
                  </a:lnTo>
                  <a:lnTo>
                    <a:pt x="68" y="504"/>
                  </a:lnTo>
                  <a:lnTo>
                    <a:pt x="72" y="544"/>
                  </a:lnTo>
                  <a:lnTo>
                    <a:pt x="76" y="536"/>
                  </a:lnTo>
                  <a:lnTo>
                    <a:pt x="80" y="540"/>
                  </a:lnTo>
                  <a:lnTo>
                    <a:pt x="84" y="496"/>
                  </a:lnTo>
                  <a:lnTo>
                    <a:pt x="88" y="460"/>
                  </a:lnTo>
                  <a:lnTo>
                    <a:pt x="92" y="544"/>
                  </a:lnTo>
                  <a:lnTo>
                    <a:pt x="96" y="468"/>
                  </a:lnTo>
                  <a:lnTo>
                    <a:pt x="100" y="424"/>
                  </a:lnTo>
                  <a:lnTo>
                    <a:pt x="104" y="428"/>
                  </a:lnTo>
                  <a:lnTo>
                    <a:pt x="108" y="412"/>
                  </a:lnTo>
                  <a:lnTo>
                    <a:pt x="112" y="464"/>
                  </a:lnTo>
                  <a:lnTo>
                    <a:pt x="116" y="596"/>
                  </a:lnTo>
                  <a:lnTo>
                    <a:pt x="120" y="680"/>
                  </a:lnTo>
                  <a:lnTo>
                    <a:pt x="124" y="664"/>
                  </a:lnTo>
                  <a:lnTo>
                    <a:pt x="128" y="756"/>
                  </a:lnTo>
                  <a:lnTo>
                    <a:pt x="132" y="840"/>
                  </a:lnTo>
                  <a:lnTo>
                    <a:pt x="136" y="840"/>
                  </a:lnTo>
                  <a:lnTo>
                    <a:pt x="140" y="812"/>
                  </a:lnTo>
                  <a:lnTo>
                    <a:pt x="144" y="884"/>
                  </a:lnTo>
                  <a:lnTo>
                    <a:pt x="148" y="884"/>
                  </a:lnTo>
                  <a:lnTo>
                    <a:pt x="152" y="932"/>
                  </a:lnTo>
                  <a:lnTo>
                    <a:pt x="156" y="864"/>
                  </a:lnTo>
                  <a:lnTo>
                    <a:pt x="160" y="864"/>
                  </a:lnTo>
                  <a:lnTo>
                    <a:pt x="164" y="756"/>
                  </a:lnTo>
                  <a:lnTo>
                    <a:pt x="168" y="640"/>
                  </a:lnTo>
                  <a:lnTo>
                    <a:pt x="172" y="632"/>
                  </a:lnTo>
                  <a:lnTo>
                    <a:pt x="176" y="576"/>
                  </a:lnTo>
                  <a:lnTo>
                    <a:pt x="180" y="560"/>
                  </a:lnTo>
                  <a:lnTo>
                    <a:pt x="184" y="540"/>
                  </a:lnTo>
                  <a:lnTo>
                    <a:pt x="188" y="632"/>
                  </a:lnTo>
                  <a:lnTo>
                    <a:pt x="192" y="616"/>
                  </a:lnTo>
                  <a:lnTo>
                    <a:pt x="196" y="708"/>
                  </a:lnTo>
                  <a:lnTo>
                    <a:pt x="200" y="752"/>
                  </a:lnTo>
                  <a:lnTo>
                    <a:pt x="204" y="748"/>
                  </a:lnTo>
                  <a:lnTo>
                    <a:pt x="208" y="784"/>
                  </a:lnTo>
                  <a:lnTo>
                    <a:pt x="212" y="760"/>
                  </a:lnTo>
                  <a:lnTo>
                    <a:pt x="216" y="780"/>
                  </a:lnTo>
                  <a:lnTo>
                    <a:pt x="220" y="700"/>
                  </a:lnTo>
                  <a:lnTo>
                    <a:pt x="224" y="612"/>
                  </a:lnTo>
                  <a:lnTo>
                    <a:pt x="228" y="528"/>
                  </a:lnTo>
                  <a:lnTo>
                    <a:pt x="232" y="468"/>
                  </a:lnTo>
                  <a:lnTo>
                    <a:pt x="236" y="384"/>
                  </a:lnTo>
                  <a:lnTo>
                    <a:pt x="240" y="428"/>
                  </a:lnTo>
                  <a:lnTo>
                    <a:pt x="244" y="436"/>
                  </a:lnTo>
                  <a:lnTo>
                    <a:pt x="248" y="508"/>
                  </a:lnTo>
                  <a:lnTo>
                    <a:pt x="252" y="592"/>
                  </a:lnTo>
                  <a:lnTo>
                    <a:pt x="256" y="608"/>
                  </a:lnTo>
                  <a:lnTo>
                    <a:pt x="260" y="696"/>
                  </a:lnTo>
                  <a:lnTo>
                    <a:pt x="264" y="724"/>
                  </a:lnTo>
                  <a:lnTo>
                    <a:pt x="268" y="736"/>
                  </a:lnTo>
                  <a:lnTo>
                    <a:pt x="272" y="692"/>
                  </a:lnTo>
                  <a:lnTo>
                    <a:pt x="276" y="716"/>
                  </a:lnTo>
                  <a:lnTo>
                    <a:pt x="280" y="616"/>
                  </a:lnTo>
                  <a:lnTo>
                    <a:pt x="284" y="560"/>
                  </a:lnTo>
                  <a:lnTo>
                    <a:pt x="288" y="528"/>
                  </a:lnTo>
                  <a:lnTo>
                    <a:pt x="292" y="416"/>
                  </a:lnTo>
                  <a:lnTo>
                    <a:pt x="296" y="324"/>
                  </a:lnTo>
                  <a:lnTo>
                    <a:pt x="300" y="292"/>
                  </a:lnTo>
                  <a:lnTo>
                    <a:pt x="304" y="288"/>
                  </a:lnTo>
                  <a:lnTo>
                    <a:pt x="308" y="268"/>
                  </a:lnTo>
                  <a:lnTo>
                    <a:pt x="312" y="256"/>
                  </a:lnTo>
                  <a:lnTo>
                    <a:pt x="316" y="384"/>
                  </a:lnTo>
                  <a:lnTo>
                    <a:pt x="320" y="392"/>
                  </a:lnTo>
                  <a:lnTo>
                    <a:pt x="324" y="444"/>
                  </a:lnTo>
                  <a:lnTo>
                    <a:pt x="328" y="400"/>
                  </a:lnTo>
                  <a:lnTo>
                    <a:pt x="332" y="336"/>
                  </a:lnTo>
                  <a:lnTo>
                    <a:pt x="336" y="272"/>
                  </a:lnTo>
                  <a:lnTo>
                    <a:pt x="340" y="248"/>
                  </a:lnTo>
                  <a:lnTo>
                    <a:pt x="344" y="152"/>
                  </a:lnTo>
                  <a:lnTo>
                    <a:pt x="348" y="120"/>
                  </a:lnTo>
                  <a:lnTo>
                    <a:pt x="352" y="180"/>
                  </a:lnTo>
                  <a:lnTo>
                    <a:pt x="356" y="152"/>
                  </a:lnTo>
                  <a:lnTo>
                    <a:pt x="360" y="160"/>
                  </a:lnTo>
                  <a:lnTo>
                    <a:pt x="364" y="204"/>
                  </a:lnTo>
                  <a:lnTo>
                    <a:pt x="368" y="116"/>
                  </a:lnTo>
                  <a:lnTo>
                    <a:pt x="372" y="136"/>
                  </a:lnTo>
                  <a:lnTo>
                    <a:pt x="376" y="156"/>
                  </a:lnTo>
                  <a:lnTo>
                    <a:pt x="380" y="240"/>
                  </a:lnTo>
                  <a:lnTo>
                    <a:pt x="384" y="296"/>
                  </a:lnTo>
                  <a:lnTo>
                    <a:pt x="388" y="272"/>
                  </a:lnTo>
                  <a:lnTo>
                    <a:pt x="392" y="328"/>
                  </a:lnTo>
                  <a:lnTo>
                    <a:pt x="396" y="316"/>
                  </a:lnTo>
                  <a:lnTo>
                    <a:pt x="400" y="236"/>
                  </a:lnTo>
                  <a:lnTo>
                    <a:pt x="404" y="152"/>
                  </a:lnTo>
                  <a:lnTo>
                    <a:pt x="408" y="156"/>
                  </a:lnTo>
                  <a:lnTo>
                    <a:pt x="412" y="136"/>
                  </a:lnTo>
                  <a:lnTo>
                    <a:pt x="416" y="248"/>
                  </a:lnTo>
                  <a:lnTo>
                    <a:pt x="420" y="292"/>
                  </a:lnTo>
                  <a:lnTo>
                    <a:pt x="424" y="400"/>
                  </a:lnTo>
                  <a:lnTo>
                    <a:pt x="428" y="536"/>
                  </a:lnTo>
                  <a:lnTo>
                    <a:pt x="432" y="488"/>
                  </a:lnTo>
                  <a:lnTo>
                    <a:pt x="436" y="460"/>
                  </a:lnTo>
                  <a:lnTo>
                    <a:pt x="440" y="324"/>
                  </a:lnTo>
                  <a:lnTo>
                    <a:pt x="444" y="244"/>
                  </a:lnTo>
                  <a:lnTo>
                    <a:pt x="448" y="184"/>
                  </a:lnTo>
                  <a:lnTo>
                    <a:pt x="452" y="208"/>
                  </a:lnTo>
                  <a:lnTo>
                    <a:pt x="456" y="224"/>
                  </a:lnTo>
                  <a:lnTo>
                    <a:pt x="460" y="244"/>
                  </a:lnTo>
                  <a:lnTo>
                    <a:pt x="464" y="336"/>
                  </a:lnTo>
                  <a:lnTo>
                    <a:pt x="468" y="356"/>
                  </a:lnTo>
                  <a:lnTo>
                    <a:pt x="472" y="376"/>
                  </a:lnTo>
                  <a:lnTo>
                    <a:pt x="476" y="424"/>
                  </a:lnTo>
                  <a:lnTo>
                    <a:pt x="480" y="428"/>
                  </a:lnTo>
                  <a:lnTo>
                    <a:pt x="484" y="488"/>
                  </a:lnTo>
                  <a:lnTo>
                    <a:pt x="488" y="532"/>
                  </a:lnTo>
                  <a:lnTo>
                    <a:pt x="492" y="616"/>
                  </a:lnTo>
                  <a:lnTo>
                    <a:pt x="496" y="760"/>
                  </a:lnTo>
                  <a:lnTo>
                    <a:pt x="500" y="816"/>
                  </a:lnTo>
                  <a:lnTo>
                    <a:pt x="504" y="824"/>
                  </a:lnTo>
                  <a:lnTo>
                    <a:pt x="508" y="740"/>
                  </a:lnTo>
                  <a:lnTo>
                    <a:pt x="516" y="748"/>
                  </a:lnTo>
                  <a:lnTo>
                    <a:pt x="520" y="784"/>
                  </a:lnTo>
                  <a:lnTo>
                    <a:pt x="524" y="788"/>
                  </a:lnTo>
                  <a:lnTo>
                    <a:pt x="528" y="816"/>
                  </a:lnTo>
                  <a:lnTo>
                    <a:pt x="532" y="860"/>
                  </a:lnTo>
                  <a:lnTo>
                    <a:pt x="536" y="828"/>
                  </a:lnTo>
                  <a:lnTo>
                    <a:pt x="540" y="760"/>
                  </a:lnTo>
                  <a:lnTo>
                    <a:pt x="544" y="648"/>
                  </a:lnTo>
                  <a:lnTo>
                    <a:pt x="548" y="636"/>
                  </a:lnTo>
                  <a:lnTo>
                    <a:pt x="552" y="520"/>
                  </a:lnTo>
                  <a:lnTo>
                    <a:pt x="556" y="452"/>
                  </a:lnTo>
                  <a:lnTo>
                    <a:pt x="560" y="472"/>
                  </a:lnTo>
                  <a:lnTo>
                    <a:pt x="564" y="516"/>
                  </a:lnTo>
                  <a:lnTo>
                    <a:pt x="568" y="528"/>
                  </a:lnTo>
                  <a:lnTo>
                    <a:pt x="572" y="536"/>
                  </a:lnTo>
                  <a:lnTo>
                    <a:pt x="576" y="448"/>
                  </a:lnTo>
                  <a:lnTo>
                    <a:pt x="580" y="368"/>
                  </a:lnTo>
                  <a:lnTo>
                    <a:pt x="584" y="288"/>
                  </a:lnTo>
                  <a:lnTo>
                    <a:pt x="588" y="244"/>
                  </a:lnTo>
                  <a:lnTo>
                    <a:pt x="592" y="224"/>
                  </a:lnTo>
                  <a:lnTo>
                    <a:pt x="596" y="340"/>
                  </a:lnTo>
                  <a:lnTo>
                    <a:pt x="600" y="320"/>
                  </a:lnTo>
                  <a:lnTo>
                    <a:pt x="604" y="276"/>
                  </a:lnTo>
                  <a:lnTo>
                    <a:pt x="608" y="312"/>
                  </a:lnTo>
                  <a:lnTo>
                    <a:pt x="612" y="360"/>
                  </a:lnTo>
                  <a:lnTo>
                    <a:pt x="616" y="416"/>
                  </a:lnTo>
                  <a:lnTo>
                    <a:pt x="620" y="460"/>
                  </a:lnTo>
                  <a:lnTo>
                    <a:pt x="624" y="464"/>
                  </a:lnTo>
                  <a:lnTo>
                    <a:pt x="628" y="424"/>
                  </a:lnTo>
                  <a:lnTo>
                    <a:pt x="632" y="420"/>
                  </a:lnTo>
                  <a:lnTo>
                    <a:pt x="636" y="380"/>
                  </a:lnTo>
                  <a:lnTo>
                    <a:pt x="640" y="432"/>
                  </a:lnTo>
                  <a:lnTo>
                    <a:pt x="644" y="504"/>
                  </a:lnTo>
                  <a:lnTo>
                    <a:pt x="648" y="568"/>
                  </a:lnTo>
                  <a:lnTo>
                    <a:pt x="652" y="596"/>
                  </a:lnTo>
                  <a:lnTo>
                    <a:pt x="656" y="700"/>
                  </a:lnTo>
                  <a:lnTo>
                    <a:pt x="660" y="816"/>
                  </a:lnTo>
                  <a:lnTo>
                    <a:pt x="664" y="836"/>
                  </a:lnTo>
                  <a:lnTo>
                    <a:pt x="668" y="836"/>
                  </a:lnTo>
                  <a:lnTo>
                    <a:pt x="672" y="848"/>
                  </a:lnTo>
                  <a:lnTo>
                    <a:pt x="676" y="772"/>
                  </a:lnTo>
                  <a:lnTo>
                    <a:pt x="680" y="704"/>
                  </a:lnTo>
                  <a:lnTo>
                    <a:pt x="684" y="664"/>
                  </a:lnTo>
                  <a:lnTo>
                    <a:pt x="688" y="628"/>
                  </a:lnTo>
                  <a:lnTo>
                    <a:pt x="692" y="596"/>
                  </a:lnTo>
                  <a:lnTo>
                    <a:pt x="696" y="568"/>
                  </a:lnTo>
                  <a:lnTo>
                    <a:pt x="700" y="556"/>
                  </a:lnTo>
                  <a:lnTo>
                    <a:pt x="704" y="584"/>
                  </a:lnTo>
                  <a:lnTo>
                    <a:pt x="708" y="540"/>
                  </a:lnTo>
                  <a:lnTo>
                    <a:pt x="712" y="624"/>
                  </a:lnTo>
                  <a:lnTo>
                    <a:pt x="716" y="616"/>
                  </a:lnTo>
                  <a:lnTo>
                    <a:pt x="720" y="684"/>
                  </a:lnTo>
                  <a:lnTo>
                    <a:pt x="724" y="756"/>
                  </a:lnTo>
                  <a:lnTo>
                    <a:pt x="728" y="808"/>
                  </a:lnTo>
                  <a:lnTo>
                    <a:pt x="732" y="916"/>
                  </a:lnTo>
                  <a:lnTo>
                    <a:pt x="736" y="908"/>
                  </a:lnTo>
                  <a:lnTo>
                    <a:pt x="740" y="876"/>
                  </a:lnTo>
                  <a:lnTo>
                    <a:pt x="744" y="936"/>
                  </a:lnTo>
                  <a:lnTo>
                    <a:pt x="748" y="868"/>
                  </a:lnTo>
                  <a:lnTo>
                    <a:pt x="752" y="840"/>
                  </a:lnTo>
                  <a:lnTo>
                    <a:pt x="756" y="776"/>
                  </a:lnTo>
                  <a:lnTo>
                    <a:pt x="760" y="672"/>
                  </a:lnTo>
                  <a:lnTo>
                    <a:pt x="764" y="616"/>
                  </a:lnTo>
                  <a:lnTo>
                    <a:pt x="768" y="600"/>
                  </a:lnTo>
                  <a:lnTo>
                    <a:pt x="772" y="564"/>
                  </a:lnTo>
                  <a:lnTo>
                    <a:pt x="776" y="548"/>
                  </a:lnTo>
                  <a:lnTo>
                    <a:pt x="780" y="604"/>
                  </a:lnTo>
                  <a:lnTo>
                    <a:pt x="784" y="580"/>
                  </a:lnTo>
                  <a:lnTo>
                    <a:pt x="788" y="676"/>
                  </a:lnTo>
                  <a:lnTo>
                    <a:pt x="792" y="680"/>
                  </a:lnTo>
                  <a:lnTo>
                    <a:pt x="796" y="648"/>
                  </a:lnTo>
                  <a:lnTo>
                    <a:pt x="800" y="576"/>
                  </a:lnTo>
                  <a:lnTo>
                    <a:pt x="804" y="472"/>
                  </a:lnTo>
                  <a:lnTo>
                    <a:pt x="808" y="348"/>
                  </a:lnTo>
                  <a:lnTo>
                    <a:pt x="812" y="264"/>
                  </a:lnTo>
                  <a:lnTo>
                    <a:pt x="816" y="252"/>
                  </a:lnTo>
                  <a:lnTo>
                    <a:pt x="820" y="280"/>
                  </a:lnTo>
                  <a:lnTo>
                    <a:pt x="824" y="332"/>
                  </a:lnTo>
                  <a:lnTo>
                    <a:pt x="828" y="368"/>
                  </a:lnTo>
                  <a:lnTo>
                    <a:pt x="832" y="384"/>
                  </a:lnTo>
                  <a:lnTo>
                    <a:pt x="837" y="388"/>
                  </a:lnTo>
                  <a:lnTo>
                    <a:pt x="841" y="404"/>
                  </a:lnTo>
                  <a:lnTo>
                    <a:pt x="845" y="508"/>
                  </a:lnTo>
                  <a:lnTo>
                    <a:pt x="849" y="504"/>
                  </a:lnTo>
                  <a:lnTo>
                    <a:pt x="853" y="572"/>
                  </a:lnTo>
                  <a:lnTo>
                    <a:pt x="857" y="528"/>
                  </a:lnTo>
                  <a:lnTo>
                    <a:pt x="861" y="584"/>
                  </a:lnTo>
                  <a:lnTo>
                    <a:pt x="865" y="516"/>
                  </a:lnTo>
                  <a:lnTo>
                    <a:pt x="869" y="528"/>
                  </a:lnTo>
                  <a:lnTo>
                    <a:pt x="873" y="524"/>
                  </a:lnTo>
                  <a:lnTo>
                    <a:pt x="877" y="572"/>
                  </a:lnTo>
                  <a:lnTo>
                    <a:pt x="881" y="636"/>
                  </a:lnTo>
                  <a:lnTo>
                    <a:pt x="885" y="608"/>
                  </a:lnTo>
                  <a:lnTo>
                    <a:pt x="889" y="640"/>
                  </a:lnTo>
                  <a:lnTo>
                    <a:pt x="893" y="600"/>
                  </a:lnTo>
                  <a:lnTo>
                    <a:pt x="897" y="552"/>
                  </a:lnTo>
                  <a:lnTo>
                    <a:pt x="901" y="528"/>
                  </a:lnTo>
                  <a:lnTo>
                    <a:pt x="905" y="476"/>
                  </a:lnTo>
                  <a:lnTo>
                    <a:pt x="909" y="436"/>
                  </a:lnTo>
                  <a:lnTo>
                    <a:pt x="913" y="448"/>
                  </a:lnTo>
                  <a:lnTo>
                    <a:pt x="917" y="548"/>
                  </a:lnTo>
                  <a:lnTo>
                    <a:pt x="921" y="616"/>
                  </a:lnTo>
                  <a:lnTo>
                    <a:pt x="925" y="616"/>
                  </a:lnTo>
                  <a:lnTo>
                    <a:pt x="929" y="632"/>
                  </a:lnTo>
                  <a:lnTo>
                    <a:pt x="933" y="612"/>
                  </a:lnTo>
                  <a:lnTo>
                    <a:pt x="937" y="592"/>
                  </a:lnTo>
                  <a:lnTo>
                    <a:pt x="941" y="516"/>
                  </a:lnTo>
                  <a:lnTo>
                    <a:pt x="945" y="468"/>
                  </a:lnTo>
                  <a:lnTo>
                    <a:pt x="949" y="412"/>
                  </a:lnTo>
                  <a:lnTo>
                    <a:pt x="953" y="392"/>
                  </a:lnTo>
                  <a:lnTo>
                    <a:pt x="957" y="448"/>
                  </a:lnTo>
                  <a:lnTo>
                    <a:pt x="961" y="500"/>
                  </a:lnTo>
                  <a:lnTo>
                    <a:pt x="965" y="572"/>
                  </a:lnTo>
                  <a:lnTo>
                    <a:pt x="969" y="624"/>
                  </a:lnTo>
                  <a:lnTo>
                    <a:pt x="973" y="680"/>
                  </a:lnTo>
                  <a:lnTo>
                    <a:pt x="977" y="712"/>
                  </a:lnTo>
                  <a:lnTo>
                    <a:pt x="981" y="704"/>
                  </a:lnTo>
                  <a:lnTo>
                    <a:pt x="985" y="736"/>
                  </a:lnTo>
                  <a:lnTo>
                    <a:pt x="989" y="616"/>
                  </a:lnTo>
                  <a:lnTo>
                    <a:pt x="993" y="484"/>
                  </a:lnTo>
                  <a:lnTo>
                    <a:pt x="997" y="408"/>
                  </a:lnTo>
                  <a:lnTo>
                    <a:pt x="1001" y="300"/>
                  </a:lnTo>
                  <a:lnTo>
                    <a:pt x="1005" y="296"/>
                  </a:lnTo>
                  <a:lnTo>
                    <a:pt x="1009" y="260"/>
                  </a:lnTo>
                  <a:lnTo>
                    <a:pt x="1013" y="268"/>
                  </a:lnTo>
                  <a:lnTo>
                    <a:pt x="1017" y="332"/>
                  </a:lnTo>
                  <a:lnTo>
                    <a:pt x="1021" y="388"/>
                  </a:lnTo>
                  <a:lnTo>
                    <a:pt x="1029" y="384"/>
                  </a:lnTo>
                  <a:lnTo>
                    <a:pt x="1029" y="464"/>
                  </a:lnTo>
                  <a:lnTo>
                    <a:pt x="1021" y="468"/>
                  </a:lnTo>
                  <a:lnTo>
                    <a:pt x="1017" y="416"/>
                  </a:lnTo>
                  <a:lnTo>
                    <a:pt x="1013" y="348"/>
                  </a:lnTo>
                  <a:lnTo>
                    <a:pt x="1009" y="340"/>
                  </a:lnTo>
                  <a:lnTo>
                    <a:pt x="1005" y="376"/>
                  </a:lnTo>
                  <a:lnTo>
                    <a:pt x="1001" y="380"/>
                  </a:lnTo>
                  <a:lnTo>
                    <a:pt x="997" y="488"/>
                  </a:lnTo>
                  <a:lnTo>
                    <a:pt x="993" y="564"/>
                  </a:lnTo>
                  <a:lnTo>
                    <a:pt x="989" y="696"/>
                  </a:lnTo>
                  <a:lnTo>
                    <a:pt x="985" y="820"/>
                  </a:lnTo>
                  <a:lnTo>
                    <a:pt x="981" y="788"/>
                  </a:lnTo>
                  <a:lnTo>
                    <a:pt x="977" y="796"/>
                  </a:lnTo>
                  <a:lnTo>
                    <a:pt x="973" y="764"/>
                  </a:lnTo>
                  <a:lnTo>
                    <a:pt x="969" y="708"/>
                  </a:lnTo>
                  <a:lnTo>
                    <a:pt x="965" y="656"/>
                  </a:lnTo>
                  <a:lnTo>
                    <a:pt x="961" y="584"/>
                  </a:lnTo>
                  <a:lnTo>
                    <a:pt x="957" y="532"/>
                  </a:lnTo>
                  <a:lnTo>
                    <a:pt x="953" y="472"/>
                  </a:lnTo>
                  <a:lnTo>
                    <a:pt x="949" y="492"/>
                  </a:lnTo>
                  <a:lnTo>
                    <a:pt x="945" y="548"/>
                  </a:lnTo>
                  <a:lnTo>
                    <a:pt x="941" y="596"/>
                  </a:lnTo>
                  <a:lnTo>
                    <a:pt x="937" y="672"/>
                  </a:lnTo>
                  <a:lnTo>
                    <a:pt x="933" y="692"/>
                  </a:lnTo>
                  <a:lnTo>
                    <a:pt x="929" y="716"/>
                  </a:lnTo>
                  <a:lnTo>
                    <a:pt x="925" y="700"/>
                  </a:lnTo>
                  <a:lnTo>
                    <a:pt x="921" y="700"/>
                  </a:lnTo>
                  <a:lnTo>
                    <a:pt x="917" y="632"/>
                  </a:lnTo>
                  <a:lnTo>
                    <a:pt x="913" y="528"/>
                  </a:lnTo>
                  <a:lnTo>
                    <a:pt x="909" y="512"/>
                  </a:lnTo>
                  <a:lnTo>
                    <a:pt x="905" y="556"/>
                  </a:lnTo>
                  <a:lnTo>
                    <a:pt x="901" y="608"/>
                  </a:lnTo>
                  <a:lnTo>
                    <a:pt x="897" y="632"/>
                  </a:lnTo>
                  <a:lnTo>
                    <a:pt x="893" y="680"/>
                  </a:lnTo>
                  <a:lnTo>
                    <a:pt x="889" y="720"/>
                  </a:lnTo>
                  <a:lnTo>
                    <a:pt x="885" y="688"/>
                  </a:lnTo>
                  <a:lnTo>
                    <a:pt x="881" y="720"/>
                  </a:lnTo>
                  <a:lnTo>
                    <a:pt x="877" y="656"/>
                  </a:lnTo>
                  <a:lnTo>
                    <a:pt x="873" y="604"/>
                  </a:lnTo>
                  <a:lnTo>
                    <a:pt x="869" y="608"/>
                  </a:lnTo>
                  <a:lnTo>
                    <a:pt x="865" y="596"/>
                  </a:lnTo>
                  <a:lnTo>
                    <a:pt x="861" y="668"/>
                  </a:lnTo>
                  <a:lnTo>
                    <a:pt x="857" y="608"/>
                  </a:lnTo>
                  <a:lnTo>
                    <a:pt x="853" y="652"/>
                  </a:lnTo>
                  <a:lnTo>
                    <a:pt x="849" y="584"/>
                  </a:lnTo>
                  <a:lnTo>
                    <a:pt x="845" y="592"/>
                  </a:lnTo>
                  <a:lnTo>
                    <a:pt x="841" y="488"/>
                  </a:lnTo>
                  <a:lnTo>
                    <a:pt x="837" y="468"/>
                  </a:lnTo>
                  <a:lnTo>
                    <a:pt x="832" y="464"/>
                  </a:lnTo>
                  <a:lnTo>
                    <a:pt x="828" y="452"/>
                  </a:lnTo>
                  <a:lnTo>
                    <a:pt x="824" y="416"/>
                  </a:lnTo>
                  <a:lnTo>
                    <a:pt x="820" y="364"/>
                  </a:lnTo>
                  <a:lnTo>
                    <a:pt x="816" y="332"/>
                  </a:lnTo>
                  <a:lnTo>
                    <a:pt x="812" y="344"/>
                  </a:lnTo>
                  <a:lnTo>
                    <a:pt x="808" y="428"/>
                  </a:lnTo>
                  <a:lnTo>
                    <a:pt x="804" y="552"/>
                  </a:lnTo>
                  <a:lnTo>
                    <a:pt x="800" y="656"/>
                  </a:lnTo>
                  <a:lnTo>
                    <a:pt x="796" y="732"/>
                  </a:lnTo>
                  <a:lnTo>
                    <a:pt x="792" y="760"/>
                  </a:lnTo>
                  <a:lnTo>
                    <a:pt x="788" y="760"/>
                  </a:lnTo>
                  <a:lnTo>
                    <a:pt x="784" y="664"/>
                  </a:lnTo>
                  <a:lnTo>
                    <a:pt x="780" y="684"/>
                  </a:lnTo>
                  <a:lnTo>
                    <a:pt x="776" y="628"/>
                  </a:lnTo>
                  <a:lnTo>
                    <a:pt x="772" y="644"/>
                  </a:lnTo>
                  <a:lnTo>
                    <a:pt x="768" y="680"/>
                  </a:lnTo>
                  <a:lnTo>
                    <a:pt x="764" y="696"/>
                  </a:lnTo>
                  <a:lnTo>
                    <a:pt x="760" y="756"/>
                  </a:lnTo>
                  <a:lnTo>
                    <a:pt x="756" y="856"/>
                  </a:lnTo>
                  <a:lnTo>
                    <a:pt x="752" y="924"/>
                  </a:lnTo>
                  <a:lnTo>
                    <a:pt x="748" y="952"/>
                  </a:lnTo>
                  <a:lnTo>
                    <a:pt x="744" y="1024"/>
                  </a:lnTo>
                  <a:lnTo>
                    <a:pt x="740" y="960"/>
                  </a:lnTo>
                  <a:lnTo>
                    <a:pt x="736" y="996"/>
                  </a:lnTo>
                  <a:lnTo>
                    <a:pt x="732" y="1008"/>
                  </a:lnTo>
                  <a:lnTo>
                    <a:pt x="728" y="896"/>
                  </a:lnTo>
                  <a:lnTo>
                    <a:pt x="724" y="844"/>
                  </a:lnTo>
                  <a:lnTo>
                    <a:pt x="720" y="768"/>
                  </a:lnTo>
                  <a:lnTo>
                    <a:pt x="716" y="696"/>
                  </a:lnTo>
                  <a:lnTo>
                    <a:pt x="712" y="708"/>
                  </a:lnTo>
                  <a:lnTo>
                    <a:pt x="708" y="624"/>
                  </a:lnTo>
                  <a:lnTo>
                    <a:pt x="704" y="668"/>
                  </a:lnTo>
                  <a:lnTo>
                    <a:pt x="700" y="636"/>
                  </a:lnTo>
                  <a:lnTo>
                    <a:pt x="696" y="648"/>
                  </a:lnTo>
                  <a:lnTo>
                    <a:pt x="692" y="676"/>
                  </a:lnTo>
                  <a:lnTo>
                    <a:pt x="688" y="708"/>
                  </a:lnTo>
                  <a:lnTo>
                    <a:pt x="684" y="744"/>
                  </a:lnTo>
                  <a:lnTo>
                    <a:pt x="680" y="788"/>
                  </a:lnTo>
                  <a:lnTo>
                    <a:pt x="676" y="856"/>
                  </a:lnTo>
                  <a:lnTo>
                    <a:pt x="672" y="932"/>
                  </a:lnTo>
                  <a:lnTo>
                    <a:pt x="668" y="924"/>
                  </a:lnTo>
                  <a:lnTo>
                    <a:pt x="664" y="924"/>
                  </a:lnTo>
                  <a:lnTo>
                    <a:pt x="660" y="904"/>
                  </a:lnTo>
                  <a:lnTo>
                    <a:pt x="656" y="788"/>
                  </a:lnTo>
                  <a:lnTo>
                    <a:pt x="652" y="680"/>
                  </a:lnTo>
                  <a:lnTo>
                    <a:pt x="648" y="652"/>
                  </a:lnTo>
                  <a:lnTo>
                    <a:pt x="644" y="584"/>
                  </a:lnTo>
                  <a:lnTo>
                    <a:pt x="640" y="516"/>
                  </a:lnTo>
                  <a:lnTo>
                    <a:pt x="636" y="460"/>
                  </a:lnTo>
                  <a:lnTo>
                    <a:pt x="632" y="500"/>
                  </a:lnTo>
                  <a:lnTo>
                    <a:pt x="628" y="508"/>
                  </a:lnTo>
                  <a:lnTo>
                    <a:pt x="624" y="548"/>
                  </a:lnTo>
                  <a:lnTo>
                    <a:pt x="620" y="544"/>
                  </a:lnTo>
                  <a:lnTo>
                    <a:pt x="616" y="500"/>
                  </a:lnTo>
                  <a:lnTo>
                    <a:pt x="612" y="440"/>
                  </a:lnTo>
                  <a:lnTo>
                    <a:pt x="608" y="396"/>
                  </a:lnTo>
                  <a:lnTo>
                    <a:pt x="604" y="356"/>
                  </a:lnTo>
                  <a:lnTo>
                    <a:pt x="600" y="400"/>
                  </a:lnTo>
                  <a:lnTo>
                    <a:pt x="596" y="420"/>
                  </a:lnTo>
                  <a:lnTo>
                    <a:pt x="592" y="308"/>
                  </a:lnTo>
                  <a:lnTo>
                    <a:pt x="588" y="324"/>
                  </a:lnTo>
                  <a:lnTo>
                    <a:pt x="584" y="368"/>
                  </a:lnTo>
                  <a:lnTo>
                    <a:pt x="580" y="448"/>
                  </a:lnTo>
                  <a:lnTo>
                    <a:pt x="576" y="528"/>
                  </a:lnTo>
                  <a:lnTo>
                    <a:pt x="572" y="620"/>
                  </a:lnTo>
                  <a:lnTo>
                    <a:pt x="568" y="608"/>
                  </a:lnTo>
                  <a:lnTo>
                    <a:pt x="564" y="596"/>
                  </a:lnTo>
                  <a:lnTo>
                    <a:pt x="560" y="552"/>
                  </a:lnTo>
                  <a:lnTo>
                    <a:pt x="556" y="532"/>
                  </a:lnTo>
                  <a:lnTo>
                    <a:pt x="552" y="600"/>
                  </a:lnTo>
                  <a:lnTo>
                    <a:pt x="548" y="716"/>
                  </a:lnTo>
                  <a:lnTo>
                    <a:pt x="544" y="728"/>
                  </a:lnTo>
                  <a:lnTo>
                    <a:pt x="540" y="840"/>
                  </a:lnTo>
                  <a:lnTo>
                    <a:pt x="536" y="916"/>
                  </a:lnTo>
                  <a:lnTo>
                    <a:pt x="532" y="944"/>
                  </a:lnTo>
                  <a:lnTo>
                    <a:pt x="528" y="900"/>
                  </a:lnTo>
                  <a:lnTo>
                    <a:pt x="524" y="872"/>
                  </a:lnTo>
                  <a:lnTo>
                    <a:pt x="520" y="872"/>
                  </a:lnTo>
                  <a:lnTo>
                    <a:pt x="516" y="828"/>
                  </a:lnTo>
                  <a:lnTo>
                    <a:pt x="508" y="824"/>
                  </a:lnTo>
                  <a:lnTo>
                    <a:pt x="504" y="912"/>
                  </a:lnTo>
                  <a:lnTo>
                    <a:pt x="500" y="904"/>
                  </a:lnTo>
                  <a:lnTo>
                    <a:pt x="496" y="848"/>
                  </a:lnTo>
                  <a:lnTo>
                    <a:pt x="492" y="700"/>
                  </a:lnTo>
                  <a:lnTo>
                    <a:pt x="488" y="612"/>
                  </a:lnTo>
                  <a:lnTo>
                    <a:pt x="484" y="572"/>
                  </a:lnTo>
                  <a:lnTo>
                    <a:pt x="480" y="508"/>
                  </a:lnTo>
                  <a:lnTo>
                    <a:pt x="476" y="508"/>
                  </a:lnTo>
                  <a:lnTo>
                    <a:pt x="472" y="460"/>
                  </a:lnTo>
                  <a:lnTo>
                    <a:pt x="468" y="436"/>
                  </a:lnTo>
                  <a:lnTo>
                    <a:pt x="464" y="416"/>
                  </a:lnTo>
                  <a:lnTo>
                    <a:pt x="460" y="328"/>
                  </a:lnTo>
                  <a:lnTo>
                    <a:pt x="456" y="304"/>
                  </a:lnTo>
                  <a:lnTo>
                    <a:pt x="452" y="292"/>
                  </a:lnTo>
                  <a:lnTo>
                    <a:pt x="448" y="264"/>
                  </a:lnTo>
                  <a:lnTo>
                    <a:pt x="444" y="324"/>
                  </a:lnTo>
                  <a:lnTo>
                    <a:pt x="440" y="404"/>
                  </a:lnTo>
                  <a:lnTo>
                    <a:pt x="436" y="540"/>
                  </a:lnTo>
                  <a:lnTo>
                    <a:pt x="432" y="568"/>
                  </a:lnTo>
                  <a:lnTo>
                    <a:pt x="428" y="620"/>
                  </a:lnTo>
                  <a:lnTo>
                    <a:pt x="424" y="488"/>
                  </a:lnTo>
                  <a:lnTo>
                    <a:pt x="420" y="376"/>
                  </a:lnTo>
                  <a:lnTo>
                    <a:pt x="416" y="328"/>
                  </a:lnTo>
                  <a:lnTo>
                    <a:pt x="412" y="220"/>
                  </a:lnTo>
                  <a:lnTo>
                    <a:pt x="408" y="236"/>
                  </a:lnTo>
                  <a:lnTo>
                    <a:pt x="404" y="236"/>
                  </a:lnTo>
                  <a:lnTo>
                    <a:pt x="400" y="316"/>
                  </a:lnTo>
                  <a:lnTo>
                    <a:pt x="396" y="396"/>
                  </a:lnTo>
                  <a:lnTo>
                    <a:pt x="392" y="408"/>
                  </a:lnTo>
                  <a:lnTo>
                    <a:pt x="388" y="356"/>
                  </a:lnTo>
                  <a:lnTo>
                    <a:pt x="384" y="380"/>
                  </a:lnTo>
                  <a:lnTo>
                    <a:pt x="380" y="324"/>
                  </a:lnTo>
                  <a:lnTo>
                    <a:pt x="376" y="236"/>
                  </a:lnTo>
                  <a:lnTo>
                    <a:pt x="372" y="220"/>
                  </a:lnTo>
                  <a:lnTo>
                    <a:pt x="368" y="196"/>
                  </a:lnTo>
                  <a:lnTo>
                    <a:pt x="364" y="288"/>
                  </a:lnTo>
                  <a:lnTo>
                    <a:pt x="360" y="244"/>
                  </a:lnTo>
                  <a:lnTo>
                    <a:pt x="356" y="236"/>
                  </a:lnTo>
                  <a:lnTo>
                    <a:pt x="352" y="264"/>
                  </a:lnTo>
                  <a:lnTo>
                    <a:pt x="348" y="204"/>
                  </a:lnTo>
                  <a:lnTo>
                    <a:pt x="344" y="236"/>
                  </a:lnTo>
                  <a:lnTo>
                    <a:pt x="340" y="328"/>
                  </a:lnTo>
                  <a:lnTo>
                    <a:pt x="336" y="352"/>
                  </a:lnTo>
                  <a:lnTo>
                    <a:pt x="332" y="416"/>
                  </a:lnTo>
                  <a:lnTo>
                    <a:pt x="328" y="480"/>
                  </a:lnTo>
                  <a:lnTo>
                    <a:pt x="324" y="524"/>
                  </a:lnTo>
                  <a:lnTo>
                    <a:pt x="320" y="472"/>
                  </a:lnTo>
                  <a:lnTo>
                    <a:pt x="316" y="468"/>
                  </a:lnTo>
                  <a:lnTo>
                    <a:pt x="312" y="336"/>
                  </a:lnTo>
                  <a:lnTo>
                    <a:pt x="308" y="348"/>
                  </a:lnTo>
                  <a:lnTo>
                    <a:pt x="304" y="368"/>
                  </a:lnTo>
                  <a:lnTo>
                    <a:pt x="300" y="372"/>
                  </a:lnTo>
                  <a:lnTo>
                    <a:pt x="296" y="404"/>
                  </a:lnTo>
                  <a:lnTo>
                    <a:pt x="292" y="492"/>
                  </a:lnTo>
                  <a:lnTo>
                    <a:pt x="288" y="608"/>
                  </a:lnTo>
                  <a:lnTo>
                    <a:pt x="284" y="640"/>
                  </a:lnTo>
                  <a:lnTo>
                    <a:pt x="280" y="696"/>
                  </a:lnTo>
                  <a:lnTo>
                    <a:pt x="276" y="800"/>
                  </a:lnTo>
                  <a:lnTo>
                    <a:pt x="272" y="776"/>
                  </a:lnTo>
                  <a:lnTo>
                    <a:pt x="268" y="816"/>
                  </a:lnTo>
                  <a:lnTo>
                    <a:pt x="264" y="808"/>
                  </a:lnTo>
                  <a:lnTo>
                    <a:pt x="260" y="784"/>
                  </a:lnTo>
                  <a:lnTo>
                    <a:pt x="256" y="692"/>
                  </a:lnTo>
                  <a:lnTo>
                    <a:pt x="252" y="676"/>
                  </a:lnTo>
                  <a:lnTo>
                    <a:pt x="248" y="592"/>
                  </a:lnTo>
                  <a:lnTo>
                    <a:pt x="244" y="516"/>
                  </a:lnTo>
                  <a:lnTo>
                    <a:pt x="240" y="508"/>
                  </a:lnTo>
                  <a:lnTo>
                    <a:pt x="236" y="464"/>
                  </a:lnTo>
                  <a:lnTo>
                    <a:pt x="232" y="548"/>
                  </a:lnTo>
                  <a:lnTo>
                    <a:pt x="228" y="608"/>
                  </a:lnTo>
                  <a:lnTo>
                    <a:pt x="224" y="692"/>
                  </a:lnTo>
                  <a:lnTo>
                    <a:pt x="220" y="784"/>
                  </a:lnTo>
                  <a:lnTo>
                    <a:pt x="216" y="864"/>
                  </a:lnTo>
                  <a:lnTo>
                    <a:pt x="212" y="844"/>
                  </a:lnTo>
                  <a:lnTo>
                    <a:pt x="208" y="868"/>
                  </a:lnTo>
                  <a:lnTo>
                    <a:pt x="204" y="832"/>
                  </a:lnTo>
                  <a:lnTo>
                    <a:pt x="200" y="836"/>
                  </a:lnTo>
                  <a:lnTo>
                    <a:pt x="196" y="792"/>
                  </a:lnTo>
                  <a:lnTo>
                    <a:pt x="192" y="700"/>
                  </a:lnTo>
                  <a:lnTo>
                    <a:pt x="188" y="712"/>
                  </a:lnTo>
                  <a:lnTo>
                    <a:pt x="184" y="620"/>
                  </a:lnTo>
                  <a:lnTo>
                    <a:pt x="180" y="640"/>
                  </a:lnTo>
                  <a:lnTo>
                    <a:pt x="176" y="656"/>
                  </a:lnTo>
                  <a:lnTo>
                    <a:pt x="172" y="712"/>
                  </a:lnTo>
                  <a:lnTo>
                    <a:pt x="168" y="720"/>
                  </a:lnTo>
                  <a:lnTo>
                    <a:pt x="164" y="840"/>
                  </a:lnTo>
                  <a:lnTo>
                    <a:pt x="160" y="948"/>
                  </a:lnTo>
                  <a:lnTo>
                    <a:pt x="156" y="948"/>
                  </a:lnTo>
                  <a:lnTo>
                    <a:pt x="152" y="1020"/>
                  </a:lnTo>
                  <a:lnTo>
                    <a:pt x="148" y="972"/>
                  </a:lnTo>
                  <a:lnTo>
                    <a:pt x="144" y="972"/>
                  </a:lnTo>
                  <a:lnTo>
                    <a:pt x="140" y="896"/>
                  </a:lnTo>
                  <a:lnTo>
                    <a:pt x="136" y="924"/>
                  </a:lnTo>
                  <a:lnTo>
                    <a:pt x="132" y="928"/>
                  </a:lnTo>
                  <a:lnTo>
                    <a:pt x="128" y="844"/>
                  </a:lnTo>
                  <a:lnTo>
                    <a:pt x="124" y="748"/>
                  </a:lnTo>
                  <a:lnTo>
                    <a:pt x="120" y="764"/>
                  </a:lnTo>
                  <a:lnTo>
                    <a:pt x="116" y="684"/>
                  </a:lnTo>
                  <a:lnTo>
                    <a:pt x="112" y="548"/>
                  </a:lnTo>
                  <a:lnTo>
                    <a:pt x="108" y="492"/>
                  </a:lnTo>
                  <a:lnTo>
                    <a:pt x="104" y="508"/>
                  </a:lnTo>
                  <a:lnTo>
                    <a:pt x="100" y="504"/>
                  </a:lnTo>
                  <a:lnTo>
                    <a:pt x="96" y="548"/>
                  </a:lnTo>
                  <a:lnTo>
                    <a:pt x="92" y="628"/>
                  </a:lnTo>
                  <a:lnTo>
                    <a:pt x="88" y="540"/>
                  </a:lnTo>
                  <a:lnTo>
                    <a:pt x="84" y="576"/>
                  </a:lnTo>
                  <a:lnTo>
                    <a:pt x="80" y="620"/>
                  </a:lnTo>
                  <a:lnTo>
                    <a:pt x="76" y="616"/>
                  </a:lnTo>
                  <a:lnTo>
                    <a:pt x="72" y="628"/>
                  </a:lnTo>
                  <a:lnTo>
                    <a:pt x="68" y="584"/>
                  </a:lnTo>
                  <a:lnTo>
                    <a:pt x="64" y="556"/>
                  </a:lnTo>
                  <a:lnTo>
                    <a:pt x="60" y="500"/>
                  </a:lnTo>
                  <a:lnTo>
                    <a:pt x="56" y="440"/>
                  </a:lnTo>
                  <a:lnTo>
                    <a:pt x="52" y="364"/>
                  </a:lnTo>
                  <a:lnTo>
                    <a:pt x="48" y="272"/>
                  </a:lnTo>
                  <a:lnTo>
                    <a:pt x="44" y="108"/>
                  </a:lnTo>
                  <a:lnTo>
                    <a:pt x="40" y="84"/>
                  </a:lnTo>
                  <a:lnTo>
                    <a:pt x="36" y="124"/>
                  </a:lnTo>
                  <a:lnTo>
                    <a:pt x="32" y="84"/>
                  </a:lnTo>
                  <a:lnTo>
                    <a:pt x="28" y="112"/>
                  </a:lnTo>
                  <a:lnTo>
                    <a:pt x="24" y="164"/>
                  </a:lnTo>
                  <a:lnTo>
                    <a:pt x="20" y="264"/>
                  </a:lnTo>
                  <a:lnTo>
                    <a:pt x="16" y="332"/>
                  </a:lnTo>
                  <a:lnTo>
                    <a:pt x="12" y="372"/>
                  </a:lnTo>
                  <a:lnTo>
                    <a:pt x="8" y="492"/>
                  </a:lnTo>
                  <a:lnTo>
                    <a:pt x="4" y="552"/>
                  </a:lnTo>
                  <a:lnTo>
                    <a:pt x="0" y="568"/>
                  </a:lnTo>
                  <a:lnTo>
                    <a:pt x="0" y="488"/>
                  </a:lnTo>
                  <a:close/>
                </a:path>
              </a:pathLst>
            </a:custGeom>
            <a:solidFill>
              <a:srgbClr val="CCCCCC"/>
            </a:solidFill>
            <a:ln w="9525">
              <a:noFill/>
              <a:round/>
              <a:headEnd/>
              <a:tailEnd/>
            </a:ln>
          </p:spPr>
          <p:txBody>
            <a:bodyPr/>
            <a:lstStyle/>
            <a:p>
              <a:endParaRPr lang="en-GB"/>
            </a:p>
          </p:txBody>
        </p:sp>
        <p:sp>
          <p:nvSpPr>
            <p:cNvPr id="151" name="Freeform 174"/>
            <p:cNvSpPr>
              <a:spLocks/>
            </p:cNvSpPr>
            <p:nvPr/>
          </p:nvSpPr>
          <p:spPr bwMode="auto">
            <a:xfrm>
              <a:off x="7473702" y="4004593"/>
              <a:ext cx="1633537" cy="1625600"/>
            </a:xfrm>
            <a:custGeom>
              <a:avLst/>
              <a:gdLst>
                <a:gd name="T0" fmla="*/ 80644962 w 1029"/>
                <a:gd name="T1" fmla="*/ 0 h 1024"/>
                <a:gd name="T2" fmla="*/ 171370541 w 1029"/>
                <a:gd name="T3" fmla="*/ 1270158541 h 1024"/>
                <a:gd name="T4" fmla="*/ 262096145 w 1029"/>
                <a:gd name="T5" fmla="*/ 1078626758 h 1024"/>
                <a:gd name="T6" fmla="*/ 352821699 w 1029"/>
                <a:gd name="T7" fmla="*/ 2046366693 h 1024"/>
                <a:gd name="T8" fmla="*/ 443547352 w 1029"/>
                <a:gd name="T9" fmla="*/ 1451609705 h 1024"/>
                <a:gd name="T10" fmla="*/ 534272906 w 1029"/>
                <a:gd name="T11" fmla="*/ 1915318630 h 1024"/>
                <a:gd name="T12" fmla="*/ 624998461 w 1029"/>
                <a:gd name="T13" fmla="*/ 1280239161 h 1024"/>
                <a:gd name="T14" fmla="*/ 715724015 w 1029"/>
                <a:gd name="T15" fmla="*/ 1411287224 h 1024"/>
                <a:gd name="T16" fmla="*/ 806449569 w 1029"/>
                <a:gd name="T17" fmla="*/ 987901176 h 1024"/>
                <a:gd name="T18" fmla="*/ 897175322 w 1029"/>
                <a:gd name="T19" fmla="*/ 383063667 h 1024"/>
                <a:gd name="T20" fmla="*/ 987900876 w 1029"/>
                <a:gd name="T21" fmla="*/ 826611054 h 1024"/>
                <a:gd name="T22" fmla="*/ 1078626430 w 1029"/>
                <a:gd name="T23" fmla="*/ 1350803503 h 1024"/>
                <a:gd name="T24" fmla="*/ 1169351984 w 1029"/>
                <a:gd name="T25" fmla="*/ 846772493 h 1024"/>
                <a:gd name="T26" fmla="*/ 1260077538 w 1029"/>
                <a:gd name="T27" fmla="*/ 2056447313 h 1024"/>
                <a:gd name="T28" fmla="*/ 1360883710 w 1029"/>
                <a:gd name="T29" fmla="*/ 1915318630 h 1024"/>
                <a:gd name="T30" fmla="*/ 1451609264 w 1029"/>
                <a:gd name="T31" fmla="*/ 1129029859 h 1024"/>
                <a:gd name="T32" fmla="*/ 1542334818 w 1029"/>
                <a:gd name="T33" fmla="*/ 907256214 h 1024"/>
                <a:gd name="T34" fmla="*/ 1633060372 w 1029"/>
                <a:gd name="T35" fmla="*/ 1431448464 h 1024"/>
                <a:gd name="T36" fmla="*/ 1723786323 w 1029"/>
                <a:gd name="T37" fmla="*/ 1673383746 h 1024"/>
                <a:gd name="T38" fmla="*/ 1814510290 w 1029"/>
                <a:gd name="T39" fmla="*/ 1723786847 h 1024"/>
                <a:gd name="T40" fmla="*/ 1905235844 w 1029"/>
                <a:gd name="T41" fmla="*/ 1955641111 h 1024"/>
                <a:gd name="T42" fmla="*/ 1995961398 w 1029"/>
                <a:gd name="T43" fmla="*/ 1713706227 h 1024"/>
                <a:gd name="T44" fmla="*/ 2086686952 w 1029"/>
                <a:gd name="T45" fmla="*/ 927417455 h 1024"/>
                <a:gd name="T46" fmla="*/ 2147483647 w 1029"/>
                <a:gd name="T47" fmla="*/ 1300400402 h 1024"/>
                <a:gd name="T48" fmla="*/ 2147483647 w 1029"/>
                <a:gd name="T49" fmla="*/ 1330642262 h 1024"/>
                <a:gd name="T50" fmla="*/ 2147483647 w 1029"/>
                <a:gd name="T51" fmla="*/ 1491932185 h 1024"/>
                <a:gd name="T52" fmla="*/ 2147483647 w 1029"/>
                <a:gd name="T53" fmla="*/ 1713706227 h 1024"/>
                <a:gd name="T54" fmla="*/ 2147483647 w 1029"/>
                <a:gd name="T55" fmla="*/ 655240511 h 1024"/>
                <a:gd name="T56" fmla="*/ 2147483647 w 1029"/>
                <a:gd name="T57" fmla="*/ 856853113 h 1024"/>
                <a:gd name="T58" fmla="*/ 2147483647 w 1029"/>
                <a:gd name="T59" fmla="*/ 1925399251 h 1024"/>
                <a:gd name="T60" fmla="*/ 2147483647 w 1029"/>
                <a:gd name="T61" fmla="*/ 1693544986 h 1024"/>
                <a:gd name="T62" fmla="*/ 2147483647 w 1029"/>
                <a:gd name="T63" fmla="*/ 1532254666 h 1024"/>
                <a:gd name="T64" fmla="*/ 2147483647 w 1029"/>
                <a:gd name="T65" fmla="*/ 1502012806 h 1024"/>
                <a:gd name="T66" fmla="*/ 2086686952 w 1029"/>
                <a:gd name="T67" fmla="*/ 1139110479 h 1024"/>
                <a:gd name="T68" fmla="*/ 1995961398 w 1029"/>
                <a:gd name="T69" fmla="*/ 1915318630 h 1024"/>
                <a:gd name="T70" fmla="*/ 1905235844 w 1029"/>
                <a:gd name="T71" fmla="*/ 2147483647 h 1024"/>
                <a:gd name="T72" fmla="*/ 1814510290 w 1029"/>
                <a:gd name="T73" fmla="*/ 1935479871 h 1024"/>
                <a:gd name="T74" fmla="*/ 1723786323 w 1029"/>
                <a:gd name="T75" fmla="*/ 1874996150 h 1024"/>
                <a:gd name="T76" fmla="*/ 1633060372 w 1029"/>
                <a:gd name="T77" fmla="*/ 1643141488 h 1024"/>
                <a:gd name="T78" fmla="*/ 1542334818 w 1029"/>
                <a:gd name="T79" fmla="*/ 1108868618 h 1024"/>
                <a:gd name="T80" fmla="*/ 1451609264 w 1029"/>
                <a:gd name="T81" fmla="*/ 1330642262 h 1024"/>
                <a:gd name="T82" fmla="*/ 1360883710 w 1029"/>
                <a:gd name="T83" fmla="*/ 2116931034 h 1024"/>
                <a:gd name="T84" fmla="*/ 1260077538 w 1029"/>
                <a:gd name="T85" fmla="*/ 2147483647 h 1024"/>
                <a:gd name="T86" fmla="*/ 1169351984 w 1029"/>
                <a:gd name="T87" fmla="*/ 1048384897 h 1024"/>
                <a:gd name="T88" fmla="*/ 1078626430 w 1029"/>
                <a:gd name="T89" fmla="*/ 1562496527 h 1024"/>
                <a:gd name="T90" fmla="*/ 987900876 w 1029"/>
                <a:gd name="T91" fmla="*/ 1028223657 h 1024"/>
                <a:gd name="T92" fmla="*/ 897175322 w 1029"/>
                <a:gd name="T93" fmla="*/ 594756790 h 1024"/>
                <a:gd name="T94" fmla="*/ 806449569 w 1029"/>
                <a:gd name="T95" fmla="*/ 1189513580 h 1024"/>
                <a:gd name="T96" fmla="*/ 715724015 w 1029"/>
                <a:gd name="T97" fmla="*/ 1612899628 h 1024"/>
                <a:gd name="T98" fmla="*/ 624998461 w 1029"/>
                <a:gd name="T99" fmla="*/ 1491932185 h 1024"/>
                <a:gd name="T100" fmla="*/ 534272906 w 1029"/>
                <a:gd name="T101" fmla="*/ 2127011655 h 1024"/>
                <a:gd name="T102" fmla="*/ 443547352 w 1029"/>
                <a:gd name="T103" fmla="*/ 1653222109 h 1024"/>
                <a:gd name="T104" fmla="*/ 352821699 w 1029"/>
                <a:gd name="T105" fmla="*/ 2147483647 h 1024"/>
                <a:gd name="T106" fmla="*/ 262096145 w 1029"/>
                <a:gd name="T107" fmla="*/ 1280239161 h 1024"/>
                <a:gd name="T108" fmla="*/ 171370541 w 1029"/>
                <a:gd name="T109" fmla="*/ 1471770945 h 1024"/>
                <a:gd name="T110" fmla="*/ 80644962 w 1029"/>
                <a:gd name="T111" fmla="*/ 211693123 h 1024"/>
                <a:gd name="T112" fmla="*/ 0 w 1029"/>
                <a:gd name="T113" fmla="*/ 1229836060 h 10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1024"/>
                <a:gd name="T173" fmla="*/ 1029 w 1029"/>
                <a:gd name="T174" fmla="*/ 1024 h 10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1024">
                  <a:moveTo>
                    <a:pt x="0" y="488"/>
                  </a:moveTo>
                  <a:lnTo>
                    <a:pt x="4" y="468"/>
                  </a:lnTo>
                  <a:lnTo>
                    <a:pt x="8" y="416"/>
                  </a:lnTo>
                  <a:lnTo>
                    <a:pt x="12" y="292"/>
                  </a:lnTo>
                  <a:lnTo>
                    <a:pt x="16" y="252"/>
                  </a:lnTo>
                  <a:lnTo>
                    <a:pt x="20" y="184"/>
                  </a:lnTo>
                  <a:lnTo>
                    <a:pt x="24" y="80"/>
                  </a:lnTo>
                  <a:lnTo>
                    <a:pt x="28" y="28"/>
                  </a:lnTo>
                  <a:lnTo>
                    <a:pt x="32" y="0"/>
                  </a:lnTo>
                  <a:lnTo>
                    <a:pt x="36" y="40"/>
                  </a:lnTo>
                  <a:lnTo>
                    <a:pt x="40" y="0"/>
                  </a:lnTo>
                  <a:lnTo>
                    <a:pt x="44" y="20"/>
                  </a:lnTo>
                  <a:lnTo>
                    <a:pt x="48" y="188"/>
                  </a:lnTo>
                  <a:lnTo>
                    <a:pt x="52" y="280"/>
                  </a:lnTo>
                  <a:lnTo>
                    <a:pt x="56" y="356"/>
                  </a:lnTo>
                  <a:lnTo>
                    <a:pt x="60" y="416"/>
                  </a:lnTo>
                  <a:lnTo>
                    <a:pt x="64" y="472"/>
                  </a:lnTo>
                  <a:lnTo>
                    <a:pt x="68" y="504"/>
                  </a:lnTo>
                  <a:lnTo>
                    <a:pt x="72" y="544"/>
                  </a:lnTo>
                  <a:lnTo>
                    <a:pt x="76" y="536"/>
                  </a:lnTo>
                  <a:lnTo>
                    <a:pt x="80" y="540"/>
                  </a:lnTo>
                  <a:lnTo>
                    <a:pt x="84" y="496"/>
                  </a:lnTo>
                  <a:lnTo>
                    <a:pt x="88" y="460"/>
                  </a:lnTo>
                  <a:lnTo>
                    <a:pt x="92" y="544"/>
                  </a:lnTo>
                  <a:lnTo>
                    <a:pt x="96" y="468"/>
                  </a:lnTo>
                  <a:lnTo>
                    <a:pt x="100" y="424"/>
                  </a:lnTo>
                  <a:lnTo>
                    <a:pt x="104" y="428"/>
                  </a:lnTo>
                  <a:lnTo>
                    <a:pt x="108" y="412"/>
                  </a:lnTo>
                  <a:lnTo>
                    <a:pt x="112" y="464"/>
                  </a:lnTo>
                  <a:lnTo>
                    <a:pt x="116" y="596"/>
                  </a:lnTo>
                  <a:lnTo>
                    <a:pt x="120" y="680"/>
                  </a:lnTo>
                  <a:lnTo>
                    <a:pt x="124" y="664"/>
                  </a:lnTo>
                  <a:lnTo>
                    <a:pt x="128" y="756"/>
                  </a:lnTo>
                  <a:lnTo>
                    <a:pt x="132" y="840"/>
                  </a:lnTo>
                  <a:lnTo>
                    <a:pt x="136" y="840"/>
                  </a:lnTo>
                  <a:lnTo>
                    <a:pt x="140" y="812"/>
                  </a:lnTo>
                  <a:lnTo>
                    <a:pt x="144" y="884"/>
                  </a:lnTo>
                  <a:lnTo>
                    <a:pt x="148" y="884"/>
                  </a:lnTo>
                  <a:lnTo>
                    <a:pt x="152" y="932"/>
                  </a:lnTo>
                  <a:lnTo>
                    <a:pt x="156" y="864"/>
                  </a:lnTo>
                  <a:lnTo>
                    <a:pt x="160" y="864"/>
                  </a:lnTo>
                  <a:lnTo>
                    <a:pt x="164" y="756"/>
                  </a:lnTo>
                  <a:lnTo>
                    <a:pt x="168" y="640"/>
                  </a:lnTo>
                  <a:lnTo>
                    <a:pt x="172" y="632"/>
                  </a:lnTo>
                  <a:lnTo>
                    <a:pt x="176" y="576"/>
                  </a:lnTo>
                  <a:lnTo>
                    <a:pt x="180" y="560"/>
                  </a:lnTo>
                  <a:lnTo>
                    <a:pt x="184" y="540"/>
                  </a:lnTo>
                  <a:lnTo>
                    <a:pt x="188" y="632"/>
                  </a:lnTo>
                  <a:lnTo>
                    <a:pt x="192" y="616"/>
                  </a:lnTo>
                  <a:lnTo>
                    <a:pt x="196" y="708"/>
                  </a:lnTo>
                  <a:lnTo>
                    <a:pt x="200" y="752"/>
                  </a:lnTo>
                  <a:lnTo>
                    <a:pt x="204" y="748"/>
                  </a:lnTo>
                  <a:lnTo>
                    <a:pt x="208" y="784"/>
                  </a:lnTo>
                  <a:lnTo>
                    <a:pt x="212" y="760"/>
                  </a:lnTo>
                  <a:lnTo>
                    <a:pt x="216" y="780"/>
                  </a:lnTo>
                  <a:lnTo>
                    <a:pt x="220" y="700"/>
                  </a:lnTo>
                  <a:lnTo>
                    <a:pt x="224" y="612"/>
                  </a:lnTo>
                  <a:lnTo>
                    <a:pt x="228" y="528"/>
                  </a:lnTo>
                  <a:lnTo>
                    <a:pt x="232" y="468"/>
                  </a:lnTo>
                  <a:lnTo>
                    <a:pt x="236" y="384"/>
                  </a:lnTo>
                  <a:lnTo>
                    <a:pt x="240" y="428"/>
                  </a:lnTo>
                  <a:lnTo>
                    <a:pt x="244" y="436"/>
                  </a:lnTo>
                  <a:lnTo>
                    <a:pt x="248" y="508"/>
                  </a:lnTo>
                  <a:lnTo>
                    <a:pt x="252" y="592"/>
                  </a:lnTo>
                  <a:lnTo>
                    <a:pt x="256" y="608"/>
                  </a:lnTo>
                  <a:lnTo>
                    <a:pt x="260" y="696"/>
                  </a:lnTo>
                  <a:lnTo>
                    <a:pt x="264" y="724"/>
                  </a:lnTo>
                  <a:lnTo>
                    <a:pt x="268" y="736"/>
                  </a:lnTo>
                  <a:lnTo>
                    <a:pt x="272" y="692"/>
                  </a:lnTo>
                  <a:lnTo>
                    <a:pt x="276" y="716"/>
                  </a:lnTo>
                  <a:lnTo>
                    <a:pt x="280" y="616"/>
                  </a:lnTo>
                  <a:lnTo>
                    <a:pt x="284" y="560"/>
                  </a:lnTo>
                  <a:lnTo>
                    <a:pt x="288" y="528"/>
                  </a:lnTo>
                  <a:lnTo>
                    <a:pt x="292" y="416"/>
                  </a:lnTo>
                  <a:lnTo>
                    <a:pt x="296" y="324"/>
                  </a:lnTo>
                  <a:lnTo>
                    <a:pt x="300" y="292"/>
                  </a:lnTo>
                  <a:lnTo>
                    <a:pt x="304" y="288"/>
                  </a:lnTo>
                  <a:lnTo>
                    <a:pt x="308" y="268"/>
                  </a:lnTo>
                  <a:lnTo>
                    <a:pt x="312" y="256"/>
                  </a:lnTo>
                  <a:lnTo>
                    <a:pt x="316" y="384"/>
                  </a:lnTo>
                  <a:lnTo>
                    <a:pt x="320" y="392"/>
                  </a:lnTo>
                  <a:lnTo>
                    <a:pt x="324" y="444"/>
                  </a:lnTo>
                  <a:lnTo>
                    <a:pt x="328" y="400"/>
                  </a:lnTo>
                  <a:lnTo>
                    <a:pt x="332" y="336"/>
                  </a:lnTo>
                  <a:lnTo>
                    <a:pt x="336" y="272"/>
                  </a:lnTo>
                  <a:lnTo>
                    <a:pt x="340" y="248"/>
                  </a:lnTo>
                  <a:lnTo>
                    <a:pt x="344" y="152"/>
                  </a:lnTo>
                  <a:lnTo>
                    <a:pt x="348" y="120"/>
                  </a:lnTo>
                  <a:lnTo>
                    <a:pt x="352" y="180"/>
                  </a:lnTo>
                  <a:lnTo>
                    <a:pt x="356" y="152"/>
                  </a:lnTo>
                  <a:lnTo>
                    <a:pt x="360" y="160"/>
                  </a:lnTo>
                  <a:lnTo>
                    <a:pt x="364" y="204"/>
                  </a:lnTo>
                  <a:lnTo>
                    <a:pt x="368" y="116"/>
                  </a:lnTo>
                  <a:lnTo>
                    <a:pt x="372" y="136"/>
                  </a:lnTo>
                  <a:lnTo>
                    <a:pt x="376" y="156"/>
                  </a:lnTo>
                  <a:lnTo>
                    <a:pt x="380" y="240"/>
                  </a:lnTo>
                  <a:lnTo>
                    <a:pt x="384" y="296"/>
                  </a:lnTo>
                  <a:lnTo>
                    <a:pt x="388" y="272"/>
                  </a:lnTo>
                  <a:lnTo>
                    <a:pt x="392" y="328"/>
                  </a:lnTo>
                  <a:lnTo>
                    <a:pt x="396" y="316"/>
                  </a:lnTo>
                  <a:lnTo>
                    <a:pt x="400" y="236"/>
                  </a:lnTo>
                  <a:lnTo>
                    <a:pt x="404" y="152"/>
                  </a:lnTo>
                  <a:lnTo>
                    <a:pt x="408" y="156"/>
                  </a:lnTo>
                  <a:lnTo>
                    <a:pt x="412" y="136"/>
                  </a:lnTo>
                  <a:lnTo>
                    <a:pt x="416" y="248"/>
                  </a:lnTo>
                  <a:lnTo>
                    <a:pt x="420" y="292"/>
                  </a:lnTo>
                  <a:lnTo>
                    <a:pt x="424" y="400"/>
                  </a:lnTo>
                  <a:lnTo>
                    <a:pt x="428" y="536"/>
                  </a:lnTo>
                  <a:lnTo>
                    <a:pt x="432" y="488"/>
                  </a:lnTo>
                  <a:lnTo>
                    <a:pt x="436" y="460"/>
                  </a:lnTo>
                  <a:lnTo>
                    <a:pt x="440" y="324"/>
                  </a:lnTo>
                  <a:lnTo>
                    <a:pt x="444" y="244"/>
                  </a:lnTo>
                  <a:lnTo>
                    <a:pt x="448" y="184"/>
                  </a:lnTo>
                  <a:lnTo>
                    <a:pt x="452" y="208"/>
                  </a:lnTo>
                  <a:lnTo>
                    <a:pt x="456" y="224"/>
                  </a:lnTo>
                  <a:lnTo>
                    <a:pt x="460" y="244"/>
                  </a:lnTo>
                  <a:lnTo>
                    <a:pt x="464" y="336"/>
                  </a:lnTo>
                  <a:lnTo>
                    <a:pt x="468" y="356"/>
                  </a:lnTo>
                  <a:lnTo>
                    <a:pt x="472" y="376"/>
                  </a:lnTo>
                  <a:lnTo>
                    <a:pt x="476" y="424"/>
                  </a:lnTo>
                  <a:lnTo>
                    <a:pt x="480" y="428"/>
                  </a:lnTo>
                  <a:lnTo>
                    <a:pt x="484" y="488"/>
                  </a:lnTo>
                  <a:lnTo>
                    <a:pt x="488" y="532"/>
                  </a:lnTo>
                  <a:lnTo>
                    <a:pt x="492" y="616"/>
                  </a:lnTo>
                  <a:lnTo>
                    <a:pt x="496" y="760"/>
                  </a:lnTo>
                  <a:lnTo>
                    <a:pt x="500" y="816"/>
                  </a:lnTo>
                  <a:lnTo>
                    <a:pt x="504" y="824"/>
                  </a:lnTo>
                  <a:lnTo>
                    <a:pt x="508" y="740"/>
                  </a:lnTo>
                  <a:lnTo>
                    <a:pt x="516" y="748"/>
                  </a:lnTo>
                  <a:lnTo>
                    <a:pt x="520" y="784"/>
                  </a:lnTo>
                  <a:lnTo>
                    <a:pt x="524" y="788"/>
                  </a:lnTo>
                  <a:lnTo>
                    <a:pt x="528" y="816"/>
                  </a:lnTo>
                  <a:lnTo>
                    <a:pt x="532" y="860"/>
                  </a:lnTo>
                  <a:lnTo>
                    <a:pt x="536" y="828"/>
                  </a:lnTo>
                  <a:lnTo>
                    <a:pt x="540" y="760"/>
                  </a:lnTo>
                  <a:lnTo>
                    <a:pt x="544" y="648"/>
                  </a:lnTo>
                  <a:lnTo>
                    <a:pt x="548" y="636"/>
                  </a:lnTo>
                  <a:lnTo>
                    <a:pt x="552" y="520"/>
                  </a:lnTo>
                  <a:lnTo>
                    <a:pt x="556" y="452"/>
                  </a:lnTo>
                  <a:lnTo>
                    <a:pt x="560" y="472"/>
                  </a:lnTo>
                  <a:lnTo>
                    <a:pt x="564" y="516"/>
                  </a:lnTo>
                  <a:lnTo>
                    <a:pt x="568" y="528"/>
                  </a:lnTo>
                  <a:lnTo>
                    <a:pt x="572" y="536"/>
                  </a:lnTo>
                  <a:lnTo>
                    <a:pt x="576" y="448"/>
                  </a:lnTo>
                  <a:lnTo>
                    <a:pt x="580" y="368"/>
                  </a:lnTo>
                  <a:lnTo>
                    <a:pt x="584" y="288"/>
                  </a:lnTo>
                  <a:lnTo>
                    <a:pt x="588" y="244"/>
                  </a:lnTo>
                  <a:lnTo>
                    <a:pt x="592" y="224"/>
                  </a:lnTo>
                  <a:lnTo>
                    <a:pt x="596" y="340"/>
                  </a:lnTo>
                  <a:lnTo>
                    <a:pt x="600" y="320"/>
                  </a:lnTo>
                  <a:lnTo>
                    <a:pt x="604" y="276"/>
                  </a:lnTo>
                  <a:lnTo>
                    <a:pt x="608" y="312"/>
                  </a:lnTo>
                  <a:lnTo>
                    <a:pt x="612" y="360"/>
                  </a:lnTo>
                  <a:lnTo>
                    <a:pt x="616" y="416"/>
                  </a:lnTo>
                  <a:lnTo>
                    <a:pt x="620" y="460"/>
                  </a:lnTo>
                  <a:lnTo>
                    <a:pt x="624" y="464"/>
                  </a:lnTo>
                  <a:lnTo>
                    <a:pt x="628" y="424"/>
                  </a:lnTo>
                  <a:lnTo>
                    <a:pt x="632" y="420"/>
                  </a:lnTo>
                  <a:lnTo>
                    <a:pt x="636" y="380"/>
                  </a:lnTo>
                  <a:lnTo>
                    <a:pt x="640" y="432"/>
                  </a:lnTo>
                  <a:lnTo>
                    <a:pt x="644" y="504"/>
                  </a:lnTo>
                  <a:lnTo>
                    <a:pt x="648" y="568"/>
                  </a:lnTo>
                  <a:lnTo>
                    <a:pt x="652" y="596"/>
                  </a:lnTo>
                  <a:lnTo>
                    <a:pt x="656" y="700"/>
                  </a:lnTo>
                  <a:lnTo>
                    <a:pt x="660" y="816"/>
                  </a:lnTo>
                  <a:lnTo>
                    <a:pt x="664" y="836"/>
                  </a:lnTo>
                  <a:lnTo>
                    <a:pt x="668" y="836"/>
                  </a:lnTo>
                  <a:lnTo>
                    <a:pt x="672" y="848"/>
                  </a:lnTo>
                  <a:lnTo>
                    <a:pt x="676" y="772"/>
                  </a:lnTo>
                  <a:lnTo>
                    <a:pt x="680" y="704"/>
                  </a:lnTo>
                  <a:lnTo>
                    <a:pt x="684" y="664"/>
                  </a:lnTo>
                  <a:lnTo>
                    <a:pt x="688" y="628"/>
                  </a:lnTo>
                  <a:lnTo>
                    <a:pt x="692" y="596"/>
                  </a:lnTo>
                  <a:lnTo>
                    <a:pt x="696" y="568"/>
                  </a:lnTo>
                  <a:lnTo>
                    <a:pt x="700" y="556"/>
                  </a:lnTo>
                  <a:lnTo>
                    <a:pt x="704" y="584"/>
                  </a:lnTo>
                  <a:lnTo>
                    <a:pt x="708" y="540"/>
                  </a:lnTo>
                  <a:lnTo>
                    <a:pt x="712" y="624"/>
                  </a:lnTo>
                  <a:lnTo>
                    <a:pt x="716" y="616"/>
                  </a:lnTo>
                  <a:lnTo>
                    <a:pt x="720" y="684"/>
                  </a:lnTo>
                  <a:lnTo>
                    <a:pt x="724" y="756"/>
                  </a:lnTo>
                  <a:lnTo>
                    <a:pt x="728" y="808"/>
                  </a:lnTo>
                  <a:lnTo>
                    <a:pt x="732" y="916"/>
                  </a:lnTo>
                  <a:lnTo>
                    <a:pt x="736" y="908"/>
                  </a:lnTo>
                  <a:lnTo>
                    <a:pt x="740" y="876"/>
                  </a:lnTo>
                  <a:lnTo>
                    <a:pt x="744" y="936"/>
                  </a:lnTo>
                  <a:lnTo>
                    <a:pt x="748" y="868"/>
                  </a:lnTo>
                  <a:lnTo>
                    <a:pt x="752" y="840"/>
                  </a:lnTo>
                  <a:lnTo>
                    <a:pt x="756" y="776"/>
                  </a:lnTo>
                  <a:lnTo>
                    <a:pt x="760" y="672"/>
                  </a:lnTo>
                  <a:lnTo>
                    <a:pt x="764" y="616"/>
                  </a:lnTo>
                  <a:lnTo>
                    <a:pt x="768" y="600"/>
                  </a:lnTo>
                  <a:lnTo>
                    <a:pt x="772" y="564"/>
                  </a:lnTo>
                  <a:lnTo>
                    <a:pt x="776" y="548"/>
                  </a:lnTo>
                  <a:lnTo>
                    <a:pt x="780" y="604"/>
                  </a:lnTo>
                  <a:lnTo>
                    <a:pt x="784" y="580"/>
                  </a:lnTo>
                  <a:lnTo>
                    <a:pt x="788" y="676"/>
                  </a:lnTo>
                  <a:lnTo>
                    <a:pt x="792" y="680"/>
                  </a:lnTo>
                  <a:lnTo>
                    <a:pt x="796" y="648"/>
                  </a:lnTo>
                  <a:lnTo>
                    <a:pt x="800" y="576"/>
                  </a:lnTo>
                  <a:lnTo>
                    <a:pt x="804" y="472"/>
                  </a:lnTo>
                  <a:lnTo>
                    <a:pt x="808" y="348"/>
                  </a:lnTo>
                  <a:lnTo>
                    <a:pt x="812" y="264"/>
                  </a:lnTo>
                  <a:lnTo>
                    <a:pt x="816" y="252"/>
                  </a:lnTo>
                  <a:lnTo>
                    <a:pt x="820" y="280"/>
                  </a:lnTo>
                  <a:lnTo>
                    <a:pt x="824" y="332"/>
                  </a:lnTo>
                  <a:lnTo>
                    <a:pt x="828" y="368"/>
                  </a:lnTo>
                  <a:lnTo>
                    <a:pt x="832" y="384"/>
                  </a:lnTo>
                  <a:lnTo>
                    <a:pt x="837" y="388"/>
                  </a:lnTo>
                  <a:lnTo>
                    <a:pt x="841" y="404"/>
                  </a:lnTo>
                  <a:lnTo>
                    <a:pt x="845" y="508"/>
                  </a:lnTo>
                  <a:lnTo>
                    <a:pt x="849" y="504"/>
                  </a:lnTo>
                  <a:lnTo>
                    <a:pt x="853" y="572"/>
                  </a:lnTo>
                  <a:lnTo>
                    <a:pt x="857" y="528"/>
                  </a:lnTo>
                  <a:lnTo>
                    <a:pt x="861" y="584"/>
                  </a:lnTo>
                  <a:lnTo>
                    <a:pt x="865" y="516"/>
                  </a:lnTo>
                  <a:lnTo>
                    <a:pt x="869" y="528"/>
                  </a:lnTo>
                  <a:lnTo>
                    <a:pt x="873" y="524"/>
                  </a:lnTo>
                  <a:lnTo>
                    <a:pt x="877" y="572"/>
                  </a:lnTo>
                  <a:lnTo>
                    <a:pt x="881" y="636"/>
                  </a:lnTo>
                  <a:lnTo>
                    <a:pt x="885" y="608"/>
                  </a:lnTo>
                  <a:lnTo>
                    <a:pt x="889" y="640"/>
                  </a:lnTo>
                  <a:lnTo>
                    <a:pt x="893" y="600"/>
                  </a:lnTo>
                  <a:lnTo>
                    <a:pt x="897" y="552"/>
                  </a:lnTo>
                  <a:lnTo>
                    <a:pt x="901" y="528"/>
                  </a:lnTo>
                  <a:lnTo>
                    <a:pt x="905" y="476"/>
                  </a:lnTo>
                  <a:lnTo>
                    <a:pt x="909" y="436"/>
                  </a:lnTo>
                  <a:lnTo>
                    <a:pt x="913" y="448"/>
                  </a:lnTo>
                  <a:lnTo>
                    <a:pt x="917" y="548"/>
                  </a:lnTo>
                  <a:lnTo>
                    <a:pt x="921" y="616"/>
                  </a:lnTo>
                  <a:lnTo>
                    <a:pt x="925" y="616"/>
                  </a:lnTo>
                  <a:lnTo>
                    <a:pt x="929" y="632"/>
                  </a:lnTo>
                  <a:lnTo>
                    <a:pt x="933" y="612"/>
                  </a:lnTo>
                  <a:lnTo>
                    <a:pt x="937" y="592"/>
                  </a:lnTo>
                  <a:lnTo>
                    <a:pt x="941" y="516"/>
                  </a:lnTo>
                  <a:lnTo>
                    <a:pt x="945" y="468"/>
                  </a:lnTo>
                  <a:lnTo>
                    <a:pt x="949" y="412"/>
                  </a:lnTo>
                  <a:lnTo>
                    <a:pt x="953" y="392"/>
                  </a:lnTo>
                  <a:lnTo>
                    <a:pt x="957" y="448"/>
                  </a:lnTo>
                  <a:lnTo>
                    <a:pt x="961" y="500"/>
                  </a:lnTo>
                  <a:lnTo>
                    <a:pt x="965" y="572"/>
                  </a:lnTo>
                  <a:lnTo>
                    <a:pt x="969" y="624"/>
                  </a:lnTo>
                  <a:lnTo>
                    <a:pt x="973" y="680"/>
                  </a:lnTo>
                  <a:lnTo>
                    <a:pt x="977" y="712"/>
                  </a:lnTo>
                  <a:lnTo>
                    <a:pt x="981" y="704"/>
                  </a:lnTo>
                  <a:lnTo>
                    <a:pt x="985" y="736"/>
                  </a:lnTo>
                  <a:lnTo>
                    <a:pt x="989" y="616"/>
                  </a:lnTo>
                  <a:lnTo>
                    <a:pt x="993" y="484"/>
                  </a:lnTo>
                  <a:lnTo>
                    <a:pt x="997" y="408"/>
                  </a:lnTo>
                  <a:lnTo>
                    <a:pt x="1001" y="300"/>
                  </a:lnTo>
                  <a:lnTo>
                    <a:pt x="1005" y="296"/>
                  </a:lnTo>
                  <a:lnTo>
                    <a:pt x="1009" y="260"/>
                  </a:lnTo>
                  <a:lnTo>
                    <a:pt x="1013" y="268"/>
                  </a:lnTo>
                  <a:lnTo>
                    <a:pt x="1017" y="332"/>
                  </a:lnTo>
                  <a:lnTo>
                    <a:pt x="1021" y="388"/>
                  </a:lnTo>
                  <a:lnTo>
                    <a:pt x="1029" y="384"/>
                  </a:lnTo>
                  <a:lnTo>
                    <a:pt x="1029" y="464"/>
                  </a:lnTo>
                  <a:lnTo>
                    <a:pt x="1021" y="468"/>
                  </a:lnTo>
                  <a:lnTo>
                    <a:pt x="1017" y="416"/>
                  </a:lnTo>
                  <a:lnTo>
                    <a:pt x="1013" y="348"/>
                  </a:lnTo>
                  <a:lnTo>
                    <a:pt x="1009" y="340"/>
                  </a:lnTo>
                  <a:lnTo>
                    <a:pt x="1005" y="376"/>
                  </a:lnTo>
                  <a:lnTo>
                    <a:pt x="1001" y="380"/>
                  </a:lnTo>
                  <a:lnTo>
                    <a:pt x="997" y="488"/>
                  </a:lnTo>
                  <a:lnTo>
                    <a:pt x="993" y="564"/>
                  </a:lnTo>
                  <a:lnTo>
                    <a:pt x="989" y="696"/>
                  </a:lnTo>
                  <a:lnTo>
                    <a:pt x="985" y="820"/>
                  </a:lnTo>
                  <a:lnTo>
                    <a:pt x="981" y="788"/>
                  </a:lnTo>
                  <a:lnTo>
                    <a:pt x="977" y="796"/>
                  </a:lnTo>
                  <a:lnTo>
                    <a:pt x="973" y="764"/>
                  </a:lnTo>
                  <a:lnTo>
                    <a:pt x="969" y="708"/>
                  </a:lnTo>
                  <a:lnTo>
                    <a:pt x="965" y="656"/>
                  </a:lnTo>
                  <a:lnTo>
                    <a:pt x="961" y="584"/>
                  </a:lnTo>
                  <a:lnTo>
                    <a:pt x="957" y="532"/>
                  </a:lnTo>
                  <a:lnTo>
                    <a:pt x="953" y="472"/>
                  </a:lnTo>
                  <a:lnTo>
                    <a:pt x="949" y="492"/>
                  </a:lnTo>
                  <a:lnTo>
                    <a:pt x="945" y="548"/>
                  </a:lnTo>
                  <a:lnTo>
                    <a:pt x="941" y="596"/>
                  </a:lnTo>
                  <a:lnTo>
                    <a:pt x="937" y="672"/>
                  </a:lnTo>
                  <a:lnTo>
                    <a:pt x="933" y="692"/>
                  </a:lnTo>
                  <a:lnTo>
                    <a:pt x="929" y="716"/>
                  </a:lnTo>
                  <a:lnTo>
                    <a:pt x="925" y="700"/>
                  </a:lnTo>
                  <a:lnTo>
                    <a:pt x="921" y="700"/>
                  </a:lnTo>
                  <a:lnTo>
                    <a:pt x="917" y="632"/>
                  </a:lnTo>
                  <a:lnTo>
                    <a:pt x="913" y="528"/>
                  </a:lnTo>
                  <a:lnTo>
                    <a:pt x="909" y="512"/>
                  </a:lnTo>
                  <a:lnTo>
                    <a:pt x="905" y="556"/>
                  </a:lnTo>
                  <a:lnTo>
                    <a:pt x="901" y="608"/>
                  </a:lnTo>
                  <a:lnTo>
                    <a:pt x="897" y="632"/>
                  </a:lnTo>
                  <a:lnTo>
                    <a:pt x="893" y="680"/>
                  </a:lnTo>
                  <a:lnTo>
                    <a:pt x="889" y="720"/>
                  </a:lnTo>
                  <a:lnTo>
                    <a:pt x="885" y="688"/>
                  </a:lnTo>
                  <a:lnTo>
                    <a:pt x="881" y="720"/>
                  </a:lnTo>
                  <a:lnTo>
                    <a:pt x="877" y="656"/>
                  </a:lnTo>
                  <a:lnTo>
                    <a:pt x="873" y="604"/>
                  </a:lnTo>
                  <a:lnTo>
                    <a:pt x="869" y="608"/>
                  </a:lnTo>
                  <a:lnTo>
                    <a:pt x="865" y="596"/>
                  </a:lnTo>
                  <a:lnTo>
                    <a:pt x="861" y="668"/>
                  </a:lnTo>
                  <a:lnTo>
                    <a:pt x="857" y="608"/>
                  </a:lnTo>
                  <a:lnTo>
                    <a:pt x="853" y="652"/>
                  </a:lnTo>
                  <a:lnTo>
                    <a:pt x="849" y="584"/>
                  </a:lnTo>
                  <a:lnTo>
                    <a:pt x="845" y="592"/>
                  </a:lnTo>
                  <a:lnTo>
                    <a:pt x="841" y="488"/>
                  </a:lnTo>
                  <a:lnTo>
                    <a:pt x="837" y="468"/>
                  </a:lnTo>
                  <a:lnTo>
                    <a:pt x="832" y="464"/>
                  </a:lnTo>
                  <a:lnTo>
                    <a:pt x="828" y="452"/>
                  </a:lnTo>
                  <a:lnTo>
                    <a:pt x="824" y="416"/>
                  </a:lnTo>
                  <a:lnTo>
                    <a:pt x="820" y="364"/>
                  </a:lnTo>
                  <a:lnTo>
                    <a:pt x="816" y="332"/>
                  </a:lnTo>
                  <a:lnTo>
                    <a:pt x="812" y="344"/>
                  </a:lnTo>
                  <a:lnTo>
                    <a:pt x="808" y="428"/>
                  </a:lnTo>
                  <a:lnTo>
                    <a:pt x="804" y="552"/>
                  </a:lnTo>
                  <a:lnTo>
                    <a:pt x="800" y="656"/>
                  </a:lnTo>
                  <a:lnTo>
                    <a:pt x="796" y="732"/>
                  </a:lnTo>
                  <a:lnTo>
                    <a:pt x="792" y="760"/>
                  </a:lnTo>
                  <a:lnTo>
                    <a:pt x="788" y="760"/>
                  </a:lnTo>
                  <a:lnTo>
                    <a:pt x="784" y="664"/>
                  </a:lnTo>
                  <a:lnTo>
                    <a:pt x="780" y="684"/>
                  </a:lnTo>
                  <a:lnTo>
                    <a:pt x="776" y="628"/>
                  </a:lnTo>
                  <a:lnTo>
                    <a:pt x="772" y="644"/>
                  </a:lnTo>
                  <a:lnTo>
                    <a:pt x="768" y="680"/>
                  </a:lnTo>
                  <a:lnTo>
                    <a:pt x="764" y="696"/>
                  </a:lnTo>
                  <a:lnTo>
                    <a:pt x="760" y="756"/>
                  </a:lnTo>
                  <a:lnTo>
                    <a:pt x="756" y="856"/>
                  </a:lnTo>
                  <a:lnTo>
                    <a:pt x="752" y="924"/>
                  </a:lnTo>
                  <a:lnTo>
                    <a:pt x="748" y="952"/>
                  </a:lnTo>
                  <a:lnTo>
                    <a:pt x="744" y="1024"/>
                  </a:lnTo>
                  <a:lnTo>
                    <a:pt x="740" y="960"/>
                  </a:lnTo>
                  <a:lnTo>
                    <a:pt x="736" y="996"/>
                  </a:lnTo>
                  <a:lnTo>
                    <a:pt x="732" y="1008"/>
                  </a:lnTo>
                  <a:lnTo>
                    <a:pt x="728" y="896"/>
                  </a:lnTo>
                  <a:lnTo>
                    <a:pt x="724" y="844"/>
                  </a:lnTo>
                  <a:lnTo>
                    <a:pt x="720" y="768"/>
                  </a:lnTo>
                  <a:lnTo>
                    <a:pt x="716" y="696"/>
                  </a:lnTo>
                  <a:lnTo>
                    <a:pt x="712" y="708"/>
                  </a:lnTo>
                  <a:lnTo>
                    <a:pt x="708" y="624"/>
                  </a:lnTo>
                  <a:lnTo>
                    <a:pt x="704" y="668"/>
                  </a:lnTo>
                  <a:lnTo>
                    <a:pt x="700" y="636"/>
                  </a:lnTo>
                  <a:lnTo>
                    <a:pt x="696" y="648"/>
                  </a:lnTo>
                  <a:lnTo>
                    <a:pt x="692" y="676"/>
                  </a:lnTo>
                  <a:lnTo>
                    <a:pt x="688" y="708"/>
                  </a:lnTo>
                  <a:lnTo>
                    <a:pt x="684" y="744"/>
                  </a:lnTo>
                  <a:lnTo>
                    <a:pt x="680" y="788"/>
                  </a:lnTo>
                  <a:lnTo>
                    <a:pt x="676" y="856"/>
                  </a:lnTo>
                  <a:lnTo>
                    <a:pt x="672" y="932"/>
                  </a:lnTo>
                  <a:lnTo>
                    <a:pt x="668" y="924"/>
                  </a:lnTo>
                  <a:lnTo>
                    <a:pt x="664" y="924"/>
                  </a:lnTo>
                  <a:lnTo>
                    <a:pt x="660" y="904"/>
                  </a:lnTo>
                  <a:lnTo>
                    <a:pt x="656" y="788"/>
                  </a:lnTo>
                  <a:lnTo>
                    <a:pt x="652" y="680"/>
                  </a:lnTo>
                  <a:lnTo>
                    <a:pt x="648" y="652"/>
                  </a:lnTo>
                  <a:lnTo>
                    <a:pt x="644" y="584"/>
                  </a:lnTo>
                  <a:lnTo>
                    <a:pt x="640" y="516"/>
                  </a:lnTo>
                  <a:lnTo>
                    <a:pt x="636" y="460"/>
                  </a:lnTo>
                  <a:lnTo>
                    <a:pt x="632" y="500"/>
                  </a:lnTo>
                  <a:lnTo>
                    <a:pt x="628" y="508"/>
                  </a:lnTo>
                  <a:lnTo>
                    <a:pt x="624" y="548"/>
                  </a:lnTo>
                  <a:lnTo>
                    <a:pt x="620" y="544"/>
                  </a:lnTo>
                  <a:lnTo>
                    <a:pt x="616" y="500"/>
                  </a:lnTo>
                  <a:lnTo>
                    <a:pt x="612" y="440"/>
                  </a:lnTo>
                  <a:lnTo>
                    <a:pt x="608" y="396"/>
                  </a:lnTo>
                  <a:lnTo>
                    <a:pt x="604" y="356"/>
                  </a:lnTo>
                  <a:lnTo>
                    <a:pt x="600" y="400"/>
                  </a:lnTo>
                  <a:lnTo>
                    <a:pt x="596" y="420"/>
                  </a:lnTo>
                  <a:lnTo>
                    <a:pt x="592" y="308"/>
                  </a:lnTo>
                  <a:lnTo>
                    <a:pt x="588" y="324"/>
                  </a:lnTo>
                  <a:lnTo>
                    <a:pt x="584" y="368"/>
                  </a:lnTo>
                  <a:lnTo>
                    <a:pt x="580" y="448"/>
                  </a:lnTo>
                  <a:lnTo>
                    <a:pt x="576" y="528"/>
                  </a:lnTo>
                  <a:lnTo>
                    <a:pt x="572" y="620"/>
                  </a:lnTo>
                  <a:lnTo>
                    <a:pt x="568" y="608"/>
                  </a:lnTo>
                  <a:lnTo>
                    <a:pt x="564" y="596"/>
                  </a:lnTo>
                  <a:lnTo>
                    <a:pt x="560" y="552"/>
                  </a:lnTo>
                  <a:lnTo>
                    <a:pt x="556" y="532"/>
                  </a:lnTo>
                  <a:lnTo>
                    <a:pt x="552" y="600"/>
                  </a:lnTo>
                  <a:lnTo>
                    <a:pt x="548" y="716"/>
                  </a:lnTo>
                  <a:lnTo>
                    <a:pt x="544" y="728"/>
                  </a:lnTo>
                  <a:lnTo>
                    <a:pt x="540" y="840"/>
                  </a:lnTo>
                  <a:lnTo>
                    <a:pt x="536" y="916"/>
                  </a:lnTo>
                  <a:lnTo>
                    <a:pt x="532" y="944"/>
                  </a:lnTo>
                  <a:lnTo>
                    <a:pt x="528" y="900"/>
                  </a:lnTo>
                  <a:lnTo>
                    <a:pt x="524" y="872"/>
                  </a:lnTo>
                  <a:lnTo>
                    <a:pt x="520" y="872"/>
                  </a:lnTo>
                  <a:lnTo>
                    <a:pt x="516" y="828"/>
                  </a:lnTo>
                  <a:lnTo>
                    <a:pt x="508" y="824"/>
                  </a:lnTo>
                  <a:lnTo>
                    <a:pt x="504" y="912"/>
                  </a:lnTo>
                  <a:lnTo>
                    <a:pt x="500" y="904"/>
                  </a:lnTo>
                  <a:lnTo>
                    <a:pt x="496" y="848"/>
                  </a:lnTo>
                  <a:lnTo>
                    <a:pt x="492" y="700"/>
                  </a:lnTo>
                  <a:lnTo>
                    <a:pt x="488" y="612"/>
                  </a:lnTo>
                  <a:lnTo>
                    <a:pt x="484" y="572"/>
                  </a:lnTo>
                  <a:lnTo>
                    <a:pt x="480" y="508"/>
                  </a:lnTo>
                  <a:lnTo>
                    <a:pt x="476" y="508"/>
                  </a:lnTo>
                  <a:lnTo>
                    <a:pt x="472" y="460"/>
                  </a:lnTo>
                  <a:lnTo>
                    <a:pt x="468" y="436"/>
                  </a:lnTo>
                  <a:lnTo>
                    <a:pt x="464" y="416"/>
                  </a:lnTo>
                  <a:lnTo>
                    <a:pt x="460" y="328"/>
                  </a:lnTo>
                  <a:lnTo>
                    <a:pt x="456" y="304"/>
                  </a:lnTo>
                  <a:lnTo>
                    <a:pt x="452" y="292"/>
                  </a:lnTo>
                  <a:lnTo>
                    <a:pt x="448" y="264"/>
                  </a:lnTo>
                  <a:lnTo>
                    <a:pt x="444" y="324"/>
                  </a:lnTo>
                  <a:lnTo>
                    <a:pt x="440" y="404"/>
                  </a:lnTo>
                  <a:lnTo>
                    <a:pt x="436" y="540"/>
                  </a:lnTo>
                  <a:lnTo>
                    <a:pt x="432" y="568"/>
                  </a:lnTo>
                  <a:lnTo>
                    <a:pt x="428" y="620"/>
                  </a:lnTo>
                  <a:lnTo>
                    <a:pt x="424" y="488"/>
                  </a:lnTo>
                  <a:lnTo>
                    <a:pt x="420" y="376"/>
                  </a:lnTo>
                  <a:lnTo>
                    <a:pt x="416" y="328"/>
                  </a:lnTo>
                  <a:lnTo>
                    <a:pt x="412" y="220"/>
                  </a:lnTo>
                  <a:lnTo>
                    <a:pt x="408" y="236"/>
                  </a:lnTo>
                  <a:lnTo>
                    <a:pt x="404" y="236"/>
                  </a:lnTo>
                  <a:lnTo>
                    <a:pt x="400" y="316"/>
                  </a:lnTo>
                  <a:lnTo>
                    <a:pt x="396" y="396"/>
                  </a:lnTo>
                  <a:lnTo>
                    <a:pt x="392" y="408"/>
                  </a:lnTo>
                  <a:lnTo>
                    <a:pt x="388" y="356"/>
                  </a:lnTo>
                  <a:lnTo>
                    <a:pt x="384" y="380"/>
                  </a:lnTo>
                  <a:lnTo>
                    <a:pt x="380" y="324"/>
                  </a:lnTo>
                  <a:lnTo>
                    <a:pt x="376" y="236"/>
                  </a:lnTo>
                  <a:lnTo>
                    <a:pt x="372" y="220"/>
                  </a:lnTo>
                  <a:lnTo>
                    <a:pt x="368" y="196"/>
                  </a:lnTo>
                  <a:lnTo>
                    <a:pt x="364" y="288"/>
                  </a:lnTo>
                  <a:lnTo>
                    <a:pt x="360" y="244"/>
                  </a:lnTo>
                  <a:lnTo>
                    <a:pt x="356" y="236"/>
                  </a:lnTo>
                  <a:lnTo>
                    <a:pt x="352" y="264"/>
                  </a:lnTo>
                  <a:lnTo>
                    <a:pt x="348" y="204"/>
                  </a:lnTo>
                  <a:lnTo>
                    <a:pt x="344" y="236"/>
                  </a:lnTo>
                  <a:lnTo>
                    <a:pt x="340" y="328"/>
                  </a:lnTo>
                  <a:lnTo>
                    <a:pt x="336" y="352"/>
                  </a:lnTo>
                  <a:lnTo>
                    <a:pt x="332" y="416"/>
                  </a:lnTo>
                  <a:lnTo>
                    <a:pt x="328" y="480"/>
                  </a:lnTo>
                  <a:lnTo>
                    <a:pt x="324" y="524"/>
                  </a:lnTo>
                  <a:lnTo>
                    <a:pt x="320" y="472"/>
                  </a:lnTo>
                  <a:lnTo>
                    <a:pt x="316" y="468"/>
                  </a:lnTo>
                  <a:lnTo>
                    <a:pt x="312" y="336"/>
                  </a:lnTo>
                  <a:lnTo>
                    <a:pt x="308" y="348"/>
                  </a:lnTo>
                  <a:lnTo>
                    <a:pt x="304" y="368"/>
                  </a:lnTo>
                  <a:lnTo>
                    <a:pt x="300" y="372"/>
                  </a:lnTo>
                  <a:lnTo>
                    <a:pt x="296" y="404"/>
                  </a:lnTo>
                  <a:lnTo>
                    <a:pt x="292" y="492"/>
                  </a:lnTo>
                  <a:lnTo>
                    <a:pt x="288" y="608"/>
                  </a:lnTo>
                  <a:lnTo>
                    <a:pt x="284" y="640"/>
                  </a:lnTo>
                  <a:lnTo>
                    <a:pt x="280" y="696"/>
                  </a:lnTo>
                  <a:lnTo>
                    <a:pt x="276" y="800"/>
                  </a:lnTo>
                  <a:lnTo>
                    <a:pt x="272" y="776"/>
                  </a:lnTo>
                  <a:lnTo>
                    <a:pt x="268" y="816"/>
                  </a:lnTo>
                  <a:lnTo>
                    <a:pt x="264" y="808"/>
                  </a:lnTo>
                  <a:lnTo>
                    <a:pt x="260" y="784"/>
                  </a:lnTo>
                  <a:lnTo>
                    <a:pt x="256" y="692"/>
                  </a:lnTo>
                  <a:lnTo>
                    <a:pt x="252" y="676"/>
                  </a:lnTo>
                  <a:lnTo>
                    <a:pt x="248" y="592"/>
                  </a:lnTo>
                  <a:lnTo>
                    <a:pt x="244" y="516"/>
                  </a:lnTo>
                  <a:lnTo>
                    <a:pt x="240" y="508"/>
                  </a:lnTo>
                  <a:lnTo>
                    <a:pt x="236" y="464"/>
                  </a:lnTo>
                  <a:lnTo>
                    <a:pt x="232" y="548"/>
                  </a:lnTo>
                  <a:lnTo>
                    <a:pt x="228" y="608"/>
                  </a:lnTo>
                  <a:lnTo>
                    <a:pt x="224" y="692"/>
                  </a:lnTo>
                  <a:lnTo>
                    <a:pt x="220" y="784"/>
                  </a:lnTo>
                  <a:lnTo>
                    <a:pt x="216" y="864"/>
                  </a:lnTo>
                  <a:lnTo>
                    <a:pt x="212" y="844"/>
                  </a:lnTo>
                  <a:lnTo>
                    <a:pt x="208" y="868"/>
                  </a:lnTo>
                  <a:lnTo>
                    <a:pt x="204" y="832"/>
                  </a:lnTo>
                  <a:lnTo>
                    <a:pt x="200" y="836"/>
                  </a:lnTo>
                  <a:lnTo>
                    <a:pt x="196" y="792"/>
                  </a:lnTo>
                  <a:lnTo>
                    <a:pt x="192" y="700"/>
                  </a:lnTo>
                  <a:lnTo>
                    <a:pt x="188" y="712"/>
                  </a:lnTo>
                  <a:lnTo>
                    <a:pt x="184" y="620"/>
                  </a:lnTo>
                  <a:lnTo>
                    <a:pt x="180" y="640"/>
                  </a:lnTo>
                  <a:lnTo>
                    <a:pt x="176" y="656"/>
                  </a:lnTo>
                  <a:lnTo>
                    <a:pt x="172" y="712"/>
                  </a:lnTo>
                  <a:lnTo>
                    <a:pt x="168" y="720"/>
                  </a:lnTo>
                  <a:lnTo>
                    <a:pt x="164" y="840"/>
                  </a:lnTo>
                  <a:lnTo>
                    <a:pt x="160" y="948"/>
                  </a:lnTo>
                  <a:lnTo>
                    <a:pt x="156" y="948"/>
                  </a:lnTo>
                  <a:lnTo>
                    <a:pt x="152" y="1020"/>
                  </a:lnTo>
                  <a:lnTo>
                    <a:pt x="148" y="972"/>
                  </a:lnTo>
                  <a:lnTo>
                    <a:pt x="144" y="972"/>
                  </a:lnTo>
                  <a:lnTo>
                    <a:pt x="140" y="896"/>
                  </a:lnTo>
                  <a:lnTo>
                    <a:pt x="136" y="924"/>
                  </a:lnTo>
                  <a:lnTo>
                    <a:pt x="132" y="928"/>
                  </a:lnTo>
                  <a:lnTo>
                    <a:pt x="128" y="844"/>
                  </a:lnTo>
                  <a:lnTo>
                    <a:pt x="124" y="748"/>
                  </a:lnTo>
                  <a:lnTo>
                    <a:pt x="120" y="764"/>
                  </a:lnTo>
                  <a:lnTo>
                    <a:pt x="116" y="684"/>
                  </a:lnTo>
                  <a:lnTo>
                    <a:pt x="112" y="548"/>
                  </a:lnTo>
                  <a:lnTo>
                    <a:pt x="108" y="492"/>
                  </a:lnTo>
                  <a:lnTo>
                    <a:pt x="104" y="508"/>
                  </a:lnTo>
                  <a:lnTo>
                    <a:pt x="100" y="504"/>
                  </a:lnTo>
                  <a:lnTo>
                    <a:pt x="96" y="548"/>
                  </a:lnTo>
                  <a:lnTo>
                    <a:pt x="92" y="628"/>
                  </a:lnTo>
                  <a:lnTo>
                    <a:pt x="88" y="540"/>
                  </a:lnTo>
                  <a:lnTo>
                    <a:pt x="84" y="576"/>
                  </a:lnTo>
                  <a:lnTo>
                    <a:pt x="80" y="620"/>
                  </a:lnTo>
                  <a:lnTo>
                    <a:pt x="76" y="616"/>
                  </a:lnTo>
                  <a:lnTo>
                    <a:pt x="72" y="628"/>
                  </a:lnTo>
                  <a:lnTo>
                    <a:pt x="68" y="584"/>
                  </a:lnTo>
                  <a:lnTo>
                    <a:pt x="64" y="556"/>
                  </a:lnTo>
                  <a:lnTo>
                    <a:pt x="60" y="500"/>
                  </a:lnTo>
                  <a:lnTo>
                    <a:pt x="56" y="440"/>
                  </a:lnTo>
                  <a:lnTo>
                    <a:pt x="52" y="364"/>
                  </a:lnTo>
                  <a:lnTo>
                    <a:pt x="48" y="272"/>
                  </a:lnTo>
                  <a:lnTo>
                    <a:pt x="44" y="108"/>
                  </a:lnTo>
                  <a:lnTo>
                    <a:pt x="40" y="84"/>
                  </a:lnTo>
                  <a:lnTo>
                    <a:pt x="36" y="124"/>
                  </a:lnTo>
                  <a:lnTo>
                    <a:pt x="32" y="84"/>
                  </a:lnTo>
                  <a:lnTo>
                    <a:pt x="28" y="112"/>
                  </a:lnTo>
                  <a:lnTo>
                    <a:pt x="24" y="164"/>
                  </a:lnTo>
                  <a:lnTo>
                    <a:pt x="20" y="264"/>
                  </a:lnTo>
                  <a:lnTo>
                    <a:pt x="16" y="332"/>
                  </a:lnTo>
                  <a:lnTo>
                    <a:pt x="12" y="372"/>
                  </a:lnTo>
                  <a:lnTo>
                    <a:pt x="8" y="492"/>
                  </a:lnTo>
                  <a:lnTo>
                    <a:pt x="4" y="552"/>
                  </a:lnTo>
                  <a:lnTo>
                    <a:pt x="0" y="568"/>
                  </a:lnTo>
                  <a:lnTo>
                    <a:pt x="0" y="488"/>
                  </a:lnTo>
                </a:path>
              </a:pathLst>
            </a:custGeom>
            <a:noFill/>
            <a:ln w="0">
              <a:solidFill>
                <a:srgbClr val="CCCCCC"/>
              </a:solidFill>
              <a:prstDash val="solid"/>
              <a:round/>
              <a:headEnd/>
              <a:tailEnd/>
            </a:ln>
          </p:spPr>
          <p:txBody>
            <a:bodyPr/>
            <a:lstStyle/>
            <a:p>
              <a:endParaRPr lang="en-GB"/>
            </a:p>
          </p:txBody>
        </p:sp>
        <p:sp>
          <p:nvSpPr>
            <p:cNvPr id="152" name="Freeform 175"/>
            <p:cNvSpPr>
              <a:spLocks/>
            </p:cNvSpPr>
            <p:nvPr/>
          </p:nvSpPr>
          <p:spPr bwMode="auto">
            <a:xfrm>
              <a:off x="7473702" y="4226843"/>
              <a:ext cx="1633537" cy="1257300"/>
            </a:xfrm>
            <a:custGeom>
              <a:avLst/>
              <a:gdLst>
                <a:gd name="T0" fmla="*/ 80644962 w 1029"/>
                <a:gd name="T1" fmla="*/ 1754029003 h 792"/>
                <a:gd name="T2" fmla="*/ 171370541 w 1029"/>
                <a:gd name="T3" fmla="*/ 846772636 h 792"/>
                <a:gd name="T4" fmla="*/ 262096145 w 1029"/>
                <a:gd name="T5" fmla="*/ 907256367 h 792"/>
                <a:gd name="T6" fmla="*/ 352821699 w 1029"/>
                <a:gd name="T7" fmla="*/ 110886890 h 792"/>
                <a:gd name="T8" fmla="*/ 443547352 w 1029"/>
                <a:gd name="T9" fmla="*/ 806449950 h 792"/>
                <a:gd name="T10" fmla="*/ 534272906 w 1029"/>
                <a:gd name="T11" fmla="*/ 252015647 h 792"/>
                <a:gd name="T12" fmla="*/ 624998461 w 1029"/>
                <a:gd name="T13" fmla="*/ 826611194 h 792"/>
                <a:gd name="T14" fmla="*/ 715724015 w 1029"/>
                <a:gd name="T15" fmla="*/ 826611194 h 792"/>
                <a:gd name="T16" fmla="*/ 806449569 w 1029"/>
                <a:gd name="T17" fmla="*/ 977820720 h 792"/>
                <a:gd name="T18" fmla="*/ 897175322 w 1029"/>
                <a:gd name="T19" fmla="*/ 1683464650 h 792"/>
                <a:gd name="T20" fmla="*/ 987900876 w 1029"/>
                <a:gd name="T21" fmla="*/ 1260078133 h 792"/>
                <a:gd name="T22" fmla="*/ 1078626430 w 1029"/>
                <a:gd name="T23" fmla="*/ 574595646 h 792"/>
                <a:gd name="T24" fmla="*/ 1169351984 w 1029"/>
                <a:gd name="T25" fmla="*/ 1199594402 h 792"/>
                <a:gd name="T26" fmla="*/ 1260077538 w 1029"/>
                <a:gd name="T27" fmla="*/ 362902487 h 792"/>
                <a:gd name="T28" fmla="*/ 1360883710 w 1029"/>
                <a:gd name="T29" fmla="*/ 604837512 h 792"/>
                <a:gd name="T30" fmla="*/ 1451609264 w 1029"/>
                <a:gd name="T31" fmla="*/ 796369328 h 792"/>
                <a:gd name="T32" fmla="*/ 1542334818 w 1029"/>
                <a:gd name="T33" fmla="*/ 1229836268 h 792"/>
                <a:gd name="T34" fmla="*/ 1633060372 w 1029"/>
                <a:gd name="T35" fmla="*/ 453628184 h 792"/>
                <a:gd name="T36" fmla="*/ 1723786323 w 1029"/>
                <a:gd name="T37" fmla="*/ 594756890 h 792"/>
                <a:gd name="T38" fmla="*/ 1814510290 w 1029"/>
                <a:gd name="T39" fmla="*/ 614918134 h 792"/>
                <a:gd name="T40" fmla="*/ 1905235844 w 1029"/>
                <a:gd name="T41" fmla="*/ 463708805 h 792"/>
                <a:gd name="T42" fmla="*/ 1995961398 w 1029"/>
                <a:gd name="T43" fmla="*/ 856853258 h 792"/>
                <a:gd name="T44" fmla="*/ 2086686952 w 1029"/>
                <a:gd name="T45" fmla="*/ 987901342 h 792"/>
                <a:gd name="T46" fmla="*/ 2147483647 w 1029"/>
                <a:gd name="T47" fmla="*/ 1139110671 h 792"/>
                <a:gd name="T48" fmla="*/ 2147483647 w 1029"/>
                <a:gd name="T49" fmla="*/ 786288706 h 792"/>
                <a:gd name="T50" fmla="*/ 2147483647 w 1029"/>
                <a:gd name="T51" fmla="*/ 897175745 h 792"/>
                <a:gd name="T52" fmla="*/ 2147483647 w 1029"/>
                <a:gd name="T53" fmla="*/ 655240621 h 792"/>
                <a:gd name="T54" fmla="*/ 2147483647 w 1029"/>
                <a:gd name="T55" fmla="*/ 1280239377 h 792"/>
                <a:gd name="T56" fmla="*/ 2147483647 w 1029"/>
                <a:gd name="T57" fmla="*/ 1491932437 h 792"/>
                <a:gd name="T58" fmla="*/ 2147483647 w 1029"/>
                <a:gd name="T59" fmla="*/ 856853258 h 792"/>
                <a:gd name="T60" fmla="*/ 2147483647 w 1029"/>
                <a:gd name="T61" fmla="*/ 1098788183 h 792"/>
                <a:gd name="T62" fmla="*/ 2147483647 w 1029"/>
                <a:gd name="T63" fmla="*/ 997981964 h 792"/>
                <a:gd name="T64" fmla="*/ 2147483647 w 1029"/>
                <a:gd name="T65" fmla="*/ 1350803730 h 792"/>
                <a:gd name="T66" fmla="*/ 2086686952 w 1029"/>
                <a:gd name="T67" fmla="*/ 1189513780 h 792"/>
                <a:gd name="T68" fmla="*/ 1995961398 w 1029"/>
                <a:gd name="T69" fmla="*/ 1068546317 h 792"/>
                <a:gd name="T70" fmla="*/ 1905235844 w 1029"/>
                <a:gd name="T71" fmla="*/ 665321243 h 792"/>
                <a:gd name="T72" fmla="*/ 1814510290 w 1029"/>
                <a:gd name="T73" fmla="*/ 816530572 h 792"/>
                <a:gd name="T74" fmla="*/ 1723786323 w 1029"/>
                <a:gd name="T75" fmla="*/ 806449950 h 792"/>
                <a:gd name="T76" fmla="*/ 1633060372 w 1029"/>
                <a:gd name="T77" fmla="*/ 655240621 h 792"/>
                <a:gd name="T78" fmla="*/ 1542334818 w 1029"/>
                <a:gd name="T79" fmla="*/ 1441529328 h 792"/>
                <a:gd name="T80" fmla="*/ 1451609264 w 1029"/>
                <a:gd name="T81" fmla="*/ 1008062586 h 792"/>
                <a:gd name="T82" fmla="*/ 1360883710 w 1029"/>
                <a:gd name="T83" fmla="*/ 816530572 h 792"/>
                <a:gd name="T84" fmla="*/ 1260077538 w 1029"/>
                <a:gd name="T85" fmla="*/ 564515024 h 792"/>
                <a:gd name="T86" fmla="*/ 1169351984 w 1029"/>
                <a:gd name="T87" fmla="*/ 1411287462 h 792"/>
                <a:gd name="T88" fmla="*/ 1078626430 w 1029"/>
                <a:gd name="T89" fmla="*/ 776208084 h 792"/>
                <a:gd name="T90" fmla="*/ 987900876 w 1029"/>
                <a:gd name="T91" fmla="*/ 1461690571 h 792"/>
                <a:gd name="T92" fmla="*/ 897175322 w 1029"/>
                <a:gd name="T93" fmla="*/ 1895157710 h 792"/>
                <a:gd name="T94" fmla="*/ 806449569 w 1029"/>
                <a:gd name="T95" fmla="*/ 1179433158 h 792"/>
                <a:gd name="T96" fmla="*/ 715724015 w 1029"/>
                <a:gd name="T97" fmla="*/ 1028223830 h 792"/>
                <a:gd name="T98" fmla="*/ 624998461 w 1029"/>
                <a:gd name="T99" fmla="*/ 1038304452 h 792"/>
                <a:gd name="T100" fmla="*/ 534272906 w 1029"/>
                <a:gd name="T101" fmla="*/ 453628184 h 792"/>
                <a:gd name="T102" fmla="*/ 443547352 w 1029"/>
                <a:gd name="T103" fmla="*/ 1008062586 h 792"/>
                <a:gd name="T104" fmla="*/ 352821699 w 1029"/>
                <a:gd name="T105" fmla="*/ 322580000 h 792"/>
                <a:gd name="T106" fmla="*/ 262096145 w 1029"/>
                <a:gd name="T107" fmla="*/ 1108868805 h 792"/>
                <a:gd name="T108" fmla="*/ 171370541 w 1029"/>
                <a:gd name="T109" fmla="*/ 1058465696 h 792"/>
                <a:gd name="T110" fmla="*/ 80644962 w 1029"/>
                <a:gd name="T111" fmla="*/ 1965722063 h 792"/>
                <a:gd name="T112" fmla="*/ 0 w 1029"/>
                <a:gd name="T113" fmla="*/ 877014502 h 7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792"/>
                <a:gd name="T173" fmla="*/ 1029 w 1029"/>
                <a:gd name="T174" fmla="*/ 792 h 7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792">
                  <a:moveTo>
                    <a:pt x="0" y="348"/>
                  </a:moveTo>
                  <a:lnTo>
                    <a:pt x="4" y="372"/>
                  </a:lnTo>
                  <a:lnTo>
                    <a:pt x="8" y="428"/>
                  </a:lnTo>
                  <a:lnTo>
                    <a:pt x="12" y="472"/>
                  </a:lnTo>
                  <a:lnTo>
                    <a:pt x="16" y="552"/>
                  </a:lnTo>
                  <a:lnTo>
                    <a:pt x="20" y="664"/>
                  </a:lnTo>
                  <a:lnTo>
                    <a:pt x="24" y="660"/>
                  </a:lnTo>
                  <a:lnTo>
                    <a:pt x="28" y="680"/>
                  </a:lnTo>
                  <a:lnTo>
                    <a:pt x="32" y="696"/>
                  </a:lnTo>
                  <a:lnTo>
                    <a:pt x="36" y="688"/>
                  </a:lnTo>
                  <a:lnTo>
                    <a:pt x="40" y="704"/>
                  </a:lnTo>
                  <a:lnTo>
                    <a:pt x="44" y="640"/>
                  </a:lnTo>
                  <a:lnTo>
                    <a:pt x="48" y="556"/>
                  </a:lnTo>
                  <a:lnTo>
                    <a:pt x="52" y="472"/>
                  </a:lnTo>
                  <a:lnTo>
                    <a:pt x="56" y="428"/>
                  </a:lnTo>
                  <a:lnTo>
                    <a:pt x="60" y="392"/>
                  </a:lnTo>
                  <a:lnTo>
                    <a:pt x="64" y="316"/>
                  </a:lnTo>
                  <a:lnTo>
                    <a:pt x="68" y="336"/>
                  </a:lnTo>
                  <a:lnTo>
                    <a:pt x="72" y="344"/>
                  </a:lnTo>
                  <a:lnTo>
                    <a:pt x="76" y="384"/>
                  </a:lnTo>
                  <a:lnTo>
                    <a:pt x="80" y="440"/>
                  </a:lnTo>
                  <a:lnTo>
                    <a:pt x="84" y="440"/>
                  </a:lnTo>
                  <a:lnTo>
                    <a:pt x="88" y="484"/>
                  </a:lnTo>
                  <a:lnTo>
                    <a:pt x="92" y="412"/>
                  </a:lnTo>
                  <a:lnTo>
                    <a:pt x="96" y="440"/>
                  </a:lnTo>
                  <a:lnTo>
                    <a:pt x="100" y="444"/>
                  </a:lnTo>
                  <a:lnTo>
                    <a:pt x="104" y="360"/>
                  </a:lnTo>
                  <a:lnTo>
                    <a:pt x="108" y="368"/>
                  </a:lnTo>
                  <a:lnTo>
                    <a:pt x="112" y="260"/>
                  </a:lnTo>
                  <a:lnTo>
                    <a:pt x="116" y="196"/>
                  </a:lnTo>
                  <a:lnTo>
                    <a:pt x="120" y="180"/>
                  </a:lnTo>
                  <a:lnTo>
                    <a:pt x="124" y="144"/>
                  </a:lnTo>
                  <a:lnTo>
                    <a:pt x="128" y="36"/>
                  </a:lnTo>
                  <a:lnTo>
                    <a:pt x="132" y="0"/>
                  </a:lnTo>
                  <a:lnTo>
                    <a:pt x="136" y="40"/>
                  </a:lnTo>
                  <a:lnTo>
                    <a:pt x="140" y="44"/>
                  </a:lnTo>
                  <a:lnTo>
                    <a:pt x="144" y="116"/>
                  </a:lnTo>
                  <a:lnTo>
                    <a:pt x="148" y="128"/>
                  </a:lnTo>
                  <a:lnTo>
                    <a:pt x="152" y="124"/>
                  </a:lnTo>
                  <a:lnTo>
                    <a:pt x="156" y="180"/>
                  </a:lnTo>
                  <a:lnTo>
                    <a:pt x="160" y="140"/>
                  </a:lnTo>
                  <a:lnTo>
                    <a:pt x="164" y="212"/>
                  </a:lnTo>
                  <a:lnTo>
                    <a:pt x="168" y="300"/>
                  </a:lnTo>
                  <a:lnTo>
                    <a:pt x="172" y="320"/>
                  </a:lnTo>
                  <a:lnTo>
                    <a:pt x="176" y="320"/>
                  </a:lnTo>
                  <a:lnTo>
                    <a:pt x="180" y="328"/>
                  </a:lnTo>
                  <a:lnTo>
                    <a:pt x="184" y="312"/>
                  </a:lnTo>
                  <a:lnTo>
                    <a:pt x="188" y="212"/>
                  </a:lnTo>
                  <a:lnTo>
                    <a:pt x="192" y="188"/>
                  </a:lnTo>
                  <a:lnTo>
                    <a:pt x="196" y="192"/>
                  </a:lnTo>
                  <a:lnTo>
                    <a:pt x="200" y="116"/>
                  </a:lnTo>
                  <a:lnTo>
                    <a:pt x="204" y="128"/>
                  </a:lnTo>
                  <a:lnTo>
                    <a:pt x="208" y="112"/>
                  </a:lnTo>
                  <a:lnTo>
                    <a:pt x="212" y="100"/>
                  </a:lnTo>
                  <a:lnTo>
                    <a:pt x="216" y="140"/>
                  </a:lnTo>
                  <a:lnTo>
                    <a:pt x="220" y="224"/>
                  </a:lnTo>
                  <a:lnTo>
                    <a:pt x="224" y="240"/>
                  </a:lnTo>
                  <a:lnTo>
                    <a:pt x="228" y="336"/>
                  </a:lnTo>
                  <a:lnTo>
                    <a:pt x="232" y="332"/>
                  </a:lnTo>
                  <a:lnTo>
                    <a:pt x="236" y="388"/>
                  </a:lnTo>
                  <a:lnTo>
                    <a:pt x="240" y="380"/>
                  </a:lnTo>
                  <a:lnTo>
                    <a:pt x="244" y="364"/>
                  </a:lnTo>
                  <a:lnTo>
                    <a:pt x="248" y="328"/>
                  </a:lnTo>
                  <a:lnTo>
                    <a:pt x="252" y="308"/>
                  </a:lnTo>
                  <a:lnTo>
                    <a:pt x="256" y="312"/>
                  </a:lnTo>
                  <a:lnTo>
                    <a:pt x="260" y="344"/>
                  </a:lnTo>
                  <a:lnTo>
                    <a:pt x="264" y="284"/>
                  </a:lnTo>
                  <a:lnTo>
                    <a:pt x="268" y="256"/>
                  </a:lnTo>
                  <a:lnTo>
                    <a:pt x="272" y="276"/>
                  </a:lnTo>
                  <a:lnTo>
                    <a:pt x="276" y="280"/>
                  </a:lnTo>
                  <a:lnTo>
                    <a:pt x="280" y="288"/>
                  </a:lnTo>
                  <a:lnTo>
                    <a:pt x="284" y="328"/>
                  </a:lnTo>
                  <a:lnTo>
                    <a:pt x="288" y="368"/>
                  </a:lnTo>
                  <a:lnTo>
                    <a:pt x="292" y="384"/>
                  </a:lnTo>
                  <a:lnTo>
                    <a:pt x="296" y="472"/>
                  </a:lnTo>
                  <a:lnTo>
                    <a:pt x="300" y="536"/>
                  </a:lnTo>
                  <a:lnTo>
                    <a:pt x="304" y="508"/>
                  </a:lnTo>
                  <a:lnTo>
                    <a:pt x="308" y="540"/>
                  </a:lnTo>
                  <a:lnTo>
                    <a:pt x="312" y="504"/>
                  </a:lnTo>
                  <a:lnTo>
                    <a:pt x="316" y="424"/>
                  </a:lnTo>
                  <a:lnTo>
                    <a:pt x="320" y="388"/>
                  </a:lnTo>
                  <a:lnTo>
                    <a:pt x="324" y="368"/>
                  </a:lnTo>
                  <a:lnTo>
                    <a:pt x="328" y="400"/>
                  </a:lnTo>
                  <a:lnTo>
                    <a:pt x="332" y="444"/>
                  </a:lnTo>
                  <a:lnTo>
                    <a:pt x="336" y="528"/>
                  </a:lnTo>
                  <a:lnTo>
                    <a:pt x="340" y="532"/>
                  </a:lnTo>
                  <a:lnTo>
                    <a:pt x="344" y="616"/>
                  </a:lnTo>
                  <a:lnTo>
                    <a:pt x="348" y="668"/>
                  </a:lnTo>
                  <a:lnTo>
                    <a:pt x="352" y="700"/>
                  </a:lnTo>
                  <a:lnTo>
                    <a:pt x="356" y="668"/>
                  </a:lnTo>
                  <a:lnTo>
                    <a:pt x="360" y="708"/>
                  </a:lnTo>
                  <a:lnTo>
                    <a:pt x="364" y="632"/>
                  </a:lnTo>
                  <a:lnTo>
                    <a:pt x="368" y="620"/>
                  </a:lnTo>
                  <a:lnTo>
                    <a:pt x="372" y="576"/>
                  </a:lnTo>
                  <a:lnTo>
                    <a:pt x="376" y="600"/>
                  </a:lnTo>
                  <a:lnTo>
                    <a:pt x="380" y="528"/>
                  </a:lnTo>
                  <a:lnTo>
                    <a:pt x="384" y="544"/>
                  </a:lnTo>
                  <a:lnTo>
                    <a:pt x="388" y="496"/>
                  </a:lnTo>
                  <a:lnTo>
                    <a:pt x="392" y="500"/>
                  </a:lnTo>
                  <a:lnTo>
                    <a:pt x="396" y="524"/>
                  </a:lnTo>
                  <a:lnTo>
                    <a:pt x="400" y="572"/>
                  </a:lnTo>
                  <a:lnTo>
                    <a:pt x="404" y="524"/>
                  </a:lnTo>
                  <a:lnTo>
                    <a:pt x="408" y="448"/>
                  </a:lnTo>
                  <a:lnTo>
                    <a:pt x="412" y="420"/>
                  </a:lnTo>
                  <a:lnTo>
                    <a:pt x="416" y="372"/>
                  </a:lnTo>
                  <a:lnTo>
                    <a:pt x="420" y="324"/>
                  </a:lnTo>
                  <a:lnTo>
                    <a:pt x="424" y="240"/>
                  </a:lnTo>
                  <a:lnTo>
                    <a:pt x="428" y="228"/>
                  </a:lnTo>
                  <a:lnTo>
                    <a:pt x="432" y="200"/>
                  </a:lnTo>
                  <a:lnTo>
                    <a:pt x="436" y="288"/>
                  </a:lnTo>
                  <a:lnTo>
                    <a:pt x="440" y="412"/>
                  </a:lnTo>
                  <a:lnTo>
                    <a:pt x="444" y="468"/>
                  </a:lnTo>
                  <a:lnTo>
                    <a:pt x="448" y="572"/>
                  </a:lnTo>
                  <a:lnTo>
                    <a:pt x="452" y="572"/>
                  </a:lnTo>
                  <a:lnTo>
                    <a:pt x="456" y="552"/>
                  </a:lnTo>
                  <a:lnTo>
                    <a:pt x="460" y="460"/>
                  </a:lnTo>
                  <a:lnTo>
                    <a:pt x="464" y="476"/>
                  </a:lnTo>
                  <a:lnTo>
                    <a:pt x="468" y="416"/>
                  </a:lnTo>
                  <a:lnTo>
                    <a:pt x="472" y="376"/>
                  </a:lnTo>
                  <a:lnTo>
                    <a:pt x="476" y="304"/>
                  </a:lnTo>
                  <a:lnTo>
                    <a:pt x="480" y="292"/>
                  </a:lnTo>
                  <a:lnTo>
                    <a:pt x="484" y="244"/>
                  </a:lnTo>
                  <a:lnTo>
                    <a:pt x="488" y="212"/>
                  </a:lnTo>
                  <a:lnTo>
                    <a:pt x="492" y="220"/>
                  </a:lnTo>
                  <a:lnTo>
                    <a:pt x="496" y="156"/>
                  </a:lnTo>
                  <a:lnTo>
                    <a:pt x="500" y="144"/>
                  </a:lnTo>
                  <a:lnTo>
                    <a:pt x="504" y="176"/>
                  </a:lnTo>
                  <a:lnTo>
                    <a:pt x="508" y="220"/>
                  </a:lnTo>
                  <a:lnTo>
                    <a:pt x="516" y="252"/>
                  </a:lnTo>
                  <a:lnTo>
                    <a:pt x="520" y="264"/>
                  </a:lnTo>
                  <a:lnTo>
                    <a:pt x="524" y="216"/>
                  </a:lnTo>
                  <a:lnTo>
                    <a:pt x="528" y="220"/>
                  </a:lnTo>
                  <a:lnTo>
                    <a:pt x="532" y="188"/>
                  </a:lnTo>
                  <a:lnTo>
                    <a:pt x="536" y="200"/>
                  </a:lnTo>
                  <a:lnTo>
                    <a:pt x="540" y="240"/>
                  </a:lnTo>
                  <a:lnTo>
                    <a:pt x="544" y="332"/>
                  </a:lnTo>
                  <a:lnTo>
                    <a:pt x="548" y="328"/>
                  </a:lnTo>
                  <a:lnTo>
                    <a:pt x="552" y="340"/>
                  </a:lnTo>
                  <a:lnTo>
                    <a:pt x="556" y="308"/>
                  </a:lnTo>
                  <a:lnTo>
                    <a:pt x="560" y="332"/>
                  </a:lnTo>
                  <a:lnTo>
                    <a:pt x="564" y="296"/>
                  </a:lnTo>
                  <a:lnTo>
                    <a:pt x="568" y="264"/>
                  </a:lnTo>
                  <a:lnTo>
                    <a:pt x="572" y="248"/>
                  </a:lnTo>
                  <a:lnTo>
                    <a:pt x="576" y="316"/>
                  </a:lnTo>
                  <a:lnTo>
                    <a:pt x="580" y="360"/>
                  </a:lnTo>
                  <a:lnTo>
                    <a:pt x="584" y="468"/>
                  </a:lnTo>
                  <a:lnTo>
                    <a:pt x="588" y="548"/>
                  </a:lnTo>
                  <a:lnTo>
                    <a:pt x="592" y="544"/>
                  </a:lnTo>
                  <a:lnTo>
                    <a:pt x="596" y="556"/>
                  </a:lnTo>
                  <a:lnTo>
                    <a:pt x="600" y="572"/>
                  </a:lnTo>
                  <a:lnTo>
                    <a:pt x="604" y="564"/>
                  </a:lnTo>
                  <a:lnTo>
                    <a:pt x="608" y="512"/>
                  </a:lnTo>
                  <a:lnTo>
                    <a:pt x="612" y="488"/>
                  </a:lnTo>
                  <a:lnTo>
                    <a:pt x="616" y="436"/>
                  </a:lnTo>
                  <a:lnTo>
                    <a:pt x="620" y="420"/>
                  </a:lnTo>
                  <a:lnTo>
                    <a:pt x="624" y="408"/>
                  </a:lnTo>
                  <a:lnTo>
                    <a:pt x="628" y="420"/>
                  </a:lnTo>
                  <a:lnTo>
                    <a:pt x="632" y="384"/>
                  </a:lnTo>
                  <a:lnTo>
                    <a:pt x="636" y="372"/>
                  </a:lnTo>
                  <a:lnTo>
                    <a:pt x="640" y="308"/>
                  </a:lnTo>
                  <a:lnTo>
                    <a:pt x="644" y="244"/>
                  </a:lnTo>
                  <a:lnTo>
                    <a:pt x="648" y="180"/>
                  </a:lnTo>
                  <a:lnTo>
                    <a:pt x="652" y="108"/>
                  </a:lnTo>
                  <a:lnTo>
                    <a:pt x="656" y="140"/>
                  </a:lnTo>
                  <a:lnTo>
                    <a:pt x="660" y="88"/>
                  </a:lnTo>
                  <a:lnTo>
                    <a:pt x="664" y="116"/>
                  </a:lnTo>
                  <a:lnTo>
                    <a:pt x="668" y="136"/>
                  </a:lnTo>
                  <a:lnTo>
                    <a:pt x="672" y="196"/>
                  </a:lnTo>
                  <a:lnTo>
                    <a:pt x="676" y="176"/>
                  </a:lnTo>
                  <a:lnTo>
                    <a:pt x="680" y="260"/>
                  </a:lnTo>
                  <a:lnTo>
                    <a:pt x="684" y="236"/>
                  </a:lnTo>
                  <a:lnTo>
                    <a:pt x="688" y="292"/>
                  </a:lnTo>
                  <a:lnTo>
                    <a:pt x="692" y="256"/>
                  </a:lnTo>
                  <a:lnTo>
                    <a:pt x="696" y="324"/>
                  </a:lnTo>
                  <a:lnTo>
                    <a:pt x="700" y="360"/>
                  </a:lnTo>
                  <a:lnTo>
                    <a:pt x="704" y="332"/>
                  </a:lnTo>
                  <a:lnTo>
                    <a:pt x="708" y="364"/>
                  </a:lnTo>
                  <a:lnTo>
                    <a:pt x="712" y="292"/>
                  </a:lnTo>
                  <a:lnTo>
                    <a:pt x="716" y="268"/>
                  </a:lnTo>
                  <a:lnTo>
                    <a:pt x="720" y="244"/>
                  </a:lnTo>
                  <a:lnTo>
                    <a:pt x="724" y="204"/>
                  </a:lnTo>
                  <a:lnTo>
                    <a:pt x="728" y="200"/>
                  </a:lnTo>
                  <a:lnTo>
                    <a:pt x="732" y="200"/>
                  </a:lnTo>
                  <a:lnTo>
                    <a:pt x="736" y="144"/>
                  </a:lnTo>
                  <a:lnTo>
                    <a:pt x="740" y="172"/>
                  </a:lnTo>
                  <a:lnTo>
                    <a:pt x="744" y="132"/>
                  </a:lnTo>
                  <a:lnTo>
                    <a:pt x="748" y="124"/>
                  </a:lnTo>
                  <a:lnTo>
                    <a:pt x="752" y="132"/>
                  </a:lnTo>
                  <a:lnTo>
                    <a:pt x="756" y="184"/>
                  </a:lnTo>
                  <a:lnTo>
                    <a:pt x="760" y="236"/>
                  </a:lnTo>
                  <a:lnTo>
                    <a:pt x="764" y="292"/>
                  </a:lnTo>
                  <a:lnTo>
                    <a:pt x="768" y="324"/>
                  </a:lnTo>
                  <a:lnTo>
                    <a:pt x="772" y="372"/>
                  </a:lnTo>
                  <a:lnTo>
                    <a:pt x="776" y="400"/>
                  </a:lnTo>
                  <a:lnTo>
                    <a:pt x="780" y="352"/>
                  </a:lnTo>
                  <a:lnTo>
                    <a:pt x="784" y="292"/>
                  </a:lnTo>
                  <a:lnTo>
                    <a:pt x="788" y="316"/>
                  </a:lnTo>
                  <a:lnTo>
                    <a:pt x="792" y="340"/>
                  </a:lnTo>
                  <a:lnTo>
                    <a:pt x="796" y="324"/>
                  </a:lnTo>
                  <a:lnTo>
                    <a:pt x="800" y="364"/>
                  </a:lnTo>
                  <a:lnTo>
                    <a:pt x="804" y="392"/>
                  </a:lnTo>
                  <a:lnTo>
                    <a:pt x="808" y="464"/>
                  </a:lnTo>
                  <a:lnTo>
                    <a:pt x="812" y="516"/>
                  </a:lnTo>
                  <a:lnTo>
                    <a:pt x="816" y="504"/>
                  </a:lnTo>
                  <a:lnTo>
                    <a:pt x="820" y="448"/>
                  </a:lnTo>
                  <a:lnTo>
                    <a:pt x="824" y="408"/>
                  </a:lnTo>
                  <a:lnTo>
                    <a:pt x="828" y="392"/>
                  </a:lnTo>
                  <a:lnTo>
                    <a:pt x="832" y="388"/>
                  </a:lnTo>
                  <a:lnTo>
                    <a:pt x="837" y="392"/>
                  </a:lnTo>
                  <a:lnTo>
                    <a:pt x="841" y="424"/>
                  </a:lnTo>
                  <a:lnTo>
                    <a:pt x="845" y="360"/>
                  </a:lnTo>
                  <a:lnTo>
                    <a:pt x="849" y="416"/>
                  </a:lnTo>
                  <a:lnTo>
                    <a:pt x="853" y="424"/>
                  </a:lnTo>
                  <a:lnTo>
                    <a:pt x="857" y="444"/>
                  </a:lnTo>
                  <a:lnTo>
                    <a:pt x="861" y="380"/>
                  </a:lnTo>
                  <a:lnTo>
                    <a:pt x="865" y="452"/>
                  </a:lnTo>
                  <a:lnTo>
                    <a:pt x="869" y="392"/>
                  </a:lnTo>
                  <a:lnTo>
                    <a:pt x="873" y="368"/>
                  </a:lnTo>
                  <a:lnTo>
                    <a:pt x="877" y="384"/>
                  </a:lnTo>
                  <a:lnTo>
                    <a:pt x="881" y="336"/>
                  </a:lnTo>
                  <a:lnTo>
                    <a:pt x="885" y="292"/>
                  </a:lnTo>
                  <a:lnTo>
                    <a:pt x="889" y="228"/>
                  </a:lnTo>
                  <a:lnTo>
                    <a:pt x="893" y="228"/>
                  </a:lnTo>
                  <a:lnTo>
                    <a:pt x="897" y="236"/>
                  </a:lnTo>
                  <a:lnTo>
                    <a:pt x="901" y="312"/>
                  </a:lnTo>
                  <a:lnTo>
                    <a:pt x="905" y="348"/>
                  </a:lnTo>
                  <a:lnTo>
                    <a:pt x="909" y="376"/>
                  </a:lnTo>
                  <a:lnTo>
                    <a:pt x="913" y="408"/>
                  </a:lnTo>
                  <a:lnTo>
                    <a:pt x="917" y="352"/>
                  </a:lnTo>
                  <a:lnTo>
                    <a:pt x="921" y="348"/>
                  </a:lnTo>
                  <a:lnTo>
                    <a:pt x="925" y="324"/>
                  </a:lnTo>
                  <a:lnTo>
                    <a:pt x="929" y="328"/>
                  </a:lnTo>
                  <a:lnTo>
                    <a:pt x="933" y="316"/>
                  </a:lnTo>
                  <a:lnTo>
                    <a:pt x="937" y="356"/>
                  </a:lnTo>
                  <a:lnTo>
                    <a:pt x="941" y="380"/>
                  </a:lnTo>
                  <a:lnTo>
                    <a:pt x="945" y="452"/>
                  </a:lnTo>
                  <a:lnTo>
                    <a:pt x="949" y="372"/>
                  </a:lnTo>
                  <a:lnTo>
                    <a:pt x="953" y="348"/>
                  </a:lnTo>
                  <a:lnTo>
                    <a:pt x="957" y="320"/>
                  </a:lnTo>
                  <a:lnTo>
                    <a:pt x="961" y="376"/>
                  </a:lnTo>
                  <a:lnTo>
                    <a:pt x="965" y="300"/>
                  </a:lnTo>
                  <a:lnTo>
                    <a:pt x="969" y="332"/>
                  </a:lnTo>
                  <a:lnTo>
                    <a:pt x="973" y="260"/>
                  </a:lnTo>
                  <a:lnTo>
                    <a:pt x="977" y="204"/>
                  </a:lnTo>
                  <a:lnTo>
                    <a:pt x="981" y="236"/>
                  </a:lnTo>
                  <a:lnTo>
                    <a:pt x="985" y="296"/>
                  </a:lnTo>
                  <a:lnTo>
                    <a:pt x="989" y="316"/>
                  </a:lnTo>
                  <a:lnTo>
                    <a:pt x="993" y="408"/>
                  </a:lnTo>
                  <a:lnTo>
                    <a:pt x="997" y="440"/>
                  </a:lnTo>
                  <a:lnTo>
                    <a:pt x="1001" y="492"/>
                  </a:lnTo>
                  <a:lnTo>
                    <a:pt x="1005" y="504"/>
                  </a:lnTo>
                  <a:lnTo>
                    <a:pt x="1009" y="508"/>
                  </a:lnTo>
                  <a:lnTo>
                    <a:pt x="1013" y="480"/>
                  </a:lnTo>
                  <a:lnTo>
                    <a:pt x="1017" y="400"/>
                  </a:lnTo>
                  <a:lnTo>
                    <a:pt x="1021" y="360"/>
                  </a:lnTo>
                  <a:lnTo>
                    <a:pt x="1029" y="348"/>
                  </a:lnTo>
                  <a:lnTo>
                    <a:pt x="1029" y="428"/>
                  </a:lnTo>
                  <a:lnTo>
                    <a:pt x="1021" y="440"/>
                  </a:lnTo>
                  <a:lnTo>
                    <a:pt x="1017" y="480"/>
                  </a:lnTo>
                  <a:lnTo>
                    <a:pt x="1013" y="560"/>
                  </a:lnTo>
                  <a:lnTo>
                    <a:pt x="1009" y="592"/>
                  </a:lnTo>
                  <a:lnTo>
                    <a:pt x="1005" y="588"/>
                  </a:lnTo>
                  <a:lnTo>
                    <a:pt x="1001" y="576"/>
                  </a:lnTo>
                  <a:lnTo>
                    <a:pt x="997" y="520"/>
                  </a:lnTo>
                  <a:lnTo>
                    <a:pt x="993" y="492"/>
                  </a:lnTo>
                  <a:lnTo>
                    <a:pt x="989" y="396"/>
                  </a:lnTo>
                  <a:lnTo>
                    <a:pt x="985" y="376"/>
                  </a:lnTo>
                  <a:lnTo>
                    <a:pt x="981" y="316"/>
                  </a:lnTo>
                  <a:lnTo>
                    <a:pt x="977" y="280"/>
                  </a:lnTo>
                  <a:lnTo>
                    <a:pt x="973" y="340"/>
                  </a:lnTo>
                  <a:lnTo>
                    <a:pt x="969" y="412"/>
                  </a:lnTo>
                  <a:lnTo>
                    <a:pt x="965" y="380"/>
                  </a:lnTo>
                  <a:lnTo>
                    <a:pt x="961" y="456"/>
                  </a:lnTo>
                  <a:lnTo>
                    <a:pt x="957" y="400"/>
                  </a:lnTo>
                  <a:lnTo>
                    <a:pt x="953" y="428"/>
                  </a:lnTo>
                  <a:lnTo>
                    <a:pt x="949" y="452"/>
                  </a:lnTo>
                  <a:lnTo>
                    <a:pt x="945" y="536"/>
                  </a:lnTo>
                  <a:lnTo>
                    <a:pt x="941" y="464"/>
                  </a:lnTo>
                  <a:lnTo>
                    <a:pt x="937" y="436"/>
                  </a:lnTo>
                  <a:lnTo>
                    <a:pt x="933" y="396"/>
                  </a:lnTo>
                  <a:lnTo>
                    <a:pt x="929" y="412"/>
                  </a:lnTo>
                  <a:lnTo>
                    <a:pt x="925" y="404"/>
                  </a:lnTo>
                  <a:lnTo>
                    <a:pt x="921" y="428"/>
                  </a:lnTo>
                  <a:lnTo>
                    <a:pt x="917" y="432"/>
                  </a:lnTo>
                  <a:lnTo>
                    <a:pt x="913" y="488"/>
                  </a:lnTo>
                  <a:lnTo>
                    <a:pt x="909" y="460"/>
                  </a:lnTo>
                  <a:lnTo>
                    <a:pt x="905" y="432"/>
                  </a:lnTo>
                  <a:lnTo>
                    <a:pt x="901" y="396"/>
                  </a:lnTo>
                  <a:lnTo>
                    <a:pt x="897" y="316"/>
                  </a:lnTo>
                  <a:lnTo>
                    <a:pt x="893" y="308"/>
                  </a:lnTo>
                  <a:lnTo>
                    <a:pt x="889" y="308"/>
                  </a:lnTo>
                  <a:lnTo>
                    <a:pt x="885" y="372"/>
                  </a:lnTo>
                  <a:lnTo>
                    <a:pt x="881" y="416"/>
                  </a:lnTo>
                  <a:lnTo>
                    <a:pt x="877" y="464"/>
                  </a:lnTo>
                  <a:lnTo>
                    <a:pt x="873" y="452"/>
                  </a:lnTo>
                  <a:lnTo>
                    <a:pt x="869" y="472"/>
                  </a:lnTo>
                  <a:lnTo>
                    <a:pt x="865" y="536"/>
                  </a:lnTo>
                  <a:lnTo>
                    <a:pt x="861" y="460"/>
                  </a:lnTo>
                  <a:lnTo>
                    <a:pt x="857" y="524"/>
                  </a:lnTo>
                  <a:lnTo>
                    <a:pt x="853" y="508"/>
                  </a:lnTo>
                  <a:lnTo>
                    <a:pt x="849" y="500"/>
                  </a:lnTo>
                  <a:lnTo>
                    <a:pt x="845" y="440"/>
                  </a:lnTo>
                  <a:lnTo>
                    <a:pt x="841" y="504"/>
                  </a:lnTo>
                  <a:lnTo>
                    <a:pt x="837" y="472"/>
                  </a:lnTo>
                  <a:lnTo>
                    <a:pt x="832" y="468"/>
                  </a:lnTo>
                  <a:lnTo>
                    <a:pt x="828" y="472"/>
                  </a:lnTo>
                  <a:lnTo>
                    <a:pt x="824" y="488"/>
                  </a:lnTo>
                  <a:lnTo>
                    <a:pt x="820" y="528"/>
                  </a:lnTo>
                  <a:lnTo>
                    <a:pt x="816" y="588"/>
                  </a:lnTo>
                  <a:lnTo>
                    <a:pt x="812" y="600"/>
                  </a:lnTo>
                  <a:lnTo>
                    <a:pt x="808" y="548"/>
                  </a:lnTo>
                  <a:lnTo>
                    <a:pt x="804" y="476"/>
                  </a:lnTo>
                  <a:lnTo>
                    <a:pt x="800" y="444"/>
                  </a:lnTo>
                  <a:lnTo>
                    <a:pt x="796" y="404"/>
                  </a:lnTo>
                  <a:lnTo>
                    <a:pt x="792" y="424"/>
                  </a:lnTo>
                  <a:lnTo>
                    <a:pt x="788" y="396"/>
                  </a:lnTo>
                  <a:lnTo>
                    <a:pt x="784" y="372"/>
                  </a:lnTo>
                  <a:lnTo>
                    <a:pt x="780" y="432"/>
                  </a:lnTo>
                  <a:lnTo>
                    <a:pt x="776" y="480"/>
                  </a:lnTo>
                  <a:lnTo>
                    <a:pt x="772" y="452"/>
                  </a:lnTo>
                  <a:lnTo>
                    <a:pt x="768" y="404"/>
                  </a:lnTo>
                  <a:lnTo>
                    <a:pt x="764" y="372"/>
                  </a:lnTo>
                  <a:lnTo>
                    <a:pt x="760" y="316"/>
                  </a:lnTo>
                  <a:lnTo>
                    <a:pt x="756" y="264"/>
                  </a:lnTo>
                  <a:lnTo>
                    <a:pt x="752" y="212"/>
                  </a:lnTo>
                  <a:lnTo>
                    <a:pt x="748" y="204"/>
                  </a:lnTo>
                  <a:lnTo>
                    <a:pt x="744" y="212"/>
                  </a:lnTo>
                  <a:lnTo>
                    <a:pt x="740" y="252"/>
                  </a:lnTo>
                  <a:lnTo>
                    <a:pt x="736" y="224"/>
                  </a:lnTo>
                  <a:lnTo>
                    <a:pt x="732" y="280"/>
                  </a:lnTo>
                  <a:lnTo>
                    <a:pt x="728" y="284"/>
                  </a:lnTo>
                  <a:lnTo>
                    <a:pt x="724" y="284"/>
                  </a:lnTo>
                  <a:lnTo>
                    <a:pt x="720" y="324"/>
                  </a:lnTo>
                  <a:lnTo>
                    <a:pt x="716" y="348"/>
                  </a:lnTo>
                  <a:lnTo>
                    <a:pt x="712" y="372"/>
                  </a:lnTo>
                  <a:lnTo>
                    <a:pt x="708" y="444"/>
                  </a:lnTo>
                  <a:lnTo>
                    <a:pt x="704" y="412"/>
                  </a:lnTo>
                  <a:lnTo>
                    <a:pt x="700" y="444"/>
                  </a:lnTo>
                  <a:lnTo>
                    <a:pt x="696" y="408"/>
                  </a:lnTo>
                  <a:lnTo>
                    <a:pt x="692" y="336"/>
                  </a:lnTo>
                  <a:lnTo>
                    <a:pt x="688" y="372"/>
                  </a:lnTo>
                  <a:lnTo>
                    <a:pt x="684" y="320"/>
                  </a:lnTo>
                  <a:lnTo>
                    <a:pt x="680" y="340"/>
                  </a:lnTo>
                  <a:lnTo>
                    <a:pt x="676" y="256"/>
                  </a:lnTo>
                  <a:lnTo>
                    <a:pt x="672" y="280"/>
                  </a:lnTo>
                  <a:lnTo>
                    <a:pt x="668" y="220"/>
                  </a:lnTo>
                  <a:lnTo>
                    <a:pt x="664" y="196"/>
                  </a:lnTo>
                  <a:lnTo>
                    <a:pt x="660" y="168"/>
                  </a:lnTo>
                  <a:lnTo>
                    <a:pt x="656" y="220"/>
                  </a:lnTo>
                  <a:lnTo>
                    <a:pt x="652" y="188"/>
                  </a:lnTo>
                  <a:lnTo>
                    <a:pt x="648" y="260"/>
                  </a:lnTo>
                  <a:lnTo>
                    <a:pt x="644" y="324"/>
                  </a:lnTo>
                  <a:lnTo>
                    <a:pt x="640" y="388"/>
                  </a:lnTo>
                  <a:lnTo>
                    <a:pt x="636" y="456"/>
                  </a:lnTo>
                  <a:lnTo>
                    <a:pt x="632" y="468"/>
                  </a:lnTo>
                  <a:lnTo>
                    <a:pt x="628" y="500"/>
                  </a:lnTo>
                  <a:lnTo>
                    <a:pt x="624" y="492"/>
                  </a:lnTo>
                  <a:lnTo>
                    <a:pt x="620" y="500"/>
                  </a:lnTo>
                  <a:lnTo>
                    <a:pt x="616" y="516"/>
                  </a:lnTo>
                  <a:lnTo>
                    <a:pt x="612" y="572"/>
                  </a:lnTo>
                  <a:lnTo>
                    <a:pt x="608" y="592"/>
                  </a:lnTo>
                  <a:lnTo>
                    <a:pt x="604" y="644"/>
                  </a:lnTo>
                  <a:lnTo>
                    <a:pt x="600" y="656"/>
                  </a:lnTo>
                  <a:lnTo>
                    <a:pt x="596" y="640"/>
                  </a:lnTo>
                  <a:lnTo>
                    <a:pt x="592" y="628"/>
                  </a:lnTo>
                  <a:lnTo>
                    <a:pt x="588" y="632"/>
                  </a:lnTo>
                  <a:lnTo>
                    <a:pt x="584" y="556"/>
                  </a:lnTo>
                  <a:lnTo>
                    <a:pt x="580" y="440"/>
                  </a:lnTo>
                  <a:lnTo>
                    <a:pt x="576" y="400"/>
                  </a:lnTo>
                  <a:lnTo>
                    <a:pt x="572" y="328"/>
                  </a:lnTo>
                  <a:lnTo>
                    <a:pt x="568" y="340"/>
                  </a:lnTo>
                  <a:lnTo>
                    <a:pt x="564" y="376"/>
                  </a:lnTo>
                  <a:lnTo>
                    <a:pt x="560" y="416"/>
                  </a:lnTo>
                  <a:lnTo>
                    <a:pt x="556" y="388"/>
                  </a:lnTo>
                  <a:lnTo>
                    <a:pt x="552" y="424"/>
                  </a:lnTo>
                  <a:lnTo>
                    <a:pt x="548" y="412"/>
                  </a:lnTo>
                  <a:lnTo>
                    <a:pt x="544" y="416"/>
                  </a:lnTo>
                  <a:lnTo>
                    <a:pt x="540" y="324"/>
                  </a:lnTo>
                  <a:lnTo>
                    <a:pt x="536" y="280"/>
                  </a:lnTo>
                  <a:lnTo>
                    <a:pt x="532" y="268"/>
                  </a:lnTo>
                  <a:lnTo>
                    <a:pt x="528" y="300"/>
                  </a:lnTo>
                  <a:lnTo>
                    <a:pt x="524" y="292"/>
                  </a:lnTo>
                  <a:lnTo>
                    <a:pt x="520" y="344"/>
                  </a:lnTo>
                  <a:lnTo>
                    <a:pt x="516" y="332"/>
                  </a:lnTo>
                  <a:lnTo>
                    <a:pt x="508" y="304"/>
                  </a:lnTo>
                  <a:lnTo>
                    <a:pt x="504" y="256"/>
                  </a:lnTo>
                  <a:lnTo>
                    <a:pt x="500" y="224"/>
                  </a:lnTo>
                  <a:lnTo>
                    <a:pt x="496" y="236"/>
                  </a:lnTo>
                  <a:lnTo>
                    <a:pt x="492" y="304"/>
                  </a:lnTo>
                  <a:lnTo>
                    <a:pt x="488" y="292"/>
                  </a:lnTo>
                  <a:lnTo>
                    <a:pt x="484" y="324"/>
                  </a:lnTo>
                  <a:lnTo>
                    <a:pt x="480" y="372"/>
                  </a:lnTo>
                  <a:lnTo>
                    <a:pt x="476" y="384"/>
                  </a:lnTo>
                  <a:lnTo>
                    <a:pt x="472" y="456"/>
                  </a:lnTo>
                  <a:lnTo>
                    <a:pt x="468" y="496"/>
                  </a:lnTo>
                  <a:lnTo>
                    <a:pt x="464" y="560"/>
                  </a:lnTo>
                  <a:lnTo>
                    <a:pt x="460" y="540"/>
                  </a:lnTo>
                  <a:lnTo>
                    <a:pt x="456" y="632"/>
                  </a:lnTo>
                  <a:lnTo>
                    <a:pt x="452" y="656"/>
                  </a:lnTo>
                  <a:lnTo>
                    <a:pt x="448" y="656"/>
                  </a:lnTo>
                  <a:lnTo>
                    <a:pt x="444" y="556"/>
                  </a:lnTo>
                  <a:lnTo>
                    <a:pt x="440" y="496"/>
                  </a:lnTo>
                  <a:lnTo>
                    <a:pt x="436" y="372"/>
                  </a:lnTo>
                  <a:lnTo>
                    <a:pt x="432" y="280"/>
                  </a:lnTo>
                  <a:lnTo>
                    <a:pt x="428" y="308"/>
                  </a:lnTo>
                  <a:lnTo>
                    <a:pt x="424" y="320"/>
                  </a:lnTo>
                  <a:lnTo>
                    <a:pt x="420" y="404"/>
                  </a:lnTo>
                  <a:lnTo>
                    <a:pt x="416" y="452"/>
                  </a:lnTo>
                  <a:lnTo>
                    <a:pt x="412" y="500"/>
                  </a:lnTo>
                  <a:lnTo>
                    <a:pt x="408" y="528"/>
                  </a:lnTo>
                  <a:lnTo>
                    <a:pt x="404" y="608"/>
                  </a:lnTo>
                  <a:lnTo>
                    <a:pt x="400" y="656"/>
                  </a:lnTo>
                  <a:lnTo>
                    <a:pt x="396" y="604"/>
                  </a:lnTo>
                  <a:lnTo>
                    <a:pt x="392" y="580"/>
                  </a:lnTo>
                  <a:lnTo>
                    <a:pt x="388" y="576"/>
                  </a:lnTo>
                  <a:lnTo>
                    <a:pt x="384" y="624"/>
                  </a:lnTo>
                  <a:lnTo>
                    <a:pt x="380" y="612"/>
                  </a:lnTo>
                  <a:lnTo>
                    <a:pt x="376" y="684"/>
                  </a:lnTo>
                  <a:lnTo>
                    <a:pt x="372" y="656"/>
                  </a:lnTo>
                  <a:lnTo>
                    <a:pt x="368" y="700"/>
                  </a:lnTo>
                  <a:lnTo>
                    <a:pt x="364" y="716"/>
                  </a:lnTo>
                  <a:lnTo>
                    <a:pt x="360" y="792"/>
                  </a:lnTo>
                  <a:lnTo>
                    <a:pt x="356" y="752"/>
                  </a:lnTo>
                  <a:lnTo>
                    <a:pt x="352" y="784"/>
                  </a:lnTo>
                  <a:lnTo>
                    <a:pt x="348" y="756"/>
                  </a:lnTo>
                  <a:lnTo>
                    <a:pt x="344" y="700"/>
                  </a:lnTo>
                  <a:lnTo>
                    <a:pt x="340" y="616"/>
                  </a:lnTo>
                  <a:lnTo>
                    <a:pt x="336" y="616"/>
                  </a:lnTo>
                  <a:lnTo>
                    <a:pt x="332" y="524"/>
                  </a:lnTo>
                  <a:lnTo>
                    <a:pt x="328" y="484"/>
                  </a:lnTo>
                  <a:lnTo>
                    <a:pt x="324" y="452"/>
                  </a:lnTo>
                  <a:lnTo>
                    <a:pt x="320" y="468"/>
                  </a:lnTo>
                  <a:lnTo>
                    <a:pt x="316" y="504"/>
                  </a:lnTo>
                  <a:lnTo>
                    <a:pt x="312" y="584"/>
                  </a:lnTo>
                  <a:lnTo>
                    <a:pt x="308" y="624"/>
                  </a:lnTo>
                  <a:lnTo>
                    <a:pt x="304" y="592"/>
                  </a:lnTo>
                  <a:lnTo>
                    <a:pt x="300" y="620"/>
                  </a:lnTo>
                  <a:lnTo>
                    <a:pt x="296" y="556"/>
                  </a:lnTo>
                  <a:lnTo>
                    <a:pt x="292" y="464"/>
                  </a:lnTo>
                  <a:lnTo>
                    <a:pt x="288" y="452"/>
                  </a:lnTo>
                  <a:lnTo>
                    <a:pt x="284" y="408"/>
                  </a:lnTo>
                  <a:lnTo>
                    <a:pt x="280" y="368"/>
                  </a:lnTo>
                  <a:lnTo>
                    <a:pt x="276" y="360"/>
                  </a:lnTo>
                  <a:lnTo>
                    <a:pt x="272" y="360"/>
                  </a:lnTo>
                  <a:lnTo>
                    <a:pt x="268" y="336"/>
                  </a:lnTo>
                  <a:lnTo>
                    <a:pt x="264" y="364"/>
                  </a:lnTo>
                  <a:lnTo>
                    <a:pt x="260" y="428"/>
                  </a:lnTo>
                  <a:lnTo>
                    <a:pt x="256" y="392"/>
                  </a:lnTo>
                  <a:lnTo>
                    <a:pt x="252" y="388"/>
                  </a:lnTo>
                  <a:lnTo>
                    <a:pt x="248" y="412"/>
                  </a:lnTo>
                  <a:lnTo>
                    <a:pt x="244" y="444"/>
                  </a:lnTo>
                  <a:lnTo>
                    <a:pt x="240" y="460"/>
                  </a:lnTo>
                  <a:lnTo>
                    <a:pt x="236" y="468"/>
                  </a:lnTo>
                  <a:lnTo>
                    <a:pt x="232" y="412"/>
                  </a:lnTo>
                  <a:lnTo>
                    <a:pt x="228" y="420"/>
                  </a:lnTo>
                  <a:lnTo>
                    <a:pt x="224" y="324"/>
                  </a:lnTo>
                  <a:lnTo>
                    <a:pt x="220" y="308"/>
                  </a:lnTo>
                  <a:lnTo>
                    <a:pt x="216" y="224"/>
                  </a:lnTo>
                  <a:lnTo>
                    <a:pt x="212" y="180"/>
                  </a:lnTo>
                  <a:lnTo>
                    <a:pt x="208" y="192"/>
                  </a:lnTo>
                  <a:lnTo>
                    <a:pt x="204" y="208"/>
                  </a:lnTo>
                  <a:lnTo>
                    <a:pt x="200" y="196"/>
                  </a:lnTo>
                  <a:lnTo>
                    <a:pt x="196" y="272"/>
                  </a:lnTo>
                  <a:lnTo>
                    <a:pt x="192" y="268"/>
                  </a:lnTo>
                  <a:lnTo>
                    <a:pt x="188" y="292"/>
                  </a:lnTo>
                  <a:lnTo>
                    <a:pt x="184" y="392"/>
                  </a:lnTo>
                  <a:lnTo>
                    <a:pt x="180" y="408"/>
                  </a:lnTo>
                  <a:lnTo>
                    <a:pt x="176" y="400"/>
                  </a:lnTo>
                  <a:lnTo>
                    <a:pt x="172" y="400"/>
                  </a:lnTo>
                  <a:lnTo>
                    <a:pt x="168" y="384"/>
                  </a:lnTo>
                  <a:lnTo>
                    <a:pt x="164" y="296"/>
                  </a:lnTo>
                  <a:lnTo>
                    <a:pt x="160" y="220"/>
                  </a:lnTo>
                  <a:lnTo>
                    <a:pt x="156" y="264"/>
                  </a:lnTo>
                  <a:lnTo>
                    <a:pt x="152" y="204"/>
                  </a:lnTo>
                  <a:lnTo>
                    <a:pt x="148" y="208"/>
                  </a:lnTo>
                  <a:lnTo>
                    <a:pt x="144" y="200"/>
                  </a:lnTo>
                  <a:lnTo>
                    <a:pt x="140" y="128"/>
                  </a:lnTo>
                  <a:lnTo>
                    <a:pt x="136" y="124"/>
                  </a:lnTo>
                  <a:lnTo>
                    <a:pt x="132" y="80"/>
                  </a:lnTo>
                  <a:lnTo>
                    <a:pt x="128" y="120"/>
                  </a:lnTo>
                  <a:lnTo>
                    <a:pt x="124" y="224"/>
                  </a:lnTo>
                  <a:lnTo>
                    <a:pt x="120" y="260"/>
                  </a:lnTo>
                  <a:lnTo>
                    <a:pt x="116" y="276"/>
                  </a:lnTo>
                  <a:lnTo>
                    <a:pt x="112" y="340"/>
                  </a:lnTo>
                  <a:lnTo>
                    <a:pt x="108" y="448"/>
                  </a:lnTo>
                  <a:lnTo>
                    <a:pt x="104" y="440"/>
                  </a:lnTo>
                  <a:lnTo>
                    <a:pt x="100" y="524"/>
                  </a:lnTo>
                  <a:lnTo>
                    <a:pt x="96" y="520"/>
                  </a:lnTo>
                  <a:lnTo>
                    <a:pt x="92" y="492"/>
                  </a:lnTo>
                  <a:lnTo>
                    <a:pt x="88" y="568"/>
                  </a:lnTo>
                  <a:lnTo>
                    <a:pt x="84" y="524"/>
                  </a:lnTo>
                  <a:lnTo>
                    <a:pt x="80" y="524"/>
                  </a:lnTo>
                  <a:lnTo>
                    <a:pt x="76" y="468"/>
                  </a:lnTo>
                  <a:lnTo>
                    <a:pt x="72" y="424"/>
                  </a:lnTo>
                  <a:lnTo>
                    <a:pt x="68" y="420"/>
                  </a:lnTo>
                  <a:lnTo>
                    <a:pt x="64" y="396"/>
                  </a:lnTo>
                  <a:lnTo>
                    <a:pt x="60" y="472"/>
                  </a:lnTo>
                  <a:lnTo>
                    <a:pt x="56" y="508"/>
                  </a:lnTo>
                  <a:lnTo>
                    <a:pt x="52" y="552"/>
                  </a:lnTo>
                  <a:lnTo>
                    <a:pt x="48" y="640"/>
                  </a:lnTo>
                  <a:lnTo>
                    <a:pt x="44" y="720"/>
                  </a:lnTo>
                  <a:lnTo>
                    <a:pt x="40" y="792"/>
                  </a:lnTo>
                  <a:lnTo>
                    <a:pt x="36" y="772"/>
                  </a:lnTo>
                  <a:lnTo>
                    <a:pt x="32" y="780"/>
                  </a:lnTo>
                  <a:lnTo>
                    <a:pt x="28" y="768"/>
                  </a:lnTo>
                  <a:lnTo>
                    <a:pt x="24" y="748"/>
                  </a:lnTo>
                  <a:lnTo>
                    <a:pt x="20" y="752"/>
                  </a:lnTo>
                  <a:lnTo>
                    <a:pt x="16" y="640"/>
                  </a:lnTo>
                  <a:lnTo>
                    <a:pt x="12" y="556"/>
                  </a:lnTo>
                  <a:lnTo>
                    <a:pt x="8" y="512"/>
                  </a:lnTo>
                  <a:lnTo>
                    <a:pt x="4" y="456"/>
                  </a:lnTo>
                  <a:lnTo>
                    <a:pt x="0" y="428"/>
                  </a:lnTo>
                  <a:lnTo>
                    <a:pt x="0" y="348"/>
                  </a:lnTo>
                  <a:close/>
                </a:path>
              </a:pathLst>
            </a:custGeom>
            <a:solidFill>
              <a:srgbClr val="CCCCCC"/>
            </a:solidFill>
            <a:ln w="9525">
              <a:noFill/>
              <a:round/>
              <a:headEnd/>
              <a:tailEnd/>
            </a:ln>
          </p:spPr>
          <p:txBody>
            <a:bodyPr/>
            <a:lstStyle/>
            <a:p>
              <a:endParaRPr lang="en-GB"/>
            </a:p>
          </p:txBody>
        </p:sp>
        <p:sp>
          <p:nvSpPr>
            <p:cNvPr id="153" name="Freeform 177"/>
            <p:cNvSpPr>
              <a:spLocks/>
            </p:cNvSpPr>
            <p:nvPr/>
          </p:nvSpPr>
          <p:spPr bwMode="auto">
            <a:xfrm>
              <a:off x="7473702" y="4620543"/>
              <a:ext cx="1633537" cy="457200"/>
            </a:xfrm>
            <a:custGeom>
              <a:avLst/>
              <a:gdLst>
                <a:gd name="T0" fmla="*/ 80644962 w 1029"/>
                <a:gd name="T1" fmla="*/ 20161248 h 288"/>
                <a:gd name="T2" fmla="*/ 171370541 w 1029"/>
                <a:gd name="T3" fmla="*/ 252015617 h 288"/>
                <a:gd name="T4" fmla="*/ 262096145 w 1029"/>
                <a:gd name="T5" fmla="*/ 262096238 h 288"/>
                <a:gd name="T6" fmla="*/ 352821699 w 1029"/>
                <a:gd name="T7" fmla="*/ 504031235 h 288"/>
                <a:gd name="T8" fmla="*/ 443547352 w 1029"/>
                <a:gd name="T9" fmla="*/ 443547510 h 288"/>
                <a:gd name="T10" fmla="*/ 534272906 w 1029"/>
                <a:gd name="T11" fmla="*/ 534273097 h 288"/>
                <a:gd name="T12" fmla="*/ 624998461 w 1029"/>
                <a:gd name="T13" fmla="*/ 282257480 h 288"/>
                <a:gd name="T14" fmla="*/ 715724015 w 1029"/>
                <a:gd name="T15" fmla="*/ 312499342 h 288"/>
                <a:gd name="T16" fmla="*/ 806449569 w 1029"/>
                <a:gd name="T17" fmla="*/ 262096238 h 288"/>
                <a:gd name="T18" fmla="*/ 897175322 w 1029"/>
                <a:gd name="T19" fmla="*/ 90725611 h 288"/>
                <a:gd name="T20" fmla="*/ 987900876 w 1029"/>
                <a:gd name="T21" fmla="*/ 191531843 h 288"/>
                <a:gd name="T22" fmla="*/ 1078626430 w 1029"/>
                <a:gd name="T23" fmla="*/ 322579962 h 288"/>
                <a:gd name="T24" fmla="*/ 1169351984 w 1029"/>
                <a:gd name="T25" fmla="*/ 201612464 h 288"/>
                <a:gd name="T26" fmla="*/ 1260077538 w 1029"/>
                <a:gd name="T27" fmla="*/ 433466890 h 288"/>
                <a:gd name="T28" fmla="*/ 1360883710 w 1029"/>
                <a:gd name="T29" fmla="*/ 564514959 h 288"/>
                <a:gd name="T30" fmla="*/ 1451609264 w 1029"/>
                <a:gd name="T31" fmla="*/ 362902445 h 288"/>
                <a:gd name="T32" fmla="*/ 1542334818 w 1029"/>
                <a:gd name="T33" fmla="*/ 272176859 h 288"/>
                <a:gd name="T34" fmla="*/ 1633060372 w 1029"/>
                <a:gd name="T35" fmla="*/ 403224928 h 288"/>
                <a:gd name="T36" fmla="*/ 1723786323 w 1029"/>
                <a:gd name="T37" fmla="*/ 463708752 h 288"/>
                <a:gd name="T38" fmla="*/ 1814510290 w 1029"/>
                <a:gd name="T39" fmla="*/ 413305549 h 288"/>
                <a:gd name="T40" fmla="*/ 1905235844 w 1029"/>
                <a:gd name="T41" fmla="*/ 493950614 h 288"/>
                <a:gd name="T42" fmla="*/ 1995961398 w 1029"/>
                <a:gd name="T43" fmla="*/ 403224928 h 288"/>
                <a:gd name="T44" fmla="*/ 2086686952 w 1029"/>
                <a:gd name="T45" fmla="*/ 342741204 h 288"/>
                <a:gd name="T46" fmla="*/ 2147483647 w 1029"/>
                <a:gd name="T47" fmla="*/ 372983066 h 288"/>
                <a:gd name="T48" fmla="*/ 2147483647 w 1029"/>
                <a:gd name="T49" fmla="*/ 312499342 h 288"/>
                <a:gd name="T50" fmla="*/ 2147483647 w 1029"/>
                <a:gd name="T51" fmla="*/ 453628131 h 288"/>
                <a:gd name="T52" fmla="*/ 2147483647 w 1029"/>
                <a:gd name="T53" fmla="*/ 433466890 h 288"/>
                <a:gd name="T54" fmla="*/ 2147483647 w 1029"/>
                <a:gd name="T55" fmla="*/ 181451223 h 288"/>
                <a:gd name="T56" fmla="*/ 2147483647 w 1029"/>
                <a:gd name="T57" fmla="*/ 241934997 h 288"/>
                <a:gd name="T58" fmla="*/ 2147483647 w 1029"/>
                <a:gd name="T59" fmla="*/ 493950614 h 288"/>
                <a:gd name="T60" fmla="*/ 2147483647 w 1029"/>
                <a:gd name="T61" fmla="*/ 524192476 h 288"/>
                <a:gd name="T62" fmla="*/ 2147483647 w 1029"/>
                <a:gd name="T63" fmla="*/ 372983066 h 288"/>
                <a:gd name="T64" fmla="*/ 2147483647 w 1029"/>
                <a:gd name="T65" fmla="*/ 433466890 h 288"/>
                <a:gd name="T66" fmla="*/ 2086686952 w 1029"/>
                <a:gd name="T67" fmla="*/ 403224928 h 288"/>
                <a:gd name="T68" fmla="*/ 1995961398 w 1029"/>
                <a:gd name="T69" fmla="*/ 463708752 h 288"/>
                <a:gd name="T70" fmla="*/ 1905235844 w 1029"/>
                <a:gd name="T71" fmla="*/ 554434338 h 288"/>
                <a:gd name="T72" fmla="*/ 1814510290 w 1029"/>
                <a:gd name="T73" fmla="*/ 473789373 h 288"/>
                <a:gd name="T74" fmla="*/ 1723786323 w 1029"/>
                <a:gd name="T75" fmla="*/ 524192476 h 288"/>
                <a:gd name="T76" fmla="*/ 1633060372 w 1029"/>
                <a:gd name="T77" fmla="*/ 473789373 h 288"/>
                <a:gd name="T78" fmla="*/ 1542334818 w 1029"/>
                <a:gd name="T79" fmla="*/ 332660583 h 288"/>
                <a:gd name="T80" fmla="*/ 1451609264 w 1029"/>
                <a:gd name="T81" fmla="*/ 433466890 h 288"/>
                <a:gd name="T82" fmla="*/ 1360883710 w 1029"/>
                <a:gd name="T83" fmla="*/ 624998684 h 288"/>
                <a:gd name="T84" fmla="*/ 1260077538 w 1029"/>
                <a:gd name="T85" fmla="*/ 493950614 h 288"/>
                <a:gd name="T86" fmla="*/ 1169351984 w 1029"/>
                <a:gd name="T87" fmla="*/ 262096238 h 288"/>
                <a:gd name="T88" fmla="*/ 1078626430 w 1029"/>
                <a:gd name="T89" fmla="*/ 383063687 h 288"/>
                <a:gd name="T90" fmla="*/ 987900876 w 1029"/>
                <a:gd name="T91" fmla="*/ 262096238 h 288"/>
                <a:gd name="T92" fmla="*/ 897175322 w 1029"/>
                <a:gd name="T93" fmla="*/ 151209361 h 288"/>
                <a:gd name="T94" fmla="*/ 806449569 w 1029"/>
                <a:gd name="T95" fmla="*/ 322579962 h 288"/>
                <a:gd name="T96" fmla="*/ 715724015 w 1029"/>
                <a:gd name="T97" fmla="*/ 372983066 h 288"/>
                <a:gd name="T98" fmla="*/ 624998461 w 1029"/>
                <a:gd name="T99" fmla="*/ 342741204 h 288"/>
                <a:gd name="T100" fmla="*/ 534272906 w 1029"/>
                <a:gd name="T101" fmla="*/ 594756821 h 288"/>
                <a:gd name="T102" fmla="*/ 443547352 w 1029"/>
                <a:gd name="T103" fmla="*/ 514111856 h 288"/>
                <a:gd name="T104" fmla="*/ 352821699 w 1029"/>
                <a:gd name="T105" fmla="*/ 564514959 h 288"/>
                <a:gd name="T106" fmla="*/ 262096145 w 1029"/>
                <a:gd name="T107" fmla="*/ 322579962 h 288"/>
                <a:gd name="T108" fmla="*/ 171370541 w 1029"/>
                <a:gd name="T109" fmla="*/ 312499342 h 288"/>
                <a:gd name="T110" fmla="*/ 80644962 w 1029"/>
                <a:gd name="T111" fmla="*/ 90725611 h 288"/>
                <a:gd name="T112" fmla="*/ 0 w 1029"/>
                <a:gd name="T113" fmla="*/ 322579962 h 2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288"/>
                <a:gd name="T173" fmla="*/ 1029 w 1029"/>
                <a:gd name="T174" fmla="*/ 288 h 2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288">
                  <a:moveTo>
                    <a:pt x="0" y="128"/>
                  </a:moveTo>
                  <a:lnTo>
                    <a:pt x="4" y="128"/>
                  </a:lnTo>
                  <a:lnTo>
                    <a:pt x="8" y="112"/>
                  </a:lnTo>
                  <a:lnTo>
                    <a:pt x="12" y="92"/>
                  </a:lnTo>
                  <a:lnTo>
                    <a:pt x="16" y="52"/>
                  </a:lnTo>
                  <a:lnTo>
                    <a:pt x="20" y="40"/>
                  </a:lnTo>
                  <a:lnTo>
                    <a:pt x="24" y="32"/>
                  </a:lnTo>
                  <a:lnTo>
                    <a:pt x="28" y="12"/>
                  </a:lnTo>
                  <a:lnTo>
                    <a:pt x="32" y="8"/>
                  </a:lnTo>
                  <a:lnTo>
                    <a:pt x="36" y="0"/>
                  </a:lnTo>
                  <a:lnTo>
                    <a:pt x="40" y="16"/>
                  </a:lnTo>
                  <a:lnTo>
                    <a:pt x="44" y="8"/>
                  </a:lnTo>
                  <a:lnTo>
                    <a:pt x="48" y="12"/>
                  </a:lnTo>
                  <a:lnTo>
                    <a:pt x="52" y="80"/>
                  </a:lnTo>
                  <a:lnTo>
                    <a:pt x="56" y="92"/>
                  </a:lnTo>
                  <a:lnTo>
                    <a:pt x="60" y="96"/>
                  </a:lnTo>
                  <a:lnTo>
                    <a:pt x="64" y="116"/>
                  </a:lnTo>
                  <a:lnTo>
                    <a:pt x="68" y="100"/>
                  </a:lnTo>
                  <a:lnTo>
                    <a:pt x="72" y="132"/>
                  </a:lnTo>
                  <a:lnTo>
                    <a:pt x="76" y="132"/>
                  </a:lnTo>
                  <a:lnTo>
                    <a:pt x="80" y="144"/>
                  </a:lnTo>
                  <a:lnTo>
                    <a:pt x="84" y="140"/>
                  </a:lnTo>
                  <a:lnTo>
                    <a:pt x="88" y="124"/>
                  </a:lnTo>
                  <a:lnTo>
                    <a:pt x="92" y="132"/>
                  </a:lnTo>
                  <a:lnTo>
                    <a:pt x="96" y="140"/>
                  </a:lnTo>
                  <a:lnTo>
                    <a:pt x="100" y="120"/>
                  </a:lnTo>
                  <a:lnTo>
                    <a:pt x="104" y="104"/>
                  </a:lnTo>
                  <a:lnTo>
                    <a:pt x="108" y="92"/>
                  </a:lnTo>
                  <a:lnTo>
                    <a:pt x="112" y="100"/>
                  </a:lnTo>
                  <a:lnTo>
                    <a:pt x="116" y="120"/>
                  </a:lnTo>
                  <a:lnTo>
                    <a:pt x="120" y="164"/>
                  </a:lnTo>
                  <a:lnTo>
                    <a:pt x="124" y="168"/>
                  </a:lnTo>
                  <a:lnTo>
                    <a:pt x="128" y="188"/>
                  </a:lnTo>
                  <a:lnTo>
                    <a:pt x="132" y="188"/>
                  </a:lnTo>
                  <a:lnTo>
                    <a:pt x="136" y="216"/>
                  </a:lnTo>
                  <a:lnTo>
                    <a:pt x="140" y="200"/>
                  </a:lnTo>
                  <a:lnTo>
                    <a:pt x="144" y="248"/>
                  </a:lnTo>
                  <a:lnTo>
                    <a:pt x="148" y="248"/>
                  </a:lnTo>
                  <a:lnTo>
                    <a:pt x="152" y="240"/>
                  </a:lnTo>
                  <a:lnTo>
                    <a:pt x="156" y="240"/>
                  </a:lnTo>
                  <a:lnTo>
                    <a:pt x="160" y="240"/>
                  </a:lnTo>
                  <a:lnTo>
                    <a:pt x="164" y="208"/>
                  </a:lnTo>
                  <a:lnTo>
                    <a:pt x="168" y="200"/>
                  </a:lnTo>
                  <a:lnTo>
                    <a:pt x="172" y="180"/>
                  </a:lnTo>
                  <a:lnTo>
                    <a:pt x="176" y="176"/>
                  </a:lnTo>
                  <a:lnTo>
                    <a:pt x="180" y="164"/>
                  </a:lnTo>
                  <a:lnTo>
                    <a:pt x="184" y="172"/>
                  </a:lnTo>
                  <a:lnTo>
                    <a:pt x="188" y="164"/>
                  </a:lnTo>
                  <a:lnTo>
                    <a:pt x="192" y="168"/>
                  </a:lnTo>
                  <a:lnTo>
                    <a:pt x="196" y="180"/>
                  </a:lnTo>
                  <a:lnTo>
                    <a:pt x="200" y="200"/>
                  </a:lnTo>
                  <a:lnTo>
                    <a:pt x="204" y="188"/>
                  </a:lnTo>
                  <a:lnTo>
                    <a:pt x="208" y="188"/>
                  </a:lnTo>
                  <a:lnTo>
                    <a:pt x="212" y="212"/>
                  </a:lnTo>
                  <a:lnTo>
                    <a:pt x="216" y="204"/>
                  </a:lnTo>
                  <a:lnTo>
                    <a:pt x="220" y="204"/>
                  </a:lnTo>
                  <a:lnTo>
                    <a:pt x="224" y="176"/>
                  </a:lnTo>
                  <a:lnTo>
                    <a:pt x="228" y="152"/>
                  </a:lnTo>
                  <a:lnTo>
                    <a:pt x="232" y="136"/>
                  </a:lnTo>
                  <a:lnTo>
                    <a:pt x="236" y="96"/>
                  </a:lnTo>
                  <a:lnTo>
                    <a:pt x="240" y="104"/>
                  </a:lnTo>
                  <a:lnTo>
                    <a:pt x="244" y="96"/>
                  </a:lnTo>
                  <a:lnTo>
                    <a:pt x="248" y="112"/>
                  </a:lnTo>
                  <a:lnTo>
                    <a:pt x="252" y="164"/>
                  </a:lnTo>
                  <a:lnTo>
                    <a:pt x="256" y="168"/>
                  </a:lnTo>
                  <a:lnTo>
                    <a:pt x="260" y="180"/>
                  </a:lnTo>
                  <a:lnTo>
                    <a:pt x="264" y="192"/>
                  </a:lnTo>
                  <a:lnTo>
                    <a:pt x="268" y="184"/>
                  </a:lnTo>
                  <a:lnTo>
                    <a:pt x="272" y="192"/>
                  </a:lnTo>
                  <a:lnTo>
                    <a:pt x="276" y="168"/>
                  </a:lnTo>
                  <a:lnTo>
                    <a:pt x="280" y="136"/>
                  </a:lnTo>
                  <a:lnTo>
                    <a:pt x="284" y="124"/>
                  </a:lnTo>
                  <a:lnTo>
                    <a:pt x="288" y="92"/>
                  </a:lnTo>
                  <a:lnTo>
                    <a:pt x="292" y="96"/>
                  </a:lnTo>
                  <a:lnTo>
                    <a:pt x="296" y="100"/>
                  </a:lnTo>
                  <a:lnTo>
                    <a:pt x="300" y="92"/>
                  </a:lnTo>
                  <a:lnTo>
                    <a:pt x="304" y="64"/>
                  </a:lnTo>
                  <a:lnTo>
                    <a:pt x="308" y="68"/>
                  </a:lnTo>
                  <a:lnTo>
                    <a:pt x="312" y="88"/>
                  </a:lnTo>
                  <a:lnTo>
                    <a:pt x="316" y="104"/>
                  </a:lnTo>
                  <a:lnTo>
                    <a:pt x="320" y="104"/>
                  </a:lnTo>
                  <a:lnTo>
                    <a:pt x="324" y="124"/>
                  </a:lnTo>
                  <a:lnTo>
                    <a:pt x="328" y="112"/>
                  </a:lnTo>
                  <a:lnTo>
                    <a:pt x="332" y="104"/>
                  </a:lnTo>
                  <a:lnTo>
                    <a:pt x="336" y="92"/>
                  </a:lnTo>
                  <a:lnTo>
                    <a:pt x="340" y="96"/>
                  </a:lnTo>
                  <a:lnTo>
                    <a:pt x="344" y="60"/>
                  </a:lnTo>
                  <a:lnTo>
                    <a:pt x="348" y="48"/>
                  </a:lnTo>
                  <a:lnTo>
                    <a:pt x="352" y="44"/>
                  </a:lnTo>
                  <a:lnTo>
                    <a:pt x="356" y="36"/>
                  </a:lnTo>
                  <a:lnTo>
                    <a:pt x="360" y="32"/>
                  </a:lnTo>
                  <a:lnTo>
                    <a:pt x="364" y="52"/>
                  </a:lnTo>
                  <a:lnTo>
                    <a:pt x="368" y="44"/>
                  </a:lnTo>
                  <a:lnTo>
                    <a:pt x="372" y="32"/>
                  </a:lnTo>
                  <a:lnTo>
                    <a:pt x="376" y="24"/>
                  </a:lnTo>
                  <a:lnTo>
                    <a:pt x="380" y="52"/>
                  </a:lnTo>
                  <a:lnTo>
                    <a:pt x="384" y="56"/>
                  </a:lnTo>
                  <a:lnTo>
                    <a:pt x="388" y="44"/>
                  </a:lnTo>
                  <a:lnTo>
                    <a:pt x="392" y="76"/>
                  </a:lnTo>
                  <a:lnTo>
                    <a:pt x="396" y="64"/>
                  </a:lnTo>
                  <a:lnTo>
                    <a:pt x="400" y="64"/>
                  </a:lnTo>
                  <a:lnTo>
                    <a:pt x="404" y="40"/>
                  </a:lnTo>
                  <a:lnTo>
                    <a:pt x="408" y="24"/>
                  </a:lnTo>
                  <a:lnTo>
                    <a:pt x="412" y="12"/>
                  </a:lnTo>
                  <a:lnTo>
                    <a:pt x="416" y="20"/>
                  </a:lnTo>
                  <a:lnTo>
                    <a:pt x="420" y="44"/>
                  </a:lnTo>
                  <a:lnTo>
                    <a:pt x="424" y="100"/>
                  </a:lnTo>
                  <a:lnTo>
                    <a:pt x="428" y="128"/>
                  </a:lnTo>
                  <a:lnTo>
                    <a:pt x="432" y="136"/>
                  </a:lnTo>
                  <a:lnTo>
                    <a:pt x="436" y="124"/>
                  </a:lnTo>
                  <a:lnTo>
                    <a:pt x="440" y="88"/>
                  </a:lnTo>
                  <a:lnTo>
                    <a:pt x="444" y="80"/>
                  </a:lnTo>
                  <a:lnTo>
                    <a:pt x="448" y="56"/>
                  </a:lnTo>
                  <a:lnTo>
                    <a:pt x="452" y="40"/>
                  </a:lnTo>
                  <a:lnTo>
                    <a:pt x="456" y="68"/>
                  </a:lnTo>
                  <a:lnTo>
                    <a:pt x="460" y="76"/>
                  </a:lnTo>
                  <a:lnTo>
                    <a:pt x="464" y="80"/>
                  </a:lnTo>
                  <a:lnTo>
                    <a:pt x="468" y="88"/>
                  </a:lnTo>
                  <a:lnTo>
                    <a:pt x="472" y="104"/>
                  </a:lnTo>
                  <a:lnTo>
                    <a:pt x="476" y="112"/>
                  </a:lnTo>
                  <a:lnTo>
                    <a:pt x="480" y="120"/>
                  </a:lnTo>
                  <a:lnTo>
                    <a:pt x="484" y="140"/>
                  </a:lnTo>
                  <a:lnTo>
                    <a:pt x="488" y="140"/>
                  </a:lnTo>
                  <a:lnTo>
                    <a:pt x="492" y="152"/>
                  </a:lnTo>
                  <a:lnTo>
                    <a:pt x="496" y="156"/>
                  </a:lnTo>
                  <a:lnTo>
                    <a:pt x="500" y="172"/>
                  </a:lnTo>
                  <a:lnTo>
                    <a:pt x="504" y="200"/>
                  </a:lnTo>
                  <a:lnTo>
                    <a:pt x="508" y="192"/>
                  </a:lnTo>
                  <a:lnTo>
                    <a:pt x="516" y="204"/>
                  </a:lnTo>
                  <a:lnTo>
                    <a:pt x="520" y="196"/>
                  </a:lnTo>
                  <a:lnTo>
                    <a:pt x="524" y="216"/>
                  </a:lnTo>
                  <a:lnTo>
                    <a:pt x="528" y="224"/>
                  </a:lnTo>
                  <a:lnTo>
                    <a:pt x="532" y="236"/>
                  </a:lnTo>
                  <a:lnTo>
                    <a:pt x="536" y="236"/>
                  </a:lnTo>
                  <a:lnTo>
                    <a:pt x="540" y="224"/>
                  </a:lnTo>
                  <a:lnTo>
                    <a:pt x="544" y="200"/>
                  </a:lnTo>
                  <a:lnTo>
                    <a:pt x="548" y="180"/>
                  </a:lnTo>
                  <a:lnTo>
                    <a:pt x="552" y="148"/>
                  </a:lnTo>
                  <a:lnTo>
                    <a:pt x="556" y="120"/>
                  </a:lnTo>
                  <a:lnTo>
                    <a:pt x="560" y="124"/>
                  </a:lnTo>
                  <a:lnTo>
                    <a:pt x="564" y="116"/>
                  </a:lnTo>
                  <a:lnTo>
                    <a:pt x="568" y="124"/>
                  </a:lnTo>
                  <a:lnTo>
                    <a:pt x="572" y="136"/>
                  </a:lnTo>
                  <a:lnTo>
                    <a:pt x="576" y="144"/>
                  </a:lnTo>
                  <a:lnTo>
                    <a:pt x="580" y="112"/>
                  </a:lnTo>
                  <a:lnTo>
                    <a:pt x="584" y="112"/>
                  </a:lnTo>
                  <a:lnTo>
                    <a:pt x="588" y="88"/>
                  </a:lnTo>
                  <a:lnTo>
                    <a:pt x="592" y="68"/>
                  </a:lnTo>
                  <a:lnTo>
                    <a:pt x="596" y="68"/>
                  </a:lnTo>
                  <a:lnTo>
                    <a:pt x="600" y="100"/>
                  </a:lnTo>
                  <a:lnTo>
                    <a:pt x="604" y="96"/>
                  </a:lnTo>
                  <a:lnTo>
                    <a:pt x="608" y="100"/>
                  </a:lnTo>
                  <a:lnTo>
                    <a:pt x="612" y="108"/>
                  </a:lnTo>
                  <a:lnTo>
                    <a:pt x="616" y="124"/>
                  </a:lnTo>
                  <a:lnTo>
                    <a:pt x="620" y="136"/>
                  </a:lnTo>
                  <a:lnTo>
                    <a:pt x="624" y="120"/>
                  </a:lnTo>
                  <a:lnTo>
                    <a:pt x="628" y="136"/>
                  </a:lnTo>
                  <a:lnTo>
                    <a:pt x="632" y="112"/>
                  </a:lnTo>
                  <a:lnTo>
                    <a:pt x="636" y="104"/>
                  </a:lnTo>
                  <a:lnTo>
                    <a:pt x="640" y="100"/>
                  </a:lnTo>
                  <a:lnTo>
                    <a:pt x="644" y="136"/>
                  </a:lnTo>
                  <a:lnTo>
                    <a:pt x="648" y="160"/>
                  </a:lnTo>
                  <a:lnTo>
                    <a:pt x="652" y="176"/>
                  </a:lnTo>
                  <a:lnTo>
                    <a:pt x="656" y="192"/>
                  </a:lnTo>
                  <a:lnTo>
                    <a:pt x="660" y="216"/>
                  </a:lnTo>
                  <a:lnTo>
                    <a:pt x="664" y="220"/>
                  </a:lnTo>
                  <a:lnTo>
                    <a:pt x="668" y="240"/>
                  </a:lnTo>
                  <a:lnTo>
                    <a:pt x="672" y="260"/>
                  </a:lnTo>
                  <a:lnTo>
                    <a:pt x="676" y="220"/>
                  </a:lnTo>
                  <a:lnTo>
                    <a:pt x="680" y="208"/>
                  </a:lnTo>
                  <a:lnTo>
                    <a:pt x="684" y="184"/>
                  </a:lnTo>
                  <a:lnTo>
                    <a:pt x="688" y="152"/>
                  </a:lnTo>
                  <a:lnTo>
                    <a:pt x="692" y="156"/>
                  </a:lnTo>
                  <a:lnTo>
                    <a:pt x="696" y="148"/>
                  </a:lnTo>
                  <a:lnTo>
                    <a:pt x="700" y="148"/>
                  </a:lnTo>
                  <a:lnTo>
                    <a:pt x="704" y="144"/>
                  </a:lnTo>
                  <a:lnTo>
                    <a:pt x="708" y="144"/>
                  </a:lnTo>
                  <a:lnTo>
                    <a:pt x="712" y="152"/>
                  </a:lnTo>
                  <a:lnTo>
                    <a:pt x="716" y="156"/>
                  </a:lnTo>
                  <a:lnTo>
                    <a:pt x="720" y="164"/>
                  </a:lnTo>
                  <a:lnTo>
                    <a:pt x="724" y="192"/>
                  </a:lnTo>
                  <a:lnTo>
                    <a:pt x="728" y="200"/>
                  </a:lnTo>
                  <a:lnTo>
                    <a:pt x="732" y="232"/>
                  </a:lnTo>
                  <a:lnTo>
                    <a:pt x="736" y="244"/>
                  </a:lnTo>
                  <a:lnTo>
                    <a:pt x="740" y="244"/>
                  </a:lnTo>
                  <a:lnTo>
                    <a:pt x="744" y="260"/>
                  </a:lnTo>
                  <a:lnTo>
                    <a:pt x="748" y="232"/>
                  </a:lnTo>
                  <a:lnTo>
                    <a:pt x="752" y="216"/>
                  </a:lnTo>
                  <a:lnTo>
                    <a:pt x="756" y="196"/>
                  </a:lnTo>
                  <a:lnTo>
                    <a:pt x="760" y="184"/>
                  </a:lnTo>
                  <a:lnTo>
                    <a:pt x="764" y="168"/>
                  </a:lnTo>
                  <a:lnTo>
                    <a:pt x="768" y="164"/>
                  </a:lnTo>
                  <a:lnTo>
                    <a:pt x="772" y="176"/>
                  </a:lnTo>
                  <a:lnTo>
                    <a:pt x="776" y="164"/>
                  </a:lnTo>
                  <a:lnTo>
                    <a:pt x="780" y="168"/>
                  </a:lnTo>
                  <a:lnTo>
                    <a:pt x="784" y="152"/>
                  </a:lnTo>
                  <a:lnTo>
                    <a:pt x="788" y="160"/>
                  </a:lnTo>
                  <a:lnTo>
                    <a:pt x="792" y="160"/>
                  </a:lnTo>
                  <a:lnTo>
                    <a:pt x="796" y="156"/>
                  </a:lnTo>
                  <a:lnTo>
                    <a:pt x="800" y="160"/>
                  </a:lnTo>
                  <a:lnTo>
                    <a:pt x="804" y="140"/>
                  </a:lnTo>
                  <a:lnTo>
                    <a:pt x="808" y="120"/>
                  </a:lnTo>
                  <a:lnTo>
                    <a:pt x="812" y="104"/>
                  </a:lnTo>
                  <a:lnTo>
                    <a:pt x="816" y="92"/>
                  </a:lnTo>
                  <a:lnTo>
                    <a:pt x="820" y="96"/>
                  </a:lnTo>
                  <a:lnTo>
                    <a:pt x="824" y="108"/>
                  </a:lnTo>
                  <a:lnTo>
                    <a:pt x="828" y="136"/>
                  </a:lnTo>
                  <a:lnTo>
                    <a:pt x="832" y="124"/>
                  </a:lnTo>
                  <a:lnTo>
                    <a:pt x="837" y="120"/>
                  </a:lnTo>
                  <a:lnTo>
                    <a:pt x="841" y="96"/>
                  </a:lnTo>
                  <a:lnTo>
                    <a:pt x="845" y="104"/>
                  </a:lnTo>
                  <a:lnTo>
                    <a:pt x="849" y="112"/>
                  </a:lnTo>
                  <a:lnTo>
                    <a:pt x="853" y="144"/>
                  </a:lnTo>
                  <a:lnTo>
                    <a:pt x="857" y="140"/>
                  </a:lnTo>
                  <a:lnTo>
                    <a:pt x="861" y="172"/>
                  </a:lnTo>
                  <a:lnTo>
                    <a:pt x="865" y="148"/>
                  </a:lnTo>
                  <a:lnTo>
                    <a:pt x="869" y="136"/>
                  </a:lnTo>
                  <a:lnTo>
                    <a:pt x="873" y="156"/>
                  </a:lnTo>
                  <a:lnTo>
                    <a:pt x="877" y="144"/>
                  </a:lnTo>
                  <a:lnTo>
                    <a:pt x="881" y="140"/>
                  </a:lnTo>
                  <a:lnTo>
                    <a:pt x="885" y="144"/>
                  </a:lnTo>
                  <a:lnTo>
                    <a:pt x="889" y="144"/>
                  </a:lnTo>
                  <a:lnTo>
                    <a:pt x="893" y="136"/>
                  </a:lnTo>
                  <a:lnTo>
                    <a:pt x="897" y="124"/>
                  </a:lnTo>
                  <a:lnTo>
                    <a:pt x="901" y="124"/>
                  </a:lnTo>
                  <a:lnTo>
                    <a:pt x="905" y="104"/>
                  </a:lnTo>
                  <a:lnTo>
                    <a:pt x="909" y="128"/>
                  </a:lnTo>
                  <a:lnTo>
                    <a:pt x="913" y="124"/>
                  </a:lnTo>
                  <a:lnTo>
                    <a:pt x="917" y="140"/>
                  </a:lnTo>
                  <a:lnTo>
                    <a:pt x="921" y="168"/>
                  </a:lnTo>
                  <a:lnTo>
                    <a:pt x="925" y="160"/>
                  </a:lnTo>
                  <a:lnTo>
                    <a:pt x="929" y="180"/>
                  </a:lnTo>
                  <a:lnTo>
                    <a:pt x="933" y="180"/>
                  </a:lnTo>
                  <a:lnTo>
                    <a:pt x="937" y="180"/>
                  </a:lnTo>
                  <a:lnTo>
                    <a:pt x="941" y="156"/>
                  </a:lnTo>
                  <a:lnTo>
                    <a:pt x="945" y="144"/>
                  </a:lnTo>
                  <a:lnTo>
                    <a:pt x="949" y="104"/>
                  </a:lnTo>
                  <a:lnTo>
                    <a:pt x="953" y="88"/>
                  </a:lnTo>
                  <a:lnTo>
                    <a:pt x="957" y="108"/>
                  </a:lnTo>
                  <a:lnTo>
                    <a:pt x="961" y="108"/>
                  </a:lnTo>
                  <a:lnTo>
                    <a:pt x="965" y="140"/>
                  </a:lnTo>
                  <a:lnTo>
                    <a:pt x="969" y="148"/>
                  </a:lnTo>
                  <a:lnTo>
                    <a:pt x="973" y="172"/>
                  </a:lnTo>
                  <a:lnTo>
                    <a:pt x="977" y="180"/>
                  </a:lnTo>
                  <a:lnTo>
                    <a:pt x="981" y="176"/>
                  </a:lnTo>
                  <a:lnTo>
                    <a:pt x="985" y="188"/>
                  </a:lnTo>
                  <a:lnTo>
                    <a:pt x="989" y="184"/>
                  </a:lnTo>
                  <a:lnTo>
                    <a:pt x="993" y="176"/>
                  </a:lnTo>
                  <a:lnTo>
                    <a:pt x="997" y="128"/>
                  </a:lnTo>
                  <a:lnTo>
                    <a:pt x="1001" y="96"/>
                  </a:lnTo>
                  <a:lnTo>
                    <a:pt x="1005" y="84"/>
                  </a:lnTo>
                  <a:lnTo>
                    <a:pt x="1009" y="72"/>
                  </a:lnTo>
                  <a:lnTo>
                    <a:pt x="1013" y="64"/>
                  </a:lnTo>
                  <a:lnTo>
                    <a:pt x="1017" y="88"/>
                  </a:lnTo>
                  <a:lnTo>
                    <a:pt x="1021" y="100"/>
                  </a:lnTo>
                  <a:lnTo>
                    <a:pt x="1029" y="96"/>
                  </a:lnTo>
                  <a:lnTo>
                    <a:pt x="1029" y="120"/>
                  </a:lnTo>
                  <a:lnTo>
                    <a:pt x="1021" y="128"/>
                  </a:lnTo>
                  <a:lnTo>
                    <a:pt x="1017" y="112"/>
                  </a:lnTo>
                  <a:lnTo>
                    <a:pt x="1013" y="88"/>
                  </a:lnTo>
                  <a:lnTo>
                    <a:pt x="1009" y="96"/>
                  </a:lnTo>
                  <a:lnTo>
                    <a:pt x="1005" y="108"/>
                  </a:lnTo>
                  <a:lnTo>
                    <a:pt x="1001" y="120"/>
                  </a:lnTo>
                  <a:lnTo>
                    <a:pt x="997" y="152"/>
                  </a:lnTo>
                  <a:lnTo>
                    <a:pt x="993" y="200"/>
                  </a:lnTo>
                  <a:lnTo>
                    <a:pt x="989" y="208"/>
                  </a:lnTo>
                  <a:lnTo>
                    <a:pt x="985" y="212"/>
                  </a:lnTo>
                  <a:lnTo>
                    <a:pt x="981" y="200"/>
                  </a:lnTo>
                  <a:lnTo>
                    <a:pt x="977" y="204"/>
                  </a:lnTo>
                  <a:lnTo>
                    <a:pt x="973" y="196"/>
                  </a:lnTo>
                  <a:lnTo>
                    <a:pt x="969" y="172"/>
                  </a:lnTo>
                  <a:lnTo>
                    <a:pt x="965" y="164"/>
                  </a:lnTo>
                  <a:lnTo>
                    <a:pt x="961" y="132"/>
                  </a:lnTo>
                  <a:lnTo>
                    <a:pt x="957" y="132"/>
                  </a:lnTo>
                  <a:lnTo>
                    <a:pt x="953" y="112"/>
                  </a:lnTo>
                  <a:lnTo>
                    <a:pt x="949" y="128"/>
                  </a:lnTo>
                  <a:lnTo>
                    <a:pt x="945" y="168"/>
                  </a:lnTo>
                  <a:lnTo>
                    <a:pt x="941" y="180"/>
                  </a:lnTo>
                  <a:lnTo>
                    <a:pt x="937" y="208"/>
                  </a:lnTo>
                  <a:lnTo>
                    <a:pt x="933" y="204"/>
                  </a:lnTo>
                  <a:lnTo>
                    <a:pt x="929" y="204"/>
                  </a:lnTo>
                  <a:lnTo>
                    <a:pt x="925" y="184"/>
                  </a:lnTo>
                  <a:lnTo>
                    <a:pt x="921" y="192"/>
                  </a:lnTo>
                  <a:lnTo>
                    <a:pt x="917" y="164"/>
                  </a:lnTo>
                  <a:lnTo>
                    <a:pt x="913" y="148"/>
                  </a:lnTo>
                  <a:lnTo>
                    <a:pt x="909" y="156"/>
                  </a:lnTo>
                  <a:lnTo>
                    <a:pt x="905" y="128"/>
                  </a:lnTo>
                  <a:lnTo>
                    <a:pt x="901" y="148"/>
                  </a:lnTo>
                  <a:lnTo>
                    <a:pt x="897" y="148"/>
                  </a:lnTo>
                  <a:lnTo>
                    <a:pt x="893" y="160"/>
                  </a:lnTo>
                  <a:lnTo>
                    <a:pt x="889" y="168"/>
                  </a:lnTo>
                  <a:lnTo>
                    <a:pt x="885" y="168"/>
                  </a:lnTo>
                  <a:lnTo>
                    <a:pt x="881" y="164"/>
                  </a:lnTo>
                  <a:lnTo>
                    <a:pt x="877" y="168"/>
                  </a:lnTo>
                  <a:lnTo>
                    <a:pt x="873" y="180"/>
                  </a:lnTo>
                  <a:lnTo>
                    <a:pt x="869" y="160"/>
                  </a:lnTo>
                  <a:lnTo>
                    <a:pt x="865" y="172"/>
                  </a:lnTo>
                  <a:lnTo>
                    <a:pt x="861" y="196"/>
                  </a:lnTo>
                  <a:lnTo>
                    <a:pt x="857" y="164"/>
                  </a:lnTo>
                  <a:lnTo>
                    <a:pt x="853" y="172"/>
                  </a:lnTo>
                  <a:lnTo>
                    <a:pt x="849" y="140"/>
                  </a:lnTo>
                  <a:lnTo>
                    <a:pt x="845" y="128"/>
                  </a:lnTo>
                  <a:lnTo>
                    <a:pt x="841" y="120"/>
                  </a:lnTo>
                  <a:lnTo>
                    <a:pt x="837" y="144"/>
                  </a:lnTo>
                  <a:lnTo>
                    <a:pt x="832" y="152"/>
                  </a:lnTo>
                  <a:lnTo>
                    <a:pt x="828" y="160"/>
                  </a:lnTo>
                  <a:lnTo>
                    <a:pt x="824" y="132"/>
                  </a:lnTo>
                  <a:lnTo>
                    <a:pt x="820" y="120"/>
                  </a:lnTo>
                  <a:lnTo>
                    <a:pt x="816" y="116"/>
                  </a:lnTo>
                  <a:lnTo>
                    <a:pt x="812" y="128"/>
                  </a:lnTo>
                  <a:lnTo>
                    <a:pt x="808" y="144"/>
                  </a:lnTo>
                  <a:lnTo>
                    <a:pt x="804" y="164"/>
                  </a:lnTo>
                  <a:lnTo>
                    <a:pt x="800" y="184"/>
                  </a:lnTo>
                  <a:lnTo>
                    <a:pt x="796" y="180"/>
                  </a:lnTo>
                  <a:lnTo>
                    <a:pt x="792" y="184"/>
                  </a:lnTo>
                  <a:lnTo>
                    <a:pt x="788" y="184"/>
                  </a:lnTo>
                  <a:lnTo>
                    <a:pt x="784" y="176"/>
                  </a:lnTo>
                  <a:lnTo>
                    <a:pt x="780" y="192"/>
                  </a:lnTo>
                  <a:lnTo>
                    <a:pt x="776" y="188"/>
                  </a:lnTo>
                  <a:lnTo>
                    <a:pt x="772" y="200"/>
                  </a:lnTo>
                  <a:lnTo>
                    <a:pt x="768" y="188"/>
                  </a:lnTo>
                  <a:lnTo>
                    <a:pt x="764" y="192"/>
                  </a:lnTo>
                  <a:lnTo>
                    <a:pt x="760" y="208"/>
                  </a:lnTo>
                  <a:lnTo>
                    <a:pt x="756" y="220"/>
                  </a:lnTo>
                  <a:lnTo>
                    <a:pt x="752" y="244"/>
                  </a:lnTo>
                  <a:lnTo>
                    <a:pt x="748" y="256"/>
                  </a:lnTo>
                  <a:lnTo>
                    <a:pt x="744" y="284"/>
                  </a:lnTo>
                  <a:lnTo>
                    <a:pt x="740" y="268"/>
                  </a:lnTo>
                  <a:lnTo>
                    <a:pt x="736" y="268"/>
                  </a:lnTo>
                  <a:lnTo>
                    <a:pt x="732" y="256"/>
                  </a:lnTo>
                  <a:lnTo>
                    <a:pt x="728" y="228"/>
                  </a:lnTo>
                  <a:lnTo>
                    <a:pt x="724" y="216"/>
                  </a:lnTo>
                  <a:lnTo>
                    <a:pt x="720" y="188"/>
                  </a:lnTo>
                  <a:lnTo>
                    <a:pt x="716" y="180"/>
                  </a:lnTo>
                  <a:lnTo>
                    <a:pt x="712" y="180"/>
                  </a:lnTo>
                  <a:lnTo>
                    <a:pt x="708" y="168"/>
                  </a:lnTo>
                  <a:lnTo>
                    <a:pt x="704" y="168"/>
                  </a:lnTo>
                  <a:lnTo>
                    <a:pt x="700" y="172"/>
                  </a:lnTo>
                  <a:lnTo>
                    <a:pt x="696" y="172"/>
                  </a:lnTo>
                  <a:lnTo>
                    <a:pt x="692" y="180"/>
                  </a:lnTo>
                  <a:lnTo>
                    <a:pt x="688" y="176"/>
                  </a:lnTo>
                  <a:lnTo>
                    <a:pt x="684" y="208"/>
                  </a:lnTo>
                  <a:lnTo>
                    <a:pt x="680" y="232"/>
                  </a:lnTo>
                  <a:lnTo>
                    <a:pt x="676" y="244"/>
                  </a:lnTo>
                  <a:lnTo>
                    <a:pt x="672" y="288"/>
                  </a:lnTo>
                  <a:lnTo>
                    <a:pt x="668" y="264"/>
                  </a:lnTo>
                  <a:lnTo>
                    <a:pt x="664" y="244"/>
                  </a:lnTo>
                  <a:lnTo>
                    <a:pt x="660" y="244"/>
                  </a:lnTo>
                  <a:lnTo>
                    <a:pt x="656" y="220"/>
                  </a:lnTo>
                  <a:lnTo>
                    <a:pt x="652" y="200"/>
                  </a:lnTo>
                  <a:lnTo>
                    <a:pt x="648" y="188"/>
                  </a:lnTo>
                  <a:lnTo>
                    <a:pt x="644" y="160"/>
                  </a:lnTo>
                  <a:lnTo>
                    <a:pt x="640" y="124"/>
                  </a:lnTo>
                  <a:lnTo>
                    <a:pt x="636" y="128"/>
                  </a:lnTo>
                  <a:lnTo>
                    <a:pt x="632" y="136"/>
                  </a:lnTo>
                  <a:lnTo>
                    <a:pt x="628" y="160"/>
                  </a:lnTo>
                  <a:lnTo>
                    <a:pt x="624" y="144"/>
                  </a:lnTo>
                  <a:lnTo>
                    <a:pt x="620" y="160"/>
                  </a:lnTo>
                  <a:lnTo>
                    <a:pt x="616" y="148"/>
                  </a:lnTo>
                  <a:lnTo>
                    <a:pt x="612" y="132"/>
                  </a:lnTo>
                  <a:lnTo>
                    <a:pt x="608" y="124"/>
                  </a:lnTo>
                  <a:lnTo>
                    <a:pt x="604" y="120"/>
                  </a:lnTo>
                  <a:lnTo>
                    <a:pt x="600" y="128"/>
                  </a:lnTo>
                  <a:lnTo>
                    <a:pt x="596" y="92"/>
                  </a:lnTo>
                  <a:lnTo>
                    <a:pt x="592" y="96"/>
                  </a:lnTo>
                  <a:lnTo>
                    <a:pt x="588" y="112"/>
                  </a:lnTo>
                  <a:lnTo>
                    <a:pt x="584" y="136"/>
                  </a:lnTo>
                  <a:lnTo>
                    <a:pt x="580" y="136"/>
                  </a:lnTo>
                  <a:lnTo>
                    <a:pt x="576" y="172"/>
                  </a:lnTo>
                  <a:lnTo>
                    <a:pt x="572" y="164"/>
                  </a:lnTo>
                  <a:lnTo>
                    <a:pt x="568" y="152"/>
                  </a:lnTo>
                  <a:lnTo>
                    <a:pt x="564" y="140"/>
                  </a:lnTo>
                  <a:lnTo>
                    <a:pt x="560" y="148"/>
                  </a:lnTo>
                  <a:lnTo>
                    <a:pt x="556" y="144"/>
                  </a:lnTo>
                  <a:lnTo>
                    <a:pt x="552" y="172"/>
                  </a:lnTo>
                  <a:lnTo>
                    <a:pt x="548" y="204"/>
                  </a:lnTo>
                  <a:lnTo>
                    <a:pt x="544" y="224"/>
                  </a:lnTo>
                  <a:lnTo>
                    <a:pt x="540" y="248"/>
                  </a:lnTo>
                  <a:lnTo>
                    <a:pt x="536" y="264"/>
                  </a:lnTo>
                  <a:lnTo>
                    <a:pt x="532" y="260"/>
                  </a:lnTo>
                  <a:lnTo>
                    <a:pt x="528" y="248"/>
                  </a:lnTo>
                  <a:lnTo>
                    <a:pt x="524" y="240"/>
                  </a:lnTo>
                  <a:lnTo>
                    <a:pt x="520" y="220"/>
                  </a:lnTo>
                  <a:lnTo>
                    <a:pt x="516" y="228"/>
                  </a:lnTo>
                  <a:lnTo>
                    <a:pt x="508" y="216"/>
                  </a:lnTo>
                  <a:lnTo>
                    <a:pt x="504" y="228"/>
                  </a:lnTo>
                  <a:lnTo>
                    <a:pt x="500" y="196"/>
                  </a:lnTo>
                  <a:lnTo>
                    <a:pt x="496" y="180"/>
                  </a:lnTo>
                  <a:lnTo>
                    <a:pt x="492" y="176"/>
                  </a:lnTo>
                  <a:lnTo>
                    <a:pt x="488" y="168"/>
                  </a:lnTo>
                  <a:lnTo>
                    <a:pt x="484" y="168"/>
                  </a:lnTo>
                  <a:lnTo>
                    <a:pt x="480" y="144"/>
                  </a:lnTo>
                  <a:lnTo>
                    <a:pt x="476" y="136"/>
                  </a:lnTo>
                  <a:lnTo>
                    <a:pt x="472" y="128"/>
                  </a:lnTo>
                  <a:lnTo>
                    <a:pt x="468" y="112"/>
                  </a:lnTo>
                  <a:lnTo>
                    <a:pt x="464" y="104"/>
                  </a:lnTo>
                  <a:lnTo>
                    <a:pt x="460" y="100"/>
                  </a:lnTo>
                  <a:lnTo>
                    <a:pt x="456" y="92"/>
                  </a:lnTo>
                  <a:lnTo>
                    <a:pt x="452" y="64"/>
                  </a:lnTo>
                  <a:lnTo>
                    <a:pt x="448" y="80"/>
                  </a:lnTo>
                  <a:lnTo>
                    <a:pt x="444" y="104"/>
                  </a:lnTo>
                  <a:lnTo>
                    <a:pt x="440" y="112"/>
                  </a:lnTo>
                  <a:lnTo>
                    <a:pt x="436" y="148"/>
                  </a:lnTo>
                  <a:lnTo>
                    <a:pt x="432" y="160"/>
                  </a:lnTo>
                  <a:lnTo>
                    <a:pt x="428" y="152"/>
                  </a:lnTo>
                  <a:lnTo>
                    <a:pt x="424" y="124"/>
                  </a:lnTo>
                  <a:lnTo>
                    <a:pt x="420" y="68"/>
                  </a:lnTo>
                  <a:lnTo>
                    <a:pt x="416" y="48"/>
                  </a:lnTo>
                  <a:lnTo>
                    <a:pt x="412" y="36"/>
                  </a:lnTo>
                  <a:lnTo>
                    <a:pt x="408" y="48"/>
                  </a:lnTo>
                  <a:lnTo>
                    <a:pt x="404" y="64"/>
                  </a:lnTo>
                  <a:lnTo>
                    <a:pt x="400" y="88"/>
                  </a:lnTo>
                  <a:lnTo>
                    <a:pt x="396" y="88"/>
                  </a:lnTo>
                  <a:lnTo>
                    <a:pt x="392" y="104"/>
                  </a:lnTo>
                  <a:lnTo>
                    <a:pt x="388" y="68"/>
                  </a:lnTo>
                  <a:lnTo>
                    <a:pt x="384" y="80"/>
                  </a:lnTo>
                  <a:lnTo>
                    <a:pt x="380" y="76"/>
                  </a:lnTo>
                  <a:lnTo>
                    <a:pt x="376" y="48"/>
                  </a:lnTo>
                  <a:lnTo>
                    <a:pt x="372" y="56"/>
                  </a:lnTo>
                  <a:lnTo>
                    <a:pt x="368" y="68"/>
                  </a:lnTo>
                  <a:lnTo>
                    <a:pt x="364" y="80"/>
                  </a:lnTo>
                  <a:lnTo>
                    <a:pt x="360" y="60"/>
                  </a:lnTo>
                  <a:lnTo>
                    <a:pt x="356" y="60"/>
                  </a:lnTo>
                  <a:lnTo>
                    <a:pt x="352" y="68"/>
                  </a:lnTo>
                  <a:lnTo>
                    <a:pt x="348" y="72"/>
                  </a:lnTo>
                  <a:lnTo>
                    <a:pt x="344" y="84"/>
                  </a:lnTo>
                  <a:lnTo>
                    <a:pt x="340" y="120"/>
                  </a:lnTo>
                  <a:lnTo>
                    <a:pt x="336" y="116"/>
                  </a:lnTo>
                  <a:lnTo>
                    <a:pt x="332" y="128"/>
                  </a:lnTo>
                  <a:lnTo>
                    <a:pt x="328" y="136"/>
                  </a:lnTo>
                  <a:lnTo>
                    <a:pt x="324" y="148"/>
                  </a:lnTo>
                  <a:lnTo>
                    <a:pt x="320" y="128"/>
                  </a:lnTo>
                  <a:lnTo>
                    <a:pt x="316" y="128"/>
                  </a:lnTo>
                  <a:lnTo>
                    <a:pt x="312" y="112"/>
                  </a:lnTo>
                  <a:lnTo>
                    <a:pt x="308" y="92"/>
                  </a:lnTo>
                  <a:lnTo>
                    <a:pt x="304" y="88"/>
                  </a:lnTo>
                  <a:lnTo>
                    <a:pt x="300" y="116"/>
                  </a:lnTo>
                  <a:lnTo>
                    <a:pt x="296" y="124"/>
                  </a:lnTo>
                  <a:lnTo>
                    <a:pt x="292" y="120"/>
                  </a:lnTo>
                  <a:lnTo>
                    <a:pt x="288" y="116"/>
                  </a:lnTo>
                  <a:lnTo>
                    <a:pt x="284" y="148"/>
                  </a:lnTo>
                  <a:lnTo>
                    <a:pt x="280" y="160"/>
                  </a:lnTo>
                  <a:lnTo>
                    <a:pt x="276" y="192"/>
                  </a:lnTo>
                  <a:lnTo>
                    <a:pt x="272" y="220"/>
                  </a:lnTo>
                  <a:lnTo>
                    <a:pt x="268" y="212"/>
                  </a:lnTo>
                  <a:lnTo>
                    <a:pt x="264" y="220"/>
                  </a:lnTo>
                  <a:lnTo>
                    <a:pt x="260" y="204"/>
                  </a:lnTo>
                  <a:lnTo>
                    <a:pt x="256" y="196"/>
                  </a:lnTo>
                  <a:lnTo>
                    <a:pt x="252" y="188"/>
                  </a:lnTo>
                  <a:lnTo>
                    <a:pt x="248" y="136"/>
                  </a:lnTo>
                  <a:lnTo>
                    <a:pt x="244" y="120"/>
                  </a:lnTo>
                  <a:lnTo>
                    <a:pt x="240" y="128"/>
                  </a:lnTo>
                  <a:lnTo>
                    <a:pt x="236" y="120"/>
                  </a:lnTo>
                  <a:lnTo>
                    <a:pt x="232" y="160"/>
                  </a:lnTo>
                  <a:lnTo>
                    <a:pt x="228" y="176"/>
                  </a:lnTo>
                  <a:lnTo>
                    <a:pt x="224" y="200"/>
                  </a:lnTo>
                  <a:lnTo>
                    <a:pt x="220" y="228"/>
                  </a:lnTo>
                  <a:lnTo>
                    <a:pt x="216" y="228"/>
                  </a:lnTo>
                  <a:lnTo>
                    <a:pt x="212" y="236"/>
                  </a:lnTo>
                  <a:lnTo>
                    <a:pt x="208" y="212"/>
                  </a:lnTo>
                  <a:lnTo>
                    <a:pt x="204" y="212"/>
                  </a:lnTo>
                  <a:lnTo>
                    <a:pt x="200" y="224"/>
                  </a:lnTo>
                  <a:lnTo>
                    <a:pt x="196" y="204"/>
                  </a:lnTo>
                  <a:lnTo>
                    <a:pt x="192" y="192"/>
                  </a:lnTo>
                  <a:lnTo>
                    <a:pt x="188" y="192"/>
                  </a:lnTo>
                  <a:lnTo>
                    <a:pt x="184" y="196"/>
                  </a:lnTo>
                  <a:lnTo>
                    <a:pt x="180" y="188"/>
                  </a:lnTo>
                  <a:lnTo>
                    <a:pt x="176" y="204"/>
                  </a:lnTo>
                  <a:lnTo>
                    <a:pt x="172" y="204"/>
                  </a:lnTo>
                  <a:lnTo>
                    <a:pt x="168" y="224"/>
                  </a:lnTo>
                  <a:lnTo>
                    <a:pt x="164" y="232"/>
                  </a:lnTo>
                  <a:lnTo>
                    <a:pt x="160" y="268"/>
                  </a:lnTo>
                  <a:lnTo>
                    <a:pt x="156" y="264"/>
                  </a:lnTo>
                  <a:lnTo>
                    <a:pt x="152" y="264"/>
                  </a:lnTo>
                  <a:lnTo>
                    <a:pt x="148" y="276"/>
                  </a:lnTo>
                  <a:lnTo>
                    <a:pt x="144" y="272"/>
                  </a:lnTo>
                  <a:lnTo>
                    <a:pt x="140" y="224"/>
                  </a:lnTo>
                  <a:lnTo>
                    <a:pt x="136" y="240"/>
                  </a:lnTo>
                  <a:lnTo>
                    <a:pt x="132" y="212"/>
                  </a:lnTo>
                  <a:lnTo>
                    <a:pt x="128" y="216"/>
                  </a:lnTo>
                  <a:lnTo>
                    <a:pt x="124" y="196"/>
                  </a:lnTo>
                  <a:lnTo>
                    <a:pt x="120" y="188"/>
                  </a:lnTo>
                  <a:lnTo>
                    <a:pt x="116" y="144"/>
                  </a:lnTo>
                  <a:lnTo>
                    <a:pt x="112" y="128"/>
                  </a:lnTo>
                  <a:lnTo>
                    <a:pt x="108" y="120"/>
                  </a:lnTo>
                  <a:lnTo>
                    <a:pt x="104" y="128"/>
                  </a:lnTo>
                  <a:lnTo>
                    <a:pt x="100" y="144"/>
                  </a:lnTo>
                  <a:lnTo>
                    <a:pt x="96" y="164"/>
                  </a:lnTo>
                  <a:lnTo>
                    <a:pt x="92" y="156"/>
                  </a:lnTo>
                  <a:lnTo>
                    <a:pt x="88" y="148"/>
                  </a:lnTo>
                  <a:lnTo>
                    <a:pt x="84" y="164"/>
                  </a:lnTo>
                  <a:lnTo>
                    <a:pt x="80" y="168"/>
                  </a:lnTo>
                  <a:lnTo>
                    <a:pt x="76" y="156"/>
                  </a:lnTo>
                  <a:lnTo>
                    <a:pt x="72" y="156"/>
                  </a:lnTo>
                  <a:lnTo>
                    <a:pt x="68" y="124"/>
                  </a:lnTo>
                  <a:lnTo>
                    <a:pt x="64" y="140"/>
                  </a:lnTo>
                  <a:lnTo>
                    <a:pt x="60" y="120"/>
                  </a:lnTo>
                  <a:lnTo>
                    <a:pt x="56" y="116"/>
                  </a:lnTo>
                  <a:lnTo>
                    <a:pt x="52" y="104"/>
                  </a:lnTo>
                  <a:lnTo>
                    <a:pt x="48" y="40"/>
                  </a:lnTo>
                  <a:lnTo>
                    <a:pt x="44" y="32"/>
                  </a:lnTo>
                  <a:lnTo>
                    <a:pt x="40" y="40"/>
                  </a:lnTo>
                  <a:lnTo>
                    <a:pt x="36" y="24"/>
                  </a:lnTo>
                  <a:lnTo>
                    <a:pt x="32" y="36"/>
                  </a:lnTo>
                  <a:lnTo>
                    <a:pt x="28" y="36"/>
                  </a:lnTo>
                  <a:lnTo>
                    <a:pt x="24" y="56"/>
                  </a:lnTo>
                  <a:lnTo>
                    <a:pt x="20" y="64"/>
                  </a:lnTo>
                  <a:lnTo>
                    <a:pt x="16" y="76"/>
                  </a:lnTo>
                  <a:lnTo>
                    <a:pt x="12" y="116"/>
                  </a:lnTo>
                  <a:lnTo>
                    <a:pt x="8" y="136"/>
                  </a:lnTo>
                  <a:lnTo>
                    <a:pt x="4" y="152"/>
                  </a:lnTo>
                  <a:lnTo>
                    <a:pt x="0" y="152"/>
                  </a:lnTo>
                  <a:lnTo>
                    <a:pt x="0" y="128"/>
                  </a:lnTo>
                  <a:close/>
                </a:path>
              </a:pathLst>
            </a:custGeom>
            <a:solidFill>
              <a:srgbClr val="CCCCCC"/>
            </a:solidFill>
            <a:ln w="9525">
              <a:noFill/>
              <a:round/>
              <a:headEnd/>
              <a:tailEnd/>
            </a:ln>
          </p:spPr>
          <p:txBody>
            <a:bodyPr/>
            <a:lstStyle/>
            <a:p>
              <a:endParaRPr lang="en-GB"/>
            </a:p>
          </p:txBody>
        </p:sp>
        <p:sp>
          <p:nvSpPr>
            <p:cNvPr id="154" name="Freeform 178"/>
            <p:cNvSpPr>
              <a:spLocks/>
            </p:cNvSpPr>
            <p:nvPr/>
          </p:nvSpPr>
          <p:spPr bwMode="auto">
            <a:xfrm>
              <a:off x="7473702" y="4620543"/>
              <a:ext cx="1633537" cy="457200"/>
            </a:xfrm>
            <a:custGeom>
              <a:avLst/>
              <a:gdLst>
                <a:gd name="T0" fmla="*/ 80644962 w 1029"/>
                <a:gd name="T1" fmla="*/ 20161248 h 288"/>
                <a:gd name="T2" fmla="*/ 171370541 w 1029"/>
                <a:gd name="T3" fmla="*/ 252015617 h 288"/>
                <a:gd name="T4" fmla="*/ 262096145 w 1029"/>
                <a:gd name="T5" fmla="*/ 262096238 h 288"/>
                <a:gd name="T6" fmla="*/ 352821699 w 1029"/>
                <a:gd name="T7" fmla="*/ 504031235 h 288"/>
                <a:gd name="T8" fmla="*/ 443547352 w 1029"/>
                <a:gd name="T9" fmla="*/ 443547510 h 288"/>
                <a:gd name="T10" fmla="*/ 534272906 w 1029"/>
                <a:gd name="T11" fmla="*/ 534273097 h 288"/>
                <a:gd name="T12" fmla="*/ 624998461 w 1029"/>
                <a:gd name="T13" fmla="*/ 282257480 h 288"/>
                <a:gd name="T14" fmla="*/ 715724015 w 1029"/>
                <a:gd name="T15" fmla="*/ 312499342 h 288"/>
                <a:gd name="T16" fmla="*/ 806449569 w 1029"/>
                <a:gd name="T17" fmla="*/ 262096238 h 288"/>
                <a:gd name="T18" fmla="*/ 897175322 w 1029"/>
                <a:gd name="T19" fmla="*/ 90725611 h 288"/>
                <a:gd name="T20" fmla="*/ 987900876 w 1029"/>
                <a:gd name="T21" fmla="*/ 191531843 h 288"/>
                <a:gd name="T22" fmla="*/ 1078626430 w 1029"/>
                <a:gd name="T23" fmla="*/ 322579962 h 288"/>
                <a:gd name="T24" fmla="*/ 1169351984 w 1029"/>
                <a:gd name="T25" fmla="*/ 201612464 h 288"/>
                <a:gd name="T26" fmla="*/ 1260077538 w 1029"/>
                <a:gd name="T27" fmla="*/ 433466890 h 288"/>
                <a:gd name="T28" fmla="*/ 1360883710 w 1029"/>
                <a:gd name="T29" fmla="*/ 564514959 h 288"/>
                <a:gd name="T30" fmla="*/ 1451609264 w 1029"/>
                <a:gd name="T31" fmla="*/ 362902445 h 288"/>
                <a:gd name="T32" fmla="*/ 1542334818 w 1029"/>
                <a:gd name="T33" fmla="*/ 272176859 h 288"/>
                <a:gd name="T34" fmla="*/ 1633060372 w 1029"/>
                <a:gd name="T35" fmla="*/ 403224928 h 288"/>
                <a:gd name="T36" fmla="*/ 1723786323 w 1029"/>
                <a:gd name="T37" fmla="*/ 463708752 h 288"/>
                <a:gd name="T38" fmla="*/ 1814510290 w 1029"/>
                <a:gd name="T39" fmla="*/ 413305549 h 288"/>
                <a:gd name="T40" fmla="*/ 1905235844 w 1029"/>
                <a:gd name="T41" fmla="*/ 493950614 h 288"/>
                <a:gd name="T42" fmla="*/ 1995961398 w 1029"/>
                <a:gd name="T43" fmla="*/ 403224928 h 288"/>
                <a:gd name="T44" fmla="*/ 2086686952 w 1029"/>
                <a:gd name="T45" fmla="*/ 342741204 h 288"/>
                <a:gd name="T46" fmla="*/ 2147483647 w 1029"/>
                <a:gd name="T47" fmla="*/ 372983066 h 288"/>
                <a:gd name="T48" fmla="*/ 2147483647 w 1029"/>
                <a:gd name="T49" fmla="*/ 312499342 h 288"/>
                <a:gd name="T50" fmla="*/ 2147483647 w 1029"/>
                <a:gd name="T51" fmla="*/ 453628131 h 288"/>
                <a:gd name="T52" fmla="*/ 2147483647 w 1029"/>
                <a:gd name="T53" fmla="*/ 433466890 h 288"/>
                <a:gd name="T54" fmla="*/ 2147483647 w 1029"/>
                <a:gd name="T55" fmla="*/ 181451223 h 288"/>
                <a:gd name="T56" fmla="*/ 2147483647 w 1029"/>
                <a:gd name="T57" fmla="*/ 241934997 h 288"/>
                <a:gd name="T58" fmla="*/ 2147483647 w 1029"/>
                <a:gd name="T59" fmla="*/ 493950614 h 288"/>
                <a:gd name="T60" fmla="*/ 2147483647 w 1029"/>
                <a:gd name="T61" fmla="*/ 524192476 h 288"/>
                <a:gd name="T62" fmla="*/ 2147483647 w 1029"/>
                <a:gd name="T63" fmla="*/ 372983066 h 288"/>
                <a:gd name="T64" fmla="*/ 2147483647 w 1029"/>
                <a:gd name="T65" fmla="*/ 433466890 h 288"/>
                <a:gd name="T66" fmla="*/ 2086686952 w 1029"/>
                <a:gd name="T67" fmla="*/ 403224928 h 288"/>
                <a:gd name="T68" fmla="*/ 1995961398 w 1029"/>
                <a:gd name="T69" fmla="*/ 463708752 h 288"/>
                <a:gd name="T70" fmla="*/ 1905235844 w 1029"/>
                <a:gd name="T71" fmla="*/ 554434338 h 288"/>
                <a:gd name="T72" fmla="*/ 1814510290 w 1029"/>
                <a:gd name="T73" fmla="*/ 473789373 h 288"/>
                <a:gd name="T74" fmla="*/ 1723786323 w 1029"/>
                <a:gd name="T75" fmla="*/ 524192476 h 288"/>
                <a:gd name="T76" fmla="*/ 1633060372 w 1029"/>
                <a:gd name="T77" fmla="*/ 473789373 h 288"/>
                <a:gd name="T78" fmla="*/ 1542334818 w 1029"/>
                <a:gd name="T79" fmla="*/ 332660583 h 288"/>
                <a:gd name="T80" fmla="*/ 1451609264 w 1029"/>
                <a:gd name="T81" fmla="*/ 433466890 h 288"/>
                <a:gd name="T82" fmla="*/ 1360883710 w 1029"/>
                <a:gd name="T83" fmla="*/ 624998684 h 288"/>
                <a:gd name="T84" fmla="*/ 1260077538 w 1029"/>
                <a:gd name="T85" fmla="*/ 493950614 h 288"/>
                <a:gd name="T86" fmla="*/ 1169351984 w 1029"/>
                <a:gd name="T87" fmla="*/ 262096238 h 288"/>
                <a:gd name="T88" fmla="*/ 1078626430 w 1029"/>
                <a:gd name="T89" fmla="*/ 383063687 h 288"/>
                <a:gd name="T90" fmla="*/ 987900876 w 1029"/>
                <a:gd name="T91" fmla="*/ 262096238 h 288"/>
                <a:gd name="T92" fmla="*/ 897175322 w 1029"/>
                <a:gd name="T93" fmla="*/ 151209361 h 288"/>
                <a:gd name="T94" fmla="*/ 806449569 w 1029"/>
                <a:gd name="T95" fmla="*/ 322579962 h 288"/>
                <a:gd name="T96" fmla="*/ 715724015 w 1029"/>
                <a:gd name="T97" fmla="*/ 372983066 h 288"/>
                <a:gd name="T98" fmla="*/ 624998461 w 1029"/>
                <a:gd name="T99" fmla="*/ 342741204 h 288"/>
                <a:gd name="T100" fmla="*/ 534272906 w 1029"/>
                <a:gd name="T101" fmla="*/ 594756821 h 288"/>
                <a:gd name="T102" fmla="*/ 443547352 w 1029"/>
                <a:gd name="T103" fmla="*/ 514111856 h 288"/>
                <a:gd name="T104" fmla="*/ 352821699 w 1029"/>
                <a:gd name="T105" fmla="*/ 564514959 h 288"/>
                <a:gd name="T106" fmla="*/ 262096145 w 1029"/>
                <a:gd name="T107" fmla="*/ 322579962 h 288"/>
                <a:gd name="T108" fmla="*/ 171370541 w 1029"/>
                <a:gd name="T109" fmla="*/ 312499342 h 288"/>
                <a:gd name="T110" fmla="*/ 80644962 w 1029"/>
                <a:gd name="T111" fmla="*/ 90725611 h 288"/>
                <a:gd name="T112" fmla="*/ 0 w 1029"/>
                <a:gd name="T113" fmla="*/ 322579962 h 2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288"/>
                <a:gd name="T173" fmla="*/ 1029 w 1029"/>
                <a:gd name="T174" fmla="*/ 288 h 2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288">
                  <a:moveTo>
                    <a:pt x="0" y="128"/>
                  </a:moveTo>
                  <a:lnTo>
                    <a:pt x="4" y="128"/>
                  </a:lnTo>
                  <a:lnTo>
                    <a:pt x="8" y="112"/>
                  </a:lnTo>
                  <a:lnTo>
                    <a:pt x="12" y="92"/>
                  </a:lnTo>
                  <a:lnTo>
                    <a:pt x="16" y="52"/>
                  </a:lnTo>
                  <a:lnTo>
                    <a:pt x="20" y="40"/>
                  </a:lnTo>
                  <a:lnTo>
                    <a:pt x="24" y="32"/>
                  </a:lnTo>
                  <a:lnTo>
                    <a:pt x="28" y="12"/>
                  </a:lnTo>
                  <a:lnTo>
                    <a:pt x="32" y="8"/>
                  </a:lnTo>
                  <a:lnTo>
                    <a:pt x="36" y="0"/>
                  </a:lnTo>
                  <a:lnTo>
                    <a:pt x="40" y="16"/>
                  </a:lnTo>
                  <a:lnTo>
                    <a:pt x="44" y="8"/>
                  </a:lnTo>
                  <a:lnTo>
                    <a:pt x="48" y="12"/>
                  </a:lnTo>
                  <a:lnTo>
                    <a:pt x="52" y="80"/>
                  </a:lnTo>
                  <a:lnTo>
                    <a:pt x="56" y="92"/>
                  </a:lnTo>
                  <a:lnTo>
                    <a:pt x="60" y="96"/>
                  </a:lnTo>
                  <a:lnTo>
                    <a:pt x="64" y="116"/>
                  </a:lnTo>
                  <a:lnTo>
                    <a:pt x="68" y="100"/>
                  </a:lnTo>
                  <a:lnTo>
                    <a:pt x="72" y="132"/>
                  </a:lnTo>
                  <a:lnTo>
                    <a:pt x="76" y="132"/>
                  </a:lnTo>
                  <a:lnTo>
                    <a:pt x="80" y="144"/>
                  </a:lnTo>
                  <a:lnTo>
                    <a:pt x="84" y="140"/>
                  </a:lnTo>
                  <a:lnTo>
                    <a:pt x="88" y="124"/>
                  </a:lnTo>
                  <a:lnTo>
                    <a:pt x="92" y="132"/>
                  </a:lnTo>
                  <a:lnTo>
                    <a:pt x="96" y="140"/>
                  </a:lnTo>
                  <a:lnTo>
                    <a:pt x="100" y="120"/>
                  </a:lnTo>
                  <a:lnTo>
                    <a:pt x="104" y="104"/>
                  </a:lnTo>
                  <a:lnTo>
                    <a:pt x="108" y="92"/>
                  </a:lnTo>
                  <a:lnTo>
                    <a:pt x="112" y="100"/>
                  </a:lnTo>
                  <a:lnTo>
                    <a:pt x="116" y="120"/>
                  </a:lnTo>
                  <a:lnTo>
                    <a:pt x="120" y="164"/>
                  </a:lnTo>
                  <a:lnTo>
                    <a:pt x="124" y="168"/>
                  </a:lnTo>
                  <a:lnTo>
                    <a:pt x="128" y="188"/>
                  </a:lnTo>
                  <a:lnTo>
                    <a:pt x="132" y="188"/>
                  </a:lnTo>
                  <a:lnTo>
                    <a:pt x="136" y="216"/>
                  </a:lnTo>
                  <a:lnTo>
                    <a:pt x="140" y="200"/>
                  </a:lnTo>
                  <a:lnTo>
                    <a:pt x="144" y="248"/>
                  </a:lnTo>
                  <a:lnTo>
                    <a:pt x="148" y="248"/>
                  </a:lnTo>
                  <a:lnTo>
                    <a:pt x="152" y="240"/>
                  </a:lnTo>
                  <a:lnTo>
                    <a:pt x="156" y="240"/>
                  </a:lnTo>
                  <a:lnTo>
                    <a:pt x="160" y="240"/>
                  </a:lnTo>
                  <a:lnTo>
                    <a:pt x="164" y="208"/>
                  </a:lnTo>
                  <a:lnTo>
                    <a:pt x="168" y="200"/>
                  </a:lnTo>
                  <a:lnTo>
                    <a:pt x="172" y="180"/>
                  </a:lnTo>
                  <a:lnTo>
                    <a:pt x="176" y="176"/>
                  </a:lnTo>
                  <a:lnTo>
                    <a:pt x="180" y="164"/>
                  </a:lnTo>
                  <a:lnTo>
                    <a:pt x="184" y="172"/>
                  </a:lnTo>
                  <a:lnTo>
                    <a:pt x="188" y="164"/>
                  </a:lnTo>
                  <a:lnTo>
                    <a:pt x="192" y="168"/>
                  </a:lnTo>
                  <a:lnTo>
                    <a:pt x="196" y="180"/>
                  </a:lnTo>
                  <a:lnTo>
                    <a:pt x="200" y="200"/>
                  </a:lnTo>
                  <a:lnTo>
                    <a:pt x="204" y="188"/>
                  </a:lnTo>
                  <a:lnTo>
                    <a:pt x="208" y="188"/>
                  </a:lnTo>
                  <a:lnTo>
                    <a:pt x="212" y="212"/>
                  </a:lnTo>
                  <a:lnTo>
                    <a:pt x="216" y="204"/>
                  </a:lnTo>
                  <a:lnTo>
                    <a:pt x="220" y="204"/>
                  </a:lnTo>
                  <a:lnTo>
                    <a:pt x="224" y="176"/>
                  </a:lnTo>
                  <a:lnTo>
                    <a:pt x="228" y="152"/>
                  </a:lnTo>
                  <a:lnTo>
                    <a:pt x="232" y="136"/>
                  </a:lnTo>
                  <a:lnTo>
                    <a:pt x="236" y="96"/>
                  </a:lnTo>
                  <a:lnTo>
                    <a:pt x="240" y="104"/>
                  </a:lnTo>
                  <a:lnTo>
                    <a:pt x="244" y="96"/>
                  </a:lnTo>
                  <a:lnTo>
                    <a:pt x="248" y="112"/>
                  </a:lnTo>
                  <a:lnTo>
                    <a:pt x="252" y="164"/>
                  </a:lnTo>
                  <a:lnTo>
                    <a:pt x="256" y="168"/>
                  </a:lnTo>
                  <a:lnTo>
                    <a:pt x="260" y="180"/>
                  </a:lnTo>
                  <a:lnTo>
                    <a:pt x="264" y="192"/>
                  </a:lnTo>
                  <a:lnTo>
                    <a:pt x="268" y="184"/>
                  </a:lnTo>
                  <a:lnTo>
                    <a:pt x="272" y="192"/>
                  </a:lnTo>
                  <a:lnTo>
                    <a:pt x="276" y="168"/>
                  </a:lnTo>
                  <a:lnTo>
                    <a:pt x="280" y="136"/>
                  </a:lnTo>
                  <a:lnTo>
                    <a:pt x="284" y="124"/>
                  </a:lnTo>
                  <a:lnTo>
                    <a:pt x="288" y="92"/>
                  </a:lnTo>
                  <a:lnTo>
                    <a:pt x="292" y="96"/>
                  </a:lnTo>
                  <a:lnTo>
                    <a:pt x="296" y="100"/>
                  </a:lnTo>
                  <a:lnTo>
                    <a:pt x="300" y="92"/>
                  </a:lnTo>
                  <a:lnTo>
                    <a:pt x="304" y="64"/>
                  </a:lnTo>
                  <a:lnTo>
                    <a:pt x="308" y="68"/>
                  </a:lnTo>
                  <a:lnTo>
                    <a:pt x="312" y="88"/>
                  </a:lnTo>
                  <a:lnTo>
                    <a:pt x="316" y="104"/>
                  </a:lnTo>
                  <a:lnTo>
                    <a:pt x="320" y="104"/>
                  </a:lnTo>
                  <a:lnTo>
                    <a:pt x="324" y="124"/>
                  </a:lnTo>
                  <a:lnTo>
                    <a:pt x="328" y="112"/>
                  </a:lnTo>
                  <a:lnTo>
                    <a:pt x="332" y="104"/>
                  </a:lnTo>
                  <a:lnTo>
                    <a:pt x="336" y="92"/>
                  </a:lnTo>
                  <a:lnTo>
                    <a:pt x="340" y="96"/>
                  </a:lnTo>
                  <a:lnTo>
                    <a:pt x="344" y="60"/>
                  </a:lnTo>
                  <a:lnTo>
                    <a:pt x="348" y="48"/>
                  </a:lnTo>
                  <a:lnTo>
                    <a:pt x="352" y="44"/>
                  </a:lnTo>
                  <a:lnTo>
                    <a:pt x="356" y="36"/>
                  </a:lnTo>
                  <a:lnTo>
                    <a:pt x="360" y="32"/>
                  </a:lnTo>
                  <a:lnTo>
                    <a:pt x="364" y="52"/>
                  </a:lnTo>
                  <a:lnTo>
                    <a:pt x="368" y="44"/>
                  </a:lnTo>
                  <a:lnTo>
                    <a:pt x="372" y="32"/>
                  </a:lnTo>
                  <a:lnTo>
                    <a:pt x="376" y="24"/>
                  </a:lnTo>
                  <a:lnTo>
                    <a:pt x="380" y="52"/>
                  </a:lnTo>
                  <a:lnTo>
                    <a:pt x="384" y="56"/>
                  </a:lnTo>
                  <a:lnTo>
                    <a:pt x="388" y="44"/>
                  </a:lnTo>
                  <a:lnTo>
                    <a:pt x="392" y="76"/>
                  </a:lnTo>
                  <a:lnTo>
                    <a:pt x="396" y="64"/>
                  </a:lnTo>
                  <a:lnTo>
                    <a:pt x="400" y="64"/>
                  </a:lnTo>
                  <a:lnTo>
                    <a:pt x="404" y="40"/>
                  </a:lnTo>
                  <a:lnTo>
                    <a:pt x="408" y="24"/>
                  </a:lnTo>
                  <a:lnTo>
                    <a:pt x="412" y="12"/>
                  </a:lnTo>
                  <a:lnTo>
                    <a:pt x="416" y="20"/>
                  </a:lnTo>
                  <a:lnTo>
                    <a:pt x="420" y="44"/>
                  </a:lnTo>
                  <a:lnTo>
                    <a:pt x="424" y="100"/>
                  </a:lnTo>
                  <a:lnTo>
                    <a:pt x="428" y="128"/>
                  </a:lnTo>
                  <a:lnTo>
                    <a:pt x="432" y="136"/>
                  </a:lnTo>
                  <a:lnTo>
                    <a:pt x="436" y="124"/>
                  </a:lnTo>
                  <a:lnTo>
                    <a:pt x="440" y="88"/>
                  </a:lnTo>
                  <a:lnTo>
                    <a:pt x="444" y="80"/>
                  </a:lnTo>
                  <a:lnTo>
                    <a:pt x="448" y="56"/>
                  </a:lnTo>
                  <a:lnTo>
                    <a:pt x="452" y="40"/>
                  </a:lnTo>
                  <a:lnTo>
                    <a:pt x="456" y="68"/>
                  </a:lnTo>
                  <a:lnTo>
                    <a:pt x="460" y="76"/>
                  </a:lnTo>
                  <a:lnTo>
                    <a:pt x="464" y="80"/>
                  </a:lnTo>
                  <a:lnTo>
                    <a:pt x="468" y="88"/>
                  </a:lnTo>
                  <a:lnTo>
                    <a:pt x="472" y="104"/>
                  </a:lnTo>
                  <a:lnTo>
                    <a:pt x="476" y="112"/>
                  </a:lnTo>
                  <a:lnTo>
                    <a:pt x="480" y="120"/>
                  </a:lnTo>
                  <a:lnTo>
                    <a:pt x="484" y="140"/>
                  </a:lnTo>
                  <a:lnTo>
                    <a:pt x="488" y="140"/>
                  </a:lnTo>
                  <a:lnTo>
                    <a:pt x="492" y="152"/>
                  </a:lnTo>
                  <a:lnTo>
                    <a:pt x="496" y="156"/>
                  </a:lnTo>
                  <a:lnTo>
                    <a:pt x="500" y="172"/>
                  </a:lnTo>
                  <a:lnTo>
                    <a:pt x="504" y="200"/>
                  </a:lnTo>
                  <a:lnTo>
                    <a:pt x="508" y="192"/>
                  </a:lnTo>
                  <a:lnTo>
                    <a:pt x="516" y="204"/>
                  </a:lnTo>
                  <a:lnTo>
                    <a:pt x="520" y="196"/>
                  </a:lnTo>
                  <a:lnTo>
                    <a:pt x="524" y="216"/>
                  </a:lnTo>
                  <a:lnTo>
                    <a:pt x="528" y="224"/>
                  </a:lnTo>
                  <a:lnTo>
                    <a:pt x="532" y="236"/>
                  </a:lnTo>
                  <a:lnTo>
                    <a:pt x="536" y="236"/>
                  </a:lnTo>
                  <a:lnTo>
                    <a:pt x="540" y="224"/>
                  </a:lnTo>
                  <a:lnTo>
                    <a:pt x="544" y="200"/>
                  </a:lnTo>
                  <a:lnTo>
                    <a:pt x="548" y="180"/>
                  </a:lnTo>
                  <a:lnTo>
                    <a:pt x="552" y="148"/>
                  </a:lnTo>
                  <a:lnTo>
                    <a:pt x="556" y="120"/>
                  </a:lnTo>
                  <a:lnTo>
                    <a:pt x="560" y="124"/>
                  </a:lnTo>
                  <a:lnTo>
                    <a:pt x="564" y="116"/>
                  </a:lnTo>
                  <a:lnTo>
                    <a:pt x="568" y="124"/>
                  </a:lnTo>
                  <a:lnTo>
                    <a:pt x="572" y="136"/>
                  </a:lnTo>
                  <a:lnTo>
                    <a:pt x="576" y="144"/>
                  </a:lnTo>
                  <a:lnTo>
                    <a:pt x="580" y="112"/>
                  </a:lnTo>
                  <a:lnTo>
                    <a:pt x="584" y="112"/>
                  </a:lnTo>
                  <a:lnTo>
                    <a:pt x="588" y="88"/>
                  </a:lnTo>
                  <a:lnTo>
                    <a:pt x="592" y="68"/>
                  </a:lnTo>
                  <a:lnTo>
                    <a:pt x="596" y="68"/>
                  </a:lnTo>
                  <a:lnTo>
                    <a:pt x="600" y="100"/>
                  </a:lnTo>
                  <a:lnTo>
                    <a:pt x="604" y="96"/>
                  </a:lnTo>
                  <a:lnTo>
                    <a:pt x="608" y="100"/>
                  </a:lnTo>
                  <a:lnTo>
                    <a:pt x="612" y="108"/>
                  </a:lnTo>
                  <a:lnTo>
                    <a:pt x="616" y="124"/>
                  </a:lnTo>
                  <a:lnTo>
                    <a:pt x="620" y="136"/>
                  </a:lnTo>
                  <a:lnTo>
                    <a:pt x="624" y="120"/>
                  </a:lnTo>
                  <a:lnTo>
                    <a:pt x="628" y="136"/>
                  </a:lnTo>
                  <a:lnTo>
                    <a:pt x="632" y="112"/>
                  </a:lnTo>
                  <a:lnTo>
                    <a:pt x="636" y="104"/>
                  </a:lnTo>
                  <a:lnTo>
                    <a:pt x="640" y="100"/>
                  </a:lnTo>
                  <a:lnTo>
                    <a:pt x="644" y="136"/>
                  </a:lnTo>
                  <a:lnTo>
                    <a:pt x="648" y="160"/>
                  </a:lnTo>
                  <a:lnTo>
                    <a:pt x="652" y="176"/>
                  </a:lnTo>
                  <a:lnTo>
                    <a:pt x="656" y="192"/>
                  </a:lnTo>
                  <a:lnTo>
                    <a:pt x="660" y="216"/>
                  </a:lnTo>
                  <a:lnTo>
                    <a:pt x="664" y="220"/>
                  </a:lnTo>
                  <a:lnTo>
                    <a:pt x="668" y="240"/>
                  </a:lnTo>
                  <a:lnTo>
                    <a:pt x="672" y="260"/>
                  </a:lnTo>
                  <a:lnTo>
                    <a:pt x="676" y="220"/>
                  </a:lnTo>
                  <a:lnTo>
                    <a:pt x="680" y="208"/>
                  </a:lnTo>
                  <a:lnTo>
                    <a:pt x="684" y="184"/>
                  </a:lnTo>
                  <a:lnTo>
                    <a:pt x="688" y="152"/>
                  </a:lnTo>
                  <a:lnTo>
                    <a:pt x="692" y="156"/>
                  </a:lnTo>
                  <a:lnTo>
                    <a:pt x="696" y="148"/>
                  </a:lnTo>
                  <a:lnTo>
                    <a:pt x="700" y="148"/>
                  </a:lnTo>
                  <a:lnTo>
                    <a:pt x="704" y="144"/>
                  </a:lnTo>
                  <a:lnTo>
                    <a:pt x="708" y="144"/>
                  </a:lnTo>
                  <a:lnTo>
                    <a:pt x="712" y="152"/>
                  </a:lnTo>
                  <a:lnTo>
                    <a:pt x="716" y="156"/>
                  </a:lnTo>
                  <a:lnTo>
                    <a:pt x="720" y="164"/>
                  </a:lnTo>
                  <a:lnTo>
                    <a:pt x="724" y="192"/>
                  </a:lnTo>
                  <a:lnTo>
                    <a:pt x="728" y="200"/>
                  </a:lnTo>
                  <a:lnTo>
                    <a:pt x="732" y="232"/>
                  </a:lnTo>
                  <a:lnTo>
                    <a:pt x="736" y="244"/>
                  </a:lnTo>
                  <a:lnTo>
                    <a:pt x="740" y="244"/>
                  </a:lnTo>
                  <a:lnTo>
                    <a:pt x="744" y="260"/>
                  </a:lnTo>
                  <a:lnTo>
                    <a:pt x="748" y="232"/>
                  </a:lnTo>
                  <a:lnTo>
                    <a:pt x="752" y="216"/>
                  </a:lnTo>
                  <a:lnTo>
                    <a:pt x="756" y="196"/>
                  </a:lnTo>
                  <a:lnTo>
                    <a:pt x="760" y="184"/>
                  </a:lnTo>
                  <a:lnTo>
                    <a:pt x="764" y="168"/>
                  </a:lnTo>
                  <a:lnTo>
                    <a:pt x="768" y="164"/>
                  </a:lnTo>
                  <a:lnTo>
                    <a:pt x="772" y="176"/>
                  </a:lnTo>
                  <a:lnTo>
                    <a:pt x="776" y="164"/>
                  </a:lnTo>
                  <a:lnTo>
                    <a:pt x="780" y="168"/>
                  </a:lnTo>
                  <a:lnTo>
                    <a:pt x="784" y="152"/>
                  </a:lnTo>
                  <a:lnTo>
                    <a:pt x="788" y="160"/>
                  </a:lnTo>
                  <a:lnTo>
                    <a:pt x="792" y="160"/>
                  </a:lnTo>
                  <a:lnTo>
                    <a:pt x="796" y="156"/>
                  </a:lnTo>
                  <a:lnTo>
                    <a:pt x="800" y="160"/>
                  </a:lnTo>
                  <a:lnTo>
                    <a:pt x="804" y="140"/>
                  </a:lnTo>
                  <a:lnTo>
                    <a:pt x="808" y="120"/>
                  </a:lnTo>
                  <a:lnTo>
                    <a:pt x="812" y="104"/>
                  </a:lnTo>
                  <a:lnTo>
                    <a:pt x="816" y="92"/>
                  </a:lnTo>
                  <a:lnTo>
                    <a:pt x="820" y="96"/>
                  </a:lnTo>
                  <a:lnTo>
                    <a:pt x="824" y="108"/>
                  </a:lnTo>
                  <a:lnTo>
                    <a:pt x="828" y="136"/>
                  </a:lnTo>
                  <a:lnTo>
                    <a:pt x="832" y="124"/>
                  </a:lnTo>
                  <a:lnTo>
                    <a:pt x="837" y="120"/>
                  </a:lnTo>
                  <a:lnTo>
                    <a:pt x="841" y="96"/>
                  </a:lnTo>
                  <a:lnTo>
                    <a:pt x="845" y="104"/>
                  </a:lnTo>
                  <a:lnTo>
                    <a:pt x="849" y="112"/>
                  </a:lnTo>
                  <a:lnTo>
                    <a:pt x="853" y="144"/>
                  </a:lnTo>
                  <a:lnTo>
                    <a:pt x="857" y="140"/>
                  </a:lnTo>
                  <a:lnTo>
                    <a:pt x="861" y="172"/>
                  </a:lnTo>
                  <a:lnTo>
                    <a:pt x="865" y="148"/>
                  </a:lnTo>
                  <a:lnTo>
                    <a:pt x="869" y="136"/>
                  </a:lnTo>
                  <a:lnTo>
                    <a:pt x="873" y="156"/>
                  </a:lnTo>
                  <a:lnTo>
                    <a:pt x="877" y="144"/>
                  </a:lnTo>
                  <a:lnTo>
                    <a:pt x="881" y="140"/>
                  </a:lnTo>
                  <a:lnTo>
                    <a:pt x="885" y="144"/>
                  </a:lnTo>
                  <a:lnTo>
                    <a:pt x="889" y="144"/>
                  </a:lnTo>
                  <a:lnTo>
                    <a:pt x="893" y="136"/>
                  </a:lnTo>
                  <a:lnTo>
                    <a:pt x="897" y="124"/>
                  </a:lnTo>
                  <a:lnTo>
                    <a:pt x="901" y="124"/>
                  </a:lnTo>
                  <a:lnTo>
                    <a:pt x="905" y="104"/>
                  </a:lnTo>
                  <a:lnTo>
                    <a:pt x="909" y="128"/>
                  </a:lnTo>
                  <a:lnTo>
                    <a:pt x="913" y="124"/>
                  </a:lnTo>
                  <a:lnTo>
                    <a:pt x="917" y="140"/>
                  </a:lnTo>
                  <a:lnTo>
                    <a:pt x="921" y="168"/>
                  </a:lnTo>
                  <a:lnTo>
                    <a:pt x="925" y="160"/>
                  </a:lnTo>
                  <a:lnTo>
                    <a:pt x="929" y="180"/>
                  </a:lnTo>
                  <a:lnTo>
                    <a:pt x="933" y="180"/>
                  </a:lnTo>
                  <a:lnTo>
                    <a:pt x="937" y="180"/>
                  </a:lnTo>
                  <a:lnTo>
                    <a:pt x="941" y="156"/>
                  </a:lnTo>
                  <a:lnTo>
                    <a:pt x="945" y="144"/>
                  </a:lnTo>
                  <a:lnTo>
                    <a:pt x="949" y="104"/>
                  </a:lnTo>
                  <a:lnTo>
                    <a:pt x="953" y="88"/>
                  </a:lnTo>
                  <a:lnTo>
                    <a:pt x="957" y="108"/>
                  </a:lnTo>
                  <a:lnTo>
                    <a:pt x="961" y="108"/>
                  </a:lnTo>
                  <a:lnTo>
                    <a:pt x="965" y="140"/>
                  </a:lnTo>
                  <a:lnTo>
                    <a:pt x="969" y="148"/>
                  </a:lnTo>
                  <a:lnTo>
                    <a:pt x="973" y="172"/>
                  </a:lnTo>
                  <a:lnTo>
                    <a:pt x="977" y="180"/>
                  </a:lnTo>
                  <a:lnTo>
                    <a:pt x="981" y="176"/>
                  </a:lnTo>
                  <a:lnTo>
                    <a:pt x="985" y="188"/>
                  </a:lnTo>
                  <a:lnTo>
                    <a:pt x="989" y="184"/>
                  </a:lnTo>
                  <a:lnTo>
                    <a:pt x="993" y="176"/>
                  </a:lnTo>
                  <a:lnTo>
                    <a:pt x="997" y="128"/>
                  </a:lnTo>
                  <a:lnTo>
                    <a:pt x="1001" y="96"/>
                  </a:lnTo>
                  <a:lnTo>
                    <a:pt x="1005" y="84"/>
                  </a:lnTo>
                  <a:lnTo>
                    <a:pt x="1009" y="72"/>
                  </a:lnTo>
                  <a:lnTo>
                    <a:pt x="1013" y="64"/>
                  </a:lnTo>
                  <a:lnTo>
                    <a:pt x="1017" y="88"/>
                  </a:lnTo>
                  <a:lnTo>
                    <a:pt x="1021" y="100"/>
                  </a:lnTo>
                  <a:lnTo>
                    <a:pt x="1029" y="96"/>
                  </a:lnTo>
                  <a:lnTo>
                    <a:pt x="1029" y="120"/>
                  </a:lnTo>
                  <a:lnTo>
                    <a:pt x="1021" y="128"/>
                  </a:lnTo>
                  <a:lnTo>
                    <a:pt x="1017" y="112"/>
                  </a:lnTo>
                  <a:lnTo>
                    <a:pt x="1013" y="88"/>
                  </a:lnTo>
                  <a:lnTo>
                    <a:pt x="1009" y="96"/>
                  </a:lnTo>
                  <a:lnTo>
                    <a:pt x="1005" y="108"/>
                  </a:lnTo>
                  <a:lnTo>
                    <a:pt x="1001" y="120"/>
                  </a:lnTo>
                  <a:lnTo>
                    <a:pt x="997" y="152"/>
                  </a:lnTo>
                  <a:lnTo>
                    <a:pt x="993" y="200"/>
                  </a:lnTo>
                  <a:lnTo>
                    <a:pt x="989" y="208"/>
                  </a:lnTo>
                  <a:lnTo>
                    <a:pt x="985" y="212"/>
                  </a:lnTo>
                  <a:lnTo>
                    <a:pt x="981" y="200"/>
                  </a:lnTo>
                  <a:lnTo>
                    <a:pt x="977" y="204"/>
                  </a:lnTo>
                  <a:lnTo>
                    <a:pt x="973" y="196"/>
                  </a:lnTo>
                  <a:lnTo>
                    <a:pt x="969" y="172"/>
                  </a:lnTo>
                  <a:lnTo>
                    <a:pt x="965" y="164"/>
                  </a:lnTo>
                  <a:lnTo>
                    <a:pt x="961" y="132"/>
                  </a:lnTo>
                  <a:lnTo>
                    <a:pt x="957" y="132"/>
                  </a:lnTo>
                  <a:lnTo>
                    <a:pt x="953" y="112"/>
                  </a:lnTo>
                  <a:lnTo>
                    <a:pt x="949" y="128"/>
                  </a:lnTo>
                  <a:lnTo>
                    <a:pt x="945" y="168"/>
                  </a:lnTo>
                  <a:lnTo>
                    <a:pt x="941" y="180"/>
                  </a:lnTo>
                  <a:lnTo>
                    <a:pt x="937" y="208"/>
                  </a:lnTo>
                  <a:lnTo>
                    <a:pt x="933" y="204"/>
                  </a:lnTo>
                  <a:lnTo>
                    <a:pt x="929" y="204"/>
                  </a:lnTo>
                  <a:lnTo>
                    <a:pt x="925" y="184"/>
                  </a:lnTo>
                  <a:lnTo>
                    <a:pt x="921" y="192"/>
                  </a:lnTo>
                  <a:lnTo>
                    <a:pt x="917" y="164"/>
                  </a:lnTo>
                  <a:lnTo>
                    <a:pt x="913" y="148"/>
                  </a:lnTo>
                  <a:lnTo>
                    <a:pt x="909" y="156"/>
                  </a:lnTo>
                  <a:lnTo>
                    <a:pt x="905" y="128"/>
                  </a:lnTo>
                  <a:lnTo>
                    <a:pt x="901" y="148"/>
                  </a:lnTo>
                  <a:lnTo>
                    <a:pt x="897" y="148"/>
                  </a:lnTo>
                  <a:lnTo>
                    <a:pt x="893" y="160"/>
                  </a:lnTo>
                  <a:lnTo>
                    <a:pt x="889" y="168"/>
                  </a:lnTo>
                  <a:lnTo>
                    <a:pt x="885" y="168"/>
                  </a:lnTo>
                  <a:lnTo>
                    <a:pt x="881" y="164"/>
                  </a:lnTo>
                  <a:lnTo>
                    <a:pt x="877" y="168"/>
                  </a:lnTo>
                  <a:lnTo>
                    <a:pt x="873" y="180"/>
                  </a:lnTo>
                  <a:lnTo>
                    <a:pt x="869" y="160"/>
                  </a:lnTo>
                  <a:lnTo>
                    <a:pt x="865" y="172"/>
                  </a:lnTo>
                  <a:lnTo>
                    <a:pt x="861" y="196"/>
                  </a:lnTo>
                  <a:lnTo>
                    <a:pt x="857" y="164"/>
                  </a:lnTo>
                  <a:lnTo>
                    <a:pt x="853" y="172"/>
                  </a:lnTo>
                  <a:lnTo>
                    <a:pt x="849" y="140"/>
                  </a:lnTo>
                  <a:lnTo>
                    <a:pt x="845" y="128"/>
                  </a:lnTo>
                  <a:lnTo>
                    <a:pt x="841" y="120"/>
                  </a:lnTo>
                  <a:lnTo>
                    <a:pt x="837" y="144"/>
                  </a:lnTo>
                  <a:lnTo>
                    <a:pt x="832" y="152"/>
                  </a:lnTo>
                  <a:lnTo>
                    <a:pt x="828" y="160"/>
                  </a:lnTo>
                  <a:lnTo>
                    <a:pt x="824" y="132"/>
                  </a:lnTo>
                  <a:lnTo>
                    <a:pt x="820" y="120"/>
                  </a:lnTo>
                  <a:lnTo>
                    <a:pt x="816" y="116"/>
                  </a:lnTo>
                  <a:lnTo>
                    <a:pt x="812" y="128"/>
                  </a:lnTo>
                  <a:lnTo>
                    <a:pt x="808" y="144"/>
                  </a:lnTo>
                  <a:lnTo>
                    <a:pt x="804" y="164"/>
                  </a:lnTo>
                  <a:lnTo>
                    <a:pt x="800" y="184"/>
                  </a:lnTo>
                  <a:lnTo>
                    <a:pt x="796" y="180"/>
                  </a:lnTo>
                  <a:lnTo>
                    <a:pt x="792" y="184"/>
                  </a:lnTo>
                  <a:lnTo>
                    <a:pt x="788" y="184"/>
                  </a:lnTo>
                  <a:lnTo>
                    <a:pt x="784" y="176"/>
                  </a:lnTo>
                  <a:lnTo>
                    <a:pt x="780" y="192"/>
                  </a:lnTo>
                  <a:lnTo>
                    <a:pt x="776" y="188"/>
                  </a:lnTo>
                  <a:lnTo>
                    <a:pt x="772" y="200"/>
                  </a:lnTo>
                  <a:lnTo>
                    <a:pt x="768" y="188"/>
                  </a:lnTo>
                  <a:lnTo>
                    <a:pt x="764" y="192"/>
                  </a:lnTo>
                  <a:lnTo>
                    <a:pt x="760" y="208"/>
                  </a:lnTo>
                  <a:lnTo>
                    <a:pt x="756" y="220"/>
                  </a:lnTo>
                  <a:lnTo>
                    <a:pt x="752" y="244"/>
                  </a:lnTo>
                  <a:lnTo>
                    <a:pt x="748" y="256"/>
                  </a:lnTo>
                  <a:lnTo>
                    <a:pt x="744" y="284"/>
                  </a:lnTo>
                  <a:lnTo>
                    <a:pt x="740" y="268"/>
                  </a:lnTo>
                  <a:lnTo>
                    <a:pt x="736" y="268"/>
                  </a:lnTo>
                  <a:lnTo>
                    <a:pt x="732" y="256"/>
                  </a:lnTo>
                  <a:lnTo>
                    <a:pt x="728" y="228"/>
                  </a:lnTo>
                  <a:lnTo>
                    <a:pt x="724" y="216"/>
                  </a:lnTo>
                  <a:lnTo>
                    <a:pt x="720" y="188"/>
                  </a:lnTo>
                  <a:lnTo>
                    <a:pt x="716" y="180"/>
                  </a:lnTo>
                  <a:lnTo>
                    <a:pt x="712" y="180"/>
                  </a:lnTo>
                  <a:lnTo>
                    <a:pt x="708" y="168"/>
                  </a:lnTo>
                  <a:lnTo>
                    <a:pt x="704" y="168"/>
                  </a:lnTo>
                  <a:lnTo>
                    <a:pt x="700" y="172"/>
                  </a:lnTo>
                  <a:lnTo>
                    <a:pt x="696" y="172"/>
                  </a:lnTo>
                  <a:lnTo>
                    <a:pt x="692" y="180"/>
                  </a:lnTo>
                  <a:lnTo>
                    <a:pt x="688" y="176"/>
                  </a:lnTo>
                  <a:lnTo>
                    <a:pt x="684" y="208"/>
                  </a:lnTo>
                  <a:lnTo>
                    <a:pt x="680" y="232"/>
                  </a:lnTo>
                  <a:lnTo>
                    <a:pt x="676" y="244"/>
                  </a:lnTo>
                  <a:lnTo>
                    <a:pt x="672" y="288"/>
                  </a:lnTo>
                  <a:lnTo>
                    <a:pt x="668" y="264"/>
                  </a:lnTo>
                  <a:lnTo>
                    <a:pt x="664" y="244"/>
                  </a:lnTo>
                  <a:lnTo>
                    <a:pt x="660" y="244"/>
                  </a:lnTo>
                  <a:lnTo>
                    <a:pt x="656" y="220"/>
                  </a:lnTo>
                  <a:lnTo>
                    <a:pt x="652" y="200"/>
                  </a:lnTo>
                  <a:lnTo>
                    <a:pt x="648" y="188"/>
                  </a:lnTo>
                  <a:lnTo>
                    <a:pt x="644" y="160"/>
                  </a:lnTo>
                  <a:lnTo>
                    <a:pt x="640" y="124"/>
                  </a:lnTo>
                  <a:lnTo>
                    <a:pt x="636" y="128"/>
                  </a:lnTo>
                  <a:lnTo>
                    <a:pt x="632" y="136"/>
                  </a:lnTo>
                  <a:lnTo>
                    <a:pt x="628" y="160"/>
                  </a:lnTo>
                  <a:lnTo>
                    <a:pt x="624" y="144"/>
                  </a:lnTo>
                  <a:lnTo>
                    <a:pt x="620" y="160"/>
                  </a:lnTo>
                  <a:lnTo>
                    <a:pt x="616" y="148"/>
                  </a:lnTo>
                  <a:lnTo>
                    <a:pt x="612" y="132"/>
                  </a:lnTo>
                  <a:lnTo>
                    <a:pt x="608" y="124"/>
                  </a:lnTo>
                  <a:lnTo>
                    <a:pt x="604" y="120"/>
                  </a:lnTo>
                  <a:lnTo>
                    <a:pt x="600" y="128"/>
                  </a:lnTo>
                  <a:lnTo>
                    <a:pt x="596" y="92"/>
                  </a:lnTo>
                  <a:lnTo>
                    <a:pt x="592" y="96"/>
                  </a:lnTo>
                  <a:lnTo>
                    <a:pt x="588" y="112"/>
                  </a:lnTo>
                  <a:lnTo>
                    <a:pt x="584" y="136"/>
                  </a:lnTo>
                  <a:lnTo>
                    <a:pt x="580" y="136"/>
                  </a:lnTo>
                  <a:lnTo>
                    <a:pt x="576" y="172"/>
                  </a:lnTo>
                  <a:lnTo>
                    <a:pt x="572" y="164"/>
                  </a:lnTo>
                  <a:lnTo>
                    <a:pt x="568" y="152"/>
                  </a:lnTo>
                  <a:lnTo>
                    <a:pt x="564" y="140"/>
                  </a:lnTo>
                  <a:lnTo>
                    <a:pt x="560" y="148"/>
                  </a:lnTo>
                  <a:lnTo>
                    <a:pt x="556" y="144"/>
                  </a:lnTo>
                  <a:lnTo>
                    <a:pt x="552" y="172"/>
                  </a:lnTo>
                  <a:lnTo>
                    <a:pt x="548" y="204"/>
                  </a:lnTo>
                  <a:lnTo>
                    <a:pt x="544" y="224"/>
                  </a:lnTo>
                  <a:lnTo>
                    <a:pt x="540" y="248"/>
                  </a:lnTo>
                  <a:lnTo>
                    <a:pt x="536" y="264"/>
                  </a:lnTo>
                  <a:lnTo>
                    <a:pt x="532" y="260"/>
                  </a:lnTo>
                  <a:lnTo>
                    <a:pt x="528" y="248"/>
                  </a:lnTo>
                  <a:lnTo>
                    <a:pt x="524" y="240"/>
                  </a:lnTo>
                  <a:lnTo>
                    <a:pt x="520" y="220"/>
                  </a:lnTo>
                  <a:lnTo>
                    <a:pt x="516" y="228"/>
                  </a:lnTo>
                  <a:lnTo>
                    <a:pt x="508" y="216"/>
                  </a:lnTo>
                  <a:lnTo>
                    <a:pt x="504" y="228"/>
                  </a:lnTo>
                  <a:lnTo>
                    <a:pt x="500" y="196"/>
                  </a:lnTo>
                  <a:lnTo>
                    <a:pt x="496" y="180"/>
                  </a:lnTo>
                  <a:lnTo>
                    <a:pt x="492" y="176"/>
                  </a:lnTo>
                  <a:lnTo>
                    <a:pt x="488" y="168"/>
                  </a:lnTo>
                  <a:lnTo>
                    <a:pt x="484" y="168"/>
                  </a:lnTo>
                  <a:lnTo>
                    <a:pt x="480" y="144"/>
                  </a:lnTo>
                  <a:lnTo>
                    <a:pt x="476" y="136"/>
                  </a:lnTo>
                  <a:lnTo>
                    <a:pt x="472" y="128"/>
                  </a:lnTo>
                  <a:lnTo>
                    <a:pt x="468" y="112"/>
                  </a:lnTo>
                  <a:lnTo>
                    <a:pt x="464" y="104"/>
                  </a:lnTo>
                  <a:lnTo>
                    <a:pt x="460" y="100"/>
                  </a:lnTo>
                  <a:lnTo>
                    <a:pt x="456" y="92"/>
                  </a:lnTo>
                  <a:lnTo>
                    <a:pt x="452" y="64"/>
                  </a:lnTo>
                  <a:lnTo>
                    <a:pt x="448" y="80"/>
                  </a:lnTo>
                  <a:lnTo>
                    <a:pt x="444" y="104"/>
                  </a:lnTo>
                  <a:lnTo>
                    <a:pt x="440" y="112"/>
                  </a:lnTo>
                  <a:lnTo>
                    <a:pt x="436" y="148"/>
                  </a:lnTo>
                  <a:lnTo>
                    <a:pt x="432" y="160"/>
                  </a:lnTo>
                  <a:lnTo>
                    <a:pt x="428" y="152"/>
                  </a:lnTo>
                  <a:lnTo>
                    <a:pt x="424" y="124"/>
                  </a:lnTo>
                  <a:lnTo>
                    <a:pt x="420" y="68"/>
                  </a:lnTo>
                  <a:lnTo>
                    <a:pt x="416" y="48"/>
                  </a:lnTo>
                  <a:lnTo>
                    <a:pt x="412" y="36"/>
                  </a:lnTo>
                  <a:lnTo>
                    <a:pt x="408" y="48"/>
                  </a:lnTo>
                  <a:lnTo>
                    <a:pt x="404" y="64"/>
                  </a:lnTo>
                  <a:lnTo>
                    <a:pt x="400" y="88"/>
                  </a:lnTo>
                  <a:lnTo>
                    <a:pt x="396" y="88"/>
                  </a:lnTo>
                  <a:lnTo>
                    <a:pt x="392" y="104"/>
                  </a:lnTo>
                  <a:lnTo>
                    <a:pt x="388" y="68"/>
                  </a:lnTo>
                  <a:lnTo>
                    <a:pt x="384" y="80"/>
                  </a:lnTo>
                  <a:lnTo>
                    <a:pt x="380" y="76"/>
                  </a:lnTo>
                  <a:lnTo>
                    <a:pt x="376" y="48"/>
                  </a:lnTo>
                  <a:lnTo>
                    <a:pt x="372" y="56"/>
                  </a:lnTo>
                  <a:lnTo>
                    <a:pt x="368" y="68"/>
                  </a:lnTo>
                  <a:lnTo>
                    <a:pt x="364" y="80"/>
                  </a:lnTo>
                  <a:lnTo>
                    <a:pt x="360" y="60"/>
                  </a:lnTo>
                  <a:lnTo>
                    <a:pt x="356" y="60"/>
                  </a:lnTo>
                  <a:lnTo>
                    <a:pt x="352" y="68"/>
                  </a:lnTo>
                  <a:lnTo>
                    <a:pt x="348" y="72"/>
                  </a:lnTo>
                  <a:lnTo>
                    <a:pt x="344" y="84"/>
                  </a:lnTo>
                  <a:lnTo>
                    <a:pt x="340" y="120"/>
                  </a:lnTo>
                  <a:lnTo>
                    <a:pt x="336" y="116"/>
                  </a:lnTo>
                  <a:lnTo>
                    <a:pt x="332" y="128"/>
                  </a:lnTo>
                  <a:lnTo>
                    <a:pt x="328" y="136"/>
                  </a:lnTo>
                  <a:lnTo>
                    <a:pt x="324" y="148"/>
                  </a:lnTo>
                  <a:lnTo>
                    <a:pt x="320" y="128"/>
                  </a:lnTo>
                  <a:lnTo>
                    <a:pt x="316" y="128"/>
                  </a:lnTo>
                  <a:lnTo>
                    <a:pt x="312" y="112"/>
                  </a:lnTo>
                  <a:lnTo>
                    <a:pt x="308" y="92"/>
                  </a:lnTo>
                  <a:lnTo>
                    <a:pt x="304" y="88"/>
                  </a:lnTo>
                  <a:lnTo>
                    <a:pt x="300" y="116"/>
                  </a:lnTo>
                  <a:lnTo>
                    <a:pt x="296" y="124"/>
                  </a:lnTo>
                  <a:lnTo>
                    <a:pt x="292" y="120"/>
                  </a:lnTo>
                  <a:lnTo>
                    <a:pt x="288" y="116"/>
                  </a:lnTo>
                  <a:lnTo>
                    <a:pt x="284" y="148"/>
                  </a:lnTo>
                  <a:lnTo>
                    <a:pt x="280" y="160"/>
                  </a:lnTo>
                  <a:lnTo>
                    <a:pt x="276" y="192"/>
                  </a:lnTo>
                  <a:lnTo>
                    <a:pt x="272" y="220"/>
                  </a:lnTo>
                  <a:lnTo>
                    <a:pt x="268" y="212"/>
                  </a:lnTo>
                  <a:lnTo>
                    <a:pt x="264" y="220"/>
                  </a:lnTo>
                  <a:lnTo>
                    <a:pt x="260" y="204"/>
                  </a:lnTo>
                  <a:lnTo>
                    <a:pt x="256" y="196"/>
                  </a:lnTo>
                  <a:lnTo>
                    <a:pt x="252" y="188"/>
                  </a:lnTo>
                  <a:lnTo>
                    <a:pt x="248" y="136"/>
                  </a:lnTo>
                  <a:lnTo>
                    <a:pt x="244" y="120"/>
                  </a:lnTo>
                  <a:lnTo>
                    <a:pt x="240" y="128"/>
                  </a:lnTo>
                  <a:lnTo>
                    <a:pt x="236" y="120"/>
                  </a:lnTo>
                  <a:lnTo>
                    <a:pt x="232" y="160"/>
                  </a:lnTo>
                  <a:lnTo>
                    <a:pt x="228" y="176"/>
                  </a:lnTo>
                  <a:lnTo>
                    <a:pt x="224" y="200"/>
                  </a:lnTo>
                  <a:lnTo>
                    <a:pt x="220" y="228"/>
                  </a:lnTo>
                  <a:lnTo>
                    <a:pt x="216" y="228"/>
                  </a:lnTo>
                  <a:lnTo>
                    <a:pt x="212" y="236"/>
                  </a:lnTo>
                  <a:lnTo>
                    <a:pt x="208" y="212"/>
                  </a:lnTo>
                  <a:lnTo>
                    <a:pt x="204" y="212"/>
                  </a:lnTo>
                  <a:lnTo>
                    <a:pt x="200" y="224"/>
                  </a:lnTo>
                  <a:lnTo>
                    <a:pt x="196" y="204"/>
                  </a:lnTo>
                  <a:lnTo>
                    <a:pt x="192" y="192"/>
                  </a:lnTo>
                  <a:lnTo>
                    <a:pt x="188" y="192"/>
                  </a:lnTo>
                  <a:lnTo>
                    <a:pt x="184" y="196"/>
                  </a:lnTo>
                  <a:lnTo>
                    <a:pt x="180" y="188"/>
                  </a:lnTo>
                  <a:lnTo>
                    <a:pt x="176" y="204"/>
                  </a:lnTo>
                  <a:lnTo>
                    <a:pt x="172" y="204"/>
                  </a:lnTo>
                  <a:lnTo>
                    <a:pt x="168" y="224"/>
                  </a:lnTo>
                  <a:lnTo>
                    <a:pt x="164" y="232"/>
                  </a:lnTo>
                  <a:lnTo>
                    <a:pt x="160" y="268"/>
                  </a:lnTo>
                  <a:lnTo>
                    <a:pt x="156" y="264"/>
                  </a:lnTo>
                  <a:lnTo>
                    <a:pt x="152" y="264"/>
                  </a:lnTo>
                  <a:lnTo>
                    <a:pt x="148" y="276"/>
                  </a:lnTo>
                  <a:lnTo>
                    <a:pt x="144" y="272"/>
                  </a:lnTo>
                  <a:lnTo>
                    <a:pt x="140" y="224"/>
                  </a:lnTo>
                  <a:lnTo>
                    <a:pt x="136" y="240"/>
                  </a:lnTo>
                  <a:lnTo>
                    <a:pt x="132" y="212"/>
                  </a:lnTo>
                  <a:lnTo>
                    <a:pt x="128" y="216"/>
                  </a:lnTo>
                  <a:lnTo>
                    <a:pt x="124" y="196"/>
                  </a:lnTo>
                  <a:lnTo>
                    <a:pt x="120" y="188"/>
                  </a:lnTo>
                  <a:lnTo>
                    <a:pt x="116" y="144"/>
                  </a:lnTo>
                  <a:lnTo>
                    <a:pt x="112" y="128"/>
                  </a:lnTo>
                  <a:lnTo>
                    <a:pt x="108" y="120"/>
                  </a:lnTo>
                  <a:lnTo>
                    <a:pt x="104" y="128"/>
                  </a:lnTo>
                  <a:lnTo>
                    <a:pt x="100" y="144"/>
                  </a:lnTo>
                  <a:lnTo>
                    <a:pt x="96" y="164"/>
                  </a:lnTo>
                  <a:lnTo>
                    <a:pt x="92" y="156"/>
                  </a:lnTo>
                  <a:lnTo>
                    <a:pt x="88" y="148"/>
                  </a:lnTo>
                  <a:lnTo>
                    <a:pt x="84" y="164"/>
                  </a:lnTo>
                  <a:lnTo>
                    <a:pt x="80" y="168"/>
                  </a:lnTo>
                  <a:lnTo>
                    <a:pt x="76" y="156"/>
                  </a:lnTo>
                  <a:lnTo>
                    <a:pt x="72" y="156"/>
                  </a:lnTo>
                  <a:lnTo>
                    <a:pt x="68" y="124"/>
                  </a:lnTo>
                  <a:lnTo>
                    <a:pt x="64" y="140"/>
                  </a:lnTo>
                  <a:lnTo>
                    <a:pt x="60" y="120"/>
                  </a:lnTo>
                  <a:lnTo>
                    <a:pt x="56" y="116"/>
                  </a:lnTo>
                  <a:lnTo>
                    <a:pt x="52" y="104"/>
                  </a:lnTo>
                  <a:lnTo>
                    <a:pt x="48" y="40"/>
                  </a:lnTo>
                  <a:lnTo>
                    <a:pt x="44" y="32"/>
                  </a:lnTo>
                  <a:lnTo>
                    <a:pt x="40" y="40"/>
                  </a:lnTo>
                  <a:lnTo>
                    <a:pt x="36" y="24"/>
                  </a:lnTo>
                  <a:lnTo>
                    <a:pt x="32" y="36"/>
                  </a:lnTo>
                  <a:lnTo>
                    <a:pt x="28" y="36"/>
                  </a:lnTo>
                  <a:lnTo>
                    <a:pt x="24" y="56"/>
                  </a:lnTo>
                  <a:lnTo>
                    <a:pt x="20" y="64"/>
                  </a:lnTo>
                  <a:lnTo>
                    <a:pt x="16" y="76"/>
                  </a:lnTo>
                  <a:lnTo>
                    <a:pt x="12" y="116"/>
                  </a:lnTo>
                  <a:lnTo>
                    <a:pt x="8" y="136"/>
                  </a:lnTo>
                  <a:lnTo>
                    <a:pt x="4" y="152"/>
                  </a:lnTo>
                  <a:lnTo>
                    <a:pt x="0" y="152"/>
                  </a:lnTo>
                  <a:lnTo>
                    <a:pt x="0" y="128"/>
                  </a:lnTo>
                </a:path>
              </a:pathLst>
            </a:custGeom>
            <a:noFill/>
            <a:ln w="0">
              <a:solidFill>
                <a:srgbClr val="CCCCCC"/>
              </a:solidFill>
              <a:prstDash val="solid"/>
              <a:round/>
              <a:headEnd/>
              <a:tailEnd/>
            </a:ln>
          </p:spPr>
          <p:txBody>
            <a:bodyPr/>
            <a:lstStyle/>
            <a:p>
              <a:endParaRPr lang="en-GB"/>
            </a:p>
          </p:txBody>
        </p:sp>
        <p:sp>
          <p:nvSpPr>
            <p:cNvPr id="155" name="Freeform 179"/>
            <p:cNvSpPr>
              <a:spLocks/>
            </p:cNvSpPr>
            <p:nvPr/>
          </p:nvSpPr>
          <p:spPr bwMode="auto">
            <a:xfrm>
              <a:off x="7473702" y="4569743"/>
              <a:ext cx="1633537" cy="520700"/>
            </a:xfrm>
            <a:custGeom>
              <a:avLst/>
              <a:gdLst>
                <a:gd name="T0" fmla="*/ 80644962 w 1029"/>
                <a:gd name="T1" fmla="*/ 0 h 328"/>
                <a:gd name="T2" fmla="*/ 171370541 w 1029"/>
                <a:gd name="T3" fmla="*/ 403224949 h 328"/>
                <a:gd name="T4" fmla="*/ 262096145 w 1029"/>
                <a:gd name="T5" fmla="*/ 352821843 h 328"/>
                <a:gd name="T6" fmla="*/ 352821699 w 1029"/>
                <a:gd name="T7" fmla="*/ 655240580 h 328"/>
                <a:gd name="T8" fmla="*/ 443547352 w 1029"/>
                <a:gd name="T9" fmla="*/ 473789397 h 328"/>
                <a:gd name="T10" fmla="*/ 534272906 w 1029"/>
                <a:gd name="T11" fmla="*/ 624998716 h 328"/>
                <a:gd name="T12" fmla="*/ 624998461 w 1029"/>
                <a:gd name="T13" fmla="*/ 403224949 h 328"/>
                <a:gd name="T14" fmla="*/ 715724015 w 1029"/>
                <a:gd name="T15" fmla="*/ 463708776 h 328"/>
                <a:gd name="T16" fmla="*/ 806449569 w 1029"/>
                <a:gd name="T17" fmla="*/ 322579979 h 328"/>
                <a:gd name="T18" fmla="*/ 897175322 w 1029"/>
                <a:gd name="T19" fmla="*/ 131048126 h 328"/>
                <a:gd name="T20" fmla="*/ 987900876 w 1029"/>
                <a:gd name="T21" fmla="*/ 272176873 h 328"/>
                <a:gd name="T22" fmla="*/ 1078626430 w 1029"/>
                <a:gd name="T23" fmla="*/ 433466912 h 328"/>
                <a:gd name="T24" fmla="*/ 1169351984 w 1029"/>
                <a:gd name="T25" fmla="*/ 272176873 h 328"/>
                <a:gd name="T26" fmla="*/ 1260077538 w 1029"/>
                <a:gd name="T27" fmla="*/ 655240580 h 328"/>
                <a:gd name="T28" fmla="*/ 1360883710 w 1029"/>
                <a:gd name="T29" fmla="*/ 645159958 h 328"/>
                <a:gd name="T30" fmla="*/ 1451609264 w 1029"/>
                <a:gd name="T31" fmla="*/ 383063707 h 328"/>
                <a:gd name="T32" fmla="*/ 1542334818 w 1029"/>
                <a:gd name="T33" fmla="*/ 292338115 h 328"/>
                <a:gd name="T34" fmla="*/ 1633060372 w 1029"/>
                <a:gd name="T35" fmla="*/ 463708776 h 328"/>
                <a:gd name="T36" fmla="*/ 1723786323 w 1029"/>
                <a:gd name="T37" fmla="*/ 554434367 h 328"/>
                <a:gd name="T38" fmla="*/ 1814510290 w 1029"/>
                <a:gd name="T39" fmla="*/ 544353746 h 328"/>
                <a:gd name="T40" fmla="*/ 1905235844 w 1029"/>
                <a:gd name="T41" fmla="*/ 655240580 h 328"/>
                <a:gd name="T42" fmla="*/ 1995961398 w 1029"/>
                <a:gd name="T43" fmla="*/ 554434367 h 328"/>
                <a:gd name="T44" fmla="*/ 2086686952 w 1029"/>
                <a:gd name="T45" fmla="*/ 302418737 h 328"/>
                <a:gd name="T46" fmla="*/ 2147483647 w 1029"/>
                <a:gd name="T47" fmla="*/ 433466912 h 328"/>
                <a:gd name="T48" fmla="*/ 2147483647 w 1029"/>
                <a:gd name="T49" fmla="*/ 443547533 h 328"/>
                <a:gd name="T50" fmla="*/ 2147483647 w 1029"/>
                <a:gd name="T51" fmla="*/ 493950640 h 328"/>
                <a:gd name="T52" fmla="*/ 2147483647 w 1029"/>
                <a:gd name="T53" fmla="*/ 544353746 h 328"/>
                <a:gd name="T54" fmla="*/ 2147483647 w 1029"/>
                <a:gd name="T55" fmla="*/ 221773767 h 328"/>
                <a:gd name="T56" fmla="*/ 2147483647 w 1029"/>
                <a:gd name="T57" fmla="*/ 282257494 h 328"/>
                <a:gd name="T58" fmla="*/ 2147483647 w 1029"/>
                <a:gd name="T59" fmla="*/ 614918095 h 328"/>
                <a:gd name="T60" fmla="*/ 2147483647 w 1029"/>
                <a:gd name="T61" fmla="*/ 554434367 h 328"/>
                <a:gd name="T62" fmla="*/ 2147483647 w 1029"/>
                <a:gd name="T63" fmla="*/ 504031261 h 328"/>
                <a:gd name="T64" fmla="*/ 2147483647 w 1029"/>
                <a:gd name="T65" fmla="*/ 493950640 h 328"/>
                <a:gd name="T66" fmla="*/ 2086686952 w 1029"/>
                <a:gd name="T67" fmla="*/ 362902464 h 328"/>
                <a:gd name="T68" fmla="*/ 1995961398 w 1029"/>
                <a:gd name="T69" fmla="*/ 624998716 h 328"/>
                <a:gd name="T70" fmla="*/ 1905235844 w 1029"/>
                <a:gd name="T71" fmla="*/ 715724307 h 328"/>
                <a:gd name="T72" fmla="*/ 1814510290 w 1029"/>
                <a:gd name="T73" fmla="*/ 614918095 h 328"/>
                <a:gd name="T74" fmla="*/ 1723786323 w 1029"/>
                <a:gd name="T75" fmla="*/ 614918095 h 328"/>
                <a:gd name="T76" fmla="*/ 1633060372 w 1029"/>
                <a:gd name="T77" fmla="*/ 524192503 h 328"/>
                <a:gd name="T78" fmla="*/ 1542334818 w 1029"/>
                <a:gd name="T79" fmla="*/ 352821843 h 328"/>
                <a:gd name="T80" fmla="*/ 1451609264 w 1029"/>
                <a:gd name="T81" fmla="*/ 443547533 h 328"/>
                <a:gd name="T82" fmla="*/ 1360883710 w 1029"/>
                <a:gd name="T83" fmla="*/ 705643686 h 328"/>
                <a:gd name="T84" fmla="*/ 1260077538 w 1029"/>
                <a:gd name="T85" fmla="*/ 725804928 h 328"/>
                <a:gd name="T86" fmla="*/ 1169351984 w 1029"/>
                <a:gd name="T87" fmla="*/ 332660600 h 328"/>
                <a:gd name="T88" fmla="*/ 1078626430 w 1029"/>
                <a:gd name="T89" fmla="*/ 504031261 h 328"/>
                <a:gd name="T90" fmla="*/ 987900876 w 1029"/>
                <a:gd name="T91" fmla="*/ 332660600 h 328"/>
                <a:gd name="T92" fmla="*/ 897175322 w 1029"/>
                <a:gd name="T93" fmla="*/ 201612475 h 328"/>
                <a:gd name="T94" fmla="*/ 806449569 w 1029"/>
                <a:gd name="T95" fmla="*/ 383063707 h 328"/>
                <a:gd name="T96" fmla="*/ 715724015 w 1029"/>
                <a:gd name="T97" fmla="*/ 524192503 h 328"/>
                <a:gd name="T98" fmla="*/ 624998461 w 1029"/>
                <a:gd name="T99" fmla="*/ 463708776 h 328"/>
                <a:gd name="T100" fmla="*/ 534272906 w 1029"/>
                <a:gd name="T101" fmla="*/ 685482443 h 328"/>
                <a:gd name="T102" fmla="*/ 443547352 w 1029"/>
                <a:gd name="T103" fmla="*/ 534273125 h 328"/>
                <a:gd name="T104" fmla="*/ 352821699 w 1029"/>
                <a:gd name="T105" fmla="*/ 725804928 h 328"/>
                <a:gd name="T106" fmla="*/ 262096145 w 1029"/>
                <a:gd name="T107" fmla="*/ 413305570 h 328"/>
                <a:gd name="T108" fmla="*/ 171370541 w 1029"/>
                <a:gd name="T109" fmla="*/ 473789397 h 328"/>
                <a:gd name="T110" fmla="*/ 80644962 w 1029"/>
                <a:gd name="T111" fmla="*/ 70564374 h 328"/>
                <a:gd name="T112" fmla="*/ 0 w 1029"/>
                <a:gd name="T113" fmla="*/ 403224949 h 3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328"/>
                <a:gd name="T173" fmla="*/ 1029 w 1029"/>
                <a:gd name="T174" fmla="*/ 328 h 3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328">
                  <a:moveTo>
                    <a:pt x="0" y="160"/>
                  </a:moveTo>
                  <a:lnTo>
                    <a:pt x="4" y="156"/>
                  </a:lnTo>
                  <a:lnTo>
                    <a:pt x="8" y="144"/>
                  </a:lnTo>
                  <a:lnTo>
                    <a:pt x="12" y="104"/>
                  </a:lnTo>
                  <a:lnTo>
                    <a:pt x="16" y="88"/>
                  </a:lnTo>
                  <a:lnTo>
                    <a:pt x="20" y="68"/>
                  </a:lnTo>
                  <a:lnTo>
                    <a:pt x="24" y="32"/>
                  </a:lnTo>
                  <a:lnTo>
                    <a:pt x="28" y="16"/>
                  </a:lnTo>
                  <a:lnTo>
                    <a:pt x="32" y="0"/>
                  </a:lnTo>
                  <a:lnTo>
                    <a:pt x="36" y="16"/>
                  </a:lnTo>
                  <a:lnTo>
                    <a:pt x="40" y="8"/>
                  </a:lnTo>
                  <a:lnTo>
                    <a:pt x="44" y="4"/>
                  </a:lnTo>
                  <a:lnTo>
                    <a:pt x="48" y="56"/>
                  </a:lnTo>
                  <a:lnTo>
                    <a:pt x="52" y="88"/>
                  </a:lnTo>
                  <a:lnTo>
                    <a:pt x="56" y="112"/>
                  </a:lnTo>
                  <a:lnTo>
                    <a:pt x="60" y="132"/>
                  </a:lnTo>
                  <a:lnTo>
                    <a:pt x="64" y="152"/>
                  </a:lnTo>
                  <a:lnTo>
                    <a:pt x="68" y="160"/>
                  </a:lnTo>
                  <a:lnTo>
                    <a:pt x="72" y="176"/>
                  </a:lnTo>
                  <a:lnTo>
                    <a:pt x="76" y="176"/>
                  </a:lnTo>
                  <a:lnTo>
                    <a:pt x="80" y="176"/>
                  </a:lnTo>
                  <a:lnTo>
                    <a:pt x="84" y="168"/>
                  </a:lnTo>
                  <a:lnTo>
                    <a:pt x="88" y="148"/>
                  </a:lnTo>
                  <a:lnTo>
                    <a:pt x="92" y="176"/>
                  </a:lnTo>
                  <a:lnTo>
                    <a:pt x="96" y="160"/>
                  </a:lnTo>
                  <a:lnTo>
                    <a:pt x="100" y="140"/>
                  </a:lnTo>
                  <a:lnTo>
                    <a:pt x="104" y="140"/>
                  </a:lnTo>
                  <a:lnTo>
                    <a:pt x="108" y="136"/>
                  </a:lnTo>
                  <a:lnTo>
                    <a:pt x="112" y="148"/>
                  </a:lnTo>
                  <a:lnTo>
                    <a:pt x="116" y="184"/>
                  </a:lnTo>
                  <a:lnTo>
                    <a:pt x="120" y="220"/>
                  </a:lnTo>
                  <a:lnTo>
                    <a:pt x="124" y="216"/>
                  </a:lnTo>
                  <a:lnTo>
                    <a:pt x="128" y="240"/>
                  </a:lnTo>
                  <a:lnTo>
                    <a:pt x="132" y="268"/>
                  </a:lnTo>
                  <a:lnTo>
                    <a:pt x="136" y="276"/>
                  </a:lnTo>
                  <a:lnTo>
                    <a:pt x="140" y="260"/>
                  </a:lnTo>
                  <a:lnTo>
                    <a:pt x="144" y="284"/>
                  </a:lnTo>
                  <a:lnTo>
                    <a:pt x="148" y="284"/>
                  </a:lnTo>
                  <a:lnTo>
                    <a:pt x="152" y="304"/>
                  </a:lnTo>
                  <a:lnTo>
                    <a:pt x="156" y="284"/>
                  </a:lnTo>
                  <a:lnTo>
                    <a:pt x="160" y="284"/>
                  </a:lnTo>
                  <a:lnTo>
                    <a:pt x="164" y="256"/>
                  </a:lnTo>
                  <a:lnTo>
                    <a:pt x="168" y="212"/>
                  </a:lnTo>
                  <a:lnTo>
                    <a:pt x="172" y="208"/>
                  </a:lnTo>
                  <a:lnTo>
                    <a:pt x="176" y="188"/>
                  </a:lnTo>
                  <a:lnTo>
                    <a:pt x="180" y="188"/>
                  </a:lnTo>
                  <a:lnTo>
                    <a:pt x="184" y="172"/>
                  </a:lnTo>
                  <a:lnTo>
                    <a:pt x="188" y="204"/>
                  </a:lnTo>
                  <a:lnTo>
                    <a:pt x="192" y="200"/>
                  </a:lnTo>
                  <a:lnTo>
                    <a:pt x="196" y="224"/>
                  </a:lnTo>
                  <a:lnTo>
                    <a:pt x="200" y="244"/>
                  </a:lnTo>
                  <a:lnTo>
                    <a:pt x="204" y="240"/>
                  </a:lnTo>
                  <a:lnTo>
                    <a:pt x="208" y="256"/>
                  </a:lnTo>
                  <a:lnTo>
                    <a:pt x="212" y="248"/>
                  </a:lnTo>
                  <a:lnTo>
                    <a:pt x="216" y="256"/>
                  </a:lnTo>
                  <a:lnTo>
                    <a:pt x="220" y="236"/>
                  </a:lnTo>
                  <a:lnTo>
                    <a:pt x="224" y="208"/>
                  </a:lnTo>
                  <a:lnTo>
                    <a:pt x="228" y="176"/>
                  </a:lnTo>
                  <a:lnTo>
                    <a:pt x="232" y="160"/>
                  </a:lnTo>
                  <a:lnTo>
                    <a:pt x="236" y="128"/>
                  </a:lnTo>
                  <a:lnTo>
                    <a:pt x="240" y="140"/>
                  </a:lnTo>
                  <a:lnTo>
                    <a:pt x="244" y="140"/>
                  </a:lnTo>
                  <a:lnTo>
                    <a:pt x="248" y="160"/>
                  </a:lnTo>
                  <a:lnTo>
                    <a:pt x="252" y="192"/>
                  </a:lnTo>
                  <a:lnTo>
                    <a:pt x="256" y="192"/>
                  </a:lnTo>
                  <a:lnTo>
                    <a:pt x="260" y="224"/>
                  </a:lnTo>
                  <a:lnTo>
                    <a:pt x="264" y="232"/>
                  </a:lnTo>
                  <a:lnTo>
                    <a:pt x="268" y="244"/>
                  </a:lnTo>
                  <a:lnTo>
                    <a:pt x="272" y="224"/>
                  </a:lnTo>
                  <a:lnTo>
                    <a:pt x="276" y="236"/>
                  </a:lnTo>
                  <a:lnTo>
                    <a:pt x="280" y="208"/>
                  </a:lnTo>
                  <a:lnTo>
                    <a:pt x="284" y="184"/>
                  </a:lnTo>
                  <a:lnTo>
                    <a:pt x="288" y="176"/>
                  </a:lnTo>
                  <a:lnTo>
                    <a:pt x="292" y="144"/>
                  </a:lnTo>
                  <a:lnTo>
                    <a:pt x="296" y="112"/>
                  </a:lnTo>
                  <a:lnTo>
                    <a:pt x="300" y="100"/>
                  </a:lnTo>
                  <a:lnTo>
                    <a:pt x="304" y="96"/>
                  </a:lnTo>
                  <a:lnTo>
                    <a:pt x="308" y="92"/>
                  </a:lnTo>
                  <a:lnTo>
                    <a:pt x="312" y="80"/>
                  </a:lnTo>
                  <a:lnTo>
                    <a:pt x="316" y="120"/>
                  </a:lnTo>
                  <a:lnTo>
                    <a:pt x="320" y="128"/>
                  </a:lnTo>
                  <a:lnTo>
                    <a:pt x="324" y="144"/>
                  </a:lnTo>
                  <a:lnTo>
                    <a:pt x="328" y="136"/>
                  </a:lnTo>
                  <a:lnTo>
                    <a:pt x="332" y="116"/>
                  </a:lnTo>
                  <a:lnTo>
                    <a:pt x="336" y="92"/>
                  </a:lnTo>
                  <a:lnTo>
                    <a:pt x="340" y="84"/>
                  </a:lnTo>
                  <a:lnTo>
                    <a:pt x="344" y="60"/>
                  </a:lnTo>
                  <a:lnTo>
                    <a:pt x="348" y="40"/>
                  </a:lnTo>
                  <a:lnTo>
                    <a:pt x="352" y="60"/>
                  </a:lnTo>
                  <a:lnTo>
                    <a:pt x="356" y="52"/>
                  </a:lnTo>
                  <a:lnTo>
                    <a:pt x="360" y="52"/>
                  </a:lnTo>
                  <a:lnTo>
                    <a:pt x="364" y="72"/>
                  </a:lnTo>
                  <a:lnTo>
                    <a:pt x="368" y="44"/>
                  </a:lnTo>
                  <a:lnTo>
                    <a:pt x="372" y="48"/>
                  </a:lnTo>
                  <a:lnTo>
                    <a:pt x="376" y="52"/>
                  </a:lnTo>
                  <a:lnTo>
                    <a:pt x="380" y="76"/>
                  </a:lnTo>
                  <a:lnTo>
                    <a:pt x="384" y="96"/>
                  </a:lnTo>
                  <a:lnTo>
                    <a:pt x="388" y="92"/>
                  </a:lnTo>
                  <a:lnTo>
                    <a:pt x="392" y="108"/>
                  </a:lnTo>
                  <a:lnTo>
                    <a:pt x="396" y="108"/>
                  </a:lnTo>
                  <a:lnTo>
                    <a:pt x="400" y="88"/>
                  </a:lnTo>
                  <a:lnTo>
                    <a:pt x="404" y="56"/>
                  </a:lnTo>
                  <a:lnTo>
                    <a:pt x="408" y="56"/>
                  </a:lnTo>
                  <a:lnTo>
                    <a:pt x="412" y="44"/>
                  </a:lnTo>
                  <a:lnTo>
                    <a:pt x="416" y="76"/>
                  </a:lnTo>
                  <a:lnTo>
                    <a:pt x="420" y="96"/>
                  </a:lnTo>
                  <a:lnTo>
                    <a:pt x="424" y="120"/>
                  </a:lnTo>
                  <a:lnTo>
                    <a:pt x="428" y="172"/>
                  </a:lnTo>
                  <a:lnTo>
                    <a:pt x="432" y="160"/>
                  </a:lnTo>
                  <a:lnTo>
                    <a:pt x="436" y="156"/>
                  </a:lnTo>
                  <a:lnTo>
                    <a:pt x="440" y="116"/>
                  </a:lnTo>
                  <a:lnTo>
                    <a:pt x="444" y="88"/>
                  </a:lnTo>
                  <a:lnTo>
                    <a:pt x="448" y="64"/>
                  </a:lnTo>
                  <a:lnTo>
                    <a:pt x="452" y="68"/>
                  </a:lnTo>
                  <a:lnTo>
                    <a:pt x="456" y="76"/>
                  </a:lnTo>
                  <a:lnTo>
                    <a:pt x="460" y="76"/>
                  </a:lnTo>
                  <a:lnTo>
                    <a:pt x="464" y="108"/>
                  </a:lnTo>
                  <a:lnTo>
                    <a:pt x="468" y="116"/>
                  </a:lnTo>
                  <a:lnTo>
                    <a:pt x="472" y="120"/>
                  </a:lnTo>
                  <a:lnTo>
                    <a:pt x="476" y="140"/>
                  </a:lnTo>
                  <a:lnTo>
                    <a:pt x="480" y="140"/>
                  </a:lnTo>
                  <a:lnTo>
                    <a:pt x="484" y="156"/>
                  </a:lnTo>
                  <a:lnTo>
                    <a:pt x="488" y="172"/>
                  </a:lnTo>
                  <a:lnTo>
                    <a:pt x="492" y="192"/>
                  </a:lnTo>
                  <a:lnTo>
                    <a:pt x="496" y="240"/>
                  </a:lnTo>
                  <a:lnTo>
                    <a:pt x="500" y="260"/>
                  </a:lnTo>
                  <a:lnTo>
                    <a:pt x="504" y="272"/>
                  </a:lnTo>
                  <a:lnTo>
                    <a:pt x="508" y="248"/>
                  </a:lnTo>
                  <a:lnTo>
                    <a:pt x="516" y="240"/>
                  </a:lnTo>
                  <a:lnTo>
                    <a:pt x="520" y="256"/>
                  </a:lnTo>
                  <a:lnTo>
                    <a:pt x="524" y="256"/>
                  </a:lnTo>
                  <a:lnTo>
                    <a:pt x="528" y="260"/>
                  </a:lnTo>
                  <a:lnTo>
                    <a:pt x="532" y="280"/>
                  </a:lnTo>
                  <a:lnTo>
                    <a:pt x="536" y="272"/>
                  </a:lnTo>
                  <a:lnTo>
                    <a:pt x="540" y="256"/>
                  </a:lnTo>
                  <a:lnTo>
                    <a:pt x="544" y="216"/>
                  </a:lnTo>
                  <a:lnTo>
                    <a:pt x="548" y="212"/>
                  </a:lnTo>
                  <a:lnTo>
                    <a:pt x="552" y="176"/>
                  </a:lnTo>
                  <a:lnTo>
                    <a:pt x="556" y="152"/>
                  </a:lnTo>
                  <a:lnTo>
                    <a:pt x="560" y="152"/>
                  </a:lnTo>
                  <a:lnTo>
                    <a:pt x="564" y="168"/>
                  </a:lnTo>
                  <a:lnTo>
                    <a:pt x="568" y="172"/>
                  </a:lnTo>
                  <a:lnTo>
                    <a:pt x="572" y="180"/>
                  </a:lnTo>
                  <a:lnTo>
                    <a:pt x="576" y="152"/>
                  </a:lnTo>
                  <a:lnTo>
                    <a:pt x="580" y="128"/>
                  </a:lnTo>
                  <a:lnTo>
                    <a:pt x="584" y="100"/>
                  </a:lnTo>
                  <a:lnTo>
                    <a:pt x="588" y="84"/>
                  </a:lnTo>
                  <a:lnTo>
                    <a:pt x="592" y="72"/>
                  </a:lnTo>
                  <a:lnTo>
                    <a:pt x="596" y="108"/>
                  </a:lnTo>
                  <a:lnTo>
                    <a:pt x="600" y="108"/>
                  </a:lnTo>
                  <a:lnTo>
                    <a:pt x="604" y="92"/>
                  </a:lnTo>
                  <a:lnTo>
                    <a:pt x="608" y="100"/>
                  </a:lnTo>
                  <a:lnTo>
                    <a:pt x="612" y="116"/>
                  </a:lnTo>
                  <a:lnTo>
                    <a:pt x="616" y="132"/>
                  </a:lnTo>
                  <a:lnTo>
                    <a:pt x="620" y="148"/>
                  </a:lnTo>
                  <a:lnTo>
                    <a:pt x="624" y="156"/>
                  </a:lnTo>
                  <a:lnTo>
                    <a:pt x="628" y="140"/>
                  </a:lnTo>
                  <a:lnTo>
                    <a:pt x="632" y="140"/>
                  </a:lnTo>
                  <a:lnTo>
                    <a:pt x="636" y="124"/>
                  </a:lnTo>
                  <a:lnTo>
                    <a:pt x="640" y="140"/>
                  </a:lnTo>
                  <a:lnTo>
                    <a:pt x="644" y="160"/>
                  </a:lnTo>
                  <a:lnTo>
                    <a:pt x="648" y="184"/>
                  </a:lnTo>
                  <a:lnTo>
                    <a:pt x="652" y="192"/>
                  </a:lnTo>
                  <a:lnTo>
                    <a:pt x="656" y="220"/>
                  </a:lnTo>
                  <a:lnTo>
                    <a:pt x="660" y="260"/>
                  </a:lnTo>
                  <a:lnTo>
                    <a:pt x="664" y="272"/>
                  </a:lnTo>
                  <a:lnTo>
                    <a:pt x="668" y="272"/>
                  </a:lnTo>
                  <a:lnTo>
                    <a:pt x="672" y="276"/>
                  </a:lnTo>
                  <a:lnTo>
                    <a:pt x="676" y="256"/>
                  </a:lnTo>
                  <a:lnTo>
                    <a:pt x="680" y="236"/>
                  </a:lnTo>
                  <a:lnTo>
                    <a:pt x="684" y="220"/>
                  </a:lnTo>
                  <a:lnTo>
                    <a:pt x="688" y="208"/>
                  </a:lnTo>
                  <a:lnTo>
                    <a:pt x="692" y="196"/>
                  </a:lnTo>
                  <a:lnTo>
                    <a:pt x="696" y="188"/>
                  </a:lnTo>
                  <a:lnTo>
                    <a:pt x="700" y="180"/>
                  </a:lnTo>
                  <a:lnTo>
                    <a:pt x="704" y="192"/>
                  </a:lnTo>
                  <a:lnTo>
                    <a:pt x="708" y="176"/>
                  </a:lnTo>
                  <a:lnTo>
                    <a:pt x="712" y="200"/>
                  </a:lnTo>
                  <a:lnTo>
                    <a:pt x="716" y="200"/>
                  </a:lnTo>
                  <a:lnTo>
                    <a:pt x="720" y="216"/>
                  </a:lnTo>
                  <a:lnTo>
                    <a:pt x="724" y="244"/>
                  </a:lnTo>
                  <a:lnTo>
                    <a:pt x="728" y="256"/>
                  </a:lnTo>
                  <a:lnTo>
                    <a:pt x="732" y="292"/>
                  </a:lnTo>
                  <a:lnTo>
                    <a:pt x="736" y="300"/>
                  </a:lnTo>
                  <a:lnTo>
                    <a:pt x="740" y="284"/>
                  </a:lnTo>
                  <a:lnTo>
                    <a:pt x="744" y="304"/>
                  </a:lnTo>
                  <a:lnTo>
                    <a:pt x="748" y="288"/>
                  </a:lnTo>
                  <a:lnTo>
                    <a:pt x="752" y="276"/>
                  </a:lnTo>
                  <a:lnTo>
                    <a:pt x="756" y="260"/>
                  </a:lnTo>
                  <a:lnTo>
                    <a:pt x="760" y="228"/>
                  </a:lnTo>
                  <a:lnTo>
                    <a:pt x="764" y="204"/>
                  </a:lnTo>
                  <a:lnTo>
                    <a:pt x="768" y="196"/>
                  </a:lnTo>
                  <a:lnTo>
                    <a:pt x="772" y="188"/>
                  </a:lnTo>
                  <a:lnTo>
                    <a:pt x="776" y="176"/>
                  </a:lnTo>
                  <a:lnTo>
                    <a:pt x="780" y="196"/>
                  </a:lnTo>
                  <a:lnTo>
                    <a:pt x="784" y="188"/>
                  </a:lnTo>
                  <a:lnTo>
                    <a:pt x="788" y="216"/>
                  </a:lnTo>
                  <a:lnTo>
                    <a:pt x="792" y="220"/>
                  </a:lnTo>
                  <a:lnTo>
                    <a:pt x="796" y="216"/>
                  </a:lnTo>
                  <a:lnTo>
                    <a:pt x="800" y="196"/>
                  </a:lnTo>
                  <a:lnTo>
                    <a:pt x="804" y="164"/>
                  </a:lnTo>
                  <a:lnTo>
                    <a:pt x="808" y="124"/>
                  </a:lnTo>
                  <a:lnTo>
                    <a:pt x="812" y="92"/>
                  </a:lnTo>
                  <a:lnTo>
                    <a:pt x="816" y="84"/>
                  </a:lnTo>
                  <a:lnTo>
                    <a:pt x="820" y="92"/>
                  </a:lnTo>
                  <a:lnTo>
                    <a:pt x="824" y="108"/>
                  </a:lnTo>
                  <a:lnTo>
                    <a:pt x="828" y="120"/>
                  </a:lnTo>
                  <a:lnTo>
                    <a:pt x="832" y="124"/>
                  </a:lnTo>
                  <a:lnTo>
                    <a:pt x="837" y="128"/>
                  </a:lnTo>
                  <a:lnTo>
                    <a:pt x="841" y="128"/>
                  </a:lnTo>
                  <a:lnTo>
                    <a:pt x="845" y="164"/>
                  </a:lnTo>
                  <a:lnTo>
                    <a:pt x="849" y="160"/>
                  </a:lnTo>
                  <a:lnTo>
                    <a:pt x="853" y="188"/>
                  </a:lnTo>
                  <a:lnTo>
                    <a:pt x="857" y="172"/>
                  </a:lnTo>
                  <a:lnTo>
                    <a:pt x="861" y="192"/>
                  </a:lnTo>
                  <a:lnTo>
                    <a:pt x="865" y="172"/>
                  </a:lnTo>
                  <a:lnTo>
                    <a:pt x="869" y="172"/>
                  </a:lnTo>
                  <a:lnTo>
                    <a:pt x="873" y="172"/>
                  </a:lnTo>
                  <a:lnTo>
                    <a:pt x="877" y="180"/>
                  </a:lnTo>
                  <a:lnTo>
                    <a:pt x="881" y="208"/>
                  </a:lnTo>
                  <a:lnTo>
                    <a:pt x="885" y="200"/>
                  </a:lnTo>
                  <a:lnTo>
                    <a:pt x="889" y="208"/>
                  </a:lnTo>
                  <a:lnTo>
                    <a:pt x="893" y="200"/>
                  </a:lnTo>
                  <a:lnTo>
                    <a:pt x="897" y="184"/>
                  </a:lnTo>
                  <a:lnTo>
                    <a:pt x="901" y="176"/>
                  </a:lnTo>
                  <a:lnTo>
                    <a:pt x="905" y="160"/>
                  </a:lnTo>
                  <a:lnTo>
                    <a:pt x="909" y="144"/>
                  </a:lnTo>
                  <a:lnTo>
                    <a:pt x="913" y="144"/>
                  </a:lnTo>
                  <a:lnTo>
                    <a:pt x="917" y="172"/>
                  </a:lnTo>
                  <a:lnTo>
                    <a:pt x="921" y="200"/>
                  </a:lnTo>
                  <a:lnTo>
                    <a:pt x="925" y="200"/>
                  </a:lnTo>
                  <a:lnTo>
                    <a:pt x="929" y="208"/>
                  </a:lnTo>
                  <a:lnTo>
                    <a:pt x="933" y="200"/>
                  </a:lnTo>
                  <a:lnTo>
                    <a:pt x="937" y="196"/>
                  </a:lnTo>
                  <a:lnTo>
                    <a:pt x="941" y="172"/>
                  </a:lnTo>
                  <a:lnTo>
                    <a:pt x="945" y="156"/>
                  </a:lnTo>
                  <a:lnTo>
                    <a:pt x="949" y="140"/>
                  </a:lnTo>
                  <a:lnTo>
                    <a:pt x="953" y="128"/>
                  </a:lnTo>
                  <a:lnTo>
                    <a:pt x="957" y="144"/>
                  </a:lnTo>
                  <a:lnTo>
                    <a:pt x="961" y="160"/>
                  </a:lnTo>
                  <a:lnTo>
                    <a:pt x="965" y="180"/>
                  </a:lnTo>
                  <a:lnTo>
                    <a:pt x="969" y="200"/>
                  </a:lnTo>
                  <a:lnTo>
                    <a:pt x="973" y="216"/>
                  </a:lnTo>
                  <a:lnTo>
                    <a:pt x="977" y="232"/>
                  </a:lnTo>
                  <a:lnTo>
                    <a:pt x="981" y="228"/>
                  </a:lnTo>
                  <a:lnTo>
                    <a:pt x="985" y="240"/>
                  </a:lnTo>
                  <a:lnTo>
                    <a:pt x="989" y="212"/>
                  </a:lnTo>
                  <a:lnTo>
                    <a:pt x="993" y="164"/>
                  </a:lnTo>
                  <a:lnTo>
                    <a:pt x="997" y="140"/>
                  </a:lnTo>
                  <a:lnTo>
                    <a:pt x="1001" y="104"/>
                  </a:lnTo>
                  <a:lnTo>
                    <a:pt x="1005" y="100"/>
                  </a:lnTo>
                  <a:lnTo>
                    <a:pt x="1009" y="88"/>
                  </a:lnTo>
                  <a:lnTo>
                    <a:pt x="1013" y="88"/>
                  </a:lnTo>
                  <a:lnTo>
                    <a:pt x="1017" y="108"/>
                  </a:lnTo>
                  <a:lnTo>
                    <a:pt x="1021" y="124"/>
                  </a:lnTo>
                  <a:lnTo>
                    <a:pt x="1029" y="128"/>
                  </a:lnTo>
                  <a:lnTo>
                    <a:pt x="1029" y="152"/>
                  </a:lnTo>
                  <a:lnTo>
                    <a:pt x="1021" y="152"/>
                  </a:lnTo>
                  <a:lnTo>
                    <a:pt x="1017" y="132"/>
                  </a:lnTo>
                  <a:lnTo>
                    <a:pt x="1013" y="112"/>
                  </a:lnTo>
                  <a:lnTo>
                    <a:pt x="1009" y="112"/>
                  </a:lnTo>
                  <a:lnTo>
                    <a:pt x="1005" y="124"/>
                  </a:lnTo>
                  <a:lnTo>
                    <a:pt x="1001" y="128"/>
                  </a:lnTo>
                  <a:lnTo>
                    <a:pt x="997" y="164"/>
                  </a:lnTo>
                  <a:lnTo>
                    <a:pt x="993" y="188"/>
                  </a:lnTo>
                  <a:lnTo>
                    <a:pt x="989" y="236"/>
                  </a:lnTo>
                  <a:lnTo>
                    <a:pt x="985" y="264"/>
                  </a:lnTo>
                  <a:lnTo>
                    <a:pt x="981" y="252"/>
                  </a:lnTo>
                  <a:lnTo>
                    <a:pt x="977" y="256"/>
                  </a:lnTo>
                  <a:lnTo>
                    <a:pt x="973" y="244"/>
                  </a:lnTo>
                  <a:lnTo>
                    <a:pt x="969" y="224"/>
                  </a:lnTo>
                  <a:lnTo>
                    <a:pt x="965" y="208"/>
                  </a:lnTo>
                  <a:lnTo>
                    <a:pt x="961" y="184"/>
                  </a:lnTo>
                  <a:lnTo>
                    <a:pt x="957" y="168"/>
                  </a:lnTo>
                  <a:lnTo>
                    <a:pt x="953" y="152"/>
                  </a:lnTo>
                  <a:lnTo>
                    <a:pt x="949" y="164"/>
                  </a:lnTo>
                  <a:lnTo>
                    <a:pt x="945" y="180"/>
                  </a:lnTo>
                  <a:lnTo>
                    <a:pt x="941" y="196"/>
                  </a:lnTo>
                  <a:lnTo>
                    <a:pt x="937" y="220"/>
                  </a:lnTo>
                  <a:lnTo>
                    <a:pt x="933" y="224"/>
                  </a:lnTo>
                  <a:lnTo>
                    <a:pt x="929" y="232"/>
                  </a:lnTo>
                  <a:lnTo>
                    <a:pt x="925" y="224"/>
                  </a:lnTo>
                  <a:lnTo>
                    <a:pt x="921" y="224"/>
                  </a:lnTo>
                  <a:lnTo>
                    <a:pt x="917" y="200"/>
                  </a:lnTo>
                  <a:lnTo>
                    <a:pt x="913" y="168"/>
                  </a:lnTo>
                  <a:lnTo>
                    <a:pt x="909" y="168"/>
                  </a:lnTo>
                  <a:lnTo>
                    <a:pt x="905" y="184"/>
                  </a:lnTo>
                  <a:lnTo>
                    <a:pt x="901" y="200"/>
                  </a:lnTo>
                  <a:lnTo>
                    <a:pt x="897" y="208"/>
                  </a:lnTo>
                  <a:lnTo>
                    <a:pt x="893" y="224"/>
                  </a:lnTo>
                  <a:lnTo>
                    <a:pt x="889" y="232"/>
                  </a:lnTo>
                  <a:lnTo>
                    <a:pt x="885" y="224"/>
                  </a:lnTo>
                  <a:lnTo>
                    <a:pt x="881" y="232"/>
                  </a:lnTo>
                  <a:lnTo>
                    <a:pt x="877" y="208"/>
                  </a:lnTo>
                  <a:lnTo>
                    <a:pt x="873" y="196"/>
                  </a:lnTo>
                  <a:lnTo>
                    <a:pt x="869" y="196"/>
                  </a:lnTo>
                  <a:lnTo>
                    <a:pt x="865" y="196"/>
                  </a:lnTo>
                  <a:lnTo>
                    <a:pt x="861" y="216"/>
                  </a:lnTo>
                  <a:lnTo>
                    <a:pt x="857" y="196"/>
                  </a:lnTo>
                  <a:lnTo>
                    <a:pt x="853" y="212"/>
                  </a:lnTo>
                  <a:lnTo>
                    <a:pt x="849" y="184"/>
                  </a:lnTo>
                  <a:lnTo>
                    <a:pt x="845" y="188"/>
                  </a:lnTo>
                  <a:lnTo>
                    <a:pt x="841" y="152"/>
                  </a:lnTo>
                  <a:lnTo>
                    <a:pt x="837" y="152"/>
                  </a:lnTo>
                  <a:lnTo>
                    <a:pt x="832" y="148"/>
                  </a:lnTo>
                  <a:lnTo>
                    <a:pt x="828" y="144"/>
                  </a:lnTo>
                  <a:lnTo>
                    <a:pt x="824" y="132"/>
                  </a:lnTo>
                  <a:lnTo>
                    <a:pt x="820" y="116"/>
                  </a:lnTo>
                  <a:lnTo>
                    <a:pt x="816" y="108"/>
                  </a:lnTo>
                  <a:lnTo>
                    <a:pt x="812" y="116"/>
                  </a:lnTo>
                  <a:lnTo>
                    <a:pt x="808" y="148"/>
                  </a:lnTo>
                  <a:lnTo>
                    <a:pt x="804" y="188"/>
                  </a:lnTo>
                  <a:lnTo>
                    <a:pt x="800" y="220"/>
                  </a:lnTo>
                  <a:lnTo>
                    <a:pt x="796" y="240"/>
                  </a:lnTo>
                  <a:lnTo>
                    <a:pt x="792" y="248"/>
                  </a:lnTo>
                  <a:lnTo>
                    <a:pt x="788" y="240"/>
                  </a:lnTo>
                  <a:lnTo>
                    <a:pt x="784" y="212"/>
                  </a:lnTo>
                  <a:lnTo>
                    <a:pt x="780" y="220"/>
                  </a:lnTo>
                  <a:lnTo>
                    <a:pt x="776" y="200"/>
                  </a:lnTo>
                  <a:lnTo>
                    <a:pt x="772" y="212"/>
                  </a:lnTo>
                  <a:lnTo>
                    <a:pt x="768" y="220"/>
                  </a:lnTo>
                  <a:lnTo>
                    <a:pt x="764" y="228"/>
                  </a:lnTo>
                  <a:lnTo>
                    <a:pt x="760" y="252"/>
                  </a:lnTo>
                  <a:lnTo>
                    <a:pt x="756" y="284"/>
                  </a:lnTo>
                  <a:lnTo>
                    <a:pt x="752" y="300"/>
                  </a:lnTo>
                  <a:lnTo>
                    <a:pt x="748" y="312"/>
                  </a:lnTo>
                  <a:lnTo>
                    <a:pt x="744" y="328"/>
                  </a:lnTo>
                  <a:lnTo>
                    <a:pt x="740" y="308"/>
                  </a:lnTo>
                  <a:lnTo>
                    <a:pt x="736" y="324"/>
                  </a:lnTo>
                  <a:lnTo>
                    <a:pt x="732" y="320"/>
                  </a:lnTo>
                  <a:lnTo>
                    <a:pt x="728" y="284"/>
                  </a:lnTo>
                  <a:lnTo>
                    <a:pt x="724" y="268"/>
                  </a:lnTo>
                  <a:lnTo>
                    <a:pt x="720" y="244"/>
                  </a:lnTo>
                  <a:lnTo>
                    <a:pt x="716" y="224"/>
                  </a:lnTo>
                  <a:lnTo>
                    <a:pt x="712" y="228"/>
                  </a:lnTo>
                  <a:lnTo>
                    <a:pt x="708" y="200"/>
                  </a:lnTo>
                  <a:lnTo>
                    <a:pt x="704" y="216"/>
                  </a:lnTo>
                  <a:lnTo>
                    <a:pt x="700" y="204"/>
                  </a:lnTo>
                  <a:lnTo>
                    <a:pt x="696" y="212"/>
                  </a:lnTo>
                  <a:lnTo>
                    <a:pt x="692" y="220"/>
                  </a:lnTo>
                  <a:lnTo>
                    <a:pt x="688" y="232"/>
                  </a:lnTo>
                  <a:lnTo>
                    <a:pt x="684" y="244"/>
                  </a:lnTo>
                  <a:lnTo>
                    <a:pt x="680" y="260"/>
                  </a:lnTo>
                  <a:lnTo>
                    <a:pt x="676" y="280"/>
                  </a:lnTo>
                  <a:lnTo>
                    <a:pt x="672" y="304"/>
                  </a:lnTo>
                  <a:lnTo>
                    <a:pt x="668" y="296"/>
                  </a:lnTo>
                  <a:lnTo>
                    <a:pt x="664" y="296"/>
                  </a:lnTo>
                  <a:lnTo>
                    <a:pt x="660" y="284"/>
                  </a:lnTo>
                  <a:lnTo>
                    <a:pt x="656" y="244"/>
                  </a:lnTo>
                  <a:lnTo>
                    <a:pt x="652" y="216"/>
                  </a:lnTo>
                  <a:lnTo>
                    <a:pt x="648" y="208"/>
                  </a:lnTo>
                  <a:lnTo>
                    <a:pt x="644" y="184"/>
                  </a:lnTo>
                  <a:lnTo>
                    <a:pt x="640" y="164"/>
                  </a:lnTo>
                  <a:lnTo>
                    <a:pt x="636" y="148"/>
                  </a:lnTo>
                  <a:lnTo>
                    <a:pt x="632" y="164"/>
                  </a:lnTo>
                  <a:lnTo>
                    <a:pt x="628" y="164"/>
                  </a:lnTo>
                  <a:lnTo>
                    <a:pt x="624" y="180"/>
                  </a:lnTo>
                  <a:lnTo>
                    <a:pt x="620" y="172"/>
                  </a:lnTo>
                  <a:lnTo>
                    <a:pt x="616" y="160"/>
                  </a:lnTo>
                  <a:lnTo>
                    <a:pt x="612" y="140"/>
                  </a:lnTo>
                  <a:lnTo>
                    <a:pt x="608" y="128"/>
                  </a:lnTo>
                  <a:lnTo>
                    <a:pt x="604" y="116"/>
                  </a:lnTo>
                  <a:lnTo>
                    <a:pt x="600" y="132"/>
                  </a:lnTo>
                  <a:lnTo>
                    <a:pt x="596" y="132"/>
                  </a:lnTo>
                  <a:lnTo>
                    <a:pt x="592" y="96"/>
                  </a:lnTo>
                  <a:lnTo>
                    <a:pt x="588" y="108"/>
                  </a:lnTo>
                  <a:lnTo>
                    <a:pt x="584" y="124"/>
                  </a:lnTo>
                  <a:lnTo>
                    <a:pt x="580" y="152"/>
                  </a:lnTo>
                  <a:lnTo>
                    <a:pt x="576" y="176"/>
                  </a:lnTo>
                  <a:lnTo>
                    <a:pt x="572" y="204"/>
                  </a:lnTo>
                  <a:lnTo>
                    <a:pt x="568" y="196"/>
                  </a:lnTo>
                  <a:lnTo>
                    <a:pt x="564" y="192"/>
                  </a:lnTo>
                  <a:lnTo>
                    <a:pt x="560" y="176"/>
                  </a:lnTo>
                  <a:lnTo>
                    <a:pt x="556" y="176"/>
                  </a:lnTo>
                  <a:lnTo>
                    <a:pt x="552" y="200"/>
                  </a:lnTo>
                  <a:lnTo>
                    <a:pt x="548" y="236"/>
                  </a:lnTo>
                  <a:lnTo>
                    <a:pt x="544" y="240"/>
                  </a:lnTo>
                  <a:lnTo>
                    <a:pt x="540" y="280"/>
                  </a:lnTo>
                  <a:lnTo>
                    <a:pt x="536" y="296"/>
                  </a:lnTo>
                  <a:lnTo>
                    <a:pt x="532" y="304"/>
                  </a:lnTo>
                  <a:lnTo>
                    <a:pt x="528" y="288"/>
                  </a:lnTo>
                  <a:lnTo>
                    <a:pt x="524" y="280"/>
                  </a:lnTo>
                  <a:lnTo>
                    <a:pt x="520" y="280"/>
                  </a:lnTo>
                  <a:lnTo>
                    <a:pt x="516" y="264"/>
                  </a:lnTo>
                  <a:lnTo>
                    <a:pt x="508" y="272"/>
                  </a:lnTo>
                  <a:lnTo>
                    <a:pt x="504" y="296"/>
                  </a:lnTo>
                  <a:lnTo>
                    <a:pt x="500" y="288"/>
                  </a:lnTo>
                  <a:lnTo>
                    <a:pt x="496" y="268"/>
                  </a:lnTo>
                  <a:lnTo>
                    <a:pt x="492" y="216"/>
                  </a:lnTo>
                  <a:lnTo>
                    <a:pt x="488" y="196"/>
                  </a:lnTo>
                  <a:lnTo>
                    <a:pt x="484" y="180"/>
                  </a:lnTo>
                  <a:lnTo>
                    <a:pt x="480" y="164"/>
                  </a:lnTo>
                  <a:lnTo>
                    <a:pt x="476" y="164"/>
                  </a:lnTo>
                  <a:lnTo>
                    <a:pt x="472" y="148"/>
                  </a:lnTo>
                  <a:lnTo>
                    <a:pt x="468" y="140"/>
                  </a:lnTo>
                  <a:lnTo>
                    <a:pt x="464" y="132"/>
                  </a:lnTo>
                  <a:lnTo>
                    <a:pt x="460" y="104"/>
                  </a:lnTo>
                  <a:lnTo>
                    <a:pt x="456" y="100"/>
                  </a:lnTo>
                  <a:lnTo>
                    <a:pt x="452" y="92"/>
                  </a:lnTo>
                  <a:lnTo>
                    <a:pt x="448" y="88"/>
                  </a:lnTo>
                  <a:lnTo>
                    <a:pt x="444" y="112"/>
                  </a:lnTo>
                  <a:lnTo>
                    <a:pt x="440" y="140"/>
                  </a:lnTo>
                  <a:lnTo>
                    <a:pt x="436" y="180"/>
                  </a:lnTo>
                  <a:lnTo>
                    <a:pt x="432" y="184"/>
                  </a:lnTo>
                  <a:lnTo>
                    <a:pt x="428" y="200"/>
                  </a:lnTo>
                  <a:lnTo>
                    <a:pt x="424" y="148"/>
                  </a:lnTo>
                  <a:lnTo>
                    <a:pt x="420" y="120"/>
                  </a:lnTo>
                  <a:lnTo>
                    <a:pt x="416" y="104"/>
                  </a:lnTo>
                  <a:lnTo>
                    <a:pt x="412" y="68"/>
                  </a:lnTo>
                  <a:lnTo>
                    <a:pt x="408" y="80"/>
                  </a:lnTo>
                  <a:lnTo>
                    <a:pt x="404" y="80"/>
                  </a:lnTo>
                  <a:lnTo>
                    <a:pt x="400" y="112"/>
                  </a:lnTo>
                  <a:lnTo>
                    <a:pt x="396" y="132"/>
                  </a:lnTo>
                  <a:lnTo>
                    <a:pt x="392" y="132"/>
                  </a:lnTo>
                  <a:lnTo>
                    <a:pt x="388" y="116"/>
                  </a:lnTo>
                  <a:lnTo>
                    <a:pt x="384" y="124"/>
                  </a:lnTo>
                  <a:lnTo>
                    <a:pt x="380" y="100"/>
                  </a:lnTo>
                  <a:lnTo>
                    <a:pt x="376" y="76"/>
                  </a:lnTo>
                  <a:lnTo>
                    <a:pt x="372" y="72"/>
                  </a:lnTo>
                  <a:lnTo>
                    <a:pt x="368" y="68"/>
                  </a:lnTo>
                  <a:lnTo>
                    <a:pt x="364" y="96"/>
                  </a:lnTo>
                  <a:lnTo>
                    <a:pt x="360" y="76"/>
                  </a:lnTo>
                  <a:lnTo>
                    <a:pt x="356" y="80"/>
                  </a:lnTo>
                  <a:lnTo>
                    <a:pt x="352" y="84"/>
                  </a:lnTo>
                  <a:lnTo>
                    <a:pt x="348" y="64"/>
                  </a:lnTo>
                  <a:lnTo>
                    <a:pt x="344" y="84"/>
                  </a:lnTo>
                  <a:lnTo>
                    <a:pt x="340" y="112"/>
                  </a:lnTo>
                  <a:lnTo>
                    <a:pt x="336" y="116"/>
                  </a:lnTo>
                  <a:lnTo>
                    <a:pt x="332" y="140"/>
                  </a:lnTo>
                  <a:lnTo>
                    <a:pt x="328" y="160"/>
                  </a:lnTo>
                  <a:lnTo>
                    <a:pt x="324" y="168"/>
                  </a:lnTo>
                  <a:lnTo>
                    <a:pt x="320" y="152"/>
                  </a:lnTo>
                  <a:lnTo>
                    <a:pt x="316" y="148"/>
                  </a:lnTo>
                  <a:lnTo>
                    <a:pt x="312" y="104"/>
                  </a:lnTo>
                  <a:lnTo>
                    <a:pt x="308" y="116"/>
                  </a:lnTo>
                  <a:lnTo>
                    <a:pt x="304" y="120"/>
                  </a:lnTo>
                  <a:lnTo>
                    <a:pt x="300" y="124"/>
                  </a:lnTo>
                  <a:lnTo>
                    <a:pt x="296" y="136"/>
                  </a:lnTo>
                  <a:lnTo>
                    <a:pt x="292" y="168"/>
                  </a:lnTo>
                  <a:lnTo>
                    <a:pt x="288" y="200"/>
                  </a:lnTo>
                  <a:lnTo>
                    <a:pt x="284" y="208"/>
                  </a:lnTo>
                  <a:lnTo>
                    <a:pt x="280" y="232"/>
                  </a:lnTo>
                  <a:lnTo>
                    <a:pt x="276" y="260"/>
                  </a:lnTo>
                  <a:lnTo>
                    <a:pt x="272" y="248"/>
                  </a:lnTo>
                  <a:lnTo>
                    <a:pt x="268" y="268"/>
                  </a:lnTo>
                  <a:lnTo>
                    <a:pt x="264" y="256"/>
                  </a:lnTo>
                  <a:lnTo>
                    <a:pt x="260" y="248"/>
                  </a:lnTo>
                  <a:lnTo>
                    <a:pt x="256" y="220"/>
                  </a:lnTo>
                  <a:lnTo>
                    <a:pt x="252" y="216"/>
                  </a:lnTo>
                  <a:lnTo>
                    <a:pt x="248" y="184"/>
                  </a:lnTo>
                  <a:lnTo>
                    <a:pt x="244" y="164"/>
                  </a:lnTo>
                  <a:lnTo>
                    <a:pt x="240" y="164"/>
                  </a:lnTo>
                  <a:lnTo>
                    <a:pt x="236" y="152"/>
                  </a:lnTo>
                  <a:lnTo>
                    <a:pt x="232" y="184"/>
                  </a:lnTo>
                  <a:lnTo>
                    <a:pt x="228" y="200"/>
                  </a:lnTo>
                  <a:lnTo>
                    <a:pt x="224" y="232"/>
                  </a:lnTo>
                  <a:lnTo>
                    <a:pt x="220" y="260"/>
                  </a:lnTo>
                  <a:lnTo>
                    <a:pt x="216" y="280"/>
                  </a:lnTo>
                  <a:lnTo>
                    <a:pt x="212" y="272"/>
                  </a:lnTo>
                  <a:lnTo>
                    <a:pt x="208" y="280"/>
                  </a:lnTo>
                  <a:lnTo>
                    <a:pt x="204" y="264"/>
                  </a:lnTo>
                  <a:lnTo>
                    <a:pt x="200" y="268"/>
                  </a:lnTo>
                  <a:lnTo>
                    <a:pt x="196" y="252"/>
                  </a:lnTo>
                  <a:lnTo>
                    <a:pt x="192" y="224"/>
                  </a:lnTo>
                  <a:lnTo>
                    <a:pt x="188" y="228"/>
                  </a:lnTo>
                  <a:lnTo>
                    <a:pt x="184" y="196"/>
                  </a:lnTo>
                  <a:lnTo>
                    <a:pt x="180" y="212"/>
                  </a:lnTo>
                  <a:lnTo>
                    <a:pt x="176" y="212"/>
                  </a:lnTo>
                  <a:lnTo>
                    <a:pt x="172" y="232"/>
                  </a:lnTo>
                  <a:lnTo>
                    <a:pt x="168" y="236"/>
                  </a:lnTo>
                  <a:lnTo>
                    <a:pt x="164" y="284"/>
                  </a:lnTo>
                  <a:lnTo>
                    <a:pt x="160" y="308"/>
                  </a:lnTo>
                  <a:lnTo>
                    <a:pt x="156" y="308"/>
                  </a:lnTo>
                  <a:lnTo>
                    <a:pt x="152" y="328"/>
                  </a:lnTo>
                  <a:lnTo>
                    <a:pt x="148" y="308"/>
                  </a:lnTo>
                  <a:lnTo>
                    <a:pt x="144" y="312"/>
                  </a:lnTo>
                  <a:lnTo>
                    <a:pt x="140" y="288"/>
                  </a:lnTo>
                  <a:lnTo>
                    <a:pt x="136" y="300"/>
                  </a:lnTo>
                  <a:lnTo>
                    <a:pt x="132" y="292"/>
                  </a:lnTo>
                  <a:lnTo>
                    <a:pt x="128" y="264"/>
                  </a:lnTo>
                  <a:lnTo>
                    <a:pt x="124" y="240"/>
                  </a:lnTo>
                  <a:lnTo>
                    <a:pt x="120" y="244"/>
                  </a:lnTo>
                  <a:lnTo>
                    <a:pt x="116" y="212"/>
                  </a:lnTo>
                  <a:lnTo>
                    <a:pt x="112" y="172"/>
                  </a:lnTo>
                  <a:lnTo>
                    <a:pt x="108" y="160"/>
                  </a:lnTo>
                  <a:lnTo>
                    <a:pt x="104" y="164"/>
                  </a:lnTo>
                  <a:lnTo>
                    <a:pt x="100" y="164"/>
                  </a:lnTo>
                  <a:lnTo>
                    <a:pt x="96" y="184"/>
                  </a:lnTo>
                  <a:lnTo>
                    <a:pt x="92" y="200"/>
                  </a:lnTo>
                  <a:lnTo>
                    <a:pt x="88" y="172"/>
                  </a:lnTo>
                  <a:lnTo>
                    <a:pt x="84" y="192"/>
                  </a:lnTo>
                  <a:lnTo>
                    <a:pt x="80" y="200"/>
                  </a:lnTo>
                  <a:lnTo>
                    <a:pt x="76" y="200"/>
                  </a:lnTo>
                  <a:lnTo>
                    <a:pt x="72" y="200"/>
                  </a:lnTo>
                  <a:lnTo>
                    <a:pt x="68" y="188"/>
                  </a:lnTo>
                  <a:lnTo>
                    <a:pt x="64" y="176"/>
                  </a:lnTo>
                  <a:lnTo>
                    <a:pt x="60" y="160"/>
                  </a:lnTo>
                  <a:lnTo>
                    <a:pt x="56" y="140"/>
                  </a:lnTo>
                  <a:lnTo>
                    <a:pt x="52" y="112"/>
                  </a:lnTo>
                  <a:lnTo>
                    <a:pt x="48" y="80"/>
                  </a:lnTo>
                  <a:lnTo>
                    <a:pt x="44" y="32"/>
                  </a:lnTo>
                  <a:lnTo>
                    <a:pt x="40" y="32"/>
                  </a:lnTo>
                  <a:lnTo>
                    <a:pt x="36" y="40"/>
                  </a:lnTo>
                  <a:lnTo>
                    <a:pt x="32" y="28"/>
                  </a:lnTo>
                  <a:lnTo>
                    <a:pt x="28" y="40"/>
                  </a:lnTo>
                  <a:lnTo>
                    <a:pt x="24" y="60"/>
                  </a:lnTo>
                  <a:lnTo>
                    <a:pt x="20" y="92"/>
                  </a:lnTo>
                  <a:lnTo>
                    <a:pt x="16" y="112"/>
                  </a:lnTo>
                  <a:lnTo>
                    <a:pt x="12" y="128"/>
                  </a:lnTo>
                  <a:lnTo>
                    <a:pt x="8" y="168"/>
                  </a:lnTo>
                  <a:lnTo>
                    <a:pt x="4" y="180"/>
                  </a:lnTo>
                  <a:lnTo>
                    <a:pt x="0" y="184"/>
                  </a:lnTo>
                  <a:lnTo>
                    <a:pt x="0" y="160"/>
                  </a:lnTo>
                  <a:close/>
                </a:path>
              </a:pathLst>
            </a:custGeom>
            <a:solidFill>
              <a:srgbClr val="CCCCCC"/>
            </a:solidFill>
            <a:ln w="9525">
              <a:noFill/>
              <a:round/>
              <a:headEnd/>
              <a:tailEnd/>
            </a:ln>
          </p:spPr>
          <p:txBody>
            <a:bodyPr/>
            <a:lstStyle/>
            <a:p>
              <a:endParaRPr lang="en-GB"/>
            </a:p>
          </p:txBody>
        </p:sp>
        <p:sp>
          <p:nvSpPr>
            <p:cNvPr id="156" name="Freeform 180"/>
            <p:cNvSpPr>
              <a:spLocks/>
            </p:cNvSpPr>
            <p:nvPr/>
          </p:nvSpPr>
          <p:spPr bwMode="auto">
            <a:xfrm>
              <a:off x="7473702" y="4569743"/>
              <a:ext cx="1633537" cy="520700"/>
            </a:xfrm>
            <a:custGeom>
              <a:avLst/>
              <a:gdLst>
                <a:gd name="T0" fmla="*/ 80644962 w 1029"/>
                <a:gd name="T1" fmla="*/ 0 h 328"/>
                <a:gd name="T2" fmla="*/ 171370541 w 1029"/>
                <a:gd name="T3" fmla="*/ 403224949 h 328"/>
                <a:gd name="T4" fmla="*/ 262096145 w 1029"/>
                <a:gd name="T5" fmla="*/ 352821843 h 328"/>
                <a:gd name="T6" fmla="*/ 352821699 w 1029"/>
                <a:gd name="T7" fmla="*/ 655240580 h 328"/>
                <a:gd name="T8" fmla="*/ 443547352 w 1029"/>
                <a:gd name="T9" fmla="*/ 473789397 h 328"/>
                <a:gd name="T10" fmla="*/ 534272906 w 1029"/>
                <a:gd name="T11" fmla="*/ 624998716 h 328"/>
                <a:gd name="T12" fmla="*/ 624998461 w 1029"/>
                <a:gd name="T13" fmla="*/ 403224949 h 328"/>
                <a:gd name="T14" fmla="*/ 715724015 w 1029"/>
                <a:gd name="T15" fmla="*/ 463708776 h 328"/>
                <a:gd name="T16" fmla="*/ 806449569 w 1029"/>
                <a:gd name="T17" fmla="*/ 322579979 h 328"/>
                <a:gd name="T18" fmla="*/ 897175322 w 1029"/>
                <a:gd name="T19" fmla="*/ 131048126 h 328"/>
                <a:gd name="T20" fmla="*/ 987900876 w 1029"/>
                <a:gd name="T21" fmla="*/ 272176873 h 328"/>
                <a:gd name="T22" fmla="*/ 1078626430 w 1029"/>
                <a:gd name="T23" fmla="*/ 433466912 h 328"/>
                <a:gd name="T24" fmla="*/ 1169351984 w 1029"/>
                <a:gd name="T25" fmla="*/ 272176873 h 328"/>
                <a:gd name="T26" fmla="*/ 1260077538 w 1029"/>
                <a:gd name="T27" fmla="*/ 655240580 h 328"/>
                <a:gd name="T28" fmla="*/ 1360883710 w 1029"/>
                <a:gd name="T29" fmla="*/ 645159958 h 328"/>
                <a:gd name="T30" fmla="*/ 1451609264 w 1029"/>
                <a:gd name="T31" fmla="*/ 383063707 h 328"/>
                <a:gd name="T32" fmla="*/ 1542334818 w 1029"/>
                <a:gd name="T33" fmla="*/ 292338115 h 328"/>
                <a:gd name="T34" fmla="*/ 1633060372 w 1029"/>
                <a:gd name="T35" fmla="*/ 463708776 h 328"/>
                <a:gd name="T36" fmla="*/ 1723786323 w 1029"/>
                <a:gd name="T37" fmla="*/ 554434367 h 328"/>
                <a:gd name="T38" fmla="*/ 1814510290 w 1029"/>
                <a:gd name="T39" fmla="*/ 544353746 h 328"/>
                <a:gd name="T40" fmla="*/ 1905235844 w 1029"/>
                <a:gd name="T41" fmla="*/ 655240580 h 328"/>
                <a:gd name="T42" fmla="*/ 1995961398 w 1029"/>
                <a:gd name="T43" fmla="*/ 554434367 h 328"/>
                <a:gd name="T44" fmla="*/ 2086686952 w 1029"/>
                <a:gd name="T45" fmla="*/ 302418737 h 328"/>
                <a:gd name="T46" fmla="*/ 2147483647 w 1029"/>
                <a:gd name="T47" fmla="*/ 433466912 h 328"/>
                <a:gd name="T48" fmla="*/ 2147483647 w 1029"/>
                <a:gd name="T49" fmla="*/ 443547533 h 328"/>
                <a:gd name="T50" fmla="*/ 2147483647 w 1029"/>
                <a:gd name="T51" fmla="*/ 493950640 h 328"/>
                <a:gd name="T52" fmla="*/ 2147483647 w 1029"/>
                <a:gd name="T53" fmla="*/ 544353746 h 328"/>
                <a:gd name="T54" fmla="*/ 2147483647 w 1029"/>
                <a:gd name="T55" fmla="*/ 221773767 h 328"/>
                <a:gd name="T56" fmla="*/ 2147483647 w 1029"/>
                <a:gd name="T57" fmla="*/ 282257494 h 328"/>
                <a:gd name="T58" fmla="*/ 2147483647 w 1029"/>
                <a:gd name="T59" fmla="*/ 614918095 h 328"/>
                <a:gd name="T60" fmla="*/ 2147483647 w 1029"/>
                <a:gd name="T61" fmla="*/ 554434367 h 328"/>
                <a:gd name="T62" fmla="*/ 2147483647 w 1029"/>
                <a:gd name="T63" fmla="*/ 504031261 h 328"/>
                <a:gd name="T64" fmla="*/ 2147483647 w 1029"/>
                <a:gd name="T65" fmla="*/ 493950640 h 328"/>
                <a:gd name="T66" fmla="*/ 2086686952 w 1029"/>
                <a:gd name="T67" fmla="*/ 362902464 h 328"/>
                <a:gd name="T68" fmla="*/ 1995961398 w 1029"/>
                <a:gd name="T69" fmla="*/ 624998716 h 328"/>
                <a:gd name="T70" fmla="*/ 1905235844 w 1029"/>
                <a:gd name="T71" fmla="*/ 715724307 h 328"/>
                <a:gd name="T72" fmla="*/ 1814510290 w 1029"/>
                <a:gd name="T73" fmla="*/ 614918095 h 328"/>
                <a:gd name="T74" fmla="*/ 1723786323 w 1029"/>
                <a:gd name="T75" fmla="*/ 614918095 h 328"/>
                <a:gd name="T76" fmla="*/ 1633060372 w 1029"/>
                <a:gd name="T77" fmla="*/ 524192503 h 328"/>
                <a:gd name="T78" fmla="*/ 1542334818 w 1029"/>
                <a:gd name="T79" fmla="*/ 352821843 h 328"/>
                <a:gd name="T80" fmla="*/ 1451609264 w 1029"/>
                <a:gd name="T81" fmla="*/ 443547533 h 328"/>
                <a:gd name="T82" fmla="*/ 1360883710 w 1029"/>
                <a:gd name="T83" fmla="*/ 705643686 h 328"/>
                <a:gd name="T84" fmla="*/ 1260077538 w 1029"/>
                <a:gd name="T85" fmla="*/ 725804928 h 328"/>
                <a:gd name="T86" fmla="*/ 1169351984 w 1029"/>
                <a:gd name="T87" fmla="*/ 332660600 h 328"/>
                <a:gd name="T88" fmla="*/ 1078626430 w 1029"/>
                <a:gd name="T89" fmla="*/ 504031261 h 328"/>
                <a:gd name="T90" fmla="*/ 987900876 w 1029"/>
                <a:gd name="T91" fmla="*/ 332660600 h 328"/>
                <a:gd name="T92" fmla="*/ 897175322 w 1029"/>
                <a:gd name="T93" fmla="*/ 201612475 h 328"/>
                <a:gd name="T94" fmla="*/ 806449569 w 1029"/>
                <a:gd name="T95" fmla="*/ 383063707 h 328"/>
                <a:gd name="T96" fmla="*/ 715724015 w 1029"/>
                <a:gd name="T97" fmla="*/ 524192503 h 328"/>
                <a:gd name="T98" fmla="*/ 624998461 w 1029"/>
                <a:gd name="T99" fmla="*/ 463708776 h 328"/>
                <a:gd name="T100" fmla="*/ 534272906 w 1029"/>
                <a:gd name="T101" fmla="*/ 685482443 h 328"/>
                <a:gd name="T102" fmla="*/ 443547352 w 1029"/>
                <a:gd name="T103" fmla="*/ 534273125 h 328"/>
                <a:gd name="T104" fmla="*/ 352821699 w 1029"/>
                <a:gd name="T105" fmla="*/ 725804928 h 328"/>
                <a:gd name="T106" fmla="*/ 262096145 w 1029"/>
                <a:gd name="T107" fmla="*/ 413305570 h 328"/>
                <a:gd name="T108" fmla="*/ 171370541 w 1029"/>
                <a:gd name="T109" fmla="*/ 473789397 h 328"/>
                <a:gd name="T110" fmla="*/ 80644962 w 1029"/>
                <a:gd name="T111" fmla="*/ 70564374 h 328"/>
                <a:gd name="T112" fmla="*/ 0 w 1029"/>
                <a:gd name="T113" fmla="*/ 403224949 h 3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328"/>
                <a:gd name="T173" fmla="*/ 1029 w 1029"/>
                <a:gd name="T174" fmla="*/ 328 h 3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328">
                  <a:moveTo>
                    <a:pt x="0" y="160"/>
                  </a:moveTo>
                  <a:lnTo>
                    <a:pt x="4" y="156"/>
                  </a:lnTo>
                  <a:lnTo>
                    <a:pt x="8" y="144"/>
                  </a:lnTo>
                  <a:lnTo>
                    <a:pt x="12" y="104"/>
                  </a:lnTo>
                  <a:lnTo>
                    <a:pt x="16" y="88"/>
                  </a:lnTo>
                  <a:lnTo>
                    <a:pt x="20" y="68"/>
                  </a:lnTo>
                  <a:lnTo>
                    <a:pt x="24" y="32"/>
                  </a:lnTo>
                  <a:lnTo>
                    <a:pt x="28" y="16"/>
                  </a:lnTo>
                  <a:lnTo>
                    <a:pt x="32" y="0"/>
                  </a:lnTo>
                  <a:lnTo>
                    <a:pt x="36" y="16"/>
                  </a:lnTo>
                  <a:lnTo>
                    <a:pt x="40" y="8"/>
                  </a:lnTo>
                  <a:lnTo>
                    <a:pt x="44" y="4"/>
                  </a:lnTo>
                  <a:lnTo>
                    <a:pt x="48" y="56"/>
                  </a:lnTo>
                  <a:lnTo>
                    <a:pt x="52" y="88"/>
                  </a:lnTo>
                  <a:lnTo>
                    <a:pt x="56" y="112"/>
                  </a:lnTo>
                  <a:lnTo>
                    <a:pt x="60" y="132"/>
                  </a:lnTo>
                  <a:lnTo>
                    <a:pt x="64" y="152"/>
                  </a:lnTo>
                  <a:lnTo>
                    <a:pt x="68" y="160"/>
                  </a:lnTo>
                  <a:lnTo>
                    <a:pt x="72" y="176"/>
                  </a:lnTo>
                  <a:lnTo>
                    <a:pt x="76" y="176"/>
                  </a:lnTo>
                  <a:lnTo>
                    <a:pt x="80" y="176"/>
                  </a:lnTo>
                  <a:lnTo>
                    <a:pt x="84" y="168"/>
                  </a:lnTo>
                  <a:lnTo>
                    <a:pt x="88" y="148"/>
                  </a:lnTo>
                  <a:lnTo>
                    <a:pt x="92" y="176"/>
                  </a:lnTo>
                  <a:lnTo>
                    <a:pt x="96" y="160"/>
                  </a:lnTo>
                  <a:lnTo>
                    <a:pt x="100" y="140"/>
                  </a:lnTo>
                  <a:lnTo>
                    <a:pt x="104" y="140"/>
                  </a:lnTo>
                  <a:lnTo>
                    <a:pt x="108" y="136"/>
                  </a:lnTo>
                  <a:lnTo>
                    <a:pt x="112" y="148"/>
                  </a:lnTo>
                  <a:lnTo>
                    <a:pt x="116" y="184"/>
                  </a:lnTo>
                  <a:lnTo>
                    <a:pt x="120" y="220"/>
                  </a:lnTo>
                  <a:lnTo>
                    <a:pt x="124" y="216"/>
                  </a:lnTo>
                  <a:lnTo>
                    <a:pt x="128" y="240"/>
                  </a:lnTo>
                  <a:lnTo>
                    <a:pt x="132" y="268"/>
                  </a:lnTo>
                  <a:lnTo>
                    <a:pt x="136" y="276"/>
                  </a:lnTo>
                  <a:lnTo>
                    <a:pt x="140" y="260"/>
                  </a:lnTo>
                  <a:lnTo>
                    <a:pt x="144" y="284"/>
                  </a:lnTo>
                  <a:lnTo>
                    <a:pt x="148" y="284"/>
                  </a:lnTo>
                  <a:lnTo>
                    <a:pt x="152" y="304"/>
                  </a:lnTo>
                  <a:lnTo>
                    <a:pt x="156" y="284"/>
                  </a:lnTo>
                  <a:lnTo>
                    <a:pt x="160" y="284"/>
                  </a:lnTo>
                  <a:lnTo>
                    <a:pt x="164" y="256"/>
                  </a:lnTo>
                  <a:lnTo>
                    <a:pt x="168" y="212"/>
                  </a:lnTo>
                  <a:lnTo>
                    <a:pt x="172" y="208"/>
                  </a:lnTo>
                  <a:lnTo>
                    <a:pt x="176" y="188"/>
                  </a:lnTo>
                  <a:lnTo>
                    <a:pt x="180" y="188"/>
                  </a:lnTo>
                  <a:lnTo>
                    <a:pt x="184" y="172"/>
                  </a:lnTo>
                  <a:lnTo>
                    <a:pt x="188" y="204"/>
                  </a:lnTo>
                  <a:lnTo>
                    <a:pt x="192" y="200"/>
                  </a:lnTo>
                  <a:lnTo>
                    <a:pt x="196" y="224"/>
                  </a:lnTo>
                  <a:lnTo>
                    <a:pt x="200" y="244"/>
                  </a:lnTo>
                  <a:lnTo>
                    <a:pt x="204" y="240"/>
                  </a:lnTo>
                  <a:lnTo>
                    <a:pt x="208" y="256"/>
                  </a:lnTo>
                  <a:lnTo>
                    <a:pt x="212" y="248"/>
                  </a:lnTo>
                  <a:lnTo>
                    <a:pt x="216" y="256"/>
                  </a:lnTo>
                  <a:lnTo>
                    <a:pt x="220" y="236"/>
                  </a:lnTo>
                  <a:lnTo>
                    <a:pt x="224" y="208"/>
                  </a:lnTo>
                  <a:lnTo>
                    <a:pt x="228" y="176"/>
                  </a:lnTo>
                  <a:lnTo>
                    <a:pt x="232" y="160"/>
                  </a:lnTo>
                  <a:lnTo>
                    <a:pt x="236" y="128"/>
                  </a:lnTo>
                  <a:lnTo>
                    <a:pt x="240" y="140"/>
                  </a:lnTo>
                  <a:lnTo>
                    <a:pt x="244" y="140"/>
                  </a:lnTo>
                  <a:lnTo>
                    <a:pt x="248" y="160"/>
                  </a:lnTo>
                  <a:lnTo>
                    <a:pt x="252" y="192"/>
                  </a:lnTo>
                  <a:lnTo>
                    <a:pt x="256" y="192"/>
                  </a:lnTo>
                  <a:lnTo>
                    <a:pt x="260" y="224"/>
                  </a:lnTo>
                  <a:lnTo>
                    <a:pt x="264" y="232"/>
                  </a:lnTo>
                  <a:lnTo>
                    <a:pt x="268" y="244"/>
                  </a:lnTo>
                  <a:lnTo>
                    <a:pt x="272" y="224"/>
                  </a:lnTo>
                  <a:lnTo>
                    <a:pt x="276" y="236"/>
                  </a:lnTo>
                  <a:lnTo>
                    <a:pt x="280" y="208"/>
                  </a:lnTo>
                  <a:lnTo>
                    <a:pt x="284" y="184"/>
                  </a:lnTo>
                  <a:lnTo>
                    <a:pt x="288" y="176"/>
                  </a:lnTo>
                  <a:lnTo>
                    <a:pt x="292" y="144"/>
                  </a:lnTo>
                  <a:lnTo>
                    <a:pt x="296" y="112"/>
                  </a:lnTo>
                  <a:lnTo>
                    <a:pt x="300" y="100"/>
                  </a:lnTo>
                  <a:lnTo>
                    <a:pt x="304" y="96"/>
                  </a:lnTo>
                  <a:lnTo>
                    <a:pt x="308" y="92"/>
                  </a:lnTo>
                  <a:lnTo>
                    <a:pt x="312" y="80"/>
                  </a:lnTo>
                  <a:lnTo>
                    <a:pt x="316" y="120"/>
                  </a:lnTo>
                  <a:lnTo>
                    <a:pt x="320" y="128"/>
                  </a:lnTo>
                  <a:lnTo>
                    <a:pt x="324" y="144"/>
                  </a:lnTo>
                  <a:lnTo>
                    <a:pt x="328" y="136"/>
                  </a:lnTo>
                  <a:lnTo>
                    <a:pt x="332" y="116"/>
                  </a:lnTo>
                  <a:lnTo>
                    <a:pt x="336" y="92"/>
                  </a:lnTo>
                  <a:lnTo>
                    <a:pt x="340" y="84"/>
                  </a:lnTo>
                  <a:lnTo>
                    <a:pt x="344" y="60"/>
                  </a:lnTo>
                  <a:lnTo>
                    <a:pt x="348" y="40"/>
                  </a:lnTo>
                  <a:lnTo>
                    <a:pt x="352" y="60"/>
                  </a:lnTo>
                  <a:lnTo>
                    <a:pt x="356" y="52"/>
                  </a:lnTo>
                  <a:lnTo>
                    <a:pt x="360" y="52"/>
                  </a:lnTo>
                  <a:lnTo>
                    <a:pt x="364" y="72"/>
                  </a:lnTo>
                  <a:lnTo>
                    <a:pt x="368" y="44"/>
                  </a:lnTo>
                  <a:lnTo>
                    <a:pt x="372" y="48"/>
                  </a:lnTo>
                  <a:lnTo>
                    <a:pt x="376" y="52"/>
                  </a:lnTo>
                  <a:lnTo>
                    <a:pt x="380" y="76"/>
                  </a:lnTo>
                  <a:lnTo>
                    <a:pt x="384" y="96"/>
                  </a:lnTo>
                  <a:lnTo>
                    <a:pt x="388" y="92"/>
                  </a:lnTo>
                  <a:lnTo>
                    <a:pt x="392" y="108"/>
                  </a:lnTo>
                  <a:lnTo>
                    <a:pt x="396" y="108"/>
                  </a:lnTo>
                  <a:lnTo>
                    <a:pt x="400" y="88"/>
                  </a:lnTo>
                  <a:lnTo>
                    <a:pt x="404" y="56"/>
                  </a:lnTo>
                  <a:lnTo>
                    <a:pt x="408" y="56"/>
                  </a:lnTo>
                  <a:lnTo>
                    <a:pt x="412" y="44"/>
                  </a:lnTo>
                  <a:lnTo>
                    <a:pt x="416" y="76"/>
                  </a:lnTo>
                  <a:lnTo>
                    <a:pt x="420" y="96"/>
                  </a:lnTo>
                  <a:lnTo>
                    <a:pt x="424" y="120"/>
                  </a:lnTo>
                  <a:lnTo>
                    <a:pt x="428" y="172"/>
                  </a:lnTo>
                  <a:lnTo>
                    <a:pt x="432" y="160"/>
                  </a:lnTo>
                  <a:lnTo>
                    <a:pt x="436" y="156"/>
                  </a:lnTo>
                  <a:lnTo>
                    <a:pt x="440" y="116"/>
                  </a:lnTo>
                  <a:lnTo>
                    <a:pt x="444" y="88"/>
                  </a:lnTo>
                  <a:lnTo>
                    <a:pt x="448" y="64"/>
                  </a:lnTo>
                  <a:lnTo>
                    <a:pt x="452" y="68"/>
                  </a:lnTo>
                  <a:lnTo>
                    <a:pt x="456" y="76"/>
                  </a:lnTo>
                  <a:lnTo>
                    <a:pt x="460" y="76"/>
                  </a:lnTo>
                  <a:lnTo>
                    <a:pt x="464" y="108"/>
                  </a:lnTo>
                  <a:lnTo>
                    <a:pt x="468" y="116"/>
                  </a:lnTo>
                  <a:lnTo>
                    <a:pt x="472" y="120"/>
                  </a:lnTo>
                  <a:lnTo>
                    <a:pt x="476" y="140"/>
                  </a:lnTo>
                  <a:lnTo>
                    <a:pt x="480" y="140"/>
                  </a:lnTo>
                  <a:lnTo>
                    <a:pt x="484" y="156"/>
                  </a:lnTo>
                  <a:lnTo>
                    <a:pt x="488" y="172"/>
                  </a:lnTo>
                  <a:lnTo>
                    <a:pt x="492" y="192"/>
                  </a:lnTo>
                  <a:lnTo>
                    <a:pt x="496" y="240"/>
                  </a:lnTo>
                  <a:lnTo>
                    <a:pt x="500" y="260"/>
                  </a:lnTo>
                  <a:lnTo>
                    <a:pt x="504" y="272"/>
                  </a:lnTo>
                  <a:lnTo>
                    <a:pt x="508" y="248"/>
                  </a:lnTo>
                  <a:lnTo>
                    <a:pt x="516" y="240"/>
                  </a:lnTo>
                  <a:lnTo>
                    <a:pt x="520" y="256"/>
                  </a:lnTo>
                  <a:lnTo>
                    <a:pt x="524" y="256"/>
                  </a:lnTo>
                  <a:lnTo>
                    <a:pt x="528" y="260"/>
                  </a:lnTo>
                  <a:lnTo>
                    <a:pt x="532" y="280"/>
                  </a:lnTo>
                  <a:lnTo>
                    <a:pt x="536" y="272"/>
                  </a:lnTo>
                  <a:lnTo>
                    <a:pt x="540" y="256"/>
                  </a:lnTo>
                  <a:lnTo>
                    <a:pt x="544" y="216"/>
                  </a:lnTo>
                  <a:lnTo>
                    <a:pt x="548" y="212"/>
                  </a:lnTo>
                  <a:lnTo>
                    <a:pt x="552" y="176"/>
                  </a:lnTo>
                  <a:lnTo>
                    <a:pt x="556" y="152"/>
                  </a:lnTo>
                  <a:lnTo>
                    <a:pt x="560" y="152"/>
                  </a:lnTo>
                  <a:lnTo>
                    <a:pt x="564" y="168"/>
                  </a:lnTo>
                  <a:lnTo>
                    <a:pt x="568" y="172"/>
                  </a:lnTo>
                  <a:lnTo>
                    <a:pt x="572" y="180"/>
                  </a:lnTo>
                  <a:lnTo>
                    <a:pt x="576" y="152"/>
                  </a:lnTo>
                  <a:lnTo>
                    <a:pt x="580" y="128"/>
                  </a:lnTo>
                  <a:lnTo>
                    <a:pt x="584" y="100"/>
                  </a:lnTo>
                  <a:lnTo>
                    <a:pt x="588" y="84"/>
                  </a:lnTo>
                  <a:lnTo>
                    <a:pt x="592" y="72"/>
                  </a:lnTo>
                  <a:lnTo>
                    <a:pt x="596" y="108"/>
                  </a:lnTo>
                  <a:lnTo>
                    <a:pt x="600" y="108"/>
                  </a:lnTo>
                  <a:lnTo>
                    <a:pt x="604" y="92"/>
                  </a:lnTo>
                  <a:lnTo>
                    <a:pt x="608" y="100"/>
                  </a:lnTo>
                  <a:lnTo>
                    <a:pt x="612" y="116"/>
                  </a:lnTo>
                  <a:lnTo>
                    <a:pt x="616" y="132"/>
                  </a:lnTo>
                  <a:lnTo>
                    <a:pt x="620" y="148"/>
                  </a:lnTo>
                  <a:lnTo>
                    <a:pt x="624" y="156"/>
                  </a:lnTo>
                  <a:lnTo>
                    <a:pt x="628" y="140"/>
                  </a:lnTo>
                  <a:lnTo>
                    <a:pt x="632" y="140"/>
                  </a:lnTo>
                  <a:lnTo>
                    <a:pt x="636" y="124"/>
                  </a:lnTo>
                  <a:lnTo>
                    <a:pt x="640" y="140"/>
                  </a:lnTo>
                  <a:lnTo>
                    <a:pt x="644" y="160"/>
                  </a:lnTo>
                  <a:lnTo>
                    <a:pt x="648" y="184"/>
                  </a:lnTo>
                  <a:lnTo>
                    <a:pt x="652" y="192"/>
                  </a:lnTo>
                  <a:lnTo>
                    <a:pt x="656" y="220"/>
                  </a:lnTo>
                  <a:lnTo>
                    <a:pt x="660" y="260"/>
                  </a:lnTo>
                  <a:lnTo>
                    <a:pt x="664" y="272"/>
                  </a:lnTo>
                  <a:lnTo>
                    <a:pt x="668" y="272"/>
                  </a:lnTo>
                  <a:lnTo>
                    <a:pt x="672" y="276"/>
                  </a:lnTo>
                  <a:lnTo>
                    <a:pt x="676" y="256"/>
                  </a:lnTo>
                  <a:lnTo>
                    <a:pt x="680" y="236"/>
                  </a:lnTo>
                  <a:lnTo>
                    <a:pt x="684" y="220"/>
                  </a:lnTo>
                  <a:lnTo>
                    <a:pt x="688" y="208"/>
                  </a:lnTo>
                  <a:lnTo>
                    <a:pt x="692" y="196"/>
                  </a:lnTo>
                  <a:lnTo>
                    <a:pt x="696" y="188"/>
                  </a:lnTo>
                  <a:lnTo>
                    <a:pt x="700" y="180"/>
                  </a:lnTo>
                  <a:lnTo>
                    <a:pt x="704" y="192"/>
                  </a:lnTo>
                  <a:lnTo>
                    <a:pt x="708" y="176"/>
                  </a:lnTo>
                  <a:lnTo>
                    <a:pt x="712" y="200"/>
                  </a:lnTo>
                  <a:lnTo>
                    <a:pt x="716" y="200"/>
                  </a:lnTo>
                  <a:lnTo>
                    <a:pt x="720" y="216"/>
                  </a:lnTo>
                  <a:lnTo>
                    <a:pt x="724" y="244"/>
                  </a:lnTo>
                  <a:lnTo>
                    <a:pt x="728" y="256"/>
                  </a:lnTo>
                  <a:lnTo>
                    <a:pt x="732" y="292"/>
                  </a:lnTo>
                  <a:lnTo>
                    <a:pt x="736" y="300"/>
                  </a:lnTo>
                  <a:lnTo>
                    <a:pt x="740" y="284"/>
                  </a:lnTo>
                  <a:lnTo>
                    <a:pt x="744" y="304"/>
                  </a:lnTo>
                  <a:lnTo>
                    <a:pt x="748" y="288"/>
                  </a:lnTo>
                  <a:lnTo>
                    <a:pt x="752" y="276"/>
                  </a:lnTo>
                  <a:lnTo>
                    <a:pt x="756" y="260"/>
                  </a:lnTo>
                  <a:lnTo>
                    <a:pt x="760" y="228"/>
                  </a:lnTo>
                  <a:lnTo>
                    <a:pt x="764" y="204"/>
                  </a:lnTo>
                  <a:lnTo>
                    <a:pt x="768" y="196"/>
                  </a:lnTo>
                  <a:lnTo>
                    <a:pt x="772" y="188"/>
                  </a:lnTo>
                  <a:lnTo>
                    <a:pt x="776" y="176"/>
                  </a:lnTo>
                  <a:lnTo>
                    <a:pt x="780" y="196"/>
                  </a:lnTo>
                  <a:lnTo>
                    <a:pt x="784" y="188"/>
                  </a:lnTo>
                  <a:lnTo>
                    <a:pt x="788" y="216"/>
                  </a:lnTo>
                  <a:lnTo>
                    <a:pt x="792" y="220"/>
                  </a:lnTo>
                  <a:lnTo>
                    <a:pt x="796" y="216"/>
                  </a:lnTo>
                  <a:lnTo>
                    <a:pt x="800" y="196"/>
                  </a:lnTo>
                  <a:lnTo>
                    <a:pt x="804" y="164"/>
                  </a:lnTo>
                  <a:lnTo>
                    <a:pt x="808" y="124"/>
                  </a:lnTo>
                  <a:lnTo>
                    <a:pt x="812" y="92"/>
                  </a:lnTo>
                  <a:lnTo>
                    <a:pt x="816" y="84"/>
                  </a:lnTo>
                  <a:lnTo>
                    <a:pt x="820" y="92"/>
                  </a:lnTo>
                  <a:lnTo>
                    <a:pt x="824" y="108"/>
                  </a:lnTo>
                  <a:lnTo>
                    <a:pt x="828" y="120"/>
                  </a:lnTo>
                  <a:lnTo>
                    <a:pt x="832" y="124"/>
                  </a:lnTo>
                  <a:lnTo>
                    <a:pt x="837" y="128"/>
                  </a:lnTo>
                  <a:lnTo>
                    <a:pt x="841" y="128"/>
                  </a:lnTo>
                  <a:lnTo>
                    <a:pt x="845" y="164"/>
                  </a:lnTo>
                  <a:lnTo>
                    <a:pt x="849" y="160"/>
                  </a:lnTo>
                  <a:lnTo>
                    <a:pt x="853" y="188"/>
                  </a:lnTo>
                  <a:lnTo>
                    <a:pt x="857" y="172"/>
                  </a:lnTo>
                  <a:lnTo>
                    <a:pt x="861" y="192"/>
                  </a:lnTo>
                  <a:lnTo>
                    <a:pt x="865" y="172"/>
                  </a:lnTo>
                  <a:lnTo>
                    <a:pt x="869" y="172"/>
                  </a:lnTo>
                  <a:lnTo>
                    <a:pt x="873" y="172"/>
                  </a:lnTo>
                  <a:lnTo>
                    <a:pt x="877" y="180"/>
                  </a:lnTo>
                  <a:lnTo>
                    <a:pt x="881" y="208"/>
                  </a:lnTo>
                  <a:lnTo>
                    <a:pt x="885" y="200"/>
                  </a:lnTo>
                  <a:lnTo>
                    <a:pt x="889" y="208"/>
                  </a:lnTo>
                  <a:lnTo>
                    <a:pt x="893" y="200"/>
                  </a:lnTo>
                  <a:lnTo>
                    <a:pt x="897" y="184"/>
                  </a:lnTo>
                  <a:lnTo>
                    <a:pt x="901" y="176"/>
                  </a:lnTo>
                  <a:lnTo>
                    <a:pt x="905" y="160"/>
                  </a:lnTo>
                  <a:lnTo>
                    <a:pt x="909" y="144"/>
                  </a:lnTo>
                  <a:lnTo>
                    <a:pt x="913" y="144"/>
                  </a:lnTo>
                  <a:lnTo>
                    <a:pt x="917" y="172"/>
                  </a:lnTo>
                  <a:lnTo>
                    <a:pt x="921" y="200"/>
                  </a:lnTo>
                  <a:lnTo>
                    <a:pt x="925" y="200"/>
                  </a:lnTo>
                  <a:lnTo>
                    <a:pt x="929" y="208"/>
                  </a:lnTo>
                  <a:lnTo>
                    <a:pt x="933" y="200"/>
                  </a:lnTo>
                  <a:lnTo>
                    <a:pt x="937" y="196"/>
                  </a:lnTo>
                  <a:lnTo>
                    <a:pt x="941" y="172"/>
                  </a:lnTo>
                  <a:lnTo>
                    <a:pt x="945" y="156"/>
                  </a:lnTo>
                  <a:lnTo>
                    <a:pt x="949" y="140"/>
                  </a:lnTo>
                  <a:lnTo>
                    <a:pt x="953" y="128"/>
                  </a:lnTo>
                  <a:lnTo>
                    <a:pt x="957" y="144"/>
                  </a:lnTo>
                  <a:lnTo>
                    <a:pt x="961" y="160"/>
                  </a:lnTo>
                  <a:lnTo>
                    <a:pt x="965" y="180"/>
                  </a:lnTo>
                  <a:lnTo>
                    <a:pt x="969" y="200"/>
                  </a:lnTo>
                  <a:lnTo>
                    <a:pt x="973" y="216"/>
                  </a:lnTo>
                  <a:lnTo>
                    <a:pt x="977" y="232"/>
                  </a:lnTo>
                  <a:lnTo>
                    <a:pt x="981" y="228"/>
                  </a:lnTo>
                  <a:lnTo>
                    <a:pt x="985" y="240"/>
                  </a:lnTo>
                  <a:lnTo>
                    <a:pt x="989" y="212"/>
                  </a:lnTo>
                  <a:lnTo>
                    <a:pt x="993" y="164"/>
                  </a:lnTo>
                  <a:lnTo>
                    <a:pt x="997" y="140"/>
                  </a:lnTo>
                  <a:lnTo>
                    <a:pt x="1001" y="104"/>
                  </a:lnTo>
                  <a:lnTo>
                    <a:pt x="1005" y="100"/>
                  </a:lnTo>
                  <a:lnTo>
                    <a:pt x="1009" y="88"/>
                  </a:lnTo>
                  <a:lnTo>
                    <a:pt x="1013" y="88"/>
                  </a:lnTo>
                  <a:lnTo>
                    <a:pt x="1017" y="108"/>
                  </a:lnTo>
                  <a:lnTo>
                    <a:pt x="1021" y="124"/>
                  </a:lnTo>
                  <a:lnTo>
                    <a:pt x="1029" y="128"/>
                  </a:lnTo>
                  <a:lnTo>
                    <a:pt x="1029" y="152"/>
                  </a:lnTo>
                  <a:lnTo>
                    <a:pt x="1021" y="152"/>
                  </a:lnTo>
                  <a:lnTo>
                    <a:pt x="1017" y="132"/>
                  </a:lnTo>
                  <a:lnTo>
                    <a:pt x="1013" y="112"/>
                  </a:lnTo>
                  <a:lnTo>
                    <a:pt x="1009" y="112"/>
                  </a:lnTo>
                  <a:lnTo>
                    <a:pt x="1005" y="124"/>
                  </a:lnTo>
                  <a:lnTo>
                    <a:pt x="1001" y="128"/>
                  </a:lnTo>
                  <a:lnTo>
                    <a:pt x="997" y="164"/>
                  </a:lnTo>
                  <a:lnTo>
                    <a:pt x="993" y="188"/>
                  </a:lnTo>
                  <a:lnTo>
                    <a:pt x="989" y="236"/>
                  </a:lnTo>
                  <a:lnTo>
                    <a:pt x="985" y="264"/>
                  </a:lnTo>
                  <a:lnTo>
                    <a:pt x="981" y="252"/>
                  </a:lnTo>
                  <a:lnTo>
                    <a:pt x="977" y="256"/>
                  </a:lnTo>
                  <a:lnTo>
                    <a:pt x="973" y="244"/>
                  </a:lnTo>
                  <a:lnTo>
                    <a:pt x="969" y="224"/>
                  </a:lnTo>
                  <a:lnTo>
                    <a:pt x="965" y="208"/>
                  </a:lnTo>
                  <a:lnTo>
                    <a:pt x="961" y="184"/>
                  </a:lnTo>
                  <a:lnTo>
                    <a:pt x="957" y="168"/>
                  </a:lnTo>
                  <a:lnTo>
                    <a:pt x="953" y="152"/>
                  </a:lnTo>
                  <a:lnTo>
                    <a:pt x="949" y="164"/>
                  </a:lnTo>
                  <a:lnTo>
                    <a:pt x="945" y="180"/>
                  </a:lnTo>
                  <a:lnTo>
                    <a:pt x="941" y="196"/>
                  </a:lnTo>
                  <a:lnTo>
                    <a:pt x="937" y="220"/>
                  </a:lnTo>
                  <a:lnTo>
                    <a:pt x="933" y="224"/>
                  </a:lnTo>
                  <a:lnTo>
                    <a:pt x="929" y="232"/>
                  </a:lnTo>
                  <a:lnTo>
                    <a:pt x="925" y="224"/>
                  </a:lnTo>
                  <a:lnTo>
                    <a:pt x="921" y="224"/>
                  </a:lnTo>
                  <a:lnTo>
                    <a:pt x="917" y="200"/>
                  </a:lnTo>
                  <a:lnTo>
                    <a:pt x="913" y="168"/>
                  </a:lnTo>
                  <a:lnTo>
                    <a:pt x="909" y="168"/>
                  </a:lnTo>
                  <a:lnTo>
                    <a:pt x="905" y="184"/>
                  </a:lnTo>
                  <a:lnTo>
                    <a:pt x="901" y="200"/>
                  </a:lnTo>
                  <a:lnTo>
                    <a:pt x="897" y="208"/>
                  </a:lnTo>
                  <a:lnTo>
                    <a:pt x="893" y="224"/>
                  </a:lnTo>
                  <a:lnTo>
                    <a:pt x="889" y="232"/>
                  </a:lnTo>
                  <a:lnTo>
                    <a:pt x="885" y="224"/>
                  </a:lnTo>
                  <a:lnTo>
                    <a:pt x="881" y="232"/>
                  </a:lnTo>
                  <a:lnTo>
                    <a:pt x="877" y="208"/>
                  </a:lnTo>
                  <a:lnTo>
                    <a:pt x="873" y="196"/>
                  </a:lnTo>
                  <a:lnTo>
                    <a:pt x="869" y="196"/>
                  </a:lnTo>
                  <a:lnTo>
                    <a:pt x="865" y="196"/>
                  </a:lnTo>
                  <a:lnTo>
                    <a:pt x="861" y="216"/>
                  </a:lnTo>
                  <a:lnTo>
                    <a:pt x="857" y="196"/>
                  </a:lnTo>
                  <a:lnTo>
                    <a:pt x="853" y="212"/>
                  </a:lnTo>
                  <a:lnTo>
                    <a:pt x="849" y="184"/>
                  </a:lnTo>
                  <a:lnTo>
                    <a:pt x="845" y="188"/>
                  </a:lnTo>
                  <a:lnTo>
                    <a:pt x="841" y="152"/>
                  </a:lnTo>
                  <a:lnTo>
                    <a:pt x="837" y="152"/>
                  </a:lnTo>
                  <a:lnTo>
                    <a:pt x="832" y="148"/>
                  </a:lnTo>
                  <a:lnTo>
                    <a:pt x="828" y="144"/>
                  </a:lnTo>
                  <a:lnTo>
                    <a:pt x="824" y="132"/>
                  </a:lnTo>
                  <a:lnTo>
                    <a:pt x="820" y="116"/>
                  </a:lnTo>
                  <a:lnTo>
                    <a:pt x="816" y="108"/>
                  </a:lnTo>
                  <a:lnTo>
                    <a:pt x="812" y="116"/>
                  </a:lnTo>
                  <a:lnTo>
                    <a:pt x="808" y="148"/>
                  </a:lnTo>
                  <a:lnTo>
                    <a:pt x="804" y="188"/>
                  </a:lnTo>
                  <a:lnTo>
                    <a:pt x="800" y="220"/>
                  </a:lnTo>
                  <a:lnTo>
                    <a:pt x="796" y="240"/>
                  </a:lnTo>
                  <a:lnTo>
                    <a:pt x="792" y="248"/>
                  </a:lnTo>
                  <a:lnTo>
                    <a:pt x="788" y="240"/>
                  </a:lnTo>
                  <a:lnTo>
                    <a:pt x="784" y="212"/>
                  </a:lnTo>
                  <a:lnTo>
                    <a:pt x="780" y="220"/>
                  </a:lnTo>
                  <a:lnTo>
                    <a:pt x="776" y="200"/>
                  </a:lnTo>
                  <a:lnTo>
                    <a:pt x="772" y="212"/>
                  </a:lnTo>
                  <a:lnTo>
                    <a:pt x="768" y="220"/>
                  </a:lnTo>
                  <a:lnTo>
                    <a:pt x="764" y="228"/>
                  </a:lnTo>
                  <a:lnTo>
                    <a:pt x="760" y="252"/>
                  </a:lnTo>
                  <a:lnTo>
                    <a:pt x="756" y="284"/>
                  </a:lnTo>
                  <a:lnTo>
                    <a:pt x="752" y="300"/>
                  </a:lnTo>
                  <a:lnTo>
                    <a:pt x="748" y="312"/>
                  </a:lnTo>
                  <a:lnTo>
                    <a:pt x="744" y="328"/>
                  </a:lnTo>
                  <a:lnTo>
                    <a:pt x="740" y="308"/>
                  </a:lnTo>
                  <a:lnTo>
                    <a:pt x="736" y="324"/>
                  </a:lnTo>
                  <a:lnTo>
                    <a:pt x="732" y="320"/>
                  </a:lnTo>
                  <a:lnTo>
                    <a:pt x="728" y="284"/>
                  </a:lnTo>
                  <a:lnTo>
                    <a:pt x="724" y="268"/>
                  </a:lnTo>
                  <a:lnTo>
                    <a:pt x="720" y="244"/>
                  </a:lnTo>
                  <a:lnTo>
                    <a:pt x="716" y="224"/>
                  </a:lnTo>
                  <a:lnTo>
                    <a:pt x="712" y="228"/>
                  </a:lnTo>
                  <a:lnTo>
                    <a:pt x="708" y="200"/>
                  </a:lnTo>
                  <a:lnTo>
                    <a:pt x="704" y="216"/>
                  </a:lnTo>
                  <a:lnTo>
                    <a:pt x="700" y="204"/>
                  </a:lnTo>
                  <a:lnTo>
                    <a:pt x="696" y="212"/>
                  </a:lnTo>
                  <a:lnTo>
                    <a:pt x="692" y="220"/>
                  </a:lnTo>
                  <a:lnTo>
                    <a:pt x="688" y="232"/>
                  </a:lnTo>
                  <a:lnTo>
                    <a:pt x="684" y="244"/>
                  </a:lnTo>
                  <a:lnTo>
                    <a:pt x="680" y="260"/>
                  </a:lnTo>
                  <a:lnTo>
                    <a:pt x="676" y="280"/>
                  </a:lnTo>
                  <a:lnTo>
                    <a:pt x="672" y="304"/>
                  </a:lnTo>
                  <a:lnTo>
                    <a:pt x="668" y="296"/>
                  </a:lnTo>
                  <a:lnTo>
                    <a:pt x="664" y="296"/>
                  </a:lnTo>
                  <a:lnTo>
                    <a:pt x="660" y="284"/>
                  </a:lnTo>
                  <a:lnTo>
                    <a:pt x="656" y="244"/>
                  </a:lnTo>
                  <a:lnTo>
                    <a:pt x="652" y="216"/>
                  </a:lnTo>
                  <a:lnTo>
                    <a:pt x="648" y="208"/>
                  </a:lnTo>
                  <a:lnTo>
                    <a:pt x="644" y="184"/>
                  </a:lnTo>
                  <a:lnTo>
                    <a:pt x="640" y="164"/>
                  </a:lnTo>
                  <a:lnTo>
                    <a:pt x="636" y="148"/>
                  </a:lnTo>
                  <a:lnTo>
                    <a:pt x="632" y="164"/>
                  </a:lnTo>
                  <a:lnTo>
                    <a:pt x="628" y="164"/>
                  </a:lnTo>
                  <a:lnTo>
                    <a:pt x="624" y="180"/>
                  </a:lnTo>
                  <a:lnTo>
                    <a:pt x="620" y="172"/>
                  </a:lnTo>
                  <a:lnTo>
                    <a:pt x="616" y="160"/>
                  </a:lnTo>
                  <a:lnTo>
                    <a:pt x="612" y="140"/>
                  </a:lnTo>
                  <a:lnTo>
                    <a:pt x="608" y="128"/>
                  </a:lnTo>
                  <a:lnTo>
                    <a:pt x="604" y="116"/>
                  </a:lnTo>
                  <a:lnTo>
                    <a:pt x="600" y="132"/>
                  </a:lnTo>
                  <a:lnTo>
                    <a:pt x="596" y="132"/>
                  </a:lnTo>
                  <a:lnTo>
                    <a:pt x="592" y="96"/>
                  </a:lnTo>
                  <a:lnTo>
                    <a:pt x="588" y="108"/>
                  </a:lnTo>
                  <a:lnTo>
                    <a:pt x="584" y="124"/>
                  </a:lnTo>
                  <a:lnTo>
                    <a:pt x="580" y="152"/>
                  </a:lnTo>
                  <a:lnTo>
                    <a:pt x="576" y="176"/>
                  </a:lnTo>
                  <a:lnTo>
                    <a:pt x="572" y="204"/>
                  </a:lnTo>
                  <a:lnTo>
                    <a:pt x="568" y="196"/>
                  </a:lnTo>
                  <a:lnTo>
                    <a:pt x="564" y="192"/>
                  </a:lnTo>
                  <a:lnTo>
                    <a:pt x="560" y="176"/>
                  </a:lnTo>
                  <a:lnTo>
                    <a:pt x="556" y="176"/>
                  </a:lnTo>
                  <a:lnTo>
                    <a:pt x="552" y="200"/>
                  </a:lnTo>
                  <a:lnTo>
                    <a:pt x="548" y="236"/>
                  </a:lnTo>
                  <a:lnTo>
                    <a:pt x="544" y="240"/>
                  </a:lnTo>
                  <a:lnTo>
                    <a:pt x="540" y="280"/>
                  </a:lnTo>
                  <a:lnTo>
                    <a:pt x="536" y="296"/>
                  </a:lnTo>
                  <a:lnTo>
                    <a:pt x="532" y="304"/>
                  </a:lnTo>
                  <a:lnTo>
                    <a:pt x="528" y="288"/>
                  </a:lnTo>
                  <a:lnTo>
                    <a:pt x="524" y="280"/>
                  </a:lnTo>
                  <a:lnTo>
                    <a:pt x="520" y="280"/>
                  </a:lnTo>
                  <a:lnTo>
                    <a:pt x="516" y="264"/>
                  </a:lnTo>
                  <a:lnTo>
                    <a:pt x="508" y="272"/>
                  </a:lnTo>
                  <a:lnTo>
                    <a:pt x="504" y="296"/>
                  </a:lnTo>
                  <a:lnTo>
                    <a:pt x="500" y="288"/>
                  </a:lnTo>
                  <a:lnTo>
                    <a:pt x="496" y="268"/>
                  </a:lnTo>
                  <a:lnTo>
                    <a:pt x="492" y="216"/>
                  </a:lnTo>
                  <a:lnTo>
                    <a:pt x="488" y="196"/>
                  </a:lnTo>
                  <a:lnTo>
                    <a:pt x="484" y="180"/>
                  </a:lnTo>
                  <a:lnTo>
                    <a:pt x="480" y="164"/>
                  </a:lnTo>
                  <a:lnTo>
                    <a:pt x="476" y="164"/>
                  </a:lnTo>
                  <a:lnTo>
                    <a:pt x="472" y="148"/>
                  </a:lnTo>
                  <a:lnTo>
                    <a:pt x="468" y="140"/>
                  </a:lnTo>
                  <a:lnTo>
                    <a:pt x="464" y="132"/>
                  </a:lnTo>
                  <a:lnTo>
                    <a:pt x="460" y="104"/>
                  </a:lnTo>
                  <a:lnTo>
                    <a:pt x="456" y="100"/>
                  </a:lnTo>
                  <a:lnTo>
                    <a:pt x="452" y="92"/>
                  </a:lnTo>
                  <a:lnTo>
                    <a:pt x="448" y="88"/>
                  </a:lnTo>
                  <a:lnTo>
                    <a:pt x="444" y="112"/>
                  </a:lnTo>
                  <a:lnTo>
                    <a:pt x="440" y="140"/>
                  </a:lnTo>
                  <a:lnTo>
                    <a:pt x="436" y="180"/>
                  </a:lnTo>
                  <a:lnTo>
                    <a:pt x="432" y="184"/>
                  </a:lnTo>
                  <a:lnTo>
                    <a:pt x="428" y="200"/>
                  </a:lnTo>
                  <a:lnTo>
                    <a:pt x="424" y="148"/>
                  </a:lnTo>
                  <a:lnTo>
                    <a:pt x="420" y="120"/>
                  </a:lnTo>
                  <a:lnTo>
                    <a:pt x="416" y="104"/>
                  </a:lnTo>
                  <a:lnTo>
                    <a:pt x="412" y="68"/>
                  </a:lnTo>
                  <a:lnTo>
                    <a:pt x="408" y="80"/>
                  </a:lnTo>
                  <a:lnTo>
                    <a:pt x="404" y="80"/>
                  </a:lnTo>
                  <a:lnTo>
                    <a:pt x="400" y="112"/>
                  </a:lnTo>
                  <a:lnTo>
                    <a:pt x="396" y="132"/>
                  </a:lnTo>
                  <a:lnTo>
                    <a:pt x="392" y="132"/>
                  </a:lnTo>
                  <a:lnTo>
                    <a:pt x="388" y="116"/>
                  </a:lnTo>
                  <a:lnTo>
                    <a:pt x="384" y="124"/>
                  </a:lnTo>
                  <a:lnTo>
                    <a:pt x="380" y="100"/>
                  </a:lnTo>
                  <a:lnTo>
                    <a:pt x="376" y="76"/>
                  </a:lnTo>
                  <a:lnTo>
                    <a:pt x="372" y="72"/>
                  </a:lnTo>
                  <a:lnTo>
                    <a:pt x="368" y="68"/>
                  </a:lnTo>
                  <a:lnTo>
                    <a:pt x="364" y="96"/>
                  </a:lnTo>
                  <a:lnTo>
                    <a:pt x="360" y="76"/>
                  </a:lnTo>
                  <a:lnTo>
                    <a:pt x="356" y="80"/>
                  </a:lnTo>
                  <a:lnTo>
                    <a:pt x="352" y="84"/>
                  </a:lnTo>
                  <a:lnTo>
                    <a:pt x="348" y="64"/>
                  </a:lnTo>
                  <a:lnTo>
                    <a:pt x="344" y="84"/>
                  </a:lnTo>
                  <a:lnTo>
                    <a:pt x="340" y="112"/>
                  </a:lnTo>
                  <a:lnTo>
                    <a:pt x="336" y="116"/>
                  </a:lnTo>
                  <a:lnTo>
                    <a:pt x="332" y="140"/>
                  </a:lnTo>
                  <a:lnTo>
                    <a:pt x="328" y="160"/>
                  </a:lnTo>
                  <a:lnTo>
                    <a:pt x="324" y="168"/>
                  </a:lnTo>
                  <a:lnTo>
                    <a:pt x="320" y="152"/>
                  </a:lnTo>
                  <a:lnTo>
                    <a:pt x="316" y="148"/>
                  </a:lnTo>
                  <a:lnTo>
                    <a:pt x="312" y="104"/>
                  </a:lnTo>
                  <a:lnTo>
                    <a:pt x="308" y="116"/>
                  </a:lnTo>
                  <a:lnTo>
                    <a:pt x="304" y="120"/>
                  </a:lnTo>
                  <a:lnTo>
                    <a:pt x="300" y="124"/>
                  </a:lnTo>
                  <a:lnTo>
                    <a:pt x="296" y="136"/>
                  </a:lnTo>
                  <a:lnTo>
                    <a:pt x="292" y="168"/>
                  </a:lnTo>
                  <a:lnTo>
                    <a:pt x="288" y="200"/>
                  </a:lnTo>
                  <a:lnTo>
                    <a:pt x="284" y="208"/>
                  </a:lnTo>
                  <a:lnTo>
                    <a:pt x="280" y="232"/>
                  </a:lnTo>
                  <a:lnTo>
                    <a:pt x="276" y="260"/>
                  </a:lnTo>
                  <a:lnTo>
                    <a:pt x="272" y="248"/>
                  </a:lnTo>
                  <a:lnTo>
                    <a:pt x="268" y="268"/>
                  </a:lnTo>
                  <a:lnTo>
                    <a:pt x="264" y="256"/>
                  </a:lnTo>
                  <a:lnTo>
                    <a:pt x="260" y="248"/>
                  </a:lnTo>
                  <a:lnTo>
                    <a:pt x="256" y="220"/>
                  </a:lnTo>
                  <a:lnTo>
                    <a:pt x="252" y="216"/>
                  </a:lnTo>
                  <a:lnTo>
                    <a:pt x="248" y="184"/>
                  </a:lnTo>
                  <a:lnTo>
                    <a:pt x="244" y="164"/>
                  </a:lnTo>
                  <a:lnTo>
                    <a:pt x="240" y="164"/>
                  </a:lnTo>
                  <a:lnTo>
                    <a:pt x="236" y="152"/>
                  </a:lnTo>
                  <a:lnTo>
                    <a:pt x="232" y="184"/>
                  </a:lnTo>
                  <a:lnTo>
                    <a:pt x="228" y="200"/>
                  </a:lnTo>
                  <a:lnTo>
                    <a:pt x="224" y="232"/>
                  </a:lnTo>
                  <a:lnTo>
                    <a:pt x="220" y="260"/>
                  </a:lnTo>
                  <a:lnTo>
                    <a:pt x="216" y="280"/>
                  </a:lnTo>
                  <a:lnTo>
                    <a:pt x="212" y="272"/>
                  </a:lnTo>
                  <a:lnTo>
                    <a:pt x="208" y="280"/>
                  </a:lnTo>
                  <a:lnTo>
                    <a:pt x="204" y="264"/>
                  </a:lnTo>
                  <a:lnTo>
                    <a:pt x="200" y="268"/>
                  </a:lnTo>
                  <a:lnTo>
                    <a:pt x="196" y="252"/>
                  </a:lnTo>
                  <a:lnTo>
                    <a:pt x="192" y="224"/>
                  </a:lnTo>
                  <a:lnTo>
                    <a:pt x="188" y="228"/>
                  </a:lnTo>
                  <a:lnTo>
                    <a:pt x="184" y="196"/>
                  </a:lnTo>
                  <a:lnTo>
                    <a:pt x="180" y="212"/>
                  </a:lnTo>
                  <a:lnTo>
                    <a:pt x="176" y="212"/>
                  </a:lnTo>
                  <a:lnTo>
                    <a:pt x="172" y="232"/>
                  </a:lnTo>
                  <a:lnTo>
                    <a:pt x="168" y="236"/>
                  </a:lnTo>
                  <a:lnTo>
                    <a:pt x="164" y="284"/>
                  </a:lnTo>
                  <a:lnTo>
                    <a:pt x="160" y="308"/>
                  </a:lnTo>
                  <a:lnTo>
                    <a:pt x="156" y="308"/>
                  </a:lnTo>
                  <a:lnTo>
                    <a:pt x="152" y="328"/>
                  </a:lnTo>
                  <a:lnTo>
                    <a:pt x="148" y="308"/>
                  </a:lnTo>
                  <a:lnTo>
                    <a:pt x="144" y="312"/>
                  </a:lnTo>
                  <a:lnTo>
                    <a:pt x="140" y="288"/>
                  </a:lnTo>
                  <a:lnTo>
                    <a:pt x="136" y="300"/>
                  </a:lnTo>
                  <a:lnTo>
                    <a:pt x="132" y="292"/>
                  </a:lnTo>
                  <a:lnTo>
                    <a:pt x="128" y="264"/>
                  </a:lnTo>
                  <a:lnTo>
                    <a:pt x="124" y="240"/>
                  </a:lnTo>
                  <a:lnTo>
                    <a:pt x="120" y="244"/>
                  </a:lnTo>
                  <a:lnTo>
                    <a:pt x="116" y="212"/>
                  </a:lnTo>
                  <a:lnTo>
                    <a:pt x="112" y="172"/>
                  </a:lnTo>
                  <a:lnTo>
                    <a:pt x="108" y="160"/>
                  </a:lnTo>
                  <a:lnTo>
                    <a:pt x="104" y="164"/>
                  </a:lnTo>
                  <a:lnTo>
                    <a:pt x="100" y="164"/>
                  </a:lnTo>
                  <a:lnTo>
                    <a:pt x="96" y="184"/>
                  </a:lnTo>
                  <a:lnTo>
                    <a:pt x="92" y="200"/>
                  </a:lnTo>
                  <a:lnTo>
                    <a:pt x="88" y="172"/>
                  </a:lnTo>
                  <a:lnTo>
                    <a:pt x="84" y="192"/>
                  </a:lnTo>
                  <a:lnTo>
                    <a:pt x="80" y="200"/>
                  </a:lnTo>
                  <a:lnTo>
                    <a:pt x="76" y="200"/>
                  </a:lnTo>
                  <a:lnTo>
                    <a:pt x="72" y="200"/>
                  </a:lnTo>
                  <a:lnTo>
                    <a:pt x="68" y="188"/>
                  </a:lnTo>
                  <a:lnTo>
                    <a:pt x="64" y="176"/>
                  </a:lnTo>
                  <a:lnTo>
                    <a:pt x="60" y="160"/>
                  </a:lnTo>
                  <a:lnTo>
                    <a:pt x="56" y="140"/>
                  </a:lnTo>
                  <a:lnTo>
                    <a:pt x="52" y="112"/>
                  </a:lnTo>
                  <a:lnTo>
                    <a:pt x="48" y="80"/>
                  </a:lnTo>
                  <a:lnTo>
                    <a:pt x="44" y="32"/>
                  </a:lnTo>
                  <a:lnTo>
                    <a:pt x="40" y="32"/>
                  </a:lnTo>
                  <a:lnTo>
                    <a:pt x="36" y="40"/>
                  </a:lnTo>
                  <a:lnTo>
                    <a:pt x="32" y="28"/>
                  </a:lnTo>
                  <a:lnTo>
                    <a:pt x="28" y="40"/>
                  </a:lnTo>
                  <a:lnTo>
                    <a:pt x="24" y="60"/>
                  </a:lnTo>
                  <a:lnTo>
                    <a:pt x="20" y="92"/>
                  </a:lnTo>
                  <a:lnTo>
                    <a:pt x="16" y="112"/>
                  </a:lnTo>
                  <a:lnTo>
                    <a:pt x="12" y="128"/>
                  </a:lnTo>
                  <a:lnTo>
                    <a:pt x="8" y="168"/>
                  </a:lnTo>
                  <a:lnTo>
                    <a:pt x="4" y="180"/>
                  </a:lnTo>
                  <a:lnTo>
                    <a:pt x="0" y="184"/>
                  </a:lnTo>
                  <a:lnTo>
                    <a:pt x="0" y="160"/>
                  </a:lnTo>
                </a:path>
              </a:pathLst>
            </a:custGeom>
            <a:noFill/>
            <a:ln w="0">
              <a:solidFill>
                <a:srgbClr val="CCCCCC"/>
              </a:solidFill>
              <a:prstDash val="solid"/>
              <a:round/>
              <a:headEnd/>
              <a:tailEnd/>
            </a:ln>
          </p:spPr>
          <p:txBody>
            <a:bodyPr/>
            <a:lstStyle/>
            <a:p>
              <a:endParaRPr lang="en-GB"/>
            </a:p>
          </p:txBody>
        </p:sp>
        <p:sp>
          <p:nvSpPr>
            <p:cNvPr id="157" name="Freeform 181"/>
            <p:cNvSpPr>
              <a:spLocks/>
            </p:cNvSpPr>
            <p:nvPr/>
          </p:nvSpPr>
          <p:spPr bwMode="auto">
            <a:xfrm>
              <a:off x="7473702" y="4645943"/>
              <a:ext cx="1633537" cy="406400"/>
            </a:xfrm>
            <a:custGeom>
              <a:avLst/>
              <a:gdLst>
                <a:gd name="T0" fmla="*/ 80644962 w 1029"/>
                <a:gd name="T1" fmla="*/ 564514929 h 256"/>
                <a:gd name="T2" fmla="*/ 171370541 w 1029"/>
                <a:gd name="T3" fmla="*/ 272176844 h 256"/>
                <a:gd name="T4" fmla="*/ 262096145 w 1029"/>
                <a:gd name="T5" fmla="*/ 292338085 h 256"/>
                <a:gd name="T6" fmla="*/ 352821699 w 1029"/>
                <a:gd name="T7" fmla="*/ 30241873 h 256"/>
                <a:gd name="T8" fmla="*/ 443547352 w 1029"/>
                <a:gd name="T9" fmla="*/ 262096224 h 256"/>
                <a:gd name="T10" fmla="*/ 534272906 w 1029"/>
                <a:gd name="T11" fmla="*/ 80644986 h 256"/>
                <a:gd name="T12" fmla="*/ 624998461 w 1029"/>
                <a:gd name="T13" fmla="*/ 272176844 h 256"/>
                <a:gd name="T14" fmla="*/ 715724015 w 1029"/>
                <a:gd name="T15" fmla="*/ 252015604 h 256"/>
                <a:gd name="T16" fmla="*/ 806449569 w 1029"/>
                <a:gd name="T17" fmla="*/ 322579945 h 256"/>
                <a:gd name="T18" fmla="*/ 897175322 w 1029"/>
                <a:gd name="T19" fmla="*/ 534273069 h 256"/>
                <a:gd name="T20" fmla="*/ 987900876 w 1029"/>
                <a:gd name="T21" fmla="*/ 403224907 h 256"/>
                <a:gd name="T22" fmla="*/ 1078626430 w 1029"/>
                <a:gd name="T23" fmla="*/ 191531833 h 256"/>
                <a:gd name="T24" fmla="*/ 1169351984 w 1029"/>
                <a:gd name="T25" fmla="*/ 393144287 h 256"/>
                <a:gd name="T26" fmla="*/ 1260077538 w 1029"/>
                <a:gd name="T27" fmla="*/ 120967492 h 256"/>
                <a:gd name="T28" fmla="*/ 1360883710 w 1029"/>
                <a:gd name="T29" fmla="*/ 181451213 h 256"/>
                <a:gd name="T30" fmla="*/ 1451609264 w 1029"/>
                <a:gd name="T31" fmla="*/ 252015604 h 256"/>
                <a:gd name="T32" fmla="*/ 1542334818 w 1029"/>
                <a:gd name="T33" fmla="*/ 403224907 h 256"/>
                <a:gd name="T34" fmla="*/ 1633060372 w 1029"/>
                <a:gd name="T35" fmla="*/ 161289973 h 256"/>
                <a:gd name="T36" fmla="*/ 1723786323 w 1029"/>
                <a:gd name="T37" fmla="*/ 181451213 h 256"/>
                <a:gd name="T38" fmla="*/ 1814510290 w 1029"/>
                <a:gd name="T39" fmla="*/ 201612453 h 256"/>
                <a:gd name="T40" fmla="*/ 1905235844 w 1029"/>
                <a:gd name="T41" fmla="*/ 141128732 h 256"/>
                <a:gd name="T42" fmla="*/ 1995961398 w 1029"/>
                <a:gd name="T43" fmla="*/ 272176844 h 256"/>
                <a:gd name="T44" fmla="*/ 2086686952 w 1029"/>
                <a:gd name="T45" fmla="*/ 322579945 h 256"/>
                <a:gd name="T46" fmla="*/ 2147483647 w 1029"/>
                <a:gd name="T47" fmla="*/ 362902426 h 256"/>
                <a:gd name="T48" fmla="*/ 2147483647 w 1029"/>
                <a:gd name="T49" fmla="*/ 241934984 h 256"/>
                <a:gd name="T50" fmla="*/ 2147483647 w 1029"/>
                <a:gd name="T51" fmla="*/ 292338085 h 256"/>
                <a:gd name="T52" fmla="*/ 2147483647 w 1029"/>
                <a:gd name="T53" fmla="*/ 221773743 h 256"/>
                <a:gd name="T54" fmla="*/ 2147483647 w 1029"/>
                <a:gd name="T55" fmla="*/ 413305527 h 256"/>
                <a:gd name="T56" fmla="*/ 2147483647 w 1029"/>
                <a:gd name="T57" fmla="*/ 473789348 h 256"/>
                <a:gd name="T58" fmla="*/ 2147483647 w 1029"/>
                <a:gd name="T59" fmla="*/ 282257465 h 256"/>
                <a:gd name="T60" fmla="*/ 2147483647 w 1029"/>
                <a:gd name="T61" fmla="*/ 352821806 h 256"/>
                <a:gd name="T62" fmla="*/ 2147483647 w 1029"/>
                <a:gd name="T63" fmla="*/ 302418705 h 256"/>
                <a:gd name="T64" fmla="*/ 2147483647 w 1029"/>
                <a:gd name="T65" fmla="*/ 423386247 h 256"/>
                <a:gd name="T66" fmla="*/ 2086686952 w 1029"/>
                <a:gd name="T67" fmla="*/ 383063667 h 256"/>
                <a:gd name="T68" fmla="*/ 1995961398 w 1029"/>
                <a:gd name="T69" fmla="*/ 342741186 h 256"/>
                <a:gd name="T70" fmla="*/ 1905235844 w 1029"/>
                <a:gd name="T71" fmla="*/ 201612453 h 256"/>
                <a:gd name="T72" fmla="*/ 1814510290 w 1029"/>
                <a:gd name="T73" fmla="*/ 262096224 h 256"/>
                <a:gd name="T74" fmla="*/ 1723786323 w 1029"/>
                <a:gd name="T75" fmla="*/ 252015604 h 256"/>
                <a:gd name="T76" fmla="*/ 1633060372 w 1029"/>
                <a:gd name="T77" fmla="*/ 221773743 h 256"/>
                <a:gd name="T78" fmla="*/ 1542334818 w 1029"/>
                <a:gd name="T79" fmla="*/ 463708727 h 256"/>
                <a:gd name="T80" fmla="*/ 1451609264 w 1029"/>
                <a:gd name="T81" fmla="*/ 312499325 h 256"/>
                <a:gd name="T82" fmla="*/ 1360883710 w 1029"/>
                <a:gd name="T83" fmla="*/ 241934984 h 256"/>
                <a:gd name="T84" fmla="*/ 1260077538 w 1029"/>
                <a:gd name="T85" fmla="*/ 181451213 h 256"/>
                <a:gd name="T86" fmla="*/ 1169351984 w 1029"/>
                <a:gd name="T87" fmla="*/ 453628107 h 256"/>
                <a:gd name="T88" fmla="*/ 1078626430 w 1029"/>
                <a:gd name="T89" fmla="*/ 252015604 h 256"/>
                <a:gd name="T90" fmla="*/ 987900876 w 1029"/>
                <a:gd name="T91" fmla="*/ 463708727 h 256"/>
                <a:gd name="T92" fmla="*/ 897175322 w 1029"/>
                <a:gd name="T93" fmla="*/ 594756790 h 256"/>
                <a:gd name="T94" fmla="*/ 806449569 w 1029"/>
                <a:gd name="T95" fmla="*/ 383063667 h 256"/>
                <a:gd name="T96" fmla="*/ 715724015 w 1029"/>
                <a:gd name="T97" fmla="*/ 322579945 h 256"/>
                <a:gd name="T98" fmla="*/ 624998461 w 1029"/>
                <a:gd name="T99" fmla="*/ 332660566 h 256"/>
                <a:gd name="T100" fmla="*/ 534272906 w 1029"/>
                <a:gd name="T101" fmla="*/ 141128732 h 256"/>
                <a:gd name="T102" fmla="*/ 443547352 w 1029"/>
                <a:gd name="T103" fmla="*/ 322579945 h 256"/>
                <a:gd name="T104" fmla="*/ 352821699 w 1029"/>
                <a:gd name="T105" fmla="*/ 90725607 h 256"/>
                <a:gd name="T106" fmla="*/ 262096145 w 1029"/>
                <a:gd name="T107" fmla="*/ 352821806 h 256"/>
                <a:gd name="T108" fmla="*/ 171370541 w 1029"/>
                <a:gd name="T109" fmla="*/ 332660566 h 256"/>
                <a:gd name="T110" fmla="*/ 80644962 w 1029"/>
                <a:gd name="T111" fmla="*/ 624998650 h 256"/>
                <a:gd name="T112" fmla="*/ 0 w 1029"/>
                <a:gd name="T113" fmla="*/ 282257465 h 2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256"/>
                <a:gd name="T173" fmla="*/ 1029 w 1029"/>
                <a:gd name="T174" fmla="*/ 256 h 2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256">
                  <a:moveTo>
                    <a:pt x="0" y="112"/>
                  </a:moveTo>
                  <a:lnTo>
                    <a:pt x="4" y="116"/>
                  </a:lnTo>
                  <a:lnTo>
                    <a:pt x="8" y="136"/>
                  </a:lnTo>
                  <a:lnTo>
                    <a:pt x="12" y="148"/>
                  </a:lnTo>
                  <a:lnTo>
                    <a:pt x="16" y="168"/>
                  </a:lnTo>
                  <a:lnTo>
                    <a:pt x="20" y="208"/>
                  </a:lnTo>
                  <a:lnTo>
                    <a:pt x="24" y="212"/>
                  </a:lnTo>
                  <a:lnTo>
                    <a:pt x="28" y="216"/>
                  </a:lnTo>
                  <a:lnTo>
                    <a:pt x="32" y="224"/>
                  </a:lnTo>
                  <a:lnTo>
                    <a:pt x="36" y="220"/>
                  </a:lnTo>
                  <a:lnTo>
                    <a:pt x="40" y="228"/>
                  </a:lnTo>
                  <a:lnTo>
                    <a:pt x="44" y="212"/>
                  </a:lnTo>
                  <a:lnTo>
                    <a:pt x="48" y="184"/>
                  </a:lnTo>
                  <a:lnTo>
                    <a:pt x="52" y="156"/>
                  </a:lnTo>
                  <a:lnTo>
                    <a:pt x="56" y="140"/>
                  </a:lnTo>
                  <a:lnTo>
                    <a:pt x="60" y="132"/>
                  </a:lnTo>
                  <a:lnTo>
                    <a:pt x="64" y="104"/>
                  </a:lnTo>
                  <a:lnTo>
                    <a:pt x="68" y="108"/>
                  </a:lnTo>
                  <a:lnTo>
                    <a:pt x="72" y="112"/>
                  </a:lnTo>
                  <a:lnTo>
                    <a:pt x="76" y="120"/>
                  </a:lnTo>
                  <a:lnTo>
                    <a:pt x="80" y="140"/>
                  </a:lnTo>
                  <a:lnTo>
                    <a:pt x="84" y="140"/>
                  </a:lnTo>
                  <a:lnTo>
                    <a:pt x="88" y="156"/>
                  </a:lnTo>
                  <a:lnTo>
                    <a:pt x="92" y="136"/>
                  </a:lnTo>
                  <a:lnTo>
                    <a:pt x="96" y="140"/>
                  </a:lnTo>
                  <a:lnTo>
                    <a:pt x="100" y="148"/>
                  </a:lnTo>
                  <a:lnTo>
                    <a:pt x="104" y="116"/>
                  </a:lnTo>
                  <a:lnTo>
                    <a:pt x="108" y="120"/>
                  </a:lnTo>
                  <a:lnTo>
                    <a:pt x="112" y="92"/>
                  </a:lnTo>
                  <a:lnTo>
                    <a:pt x="116" y="68"/>
                  </a:lnTo>
                  <a:lnTo>
                    <a:pt x="120" y="60"/>
                  </a:lnTo>
                  <a:lnTo>
                    <a:pt x="124" y="52"/>
                  </a:lnTo>
                  <a:lnTo>
                    <a:pt x="128" y="20"/>
                  </a:lnTo>
                  <a:lnTo>
                    <a:pt x="132" y="0"/>
                  </a:lnTo>
                  <a:lnTo>
                    <a:pt x="136" y="12"/>
                  </a:lnTo>
                  <a:lnTo>
                    <a:pt x="140" y="12"/>
                  </a:lnTo>
                  <a:lnTo>
                    <a:pt x="144" y="36"/>
                  </a:lnTo>
                  <a:lnTo>
                    <a:pt x="148" y="40"/>
                  </a:lnTo>
                  <a:lnTo>
                    <a:pt x="152" y="36"/>
                  </a:lnTo>
                  <a:lnTo>
                    <a:pt x="156" y="60"/>
                  </a:lnTo>
                  <a:lnTo>
                    <a:pt x="160" y="44"/>
                  </a:lnTo>
                  <a:lnTo>
                    <a:pt x="164" y="64"/>
                  </a:lnTo>
                  <a:lnTo>
                    <a:pt x="168" y="92"/>
                  </a:lnTo>
                  <a:lnTo>
                    <a:pt x="172" y="100"/>
                  </a:lnTo>
                  <a:lnTo>
                    <a:pt x="176" y="104"/>
                  </a:lnTo>
                  <a:lnTo>
                    <a:pt x="180" y="104"/>
                  </a:lnTo>
                  <a:lnTo>
                    <a:pt x="184" y="104"/>
                  </a:lnTo>
                  <a:lnTo>
                    <a:pt x="188" y="76"/>
                  </a:lnTo>
                  <a:lnTo>
                    <a:pt x="192" y="60"/>
                  </a:lnTo>
                  <a:lnTo>
                    <a:pt x="196" y="64"/>
                  </a:lnTo>
                  <a:lnTo>
                    <a:pt x="200" y="40"/>
                  </a:lnTo>
                  <a:lnTo>
                    <a:pt x="204" y="40"/>
                  </a:lnTo>
                  <a:lnTo>
                    <a:pt x="208" y="36"/>
                  </a:lnTo>
                  <a:lnTo>
                    <a:pt x="212" y="32"/>
                  </a:lnTo>
                  <a:lnTo>
                    <a:pt x="216" y="40"/>
                  </a:lnTo>
                  <a:lnTo>
                    <a:pt x="220" y="72"/>
                  </a:lnTo>
                  <a:lnTo>
                    <a:pt x="224" y="72"/>
                  </a:lnTo>
                  <a:lnTo>
                    <a:pt x="228" y="104"/>
                  </a:lnTo>
                  <a:lnTo>
                    <a:pt x="232" y="104"/>
                  </a:lnTo>
                  <a:lnTo>
                    <a:pt x="236" y="124"/>
                  </a:lnTo>
                  <a:lnTo>
                    <a:pt x="240" y="124"/>
                  </a:lnTo>
                  <a:lnTo>
                    <a:pt x="244" y="120"/>
                  </a:lnTo>
                  <a:lnTo>
                    <a:pt x="248" y="108"/>
                  </a:lnTo>
                  <a:lnTo>
                    <a:pt x="252" y="100"/>
                  </a:lnTo>
                  <a:lnTo>
                    <a:pt x="256" y="96"/>
                  </a:lnTo>
                  <a:lnTo>
                    <a:pt x="260" y="112"/>
                  </a:lnTo>
                  <a:lnTo>
                    <a:pt x="264" y="96"/>
                  </a:lnTo>
                  <a:lnTo>
                    <a:pt x="268" y="84"/>
                  </a:lnTo>
                  <a:lnTo>
                    <a:pt x="272" y="88"/>
                  </a:lnTo>
                  <a:lnTo>
                    <a:pt x="276" y="88"/>
                  </a:lnTo>
                  <a:lnTo>
                    <a:pt x="280" y="92"/>
                  </a:lnTo>
                  <a:lnTo>
                    <a:pt x="284" y="100"/>
                  </a:lnTo>
                  <a:lnTo>
                    <a:pt x="288" y="116"/>
                  </a:lnTo>
                  <a:lnTo>
                    <a:pt x="292" y="120"/>
                  </a:lnTo>
                  <a:lnTo>
                    <a:pt x="296" y="144"/>
                  </a:lnTo>
                  <a:lnTo>
                    <a:pt x="300" y="172"/>
                  </a:lnTo>
                  <a:lnTo>
                    <a:pt x="304" y="164"/>
                  </a:lnTo>
                  <a:lnTo>
                    <a:pt x="308" y="172"/>
                  </a:lnTo>
                  <a:lnTo>
                    <a:pt x="312" y="164"/>
                  </a:lnTo>
                  <a:lnTo>
                    <a:pt x="316" y="140"/>
                  </a:lnTo>
                  <a:lnTo>
                    <a:pt x="320" y="128"/>
                  </a:lnTo>
                  <a:lnTo>
                    <a:pt x="324" y="116"/>
                  </a:lnTo>
                  <a:lnTo>
                    <a:pt x="328" y="128"/>
                  </a:lnTo>
                  <a:lnTo>
                    <a:pt x="332" y="136"/>
                  </a:lnTo>
                  <a:lnTo>
                    <a:pt x="336" y="168"/>
                  </a:lnTo>
                  <a:lnTo>
                    <a:pt x="340" y="168"/>
                  </a:lnTo>
                  <a:lnTo>
                    <a:pt x="344" y="192"/>
                  </a:lnTo>
                  <a:lnTo>
                    <a:pt x="348" y="208"/>
                  </a:lnTo>
                  <a:lnTo>
                    <a:pt x="352" y="228"/>
                  </a:lnTo>
                  <a:lnTo>
                    <a:pt x="356" y="212"/>
                  </a:lnTo>
                  <a:lnTo>
                    <a:pt x="360" y="228"/>
                  </a:lnTo>
                  <a:lnTo>
                    <a:pt x="364" y="204"/>
                  </a:lnTo>
                  <a:lnTo>
                    <a:pt x="368" y="204"/>
                  </a:lnTo>
                  <a:lnTo>
                    <a:pt x="372" y="184"/>
                  </a:lnTo>
                  <a:lnTo>
                    <a:pt x="376" y="196"/>
                  </a:lnTo>
                  <a:lnTo>
                    <a:pt x="380" y="172"/>
                  </a:lnTo>
                  <a:lnTo>
                    <a:pt x="384" y="176"/>
                  </a:lnTo>
                  <a:lnTo>
                    <a:pt x="388" y="160"/>
                  </a:lnTo>
                  <a:lnTo>
                    <a:pt x="392" y="160"/>
                  </a:lnTo>
                  <a:lnTo>
                    <a:pt x="396" y="164"/>
                  </a:lnTo>
                  <a:lnTo>
                    <a:pt x="400" y="184"/>
                  </a:lnTo>
                  <a:lnTo>
                    <a:pt x="404" y="176"/>
                  </a:lnTo>
                  <a:lnTo>
                    <a:pt x="408" y="148"/>
                  </a:lnTo>
                  <a:lnTo>
                    <a:pt x="412" y="140"/>
                  </a:lnTo>
                  <a:lnTo>
                    <a:pt x="416" y="120"/>
                  </a:lnTo>
                  <a:lnTo>
                    <a:pt x="420" y="108"/>
                  </a:lnTo>
                  <a:lnTo>
                    <a:pt x="424" y="80"/>
                  </a:lnTo>
                  <a:lnTo>
                    <a:pt x="428" y="76"/>
                  </a:lnTo>
                  <a:lnTo>
                    <a:pt x="432" y="64"/>
                  </a:lnTo>
                  <a:lnTo>
                    <a:pt x="436" y="84"/>
                  </a:lnTo>
                  <a:lnTo>
                    <a:pt x="440" y="128"/>
                  </a:lnTo>
                  <a:lnTo>
                    <a:pt x="444" y="144"/>
                  </a:lnTo>
                  <a:lnTo>
                    <a:pt x="448" y="180"/>
                  </a:lnTo>
                  <a:lnTo>
                    <a:pt x="452" y="180"/>
                  </a:lnTo>
                  <a:lnTo>
                    <a:pt x="456" y="184"/>
                  </a:lnTo>
                  <a:lnTo>
                    <a:pt x="460" y="148"/>
                  </a:lnTo>
                  <a:lnTo>
                    <a:pt x="464" y="156"/>
                  </a:lnTo>
                  <a:lnTo>
                    <a:pt x="468" y="136"/>
                  </a:lnTo>
                  <a:lnTo>
                    <a:pt x="472" y="124"/>
                  </a:lnTo>
                  <a:lnTo>
                    <a:pt x="476" y="100"/>
                  </a:lnTo>
                  <a:lnTo>
                    <a:pt x="480" y="96"/>
                  </a:lnTo>
                  <a:lnTo>
                    <a:pt x="484" y="84"/>
                  </a:lnTo>
                  <a:lnTo>
                    <a:pt x="488" y="68"/>
                  </a:lnTo>
                  <a:lnTo>
                    <a:pt x="492" y="72"/>
                  </a:lnTo>
                  <a:lnTo>
                    <a:pt x="496" y="52"/>
                  </a:lnTo>
                  <a:lnTo>
                    <a:pt x="500" y="48"/>
                  </a:lnTo>
                  <a:lnTo>
                    <a:pt x="504" y="52"/>
                  </a:lnTo>
                  <a:lnTo>
                    <a:pt x="508" y="68"/>
                  </a:lnTo>
                  <a:lnTo>
                    <a:pt x="516" y="80"/>
                  </a:lnTo>
                  <a:lnTo>
                    <a:pt x="520" y="88"/>
                  </a:lnTo>
                  <a:lnTo>
                    <a:pt x="524" y="68"/>
                  </a:lnTo>
                  <a:lnTo>
                    <a:pt x="528" y="72"/>
                  </a:lnTo>
                  <a:lnTo>
                    <a:pt x="532" y="60"/>
                  </a:lnTo>
                  <a:lnTo>
                    <a:pt x="536" y="64"/>
                  </a:lnTo>
                  <a:lnTo>
                    <a:pt x="540" y="72"/>
                  </a:lnTo>
                  <a:lnTo>
                    <a:pt x="544" y="104"/>
                  </a:lnTo>
                  <a:lnTo>
                    <a:pt x="548" y="104"/>
                  </a:lnTo>
                  <a:lnTo>
                    <a:pt x="552" y="112"/>
                  </a:lnTo>
                  <a:lnTo>
                    <a:pt x="556" y="100"/>
                  </a:lnTo>
                  <a:lnTo>
                    <a:pt x="560" y="108"/>
                  </a:lnTo>
                  <a:lnTo>
                    <a:pt x="564" y="96"/>
                  </a:lnTo>
                  <a:lnTo>
                    <a:pt x="568" y="88"/>
                  </a:lnTo>
                  <a:lnTo>
                    <a:pt x="572" y="76"/>
                  </a:lnTo>
                  <a:lnTo>
                    <a:pt x="576" y="100"/>
                  </a:lnTo>
                  <a:lnTo>
                    <a:pt x="580" y="112"/>
                  </a:lnTo>
                  <a:lnTo>
                    <a:pt x="584" y="144"/>
                  </a:lnTo>
                  <a:lnTo>
                    <a:pt x="588" y="172"/>
                  </a:lnTo>
                  <a:lnTo>
                    <a:pt x="592" y="176"/>
                  </a:lnTo>
                  <a:lnTo>
                    <a:pt x="596" y="176"/>
                  </a:lnTo>
                  <a:lnTo>
                    <a:pt x="600" y="184"/>
                  </a:lnTo>
                  <a:lnTo>
                    <a:pt x="604" y="184"/>
                  </a:lnTo>
                  <a:lnTo>
                    <a:pt x="608" y="168"/>
                  </a:lnTo>
                  <a:lnTo>
                    <a:pt x="612" y="160"/>
                  </a:lnTo>
                  <a:lnTo>
                    <a:pt x="616" y="144"/>
                  </a:lnTo>
                  <a:lnTo>
                    <a:pt x="620" y="136"/>
                  </a:lnTo>
                  <a:lnTo>
                    <a:pt x="624" y="132"/>
                  </a:lnTo>
                  <a:lnTo>
                    <a:pt x="628" y="136"/>
                  </a:lnTo>
                  <a:lnTo>
                    <a:pt x="632" y="124"/>
                  </a:lnTo>
                  <a:lnTo>
                    <a:pt x="636" y="124"/>
                  </a:lnTo>
                  <a:lnTo>
                    <a:pt x="640" y="104"/>
                  </a:lnTo>
                  <a:lnTo>
                    <a:pt x="644" y="80"/>
                  </a:lnTo>
                  <a:lnTo>
                    <a:pt x="648" y="64"/>
                  </a:lnTo>
                  <a:lnTo>
                    <a:pt x="652" y="36"/>
                  </a:lnTo>
                  <a:lnTo>
                    <a:pt x="656" y="48"/>
                  </a:lnTo>
                  <a:lnTo>
                    <a:pt x="660" y="28"/>
                  </a:lnTo>
                  <a:lnTo>
                    <a:pt x="664" y="36"/>
                  </a:lnTo>
                  <a:lnTo>
                    <a:pt x="668" y="40"/>
                  </a:lnTo>
                  <a:lnTo>
                    <a:pt x="672" y="64"/>
                  </a:lnTo>
                  <a:lnTo>
                    <a:pt x="676" y="52"/>
                  </a:lnTo>
                  <a:lnTo>
                    <a:pt x="680" y="84"/>
                  </a:lnTo>
                  <a:lnTo>
                    <a:pt x="684" y="72"/>
                  </a:lnTo>
                  <a:lnTo>
                    <a:pt x="688" y="96"/>
                  </a:lnTo>
                  <a:lnTo>
                    <a:pt x="692" y="80"/>
                  </a:lnTo>
                  <a:lnTo>
                    <a:pt x="696" y="100"/>
                  </a:lnTo>
                  <a:lnTo>
                    <a:pt x="700" y="116"/>
                  </a:lnTo>
                  <a:lnTo>
                    <a:pt x="704" y="104"/>
                  </a:lnTo>
                  <a:lnTo>
                    <a:pt x="708" y="116"/>
                  </a:lnTo>
                  <a:lnTo>
                    <a:pt x="712" y="100"/>
                  </a:lnTo>
                  <a:lnTo>
                    <a:pt x="716" y="88"/>
                  </a:lnTo>
                  <a:lnTo>
                    <a:pt x="720" y="80"/>
                  </a:lnTo>
                  <a:lnTo>
                    <a:pt x="724" y="68"/>
                  </a:lnTo>
                  <a:lnTo>
                    <a:pt x="728" y="64"/>
                  </a:lnTo>
                  <a:lnTo>
                    <a:pt x="732" y="68"/>
                  </a:lnTo>
                  <a:lnTo>
                    <a:pt x="736" y="48"/>
                  </a:lnTo>
                  <a:lnTo>
                    <a:pt x="740" y="56"/>
                  </a:lnTo>
                  <a:lnTo>
                    <a:pt x="744" y="44"/>
                  </a:lnTo>
                  <a:lnTo>
                    <a:pt x="748" y="40"/>
                  </a:lnTo>
                  <a:lnTo>
                    <a:pt x="752" y="40"/>
                  </a:lnTo>
                  <a:lnTo>
                    <a:pt x="756" y="56"/>
                  </a:lnTo>
                  <a:lnTo>
                    <a:pt x="760" y="72"/>
                  </a:lnTo>
                  <a:lnTo>
                    <a:pt x="764" y="92"/>
                  </a:lnTo>
                  <a:lnTo>
                    <a:pt x="768" y="100"/>
                  </a:lnTo>
                  <a:lnTo>
                    <a:pt x="772" y="116"/>
                  </a:lnTo>
                  <a:lnTo>
                    <a:pt x="776" y="128"/>
                  </a:lnTo>
                  <a:lnTo>
                    <a:pt x="780" y="116"/>
                  </a:lnTo>
                  <a:lnTo>
                    <a:pt x="784" y="96"/>
                  </a:lnTo>
                  <a:lnTo>
                    <a:pt x="788" y="100"/>
                  </a:lnTo>
                  <a:lnTo>
                    <a:pt x="792" y="108"/>
                  </a:lnTo>
                  <a:lnTo>
                    <a:pt x="796" y="104"/>
                  </a:lnTo>
                  <a:lnTo>
                    <a:pt x="800" y="116"/>
                  </a:lnTo>
                  <a:lnTo>
                    <a:pt x="804" y="124"/>
                  </a:lnTo>
                  <a:lnTo>
                    <a:pt x="808" y="144"/>
                  </a:lnTo>
                  <a:lnTo>
                    <a:pt x="812" y="164"/>
                  </a:lnTo>
                  <a:lnTo>
                    <a:pt x="816" y="164"/>
                  </a:lnTo>
                  <a:lnTo>
                    <a:pt x="820" y="148"/>
                  </a:lnTo>
                  <a:lnTo>
                    <a:pt x="824" y="132"/>
                  </a:lnTo>
                  <a:lnTo>
                    <a:pt x="828" y="128"/>
                  </a:lnTo>
                  <a:lnTo>
                    <a:pt x="832" y="124"/>
                  </a:lnTo>
                  <a:lnTo>
                    <a:pt x="837" y="124"/>
                  </a:lnTo>
                  <a:lnTo>
                    <a:pt x="841" y="140"/>
                  </a:lnTo>
                  <a:lnTo>
                    <a:pt x="845" y="116"/>
                  </a:lnTo>
                  <a:lnTo>
                    <a:pt x="849" y="132"/>
                  </a:lnTo>
                  <a:lnTo>
                    <a:pt x="853" y="132"/>
                  </a:lnTo>
                  <a:lnTo>
                    <a:pt x="857" y="144"/>
                  </a:lnTo>
                  <a:lnTo>
                    <a:pt x="861" y="120"/>
                  </a:lnTo>
                  <a:lnTo>
                    <a:pt x="865" y="144"/>
                  </a:lnTo>
                  <a:lnTo>
                    <a:pt x="869" y="128"/>
                  </a:lnTo>
                  <a:lnTo>
                    <a:pt x="873" y="120"/>
                  </a:lnTo>
                  <a:lnTo>
                    <a:pt x="877" y="124"/>
                  </a:lnTo>
                  <a:lnTo>
                    <a:pt x="881" y="112"/>
                  </a:lnTo>
                  <a:lnTo>
                    <a:pt x="885" y="100"/>
                  </a:lnTo>
                  <a:lnTo>
                    <a:pt x="889" y="76"/>
                  </a:lnTo>
                  <a:lnTo>
                    <a:pt x="893" y="76"/>
                  </a:lnTo>
                  <a:lnTo>
                    <a:pt x="897" y="72"/>
                  </a:lnTo>
                  <a:lnTo>
                    <a:pt x="901" y="96"/>
                  </a:lnTo>
                  <a:lnTo>
                    <a:pt x="905" y="112"/>
                  </a:lnTo>
                  <a:lnTo>
                    <a:pt x="909" y="116"/>
                  </a:lnTo>
                  <a:lnTo>
                    <a:pt x="913" y="132"/>
                  </a:lnTo>
                  <a:lnTo>
                    <a:pt x="917" y="116"/>
                  </a:lnTo>
                  <a:lnTo>
                    <a:pt x="921" y="112"/>
                  </a:lnTo>
                  <a:lnTo>
                    <a:pt x="925" y="104"/>
                  </a:lnTo>
                  <a:lnTo>
                    <a:pt x="929" y="108"/>
                  </a:lnTo>
                  <a:lnTo>
                    <a:pt x="933" y="100"/>
                  </a:lnTo>
                  <a:lnTo>
                    <a:pt x="937" y="116"/>
                  </a:lnTo>
                  <a:lnTo>
                    <a:pt x="941" y="116"/>
                  </a:lnTo>
                  <a:lnTo>
                    <a:pt x="945" y="148"/>
                  </a:lnTo>
                  <a:lnTo>
                    <a:pt x="949" y="124"/>
                  </a:lnTo>
                  <a:lnTo>
                    <a:pt x="953" y="116"/>
                  </a:lnTo>
                  <a:lnTo>
                    <a:pt x="957" y="100"/>
                  </a:lnTo>
                  <a:lnTo>
                    <a:pt x="961" y="124"/>
                  </a:lnTo>
                  <a:lnTo>
                    <a:pt x="965" y="96"/>
                  </a:lnTo>
                  <a:lnTo>
                    <a:pt x="969" y="108"/>
                  </a:lnTo>
                  <a:lnTo>
                    <a:pt x="973" y="88"/>
                  </a:lnTo>
                  <a:lnTo>
                    <a:pt x="977" y="68"/>
                  </a:lnTo>
                  <a:lnTo>
                    <a:pt x="981" y="72"/>
                  </a:lnTo>
                  <a:lnTo>
                    <a:pt x="985" y="92"/>
                  </a:lnTo>
                  <a:lnTo>
                    <a:pt x="989" y="96"/>
                  </a:lnTo>
                  <a:lnTo>
                    <a:pt x="993" y="128"/>
                  </a:lnTo>
                  <a:lnTo>
                    <a:pt x="997" y="136"/>
                  </a:lnTo>
                  <a:lnTo>
                    <a:pt x="1001" y="156"/>
                  </a:lnTo>
                  <a:lnTo>
                    <a:pt x="1005" y="160"/>
                  </a:lnTo>
                  <a:lnTo>
                    <a:pt x="1009" y="164"/>
                  </a:lnTo>
                  <a:lnTo>
                    <a:pt x="1013" y="160"/>
                  </a:lnTo>
                  <a:lnTo>
                    <a:pt x="1017" y="132"/>
                  </a:lnTo>
                  <a:lnTo>
                    <a:pt x="1021" y="120"/>
                  </a:lnTo>
                  <a:lnTo>
                    <a:pt x="1029" y="112"/>
                  </a:lnTo>
                  <a:lnTo>
                    <a:pt x="1029" y="136"/>
                  </a:lnTo>
                  <a:lnTo>
                    <a:pt x="1021" y="144"/>
                  </a:lnTo>
                  <a:lnTo>
                    <a:pt x="1017" y="156"/>
                  </a:lnTo>
                  <a:lnTo>
                    <a:pt x="1013" y="184"/>
                  </a:lnTo>
                  <a:lnTo>
                    <a:pt x="1009" y="188"/>
                  </a:lnTo>
                  <a:lnTo>
                    <a:pt x="1005" y="188"/>
                  </a:lnTo>
                  <a:lnTo>
                    <a:pt x="1001" y="180"/>
                  </a:lnTo>
                  <a:lnTo>
                    <a:pt x="997" y="164"/>
                  </a:lnTo>
                  <a:lnTo>
                    <a:pt x="993" y="152"/>
                  </a:lnTo>
                  <a:lnTo>
                    <a:pt x="989" y="120"/>
                  </a:lnTo>
                  <a:lnTo>
                    <a:pt x="985" y="116"/>
                  </a:lnTo>
                  <a:lnTo>
                    <a:pt x="981" y="96"/>
                  </a:lnTo>
                  <a:lnTo>
                    <a:pt x="977" y="92"/>
                  </a:lnTo>
                  <a:lnTo>
                    <a:pt x="973" y="112"/>
                  </a:lnTo>
                  <a:lnTo>
                    <a:pt x="969" y="132"/>
                  </a:lnTo>
                  <a:lnTo>
                    <a:pt x="965" y="120"/>
                  </a:lnTo>
                  <a:lnTo>
                    <a:pt x="961" y="148"/>
                  </a:lnTo>
                  <a:lnTo>
                    <a:pt x="957" y="124"/>
                  </a:lnTo>
                  <a:lnTo>
                    <a:pt x="953" y="140"/>
                  </a:lnTo>
                  <a:lnTo>
                    <a:pt x="949" y="148"/>
                  </a:lnTo>
                  <a:lnTo>
                    <a:pt x="945" y="172"/>
                  </a:lnTo>
                  <a:lnTo>
                    <a:pt x="941" y="140"/>
                  </a:lnTo>
                  <a:lnTo>
                    <a:pt x="937" y="140"/>
                  </a:lnTo>
                  <a:lnTo>
                    <a:pt x="933" y="124"/>
                  </a:lnTo>
                  <a:lnTo>
                    <a:pt x="929" y="132"/>
                  </a:lnTo>
                  <a:lnTo>
                    <a:pt x="925" y="128"/>
                  </a:lnTo>
                  <a:lnTo>
                    <a:pt x="921" y="140"/>
                  </a:lnTo>
                  <a:lnTo>
                    <a:pt x="917" y="140"/>
                  </a:lnTo>
                  <a:lnTo>
                    <a:pt x="913" y="156"/>
                  </a:lnTo>
                  <a:lnTo>
                    <a:pt x="909" y="144"/>
                  </a:lnTo>
                  <a:lnTo>
                    <a:pt x="905" y="136"/>
                  </a:lnTo>
                  <a:lnTo>
                    <a:pt x="901" y="120"/>
                  </a:lnTo>
                  <a:lnTo>
                    <a:pt x="897" y="96"/>
                  </a:lnTo>
                  <a:lnTo>
                    <a:pt x="893" y="100"/>
                  </a:lnTo>
                  <a:lnTo>
                    <a:pt x="889" y="100"/>
                  </a:lnTo>
                  <a:lnTo>
                    <a:pt x="885" y="124"/>
                  </a:lnTo>
                  <a:lnTo>
                    <a:pt x="881" y="136"/>
                  </a:lnTo>
                  <a:lnTo>
                    <a:pt x="877" y="148"/>
                  </a:lnTo>
                  <a:lnTo>
                    <a:pt x="873" y="144"/>
                  </a:lnTo>
                  <a:lnTo>
                    <a:pt x="869" y="152"/>
                  </a:lnTo>
                  <a:lnTo>
                    <a:pt x="865" y="168"/>
                  </a:lnTo>
                  <a:lnTo>
                    <a:pt x="861" y="144"/>
                  </a:lnTo>
                  <a:lnTo>
                    <a:pt x="857" y="172"/>
                  </a:lnTo>
                  <a:lnTo>
                    <a:pt x="853" y="160"/>
                  </a:lnTo>
                  <a:lnTo>
                    <a:pt x="849" y="156"/>
                  </a:lnTo>
                  <a:lnTo>
                    <a:pt x="845" y="140"/>
                  </a:lnTo>
                  <a:lnTo>
                    <a:pt x="841" y="164"/>
                  </a:lnTo>
                  <a:lnTo>
                    <a:pt x="837" y="148"/>
                  </a:lnTo>
                  <a:lnTo>
                    <a:pt x="832" y="152"/>
                  </a:lnTo>
                  <a:lnTo>
                    <a:pt x="828" y="152"/>
                  </a:lnTo>
                  <a:lnTo>
                    <a:pt x="824" y="156"/>
                  </a:lnTo>
                  <a:lnTo>
                    <a:pt x="820" y="172"/>
                  </a:lnTo>
                  <a:lnTo>
                    <a:pt x="816" y="188"/>
                  </a:lnTo>
                  <a:lnTo>
                    <a:pt x="812" y="188"/>
                  </a:lnTo>
                  <a:lnTo>
                    <a:pt x="808" y="168"/>
                  </a:lnTo>
                  <a:lnTo>
                    <a:pt x="804" y="148"/>
                  </a:lnTo>
                  <a:lnTo>
                    <a:pt x="800" y="140"/>
                  </a:lnTo>
                  <a:lnTo>
                    <a:pt x="796" y="128"/>
                  </a:lnTo>
                  <a:lnTo>
                    <a:pt x="792" y="136"/>
                  </a:lnTo>
                  <a:lnTo>
                    <a:pt x="788" y="124"/>
                  </a:lnTo>
                  <a:lnTo>
                    <a:pt x="784" y="120"/>
                  </a:lnTo>
                  <a:lnTo>
                    <a:pt x="780" y="140"/>
                  </a:lnTo>
                  <a:lnTo>
                    <a:pt x="776" y="152"/>
                  </a:lnTo>
                  <a:lnTo>
                    <a:pt x="772" y="140"/>
                  </a:lnTo>
                  <a:lnTo>
                    <a:pt x="768" y="124"/>
                  </a:lnTo>
                  <a:lnTo>
                    <a:pt x="764" y="116"/>
                  </a:lnTo>
                  <a:lnTo>
                    <a:pt x="760" y="96"/>
                  </a:lnTo>
                  <a:lnTo>
                    <a:pt x="756" y="80"/>
                  </a:lnTo>
                  <a:lnTo>
                    <a:pt x="752" y="64"/>
                  </a:lnTo>
                  <a:lnTo>
                    <a:pt x="748" y="64"/>
                  </a:lnTo>
                  <a:lnTo>
                    <a:pt x="744" y="68"/>
                  </a:lnTo>
                  <a:lnTo>
                    <a:pt x="740" y="80"/>
                  </a:lnTo>
                  <a:lnTo>
                    <a:pt x="736" y="72"/>
                  </a:lnTo>
                  <a:lnTo>
                    <a:pt x="732" y="92"/>
                  </a:lnTo>
                  <a:lnTo>
                    <a:pt x="728" y="88"/>
                  </a:lnTo>
                  <a:lnTo>
                    <a:pt x="724" y="92"/>
                  </a:lnTo>
                  <a:lnTo>
                    <a:pt x="720" y="104"/>
                  </a:lnTo>
                  <a:lnTo>
                    <a:pt x="716" y="112"/>
                  </a:lnTo>
                  <a:lnTo>
                    <a:pt x="712" y="124"/>
                  </a:lnTo>
                  <a:lnTo>
                    <a:pt x="708" y="144"/>
                  </a:lnTo>
                  <a:lnTo>
                    <a:pt x="704" y="128"/>
                  </a:lnTo>
                  <a:lnTo>
                    <a:pt x="700" y="140"/>
                  </a:lnTo>
                  <a:lnTo>
                    <a:pt x="696" y="124"/>
                  </a:lnTo>
                  <a:lnTo>
                    <a:pt x="692" y="108"/>
                  </a:lnTo>
                  <a:lnTo>
                    <a:pt x="688" y="120"/>
                  </a:lnTo>
                  <a:lnTo>
                    <a:pt x="684" y="100"/>
                  </a:lnTo>
                  <a:lnTo>
                    <a:pt x="680" y="108"/>
                  </a:lnTo>
                  <a:lnTo>
                    <a:pt x="676" y="76"/>
                  </a:lnTo>
                  <a:lnTo>
                    <a:pt x="672" y="88"/>
                  </a:lnTo>
                  <a:lnTo>
                    <a:pt x="668" y="64"/>
                  </a:lnTo>
                  <a:lnTo>
                    <a:pt x="664" y="60"/>
                  </a:lnTo>
                  <a:lnTo>
                    <a:pt x="660" y="52"/>
                  </a:lnTo>
                  <a:lnTo>
                    <a:pt x="656" y="72"/>
                  </a:lnTo>
                  <a:lnTo>
                    <a:pt x="652" y="60"/>
                  </a:lnTo>
                  <a:lnTo>
                    <a:pt x="648" y="88"/>
                  </a:lnTo>
                  <a:lnTo>
                    <a:pt x="644" y="104"/>
                  </a:lnTo>
                  <a:lnTo>
                    <a:pt x="640" y="128"/>
                  </a:lnTo>
                  <a:lnTo>
                    <a:pt x="636" y="148"/>
                  </a:lnTo>
                  <a:lnTo>
                    <a:pt x="632" y="148"/>
                  </a:lnTo>
                  <a:lnTo>
                    <a:pt x="628" y="160"/>
                  </a:lnTo>
                  <a:lnTo>
                    <a:pt x="624" y="156"/>
                  </a:lnTo>
                  <a:lnTo>
                    <a:pt x="620" y="160"/>
                  </a:lnTo>
                  <a:lnTo>
                    <a:pt x="616" y="168"/>
                  </a:lnTo>
                  <a:lnTo>
                    <a:pt x="612" y="184"/>
                  </a:lnTo>
                  <a:lnTo>
                    <a:pt x="608" y="192"/>
                  </a:lnTo>
                  <a:lnTo>
                    <a:pt x="604" y="208"/>
                  </a:lnTo>
                  <a:lnTo>
                    <a:pt x="600" y="208"/>
                  </a:lnTo>
                  <a:lnTo>
                    <a:pt x="596" y="204"/>
                  </a:lnTo>
                  <a:lnTo>
                    <a:pt x="592" y="200"/>
                  </a:lnTo>
                  <a:lnTo>
                    <a:pt x="588" y="200"/>
                  </a:lnTo>
                  <a:lnTo>
                    <a:pt x="584" y="168"/>
                  </a:lnTo>
                  <a:lnTo>
                    <a:pt x="580" y="136"/>
                  </a:lnTo>
                  <a:lnTo>
                    <a:pt x="576" y="124"/>
                  </a:lnTo>
                  <a:lnTo>
                    <a:pt x="572" y="104"/>
                  </a:lnTo>
                  <a:lnTo>
                    <a:pt x="568" y="112"/>
                  </a:lnTo>
                  <a:lnTo>
                    <a:pt x="564" y="120"/>
                  </a:lnTo>
                  <a:lnTo>
                    <a:pt x="560" y="132"/>
                  </a:lnTo>
                  <a:lnTo>
                    <a:pt x="556" y="124"/>
                  </a:lnTo>
                  <a:lnTo>
                    <a:pt x="552" y="136"/>
                  </a:lnTo>
                  <a:lnTo>
                    <a:pt x="548" y="128"/>
                  </a:lnTo>
                  <a:lnTo>
                    <a:pt x="544" y="128"/>
                  </a:lnTo>
                  <a:lnTo>
                    <a:pt x="540" y="96"/>
                  </a:lnTo>
                  <a:lnTo>
                    <a:pt x="536" y="88"/>
                  </a:lnTo>
                  <a:lnTo>
                    <a:pt x="532" y="84"/>
                  </a:lnTo>
                  <a:lnTo>
                    <a:pt x="528" y="96"/>
                  </a:lnTo>
                  <a:lnTo>
                    <a:pt x="524" y="96"/>
                  </a:lnTo>
                  <a:lnTo>
                    <a:pt x="520" y="112"/>
                  </a:lnTo>
                  <a:lnTo>
                    <a:pt x="516" y="104"/>
                  </a:lnTo>
                  <a:lnTo>
                    <a:pt x="508" y="92"/>
                  </a:lnTo>
                  <a:lnTo>
                    <a:pt x="504" y="80"/>
                  </a:lnTo>
                  <a:lnTo>
                    <a:pt x="500" y="72"/>
                  </a:lnTo>
                  <a:lnTo>
                    <a:pt x="496" y="76"/>
                  </a:lnTo>
                  <a:lnTo>
                    <a:pt x="492" y="96"/>
                  </a:lnTo>
                  <a:lnTo>
                    <a:pt x="488" y="92"/>
                  </a:lnTo>
                  <a:lnTo>
                    <a:pt x="484" y="108"/>
                  </a:lnTo>
                  <a:lnTo>
                    <a:pt x="480" y="120"/>
                  </a:lnTo>
                  <a:lnTo>
                    <a:pt x="476" y="124"/>
                  </a:lnTo>
                  <a:lnTo>
                    <a:pt x="472" y="148"/>
                  </a:lnTo>
                  <a:lnTo>
                    <a:pt x="468" y="160"/>
                  </a:lnTo>
                  <a:lnTo>
                    <a:pt x="464" y="180"/>
                  </a:lnTo>
                  <a:lnTo>
                    <a:pt x="460" y="176"/>
                  </a:lnTo>
                  <a:lnTo>
                    <a:pt x="456" y="208"/>
                  </a:lnTo>
                  <a:lnTo>
                    <a:pt x="452" y="208"/>
                  </a:lnTo>
                  <a:lnTo>
                    <a:pt x="448" y="204"/>
                  </a:lnTo>
                  <a:lnTo>
                    <a:pt x="444" y="168"/>
                  </a:lnTo>
                  <a:lnTo>
                    <a:pt x="440" y="152"/>
                  </a:lnTo>
                  <a:lnTo>
                    <a:pt x="436" y="112"/>
                  </a:lnTo>
                  <a:lnTo>
                    <a:pt x="432" y="88"/>
                  </a:lnTo>
                  <a:lnTo>
                    <a:pt x="428" y="100"/>
                  </a:lnTo>
                  <a:lnTo>
                    <a:pt x="424" y="104"/>
                  </a:lnTo>
                  <a:lnTo>
                    <a:pt x="420" y="132"/>
                  </a:lnTo>
                  <a:lnTo>
                    <a:pt x="416" y="144"/>
                  </a:lnTo>
                  <a:lnTo>
                    <a:pt x="412" y="164"/>
                  </a:lnTo>
                  <a:lnTo>
                    <a:pt x="408" y="172"/>
                  </a:lnTo>
                  <a:lnTo>
                    <a:pt x="404" y="200"/>
                  </a:lnTo>
                  <a:lnTo>
                    <a:pt x="400" y="208"/>
                  </a:lnTo>
                  <a:lnTo>
                    <a:pt x="396" y="188"/>
                  </a:lnTo>
                  <a:lnTo>
                    <a:pt x="392" y="184"/>
                  </a:lnTo>
                  <a:lnTo>
                    <a:pt x="388" y="184"/>
                  </a:lnTo>
                  <a:lnTo>
                    <a:pt x="384" y="200"/>
                  </a:lnTo>
                  <a:lnTo>
                    <a:pt x="380" y="196"/>
                  </a:lnTo>
                  <a:lnTo>
                    <a:pt x="376" y="220"/>
                  </a:lnTo>
                  <a:lnTo>
                    <a:pt x="372" y="208"/>
                  </a:lnTo>
                  <a:lnTo>
                    <a:pt x="368" y="228"/>
                  </a:lnTo>
                  <a:lnTo>
                    <a:pt x="364" y="232"/>
                  </a:lnTo>
                  <a:lnTo>
                    <a:pt x="360" y="256"/>
                  </a:lnTo>
                  <a:lnTo>
                    <a:pt x="356" y="236"/>
                  </a:lnTo>
                  <a:lnTo>
                    <a:pt x="352" y="252"/>
                  </a:lnTo>
                  <a:lnTo>
                    <a:pt x="348" y="236"/>
                  </a:lnTo>
                  <a:lnTo>
                    <a:pt x="344" y="220"/>
                  </a:lnTo>
                  <a:lnTo>
                    <a:pt x="340" y="192"/>
                  </a:lnTo>
                  <a:lnTo>
                    <a:pt x="336" y="192"/>
                  </a:lnTo>
                  <a:lnTo>
                    <a:pt x="332" y="160"/>
                  </a:lnTo>
                  <a:lnTo>
                    <a:pt x="328" y="152"/>
                  </a:lnTo>
                  <a:lnTo>
                    <a:pt x="324" y="144"/>
                  </a:lnTo>
                  <a:lnTo>
                    <a:pt x="320" y="152"/>
                  </a:lnTo>
                  <a:lnTo>
                    <a:pt x="316" y="164"/>
                  </a:lnTo>
                  <a:lnTo>
                    <a:pt x="312" y="192"/>
                  </a:lnTo>
                  <a:lnTo>
                    <a:pt x="308" y="196"/>
                  </a:lnTo>
                  <a:lnTo>
                    <a:pt x="304" y="188"/>
                  </a:lnTo>
                  <a:lnTo>
                    <a:pt x="300" y="196"/>
                  </a:lnTo>
                  <a:lnTo>
                    <a:pt x="296" y="168"/>
                  </a:lnTo>
                  <a:lnTo>
                    <a:pt x="292" y="144"/>
                  </a:lnTo>
                  <a:lnTo>
                    <a:pt x="288" y="144"/>
                  </a:lnTo>
                  <a:lnTo>
                    <a:pt x="284" y="128"/>
                  </a:lnTo>
                  <a:lnTo>
                    <a:pt x="280" y="116"/>
                  </a:lnTo>
                  <a:lnTo>
                    <a:pt x="276" y="116"/>
                  </a:lnTo>
                  <a:lnTo>
                    <a:pt x="272" y="112"/>
                  </a:lnTo>
                  <a:lnTo>
                    <a:pt x="268" y="108"/>
                  </a:lnTo>
                  <a:lnTo>
                    <a:pt x="264" y="120"/>
                  </a:lnTo>
                  <a:lnTo>
                    <a:pt x="260" y="136"/>
                  </a:lnTo>
                  <a:lnTo>
                    <a:pt x="256" y="124"/>
                  </a:lnTo>
                  <a:lnTo>
                    <a:pt x="252" y="124"/>
                  </a:lnTo>
                  <a:lnTo>
                    <a:pt x="248" y="132"/>
                  </a:lnTo>
                  <a:lnTo>
                    <a:pt x="244" y="144"/>
                  </a:lnTo>
                  <a:lnTo>
                    <a:pt x="240" y="148"/>
                  </a:lnTo>
                  <a:lnTo>
                    <a:pt x="236" y="148"/>
                  </a:lnTo>
                  <a:lnTo>
                    <a:pt x="232" y="128"/>
                  </a:lnTo>
                  <a:lnTo>
                    <a:pt x="228" y="132"/>
                  </a:lnTo>
                  <a:lnTo>
                    <a:pt x="224" y="96"/>
                  </a:lnTo>
                  <a:lnTo>
                    <a:pt x="220" y="96"/>
                  </a:lnTo>
                  <a:lnTo>
                    <a:pt x="216" y="64"/>
                  </a:lnTo>
                  <a:lnTo>
                    <a:pt x="212" y="56"/>
                  </a:lnTo>
                  <a:lnTo>
                    <a:pt x="208" y="60"/>
                  </a:lnTo>
                  <a:lnTo>
                    <a:pt x="204" y="64"/>
                  </a:lnTo>
                  <a:lnTo>
                    <a:pt x="200" y="64"/>
                  </a:lnTo>
                  <a:lnTo>
                    <a:pt x="196" y="88"/>
                  </a:lnTo>
                  <a:lnTo>
                    <a:pt x="192" y="84"/>
                  </a:lnTo>
                  <a:lnTo>
                    <a:pt x="188" y="100"/>
                  </a:lnTo>
                  <a:lnTo>
                    <a:pt x="184" y="128"/>
                  </a:lnTo>
                  <a:lnTo>
                    <a:pt x="180" y="128"/>
                  </a:lnTo>
                  <a:lnTo>
                    <a:pt x="176" y="128"/>
                  </a:lnTo>
                  <a:lnTo>
                    <a:pt x="172" y="128"/>
                  </a:lnTo>
                  <a:lnTo>
                    <a:pt x="168" y="116"/>
                  </a:lnTo>
                  <a:lnTo>
                    <a:pt x="164" y="88"/>
                  </a:lnTo>
                  <a:lnTo>
                    <a:pt x="160" y="68"/>
                  </a:lnTo>
                  <a:lnTo>
                    <a:pt x="156" y="84"/>
                  </a:lnTo>
                  <a:lnTo>
                    <a:pt x="152" y="60"/>
                  </a:lnTo>
                  <a:lnTo>
                    <a:pt x="148" y="68"/>
                  </a:lnTo>
                  <a:lnTo>
                    <a:pt x="144" y="60"/>
                  </a:lnTo>
                  <a:lnTo>
                    <a:pt x="140" y="36"/>
                  </a:lnTo>
                  <a:lnTo>
                    <a:pt x="136" y="36"/>
                  </a:lnTo>
                  <a:lnTo>
                    <a:pt x="132" y="24"/>
                  </a:lnTo>
                  <a:lnTo>
                    <a:pt x="128" y="44"/>
                  </a:lnTo>
                  <a:lnTo>
                    <a:pt x="124" y="76"/>
                  </a:lnTo>
                  <a:lnTo>
                    <a:pt x="120" y="84"/>
                  </a:lnTo>
                  <a:lnTo>
                    <a:pt x="116" y="92"/>
                  </a:lnTo>
                  <a:lnTo>
                    <a:pt x="112" y="116"/>
                  </a:lnTo>
                  <a:lnTo>
                    <a:pt x="108" y="144"/>
                  </a:lnTo>
                  <a:lnTo>
                    <a:pt x="104" y="140"/>
                  </a:lnTo>
                  <a:lnTo>
                    <a:pt x="100" y="172"/>
                  </a:lnTo>
                  <a:lnTo>
                    <a:pt x="96" y="164"/>
                  </a:lnTo>
                  <a:lnTo>
                    <a:pt x="92" y="160"/>
                  </a:lnTo>
                  <a:lnTo>
                    <a:pt x="88" y="180"/>
                  </a:lnTo>
                  <a:lnTo>
                    <a:pt x="84" y="164"/>
                  </a:lnTo>
                  <a:lnTo>
                    <a:pt x="80" y="164"/>
                  </a:lnTo>
                  <a:lnTo>
                    <a:pt x="76" y="144"/>
                  </a:lnTo>
                  <a:lnTo>
                    <a:pt x="72" y="136"/>
                  </a:lnTo>
                  <a:lnTo>
                    <a:pt x="68" y="132"/>
                  </a:lnTo>
                  <a:lnTo>
                    <a:pt x="64" y="128"/>
                  </a:lnTo>
                  <a:lnTo>
                    <a:pt x="60" y="156"/>
                  </a:lnTo>
                  <a:lnTo>
                    <a:pt x="56" y="164"/>
                  </a:lnTo>
                  <a:lnTo>
                    <a:pt x="52" y="180"/>
                  </a:lnTo>
                  <a:lnTo>
                    <a:pt x="48" y="212"/>
                  </a:lnTo>
                  <a:lnTo>
                    <a:pt x="44" y="236"/>
                  </a:lnTo>
                  <a:lnTo>
                    <a:pt x="40" y="252"/>
                  </a:lnTo>
                  <a:lnTo>
                    <a:pt x="36" y="244"/>
                  </a:lnTo>
                  <a:lnTo>
                    <a:pt x="32" y="248"/>
                  </a:lnTo>
                  <a:lnTo>
                    <a:pt x="28" y="244"/>
                  </a:lnTo>
                  <a:lnTo>
                    <a:pt x="24" y="236"/>
                  </a:lnTo>
                  <a:lnTo>
                    <a:pt x="20" y="236"/>
                  </a:lnTo>
                  <a:lnTo>
                    <a:pt x="16" y="196"/>
                  </a:lnTo>
                  <a:lnTo>
                    <a:pt x="12" y="176"/>
                  </a:lnTo>
                  <a:lnTo>
                    <a:pt x="8" y="160"/>
                  </a:lnTo>
                  <a:lnTo>
                    <a:pt x="4" y="140"/>
                  </a:lnTo>
                  <a:lnTo>
                    <a:pt x="0" y="136"/>
                  </a:lnTo>
                  <a:lnTo>
                    <a:pt x="0" y="112"/>
                  </a:lnTo>
                  <a:close/>
                </a:path>
              </a:pathLst>
            </a:custGeom>
            <a:solidFill>
              <a:srgbClr val="CCCCCC"/>
            </a:solidFill>
            <a:ln w="9525">
              <a:noFill/>
              <a:round/>
              <a:headEnd/>
              <a:tailEnd/>
            </a:ln>
          </p:spPr>
          <p:txBody>
            <a:bodyPr/>
            <a:lstStyle/>
            <a:p>
              <a:endParaRPr lang="en-GB"/>
            </a:p>
          </p:txBody>
        </p:sp>
        <p:sp>
          <p:nvSpPr>
            <p:cNvPr id="158" name="Freeform 182"/>
            <p:cNvSpPr>
              <a:spLocks/>
            </p:cNvSpPr>
            <p:nvPr/>
          </p:nvSpPr>
          <p:spPr bwMode="auto">
            <a:xfrm>
              <a:off x="7473702" y="4645943"/>
              <a:ext cx="1633537" cy="406400"/>
            </a:xfrm>
            <a:custGeom>
              <a:avLst/>
              <a:gdLst>
                <a:gd name="T0" fmla="*/ 80644962 w 1029"/>
                <a:gd name="T1" fmla="*/ 564514929 h 256"/>
                <a:gd name="T2" fmla="*/ 171370541 w 1029"/>
                <a:gd name="T3" fmla="*/ 272176844 h 256"/>
                <a:gd name="T4" fmla="*/ 262096145 w 1029"/>
                <a:gd name="T5" fmla="*/ 292338085 h 256"/>
                <a:gd name="T6" fmla="*/ 352821699 w 1029"/>
                <a:gd name="T7" fmla="*/ 30241873 h 256"/>
                <a:gd name="T8" fmla="*/ 443547352 w 1029"/>
                <a:gd name="T9" fmla="*/ 262096224 h 256"/>
                <a:gd name="T10" fmla="*/ 534272906 w 1029"/>
                <a:gd name="T11" fmla="*/ 80644986 h 256"/>
                <a:gd name="T12" fmla="*/ 624998461 w 1029"/>
                <a:gd name="T13" fmla="*/ 272176844 h 256"/>
                <a:gd name="T14" fmla="*/ 715724015 w 1029"/>
                <a:gd name="T15" fmla="*/ 252015604 h 256"/>
                <a:gd name="T16" fmla="*/ 806449569 w 1029"/>
                <a:gd name="T17" fmla="*/ 322579945 h 256"/>
                <a:gd name="T18" fmla="*/ 897175322 w 1029"/>
                <a:gd name="T19" fmla="*/ 534273069 h 256"/>
                <a:gd name="T20" fmla="*/ 987900876 w 1029"/>
                <a:gd name="T21" fmla="*/ 403224907 h 256"/>
                <a:gd name="T22" fmla="*/ 1078626430 w 1029"/>
                <a:gd name="T23" fmla="*/ 191531833 h 256"/>
                <a:gd name="T24" fmla="*/ 1169351984 w 1029"/>
                <a:gd name="T25" fmla="*/ 393144287 h 256"/>
                <a:gd name="T26" fmla="*/ 1260077538 w 1029"/>
                <a:gd name="T27" fmla="*/ 120967492 h 256"/>
                <a:gd name="T28" fmla="*/ 1360883710 w 1029"/>
                <a:gd name="T29" fmla="*/ 181451213 h 256"/>
                <a:gd name="T30" fmla="*/ 1451609264 w 1029"/>
                <a:gd name="T31" fmla="*/ 252015604 h 256"/>
                <a:gd name="T32" fmla="*/ 1542334818 w 1029"/>
                <a:gd name="T33" fmla="*/ 403224907 h 256"/>
                <a:gd name="T34" fmla="*/ 1633060372 w 1029"/>
                <a:gd name="T35" fmla="*/ 161289973 h 256"/>
                <a:gd name="T36" fmla="*/ 1723786323 w 1029"/>
                <a:gd name="T37" fmla="*/ 181451213 h 256"/>
                <a:gd name="T38" fmla="*/ 1814510290 w 1029"/>
                <a:gd name="T39" fmla="*/ 201612453 h 256"/>
                <a:gd name="T40" fmla="*/ 1905235844 w 1029"/>
                <a:gd name="T41" fmla="*/ 141128732 h 256"/>
                <a:gd name="T42" fmla="*/ 1995961398 w 1029"/>
                <a:gd name="T43" fmla="*/ 272176844 h 256"/>
                <a:gd name="T44" fmla="*/ 2086686952 w 1029"/>
                <a:gd name="T45" fmla="*/ 322579945 h 256"/>
                <a:gd name="T46" fmla="*/ 2147483647 w 1029"/>
                <a:gd name="T47" fmla="*/ 362902426 h 256"/>
                <a:gd name="T48" fmla="*/ 2147483647 w 1029"/>
                <a:gd name="T49" fmla="*/ 241934984 h 256"/>
                <a:gd name="T50" fmla="*/ 2147483647 w 1029"/>
                <a:gd name="T51" fmla="*/ 292338085 h 256"/>
                <a:gd name="T52" fmla="*/ 2147483647 w 1029"/>
                <a:gd name="T53" fmla="*/ 221773743 h 256"/>
                <a:gd name="T54" fmla="*/ 2147483647 w 1029"/>
                <a:gd name="T55" fmla="*/ 413305527 h 256"/>
                <a:gd name="T56" fmla="*/ 2147483647 w 1029"/>
                <a:gd name="T57" fmla="*/ 473789348 h 256"/>
                <a:gd name="T58" fmla="*/ 2147483647 w 1029"/>
                <a:gd name="T59" fmla="*/ 282257465 h 256"/>
                <a:gd name="T60" fmla="*/ 2147483647 w 1029"/>
                <a:gd name="T61" fmla="*/ 352821806 h 256"/>
                <a:gd name="T62" fmla="*/ 2147483647 w 1029"/>
                <a:gd name="T63" fmla="*/ 302418705 h 256"/>
                <a:gd name="T64" fmla="*/ 2147483647 w 1029"/>
                <a:gd name="T65" fmla="*/ 423386247 h 256"/>
                <a:gd name="T66" fmla="*/ 2086686952 w 1029"/>
                <a:gd name="T67" fmla="*/ 383063667 h 256"/>
                <a:gd name="T68" fmla="*/ 1995961398 w 1029"/>
                <a:gd name="T69" fmla="*/ 342741186 h 256"/>
                <a:gd name="T70" fmla="*/ 1905235844 w 1029"/>
                <a:gd name="T71" fmla="*/ 201612453 h 256"/>
                <a:gd name="T72" fmla="*/ 1814510290 w 1029"/>
                <a:gd name="T73" fmla="*/ 262096224 h 256"/>
                <a:gd name="T74" fmla="*/ 1723786323 w 1029"/>
                <a:gd name="T75" fmla="*/ 252015604 h 256"/>
                <a:gd name="T76" fmla="*/ 1633060372 w 1029"/>
                <a:gd name="T77" fmla="*/ 221773743 h 256"/>
                <a:gd name="T78" fmla="*/ 1542334818 w 1029"/>
                <a:gd name="T79" fmla="*/ 463708727 h 256"/>
                <a:gd name="T80" fmla="*/ 1451609264 w 1029"/>
                <a:gd name="T81" fmla="*/ 312499325 h 256"/>
                <a:gd name="T82" fmla="*/ 1360883710 w 1029"/>
                <a:gd name="T83" fmla="*/ 241934984 h 256"/>
                <a:gd name="T84" fmla="*/ 1260077538 w 1029"/>
                <a:gd name="T85" fmla="*/ 181451213 h 256"/>
                <a:gd name="T86" fmla="*/ 1169351984 w 1029"/>
                <a:gd name="T87" fmla="*/ 453628107 h 256"/>
                <a:gd name="T88" fmla="*/ 1078626430 w 1029"/>
                <a:gd name="T89" fmla="*/ 252015604 h 256"/>
                <a:gd name="T90" fmla="*/ 987900876 w 1029"/>
                <a:gd name="T91" fmla="*/ 463708727 h 256"/>
                <a:gd name="T92" fmla="*/ 897175322 w 1029"/>
                <a:gd name="T93" fmla="*/ 594756790 h 256"/>
                <a:gd name="T94" fmla="*/ 806449569 w 1029"/>
                <a:gd name="T95" fmla="*/ 383063667 h 256"/>
                <a:gd name="T96" fmla="*/ 715724015 w 1029"/>
                <a:gd name="T97" fmla="*/ 322579945 h 256"/>
                <a:gd name="T98" fmla="*/ 624998461 w 1029"/>
                <a:gd name="T99" fmla="*/ 332660566 h 256"/>
                <a:gd name="T100" fmla="*/ 534272906 w 1029"/>
                <a:gd name="T101" fmla="*/ 141128732 h 256"/>
                <a:gd name="T102" fmla="*/ 443547352 w 1029"/>
                <a:gd name="T103" fmla="*/ 322579945 h 256"/>
                <a:gd name="T104" fmla="*/ 352821699 w 1029"/>
                <a:gd name="T105" fmla="*/ 90725607 h 256"/>
                <a:gd name="T106" fmla="*/ 262096145 w 1029"/>
                <a:gd name="T107" fmla="*/ 352821806 h 256"/>
                <a:gd name="T108" fmla="*/ 171370541 w 1029"/>
                <a:gd name="T109" fmla="*/ 332660566 h 256"/>
                <a:gd name="T110" fmla="*/ 80644962 w 1029"/>
                <a:gd name="T111" fmla="*/ 624998650 h 256"/>
                <a:gd name="T112" fmla="*/ 0 w 1029"/>
                <a:gd name="T113" fmla="*/ 282257465 h 2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256"/>
                <a:gd name="T173" fmla="*/ 1029 w 1029"/>
                <a:gd name="T174" fmla="*/ 256 h 2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256">
                  <a:moveTo>
                    <a:pt x="0" y="112"/>
                  </a:moveTo>
                  <a:lnTo>
                    <a:pt x="4" y="116"/>
                  </a:lnTo>
                  <a:lnTo>
                    <a:pt x="8" y="136"/>
                  </a:lnTo>
                  <a:lnTo>
                    <a:pt x="12" y="148"/>
                  </a:lnTo>
                  <a:lnTo>
                    <a:pt x="16" y="168"/>
                  </a:lnTo>
                  <a:lnTo>
                    <a:pt x="20" y="208"/>
                  </a:lnTo>
                  <a:lnTo>
                    <a:pt x="24" y="212"/>
                  </a:lnTo>
                  <a:lnTo>
                    <a:pt x="28" y="216"/>
                  </a:lnTo>
                  <a:lnTo>
                    <a:pt x="32" y="224"/>
                  </a:lnTo>
                  <a:lnTo>
                    <a:pt x="36" y="220"/>
                  </a:lnTo>
                  <a:lnTo>
                    <a:pt x="40" y="228"/>
                  </a:lnTo>
                  <a:lnTo>
                    <a:pt x="44" y="212"/>
                  </a:lnTo>
                  <a:lnTo>
                    <a:pt x="48" y="184"/>
                  </a:lnTo>
                  <a:lnTo>
                    <a:pt x="52" y="156"/>
                  </a:lnTo>
                  <a:lnTo>
                    <a:pt x="56" y="140"/>
                  </a:lnTo>
                  <a:lnTo>
                    <a:pt x="60" y="132"/>
                  </a:lnTo>
                  <a:lnTo>
                    <a:pt x="64" y="104"/>
                  </a:lnTo>
                  <a:lnTo>
                    <a:pt x="68" y="108"/>
                  </a:lnTo>
                  <a:lnTo>
                    <a:pt x="72" y="112"/>
                  </a:lnTo>
                  <a:lnTo>
                    <a:pt x="76" y="120"/>
                  </a:lnTo>
                  <a:lnTo>
                    <a:pt x="80" y="140"/>
                  </a:lnTo>
                  <a:lnTo>
                    <a:pt x="84" y="140"/>
                  </a:lnTo>
                  <a:lnTo>
                    <a:pt x="88" y="156"/>
                  </a:lnTo>
                  <a:lnTo>
                    <a:pt x="92" y="136"/>
                  </a:lnTo>
                  <a:lnTo>
                    <a:pt x="96" y="140"/>
                  </a:lnTo>
                  <a:lnTo>
                    <a:pt x="100" y="148"/>
                  </a:lnTo>
                  <a:lnTo>
                    <a:pt x="104" y="116"/>
                  </a:lnTo>
                  <a:lnTo>
                    <a:pt x="108" y="120"/>
                  </a:lnTo>
                  <a:lnTo>
                    <a:pt x="112" y="92"/>
                  </a:lnTo>
                  <a:lnTo>
                    <a:pt x="116" y="68"/>
                  </a:lnTo>
                  <a:lnTo>
                    <a:pt x="120" y="60"/>
                  </a:lnTo>
                  <a:lnTo>
                    <a:pt x="124" y="52"/>
                  </a:lnTo>
                  <a:lnTo>
                    <a:pt x="128" y="20"/>
                  </a:lnTo>
                  <a:lnTo>
                    <a:pt x="132" y="0"/>
                  </a:lnTo>
                  <a:lnTo>
                    <a:pt x="136" y="12"/>
                  </a:lnTo>
                  <a:lnTo>
                    <a:pt x="140" y="12"/>
                  </a:lnTo>
                  <a:lnTo>
                    <a:pt x="144" y="36"/>
                  </a:lnTo>
                  <a:lnTo>
                    <a:pt x="148" y="40"/>
                  </a:lnTo>
                  <a:lnTo>
                    <a:pt x="152" y="36"/>
                  </a:lnTo>
                  <a:lnTo>
                    <a:pt x="156" y="60"/>
                  </a:lnTo>
                  <a:lnTo>
                    <a:pt x="160" y="44"/>
                  </a:lnTo>
                  <a:lnTo>
                    <a:pt x="164" y="64"/>
                  </a:lnTo>
                  <a:lnTo>
                    <a:pt x="168" y="92"/>
                  </a:lnTo>
                  <a:lnTo>
                    <a:pt x="172" y="100"/>
                  </a:lnTo>
                  <a:lnTo>
                    <a:pt x="176" y="104"/>
                  </a:lnTo>
                  <a:lnTo>
                    <a:pt x="180" y="104"/>
                  </a:lnTo>
                  <a:lnTo>
                    <a:pt x="184" y="104"/>
                  </a:lnTo>
                  <a:lnTo>
                    <a:pt x="188" y="76"/>
                  </a:lnTo>
                  <a:lnTo>
                    <a:pt x="192" y="60"/>
                  </a:lnTo>
                  <a:lnTo>
                    <a:pt x="196" y="64"/>
                  </a:lnTo>
                  <a:lnTo>
                    <a:pt x="200" y="40"/>
                  </a:lnTo>
                  <a:lnTo>
                    <a:pt x="204" y="40"/>
                  </a:lnTo>
                  <a:lnTo>
                    <a:pt x="208" y="36"/>
                  </a:lnTo>
                  <a:lnTo>
                    <a:pt x="212" y="32"/>
                  </a:lnTo>
                  <a:lnTo>
                    <a:pt x="216" y="40"/>
                  </a:lnTo>
                  <a:lnTo>
                    <a:pt x="220" y="72"/>
                  </a:lnTo>
                  <a:lnTo>
                    <a:pt x="224" y="72"/>
                  </a:lnTo>
                  <a:lnTo>
                    <a:pt x="228" y="104"/>
                  </a:lnTo>
                  <a:lnTo>
                    <a:pt x="232" y="104"/>
                  </a:lnTo>
                  <a:lnTo>
                    <a:pt x="236" y="124"/>
                  </a:lnTo>
                  <a:lnTo>
                    <a:pt x="240" y="124"/>
                  </a:lnTo>
                  <a:lnTo>
                    <a:pt x="244" y="120"/>
                  </a:lnTo>
                  <a:lnTo>
                    <a:pt x="248" y="108"/>
                  </a:lnTo>
                  <a:lnTo>
                    <a:pt x="252" y="100"/>
                  </a:lnTo>
                  <a:lnTo>
                    <a:pt x="256" y="96"/>
                  </a:lnTo>
                  <a:lnTo>
                    <a:pt x="260" y="112"/>
                  </a:lnTo>
                  <a:lnTo>
                    <a:pt x="264" y="96"/>
                  </a:lnTo>
                  <a:lnTo>
                    <a:pt x="268" y="84"/>
                  </a:lnTo>
                  <a:lnTo>
                    <a:pt x="272" y="88"/>
                  </a:lnTo>
                  <a:lnTo>
                    <a:pt x="276" y="88"/>
                  </a:lnTo>
                  <a:lnTo>
                    <a:pt x="280" y="92"/>
                  </a:lnTo>
                  <a:lnTo>
                    <a:pt x="284" y="100"/>
                  </a:lnTo>
                  <a:lnTo>
                    <a:pt x="288" y="116"/>
                  </a:lnTo>
                  <a:lnTo>
                    <a:pt x="292" y="120"/>
                  </a:lnTo>
                  <a:lnTo>
                    <a:pt x="296" y="144"/>
                  </a:lnTo>
                  <a:lnTo>
                    <a:pt x="300" y="172"/>
                  </a:lnTo>
                  <a:lnTo>
                    <a:pt x="304" y="164"/>
                  </a:lnTo>
                  <a:lnTo>
                    <a:pt x="308" y="172"/>
                  </a:lnTo>
                  <a:lnTo>
                    <a:pt x="312" y="164"/>
                  </a:lnTo>
                  <a:lnTo>
                    <a:pt x="316" y="140"/>
                  </a:lnTo>
                  <a:lnTo>
                    <a:pt x="320" y="128"/>
                  </a:lnTo>
                  <a:lnTo>
                    <a:pt x="324" y="116"/>
                  </a:lnTo>
                  <a:lnTo>
                    <a:pt x="328" y="128"/>
                  </a:lnTo>
                  <a:lnTo>
                    <a:pt x="332" y="136"/>
                  </a:lnTo>
                  <a:lnTo>
                    <a:pt x="336" y="168"/>
                  </a:lnTo>
                  <a:lnTo>
                    <a:pt x="340" y="168"/>
                  </a:lnTo>
                  <a:lnTo>
                    <a:pt x="344" y="192"/>
                  </a:lnTo>
                  <a:lnTo>
                    <a:pt x="348" y="208"/>
                  </a:lnTo>
                  <a:lnTo>
                    <a:pt x="352" y="228"/>
                  </a:lnTo>
                  <a:lnTo>
                    <a:pt x="356" y="212"/>
                  </a:lnTo>
                  <a:lnTo>
                    <a:pt x="360" y="228"/>
                  </a:lnTo>
                  <a:lnTo>
                    <a:pt x="364" y="204"/>
                  </a:lnTo>
                  <a:lnTo>
                    <a:pt x="368" y="204"/>
                  </a:lnTo>
                  <a:lnTo>
                    <a:pt x="372" y="184"/>
                  </a:lnTo>
                  <a:lnTo>
                    <a:pt x="376" y="196"/>
                  </a:lnTo>
                  <a:lnTo>
                    <a:pt x="380" y="172"/>
                  </a:lnTo>
                  <a:lnTo>
                    <a:pt x="384" y="176"/>
                  </a:lnTo>
                  <a:lnTo>
                    <a:pt x="388" y="160"/>
                  </a:lnTo>
                  <a:lnTo>
                    <a:pt x="392" y="160"/>
                  </a:lnTo>
                  <a:lnTo>
                    <a:pt x="396" y="164"/>
                  </a:lnTo>
                  <a:lnTo>
                    <a:pt x="400" y="184"/>
                  </a:lnTo>
                  <a:lnTo>
                    <a:pt x="404" y="176"/>
                  </a:lnTo>
                  <a:lnTo>
                    <a:pt x="408" y="148"/>
                  </a:lnTo>
                  <a:lnTo>
                    <a:pt x="412" y="140"/>
                  </a:lnTo>
                  <a:lnTo>
                    <a:pt x="416" y="120"/>
                  </a:lnTo>
                  <a:lnTo>
                    <a:pt x="420" y="108"/>
                  </a:lnTo>
                  <a:lnTo>
                    <a:pt x="424" y="80"/>
                  </a:lnTo>
                  <a:lnTo>
                    <a:pt x="428" y="76"/>
                  </a:lnTo>
                  <a:lnTo>
                    <a:pt x="432" y="64"/>
                  </a:lnTo>
                  <a:lnTo>
                    <a:pt x="436" y="84"/>
                  </a:lnTo>
                  <a:lnTo>
                    <a:pt x="440" y="128"/>
                  </a:lnTo>
                  <a:lnTo>
                    <a:pt x="444" y="144"/>
                  </a:lnTo>
                  <a:lnTo>
                    <a:pt x="448" y="180"/>
                  </a:lnTo>
                  <a:lnTo>
                    <a:pt x="452" y="180"/>
                  </a:lnTo>
                  <a:lnTo>
                    <a:pt x="456" y="184"/>
                  </a:lnTo>
                  <a:lnTo>
                    <a:pt x="460" y="148"/>
                  </a:lnTo>
                  <a:lnTo>
                    <a:pt x="464" y="156"/>
                  </a:lnTo>
                  <a:lnTo>
                    <a:pt x="468" y="136"/>
                  </a:lnTo>
                  <a:lnTo>
                    <a:pt x="472" y="124"/>
                  </a:lnTo>
                  <a:lnTo>
                    <a:pt x="476" y="100"/>
                  </a:lnTo>
                  <a:lnTo>
                    <a:pt x="480" y="96"/>
                  </a:lnTo>
                  <a:lnTo>
                    <a:pt x="484" y="84"/>
                  </a:lnTo>
                  <a:lnTo>
                    <a:pt x="488" y="68"/>
                  </a:lnTo>
                  <a:lnTo>
                    <a:pt x="492" y="72"/>
                  </a:lnTo>
                  <a:lnTo>
                    <a:pt x="496" y="52"/>
                  </a:lnTo>
                  <a:lnTo>
                    <a:pt x="500" y="48"/>
                  </a:lnTo>
                  <a:lnTo>
                    <a:pt x="504" y="52"/>
                  </a:lnTo>
                  <a:lnTo>
                    <a:pt x="508" y="68"/>
                  </a:lnTo>
                  <a:lnTo>
                    <a:pt x="516" y="80"/>
                  </a:lnTo>
                  <a:lnTo>
                    <a:pt x="520" y="88"/>
                  </a:lnTo>
                  <a:lnTo>
                    <a:pt x="524" y="68"/>
                  </a:lnTo>
                  <a:lnTo>
                    <a:pt x="528" y="72"/>
                  </a:lnTo>
                  <a:lnTo>
                    <a:pt x="532" y="60"/>
                  </a:lnTo>
                  <a:lnTo>
                    <a:pt x="536" y="64"/>
                  </a:lnTo>
                  <a:lnTo>
                    <a:pt x="540" y="72"/>
                  </a:lnTo>
                  <a:lnTo>
                    <a:pt x="544" y="104"/>
                  </a:lnTo>
                  <a:lnTo>
                    <a:pt x="548" y="104"/>
                  </a:lnTo>
                  <a:lnTo>
                    <a:pt x="552" y="112"/>
                  </a:lnTo>
                  <a:lnTo>
                    <a:pt x="556" y="100"/>
                  </a:lnTo>
                  <a:lnTo>
                    <a:pt x="560" y="108"/>
                  </a:lnTo>
                  <a:lnTo>
                    <a:pt x="564" y="96"/>
                  </a:lnTo>
                  <a:lnTo>
                    <a:pt x="568" y="88"/>
                  </a:lnTo>
                  <a:lnTo>
                    <a:pt x="572" y="76"/>
                  </a:lnTo>
                  <a:lnTo>
                    <a:pt x="576" y="100"/>
                  </a:lnTo>
                  <a:lnTo>
                    <a:pt x="580" y="112"/>
                  </a:lnTo>
                  <a:lnTo>
                    <a:pt x="584" y="144"/>
                  </a:lnTo>
                  <a:lnTo>
                    <a:pt x="588" y="172"/>
                  </a:lnTo>
                  <a:lnTo>
                    <a:pt x="592" y="176"/>
                  </a:lnTo>
                  <a:lnTo>
                    <a:pt x="596" y="176"/>
                  </a:lnTo>
                  <a:lnTo>
                    <a:pt x="600" y="184"/>
                  </a:lnTo>
                  <a:lnTo>
                    <a:pt x="604" y="184"/>
                  </a:lnTo>
                  <a:lnTo>
                    <a:pt x="608" y="168"/>
                  </a:lnTo>
                  <a:lnTo>
                    <a:pt x="612" y="160"/>
                  </a:lnTo>
                  <a:lnTo>
                    <a:pt x="616" y="144"/>
                  </a:lnTo>
                  <a:lnTo>
                    <a:pt x="620" y="136"/>
                  </a:lnTo>
                  <a:lnTo>
                    <a:pt x="624" y="132"/>
                  </a:lnTo>
                  <a:lnTo>
                    <a:pt x="628" y="136"/>
                  </a:lnTo>
                  <a:lnTo>
                    <a:pt x="632" y="124"/>
                  </a:lnTo>
                  <a:lnTo>
                    <a:pt x="636" y="124"/>
                  </a:lnTo>
                  <a:lnTo>
                    <a:pt x="640" y="104"/>
                  </a:lnTo>
                  <a:lnTo>
                    <a:pt x="644" y="80"/>
                  </a:lnTo>
                  <a:lnTo>
                    <a:pt x="648" y="64"/>
                  </a:lnTo>
                  <a:lnTo>
                    <a:pt x="652" y="36"/>
                  </a:lnTo>
                  <a:lnTo>
                    <a:pt x="656" y="48"/>
                  </a:lnTo>
                  <a:lnTo>
                    <a:pt x="660" y="28"/>
                  </a:lnTo>
                  <a:lnTo>
                    <a:pt x="664" y="36"/>
                  </a:lnTo>
                  <a:lnTo>
                    <a:pt x="668" y="40"/>
                  </a:lnTo>
                  <a:lnTo>
                    <a:pt x="672" y="64"/>
                  </a:lnTo>
                  <a:lnTo>
                    <a:pt x="676" y="52"/>
                  </a:lnTo>
                  <a:lnTo>
                    <a:pt x="680" y="84"/>
                  </a:lnTo>
                  <a:lnTo>
                    <a:pt x="684" y="72"/>
                  </a:lnTo>
                  <a:lnTo>
                    <a:pt x="688" y="96"/>
                  </a:lnTo>
                  <a:lnTo>
                    <a:pt x="692" y="80"/>
                  </a:lnTo>
                  <a:lnTo>
                    <a:pt x="696" y="100"/>
                  </a:lnTo>
                  <a:lnTo>
                    <a:pt x="700" y="116"/>
                  </a:lnTo>
                  <a:lnTo>
                    <a:pt x="704" y="104"/>
                  </a:lnTo>
                  <a:lnTo>
                    <a:pt x="708" y="116"/>
                  </a:lnTo>
                  <a:lnTo>
                    <a:pt x="712" y="100"/>
                  </a:lnTo>
                  <a:lnTo>
                    <a:pt x="716" y="88"/>
                  </a:lnTo>
                  <a:lnTo>
                    <a:pt x="720" y="80"/>
                  </a:lnTo>
                  <a:lnTo>
                    <a:pt x="724" y="68"/>
                  </a:lnTo>
                  <a:lnTo>
                    <a:pt x="728" y="64"/>
                  </a:lnTo>
                  <a:lnTo>
                    <a:pt x="732" y="68"/>
                  </a:lnTo>
                  <a:lnTo>
                    <a:pt x="736" y="48"/>
                  </a:lnTo>
                  <a:lnTo>
                    <a:pt x="740" y="56"/>
                  </a:lnTo>
                  <a:lnTo>
                    <a:pt x="744" y="44"/>
                  </a:lnTo>
                  <a:lnTo>
                    <a:pt x="748" y="40"/>
                  </a:lnTo>
                  <a:lnTo>
                    <a:pt x="752" y="40"/>
                  </a:lnTo>
                  <a:lnTo>
                    <a:pt x="756" y="56"/>
                  </a:lnTo>
                  <a:lnTo>
                    <a:pt x="760" y="72"/>
                  </a:lnTo>
                  <a:lnTo>
                    <a:pt x="764" y="92"/>
                  </a:lnTo>
                  <a:lnTo>
                    <a:pt x="768" y="100"/>
                  </a:lnTo>
                  <a:lnTo>
                    <a:pt x="772" y="116"/>
                  </a:lnTo>
                  <a:lnTo>
                    <a:pt x="776" y="128"/>
                  </a:lnTo>
                  <a:lnTo>
                    <a:pt x="780" y="116"/>
                  </a:lnTo>
                  <a:lnTo>
                    <a:pt x="784" y="96"/>
                  </a:lnTo>
                  <a:lnTo>
                    <a:pt x="788" y="100"/>
                  </a:lnTo>
                  <a:lnTo>
                    <a:pt x="792" y="108"/>
                  </a:lnTo>
                  <a:lnTo>
                    <a:pt x="796" y="104"/>
                  </a:lnTo>
                  <a:lnTo>
                    <a:pt x="800" y="116"/>
                  </a:lnTo>
                  <a:lnTo>
                    <a:pt x="804" y="124"/>
                  </a:lnTo>
                  <a:lnTo>
                    <a:pt x="808" y="144"/>
                  </a:lnTo>
                  <a:lnTo>
                    <a:pt x="812" y="164"/>
                  </a:lnTo>
                  <a:lnTo>
                    <a:pt x="816" y="164"/>
                  </a:lnTo>
                  <a:lnTo>
                    <a:pt x="820" y="148"/>
                  </a:lnTo>
                  <a:lnTo>
                    <a:pt x="824" y="132"/>
                  </a:lnTo>
                  <a:lnTo>
                    <a:pt x="828" y="128"/>
                  </a:lnTo>
                  <a:lnTo>
                    <a:pt x="832" y="124"/>
                  </a:lnTo>
                  <a:lnTo>
                    <a:pt x="837" y="124"/>
                  </a:lnTo>
                  <a:lnTo>
                    <a:pt x="841" y="140"/>
                  </a:lnTo>
                  <a:lnTo>
                    <a:pt x="845" y="116"/>
                  </a:lnTo>
                  <a:lnTo>
                    <a:pt x="849" y="132"/>
                  </a:lnTo>
                  <a:lnTo>
                    <a:pt x="853" y="132"/>
                  </a:lnTo>
                  <a:lnTo>
                    <a:pt x="857" y="144"/>
                  </a:lnTo>
                  <a:lnTo>
                    <a:pt x="861" y="120"/>
                  </a:lnTo>
                  <a:lnTo>
                    <a:pt x="865" y="144"/>
                  </a:lnTo>
                  <a:lnTo>
                    <a:pt x="869" y="128"/>
                  </a:lnTo>
                  <a:lnTo>
                    <a:pt x="873" y="120"/>
                  </a:lnTo>
                  <a:lnTo>
                    <a:pt x="877" y="124"/>
                  </a:lnTo>
                  <a:lnTo>
                    <a:pt x="881" y="112"/>
                  </a:lnTo>
                  <a:lnTo>
                    <a:pt x="885" y="100"/>
                  </a:lnTo>
                  <a:lnTo>
                    <a:pt x="889" y="76"/>
                  </a:lnTo>
                  <a:lnTo>
                    <a:pt x="893" y="76"/>
                  </a:lnTo>
                  <a:lnTo>
                    <a:pt x="897" y="72"/>
                  </a:lnTo>
                  <a:lnTo>
                    <a:pt x="901" y="96"/>
                  </a:lnTo>
                  <a:lnTo>
                    <a:pt x="905" y="112"/>
                  </a:lnTo>
                  <a:lnTo>
                    <a:pt x="909" y="116"/>
                  </a:lnTo>
                  <a:lnTo>
                    <a:pt x="913" y="132"/>
                  </a:lnTo>
                  <a:lnTo>
                    <a:pt x="917" y="116"/>
                  </a:lnTo>
                  <a:lnTo>
                    <a:pt x="921" y="112"/>
                  </a:lnTo>
                  <a:lnTo>
                    <a:pt x="925" y="104"/>
                  </a:lnTo>
                  <a:lnTo>
                    <a:pt x="929" y="108"/>
                  </a:lnTo>
                  <a:lnTo>
                    <a:pt x="933" y="100"/>
                  </a:lnTo>
                  <a:lnTo>
                    <a:pt x="937" y="116"/>
                  </a:lnTo>
                  <a:lnTo>
                    <a:pt x="941" y="116"/>
                  </a:lnTo>
                  <a:lnTo>
                    <a:pt x="945" y="148"/>
                  </a:lnTo>
                  <a:lnTo>
                    <a:pt x="949" y="124"/>
                  </a:lnTo>
                  <a:lnTo>
                    <a:pt x="953" y="116"/>
                  </a:lnTo>
                  <a:lnTo>
                    <a:pt x="957" y="100"/>
                  </a:lnTo>
                  <a:lnTo>
                    <a:pt x="961" y="124"/>
                  </a:lnTo>
                  <a:lnTo>
                    <a:pt x="965" y="96"/>
                  </a:lnTo>
                  <a:lnTo>
                    <a:pt x="969" y="108"/>
                  </a:lnTo>
                  <a:lnTo>
                    <a:pt x="973" y="88"/>
                  </a:lnTo>
                  <a:lnTo>
                    <a:pt x="977" y="68"/>
                  </a:lnTo>
                  <a:lnTo>
                    <a:pt x="981" y="72"/>
                  </a:lnTo>
                  <a:lnTo>
                    <a:pt x="985" y="92"/>
                  </a:lnTo>
                  <a:lnTo>
                    <a:pt x="989" y="96"/>
                  </a:lnTo>
                  <a:lnTo>
                    <a:pt x="993" y="128"/>
                  </a:lnTo>
                  <a:lnTo>
                    <a:pt x="997" y="136"/>
                  </a:lnTo>
                  <a:lnTo>
                    <a:pt x="1001" y="156"/>
                  </a:lnTo>
                  <a:lnTo>
                    <a:pt x="1005" y="160"/>
                  </a:lnTo>
                  <a:lnTo>
                    <a:pt x="1009" y="164"/>
                  </a:lnTo>
                  <a:lnTo>
                    <a:pt x="1013" y="160"/>
                  </a:lnTo>
                  <a:lnTo>
                    <a:pt x="1017" y="132"/>
                  </a:lnTo>
                  <a:lnTo>
                    <a:pt x="1021" y="120"/>
                  </a:lnTo>
                  <a:lnTo>
                    <a:pt x="1029" y="112"/>
                  </a:lnTo>
                  <a:lnTo>
                    <a:pt x="1029" y="136"/>
                  </a:lnTo>
                  <a:lnTo>
                    <a:pt x="1021" y="144"/>
                  </a:lnTo>
                  <a:lnTo>
                    <a:pt x="1017" y="156"/>
                  </a:lnTo>
                  <a:lnTo>
                    <a:pt x="1013" y="184"/>
                  </a:lnTo>
                  <a:lnTo>
                    <a:pt x="1009" y="188"/>
                  </a:lnTo>
                  <a:lnTo>
                    <a:pt x="1005" y="188"/>
                  </a:lnTo>
                  <a:lnTo>
                    <a:pt x="1001" y="180"/>
                  </a:lnTo>
                  <a:lnTo>
                    <a:pt x="997" y="164"/>
                  </a:lnTo>
                  <a:lnTo>
                    <a:pt x="993" y="152"/>
                  </a:lnTo>
                  <a:lnTo>
                    <a:pt x="989" y="120"/>
                  </a:lnTo>
                  <a:lnTo>
                    <a:pt x="985" y="116"/>
                  </a:lnTo>
                  <a:lnTo>
                    <a:pt x="981" y="96"/>
                  </a:lnTo>
                  <a:lnTo>
                    <a:pt x="977" y="92"/>
                  </a:lnTo>
                  <a:lnTo>
                    <a:pt x="973" y="112"/>
                  </a:lnTo>
                  <a:lnTo>
                    <a:pt x="969" y="132"/>
                  </a:lnTo>
                  <a:lnTo>
                    <a:pt x="965" y="120"/>
                  </a:lnTo>
                  <a:lnTo>
                    <a:pt x="961" y="148"/>
                  </a:lnTo>
                  <a:lnTo>
                    <a:pt x="957" y="124"/>
                  </a:lnTo>
                  <a:lnTo>
                    <a:pt x="953" y="140"/>
                  </a:lnTo>
                  <a:lnTo>
                    <a:pt x="949" y="148"/>
                  </a:lnTo>
                  <a:lnTo>
                    <a:pt x="945" y="172"/>
                  </a:lnTo>
                  <a:lnTo>
                    <a:pt x="941" y="140"/>
                  </a:lnTo>
                  <a:lnTo>
                    <a:pt x="937" y="140"/>
                  </a:lnTo>
                  <a:lnTo>
                    <a:pt x="933" y="124"/>
                  </a:lnTo>
                  <a:lnTo>
                    <a:pt x="929" y="132"/>
                  </a:lnTo>
                  <a:lnTo>
                    <a:pt x="925" y="128"/>
                  </a:lnTo>
                  <a:lnTo>
                    <a:pt x="921" y="140"/>
                  </a:lnTo>
                  <a:lnTo>
                    <a:pt x="917" y="140"/>
                  </a:lnTo>
                  <a:lnTo>
                    <a:pt x="913" y="156"/>
                  </a:lnTo>
                  <a:lnTo>
                    <a:pt x="909" y="144"/>
                  </a:lnTo>
                  <a:lnTo>
                    <a:pt x="905" y="136"/>
                  </a:lnTo>
                  <a:lnTo>
                    <a:pt x="901" y="120"/>
                  </a:lnTo>
                  <a:lnTo>
                    <a:pt x="897" y="96"/>
                  </a:lnTo>
                  <a:lnTo>
                    <a:pt x="893" y="100"/>
                  </a:lnTo>
                  <a:lnTo>
                    <a:pt x="889" y="100"/>
                  </a:lnTo>
                  <a:lnTo>
                    <a:pt x="885" y="124"/>
                  </a:lnTo>
                  <a:lnTo>
                    <a:pt x="881" y="136"/>
                  </a:lnTo>
                  <a:lnTo>
                    <a:pt x="877" y="148"/>
                  </a:lnTo>
                  <a:lnTo>
                    <a:pt x="873" y="144"/>
                  </a:lnTo>
                  <a:lnTo>
                    <a:pt x="869" y="152"/>
                  </a:lnTo>
                  <a:lnTo>
                    <a:pt x="865" y="168"/>
                  </a:lnTo>
                  <a:lnTo>
                    <a:pt x="861" y="144"/>
                  </a:lnTo>
                  <a:lnTo>
                    <a:pt x="857" y="172"/>
                  </a:lnTo>
                  <a:lnTo>
                    <a:pt x="853" y="160"/>
                  </a:lnTo>
                  <a:lnTo>
                    <a:pt x="849" y="156"/>
                  </a:lnTo>
                  <a:lnTo>
                    <a:pt x="845" y="140"/>
                  </a:lnTo>
                  <a:lnTo>
                    <a:pt x="841" y="164"/>
                  </a:lnTo>
                  <a:lnTo>
                    <a:pt x="837" y="148"/>
                  </a:lnTo>
                  <a:lnTo>
                    <a:pt x="832" y="152"/>
                  </a:lnTo>
                  <a:lnTo>
                    <a:pt x="828" y="152"/>
                  </a:lnTo>
                  <a:lnTo>
                    <a:pt x="824" y="156"/>
                  </a:lnTo>
                  <a:lnTo>
                    <a:pt x="820" y="172"/>
                  </a:lnTo>
                  <a:lnTo>
                    <a:pt x="816" y="188"/>
                  </a:lnTo>
                  <a:lnTo>
                    <a:pt x="812" y="188"/>
                  </a:lnTo>
                  <a:lnTo>
                    <a:pt x="808" y="168"/>
                  </a:lnTo>
                  <a:lnTo>
                    <a:pt x="804" y="148"/>
                  </a:lnTo>
                  <a:lnTo>
                    <a:pt x="800" y="140"/>
                  </a:lnTo>
                  <a:lnTo>
                    <a:pt x="796" y="128"/>
                  </a:lnTo>
                  <a:lnTo>
                    <a:pt x="792" y="136"/>
                  </a:lnTo>
                  <a:lnTo>
                    <a:pt x="788" y="124"/>
                  </a:lnTo>
                  <a:lnTo>
                    <a:pt x="784" y="120"/>
                  </a:lnTo>
                  <a:lnTo>
                    <a:pt x="780" y="140"/>
                  </a:lnTo>
                  <a:lnTo>
                    <a:pt x="776" y="152"/>
                  </a:lnTo>
                  <a:lnTo>
                    <a:pt x="772" y="140"/>
                  </a:lnTo>
                  <a:lnTo>
                    <a:pt x="768" y="124"/>
                  </a:lnTo>
                  <a:lnTo>
                    <a:pt x="764" y="116"/>
                  </a:lnTo>
                  <a:lnTo>
                    <a:pt x="760" y="96"/>
                  </a:lnTo>
                  <a:lnTo>
                    <a:pt x="756" y="80"/>
                  </a:lnTo>
                  <a:lnTo>
                    <a:pt x="752" y="64"/>
                  </a:lnTo>
                  <a:lnTo>
                    <a:pt x="748" y="64"/>
                  </a:lnTo>
                  <a:lnTo>
                    <a:pt x="744" y="68"/>
                  </a:lnTo>
                  <a:lnTo>
                    <a:pt x="740" y="80"/>
                  </a:lnTo>
                  <a:lnTo>
                    <a:pt x="736" y="72"/>
                  </a:lnTo>
                  <a:lnTo>
                    <a:pt x="732" y="92"/>
                  </a:lnTo>
                  <a:lnTo>
                    <a:pt x="728" y="88"/>
                  </a:lnTo>
                  <a:lnTo>
                    <a:pt x="724" y="92"/>
                  </a:lnTo>
                  <a:lnTo>
                    <a:pt x="720" y="104"/>
                  </a:lnTo>
                  <a:lnTo>
                    <a:pt x="716" y="112"/>
                  </a:lnTo>
                  <a:lnTo>
                    <a:pt x="712" y="124"/>
                  </a:lnTo>
                  <a:lnTo>
                    <a:pt x="708" y="144"/>
                  </a:lnTo>
                  <a:lnTo>
                    <a:pt x="704" y="128"/>
                  </a:lnTo>
                  <a:lnTo>
                    <a:pt x="700" y="140"/>
                  </a:lnTo>
                  <a:lnTo>
                    <a:pt x="696" y="124"/>
                  </a:lnTo>
                  <a:lnTo>
                    <a:pt x="692" y="108"/>
                  </a:lnTo>
                  <a:lnTo>
                    <a:pt x="688" y="120"/>
                  </a:lnTo>
                  <a:lnTo>
                    <a:pt x="684" y="100"/>
                  </a:lnTo>
                  <a:lnTo>
                    <a:pt x="680" y="108"/>
                  </a:lnTo>
                  <a:lnTo>
                    <a:pt x="676" y="76"/>
                  </a:lnTo>
                  <a:lnTo>
                    <a:pt x="672" y="88"/>
                  </a:lnTo>
                  <a:lnTo>
                    <a:pt x="668" y="64"/>
                  </a:lnTo>
                  <a:lnTo>
                    <a:pt x="664" y="60"/>
                  </a:lnTo>
                  <a:lnTo>
                    <a:pt x="660" y="52"/>
                  </a:lnTo>
                  <a:lnTo>
                    <a:pt x="656" y="72"/>
                  </a:lnTo>
                  <a:lnTo>
                    <a:pt x="652" y="60"/>
                  </a:lnTo>
                  <a:lnTo>
                    <a:pt x="648" y="88"/>
                  </a:lnTo>
                  <a:lnTo>
                    <a:pt x="644" y="104"/>
                  </a:lnTo>
                  <a:lnTo>
                    <a:pt x="640" y="128"/>
                  </a:lnTo>
                  <a:lnTo>
                    <a:pt x="636" y="148"/>
                  </a:lnTo>
                  <a:lnTo>
                    <a:pt x="632" y="148"/>
                  </a:lnTo>
                  <a:lnTo>
                    <a:pt x="628" y="160"/>
                  </a:lnTo>
                  <a:lnTo>
                    <a:pt x="624" y="156"/>
                  </a:lnTo>
                  <a:lnTo>
                    <a:pt x="620" y="160"/>
                  </a:lnTo>
                  <a:lnTo>
                    <a:pt x="616" y="168"/>
                  </a:lnTo>
                  <a:lnTo>
                    <a:pt x="612" y="184"/>
                  </a:lnTo>
                  <a:lnTo>
                    <a:pt x="608" y="192"/>
                  </a:lnTo>
                  <a:lnTo>
                    <a:pt x="604" y="208"/>
                  </a:lnTo>
                  <a:lnTo>
                    <a:pt x="600" y="208"/>
                  </a:lnTo>
                  <a:lnTo>
                    <a:pt x="596" y="204"/>
                  </a:lnTo>
                  <a:lnTo>
                    <a:pt x="592" y="200"/>
                  </a:lnTo>
                  <a:lnTo>
                    <a:pt x="588" y="200"/>
                  </a:lnTo>
                  <a:lnTo>
                    <a:pt x="584" y="168"/>
                  </a:lnTo>
                  <a:lnTo>
                    <a:pt x="580" y="136"/>
                  </a:lnTo>
                  <a:lnTo>
                    <a:pt x="576" y="124"/>
                  </a:lnTo>
                  <a:lnTo>
                    <a:pt x="572" y="104"/>
                  </a:lnTo>
                  <a:lnTo>
                    <a:pt x="568" y="112"/>
                  </a:lnTo>
                  <a:lnTo>
                    <a:pt x="564" y="120"/>
                  </a:lnTo>
                  <a:lnTo>
                    <a:pt x="560" y="132"/>
                  </a:lnTo>
                  <a:lnTo>
                    <a:pt x="556" y="124"/>
                  </a:lnTo>
                  <a:lnTo>
                    <a:pt x="552" y="136"/>
                  </a:lnTo>
                  <a:lnTo>
                    <a:pt x="548" y="128"/>
                  </a:lnTo>
                  <a:lnTo>
                    <a:pt x="544" y="128"/>
                  </a:lnTo>
                  <a:lnTo>
                    <a:pt x="540" y="96"/>
                  </a:lnTo>
                  <a:lnTo>
                    <a:pt x="536" y="88"/>
                  </a:lnTo>
                  <a:lnTo>
                    <a:pt x="532" y="84"/>
                  </a:lnTo>
                  <a:lnTo>
                    <a:pt x="528" y="96"/>
                  </a:lnTo>
                  <a:lnTo>
                    <a:pt x="524" y="96"/>
                  </a:lnTo>
                  <a:lnTo>
                    <a:pt x="520" y="112"/>
                  </a:lnTo>
                  <a:lnTo>
                    <a:pt x="516" y="104"/>
                  </a:lnTo>
                  <a:lnTo>
                    <a:pt x="508" y="92"/>
                  </a:lnTo>
                  <a:lnTo>
                    <a:pt x="504" y="80"/>
                  </a:lnTo>
                  <a:lnTo>
                    <a:pt x="500" y="72"/>
                  </a:lnTo>
                  <a:lnTo>
                    <a:pt x="496" y="76"/>
                  </a:lnTo>
                  <a:lnTo>
                    <a:pt x="492" y="96"/>
                  </a:lnTo>
                  <a:lnTo>
                    <a:pt x="488" y="92"/>
                  </a:lnTo>
                  <a:lnTo>
                    <a:pt x="484" y="108"/>
                  </a:lnTo>
                  <a:lnTo>
                    <a:pt x="480" y="120"/>
                  </a:lnTo>
                  <a:lnTo>
                    <a:pt x="476" y="124"/>
                  </a:lnTo>
                  <a:lnTo>
                    <a:pt x="472" y="148"/>
                  </a:lnTo>
                  <a:lnTo>
                    <a:pt x="468" y="160"/>
                  </a:lnTo>
                  <a:lnTo>
                    <a:pt x="464" y="180"/>
                  </a:lnTo>
                  <a:lnTo>
                    <a:pt x="460" y="176"/>
                  </a:lnTo>
                  <a:lnTo>
                    <a:pt x="456" y="208"/>
                  </a:lnTo>
                  <a:lnTo>
                    <a:pt x="452" y="208"/>
                  </a:lnTo>
                  <a:lnTo>
                    <a:pt x="448" y="204"/>
                  </a:lnTo>
                  <a:lnTo>
                    <a:pt x="444" y="168"/>
                  </a:lnTo>
                  <a:lnTo>
                    <a:pt x="440" y="152"/>
                  </a:lnTo>
                  <a:lnTo>
                    <a:pt x="436" y="112"/>
                  </a:lnTo>
                  <a:lnTo>
                    <a:pt x="432" y="88"/>
                  </a:lnTo>
                  <a:lnTo>
                    <a:pt x="428" y="100"/>
                  </a:lnTo>
                  <a:lnTo>
                    <a:pt x="424" y="104"/>
                  </a:lnTo>
                  <a:lnTo>
                    <a:pt x="420" y="132"/>
                  </a:lnTo>
                  <a:lnTo>
                    <a:pt x="416" y="144"/>
                  </a:lnTo>
                  <a:lnTo>
                    <a:pt x="412" y="164"/>
                  </a:lnTo>
                  <a:lnTo>
                    <a:pt x="408" y="172"/>
                  </a:lnTo>
                  <a:lnTo>
                    <a:pt x="404" y="200"/>
                  </a:lnTo>
                  <a:lnTo>
                    <a:pt x="400" y="208"/>
                  </a:lnTo>
                  <a:lnTo>
                    <a:pt x="396" y="188"/>
                  </a:lnTo>
                  <a:lnTo>
                    <a:pt x="392" y="184"/>
                  </a:lnTo>
                  <a:lnTo>
                    <a:pt x="388" y="184"/>
                  </a:lnTo>
                  <a:lnTo>
                    <a:pt x="384" y="200"/>
                  </a:lnTo>
                  <a:lnTo>
                    <a:pt x="380" y="196"/>
                  </a:lnTo>
                  <a:lnTo>
                    <a:pt x="376" y="220"/>
                  </a:lnTo>
                  <a:lnTo>
                    <a:pt x="372" y="208"/>
                  </a:lnTo>
                  <a:lnTo>
                    <a:pt x="368" y="228"/>
                  </a:lnTo>
                  <a:lnTo>
                    <a:pt x="364" y="232"/>
                  </a:lnTo>
                  <a:lnTo>
                    <a:pt x="360" y="256"/>
                  </a:lnTo>
                  <a:lnTo>
                    <a:pt x="356" y="236"/>
                  </a:lnTo>
                  <a:lnTo>
                    <a:pt x="352" y="252"/>
                  </a:lnTo>
                  <a:lnTo>
                    <a:pt x="348" y="236"/>
                  </a:lnTo>
                  <a:lnTo>
                    <a:pt x="344" y="220"/>
                  </a:lnTo>
                  <a:lnTo>
                    <a:pt x="340" y="192"/>
                  </a:lnTo>
                  <a:lnTo>
                    <a:pt x="336" y="192"/>
                  </a:lnTo>
                  <a:lnTo>
                    <a:pt x="332" y="160"/>
                  </a:lnTo>
                  <a:lnTo>
                    <a:pt x="328" y="152"/>
                  </a:lnTo>
                  <a:lnTo>
                    <a:pt x="324" y="144"/>
                  </a:lnTo>
                  <a:lnTo>
                    <a:pt x="320" y="152"/>
                  </a:lnTo>
                  <a:lnTo>
                    <a:pt x="316" y="164"/>
                  </a:lnTo>
                  <a:lnTo>
                    <a:pt x="312" y="192"/>
                  </a:lnTo>
                  <a:lnTo>
                    <a:pt x="308" y="196"/>
                  </a:lnTo>
                  <a:lnTo>
                    <a:pt x="304" y="188"/>
                  </a:lnTo>
                  <a:lnTo>
                    <a:pt x="300" y="196"/>
                  </a:lnTo>
                  <a:lnTo>
                    <a:pt x="296" y="168"/>
                  </a:lnTo>
                  <a:lnTo>
                    <a:pt x="292" y="144"/>
                  </a:lnTo>
                  <a:lnTo>
                    <a:pt x="288" y="144"/>
                  </a:lnTo>
                  <a:lnTo>
                    <a:pt x="284" y="128"/>
                  </a:lnTo>
                  <a:lnTo>
                    <a:pt x="280" y="116"/>
                  </a:lnTo>
                  <a:lnTo>
                    <a:pt x="276" y="116"/>
                  </a:lnTo>
                  <a:lnTo>
                    <a:pt x="272" y="112"/>
                  </a:lnTo>
                  <a:lnTo>
                    <a:pt x="268" y="108"/>
                  </a:lnTo>
                  <a:lnTo>
                    <a:pt x="264" y="120"/>
                  </a:lnTo>
                  <a:lnTo>
                    <a:pt x="260" y="136"/>
                  </a:lnTo>
                  <a:lnTo>
                    <a:pt x="256" y="124"/>
                  </a:lnTo>
                  <a:lnTo>
                    <a:pt x="252" y="124"/>
                  </a:lnTo>
                  <a:lnTo>
                    <a:pt x="248" y="132"/>
                  </a:lnTo>
                  <a:lnTo>
                    <a:pt x="244" y="144"/>
                  </a:lnTo>
                  <a:lnTo>
                    <a:pt x="240" y="148"/>
                  </a:lnTo>
                  <a:lnTo>
                    <a:pt x="236" y="148"/>
                  </a:lnTo>
                  <a:lnTo>
                    <a:pt x="232" y="128"/>
                  </a:lnTo>
                  <a:lnTo>
                    <a:pt x="228" y="132"/>
                  </a:lnTo>
                  <a:lnTo>
                    <a:pt x="224" y="96"/>
                  </a:lnTo>
                  <a:lnTo>
                    <a:pt x="220" y="96"/>
                  </a:lnTo>
                  <a:lnTo>
                    <a:pt x="216" y="64"/>
                  </a:lnTo>
                  <a:lnTo>
                    <a:pt x="212" y="56"/>
                  </a:lnTo>
                  <a:lnTo>
                    <a:pt x="208" y="60"/>
                  </a:lnTo>
                  <a:lnTo>
                    <a:pt x="204" y="64"/>
                  </a:lnTo>
                  <a:lnTo>
                    <a:pt x="200" y="64"/>
                  </a:lnTo>
                  <a:lnTo>
                    <a:pt x="196" y="88"/>
                  </a:lnTo>
                  <a:lnTo>
                    <a:pt x="192" y="84"/>
                  </a:lnTo>
                  <a:lnTo>
                    <a:pt x="188" y="100"/>
                  </a:lnTo>
                  <a:lnTo>
                    <a:pt x="184" y="128"/>
                  </a:lnTo>
                  <a:lnTo>
                    <a:pt x="180" y="128"/>
                  </a:lnTo>
                  <a:lnTo>
                    <a:pt x="176" y="128"/>
                  </a:lnTo>
                  <a:lnTo>
                    <a:pt x="172" y="128"/>
                  </a:lnTo>
                  <a:lnTo>
                    <a:pt x="168" y="116"/>
                  </a:lnTo>
                  <a:lnTo>
                    <a:pt x="164" y="88"/>
                  </a:lnTo>
                  <a:lnTo>
                    <a:pt x="160" y="68"/>
                  </a:lnTo>
                  <a:lnTo>
                    <a:pt x="156" y="84"/>
                  </a:lnTo>
                  <a:lnTo>
                    <a:pt x="152" y="60"/>
                  </a:lnTo>
                  <a:lnTo>
                    <a:pt x="148" y="68"/>
                  </a:lnTo>
                  <a:lnTo>
                    <a:pt x="144" y="60"/>
                  </a:lnTo>
                  <a:lnTo>
                    <a:pt x="140" y="36"/>
                  </a:lnTo>
                  <a:lnTo>
                    <a:pt x="136" y="36"/>
                  </a:lnTo>
                  <a:lnTo>
                    <a:pt x="132" y="24"/>
                  </a:lnTo>
                  <a:lnTo>
                    <a:pt x="128" y="44"/>
                  </a:lnTo>
                  <a:lnTo>
                    <a:pt x="124" y="76"/>
                  </a:lnTo>
                  <a:lnTo>
                    <a:pt x="120" y="84"/>
                  </a:lnTo>
                  <a:lnTo>
                    <a:pt x="116" y="92"/>
                  </a:lnTo>
                  <a:lnTo>
                    <a:pt x="112" y="116"/>
                  </a:lnTo>
                  <a:lnTo>
                    <a:pt x="108" y="144"/>
                  </a:lnTo>
                  <a:lnTo>
                    <a:pt x="104" y="140"/>
                  </a:lnTo>
                  <a:lnTo>
                    <a:pt x="100" y="172"/>
                  </a:lnTo>
                  <a:lnTo>
                    <a:pt x="96" y="164"/>
                  </a:lnTo>
                  <a:lnTo>
                    <a:pt x="92" y="160"/>
                  </a:lnTo>
                  <a:lnTo>
                    <a:pt x="88" y="180"/>
                  </a:lnTo>
                  <a:lnTo>
                    <a:pt x="84" y="164"/>
                  </a:lnTo>
                  <a:lnTo>
                    <a:pt x="80" y="164"/>
                  </a:lnTo>
                  <a:lnTo>
                    <a:pt x="76" y="144"/>
                  </a:lnTo>
                  <a:lnTo>
                    <a:pt x="72" y="136"/>
                  </a:lnTo>
                  <a:lnTo>
                    <a:pt x="68" y="132"/>
                  </a:lnTo>
                  <a:lnTo>
                    <a:pt x="64" y="128"/>
                  </a:lnTo>
                  <a:lnTo>
                    <a:pt x="60" y="156"/>
                  </a:lnTo>
                  <a:lnTo>
                    <a:pt x="56" y="164"/>
                  </a:lnTo>
                  <a:lnTo>
                    <a:pt x="52" y="180"/>
                  </a:lnTo>
                  <a:lnTo>
                    <a:pt x="48" y="212"/>
                  </a:lnTo>
                  <a:lnTo>
                    <a:pt x="44" y="236"/>
                  </a:lnTo>
                  <a:lnTo>
                    <a:pt x="40" y="252"/>
                  </a:lnTo>
                  <a:lnTo>
                    <a:pt x="36" y="244"/>
                  </a:lnTo>
                  <a:lnTo>
                    <a:pt x="32" y="248"/>
                  </a:lnTo>
                  <a:lnTo>
                    <a:pt x="28" y="244"/>
                  </a:lnTo>
                  <a:lnTo>
                    <a:pt x="24" y="236"/>
                  </a:lnTo>
                  <a:lnTo>
                    <a:pt x="20" y="236"/>
                  </a:lnTo>
                  <a:lnTo>
                    <a:pt x="16" y="196"/>
                  </a:lnTo>
                  <a:lnTo>
                    <a:pt x="12" y="176"/>
                  </a:lnTo>
                  <a:lnTo>
                    <a:pt x="8" y="160"/>
                  </a:lnTo>
                  <a:lnTo>
                    <a:pt x="4" y="140"/>
                  </a:lnTo>
                  <a:lnTo>
                    <a:pt x="0" y="136"/>
                  </a:lnTo>
                  <a:lnTo>
                    <a:pt x="0" y="112"/>
                  </a:lnTo>
                </a:path>
              </a:pathLst>
            </a:custGeom>
            <a:noFill/>
            <a:ln w="0">
              <a:solidFill>
                <a:srgbClr val="CCCCCC"/>
              </a:solidFill>
              <a:prstDash val="solid"/>
              <a:round/>
              <a:headEnd/>
              <a:tailEnd/>
            </a:ln>
          </p:spPr>
          <p:txBody>
            <a:bodyPr/>
            <a:lstStyle/>
            <a:p>
              <a:endParaRPr lang="en-GB"/>
            </a:p>
          </p:txBody>
        </p:sp>
        <p:sp>
          <p:nvSpPr>
            <p:cNvPr id="159" name="Freeform 183"/>
            <p:cNvSpPr>
              <a:spLocks/>
            </p:cNvSpPr>
            <p:nvPr/>
          </p:nvSpPr>
          <p:spPr bwMode="auto">
            <a:xfrm>
              <a:off x="7473702" y="4512593"/>
              <a:ext cx="1633537" cy="679450"/>
            </a:xfrm>
            <a:custGeom>
              <a:avLst/>
              <a:gdLst>
                <a:gd name="T0" fmla="*/ 80644962 w 1029"/>
                <a:gd name="T1" fmla="*/ 947578877 h 428"/>
                <a:gd name="T2" fmla="*/ 171370541 w 1029"/>
                <a:gd name="T3" fmla="*/ 584676282 h 428"/>
                <a:gd name="T4" fmla="*/ 262096145 w 1029"/>
                <a:gd name="T5" fmla="*/ 534273171 h 428"/>
                <a:gd name="T6" fmla="*/ 352821699 w 1029"/>
                <a:gd name="T7" fmla="*/ 201612492 h 428"/>
                <a:gd name="T8" fmla="*/ 443547352 w 1029"/>
                <a:gd name="T9" fmla="*/ 272176897 h 428"/>
                <a:gd name="T10" fmla="*/ 534272906 w 1029"/>
                <a:gd name="T11" fmla="*/ 201612492 h 428"/>
                <a:gd name="T12" fmla="*/ 624998461 w 1029"/>
                <a:gd name="T13" fmla="*/ 604837526 h 428"/>
                <a:gd name="T14" fmla="*/ 715724015 w 1029"/>
                <a:gd name="T15" fmla="*/ 443547572 h 428"/>
                <a:gd name="T16" fmla="*/ 806449569 w 1029"/>
                <a:gd name="T17" fmla="*/ 594756904 h 428"/>
                <a:gd name="T18" fmla="*/ 897175322 w 1029"/>
                <a:gd name="T19" fmla="*/ 846772655 h 428"/>
                <a:gd name="T20" fmla="*/ 987900876 w 1029"/>
                <a:gd name="T21" fmla="*/ 745966236 h 428"/>
                <a:gd name="T22" fmla="*/ 1078626430 w 1029"/>
                <a:gd name="T23" fmla="*/ 574595660 h 428"/>
                <a:gd name="T24" fmla="*/ 1169351984 w 1029"/>
                <a:gd name="T25" fmla="*/ 695563125 h 428"/>
                <a:gd name="T26" fmla="*/ 1260077538 w 1029"/>
                <a:gd name="T27" fmla="*/ 362902496 h 428"/>
                <a:gd name="T28" fmla="*/ 1360883710 w 1029"/>
                <a:gd name="T29" fmla="*/ 80645002 h 428"/>
                <a:gd name="T30" fmla="*/ 1451609264 w 1029"/>
                <a:gd name="T31" fmla="*/ 423386328 h 428"/>
                <a:gd name="T32" fmla="*/ 1542334818 w 1029"/>
                <a:gd name="T33" fmla="*/ 594756904 h 428"/>
                <a:gd name="T34" fmla="*/ 1633060372 w 1029"/>
                <a:gd name="T35" fmla="*/ 423386328 h 428"/>
                <a:gd name="T36" fmla="*/ 1723786323 w 1029"/>
                <a:gd name="T37" fmla="*/ 191531870 h 428"/>
                <a:gd name="T38" fmla="*/ 1814510290 w 1029"/>
                <a:gd name="T39" fmla="*/ 372983118 h 428"/>
                <a:gd name="T40" fmla="*/ 1905235844 w 1029"/>
                <a:gd name="T41" fmla="*/ 161290004 h 428"/>
                <a:gd name="T42" fmla="*/ 1995961398 w 1029"/>
                <a:gd name="T43" fmla="*/ 352821874 h 428"/>
                <a:gd name="T44" fmla="*/ 2086686952 w 1029"/>
                <a:gd name="T45" fmla="*/ 514111927 h 428"/>
                <a:gd name="T46" fmla="*/ 2147483647 w 1029"/>
                <a:gd name="T47" fmla="*/ 362902496 h 428"/>
                <a:gd name="T48" fmla="*/ 2147483647 w 1029"/>
                <a:gd name="T49" fmla="*/ 483870060 h 428"/>
                <a:gd name="T50" fmla="*/ 2147483647 w 1029"/>
                <a:gd name="T51" fmla="*/ 272176897 h 428"/>
                <a:gd name="T52" fmla="*/ 2147483647 w 1029"/>
                <a:gd name="T53" fmla="*/ 362902496 h 428"/>
                <a:gd name="T54" fmla="*/ 2147483647 w 1029"/>
                <a:gd name="T55" fmla="*/ 685482503 h 428"/>
                <a:gd name="T56" fmla="*/ 2147483647 w 1029"/>
                <a:gd name="T57" fmla="*/ 756046858 h 428"/>
                <a:gd name="T58" fmla="*/ 2147483647 w 1029"/>
                <a:gd name="T59" fmla="*/ 443547572 h 428"/>
                <a:gd name="T60" fmla="*/ 2147483647 w 1029"/>
                <a:gd name="T61" fmla="*/ 342741251 h 428"/>
                <a:gd name="T62" fmla="*/ 2147483647 w 1029"/>
                <a:gd name="T63" fmla="*/ 564515037 h 428"/>
                <a:gd name="T64" fmla="*/ 2147483647 w 1029"/>
                <a:gd name="T65" fmla="*/ 433466950 h 428"/>
                <a:gd name="T66" fmla="*/ 2086686952 w 1029"/>
                <a:gd name="T67" fmla="*/ 584676282 h 428"/>
                <a:gd name="T68" fmla="*/ 1995961398 w 1029"/>
                <a:gd name="T69" fmla="*/ 433466950 h 428"/>
                <a:gd name="T70" fmla="*/ 1905235844 w 1029"/>
                <a:gd name="T71" fmla="*/ 231854408 h 428"/>
                <a:gd name="T72" fmla="*/ 1814510290 w 1029"/>
                <a:gd name="T73" fmla="*/ 443547572 h 428"/>
                <a:gd name="T74" fmla="*/ 1723786323 w 1029"/>
                <a:gd name="T75" fmla="*/ 262096274 h 428"/>
                <a:gd name="T76" fmla="*/ 1633060372 w 1029"/>
                <a:gd name="T77" fmla="*/ 493950683 h 428"/>
                <a:gd name="T78" fmla="*/ 1542334818 w 1029"/>
                <a:gd name="T79" fmla="*/ 665321259 h 428"/>
                <a:gd name="T80" fmla="*/ 1451609264 w 1029"/>
                <a:gd name="T81" fmla="*/ 493950683 h 428"/>
                <a:gd name="T82" fmla="*/ 1360883710 w 1029"/>
                <a:gd name="T83" fmla="*/ 151209381 h 428"/>
                <a:gd name="T84" fmla="*/ 1260077538 w 1029"/>
                <a:gd name="T85" fmla="*/ 443547572 h 428"/>
                <a:gd name="T86" fmla="*/ 1169351984 w 1029"/>
                <a:gd name="T87" fmla="*/ 776208102 h 428"/>
                <a:gd name="T88" fmla="*/ 1078626430 w 1029"/>
                <a:gd name="T89" fmla="*/ 655240637 h 428"/>
                <a:gd name="T90" fmla="*/ 987900876 w 1029"/>
                <a:gd name="T91" fmla="*/ 826611213 h 428"/>
                <a:gd name="T92" fmla="*/ 897175322 w 1029"/>
                <a:gd name="T93" fmla="*/ 927417632 h 428"/>
                <a:gd name="T94" fmla="*/ 806449569 w 1029"/>
                <a:gd name="T95" fmla="*/ 675401881 h 428"/>
                <a:gd name="T96" fmla="*/ 715724015 w 1029"/>
                <a:gd name="T97" fmla="*/ 524192549 h 428"/>
                <a:gd name="T98" fmla="*/ 624998461 w 1029"/>
                <a:gd name="T99" fmla="*/ 675401881 h 428"/>
                <a:gd name="T100" fmla="*/ 534272906 w 1029"/>
                <a:gd name="T101" fmla="*/ 272176897 h 428"/>
                <a:gd name="T102" fmla="*/ 443547352 w 1029"/>
                <a:gd name="T103" fmla="*/ 342741251 h 428"/>
                <a:gd name="T104" fmla="*/ 352821699 w 1029"/>
                <a:gd name="T105" fmla="*/ 272176897 h 428"/>
                <a:gd name="T106" fmla="*/ 262096145 w 1029"/>
                <a:gd name="T107" fmla="*/ 614918148 h 428"/>
                <a:gd name="T108" fmla="*/ 171370541 w 1029"/>
                <a:gd name="T109" fmla="*/ 665321259 h 428"/>
                <a:gd name="T110" fmla="*/ 80644962 w 1029"/>
                <a:gd name="T111" fmla="*/ 1028223854 h 428"/>
                <a:gd name="T112" fmla="*/ 0 w 1029"/>
                <a:gd name="T113" fmla="*/ 483870060 h 4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428"/>
                <a:gd name="T173" fmla="*/ 1029 w 1029"/>
                <a:gd name="T174" fmla="*/ 428 h 4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428">
                  <a:moveTo>
                    <a:pt x="0" y="192"/>
                  </a:moveTo>
                  <a:lnTo>
                    <a:pt x="4" y="188"/>
                  </a:lnTo>
                  <a:lnTo>
                    <a:pt x="8" y="200"/>
                  </a:lnTo>
                  <a:lnTo>
                    <a:pt x="12" y="224"/>
                  </a:lnTo>
                  <a:lnTo>
                    <a:pt x="16" y="276"/>
                  </a:lnTo>
                  <a:lnTo>
                    <a:pt x="20" y="320"/>
                  </a:lnTo>
                  <a:lnTo>
                    <a:pt x="24" y="336"/>
                  </a:lnTo>
                  <a:lnTo>
                    <a:pt x="28" y="364"/>
                  </a:lnTo>
                  <a:lnTo>
                    <a:pt x="32" y="376"/>
                  </a:lnTo>
                  <a:lnTo>
                    <a:pt x="36" y="396"/>
                  </a:lnTo>
                  <a:lnTo>
                    <a:pt x="40" y="384"/>
                  </a:lnTo>
                  <a:lnTo>
                    <a:pt x="44" y="380"/>
                  </a:lnTo>
                  <a:lnTo>
                    <a:pt x="48" y="392"/>
                  </a:lnTo>
                  <a:lnTo>
                    <a:pt x="52" y="324"/>
                  </a:lnTo>
                  <a:lnTo>
                    <a:pt x="56" y="268"/>
                  </a:lnTo>
                  <a:lnTo>
                    <a:pt x="60" y="256"/>
                  </a:lnTo>
                  <a:lnTo>
                    <a:pt x="64" y="224"/>
                  </a:lnTo>
                  <a:lnTo>
                    <a:pt x="68" y="232"/>
                  </a:lnTo>
                  <a:lnTo>
                    <a:pt x="72" y="208"/>
                  </a:lnTo>
                  <a:lnTo>
                    <a:pt x="76" y="196"/>
                  </a:lnTo>
                  <a:lnTo>
                    <a:pt x="80" y="180"/>
                  </a:lnTo>
                  <a:lnTo>
                    <a:pt x="84" y="172"/>
                  </a:lnTo>
                  <a:lnTo>
                    <a:pt x="88" y="184"/>
                  </a:lnTo>
                  <a:lnTo>
                    <a:pt x="92" y="192"/>
                  </a:lnTo>
                  <a:lnTo>
                    <a:pt x="96" y="180"/>
                  </a:lnTo>
                  <a:lnTo>
                    <a:pt x="100" y="188"/>
                  </a:lnTo>
                  <a:lnTo>
                    <a:pt x="104" y="212"/>
                  </a:lnTo>
                  <a:lnTo>
                    <a:pt x="108" y="236"/>
                  </a:lnTo>
                  <a:lnTo>
                    <a:pt x="112" y="240"/>
                  </a:lnTo>
                  <a:lnTo>
                    <a:pt x="116" y="228"/>
                  </a:lnTo>
                  <a:lnTo>
                    <a:pt x="120" y="176"/>
                  </a:lnTo>
                  <a:lnTo>
                    <a:pt x="124" y="144"/>
                  </a:lnTo>
                  <a:lnTo>
                    <a:pt x="128" y="112"/>
                  </a:lnTo>
                  <a:lnTo>
                    <a:pt x="132" y="108"/>
                  </a:lnTo>
                  <a:lnTo>
                    <a:pt x="136" y="76"/>
                  </a:lnTo>
                  <a:lnTo>
                    <a:pt x="140" y="80"/>
                  </a:lnTo>
                  <a:lnTo>
                    <a:pt x="144" y="44"/>
                  </a:lnTo>
                  <a:lnTo>
                    <a:pt x="148" y="12"/>
                  </a:lnTo>
                  <a:lnTo>
                    <a:pt x="152" y="12"/>
                  </a:lnTo>
                  <a:lnTo>
                    <a:pt x="156" y="20"/>
                  </a:lnTo>
                  <a:lnTo>
                    <a:pt x="160" y="12"/>
                  </a:lnTo>
                  <a:lnTo>
                    <a:pt x="164" y="40"/>
                  </a:lnTo>
                  <a:lnTo>
                    <a:pt x="168" y="60"/>
                  </a:lnTo>
                  <a:lnTo>
                    <a:pt x="172" y="92"/>
                  </a:lnTo>
                  <a:lnTo>
                    <a:pt x="176" y="108"/>
                  </a:lnTo>
                  <a:lnTo>
                    <a:pt x="180" y="124"/>
                  </a:lnTo>
                  <a:lnTo>
                    <a:pt x="184" y="124"/>
                  </a:lnTo>
                  <a:lnTo>
                    <a:pt x="188" y="128"/>
                  </a:lnTo>
                  <a:lnTo>
                    <a:pt x="192" y="128"/>
                  </a:lnTo>
                  <a:lnTo>
                    <a:pt x="196" y="124"/>
                  </a:lnTo>
                  <a:lnTo>
                    <a:pt x="200" y="100"/>
                  </a:lnTo>
                  <a:lnTo>
                    <a:pt x="204" y="92"/>
                  </a:lnTo>
                  <a:lnTo>
                    <a:pt x="208" y="104"/>
                  </a:lnTo>
                  <a:lnTo>
                    <a:pt x="212" y="80"/>
                  </a:lnTo>
                  <a:lnTo>
                    <a:pt x="216" y="72"/>
                  </a:lnTo>
                  <a:lnTo>
                    <a:pt x="220" y="72"/>
                  </a:lnTo>
                  <a:lnTo>
                    <a:pt x="224" y="88"/>
                  </a:lnTo>
                  <a:lnTo>
                    <a:pt x="228" y="128"/>
                  </a:lnTo>
                  <a:lnTo>
                    <a:pt x="232" y="156"/>
                  </a:lnTo>
                  <a:lnTo>
                    <a:pt x="236" y="204"/>
                  </a:lnTo>
                  <a:lnTo>
                    <a:pt x="240" y="228"/>
                  </a:lnTo>
                  <a:lnTo>
                    <a:pt x="244" y="236"/>
                  </a:lnTo>
                  <a:lnTo>
                    <a:pt x="248" y="240"/>
                  </a:lnTo>
                  <a:lnTo>
                    <a:pt x="252" y="184"/>
                  </a:lnTo>
                  <a:lnTo>
                    <a:pt x="256" y="144"/>
                  </a:lnTo>
                  <a:lnTo>
                    <a:pt x="260" y="124"/>
                  </a:lnTo>
                  <a:lnTo>
                    <a:pt x="264" y="100"/>
                  </a:lnTo>
                  <a:lnTo>
                    <a:pt x="268" y="100"/>
                  </a:lnTo>
                  <a:lnTo>
                    <a:pt x="272" y="92"/>
                  </a:lnTo>
                  <a:lnTo>
                    <a:pt x="276" y="104"/>
                  </a:lnTo>
                  <a:lnTo>
                    <a:pt x="280" y="148"/>
                  </a:lnTo>
                  <a:lnTo>
                    <a:pt x="284" y="176"/>
                  </a:lnTo>
                  <a:lnTo>
                    <a:pt x="288" y="220"/>
                  </a:lnTo>
                  <a:lnTo>
                    <a:pt x="292" y="244"/>
                  </a:lnTo>
                  <a:lnTo>
                    <a:pt x="296" y="240"/>
                  </a:lnTo>
                  <a:lnTo>
                    <a:pt x="300" y="236"/>
                  </a:lnTo>
                  <a:lnTo>
                    <a:pt x="304" y="272"/>
                  </a:lnTo>
                  <a:lnTo>
                    <a:pt x="308" y="292"/>
                  </a:lnTo>
                  <a:lnTo>
                    <a:pt x="312" y="276"/>
                  </a:lnTo>
                  <a:lnTo>
                    <a:pt x="316" y="248"/>
                  </a:lnTo>
                  <a:lnTo>
                    <a:pt x="320" y="236"/>
                  </a:lnTo>
                  <a:lnTo>
                    <a:pt x="324" y="216"/>
                  </a:lnTo>
                  <a:lnTo>
                    <a:pt x="328" y="212"/>
                  </a:lnTo>
                  <a:lnTo>
                    <a:pt x="332" y="220"/>
                  </a:lnTo>
                  <a:lnTo>
                    <a:pt x="336" y="240"/>
                  </a:lnTo>
                  <a:lnTo>
                    <a:pt x="340" y="240"/>
                  </a:lnTo>
                  <a:lnTo>
                    <a:pt x="344" y="272"/>
                  </a:lnTo>
                  <a:lnTo>
                    <a:pt x="348" y="308"/>
                  </a:lnTo>
                  <a:lnTo>
                    <a:pt x="352" y="324"/>
                  </a:lnTo>
                  <a:lnTo>
                    <a:pt x="356" y="336"/>
                  </a:lnTo>
                  <a:lnTo>
                    <a:pt x="360" y="344"/>
                  </a:lnTo>
                  <a:lnTo>
                    <a:pt x="364" y="328"/>
                  </a:lnTo>
                  <a:lnTo>
                    <a:pt x="368" y="320"/>
                  </a:lnTo>
                  <a:lnTo>
                    <a:pt x="372" y="336"/>
                  </a:lnTo>
                  <a:lnTo>
                    <a:pt x="376" y="356"/>
                  </a:lnTo>
                  <a:lnTo>
                    <a:pt x="380" y="336"/>
                  </a:lnTo>
                  <a:lnTo>
                    <a:pt x="384" y="312"/>
                  </a:lnTo>
                  <a:lnTo>
                    <a:pt x="388" y="324"/>
                  </a:lnTo>
                  <a:lnTo>
                    <a:pt x="392" y="296"/>
                  </a:lnTo>
                  <a:lnTo>
                    <a:pt x="396" y="292"/>
                  </a:lnTo>
                  <a:lnTo>
                    <a:pt x="400" y="292"/>
                  </a:lnTo>
                  <a:lnTo>
                    <a:pt x="404" y="312"/>
                  </a:lnTo>
                  <a:lnTo>
                    <a:pt x="408" y="344"/>
                  </a:lnTo>
                  <a:lnTo>
                    <a:pt x="412" y="368"/>
                  </a:lnTo>
                  <a:lnTo>
                    <a:pt x="416" y="372"/>
                  </a:lnTo>
                  <a:lnTo>
                    <a:pt x="420" y="352"/>
                  </a:lnTo>
                  <a:lnTo>
                    <a:pt x="424" y="288"/>
                  </a:lnTo>
                  <a:lnTo>
                    <a:pt x="428" y="228"/>
                  </a:lnTo>
                  <a:lnTo>
                    <a:pt x="432" y="192"/>
                  </a:lnTo>
                  <a:lnTo>
                    <a:pt x="436" y="184"/>
                  </a:lnTo>
                  <a:lnTo>
                    <a:pt x="440" y="224"/>
                  </a:lnTo>
                  <a:lnTo>
                    <a:pt x="444" y="252"/>
                  </a:lnTo>
                  <a:lnTo>
                    <a:pt x="448" y="280"/>
                  </a:lnTo>
                  <a:lnTo>
                    <a:pt x="452" y="324"/>
                  </a:lnTo>
                  <a:lnTo>
                    <a:pt x="456" y="312"/>
                  </a:lnTo>
                  <a:lnTo>
                    <a:pt x="460" y="288"/>
                  </a:lnTo>
                  <a:lnTo>
                    <a:pt x="464" y="276"/>
                  </a:lnTo>
                  <a:lnTo>
                    <a:pt x="468" y="268"/>
                  </a:lnTo>
                  <a:lnTo>
                    <a:pt x="472" y="248"/>
                  </a:lnTo>
                  <a:lnTo>
                    <a:pt x="476" y="228"/>
                  </a:lnTo>
                  <a:lnTo>
                    <a:pt x="480" y="216"/>
                  </a:lnTo>
                  <a:lnTo>
                    <a:pt x="484" y="188"/>
                  </a:lnTo>
                  <a:lnTo>
                    <a:pt x="488" y="176"/>
                  </a:lnTo>
                  <a:lnTo>
                    <a:pt x="492" y="164"/>
                  </a:lnTo>
                  <a:lnTo>
                    <a:pt x="496" y="156"/>
                  </a:lnTo>
                  <a:lnTo>
                    <a:pt x="500" y="144"/>
                  </a:lnTo>
                  <a:lnTo>
                    <a:pt x="504" y="104"/>
                  </a:lnTo>
                  <a:lnTo>
                    <a:pt x="508" y="92"/>
                  </a:lnTo>
                  <a:lnTo>
                    <a:pt x="516" y="80"/>
                  </a:lnTo>
                  <a:lnTo>
                    <a:pt x="520" y="84"/>
                  </a:lnTo>
                  <a:lnTo>
                    <a:pt x="524" y="72"/>
                  </a:lnTo>
                  <a:lnTo>
                    <a:pt x="528" y="52"/>
                  </a:lnTo>
                  <a:lnTo>
                    <a:pt x="532" y="36"/>
                  </a:lnTo>
                  <a:lnTo>
                    <a:pt x="536" y="24"/>
                  </a:lnTo>
                  <a:lnTo>
                    <a:pt x="540" y="32"/>
                  </a:lnTo>
                  <a:lnTo>
                    <a:pt x="544" y="52"/>
                  </a:lnTo>
                  <a:lnTo>
                    <a:pt x="548" y="88"/>
                  </a:lnTo>
                  <a:lnTo>
                    <a:pt x="552" y="128"/>
                  </a:lnTo>
                  <a:lnTo>
                    <a:pt x="556" y="176"/>
                  </a:lnTo>
                  <a:lnTo>
                    <a:pt x="560" y="192"/>
                  </a:lnTo>
                  <a:lnTo>
                    <a:pt x="564" y="204"/>
                  </a:lnTo>
                  <a:lnTo>
                    <a:pt x="568" y="204"/>
                  </a:lnTo>
                  <a:lnTo>
                    <a:pt x="572" y="192"/>
                  </a:lnTo>
                  <a:lnTo>
                    <a:pt x="576" y="168"/>
                  </a:lnTo>
                  <a:lnTo>
                    <a:pt x="580" y="192"/>
                  </a:lnTo>
                  <a:lnTo>
                    <a:pt x="584" y="208"/>
                  </a:lnTo>
                  <a:lnTo>
                    <a:pt x="588" y="232"/>
                  </a:lnTo>
                  <a:lnTo>
                    <a:pt x="592" y="264"/>
                  </a:lnTo>
                  <a:lnTo>
                    <a:pt x="596" y="288"/>
                  </a:lnTo>
                  <a:lnTo>
                    <a:pt x="600" y="260"/>
                  </a:lnTo>
                  <a:lnTo>
                    <a:pt x="604" y="244"/>
                  </a:lnTo>
                  <a:lnTo>
                    <a:pt x="608" y="240"/>
                  </a:lnTo>
                  <a:lnTo>
                    <a:pt x="612" y="236"/>
                  </a:lnTo>
                  <a:lnTo>
                    <a:pt x="616" y="216"/>
                  </a:lnTo>
                  <a:lnTo>
                    <a:pt x="620" y="192"/>
                  </a:lnTo>
                  <a:lnTo>
                    <a:pt x="624" y="200"/>
                  </a:lnTo>
                  <a:lnTo>
                    <a:pt x="628" y="184"/>
                  </a:lnTo>
                  <a:lnTo>
                    <a:pt x="632" y="200"/>
                  </a:lnTo>
                  <a:lnTo>
                    <a:pt x="636" y="216"/>
                  </a:lnTo>
                  <a:lnTo>
                    <a:pt x="640" y="236"/>
                  </a:lnTo>
                  <a:lnTo>
                    <a:pt x="644" y="212"/>
                  </a:lnTo>
                  <a:lnTo>
                    <a:pt x="648" y="168"/>
                  </a:lnTo>
                  <a:lnTo>
                    <a:pt x="652" y="136"/>
                  </a:lnTo>
                  <a:lnTo>
                    <a:pt x="656" y="112"/>
                  </a:lnTo>
                  <a:lnTo>
                    <a:pt x="660" y="76"/>
                  </a:lnTo>
                  <a:lnTo>
                    <a:pt x="664" y="56"/>
                  </a:lnTo>
                  <a:lnTo>
                    <a:pt x="668" y="44"/>
                  </a:lnTo>
                  <a:lnTo>
                    <a:pt x="672" y="4"/>
                  </a:lnTo>
                  <a:lnTo>
                    <a:pt x="676" y="16"/>
                  </a:lnTo>
                  <a:lnTo>
                    <a:pt x="680" y="48"/>
                  </a:lnTo>
                  <a:lnTo>
                    <a:pt x="684" y="76"/>
                  </a:lnTo>
                  <a:lnTo>
                    <a:pt x="688" y="124"/>
                  </a:lnTo>
                  <a:lnTo>
                    <a:pt x="692" y="148"/>
                  </a:lnTo>
                  <a:lnTo>
                    <a:pt x="696" y="156"/>
                  </a:lnTo>
                  <a:lnTo>
                    <a:pt x="700" y="160"/>
                  </a:lnTo>
                  <a:lnTo>
                    <a:pt x="704" y="164"/>
                  </a:lnTo>
                  <a:lnTo>
                    <a:pt x="708" y="168"/>
                  </a:lnTo>
                  <a:lnTo>
                    <a:pt x="712" y="160"/>
                  </a:lnTo>
                  <a:lnTo>
                    <a:pt x="716" y="152"/>
                  </a:lnTo>
                  <a:lnTo>
                    <a:pt x="720" y="148"/>
                  </a:lnTo>
                  <a:lnTo>
                    <a:pt x="724" y="116"/>
                  </a:lnTo>
                  <a:lnTo>
                    <a:pt x="728" y="96"/>
                  </a:lnTo>
                  <a:lnTo>
                    <a:pt x="732" y="60"/>
                  </a:lnTo>
                  <a:lnTo>
                    <a:pt x="736" y="28"/>
                  </a:lnTo>
                  <a:lnTo>
                    <a:pt x="740" y="20"/>
                  </a:lnTo>
                  <a:lnTo>
                    <a:pt x="744" y="0"/>
                  </a:lnTo>
                  <a:lnTo>
                    <a:pt x="748" y="8"/>
                  </a:lnTo>
                  <a:lnTo>
                    <a:pt x="752" y="32"/>
                  </a:lnTo>
                  <a:lnTo>
                    <a:pt x="756" y="64"/>
                  </a:lnTo>
                  <a:lnTo>
                    <a:pt x="760" y="88"/>
                  </a:lnTo>
                  <a:lnTo>
                    <a:pt x="764" y="112"/>
                  </a:lnTo>
                  <a:lnTo>
                    <a:pt x="768" y="132"/>
                  </a:lnTo>
                  <a:lnTo>
                    <a:pt x="772" y="124"/>
                  </a:lnTo>
                  <a:lnTo>
                    <a:pt x="776" y="128"/>
                  </a:lnTo>
                  <a:lnTo>
                    <a:pt x="780" y="132"/>
                  </a:lnTo>
                  <a:lnTo>
                    <a:pt x="784" y="140"/>
                  </a:lnTo>
                  <a:lnTo>
                    <a:pt x="788" y="148"/>
                  </a:lnTo>
                  <a:lnTo>
                    <a:pt x="792" y="140"/>
                  </a:lnTo>
                  <a:lnTo>
                    <a:pt x="796" y="144"/>
                  </a:lnTo>
                  <a:lnTo>
                    <a:pt x="800" y="144"/>
                  </a:lnTo>
                  <a:lnTo>
                    <a:pt x="804" y="156"/>
                  </a:lnTo>
                  <a:lnTo>
                    <a:pt x="808" y="184"/>
                  </a:lnTo>
                  <a:lnTo>
                    <a:pt x="812" y="212"/>
                  </a:lnTo>
                  <a:lnTo>
                    <a:pt x="816" y="240"/>
                  </a:lnTo>
                  <a:lnTo>
                    <a:pt x="820" y="248"/>
                  </a:lnTo>
                  <a:lnTo>
                    <a:pt x="824" y="240"/>
                  </a:lnTo>
                  <a:lnTo>
                    <a:pt x="828" y="204"/>
                  </a:lnTo>
                  <a:lnTo>
                    <a:pt x="832" y="192"/>
                  </a:lnTo>
                  <a:lnTo>
                    <a:pt x="837" y="196"/>
                  </a:lnTo>
                  <a:lnTo>
                    <a:pt x="841" y="224"/>
                  </a:lnTo>
                  <a:lnTo>
                    <a:pt x="845" y="232"/>
                  </a:lnTo>
                  <a:lnTo>
                    <a:pt x="849" y="228"/>
                  </a:lnTo>
                  <a:lnTo>
                    <a:pt x="853" y="192"/>
                  </a:lnTo>
                  <a:lnTo>
                    <a:pt x="857" y="180"/>
                  </a:lnTo>
                  <a:lnTo>
                    <a:pt x="861" y="148"/>
                  </a:lnTo>
                  <a:lnTo>
                    <a:pt x="865" y="144"/>
                  </a:lnTo>
                  <a:lnTo>
                    <a:pt x="869" y="172"/>
                  </a:lnTo>
                  <a:lnTo>
                    <a:pt x="873" y="160"/>
                  </a:lnTo>
                  <a:lnTo>
                    <a:pt x="877" y="160"/>
                  </a:lnTo>
                  <a:lnTo>
                    <a:pt x="881" y="168"/>
                  </a:lnTo>
                  <a:lnTo>
                    <a:pt x="885" y="172"/>
                  </a:lnTo>
                  <a:lnTo>
                    <a:pt x="889" y="168"/>
                  </a:lnTo>
                  <a:lnTo>
                    <a:pt x="893" y="172"/>
                  </a:lnTo>
                  <a:lnTo>
                    <a:pt x="897" y="192"/>
                  </a:lnTo>
                  <a:lnTo>
                    <a:pt x="901" y="192"/>
                  </a:lnTo>
                  <a:lnTo>
                    <a:pt x="905" y="220"/>
                  </a:lnTo>
                  <a:lnTo>
                    <a:pt x="909" y="204"/>
                  </a:lnTo>
                  <a:lnTo>
                    <a:pt x="913" y="196"/>
                  </a:lnTo>
                  <a:lnTo>
                    <a:pt x="917" y="192"/>
                  </a:lnTo>
                  <a:lnTo>
                    <a:pt x="921" y="156"/>
                  </a:lnTo>
                  <a:lnTo>
                    <a:pt x="925" y="148"/>
                  </a:lnTo>
                  <a:lnTo>
                    <a:pt x="929" y="128"/>
                  </a:lnTo>
                  <a:lnTo>
                    <a:pt x="933" y="116"/>
                  </a:lnTo>
                  <a:lnTo>
                    <a:pt x="937" y="108"/>
                  </a:lnTo>
                  <a:lnTo>
                    <a:pt x="941" y="128"/>
                  </a:lnTo>
                  <a:lnTo>
                    <a:pt x="945" y="148"/>
                  </a:lnTo>
                  <a:lnTo>
                    <a:pt x="949" y="192"/>
                  </a:lnTo>
                  <a:lnTo>
                    <a:pt x="953" y="240"/>
                  </a:lnTo>
                  <a:lnTo>
                    <a:pt x="957" y="232"/>
                  </a:lnTo>
                  <a:lnTo>
                    <a:pt x="961" y="232"/>
                  </a:lnTo>
                  <a:lnTo>
                    <a:pt x="965" y="200"/>
                  </a:lnTo>
                  <a:lnTo>
                    <a:pt x="969" y="176"/>
                  </a:lnTo>
                  <a:lnTo>
                    <a:pt x="973" y="144"/>
                  </a:lnTo>
                  <a:lnTo>
                    <a:pt x="977" y="120"/>
                  </a:lnTo>
                  <a:lnTo>
                    <a:pt x="981" y="120"/>
                  </a:lnTo>
                  <a:lnTo>
                    <a:pt x="985" y="108"/>
                  </a:lnTo>
                  <a:lnTo>
                    <a:pt x="989" y="108"/>
                  </a:lnTo>
                  <a:lnTo>
                    <a:pt x="993" y="104"/>
                  </a:lnTo>
                  <a:lnTo>
                    <a:pt x="997" y="148"/>
                  </a:lnTo>
                  <a:lnTo>
                    <a:pt x="1001" y="208"/>
                  </a:lnTo>
                  <a:lnTo>
                    <a:pt x="1005" y="248"/>
                  </a:lnTo>
                  <a:lnTo>
                    <a:pt x="1009" y="272"/>
                  </a:lnTo>
                  <a:lnTo>
                    <a:pt x="1013" y="288"/>
                  </a:lnTo>
                  <a:lnTo>
                    <a:pt x="1017" y="276"/>
                  </a:lnTo>
                  <a:lnTo>
                    <a:pt x="1021" y="248"/>
                  </a:lnTo>
                  <a:lnTo>
                    <a:pt x="1029" y="244"/>
                  </a:lnTo>
                  <a:lnTo>
                    <a:pt x="1029" y="272"/>
                  </a:lnTo>
                  <a:lnTo>
                    <a:pt x="1021" y="280"/>
                  </a:lnTo>
                  <a:lnTo>
                    <a:pt x="1017" y="308"/>
                  </a:lnTo>
                  <a:lnTo>
                    <a:pt x="1013" y="320"/>
                  </a:lnTo>
                  <a:lnTo>
                    <a:pt x="1009" y="300"/>
                  </a:lnTo>
                  <a:lnTo>
                    <a:pt x="1005" y="276"/>
                  </a:lnTo>
                  <a:lnTo>
                    <a:pt x="1001" y="236"/>
                  </a:lnTo>
                  <a:lnTo>
                    <a:pt x="997" y="176"/>
                  </a:lnTo>
                  <a:lnTo>
                    <a:pt x="993" y="132"/>
                  </a:lnTo>
                  <a:lnTo>
                    <a:pt x="989" y="136"/>
                  </a:lnTo>
                  <a:lnTo>
                    <a:pt x="985" y="140"/>
                  </a:lnTo>
                  <a:lnTo>
                    <a:pt x="981" y="148"/>
                  </a:lnTo>
                  <a:lnTo>
                    <a:pt x="977" y="152"/>
                  </a:lnTo>
                  <a:lnTo>
                    <a:pt x="973" y="176"/>
                  </a:lnTo>
                  <a:lnTo>
                    <a:pt x="969" y="204"/>
                  </a:lnTo>
                  <a:lnTo>
                    <a:pt x="965" y="228"/>
                  </a:lnTo>
                  <a:lnTo>
                    <a:pt x="961" y="264"/>
                  </a:lnTo>
                  <a:lnTo>
                    <a:pt x="957" y="264"/>
                  </a:lnTo>
                  <a:lnTo>
                    <a:pt x="953" y="272"/>
                  </a:lnTo>
                  <a:lnTo>
                    <a:pt x="949" y="220"/>
                  </a:lnTo>
                  <a:lnTo>
                    <a:pt x="945" y="176"/>
                  </a:lnTo>
                  <a:lnTo>
                    <a:pt x="941" y="156"/>
                  </a:lnTo>
                  <a:lnTo>
                    <a:pt x="937" y="136"/>
                  </a:lnTo>
                  <a:lnTo>
                    <a:pt x="933" y="144"/>
                  </a:lnTo>
                  <a:lnTo>
                    <a:pt x="929" y="156"/>
                  </a:lnTo>
                  <a:lnTo>
                    <a:pt x="925" y="176"/>
                  </a:lnTo>
                  <a:lnTo>
                    <a:pt x="921" y="184"/>
                  </a:lnTo>
                  <a:lnTo>
                    <a:pt x="917" y="224"/>
                  </a:lnTo>
                  <a:lnTo>
                    <a:pt x="913" y="228"/>
                  </a:lnTo>
                  <a:lnTo>
                    <a:pt x="909" y="236"/>
                  </a:lnTo>
                  <a:lnTo>
                    <a:pt x="905" y="248"/>
                  </a:lnTo>
                  <a:lnTo>
                    <a:pt x="901" y="224"/>
                  </a:lnTo>
                  <a:lnTo>
                    <a:pt x="897" y="220"/>
                  </a:lnTo>
                  <a:lnTo>
                    <a:pt x="893" y="200"/>
                  </a:lnTo>
                  <a:lnTo>
                    <a:pt x="889" y="196"/>
                  </a:lnTo>
                  <a:lnTo>
                    <a:pt x="885" y="200"/>
                  </a:lnTo>
                  <a:lnTo>
                    <a:pt x="881" y="200"/>
                  </a:lnTo>
                  <a:lnTo>
                    <a:pt x="877" y="188"/>
                  </a:lnTo>
                  <a:lnTo>
                    <a:pt x="873" y="192"/>
                  </a:lnTo>
                  <a:lnTo>
                    <a:pt x="869" y="200"/>
                  </a:lnTo>
                  <a:lnTo>
                    <a:pt x="865" y="172"/>
                  </a:lnTo>
                  <a:lnTo>
                    <a:pt x="861" y="176"/>
                  </a:lnTo>
                  <a:lnTo>
                    <a:pt x="857" y="208"/>
                  </a:lnTo>
                  <a:lnTo>
                    <a:pt x="853" y="220"/>
                  </a:lnTo>
                  <a:lnTo>
                    <a:pt x="849" y="260"/>
                  </a:lnTo>
                  <a:lnTo>
                    <a:pt x="845" y="264"/>
                  </a:lnTo>
                  <a:lnTo>
                    <a:pt x="841" y="256"/>
                  </a:lnTo>
                  <a:lnTo>
                    <a:pt x="837" y="228"/>
                  </a:lnTo>
                  <a:lnTo>
                    <a:pt x="832" y="220"/>
                  </a:lnTo>
                  <a:lnTo>
                    <a:pt x="828" y="232"/>
                  </a:lnTo>
                  <a:lnTo>
                    <a:pt x="824" y="268"/>
                  </a:lnTo>
                  <a:lnTo>
                    <a:pt x="820" y="276"/>
                  </a:lnTo>
                  <a:lnTo>
                    <a:pt x="816" y="268"/>
                  </a:lnTo>
                  <a:lnTo>
                    <a:pt x="812" y="240"/>
                  </a:lnTo>
                  <a:lnTo>
                    <a:pt x="808" y="212"/>
                  </a:lnTo>
                  <a:lnTo>
                    <a:pt x="804" y="184"/>
                  </a:lnTo>
                  <a:lnTo>
                    <a:pt x="800" y="172"/>
                  </a:lnTo>
                  <a:lnTo>
                    <a:pt x="796" y="176"/>
                  </a:lnTo>
                  <a:lnTo>
                    <a:pt x="792" y="172"/>
                  </a:lnTo>
                  <a:lnTo>
                    <a:pt x="788" y="176"/>
                  </a:lnTo>
                  <a:lnTo>
                    <a:pt x="784" y="172"/>
                  </a:lnTo>
                  <a:lnTo>
                    <a:pt x="780" y="160"/>
                  </a:lnTo>
                  <a:lnTo>
                    <a:pt x="776" y="160"/>
                  </a:lnTo>
                  <a:lnTo>
                    <a:pt x="772" y="152"/>
                  </a:lnTo>
                  <a:lnTo>
                    <a:pt x="768" y="160"/>
                  </a:lnTo>
                  <a:lnTo>
                    <a:pt x="764" y="140"/>
                  </a:lnTo>
                  <a:lnTo>
                    <a:pt x="760" y="116"/>
                  </a:lnTo>
                  <a:lnTo>
                    <a:pt x="756" y="92"/>
                  </a:lnTo>
                  <a:lnTo>
                    <a:pt x="752" y="60"/>
                  </a:lnTo>
                  <a:lnTo>
                    <a:pt x="748" y="40"/>
                  </a:lnTo>
                  <a:lnTo>
                    <a:pt x="744" y="28"/>
                  </a:lnTo>
                  <a:lnTo>
                    <a:pt x="740" y="48"/>
                  </a:lnTo>
                  <a:lnTo>
                    <a:pt x="736" y="56"/>
                  </a:lnTo>
                  <a:lnTo>
                    <a:pt x="732" y="92"/>
                  </a:lnTo>
                  <a:lnTo>
                    <a:pt x="728" y="124"/>
                  </a:lnTo>
                  <a:lnTo>
                    <a:pt x="724" y="148"/>
                  </a:lnTo>
                  <a:lnTo>
                    <a:pt x="720" y="176"/>
                  </a:lnTo>
                  <a:lnTo>
                    <a:pt x="716" y="180"/>
                  </a:lnTo>
                  <a:lnTo>
                    <a:pt x="712" y="188"/>
                  </a:lnTo>
                  <a:lnTo>
                    <a:pt x="708" y="196"/>
                  </a:lnTo>
                  <a:lnTo>
                    <a:pt x="704" y="192"/>
                  </a:lnTo>
                  <a:lnTo>
                    <a:pt x="700" y="188"/>
                  </a:lnTo>
                  <a:lnTo>
                    <a:pt x="696" y="184"/>
                  </a:lnTo>
                  <a:lnTo>
                    <a:pt x="692" y="176"/>
                  </a:lnTo>
                  <a:lnTo>
                    <a:pt x="688" y="156"/>
                  </a:lnTo>
                  <a:lnTo>
                    <a:pt x="684" y="104"/>
                  </a:lnTo>
                  <a:lnTo>
                    <a:pt x="680" y="76"/>
                  </a:lnTo>
                  <a:lnTo>
                    <a:pt x="676" y="44"/>
                  </a:lnTo>
                  <a:lnTo>
                    <a:pt x="672" y="32"/>
                  </a:lnTo>
                  <a:lnTo>
                    <a:pt x="668" y="72"/>
                  </a:lnTo>
                  <a:lnTo>
                    <a:pt x="664" y="88"/>
                  </a:lnTo>
                  <a:lnTo>
                    <a:pt x="660" y="108"/>
                  </a:lnTo>
                  <a:lnTo>
                    <a:pt x="656" y="140"/>
                  </a:lnTo>
                  <a:lnTo>
                    <a:pt x="652" y="164"/>
                  </a:lnTo>
                  <a:lnTo>
                    <a:pt x="648" y="196"/>
                  </a:lnTo>
                  <a:lnTo>
                    <a:pt x="644" y="244"/>
                  </a:lnTo>
                  <a:lnTo>
                    <a:pt x="640" y="268"/>
                  </a:lnTo>
                  <a:lnTo>
                    <a:pt x="636" y="244"/>
                  </a:lnTo>
                  <a:lnTo>
                    <a:pt x="632" y="228"/>
                  </a:lnTo>
                  <a:lnTo>
                    <a:pt x="628" y="216"/>
                  </a:lnTo>
                  <a:lnTo>
                    <a:pt x="624" y="228"/>
                  </a:lnTo>
                  <a:lnTo>
                    <a:pt x="620" y="220"/>
                  </a:lnTo>
                  <a:lnTo>
                    <a:pt x="616" y="248"/>
                  </a:lnTo>
                  <a:lnTo>
                    <a:pt x="612" y="264"/>
                  </a:lnTo>
                  <a:lnTo>
                    <a:pt x="608" y="272"/>
                  </a:lnTo>
                  <a:lnTo>
                    <a:pt x="604" y="272"/>
                  </a:lnTo>
                  <a:lnTo>
                    <a:pt x="600" y="292"/>
                  </a:lnTo>
                  <a:lnTo>
                    <a:pt x="596" y="320"/>
                  </a:lnTo>
                  <a:lnTo>
                    <a:pt x="592" y="296"/>
                  </a:lnTo>
                  <a:lnTo>
                    <a:pt x="588" y="264"/>
                  </a:lnTo>
                  <a:lnTo>
                    <a:pt x="584" y="240"/>
                  </a:lnTo>
                  <a:lnTo>
                    <a:pt x="580" y="224"/>
                  </a:lnTo>
                  <a:lnTo>
                    <a:pt x="576" y="196"/>
                  </a:lnTo>
                  <a:lnTo>
                    <a:pt x="572" y="220"/>
                  </a:lnTo>
                  <a:lnTo>
                    <a:pt x="568" y="232"/>
                  </a:lnTo>
                  <a:lnTo>
                    <a:pt x="564" y="232"/>
                  </a:lnTo>
                  <a:lnTo>
                    <a:pt x="560" y="224"/>
                  </a:lnTo>
                  <a:lnTo>
                    <a:pt x="556" y="208"/>
                  </a:lnTo>
                  <a:lnTo>
                    <a:pt x="552" y="156"/>
                  </a:lnTo>
                  <a:lnTo>
                    <a:pt x="548" y="116"/>
                  </a:lnTo>
                  <a:lnTo>
                    <a:pt x="544" y="84"/>
                  </a:lnTo>
                  <a:lnTo>
                    <a:pt x="540" y="60"/>
                  </a:lnTo>
                  <a:lnTo>
                    <a:pt x="536" y="52"/>
                  </a:lnTo>
                  <a:lnTo>
                    <a:pt x="532" y="68"/>
                  </a:lnTo>
                  <a:lnTo>
                    <a:pt x="528" y="84"/>
                  </a:lnTo>
                  <a:lnTo>
                    <a:pt x="524" y="100"/>
                  </a:lnTo>
                  <a:lnTo>
                    <a:pt x="520" y="116"/>
                  </a:lnTo>
                  <a:lnTo>
                    <a:pt x="516" y="108"/>
                  </a:lnTo>
                  <a:lnTo>
                    <a:pt x="508" y="124"/>
                  </a:lnTo>
                  <a:lnTo>
                    <a:pt x="504" y="136"/>
                  </a:lnTo>
                  <a:lnTo>
                    <a:pt x="500" y="176"/>
                  </a:lnTo>
                  <a:lnTo>
                    <a:pt x="496" y="188"/>
                  </a:lnTo>
                  <a:lnTo>
                    <a:pt x="492" y="192"/>
                  </a:lnTo>
                  <a:lnTo>
                    <a:pt x="488" y="204"/>
                  </a:lnTo>
                  <a:lnTo>
                    <a:pt x="484" y="220"/>
                  </a:lnTo>
                  <a:lnTo>
                    <a:pt x="480" y="248"/>
                  </a:lnTo>
                  <a:lnTo>
                    <a:pt x="476" y="260"/>
                  </a:lnTo>
                  <a:lnTo>
                    <a:pt x="472" y="280"/>
                  </a:lnTo>
                  <a:lnTo>
                    <a:pt x="468" y="300"/>
                  </a:lnTo>
                  <a:lnTo>
                    <a:pt x="464" y="308"/>
                  </a:lnTo>
                  <a:lnTo>
                    <a:pt x="460" y="320"/>
                  </a:lnTo>
                  <a:lnTo>
                    <a:pt x="456" y="344"/>
                  </a:lnTo>
                  <a:lnTo>
                    <a:pt x="452" y="356"/>
                  </a:lnTo>
                  <a:lnTo>
                    <a:pt x="448" y="312"/>
                  </a:lnTo>
                  <a:lnTo>
                    <a:pt x="444" y="284"/>
                  </a:lnTo>
                  <a:lnTo>
                    <a:pt x="440" y="252"/>
                  </a:lnTo>
                  <a:lnTo>
                    <a:pt x="436" y="216"/>
                  </a:lnTo>
                  <a:lnTo>
                    <a:pt x="432" y="224"/>
                  </a:lnTo>
                  <a:lnTo>
                    <a:pt x="428" y="260"/>
                  </a:lnTo>
                  <a:lnTo>
                    <a:pt x="424" y="320"/>
                  </a:lnTo>
                  <a:lnTo>
                    <a:pt x="420" y="388"/>
                  </a:lnTo>
                  <a:lnTo>
                    <a:pt x="416" y="404"/>
                  </a:lnTo>
                  <a:lnTo>
                    <a:pt x="412" y="400"/>
                  </a:lnTo>
                  <a:lnTo>
                    <a:pt x="408" y="376"/>
                  </a:lnTo>
                  <a:lnTo>
                    <a:pt x="404" y="344"/>
                  </a:lnTo>
                  <a:lnTo>
                    <a:pt x="400" y="324"/>
                  </a:lnTo>
                  <a:lnTo>
                    <a:pt x="396" y="320"/>
                  </a:lnTo>
                  <a:lnTo>
                    <a:pt x="392" y="328"/>
                  </a:lnTo>
                  <a:lnTo>
                    <a:pt x="388" y="356"/>
                  </a:lnTo>
                  <a:lnTo>
                    <a:pt x="384" y="344"/>
                  </a:lnTo>
                  <a:lnTo>
                    <a:pt x="380" y="368"/>
                  </a:lnTo>
                  <a:lnTo>
                    <a:pt x="376" y="392"/>
                  </a:lnTo>
                  <a:lnTo>
                    <a:pt x="372" y="368"/>
                  </a:lnTo>
                  <a:lnTo>
                    <a:pt x="368" y="352"/>
                  </a:lnTo>
                  <a:lnTo>
                    <a:pt x="364" y="360"/>
                  </a:lnTo>
                  <a:lnTo>
                    <a:pt x="360" y="380"/>
                  </a:lnTo>
                  <a:lnTo>
                    <a:pt x="356" y="368"/>
                  </a:lnTo>
                  <a:lnTo>
                    <a:pt x="352" y="356"/>
                  </a:lnTo>
                  <a:lnTo>
                    <a:pt x="348" y="340"/>
                  </a:lnTo>
                  <a:lnTo>
                    <a:pt x="344" y="304"/>
                  </a:lnTo>
                  <a:lnTo>
                    <a:pt x="340" y="272"/>
                  </a:lnTo>
                  <a:lnTo>
                    <a:pt x="336" y="272"/>
                  </a:lnTo>
                  <a:lnTo>
                    <a:pt x="332" y="248"/>
                  </a:lnTo>
                  <a:lnTo>
                    <a:pt x="328" y="244"/>
                  </a:lnTo>
                  <a:lnTo>
                    <a:pt x="324" y="244"/>
                  </a:lnTo>
                  <a:lnTo>
                    <a:pt x="320" y="268"/>
                  </a:lnTo>
                  <a:lnTo>
                    <a:pt x="316" y="276"/>
                  </a:lnTo>
                  <a:lnTo>
                    <a:pt x="312" y="308"/>
                  </a:lnTo>
                  <a:lnTo>
                    <a:pt x="308" y="324"/>
                  </a:lnTo>
                  <a:lnTo>
                    <a:pt x="304" y="304"/>
                  </a:lnTo>
                  <a:lnTo>
                    <a:pt x="300" y="268"/>
                  </a:lnTo>
                  <a:lnTo>
                    <a:pt x="296" y="272"/>
                  </a:lnTo>
                  <a:lnTo>
                    <a:pt x="292" y="276"/>
                  </a:lnTo>
                  <a:lnTo>
                    <a:pt x="288" y="252"/>
                  </a:lnTo>
                  <a:lnTo>
                    <a:pt x="284" y="208"/>
                  </a:lnTo>
                  <a:lnTo>
                    <a:pt x="280" y="176"/>
                  </a:lnTo>
                  <a:lnTo>
                    <a:pt x="276" y="136"/>
                  </a:lnTo>
                  <a:lnTo>
                    <a:pt x="272" y="120"/>
                  </a:lnTo>
                  <a:lnTo>
                    <a:pt x="268" y="132"/>
                  </a:lnTo>
                  <a:lnTo>
                    <a:pt x="264" y="132"/>
                  </a:lnTo>
                  <a:lnTo>
                    <a:pt x="260" y="152"/>
                  </a:lnTo>
                  <a:lnTo>
                    <a:pt x="256" y="172"/>
                  </a:lnTo>
                  <a:lnTo>
                    <a:pt x="252" y="212"/>
                  </a:lnTo>
                  <a:lnTo>
                    <a:pt x="248" y="268"/>
                  </a:lnTo>
                  <a:lnTo>
                    <a:pt x="244" y="268"/>
                  </a:lnTo>
                  <a:lnTo>
                    <a:pt x="240" y="260"/>
                  </a:lnTo>
                  <a:lnTo>
                    <a:pt x="236" y="236"/>
                  </a:lnTo>
                  <a:lnTo>
                    <a:pt x="232" y="184"/>
                  </a:lnTo>
                  <a:lnTo>
                    <a:pt x="228" y="160"/>
                  </a:lnTo>
                  <a:lnTo>
                    <a:pt x="224" y="116"/>
                  </a:lnTo>
                  <a:lnTo>
                    <a:pt x="220" y="100"/>
                  </a:lnTo>
                  <a:lnTo>
                    <a:pt x="216" y="104"/>
                  </a:lnTo>
                  <a:lnTo>
                    <a:pt x="212" y="108"/>
                  </a:lnTo>
                  <a:lnTo>
                    <a:pt x="208" y="132"/>
                  </a:lnTo>
                  <a:lnTo>
                    <a:pt x="204" y="120"/>
                  </a:lnTo>
                  <a:lnTo>
                    <a:pt x="200" y="128"/>
                  </a:lnTo>
                  <a:lnTo>
                    <a:pt x="196" y="156"/>
                  </a:lnTo>
                  <a:lnTo>
                    <a:pt x="192" y="160"/>
                  </a:lnTo>
                  <a:lnTo>
                    <a:pt x="188" y="156"/>
                  </a:lnTo>
                  <a:lnTo>
                    <a:pt x="184" y="152"/>
                  </a:lnTo>
                  <a:lnTo>
                    <a:pt x="180" y="152"/>
                  </a:lnTo>
                  <a:lnTo>
                    <a:pt x="176" y="136"/>
                  </a:lnTo>
                  <a:lnTo>
                    <a:pt x="172" y="120"/>
                  </a:lnTo>
                  <a:lnTo>
                    <a:pt x="168" y="88"/>
                  </a:lnTo>
                  <a:lnTo>
                    <a:pt x="164" y="68"/>
                  </a:lnTo>
                  <a:lnTo>
                    <a:pt x="160" y="40"/>
                  </a:lnTo>
                  <a:lnTo>
                    <a:pt x="156" y="48"/>
                  </a:lnTo>
                  <a:lnTo>
                    <a:pt x="152" y="40"/>
                  </a:lnTo>
                  <a:lnTo>
                    <a:pt x="148" y="44"/>
                  </a:lnTo>
                  <a:lnTo>
                    <a:pt x="144" y="76"/>
                  </a:lnTo>
                  <a:lnTo>
                    <a:pt x="140" y="108"/>
                  </a:lnTo>
                  <a:lnTo>
                    <a:pt x="136" y="104"/>
                  </a:lnTo>
                  <a:lnTo>
                    <a:pt x="132" y="140"/>
                  </a:lnTo>
                  <a:lnTo>
                    <a:pt x="128" y="140"/>
                  </a:lnTo>
                  <a:lnTo>
                    <a:pt x="124" y="172"/>
                  </a:lnTo>
                  <a:lnTo>
                    <a:pt x="120" y="204"/>
                  </a:lnTo>
                  <a:lnTo>
                    <a:pt x="116" y="260"/>
                  </a:lnTo>
                  <a:lnTo>
                    <a:pt x="112" y="268"/>
                  </a:lnTo>
                  <a:lnTo>
                    <a:pt x="108" y="268"/>
                  </a:lnTo>
                  <a:lnTo>
                    <a:pt x="104" y="244"/>
                  </a:lnTo>
                  <a:lnTo>
                    <a:pt x="100" y="220"/>
                  </a:lnTo>
                  <a:lnTo>
                    <a:pt x="96" y="208"/>
                  </a:lnTo>
                  <a:lnTo>
                    <a:pt x="92" y="220"/>
                  </a:lnTo>
                  <a:lnTo>
                    <a:pt x="88" y="216"/>
                  </a:lnTo>
                  <a:lnTo>
                    <a:pt x="84" y="200"/>
                  </a:lnTo>
                  <a:lnTo>
                    <a:pt x="80" y="208"/>
                  </a:lnTo>
                  <a:lnTo>
                    <a:pt x="76" y="224"/>
                  </a:lnTo>
                  <a:lnTo>
                    <a:pt x="72" y="240"/>
                  </a:lnTo>
                  <a:lnTo>
                    <a:pt x="68" y="264"/>
                  </a:lnTo>
                  <a:lnTo>
                    <a:pt x="64" y="256"/>
                  </a:lnTo>
                  <a:lnTo>
                    <a:pt x="60" y="288"/>
                  </a:lnTo>
                  <a:lnTo>
                    <a:pt x="56" y="300"/>
                  </a:lnTo>
                  <a:lnTo>
                    <a:pt x="52" y="356"/>
                  </a:lnTo>
                  <a:lnTo>
                    <a:pt x="48" y="424"/>
                  </a:lnTo>
                  <a:lnTo>
                    <a:pt x="44" y="412"/>
                  </a:lnTo>
                  <a:lnTo>
                    <a:pt x="40" y="416"/>
                  </a:lnTo>
                  <a:lnTo>
                    <a:pt x="36" y="428"/>
                  </a:lnTo>
                  <a:lnTo>
                    <a:pt x="32" y="408"/>
                  </a:lnTo>
                  <a:lnTo>
                    <a:pt x="28" y="396"/>
                  </a:lnTo>
                  <a:lnTo>
                    <a:pt x="24" y="368"/>
                  </a:lnTo>
                  <a:lnTo>
                    <a:pt x="20" y="352"/>
                  </a:lnTo>
                  <a:lnTo>
                    <a:pt x="16" y="308"/>
                  </a:lnTo>
                  <a:lnTo>
                    <a:pt x="12" y="256"/>
                  </a:lnTo>
                  <a:lnTo>
                    <a:pt x="8" y="232"/>
                  </a:lnTo>
                  <a:lnTo>
                    <a:pt x="4" y="216"/>
                  </a:lnTo>
                  <a:lnTo>
                    <a:pt x="0" y="224"/>
                  </a:lnTo>
                  <a:lnTo>
                    <a:pt x="0" y="192"/>
                  </a:lnTo>
                  <a:close/>
                </a:path>
              </a:pathLst>
            </a:custGeom>
            <a:solidFill>
              <a:srgbClr val="CCCCCC"/>
            </a:solidFill>
            <a:ln w="9525">
              <a:noFill/>
              <a:round/>
              <a:headEnd/>
              <a:tailEnd/>
            </a:ln>
          </p:spPr>
          <p:txBody>
            <a:bodyPr/>
            <a:lstStyle/>
            <a:p>
              <a:endParaRPr lang="en-GB"/>
            </a:p>
          </p:txBody>
        </p:sp>
        <p:sp>
          <p:nvSpPr>
            <p:cNvPr id="160" name="Freeform 184"/>
            <p:cNvSpPr>
              <a:spLocks/>
            </p:cNvSpPr>
            <p:nvPr/>
          </p:nvSpPr>
          <p:spPr bwMode="auto">
            <a:xfrm>
              <a:off x="7473702" y="4512593"/>
              <a:ext cx="1633537" cy="679450"/>
            </a:xfrm>
            <a:custGeom>
              <a:avLst/>
              <a:gdLst>
                <a:gd name="T0" fmla="*/ 80644962 w 1029"/>
                <a:gd name="T1" fmla="*/ 947578877 h 428"/>
                <a:gd name="T2" fmla="*/ 171370541 w 1029"/>
                <a:gd name="T3" fmla="*/ 584676282 h 428"/>
                <a:gd name="T4" fmla="*/ 262096145 w 1029"/>
                <a:gd name="T5" fmla="*/ 534273171 h 428"/>
                <a:gd name="T6" fmla="*/ 352821699 w 1029"/>
                <a:gd name="T7" fmla="*/ 201612492 h 428"/>
                <a:gd name="T8" fmla="*/ 443547352 w 1029"/>
                <a:gd name="T9" fmla="*/ 272176897 h 428"/>
                <a:gd name="T10" fmla="*/ 534272906 w 1029"/>
                <a:gd name="T11" fmla="*/ 201612492 h 428"/>
                <a:gd name="T12" fmla="*/ 624998461 w 1029"/>
                <a:gd name="T13" fmla="*/ 604837526 h 428"/>
                <a:gd name="T14" fmla="*/ 715724015 w 1029"/>
                <a:gd name="T15" fmla="*/ 443547572 h 428"/>
                <a:gd name="T16" fmla="*/ 806449569 w 1029"/>
                <a:gd name="T17" fmla="*/ 594756904 h 428"/>
                <a:gd name="T18" fmla="*/ 897175322 w 1029"/>
                <a:gd name="T19" fmla="*/ 846772655 h 428"/>
                <a:gd name="T20" fmla="*/ 987900876 w 1029"/>
                <a:gd name="T21" fmla="*/ 745966236 h 428"/>
                <a:gd name="T22" fmla="*/ 1078626430 w 1029"/>
                <a:gd name="T23" fmla="*/ 574595660 h 428"/>
                <a:gd name="T24" fmla="*/ 1169351984 w 1029"/>
                <a:gd name="T25" fmla="*/ 695563125 h 428"/>
                <a:gd name="T26" fmla="*/ 1260077538 w 1029"/>
                <a:gd name="T27" fmla="*/ 362902496 h 428"/>
                <a:gd name="T28" fmla="*/ 1360883710 w 1029"/>
                <a:gd name="T29" fmla="*/ 80645002 h 428"/>
                <a:gd name="T30" fmla="*/ 1451609264 w 1029"/>
                <a:gd name="T31" fmla="*/ 423386328 h 428"/>
                <a:gd name="T32" fmla="*/ 1542334818 w 1029"/>
                <a:gd name="T33" fmla="*/ 594756904 h 428"/>
                <a:gd name="T34" fmla="*/ 1633060372 w 1029"/>
                <a:gd name="T35" fmla="*/ 423386328 h 428"/>
                <a:gd name="T36" fmla="*/ 1723786323 w 1029"/>
                <a:gd name="T37" fmla="*/ 191531870 h 428"/>
                <a:gd name="T38" fmla="*/ 1814510290 w 1029"/>
                <a:gd name="T39" fmla="*/ 372983118 h 428"/>
                <a:gd name="T40" fmla="*/ 1905235844 w 1029"/>
                <a:gd name="T41" fmla="*/ 161290004 h 428"/>
                <a:gd name="T42" fmla="*/ 1995961398 w 1029"/>
                <a:gd name="T43" fmla="*/ 352821874 h 428"/>
                <a:gd name="T44" fmla="*/ 2086686952 w 1029"/>
                <a:gd name="T45" fmla="*/ 514111927 h 428"/>
                <a:gd name="T46" fmla="*/ 2147483647 w 1029"/>
                <a:gd name="T47" fmla="*/ 362902496 h 428"/>
                <a:gd name="T48" fmla="*/ 2147483647 w 1029"/>
                <a:gd name="T49" fmla="*/ 483870060 h 428"/>
                <a:gd name="T50" fmla="*/ 2147483647 w 1029"/>
                <a:gd name="T51" fmla="*/ 272176897 h 428"/>
                <a:gd name="T52" fmla="*/ 2147483647 w 1029"/>
                <a:gd name="T53" fmla="*/ 362902496 h 428"/>
                <a:gd name="T54" fmla="*/ 2147483647 w 1029"/>
                <a:gd name="T55" fmla="*/ 685482503 h 428"/>
                <a:gd name="T56" fmla="*/ 2147483647 w 1029"/>
                <a:gd name="T57" fmla="*/ 756046858 h 428"/>
                <a:gd name="T58" fmla="*/ 2147483647 w 1029"/>
                <a:gd name="T59" fmla="*/ 443547572 h 428"/>
                <a:gd name="T60" fmla="*/ 2147483647 w 1029"/>
                <a:gd name="T61" fmla="*/ 342741251 h 428"/>
                <a:gd name="T62" fmla="*/ 2147483647 w 1029"/>
                <a:gd name="T63" fmla="*/ 564515037 h 428"/>
                <a:gd name="T64" fmla="*/ 2147483647 w 1029"/>
                <a:gd name="T65" fmla="*/ 433466950 h 428"/>
                <a:gd name="T66" fmla="*/ 2086686952 w 1029"/>
                <a:gd name="T67" fmla="*/ 584676282 h 428"/>
                <a:gd name="T68" fmla="*/ 1995961398 w 1029"/>
                <a:gd name="T69" fmla="*/ 433466950 h 428"/>
                <a:gd name="T70" fmla="*/ 1905235844 w 1029"/>
                <a:gd name="T71" fmla="*/ 231854408 h 428"/>
                <a:gd name="T72" fmla="*/ 1814510290 w 1029"/>
                <a:gd name="T73" fmla="*/ 443547572 h 428"/>
                <a:gd name="T74" fmla="*/ 1723786323 w 1029"/>
                <a:gd name="T75" fmla="*/ 262096274 h 428"/>
                <a:gd name="T76" fmla="*/ 1633060372 w 1029"/>
                <a:gd name="T77" fmla="*/ 493950683 h 428"/>
                <a:gd name="T78" fmla="*/ 1542334818 w 1029"/>
                <a:gd name="T79" fmla="*/ 665321259 h 428"/>
                <a:gd name="T80" fmla="*/ 1451609264 w 1029"/>
                <a:gd name="T81" fmla="*/ 493950683 h 428"/>
                <a:gd name="T82" fmla="*/ 1360883710 w 1029"/>
                <a:gd name="T83" fmla="*/ 151209381 h 428"/>
                <a:gd name="T84" fmla="*/ 1260077538 w 1029"/>
                <a:gd name="T85" fmla="*/ 443547572 h 428"/>
                <a:gd name="T86" fmla="*/ 1169351984 w 1029"/>
                <a:gd name="T87" fmla="*/ 776208102 h 428"/>
                <a:gd name="T88" fmla="*/ 1078626430 w 1029"/>
                <a:gd name="T89" fmla="*/ 655240637 h 428"/>
                <a:gd name="T90" fmla="*/ 987900876 w 1029"/>
                <a:gd name="T91" fmla="*/ 826611213 h 428"/>
                <a:gd name="T92" fmla="*/ 897175322 w 1029"/>
                <a:gd name="T93" fmla="*/ 927417632 h 428"/>
                <a:gd name="T94" fmla="*/ 806449569 w 1029"/>
                <a:gd name="T95" fmla="*/ 675401881 h 428"/>
                <a:gd name="T96" fmla="*/ 715724015 w 1029"/>
                <a:gd name="T97" fmla="*/ 524192549 h 428"/>
                <a:gd name="T98" fmla="*/ 624998461 w 1029"/>
                <a:gd name="T99" fmla="*/ 675401881 h 428"/>
                <a:gd name="T100" fmla="*/ 534272906 w 1029"/>
                <a:gd name="T101" fmla="*/ 272176897 h 428"/>
                <a:gd name="T102" fmla="*/ 443547352 w 1029"/>
                <a:gd name="T103" fmla="*/ 342741251 h 428"/>
                <a:gd name="T104" fmla="*/ 352821699 w 1029"/>
                <a:gd name="T105" fmla="*/ 272176897 h 428"/>
                <a:gd name="T106" fmla="*/ 262096145 w 1029"/>
                <a:gd name="T107" fmla="*/ 614918148 h 428"/>
                <a:gd name="T108" fmla="*/ 171370541 w 1029"/>
                <a:gd name="T109" fmla="*/ 665321259 h 428"/>
                <a:gd name="T110" fmla="*/ 80644962 w 1029"/>
                <a:gd name="T111" fmla="*/ 1028223854 h 428"/>
                <a:gd name="T112" fmla="*/ 0 w 1029"/>
                <a:gd name="T113" fmla="*/ 483870060 h 4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428"/>
                <a:gd name="T173" fmla="*/ 1029 w 1029"/>
                <a:gd name="T174" fmla="*/ 428 h 4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428">
                  <a:moveTo>
                    <a:pt x="0" y="192"/>
                  </a:moveTo>
                  <a:lnTo>
                    <a:pt x="4" y="188"/>
                  </a:lnTo>
                  <a:lnTo>
                    <a:pt x="8" y="200"/>
                  </a:lnTo>
                  <a:lnTo>
                    <a:pt x="12" y="224"/>
                  </a:lnTo>
                  <a:lnTo>
                    <a:pt x="16" y="276"/>
                  </a:lnTo>
                  <a:lnTo>
                    <a:pt x="20" y="320"/>
                  </a:lnTo>
                  <a:lnTo>
                    <a:pt x="24" y="336"/>
                  </a:lnTo>
                  <a:lnTo>
                    <a:pt x="28" y="364"/>
                  </a:lnTo>
                  <a:lnTo>
                    <a:pt x="32" y="376"/>
                  </a:lnTo>
                  <a:lnTo>
                    <a:pt x="36" y="396"/>
                  </a:lnTo>
                  <a:lnTo>
                    <a:pt x="40" y="384"/>
                  </a:lnTo>
                  <a:lnTo>
                    <a:pt x="44" y="380"/>
                  </a:lnTo>
                  <a:lnTo>
                    <a:pt x="48" y="392"/>
                  </a:lnTo>
                  <a:lnTo>
                    <a:pt x="52" y="324"/>
                  </a:lnTo>
                  <a:lnTo>
                    <a:pt x="56" y="268"/>
                  </a:lnTo>
                  <a:lnTo>
                    <a:pt x="60" y="256"/>
                  </a:lnTo>
                  <a:lnTo>
                    <a:pt x="64" y="224"/>
                  </a:lnTo>
                  <a:lnTo>
                    <a:pt x="68" y="232"/>
                  </a:lnTo>
                  <a:lnTo>
                    <a:pt x="72" y="208"/>
                  </a:lnTo>
                  <a:lnTo>
                    <a:pt x="76" y="196"/>
                  </a:lnTo>
                  <a:lnTo>
                    <a:pt x="80" y="180"/>
                  </a:lnTo>
                  <a:lnTo>
                    <a:pt x="84" y="172"/>
                  </a:lnTo>
                  <a:lnTo>
                    <a:pt x="88" y="184"/>
                  </a:lnTo>
                  <a:lnTo>
                    <a:pt x="92" y="192"/>
                  </a:lnTo>
                  <a:lnTo>
                    <a:pt x="96" y="180"/>
                  </a:lnTo>
                  <a:lnTo>
                    <a:pt x="100" y="188"/>
                  </a:lnTo>
                  <a:lnTo>
                    <a:pt x="104" y="212"/>
                  </a:lnTo>
                  <a:lnTo>
                    <a:pt x="108" y="236"/>
                  </a:lnTo>
                  <a:lnTo>
                    <a:pt x="112" y="240"/>
                  </a:lnTo>
                  <a:lnTo>
                    <a:pt x="116" y="228"/>
                  </a:lnTo>
                  <a:lnTo>
                    <a:pt x="120" y="176"/>
                  </a:lnTo>
                  <a:lnTo>
                    <a:pt x="124" y="144"/>
                  </a:lnTo>
                  <a:lnTo>
                    <a:pt x="128" y="112"/>
                  </a:lnTo>
                  <a:lnTo>
                    <a:pt x="132" y="108"/>
                  </a:lnTo>
                  <a:lnTo>
                    <a:pt x="136" y="76"/>
                  </a:lnTo>
                  <a:lnTo>
                    <a:pt x="140" y="80"/>
                  </a:lnTo>
                  <a:lnTo>
                    <a:pt x="144" y="44"/>
                  </a:lnTo>
                  <a:lnTo>
                    <a:pt x="148" y="12"/>
                  </a:lnTo>
                  <a:lnTo>
                    <a:pt x="152" y="12"/>
                  </a:lnTo>
                  <a:lnTo>
                    <a:pt x="156" y="20"/>
                  </a:lnTo>
                  <a:lnTo>
                    <a:pt x="160" y="12"/>
                  </a:lnTo>
                  <a:lnTo>
                    <a:pt x="164" y="40"/>
                  </a:lnTo>
                  <a:lnTo>
                    <a:pt x="168" y="60"/>
                  </a:lnTo>
                  <a:lnTo>
                    <a:pt x="172" y="92"/>
                  </a:lnTo>
                  <a:lnTo>
                    <a:pt x="176" y="108"/>
                  </a:lnTo>
                  <a:lnTo>
                    <a:pt x="180" y="124"/>
                  </a:lnTo>
                  <a:lnTo>
                    <a:pt x="184" y="124"/>
                  </a:lnTo>
                  <a:lnTo>
                    <a:pt x="188" y="128"/>
                  </a:lnTo>
                  <a:lnTo>
                    <a:pt x="192" y="128"/>
                  </a:lnTo>
                  <a:lnTo>
                    <a:pt x="196" y="124"/>
                  </a:lnTo>
                  <a:lnTo>
                    <a:pt x="200" y="100"/>
                  </a:lnTo>
                  <a:lnTo>
                    <a:pt x="204" y="92"/>
                  </a:lnTo>
                  <a:lnTo>
                    <a:pt x="208" y="104"/>
                  </a:lnTo>
                  <a:lnTo>
                    <a:pt x="212" y="80"/>
                  </a:lnTo>
                  <a:lnTo>
                    <a:pt x="216" y="72"/>
                  </a:lnTo>
                  <a:lnTo>
                    <a:pt x="220" y="72"/>
                  </a:lnTo>
                  <a:lnTo>
                    <a:pt x="224" y="88"/>
                  </a:lnTo>
                  <a:lnTo>
                    <a:pt x="228" y="128"/>
                  </a:lnTo>
                  <a:lnTo>
                    <a:pt x="232" y="156"/>
                  </a:lnTo>
                  <a:lnTo>
                    <a:pt x="236" y="204"/>
                  </a:lnTo>
                  <a:lnTo>
                    <a:pt x="240" y="228"/>
                  </a:lnTo>
                  <a:lnTo>
                    <a:pt x="244" y="236"/>
                  </a:lnTo>
                  <a:lnTo>
                    <a:pt x="248" y="240"/>
                  </a:lnTo>
                  <a:lnTo>
                    <a:pt x="252" y="184"/>
                  </a:lnTo>
                  <a:lnTo>
                    <a:pt x="256" y="144"/>
                  </a:lnTo>
                  <a:lnTo>
                    <a:pt x="260" y="124"/>
                  </a:lnTo>
                  <a:lnTo>
                    <a:pt x="264" y="100"/>
                  </a:lnTo>
                  <a:lnTo>
                    <a:pt x="268" y="100"/>
                  </a:lnTo>
                  <a:lnTo>
                    <a:pt x="272" y="92"/>
                  </a:lnTo>
                  <a:lnTo>
                    <a:pt x="276" y="104"/>
                  </a:lnTo>
                  <a:lnTo>
                    <a:pt x="280" y="148"/>
                  </a:lnTo>
                  <a:lnTo>
                    <a:pt x="284" y="176"/>
                  </a:lnTo>
                  <a:lnTo>
                    <a:pt x="288" y="220"/>
                  </a:lnTo>
                  <a:lnTo>
                    <a:pt x="292" y="244"/>
                  </a:lnTo>
                  <a:lnTo>
                    <a:pt x="296" y="240"/>
                  </a:lnTo>
                  <a:lnTo>
                    <a:pt x="300" y="236"/>
                  </a:lnTo>
                  <a:lnTo>
                    <a:pt x="304" y="272"/>
                  </a:lnTo>
                  <a:lnTo>
                    <a:pt x="308" y="292"/>
                  </a:lnTo>
                  <a:lnTo>
                    <a:pt x="312" y="276"/>
                  </a:lnTo>
                  <a:lnTo>
                    <a:pt x="316" y="248"/>
                  </a:lnTo>
                  <a:lnTo>
                    <a:pt x="320" y="236"/>
                  </a:lnTo>
                  <a:lnTo>
                    <a:pt x="324" y="216"/>
                  </a:lnTo>
                  <a:lnTo>
                    <a:pt x="328" y="212"/>
                  </a:lnTo>
                  <a:lnTo>
                    <a:pt x="332" y="220"/>
                  </a:lnTo>
                  <a:lnTo>
                    <a:pt x="336" y="240"/>
                  </a:lnTo>
                  <a:lnTo>
                    <a:pt x="340" y="240"/>
                  </a:lnTo>
                  <a:lnTo>
                    <a:pt x="344" y="272"/>
                  </a:lnTo>
                  <a:lnTo>
                    <a:pt x="348" y="308"/>
                  </a:lnTo>
                  <a:lnTo>
                    <a:pt x="352" y="324"/>
                  </a:lnTo>
                  <a:lnTo>
                    <a:pt x="356" y="336"/>
                  </a:lnTo>
                  <a:lnTo>
                    <a:pt x="360" y="344"/>
                  </a:lnTo>
                  <a:lnTo>
                    <a:pt x="364" y="328"/>
                  </a:lnTo>
                  <a:lnTo>
                    <a:pt x="368" y="320"/>
                  </a:lnTo>
                  <a:lnTo>
                    <a:pt x="372" y="336"/>
                  </a:lnTo>
                  <a:lnTo>
                    <a:pt x="376" y="356"/>
                  </a:lnTo>
                  <a:lnTo>
                    <a:pt x="380" y="336"/>
                  </a:lnTo>
                  <a:lnTo>
                    <a:pt x="384" y="312"/>
                  </a:lnTo>
                  <a:lnTo>
                    <a:pt x="388" y="324"/>
                  </a:lnTo>
                  <a:lnTo>
                    <a:pt x="392" y="296"/>
                  </a:lnTo>
                  <a:lnTo>
                    <a:pt x="396" y="292"/>
                  </a:lnTo>
                  <a:lnTo>
                    <a:pt x="400" y="292"/>
                  </a:lnTo>
                  <a:lnTo>
                    <a:pt x="404" y="312"/>
                  </a:lnTo>
                  <a:lnTo>
                    <a:pt x="408" y="344"/>
                  </a:lnTo>
                  <a:lnTo>
                    <a:pt x="412" y="368"/>
                  </a:lnTo>
                  <a:lnTo>
                    <a:pt x="416" y="372"/>
                  </a:lnTo>
                  <a:lnTo>
                    <a:pt x="420" y="352"/>
                  </a:lnTo>
                  <a:lnTo>
                    <a:pt x="424" y="288"/>
                  </a:lnTo>
                  <a:lnTo>
                    <a:pt x="428" y="228"/>
                  </a:lnTo>
                  <a:lnTo>
                    <a:pt x="432" y="192"/>
                  </a:lnTo>
                  <a:lnTo>
                    <a:pt x="436" y="184"/>
                  </a:lnTo>
                  <a:lnTo>
                    <a:pt x="440" y="224"/>
                  </a:lnTo>
                  <a:lnTo>
                    <a:pt x="444" y="252"/>
                  </a:lnTo>
                  <a:lnTo>
                    <a:pt x="448" y="280"/>
                  </a:lnTo>
                  <a:lnTo>
                    <a:pt x="452" y="324"/>
                  </a:lnTo>
                  <a:lnTo>
                    <a:pt x="456" y="312"/>
                  </a:lnTo>
                  <a:lnTo>
                    <a:pt x="460" y="288"/>
                  </a:lnTo>
                  <a:lnTo>
                    <a:pt x="464" y="276"/>
                  </a:lnTo>
                  <a:lnTo>
                    <a:pt x="468" y="268"/>
                  </a:lnTo>
                  <a:lnTo>
                    <a:pt x="472" y="248"/>
                  </a:lnTo>
                  <a:lnTo>
                    <a:pt x="476" y="228"/>
                  </a:lnTo>
                  <a:lnTo>
                    <a:pt x="480" y="216"/>
                  </a:lnTo>
                  <a:lnTo>
                    <a:pt x="484" y="188"/>
                  </a:lnTo>
                  <a:lnTo>
                    <a:pt x="488" y="176"/>
                  </a:lnTo>
                  <a:lnTo>
                    <a:pt x="492" y="164"/>
                  </a:lnTo>
                  <a:lnTo>
                    <a:pt x="496" y="156"/>
                  </a:lnTo>
                  <a:lnTo>
                    <a:pt x="500" y="144"/>
                  </a:lnTo>
                  <a:lnTo>
                    <a:pt x="504" y="104"/>
                  </a:lnTo>
                  <a:lnTo>
                    <a:pt x="508" y="92"/>
                  </a:lnTo>
                  <a:lnTo>
                    <a:pt x="516" y="80"/>
                  </a:lnTo>
                  <a:lnTo>
                    <a:pt x="520" y="84"/>
                  </a:lnTo>
                  <a:lnTo>
                    <a:pt x="524" y="72"/>
                  </a:lnTo>
                  <a:lnTo>
                    <a:pt x="528" y="52"/>
                  </a:lnTo>
                  <a:lnTo>
                    <a:pt x="532" y="36"/>
                  </a:lnTo>
                  <a:lnTo>
                    <a:pt x="536" y="24"/>
                  </a:lnTo>
                  <a:lnTo>
                    <a:pt x="540" y="32"/>
                  </a:lnTo>
                  <a:lnTo>
                    <a:pt x="544" y="52"/>
                  </a:lnTo>
                  <a:lnTo>
                    <a:pt x="548" y="88"/>
                  </a:lnTo>
                  <a:lnTo>
                    <a:pt x="552" y="128"/>
                  </a:lnTo>
                  <a:lnTo>
                    <a:pt x="556" y="176"/>
                  </a:lnTo>
                  <a:lnTo>
                    <a:pt x="560" y="192"/>
                  </a:lnTo>
                  <a:lnTo>
                    <a:pt x="564" y="204"/>
                  </a:lnTo>
                  <a:lnTo>
                    <a:pt x="568" y="204"/>
                  </a:lnTo>
                  <a:lnTo>
                    <a:pt x="572" y="192"/>
                  </a:lnTo>
                  <a:lnTo>
                    <a:pt x="576" y="168"/>
                  </a:lnTo>
                  <a:lnTo>
                    <a:pt x="580" y="192"/>
                  </a:lnTo>
                  <a:lnTo>
                    <a:pt x="584" y="208"/>
                  </a:lnTo>
                  <a:lnTo>
                    <a:pt x="588" y="232"/>
                  </a:lnTo>
                  <a:lnTo>
                    <a:pt x="592" y="264"/>
                  </a:lnTo>
                  <a:lnTo>
                    <a:pt x="596" y="288"/>
                  </a:lnTo>
                  <a:lnTo>
                    <a:pt x="600" y="260"/>
                  </a:lnTo>
                  <a:lnTo>
                    <a:pt x="604" y="244"/>
                  </a:lnTo>
                  <a:lnTo>
                    <a:pt x="608" y="240"/>
                  </a:lnTo>
                  <a:lnTo>
                    <a:pt x="612" y="236"/>
                  </a:lnTo>
                  <a:lnTo>
                    <a:pt x="616" y="216"/>
                  </a:lnTo>
                  <a:lnTo>
                    <a:pt x="620" y="192"/>
                  </a:lnTo>
                  <a:lnTo>
                    <a:pt x="624" y="200"/>
                  </a:lnTo>
                  <a:lnTo>
                    <a:pt x="628" y="184"/>
                  </a:lnTo>
                  <a:lnTo>
                    <a:pt x="632" y="200"/>
                  </a:lnTo>
                  <a:lnTo>
                    <a:pt x="636" y="216"/>
                  </a:lnTo>
                  <a:lnTo>
                    <a:pt x="640" y="236"/>
                  </a:lnTo>
                  <a:lnTo>
                    <a:pt x="644" y="212"/>
                  </a:lnTo>
                  <a:lnTo>
                    <a:pt x="648" y="168"/>
                  </a:lnTo>
                  <a:lnTo>
                    <a:pt x="652" y="136"/>
                  </a:lnTo>
                  <a:lnTo>
                    <a:pt x="656" y="112"/>
                  </a:lnTo>
                  <a:lnTo>
                    <a:pt x="660" y="76"/>
                  </a:lnTo>
                  <a:lnTo>
                    <a:pt x="664" y="56"/>
                  </a:lnTo>
                  <a:lnTo>
                    <a:pt x="668" y="44"/>
                  </a:lnTo>
                  <a:lnTo>
                    <a:pt x="672" y="4"/>
                  </a:lnTo>
                  <a:lnTo>
                    <a:pt x="676" y="16"/>
                  </a:lnTo>
                  <a:lnTo>
                    <a:pt x="680" y="48"/>
                  </a:lnTo>
                  <a:lnTo>
                    <a:pt x="684" y="76"/>
                  </a:lnTo>
                  <a:lnTo>
                    <a:pt x="688" y="124"/>
                  </a:lnTo>
                  <a:lnTo>
                    <a:pt x="692" y="148"/>
                  </a:lnTo>
                  <a:lnTo>
                    <a:pt x="696" y="156"/>
                  </a:lnTo>
                  <a:lnTo>
                    <a:pt x="700" y="160"/>
                  </a:lnTo>
                  <a:lnTo>
                    <a:pt x="704" y="164"/>
                  </a:lnTo>
                  <a:lnTo>
                    <a:pt x="708" y="168"/>
                  </a:lnTo>
                  <a:lnTo>
                    <a:pt x="712" y="160"/>
                  </a:lnTo>
                  <a:lnTo>
                    <a:pt x="716" y="152"/>
                  </a:lnTo>
                  <a:lnTo>
                    <a:pt x="720" y="148"/>
                  </a:lnTo>
                  <a:lnTo>
                    <a:pt x="724" y="116"/>
                  </a:lnTo>
                  <a:lnTo>
                    <a:pt x="728" y="96"/>
                  </a:lnTo>
                  <a:lnTo>
                    <a:pt x="732" y="60"/>
                  </a:lnTo>
                  <a:lnTo>
                    <a:pt x="736" y="28"/>
                  </a:lnTo>
                  <a:lnTo>
                    <a:pt x="740" y="20"/>
                  </a:lnTo>
                  <a:lnTo>
                    <a:pt x="744" y="0"/>
                  </a:lnTo>
                  <a:lnTo>
                    <a:pt x="748" y="8"/>
                  </a:lnTo>
                  <a:lnTo>
                    <a:pt x="752" y="32"/>
                  </a:lnTo>
                  <a:lnTo>
                    <a:pt x="756" y="64"/>
                  </a:lnTo>
                  <a:lnTo>
                    <a:pt x="760" y="88"/>
                  </a:lnTo>
                  <a:lnTo>
                    <a:pt x="764" y="112"/>
                  </a:lnTo>
                  <a:lnTo>
                    <a:pt x="768" y="132"/>
                  </a:lnTo>
                  <a:lnTo>
                    <a:pt x="772" y="124"/>
                  </a:lnTo>
                  <a:lnTo>
                    <a:pt x="776" y="128"/>
                  </a:lnTo>
                  <a:lnTo>
                    <a:pt x="780" y="132"/>
                  </a:lnTo>
                  <a:lnTo>
                    <a:pt x="784" y="140"/>
                  </a:lnTo>
                  <a:lnTo>
                    <a:pt x="788" y="148"/>
                  </a:lnTo>
                  <a:lnTo>
                    <a:pt x="792" y="140"/>
                  </a:lnTo>
                  <a:lnTo>
                    <a:pt x="796" y="144"/>
                  </a:lnTo>
                  <a:lnTo>
                    <a:pt x="800" y="144"/>
                  </a:lnTo>
                  <a:lnTo>
                    <a:pt x="804" y="156"/>
                  </a:lnTo>
                  <a:lnTo>
                    <a:pt x="808" y="184"/>
                  </a:lnTo>
                  <a:lnTo>
                    <a:pt x="812" y="212"/>
                  </a:lnTo>
                  <a:lnTo>
                    <a:pt x="816" y="240"/>
                  </a:lnTo>
                  <a:lnTo>
                    <a:pt x="820" y="248"/>
                  </a:lnTo>
                  <a:lnTo>
                    <a:pt x="824" y="240"/>
                  </a:lnTo>
                  <a:lnTo>
                    <a:pt x="828" y="204"/>
                  </a:lnTo>
                  <a:lnTo>
                    <a:pt x="832" y="192"/>
                  </a:lnTo>
                  <a:lnTo>
                    <a:pt x="837" y="196"/>
                  </a:lnTo>
                  <a:lnTo>
                    <a:pt x="841" y="224"/>
                  </a:lnTo>
                  <a:lnTo>
                    <a:pt x="845" y="232"/>
                  </a:lnTo>
                  <a:lnTo>
                    <a:pt x="849" y="228"/>
                  </a:lnTo>
                  <a:lnTo>
                    <a:pt x="853" y="192"/>
                  </a:lnTo>
                  <a:lnTo>
                    <a:pt x="857" y="180"/>
                  </a:lnTo>
                  <a:lnTo>
                    <a:pt x="861" y="148"/>
                  </a:lnTo>
                  <a:lnTo>
                    <a:pt x="865" y="144"/>
                  </a:lnTo>
                  <a:lnTo>
                    <a:pt x="869" y="172"/>
                  </a:lnTo>
                  <a:lnTo>
                    <a:pt x="873" y="160"/>
                  </a:lnTo>
                  <a:lnTo>
                    <a:pt x="877" y="160"/>
                  </a:lnTo>
                  <a:lnTo>
                    <a:pt x="881" y="168"/>
                  </a:lnTo>
                  <a:lnTo>
                    <a:pt x="885" y="172"/>
                  </a:lnTo>
                  <a:lnTo>
                    <a:pt x="889" y="168"/>
                  </a:lnTo>
                  <a:lnTo>
                    <a:pt x="893" y="172"/>
                  </a:lnTo>
                  <a:lnTo>
                    <a:pt x="897" y="192"/>
                  </a:lnTo>
                  <a:lnTo>
                    <a:pt x="901" y="192"/>
                  </a:lnTo>
                  <a:lnTo>
                    <a:pt x="905" y="220"/>
                  </a:lnTo>
                  <a:lnTo>
                    <a:pt x="909" y="204"/>
                  </a:lnTo>
                  <a:lnTo>
                    <a:pt x="913" y="196"/>
                  </a:lnTo>
                  <a:lnTo>
                    <a:pt x="917" y="192"/>
                  </a:lnTo>
                  <a:lnTo>
                    <a:pt x="921" y="156"/>
                  </a:lnTo>
                  <a:lnTo>
                    <a:pt x="925" y="148"/>
                  </a:lnTo>
                  <a:lnTo>
                    <a:pt x="929" y="128"/>
                  </a:lnTo>
                  <a:lnTo>
                    <a:pt x="933" y="116"/>
                  </a:lnTo>
                  <a:lnTo>
                    <a:pt x="937" y="108"/>
                  </a:lnTo>
                  <a:lnTo>
                    <a:pt x="941" y="128"/>
                  </a:lnTo>
                  <a:lnTo>
                    <a:pt x="945" y="148"/>
                  </a:lnTo>
                  <a:lnTo>
                    <a:pt x="949" y="192"/>
                  </a:lnTo>
                  <a:lnTo>
                    <a:pt x="953" y="240"/>
                  </a:lnTo>
                  <a:lnTo>
                    <a:pt x="957" y="232"/>
                  </a:lnTo>
                  <a:lnTo>
                    <a:pt x="961" y="232"/>
                  </a:lnTo>
                  <a:lnTo>
                    <a:pt x="965" y="200"/>
                  </a:lnTo>
                  <a:lnTo>
                    <a:pt x="969" y="176"/>
                  </a:lnTo>
                  <a:lnTo>
                    <a:pt x="973" y="144"/>
                  </a:lnTo>
                  <a:lnTo>
                    <a:pt x="977" y="120"/>
                  </a:lnTo>
                  <a:lnTo>
                    <a:pt x="981" y="120"/>
                  </a:lnTo>
                  <a:lnTo>
                    <a:pt x="985" y="108"/>
                  </a:lnTo>
                  <a:lnTo>
                    <a:pt x="989" y="108"/>
                  </a:lnTo>
                  <a:lnTo>
                    <a:pt x="993" y="104"/>
                  </a:lnTo>
                  <a:lnTo>
                    <a:pt x="997" y="148"/>
                  </a:lnTo>
                  <a:lnTo>
                    <a:pt x="1001" y="208"/>
                  </a:lnTo>
                  <a:lnTo>
                    <a:pt x="1005" y="248"/>
                  </a:lnTo>
                  <a:lnTo>
                    <a:pt x="1009" y="272"/>
                  </a:lnTo>
                  <a:lnTo>
                    <a:pt x="1013" y="288"/>
                  </a:lnTo>
                  <a:lnTo>
                    <a:pt x="1017" y="276"/>
                  </a:lnTo>
                  <a:lnTo>
                    <a:pt x="1021" y="248"/>
                  </a:lnTo>
                  <a:lnTo>
                    <a:pt x="1029" y="244"/>
                  </a:lnTo>
                  <a:lnTo>
                    <a:pt x="1029" y="272"/>
                  </a:lnTo>
                  <a:lnTo>
                    <a:pt x="1021" y="280"/>
                  </a:lnTo>
                  <a:lnTo>
                    <a:pt x="1017" y="308"/>
                  </a:lnTo>
                  <a:lnTo>
                    <a:pt x="1013" y="320"/>
                  </a:lnTo>
                  <a:lnTo>
                    <a:pt x="1009" y="300"/>
                  </a:lnTo>
                  <a:lnTo>
                    <a:pt x="1005" y="276"/>
                  </a:lnTo>
                  <a:lnTo>
                    <a:pt x="1001" y="236"/>
                  </a:lnTo>
                  <a:lnTo>
                    <a:pt x="997" y="176"/>
                  </a:lnTo>
                  <a:lnTo>
                    <a:pt x="993" y="132"/>
                  </a:lnTo>
                  <a:lnTo>
                    <a:pt x="989" y="136"/>
                  </a:lnTo>
                  <a:lnTo>
                    <a:pt x="985" y="140"/>
                  </a:lnTo>
                  <a:lnTo>
                    <a:pt x="981" y="148"/>
                  </a:lnTo>
                  <a:lnTo>
                    <a:pt x="977" y="152"/>
                  </a:lnTo>
                  <a:lnTo>
                    <a:pt x="973" y="176"/>
                  </a:lnTo>
                  <a:lnTo>
                    <a:pt x="969" y="204"/>
                  </a:lnTo>
                  <a:lnTo>
                    <a:pt x="965" y="228"/>
                  </a:lnTo>
                  <a:lnTo>
                    <a:pt x="961" y="264"/>
                  </a:lnTo>
                  <a:lnTo>
                    <a:pt x="957" y="264"/>
                  </a:lnTo>
                  <a:lnTo>
                    <a:pt x="953" y="272"/>
                  </a:lnTo>
                  <a:lnTo>
                    <a:pt x="949" y="220"/>
                  </a:lnTo>
                  <a:lnTo>
                    <a:pt x="945" y="176"/>
                  </a:lnTo>
                  <a:lnTo>
                    <a:pt x="941" y="156"/>
                  </a:lnTo>
                  <a:lnTo>
                    <a:pt x="937" y="136"/>
                  </a:lnTo>
                  <a:lnTo>
                    <a:pt x="933" y="144"/>
                  </a:lnTo>
                  <a:lnTo>
                    <a:pt x="929" y="156"/>
                  </a:lnTo>
                  <a:lnTo>
                    <a:pt x="925" y="176"/>
                  </a:lnTo>
                  <a:lnTo>
                    <a:pt x="921" y="184"/>
                  </a:lnTo>
                  <a:lnTo>
                    <a:pt x="917" y="224"/>
                  </a:lnTo>
                  <a:lnTo>
                    <a:pt x="913" y="228"/>
                  </a:lnTo>
                  <a:lnTo>
                    <a:pt x="909" y="236"/>
                  </a:lnTo>
                  <a:lnTo>
                    <a:pt x="905" y="248"/>
                  </a:lnTo>
                  <a:lnTo>
                    <a:pt x="901" y="224"/>
                  </a:lnTo>
                  <a:lnTo>
                    <a:pt x="897" y="220"/>
                  </a:lnTo>
                  <a:lnTo>
                    <a:pt x="893" y="200"/>
                  </a:lnTo>
                  <a:lnTo>
                    <a:pt x="889" y="196"/>
                  </a:lnTo>
                  <a:lnTo>
                    <a:pt x="885" y="200"/>
                  </a:lnTo>
                  <a:lnTo>
                    <a:pt x="881" y="200"/>
                  </a:lnTo>
                  <a:lnTo>
                    <a:pt x="877" y="188"/>
                  </a:lnTo>
                  <a:lnTo>
                    <a:pt x="873" y="192"/>
                  </a:lnTo>
                  <a:lnTo>
                    <a:pt x="869" y="200"/>
                  </a:lnTo>
                  <a:lnTo>
                    <a:pt x="865" y="172"/>
                  </a:lnTo>
                  <a:lnTo>
                    <a:pt x="861" y="176"/>
                  </a:lnTo>
                  <a:lnTo>
                    <a:pt x="857" y="208"/>
                  </a:lnTo>
                  <a:lnTo>
                    <a:pt x="853" y="220"/>
                  </a:lnTo>
                  <a:lnTo>
                    <a:pt x="849" y="260"/>
                  </a:lnTo>
                  <a:lnTo>
                    <a:pt x="845" y="264"/>
                  </a:lnTo>
                  <a:lnTo>
                    <a:pt x="841" y="256"/>
                  </a:lnTo>
                  <a:lnTo>
                    <a:pt x="837" y="228"/>
                  </a:lnTo>
                  <a:lnTo>
                    <a:pt x="832" y="220"/>
                  </a:lnTo>
                  <a:lnTo>
                    <a:pt x="828" y="232"/>
                  </a:lnTo>
                  <a:lnTo>
                    <a:pt x="824" y="268"/>
                  </a:lnTo>
                  <a:lnTo>
                    <a:pt x="820" y="276"/>
                  </a:lnTo>
                  <a:lnTo>
                    <a:pt x="816" y="268"/>
                  </a:lnTo>
                  <a:lnTo>
                    <a:pt x="812" y="240"/>
                  </a:lnTo>
                  <a:lnTo>
                    <a:pt x="808" y="212"/>
                  </a:lnTo>
                  <a:lnTo>
                    <a:pt x="804" y="184"/>
                  </a:lnTo>
                  <a:lnTo>
                    <a:pt x="800" y="172"/>
                  </a:lnTo>
                  <a:lnTo>
                    <a:pt x="796" y="176"/>
                  </a:lnTo>
                  <a:lnTo>
                    <a:pt x="792" y="172"/>
                  </a:lnTo>
                  <a:lnTo>
                    <a:pt x="788" y="176"/>
                  </a:lnTo>
                  <a:lnTo>
                    <a:pt x="784" y="172"/>
                  </a:lnTo>
                  <a:lnTo>
                    <a:pt x="780" y="160"/>
                  </a:lnTo>
                  <a:lnTo>
                    <a:pt x="776" y="160"/>
                  </a:lnTo>
                  <a:lnTo>
                    <a:pt x="772" y="152"/>
                  </a:lnTo>
                  <a:lnTo>
                    <a:pt x="768" y="160"/>
                  </a:lnTo>
                  <a:lnTo>
                    <a:pt x="764" y="140"/>
                  </a:lnTo>
                  <a:lnTo>
                    <a:pt x="760" y="116"/>
                  </a:lnTo>
                  <a:lnTo>
                    <a:pt x="756" y="92"/>
                  </a:lnTo>
                  <a:lnTo>
                    <a:pt x="752" y="60"/>
                  </a:lnTo>
                  <a:lnTo>
                    <a:pt x="748" y="40"/>
                  </a:lnTo>
                  <a:lnTo>
                    <a:pt x="744" y="28"/>
                  </a:lnTo>
                  <a:lnTo>
                    <a:pt x="740" y="48"/>
                  </a:lnTo>
                  <a:lnTo>
                    <a:pt x="736" y="56"/>
                  </a:lnTo>
                  <a:lnTo>
                    <a:pt x="732" y="92"/>
                  </a:lnTo>
                  <a:lnTo>
                    <a:pt x="728" y="124"/>
                  </a:lnTo>
                  <a:lnTo>
                    <a:pt x="724" y="148"/>
                  </a:lnTo>
                  <a:lnTo>
                    <a:pt x="720" y="176"/>
                  </a:lnTo>
                  <a:lnTo>
                    <a:pt x="716" y="180"/>
                  </a:lnTo>
                  <a:lnTo>
                    <a:pt x="712" y="188"/>
                  </a:lnTo>
                  <a:lnTo>
                    <a:pt x="708" y="196"/>
                  </a:lnTo>
                  <a:lnTo>
                    <a:pt x="704" y="192"/>
                  </a:lnTo>
                  <a:lnTo>
                    <a:pt x="700" y="188"/>
                  </a:lnTo>
                  <a:lnTo>
                    <a:pt x="696" y="184"/>
                  </a:lnTo>
                  <a:lnTo>
                    <a:pt x="692" y="176"/>
                  </a:lnTo>
                  <a:lnTo>
                    <a:pt x="688" y="156"/>
                  </a:lnTo>
                  <a:lnTo>
                    <a:pt x="684" y="104"/>
                  </a:lnTo>
                  <a:lnTo>
                    <a:pt x="680" y="76"/>
                  </a:lnTo>
                  <a:lnTo>
                    <a:pt x="676" y="44"/>
                  </a:lnTo>
                  <a:lnTo>
                    <a:pt x="672" y="32"/>
                  </a:lnTo>
                  <a:lnTo>
                    <a:pt x="668" y="72"/>
                  </a:lnTo>
                  <a:lnTo>
                    <a:pt x="664" y="88"/>
                  </a:lnTo>
                  <a:lnTo>
                    <a:pt x="660" y="108"/>
                  </a:lnTo>
                  <a:lnTo>
                    <a:pt x="656" y="140"/>
                  </a:lnTo>
                  <a:lnTo>
                    <a:pt x="652" y="164"/>
                  </a:lnTo>
                  <a:lnTo>
                    <a:pt x="648" y="196"/>
                  </a:lnTo>
                  <a:lnTo>
                    <a:pt x="644" y="244"/>
                  </a:lnTo>
                  <a:lnTo>
                    <a:pt x="640" y="268"/>
                  </a:lnTo>
                  <a:lnTo>
                    <a:pt x="636" y="244"/>
                  </a:lnTo>
                  <a:lnTo>
                    <a:pt x="632" y="228"/>
                  </a:lnTo>
                  <a:lnTo>
                    <a:pt x="628" y="216"/>
                  </a:lnTo>
                  <a:lnTo>
                    <a:pt x="624" y="228"/>
                  </a:lnTo>
                  <a:lnTo>
                    <a:pt x="620" y="220"/>
                  </a:lnTo>
                  <a:lnTo>
                    <a:pt x="616" y="248"/>
                  </a:lnTo>
                  <a:lnTo>
                    <a:pt x="612" y="264"/>
                  </a:lnTo>
                  <a:lnTo>
                    <a:pt x="608" y="272"/>
                  </a:lnTo>
                  <a:lnTo>
                    <a:pt x="604" y="272"/>
                  </a:lnTo>
                  <a:lnTo>
                    <a:pt x="600" y="292"/>
                  </a:lnTo>
                  <a:lnTo>
                    <a:pt x="596" y="320"/>
                  </a:lnTo>
                  <a:lnTo>
                    <a:pt x="592" y="296"/>
                  </a:lnTo>
                  <a:lnTo>
                    <a:pt x="588" y="264"/>
                  </a:lnTo>
                  <a:lnTo>
                    <a:pt x="584" y="240"/>
                  </a:lnTo>
                  <a:lnTo>
                    <a:pt x="580" y="224"/>
                  </a:lnTo>
                  <a:lnTo>
                    <a:pt x="576" y="196"/>
                  </a:lnTo>
                  <a:lnTo>
                    <a:pt x="572" y="220"/>
                  </a:lnTo>
                  <a:lnTo>
                    <a:pt x="568" y="232"/>
                  </a:lnTo>
                  <a:lnTo>
                    <a:pt x="564" y="232"/>
                  </a:lnTo>
                  <a:lnTo>
                    <a:pt x="560" y="224"/>
                  </a:lnTo>
                  <a:lnTo>
                    <a:pt x="556" y="208"/>
                  </a:lnTo>
                  <a:lnTo>
                    <a:pt x="552" y="156"/>
                  </a:lnTo>
                  <a:lnTo>
                    <a:pt x="548" y="116"/>
                  </a:lnTo>
                  <a:lnTo>
                    <a:pt x="544" y="84"/>
                  </a:lnTo>
                  <a:lnTo>
                    <a:pt x="540" y="60"/>
                  </a:lnTo>
                  <a:lnTo>
                    <a:pt x="536" y="52"/>
                  </a:lnTo>
                  <a:lnTo>
                    <a:pt x="532" y="68"/>
                  </a:lnTo>
                  <a:lnTo>
                    <a:pt x="528" y="84"/>
                  </a:lnTo>
                  <a:lnTo>
                    <a:pt x="524" y="100"/>
                  </a:lnTo>
                  <a:lnTo>
                    <a:pt x="520" y="116"/>
                  </a:lnTo>
                  <a:lnTo>
                    <a:pt x="516" y="108"/>
                  </a:lnTo>
                  <a:lnTo>
                    <a:pt x="508" y="124"/>
                  </a:lnTo>
                  <a:lnTo>
                    <a:pt x="504" y="136"/>
                  </a:lnTo>
                  <a:lnTo>
                    <a:pt x="500" y="176"/>
                  </a:lnTo>
                  <a:lnTo>
                    <a:pt x="496" y="188"/>
                  </a:lnTo>
                  <a:lnTo>
                    <a:pt x="492" y="192"/>
                  </a:lnTo>
                  <a:lnTo>
                    <a:pt x="488" y="204"/>
                  </a:lnTo>
                  <a:lnTo>
                    <a:pt x="484" y="220"/>
                  </a:lnTo>
                  <a:lnTo>
                    <a:pt x="480" y="248"/>
                  </a:lnTo>
                  <a:lnTo>
                    <a:pt x="476" y="260"/>
                  </a:lnTo>
                  <a:lnTo>
                    <a:pt x="472" y="280"/>
                  </a:lnTo>
                  <a:lnTo>
                    <a:pt x="468" y="300"/>
                  </a:lnTo>
                  <a:lnTo>
                    <a:pt x="464" y="308"/>
                  </a:lnTo>
                  <a:lnTo>
                    <a:pt x="460" y="320"/>
                  </a:lnTo>
                  <a:lnTo>
                    <a:pt x="456" y="344"/>
                  </a:lnTo>
                  <a:lnTo>
                    <a:pt x="452" y="356"/>
                  </a:lnTo>
                  <a:lnTo>
                    <a:pt x="448" y="312"/>
                  </a:lnTo>
                  <a:lnTo>
                    <a:pt x="444" y="284"/>
                  </a:lnTo>
                  <a:lnTo>
                    <a:pt x="440" y="252"/>
                  </a:lnTo>
                  <a:lnTo>
                    <a:pt x="436" y="216"/>
                  </a:lnTo>
                  <a:lnTo>
                    <a:pt x="432" y="224"/>
                  </a:lnTo>
                  <a:lnTo>
                    <a:pt x="428" y="260"/>
                  </a:lnTo>
                  <a:lnTo>
                    <a:pt x="424" y="320"/>
                  </a:lnTo>
                  <a:lnTo>
                    <a:pt x="420" y="388"/>
                  </a:lnTo>
                  <a:lnTo>
                    <a:pt x="416" y="404"/>
                  </a:lnTo>
                  <a:lnTo>
                    <a:pt x="412" y="400"/>
                  </a:lnTo>
                  <a:lnTo>
                    <a:pt x="408" y="376"/>
                  </a:lnTo>
                  <a:lnTo>
                    <a:pt x="404" y="344"/>
                  </a:lnTo>
                  <a:lnTo>
                    <a:pt x="400" y="324"/>
                  </a:lnTo>
                  <a:lnTo>
                    <a:pt x="396" y="320"/>
                  </a:lnTo>
                  <a:lnTo>
                    <a:pt x="392" y="328"/>
                  </a:lnTo>
                  <a:lnTo>
                    <a:pt x="388" y="356"/>
                  </a:lnTo>
                  <a:lnTo>
                    <a:pt x="384" y="344"/>
                  </a:lnTo>
                  <a:lnTo>
                    <a:pt x="380" y="368"/>
                  </a:lnTo>
                  <a:lnTo>
                    <a:pt x="376" y="392"/>
                  </a:lnTo>
                  <a:lnTo>
                    <a:pt x="372" y="368"/>
                  </a:lnTo>
                  <a:lnTo>
                    <a:pt x="368" y="352"/>
                  </a:lnTo>
                  <a:lnTo>
                    <a:pt x="364" y="360"/>
                  </a:lnTo>
                  <a:lnTo>
                    <a:pt x="360" y="380"/>
                  </a:lnTo>
                  <a:lnTo>
                    <a:pt x="356" y="368"/>
                  </a:lnTo>
                  <a:lnTo>
                    <a:pt x="352" y="356"/>
                  </a:lnTo>
                  <a:lnTo>
                    <a:pt x="348" y="340"/>
                  </a:lnTo>
                  <a:lnTo>
                    <a:pt x="344" y="304"/>
                  </a:lnTo>
                  <a:lnTo>
                    <a:pt x="340" y="272"/>
                  </a:lnTo>
                  <a:lnTo>
                    <a:pt x="336" y="272"/>
                  </a:lnTo>
                  <a:lnTo>
                    <a:pt x="332" y="248"/>
                  </a:lnTo>
                  <a:lnTo>
                    <a:pt x="328" y="244"/>
                  </a:lnTo>
                  <a:lnTo>
                    <a:pt x="324" y="244"/>
                  </a:lnTo>
                  <a:lnTo>
                    <a:pt x="320" y="268"/>
                  </a:lnTo>
                  <a:lnTo>
                    <a:pt x="316" y="276"/>
                  </a:lnTo>
                  <a:lnTo>
                    <a:pt x="312" y="308"/>
                  </a:lnTo>
                  <a:lnTo>
                    <a:pt x="308" y="324"/>
                  </a:lnTo>
                  <a:lnTo>
                    <a:pt x="304" y="304"/>
                  </a:lnTo>
                  <a:lnTo>
                    <a:pt x="300" y="268"/>
                  </a:lnTo>
                  <a:lnTo>
                    <a:pt x="296" y="272"/>
                  </a:lnTo>
                  <a:lnTo>
                    <a:pt x="292" y="276"/>
                  </a:lnTo>
                  <a:lnTo>
                    <a:pt x="288" y="252"/>
                  </a:lnTo>
                  <a:lnTo>
                    <a:pt x="284" y="208"/>
                  </a:lnTo>
                  <a:lnTo>
                    <a:pt x="280" y="176"/>
                  </a:lnTo>
                  <a:lnTo>
                    <a:pt x="276" y="136"/>
                  </a:lnTo>
                  <a:lnTo>
                    <a:pt x="272" y="120"/>
                  </a:lnTo>
                  <a:lnTo>
                    <a:pt x="268" y="132"/>
                  </a:lnTo>
                  <a:lnTo>
                    <a:pt x="264" y="132"/>
                  </a:lnTo>
                  <a:lnTo>
                    <a:pt x="260" y="152"/>
                  </a:lnTo>
                  <a:lnTo>
                    <a:pt x="256" y="172"/>
                  </a:lnTo>
                  <a:lnTo>
                    <a:pt x="252" y="212"/>
                  </a:lnTo>
                  <a:lnTo>
                    <a:pt x="248" y="268"/>
                  </a:lnTo>
                  <a:lnTo>
                    <a:pt x="244" y="268"/>
                  </a:lnTo>
                  <a:lnTo>
                    <a:pt x="240" y="260"/>
                  </a:lnTo>
                  <a:lnTo>
                    <a:pt x="236" y="236"/>
                  </a:lnTo>
                  <a:lnTo>
                    <a:pt x="232" y="184"/>
                  </a:lnTo>
                  <a:lnTo>
                    <a:pt x="228" y="160"/>
                  </a:lnTo>
                  <a:lnTo>
                    <a:pt x="224" y="116"/>
                  </a:lnTo>
                  <a:lnTo>
                    <a:pt x="220" y="100"/>
                  </a:lnTo>
                  <a:lnTo>
                    <a:pt x="216" y="104"/>
                  </a:lnTo>
                  <a:lnTo>
                    <a:pt x="212" y="108"/>
                  </a:lnTo>
                  <a:lnTo>
                    <a:pt x="208" y="132"/>
                  </a:lnTo>
                  <a:lnTo>
                    <a:pt x="204" y="120"/>
                  </a:lnTo>
                  <a:lnTo>
                    <a:pt x="200" y="128"/>
                  </a:lnTo>
                  <a:lnTo>
                    <a:pt x="196" y="156"/>
                  </a:lnTo>
                  <a:lnTo>
                    <a:pt x="192" y="160"/>
                  </a:lnTo>
                  <a:lnTo>
                    <a:pt x="188" y="156"/>
                  </a:lnTo>
                  <a:lnTo>
                    <a:pt x="184" y="152"/>
                  </a:lnTo>
                  <a:lnTo>
                    <a:pt x="180" y="152"/>
                  </a:lnTo>
                  <a:lnTo>
                    <a:pt x="176" y="136"/>
                  </a:lnTo>
                  <a:lnTo>
                    <a:pt x="172" y="120"/>
                  </a:lnTo>
                  <a:lnTo>
                    <a:pt x="168" y="88"/>
                  </a:lnTo>
                  <a:lnTo>
                    <a:pt x="164" y="68"/>
                  </a:lnTo>
                  <a:lnTo>
                    <a:pt x="160" y="40"/>
                  </a:lnTo>
                  <a:lnTo>
                    <a:pt x="156" y="48"/>
                  </a:lnTo>
                  <a:lnTo>
                    <a:pt x="152" y="40"/>
                  </a:lnTo>
                  <a:lnTo>
                    <a:pt x="148" y="44"/>
                  </a:lnTo>
                  <a:lnTo>
                    <a:pt x="144" y="76"/>
                  </a:lnTo>
                  <a:lnTo>
                    <a:pt x="140" y="108"/>
                  </a:lnTo>
                  <a:lnTo>
                    <a:pt x="136" y="104"/>
                  </a:lnTo>
                  <a:lnTo>
                    <a:pt x="132" y="140"/>
                  </a:lnTo>
                  <a:lnTo>
                    <a:pt x="128" y="140"/>
                  </a:lnTo>
                  <a:lnTo>
                    <a:pt x="124" y="172"/>
                  </a:lnTo>
                  <a:lnTo>
                    <a:pt x="120" y="204"/>
                  </a:lnTo>
                  <a:lnTo>
                    <a:pt x="116" y="260"/>
                  </a:lnTo>
                  <a:lnTo>
                    <a:pt x="112" y="268"/>
                  </a:lnTo>
                  <a:lnTo>
                    <a:pt x="108" y="268"/>
                  </a:lnTo>
                  <a:lnTo>
                    <a:pt x="104" y="244"/>
                  </a:lnTo>
                  <a:lnTo>
                    <a:pt x="100" y="220"/>
                  </a:lnTo>
                  <a:lnTo>
                    <a:pt x="96" y="208"/>
                  </a:lnTo>
                  <a:lnTo>
                    <a:pt x="92" y="220"/>
                  </a:lnTo>
                  <a:lnTo>
                    <a:pt x="88" y="216"/>
                  </a:lnTo>
                  <a:lnTo>
                    <a:pt x="84" y="200"/>
                  </a:lnTo>
                  <a:lnTo>
                    <a:pt x="80" y="208"/>
                  </a:lnTo>
                  <a:lnTo>
                    <a:pt x="76" y="224"/>
                  </a:lnTo>
                  <a:lnTo>
                    <a:pt x="72" y="240"/>
                  </a:lnTo>
                  <a:lnTo>
                    <a:pt x="68" y="264"/>
                  </a:lnTo>
                  <a:lnTo>
                    <a:pt x="64" y="256"/>
                  </a:lnTo>
                  <a:lnTo>
                    <a:pt x="60" y="288"/>
                  </a:lnTo>
                  <a:lnTo>
                    <a:pt x="56" y="300"/>
                  </a:lnTo>
                  <a:lnTo>
                    <a:pt x="52" y="356"/>
                  </a:lnTo>
                  <a:lnTo>
                    <a:pt x="48" y="424"/>
                  </a:lnTo>
                  <a:lnTo>
                    <a:pt x="44" y="412"/>
                  </a:lnTo>
                  <a:lnTo>
                    <a:pt x="40" y="416"/>
                  </a:lnTo>
                  <a:lnTo>
                    <a:pt x="36" y="428"/>
                  </a:lnTo>
                  <a:lnTo>
                    <a:pt x="32" y="408"/>
                  </a:lnTo>
                  <a:lnTo>
                    <a:pt x="28" y="396"/>
                  </a:lnTo>
                  <a:lnTo>
                    <a:pt x="24" y="368"/>
                  </a:lnTo>
                  <a:lnTo>
                    <a:pt x="20" y="352"/>
                  </a:lnTo>
                  <a:lnTo>
                    <a:pt x="16" y="308"/>
                  </a:lnTo>
                  <a:lnTo>
                    <a:pt x="12" y="256"/>
                  </a:lnTo>
                  <a:lnTo>
                    <a:pt x="8" y="232"/>
                  </a:lnTo>
                  <a:lnTo>
                    <a:pt x="4" y="216"/>
                  </a:lnTo>
                  <a:lnTo>
                    <a:pt x="0" y="224"/>
                  </a:lnTo>
                  <a:lnTo>
                    <a:pt x="0" y="192"/>
                  </a:lnTo>
                </a:path>
              </a:pathLst>
            </a:custGeom>
            <a:noFill/>
            <a:ln w="0">
              <a:solidFill>
                <a:srgbClr val="CCCCCC"/>
              </a:solidFill>
              <a:prstDash val="solid"/>
              <a:round/>
              <a:headEnd/>
              <a:tailEnd/>
            </a:ln>
          </p:spPr>
          <p:txBody>
            <a:bodyPr/>
            <a:lstStyle/>
            <a:p>
              <a:endParaRPr lang="en-GB"/>
            </a:p>
          </p:txBody>
        </p:sp>
        <p:sp>
          <p:nvSpPr>
            <p:cNvPr id="161" name="Freeform 185"/>
            <p:cNvSpPr>
              <a:spLocks/>
            </p:cNvSpPr>
            <p:nvPr/>
          </p:nvSpPr>
          <p:spPr bwMode="auto">
            <a:xfrm>
              <a:off x="7473702" y="4487193"/>
              <a:ext cx="1633537" cy="793750"/>
            </a:xfrm>
            <a:custGeom>
              <a:avLst/>
              <a:gdLst>
                <a:gd name="T0" fmla="*/ 80644962 w 1029"/>
                <a:gd name="T1" fmla="*/ 1139110744 h 500"/>
                <a:gd name="T2" fmla="*/ 171370541 w 1029"/>
                <a:gd name="T3" fmla="*/ 554434438 h 500"/>
                <a:gd name="T4" fmla="*/ 262096145 w 1029"/>
                <a:gd name="T5" fmla="*/ 594756928 h 500"/>
                <a:gd name="T6" fmla="*/ 352821699 w 1029"/>
                <a:gd name="T7" fmla="*/ 110886898 h 500"/>
                <a:gd name="T8" fmla="*/ 443547352 w 1029"/>
                <a:gd name="T9" fmla="*/ 372983133 h 500"/>
                <a:gd name="T10" fmla="*/ 534272906 w 1029"/>
                <a:gd name="T11" fmla="*/ 181451255 h 500"/>
                <a:gd name="T12" fmla="*/ 624998461 w 1029"/>
                <a:gd name="T13" fmla="*/ 574595683 h 500"/>
                <a:gd name="T14" fmla="*/ 715724015 w 1029"/>
                <a:gd name="T15" fmla="*/ 362902511 h 500"/>
                <a:gd name="T16" fmla="*/ 806449569 w 1029"/>
                <a:gd name="T17" fmla="*/ 695563154 h 500"/>
                <a:gd name="T18" fmla="*/ 897175322 w 1029"/>
                <a:gd name="T19" fmla="*/ 947578916 h 500"/>
                <a:gd name="T20" fmla="*/ 987900876 w 1029"/>
                <a:gd name="T21" fmla="*/ 776208134 h 500"/>
                <a:gd name="T22" fmla="*/ 1078626430 w 1029"/>
                <a:gd name="T23" fmla="*/ 584676306 h 500"/>
                <a:gd name="T24" fmla="*/ 1169351984 w 1029"/>
                <a:gd name="T25" fmla="*/ 806450002 h 500"/>
                <a:gd name="T26" fmla="*/ 1260077538 w 1029"/>
                <a:gd name="T27" fmla="*/ 201612500 h 500"/>
                <a:gd name="T28" fmla="*/ 1360883710 w 1029"/>
                <a:gd name="T29" fmla="*/ 90725628 h 500"/>
                <a:gd name="T30" fmla="*/ 1451609264 w 1029"/>
                <a:gd name="T31" fmla="*/ 493950703 h 500"/>
                <a:gd name="T32" fmla="*/ 1542334818 w 1029"/>
                <a:gd name="T33" fmla="*/ 745966266 h 500"/>
                <a:gd name="T34" fmla="*/ 1633060372 w 1029"/>
                <a:gd name="T35" fmla="*/ 493950703 h 500"/>
                <a:gd name="T36" fmla="*/ 1723786323 w 1029"/>
                <a:gd name="T37" fmla="*/ 252015663 h 500"/>
                <a:gd name="T38" fmla="*/ 1814510290 w 1029"/>
                <a:gd name="T39" fmla="*/ 342741266 h 500"/>
                <a:gd name="T40" fmla="*/ 1905235844 w 1029"/>
                <a:gd name="T41" fmla="*/ 80645005 h 500"/>
                <a:gd name="T42" fmla="*/ 1995961398 w 1029"/>
                <a:gd name="T43" fmla="*/ 302418775 h 500"/>
                <a:gd name="T44" fmla="*/ 2086686952 w 1029"/>
                <a:gd name="T45" fmla="*/ 725805021 h 500"/>
                <a:gd name="T46" fmla="*/ 2147483647 w 1029"/>
                <a:gd name="T47" fmla="*/ 443547590 h 500"/>
                <a:gd name="T48" fmla="*/ 2147483647 w 1029"/>
                <a:gd name="T49" fmla="*/ 443547590 h 500"/>
                <a:gd name="T50" fmla="*/ 2147483647 w 1029"/>
                <a:gd name="T51" fmla="*/ 362902511 h 500"/>
                <a:gd name="T52" fmla="*/ 2147483647 w 1029"/>
                <a:gd name="T53" fmla="*/ 352821888 h 500"/>
                <a:gd name="T54" fmla="*/ 2147483647 w 1029"/>
                <a:gd name="T55" fmla="*/ 786288756 h 500"/>
                <a:gd name="T56" fmla="*/ 2147483647 w 1029"/>
                <a:gd name="T57" fmla="*/ 866933935 h 500"/>
                <a:gd name="T58" fmla="*/ 2147483647 w 1029"/>
                <a:gd name="T59" fmla="*/ 423386345 h 500"/>
                <a:gd name="T60" fmla="*/ 2147483647 w 1029"/>
                <a:gd name="T61" fmla="*/ 433466968 h 500"/>
                <a:gd name="T62" fmla="*/ 2147483647 w 1029"/>
                <a:gd name="T63" fmla="*/ 514111948 h 500"/>
                <a:gd name="T64" fmla="*/ 2147483647 w 1029"/>
                <a:gd name="T65" fmla="*/ 524192570 h 500"/>
                <a:gd name="T66" fmla="*/ 2086686952 w 1029"/>
                <a:gd name="T67" fmla="*/ 796369379 h 500"/>
                <a:gd name="T68" fmla="*/ 1995961398 w 1029"/>
                <a:gd name="T69" fmla="*/ 383063756 h 500"/>
                <a:gd name="T70" fmla="*/ 1905235844 w 1029"/>
                <a:gd name="T71" fmla="*/ 151209388 h 500"/>
                <a:gd name="T72" fmla="*/ 1814510290 w 1029"/>
                <a:gd name="T73" fmla="*/ 423386345 h 500"/>
                <a:gd name="T74" fmla="*/ 1723786323 w 1029"/>
                <a:gd name="T75" fmla="*/ 322580020 h 500"/>
                <a:gd name="T76" fmla="*/ 1633060372 w 1029"/>
                <a:gd name="T77" fmla="*/ 564515061 h 500"/>
                <a:gd name="T78" fmla="*/ 1542334818 w 1029"/>
                <a:gd name="T79" fmla="*/ 826611247 h 500"/>
                <a:gd name="T80" fmla="*/ 1451609264 w 1029"/>
                <a:gd name="T81" fmla="*/ 574595683 h 500"/>
                <a:gd name="T82" fmla="*/ 1360883710 w 1029"/>
                <a:gd name="T83" fmla="*/ 171370633 h 500"/>
                <a:gd name="T84" fmla="*/ 1260077538 w 1029"/>
                <a:gd name="T85" fmla="*/ 282257530 h 500"/>
                <a:gd name="T86" fmla="*/ 1169351984 w 1029"/>
                <a:gd name="T87" fmla="*/ 887095180 h 500"/>
                <a:gd name="T88" fmla="*/ 1078626430 w 1029"/>
                <a:gd name="T89" fmla="*/ 655240663 h 500"/>
                <a:gd name="T90" fmla="*/ 987900876 w 1029"/>
                <a:gd name="T91" fmla="*/ 856853313 h 500"/>
                <a:gd name="T92" fmla="*/ 897175322 w 1029"/>
                <a:gd name="T93" fmla="*/ 1028223896 h 500"/>
                <a:gd name="T94" fmla="*/ 806449569 w 1029"/>
                <a:gd name="T95" fmla="*/ 766127511 h 500"/>
                <a:gd name="T96" fmla="*/ 715724015 w 1029"/>
                <a:gd name="T97" fmla="*/ 443547590 h 500"/>
                <a:gd name="T98" fmla="*/ 624998461 w 1029"/>
                <a:gd name="T99" fmla="*/ 655240663 h 500"/>
                <a:gd name="T100" fmla="*/ 534272906 w 1029"/>
                <a:gd name="T101" fmla="*/ 252015663 h 500"/>
                <a:gd name="T102" fmla="*/ 443547352 w 1029"/>
                <a:gd name="T103" fmla="*/ 443547590 h 500"/>
                <a:gd name="T104" fmla="*/ 352821699 w 1029"/>
                <a:gd name="T105" fmla="*/ 181451255 h 500"/>
                <a:gd name="T106" fmla="*/ 262096145 w 1029"/>
                <a:gd name="T107" fmla="*/ 675401909 h 500"/>
                <a:gd name="T108" fmla="*/ 171370541 w 1029"/>
                <a:gd name="T109" fmla="*/ 635079418 h 500"/>
                <a:gd name="T110" fmla="*/ 80644962 w 1029"/>
                <a:gd name="T111" fmla="*/ 1229836347 h 500"/>
                <a:gd name="T112" fmla="*/ 0 w 1029"/>
                <a:gd name="T113" fmla="*/ 524192570 h 5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500"/>
                <a:gd name="T173" fmla="*/ 1029 w 1029"/>
                <a:gd name="T174" fmla="*/ 500 h 5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500">
                  <a:moveTo>
                    <a:pt x="0" y="208"/>
                  </a:moveTo>
                  <a:lnTo>
                    <a:pt x="4" y="212"/>
                  </a:lnTo>
                  <a:lnTo>
                    <a:pt x="8" y="220"/>
                  </a:lnTo>
                  <a:lnTo>
                    <a:pt x="12" y="264"/>
                  </a:lnTo>
                  <a:lnTo>
                    <a:pt x="16" y="304"/>
                  </a:lnTo>
                  <a:lnTo>
                    <a:pt x="20" y="332"/>
                  </a:lnTo>
                  <a:lnTo>
                    <a:pt x="24" y="380"/>
                  </a:lnTo>
                  <a:lnTo>
                    <a:pt x="28" y="420"/>
                  </a:lnTo>
                  <a:lnTo>
                    <a:pt x="32" y="452"/>
                  </a:lnTo>
                  <a:lnTo>
                    <a:pt x="36" y="448"/>
                  </a:lnTo>
                  <a:lnTo>
                    <a:pt x="40" y="448"/>
                  </a:lnTo>
                  <a:lnTo>
                    <a:pt x="44" y="464"/>
                  </a:lnTo>
                  <a:lnTo>
                    <a:pt x="48" y="416"/>
                  </a:lnTo>
                  <a:lnTo>
                    <a:pt x="52" y="360"/>
                  </a:lnTo>
                  <a:lnTo>
                    <a:pt x="56" y="312"/>
                  </a:lnTo>
                  <a:lnTo>
                    <a:pt x="60" y="276"/>
                  </a:lnTo>
                  <a:lnTo>
                    <a:pt x="64" y="244"/>
                  </a:lnTo>
                  <a:lnTo>
                    <a:pt x="68" y="220"/>
                  </a:lnTo>
                  <a:lnTo>
                    <a:pt x="72" y="196"/>
                  </a:lnTo>
                  <a:lnTo>
                    <a:pt x="76" y="188"/>
                  </a:lnTo>
                  <a:lnTo>
                    <a:pt x="80" y="184"/>
                  </a:lnTo>
                  <a:lnTo>
                    <a:pt x="84" y="184"/>
                  </a:lnTo>
                  <a:lnTo>
                    <a:pt x="88" y="216"/>
                  </a:lnTo>
                  <a:lnTo>
                    <a:pt x="92" y="200"/>
                  </a:lnTo>
                  <a:lnTo>
                    <a:pt x="96" y="196"/>
                  </a:lnTo>
                  <a:lnTo>
                    <a:pt x="100" y="224"/>
                  </a:lnTo>
                  <a:lnTo>
                    <a:pt x="104" y="236"/>
                  </a:lnTo>
                  <a:lnTo>
                    <a:pt x="108" y="244"/>
                  </a:lnTo>
                  <a:lnTo>
                    <a:pt x="112" y="244"/>
                  </a:lnTo>
                  <a:lnTo>
                    <a:pt x="116" y="208"/>
                  </a:lnTo>
                  <a:lnTo>
                    <a:pt x="120" y="148"/>
                  </a:lnTo>
                  <a:lnTo>
                    <a:pt x="124" y="128"/>
                  </a:lnTo>
                  <a:lnTo>
                    <a:pt x="128" y="108"/>
                  </a:lnTo>
                  <a:lnTo>
                    <a:pt x="132" y="72"/>
                  </a:lnTo>
                  <a:lnTo>
                    <a:pt x="136" y="36"/>
                  </a:lnTo>
                  <a:lnTo>
                    <a:pt x="140" y="44"/>
                  </a:lnTo>
                  <a:lnTo>
                    <a:pt x="144" y="28"/>
                  </a:lnTo>
                  <a:lnTo>
                    <a:pt x="148" y="24"/>
                  </a:lnTo>
                  <a:lnTo>
                    <a:pt x="152" y="0"/>
                  </a:lnTo>
                  <a:lnTo>
                    <a:pt x="156" y="4"/>
                  </a:lnTo>
                  <a:lnTo>
                    <a:pt x="160" y="12"/>
                  </a:lnTo>
                  <a:lnTo>
                    <a:pt x="164" y="24"/>
                  </a:lnTo>
                  <a:lnTo>
                    <a:pt x="168" y="84"/>
                  </a:lnTo>
                  <a:lnTo>
                    <a:pt x="172" y="116"/>
                  </a:lnTo>
                  <a:lnTo>
                    <a:pt x="176" y="148"/>
                  </a:lnTo>
                  <a:lnTo>
                    <a:pt x="180" y="156"/>
                  </a:lnTo>
                  <a:lnTo>
                    <a:pt x="184" y="184"/>
                  </a:lnTo>
                  <a:lnTo>
                    <a:pt x="188" y="160"/>
                  </a:lnTo>
                  <a:lnTo>
                    <a:pt x="192" y="152"/>
                  </a:lnTo>
                  <a:lnTo>
                    <a:pt x="196" y="132"/>
                  </a:lnTo>
                  <a:lnTo>
                    <a:pt x="200" y="96"/>
                  </a:lnTo>
                  <a:lnTo>
                    <a:pt x="204" y="88"/>
                  </a:lnTo>
                  <a:lnTo>
                    <a:pt x="208" y="68"/>
                  </a:lnTo>
                  <a:lnTo>
                    <a:pt x="212" y="72"/>
                  </a:lnTo>
                  <a:lnTo>
                    <a:pt x="216" y="64"/>
                  </a:lnTo>
                  <a:lnTo>
                    <a:pt x="220" y="72"/>
                  </a:lnTo>
                  <a:lnTo>
                    <a:pt x="224" y="104"/>
                  </a:lnTo>
                  <a:lnTo>
                    <a:pt x="228" y="152"/>
                  </a:lnTo>
                  <a:lnTo>
                    <a:pt x="232" y="184"/>
                  </a:lnTo>
                  <a:lnTo>
                    <a:pt x="236" y="232"/>
                  </a:lnTo>
                  <a:lnTo>
                    <a:pt x="240" y="248"/>
                  </a:lnTo>
                  <a:lnTo>
                    <a:pt x="244" y="244"/>
                  </a:lnTo>
                  <a:lnTo>
                    <a:pt x="248" y="228"/>
                  </a:lnTo>
                  <a:lnTo>
                    <a:pt x="252" y="188"/>
                  </a:lnTo>
                  <a:lnTo>
                    <a:pt x="256" y="168"/>
                  </a:lnTo>
                  <a:lnTo>
                    <a:pt x="260" y="136"/>
                  </a:lnTo>
                  <a:lnTo>
                    <a:pt x="264" y="112"/>
                  </a:lnTo>
                  <a:lnTo>
                    <a:pt x="268" y="88"/>
                  </a:lnTo>
                  <a:lnTo>
                    <a:pt x="272" y="96"/>
                  </a:lnTo>
                  <a:lnTo>
                    <a:pt x="276" y="92"/>
                  </a:lnTo>
                  <a:lnTo>
                    <a:pt x="280" y="108"/>
                  </a:lnTo>
                  <a:lnTo>
                    <a:pt x="284" y="144"/>
                  </a:lnTo>
                  <a:lnTo>
                    <a:pt x="288" y="168"/>
                  </a:lnTo>
                  <a:lnTo>
                    <a:pt x="292" y="200"/>
                  </a:lnTo>
                  <a:lnTo>
                    <a:pt x="296" y="252"/>
                  </a:lnTo>
                  <a:lnTo>
                    <a:pt x="300" y="292"/>
                  </a:lnTo>
                  <a:lnTo>
                    <a:pt x="304" y="308"/>
                  </a:lnTo>
                  <a:lnTo>
                    <a:pt x="308" y="308"/>
                  </a:lnTo>
                  <a:lnTo>
                    <a:pt x="312" y="332"/>
                  </a:lnTo>
                  <a:lnTo>
                    <a:pt x="316" y="300"/>
                  </a:lnTo>
                  <a:lnTo>
                    <a:pt x="320" y="276"/>
                  </a:lnTo>
                  <a:lnTo>
                    <a:pt x="324" y="248"/>
                  </a:lnTo>
                  <a:lnTo>
                    <a:pt x="328" y="240"/>
                  </a:lnTo>
                  <a:lnTo>
                    <a:pt x="332" y="260"/>
                  </a:lnTo>
                  <a:lnTo>
                    <a:pt x="336" y="292"/>
                  </a:lnTo>
                  <a:lnTo>
                    <a:pt x="340" y="316"/>
                  </a:lnTo>
                  <a:lnTo>
                    <a:pt x="344" y="344"/>
                  </a:lnTo>
                  <a:lnTo>
                    <a:pt x="348" y="388"/>
                  </a:lnTo>
                  <a:lnTo>
                    <a:pt x="352" y="380"/>
                  </a:lnTo>
                  <a:lnTo>
                    <a:pt x="356" y="376"/>
                  </a:lnTo>
                  <a:lnTo>
                    <a:pt x="360" y="384"/>
                  </a:lnTo>
                  <a:lnTo>
                    <a:pt x="364" y="360"/>
                  </a:lnTo>
                  <a:lnTo>
                    <a:pt x="368" y="376"/>
                  </a:lnTo>
                  <a:lnTo>
                    <a:pt x="372" y="392"/>
                  </a:lnTo>
                  <a:lnTo>
                    <a:pt x="376" y="388"/>
                  </a:lnTo>
                  <a:lnTo>
                    <a:pt x="380" y="368"/>
                  </a:lnTo>
                  <a:lnTo>
                    <a:pt x="384" y="328"/>
                  </a:lnTo>
                  <a:lnTo>
                    <a:pt x="388" y="320"/>
                  </a:lnTo>
                  <a:lnTo>
                    <a:pt x="392" y="308"/>
                  </a:lnTo>
                  <a:lnTo>
                    <a:pt x="396" y="296"/>
                  </a:lnTo>
                  <a:lnTo>
                    <a:pt x="400" y="304"/>
                  </a:lnTo>
                  <a:lnTo>
                    <a:pt x="404" y="348"/>
                  </a:lnTo>
                  <a:lnTo>
                    <a:pt x="408" y="368"/>
                  </a:lnTo>
                  <a:lnTo>
                    <a:pt x="412" y="392"/>
                  </a:lnTo>
                  <a:lnTo>
                    <a:pt x="416" y="368"/>
                  </a:lnTo>
                  <a:lnTo>
                    <a:pt x="420" y="332"/>
                  </a:lnTo>
                  <a:lnTo>
                    <a:pt x="424" y="304"/>
                  </a:lnTo>
                  <a:lnTo>
                    <a:pt x="428" y="232"/>
                  </a:lnTo>
                  <a:lnTo>
                    <a:pt x="432" y="208"/>
                  </a:lnTo>
                  <a:lnTo>
                    <a:pt x="436" y="204"/>
                  </a:lnTo>
                  <a:lnTo>
                    <a:pt x="440" y="240"/>
                  </a:lnTo>
                  <a:lnTo>
                    <a:pt x="444" y="292"/>
                  </a:lnTo>
                  <a:lnTo>
                    <a:pt x="448" y="344"/>
                  </a:lnTo>
                  <a:lnTo>
                    <a:pt x="452" y="356"/>
                  </a:lnTo>
                  <a:lnTo>
                    <a:pt x="456" y="348"/>
                  </a:lnTo>
                  <a:lnTo>
                    <a:pt x="460" y="348"/>
                  </a:lnTo>
                  <a:lnTo>
                    <a:pt x="464" y="320"/>
                  </a:lnTo>
                  <a:lnTo>
                    <a:pt x="468" y="288"/>
                  </a:lnTo>
                  <a:lnTo>
                    <a:pt x="472" y="280"/>
                  </a:lnTo>
                  <a:lnTo>
                    <a:pt x="476" y="256"/>
                  </a:lnTo>
                  <a:lnTo>
                    <a:pt x="480" y="248"/>
                  </a:lnTo>
                  <a:lnTo>
                    <a:pt x="484" y="232"/>
                  </a:lnTo>
                  <a:lnTo>
                    <a:pt x="488" y="208"/>
                  </a:lnTo>
                  <a:lnTo>
                    <a:pt x="492" y="184"/>
                  </a:lnTo>
                  <a:lnTo>
                    <a:pt x="496" y="128"/>
                  </a:lnTo>
                  <a:lnTo>
                    <a:pt x="500" y="80"/>
                  </a:lnTo>
                  <a:lnTo>
                    <a:pt x="504" y="48"/>
                  </a:lnTo>
                  <a:lnTo>
                    <a:pt x="508" y="52"/>
                  </a:lnTo>
                  <a:lnTo>
                    <a:pt x="516" y="76"/>
                  </a:lnTo>
                  <a:lnTo>
                    <a:pt x="520" y="72"/>
                  </a:lnTo>
                  <a:lnTo>
                    <a:pt x="524" y="64"/>
                  </a:lnTo>
                  <a:lnTo>
                    <a:pt x="528" y="56"/>
                  </a:lnTo>
                  <a:lnTo>
                    <a:pt x="532" y="36"/>
                  </a:lnTo>
                  <a:lnTo>
                    <a:pt x="536" y="32"/>
                  </a:lnTo>
                  <a:lnTo>
                    <a:pt x="540" y="36"/>
                  </a:lnTo>
                  <a:lnTo>
                    <a:pt x="544" y="84"/>
                  </a:lnTo>
                  <a:lnTo>
                    <a:pt x="548" y="112"/>
                  </a:lnTo>
                  <a:lnTo>
                    <a:pt x="552" y="148"/>
                  </a:lnTo>
                  <a:lnTo>
                    <a:pt x="556" y="196"/>
                  </a:lnTo>
                  <a:lnTo>
                    <a:pt x="560" y="220"/>
                  </a:lnTo>
                  <a:lnTo>
                    <a:pt x="564" y="208"/>
                  </a:lnTo>
                  <a:lnTo>
                    <a:pt x="568" y="200"/>
                  </a:lnTo>
                  <a:lnTo>
                    <a:pt x="572" y="184"/>
                  </a:lnTo>
                  <a:lnTo>
                    <a:pt x="576" y="196"/>
                  </a:lnTo>
                  <a:lnTo>
                    <a:pt x="580" y="228"/>
                  </a:lnTo>
                  <a:lnTo>
                    <a:pt x="584" y="276"/>
                  </a:lnTo>
                  <a:lnTo>
                    <a:pt x="588" y="308"/>
                  </a:lnTo>
                  <a:lnTo>
                    <a:pt x="592" y="344"/>
                  </a:lnTo>
                  <a:lnTo>
                    <a:pt x="596" y="320"/>
                  </a:lnTo>
                  <a:lnTo>
                    <a:pt x="600" y="292"/>
                  </a:lnTo>
                  <a:lnTo>
                    <a:pt x="604" y="304"/>
                  </a:lnTo>
                  <a:lnTo>
                    <a:pt x="608" y="308"/>
                  </a:lnTo>
                  <a:lnTo>
                    <a:pt x="612" y="296"/>
                  </a:lnTo>
                  <a:lnTo>
                    <a:pt x="616" y="268"/>
                  </a:lnTo>
                  <a:lnTo>
                    <a:pt x="620" y="244"/>
                  </a:lnTo>
                  <a:lnTo>
                    <a:pt x="624" y="220"/>
                  </a:lnTo>
                  <a:lnTo>
                    <a:pt x="628" y="232"/>
                  </a:lnTo>
                  <a:lnTo>
                    <a:pt x="632" y="236"/>
                  </a:lnTo>
                  <a:lnTo>
                    <a:pt x="636" y="252"/>
                  </a:lnTo>
                  <a:lnTo>
                    <a:pt x="640" y="252"/>
                  </a:lnTo>
                  <a:lnTo>
                    <a:pt x="644" y="232"/>
                  </a:lnTo>
                  <a:lnTo>
                    <a:pt x="648" y="196"/>
                  </a:lnTo>
                  <a:lnTo>
                    <a:pt x="652" y="176"/>
                  </a:lnTo>
                  <a:lnTo>
                    <a:pt x="656" y="144"/>
                  </a:lnTo>
                  <a:lnTo>
                    <a:pt x="660" y="96"/>
                  </a:lnTo>
                  <a:lnTo>
                    <a:pt x="664" y="52"/>
                  </a:lnTo>
                  <a:lnTo>
                    <a:pt x="668" y="40"/>
                  </a:lnTo>
                  <a:lnTo>
                    <a:pt x="672" y="28"/>
                  </a:lnTo>
                  <a:lnTo>
                    <a:pt x="676" y="36"/>
                  </a:lnTo>
                  <a:lnTo>
                    <a:pt x="680" y="64"/>
                  </a:lnTo>
                  <a:lnTo>
                    <a:pt x="684" y="100"/>
                  </a:lnTo>
                  <a:lnTo>
                    <a:pt x="688" y="120"/>
                  </a:lnTo>
                  <a:lnTo>
                    <a:pt x="692" y="140"/>
                  </a:lnTo>
                  <a:lnTo>
                    <a:pt x="696" y="152"/>
                  </a:lnTo>
                  <a:lnTo>
                    <a:pt x="700" y="172"/>
                  </a:lnTo>
                  <a:lnTo>
                    <a:pt x="704" y="160"/>
                  </a:lnTo>
                  <a:lnTo>
                    <a:pt x="708" y="176"/>
                  </a:lnTo>
                  <a:lnTo>
                    <a:pt x="712" y="160"/>
                  </a:lnTo>
                  <a:lnTo>
                    <a:pt x="716" y="152"/>
                  </a:lnTo>
                  <a:lnTo>
                    <a:pt x="720" y="136"/>
                  </a:lnTo>
                  <a:lnTo>
                    <a:pt x="724" y="104"/>
                  </a:lnTo>
                  <a:lnTo>
                    <a:pt x="728" y="80"/>
                  </a:lnTo>
                  <a:lnTo>
                    <a:pt x="732" y="40"/>
                  </a:lnTo>
                  <a:lnTo>
                    <a:pt x="736" y="4"/>
                  </a:lnTo>
                  <a:lnTo>
                    <a:pt x="740" y="8"/>
                  </a:lnTo>
                  <a:lnTo>
                    <a:pt x="744" y="0"/>
                  </a:lnTo>
                  <a:lnTo>
                    <a:pt x="748" y="0"/>
                  </a:lnTo>
                  <a:lnTo>
                    <a:pt x="752" y="16"/>
                  </a:lnTo>
                  <a:lnTo>
                    <a:pt x="756" y="32"/>
                  </a:lnTo>
                  <a:lnTo>
                    <a:pt x="760" y="68"/>
                  </a:lnTo>
                  <a:lnTo>
                    <a:pt x="764" y="112"/>
                  </a:lnTo>
                  <a:lnTo>
                    <a:pt x="768" y="140"/>
                  </a:lnTo>
                  <a:lnTo>
                    <a:pt x="772" y="152"/>
                  </a:lnTo>
                  <a:lnTo>
                    <a:pt x="776" y="176"/>
                  </a:lnTo>
                  <a:lnTo>
                    <a:pt x="780" y="160"/>
                  </a:lnTo>
                  <a:lnTo>
                    <a:pt x="784" y="164"/>
                  </a:lnTo>
                  <a:lnTo>
                    <a:pt x="788" y="144"/>
                  </a:lnTo>
                  <a:lnTo>
                    <a:pt x="792" y="120"/>
                  </a:lnTo>
                  <a:lnTo>
                    <a:pt x="796" y="116"/>
                  </a:lnTo>
                  <a:lnTo>
                    <a:pt x="800" y="132"/>
                  </a:lnTo>
                  <a:lnTo>
                    <a:pt x="804" y="168"/>
                  </a:lnTo>
                  <a:lnTo>
                    <a:pt x="808" y="224"/>
                  </a:lnTo>
                  <a:lnTo>
                    <a:pt x="812" y="284"/>
                  </a:lnTo>
                  <a:lnTo>
                    <a:pt x="816" y="320"/>
                  </a:lnTo>
                  <a:lnTo>
                    <a:pt x="820" y="324"/>
                  </a:lnTo>
                  <a:lnTo>
                    <a:pt x="824" y="308"/>
                  </a:lnTo>
                  <a:lnTo>
                    <a:pt x="828" y="288"/>
                  </a:lnTo>
                  <a:lnTo>
                    <a:pt x="832" y="272"/>
                  </a:lnTo>
                  <a:lnTo>
                    <a:pt x="837" y="260"/>
                  </a:lnTo>
                  <a:lnTo>
                    <a:pt x="841" y="268"/>
                  </a:lnTo>
                  <a:lnTo>
                    <a:pt x="845" y="232"/>
                  </a:lnTo>
                  <a:lnTo>
                    <a:pt x="849" y="216"/>
                  </a:lnTo>
                  <a:lnTo>
                    <a:pt x="853" y="184"/>
                  </a:lnTo>
                  <a:lnTo>
                    <a:pt x="857" y="188"/>
                  </a:lnTo>
                  <a:lnTo>
                    <a:pt x="861" y="172"/>
                  </a:lnTo>
                  <a:lnTo>
                    <a:pt x="865" y="176"/>
                  </a:lnTo>
                  <a:lnTo>
                    <a:pt x="869" y="184"/>
                  </a:lnTo>
                  <a:lnTo>
                    <a:pt x="873" y="192"/>
                  </a:lnTo>
                  <a:lnTo>
                    <a:pt x="877" y="188"/>
                  </a:lnTo>
                  <a:lnTo>
                    <a:pt x="881" y="156"/>
                  </a:lnTo>
                  <a:lnTo>
                    <a:pt x="885" y="148"/>
                  </a:lnTo>
                  <a:lnTo>
                    <a:pt x="889" y="140"/>
                  </a:lnTo>
                  <a:lnTo>
                    <a:pt x="893" y="140"/>
                  </a:lnTo>
                  <a:lnTo>
                    <a:pt x="897" y="156"/>
                  </a:lnTo>
                  <a:lnTo>
                    <a:pt x="901" y="176"/>
                  </a:lnTo>
                  <a:lnTo>
                    <a:pt x="905" y="192"/>
                  </a:lnTo>
                  <a:lnTo>
                    <a:pt x="909" y="216"/>
                  </a:lnTo>
                  <a:lnTo>
                    <a:pt x="913" y="236"/>
                  </a:lnTo>
                  <a:lnTo>
                    <a:pt x="917" y="216"/>
                  </a:lnTo>
                  <a:lnTo>
                    <a:pt x="921" y="176"/>
                  </a:lnTo>
                  <a:lnTo>
                    <a:pt x="925" y="152"/>
                  </a:lnTo>
                  <a:lnTo>
                    <a:pt x="929" y="140"/>
                  </a:lnTo>
                  <a:lnTo>
                    <a:pt x="933" y="140"/>
                  </a:lnTo>
                  <a:lnTo>
                    <a:pt x="937" y="144"/>
                  </a:lnTo>
                  <a:lnTo>
                    <a:pt x="941" y="164"/>
                  </a:lnTo>
                  <a:lnTo>
                    <a:pt x="945" y="192"/>
                  </a:lnTo>
                  <a:lnTo>
                    <a:pt x="949" y="224"/>
                  </a:lnTo>
                  <a:lnTo>
                    <a:pt x="953" y="248"/>
                  </a:lnTo>
                  <a:lnTo>
                    <a:pt x="957" y="248"/>
                  </a:lnTo>
                  <a:lnTo>
                    <a:pt x="961" y="224"/>
                  </a:lnTo>
                  <a:lnTo>
                    <a:pt x="965" y="196"/>
                  </a:lnTo>
                  <a:lnTo>
                    <a:pt x="969" y="164"/>
                  </a:lnTo>
                  <a:lnTo>
                    <a:pt x="973" y="140"/>
                  </a:lnTo>
                  <a:lnTo>
                    <a:pt x="977" y="112"/>
                  </a:lnTo>
                  <a:lnTo>
                    <a:pt x="981" y="104"/>
                  </a:lnTo>
                  <a:lnTo>
                    <a:pt x="985" y="92"/>
                  </a:lnTo>
                  <a:lnTo>
                    <a:pt x="989" y="96"/>
                  </a:lnTo>
                  <a:lnTo>
                    <a:pt x="993" y="156"/>
                  </a:lnTo>
                  <a:lnTo>
                    <a:pt x="997" y="204"/>
                  </a:lnTo>
                  <a:lnTo>
                    <a:pt x="1001" y="264"/>
                  </a:lnTo>
                  <a:lnTo>
                    <a:pt x="1005" y="296"/>
                  </a:lnTo>
                  <a:lnTo>
                    <a:pt x="1009" y="312"/>
                  </a:lnTo>
                  <a:lnTo>
                    <a:pt x="1013" y="324"/>
                  </a:lnTo>
                  <a:lnTo>
                    <a:pt x="1017" y="312"/>
                  </a:lnTo>
                  <a:lnTo>
                    <a:pt x="1021" y="284"/>
                  </a:lnTo>
                  <a:lnTo>
                    <a:pt x="1029" y="264"/>
                  </a:lnTo>
                  <a:lnTo>
                    <a:pt x="1029" y="296"/>
                  </a:lnTo>
                  <a:lnTo>
                    <a:pt x="1021" y="312"/>
                  </a:lnTo>
                  <a:lnTo>
                    <a:pt x="1017" y="344"/>
                  </a:lnTo>
                  <a:lnTo>
                    <a:pt x="1013" y="356"/>
                  </a:lnTo>
                  <a:lnTo>
                    <a:pt x="1009" y="344"/>
                  </a:lnTo>
                  <a:lnTo>
                    <a:pt x="1005" y="328"/>
                  </a:lnTo>
                  <a:lnTo>
                    <a:pt x="1001" y="296"/>
                  </a:lnTo>
                  <a:lnTo>
                    <a:pt x="997" y="232"/>
                  </a:lnTo>
                  <a:lnTo>
                    <a:pt x="993" y="184"/>
                  </a:lnTo>
                  <a:lnTo>
                    <a:pt x="989" y="128"/>
                  </a:lnTo>
                  <a:lnTo>
                    <a:pt x="985" y="120"/>
                  </a:lnTo>
                  <a:lnTo>
                    <a:pt x="981" y="136"/>
                  </a:lnTo>
                  <a:lnTo>
                    <a:pt x="977" y="140"/>
                  </a:lnTo>
                  <a:lnTo>
                    <a:pt x="973" y="168"/>
                  </a:lnTo>
                  <a:lnTo>
                    <a:pt x="969" y="196"/>
                  </a:lnTo>
                  <a:lnTo>
                    <a:pt x="965" y="228"/>
                  </a:lnTo>
                  <a:lnTo>
                    <a:pt x="961" y="256"/>
                  </a:lnTo>
                  <a:lnTo>
                    <a:pt x="957" y="280"/>
                  </a:lnTo>
                  <a:lnTo>
                    <a:pt x="953" y="280"/>
                  </a:lnTo>
                  <a:lnTo>
                    <a:pt x="949" y="252"/>
                  </a:lnTo>
                  <a:lnTo>
                    <a:pt x="945" y="224"/>
                  </a:lnTo>
                  <a:lnTo>
                    <a:pt x="941" y="196"/>
                  </a:lnTo>
                  <a:lnTo>
                    <a:pt x="937" y="172"/>
                  </a:lnTo>
                  <a:lnTo>
                    <a:pt x="933" y="172"/>
                  </a:lnTo>
                  <a:lnTo>
                    <a:pt x="929" y="168"/>
                  </a:lnTo>
                  <a:lnTo>
                    <a:pt x="925" y="180"/>
                  </a:lnTo>
                  <a:lnTo>
                    <a:pt x="921" y="204"/>
                  </a:lnTo>
                  <a:lnTo>
                    <a:pt x="917" y="244"/>
                  </a:lnTo>
                  <a:lnTo>
                    <a:pt x="913" y="264"/>
                  </a:lnTo>
                  <a:lnTo>
                    <a:pt x="909" y="248"/>
                  </a:lnTo>
                  <a:lnTo>
                    <a:pt x="905" y="220"/>
                  </a:lnTo>
                  <a:lnTo>
                    <a:pt x="901" y="204"/>
                  </a:lnTo>
                  <a:lnTo>
                    <a:pt x="897" y="184"/>
                  </a:lnTo>
                  <a:lnTo>
                    <a:pt x="893" y="168"/>
                  </a:lnTo>
                  <a:lnTo>
                    <a:pt x="889" y="168"/>
                  </a:lnTo>
                  <a:lnTo>
                    <a:pt x="885" y="176"/>
                  </a:lnTo>
                  <a:lnTo>
                    <a:pt x="881" y="184"/>
                  </a:lnTo>
                  <a:lnTo>
                    <a:pt x="877" y="220"/>
                  </a:lnTo>
                  <a:lnTo>
                    <a:pt x="873" y="220"/>
                  </a:lnTo>
                  <a:lnTo>
                    <a:pt x="869" y="216"/>
                  </a:lnTo>
                  <a:lnTo>
                    <a:pt x="865" y="208"/>
                  </a:lnTo>
                  <a:lnTo>
                    <a:pt x="861" y="200"/>
                  </a:lnTo>
                  <a:lnTo>
                    <a:pt x="857" y="216"/>
                  </a:lnTo>
                  <a:lnTo>
                    <a:pt x="853" y="212"/>
                  </a:lnTo>
                  <a:lnTo>
                    <a:pt x="849" y="244"/>
                  </a:lnTo>
                  <a:lnTo>
                    <a:pt x="845" y="260"/>
                  </a:lnTo>
                  <a:lnTo>
                    <a:pt x="841" y="296"/>
                  </a:lnTo>
                  <a:lnTo>
                    <a:pt x="837" y="292"/>
                  </a:lnTo>
                  <a:lnTo>
                    <a:pt x="832" y="304"/>
                  </a:lnTo>
                  <a:lnTo>
                    <a:pt x="828" y="316"/>
                  </a:lnTo>
                  <a:lnTo>
                    <a:pt x="824" y="340"/>
                  </a:lnTo>
                  <a:lnTo>
                    <a:pt x="820" y="356"/>
                  </a:lnTo>
                  <a:lnTo>
                    <a:pt x="816" y="352"/>
                  </a:lnTo>
                  <a:lnTo>
                    <a:pt x="812" y="316"/>
                  </a:lnTo>
                  <a:lnTo>
                    <a:pt x="808" y="256"/>
                  </a:lnTo>
                  <a:lnTo>
                    <a:pt x="804" y="200"/>
                  </a:lnTo>
                  <a:lnTo>
                    <a:pt x="800" y="160"/>
                  </a:lnTo>
                  <a:lnTo>
                    <a:pt x="796" y="144"/>
                  </a:lnTo>
                  <a:lnTo>
                    <a:pt x="792" y="152"/>
                  </a:lnTo>
                  <a:lnTo>
                    <a:pt x="788" y="172"/>
                  </a:lnTo>
                  <a:lnTo>
                    <a:pt x="784" y="196"/>
                  </a:lnTo>
                  <a:lnTo>
                    <a:pt x="780" y="192"/>
                  </a:lnTo>
                  <a:lnTo>
                    <a:pt x="776" y="204"/>
                  </a:lnTo>
                  <a:lnTo>
                    <a:pt x="772" y="180"/>
                  </a:lnTo>
                  <a:lnTo>
                    <a:pt x="768" y="168"/>
                  </a:lnTo>
                  <a:lnTo>
                    <a:pt x="764" y="144"/>
                  </a:lnTo>
                  <a:lnTo>
                    <a:pt x="760" y="100"/>
                  </a:lnTo>
                  <a:lnTo>
                    <a:pt x="756" y="60"/>
                  </a:lnTo>
                  <a:lnTo>
                    <a:pt x="752" y="44"/>
                  </a:lnTo>
                  <a:lnTo>
                    <a:pt x="748" y="28"/>
                  </a:lnTo>
                  <a:lnTo>
                    <a:pt x="744" y="28"/>
                  </a:lnTo>
                  <a:lnTo>
                    <a:pt x="740" y="40"/>
                  </a:lnTo>
                  <a:lnTo>
                    <a:pt x="736" y="32"/>
                  </a:lnTo>
                  <a:lnTo>
                    <a:pt x="732" y="68"/>
                  </a:lnTo>
                  <a:lnTo>
                    <a:pt x="728" y="108"/>
                  </a:lnTo>
                  <a:lnTo>
                    <a:pt x="724" y="132"/>
                  </a:lnTo>
                  <a:lnTo>
                    <a:pt x="720" y="168"/>
                  </a:lnTo>
                  <a:lnTo>
                    <a:pt x="716" y="180"/>
                  </a:lnTo>
                  <a:lnTo>
                    <a:pt x="712" y="192"/>
                  </a:lnTo>
                  <a:lnTo>
                    <a:pt x="708" y="204"/>
                  </a:lnTo>
                  <a:lnTo>
                    <a:pt x="704" y="192"/>
                  </a:lnTo>
                  <a:lnTo>
                    <a:pt x="700" y="204"/>
                  </a:lnTo>
                  <a:lnTo>
                    <a:pt x="696" y="184"/>
                  </a:lnTo>
                  <a:lnTo>
                    <a:pt x="692" y="168"/>
                  </a:lnTo>
                  <a:lnTo>
                    <a:pt x="688" y="148"/>
                  </a:lnTo>
                  <a:lnTo>
                    <a:pt x="684" y="128"/>
                  </a:lnTo>
                  <a:lnTo>
                    <a:pt x="680" y="96"/>
                  </a:lnTo>
                  <a:lnTo>
                    <a:pt x="676" y="68"/>
                  </a:lnTo>
                  <a:lnTo>
                    <a:pt x="672" y="60"/>
                  </a:lnTo>
                  <a:lnTo>
                    <a:pt x="668" y="68"/>
                  </a:lnTo>
                  <a:lnTo>
                    <a:pt x="664" y="84"/>
                  </a:lnTo>
                  <a:lnTo>
                    <a:pt x="660" y="124"/>
                  </a:lnTo>
                  <a:lnTo>
                    <a:pt x="656" y="176"/>
                  </a:lnTo>
                  <a:lnTo>
                    <a:pt x="652" y="204"/>
                  </a:lnTo>
                  <a:lnTo>
                    <a:pt x="648" y="224"/>
                  </a:lnTo>
                  <a:lnTo>
                    <a:pt x="644" y="264"/>
                  </a:lnTo>
                  <a:lnTo>
                    <a:pt x="640" y="284"/>
                  </a:lnTo>
                  <a:lnTo>
                    <a:pt x="636" y="284"/>
                  </a:lnTo>
                  <a:lnTo>
                    <a:pt x="632" y="264"/>
                  </a:lnTo>
                  <a:lnTo>
                    <a:pt x="628" y="260"/>
                  </a:lnTo>
                  <a:lnTo>
                    <a:pt x="624" y="252"/>
                  </a:lnTo>
                  <a:lnTo>
                    <a:pt x="620" y="276"/>
                  </a:lnTo>
                  <a:lnTo>
                    <a:pt x="616" y="300"/>
                  </a:lnTo>
                  <a:lnTo>
                    <a:pt x="612" y="328"/>
                  </a:lnTo>
                  <a:lnTo>
                    <a:pt x="608" y="340"/>
                  </a:lnTo>
                  <a:lnTo>
                    <a:pt x="604" y="336"/>
                  </a:lnTo>
                  <a:lnTo>
                    <a:pt x="600" y="324"/>
                  </a:lnTo>
                  <a:lnTo>
                    <a:pt x="596" y="352"/>
                  </a:lnTo>
                  <a:lnTo>
                    <a:pt x="592" y="376"/>
                  </a:lnTo>
                  <a:lnTo>
                    <a:pt x="588" y="340"/>
                  </a:lnTo>
                  <a:lnTo>
                    <a:pt x="584" y="308"/>
                  </a:lnTo>
                  <a:lnTo>
                    <a:pt x="580" y="260"/>
                  </a:lnTo>
                  <a:lnTo>
                    <a:pt x="576" y="228"/>
                  </a:lnTo>
                  <a:lnTo>
                    <a:pt x="572" y="212"/>
                  </a:lnTo>
                  <a:lnTo>
                    <a:pt x="568" y="228"/>
                  </a:lnTo>
                  <a:lnTo>
                    <a:pt x="564" y="240"/>
                  </a:lnTo>
                  <a:lnTo>
                    <a:pt x="560" y="252"/>
                  </a:lnTo>
                  <a:lnTo>
                    <a:pt x="556" y="224"/>
                  </a:lnTo>
                  <a:lnTo>
                    <a:pt x="552" y="176"/>
                  </a:lnTo>
                  <a:lnTo>
                    <a:pt x="548" y="144"/>
                  </a:lnTo>
                  <a:lnTo>
                    <a:pt x="544" y="112"/>
                  </a:lnTo>
                  <a:lnTo>
                    <a:pt x="540" y="68"/>
                  </a:lnTo>
                  <a:lnTo>
                    <a:pt x="536" y="60"/>
                  </a:lnTo>
                  <a:lnTo>
                    <a:pt x="532" y="68"/>
                  </a:lnTo>
                  <a:lnTo>
                    <a:pt x="528" y="88"/>
                  </a:lnTo>
                  <a:lnTo>
                    <a:pt x="524" y="92"/>
                  </a:lnTo>
                  <a:lnTo>
                    <a:pt x="520" y="100"/>
                  </a:lnTo>
                  <a:lnTo>
                    <a:pt x="516" y="104"/>
                  </a:lnTo>
                  <a:lnTo>
                    <a:pt x="508" y="80"/>
                  </a:lnTo>
                  <a:lnTo>
                    <a:pt x="504" y="76"/>
                  </a:lnTo>
                  <a:lnTo>
                    <a:pt x="500" y="112"/>
                  </a:lnTo>
                  <a:lnTo>
                    <a:pt x="496" y="160"/>
                  </a:lnTo>
                  <a:lnTo>
                    <a:pt x="492" y="216"/>
                  </a:lnTo>
                  <a:lnTo>
                    <a:pt x="488" y="240"/>
                  </a:lnTo>
                  <a:lnTo>
                    <a:pt x="484" y="260"/>
                  </a:lnTo>
                  <a:lnTo>
                    <a:pt x="480" y="280"/>
                  </a:lnTo>
                  <a:lnTo>
                    <a:pt x="476" y="288"/>
                  </a:lnTo>
                  <a:lnTo>
                    <a:pt x="472" y="308"/>
                  </a:lnTo>
                  <a:lnTo>
                    <a:pt x="468" y="320"/>
                  </a:lnTo>
                  <a:lnTo>
                    <a:pt x="464" y="352"/>
                  </a:lnTo>
                  <a:lnTo>
                    <a:pt x="460" y="380"/>
                  </a:lnTo>
                  <a:lnTo>
                    <a:pt x="456" y="380"/>
                  </a:lnTo>
                  <a:lnTo>
                    <a:pt x="452" y="388"/>
                  </a:lnTo>
                  <a:lnTo>
                    <a:pt x="448" y="376"/>
                  </a:lnTo>
                  <a:lnTo>
                    <a:pt x="444" y="324"/>
                  </a:lnTo>
                  <a:lnTo>
                    <a:pt x="440" y="272"/>
                  </a:lnTo>
                  <a:lnTo>
                    <a:pt x="436" y="236"/>
                  </a:lnTo>
                  <a:lnTo>
                    <a:pt x="432" y="240"/>
                  </a:lnTo>
                  <a:lnTo>
                    <a:pt x="428" y="260"/>
                  </a:lnTo>
                  <a:lnTo>
                    <a:pt x="424" y="336"/>
                  </a:lnTo>
                  <a:lnTo>
                    <a:pt x="420" y="364"/>
                  </a:lnTo>
                  <a:lnTo>
                    <a:pt x="416" y="400"/>
                  </a:lnTo>
                  <a:lnTo>
                    <a:pt x="412" y="424"/>
                  </a:lnTo>
                  <a:lnTo>
                    <a:pt x="408" y="404"/>
                  </a:lnTo>
                  <a:lnTo>
                    <a:pt x="404" y="384"/>
                  </a:lnTo>
                  <a:lnTo>
                    <a:pt x="400" y="336"/>
                  </a:lnTo>
                  <a:lnTo>
                    <a:pt x="396" y="324"/>
                  </a:lnTo>
                  <a:lnTo>
                    <a:pt x="392" y="340"/>
                  </a:lnTo>
                  <a:lnTo>
                    <a:pt x="388" y="352"/>
                  </a:lnTo>
                  <a:lnTo>
                    <a:pt x="384" y="360"/>
                  </a:lnTo>
                  <a:lnTo>
                    <a:pt x="380" y="404"/>
                  </a:lnTo>
                  <a:lnTo>
                    <a:pt x="376" y="424"/>
                  </a:lnTo>
                  <a:lnTo>
                    <a:pt x="372" y="424"/>
                  </a:lnTo>
                  <a:lnTo>
                    <a:pt x="368" y="412"/>
                  </a:lnTo>
                  <a:lnTo>
                    <a:pt x="364" y="396"/>
                  </a:lnTo>
                  <a:lnTo>
                    <a:pt x="360" y="416"/>
                  </a:lnTo>
                  <a:lnTo>
                    <a:pt x="356" y="408"/>
                  </a:lnTo>
                  <a:lnTo>
                    <a:pt x="352" y="416"/>
                  </a:lnTo>
                  <a:lnTo>
                    <a:pt x="348" y="420"/>
                  </a:lnTo>
                  <a:lnTo>
                    <a:pt x="344" y="376"/>
                  </a:lnTo>
                  <a:lnTo>
                    <a:pt x="340" y="348"/>
                  </a:lnTo>
                  <a:lnTo>
                    <a:pt x="336" y="324"/>
                  </a:lnTo>
                  <a:lnTo>
                    <a:pt x="332" y="292"/>
                  </a:lnTo>
                  <a:lnTo>
                    <a:pt x="328" y="272"/>
                  </a:lnTo>
                  <a:lnTo>
                    <a:pt x="324" y="280"/>
                  </a:lnTo>
                  <a:lnTo>
                    <a:pt x="320" y="304"/>
                  </a:lnTo>
                  <a:lnTo>
                    <a:pt x="316" y="332"/>
                  </a:lnTo>
                  <a:lnTo>
                    <a:pt x="312" y="364"/>
                  </a:lnTo>
                  <a:lnTo>
                    <a:pt x="308" y="340"/>
                  </a:lnTo>
                  <a:lnTo>
                    <a:pt x="304" y="340"/>
                  </a:lnTo>
                  <a:lnTo>
                    <a:pt x="300" y="324"/>
                  </a:lnTo>
                  <a:lnTo>
                    <a:pt x="296" y="284"/>
                  </a:lnTo>
                  <a:lnTo>
                    <a:pt x="292" y="228"/>
                  </a:lnTo>
                  <a:lnTo>
                    <a:pt x="288" y="196"/>
                  </a:lnTo>
                  <a:lnTo>
                    <a:pt x="284" y="176"/>
                  </a:lnTo>
                  <a:lnTo>
                    <a:pt x="280" y="136"/>
                  </a:lnTo>
                  <a:lnTo>
                    <a:pt x="276" y="124"/>
                  </a:lnTo>
                  <a:lnTo>
                    <a:pt x="272" y="128"/>
                  </a:lnTo>
                  <a:lnTo>
                    <a:pt x="268" y="116"/>
                  </a:lnTo>
                  <a:lnTo>
                    <a:pt x="264" y="140"/>
                  </a:lnTo>
                  <a:lnTo>
                    <a:pt x="260" y="164"/>
                  </a:lnTo>
                  <a:lnTo>
                    <a:pt x="256" y="196"/>
                  </a:lnTo>
                  <a:lnTo>
                    <a:pt x="252" y="216"/>
                  </a:lnTo>
                  <a:lnTo>
                    <a:pt x="248" y="260"/>
                  </a:lnTo>
                  <a:lnTo>
                    <a:pt x="244" y="272"/>
                  </a:lnTo>
                  <a:lnTo>
                    <a:pt x="240" y="276"/>
                  </a:lnTo>
                  <a:lnTo>
                    <a:pt x="236" y="264"/>
                  </a:lnTo>
                  <a:lnTo>
                    <a:pt x="232" y="212"/>
                  </a:lnTo>
                  <a:lnTo>
                    <a:pt x="228" y="180"/>
                  </a:lnTo>
                  <a:lnTo>
                    <a:pt x="224" y="132"/>
                  </a:lnTo>
                  <a:lnTo>
                    <a:pt x="220" y="100"/>
                  </a:lnTo>
                  <a:lnTo>
                    <a:pt x="216" y="92"/>
                  </a:lnTo>
                  <a:lnTo>
                    <a:pt x="212" y="100"/>
                  </a:lnTo>
                  <a:lnTo>
                    <a:pt x="208" y="96"/>
                  </a:lnTo>
                  <a:lnTo>
                    <a:pt x="204" y="116"/>
                  </a:lnTo>
                  <a:lnTo>
                    <a:pt x="200" y="128"/>
                  </a:lnTo>
                  <a:lnTo>
                    <a:pt x="196" y="160"/>
                  </a:lnTo>
                  <a:lnTo>
                    <a:pt x="192" y="180"/>
                  </a:lnTo>
                  <a:lnTo>
                    <a:pt x="188" y="192"/>
                  </a:lnTo>
                  <a:lnTo>
                    <a:pt x="184" y="212"/>
                  </a:lnTo>
                  <a:lnTo>
                    <a:pt x="180" y="184"/>
                  </a:lnTo>
                  <a:lnTo>
                    <a:pt x="176" y="176"/>
                  </a:lnTo>
                  <a:lnTo>
                    <a:pt x="172" y="144"/>
                  </a:lnTo>
                  <a:lnTo>
                    <a:pt x="168" y="112"/>
                  </a:lnTo>
                  <a:lnTo>
                    <a:pt x="164" y="56"/>
                  </a:lnTo>
                  <a:lnTo>
                    <a:pt x="160" y="40"/>
                  </a:lnTo>
                  <a:lnTo>
                    <a:pt x="156" y="32"/>
                  </a:lnTo>
                  <a:lnTo>
                    <a:pt x="152" y="28"/>
                  </a:lnTo>
                  <a:lnTo>
                    <a:pt x="148" y="52"/>
                  </a:lnTo>
                  <a:lnTo>
                    <a:pt x="144" y="60"/>
                  </a:lnTo>
                  <a:lnTo>
                    <a:pt x="140" y="72"/>
                  </a:lnTo>
                  <a:lnTo>
                    <a:pt x="136" y="68"/>
                  </a:lnTo>
                  <a:lnTo>
                    <a:pt x="132" y="100"/>
                  </a:lnTo>
                  <a:lnTo>
                    <a:pt x="128" y="136"/>
                  </a:lnTo>
                  <a:lnTo>
                    <a:pt x="124" y="156"/>
                  </a:lnTo>
                  <a:lnTo>
                    <a:pt x="120" y="180"/>
                  </a:lnTo>
                  <a:lnTo>
                    <a:pt x="116" y="236"/>
                  </a:lnTo>
                  <a:lnTo>
                    <a:pt x="112" y="272"/>
                  </a:lnTo>
                  <a:lnTo>
                    <a:pt x="108" y="276"/>
                  </a:lnTo>
                  <a:lnTo>
                    <a:pt x="104" y="268"/>
                  </a:lnTo>
                  <a:lnTo>
                    <a:pt x="100" y="252"/>
                  </a:lnTo>
                  <a:lnTo>
                    <a:pt x="96" y="228"/>
                  </a:lnTo>
                  <a:lnTo>
                    <a:pt x="92" y="228"/>
                  </a:lnTo>
                  <a:lnTo>
                    <a:pt x="88" y="244"/>
                  </a:lnTo>
                  <a:lnTo>
                    <a:pt x="84" y="216"/>
                  </a:lnTo>
                  <a:lnTo>
                    <a:pt x="80" y="212"/>
                  </a:lnTo>
                  <a:lnTo>
                    <a:pt x="76" y="216"/>
                  </a:lnTo>
                  <a:lnTo>
                    <a:pt x="72" y="228"/>
                  </a:lnTo>
                  <a:lnTo>
                    <a:pt x="68" y="252"/>
                  </a:lnTo>
                  <a:lnTo>
                    <a:pt x="64" y="272"/>
                  </a:lnTo>
                  <a:lnTo>
                    <a:pt x="60" y="304"/>
                  </a:lnTo>
                  <a:lnTo>
                    <a:pt x="56" y="344"/>
                  </a:lnTo>
                  <a:lnTo>
                    <a:pt x="52" y="392"/>
                  </a:lnTo>
                  <a:lnTo>
                    <a:pt x="48" y="452"/>
                  </a:lnTo>
                  <a:lnTo>
                    <a:pt x="44" y="500"/>
                  </a:lnTo>
                  <a:lnTo>
                    <a:pt x="40" y="484"/>
                  </a:lnTo>
                  <a:lnTo>
                    <a:pt x="36" y="484"/>
                  </a:lnTo>
                  <a:lnTo>
                    <a:pt x="32" y="488"/>
                  </a:lnTo>
                  <a:lnTo>
                    <a:pt x="28" y="452"/>
                  </a:lnTo>
                  <a:lnTo>
                    <a:pt x="24" y="412"/>
                  </a:lnTo>
                  <a:lnTo>
                    <a:pt x="20" y="364"/>
                  </a:lnTo>
                  <a:lnTo>
                    <a:pt x="16" y="336"/>
                  </a:lnTo>
                  <a:lnTo>
                    <a:pt x="12" y="296"/>
                  </a:lnTo>
                  <a:lnTo>
                    <a:pt x="8" y="248"/>
                  </a:lnTo>
                  <a:lnTo>
                    <a:pt x="4" y="240"/>
                  </a:lnTo>
                  <a:lnTo>
                    <a:pt x="0" y="240"/>
                  </a:lnTo>
                  <a:lnTo>
                    <a:pt x="0" y="208"/>
                  </a:lnTo>
                  <a:close/>
                </a:path>
              </a:pathLst>
            </a:custGeom>
            <a:solidFill>
              <a:srgbClr val="CCCCCC"/>
            </a:solidFill>
            <a:ln w="9525">
              <a:noFill/>
              <a:round/>
              <a:headEnd/>
              <a:tailEnd/>
            </a:ln>
          </p:spPr>
          <p:txBody>
            <a:bodyPr/>
            <a:lstStyle/>
            <a:p>
              <a:endParaRPr lang="en-GB"/>
            </a:p>
          </p:txBody>
        </p:sp>
        <p:sp>
          <p:nvSpPr>
            <p:cNvPr id="162" name="Freeform 186"/>
            <p:cNvSpPr>
              <a:spLocks/>
            </p:cNvSpPr>
            <p:nvPr/>
          </p:nvSpPr>
          <p:spPr bwMode="auto">
            <a:xfrm>
              <a:off x="7473702" y="4487193"/>
              <a:ext cx="1633537" cy="793750"/>
            </a:xfrm>
            <a:custGeom>
              <a:avLst/>
              <a:gdLst>
                <a:gd name="T0" fmla="*/ 80644962 w 1029"/>
                <a:gd name="T1" fmla="*/ 1139110744 h 500"/>
                <a:gd name="T2" fmla="*/ 171370541 w 1029"/>
                <a:gd name="T3" fmla="*/ 554434438 h 500"/>
                <a:gd name="T4" fmla="*/ 262096145 w 1029"/>
                <a:gd name="T5" fmla="*/ 594756928 h 500"/>
                <a:gd name="T6" fmla="*/ 352821699 w 1029"/>
                <a:gd name="T7" fmla="*/ 110886898 h 500"/>
                <a:gd name="T8" fmla="*/ 443547352 w 1029"/>
                <a:gd name="T9" fmla="*/ 372983133 h 500"/>
                <a:gd name="T10" fmla="*/ 534272906 w 1029"/>
                <a:gd name="T11" fmla="*/ 181451255 h 500"/>
                <a:gd name="T12" fmla="*/ 624998461 w 1029"/>
                <a:gd name="T13" fmla="*/ 574595683 h 500"/>
                <a:gd name="T14" fmla="*/ 715724015 w 1029"/>
                <a:gd name="T15" fmla="*/ 362902511 h 500"/>
                <a:gd name="T16" fmla="*/ 806449569 w 1029"/>
                <a:gd name="T17" fmla="*/ 695563154 h 500"/>
                <a:gd name="T18" fmla="*/ 897175322 w 1029"/>
                <a:gd name="T19" fmla="*/ 947578916 h 500"/>
                <a:gd name="T20" fmla="*/ 987900876 w 1029"/>
                <a:gd name="T21" fmla="*/ 776208134 h 500"/>
                <a:gd name="T22" fmla="*/ 1078626430 w 1029"/>
                <a:gd name="T23" fmla="*/ 584676306 h 500"/>
                <a:gd name="T24" fmla="*/ 1169351984 w 1029"/>
                <a:gd name="T25" fmla="*/ 806450002 h 500"/>
                <a:gd name="T26" fmla="*/ 1260077538 w 1029"/>
                <a:gd name="T27" fmla="*/ 201612500 h 500"/>
                <a:gd name="T28" fmla="*/ 1360883710 w 1029"/>
                <a:gd name="T29" fmla="*/ 90725628 h 500"/>
                <a:gd name="T30" fmla="*/ 1451609264 w 1029"/>
                <a:gd name="T31" fmla="*/ 493950703 h 500"/>
                <a:gd name="T32" fmla="*/ 1542334818 w 1029"/>
                <a:gd name="T33" fmla="*/ 745966266 h 500"/>
                <a:gd name="T34" fmla="*/ 1633060372 w 1029"/>
                <a:gd name="T35" fmla="*/ 493950703 h 500"/>
                <a:gd name="T36" fmla="*/ 1723786323 w 1029"/>
                <a:gd name="T37" fmla="*/ 252015663 h 500"/>
                <a:gd name="T38" fmla="*/ 1814510290 w 1029"/>
                <a:gd name="T39" fmla="*/ 342741266 h 500"/>
                <a:gd name="T40" fmla="*/ 1905235844 w 1029"/>
                <a:gd name="T41" fmla="*/ 80645005 h 500"/>
                <a:gd name="T42" fmla="*/ 1995961398 w 1029"/>
                <a:gd name="T43" fmla="*/ 302418775 h 500"/>
                <a:gd name="T44" fmla="*/ 2086686952 w 1029"/>
                <a:gd name="T45" fmla="*/ 725805021 h 500"/>
                <a:gd name="T46" fmla="*/ 2147483647 w 1029"/>
                <a:gd name="T47" fmla="*/ 443547590 h 500"/>
                <a:gd name="T48" fmla="*/ 2147483647 w 1029"/>
                <a:gd name="T49" fmla="*/ 443547590 h 500"/>
                <a:gd name="T50" fmla="*/ 2147483647 w 1029"/>
                <a:gd name="T51" fmla="*/ 362902511 h 500"/>
                <a:gd name="T52" fmla="*/ 2147483647 w 1029"/>
                <a:gd name="T53" fmla="*/ 352821888 h 500"/>
                <a:gd name="T54" fmla="*/ 2147483647 w 1029"/>
                <a:gd name="T55" fmla="*/ 786288756 h 500"/>
                <a:gd name="T56" fmla="*/ 2147483647 w 1029"/>
                <a:gd name="T57" fmla="*/ 866933935 h 500"/>
                <a:gd name="T58" fmla="*/ 2147483647 w 1029"/>
                <a:gd name="T59" fmla="*/ 423386345 h 500"/>
                <a:gd name="T60" fmla="*/ 2147483647 w 1029"/>
                <a:gd name="T61" fmla="*/ 433466968 h 500"/>
                <a:gd name="T62" fmla="*/ 2147483647 w 1029"/>
                <a:gd name="T63" fmla="*/ 514111948 h 500"/>
                <a:gd name="T64" fmla="*/ 2147483647 w 1029"/>
                <a:gd name="T65" fmla="*/ 524192570 h 500"/>
                <a:gd name="T66" fmla="*/ 2086686952 w 1029"/>
                <a:gd name="T67" fmla="*/ 796369379 h 500"/>
                <a:gd name="T68" fmla="*/ 1995961398 w 1029"/>
                <a:gd name="T69" fmla="*/ 383063756 h 500"/>
                <a:gd name="T70" fmla="*/ 1905235844 w 1029"/>
                <a:gd name="T71" fmla="*/ 151209388 h 500"/>
                <a:gd name="T72" fmla="*/ 1814510290 w 1029"/>
                <a:gd name="T73" fmla="*/ 423386345 h 500"/>
                <a:gd name="T74" fmla="*/ 1723786323 w 1029"/>
                <a:gd name="T75" fmla="*/ 322580020 h 500"/>
                <a:gd name="T76" fmla="*/ 1633060372 w 1029"/>
                <a:gd name="T77" fmla="*/ 564515061 h 500"/>
                <a:gd name="T78" fmla="*/ 1542334818 w 1029"/>
                <a:gd name="T79" fmla="*/ 826611247 h 500"/>
                <a:gd name="T80" fmla="*/ 1451609264 w 1029"/>
                <a:gd name="T81" fmla="*/ 574595683 h 500"/>
                <a:gd name="T82" fmla="*/ 1360883710 w 1029"/>
                <a:gd name="T83" fmla="*/ 171370633 h 500"/>
                <a:gd name="T84" fmla="*/ 1260077538 w 1029"/>
                <a:gd name="T85" fmla="*/ 282257530 h 500"/>
                <a:gd name="T86" fmla="*/ 1169351984 w 1029"/>
                <a:gd name="T87" fmla="*/ 887095180 h 500"/>
                <a:gd name="T88" fmla="*/ 1078626430 w 1029"/>
                <a:gd name="T89" fmla="*/ 655240663 h 500"/>
                <a:gd name="T90" fmla="*/ 987900876 w 1029"/>
                <a:gd name="T91" fmla="*/ 856853313 h 500"/>
                <a:gd name="T92" fmla="*/ 897175322 w 1029"/>
                <a:gd name="T93" fmla="*/ 1028223896 h 500"/>
                <a:gd name="T94" fmla="*/ 806449569 w 1029"/>
                <a:gd name="T95" fmla="*/ 766127511 h 500"/>
                <a:gd name="T96" fmla="*/ 715724015 w 1029"/>
                <a:gd name="T97" fmla="*/ 443547590 h 500"/>
                <a:gd name="T98" fmla="*/ 624998461 w 1029"/>
                <a:gd name="T99" fmla="*/ 655240663 h 500"/>
                <a:gd name="T100" fmla="*/ 534272906 w 1029"/>
                <a:gd name="T101" fmla="*/ 252015663 h 500"/>
                <a:gd name="T102" fmla="*/ 443547352 w 1029"/>
                <a:gd name="T103" fmla="*/ 443547590 h 500"/>
                <a:gd name="T104" fmla="*/ 352821699 w 1029"/>
                <a:gd name="T105" fmla="*/ 181451255 h 500"/>
                <a:gd name="T106" fmla="*/ 262096145 w 1029"/>
                <a:gd name="T107" fmla="*/ 675401909 h 500"/>
                <a:gd name="T108" fmla="*/ 171370541 w 1029"/>
                <a:gd name="T109" fmla="*/ 635079418 h 500"/>
                <a:gd name="T110" fmla="*/ 80644962 w 1029"/>
                <a:gd name="T111" fmla="*/ 1229836347 h 500"/>
                <a:gd name="T112" fmla="*/ 0 w 1029"/>
                <a:gd name="T113" fmla="*/ 524192570 h 5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500"/>
                <a:gd name="T173" fmla="*/ 1029 w 1029"/>
                <a:gd name="T174" fmla="*/ 500 h 5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500">
                  <a:moveTo>
                    <a:pt x="0" y="208"/>
                  </a:moveTo>
                  <a:lnTo>
                    <a:pt x="4" y="212"/>
                  </a:lnTo>
                  <a:lnTo>
                    <a:pt x="8" y="220"/>
                  </a:lnTo>
                  <a:lnTo>
                    <a:pt x="12" y="264"/>
                  </a:lnTo>
                  <a:lnTo>
                    <a:pt x="16" y="304"/>
                  </a:lnTo>
                  <a:lnTo>
                    <a:pt x="20" y="332"/>
                  </a:lnTo>
                  <a:lnTo>
                    <a:pt x="24" y="380"/>
                  </a:lnTo>
                  <a:lnTo>
                    <a:pt x="28" y="420"/>
                  </a:lnTo>
                  <a:lnTo>
                    <a:pt x="32" y="452"/>
                  </a:lnTo>
                  <a:lnTo>
                    <a:pt x="36" y="448"/>
                  </a:lnTo>
                  <a:lnTo>
                    <a:pt x="40" y="448"/>
                  </a:lnTo>
                  <a:lnTo>
                    <a:pt x="44" y="464"/>
                  </a:lnTo>
                  <a:lnTo>
                    <a:pt x="48" y="416"/>
                  </a:lnTo>
                  <a:lnTo>
                    <a:pt x="52" y="360"/>
                  </a:lnTo>
                  <a:lnTo>
                    <a:pt x="56" y="312"/>
                  </a:lnTo>
                  <a:lnTo>
                    <a:pt x="60" y="276"/>
                  </a:lnTo>
                  <a:lnTo>
                    <a:pt x="64" y="244"/>
                  </a:lnTo>
                  <a:lnTo>
                    <a:pt x="68" y="220"/>
                  </a:lnTo>
                  <a:lnTo>
                    <a:pt x="72" y="196"/>
                  </a:lnTo>
                  <a:lnTo>
                    <a:pt x="76" y="188"/>
                  </a:lnTo>
                  <a:lnTo>
                    <a:pt x="80" y="184"/>
                  </a:lnTo>
                  <a:lnTo>
                    <a:pt x="84" y="184"/>
                  </a:lnTo>
                  <a:lnTo>
                    <a:pt x="88" y="216"/>
                  </a:lnTo>
                  <a:lnTo>
                    <a:pt x="92" y="200"/>
                  </a:lnTo>
                  <a:lnTo>
                    <a:pt x="96" y="196"/>
                  </a:lnTo>
                  <a:lnTo>
                    <a:pt x="100" y="224"/>
                  </a:lnTo>
                  <a:lnTo>
                    <a:pt x="104" y="236"/>
                  </a:lnTo>
                  <a:lnTo>
                    <a:pt x="108" y="244"/>
                  </a:lnTo>
                  <a:lnTo>
                    <a:pt x="112" y="244"/>
                  </a:lnTo>
                  <a:lnTo>
                    <a:pt x="116" y="208"/>
                  </a:lnTo>
                  <a:lnTo>
                    <a:pt x="120" y="148"/>
                  </a:lnTo>
                  <a:lnTo>
                    <a:pt x="124" y="128"/>
                  </a:lnTo>
                  <a:lnTo>
                    <a:pt x="128" y="108"/>
                  </a:lnTo>
                  <a:lnTo>
                    <a:pt x="132" y="72"/>
                  </a:lnTo>
                  <a:lnTo>
                    <a:pt x="136" y="36"/>
                  </a:lnTo>
                  <a:lnTo>
                    <a:pt x="140" y="44"/>
                  </a:lnTo>
                  <a:lnTo>
                    <a:pt x="144" y="28"/>
                  </a:lnTo>
                  <a:lnTo>
                    <a:pt x="148" y="24"/>
                  </a:lnTo>
                  <a:lnTo>
                    <a:pt x="152" y="0"/>
                  </a:lnTo>
                  <a:lnTo>
                    <a:pt x="156" y="4"/>
                  </a:lnTo>
                  <a:lnTo>
                    <a:pt x="160" y="12"/>
                  </a:lnTo>
                  <a:lnTo>
                    <a:pt x="164" y="24"/>
                  </a:lnTo>
                  <a:lnTo>
                    <a:pt x="168" y="84"/>
                  </a:lnTo>
                  <a:lnTo>
                    <a:pt x="172" y="116"/>
                  </a:lnTo>
                  <a:lnTo>
                    <a:pt x="176" y="148"/>
                  </a:lnTo>
                  <a:lnTo>
                    <a:pt x="180" y="156"/>
                  </a:lnTo>
                  <a:lnTo>
                    <a:pt x="184" y="184"/>
                  </a:lnTo>
                  <a:lnTo>
                    <a:pt x="188" y="160"/>
                  </a:lnTo>
                  <a:lnTo>
                    <a:pt x="192" y="152"/>
                  </a:lnTo>
                  <a:lnTo>
                    <a:pt x="196" y="132"/>
                  </a:lnTo>
                  <a:lnTo>
                    <a:pt x="200" y="96"/>
                  </a:lnTo>
                  <a:lnTo>
                    <a:pt x="204" y="88"/>
                  </a:lnTo>
                  <a:lnTo>
                    <a:pt x="208" y="68"/>
                  </a:lnTo>
                  <a:lnTo>
                    <a:pt x="212" y="72"/>
                  </a:lnTo>
                  <a:lnTo>
                    <a:pt x="216" y="64"/>
                  </a:lnTo>
                  <a:lnTo>
                    <a:pt x="220" y="72"/>
                  </a:lnTo>
                  <a:lnTo>
                    <a:pt x="224" y="104"/>
                  </a:lnTo>
                  <a:lnTo>
                    <a:pt x="228" y="152"/>
                  </a:lnTo>
                  <a:lnTo>
                    <a:pt x="232" y="184"/>
                  </a:lnTo>
                  <a:lnTo>
                    <a:pt x="236" y="232"/>
                  </a:lnTo>
                  <a:lnTo>
                    <a:pt x="240" y="248"/>
                  </a:lnTo>
                  <a:lnTo>
                    <a:pt x="244" y="244"/>
                  </a:lnTo>
                  <a:lnTo>
                    <a:pt x="248" y="228"/>
                  </a:lnTo>
                  <a:lnTo>
                    <a:pt x="252" y="188"/>
                  </a:lnTo>
                  <a:lnTo>
                    <a:pt x="256" y="168"/>
                  </a:lnTo>
                  <a:lnTo>
                    <a:pt x="260" y="136"/>
                  </a:lnTo>
                  <a:lnTo>
                    <a:pt x="264" y="112"/>
                  </a:lnTo>
                  <a:lnTo>
                    <a:pt x="268" y="88"/>
                  </a:lnTo>
                  <a:lnTo>
                    <a:pt x="272" y="96"/>
                  </a:lnTo>
                  <a:lnTo>
                    <a:pt x="276" y="92"/>
                  </a:lnTo>
                  <a:lnTo>
                    <a:pt x="280" y="108"/>
                  </a:lnTo>
                  <a:lnTo>
                    <a:pt x="284" y="144"/>
                  </a:lnTo>
                  <a:lnTo>
                    <a:pt x="288" y="168"/>
                  </a:lnTo>
                  <a:lnTo>
                    <a:pt x="292" y="200"/>
                  </a:lnTo>
                  <a:lnTo>
                    <a:pt x="296" y="252"/>
                  </a:lnTo>
                  <a:lnTo>
                    <a:pt x="300" y="292"/>
                  </a:lnTo>
                  <a:lnTo>
                    <a:pt x="304" y="308"/>
                  </a:lnTo>
                  <a:lnTo>
                    <a:pt x="308" y="308"/>
                  </a:lnTo>
                  <a:lnTo>
                    <a:pt x="312" y="332"/>
                  </a:lnTo>
                  <a:lnTo>
                    <a:pt x="316" y="300"/>
                  </a:lnTo>
                  <a:lnTo>
                    <a:pt x="320" y="276"/>
                  </a:lnTo>
                  <a:lnTo>
                    <a:pt x="324" y="248"/>
                  </a:lnTo>
                  <a:lnTo>
                    <a:pt x="328" y="240"/>
                  </a:lnTo>
                  <a:lnTo>
                    <a:pt x="332" y="260"/>
                  </a:lnTo>
                  <a:lnTo>
                    <a:pt x="336" y="292"/>
                  </a:lnTo>
                  <a:lnTo>
                    <a:pt x="340" y="316"/>
                  </a:lnTo>
                  <a:lnTo>
                    <a:pt x="344" y="344"/>
                  </a:lnTo>
                  <a:lnTo>
                    <a:pt x="348" y="388"/>
                  </a:lnTo>
                  <a:lnTo>
                    <a:pt x="352" y="380"/>
                  </a:lnTo>
                  <a:lnTo>
                    <a:pt x="356" y="376"/>
                  </a:lnTo>
                  <a:lnTo>
                    <a:pt x="360" y="384"/>
                  </a:lnTo>
                  <a:lnTo>
                    <a:pt x="364" y="360"/>
                  </a:lnTo>
                  <a:lnTo>
                    <a:pt x="368" y="376"/>
                  </a:lnTo>
                  <a:lnTo>
                    <a:pt x="372" y="392"/>
                  </a:lnTo>
                  <a:lnTo>
                    <a:pt x="376" y="388"/>
                  </a:lnTo>
                  <a:lnTo>
                    <a:pt x="380" y="368"/>
                  </a:lnTo>
                  <a:lnTo>
                    <a:pt x="384" y="328"/>
                  </a:lnTo>
                  <a:lnTo>
                    <a:pt x="388" y="320"/>
                  </a:lnTo>
                  <a:lnTo>
                    <a:pt x="392" y="308"/>
                  </a:lnTo>
                  <a:lnTo>
                    <a:pt x="396" y="296"/>
                  </a:lnTo>
                  <a:lnTo>
                    <a:pt x="400" y="304"/>
                  </a:lnTo>
                  <a:lnTo>
                    <a:pt x="404" y="348"/>
                  </a:lnTo>
                  <a:lnTo>
                    <a:pt x="408" y="368"/>
                  </a:lnTo>
                  <a:lnTo>
                    <a:pt x="412" y="392"/>
                  </a:lnTo>
                  <a:lnTo>
                    <a:pt x="416" y="368"/>
                  </a:lnTo>
                  <a:lnTo>
                    <a:pt x="420" y="332"/>
                  </a:lnTo>
                  <a:lnTo>
                    <a:pt x="424" y="304"/>
                  </a:lnTo>
                  <a:lnTo>
                    <a:pt x="428" y="232"/>
                  </a:lnTo>
                  <a:lnTo>
                    <a:pt x="432" y="208"/>
                  </a:lnTo>
                  <a:lnTo>
                    <a:pt x="436" y="204"/>
                  </a:lnTo>
                  <a:lnTo>
                    <a:pt x="440" y="240"/>
                  </a:lnTo>
                  <a:lnTo>
                    <a:pt x="444" y="292"/>
                  </a:lnTo>
                  <a:lnTo>
                    <a:pt x="448" y="344"/>
                  </a:lnTo>
                  <a:lnTo>
                    <a:pt x="452" y="356"/>
                  </a:lnTo>
                  <a:lnTo>
                    <a:pt x="456" y="348"/>
                  </a:lnTo>
                  <a:lnTo>
                    <a:pt x="460" y="348"/>
                  </a:lnTo>
                  <a:lnTo>
                    <a:pt x="464" y="320"/>
                  </a:lnTo>
                  <a:lnTo>
                    <a:pt x="468" y="288"/>
                  </a:lnTo>
                  <a:lnTo>
                    <a:pt x="472" y="280"/>
                  </a:lnTo>
                  <a:lnTo>
                    <a:pt x="476" y="256"/>
                  </a:lnTo>
                  <a:lnTo>
                    <a:pt x="480" y="248"/>
                  </a:lnTo>
                  <a:lnTo>
                    <a:pt x="484" y="232"/>
                  </a:lnTo>
                  <a:lnTo>
                    <a:pt x="488" y="208"/>
                  </a:lnTo>
                  <a:lnTo>
                    <a:pt x="492" y="184"/>
                  </a:lnTo>
                  <a:lnTo>
                    <a:pt x="496" y="128"/>
                  </a:lnTo>
                  <a:lnTo>
                    <a:pt x="500" y="80"/>
                  </a:lnTo>
                  <a:lnTo>
                    <a:pt x="504" y="48"/>
                  </a:lnTo>
                  <a:lnTo>
                    <a:pt x="508" y="52"/>
                  </a:lnTo>
                  <a:lnTo>
                    <a:pt x="516" y="76"/>
                  </a:lnTo>
                  <a:lnTo>
                    <a:pt x="520" y="72"/>
                  </a:lnTo>
                  <a:lnTo>
                    <a:pt x="524" y="64"/>
                  </a:lnTo>
                  <a:lnTo>
                    <a:pt x="528" y="56"/>
                  </a:lnTo>
                  <a:lnTo>
                    <a:pt x="532" y="36"/>
                  </a:lnTo>
                  <a:lnTo>
                    <a:pt x="536" y="32"/>
                  </a:lnTo>
                  <a:lnTo>
                    <a:pt x="540" y="36"/>
                  </a:lnTo>
                  <a:lnTo>
                    <a:pt x="544" y="84"/>
                  </a:lnTo>
                  <a:lnTo>
                    <a:pt x="548" y="112"/>
                  </a:lnTo>
                  <a:lnTo>
                    <a:pt x="552" y="148"/>
                  </a:lnTo>
                  <a:lnTo>
                    <a:pt x="556" y="196"/>
                  </a:lnTo>
                  <a:lnTo>
                    <a:pt x="560" y="220"/>
                  </a:lnTo>
                  <a:lnTo>
                    <a:pt x="564" y="208"/>
                  </a:lnTo>
                  <a:lnTo>
                    <a:pt x="568" y="200"/>
                  </a:lnTo>
                  <a:lnTo>
                    <a:pt x="572" y="184"/>
                  </a:lnTo>
                  <a:lnTo>
                    <a:pt x="576" y="196"/>
                  </a:lnTo>
                  <a:lnTo>
                    <a:pt x="580" y="228"/>
                  </a:lnTo>
                  <a:lnTo>
                    <a:pt x="584" y="276"/>
                  </a:lnTo>
                  <a:lnTo>
                    <a:pt x="588" y="308"/>
                  </a:lnTo>
                  <a:lnTo>
                    <a:pt x="592" y="344"/>
                  </a:lnTo>
                  <a:lnTo>
                    <a:pt x="596" y="320"/>
                  </a:lnTo>
                  <a:lnTo>
                    <a:pt x="600" y="292"/>
                  </a:lnTo>
                  <a:lnTo>
                    <a:pt x="604" y="304"/>
                  </a:lnTo>
                  <a:lnTo>
                    <a:pt x="608" y="308"/>
                  </a:lnTo>
                  <a:lnTo>
                    <a:pt x="612" y="296"/>
                  </a:lnTo>
                  <a:lnTo>
                    <a:pt x="616" y="268"/>
                  </a:lnTo>
                  <a:lnTo>
                    <a:pt x="620" y="244"/>
                  </a:lnTo>
                  <a:lnTo>
                    <a:pt x="624" y="220"/>
                  </a:lnTo>
                  <a:lnTo>
                    <a:pt x="628" y="232"/>
                  </a:lnTo>
                  <a:lnTo>
                    <a:pt x="632" y="236"/>
                  </a:lnTo>
                  <a:lnTo>
                    <a:pt x="636" y="252"/>
                  </a:lnTo>
                  <a:lnTo>
                    <a:pt x="640" y="252"/>
                  </a:lnTo>
                  <a:lnTo>
                    <a:pt x="644" y="232"/>
                  </a:lnTo>
                  <a:lnTo>
                    <a:pt x="648" y="196"/>
                  </a:lnTo>
                  <a:lnTo>
                    <a:pt x="652" y="176"/>
                  </a:lnTo>
                  <a:lnTo>
                    <a:pt x="656" y="144"/>
                  </a:lnTo>
                  <a:lnTo>
                    <a:pt x="660" y="96"/>
                  </a:lnTo>
                  <a:lnTo>
                    <a:pt x="664" y="52"/>
                  </a:lnTo>
                  <a:lnTo>
                    <a:pt x="668" y="40"/>
                  </a:lnTo>
                  <a:lnTo>
                    <a:pt x="672" y="28"/>
                  </a:lnTo>
                  <a:lnTo>
                    <a:pt x="676" y="36"/>
                  </a:lnTo>
                  <a:lnTo>
                    <a:pt x="680" y="64"/>
                  </a:lnTo>
                  <a:lnTo>
                    <a:pt x="684" y="100"/>
                  </a:lnTo>
                  <a:lnTo>
                    <a:pt x="688" y="120"/>
                  </a:lnTo>
                  <a:lnTo>
                    <a:pt x="692" y="140"/>
                  </a:lnTo>
                  <a:lnTo>
                    <a:pt x="696" y="152"/>
                  </a:lnTo>
                  <a:lnTo>
                    <a:pt x="700" y="172"/>
                  </a:lnTo>
                  <a:lnTo>
                    <a:pt x="704" y="160"/>
                  </a:lnTo>
                  <a:lnTo>
                    <a:pt x="708" y="176"/>
                  </a:lnTo>
                  <a:lnTo>
                    <a:pt x="712" y="160"/>
                  </a:lnTo>
                  <a:lnTo>
                    <a:pt x="716" y="152"/>
                  </a:lnTo>
                  <a:lnTo>
                    <a:pt x="720" y="136"/>
                  </a:lnTo>
                  <a:lnTo>
                    <a:pt x="724" y="104"/>
                  </a:lnTo>
                  <a:lnTo>
                    <a:pt x="728" y="80"/>
                  </a:lnTo>
                  <a:lnTo>
                    <a:pt x="732" y="40"/>
                  </a:lnTo>
                  <a:lnTo>
                    <a:pt x="736" y="4"/>
                  </a:lnTo>
                  <a:lnTo>
                    <a:pt x="740" y="8"/>
                  </a:lnTo>
                  <a:lnTo>
                    <a:pt x="744" y="0"/>
                  </a:lnTo>
                  <a:lnTo>
                    <a:pt x="748" y="0"/>
                  </a:lnTo>
                  <a:lnTo>
                    <a:pt x="752" y="16"/>
                  </a:lnTo>
                  <a:lnTo>
                    <a:pt x="756" y="32"/>
                  </a:lnTo>
                  <a:lnTo>
                    <a:pt x="760" y="68"/>
                  </a:lnTo>
                  <a:lnTo>
                    <a:pt x="764" y="112"/>
                  </a:lnTo>
                  <a:lnTo>
                    <a:pt x="768" y="140"/>
                  </a:lnTo>
                  <a:lnTo>
                    <a:pt x="772" y="152"/>
                  </a:lnTo>
                  <a:lnTo>
                    <a:pt x="776" y="176"/>
                  </a:lnTo>
                  <a:lnTo>
                    <a:pt x="780" y="160"/>
                  </a:lnTo>
                  <a:lnTo>
                    <a:pt x="784" y="164"/>
                  </a:lnTo>
                  <a:lnTo>
                    <a:pt x="788" y="144"/>
                  </a:lnTo>
                  <a:lnTo>
                    <a:pt x="792" y="120"/>
                  </a:lnTo>
                  <a:lnTo>
                    <a:pt x="796" y="116"/>
                  </a:lnTo>
                  <a:lnTo>
                    <a:pt x="800" y="132"/>
                  </a:lnTo>
                  <a:lnTo>
                    <a:pt x="804" y="168"/>
                  </a:lnTo>
                  <a:lnTo>
                    <a:pt x="808" y="224"/>
                  </a:lnTo>
                  <a:lnTo>
                    <a:pt x="812" y="284"/>
                  </a:lnTo>
                  <a:lnTo>
                    <a:pt x="816" y="320"/>
                  </a:lnTo>
                  <a:lnTo>
                    <a:pt x="820" y="324"/>
                  </a:lnTo>
                  <a:lnTo>
                    <a:pt x="824" y="308"/>
                  </a:lnTo>
                  <a:lnTo>
                    <a:pt x="828" y="288"/>
                  </a:lnTo>
                  <a:lnTo>
                    <a:pt x="832" y="272"/>
                  </a:lnTo>
                  <a:lnTo>
                    <a:pt x="837" y="260"/>
                  </a:lnTo>
                  <a:lnTo>
                    <a:pt x="841" y="268"/>
                  </a:lnTo>
                  <a:lnTo>
                    <a:pt x="845" y="232"/>
                  </a:lnTo>
                  <a:lnTo>
                    <a:pt x="849" y="216"/>
                  </a:lnTo>
                  <a:lnTo>
                    <a:pt x="853" y="184"/>
                  </a:lnTo>
                  <a:lnTo>
                    <a:pt x="857" y="188"/>
                  </a:lnTo>
                  <a:lnTo>
                    <a:pt x="861" y="172"/>
                  </a:lnTo>
                  <a:lnTo>
                    <a:pt x="865" y="176"/>
                  </a:lnTo>
                  <a:lnTo>
                    <a:pt x="869" y="184"/>
                  </a:lnTo>
                  <a:lnTo>
                    <a:pt x="873" y="192"/>
                  </a:lnTo>
                  <a:lnTo>
                    <a:pt x="877" y="188"/>
                  </a:lnTo>
                  <a:lnTo>
                    <a:pt x="881" y="156"/>
                  </a:lnTo>
                  <a:lnTo>
                    <a:pt x="885" y="148"/>
                  </a:lnTo>
                  <a:lnTo>
                    <a:pt x="889" y="140"/>
                  </a:lnTo>
                  <a:lnTo>
                    <a:pt x="893" y="140"/>
                  </a:lnTo>
                  <a:lnTo>
                    <a:pt x="897" y="156"/>
                  </a:lnTo>
                  <a:lnTo>
                    <a:pt x="901" y="176"/>
                  </a:lnTo>
                  <a:lnTo>
                    <a:pt x="905" y="192"/>
                  </a:lnTo>
                  <a:lnTo>
                    <a:pt x="909" y="216"/>
                  </a:lnTo>
                  <a:lnTo>
                    <a:pt x="913" y="236"/>
                  </a:lnTo>
                  <a:lnTo>
                    <a:pt x="917" y="216"/>
                  </a:lnTo>
                  <a:lnTo>
                    <a:pt x="921" y="176"/>
                  </a:lnTo>
                  <a:lnTo>
                    <a:pt x="925" y="152"/>
                  </a:lnTo>
                  <a:lnTo>
                    <a:pt x="929" y="140"/>
                  </a:lnTo>
                  <a:lnTo>
                    <a:pt x="933" y="140"/>
                  </a:lnTo>
                  <a:lnTo>
                    <a:pt x="937" y="144"/>
                  </a:lnTo>
                  <a:lnTo>
                    <a:pt x="941" y="164"/>
                  </a:lnTo>
                  <a:lnTo>
                    <a:pt x="945" y="192"/>
                  </a:lnTo>
                  <a:lnTo>
                    <a:pt x="949" y="224"/>
                  </a:lnTo>
                  <a:lnTo>
                    <a:pt x="953" y="248"/>
                  </a:lnTo>
                  <a:lnTo>
                    <a:pt x="957" y="248"/>
                  </a:lnTo>
                  <a:lnTo>
                    <a:pt x="961" y="224"/>
                  </a:lnTo>
                  <a:lnTo>
                    <a:pt x="965" y="196"/>
                  </a:lnTo>
                  <a:lnTo>
                    <a:pt x="969" y="164"/>
                  </a:lnTo>
                  <a:lnTo>
                    <a:pt x="973" y="140"/>
                  </a:lnTo>
                  <a:lnTo>
                    <a:pt x="977" y="112"/>
                  </a:lnTo>
                  <a:lnTo>
                    <a:pt x="981" y="104"/>
                  </a:lnTo>
                  <a:lnTo>
                    <a:pt x="985" y="92"/>
                  </a:lnTo>
                  <a:lnTo>
                    <a:pt x="989" y="96"/>
                  </a:lnTo>
                  <a:lnTo>
                    <a:pt x="993" y="156"/>
                  </a:lnTo>
                  <a:lnTo>
                    <a:pt x="997" y="204"/>
                  </a:lnTo>
                  <a:lnTo>
                    <a:pt x="1001" y="264"/>
                  </a:lnTo>
                  <a:lnTo>
                    <a:pt x="1005" y="296"/>
                  </a:lnTo>
                  <a:lnTo>
                    <a:pt x="1009" y="312"/>
                  </a:lnTo>
                  <a:lnTo>
                    <a:pt x="1013" y="324"/>
                  </a:lnTo>
                  <a:lnTo>
                    <a:pt x="1017" y="312"/>
                  </a:lnTo>
                  <a:lnTo>
                    <a:pt x="1021" y="284"/>
                  </a:lnTo>
                  <a:lnTo>
                    <a:pt x="1029" y="264"/>
                  </a:lnTo>
                  <a:lnTo>
                    <a:pt x="1029" y="296"/>
                  </a:lnTo>
                  <a:lnTo>
                    <a:pt x="1021" y="312"/>
                  </a:lnTo>
                  <a:lnTo>
                    <a:pt x="1017" y="344"/>
                  </a:lnTo>
                  <a:lnTo>
                    <a:pt x="1013" y="356"/>
                  </a:lnTo>
                  <a:lnTo>
                    <a:pt x="1009" y="344"/>
                  </a:lnTo>
                  <a:lnTo>
                    <a:pt x="1005" y="328"/>
                  </a:lnTo>
                  <a:lnTo>
                    <a:pt x="1001" y="296"/>
                  </a:lnTo>
                  <a:lnTo>
                    <a:pt x="997" y="232"/>
                  </a:lnTo>
                  <a:lnTo>
                    <a:pt x="993" y="184"/>
                  </a:lnTo>
                  <a:lnTo>
                    <a:pt x="989" y="128"/>
                  </a:lnTo>
                  <a:lnTo>
                    <a:pt x="985" y="120"/>
                  </a:lnTo>
                  <a:lnTo>
                    <a:pt x="981" y="136"/>
                  </a:lnTo>
                  <a:lnTo>
                    <a:pt x="977" y="140"/>
                  </a:lnTo>
                  <a:lnTo>
                    <a:pt x="973" y="168"/>
                  </a:lnTo>
                  <a:lnTo>
                    <a:pt x="969" y="196"/>
                  </a:lnTo>
                  <a:lnTo>
                    <a:pt x="965" y="228"/>
                  </a:lnTo>
                  <a:lnTo>
                    <a:pt x="961" y="256"/>
                  </a:lnTo>
                  <a:lnTo>
                    <a:pt x="957" y="280"/>
                  </a:lnTo>
                  <a:lnTo>
                    <a:pt x="953" y="280"/>
                  </a:lnTo>
                  <a:lnTo>
                    <a:pt x="949" y="252"/>
                  </a:lnTo>
                  <a:lnTo>
                    <a:pt x="945" y="224"/>
                  </a:lnTo>
                  <a:lnTo>
                    <a:pt x="941" y="196"/>
                  </a:lnTo>
                  <a:lnTo>
                    <a:pt x="937" y="172"/>
                  </a:lnTo>
                  <a:lnTo>
                    <a:pt x="933" y="172"/>
                  </a:lnTo>
                  <a:lnTo>
                    <a:pt x="929" y="168"/>
                  </a:lnTo>
                  <a:lnTo>
                    <a:pt x="925" y="180"/>
                  </a:lnTo>
                  <a:lnTo>
                    <a:pt x="921" y="204"/>
                  </a:lnTo>
                  <a:lnTo>
                    <a:pt x="917" y="244"/>
                  </a:lnTo>
                  <a:lnTo>
                    <a:pt x="913" y="264"/>
                  </a:lnTo>
                  <a:lnTo>
                    <a:pt x="909" y="248"/>
                  </a:lnTo>
                  <a:lnTo>
                    <a:pt x="905" y="220"/>
                  </a:lnTo>
                  <a:lnTo>
                    <a:pt x="901" y="204"/>
                  </a:lnTo>
                  <a:lnTo>
                    <a:pt x="897" y="184"/>
                  </a:lnTo>
                  <a:lnTo>
                    <a:pt x="893" y="168"/>
                  </a:lnTo>
                  <a:lnTo>
                    <a:pt x="889" y="168"/>
                  </a:lnTo>
                  <a:lnTo>
                    <a:pt x="885" y="176"/>
                  </a:lnTo>
                  <a:lnTo>
                    <a:pt x="881" y="184"/>
                  </a:lnTo>
                  <a:lnTo>
                    <a:pt x="877" y="220"/>
                  </a:lnTo>
                  <a:lnTo>
                    <a:pt x="873" y="220"/>
                  </a:lnTo>
                  <a:lnTo>
                    <a:pt x="869" y="216"/>
                  </a:lnTo>
                  <a:lnTo>
                    <a:pt x="865" y="208"/>
                  </a:lnTo>
                  <a:lnTo>
                    <a:pt x="861" y="200"/>
                  </a:lnTo>
                  <a:lnTo>
                    <a:pt x="857" y="216"/>
                  </a:lnTo>
                  <a:lnTo>
                    <a:pt x="853" y="212"/>
                  </a:lnTo>
                  <a:lnTo>
                    <a:pt x="849" y="244"/>
                  </a:lnTo>
                  <a:lnTo>
                    <a:pt x="845" y="260"/>
                  </a:lnTo>
                  <a:lnTo>
                    <a:pt x="841" y="296"/>
                  </a:lnTo>
                  <a:lnTo>
                    <a:pt x="837" y="292"/>
                  </a:lnTo>
                  <a:lnTo>
                    <a:pt x="832" y="304"/>
                  </a:lnTo>
                  <a:lnTo>
                    <a:pt x="828" y="316"/>
                  </a:lnTo>
                  <a:lnTo>
                    <a:pt x="824" y="340"/>
                  </a:lnTo>
                  <a:lnTo>
                    <a:pt x="820" y="356"/>
                  </a:lnTo>
                  <a:lnTo>
                    <a:pt x="816" y="352"/>
                  </a:lnTo>
                  <a:lnTo>
                    <a:pt x="812" y="316"/>
                  </a:lnTo>
                  <a:lnTo>
                    <a:pt x="808" y="256"/>
                  </a:lnTo>
                  <a:lnTo>
                    <a:pt x="804" y="200"/>
                  </a:lnTo>
                  <a:lnTo>
                    <a:pt x="800" y="160"/>
                  </a:lnTo>
                  <a:lnTo>
                    <a:pt x="796" y="144"/>
                  </a:lnTo>
                  <a:lnTo>
                    <a:pt x="792" y="152"/>
                  </a:lnTo>
                  <a:lnTo>
                    <a:pt x="788" y="172"/>
                  </a:lnTo>
                  <a:lnTo>
                    <a:pt x="784" y="196"/>
                  </a:lnTo>
                  <a:lnTo>
                    <a:pt x="780" y="192"/>
                  </a:lnTo>
                  <a:lnTo>
                    <a:pt x="776" y="204"/>
                  </a:lnTo>
                  <a:lnTo>
                    <a:pt x="772" y="180"/>
                  </a:lnTo>
                  <a:lnTo>
                    <a:pt x="768" y="168"/>
                  </a:lnTo>
                  <a:lnTo>
                    <a:pt x="764" y="144"/>
                  </a:lnTo>
                  <a:lnTo>
                    <a:pt x="760" y="100"/>
                  </a:lnTo>
                  <a:lnTo>
                    <a:pt x="756" y="60"/>
                  </a:lnTo>
                  <a:lnTo>
                    <a:pt x="752" y="44"/>
                  </a:lnTo>
                  <a:lnTo>
                    <a:pt x="748" y="28"/>
                  </a:lnTo>
                  <a:lnTo>
                    <a:pt x="744" y="28"/>
                  </a:lnTo>
                  <a:lnTo>
                    <a:pt x="740" y="40"/>
                  </a:lnTo>
                  <a:lnTo>
                    <a:pt x="736" y="32"/>
                  </a:lnTo>
                  <a:lnTo>
                    <a:pt x="732" y="68"/>
                  </a:lnTo>
                  <a:lnTo>
                    <a:pt x="728" y="108"/>
                  </a:lnTo>
                  <a:lnTo>
                    <a:pt x="724" y="132"/>
                  </a:lnTo>
                  <a:lnTo>
                    <a:pt x="720" y="168"/>
                  </a:lnTo>
                  <a:lnTo>
                    <a:pt x="716" y="180"/>
                  </a:lnTo>
                  <a:lnTo>
                    <a:pt x="712" y="192"/>
                  </a:lnTo>
                  <a:lnTo>
                    <a:pt x="708" y="204"/>
                  </a:lnTo>
                  <a:lnTo>
                    <a:pt x="704" y="192"/>
                  </a:lnTo>
                  <a:lnTo>
                    <a:pt x="700" y="204"/>
                  </a:lnTo>
                  <a:lnTo>
                    <a:pt x="696" y="184"/>
                  </a:lnTo>
                  <a:lnTo>
                    <a:pt x="692" y="168"/>
                  </a:lnTo>
                  <a:lnTo>
                    <a:pt x="688" y="148"/>
                  </a:lnTo>
                  <a:lnTo>
                    <a:pt x="684" y="128"/>
                  </a:lnTo>
                  <a:lnTo>
                    <a:pt x="680" y="96"/>
                  </a:lnTo>
                  <a:lnTo>
                    <a:pt x="676" y="68"/>
                  </a:lnTo>
                  <a:lnTo>
                    <a:pt x="672" y="60"/>
                  </a:lnTo>
                  <a:lnTo>
                    <a:pt x="668" y="68"/>
                  </a:lnTo>
                  <a:lnTo>
                    <a:pt x="664" y="84"/>
                  </a:lnTo>
                  <a:lnTo>
                    <a:pt x="660" y="124"/>
                  </a:lnTo>
                  <a:lnTo>
                    <a:pt x="656" y="176"/>
                  </a:lnTo>
                  <a:lnTo>
                    <a:pt x="652" y="204"/>
                  </a:lnTo>
                  <a:lnTo>
                    <a:pt x="648" y="224"/>
                  </a:lnTo>
                  <a:lnTo>
                    <a:pt x="644" y="264"/>
                  </a:lnTo>
                  <a:lnTo>
                    <a:pt x="640" y="284"/>
                  </a:lnTo>
                  <a:lnTo>
                    <a:pt x="636" y="284"/>
                  </a:lnTo>
                  <a:lnTo>
                    <a:pt x="632" y="264"/>
                  </a:lnTo>
                  <a:lnTo>
                    <a:pt x="628" y="260"/>
                  </a:lnTo>
                  <a:lnTo>
                    <a:pt x="624" y="252"/>
                  </a:lnTo>
                  <a:lnTo>
                    <a:pt x="620" y="276"/>
                  </a:lnTo>
                  <a:lnTo>
                    <a:pt x="616" y="300"/>
                  </a:lnTo>
                  <a:lnTo>
                    <a:pt x="612" y="328"/>
                  </a:lnTo>
                  <a:lnTo>
                    <a:pt x="608" y="340"/>
                  </a:lnTo>
                  <a:lnTo>
                    <a:pt x="604" y="336"/>
                  </a:lnTo>
                  <a:lnTo>
                    <a:pt x="600" y="324"/>
                  </a:lnTo>
                  <a:lnTo>
                    <a:pt x="596" y="352"/>
                  </a:lnTo>
                  <a:lnTo>
                    <a:pt x="592" y="376"/>
                  </a:lnTo>
                  <a:lnTo>
                    <a:pt x="588" y="340"/>
                  </a:lnTo>
                  <a:lnTo>
                    <a:pt x="584" y="308"/>
                  </a:lnTo>
                  <a:lnTo>
                    <a:pt x="580" y="260"/>
                  </a:lnTo>
                  <a:lnTo>
                    <a:pt x="576" y="228"/>
                  </a:lnTo>
                  <a:lnTo>
                    <a:pt x="572" y="212"/>
                  </a:lnTo>
                  <a:lnTo>
                    <a:pt x="568" y="228"/>
                  </a:lnTo>
                  <a:lnTo>
                    <a:pt x="564" y="240"/>
                  </a:lnTo>
                  <a:lnTo>
                    <a:pt x="560" y="252"/>
                  </a:lnTo>
                  <a:lnTo>
                    <a:pt x="556" y="224"/>
                  </a:lnTo>
                  <a:lnTo>
                    <a:pt x="552" y="176"/>
                  </a:lnTo>
                  <a:lnTo>
                    <a:pt x="548" y="144"/>
                  </a:lnTo>
                  <a:lnTo>
                    <a:pt x="544" y="112"/>
                  </a:lnTo>
                  <a:lnTo>
                    <a:pt x="540" y="68"/>
                  </a:lnTo>
                  <a:lnTo>
                    <a:pt x="536" y="60"/>
                  </a:lnTo>
                  <a:lnTo>
                    <a:pt x="532" y="68"/>
                  </a:lnTo>
                  <a:lnTo>
                    <a:pt x="528" y="88"/>
                  </a:lnTo>
                  <a:lnTo>
                    <a:pt x="524" y="92"/>
                  </a:lnTo>
                  <a:lnTo>
                    <a:pt x="520" y="100"/>
                  </a:lnTo>
                  <a:lnTo>
                    <a:pt x="516" y="104"/>
                  </a:lnTo>
                  <a:lnTo>
                    <a:pt x="508" y="80"/>
                  </a:lnTo>
                  <a:lnTo>
                    <a:pt x="504" y="76"/>
                  </a:lnTo>
                  <a:lnTo>
                    <a:pt x="500" y="112"/>
                  </a:lnTo>
                  <a:lnTo>
                    <a:pt x="496" y="160"/>
                  </a:lnTo>
                  <a:lnTo>
                    <a:pt x="492" y="216"/>
                  </a:lnTo>
                  <a:lnTo>
                    <a:pt x="488" y="240"/>
                  </a:lnTo>
                  <a:lnTo>
                    <a:pt x="484" y="260"/>
                  </a:lnTo>
                  <a:lnTo>
                    <a:pt x="480" y="280"/>
                  </a:lnTo>
                  <a:lnTo>
                    <a:pt x="476" y="288"/>
                  </a:lnTo>
                  <a:lnTo>
                    <a:pt x="472" y="308"/>
                  </a:lnTo>
                  <a:lnTo>
                    <a:pt x="468" y="320"/>
                  </a:lnTo>
                  <a:lnTo>
                    <a:pt x="464" y="352"/>
                  </a:lnTo>
                  <a:lnTo>
                    <a:pt x="460" y="380"/>
                  </a:lnTo>
                  <a:lnTo>
                    <a:pt x="456" y="380"/>
                  </a:lnTo>
                  <a:lnTo>
                    <a:pt x="452" y="388"/>
                  </a:lnTo>
                  <a:lnTo>
                    <a:pt x="448" y="376"/>
                  </a:lnTo>
                  <a:lnTo>
                    <a:pt x="444" y="324"/>
                  </a:lnTo>
                  <a:lnTo>
                    <a:pt x="440" y="272"/>
                  </a:lnTo>
                  <a:lnTo>
                    <a:pt x="436" y="236"/>
                  </a:lnTo>
                  <a:lnTo>
                    <a:pt x="432" y="240"/>
                  </a:lnTo>
                  <a:lnTo>
                    <a:pt x="428" y="260"/>
                  </a:lnTo>
                  <a:lnTo>
                    <a:pt x="424" y="336"/>
                  </a:lnTo>
                  <a:lnTo>
                    <a:pt x="420" y="364"/>
                  </a:lnTo>
                  <a:lnTo>
                    <a:pt x="416" y="400"/>
                  </a:lnTo>
                  <a:lnTo>
                    <a:pt x="412" y="424"/>
                  </a:lnTo>
                  <a:lnTo>
                    <a:pt x="408" y="404"/>
                  </a:lnTo>
                  <a:lnTo>
                    <a:pt x="404" y="384"/>
                  </a:lnTo>
                  <a:lnTo>
                    <a:pt x="400" y="336"/>
                  </a:lnTo>
                  <a:lnTo>
                    <a:pt x="396" y="324"/>
                  </a:lnTo>
                  <a:lnTo>
                    <a:pt x="392" y="340"/>
                  </a:lnTo>
                  <a:lnTo>
                    <a:pt x="388" y="352"/>
                  </a:lnTo>
                  <a:lnTo>
                    <a:pt x="384" y="360"/>
                  </a:lnTo>
                  <a:lnTo>
                    <a:pt x="380" y="404"/>
                  </a:lnTo>
                  <a:lnTo>
                    <a:pt x="376" y="424"/>
                  </a:lnTo>
                  <a:lnTo>
                    <a:pt x="372" y="424"/>
                  </a:lnTo>
                  <a:lnTo>
                    <a:pt x="368" y="412"/>
                  </a:lnTo>
                  <a:lnTo>
                    <a:pt x="364" y="396"/>
                  </a:lnTo>
                  <a:lnTo>
                    <a:pt x="360" y="416"/>
                  </a:lnTo>
                  <a:lnTo>
                    <a:pt x="356" y="408"/>
                  </a:lnTo>
                  <a:lnTo>
                    <a:pt x="352" y="416"/>
                  </a:lnTo>
                  <a:lnTo>
                    <a:pt x="348" y="420"/>
                  </a:lnTo>
                  <a:lnTo>
                    <a:pt x="344" y="376"/>
                  </a:lnTo>
                  <a:lnTo>
                    <a:pt x="340" y="348"/>
                  </a:lnTo>
                  <a:lnTo>
                    <a:pt x="336" y="324"/>
                  </a:lnTo>
                  <a:lnTo>
                    <a:pt x="332" y="292"/>
                  </a:lnTo>
                  <a:lnTo>
                    <a:pt x="328" y="272"/>
                  </a:lnTo>
                  <a:lnTo>
                    <a:pt x="324" y="280"/>
                  </a:lnTo>
                  <a:lnTo>
                    <a:pt x="320" y="304"/>
                  </a:lnTo>
                  <a:lnTo>
                    <a:pt x="316" y="332"/>
                  </a:lnTo>
                  <a:lnTo>
                    <a:pt x="312" y="364"/>
                  </a:lnTo>
                  <a:lnTo>
                    <a:pt x="308" y="340"/>
                  </a:lnTo>
                  <a:lnTo>
                    <a:pt x="304" y="340"/>
                  </a:lnTo>
                  <a:lnTo>
                    <a:pt x="300" y="324"/>
                  </a:lnTo>
                  <a:lnTo>
                    <a:pt x="296" y="284"/>
                  </a:lnTo>
                  <a:lnTo>
                    <a:pt x="292" y="228"/>
                  </a:lnTo>
                  <a:lnTo>
                    <a:pt x="288" y="196"/>
                  </a:lnTo>
                  <a:lnTo>
                    <a:pt x="284" y="176"/>
                  </a:lnTo>
                  <a:lnTo>
                    <a:pt x="280" y="136"/>
                  </a:lnTo>
                  <a:lnTo>
                    <a:pt x="276" y="124"/>
                  </a:lnTo>
                  <a:lnTo>
                    <a:pt x="272" y="128"/>
                  </a:lnTo>
                  <a:lnTo>
                    <a:pt x="268" y="116"/>
                  </a:lnTo>
                  <a:lnTo>
                    <a:pt x="264" y="140"/>
                  </a:lnTo>
                  <a:lnTo>
                    <a:pt x="260" y="164"/>
                  </a:lnTo>
                  <a:lnTo>
                    <a:pt x="256" y="196"/>
                  </a:lnTo>
                  <a:lnTo>
                    <a:pt x="252" y="216"/>
                  </a:lnTo>
                  <a:lnTo>
                    <a:pt x="248" y="260"/>
                  </a:lnTo>
                  <a:lnTo>
                    <a:pt x="244" y="272"/>
                  </a:lnTo>
                  <a:lnTo>
                    <a:pt x="240" y="276"/>
                  </a:lnTo>
                  <a:lnTo>
                    <a:pt x="236" y="264"/>
                  </a:lnTo>
                  <a:lnTo>
                    <a:pt x="232" y="212"/>
                  </a:lnTo>
                  <a:lnTo>
                    <a:pt x="228" y="180"/>
                  </a:lnTo>
                  <a:lnTo>
                    <a:pt x="224" y="132"/>
                  </a:lnTo>
                  <a:lnTo>
                    <a:pt x="220" y="100"/>
                  </a:lnTo>
                  <a:lnTo>
                    <a:pt x="216" y="92"/>
                  </a:lnTo>
                  <a:lnTo>
                    <a:pt x="212" y="100"/>
                  </a:lnTo>
                  <a:lnTo>
                    <a:pt x="208" y="96"/>
                  </a:lnTo>
                  <a:lnTo>
                    <a:pt x="204" y="116"/>
                  </a:lnTo>
                  <a:lnTo>
                    <a:pt x="200" y="128"/>
                  </a:lnTo>
                  <a:lnTo>
                    <a:pt x="196" y="160"/>
                  </a:lnTo>
                  <a:lnTo>
                    <a:pt x="192" y="180"/>
                  </a:lnTo>
                  <a:lnTo>
                    <a:pt x="188" y="192"/>
                  </a:lnTo>
                  <a:lnTo>
                    <a:pt x="184" y="212"/>
                  </a:lnTo>
                  <a:lnTo>
                    <a:pt x="180" y="184"/>
                  </a:lnTo>
                  <a:lnTo>
                    <a:pt x="176" y="176"/>
                  </a:lnTo>
                  <a:lnTo>
                    <a:pt x="172" y="144"/>
                  </a:lnTo>
                  <a:lnTo>
                    <a:pt x="168" y="112"/>
                  </a:lnTo>
                  <a:lnTo>
                    <a:pt x="164" y="56"/>
                  </a:lnTo>
                  <a:lnTo>
                    <a:pt x="160" y="40"/>
                  </a:lnTo>
                  <a:lnTo>
                    <a:pt x="156" y="32"/>
                  </a:lnTo>
                  <a:lnTo>
                    <a:pt x="152" y="28"/>
                  </a:lnTo>
                  <a:lnTo>
                    <a:pt x="148" y="52"/>
                  </a:lnTo>
                  <a:lnTo>
                    <a:pt x="144" y="60"/>
                  </a:lnTo>
                  <a:lnTo>
                    <a:pt x="140" y="72"/>
                  </a:lnTo>
                  <a:lnTo>
                    <a:pt x="136" y="68"/>
                  </a:lnTo>
                  <a:lnTo>
                    <a:pt x="132" y="100"/>
                  </a:lnTo>
                  <a:lnTo>
                    <a:pt x="128" y="136"/>
                  </a:lnTo>
                  <a:lnTo>
                    <a:pt x="124" y="156"/>
                  </a:lnTo>
                  <a:lnTo>
                    <a:pt x="120" y="180"/>
                  </a:lnTo>
                  <a:lnTo>
                    <a:pt x="116" y="236"/>
                  </a:lnTo>
                  <a:lnTo>
                    <a:pt x="112" y="272"/>
                  </a:lnTo>
                  <a:lnTo>
                    <a:pt x="108" y="276"/>
                  </a:lnTo>
                  <a:lnTo>
                    <a:pt x="104" y="268"/>
                  </a:lnTo>
                  <a:lnTo>
                    <a:pt x="100" y="252"/>
                  </a:lnTo>
                  <a:lnTo>
                    <a:pt x="96" y="228"/>
                  </a:lnTo>
                  <a:lnTo>
                    <a:pt x="92" y="228"/>
                  </a:lnTo>
                  <a:lnTo>
                    <a:pt x="88" y="244"/>
                  </a:lnTo>
                  <a:lnTo>
                    <a:pt x="84" y="216"/>
                  </a:lnTo>
                  <a:lnTo>
                    <a:pt x="80" y="212"/>
                  </a:lnTo>
                  <a:lnTo>
                    <a:pt x="76" y="216"/>
                  </a:lnTo>
                  <a:lnTo>
                    <a:pt x="72" y="228"/>
                  </a:lnTo>
                  <a:lnTo>
                    <a:pt x="68" y="252"/>
                  </a:lnTo>
                  <a:lnTo>
                    <a:pt x="64" y="272"/>
                  </a:lnTo>
                  <a:lnTo>
                    <a:pt x="60" y="304"/>
                  </a:lnTo>
                  <a:lnTo>
                    <a:pt x="56" y="344"/>
                  </a:lnTo>
                  <a:lnTo>
                    <a:pt x="52" y="392"/>
                  </a:lnTo>
                  <a:lnTo>
                    <a:pt x="48" y="452"/>
                  </a:lnTo>
                  <a:lnTo>
                    <a:pt x="44" y="500"/>
                  </a:lnTo>
                  <a:lnTo>
                    <a:pt x="40" y="484"/>
                  </a:lnTo>
                  <a:lnTo>
                    <a:pt x="36" y="484"/>
                  </a:lnTo>
                  <a:lnTo>
                    <a:pt x="32" y="488"/>
                  </a:lnTo>
                  <a:lnTo>
                    <a:pt x="28" y="452"/>
                  </a:lnTo>
                  <a:lnTo>
                    <a:pt x="24" y="412"/>
                  </a:lnTo>
                  <a:lnTo>
                    <a:pt x="20" y="364"/>
                  </a:lnTo>
                  <a:lnTo>
                    <a:pt x="16" y="336"/>
                  </a:lnTo>
                  <a:lnTo>
                    <a:pt x="12" y="296"/>
                  </a:lnTo>
                  <a:lnTo>
                    <a:pt x="8" y="248"/>
                  </a:lnTo>
                  <a:lnTo>
                    <a:pt x="4" y="240"/>
                  </a:lnTo>
                  <a:lnTo>
                    <a:pt x="0" y="240"/>
                  </a:lnTo>
                  <a:lnTo>
                    <a:pt x="0" y="208"/>
                  </a:lnTo>
                </a:path>
              </a:pathLst>
            </a:custGeom>
            <a:noFill/>
            <a:ln w="0">
              <a:solidFill>
                <a:srgbClr val="CCCCCC"/>
              </a:solidFill>
              <a:prstDash val="solid"/>
              <a:round/>
              <a:headEnd/>
              <a:tailEnd/>
            </a:ln>
          </p:spPr>
          <p:txBody>
            <a:bodyPr/>
            <a:lstStyle/>
            <a:p>
              <a:endParaRPr lang="en-GB"/>
            </a:p>
          </p:txBody>
        </p:sp>
        <p:sp>
          <p:nvSpPr>
            <p:cNvPr id="163" name="Freeform 187"/>
            <p:cNvSpPr>
              <a:spLocks/>
            </p:cNvSpPr>
            <p:nvPr/>
          </p:nvSpPr>
          <p:spPr bwMode="auto">
            <a:xfrm>
              <a:off x="7473702" y="4537993"/>
              <a:ext cx="1633537" cy="596900"/>
            </a:xfrm>
            <a:custGeom>
              <a:avLst/>
              <a:gdLst>
                <a:gd name="T0" fmla="*/ 80644962 w 1029"/>
                <a:gd name="T1" fmla="*/ 20161250 h 376"/>
                <a:gd name="T2" fmla="*/ 171370541 w 1029"/>
                <a:gd name="T3" fmla="*/ 463708798 h 376"/>
                <a:gd name="T4" fmla="*/ 262096145 w 1029"/>
                <a:gd name="T5" fmla="*/ 372983103 h 376"/>
                <a:gd name="T6" fmla="*/ 352821699 w 1029"/>
                <a:gd name="T7" fmla="*/ 866933865 h 376"/>
                <a:gd name="T8" fmla="*/ 443547352 w 1029"/>
                <a:gd name="T9" fmla="*/ 493950663 h 376"/>
                <a:gd name="T10" fmla="*/ 534272906 w 1029"/>
                <a:gd name="T11" fmla="*/ 756046828 h 376"/>
                <a:gd name="T12" fmla="*/ 624998461 w 1029"/>
                <a:gd name="T13" fmla="*/ 433466933 h 376"/>
                <a:gd name="T14" fmla="*/ 715724015 w 1029"/>
                <a:gd name="T15" fmla="*/ 514111907 h 376"/>
                <a:gd name="T16" fmla="*/ 806449569 w 1029"/>
                <a:gd name="T17" fmla="*/ 342741238 h 376"/>
                <a:gd name="T18" fmla="*/ 897175322 w 1029"/>
                <a:gd name="T19" fmla="*/ 40322499 h 376"/>
                <a:gd name="T20" fmla="*/ 987900876 w 1029"/>
                <a:gd name="T21" fmla="*/ 241935021 h 376"/>
                <a:gd name="T22" fmla="*/ 1078626430 w 1029"/>
                <a:gd name="T23" fmla="*/ 564515015 h 376"/>
                <a:gd name="T24" fmla="*/ 1169351984 w 1029"/>
                <a:gd name="T25" fmla="*/ 262096264 h 376"/>
                <a:gd name="T26" fmla="*/ 1260077538 w 1029"/>
                <a:gd name="T27" fmla="*/ 685482476 h 376"/>
                <a:gd name="T28" fmla="*/ 1360883710 w 1029"/>
                <a:gd name="T29" fmla="*/ 635079367 h 376"/>
                <a:gd name="T30" fmla="*/ 1451609264 w 1029"/>
                <a:gd name="T31" fmla="*/ 534273150 h 376"/>
                <a:gd name="T32" fmla="*/ 1542334818 w 1029"/>
                <a:gd name="T33" fmla="*/ 221773777 h 376"/>
                <a:gd name="T34" fmla="*/ 1633060372 w 1029"/>
                <a:gd name="T35" fmla="*/ 574595637 h 376"/>
                <a:gd name="T36" fmla="*/ 1723786323 w 1029"/>
                <a:gd name="T37" fmla="*/ 604837502 h 376"/>
                <a:gd name="T38" fmla="*/ 1814510290 w 1029"/>
                <a:gd name="T39" fmla="*/ 544353772 h 376"/>
                <a:gd name="T40" fmla="*/ 1905235844 w 1029"/>
                <a:gd name="T41" fmla="*/ 705643719 h 376"/>
                <a:gd name="T42" fmla="*/ 1995961398 w 1029"/>
                <a:gd name="T43" fmla="*/ 473789420 h 376"/>
                <a:gd name="T44" fmla="*/ 2086686952 w 1029"/>
                <a:gd name="T45" fmla="*/ 362902481 h 376"/>
                <a:gd name="T46" fmla="*/ 2147483647 w 1029"/>
                <a:gd name="T47" fmla="*/ 352821860 h 376"/>
                <a:gd name="T48" fmla="*/ 2147483647 w 1029"/>
                <a:gd name="T49" fmla="*/ 554434393 h 376"/>
                <a:gd name="T50" fmla="*/ 2147483647 w 1029"/>
                <a:gd name="T51" fmla="*/ 453628176 h 376"/>
                <a:gd name="T52" fmla="*/ 2147483647 w 1029"/>
                <a:gd name="T53" fmla="*/ 493950663 h 376"/>
                <a:gd name="T54" fmla="*/ 2147483647 w 1029"/>
                <a:gd name="T55" fmla="*/ 252015642 h 376"/>
                <a:gd name="T56" fmla="*/ 2147483647 w 1029"/>
                <a:gd name="T57" fmla="*/ 322579994 h 376"/>
                <a:gd name="T58" fmla="*/ 2147483647 w 1029"/>
                <a:gd name="T59" fmla="*/ 574595637 h 376"/>
                <a:gd name="T60" fmla="*/ 2147483647 w 1029"/>
                <a:gd name="T61" fmla="*/ 534273150 h 376"/>
                <a:gd name="T62" fmla="*/ 2147483647 w 1029"/>
                <a:gd name="T63" fmla="*/ 635079367 h 376"/>
                <a:gd name="T64" fmla="*/ 2147483647 w 1029"/>
                <a:gd name="T65" fmla="*/ 423386311 h 376"/>
                <a:gd name="T66" fmla="*/ 2086686952 w 1029"/>
                <a:gd name="T67" fmla="*/ 443547554 h 376"/>
                <a:gd name="T68" fmla="*/ 1995961398 w 1029"/>
                <a:gd name="T69" fmla="*/ 544353772 h 376"/>
                <a:gd name="T70" fmla="*/ 1905235844 w 1029"/>
                <a:gd name="T71" fmla="*/ 786288693 h 376"/>
                <a:gd name="T72" fmla="*/ 1814510290 w 1029"/>
                <a:gd name="T73" fmla="*/ 624998746 h 376"/>
                <a:gd name="T74" fmla="*/ 1723786323 w 1029"/>
                <a:gd name="T75" fmla="*/ 675401854 h 376"/>
                <a:gd name="T76" fmla="*/ 1633060372 w 1029"/>
                <a:gd name="T77" fmla="*/ 655240611 h 376"/>
                <a:gd name="T78" fmla="*/ 1542334818 w 1029"/>
                <a:gd name="T79" fmla="*/ 302418751 h 376"/>
                <a:gd name="T80" fmla="*/ 1451609264 w 1029"/>
                <a:gd name="T81" fmla="*/ 614918124 h 376"/>
                <a:gd name="T82" fmla="*/ 1360883710 w 1029"/>
                <a:gd name="T83" fmla="*/ 715724341 h 376"/>
                <a:gd name="T84" fmla="*/ 1260077538 w 1029"/>
                <a:gd name="T85" fmla="*/ 766127450 h 376"/>
                <a:gd name="T86" fmla="*/ 1169351984 w 1029"/>
                <a:gd name="T87" fmla="*/ 332660616 h 376"/>
                <a:gd name="T88" fmla="*/ 1078626430 w 1029"/>
                <a:gd name="T89" fmla="*/ 635079367 h 376"/>
                <a:gd name="T90" fmla="*/ 987900876 w 1029"/>
                <a:gd name="T91" fmla="*/ 312499373 h 376"/>
                <a:gd name="T92" fmla="*/ 897175322 w 1029"/>
                <a:gd name="T93" fmla="*/ 110886889 h 376"/>
                <a:gd name="T94" fmla="*/ 806449569 w 1029"/>
                <a:gd name="T95" fmla="*/ 413305590 h 376"/>
                <a:gd name="T96" fmla="*/ 715724015 w 1029"/>
                <a:gd name="T97" fmla="*/ 584676259 h 376"/>
                <a:gd name="T98" fmla="*/ 624998461 w 1029"/>
                <a:gd name="T99" fmla="*/ 514111907 h 376"/>
                <a:gd name="T100" fmla="*/ 534272906 w 1029"/>
                <a:gd name="T101" fmla="*/ 836692000 h 376"/>
                <a:gd name="T102" fmla="*/ 443547352 w 1029"/>
                <a:gd name="T103" fmla="*/ 564515015 h 376"/>
                <a:gd name="T104" fmla="*/ 352821699 w 1029"/>
                <a:gd name="T105" fmla="*/ 947578839 h 376"/>
                <a:gd name="T106" fmla="*/ 262096145 w 1029"/>
                <a:gd name="T107" fmla="*/ 443547554 h 376"/>
                <a:gd name="T108" fmla="*/ 171370541 w 1029"/>
                <a:gd name="T109" fmla="*/ 534273150 h 376"/>
                <a:gd name="T110" fmla="*/ 80644962 w 1029"/>
                <a:gd name="T111" fmla="*/ 90725620 h 376"/>
                <a:gd name="T112" fmla="*/ 0 w 1029"/>
                <a:gd name="T113" fmla="*/ 443547554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376"/>
                <a:gd name="T173" fmla="*/ 1029 w 1029"/>
                <a:gd name="T174" fmla="*/ 376 h 3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376">
                  <a:moveTo>
                    <a:pt x="0" y="176"/>
                  </a:moveTo>
                  <a:lnTo>
                    <a:pt x="4" y="176"/>
                  </a:lnTo>
                  <a:lnTo>
                    <a:pt x="8" y="160"/>
                  </a:lnTo>
                  <a:lnTo>
                    <a:pt x="12" y="136"/>
                  </a:lnTo>
                  <a:lnTo>
                    <a:pt x="16" y="112"/>
                  </a:lnTo>
                  <a:lnTo>
                    <a:pt x="20" y="64"/>
                  </a:lnTo>
                  <a:lnTo>
                    <a:pt x="24" y="32"/>
                  </a:lnTo>
                  <a:lnTo>
                    <a:pt x="28" y="20"/>
                  </a:lnTo>
                  <a:lnTo>
                    <a:pt x="32" y="8"/>
                  </a:lnTo>
                  <a:lnTo>
                    <a:pt x="36" y="8"/>
                  </a:lnTo>
                  <a:lnTo>
                    <a:pt x="40" y="0"/>
                  </a:lnTo>
                  <a:lnTo>
                    <a:pt x="44" y="8"/>
                  </a:lnTo>
                  <a:lnTo>
                    <a:pt x="48" y="32"/>
                  </a:lnTo>
                  <a:lnTo>
                    <a:pt x="52" y="72"/>
                  </a:lnTo>
                  <a:lnTo>
                    <a:pt x="56" y="112"/>
                  </a:lnTo>
                  <a:lnTo>
                    <a:pt x="60" y="132"/>
                  </a:lnTo>
                  <a:lnTo>
                    <a:pt x="64" y="164"/>
                  </a:lnTo>
                  <a:lnTo>
                    <a:pt x="68" y="184"/>
                  </a:lnTo>
                  <a:lnTo>
                    <a:pt x="72" y="184"/>
                  </a:lnTo>
                  <a:lnTo>
                    <a:pt x="76" y="176"/>
                  </a:lnTo>
                  <a:lnTo>
                    <a:pt x="80" y="148"/>
                  </a:lnTo>
                  <a:lnTo>
                    <a:pt x="84" y="140"/>
                  </a:lnTo>
                  <a:lnTo>
                    <a:pt x="88" y="120"/>
                  </a:lnTo>
                  <a:lnTo>
                    <a:pt x="92" y="124"/>
                  </a:lnTo>
                  <a:lnTo>
                    <a:pt x="96" y="136"/>
                  </a:lnTo>
                  <a:lnTo>
                    <a:pt x="100" y="124"/>
                  </a:lnTo>
                  <a:lnTo>
                    <a:pt x="104" y="148"/>
                  </a:lnTo>
                  <a:lnTo>
                    <a:pt x="108" y="156"/>
                  </a:lnTo>
                  <a:lnTo>
                    <a:pt x="112" y="180"/>
                  </a:lnTo>
                  <a:lnTo>
                    <a:pt x="116" y="224"/>
                  </a:lnTo>
                  <a:lnTo>
                    <a:pt x="120" y="252"/>
                  </a:lnTo>
                  <a:lnTo>
                    <a:pt x="124" y="264"/>
                  </a:lnTo>
                  <a:lnTo>
                    <a:pt x="128" y="296"/>
                  </a:lnTo>
                  <a:lnTo>
                    <a:pt x="132" y="340"/>
                  </a:lnTo>
                  <a:lnTo>
                    <a:pt x="136" y="344"/>
                  </a:lnTo>
                  <a:lnTo>
                    <a:pt x="140" y="344"/>
                  </a:lnTo>
                  <a:lnTo>
                    <a:pt x="144" y="320"/>
                  </a:lnTo>
                  <a:lnTo>
                    <a:pt x="148" y="296"/>
                  </a:lnTo>
                  <a:lnTo>
                    <a:pt x="152" y="300"/>
                  </a:lnTo>
                  <a:lnTo>
                    <a:pt x="156" y="276"/>
                  </a:lnTo>
                  <a:lnTo>
                    <a:pt x="160" y="276"/>
                  </a:lnTo>
                  <a:lnTo>
                    <a:pt x="164" y="272"/>
                  </a:lnTo>
                  <a:lnTo>
                    <a:pt x="168" y="236"/>
                  </a:lnTo>
                  <a:lnTo>
                    <a:pt x="172" y="204"/>
                  </a:lnTo>
                  <a:lnTo>
                    <a:pt x="176" y="196"/>
                  </a:lnTo>
                  <a:lnTo>
                    <a:pt x="180" y="192"/>
                  </a:lnTo>
                  <a:lnTo>
                    <a:pt x="184" y="188"/>
                  </a:lnTo>
                  <a:lnTo>
                    <a:pt x="188" y="208"/>
                  </a:lnTo>
                  <a:lnTo>
                    <a:pt x="192" y="244"/>
                  </a:lnTo>
                  <a:lnTo>
                    <a:pt x="196" y="252"/>
                  </a:lnTo>
                  <a:lnTo>
                    <a:pt x="200" y="272"/>
                  </a:lnTo>
                  <a:lnTo>
                    <a:pt x="204" y="288"/>
                  </a:lnTo>
                  <a:lnTo>
                    <a:pt x="208" y="292"/>
                  </a:lnTo>
                  <a:lnTo>
                    <a:pt x="212" y="300"/>
                  </a:lnTo>
                  <a:lnTo>
                    <a:pt x="216" y="304"/>
                  </a:lnTo>
                  <a:lnTo>
                    <a:pt x="220" y="268"/>
                  </a:lnTo>
                  <a:lnTo>
                    <a:pt x="224" y="252"/>
                  </a:lnTo>
                  <a:lnTo>
                    <a:pt x="228" y="212"/>
                  </a:lnTo>
                  <a:lnTo>
                    <a:pt x="232" y="196"/>
                  </a:lnTo>
                  <a:lnTo>
                    <a:pt x="236" y="176"/>
                  </a:lnTo>
                  <a:lnTo>
                    <a:pt x="240" y="164"/>
                  </a:lnTo>
                  <a:lnTo>
                    <a:pt x="244" y="160"/>
                  </a:lnTo>
                  <a:lnTo>
                    <a:pt x="248" y="172"/>
                  </a:lnTo>
                  <a:lnTo>
                    <a:pt x="252" y="184"/>
                  </a:lnTo>
                  <a:lnTo>
                    <a:pt x="256" y="200"/>
                  </a:lnTo>
                  <a:lnTo>
                    <a:pt x="260" y="188"/>
                  </a:lnTo>
                  <a:lnTo>
                    <a:pt x="264" y="188"/>
                  </a:lnTo>
                  <a:lnTo>
                    <a:pt x="268" y="212"/>
                  </a:lnTo>
                  <a:lnTo>
                    <a:pt x="272" y="216"/>
                  </a:lnTo>
                  <a:lnTo>
                    <a:pt x="276" y="212"/>
                  </a:lnTo>
                  <a:lnTo>
                    <a:pt x="280" y="212"/>
                  </a:lnTo>
                  <a:lnTo>
                    <a:pt x="284" y="204"/>
                  </a:lnTo>
                  <a:lnTo>
                    <a:pt x="288" y="180"/>
                  </a:lnTo>
                  <a:lnTo>
                    <a:pt x="292" y="172"/>
                  </a:lnTo>
                  <a:lnTo>
                    <a:pt x="296" y="152"/>
                  </a:lnTo>
                  <a:lnTo>
                    <a:pt x="300" y="108"/>
                  </a:lnTo>
                  <a:lnTo>
                    <a:pt x="304" y="96"/>
                  </a:lnTo>
                  <a:lnTo>
                    <a:pt x="308" y="88"/>
                  </a:lnTo>
                  <a:lnTo>
                    <a:pt x="312" y="84"/>
                  </a:lnTo>
                  <a:lnTo>
                    <a:pt x="316" y="108"/>
                  </a:lnTo>
                  <a:lnTo>
                    <a:pt x="320" y="136"/>
                  </a:lnTo>
                  <a:lnTo>
                    <a:pt x="324" y="160"/>
                  </a:lnTo>
                  <a:lnTo>
                    <a:pt x="328" y="156"/>
                  </a:lnTo>
                  <a:lnTo>
                    <a:pt x="332" y="152"/>
                  </a:lnTo>
                  <a:lnTo>
                    <a:pt x="336" y="116"/>
                  </a:lnTo>
                  <a:lnTo>
                    <a:pt x="340" y="100"/>
                  </a:lnTo>
                  <a:lnTo>
                    <a:pt x="344" y="72"/>
                  </a:lnTo>
                  <a:lnTo>
                    <a:pt x="348" y="48"/>
                  </a:lnTo>
                  <a:lnTo>
                    <a:pt x="352" y="12"/>
                  </a:lnTo>
                  <a:lnTo>
                    <a:pt x="356" y="16"/>
                  </a:lnTo>
                  <a:lnTo>
                    <a:pt x="360" y="0"/>
                  </a:lnTo>
                  <a:lnTo>
                    <a:pt x="364" y="12"/>
                  </a:lnTo>
                  <a:lnTo>
                    <a:pt x="368" y="24"/>
                  </a:lnTo>
                  <a:lnTo>
                    <a:pt x="372" y="48"/>
                  </a:lnTo>
                  <a:lnTo>
                    <a:pt x="376" y="48"/>
                  </a:lnTo>
                  <a:lnTo>
                    <a:pt x="380" y="68"/>
                  </a:lnTo>
                  <a:lnTo>
                    <a:pt x="384" y="72"/>
                  </a:lnTo>
                  <a:lnTo>
                    <a:pt x="388" y="88"/>
                  </a:lnTo>
                  <a:lnTo>
                    <a:pt x="392" y="96"/>
                  </a:lnTo>
                  <a:lnTo>
                    <a:pt x="396" y="100"/>
                  </a:lnTo>
                  <a:lnTo>
                    <a:pt x="400" y="80"/>
                  </a:lnTo>
                  <a:lnTo>
                    <a:pt x="404" y="72"/>
                  </a:lnTo>
                  <a:lnTo>
                    <a:pt x="408" y="96"/>
                  </a:lnTo>
                  <a:lnTo>
                    <a:pt x="412" y="120"/>
                  </a:lnTo>
                  <a:lnTo>
                    <a:pt x="416" y="144"/>
                  </a:lnTo>
                  <a:lnTo>
                    <a:pt x="420" y="164"/>
                  </a:lnTo>
                  <a:lnTo>
                    <a:pt x="424" y="200"/>
                  </a:lnTo>
                  <a:lnTo>
                    <a:pt x="428" y="224"/>
                  </a:lnTo>
                  <a:lnTo>
                    <a:pt x="432" y="244"/>
                  </a:lnTo>
                  <a:lnTo>
                    <a:pt x="436" y="240"/>
                  </a:lnTo>
                  <a:lnTo>
                    <a:pt x="440" y="192"/>
                  </a:lnTo>
                  <a:lnTo>
                    <a:pt x="444" y="156"/>
                  </a:lnTo>
                  <a:lnTo>
                    <a:pt x="448" y="104"/>
                  </a:lnTo>
                  <a:lnTo>
                    <a:pt x="452" y="80"/>
                  </a:lnTo>
                  <a:lnTo>
                    <a:pt x="456" y="60"/>
                  </a:lnTo>
                  <a:lnTo>
                    <a:pt x="460" y="92"/>
                  </a:lnTo>
                  <a:lnTo>
                    <a:pt x="464" y="104"/>
                  </a:lnTo>
                  <a:lnTo>
                    <a:pt x="468" y="120"/>
                  </a:lnTo>
                  <a:lnTo>
                    <a:pt x="472" y="140"/>
                  </a:lnTo>
                  <a:lnTo>
                    <a:pt x="476" y="172"/>
                  </a:lnTo>
                  <a:lnTo>
                    <a:pt x="480" y="192"/>
                  </a:lnTo>
                  <a:lnTo>
                    <a:pt x="484" y="208"/>
                  </a:lnTo>
                  <a:lnTo>
                    <a:pt x="488" y="232"/>
                  </a:lnTo>
                  <a:lnTo>
                    <a:pt x="492" y="236"/>
                  </a:lnTo>
                  <a:lnTo>
                    <a:pt x="496" y="252"/>
                  </a:lnTo>
                  <a:lnTo>
                    <a:pt x="500" y="272"/>
                  </a:lnTo>
                  <a:lnTo>
                    <a:pt x="504" y="276"/>
                  </a:lnTo>
                  <a:lnTo>
                    <a:pt x="508" y="260"/>
                  </a:lnTo>
                  <a:lnTo>
                    <a:pt x="516" y="244"/>
                  </a:lnTo>
                  <a:lnTo>
                    <a:pt x="520" y="224"/>
                  </a:lnTo>
                  <a:lnTo>
                    <a:pt x="524" y="232"/>
                  </a:lnTo>
                  <a:lnTo>
                    <a:pt x="528" y="236"/>
                  </a:lnTo>
                  <a:lnTo>
                    <a:pt x="532" y="248"/>
                  </a:lnTo>
                  <a:lnTo>
                    <a:pt x="536" y="252"/>
                  </a:lnTo>
                  <a:lnTo>
                    <a:pt x="540" y="252"/>
                  </a:lnTo>
                  <a:lnTo>
                    <a:pt x="544" y="216"/>
                  </a:lnTo>
                  <a:lnTo>
                    <a:pt x="548" y="196"/>
                  </a:lnTo>
                  <a:lnTo>
                    <a:pt x="552" y="180"/>
                  </a:lnTo>
                  <a:lnTo>
                    <a:pt x="556" y="192"/>
                  </a:lnTo>
                  <a:lnTo>
                    <a:pt x="560" y="188"/>
                  </a:lnTo>
                  <a:lnTo>
                    <a:pt x="564" y="192"/>
                  </a:lnTo>
                  <a:lnTo>
                    <a:pt x="568" y="204"/>
                  </a:lnTo>
                  <a:lnTo>
                    <a:pt x="572" y="224"/>
                  </a:lnTo>
                  <a:lnTo>
                    <a:pt x="576" y="212"/>
                  </a:lnTo>
                  <a:lnTo>
                    <a:pt x="580" y="196"/>
                  </a:lnTo>
                  <a:lnTo>
                    <a:pt x="584" y="160"/>
                  </a:lnTo>
                  <a:lnTo>
                    <a:pt x="588" y="112"/>
                  </a:lnTo>
                  <a:lnTo>
                    <a:pt x="592" y="88"/>
                  </a:lnTo>
                  <a:lnTo>
                    <a:pt x="596" y="80"/>
                  </a:lnTo>
                  <a:lnTo>
                    <a:pt x="600" y="72"/>
                  </a:lnTo>
                  <a:lnTo>
                    <a:pt x="604" y="64"/>
                  </a:lnTo>
                  <a:lnTo>
                    <a:pt x="608" y="76"/>
                  </a:lnTo>
                  <a:lnTo>
                    <a:pt x="612" y="88"/>
                  </a:lnTo>
                  <a:lnTo>
                    <a:pt x="616" y="112"/>
                  </a:lnTo>
                  <a:lnTo>
                    <a:pt x="620" y="128"/>
                  </a:lnTo>
                  <a:lnTo>
                    <a:pt x="624" y="140"/>
                  </a:lnTo>
                  <a:lnTo>
                    <a:pt x="628" y="140"/>
                  </a:lnTo>
                  <a:lnTo>
                    <a:pt x="632" y="148"/>
                  </a:lnTo>
                  <a:lnTo>
                    <a:pt x="636" y="152"/>
                  </a:lnTo>
                  <a:lnTo>
                    <a:pt x="640" y="168"/>
                  </a:lnTo>
                  <a:lnTo>
                    <a:pt x="644" y="204"/>
                  </a:lnTo>
                  <a:lnTo>
                    <a:pt x="648" y="228"/>
                  </a:lnTo>
                  <a:lnTo>
                    <a:pt x="652" y="276"/>
                  </a:lnTo>
                  <a:lnTo>
                    <a:pt x="656" y="284"/>
                  </a:lnTo>
                  <a:lnTo>
                    <a:pt x="660" y="300"/>
                  </a:lnTo>
                  <a:lnTo>
                    <a:pt x="664" y="300"/>
                  </a:lnTo>
                  <a:lnTo>
                    <a:pt x="668" y="300"/>
                  </a:lnTo>
                  <a:lnTo>
                    <a:pt x="672" y="268"/>
                  </a:lnTo>
                  <a:lnTo>
                    <a:pt x="676" y="272"/>
                  </a:lnTo>
                  <a:lnTo>
                    <a:pt x="680" y="244"/>
                  </a:lnTo>
                  <a:lnTo>
                    <a:pt x="684" y="240"/>
                  </a:lnTo>
                  <a:lnTo>
                    <a:pt x="688" y="216"/>
                  </a:lnTo>
                  <a:lnTo>
                    <a:pt x="692" y="220"/>
                  </a:lnTo>
                  <a:lnTo>
                    <a:pt x="696" y="212"/>
                  </a:lnTo>
                  <a:lnTo>
                    <a:pt x="700" y="184"/>
                  </a:lnTo>
                  <a:lnTo>
                    <a:pt x="704" y="184"/>
                  </a:lnTo>
                  <a:lnTo>
                    <a:pt x="708" y="172"/>
                  </a:lnTo>
                  <a:lnTo>
                    <a:pt x="712" y="184"/>
                  </a:lnTo>
                  <a:lnTo>
                    <a:pt x="716" y="204"/>
                  </a:lnTo>
                  <a:lnTo>
                    <a:pt x="720" y="216"/>
                  </a:lnTo>
                  <a:lnTo>
                    <a:pt x="724" y="236"/>
                  </a:lnTo>
                  <a:lnTo>
                    <a:pt x="728" y="252"/>
                  </a:lnTo>
                  <a:lnTo>
                    <a:pt x="732" y="248"/>
                  </a:lnTo>
                  <a:lnTo>
                    <a:pt x="736" y="264"/>
                  </a:lnTo>
                  <a:lnTo>
                    <a:pt x="740" y="268"/>
                  </a:lnTo>
                  <a:lnTo>
                    <a:pt x="744" y="276"/>
                  </a:lnTo>
                  <a:lnTo>
                    <a:pt x="748" y="284"/>
                  </a:lnTo>
                  <a:lnTo>
                    <a:pt x="752" y="292"/>
                  </a:lnTo>
                  <a:lnTo>
                    <a:pt x="756" y="280"/>
                  </a:lnTo>
                  <a:lnTo>
                    <a:pt x="760" y="260"/>
                  </a:lnTo>
                  <a:lnTo>
                    <a:pt x="764" y="228"/>
                  </a:lnTo>
                  <a:lnTo>
                    <a:pt x="768" y="208"/>
                  </a:lnTo>
                  <a:lnTo>
                    <a:pt x="772" y="188"/>
                  </a:lnTo>
                  <a:lnTo>
                    <a:pt x="776" y="164"/>
                  </a:lnTo>
                  <a:lnTo>
                    <a:pt x="780" y="156"/>
                  </a:lnTo>
                  <a:lnTo>
                    <a:pt x="784" y="184"/>
                  </a:lnTo>
                  <a:lnTo>
                    <a:pt x="788" y="200"/>
                  </a:lnTo>
                  <a:lnTo>
                    <a:pt x="792" y="188"/>
                  </a:lnTo>
                  <a:lnTo>
                    <a:pt x="796" y="188"/>
                  </a:lnTo>
                  <a:lnTo>
                    <a:pt x="800" y="180"/>
                  </a:lnTo>
                  <a:lnTo>
                    <a:pt x="804" y="168"/>
                  </a:lnTo>
                  <a:lnTo>
                    <a:pt x="808" y="148"/>
                  </a:lnTo>
                  <a:lnTo>
                    <a:pt x="812" y="116"/>
                  </a:lnTo>
                  <a:lnTo>
                    <a:pt x="816" y="96"/>
                  </a:lnTo>
                  <a:lnTo>
                    <a:pt x="820" y="104"/>
                  </a:lnTo>
                  <a:lnTo>
                    <a:pt x="824" y="128"/>
                  </a:lnTo>
                  <a:lnTo>
                    <a:pt x="828" y="144"/>
                  </a:lnTo>
                  <a:lnTo>
                    <a:pt x="832" y="152"/>
                  </a:lnTo>
                  <a:lnTo>
                    <a:pt x="837" y="160"/>
                  </a:lnTo>
                  <a:lnTo>
                    <a:pt x="841" y="144"/>
                  </a:lnTo>
                  <a:lnTo>
                    <a:pt x="845" y="156"/>
                  </a:lnTo>
                  <a:lnTo>
                    <a:pt x="849" y="152"/>
                  </a:lnTo>
                  <a:lnTo>
                    <a:pt x="853" y="148"/>
                  </a:lnTo>
                  <a:lnTo>
                    <a:pt x="857" y="128"/>
                  </a:lnTo>
                  <a:lnTo>
                    <a:pt x="861" y="148"/>
                  </a:lnTo>
                  <a:lnTo>
                    <a:pt x="865" y="140"/>
                  </a:lnTo>
                  <a:lnTo>
                    <a:pt x="869" y="136"/>
                  </a:lnTo>
                  <a:lnTo>
                    <a:pt x="873" y="156"/>
                  </a:lnTo>
                  <a:lnTo>
                    <a:pt x="877" y="156"/>
                  </a:lnTo>
                  <a:lnTo>
                    <a:pt x="881" y="168"/>
                  </a:lnTo>
                  <a:lnTo>
                    <a:pt x="885" y="180"/>
                  </a:lnTo>
                  <a:lnTo>
                    <a:pt x="889" y="212"/>
                  </a:lnTo>
                  <a:lnTo>
                    <a:pt x="893" y="232"/>
                  </a:lnTo>
                  <a:lnTo>
                    <a:pt x="897" y="240"/>
                  </a:lnTo>
                  <a:lnTo>
                    <a:pt x="901" y="220"/>
                  </a:lnTo>
                  <a:lnTo>
                    <a:pt x="905" y="196"/>
                  </a:lnTo>
                  <a:lnTo>
                    <a:pt x="909" y="180"/>
                  </a:lnTo>
                  <a:lnTo>
                    <a:pt x="913" y="156"/>
                  </a:lnTo>
                  <a:lnTo>
                    <a:pt x="917" y="160"/>
                  </a:lnTo>
                  <a:lnTo>
                    <a:pt x="921" y="168"/>
                  </a:lnTo>
                  <a:lnTo>
                    <a:pt x="925" y="184"/>
                  </a:lnTo>
                  <a:lnTo>
                    <a:pt x="929" y="184"/>
                  </a:lnTo>
                  <a:lnTo>
                    <a:pt x="933" y="192"/>
                  </a:lnTo>
                  <a:lnTo>
                    <a:pt x="937" y="180"/>
                  </a:lnTo>
                  <a:lnTo>
                    <a:pt x="941" y="180"/>
                  </a:lnTo>
                  <a:lnTo>
                    <a:pt x="945" y="144"/>
                  </a:lnTo>
                  <a:lnTo>
                    <a:pt x="949" y="144"/>
                  </a:lnTo>
                  <a:lnTo>
                    <a:pt x="953" y="156"/>
                  </a:lnTo>
                  <a:lnTo>
                    <a:pt x="957" y="188"/>
                  </a:lnTo>
                  <a:lnTo>
                    <a:pt x="961" y="172"/>
                  </a:lnTo>
                  <a:lnTo>
                    <a:pt x="965" y="184"/>
                  </a:lnTo>
                  <a:lnTo>
                    <a:pt x="969" y="188"/>
                  </a:lnTo>
                  <a:lnTo>
                    <a:pt x="973" y="196"/>
                  </a:lnTo>
                  <a:lnTo>
                    <a:pt x="977" y="228"/>
                  </a:lnTo>
                  <a:lnTo>
                    <a:pt x="981" y="244"/>
                  </a:lnTo>
                  <a:lnTo>
                    <a:pt x="985" y="224"/>
                  </a:lnTo>
                  <a:lnTo>
                    <a:pt x="989" y="212"/>
                  </a:lnTo>
                  <a:lnTo>
                    <a:pt x="993" y="180"/>
                  </a:lnTo>
                  <a:lnTo>
                    <a:pt x="997" y="152"/>
                  </a:lnTo>
                  <a:lnTo>
                    <a:pt x="1001" y="128"/>
                  </a:lnTo>
                  <a:lnTo>
                    <a:pt x="1005" y="108"/>
                  </a:lnTo>
                  <a:lnTo>
                    <a:pt x="1009" y="100"/>
                  </a:lnTo>
                  <a:lnTo>
                    <a:pt x="1013" y="96"/>
                  </a:lnTo>
                  <a:lnTo>
                    <a:pt x="1017" y="120"/>
                  </a:lnTo>
                  <a:lnTo>
                    <a:pt x="1021" y="148"/>
                  </a:lnTo>
                  <a:lnTo>
                    <a:pt x="1029" y="172"/>
                  </a:lnTo>
                  <a:lnTo>
                    <a:pt x="1029" y="200"/>
                  </a:lnTo>
                  <a:lnTo>
                    <a:pt x="1021" y="176"/>
                  </a:lnTo>
                  <a:lnTo>
                    <a:pt x="1017" y="148"/>
                  </a:lnTo>
                  <a:lnTo>
                    <a:pt x="1013" y="124"/>
                  </a:lnTo>
                  <a:lnTo>
                    <a:pt x="1009" y="128"/>
                  </a:lnTo>
                  <a:lnTo>
                    <a:pt x="1005" y="136"/>
                  </a:lnTo>
                  <a:lnTo>
                    <a:pt x="1001" y="156"/>
                  </a:lnTo>
                  <a:lnTo>
                    <a:pt x="997" y="180"/>
                  </a:lnTo>
                  <a:lnTo>
                    <a:pt x="993" y="208"/>
                  </a:lnTo>
                  <a:lnTo>
                    <a:pt x="989" y="240"/>
                  </a:lnTo>
                  <a:lnTo>
                    <a:pt x="985" y="252"/>
                  </a:lnTo>
                  <a:lnTo>
                    <a:pt x="981" y="276"/>
                  </a:lnTo>
                  <a:lnTo>
                    <a:pt x="977" y="256"/>
                  </a:lnTo>
                  <a:lnTo>
                    <a:pt x="973" y="228"/>
                  </a:lnTo>
                  <a:lnTo>
                    <a:pt x="969" y="216"/>
                  </a:lnTo>
                  <a:lnTo>
                    <a:pt x="965" y="216"/>
                  </a:lnTo>
                  <a:lnTo>
                    <a:pt x="961" y="200"/>
                  </a:lnTo>
                  <a:lnTo>
                    <a:pt x="957" y="216"/>
                  </a:lnTo>
                  <a:lnTo>
                    <a:pt x="953" y="188"/>
                  </a:lnTo>
                  <a:lnTo>
                    <a:pt x="949" y="176"/>
                  </a:lnTo>
                  <a:lnTo>
                    <a:pt x="945" y="172"/>
                  </a:lnTo>
                  <a:lnTo>
                    <a:pt x="941" y="208"/>
                  </a:lnTo>
                  <a:lnTo>
                    <a:pt x="937" y="212"/>
                  </a:lnTo>
                  <a:lnTo>
                    <a:pt x="933" y="224"/>
                  </a:lnTo>
                  <a:lnTo>
                    <a:pt x="929" y="212"/>
                  </a:lnTo>
                  <a:lnTo>
                    <a:pt x="925" y="212"/>
                  </a:lnTo>
                  <a:lnTo>
                    <a:pt x="921" y="196"/>
                  </a:lnTo>
                  <a:lnTo>
                    <a:pt x="917" y="192"/>
                  </a:lnTo>
                  <a:lnTo>
                    <a:pt x="913" y="184"/>
                  </a:lnTo>
                  <a:lnTo>
                    <a:pt x="909" y="208"/>
                  </a:lnTo>
                  <a:lnTo>
                    <a:pt x="905" y="224"/>
                  </a:lnTo>
                  <a:lnTo>
                    <a:pt x="901" y="252"/>
                  </a:lnTo>
                  <a:lnTo>
                    <a:pt x="897" y="272"/>
                  </a:lnTo>
                  <a:lnTo>
                    <a:pt x="893" y="260"/>
                  </a:lnTo>
                  <a:lnTo>
                    <a:pt x="889" y="244"/>
                  </a:lnTo>
                  <a:lnTo>
                    <a:pt x="885" y="212"/>
                  </a:lnTo>
                  <a:lnTo>
                    <a:pt x="881" y="196"/>
                  </a:lnTo>
                  <a:lnTo>
                    <a:pt x="877" y="188"/>
                  </a:lnTo>
                  <a:lnTo>
                    <a:pt x="873" y="184"/>
                  </a:lnTo>
                  <a:lnTo>
                    <a:pt x="869" y="168"/>
                  </a:lnTo>
                  <a:lnTo>
                    <a:pt x="865" y="168"/>
                  </a:lnTo>
                  <a:lnTo>
                    <a:pt x="861" y="176"/>
                  </a:lnTo>
                  <a:lnTo>
                    <a:pt x="857" y="160"/>
                  </a:lnTo>
                  <a:lnTo>
                    <a:pt x="853" y="180"/>
                  </a:lnTo>
                  <a:lnTo>
                    <a:pt x="849" y="184"/>
                  </a:lnTo>
                  <a:lnTo>
                    <a:pt x="845" y="188"/>
                  </a:lnTo>
                  <a:lnTo>
                    <a:pt x="841" y="172"/>
                  </a:lnTo>
                  <a:lnTo>
                    <a:pt x="837" y="192"/>
                  </a:lnTo>
                  <a:lnTo>
                    <a:pt x="832" y="180"/>
                  </a:lnTo>
                  <a:lnTo>
                    <a:pt x="828" y="176"/>
                  </a:lnTo>
                  <a:lnTo>
                    <a:pt x="824" y="156"/>
                  </a:lnTo>
                  <a:lnTo>
                    <a:pt x="820" y="132"/>
                  </a:lnTo>
                  <a:lnTo>
                    <a:pt x="816" y="124"/>
                  </a:lnTo>
                  <a:lnTo>
                    <a:pt x="812" y="144"/>
                  </a:lnTo>
                  <a:lnTo>
                    <a:pt x="808" y="176"/>
                  </a:lnTo>
                  <a:lnTo>
                    <a:pt x="804" y="200"/>
                  </a:lnTo>
                  <a:lnTo>
                    <a:pt x="800" y="212"/>
                  </a:lnTo>
                  <a:lnTo>
                    <a:pt x="796" y="216"/>
                  </a:lnTo>
                  <a:lnTo>
                    <a:pt x="792" y="216"/>
                  </a:lnTo>
                  <a:lnTo>
                    <a:pt x="788" y="228"/>
                  </a:lnTo>
                  <a:lnTo>
                    <a:pt x="784" y="212"/>
                  </a:lnTo>
                  <a:lnTo>
                    <a:pt x="780" y="188"/>
                  </a:lnTo>
                  <a:lnTo>
                    <a:pt x="776" y="192"/>
                  </a:lnTo>
                  <a:lnTo>
                    <a:pt x="772" y="216"/>
                  </a:lnTo>
                  <a:lnTo>
                    <a:pt x="768" y="236"/>
                  </a:lnTo>
                  <a:lnTo>
                    <a:pt x="764" y="260"/>
                  </a:lnTo>
                  <a:lnTo>
                    <a:pt x="760" y="288"/>
                  </a:lnTo>
                  <a:lnTo>
                    <a:pt x="756" y="312"/>
                  </a:lnTo>
                  <a:lnTo>
                    <a:pt x="752" y="324"/>
                  </a:lnTo>
                  <a:lnTo>
                    <a:pt x="748" y="316"/>
                  </a:lnTo>
                  <a:lnTo>
                    <a:pt x="744" y="308"/>
                  </a:lnTo>
                  <a:lnTo>
                    <a:pt x="740" y="300"/>
                  </a:lnTo>
                  <a:lnTo>
                    <a:pt x="736" y="296"/>
                  </a:lnTo>
                  <a:lnTo>
                    <a:pt x="732" y="276"/>
                  </a:lnTo>
                  <a:lnTo>
                    <a:pt x="728" y="280"/>
                  </a:lnTo>
                  <a:lnTo>
                    <a:pt x="724" y="264"/>
                  </a:lnTo>
                  <a:lnTo>
                    <a:pt x="720" y="248"/>
                  </a:lnTo>
                  <a:lnTo>
                    <a:pt x="716" y="232"/>
                  </a:lnTo>
                  <a:lnTo>
                    <a:pt x="712" y="212"/>
                  </a:lnTo>
                  <a:lnTo>
                    <a:pt x="708" y="204"/>
                  </a:lnTo>
                  <a:lnTo>
                    <a:pt x="704" y="212"/>
                  </a:lnTo>
                  <a:lnTo>
                    <a:pt x="700" y="212"/>
                  </a:lnTo>
                  <a:lnTo>
                    <a:pt x="696" y="244"/>
                  </a:lnTo>
                  <a:lnTo>
                    <a:pt x="692" y="252"/>
                  </a:lnTo>
                  <a:lnTo>
                    <a:pt x="688" y="248"/>
                  </a:lnTo>
                  <a:lnTo>
                    <a:pt x="684" y="268"/>
                  </a:lnTo>
                  <a:lnTo>
                    <a:pt x="680" y="272"/>
                  </a:lnTo>
                  <a:lnTo>
                    <a:pt x="676" y="304"/>
                  </a:lnTo>
                  <a:lnTo>
                    <a:pt x="672" y="300"/>
                  </a:lnTo>
                  <a:lnTo>
                    <a:pt x="668" y="332"/>
                  </a:lnTo>
                  <a:lnTo>
                    <a:pt x="664" y="332"/>
                  </a:lnTo>
                  <a:lnTo>
                    <a:pt x="660" y="332"/>
                  </a:lnTo>
                  <a:lnTo>
                    <a:pt x="656" y="316"/>
                  </a:lnTo>
                  <a:lnTo>
                    <a:pt x="652" y="308"/>
                  </a:lnTo>
                  <a:lnTo>
                    <a:pt x="648" y="260"/>
                  </a:lnTo>
                  <a:lnTo>
                    <a:pt x="644" y="232"/>
                  </a:lnTo>
                  <a:lnTo>
                    <a:pt x="640" y="200"/>
                  </a:lnTo>
                  <a:lnTo>
                    <a:pt x="636" y="184"/>
                  </a:lnTo>
                  <a:lnTo>
                    <a:pt x="632" y="176"/>
                  </a:lnTo>
                  <a:lnTo>
                    <a:pt x="628" y="168"/>
                  </a:lnTo>
                  <a:lnTo>
                    <a:pt x="624" y="172"/>
                  </a:lnTo>
                  <a:lnTo>
                    <a:pt x="620" y="156"/>
                  </a:lnTo>
                  <a:lnTo>
                    <a:pt x="616" y="140"/>
                  </a:lnTo>
                  <a:lnTo>
                    <a:pt x="612" y="120"/>
                  </a:lnTo>
                  <a:lnTo>
                    <a:pt x="608" y="104"/>
                  </a:lnTo>
                  <a:lnTo>
                    <a:pt x="604" y="92"/>
                  </a:lnTo>
                  <a:lnTo>
                    <a:pt x="600" y="100"/>
                  </a:lnTo>
                  <a:lnTo>
                    <a:pt x="596" y="108"/>
                  </a:lnTo>
                  <a:lnTo>
                    <a:pt x="592" y="116"/>
                  </a:lnTo>
                  <a:lnTo>
                    <a:pt x="588" y="140"/>
                  </a:lnTo>
                  <a:lnTo>
                    <a:pt x="584" y="192"/>
                  </a:lnTo>
                  <a:lnTo>
                    <a:pt x="580" y="224"/>
                  </a:lnTo>
                  <a:lnTo>
                    <a:pt x="576" y="244"/>
                  </a:lnTo>
                  <a:lnTo>
                    <a:pt x="572" y="256"/>
                  </a:lnTo>
                  <a:lnTo>
                    <a:pt x="568" y="232"/>
                  </a:lnTo>
                  <a:lnTo>
                    <a:pt x="564" y="220"/>
                  </a:lnTo>
                  <a:lnTo>
                    <a:pt x="560" y="216"/>
                  </a:lnTo>
                  <a:lnTo>
                    <a:pt x="556" y="220"/>
                  </a:lnTo>
                  <a:lnTo>
                    <a:pt x="552" y="208"/>
                  </a:lnTo>
                  <a:lnTo>
                    <a:pt x="548" y="224"/>
                  </a:lnTo>
                  <a:lnTo>
                    <a:pt x="544" y="248"/>
                  </a:lnTo>
                  <a:lnTo>
                    <a:pt x="540" y="284"/>
                  </a:lnTo>
                  <a:lnTo>
                    <a:pt x="536" y="284"/>
                  </a:lnTo>
                  <a:lnTo>
                    <a:pt x="532" y="280"/>
                  </a:lnTo>
                  <a:lnTo>
                    <a:pt x="528" y="268"/>
                  </a:lnTo>
                  <a:lnTo>
                    <a:pt x="524" y="264"/>
                  </a:lnTo>
                  <a:lnTo>
                    <a:pt x="520" y="252"/>
                  </a:lnTo>
                  <a:lnTo>
                    <a:pt x="516" y="272"/>
                  </a:lnTo>
                  <a:lnTo>
                    <a:pt x="508" y="292"/>
                  </a:lnTo>
                  <a:lnTo>
                    <a:pt x="504" y="308"/>
                  </a:lnTo>
                  <a:lnTo>
                    <a:pt x="500" y="304"/>
                  </a:lnTo>
                  <a:lnTo>
                    <a:pt x="496" y="284"/>
                  </a:lnTo>
                  <a:lnTo>
                    <a:pt x="492" y="268"/>
                  </a:lnTo>
                  <a:lnTo>
                    <a:pt x="488" y="264"/>
                  </a:lnTo>
                  <a:lnTo>
                    <a:pt x="484" y="240"/>
                  </a:lnTo>
                  <a:lnTo>
                    <a:pt x="480" y="224"/>
                  </a:lnTo>
                  <a:lnTo>
                    <a:pt x="476" y="200"/>
                  </a:lnTo>
                  <a:lnTo>
                    <a:pt x="472" y="168"/>
                  </a:lnTo>
                  <a:lnTo>
                    <a:pt x="468" y="152"/>
                  </a:lnTo>
                  <a:lnTo>
                    <a:pt x="464" y="132"/>
                  </a:lnTo>
                  <a:lnTo>
                    <a:pt x="460" y="120"/>
                  </a:lnTo>
                  <a:lnTo>
                    <a:pt x="456" y="88"/>
                  </a:lnTo>
                  <a:lnTo>
                    <a:pt x="452" y="108"/>
                  </a:lnTo>
                  <a:lnTo>
                    <a:pt x="448" y="132"/>
                  </a:lnTo>
                  <a:lnTo>
                    <a:pt x="444" y="184"/>
                  </a:lnTo>
                  <a:lnTo>
                    <a:pt x="440" y="220"/>
                  </a:lnTo>
                  <a:lnTo>
                    <a:pt x="436" y="272"/>
                  </a:lnTo>
                  <a:lnTo>
                    <a:pt x="432" y="276"/>
                  </a:lnTo>
                  <a:lnTo>
                    <a:pt x="428" y="252"/>
                  </a:lnTo>
                  <a:lnTo>
                    <a:pt x="424" y="232"/>
                  </a:lnTo>
                  <a:lnTo>
                    <a:pt x="420" y="192"/>
                  </a:lnTo>
                  <a:lnTo>
                    <a:pt x="416" y="176"/>
                  </a:lnTo>
                  <a:lnTo>
                    <a:pt x="412" y="148"/>
                  </a:lnTo>
                  <a:lnTo>
                    <a:pt x="408" y="124"/>
                  </a:lnTo>
                  <a:lnTo>
                    <a:pt x="404" y="100"/>
                  </a:lnTo>
                  <a:lnTo>
                    <a:pt x="400" y="108"/>
                  </a:lnTo>
                  <a:lnTo>
                    <a:pt x="396" y="128"/>
                  </a:lnTo>
                  <a:lnTo>
                    <a:pt x="392" y="124"/>
                  </a:lnTo>
                  <a:lnTo>
                    <a:pt x="388" y="116"/>
                  </a:lnTo>
                  <a:lnTo>
                    <a:pt x="384" y="100"/>
                  </a:lnTo>
                  <a:lnTo>
                    <a:pt x="380" y="96"/>
                  </a:lnTo>
                  <a:lnTo>
                    <a:pt x="376" y="76"/>
                  </a:lnTo>
                  <a:lnTo>
                    <a:pt x="372" y="80"/>
                  </a:lnTo>
                  <a:lnTo>
                    <a:pt x="368" y="52"/>
                  </a:lnTo>
                  <a:lnTo>
                    <a:pt x="364" y="40"/>
                  </a:lnTo>
                  <a:lnTo>
                    <a:pt x="360" y="32"/>
                  </a:lnTo>
                  <a:lnTo>
                    <a:pt x="356" y="44"/>
                  </a:lnTo>
                  <a:lnTo>
                    <a:pt x="352" y="44"/>
                  </a:lnTo>
                  <a:lnTo>
                    <a:pt x="348" y="76"/>
                  </a:lnTo>
                  <a:lnTo>
                    <a:pt x="344" y="100"/>
                  </a:lnTo>
                  <a:lnTo>
                    <a:pt x="340" y="128"/>
                  </a:lnTo>
                  <a:lnTo>
                    <a:pt x="336" y="144"/>
                  </a:lnTo>
                  <a:lnTo>
                    <a:pt x="332" y="180"/>
                  </a:lnTo>
                  <a:lnTo>
                    <a:pt x="328" y="188"/>
                  </a:lnTo>
                  <a:lnTo>
                    <a:pt x="324" y="188"/>
                  </a:lnTo>
                  <a:lnTo>
                    <a:pt x="320" y="164"/>
                  </a:lnTo>
                  <a:lnTo>
                    <a:pt x="316" y="136"/>
                  </a:lnTo>
                  <a:lnTo>
                    <a:pt x="312" y="112"/>
                  </a:lnTo>
                  <a:lnTo>
                    <a:pt x="308" y="116"/>
                  </a:lnTo>
                  <a:lnTo>
                    <a:pt x="304" y="124"/>
                  </a:lnTo>
                  <a:lnTo>
                    <a:pt x="300" y="136"/>
                  </a:lnTo>
                  <a:lnTo>
                    <a:pt x="296" y="180"/>
                  </a:lnTo>
                  <a:lnTo>
                    <a:pt x="292" y="200"/>
                  </a:lnTo>
                  <a:lnTo>
                    <a:pt x="288" y="212"/>
                  </a:lnTo>
                  <a:lnTo>
                    <a:pt x="284" y="232"/>
                  </a:lnTo>
                  <a:lnTo>
                    <a:pt x="280" y="240"/>
                  </a:lnTo>
                  <a:lnTo>
                    <a:pt x="276" y="244"/>
                  </a:lnTo>
                  <a:lnTo>
                    <a:pt x="272" y="248"/>
                  </a:lnTo>
                  <a:lnTo>
                    <a:pt x="268" y="240"/>
                  </a:lnTo>
                  <a:lnTo>
                    <a:pt x="264" y="220"/>
                  </a:lnTo>
                  <a:lnTo>
                    <a:pt x="260" y="216"/>
                  </a:lnTo>
                  <a:lnTo>
                    <a:pt x="256" y="228"/>
                  </a:lnTo>
                  <a:lnTo>
                    <a:pt x="252" y="216"/>
                  </a:lnTo>
                  <a:lnTo>
                    <a:pt x="248" y="204"/>
                  </a:lnTo>
                  <a:lnTo>
                    <a:pt x="244" y="192"/>
                  </a:lnTo>
                  <a:lnTo>
                    <a:pt x="240" y="192"/>
                  </a:lnTo>
                  <a:lnTo>
                    <a:pt x="236" y="204"/>
                  </a:lnTo>
                  <a:lnTo>
                    <a:pt x="232" y="224"/>
                  </a:lnTo>
                  <a:lnTo>
                    <a:pt x="228" y="244"/>
                  </a:lnTo>
                  <a:lnTo>
                    <a:pt x="224" y="284"/>
                  </a:lnTo>
                  <a:lnTo>
                    <a:pt x="220" y="300"/>
                  </a:lnTo>
                  <a:lnTo>
                    <a:pt x="216" y="336"/>
                  </a:lnTo>
                  <a:lnTo>
                    <a:pt x="212" y="332"/>
                  </a:lnTo>
                  <a:lnTo>
                    <a:pt x="208" y="324"/>
                  </a:lnTo>
                  <a:lnTo>
                    <a:pt x="204" y="320"/>
                  </a:lnTo>
                  <a:lnTo>
                    <a:pt x="200" y="304"/>
                  </a:lnTo>
                  <a:lnTo>
                    <a:pt x="196" y="280"/>
                  </a:lnTo>
                  <a:lnTo>
                    <a:pt x="192" y="276"/>
                  </a:lnTo>
                  <a:lnTo>
                    <a:pt x="188" y="240"/>
                  </a:lnTo>
                  <a:lnTo>
                    <a:pt x="184" y="216"/>
                  </a:lnTo>
                  <a:lnTo>
                    <a:pt x="180" y="220"/>
                  </a:lnTo>
                  <a:lnTo>
                    <a:pt x="176" y="224"/>
                  </a:lnTo>
                  <a:lnTo>
                    <a:pt x="172" y="236"/>
                  </a:lnTo>
                  <a:lnTo>
                    <a:pt x="168" y="268"/>
                  </a:lnTo>
                  <a:lnTo>
                    <a:pt x="164" y="304"/>
                  </a:lnTo>
                  <a:lnTo>
                    <a:pt x="160" y="308"/>
                  </a:lnTo>
                  <a:lnTo>
                    <a:pt x="156" y="308"/>
                  </a:lnTo>
                  <a:lnTo>
                    <a:pt x="152" y="332"/>
                  </a:lnTo>
                  <a:lnTo>
                    <a:pt x="148" y="328"/>
                  </a:lnTo>
                  <a:lnTo>
                    <a:pt x="144" y="352"/>
                  </a:lnTo>
                  <a:lnTo>
                    <a:pt x="140" y="376"/>
                  </a:lnTo>
                  <a:lnTo>
                    <a:pt x="136" y="376"/>
                  </a:lnTo>
                  <a:lnTo>
                    <a:pt x="132" y="376"/>
                  </a:lnTo>
                  <a:lnTo>
                    <a:pt x="128" y="328"/>
                  </a:lnTo>
                  <a:lnTo>
                    <a:pt x="124" y="292"/>
                  </a:lnTo>
                  <a:lnTo>
                    <a:pt x="120" y="284"/>
                  </a:lnTo>
                  <a:lnTo>
                    <a:pt x="116" y="256"/>
                  </a:lnTo>
                  <a:lnTo>
                    <a:pt x="112" y="212"/>
                  </a:lnTo>
                  <a:lnTo>
                    <a:pt x="108" y="184"/>
                  </a:lnTo>
                  <a:lnTo>
                    <a:pt x="104" y="176"/>
                  </a:lnTo>
                  <a:lnTo>
                    <a:pt x="100" y="152"/>
                  </a:lnTo>
                  <a:lnTo>
                    <a:pt x="96" y="164"/>
                  </a:lnTo>
                  <a:lnTo>
                    <a:pt x="92" y="152"/>
                  </a:lnTo>
                  <a:lnTo>
                    <a:pt x="88" y="148"/>
                  </a:lnTo>
                  <a:lnTo>
                    <a:pt x="84" y="168"/>
                  </a:lnTo>
                  <a:lnTo>
                    <a:pt x="80" y="180"/>
                  </a:lnTo>
                  <a:lnTo>
                    <a:pt x="76" y="208"/>
                  </a:lnTo>
                  <a:lnTo>
                    <a:pt x="72" y="212"/>
                  </a:lnTo>
                  <a:lnTo>
                    <a:pt x="68" y="212"/>
                  </a:lnTo>
                  <a:lnTo>
                    <a:pt x="64" y="196"/>
                  </a:lnTo>
                  <a:lnTo>
                    <a:pt x="60" y="160"/>
                  </a:lnTo>
                  <a:lnTo>
                    <a:pt x="56" y="144"/>
                  </a:lnTo>
                  <a:lnTo>
                    <a:pt x="52" y="104"/>
                  </a:lnTo>
                  <a:lnTo>
                    <a:pt x="48" y="60"/>
                  </a:lnTo>
                  <a:lnTo>
                    <a:pt x="44" y="36"/>
                  </a:lnTo>
                  <a:lnTo>
                    <a:pt x="40" y="28"/>
                  </a:lnTo>
                  <a:lnTo>
                    <a:pt x="36" y="36"/>
                  </a:lnTo>
                  <a:lnTo>
                    <a:pt x="32" y="36"/>
                  </a:lnTo>
                  <a:lnTo>
                    <a:pt x="28" y="48"/>
                  </a:lnTo>
                  <a:lnTo>
                    <a:pt x="24" y="60"/>
                  </a:lnTo>
                  <a:lnTo>
                    <a:pt x="20" y="92"/>
                  </a:lnTo>
                  <a:lnTo>
                    <a:pt x="16" y="140"/>
                  </a:lnTo>
                  <a:lnTo>
                    <a:pt x="12" y="164"/>
                  </a:lnTo>
                  <a:lnTo>
                    <a:pt x="8" y="188"/>
                  </a:lnTo>
                  <a:lnTo>
                    <a:pt x="4" y="204"/>
                  </a:lnTo>
                  <a:lnTo>
                    <a:pt x="0" y="208"/>
                  </a:lnTo>
                  <a:lnTo>
                    <a:pt x="0" y="176"/>
                  </a:lnTo>
                  <a:close/>
                </a:path>
              </a:pathLst>
            </a:custGeom>
            <a:solidFill>
              <a:srgbClr val="CCCCCC"/>
            </a:solidFill>
            <a:ln w="9525">
              <a:noFill/>
              <a:round/>
              <a:headEnd/>
              <a:tailEnd/>
            </a:ln>
          </p:spPr>
          <p:txBody>
            <a:bodyPr/>
            <a:lstStyle/>
            <a:p>
              <a:endParaRPr lang="en-GB"/>
            </a:p>
          </p:txBody>
        </p:sp>
        <p:sp>
          <p:nvSpPr>
            <p:cNvPr id="164" name="Freeform 188"/>
            <p:cNvSpPr>
              <a:spLocks/>
            </p:cNvSpPr>
            <p:nvPr/>
          </p:nvSpPr>
          <p:spPr bwMode="auto">
            <a:xfrm>
              <a:off x="7473702" y="4537993"/>
              <a:ext cx="1633537" cy="596900"/>
            </a:xfrm>
            <a:custGeom>
              <a:avLst/>
              <a:gdLst>
                <a:gd name="T0" fmla="*/ 80644962 w 1029"/>
                <a:gd name="T1" fmla="*/ 20161250 h 376"/>
                <a:gd name="T2" fmla="*/ 171370541 w 1029"/>
                <a:gd name="T3" fmla="*/ 463708798 h 376"/>
                <a:gd name="T4" fmla="*/ 262096145 w 1029"/>
                <a:gd name="T5" fmla="*/ 372983103 h 376"/>
                <a:gd name="T6" fmla="*/ 352821699 w 1029"/>
                <a:gd name="T7" fmla="*/ 866933865 h 376"/>
                <a:gd name="T8" fmla="*/ 443547352 w 1029"/>
                <a:gd name="T9" fmla="*/ 493950663 h 376"/>
                <a:gd name="T10" fmla="*/ 534272906 w 1029"/>
                <a:gd name="T11" fmla="*/ 756046828 h 376"/>
                <a:gd name="T12" fmla="*/ 624998461 w 1029"/>
                <a:gd name="T13" fmla="*/ 433466933 h 376"/>
                <a:gd name="T14" fmla="*/ 715724015 w 1029"/>
                <a:gd name="T15" fmla="*/ 514111907 h 376"/>
                <a:gd name="T16" fmla="*/ 806449569 w 1029"/>
                <a:gd name="T17" fmla="*/ 342741238 h 376"/>
                <a:gd name="T18" fmla="*/ 897175322 w 1029"/>
                <a:gd name="T19" fmla="*/ 40322499 h 376"/>
                <a:gd name="T20" fmla="*/ 987900876 w 1029"/>
                <a:gd name="T21" fmla="*/ 241935021 h 376"/>
                <a:gd name="T22" fmla="*/ 1078626430 w 1029"/>
                <a:gd name="T23" fmla="*/ 564515015 h 376"/>
                <a:gd name="T24" fmla="*/ 1169351984 w 1029"/>
                <a:gd name="T25" fmla="*/ 262096264 h 376"/>
                <a:gd name="T26" fmla="*/ 1260077538 w 1029"/>
                <a:gd name="T27" fmla="*/ 685482476 h 376"/>
                <a:gd name="T28" fmla="*/ 1360883710 w 1029"/>
                <a:gd name="T29" fmla="*/ 635079367 h 376"/>
                <a:gd name="T30" fmla="*/ 1451609264 w 1029"/>
                <a:gd name="T31" fmla="*/ 534273150 h 376"/>
                <a:gd name="T32" fmla="*/ 1542334818 w 1029"/>
                <a:gd name="T33" fmla="*/ 221773777 h 376"/>
                <a:gd name="T34" fmla="*/ 1633060372 w 1029"/>
                <a:gd name="T35" fmla="*/ 574595637 h 376"/>
                <a:gd name="T36" fmla="*/ 1723786323 w 1029"/>
                <a:gd name="T37" fmla="*/ 604837502 h 376"/>
                <a:gd name="T38" fmla="*/ 1814510290 w 1029"/>
                <a:gd name="T39" fmla="*/ 544353772 h 376"/>
                <a:gd name="T40" fmla="*/ 1905235844 w 1029"/>
                <a:gd name="T41" fmla="*/ 705643719 h 376"/>
                <a:gd name="T42" fmla="*/ 1995961398 w 1029"/>
                <a:gd name="T43" fmla="*/ 473789420 h 376"/>
                <a:gd name="T44" fmla="*/ 2086686952 w 1029"/>
                <a:gd name="T45" fmla="*/ 362902481 h 376"/>
                <a:gd name="T46" fmla="*/ 2147483647 w 1029"/>
                <a:gd name="T47" fmla="*/ 352821860 h 376"/>
                <a:gd name="T48" fmla="*/ 2147483647 w 1029"/>
                <a:gd name="T49" fmla="*/ 554434393 h 376"/>
                <a:gd name="T50" fmla="*/ 2147483647 w 1029"/>
                <a:gd name="T51" fmla="*/ 453628176 h 376"/>
                <a:gd name="T52" fmla="*/ 2147483647 w 1029"/>
                <a:gd name="T53" fmla="*/ 493950663 h 376"/>
                <a:gd name="T54" fmla="*/ 2147483647 w 1029"/>
                <a:gd name="T55" fmla="*/ 252015642 h 376"/>
                <a:gd name="T56" fmla="*/ 2147483647 w 1029"/>
                <a:gd name="T57" fmla="*/ 322579994 h 376"/>
                <a:gd name="T58" fmla="*/ 2147483647 w 1029"/>
                <a:gd name="T59" fmla="*/ 574595637 h 376"/>
                <a:gd name="T60" fmla="*/ 2147483647 w 1029"/>
                <a:gd name="T61" fmla="*/ 534273150 h 376"/>
                <a:gd name="T62" fmla="*/ 2147483647 w 1029"/>
                <a:gd name="T63" fmla="*/ 635079367 h 376"/>
                <a:gd name="T64" fmla="*/ 2147483647 w 1029"/>
                <a:gd name="T65" fmla="*/ 423386311 h 376"/>
                <a:gd name="T66" fmla="*/ 2086686952 w 1029"/>
                <a:gd name="T67" fmla="*/ 443547554 h 376"/>
                <a:gd name="T68" fmla="*/ 1995961398 w 1029"/>
                <a:gd name="T69" fmla="*/ 544353772 h 376"/>
                <a:gd name="T70" fmla="*/ 1905235844 w 1029"/>
                <a:gd name="T71" fmla="*/ 786288693 h 376"/>
                <a:gd name="T72" fmla="*/ 1814510290 w 1029"/>
                <a:gd name="T73" fmla="*/ 624998746 h 376"/>
                <a:gd name="T74" fmla="*/ 1723786323 w 1029"/>
                <a:gd name="T75" fmla="*/ 675401854 h 376"/>
                <a:gd name="T76" fmla="*/ 1633060372 w 1029"/>
                <a:gd name="T77" fmla="*/ 655240611 h 376"/>
                <a:gd name="T78" fmla="*/ 1542334818 w 1029"/>
                <a:gd name="T79" fmla="*/ 302418751 h 376"/>
                <a:gd name="T80" fmla="*/ 1451609264 w 1029"/>
                <a:gd name="T81" fmla="*/ 614918124 h 376"/>
                <a:gd name="T82" fmla="*/ 1360883710 w 1029"/>
                <a:gd name="T83" fmla="*/ 715724341 h 376"/>
                <a:gd name="T84" fmla="*/ 1260077538 w 1029"/>
                <a:gd name="T85" fmla="*/ 766127450 h 376"/>
                <a:gd name="T86" fmla="*/ 1169351984 w 1029"/>
                <a:gd name="T87" fmla="*/ 332660616 h 376"/>
                <a:gd name="T88" fmla="*/ 1078626430 w 1029"/>
                <a:gd name="T89" fmla="*/ 635079367 h 376"/>
                <a:gd name="T90" fmla="*/ 987900876 w 1029"/>
                <a:gd name="T91" fmla="*/ 312499373 h 376"/>
                <a:gd name="T92" fmla="*/ 897175322 w 1029"/>
                <a:gd name="T93" fmla="*/ 110886889 h 376"/>
                <a:gd name="T94" fmla="*/ 806449569 w 1029"/>
                <a:gd name="T95" fmla="*/ 413305590 h 376"/>
                <a:gd name="T96" fmla="*/ 715724015 w 1029"/>
                <a:gd name="T97" fmla="*/ 584676259 h 376"/>
                <a:gd name="T98" fmla="*/ 624998461 w 1029"/>
                <a:gd name="T99" fmla="*/ 514111907 h 376"/>
                <a:gd name="T100" fmla="*/ 534272906 w 1029"/>
                <a:gd name="T101" fmla="*/ 836692000 h 376"/>
                <a:gd name="T102" fmla="*/ 443547352 w 1029"/>
                <a:gd name="T103" fmla="*/ 564515015 h 376"/>
                <a:gd name="T104" fmla="*/ 352821699 w 1029"/>
                <a:gd name="T105" fmla="*/ 947578839 h 376"/>
                <a:gd name="T106" fmla="*/ 262096145 w 1029"/>
                <a:gd name="T107" fmla="*/ 443547554 h 376"/>
                <a:gd name="T108" fmla="*/ 171370541 w 1029"/>
                <a:gd name="T109" fmla="*/ 534273150 h 376"/>
                <a:gd name="T110" fmla="*/ 80644962 w 1029"/>
                <a:gd name="T111" fmla="*/ 90725620 h 376"/>
                <a:gd name="T112" fmla="*/ 0 w 1029"/>
                <a:gd name="T113" fmla="*/ 443547554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9"/>
                <a:gd name="T172" fmla="*/ 0 h 376"/>
                <a:gd name="T173" fmla="*/ 1029 w 1029"/>
                <a:gd name="T174" fmla="*/ 376 h 3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9" h="376">
                  <a:moveTo>
                    <a:pt x="0" y="176"/>
                  </a:moveTo>
                  <a:lnTo>
                    <a:pt x="4" y="176"/>
                  </a:lnTo>
                  <a:lnTo>
                    <a:pt x="8" y="160"/>
                  </a:lnTo>
                  <a:lnTo>
                    <a:pt x="12" y="136"/>
                  </a:lnTo>
                  <a:lnTo>
                    <a:pt x="16" y="112"/>
                  </a:lnTo>
                  <a:lnTo>
                    <a:pt x="20" y="64"/>
                  </a:lnTo>
                  <a:lnTo>
                    <a:pt x="24" y="32"/>
                  </a:lnTo>
                  <a:lnTo>
                    <a:pt x="28" y="20"/>
                  </a:lnTo>
                  <a:lnTo>
                    <a:pt x="32" y="8"/>
                  </a:lnTo>
                  <a:lnTo>
                    <a:pt x="36" y="8"/>
                  </a:lnTo>
                  <a:lnTo>
                    <a:pt x="40" y="0"/>
                  </a:lnTo>
                  <a:lnTo>
                    <a:pt x="44" y="8"/>
                  </a:lnTo>
                  <a:lnTo>
                    <a:pt x="48" y="32"/>
                  </a:lnTo>
                  <a:lnTo>
                    <a:pt x="52" y="72"/>
                  </a:lnTo>
                  <a:lnTo>
                    <a:pt x="56" y="112"/>
                  </a:lnTo>
                  <a:lnTo>
                    <a:pt x="60" y="132"/>
                  </a:lnTo>
                  <a:lnTo>
                    <a:pt x="64" y="164"/>
                  </a:lnTo>
                  <a:lnTo>
                    <a:pt x="68" y="184"/>
                  </a:lnTo>
                  <a:lnTo>
                    <a:pt x="72" y="184"/>
                  </a:lnTo>
                  <a:lnTo>
                    <a:pt x="76" y="176"/>
                  </a:lnTo>
                  <a:lnTo>
                    <a:pt x="80" y="148"/>
                  </a:lnTo>
                  <a:lnTo>
                    <a:pt x="84" y="140"/>
                  </a:lnTo>
                  <a:lnTo>
                    <a:pt x="88" y="120"/>
                  </a:lnTo>
                  <a:lnTo>
                    <a:pt x="92" y="124"/>
                  </a:lnTo>
                  <a:lnTo>
                    <a:pt x="96" y="136"/>
                  </a:lnTo>
                  <a:lnTo>
                    <a:pt x="100" y="124"/>
                  </a:lnTo>
                  <a:lnTo>
                    <a:pt x="104" y="148"/>
                  </a:lnTo>
                  <a:lnTo>
                    <a:pt x="108" y="156"/>
                  </a:lnTo>
                  <a:lnTo>
                    <a:pt x="112" y="180"/>
                  </a:lnTo>
                  <a:lnTo>
                    <a:pt x="116" y="224"/>
                  </a:lnTo>
                  <a:lnTo>
                    <a:pt x="120" y="252"/>
                  </a:lnTo>
                  <a:lnTo>
                    <a:pt x="124" y="264"/>
                  </a:lnTo>
                  <a:lnTo>
                    <a:pt x="128" y="296"/>
                  </a:lnTo>
                  <a:lnTo>
                    <a:pt x="132" y="340"/>
                  </a:lnTo>
                  <a:lnTo>
                    <a:pt x="136" y="344"/>
                  </a:lnTo>
                  <a:lnTo>
                    <a:pt x="140" y="344"/>
                  </a:lnTo>
                  <a:lnTo>
                    <a:pt x="144" y="320"/>
                  </a:lnTo>
                  <a:lnTo>
                    <a:pt x="148" y="296"/>
                  </a:lnTo>
                  <a:lnTo>
                    <a:pt x="152" y="300"/>
                  </a:lnTo>
                  <a:lnTo>
                    <a:pt x="156" y="276"/>
                  </a:lnTo>
                  <a:lnTo>
                    <a:pt x="160" y="276"/>
                  </a:lnTo>
                  <a:lnTo>
                    <a:pt x="164" y="272"/>
                  </a:lnTo>
                  <a:lnTo>
                    <a:pt x="168" y="236"/>
                  </a:lnTo>
                  <a:lnTo>
                    <a:pt x="172" y="204"/>
                  </a:lnTo>
                  <a:lnTo>
                    <a:pt x="176" y="196"/>
                  </a:lnTo>
                  <a:lnTo>
                    <a:pt x="180" y="192"/>
                  </a:lnTo>
                  <a:lnTo>
                    <a:pt x="184" y="188"/>
                  </a:lnTo>
                  <a:lnTo>
                    <a:pt x="188" y="208"/>
                  </a:lnTo>
                  <a:lnTo>
                    <a:pt x="192" y="244"/>
                  </a:lnTo>
                  <a:lnTo>
                    <a:pt x="196" y="252"/>
                  </a:lnTo>
                  <a:lnTo>
                    <a:pt x="200" y="272"/>
                  </a:lnTo>
                  <a:lnTo>
                    <a:pt x="204" y="288"/>
                  </a:lnTo>
                  <a:lnTo>
                    <a:pt x="208" y="292"/>
                  </a:lnTo>
                  <a:lnTo>
                    <a:pt x="212" y="300"/>
                  </a:lnTo>
                  <a:lnTo>
                    <a:pt x="216" y="304"/>
                  </a:lnTo>
                  <a:lnTo>
                    <a:pt x="220" y="268"/>
                  </a:lnTo>
                  <a:lnTo>
                    <a:pt x="224" y="252"/>
                  </a:lnTo>
                  <a:lnTo>
                    <a:pt x="228" y="212"/>
                  </a:lnTo>
                  <a:lnTo>
                    <a:pt x="232" y="196"/>
                  </a:lnTo>
                  <a:lnTo>
                    <a:pt x="236" y="176"/>
                  </a:lnTo>
                  <a:lnTo>
                    <a:pt x="240" y="164"/>
                  </a:lnTo>
                  <a:lnTo>
                    <a:pt x="244" y="160"/>
                  </a:lnTo>
                  <a:lnTo>
                    <a:pt x="248" y="172"/>
                  </a:lnTo>
                  <a:lnTo>
                    <a:pt x="252" y="184"/>
                  </a:lnTo>
                  <a:lnTo>
                    <a:pt x="256" y="200"/>
                  </a:lnTo>
                  <a:lnTo>
                    <a:pt x="260" y="188"/>
                  </a:lnTo>
                  <a:lnTo>
                    <a:pt x="264" y="188"/>
                  </a:lnTo>
                  <a:lnTo>
                    <a:pt x="268" y="212"/>
                  </a:lnTo>
                  <a:lnTo>
                    <a:pt x="272" y="216"/>
                  </a:lnTo>
                  <a:lnTo>
                    <a:pt x="276" y="212"/>
                  </a:lnTo>
                  <a:lnTo>
                    <a:pt x="280" y="212"/>
                  </a:lnTo>
                  <a:lnTo>
                    <a:pt x="284" y="204"/>
                  </a:lnTo>
                  <a:lnTo>
                    <a:pt x="288" y="180"/>
                  </a:lnTo>
                  <a:lnTo>
                    <a:pt x="292" y="172"/>
                  </a:lnTo>
                  <a:lnTo>
                    <a:pt x="296" y="152"/>
                  </a:lnTo>
                  <a:lnTo>
                    <a:pt x="300" y="108"/>
                  </a:lnTo>
                  <a:lnTo>
                    <a:pt x="304" y="96"/>
                  </a:lnTo>
                  <a:lnTo>
                    <a:pt x="308" y="88"/>
                  </a:lnTo>
                  <a:lnTo>
                    <a:pt x="312" y="84"/>
                  </a:lnTo>
                  <a:lnTo>
                    <a:pt x="316" y="108"/>
                  </a:lnTo>
                  <a:lnTo>
                    <a:pt x="320" y="136"/>
                  </a:lnTo>
                  <a:lnTo>
                    <a:pt x="324" y="160"/>
                  </a:lnTo>
                  <a:lnTo>
                    <a:pt x="328" y="156"/>
                  </a:lnTo>
                  <a:lnTo>
                    <a:pt x="332" y="152"/>
                  </a:lnTo>
                  <a:lnTo>
                    <a:pt x="336" y="116"/>
                  </a:lnTo>
                  <a:lnTo>
                    <a:pt x="340" y="100"/>
                  </a:lnTo>
                  <a:lnTo>
                    <a:pt x="344" y="72"/>
                  </a:lnTo>
                  <a:lnTo>
                    <a:pt x="348" y="48"/>
                  </a:lnTo>
                  <a:lnTo>
                    <a:pt x="352" y="12"/>
                  </a:lnTo>
                  <a:lnTo>
                    <a:pt x="356" y="16"/>
                  </a:lnTo>
                  <a:lnTo>
                    <a:pt x="360" y="0"/>
                  </a:lnTo>
                  <a:lnTo>
                    <a:pt x="364" y="12"/>
                  </a:lnTo>
                  <a:lnTo>
                    <a:pt x="368" y="24"/>
                  </a:lnTo>
                  <a:lnTo>
                    <a:pt x="372" y="48"/>
                  </a:lnTo>
                  <a:lnTo>
                    <a:pt x="376" y="48"/>
                  </a:lnTo>
                  <a:lnTo>
                    <a:pt x="380" y="68"/>
                  </a:lnTo>
                  <a:lnTo>
                    <a:pt x="384" y="72"/>
                  </a:lnTo>
                  <a:lnTo>
                    <a:pt x="388" y="88"/>
                  </a:lnTo>
                  <a:lnTo>
                    <a:pt x="392" y="96"/>
                  </a:lnTo>
                  <a:lnTo>
                    <a:pt x="396" y="100"/>
                  </a:lnTo>
                  <a:lnTo>
                    <a:pt x="400" y="80"/>
                  </a:lnTo>
                  <a:lnTo>
                    <a:pt x="404" y="72"/>
                  </a:lnTo>
                  <a:lnTo>
                    <a:pt x="408" y="96"/>
                  </a:lnTo>
                  <a:lnTo>
                    <a:pt x="412" y="120"/>
                  </a:lnTo>
                  <a:lnTo>
                    <a:pt x="416" y="144"/>
                  </a:lnTo>
                  <a:lnTo>
                    <a:pt x="420" y="164"/>
                  </a:lnTo>
                  <a:lnTo>
                    <a:pt x="424" y="200"/>
                  </a:lnTo>
                  <a:lnTo>
                    <a:pt x="428" y="224"/>
                  </a:lnTo>
                  <a:lnTo>
                    <a:pt x="432" y="244"/>
                  </a:lnTo>
                  <a:lnTo>
                    <a:pt x="436" y="240"/>
                  </a:lnTo>
                  <a:lnTo>
                    <a:pt x="440" y="192"/>
                  </a:lnTo>
                  <a:lnTo>
                    <a:pt x="444" y="156"/>
                  </a:lnTo>
                  <a:lnTo>
                    <a:pt x="448" y="104"/>
                  </a:lnTo>
                  <a:lnTo>
                    <a:pt x="452" y="80"/>
                  </a:lnTo>
                  <a:lnTo>
                    <a:pt x="456" y="60"/>
                  </a:lnTo>
                  <a:lnTo>
                    <a:pt x="460" y="92"/>
                  </a:lnTo>
                  <a:lnTo>
                    <a:pt x="464" y="104"/>
                  </a:lnTo>
                  <a:lnTo>
                    <a:pt x="468" y="120"/>
                  </a:lnTo>
                  <a:lnTo>
                    <a:pt x="472" y="140"/>
                  </a:lnTo>
                  <a:lnTo>
                    <a:pt x="476" y="172"/>
                  </a:lnTo>
                  <a:lnTo>
                    <a:pt x="480" y="192"/>
                  </a:lnTo>
                  <a:lnTo>
                    <a:pt x="484" y="208"/>
                  </a:lnTo>
                  <a:lnTo>
                    <a:pt x="488" y="232"/>
                  </a:lnTo>
                  <a:lnTo>
                    <a:pt x="492" y="236"/>
                  </a:lnTo>
                  <a:lnTo>
                    <a:pt x="496" y="252"/>
                  </a:lnTo>
                  <a:lnTo>
                    <a:pt x="500" y="272"/>
                  </a:lnTo>
                  <a:lnTo>
                    <a:pt x="504" y="276"/>
                  </a:lnTo>
                  <a:lnTo>
                    <a:pt x="508" y="260"/>
                  </a:lnTo>
                  <a:lnTo>
                    <a:pt x="516" y="244"/>
                  </a:lnTo>
                  <a:lnTo>
                    <a:pt x="520" y="224"/>
                  </a:lnTo>
                  <a:lnTo>
                    <a:pt x="524" y="232"/>
                  </a:lnTo>
                  <a:lnTo>
                    <a:pt x="528" y="236"/>
                  </a:lnTo>
                  <a:lnTo>
                    <a:pt x="532" y="248"/>
                  </a:lnTo>
                  <a:lnTo>
                    <a:pt x="536" y="252"/>
                  </a:lnTo>
                  <a:lnTo>
                    <a:pt x="540" y="252"/>
                  </a:lnTo>
                  <a:lnTo>
                    <a:pt x="544" y="216"/>
                  </a:lnTo>
                  <a:lnTo>
                    <a:pt x="548" y="196"/>
                  </a:lnTo>
                  <a:lnTo>
                    <a:pt x="552" y="180"/>
                  </a:lnTo>
                  <a:lnTo>
                    <a:pt x="556" y="192"/>
                  </a:lnTo>
                  <a:lnTo>
                    <a:pt x="560" y="188"/>
                  </a:lnTo>
                  <a:lnTo>
                    <a:pt x="564" y="192"/>
                  </a:lnTo>
                  <a:lnTo>
                    <a:pt x="568" y="204"/>
                  </a:lnTo>
                  <a:lnTo>
                    <a:pt x="572" y="224"/>
                  </a:lnTo>
                  <a:lnTo>
                    <a:pt x="576" y="212"/>
                  </a:lnTo>
                  <a:lnTo>
                    <a:pt x="580" y="196"/>
                  </a:lnTo>
                  <a:lnTo>
                    <a:pt x="584" y="160"/>
                  </a:lnTo>
                  <a:lnTo>
                    <a:pt x="588" y="112"/>
                  </a:lnTo>
                  <a:lnTo>
                    <a:pt x="592" y="88"/>
                  </a:lnTo>
                  <a:lnTo>
                    <a:pt x="596" y="80"/>
                  </a:lnTo>
                  <a:lnTo>
                    <a:pt x="600" y="72"/>
                  </a:lnTo>
                  <a:lnTo>
                    <a:pt x="604" y="64"/>
                  </a:lnTo>
                  <a:lnTo>
                    <a:pt x="608" y="76"/>
                  </a:lnTo>
                  <a:lnTo>
                    <a:pt x="612" y="88"/>
                  </a:lnTo>
                  <a:lnTo>
                    <a:pt x="616" y="112"/>
                  </a:lnTo>
                  <a:lnTo>
                    <a:pt x="620" y="128"/>
                  </a:lnTo>
                  <a:lnTo>
                    <a:pt x="624" y="140"/>
                  </a:lnTo>
                  <a:lnTo>
                    <a:pt x="628" y="140"/>
                  </a:lnTo>
                  <a:lnTo>
                    <a:pt x="632" y="148"/>
                  </a:lnTo>
                  <a:lnTo>
                    <a:pt x="636" y="152"/>
                  </a:lnTo>
                  <a:lnTo>
                    <a:pt x="640" y="168"/>
                  </a:lnTo>
                  <a:lnTo>
                    <a:pt x="644" y="204"/>
                  </a:lnTo>
                  <a:lnTo>
                    <a:pt x="648" y="228"/>
                  </a:lnTo>
                  <a:lnTo>
                    <a:pt x="652" y="276"/>
                  </a:lnTo>
                  <a:lnTo>
                    <a:pt x="656" y="284"/>
                  </a:lnTo>
                  <a:lnTo>
                    <a:pt x="660" y="300"/>
                  </a:lnTo>
                  <a:lnTo>
                    <a:pt x="664" y="300"/>
                  </a:lnTo>
                  <a:lnTo>
                    <a:pt x="668" y="300"/>
                  </a:lnTo>
                  <a:lnTo>
                    <a:pt x="672" y="268"/>
                  </a:lnTo>
                  <a:lnTo>
                    <a:pt x="676" y="272"/>
                  </a:lnTo>
                  <a:lnTo>
                    <a:pt x="680" y="244"/>
                  </a:lnTo>
                  <a:lnTo>
                    <a:pt x="684" y="240"/>
                  </a:lnTo>
                  <a:lnTo>
                    <a:pt x="688" y="216"/>
                  </a:lnTo>
                  <a:lnTo>
                    <a:pt x="692" y="220"/>
                  </a:lnTo>
                  <a:lnTo>
                    <a:pt x="696" y="212"/>
                  </a:lnTo>
                  <a:lnTo>
                    <a:pt x="700" y="184"/>
                  </a:lnTo>
                  <a:lnTo>
                    <a:pt x="704" y="184"/>
                  </a:lnTo>
                  <a:lnTo>
                    <a:pt x="708" y="172"/>
                  </a:lnTo>
                  <a:lnTo>
                    <a:pt x="712" y="184"/>
                  </a:lnTo>
                  <a:lnTo>
                    <a:pt x="716" y="204"/>
                  </a:lnTo>
                  <a:lnTo>
                    <a:pt x="720" y="216"/>
                  </a:lnTo>
                  <a:lnTo>
                    <a:pt x="724" y="236"/>
                  </a:lnTo>
                  <a:lnTo>
                    <a:pt x="728" y="252"/>
                  </a:lnTo>
                  <a:lnTo>
                    <a:pt x="732" y="248"/>
                  </a:lnTo>
                  <a:lnTo>
                    <a:pt x="736" y="264"/>
                  </a:lnTo>
                  <a:lnTo>
                    <a:pt x="740" y="268"/>
                  </a:lnTo>
                  <a:lnTo>
                    <a:pt x="744" y="276"/>
                  </a:lnTo>
                  <a:lnTo>
                    <a:pt x="748" y="284"/>
                  </a:lnTo>
                  <a:lnTo>
                    <a:pt x="752" y="292"/>
                  </a:lnTo>
                  <a:lnTo>
                    <a:pt x="756" y="280"/>
                  </a:lnTo>
                  <a:lnTo>
                    <a:pt x="760" y="260"/>
                  </a:lnTo>
                  <a:lnTo>
                    <a:pt x="764" y="228"/>
                  </a:lnTo>
                  <a:lnTo>
                    <a:pt x="768" y="208"/>
                  </a:lnTo>
                  <a:lnTo>
                    <a:pt x="772" y="188"/>
                  </a:lnTo>
                  <a:lnTo>
                    <a:pt x="776" y="164"/>
                  </a:lnTo>
                  <a:lnTo>
                    <a:pt x="780" y="156"/>
                  </a:lnTo>
                  <a:lnTo>
                    <a:pt x="784" y="184"/>
                  </a:lnTo>
                  <a:lnTo>
                    <a:pt x="788" y="200"/>
                  </a:lnTo>
                  <a:lnTo>
                    <a:pt x="792" y="188"/>
                  </a:lnTo>
                  <a:lnTo>
                    <a:pt x="796" y="188"/>
                  </a:lnTo>
                  <a:lnTo>
                    <a:pt x="800" y="180"/>
                  </a:lnTo>
                  <a:lnTo>
                    <a:pt x="804" y="168"/>
                  </a:lnTo>
                  <a:lnTo>
                    <a:pt x="808" y="148"/>
                  </a:lnTo>
                  <a:lnTo>
                    <a:pt x="812" y="116"/>
                  </a:lnTo>
                  <a:lnTo>
                    <a:pt x="816" y="96"/>
                  </a:lnTo>
                  <a:lnTo>
                    <a:pt x="820" y="104"/>
                  </a:lnTo>
                  <a:lnTo>
                    <a:pt x="824" y="128"/>
                  </a:lnTo>
                  <a:lnTo>
                    <a:pt x="828" y="144"/>
                  </a:lnTo>
                  <a:lnTo>
                    <a:pt x="832" y="152"/>
                  </a:lnTo>
                  <a:lnTo>
                    <a:pt x="837" y="160"/>
                  </a:lnTo>
                  <a:lnTo>
                    <a:pt x="841" y="144"/>
                  </a:lnTo>
                  <a:lnTo>
                    <a:pt x="845" y="156"/>
                  </a:lnTo>
                  <a:lnTo>
                    <a:pt x="849" y="152"/>
                  </a:lnTo>
                  <a:lnTo>
                    <a:pt x="853" y="148"/>
                  </a:lnTo>
                  <a:lnTo>
                    <a:pt x="857" y="128"/>
                  </a:lnTo>
                  <a:lnTo>
                    <a:pt x="861" y="148"/>
                  </a:lnTo>
                  <a:lnTo>
                    <a:pt x="865" y="140"/>
                  </a:lnTo>
                  <a:lnTo>
                    <a:pt x="869" y="136"/>
                  </a:lnTo>
                  <a:lnTo>
                    <a:pt x="873" y="156"/>
                  </a:lnTo>
                  <a:lnTo>
                    <a:pt x="877" y="156"/>
                  </a:lnTo>
                  <a:lnTo>
                    <a:pt x="881" y="168"/>
                  </a:lnTo>
                  <a:lnTo>
                    <a:pt x="885" y="180"/>
                  </a:lnTo>
                  <a:lnTo>
                    <a:pt x="889" y="212"/>
                  </a:lnTo>
                  <a:lnTo>
                    <a:pt x="893" y="232"/>
                  </a:lnTo>
                  <a:lnTo>
                    <a:pt x="897" y="240"/>
                  </a:lnTo>
                  <a:lnTo>
                    <a:pt x="901" y="220"/>
                  </a:lnTo>
                  <a:lnTo>
                    <a:pt x="905" y="196"/>
                  </a:lnTo>
                  <a:lnTo>
                    <a:pt x="909" y="180"/>
                  </a:lnTo>
                  <a:lnTo>
                    <a:pt x="913" y="156"/>
                  </a:lnTo>
                  <a:lnTo>
                    <a:pt x="917" y="160"/>
                  </a:lnTo>
                  <a:lnTo>
                    <a:pt x="921" y="168"/>
                  </a:lnTo>
                  <a:lnTo>
                    <a:pt x="925" y="184"/>
                  </a:lnTo>
                  <a:lnTo>
                    <a:pt x="929" y="184"/>
                  </a:lnTo>
                  <a:lnTo>
                    <a:pt x="933" y="192"/>
                  </a:lnTo>
                  <a:lnTo>
                    <a:pt x="937" y="180"/>
                  </a:lnTo>
                  <a:lnTo>
                    <a:pt x="941" y="180"/>
                  </a:lnTo>
                  <a:lnTo>
                    <a:pt x="945" y="144"/>
                  </a:lnTo>
                  <a:lnTo>
                    <a:pt x="949" y="144"/>
                  </a:lnTo>
                  <a:lnTo>
                    <a:pt x="953" y="156"/>
                  </a:lnTo>
                  <a:lnTo>
                    <a:pt x="957" y="188"/>
                  </a:lnTo>
                  <a:lnTo>
                    <a:pt x="961" y="172"/>
                  </a:lnTo>
                  <a:lnTo>
                    <a:pt x="965" y="184"/>
                  </a:lnTo>
                  <a:lnTo>
                    <a:pt x="969" y="188"/>
                  </a:lnTo>
                  <a:lnTo>
                    <a:pt x="973" y="196"/>
                  </a:lnTo>
                  <a:lnTo>
                    <a:pt x="977" y="228"/>
                  </a:lnTo>
                  <a:lnTo>
                    <a:pt x="981" y="244"/>
                  </a:lnTo>
                  <a:lnTo>
                    <a:pt x="985" y="224"/>
                  </a:lnTo>
                  <a:lnTo>
                    <a:pt x="989" y="212"/>
                  </a:lnTo>
                  <a:lnTo>
                    <a:pt x="993" y="180"/>
                  </a:lnTo>
                  <a:lnTo>
                    <a:pt x="997" y="152"/>
                  </a:lnTo>
                  <a:lnTo>
                    <a:pt x="1001" y="128"/>
                  </a:lnTo>
                  <a:lnTo>
                    <a:pt x="1005" y="108"/>
                  </a:lnTo>
                  <a:lnTo>
                    <a:pt x="1009" y="100"/>
                  </a:lnTo>
                  <a:lnTo>
                    <a:pt x="1013" y="96"/>
                  </a:lnTo>
                  <a:lnTo>
                    <a:pt x="1017" y="120"/>
                  </a:lnTo>
                  <a:lnTo>
                    <a:pt x="1021" y="148"/>
                  </a:lnTo>
                  <a:lnTo>
                    <a:pt x="1029" y="172"/>
                  </a:lnTo>
                  <a:lnTo>
                    <a:pt x="1029" y="200"/>
                  </a:lnTo>
                  <a:lnTo>
                    <a:pt x="1021" y="176"/>
                  </a:lnTo>
                  <a:lnTo>
                    <a:pt x="1017" y="148"/>
                  </a:lnTo>
                  <a:lnTo>
                    <a:pt x="1013" y="124"/>
                  </a:lnTo>
                  <a:lnTo>
                    <a:pt x="1009" y="128"/>
                  </a:lnTo>
                  <a:lnTo>
                    <a:pt x="1005" y="136"/>
                  </a:lnTo>
                  <a:lnTo>
                    <a:pt x="1001" y="156"/>
                  </a:lnTo>
                  <a:lnTo>
                    <a:pt x="997" y="180"/>
                  </a:lnTo>
                  <a:lnTo>
                    <a:pt x="993" y="208"/>
                  </a:lnTo>
                  <a:lnTo>
                    <a:pt x="989" y="240"/>
                  </a:lnTo>
                  <a:lnTo>
                    <a:pt x="985" y="252"/>
                  </a:lnTo>
                  <a:lnTo>
                    <a:pt x="981" y="276"/>
                  </a:lnTo>
                  <a:lnTo>
                    <a:pt x="977" y="256"/>
                  </a:lnTo>
                  <a:lnTo>
                    <a:pt x="973" y="228"/>
                  </a:lnTo>
                  <a:lnTo>
                    <a:pt x="969" y="216"/>
                  </a:lnTo>
                  <a:lnTo>
                    <a:pt x="965" y="216"/>
                  </a:lnTo>
                  <a:lnTo>
                    <a:pt x="961" y="200"/>
                  </a:lnTo>
                  <a:lnTo>
                    <a:pt x="957" y="216"/>
                  </a:lnTo>
                  <a:lnTo>
                    <a:pt x="953" y="188"/>
                  </a:lnTo>
                  <a:lnTo>
                    <a:pt x="949" y="176"/>
                  </a:lnTo>
                  <a:lnTo>
                    <a:pt x="945" y="172"/>
                  </a:lnTo>
                  <a:lnTo>
                    <a:pt x="941" y="208"/>
                  </a:lnTo>
                  <a:lnTo>
                    <a:pt x="937" y="212"/>
                  </a:lnTo>
                  <a:lnTo>
                    <a:pt x="933" y="224"/>
                  </a:lnTo>
                  <a:lnTo>
                    <a:pt x="929" y="212"/>
                  </a:lnTo>
                  <a:lnTo>
                    <a:pt x="925" y="212"/>
                  </a:lnTo>
                  <a:lnTo>
                    <a:pt x="921" y="196"/>
                  </a:lnTo>
                  <a:lnTo>
                    <a:pt x="917" y="192"/>
                  </a:lnTo>
                  <a:lnTo>
                    <a:pt x="913" y="184"/>
                  </a:lnTo>
                  <a:lnTo>
                    <a:pt x="909" y="208"/>
                  </a:lnTo>
                  <a:lnTo>
                    <a:pt x="905" y="224"/>
                  </a:lnTo>
                  <a:lnTo>
                    <a:pt x="901" y="252"/>
                  </a:lnTo>
                  <a:lnTo>
                    <a:pt x="897" y="272"/>
                  </a:lnTo>
                  <a:lnTo>
                    <a:pt x="893" y="260"/>
                  </a:lnTo>
                  <a:lnTo>
                    <a:pt x="889" y="244"/>
                  </a:lnTo>
                  <a:lnTo>
                    <a:pt x="885" y="212"/>
                  </a:lnTo>
                  <a:lnTo>
                    <a:pt x="881" y="196"/>
                  </a:lnTo>
                  <a:lnTo>
                    <a:pt x="877" y="188"/>
                  </a:lnTo>
                  <a:lnTo>
                    <a:pt x="873" y="184"/>
                  </a:lnTo>
                  <a:lnTo>
                    <a:pt x="869" y="168"/>
                  </a:lnTo>
                  <a:lnTo>
                    <a:pt x="865" y="168"/>
                  </a:lnTo>
                  <a:lnTo>
                    <a:pt x="861" y="176"/>
                  </a:lnTo>
                  <a:lnTo>
                    <a:pt x="857" y="160"/>
                  </a:lnTo>
                  <a:lnTo>
                    <a:pt x="853" y="180"/>
                  </a:lnTo>
                  <a:lnTo>
                    <a:pt x="849" y="184"/>
                  </a:lnTo>
                  <a:lnTo>
                    <a:pt x="845" y="188"/>
                  </a:lnTo>
                  <a:lnTo>
                    <a:pt x="841" y="172"/>
                  </a:lnTo>
                  <a:lnTo>
                    <a:pt x="837" y="192"/>
                  </a:lnTo>
                  <a:lnTo>
                    <a:pt x="832" y="180"/>
                  </a:lnTo>
                  <a:lnTo>
                    <a:pt x="828" y="176"/>
                  </a:lnTo>
                  <a:lnTo>
                    <a:pt x="824" y="156"/>
                  </a:lnTo>
                  <a:lnTo>
                    <a:pt x="820" y="132"/>
                  </a:lnTo>
                  <a:lnTo>
                    <a:pt x="816" y="124"/>
                  </a:lnTo>
                  <a:lnTo>
                    <a:pt x="812" y="144"/>
                  </a:lnTo>
                  <a:lnTo>
                    <a:pt x="808" y="176"/>
                  </a:lnTo>
                  <a:lnTo>
                    <a:pt x="804" y="200"/>
                  </a:lnTo>
                  <a:lnTo>
                    <a:pt x="800" y="212"/>
                  </a:lnTo>
                  <a:lnTo>
                    <a:pt x="796" y="216"/>
                  </a:lnTo>
                  <a:lnTo>
                    <a:pt x="792" y="216"/>
                  </a:lnTo>
                  <a:lnTo>
                    <a:pt x="788" y="228"/>
                  </a:lnTo>
                  <a:lnTo>
                    <a:pt x="784" y="212"/>
                  </a:lnTo>
                  <a:lnTo>
                    <a:pt x="780" y="188"/>
                  </a:lnTo>
                  <a:lnTo>
                    <a:pt x="776" y="192"/>
                  </a:lnTo>
                  <a:lnTo>
                    <a:pt x="772" y="216"/>
                  </a:lnTo>
                  <a:lnTo>
                    <a:pt x="768" y="236"/>
                  </a:lnTo>
                  <a:lnTo>
                    <a:pt x="764" y="260"/>
                  </a:lnTo>
                  <a:lnTo>
                    <a:pt x="760" y="288"/>
                  </a:lnTo>
                  <a:lnTo>
                    <a:pt x="756" y="312"/>
                  </a:lnTo>
                  <a:lnTo>
                    <a:pt x="752" y="324"/>
                  </a:lnTo>
                  <a:lnTo>
                    <a:pt x="748" y="316"/>
                  </a:lnTo>
                  <a:lnTo>
                    <a:pt x="744" y="308"/>
                  </a:lnTo>
                  <a:lnTo>
                    <a:pt x="740" y="300"/>
                  </a:lnTo>
                  <a:lnTo>
                    <a:pt x="736" y="296"/>
                  </a:lnTo>
                  <a:lnTo>
                    <a:pt x="732" y="276"/>
                  </a:lnTo>
                  <a:lnTo>
                    <a:pt x="728" y="280"/>
                  </a:lnTo>
                  <a:lnTo>
                    <a:pt x="724" y="264"/>
                  </a:lnTo>
                  <a:lnTo>
                    <a:pt x="720" y="248"/>
                  </a:lnTo>
                  <a:lnTo>
                    <a:pt x="716" y="232"/>
                  </a:lnTo>
                  <a:lnTo>
                    <a:pt x="712" y="212"/>
                  </a:lnTo>
                  <a:lnTo>
                    <a:pt x="708" y="204"/>
                  </a:lnTo>
                  <a:lnTo>
                    <a:pt x="704" y="212"/>
                  </a:lnTo>
                  <a:lnTo>
                    <a:pt x="700" y="212"/>
                  </a:lnTo>
                  <a:lnTo>
                    <a:pt x="696" y="244"/>
                  </a:lnTo>
                  <a:lnTo>
                    <a:pt x="692" y="252"/>
                  </a:lnTo>
                  <a:lnTo>
                    <a:pt x="688" y="248"/>
                  </a:lnTo>
                  <a:lnTo>
                    <a:pt x="684" y="268"/>
                  </a:lnTo>
                  <a:lnTo>
                    <a:pt x="680" y="272"/>
                  </a:lnTo>
                  <a:lnTo>
                    <a:pt x="676" y="304"/>
                  </a:lnTo>
                  <a:lnTo>
                    <a:pt x="672" y="300"/>
                  </a:lnTo>
                  <a:lnTo>
                    <a:pt x="668" y="332"/>
                  </a:lnTo>
                  <a:lnTo>
                    <a:pt x="664" y="332"/>
                  </a:lnTo>
                  <a:lnTo>
                    <a:pt x="660" y="332"/>
                  </a:lnTo>
                  <a:lnTo>
                    <a:pt x="656" y="316"/>
                  </a:lnTo>
                  <a:lnTo>
                    <a:pt x="652" y="308"/>
                  </a:lnTo>
                  <a:lnTo>
                    <a:pt x="648" y="260"/>
                  </a:lnTo>
                  <a:lnTo>
                    <a:pt x="644" y="232"/>
                  </a:lnTo>
                  <a:lnTo>
                    <a:pt x="640" y="200"/>
                  </a:lnTo>
                  <a:lnTo>
                    <a:pt x="636" y="184"/>
                  </a:lnTo>
                  <a:lnTo>
                    <a:pt x="632" y="176"/>
                  </a:lnTo>
                  <a:lnTo>
                    <a:pt x="628" y="168"/>
                  </a:lnTo>
                  <a:lnTo>
                    <a:pt x="624" y="172"/>
                  </a:lnTo>
                  <a:lnTo>
                    <a:pt x="620" y="156"/>
                  </a:lnTo>
                  <a:lnTo>
                    <a:pt x="616" y="140"/>
                  </a:lnTo>
                  <a:lnTo>
                    <a:pt x="612" y="120"/>
                  </a:lnTo>
                  <a:lnTo>
                    <a:pt x="608" y="104"/>
                  </a:lnTo>
                  <a:lnTo>
                    <a:pt x="604" y="92"/>
                  </a:lnTo>
                  <a:lnTo>
                    <a:pt x="600" y="100"/>
                  </a:lnTo>
                  <a:lnTo>
                    <a:pt x="596" y="108"/>
                  </a:lnTo>
                  <a:lnTo>
                    <a:pt x="592" y="116"/>
                  </a:lnTo>
                  <a:lnTo>
                    <a:pt x="588" y="140"/>
                  </a:lnTo>
                  <a:lnTo>
                    <a:pt x="584" y="192"/>
                  </a:lnTo>
                  <a:lnTo>
                    <a:pt x="580" y="224"/>
                  </a:lnTo>
                  <a:lnTo>
                    <a:pt x="576" y="244"/>
                  </a:lnTo>
                  <a:lnTo>
                    <a:pt x="572" y="256"/>
                  </a:lnTo>
                  <a:lnTo>
                    <a:pt x="568" y="232"/>
                  </a:lnTo>
                  <a:lnTo>
                    <a:pt x="564" y="220"/>
                  </a:lnTo>
                  <a:lnTo>
                    <a:pt x="560" y="216"/>
                  </a:lnTo>
                  <a:lnTo>
                    <a:pt x="556" y="220"/>
                  </a:lnTo>
                  <a:lnTo>
                    <a:pt x="552" y="208"/>
                  </a:lnTo>
                  <a:lnTo>
                    <a:pt x="548" y="224"/>
                  </a:lnTo>
                  <a:lnTo>
                    <a:pt x="544" y="248"/>
                  </a:lnTo>
                  <a:lnTo>
                    <a:pt x="540" y="284"/>
                  </a:lnTo>
                  <a:lnTo>
                    <a:pt x="536" y="284"/>
                  </a:lnTo>
                  <a:lnTo>
                    <a:pt x="532" y="280"/>
                  </a:lnTo>
                  <a:lnTo>
                    <a:pt x="528" y="268"/>
                  </a:lnTo>
                  <a:lnTo>
                    <a:pt x="524" y="264"/>
                  </a:lnTo>
                  <a:lnTo>
                    <a:pt x="520" y="252"/>
                  </a:lnTo>
                  <a:lnTo>
                    <a:pt x="516" y="272"/>
                  </a:lnTo>
                  <a:lnTo>
                    <a:pt x="508" y="292"/>
                  </a:lnTo>
                  <a:lnTo>
                    <a:pt x="504" y="308"/>
                  </a:lnTo>
                  <a:lnTo>
                    <a:pt x="500" y="304"/>
                  </a:lnTo>
                  <a:lnTo>
                    <a:pt x="496" y="284"/>
                  </a:lnTo>
                  <a:lnTo>
                    <a:pt x="492" y="268"/>
                  </a:lnTo>
                  <a:lnTo>
                    <a:pt x="488" y="264"/>
                  </a:lnTo>
                  <a:lnTo>
                    <a:pt x="484" y="240"/>
                  </a:lnTo>
                  <a:lnTo>
                    <a:pt x="480" y="224"/>
                  </a:lnTo>
                  <a:lnTo>
                    <a:pt x="476" y="200"/>
                  </a:lnTo>
                  <a:lnTo>
                    <a:pt x="472" y="168"/>
                  </a:lnTo>
                  <a:lnTo>
                    <a:pt x="468" y="152"/>
                  </a:lnTo>
                  <a:lnTo>
                    <a:pt x="464" y="132"/>
                  </a:lnTo>
                  <a:lnTo>
                    <a:pt x="460" y="120"/>
                  </a:lnTo>
                  <a:lnTo>
                    <a:pt x="456" y="88"/>
                  </a:lnTo>
                  <a:lnTo>
                    <a:pt x="452" y="108"/>
                  </a:lnTo>
                  <a:lnTo>
                    <a:pt x="448" y="132"/>
                  </a:lnTo>
                  <a:lnTo>
                    <a:pt x="444" y="184"/>
                  </a:lnTo>
                  <a:lnTo>
                    <a:pt x="440" y="220"/>
                  </a:lnTo>
                  <a:lnTo>
                    <a:pt x="436" y="272"/>
                  </a:lnTo>
                  <a:lnTo>
                    <a:pt x="432" y="276"/>
                  </a:lnTo>
                  <a:lnTo>
                    <a:pt x="428" y="252"/>
                  </a:lnTo>
                  <a:lnTo>
                    <a:pt x="424" y="232"/>
                  </a:lnTo>
                  <a:lnTo>
                    <a:pt x="420" y="192"/>
                  </a:lnTo>
                  <a:lnTo>
                    <a:pt x="416" y="176"/>
                  </a:lnTo>
                  <a:lnTo>
                    <a:pt x="412" y="148"/>
                  </a:lnTo>
                  <a:lnTo>
                    <a:pt x="408" y="124"/>
                  </a:lnTo>
                  <a:lnTo>
                    <a:pt x="404" y="100"/>
                  </a:lnTo>
                  <a:lnTo>
                    <a:pt x="400" y="108"/>
                  </a:lnTo>
                  <a:lnTo>
                    <a:pt x="396" y="128"/>
                  </a:lnTo>
                  <a:lnTo>
                    <a:pt x="392" y="124"/>
                  </a:lnTo>
                  <a:lnTo>
                    <a:pt x="388" y="116"/>
                  </a:lnTo>
                  <a:lnTo>
                    <a:pt x="384" y="100"/>
                  </a:lnTo>
                  <a:lnTo>
                    <a:pt x="380" y="96"/>
                  </a:lnTo>
                  <a:lnTo>
                    <a:pt x="376" y="76"/>
                  </a:lnTo>
                  <a:lnTo>
                    <a:pt x="372" y="80"/>
                  </a:lnTo>
                  <a:lnTo>
                    <a:pt x="368" y="52"/>
                  </a:lnTo>
                  <a:lnTo>
                    <a:pt x="364" y="40"/>
                  </a:lnTo>
                  <a:lnTo>
                    <a:pt x="360" y="32"/>
                  </a:lnTo>
                  <a:lnTo>
                    <a:pt x="356" y="44"/>
                  </a:lnTo>
                  <a:lnTo>
                    <a:pt x="352" y="44"/>
                  </a:lnTo>
                  <a:lnTo>
                    <a:pt x="348" y="76"/>
                  </a:lnTo>
                  <a:lnTo>
                    <a:pt x="344" y="100"/>
                  </a:lnTo>
                  <a:lnTo>
                    <a:pt x="340" y="128"/>
                  </a:lnTo>
                  <a:lnTo>
                    <a:pt x="336" y="144"/>
                  </a:lnTo>
                  <a:lnTo>
                    <a:pt x="332" y="180"/>
                  </a:lnTo>
                  <a:lnTo>
                    <a:pt x="328" y="188"/>
                  </a:lnTo>
                  <a:lnTo>
                    <a:pt x="324" y="188"/>
                  </a:lnTo>
                  <a:lnTo>
                    <a:pt x="320" y="164"/>
                  </a:lnTo>
                  <a:lnTo>
                    <a:pt x="316" y="136"/>
                  </a:lnTo>
                  <a:lnTo>
                    <a:pt x="312" y="112"/>
                  </a:lnTo>
                  <a:lnTo>
                    <a:pt x="308" y="116"/>
                  </a:lnTo>
                  <a:lnTo>
                    <a:pt x="304" y="124"/>
                  </a:lnTo>
                  <a:lnTo>
                    <a:pt x="300" y="136"/>
                  </a:lnTo>
                  <a:lnTo>
                    <a:pt x="296" y="180"/>
                  </a:lnTo>
                  <a:lnTo>
                    <a:pt x="292" y="200"/>
                  </a:lnTo>
                  <a:lnTo>
                    <a:pt x="288" y="212"/>
                  </a:lnTo>
                  <a:lnTo>
                    <a:pt x="284" y="232"/>
                  </a:lnTo>
                  <a:lnTo>
                    <a:pt x="280" y="240"/>
                  </a:lnTo>
                  <a:lnTo>
                    <a:pt x="276" y="244"/>
                  </a:lnTo>
                  <a:lnTo>
                    <a:pt x="272" y="248"/>
                  </a:lnTo>
                  <a:lnTo>
                    <a:pt x="268" y="240"/>
                  </a:lnTo>
                  <a:lnTo>
                    <a:pt x="264" y="220"/>
                  </a:lnTo>
                  <a:lnTo>
                    <a:pt x="260" y="216"/>
                  </a:lnTo>
                  <a:lnTo>
                    <a:pt x="256" y="228"/>
                  </a:lnTo>
                  <a:lnTo>
                    <a:pt x="252" y="216"/>
                  </a:lnTo>
                  <a:lnTo>
                    <a:pt x="248" y="204"/>
                  </a:lnTo>
                  <a:lnTo>
                    <a:pt x="244" y="192"/>
                  </a:lnTo>
                  <a:lnTo>
                    <a:pt x="240" y="192"/>
                  </a:lnTo>
                  <a:lnTo>
                    <a:pt x="236" y="204"/>
                  </a:lnTo>
                  <a:lnTo>
                    <a:pt x="232" y="224"/>
                  </a:lnTo>
                  <a:lnTo>
                    <a:pt x="228" y="244"/>
                  </a:lnTo>
                  <a:lnTo>
                    <a:pt x="224" y="284"/>
                  </a:lnTo>
                  <a:lnTo>
                    <a:pt x="220" y="300"/>
                  </a:lnTo>
                  <a:lnTo>
                    <a:pt x="216" y="336"/>
                  </a:lnTo>
                  <a:lnTo>
                    <a:pt x="212" y="332"/>
                  </a:lnTo>
                  <a:lnTo>
                    <a:pt x="208" y="324"/>
                  </a:lnTo>
                  <a:lnTo>
                    <a:pt x="204" y="320"/>
                  </a:lnTo>
                  <a:lnTo>
                    <a:pt x="200" y="304"/>
                  </a:lnTo>
                  <a:lnTo>
                    <a:pt x="196" y="280"/>
                  </a:lnTo>
                  <a:lnTo>
                    <a:pt x="192" y="276"/>
                  </a:lnTo>
                  <a:lnTo>
                    <a:pt x="188" y="240"/>
                  </a:lnTo>
                  <a:lnTo>
                    <a:pt x="184" y="216"/>
                  </a:lnTo>
                  <a:lnTo>
                    <a:pt x="180" y="220"/>
                  </a:lnTo>
                  <a:lnTo>
                    <a:pt x="176" y="224"/>
                  </a:lnTo>
                  <a:lnTo>
                    <a:pt x="172" y="236"/>
                  </a:lnTo>
                  <a:lnTo>
                    <a:pt x="168" y="268"/>
                  </a:lnTo>
                  <a:lnTo>
                    <a:pt x="164" y="304"/>
                  </a:lnTo>
                  <a:lnTo>
                    <a:pt x="160" y="308"/>
                  </a:lnTo>
                  <a:lnTo>
                    <a:pt x="156" y="308"/>
                  </a:lnTo>
                  <a:lnTo>
                    <a:pt x="152" y="332"/>
                  </a:lnTo>
                  <a:lnTo>
                    <a:pt x="148" y="328"/>
                  </a:lnTo>
                  <a:lnTo>
                    <a:pt x="144" y="352"/>
                  </a:lnTo>
                  <a:lnTo>
                    <a:pt x="140" y="376"/>
                  </a:lnTo>
                  <a:lnTo>
                    <a:pt x="136" y="376"/>
                  </a:lnTo>
                  <a:lnTo>
                    <a:pt x="132" y="376"/>
                  </a:lnTo>
                  <a:lnTo>
                    <a:pt x="128" y="328"/>
                  </a:lnTo>
                  <a:lnTo>
                    <a:pt x="124" y="292"/>
                  </a:lnTo>
                  <a:lnTo>
                    <a:pt x="120" y="284"/>
                  </a:lnTo>
                  <a:lnTo>
                    <a:pt x="116" y="256"/>
                  </a:lnTo>
                  <a:lnTo>
                    <a:pt x="112" y="212"/>
                  </a:lnTo>
                  <a:lnTo>
                    <a:pt x="108" y="184"/>
                  </a:lnTo>
                  <a:lnTo>
                    <a:pt x="104" y="176"/>
                  </a:lnTo>
                  <a:lnTo>
                    <a:pt x="100" y="152"/>
                  </a:lnTo>
                  <a:lnTo>
                    <a:pt x="96" y="164"/>
                  </a:lnTo>
                  <a:lnTo>
                    <a:pt x="92" y="152"/>
                  </a:lnTo>
                  <a:lnTo>
                    <a:pt x="88" y="148"/>
                  </a:lnTo>
                  <a:lnTo>
                    <a:pt x="84" y="168"/>
                  </a:lnTo>
                  <a:lnTo>
                    <a:pt x="80" y="180"/>
                  </a:lnTo>
                  <a:lnTo>
                    <a:pt x="76" y="208"/>
                  </a:lnTo>
                  <a:lnTo>
                    <a:pt x="72" y="212"/>
                  </a:lnTo>
                  <a:lnTo>
                    <a:pt x="68" y="212"/>
                  </a:lnTo>
                  <a:lnTo>
                    <a:pt x="64" y="196"/>
                  </a:lnTo>
                  <a:lnTo>
                    <a:pt x="60" y="160"/>
                  </a:lnTo>
                  <a:lnTo>
                    <a:pt x="56" y="144"/>
                  </a:lnTo>
                  <a:lnTo>
                    <a:pt x="52" y="104"/>
                  </a:lnTo>
                  <a:lnTo>
                    <a:pt x="48" y="60"/>
                  </a:lnTo>
                  <a:lnTo>
                    <a:pt x="44" y="36"/>
                  </a:lnTo>
                  <a:lnTo>
                    <a:pt x="40" y="28"/>
                  </a:lnTo>
                  <a:lnTo>
                    <a:pt x="36" y="36"/>
                  </a:lnTo>
                  <a:lnTo>
                    <a:pt x="32" y="36"/>
                  </a:lnTo>
                  <a:lnTo>
                    <a:pt x="28" y="48"/>
                  </a:lnTo>
                  <a:lnTo>
                    <a:pt x="24" y="60"/>
                  </a:lnTo>
                  <a:lnTo>
                    <a:pt x="20" y="92"/>
                  </a:lnTo>
                  <a:lnTo>
                    <a:pt x="16" y="140"/>
                  </a:lnTo>
                  <a:lnTo>
                    <a:pt x="12" y="164"/>
                  </a:lnTo>
                  <a:lnTo>
                    <a:pt x="8" y="188"/>
                  </a:lnTo>
                  <a:lnTo>
                    <a:pt x="4" y="204"/>
                  </a:lnTo>
                  <a:lnTo>
                    <a:pt x="0" y="208"/>
                  </a:lnTo>
                  <a:lnTo>
                    <a:pt x="0" y="176"/>
                  </a:lnTo>
                </a:path>
              </a:pathLst>
            </a:custGeom>
            <a:noFill/>
            <a:ln w="0">
              <a:solidFill>
                <a:srgbClr val="CCCCCC"/>
              </a:solidFill>
              <a:prstDash val="solid"/>
              <a:round/>
              <a:headEnd/>
              <a:tailEnd/>
            </a:ln>
          </p:spPr>
          <p:txBody>
            <a:bodyPr/>
            <a:lstStyle/>
            <a:p>
              <a:endParaRPr lang="en-GB"/>
            </a:p>
          </p:txBody>
        </p:sp>
        <p:sp>
          <p:nvSpPr>
            <p:cNvPr id="165" name="Freeform 189"/>
            <p:cNvSpPr>
              <a:spLocks/>
            </p:cNvSpPr>
            <p:nvPr/>
          </p:nvSpPr>
          <p:spPr bwMode="auto">
            <a:xfrm>
              <a:off x="7473702" y="4601493"/>
              <a:ext cx="806450" cy="450850"/>
            </a:xfrm>
            <a:custGeom>
              <a:avLst/>
              <a:gdLst>
                <a:gd name="T0" fmla="*/ 20161251 w 508"/>
                <a:gd name="T1" fmla="*/ 302418719 h 284"/>
                <a:gd name="T2" fmla="*/ 50403125 w 508"/>
                <a:gd name="T3" fmla="*/ 141128739 h 284"/>
                <a:gd name="T4" fmla="*/ 80645005 w 508"/>
                <a:gd name="T5" fmla="*/ 0 h 284"/>
                <a:gd name="T6" fmla="*/ 110886898 w 508"/>
                <a:gd name="T7" fmla="*/ 30241874 h 284"/>
                <a:gd name="T8" fmla="*/ 141128766 w 508"/>
                <a:gd name="T9" fmla="*/ 282257478 h 284"/>
                <a:gd name="T10" fmla="*/ 171370633 w 508"/>
                <a:gd name="T11" fmla="*/ 423386266 h 284"/>
                <a:gd name="T12" fmla="*/ 201612501 w 508"/>
                <a:gd name="T13" fmla="*/ 413305547 h 284"/>
                <a:gd name="T14" fmla="*/ 231854419 w 508"/>
                <a:gd name="T15" fmla="*/ 413305547 h 284"/>
                <a:gd name="T16" fmla="*/ 262096286 w 508"/>
                <a:gd name="T17" fmla="*/ 292338099 h 284"/>
                <a:gd name="T18" fmla="*/ 292338154 w 508"/>
                <a:gd name="T19" fmla="*/ 493950611 h 284"/>
                <a:gd name="T20" fmla="*/ 322580022 w 508"/>
                <a:gd name="T21" fmla="*/ 493950611 h 284"/>
                <a:gd name="T22" fmla="*/ 352821889 w 508"/>
                <a:gd name="T23" fmla="*/ 715724266 h 284"/>
                <a:gd name="T24" fmla="*/ 383063757 w 508"/>
                <a:gd name="T25" fmla="*/ 655240542 h 284"/>
                <a:gd name="T26" fmla="*/ 413305625 w 508"/>
                <a:gd name="T27" fmla="*/ 604837438 h 284"/>
                <a:gd name="T28" fmla="*/ 443547592 w 508"/>
                <a:gd name="T29" fmla="*/ 463708749 h 284"/>
                <a:gd name="T30" fmla="*/ 473789460 w 508"/>
                <a:gd name="T31" fmla="*/ 493950611 h 284"/>
                <a:gd name="T32" fmla="*/ 504031327 w 508"/>
                <a:gd name="T33" fmla="*/ 524192473 h 284"/>
                <a:gd name="T34" fmla="*/ 534273195 w 508"/>
                <a:gd name="T35" fmla="*/ 544353714 h 284"/>
                <a:gd name="T36" fmla="*/ 564515063 w 508"/>
                <a:gd name="T37" fmla="*/ 443547508 h 284"/>
                <a:gd name="T38" fmla="*/ 594756931 w 508"/>
                <a:gd name="T39" fmla="*/ 352821823 h 284"/>
                <a:gd name="T40" fmla="*/ 624998798 w 508"/>
                <a:gd name="T41" fmla="*/ 493950611 h 284"/>
                <a:gd name="T42" fmla="*/ 655240666 w 508"/>
                <a:gd name="T43" fmla="*/ 564514956 h 284"/>
                <a:gd name="T44" fmla="*/ 685482534 w 508"/>
                <a:gd name="T45" fmla="*/ 473789370 h 284"/>
                <a:gd name="T46" fmla="*/ 715724401 w 508"/>
                <a:gd name="T47" fmla="*/ 282257478 h 284"/>
                <a:gd name="T48" fmla="*/ 745966269 w 508"/>
                <a:gd name="T49" fmla="*/ 302418719 h 284"/>
                <a:gd name="T50" fmla="*/ 776208137 w 508"/>
                <a:gd name="T51" fmla="*/ 262096237 h 284"/>
                <a:gd name="T52" fmla="*/ 806450005 w 508"/>
                <a:gd name="T53" fmla="*/ 393144305 h 284"/>
                <a:gd name="T54" fmla="*/ 836692071 w 508"/>
                <a:gd name="T55" fmla="*/ 272176857 h 284"/>
                <a:gd name="T56" fmla="*/ 866933939 w 508"/>
                <a:gd name="T57" fmla="*/ 181451222 h 284"/>
                <a:gd name="T58" fmla="*/ 897175806 w 508"/>
                <a:gd name="T59" fmla="*/ 120967498 h 284"/>
                <a:gd name="T60" fmla="*/ 927417674 w 508"/>
                <a:gd name="T61" fmla="*/ 131048118 h 284"/>
                <a:gd name="T62" fmla="*/ 957659542 w 508"/>
                <a:gd name="T63" fmla="*/ 181451222 h 284"/>
                <a:gd name="T64" fmla="*/ 987901409 w 508"/>
                <a:gd name="T65" fmla="*/ 171370601 h 284"/>
                <a:gd name="T66" fmla="*/ 1018143277 w 508"/>
                <a:gd name="T67" fmla="*/ 110886877 h 284"/>
                <a:gd name="T68" fmla="*/ 1048385145 w 508"/>
                <a:gd name="T69" fmla="*/ 131048118 h 284"/>
                <a:gd name="T70" fmla="*/ 1078627013 w 508"/>
                <a:gd name="T71" fmla="*/ 403224926 h 284"/>
                <a:gd name="T72" fmla="*/ 1108868880 w 508"/>
                <a:gd name="T73" fmla="*/ 282257478 h 284"/>
                <a:gd name="T74" fmla="*/ 1139110748 w 508"/>
                <a:gd name="T75" fmla="*/ 241934995 h 284"/>
                <a:gd name="T76" fmla="*/ 1169352616 w 508"/>
                <a:gd name="T77" fmla="*/ 272176857 h 284"/>
                <a:gd name="T78" fmla="*/ 1199594484 w 508"/>
                <a:gd name="T79" fmla="*/ 352821823 h 284"/>
                <a:gd name="T80" fmla="*/ 1229836351 w 508"/>
                <a:gd name="T81" fmla="*/ 453628128 h 284"/>
                <a:gd name="T82" fmla="*/ 1260078219 w 508"/>
                <a:gd name="T83" fmla="*/ 584676197 h 2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284"/>
                <a:gd name="T128" fmla="*/ 508 w 508"/>
                <a:gd name="T129" fmla="*/ 284 h 2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284">
                  <a:moveTo>
                    <a:pt x="0" y="152"/>
                  </a:moveTo>
                  <a:lnTo>
                    <a:pt x="4" y="140"/>
                  </a:lnTo>
                  <a:lnTo>
                    <a:pt x="8" y="120"/>
                  </a:lnTo>
                  <a:lnTo>
                    <a:pt x="12" y="72"/>
                  </a:lnTo>
                  <a:lnTo>
                    <a:pt x="16" y="60"/>
                  </a:lnTo>
                  <a:lnTo>
                    <a:pt x="20" y="56"/>
                  </a:lnTo>
                  <a:lnTo>
                    <a:pt x="24" y="20"/>
                  </a:lnTo>
                  <a:lnTo>
                    <a:pt x="28" y="28"/>
                  </a:lnTo>
                  <a:lnTo>
                    <a:pt x="32" y="0"/>
                  </a:lnTo>
                  <a:lnTo>
                    <a:pt x="36" y="36"/>
                  </a:lnTo>
                  <a:lnTo>
                    <a:pt x="40" y="16"/>
                  </a:lnTo>
                  <a:lnTo>
                    <a:pt x="44" y="12"/>
                  </a:lnTo>
                  <a:lnTo>
                    <a:pt x="48" y="112"/>
                  </a:lnTo>
                  <a:lnTo>
                    <a:pt x="52" y="100"/>
                  </a:lnTo>
                  <a:lnTo>
                    <a:pt x="56" y="112"/>
                  </a:lnTo>
                  <a:lnTo>
                    <a:pt x="60" y="152"/>
                  </a:lnTo>
                  <a:lnTo>
                    <a:pt x="64" y="104"/>
                  </a:lnTo>
                  <a:lnTo>
                    <a:pt x="68" y="168"/>
                  </a:lnTo>
                  <a:lnTo>
                    <a:pt x="72" y="144"/>
                  </a:lnTo>
                  <a:lnTo>
                    <a:pt x="76" y="172"/>
                  </a:lnTo>
                  <a:lnTo>
                    <a:pt x="80" y="164"/>
                  </a:lnTo>
                  <a:lnTo>
                    <a:pt x="84" y="148"/>
                  </a:lnTo>
                  <a:lnTo>
                    <a:pt x="88" y="160"/>
                  </a:lnTo>
                  <a:lnTo>
                    <a:pt x="92" y="164"/>
                  </a:lnTo>
                  <a:lnTo>
                    <a:pt x="96" y="144"/>
                  </a:lnTo>
                  <a:lnTo>
                    <a:pt x="100" y="132"/>
                  </a:lnTo>
                  <a:lnTo>
                    <a:pt x="104" y="116"/>
                  </a:lnTo>
                  <a:lnTo>
                    <a:pt x="108" y="128"/>
                  </a:lnTo>
                  <a:lnTo>
                    <a:pt x="112" y="136"/>
                  </a:lnTo>
                  <a:lnTo>
                    <a:pt x="116" y="196"/>
                  </a:lnTo>
                  <a:lnTo>
                    <a:pt x="120" y="180"/>
                  </a:lnTo>
                  <a:lnTo>
                    <a:pt x="124" y="224"/>
                  </a:lnTo>
                  <a:lnTo>
                    <a:pt x="128" y="196"/>
                  </a:lnTo>
                  <a:lnTo>
                    <a:pt x="132" y="256"/>
                  </a:lnTo>
                  <a:lnTo>
                    <a:pt x="136" y="200"/>
                  </a:lnTo>
                  <a:lnTo>
                    <a:pt x="140" y="284"/>
                  </a:lnTo>
                  <a:lnTo>
                    <a:pt x="144" y="260"/>
                  </a:lnTo>
                  <a:lnTo>
                    <a:pt x="148" y="260"/>
                  </a:lnTo>
                  <a:lnTo>
                    <a:pt x="152" y="260"/>
                  </a:lnTo>
                  <a:lnTo>
                    <a:pt x="156" y="272"/>
                  </a:lnTo>
                  <a:lnTo>
                    <a:pt x="160" y="224"/>
                  </a:lnTo>
                  <a:lnTo>
                    <a:pt x="164" y="240"/>
                  </a:lnTo>
                  <a:lnTo>
                    <a:pt x="168" y="200"/>
                  </a:lnTo>
                  <a:lnTo>
                    <a:pt x="172" y="212"/>
                  </a:lnTo>
                  <a:lnTo>
                    <a:pt x="176" y="184"/>
                  </a:lnTo>
                  <a:lnTo>
                    <a:pt x="180" y="208"/>
                  </a:lnTo>
                  <a:lnTo>
                    <a:pt x="184" y="188"/>
                  </a:lnTo>
                  <a:lnTo>
                    <a:pt x="188" y="196"/>
                  </a:lnTo>
                  <a:lnTo>
                    <a:pt x="192" y="200"/>
                  </a:lnTo>
                  <a:lnTo>
                    <a:pt x="196" y="228"/>
                  </a:lnTo>
                  <a:lnTo>
                    <a:pt x="200" y="208"/>
                  </a:lnTo>
                  <a:lnTo>
                    <a:pt x="204" y="208"/>
                  </a:lnTo>
                  <a:lnTo>
                    <a:pt x="208" y="244"/>
                  </a:lnTo>
                  <a:lnTo>
                    <a:pt x="212" y="216"/>
                  </a:lnTo>
                  <a:lnTo>
                    <a:pt x="216" y="236"/>
                  </a:lnTo>
                  <a:lnTo>
                    <a:pt x="220" y="204"/>
                  </a:lnTo>
                  <a:lnTo>
                    <a:pt x="224" y="176"/>
                  </a:lnTo>
                  <a:lnTo>
                    <a:pt x="228" y="176"/>
                  </a:lnTo>
                  <a:lnTo>
                    <a:pt x="232" y="116"/>
                  </a:lnTo>
                  <a:lnTo>
                    <a:pt x="236" y="140"/>
                  </a:lnTo>
                  <a:lnTo>
                    <a:pt x="240" y="116"/>
                  </a:lnTo>
                  <a:lnTo>
                    <a:pt x="244" y="128"/>
                  </a:lnTo>
                  <a:lnTo>
                    <a:pt x="248" y="196"/>
                  </a:lnTo>
                  <a:lnTo>
                    <a:pt x="252" y="184"/>
                  </a:lnTo>
                  <a:lnTo>
                    <a:pt x="256" y="204"/>
                  </a:lnTo>
                  <a:lnTo>
                    <a:pt x="260" y="224"/>
                  </a:lnTo>
                  <a:lnTo>
                    <a:pt x="264" y="200"/>
                  </a:lnTo>
                  <a:lnTo>
                    <a:pt x="268" y="228"/>
                  </a:lnTo>
                  <a:lnTo>
                    <a:pt x="272" y="188"/>
                  </a:lnTo>
                  <a:lnTo>
                    <a:pt x="276" y="164"/>
                  </a:lnTo>
                  <a:lnTo>
                    <a:pt x="280" y="160"/>
                  </a:lnTo>
                  <a:lnTo>
                    <a:pt x="284" y="112"/>
                  </a:lnTo>
                  <a:lnTo>
                    <a:pt x="288" y="124"/>
                  </a:lnTo>
                  <a:lnTo>
                    <a:pt x="292" y="124"/>
                  </a:lnTo>
                  <a:lnTo>
                    <a:pt x="296" y="120"/>
                  </a:lnTo>
                  <a:lnTo>
                    <a:pt x="300" y="76"/>
                  </a:lnTo>
                  <a:lnTo>
                    <a:pt x="304" y="92"/>
                  </a:lnTo>
                  <a:lnTo>
                    <a:pt x="308" y="104"/>
                  </a:lnTo>
                  <a:lnTo>
                    <a:pt x="312" y="128"/>
                  </a:lnTo>
                  <a:lnTo>
                    <a:pt x="316" y="116"/>
                  </a:lnTo>
                  <a:lnTo>
                    <a:pt x="320" y="156"/>
                  </a:lnTo>
                  <a:lnTo>
                    <a:pt x="324" y="128"/>
                  </a:lnTo>
                  <a:lnTo>
                    <a:pt x="328" y="136"/>
                  </a:lnTo>
                  <a:lnTo>
                    <a:pt x="332" y="108"/>
                  </a:lnTo>
                  <a:lnTo>
                    <a:pt x="336" y="128"/>
                  </a:lnTo>
                  <a:lnTo>
                    <a:pt x="340" y="72"/>
                  </a:lnTo>
                  <a:lnTo>
                    <a:pt x="344" y="72"/>
                  </a:lnTo>
                  <a:lnTo>
                    <a:pt x="348" y="64"/>
                  </a:lnTo>
                  <a:lnTo>
                    <a:pt x="352" y="52"/>
                  </a:lnTo>
                  <a:lnTo>
                    <a:pt x="356" y="48"/>
                  </a:lnTo>
                  <a:lnTo>
                    <a:pt x="360" y="76"/>
                  </a:lnTo>
                  <a:lnTo>
                    <a:pt x="364" y="56"/>
                  </a:lnTo>
                  <a:lnTo>
                    <a:pt x="368" y="52"/>
                  </a:lnTo>
                  <a:lnTo>
                    <a:pt x="372" y="32"/>
                  </a:lnTo>
                  <a:lnTo>
                    <a:pt x="376" y="76"/>
                  </a:lnTo>
                  <a:lnTo>
                    <a:pt x="380" y="72"/>
                  </a:lnTo>
                  <a:lnTo>
                    <a:pt x="384" y="48"/>
                  </a:lnTo>
                  <a:lnTo>
                    <a:pt x="388" y="112"/>
                  </a:lnTo>
                  <a:lnTo>
                    <a:pt x="392" y="68"/>
                  </a:lnTo>
                  <a:lnTo>
                    <a:pt x="396" y="92"/>
                  </a:lnTo>
                  <a:lnTo>
                    <a:pt x="400" y="52"/>
                  </a:lnTo>
                  <a:lnTo>
                    <a:pt x="404" y="44"/>
                  </a:lnTo>
                  <a:lnTo>
                    <a:pt x="408" y="24"/>
                  </a:lnTo>
                  <a:lnTo>
                    <a:pt x="412" y="36"/>
                  </a:lnTo>
                  <a:lnTo>
                    <a:pt x="416" y="52"/>
                  </a:lnTo>
                  <a:lnTo>
                    <a:pt x="420" y="124"/>
                  </a:lnTo>
                  <a:lnTo>
                    <a:pt x="424" y="140"/>
                  </a:lnTo>
                  <a:lnTo>
                    <a:pt x="428" y="160"/>
                  </a:lnTo>
                  <a:lnTo>
                    <a:pt x="432" y="152"/>
                  </a:lnTo>
                  <a:lnTo>
                    <a:pt x="436" y="108"/>
                  </a:lnTo>
                  <a:lnTo>
                    <a:pt x="440" y="112"/>
                  </a:lnTo>
                  <a:lnTo>
                    <a:pt x="444" y="80"/>
                  </a:lnTo>
                  <a:lnTo>
                    <a:pt x="448" y="48"/>
                  </a:lnTo>
                  <a:lnTo>
                    <a:pt x="452" y="96"/>
                  </a:lnTo>
                  <a:lnTo>
                    <a:pt x="456" y="88"/>
                  </a:lnTo>
                  <a:lnTo>
                    <a:pt x="460" y="100"/>
                  </a:lnTo>
                  <a:lnTo>
                    <a:pt x="464" y="108"/>
                  </a:lnTo>
                  <a:lnTo>
                    <a:pt x="468" y="128"/>
                  </a:lnTo>
                  <a:lnTo>
                    <a:pt x="472" y="132"/>
                  </a:lnTo>
                  <a:lnTo>
                    <a:pt x="476" y="140"/>
                  </a:lnTo>
                  <a:lnTo>
                    <a:pt x="480" y="172"/>
                  </a:lnTo>
                  <a:lnTo>
                    <a:pt x="484" y="160"/>
                  </a:lnTo>
                  <a:lnTo>
                    <a:pt x="488" y="180"/>
                  </a:lnTo>
                  <a:lnTo>
                    <a:pt x="492" y="176"/>
                  </a:lnTo>
                  <a:lnTo>
                    <a:pt x="496" y="192"/>
                  </a:lnTo>
                  <a:lnTo>
                    <a:pt x="500" y="232"/>
                  </a:lnTo>
                  <a:lnTo>
                    <a:pt x="504" y="204"/>
                  </a:lnTo>
                  <a:lnTo>
                    <a:pt x="508" y="240"/>
                  </a:lnTo>
                </a:path>
              </a:pathLst>
            </a:custGeom>
            <a:noFill/>
            <a:ln w="0">
              <a:solidFill>
                <a:srgbClr val="0000FF"/>
              </a:solidFill>
              <a:prstDash val="solid"/>
              <a:round/>
              <a:headEnd/>
              <a:tailEnd/>
            </a:ln>
          </p:spPr>
          <p:txBody>
            <a:bodyPr/>
            <a:lstStyle/>
            <a:p>
              <a:endParaRPr lang="en-GB"/>
            </a:p>
          </p:txBody>
        </p:sp>
        <p:sp>
          <p:nvSpPr>
            <p:cNvPr id="166" name="Freeform 190"/>
            <p:cNvSpPr>
              <a:spLocks/>
            </p:cNvSpPr>
            <p:nvPr/>
          </p:nvSpPr>
          <p:spPr bwMode="auto">
            <a:xfrm>
              <a:off x="8280152" y="4734843"/>
              <a:ext cx="814387" cy="330200"/>
            </a:xfrm>
            <a:custGeom>
              <a:avLst/>
              <a:gdLst>
                <a:gd name="T0" fmla="*/ 30241854 w 513"/>
                <a:gd name="T1" fmla="*/ 413305603 h 208"/>
                <a:gd name="T2" fmla="*/ 60483709 w 513"/>
                <a:gd name="T3" fmla="*/ 443547568 h 208"/>
                <a:gd name="T4" fmla="*/ 90725551 w 513"/>
                <a:gd name="T5" fmla="*/ 312499383 h 208"/>
                <a:gd name="T6" fmla="*/ 120967418 w 513"/>
                <a:gd name="T7" fmla="*/ 191531868 h 208"/>
                <a:gd name="T8" fmla="*/ 151209260 w 513"/>
                <a:gd name="T9" fmla="*/ 181451246 h 208"/>
                <a:gd name="T10" fmla="*/ 181451102 w 513"/>
                <a:gd name="T11" fmla="*/ 171370624 h 208"/>
                <a:gd name="T12" fmla="*/ 211692994 w 513"/>
                <a:gd name="T13" fmla="*/ 0 h 208"/>
                <a:gd name="T14" fmla="*/ 241934836 w 513"/>
                <a:gd name="T15" fmla="*/ 100806245 h 208"/>
                <a:gd name="T16" fmla="*/ 272176678 w 513"/>
                <a:gd name="T17" fmla="*/ 201612490 h 208"/>
                <a:gd name="T18" fmla="*/ 302418520 w 513"/>
                <a:gd name="T19" fmla="*/ 110886892 h 208"/>
                <a:gd name="T20" fmla="*/ 332660362 w 513"/>
                <a:gd name="T21" fmla="*/ 201612490 h 208"/>
                <a:gd name="T22" fmla="*/ 362902204 w 513"/>
                <a:gd name="T23" fmla="*/ 332660627 h 208"/>
                <a:gd name="T24" fmla="*/ 393144046 w 513"/>
                <a:gd name="T25" fmla="*/ 433466946 h 208"/>
                <a:gd name="T26" fmla="*/ 423385987 w 513"/>
                <a:gd name="T27" fmla="*/ 393144359 h 208"/>
                <a:gd name="T28" fmla="*/ 453627829 w 513"/>
                <a:gd name="T29" fmla="*/ 262096272 h 208"/>
                <a:gd name="T30" fmla="*/ 483869671 w 513"/>
                <a:gd name="T31" fmla="*/ 221773784 h 208"/>
                <a:gd name="T32" fmla="*/ 514111513 w 513"/>
                <a:gd name="T33" fmla="*/ 241935028 h 208"/>
                <a:gd name="T34" fmla="*/ 544353355 w 513"/>
                <a:gd name="T35" fmla="*/ 332660627 h 208"/>
                <a:gd name="T36" fmla="*/ 574595197 w 513"/>
                <a:gd name="T37" fmla="*/ 433466946 h 208"/>
                <a:gd name="T38" fmla="*/ 604837039 w 513"/>
                <a:gd name="T39" fmla="*/ 413305603 h 208"/>
                <a:gd name="T40" fmla="*/ 635078881 w 513"/>
                <a:gd name="T41" fmla="*/ 282257516 h 208"/>
                <a:gd name="T42" fmla="*/ 665320723 w 513"/>
                <a:gd name="T43" fmla="*/ 252015650 h 208"/>
                <a:gd name="T44" fmla="*/ 695562565 w 513"/>
                <a:gd name="T45" fmla="*/ 262096272 h 208"/>
                <a:gd name="T46" fmla="*/ 725804407 w 513"/>
                <a:gd name="T47" fmla="*/ 262096272 h 208"/>
                <a:gd name="T48" fmla="*/ 756046249 w 513"/>
                <a:gd name="T49" fmla="*/ 120967514 h 208"/>
                <a:gd name="T50" fmla="*/ 786288091 w 513"/>
                <a:gd name="T51" fmla="*/ 110886892 h 208"/>
                <a:gd name="T52" fmla="*/ 816529934 w 513"/>
                <a:gd name="T53" fmla="*/ 171370624 h 208"/>
                <a:gd name="T54" fmla="*/ 849291334 w 513"/>
                <a:gd name="T55" fmla="*/ 110886892 h 208"/>
                <a:gd name="T56" fmla="*/ 879533176 w 513"/>
                <a:gd name="T57" fmla="*/ 312499383 h 208"/>
                <a:gd name="T58" fmla="*/ 909775018 w 513"/>
                <a:gd name="T59" fmla="*/ 272176894 h 208"/>
                <a:gd name="T60" fmla="*/ 940016860 w 513"/>
                <a:gd name="T61" fmla="*/ 221773784 h 208"/>
                <a:gd name="T62" fmla="*/ 970258702 w 513"/>
                <a:gd name="T63" fmla="*/ 151209380 h 208"/>
                <a:gd name="T64" fmla="*/ 1000500544 w 513"/>
                <a:gd name="T65" fmla="*/ 211693162 h 208"/>
                <a:gd name="T66" fmla="*/ 1030742386 w 513"/>
                <a:gd name="T67" fmla="*/ 292338138 h 208"/>
                <a:gd name="T68" fmla="*/ 1060984228 w 513"/>
                <a:gd name="T69" fmla="*/ 282257516 h 208"/>
                <a:gd name="T70" fmla="*/ 1091226070 w 513"/>
                <a:gd name="T71" fmla="*/ 252015650 h 208"/>
                <a:gd name="T72" fmla="*/ 1121467912 w 513"/>
                <a:gd name="T73" fmla="*/ 151209380 h 208"/>
                <a:gd name="T74" fmla="*/ 1151709754 w 513"/>
                <a:gd name="T75" fmla="*/ 201612490 h 208"/>
                <a:gd name="T76" fmla="*/ 1181951596 w 513"/>
                <a:gd name="T77" fmla="*/ 282257516 h 208"/>
                <a:gd name="T78" fmla="*/ 1212193438 w 513"/>
                <a:gd name="T79" fmla="*/ 312499383 h 208"/>
                <a:gd name="T80" fmla="*/ 1242435280 w 513"/>
                <a:gd name="T81" fmla="*/ 70564379 h 208"/>
                <a:gd name="T82" fmla="*/ 1272677122 w 513"/>
                <a:gd name="T83" fmla="*/ 70564379 h 2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208"/>
                <a:gd name="T128" fmla="*/ 513 w 513"/>
                <a:gd name="T129" fmla="*/ 208 h 2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208">
                  <a:moveTo>
                    <a:pt x="0" y="156"/>
                  </a:moveTo>
                  <a:lnTo>
                    <a:pt x="8" y="124"/>
                  </a:lnTo>
                  <a:lnTo>
                    <a:pt x="12" y="164"/>
                  </a:lnTo>
                  <a:lnTo>
                    <a:pt x="16" y="156"/>
                  </a:lnTo>
                  <a:lnTo>
                    <a:pt x="20" y="176"/>
                  </a:lnTo>
                  <a:lnTo>
                    <a:pt x="24" y="176"/>
                  </a:lnTo>
                  <a:lnTo>
                    <a:pt x="28" y="164"/>
                  </a:lnTo>
                  <a:lnTo>
                    <a:pt x="32" y="144"/>
                  </a:lnTo>
                  <a:lnTo>
                    <a:pt x="36" y="124"/>
                  </a:lnTo>
                  <a:lnTo>
                    <a:pt x="40" y="96"/>
                  </a:lnTo>
                  <a:lnTo>
                    <a:pt x="44" y="64"/>
                  </a:lnTo>
                  <a:lnTo>
                    <a:pt x="48" y="76"/>
                  </a:lnTo>
                  <a:lnTo>
                    <a:pt x="52" y="52"/>
                  </a:lnTo>
                  <a:lnTo>
                    <a:pt x="56" y="68"/>
                  </a:lnTo>
                  <a:lnTo>
                    <a:pt x="60" y="72"/>
                  </a:lnTo>
                  <a:lnTo>
                    <a:pt x="64" y="96"/>
                  </a:lnTo>
                  <a:lnTo>
                    <a:pt x="68" y="40"/>
                  </a:lnTo>
                  <a:lnTo>
                    <a:pt x="72" y="68"/>
                  </a:lnTo>
                  <a:lnTo>
                    <a:pt x="76" y="28"/>
                  </a:lnTo>
                  <a:lnTo>
                    <a:pt x="80" y="12"/>
                  </a:lnTo>
                  <a:lnTo>
                    <a:pt x="84" y="0"/>
                  </a:lnTo>
                  <a:lnTo>
                    <a:pt x="88" y="48"/>
                  </a:lnTo>
                  <a:lnTo>
                    <a:pt x="92" y="28"/>
                  </a:lnTo>
                  <a:lnTo>
                    <a:pt x="96" y="40"/>
                  </a:lnTo>
                  <a:lnTo>
                    <a:pt x="100" y="44"/>
                  </a:lnTo>
                  <a:lnTo>
                    <a:pt x="104" y="60"/>
                  </a:lnTo>
                  <a:lnTo>
                    <a:pt x="108" y="80"/>
                  </a:lnTo>
                  <a:lnTo>
                    <a:pt x="112" y="52"/>
                  </a:lnTo>
                  <a:lnTo>
                    <a:pt x="116" y="92"/>
                  </a:lnTo>
                  <a:lnTo>
                    <a:pt x="120" y="44"/>
                  </a:lnTo>
                  <a:lnTo>
                    <a:pt x="124" y="56"/>
                  </a:lnTo>
                  <a:lnTo>
                    <a:pt x="128" y="32"/>
                  </a:lnTo>
                  <a:lnTo>
                    <a:pt x="132" y="80"/>
                  </a:lnTo>
                  <a:lnTo>
                    <a:pt x="136" y="96"/>
                  </a:lnTo>
                  <a:lnTo>
                    <a:pt x="140" y="112"/>
                  </a:lnTo>
                  <a:lnTo>
                    <a:pt x="144" y="132"/>
                  </a:lnTo>
                  <a:lnTo>
                    <a:pt x="148" y="160"/>
                  </a:lnTo>
                  <a:lnTo>
                    <a:pt x="152" y="152"/>
                  </a:lnTo>
                  <a:lnTo>
                    <a:pt x="156" y="172"/>
                  </a:lnTo>
                  <a:lnTo>
                    <a:pt x="160" y="208"/>
                  </a:lnTo>
                  <a:lnTo>
                    <a:pt x="164" y="148"/>
                  </a:lnTo>
                  <a:lnTo>
                    <a:pt x="168" y="156"/>
                  </a:lnTo>
                  <a:lnTo>
                    <a:pt x="172" y="128"/>
                  </a:lnTo>
                  <a:lnTo>
                    <a:pt x="176" y="92"/>
                  </a:lnTo>
                  <a:lnTo>
                    <a:pt x="180" y="104"/>
                  </a:lnTo>
                  <a:lnTo>
                    <a:pt x="184" y="88"/>
                  </a:lnTo>
                  <a:lnTo>
                    <a:pt x="188" y="92"/>
                  </a:lnTo>
                  <a:lnTo>
                    <a:pt x="192" y="88"/>
                  </a:lnTo>
                  <a:lnTo>
                    <a:pt x="196" y="84"/>
                  </a:lnTo>
                  <a:lnTo>
                    <a:pt x="200" y="96"/>
                  </a:lnTo>
                  <a:lnTo>
                    <a:pt x="204" y="96"/>
                  </a:lnTo>
                  <a:lnTo>
                    <a:pt x="208" y="100"/>
                  </a:lnTo>
                  <a:lnTo>
                    <a:pt x="212" y="136"/>
                  </a:lnTo>
                  <a:lnTo>
                    <a:pt x="216" y="132"/>
                  </a:lnTo>
                  <a:lnTo>
                    <a:pt x="220" y="172"/>
                  </a:lnTo>
                  <a:lnTo>
                    <a:pt x="224" y="180"/>
                  </a:lnTo>
                  <a:lnTo>
                    <a:pt x="228" y="172"/>
                  </a:lnTo>
                  <a:lnTo>
                    <a:pt x="232" y="204"/>
                  </a:lnTo>
                  <a:lnTo>
                    <a:pt x="236" y="160"/>
                  </a:lnTo>
                  <a:lnTo>
                    <a:pt x="240" y="164"/>
                  </a:lnTo>
                  <a:lnTo>
                    <a:pt x="244" y="136"/>
                  </a:lnTo>
                  <a:lnTo>
                    <a:pt x="248" y="132"/>
                  </a:lnTo>
                  <a:lnTo>
                    <a:pt x="252" y="112"/>
                  </a:lnTo>
                  <a:lnTo>
                    <a:pt x="256" y="104"/>
                  </a:lnTo>
                  <a:lnTo>
                    <a:pt x="260" y="120"/>
                  </a:lnTo>
                  <a:lnTo>
                    <a:pt x="264" y="100"/>
                  </a:lnTo>
                  <a:lnTo>
                    <a:pt x="268" y="116"/>
                  </a:lnTo>
                  <a:lnTo>
                    <a:pt x="272" y="92"/>
                  </a:lnTo>
                  <a:lnTo>
                    <a:pt x="276" y="104"/>
                  </a:lnTo>
                  <a:lnTo>
                    <a:pt x="280" y="104"/>
                  </a:lnTo>
                  <a:lnTo>
                    <a:pt x="284" y="96"/>
                  </a:lnTo>
                  <a:lnTo>
                    <a:pt x="288" y="104"/>
                  </a:lnTo>
                  <a:lnTo>
                    <a:pt x="292" y="80"/>
                  </a:lnTo>
                  <a:lnTo>
                    <a:pt x="296" y="64"/>
                  </a:lnTo>
                  <a:lnTo>
                    <a:pt x="300" y="48"/>
                  </a:lnTo>
                  <a:lnTo>
                    <a:pt x="304" y="28"/>
                  </a:lnTo>
                  <a:lnTo>
                    <a:pt x="308" y="36"/>
                  </a:lnTo>
                  <a:lnTo>
                    <a:pt x="312" y="44"/>
                  </a:lnTo>
                  <a:lnTo>
                    <a:pt x="316" y="80"/>
                  </a:lnTo>
                  <a:lnTo>
                    <a:pt x="320" y="60"/>
                  </a:lnTo>
                  <a:lnTo>
                    <a:pt x="324" y="68"/>
                  </a:lnTo>
                  <a:lnTo>
                    <a:pt x="329" y="32"/>
                  </a:lnTo>
                  <a:lnTo>
                    <a:pt x="333" y="52"/>
                  </a:lnTo>
                  <a:lnTo>
                    <a:pt x="337" y="44"/>
                  </a:lnTo>
                  <a:lnTo>
                    <a:pt x="341" y="92"/>
                  </a:lnTo>
                  <a:lnTo>
                    <a:pt x="345" y="68"/>
                  </a:lnTo>
                  <a:lnTo>
                    <a:pt x="349" y="124"/>
                  </a:lnTo>
                  <a:lnTo>
                    <a:pt x="353" y="84"/>
                  </a:lnTo>
                  <a:lnTo>
                    <a:pt x="357" y="72"/>
                  </a:lnTo>
                  <a:lnTo>
                    <a:pt x="361" y="108"/>
                  </a:lnTo>
                  <a:lnTo>
                    <a:pt x="365" y="80"/>
                  </a:lnTo>
                  <a:lnTo>
                    <a:pt x="369" y="80"/>
                  </a:lnTo>
                  <a:lnTo>
                    <a:pt x="373" y="88"/>
                  </a:lnTo>
                  <a:lnTo>
                    <a:pt x="377" y="84"/>
                  </a:lnTo>
                  <a:lnTo>
                    <a:pt x="381" y="80"/>
                  </a:lnTo>
                  <a:lnTo>
                    <a:pt x="385" y="60"/>
                  </a:lnTo>
                  <a:lnTo>
                    <a:pt x="389" y="76"/>
                  </a:lnTo>
                  <a:lnTo>
                    <a:pt x="393" y="32"/>
                  </a:lnTo>
                  <a:lnTo>
                    <a:pt x="397" y="84"/>
                  </a:lnTo>
                  <a:lnTo>
                    <a:pt x="401" y="56"/>
                  </a:lnTo>
                  <a:lnTo>
                    <a:pt x="405" y="76"/>
                  </a:lnTo>
                  <a:lnTo>
                    <a:pt x="409" y="116"/>
                  </a:lnTo>
                  <a:lnTo>
                    <a:pt x="413" y="84"/>
                  </a:lnTo>
                  <a:lnTo>
                    <a:pt x="417" y="132"/>
                  </a:lnTo>
                  <a:lnTo>
                    <a:pt x="421" y="112"/>
                  </a:lnTo>
                  <a:lnTo>
                    <a:pt x="425" y="132"/>
                  </a:lnTo>
                  <a:lnTo>
                    <a:pt x="429" y="92"/>
                  </a:lnTo>
                  <a:lnTo>
                    <a:pt x="433" y="100"/>
                  </a:lnTo>
                  <a:lnTo>
                    <a:pt x="437" y="44"/>
                  </a:lnTo>
                  <a:lnTo>
                    <a:pt x="441" y="32"/>
                  </a:lnTo>
                  <a:lnTo>
                    <a:pt x="445" y="60"/>
                  </a:lnTo>
                  <a:lnTo>
                    <a:pt x="449" y="32"/>
                  </a:lnTo>
                  <a:lnTo>
                    <a:pt x="453" y="92"/>
                  </a:lnTo>
                  <a:lnTo>
                    <a:pt x="457" y="80"/>
                  </a:lnTo>
                  <a:lnTo>
                    <a:pt x="461" y="116"/>
                  </a:lnTo>
                  <a:lnTo>
                    <a:pt x="465" y="120"/>
                  </a:lnTo>
                  <a:lnTo>
                    <a:pt x="469" y="112"/>
                  </a:lnTo>
                  <a:lnTo>
                    <a:pt x="473" y="132"/>
                  </a:lnTo>
                  <a:lnTo>
                    <a:pt x="477" y="116"/>
                  </a:lnTo>
                  <a:lnTo>
                    <a:pt x="481" y="124"/>
                  </a:lnTo>
                  <a:lnTo>
                    <a:pt x="485" y="68"/>
                  </a:lnTo>
                  <a:lnTo>
                    <a:pt x="489" y="44"/>
                  </a:lnTo>
                  <a:lnTo>
                    <a:pt x="493" y="28"/>
                  </a:lnTo>
                  <a:lnTo>
                    <a:pt x="497" y="12"/>
                  </a:lnTo>
                  <a:lnTo>
                    <a:pt x="501" y="0"/>
                  </a:lnTo>
                  <a:lnTo>
                    <a:pt x="505" y="28"/>
                  </a:lnTo>
                  <a:lnTo>
                    <a:pt x="509" y="40"/>
                  </a:lnTo>
                  <a:lnTo>
                    <a:pt x="513" y="28"/>
                  </a:lnTo>
                </a:path>
              </a:pathLst>
            </a:custGeom>
            <a:noFill/>
            <a:ln w="0">
              <a:solidFill>
                <a:srgbClr val="0000FF"/>
              </a:solidFill>
              <a:prstDash val="solid"/>
              <a:round/>
              <a:headEnd/>
              <a:tailEnd/>
            </a:ln>
          </p:spPr>
          <p:txBody>
            <a:bodyPr/>
            <a:lstStyle/>
            <a:p>
              <a:endParaRPr lang="en-GB"/>
            </a:p>
          </p:txBody>
        </p:sp>
        <p:sp>
          <p:nvSpPr>
            <p:cNvPr id="167" name="Line 191"/>
            <p:cNvSpPr>
              <a:spLocks noChangeShapeType="1"/>
            </p:cNvSpPr>
            <p:nvPr/>
          </p:nvSpPr>
          <p:spPr bwMode="auto">
            <a:xfrm>
              <a:off x="9094539" y="4779293"/>
              <a:ext cx="12700" cy="19050"/>
            </a:xfrm>
            <a:prstGeom prst="line">
              <a:avLst/>
            </a:prstGeom>
            <a:noFill/>
            <a:ln w="0">
              <a:solidFill>
                <a:srgbClr val="0000FF"/>
              </a:solidFill>
              <a:round/>
              <a:headEnd/>
              <a:tailEnd/>
            </a:ln>
          </p:spPr>
          <p:txBody>
            <a:bodyPr/>
            <a:lstStyle/>
            <a:p>
              <a:endParaRPr lang="en-GB"/>
            </a:p>
          </p:txBody>
        </p:sp>
        <p:sp>
          <p:nvSpPr>
            <p:cNvPr id="168" name="Freeform 192"/>
            <p:cNvSpPr>
              <a:spLocks/>
            </p:cNvSpPr>
            <p:nvPr/>
          </p:nvSpPr>
          <p:spPr bwMode="auto">
            <a:xfrm>
              <a:off x="7473702" y="4544343"/>
              <a:ext cx="806450" cy="533400"/>
            </a:xfrm>
            <a:custGeom>
              <a:avLst/>
              <a:gdLst>
                <a:gd name="T0" fmla="*/ 20161251 w 508"/>
                <a:gd name="T1" fmla="*/ 312499361 h 336"/>
                <a:gd name="T2" fmla="*/ 50403125 w 508"/>
                <a:gd name="T3" fmla="*/ 120967506 h 336"/>
                <a:gd name="T4" fmla="*/ 80645005 w 508"/>
                <a:gd name="T5" fmla="*/ 80644996 h 336"/>
                <a:gd name="T6" fmla="*/ 110886898 w 508"/>
                <a:gd name="T7" fmla="*/ 201612476 h 336"/>
                <a:gd name="T8" fmla="*/ 141128766 w 508"/>
                <a:gd name="T9" fmla="*/ 393144331 h 336"/>
                <a:gd name="T10" fmla="*/ 171370633 w 508"/>
                <a:gd name="T11" fmla="*/ 514111887 h 336"/>
                <a:gd name="T12" fmla="*/ 201612501 w 508"/>
                <a:gd name="T13" fmla="*/ 504031265 h 336"/>
                <a:gd name="T14" fmla="*/ 231854419 w 508"/>
                <a:gd name="T15" fmla="*/ 453628159 h 336"/>
                <a:gd name="T16" fmla="*/ 262096286 w 508"/>
                <a:gd name="T17" fmla="*/ 403224953 h 336"/>
                <a:gd name="T18" fmla="*/ 292338154 w 508"/>
                <a:gd name="T19" fmla="*/ 624998721 h 336"/>
                <a:gd name="T20" fmla="*/ 322580022 w 508"/>
                <a:gd name="T21" fmla="*/ 735885556 h 336"/>
                <a:gd name="T22" fmla="*/ 352821889 w 508"/>
                <a:gd name="T23" fmla="*/ 806449905 h 336"/>
                <a:gd name="T24" fmla="*/ 383063757 w 508"/>
                <a:gd name="T25" fmla="*/ 756046799 h 336"/>
                <a:gd name="T26" fmla="*/ 413305625 w 508"/>
                <a:gd name="T27" fmla="*/ 594756857 h 336"/>
                <a:gd name="T28" fmla="*/ 443547592 w 508"/>
                <a:gd name="T29" fmla="*/ 574595615 h 336"/>
                <a:gd name="T30" fmla="*/ 473789460 w 508"/>
                <a:gd name="T31" fmla="*/ 534273129 h 336"/>
                <a:gd name="T32" fmla="*/ 504031327 w 508"/>
                <a:gd name="T33" fmla="*/ 655240585 h 336"/>
                <a:gd name="T34" fmla="*/ 534273195 w 508"/>
                <a:gd name="T35" fmla="*/ 735885556 h 336"/>
                <a:gd name="T36" fmla="*/ 564515063 w 508"/>
                <a:gd name="T37" fmla="*/ 524192508 h 336"/>
                <a:gd name="T38" fmla="*/ 594756931 w 508"/>
                <a:gd name="T39" fmla="*/ 443547537 h 336"/>
                <a:gd name="T40" fmla="*/ 624998798 w 508"/>
                <a:gd name="T41" fmla="*/ 564514993 h 336"/>
                <a:gd name="T42" fmla="*/ 655240666 w 508"/>
                <a:gd name="T43" fmla="*/ 635079343 h 336"/>
                <a:gd name="T44" fmla="*/ 685482534 w 508"/>
                <a:gd name="T45" fmla="*/ 685482449 h 336"/>
                <a:gd name="T46" fmla="*/ 715724401 w 508"/>
                <a:gd name="T47" fmla="*/ 544353751 h 336"/>
                <a:gd name="T48" fmla="*/ 745966269 w 508"/>
                <a:gd name="T49" fmla="*/ 322579982 h 336"/>
                <a:gd name="T50" fmla="*/ 776208137 w 508"/>
                <a:gd name="T51" fmla="*/ 221773769 h 336"/>
                <a:gd name="T52" fmla="*/ 806450005 w 508"/>
                <a:gd name="T53" fmla="*/ 443547537 h 336"/>
                <a:gd name="T54" fmla="*/ 836692071 w 508"/>
                <a:gd name="T55" fmla="*/ 302418739 h 336"/>
                <a:gd name="T56" fmla="*/ 866933939 w 508"/>
                <a:gd name="T57" fmla="*/ 131048127 h 336"/>
                <a:gd name="T58" fmla="*/ 897175806 w 508"/>
                <a:gd name="T59" fmla="*/ 161289991 h 336"/>
                <a:gd name="T60" fmla="*/ 927417674 w 508"/>
                <a:gd name="T61" fmla="*/ 171370612 h 336"/>
                <a:gd name="T62" fmla="*/ 957659542 w 508"/>
                <a:gd name="T63" fmla="*/ 312499361 h 336"/>
                <a:gd name="T64" fmla="*/ 987901409 w 508"/>
                <a:gd name="T65" fmla="*/ 322579982 h 336"/>
                <a:gd name="T66" fmla="*/ 1018143277 w 508"/>
                <a:gd name="T67" fmla="*/ 211693147 h 336"/>
                <a:gd name="T68" fmla="*/ 1048385145 w 508"/>
                <a:gd name="T69" fmla="*/ 282257497 h 336"/>
                <a:gd name="T70" fmla="*/ 1078627013 w 508"/>
                <a:gd name="T71" fmla="*/ 433466916 h 336"/>
                <a:gd name="T72" fmla="*/ 1108868880 w 508"/>
                <a:gd name="T73" fmla="*/ 302418739 h 336"/>
                <a:gd name="T74" fmla="*/ 1139110748 w 508"/>
                <a:gd name="T75" fmla="*/ 241935011 h 336"/>
                <a:gd name="T76" fmla="*/ 1169352616 w 508"/>
                <a:gd name="T77" fmla="*/ 342741225 h 336"/>
                <a:gd name="T78" fmla="*/ 1199594484 w 508"/>
                <a:gd name="T79" fmla="*/ 403224953 h 336"/>
                <a:gd name="T80" fmla="*/ 1229836351 w 508"/>
                <a:gd name="T81" fmla="*/ 534273129 h 336"/>
                <a:gd name="T82" fmla="*/ 1260078219 w 508"/>
                <a:gd name="T83" fmla="*/ 756046799 h 3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336"/>
                <a:gd name="T128" fmla="*/ 508 w 508"/>
                <a:gd name="T129" fmla="*/ 336 h 3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336">
                  <a:moveTo>
                    <a:pt x="0" y="188"/>
                  </a:moveTo>
                  <a:lnTo>
                    <a:pt x="4" y="180"/>
                  </a:lnTo>
                  <a:lnTo>
                    <a:pt x="8" y="124"/>
                  </a:lnTo>
                  <a:lnTo>
                    <a:pt x="12" y="120"/>
                  </a:lnTo>
                  <a:lnTo>
                    <a:pt x="16" y="96"/>
                  </a:lnTo>
                  <a:lnTo>
                    <a:pt x="20" y="48"/>
                  </a:lnTo>
                  <a:lnTo>
                    <a:pt x="24" y="40"/>
                  </a:lnTo>
                  <a:lnTo>
                    <a:pt x="28" y="4"/>
                  </a:lnTo>
                  <a:lnTo>
                    <a:pt x="32" y="32"/>
                  </a:lnTo>
                  <a:lnTo>
                    <a:pt x="36" y="12"/>
                  </a:lnTo>
                  <a:lnTo>
                    <a:pt x="40" y="0"/>
                  </a:lnTo>
                  <a:lnTo>
                    <a:pt x="44" y="80"/>
                  </a:lnTo>
                  <a:lnTo>
                    <a:pt x="48" y="96"/>
                  </a:lnTo>
                  <a:lnTo>
                    <a:pt x="52" y="136"/>
                  </a:lnTo>
                  <a:lnTo>
                    <a:pt x="56" y="156"/>
                  </a:lnTo>
                  <a:lnTo>
                    <a:pt x="60" y="176"/>
                  </a:lnTo>
                  <a:lnTo>
                    <a:pt x="64" y="184"/>
                  </a:lnTo>
                  <a:lnTo>
                    <a:pt x="68" y="204"/>
                  </a:lnTo>
                  <a:lnTo>
                    <a:pt x="72" y="200"/>
                  </a:lnTo>
                  <a:lnTo>
                    <a:pt x="76" y="204"/>
                  </a:lnTo>
                  <a:lnTo>
                    <a:pt x="80" y="200"/>
                  </a:lnTo>
                  <a:lnTo>
                    <a:pt x="84" y="164"/>
                  </a:lnTo>
                  <a:lnTo>
                    <a:pt x="88" y="220"/>
                  </a:lnTo>
                  <a:lnTo>
                    <a:pt x="92" y="180"/>
                  </a:lnTo>
                  <a:lnTo>
                    <a:pt x="96" y="172"/>
                  </a:lnTo>
                  <a:lnTo>
                    <a:pt x="100" y="172"/>
                  </a:lnTo>
                  <a:lnTo>
                    <a:pt x="104" y="160"/>
                  </a:lnTo>
                  <a:lnTo>
                    <a:pt x="108" y="172"/>
                  </a:lnTo>
                  <a:lnTo>
                    <a:pt x="112" y="212"/>
                  </a:lnTo>
                  <a:lnTo>
                    <a:pt x="116" y="248"/>
                  </a:lnTo>
                  <a:lnTo>
                    <a:pt x="120" y="232"/>
                  </a:lnTo>
                  <a:lnTo>
                    <a:pt x="124" y="272"/>
                  </a:lnTo>
                  <a:lnTo>
                    <a:pt x="128" y="292"/>
                  </a:lnTo>
                  <a:lnTo>
                    <a:pt x="132" y="304"/>
                  </a:lnTo>
                  <a:lnTo>
                    <a:pt x="136" y="280"/>
                  </a:lnTo>
                  <a:lnTo>
                    <a:pt x="140" y="320"/>
                  </a:lnTo>
                  <a:lnTo>
                    <a:pt x="144" y="296"/>
                  </a:lnTo>
                  <a:lnTo>
                    <a:pt x="148" y="336"/>
                  </a:lnTo>
                  <a:lnTo>
                    <a:pt x="152" y="300"/>
                  </a:lnTo>
                  <a:lnTo>
                    <a:pt x="156" y="312"/>
                  </a:lnTo>
                  <a:lnTo>
                    <a:pt x="160" y="292"/>
                  </a:lnTo>
                  <a:lnTo>
                    <a:pt x="164" y="236"/>
                  </a:lnTo>
                  <a:lnTo>
                    <a:pt x="168" y="256"/>
                  </a:lnTo>
                  <a:lnTo>
                    <a:pt x="172" y="212"/>
                  </a:lnTo>
                  <a:lnTo>
                    <a:pt x="176" y="228"/>
                  </a:lnTo>
                  <a:lnTo>
                    <a:pt x="180" y="188"/>
                  </a:lnTo>
                  <a:lnTo>
                    <a:pt x="184" y="248"/>
                  </a:lnTo>
                  <a:lnTo>
                    <a:pt x="188" y="212"/>
                  </a:lnTo>
                  <a:lnTo>
                    <a:pt x="192" y="260"/>
                  </a:lnTo>
                  <a:lnTo>
                    <a:pt x="196" y="272"/>
                  </a:lnTo>
                  <a:lnTo>
                    <a:pt x="200" y="260"/>
                  </a:lnTo>
                  <a:lnTo>
                    <a:pt x="204" y="292"/>
                  </a:lnTo>
                  <a:lnTo>
                    <a:pt x="208" y="264"/>
                  </a:lnTo>
                  <a:lnTo>
                    <a:pt x="212" y="292"/>
                  </a:lnTo>
                  <a:lnTo>
                    <a:pt x="216" y="260"/>
                  </a:lnTo>
                  <a:lnTo>
                    <a:pt x="220" y="240"/>
                  </a:lnTo>
                  <a:lnTo>
                    <a:pt x="224" y="208"/>
                  </a:lnTo>
                  <a:lnTo>
                    <a:pt x="228" y="200"/>
                  </a:lnTo>
                  <a:lnTo>
                    <a:pt x="232" y="152"/>
                  </a:lnTo>
                  <a:lnTo>
                    <a:pt x="236" y="176"/>
                  </a:lnTo>
                  <a:lnTo>
                    <a:pt x="240" y="164"/>
                  </a:lnTo>
                  <a:lnTo>
                    <a:pt x="244" y="184"/>
                  </a:lnTo>
                  <a:lnTo>
                    <a:pt x="248" y="224"/>
                  </a:lnTo>
                  <a:lnTo>
                    <a:pt x="252" y="208"/>
                  </a:lnTo>
                  <a:lnTo>
                    <a:pt x="256" y="260"/>
                  </a:lnTo>
                  <a:lnTo>
                    <a:pt x="260" y="252"/>
                  </a:lnTo>
                  <a:lnTo>
                    <a:pt x="264" y="276"/>
                  </a:lnTo>
                  <a:lnTo>
                    <a:pt x="268" y="244"/>
                  </a:lnTo>
                  <a:lnTo>
                    <a:pt x="272" y="272"/>
                  </a:lnTo>
                  <a:lnTo>
                    <a:pt x="276" y="236"/>
                  </a:lnTo>
                  <a:lnTo>
                    <a:pt x="280" y="212"/>
                  </a:lnTo>
                  <a:lnTo>
                    <a:pt x="284" y="216"/>
                  </a:lnTo>
                  <a:lnTo>
                    <a:pt x="288" y="172"/>
                  </a:lnTo>
                  <a:lnTo>
                    <a:pt x="292" y="144"/>
                  </a:lnTo>
                  <a:lnTo>
                    <a:pt x="296" y="128"/>
                  </a:lnTo>
                  <a:lnTo>
                    <a:pt x="300" y="120"/>
                  </a:lnTo>
                  <a:lnTo>
                    <a:pt x="304" y="124"/>
                  </a:lnTo>
                  <a:lnTo>
                    <a:pt x="308" y="88"/>
                  </a:lnTo>
                  <a:lnTo>
                    <a:pt x="312" y="160"/>
                  </a:lnTo>
                  <a:lnTo>
                    <a:pt x="316" y="140"/>
                  </a:lnTo>
                  <a:lnTo>
                    <a:pt x="320" y="176"/>
                  </a:lnTo>
                  <a:lnTo>
                    <a:pt x="324" y="160"/>
                  </a:lnTo>
                  <a:lnTo>
                    <a:pt x="328" y="144"/>
                  </a:lnTo>
                  <a:lnTo>
                    <a:pt x="332" y="120"/>
                  </a:lnTo>
                  <a:lnTo>
                    <a:pt x="336" y="116"/>
                  </a:lnTo>
                  <a:lnTo>
                    <a:pt x="340" y="80"/>
                  </a:lnTo>
                  <a:lnTo>
                    <a:pt x="344" y="52"/>
                  </a:lnTo>
                  <a:lnTo>
                    <a:pt x="348" y="88"/>
                  </a:lnTo>
                  <a:lnTo>
                    <a:pt x="352" y="64"/>
                  </a:lnTo>
                  <a:lnTo>
                    <a:pt x="356" y="64"/>
                  </a:lnTo>
                  <a:lnTo>
                    <a:pt x="360" y="100"/>
                  </a:lnTo>
                  <a:lnTo>
                    <a:pt x="364" y="48"/>
                  </a:lnTo>
                  <a:lnTo>
                    <a:pt x="368" y="68"/>
                  </a:lnTo>
                  <a:lnTo>
                    <a:pt x="372" y="64"/>
                  </a:lnTo>
                  <a:lnTo>
                    <a:pt x="376" y="88"/>
                  </a:lnTo>
                  <a:lnTo>
                    <a:pt x="380" y="124"/>
                  </a:lnTo>
                  <a:lnTo>
                    <a:pt x="384" y="104"/>
                  </a:lnTo>
                  <a:lnTo>
                    <a:pt x="388" y="136"/>
                  </a:lnTo>
                  <a:lnTo>
                    <a:pt x="392" y="128"/>
                  </a:lnTo>
                  <a:lnTo>
                    <a:pt x="396" y="112"/>
                  </a:lnTo>
                  <a:lnTo>
                    <a:pt x="400" y="72"/>
                  </a:lnTo>
                  <a:lnTo>
                    <a:pt x="404" y="84"/>
                  </a:lnTo>
                  <a:lnTo>
                    <a:pt x="408" y="48"/>
                  </a:lnTo>
                  <a:lnTo>
                    <a:pt x="412" y="104"/>
                  </a:lnTo>
                  <a:lnTo>
                    <a:pt x="416" y="112"/>
                  </a:lnTo>
                  <a:lnTo>
                    <a:pt x="420" y="136"/>
                  </a:lnTo>
                  <a:lnTo>
                    <a:pt x="424" y="212"/>
                  </a:lnTo>
                  <a:lnTo>
                    <a:pt x="428" y="172"/>
                  </a:lnTo>
                  <a:lnTo>
                    <a:pt x="432" y="196"/>
                  </a:lnTo>
                  <a:lnTo>
                    <a:pt x="436" y="140"/>
                  </a:lnTo>
                  <a:lnTo>
                    <a:pt x="440" y="120"/>
                  </a:lnTo>
                  <a:lnTo>
                    <a:pt x="444" y="84"/>
                  </a:lnTo>
                  <a:lnTo>
                    <a:pt x="448" y="96"/>
                  </a:lnTo>
                  <a:lnTo>
                    <a:pt x="452" y="96"/>
                  </a:lnTo>
                  <a:lnTo>
                    <a:pt x="456" y="92"/>
                  </a:lnTo>
                  <a:lnTo>
                    <a:pt x="460" y="136"/>
                  </a:lnTo>
                  <a:lnTo>
                    <a:pt x="464" y="136"/>
                  </a:lnTo>
                  <a:lnTo>
                    <a:pt x="468" y="144"/>
                  </a:lnTo>
                  <a:lnTo>
                    <a:pt x="472" y="172"/>
                  </a:lnTo>
                  <a:lnTo>
                    <a:pt x="476" y="160"/>
                  </a:lnTo>
                  <a:lnTo>
                    <a:pt x="480" y="188"/>
                  </a:lnTo>
                  <a:lnTo>
                    <a:pt x="484" y="196"/>
                  </a:lnTo>
                  <a:lnTo>
                    <a:pt x="488" y="212"/>
                  </a:lnTo>
                  <a:lnTo>
                    <a:pt x="492" y="272"/>
                  </a:lnTo>
                  <a:lnTo>
                    <a:pt x="496" y="280"/>
                  </a:lnTo>
                  <a:lnTo>
                    <a:pt x="500" y="300"/>
                  </a:lnTo>
                  <a:lnTo>
                    <a:pt x="504" y="272"/>
                  </a:lnTo>
                  <a:lnTo>
                    <a:pt x="508" y="268"/>
                  </a:lnTo>
                </a:path>
              </a:pathLst>
            </a:custGeom>
            <a:noFill/>
            <a:ln w="0">
              <a:solidFill>
                <a:srgbClr val="007F00"/>
              </a:solidFill>
              <a:prstDash val="solid"/>
              <a:round/>
              <a:headEnd/>
              <a:tailEnd/>
            </a:ln>
          </p:spPr>
          <p:txBody>
            <a:bodyPr/>
            <a:lstStyle/>
            <a:p>
              <a:endParaRPr lang="en-GB"/>
            </a:p>
          </p:txBody>
        </p:sp>
        <p:sp>
          <p:nvSpPr>
            <p:cNvPr id="169" name="Freeform 193"/>
            <p:cNvSpPr>
              <a:spLocks/>
            </p:cNvSpPr>
            <p:nvPr/>
          </p:nvSpPr>
          <p:spPr bwMode="auto">
            <a:xfrm>
              <a:off x="8280152" y="4677693"/>
              <a:ext cx="814387" cy="406400"/>
            </a:xfrm>
            <a:custGeom>
              <a:avLst/>
              <a:gdLst>
                <a:gd name="T0" fmla="*/ 30241854 w 513"/>
                <a:gd name="T1" fmla="*/ 493950588 h 256"/>
                <a:gd name="T2" fmla="*/ 60483709 w 513"/>
                <a:gd name="T3" fmla="*/ 524192448 h 256"/>
                <a:gd name="T4" fmla="*/ 90725551 w 513"/>
                <a:gd name="T5" fmla="*/ 433466867 h 256"/>
                <a:gd name="T6" fmla="*/ 120967418 w 513"/>
                <a:gd name="T7" fmla="*/ 252015604 h 256"/>
                <a:gd name="T8" fmla="*/ 151209260 w 513"/>
                <a:gd name="T9" fmla="*/ 332660566 h 256"/>
                <a:gd name="T10" fmla="*/ 181451102 w 513"/>
                <a:gd name="T11" fmla="*/ 100806227 h 256"/>
                <a:gd name="T12" fmla="*/ 211692994 w 513"/>
                <a:gd name="T13" fmla="*/ 151209353 h 256"/>
                <a:gd name="T14" fmla="*/ 241934836 w 513"/>
                <a:gd name="T15" fmla="*/ 110886872 h 256"/>
                <a:gd name="T16" fmla="*/ 272176678 w 513"/>
                <a:gd name="T17" fmla="*/ 221773743 h 256"/>
                <a:gd name="T18" fmla="*/ 302418520 w 513"/>
                <a:gd name="T19" fmla="*/ 231854364 h 256"/>
                <a:gd name="T20" fmla="*/ 332660362 w 513"/>
                <a:gd name="T21" fmla="*/ 241934984 h 256"/>
                <a:gd name="T22" fmla="*/ 362902204 w 513"/>
                <a:gd name="T23" fmla="*/ 413305527 h 256"/>
                <a:gd name="T24" fmla="*/ 393144046 w 513"/>
                <a:gd name="T25" fmla="*/ 524192448 h 256"/>
                <a:gd name="T26" fmla="*/ 423385987 w 513"/>
                <a:gd name="T27" fmla="*/ 463708727 h 256"/>
                <a:gd name="T28" fmla="*/ 453627829 w 513"/>
                <a:gd name="T29" fmla="*/ 352821806 h 256"/>
                <a:gd name="T30" fmla="*/ 483869671 w 513"/>
                <a:gd name="T31" fmla="*/ 383063667 h 256"/>
                <a:gd name="T32" fmla="*/ 514111513 w 513"/>
                <a:gd name="T33" fmla="*/ 342741186 h 256"/>
                <a:gd name="T34" fmla="*/ 544353355 w 513"/>
                <a:gd name="T35" fmla="*/ 473789348 h 256"/>
                <a:gd name="T36" fmla="*/ 574595197 w 513"/>
                <a:gd name="T37" fmla="*/ 544353689 h 256"/>
                <a:gd name="T38" fmla="*/ 604837039 w 513"/>
                <a:gd name="T39" fmla="*/ 554434309 h 256"/>
                <a:gd name="T40" fmla="*/ 635078881 w 513"/>
                <a:gd name="T41" fmla="*/ 393144287 h 256"/>
                <a:gd name="T42" fmla="*/ 665320723 w 513"/>
                <a:gd name="T43" fmla="*/ 292338085 h 256"/>
                <a:gd name="T44" fmla="*/ 695562565 w 513"/>
                <a:gd name="T45" fmla="*/ 433466867 h 256"/>
                <a:gd name="T46" fmla="*/ 725804407 w 513"/>
                <a:gd name="T47" fmla="*/ 362902426 h 256"/>
                <a:gd name="T48" fmla="*/ 756046249 w 513"/>
                <a:gd name="T49" fmla="*/ 90725607 h 256"/>
                <a:gd name="T50" fmla="*/ 786288091 w 513"/>
                <a:gd name="T51" fmla="*/ 120967492 h 256"/>
                <a:gd name="T52" fmla="*/ 816529934 w 513"/>
                <a:gd name="T53" fmla="*/ 181451213 h 256"/>
                <a:gd name="T54" fmla="*/ 849291334 w 513"/>
                <a:gd name="T55" fmla="*/ 221773743 h 256"/>
                <a:gd name="T56" fmla="*/ 879533176 w 513"/>
                <a:gd name="T57" fmla="*/ 372983046 h 256"/>
                <a:gd name="T58" fmla="*/ 909775018 w 513"/>
                <a:gd name="T59" fmla="*/ 282257465 h 256"/>
                <a:gd name="T60" fmla="*/ 940016860 w 513"/>
                <a:gd name="T61" fmla="*/ 332660566 h 256"/>
                <a:gd name="T62" fmla="*/ 970258702 w 513"/>
                <a:gd name="T63" fmla="*/ 322579945 h 256"/>
                <a:gd name="T64" fmla="*/ 1000500544 w 513"/>
                <a:gd name="T65" fmla="*/ 221773743 h 256"/>
                <a:gd name="T66" fmla="*/ 1030742386 w 513"/>
                <a:gd name="T67" fmla="*/ 352821806 h 256"/>
                <a:gd name="T68" fmla="*/ 1060984228 w 513"/>
                <a:gd name="T69" fmla="*/ 352821806 h 256"/>
                <a:gd name="T70" fmla="*/ 1091226070 w 513"/>
                <a:gd name="T71" fmla="*/ 272176844 h 256"/>
                <a:gd name="T72" fmla="*/ 1121467912 w 513"/>
                <a:gd name="T73" fmla="*/ 221773743 h 256"/>
                <a:gd name="T74" fmla="*/ 1151709754 w 513"/>
                <a:gd name="T75" fmla="*/ 362902426 h 256"/>
                <a:gd name="T76" fmla="*/ 1181951596 w 513"/>
                <a:gd name="T77" fmla="*/ 413305527 h 256"/>
                <a:gd name="T78" fmla="*/ 1212193438 w 513"/>
                <a:gd name="T79" fmla="*/ 272176844 h 256"/>
                <a:gd name="T80" fmla="*/ 1242435280 w 513"/>
                <a:gd name="T81" fmla="*/ 131048112 h 256"/>
                <a:gd name="T82" fmla="*/ 1272677122 w 513"/>
                <a:gd name="T83" fmla="*/ 110886872 h 2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256"/>
                <a:gd name="T128" fmla="*/ 513 w 513"/>
                <a:gd name="T129" fmla="*/ 256 h 2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256">
                  <a:moveTo>
                    <a:pt x="0" y="184"/>
                  </a:moveTo>
                  <a:lnTo>
                    <a:pt x="8" y="204"/>
                  </a:lnTo>
                  <a:lnTo>
                    <a:pt x="12" y="196"/>
                  </a:lnTo>
                  <a:lnTo>
                    <a:pt x="16" y="204"/>
                  </a:lnTo>
                  <a:lnTo>
                    <a:pt x="20" y="224"/>
                  </a:lnTo>
                  <a:lnTo>
                    <a:pt x="24" y="208"/>
                  </a:lnTo>
                  <a:lnTo>
                    <a:pt x="28" y="208"/>
                  </a:lnTo>
                  <a:lnTo>
                    <a:pt x="32" y="152"/>
                  </a:lnTo>
                  <a:lnTo>
                    <a:pt x="36" y="172"/>
                  </a:lnTo>
                  <a:lnTo>
                    <a:pt x="40" y="124"/>
                  </a:lnTo>
                  <a:lnTo>
                    <a:pt x="44" y="100"/>
                  </a:lnTo>
                  <a:lnTo>
                    <a:pt x="48" y="100"/>
                  </a:lnTo>
                  <a:lnTo>
                    <a:pt x="52" y="116"/>
                  </a:lnTo>
                  <a:lnTo>
                    <a:pt x="56" y="108"/>
                  </a:lnTo>
                  <a:lnTo>
                    <a:pt x="60" y="132"/>
                  </a:lnTo>
                  <a:lnTo>
                    <a:pt x="64" y="96"/>
                  </a:lnTo>
                  <a:lnTo>
                    <a:pt x="68" y="80"/>
                  </a:lnTo>
                  <a:lnTo>
                    <a:pt x="72" y="40"/>
                  </a:lnTo>
                  <a:lnTo>
                    <a:pt x="76" y="36"/>
                  </a:lnTo>
                  <a:lnTo>
                    <a:pt x="80" y="0"/>
                  </a:lnTo>
                  <a:lnTo>
                    <a:pt x="84" y="60"/>
                  </a:lnTo>
                  <a:lnTo>
                    <a:pt x="88" y="44"/>
                  </a:lnTo>
                  <a:lnTo>
                    <a:pt x="92" y="28"/>
                  </a:lnTo>
                  <a:lnTo>
                    <a:pt x="96" y="44"/>
                  </a:lnTo>
                  <a:lnTo>
                    <a:pt x="100" y="52"/>
                  </a:lnTo>
                  <a:lnTo>
                    <a:pt x="104" y="76"/>
                  </a:lnTo>
                  <a:lnTo>
                    <a:pt x="108" y="88"/>
                  </a:lnTo>
                  <a:lnTo>
                    <a:pt x="112" y="104"/>
                  </a:lnTo>
                  <a:lnTo>
                    <a:pt x="116" y="76"/>
                  </a:lnTo>
                  <a:lnTo>
                    <a:pt x="120" y="92"/>
                  </a:lnTo>
                  <a:lnTo>
                    <a:pt x="124" y="60"/>
                  </a:lnTo>
                  <a:lnTo>
                    <a:pt x="128" y="88"/>
                  </a:lnTo>
                  <a:lnTo>
                    <a:pt x="132" y="96"/>
                  </a:lnTo>
                  <a:lnTo>
                    <a:pt x="136" y="132"/>
                  </a:lnTo>
                  <a:lnTo>
                    <a:pt x="140" y="128"/>
                  </a:lnTo>
                  <a:lnTo>
                    <a:pt x="144" y="164"/>
                  </a:lnTo>
                  <a:lnTo>
                    <a:pt x="148" y="200"/>
                  </a:lnTo>
                  <a:lnTo>
                    <a:pt x="152" y="212"/>
                  </a:lnTo>
                  <a:lnTo>
                    <a:pt x="156" y="208"/>
                  </a:lnTo>
                  <a:lnTo>
                    <a:pt x="160" y="224"/>
                  </a:lnTo>
                  <a:lnTo>
                    <a:pt x="164" y="196"/>
                  </a:lnTo>
                  <a:lnTo>
                    <a:pt x="168" y="184"/>
                  </a:lnTo>
                  <a:lnTo>
                    <a:pt x="172" y="164"/>
                  </a:lnTo>
                  <a:lnTo>
                    <a:pt x="176" y="160"/>
                  </a:lnTo>
                  <a:lnTo>
                    <a:pt x="180" y="140"/>
                  </a:lnTo>
                  <a:lnTo>
                    <a:pt x="184" y="140"/>
                  </a:lnTo>
                  <a:lnTo>
                    <a:pt x="188" y="120"/>
                  </a:lnTo>
                  <a:lnTo>
                    <a:pt x="192" y="152"/>
                  </a:lnTo>
                  <a:lnTo>
                    <a:pt x="196" y="108"/>
                  </a:lnTo>
                  <a:lnTo>
                    <a:pt x="200" y="160"/>
                  </a:lnTo>
                  <a:lnTo>
                    <a:pt x="204" y="136"/>
                  </a:lnTo>
                  <a:lnTo>
                    <a:pt x="208" y="164"/>
                  </a:lnTo>
                  <a:lnTo>
                    <a:pt x="212" y="188"/>
                  </a:lnTo>
                  <a:lnTo>
                    <a:pt x="216" y="188"/>
                  </a:lnTo>
                  <a:lnTo>
                    <a:pt x="220" y="236"/>
                  </a:lnTo>
                  <a:lnTo>
                    <a:pt x="224" y="236"/>
                  </a:lnTo>
                  <a:lnTo>
                    <a:pt x="228" y="216"/>
                  </a:lnTo>
                  <a:lnTo>
                    <a:pt x="232" y="256"/>
                  </a:lnTo>
                  <a:lnTo>
                    <a:pt x="236" y="220"/>
                  </a:lnTo>
                  <a:lnTo>
                    <a:pt x="240" y="220"/>
                  </a:lnTo>
                  <a:lnTo>
                    <a:pt x="244" y="208"/>
                  </a:lnTo>
                  <a:lnTo>
                    <a:pt x="248" y="172"/>
                  </a:lnTo>
                  <a:lnTo>
                    <a:pt x="252" y="156"/>
                  </a:lnTo>
                  <a:lnTo>
                    <a:pt x="256" y="148"/>
                  </a:lnTo>
                  <a:lnTo>
                    <a:pt x="260" y="136"/>
                  </a:lnTo>
                  <a:lnTo>
                    <a:pt x="264" y="116"/>
                  </a:lnTo>
                  <a:lnTo>
                    <a:pt x="268" y="156"/>
                  </a:lnTo>
                  <a:lnTo>
                    <a:pt x="272" y="116"/>
                  </a:lnTo>
                  <a:lnTo>
                    <a:pt x="276" y="172"/>
                  </a:lnTo>
                  <a:lnTo>
                    <a:pt x="280" y="160"/>
                  </a:lnTo>
                  <a:lnTo>
                    <a:pt x="284" y="164"/>
                  </a:lnTo>
                  <a:lnTo>
                    <a:pt x="288" y="144"/>
                  </a:lnTo>
                  <a:lnTo>
                    <a:pt x="292" y="112"/>
                  </a:lnTo>
                  <a:lnTo>
                    <a:pt x="296" y="72"/>
                  </a:lnTo>
                  <a:lnTo>
                    <a:pt x="300" y="36"/>
                  </a:lnTo>
                  <a:lnTo>
                    <a:pt x="304" y="28"/>
                  </a:lnTo>
                  <a:lnTo>
                    <a:pt x="308" y="28"/>
                  </a:lnTo>
                  <a:lnTo>
                    <a:pt x="312" y="48"/>
                  </a:lnTo>
                  <a:lnTo>
                    <a:pt x="316" y="60"/>
                  </a:lnTo>
                  <a:lnTo>
                    <a:pt x="320" y="64"/>
                  </a:lnTo>
                  <a:lnTo>
                    <a:pt x="324" y="72"/>
                  </a:lnTo>
                  <a:lnTo>
                    <a:pt x="329" y="60"/>
                  </a:lnTo>
                  <a:lnTo>
                    <a:pt x="333" y="120"/>
                  </a:lnTo>
                  <a:lnTo>
                    <a:pt x="337" y="88"/>
                  </a:lnTo>
                  <a:lnTo>
                    <a:pt x="341" y="144"/>
                  </a:lnTo>
                  <a:lnTo>
                    <a:pt x="345" y="100"/>
                  </a:lnTo>
                  <a:lnTo>
                    <a:pt x="349" y="148"/>
                  </a:lnTo>
                  <a:lnTo>
                    <a:pt x="353" y="108"/>
                  </a:lnTo>
                  <a:lnTo>
                    <a:pt x="357" y="124"/>
                  </a:lnTo>
                  <a:lnTo>
                    <a:pt x="361" y="112"/>
                  </a:lnTo>
                  <a:lnTo>
                    <a:pt x="365" y="124"/>
                  </a:lnTo>
                  <a:lnTo>
                    <a:pt x="369" y="156"/>
                  </a:lnTo>
                  <a:lnTo>
                    <a:pt x="373" y="132"/>
                  </a:lnTo>
                  <a:lnTo>
                    <a:pt x="377" y="160"/>
                  </a:lnTo>
                  <a:lnTo>
                    <a:pt x="381" y="144"/>
                  </a:lnTo>
                  <a:lnTo>
                    <a:pt x="385" y="128"/>
                  </a:lnTo>
                  <a:lnTo>
                    <a:pt x="389" y="124"/>
                  </a:lnTo>
                  <a:lnTo>
                    <a:pt x="393" y="108"/>
                  </a:lnTo>
                  <a:lnTo>
                    <a:pt x="397" y="88"/>
                  </a:lnTo>
                  <a:lnTo>
                    <a:pt x="401" y="88"/>
                  </a:lnTo>
                  <a:lnTo>
                    <a:pt x="405" y="120"/>
                  </a:lnTo>
                  <a:lnTo>
                    <a:pt x="409" y="140"/>
                  </a:lnTo>
                  <a:lnTo>
                    <a:pt x="413" y="140"/>
                  </a:lnTo>
                  <a:lnTo>
                    <a:pt x="417" y="156"/>
                  </a:lnTo>
                  <a:lnTo>
                    <a:pt x="421" y="140"/>
                  </a:lnTo>
                  <a:lnTo>
                    <a:pt x="425" y="148"/>
                  </a:lnTo>
                  <a:lnTo>
                    <a:pt x="429" y="116"/>
                  </a:lnTo>
                  <a:lnTo>
                    <a:pt x="433" y="108"/>
                  </a:lnTo>
                  <a:lnTo>
                    <a:pt x="437" y="84"/>
                  </a:lnTo>
                  <a:lnTo>
                    <a:pt x="441" y="72"/>
                  </a:lnTo>
                  <a:lnTo>
                    <a:pt x="445" y="88"/>
                  </a:lnTo>
                  <a:lnTo>
                    <a:pt x="449" y="104"/>
                  </a:lnTo>
                  <a:lnTo>
                    <a:pt x="453" y="124"/>
                  </a:lnTo>
                  <a:lnTo>
                    <a:pt x="457" y="144"/>
                  </a:lnTo>
                  <a:lnTo>
                    <a:pt x="461" y="156"/>
                  </a:lnTo>
                  <a:lnTo>
                    <a:pt x="465" y="180"/>
                  </a:lnTo>
                  <a:lnTo>
                    <a:pt x="469" y="164"/>
                  </a:lnTo>
                  <a:lnTo>
                    <a:pt x="473" y="192"/>
                  </a:lnTo>
                  <a:lnTo>
                    <a:pt x="477" y="160"/>
                  </a:lnTo>
                  <a:lnTo>
                    <a:pt x="481" y="108"/>
                  </a:lnTo>
                  <a:lnTo>
                    <a:pt x="485" y="100"/>
                  </a:lnTo>
                  <a:lnTo>
                    <a:pt x="489" y="44"/>
                  </a:lnTo>
                  <a:lnTo>
                    <a:pt x="493" y="52"/>
                  </a:lnTo>
                  <a:lnTo>
                    <a:pt x="497" y="24"/>
                  </a:lnTo>
                  <a:lnTo>
                    <a:pt x="501" y="28"/>
                  </a:lnTo>
                  <a:lnTo>
                    <a:pt x="505" y="44"/>
                  </a:lnTo>
                  <a:lnTo>
                    <a:pt x="509" y="68"/>
                  </a:lnTo>
                  <a:lnTo>
                    <a:pt x="513" y="68"/>
                  </a:lnTo>
                </a:path>
              </a:pathLst>
            </a:custGeom>
            <a:noFill/>
            <a:ln w="0">
              <a:solidFill>
                <a:srgbClr val="007F00"/>
              </a:solidFill>
              <a:prstDash val="solid"/>
              <a:round/>
              <a:headEnd/>
              <a:tailEnd/>
            </a:ln>
          </p:spPr>
          <p:txBody>
            <a:bodyPr/>
            <a:lstStyle/>
            <a:p>
              <a:endParaRPr lang="en-GB"/>
            </a:p>
          </p:txBody>
        </p:sp>
        <p:sp>
          <p:nvSpPr>
            <p:cNvPr id="170" name="Line 194"/>
            <p:cNvSpPr>
              <a:spLocks noChangeShapeType="1"/>
            </p:cNvSpPr>
            <p:nvPr/>
          </p:nvSpPr>
          <p:spPr bwMode="auto">
            <a:xfrm flipV="1">
              <a:off x="9094539" y="4779293"/>
              <a:ext cx="12700" cy="6350"/>
            </a:xfrm>
            <a:prstGeom prst="line">
              <a:avLst/>
            </a:prstGeom>
            <a:noFill/>
            <a:ln w="0">
              <a:solidFill>
                <a:srgbClr val="007F00"/>
              </a:solidFill>
              <a:round/>
              <a:headEnd/>
              <a:tailEnd/>
            </a:ln>
          </p:spPr>
          <p:txBody>
            <a:bodyPr/>
            <a:lstStyle/>
            <a:p>
              <a:endParaRPr lang="en-GB"/>
            </a:p>
          </p:txBody>
        </p:sp>
        <p:sp>
          <p:nvSpPr>
            <p:cNvPr id="171" name="Freeform 195"/>
            <p:cNvSpPr>
              <a:spLocks/>
            </p:cNvSpPr>
            <p:nvPr/>
          </p:nvSpPr>
          <p:spPr bwMode="auto">
            <a:xfrm>
              <a:off x="7473702" y="4645943"/>
              <a:ext cx="806450" cy="400050"/>
            </a:xfrm>
            <a:custGeom>
              <a:avLst/>
              <a:gdLst>
                <a:gd name="T0" fmla="*/ 20161251 w 508"/>
                <a:gd name="T1" fmla="*/ 403225002 h 252"/>
                <a:gd name="T2" fmla="*/ 50403125 w 508"/>
                <a:gd name="T3" fmla="*/ 544353817 h 252"/>
                <a:gd name="T4" fmla="*/ 80645005 w 508"/>
                <a:gd name="T5" fmla="*/ 564515062 h 252"/>
                <a:gd name="T6" fmla="*/ 110886898 w 508"/>
                <a:gd name="T7" fmla="*/ 514111949 h 252"/>
                <a:gd name="T8" fmla="*/ 141128766 w 508"/>
                <a:gd name="T9" fmla="*/ 383063756 h 252"/>
                <a:gd name="T10" fmla="*/ 171370633 w 508"/>
                <a:gd name="T11" fmla="*/ 302418776 h 252"/>
                <a:gd name="T12" fmla="*/ 201612501 w 508"/>
                <a:gd name="T13" fmla="*/ 352821889 h 252"/>
                <a:gd name="T14" fmla="*/ 231854419 w 508"/>
                <a:gd name="T15" fmla="*/ 383063756 h 252"/>
                <a:gd name="T16" fmla="*/ 262096286 w 508"/>
                <a:gd name="T17" fmla="*/ 372983134 h 252"/>
                <a:gd name="T18" fmla="*/ 292338154 w 508"/>
                <a:gd name="T19" fmla="*/ 181451256 h 252"/>
                <a:gd name="T20" fmla="*/ 322580022 w 508"/>
                <a:gd name="T21" fmla="*/ 0 h 252"/>
                <a:gd name="T22" fmla="*/ 352821889 w 508"/>
                <a:gd name="T23" fmla="*/ 110886898 h 252"/>
                <a:gd name="T24" fmla="*/ 383063757 w 508"/>
                <a:gd name="T25" fmla="*/ 191531878 h 252"/>
                <a:gd name="T26" fmla="*/ 413305625 w 508"/>
                <a:gd name="T27" fmla="*/ 252015663 h 252"/>
                <a:gd name="T28" fmla="*/ 443547592 w 508"/>
                <a:gd name="T29" fmla="*/ 292338153 h 252"/>
                <a:gd name="T30" fmla="*/ 473789460 w 508"/>
                <a:gd name="T31" fmla="*/ 171370633 h 252"/>
                <a:gd name="T32" fmla="*/ 504031327 w 508"/>
                <a:gd name="T33" fmla="*/ 131048143 h 252"/>
                <a:gd name="T34" fmla="*/ 534273195 w 508"/>
                <a:gd name="T35" fmla="*/ 100806250 h 252"/>
                <a:gd name="T36" fmla="*/ 564515063 w 508"/>
                <a:gd name="T37" fmla="*/ 322580021 h 252"/>
                <a:gd name="T38" fmla="*/ 594756931 w 508"/>
                <a:gd name="T39" fmla="*/ 332660644 h 252"/>
                <a:gd name="T40" fmla="*/ 624998798 w 508"/>
                <a:gd name="T41" fmla="*/ 292338153 h 252"/>
                <a:gd name="T42" fmla="*/ 655240666 w 508"/>
                <a:gd name="T43" fmla="*/ 262096286 h 252"/>
                <a:gd name="T44" fmla="*/ 685482534 w 508"/>
                <a:gd name="T45" fmla="*/ 252015663 h 252"/>
                <a:gd name="T46" fmla="*/ 715724401 w 508"/>
                <a:gd name="T47" fmla="*/ 332660644 h 252"/>
                <a:gd name="T48" fmla="*/ 745966269 w 508"/>
                <a:gd name="T49" fmla="*/ 473789459 h 252"/>
                <a:gd name="T50" fmla="*/ 776208137 w 508"/>
                <a:gd name="T51" fmla="*/ 453628214 h 252"/>
                <a:gd name="T52" fmla="*/ 806450005 w 508"/>
                <a:gd name="T53" fmla="*/ 322580021 h 252"/>
                <a:gd name="T54" fmla="*/ 836692071 w 508"/>
                <a:gd name="T55" fmla="*/ 473789459 h 252"/>
                <a:gd name="T56" fmla="*/ 866933939 w 508"/>
                <a:gd name="T57" fmla="*/ 534273194 h 252"/>
                <a:gd name="T58" fmla="*/ 897175806 w 508"/>
                <a:gd name="T59" fmla="*/ 635079420 h 252"/>
                <a:gd name="T60" fmla="*/ 927417674 w 508"/>
                <a:gd name="T61" fmla="*/ 473789459 h 252"/>
                <a:gd name="T62" fmla="*/ 957659542 w 508"/>
                <a:gd name="T63" fmla="*/ 504031326 h 252"/>
                <a:gd name="T64" fmla="*/ 987901409 w 508"/>
                <a:gd name="T65" fmla="*/ 433466968 h 252"/>
                <a:gd name="T66" fmla="*/ 1018143277 w 508"/>
                <a:gd name="T67" fmla="*/ 403225002 h 252"/>
                <a:gd name="T68" fmla="*/ 1048385145 w 508"/>
                <a:gd name="T69" fmla="*/ 332660644 h 252"/>
                <a:gd name="T70" fmla="*/ 1078627013 w 508"/>
                <a:gd name="T71" fmla="*/ 171370633 h 252"/>
                <a:gd name="T72" fmla="*/ 1108868880 w 508"/>
                <a:gd name="T73" fmla="*/ 362902511 h 252"/>
                <a:gd name="T74" fmla="*/ 1139110748 w 508"/>
                <a:gd name="T75" fmla="*/ 524192571 h 252"/>
                <a:gd name="T76" fmla="*/ 1169352616 w 508"/>
                <a:gd name="T77" fmla="*/ 362902511 h 252"/>
                <a:gd name="T78" fmla="*/ 1199594484 w 508"/>
                <a:gd name="T79" fmla="*/ 282257531 h 252"/>
                <a:gd name="T80" fmla="*/ 1229836351 w 508"/>
                <a:gd name="T81" fmla="*/ 231854418 h 252"/>
                <a:gd name="T82" fmla="*/ 1260078219 w 508"/>
                <a:gd name="T83" fmla="*/ 151209388 h 2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252"/>
                <a:gd name="T128" fmla="*/ 508 w 508"/>
                <a:gd name="T129" fmla="*/ 252 h 2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252">
                  <a:moveTo>
                    <a:pt x="0" y="124"/>
                  </a:moveTo>
                  <a:lnTo>
                    <a:pt x="4" y="148"/>
                  </a:lnTo>
                  <a:lnTo>
                    <a:pt x="8" y="160"/>
                  </a:lnTo>
                  <a:lnTo>
                    <a:pt x="12" y="176"/>
                  </a:lnTo>
                  <a:lnTo>
                    <a:pt x="16" y="224"/>
                  </a:lnTo>
                  <a:lnTo>
                    <a:pt x="20" y="216"/>
                  </a:lnTo>
                  <a:lnTo>
                    <a:pt x="24" y="228"/>
                  </a:lnTo>
                  <a:lnTo>
                    <a:pt x="28" y="236"/>
                  </a:lnTo>
                  <a:lnTo>
                    <a:pt x="32" y="224"/>
                  </a:lnTo>
                  <a:lnTo>
                    <a:pt x="36" y="244"/>
                  </a:lnTo>
                  <a:lnTo>
                    <a:pt x="40" y="220"/>
                  </a:lnTo>
                  <a:lnTo>
                    <a:pt x="44" y="204"/>
                  </a:lnTo>
                  <a:lnTo>
                    <a:pt x="48" y="176"/>
                  </a:lnTo>
                  <a:lnTo>
                    <a:pt x="52" y="156"/>
                  </a:lnTo>
                  <a:lnTo>
                    <a:pt x="56" y="152"/>
                  </a:lnTo>
                  <a:lnTo>
                    <a:pt x="60" y="112"/>
                  </a:lnTo>
                  <a:lnTo>
                    <a:pt x="64" y="124"/>
                  </a:lnTo>
                  <a:lnTo>
                    <a:pt x="68" y="120"/>
                  </a:lnTo>
                  <a:lnTo>
                    <a:pt x="72" y="128"/>
                  </a:lnTo>
                  <a:lnTo>
                    <a:pt x="76" y="160"/>
                  </a:lnTo>
                  <a:lnTo>
                    <a:pt x="80" y="140"/>
                  </a:lnTo>
                  <a:lnTo>
                    <a:pt x="84" y="180"/>
                  </a:lnTo>
                  <a:lnTo>
                    <a:pt x="88" y="140"/>
                  </a:lnTo>
                  <a:lnTo>
                    <a:pt x="92" y="152"/>
                  </a:lnTo>
                  <a:lnTo>
                    <a:pt x="96" y="168"/>
                  </a:lnTo>
                  <a:lnTo>
                    <a:pt x="100" y="120"/>
                  </a:lnTo>
                  <a:lnTo>
                    <a:pt x="104" y="148"/>
                  </a:lnTo>
                  <a:lnTo>
                    <a:pt x="108" y="100"/>
                  </a:lnTo>
                  <a:lnTo>
                    <a:pt x="112" y="80"/>
                  </a:lnTo>
                  <a:lnTo>
                    <a:pt x="116" y="72"/>
                  </a:lnTo>
                  <a:lnTo>
                    <a:pt x="120" y="64"/>
                  </a:lnTo>
                  <a:lnTo>
                    <a:pt x="124" y="24"/>
                  </a:lnTo>
                  <a:lnTo>
                    <a:pt x="128" y="0"/>
                  </a:lnTo>
                  <a:lnTo>
                    <a:pt x="132" y="24"/>
                  </a:lnTo>
                  <a:lnTo>
                    <a:pt x="136" y="4"/>
                  </a:lnTo>
                  <a:lnTo>
                    <a:pt x="140" y="44"/>
                  </a:lnTo>
                  <a:lnTo>
                    <a:pt x="144" y="44"/>
                  </a:lnTo>
                  <a:lnTo>
                    <a:pt x="148" y="32"/>
                  </a:lnTo>
                  <a:lnTo>
                    <a:pt x="152" y="76"/>
                  </a:lnTo>
                  <a:lnTo>
                    <a:pt x="156" y="40"/>
                  </a:lnTo>
                  <a:lnTo>
                    <a:pt x="160" y="72"/>
                  </a:lnTo>
                  <a:lnTo>
                    <a:pt x="164" y="100"/>
                  </a:lnTo>
                  <a:lnTo>
                    <a:pt x="168" y="108"/>
                  </a:lnTo>
                  <a:lnTo>
                    <a:pt x="172" y="112"/>
                  </a:lnTo>
                  <a:lnTo>
                    <a:pt x="176" y="116"/>
                  </a:lnTo>
                  <a:lnTo>
                    <a:pt x="180" y="120"/>
                  </a:lnTo>
                  <a:lnTo>
                    <a:pt x="184" y="84"/>
                  </a:lnTo>
                  <a:lnTo>
                    <a:pt x="188" y="68"/>
                  </a:lnTo>
                  <a:lnTo>
                    <a:pt x="192" y="84"/>
                  </a:lnTo>
                  <a:lnTo>
                    <a:pt x="196" y="40"/>
                  </a:lnTo>
                  <a:lnTo>
                    <a:pt x="200" y="52"/>
                  </a:lnTo>
                  <a:lnTo>
                    <a:pt x="204" y="44"/>
                  </a:lnTo>
                  <a:lnTo>
                    <a:pt x="208" y="36"/>
                  </a:lnTo>
                  <a:lnTo>
                    <a:pt x="212" y="40"/>
                  </a:lnTo>
                  <a:lnTo>
                    <a:pt x="216" y="84"/>
                  </a:lnTo>
                  <a:lnTo>
                    <a:pt x="220" y="68"/>
                  </a:lnTo>
                  <a:lnTo>
                    <a:pt x="224" y="128"/>
                  </a:lnTo>
                  <a:lnTo>
                    <a:pt x="228" y="104"/>
                  </a:lnTo>
                  <a:lnTo>
                    <a:pt x="232" y="140"/>
                  </a:lnTo>
                  <a:lnTo>
                    <a:pt x="236" y="132"/>
                  </a:lnTo>
                  <a:lnTo>
                    <a:pt x="240" y="132"/>
                  </a:lnTo>
                  <a:lnTo>
                    <a:pt x="244" y="120"/>
                  </a:lnTo>
                  <a:lnTo>
                    <a:pt x="248" y="116"/>
                  </a:lnTo>
                  <a:lnTo>
                    <a:pt x="252" y="104"/>
                  </a:lnTo>
                  <a:lnTo>
                    <a:pt x="256" y="128"/>
                  </a:lnTo>
                  <a:lnTo>
                    <a:pt x="260" y="104"/>
                  </a:lnTo>
                  <a:lnTo>
                    <a:pt x="264" y="96"/>
                  </a:lnTo>
                  <a:lnTo>
                    <a:pt x="268" y="104"/>
                  </a:lnTo>
                  <a:lnTo>
                    <a:pt x="272" y="100"/>
                  </a:lnTo>
                  <a:lnTo>
                    <a:pt x="276" y="104"/>
                  </a:lnTo>
                  <a:lnTo>
                    <a:pt x="280" y="112"/>
                  </a:lnTo>
                  <a:lnTo>
                    <a:pt x="284" y="132"/>
                  </a:lnTo>
                  <a:lnTo>
                    <a:pt x="288" y="128"/>
                  </a:lnTo>
                  <a:lnTo>
                    <a:pt x="292" y="156"/>
                  </a:lnTo>
                  <a:lnTo>
                    <a:pt x="296" y="188"/>
                  </a:lnTo>
                  <a:lnTo>
                    <a:pt x="300" y="168"/>
                  </a:lnTo>
                  <a:lnTo>
                    <a:pt x="304" y="192"/>
                  </a:lnTo>
                  <a:lnTo>
                    <a:pt x="308" y="180"/>
                  </a:lnTo>
                  <a:lnTo>
                    <a:pt x="312" y="152"/>
                  </a:lnTo>
                  <a:lnTo>
                    <a:pt x="316" y="144"/>
                  </a:lnTo>
                  <a:lnTo>
                    <a:pt x="320" y="128"/>
                  </a:lnTo>
                  <a:lnTo>
                    <a:pt x="324" y="144"/>
                  </a:lnTo>
                  <a:lnTo>
                    <a:pt x="328" y="140"/>
                  </a:lnTo>
                  <a:lnTo>
                    <a:pt x="332" y="188"/>
                  </a:lnTo>
                  <a:lnTo>
                    <a:pt x="336" y="168"/>
                  </a:lnTo>
                  <a:lnTo>
                    <a:pt x="340" y="212"/>
                  </a:lnTo>
                  <a:lnTo>
                    <a:pt x="344" y="212"/>
                  </a:lnTo>
                  <a:lnTo>
                    <a:pt x="348" y="244"/>
                  </a:lnTo>
                  <a:lnTo>
                    <a:pt x="352" y="212"/>
                  </a:lnTo>
                  <a:lnTo>
                    <a:pt x="356" y="252"/>
                  </a:lnTo>
                  <a:lnTo>
                    <a:pt x="360" y="208"/>
                  </a:lnTo>
                  <a:lnTo>
                    <a:pt x="364" y="228"/>
                  </a:lnTo>
                  <a:lnTo>
                    <a:pt x="368" y="188"/>
                  </a:lnTo>
                  <a:lnTo>
                    <a:pt x="372" y="220"/>
                  </a:lnTo>
                  <a:lnTo>
                    <a:pt x="376" y="172"/>
                  </a:lnTo>
                  <a:lnTo>
                    <a:pt x="380" y="200"/>
                  </a:lnTo>
                  <a:lnTo>
                    <a:pt x="384" y="168"/>
                  </a:lnTo>
                  <a:lnTo>
                    <a:pt x="388" y="180"/>
                  </a:lnTo>
                  <a:lnTo>
                    <a:pt x="392" y="172"/>
                  </a:lnTo>
                  <a:lnTo>
                    <a:pt x="396" y="200"/>
                  </a:lnTo>
                  <a:lnTo>
                    <a:pt x="400" y="188"/>
                  </a:lnTo>
                  <a:lnTo>
                    <a:pt x="404" y="160"/>
                  </a:lnTo>
                  <a:lnTo>
                    <a:pt x="408" y="160"/>
                  </a:lnTo>
                  <a:lnTo>
                    <a:pt x="412" y="132"/>
                  </a:lnTo>
                  <a:lnTo>
                    <a:pt x="416" y="132"/>
                  </a:lnTo>
                  <a:lnTo>
                    <a:pt x="420" y="88"/>
                  </a:lnTo>
                  <a:lnTo>
                    <a:pt x="424" y="96"/>
                  </a:lnTo>
                  <a:lnTo>
                    <a:pt x="428" y="68"/>
                  </a:lnTo>
                  <a:lnTo>
                    <a:pt x="432" y="96"/>
                  </a:lnTo>
                  <a:lnTo>
                    <a:pt x="436" y="140"/>
                  </a:lnTo>
                  <a:lnTo>
                    <a:pt x="440" y="144"/>
                  </a:lnTo>
                  <a:lnTo>
                    <a:pt x="444" y="200"/>
                  </a:lnTo>
                  <a:lnTo>
                    <a:pt x="448" y="184"/>
                  </a:lnTo>
                  <a:lnTo>
                    <a:pt x="452" y="208"/>
                  </a:lnTo>
                  <a:lnTo>
                    <a:pt x="456" y="152"/>
                  </a:lnTo>
                  <a:lnTo>
                    <a:pt x="460" y="180"/>
                  </a:lnTo>
                  <a:lnTo>
                    <a:pt x="464" y="144"/>
                  </a:lnTo>
                  <a:lnTo>
                    <a:pt x="468" y="144"/>
                  </a:lnTo>
                  <a:lnTo>
                    <a:pt x="472" y="112"/>
                  </a:lnTo>
                  <a:lnTo>
                    <a:pt x="476" y="112"/>
                  </a:lnTo>
                  <a:lnTo>
                    <a:pt x="480" y="96"/>
                  </a:lnTo>
                  <a:lnTo>
                    <a:pt x="484" y="76"/>
                  </a:lnTo>
                  <a:lnTo>
                    <a:pt x="488" y="92"/>
                  </a:lnTo>
                  <a:lnTo>
                    <a:pt x="492" y="60"/>
                  </a:lnTo>
                  <a:lnTo>
                    <a:pt x="496" y="56"/>
                  </a:lnTo>
                  <a:lnTo>
                    <a:pt x="500" y="60"/>
                  </a:lnTo>
                  <a:lnTo>
                    <a:pt x="504" y="76"/>
                  </a:lnTo>
                  <a:lnTo>
                    <a:pt x="508" y="84"/>
                  </a:lnTo>
                </a:path>
              </a:pathLst>
            </a:custGeom>
            <a:noFill/>
            <a:ln w="0">
              <a:solidFill>
                <a:srgbClr val="FF0000"/>
              </a:solidFill>
              <a:prstDash val="solid"/>
              <a:round/>
              <a:headEnd/>
              <a:tailEnd/>
            </a:ln>
          </p:spPr>
          <p:txBody>
            <a:bodyPr/>
            <a:lstStyle/>
            <a:p>
              <a:endParaRPr lang="en-GB"/>
            </a:p>
          </p:txBody>
        </p:sp>
        <p:sp>
          <p:nvSpPr>
            <p:cNvPr id="172" name="Freeform 196"/>
            <p:cNvSpPr>
              <a:spLocks/>
            </p:cNvSpPr>
            <p:nvPr/>
          </p:nvSpPr>
          <p:spPr bwMode="auto">
            <a:xfrm>
              <a:off x="8280152" y="4684043"/>
              <a:ext cx="814387" cy="279400"/>
            </a:xfrm>
            <a:custGeom>
              <a:avLst/>
              <a:gdLst>
                <a:gd name="T0" fmla="*/ 30241854 w 513"/>
                <a:gd name="T1" fmla="*/ 120967508 h 176"/>
                <a:gd name="T2" fmla="*/ 60483709 w 513"/>
                <a:gd name="T3" fmla="*/ 131048129 h 176"/>
                <a:gd name="T4" fmla="*/ 90725551 w 513"/>
                <a:gd name="T5" fmla="*/ 211693151 h 176"/>
                <a:gd name="T6" fmla="*/ 120967418 w 513"/>
                <a:gd name="T7" fmla="*/ 262096258 h 176"/>
                <a:gd name="T8" fmla="*/ 151209260 w 513"/>
                <a:gd name="T9" fmla="*/ 151209372 h 176"/>
                <a:gd name="T10" fmla="*/ 181451102 w 513"/>
                <a:gd name="T11" fmla="*/ 332660609 h 176"/>
                <a:gd name="T12" fmla="*/ 211692994 w 513"/>
                <a:gd name="T13" fmla="*/ 423386302 h 176"/>
                <a:gd name="T14" fmla="*/ 241934836 w 513"/>
                <a:gd name="T15" fmla="*/ 383063716 h 176"/>
                <a:gd name="T16" fmla="*/ 272176678 w 513"/>
                <a:gd name="T17" fmla="*/ 332660609 h 176"/>
                <a:gd name="T18" fmla="*/ 302418520 w 513"/>
                <a:gd name="T19" fmla="*/ 282257501 h 176"/>
                <a:gd name="T20" fmla="*/ 332660362 w 513"/>
                <a:gd name="T21" fmla="*/ 171370615 h 176"/>
                <a:gd name="T22" fmla="*/ 362902204 w 513"/>
                <a:gd name="T23" fmla="*/ 110886886 h 176"/>
                <a:gd name="T24" fmla="*/ 393144046 w 513"/>
                <a:gd name="T25" fmla="*/ 30241877 h 176"/>
                <a:gd name="T26" fmla="*/ 423385987 w 513"/>
                <a:gd name="T27" fmla="*/ 211693151 h 176"/>
                <a:gd name="T28" fmla="*/ 453627829 w 513"/>
                <a:gd name="T29" fmla="*/ 141128751 h 176"/>
                <a:gd name="T30" fmla="*/ 483869671 w 513"/>
                <a:gd name="T31" fmla="*/ 211693151 h 176"/>
                <a:gd name="T32" fmla="*/ 514111513 w 513"/>
                <a:gd name="T33" fmla="*/ 201612480 h 176"/>
                <a:gd name="T34" fmla="*/ 544353355 w 513"/>
                <a:gd name="T35" fmla="*/ 120967508 h 176"/>
                <a:gd name="T36" fmla="*/ 574595197 w 513"/>
                <a:gd name="T37" fmla="*/ 120967508 h 176"/>
                <a:gd name="T38" fmla="*/ 604837039 w 513"/>
                <a:gd name="T39" fmla="*/ 60483754 h 176"/>
                <a:gd name="T40" fmla="*/ 635078881 w 513"/>
                <a:gd name="T41" fmla="*/ 191531858 h 176"/>
                <a:gd name="T42" fmla="*/ 665320723 w 513"/>
                <a:gd name="T43" fmla="*/ 292338123 h 176"/>
                <a:gd name="T44" fmla="*/ 695562565 w 513"/>
                <a:gd name="T45" fmla="*/ 221773772 h 176"/>
                <a:gd name="T46" fmla="*/ 725804407 w 513"/>
                <a:gd name="T47" fmla="*/ 272176880 h 176"/>
                <a:gd name="T48" fmla="*/ 756046249 w 513"/>
                <a:gd name="T49" fmla="*/ 372983095 h 176"/>
                <a:gd name="T50" fmla="*/ 786288091 w 513"/>
                <a:gd name="T51" fmla="*/ 312499366 h 176"/>
                <a:gd name="T52" fmla="*/ 816529934 w 513"/>
                <a:gd name="T53" fmla="*/ 262096258 h 176"/>
                <a:gd name="T54" fmla="*/ 849291334 w 513"/>
                <a:gd name="T55" fmla="*/ 332660609 h 176"/>
                <a:gd name="T56" fmla="*/ 879533176 w 513"/>
                <a:gd name="T57" fmla="*/ 241935015 h 176"/>
                <a:gd name="T58" fmla="*/ 909775018 w 513"/>
                <a:gd name="T59" fmla="*/ 272176880 h 176"/>
                <a:gd name="T60" fmla="*/ 940016860 w 513"/>
                <a:gd name="T61" fmla="*/ 241935015 h 176"/>
                <a:gd name="T62" fmla="*/ 970258702 w 513"/>
                <a:gd name="T63" fmla="*/ 131048129 h 176"/>
                <a:gd name="T64" fmla="*/ 1000500544 w 513"/>
                <a:gd name="T65" fmla="*/ 252015637 h 176"/>
                <a:gd name="T66" fmla="*/ 1030742386 w 513"/>
                <a:gd name="T67" fmla="*/ 282257501 h 176"/>
                <a:gd name="T68" fmla="*/ 1060984228 w 513"/>
                <a:gd name="T69" fmla="*/ 201612480 h 176"/>
                <a:gd name="T70" fmla="*/ 1091226070 w 513"/>
                <a:gd name="T71" fmla="*/ 372983095 h 176"/>
                <a:gd name="T72" fmla="*/ 1121467912 w 513"/>
                <a:gd name="T73" fmla="*/ 201612480 h 176"/>
                <a:gd name="T74" fmla="*/ 1151709754 w 513"/>
                <a:gd name="T75" fmla="*/ 272176880 h 176"/>
                <a:gd name="T76" fmla="*/ 1181951596 w 513"/>
                <a:gd name="T77" fmla="*/ 141128751 h 176"/>
                <a:gd name="T78" fmla="*/ 1212193438 w 513"/>
                <a:gd name="T79" fmla="*/ 302418744 h 176"/>
                <a:gd name="T80" fmla="*/ 1242435280 w 513"/>
                <a:gd name="T81" fmla="*/ 372983095 h 176"/>
                <a:gd name="T82" fmla="*/ 1272677122 w 513"/>
                <a:gd name="T83" fmla="*/ 302418744 h 1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176"/>
                <a:gd name="T128" fmla="*/ 513 w 513"/>
                <a:gd name="T129" fmla="*/ 176 h 1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176">
                  <a:moveTo>
                    <a:pt x="0" y="60"/>
                  </a:moveTo>
                  <a:lnTo>
                    <a:pt x="8" y="80"/>
                  </a:lnTo>
                  <a:lnTo>
                    <a:pt x="12" y="48"/>
                  </a:lnTo>
                  <a:lnTo>
                    <a:pt x="16" y="64"/>
                  </a:lnTo>
                  <a:lnTo>
                    <a:pt x="20" y="44"/>
                  </a:lnTo>
                  <a:lnTo>
                    <a:pt x="24" y="52"/>
                  </a:lnTo>
                  <a:lnTo>
                    <a:pt x="28" y="52"/>
                  </a:lnTo>
                  <a:lnTo>
                    <a:pt x="32" y="96"/>
                  </a:lnTo>
                  <a:lnTo>
                    <a:pt x="36" y="84"/>
                  </a:lnTo>
                  <a:lnTo>
                    <a:pt x="40" y="108"/>
                  </a:lnTo>
                  <a:lnTo>
                    <a:pt x="44" y="80"/>
                  </a:lnTo>
                  <a:lnTo>
                    <a:pt x="48" y="104"/>
                  </a:lnTo>
                  <a:lnTo>
                    <a:pt x="52" y="80"/>
                  </a:lnTo>
                  <a:lnTo>
                    <a:pt x="56" y="80"/>
                  </a:lnTo>
                  <a:lnTo>
                    <a:pt x="60" y="60"/>
                  </a:lnTo>
                  <a:lnTo>
                    <a:pt x="64" y="92"/>
                  </a:lnTo>
                  <a:lnTo>
                    <a:pt x="68" y="88"/>
                  </a:lnTo>
                  <a:lnTo>
                    <a:pt x="72" y="132"/>
                  </a:lnTo>
                  <a:lnTo>
                    <a:pt x="76" y="160"/>
                  </a:lnTo>
                  <a:lnTo>
                    <a:pt x="80" y="156"/>
                  </a:lnTo>
                  <a:lnTo>
                    <a:pt x="84" y="168"/>
                  </a:lnTo>
                  <a:lnTo>
                    <a:pt x="88" y="172"/>
                  </a:lnTo>
                  <a:lnTo>
                    <a:pt x="92" y="176"/>
                  </a:lnTo>
                  <a:lnTo>
                    <a:pt x="96" y="152"/>
                  </a:lnTo>
                  <a:lnTo>
                    <a:pt x="100" y="156"/>
                  </a:lnTo>
                  <a:lnTo>
                    <a:pt x="104" y="132"/>
                  </a:lnTo>
                  <a:lnTo>
                    <a:pt x="108" y="132"/>
                  </a:lnTo>
                  <a:lnTo>
                    <a:pt x="112" y="120"/>
                  </a:lnTo>
                  <a:lnTo>
                    <a:pt x="116" y="132"/>
                  </a:lnTo>
                  <a:lnTo>
                    <a:pt x="120" y="112"/>
                  </a:lnTo>
                  <a:lnTo>
                    <a:pt x="124" y="116"/>
                  </a:lnTo>
                  <a:lnTo>
                    <a:pt x="128" y="96"/>
                  </a:lnTo>
                  <a:lnTo>
                    <a:pt x="132" y="68"/>
                  </a:lnTo>
                  <a:lnTo>
                    <a:pt x="136" y="64"/>
                  </a:lnTo>
                  <a:lnTo>
                    <a:pt x="140" y="8"/>
                  </a:lnTo>
                  <a:lnTo>
                    <a:pt x="144" y="44"/>
                  </a:lnTo>
                  <a:lnTo>
                    <a:pt x="148" y="0"/>
                  </a:lnTo>
                  <a:lnTo>
                    <a:pt x="152" y="28"/>
                  </a:lnTo>
                  <a:lnTo>
                    <a:pt x="156" y="12"/>
                  </a:lnTo>
                  <a:lnTo>
                    <a:pt x="160" y="60"/>
                  </a:lnTo>
                  <a:lnTo>
                    <a:pt x="164" y="20"/>
                  </a:lnTo>
                  <a:lnTo>
                    <a:pt x="168" y="84"/>
                  </a:lnTo>
                  <a:lnTo>
                    <a:pt x="172" y="44"/>
                  </a:lnTo>
                  <a:lnTo>
                    <a:pt x="176" y="92"/>
                  </a:lnTo>
                  <a:lnTo>
                    <a:pt x="180" y="56"/>
                  </a:lnTo>
                  <a:lnTo>
                    <a:pt x="184" y="88"/>
                  </a:lnTo>
                  <a:lnTo>
                    <a:pt x="188" y="108"/>
                  </a:lnTo>
                  <a:lnTo>
                    <a:pt x="192" y="84"/>
                  </a:lnTo>
                  <a:lnTo>
                    <a:pt x="196" y="116"/>
                  </a:lnTo>
                  <a:lnTo>
                    <a:pt x="200" y="80"/>
                  </a:lnTo>
                  <a:lnTo>
                    <a:pt x="204" y="80"/>
                  </a:lnTo>
                  <a:lnTo>
                    <a:pt x="208" y="72"/>
                  </a:lnTo>
                  <a:lnTo>
                    <a:pt x="212" y="56"/>
                  </a:lnTo>
                  <a:lnTo>
                    <a:pt x="216" y="48"/>
                  </a:lnTo>
                  <a:lnTo>
                    <a:pt x="220" y="60"/>
                  </a:lnTo>
                  <a:lnTo>
                    <a:pt x="224" y="24"/>
                  </a:lnTo>
                  <a:lnTo>
                    <a:pt x="228" y="48"/>
                  </a:lnTo>
                  <a:lnTo>
                    <a:pt x="232" y="24"/>
                  </a:lnTo>
                  <a:lnTo>
                    <a:pt x="236" y="28"/>
                  </a:lnTo>
                  <a:lnTo>
                    <a:pt x="240" y="24"/>
                  </a:lnTo>
                  <a:lnTo>
                    <a:pt x="244" y="40"/>
                  </a:lnTo>
                  <a:lnTo>
                    <a:pt x="248" y="52"/>
                  </a:lnTo>
                  <a:lnTo>
                    <a:pt x="252" y="76"/>
                  </a:lnTo>
                  <a:lnTo>
                    <a:pt x="256" y="84"/>
                  </a:lnTo>
                  <a:lnTo>
                    <a:pt x="260" y="104"/>
                  </a:lnTo>
                  <a:lnTo>
                    <a:pt x="264" y="116"/>
                  </a:lnTo>
                  <a:lnTo>
                    <a:pt x="268" y="108"/>
                  </a:lnTo>
                  <a:lnTo>
                    <a:pt x="272" y="80"/>
                  </a:lnTo>
                  <a:lnTo>
                    <a:pt x="276" y="88"/>
                  </a:lnTo>
                  <a:lnTo>
                    <a:pt x="280" y="100"/>
                  </a:lnTo>
                  <a:lnTo>
                    <a:pt x="284" y="84"/>
                  </a:lnTo>
                  <a:lnTo>
                    <a:pt x="288" y="108"/>
                  </a:lnTo>
                  <a:lnTo>
                    <a:pt x="292" y="108"/>
                  </a:lnTo>
                  <a:lnTo>
                    <a:pt x="296" y="136"/>
                  </a:lnTo>
                  <a:lnTo>
                    <a:pt x="300" y="148"/>
                  </a:lnTo>
                  <a:lnTo>
                    <a:pt x="304" y="156"/>
                  </a:lnTo>
                  <a:lnTo>
                    <a:pt x="308" y="136"/>
                  </a:lnTo>
                  <a:lnTo>
                    <a:pt x="312" y="124"/>
                  </a:lnTo>
                  <a:lnTo>
                    <a:pt x="316" y="116"/>
                  </a:lnTo>
                  <a:lnTo>
                    <a:pt x="320" y="120"/>
                  </a:lnTo>
                  <a:lnTo>
                    <a:pt x="324" y="104"/>
                  </a:lnTo>
                  <a:lnTo>
                    <a:pt x="329" y="140"/>
                  </a:lnTo>
                  <a:lnTo>
                    <a:pt x="333" y="92"/>
                  </a:lnTo>
                  <a:lnTo>
                    <a:pt x="337" y="132"/>
                  </a:lnTo>
                  <a:lnTo>
                    <a:pt x="341" y="112"/>
                  </a:lnTo>
                  <a:lnTo>
                    <a:pt x="345" y="144"/>
                  </a:lnTo>
                  <a:lnTo>
                    <a:pt x="349" y="96"/>
                  </a:lnTo>
                  <a:lnTo>
                    <a:pt x="353" y="148"/>
                  </a:lnTo>
                  <a:lnTo>
                    <a:pt x="357" y="112"/>
                  </a:lnTo>
                  <a:lnTo>
                    <a:pt x="361" y="108"/>
                  </a:lnTo>
                  <a:lnTo>
                    <a:pt x="365" y="120"/>
                  </a:lnTo>
                  <a:lnTo>
                    <a:pt x="369" y="96"/>
                  </a:lnTo>
                  <a:lnTo>
                    <a:pt x="373" y="96"/>
                  </a:lnTo>
                  <a:lnTo>
                    <a:pt x="377" y="60"/>
                  </a:lnTo>
                  <a:lnTo>
                    <a:pt x="381" y="68"/>
                  </a:lnTo>
                  <a:lnTo>
                    <a:pt x="385" y="52"/>
                  </a:lnTo>
                  <a:lnTo>
                    <a:pt x="389" y="88"/>
                  </a:lnTo>
                  <a:lnTo>
                    <a:pt x="393" y="96"/>
                  </a:lnTo>
                  <a:lnTo>
                    <a:pt x="397" y="100"/>
                  </a:lnTo>
                  <a:lnTo>
                    <a:pt x="401" y="128"/>
                  </a:lnTo>
                  <a:lnTo>
                    <a:pt x="405" y="96"/>
                  </a:lnTo>
                  <a:lnTo>
                    <a:pt x="409" y="112"/>
                  </a:lnTo>
                  <a:lnTo>
                    <a:pt x="413" y="88"/>
                  </a:lnTo>
                  <a:lnTo>
                    <a:pt x="417" y="104"/>
                  </a:lnTo>
                  <a:lnTo>
                    <a:pt x="421" y="80"/>
                  </a:lnTo>
                  <a:lnTo>
                    <a:pt x="425" y="112"/>
                  </a:lnTo>
                  <a:lnTo>
                    <a:pt x="429" y="92"/>
                  </a:lnTo>
                  <a:lnTo>
                    <a:pt x="433" y="148"/>
                  </a:lnTo>
                  <a:lnTo>
                    <a:pt x="437" y="100"/>
                  </a:lnTo>
                  <a:lnTo>
                    <a:pt x="441" y="116"/>
                  </a:lnTo>
                  <a:lnTo>
                    <a:pt x="445" y="80"/>
                  </a:lnTo>
                  <a:lnTo>
                    <a:pt x="449" y="128"/>
                  </a:lnTo>
                  <a:lnTo>
                    <a:pt x="453" y="68"/>
                  </a:lnTo>
                  <a:lnTo>
                    <a:pt x="457" y="108"/>
                  </a:lnTo>
                  <a:lnTo>
                    <a:pt x="461" y="76"/>
                  </a:lnTo>
                  <a:lnTo>
                    <a:pt x="465" y="56"/>
                  </a:lnTo>
                  <a:lnTo>
                    <a:pt x="469" y="56"/>
                  </a:lnTo>
                  <a:lnTo>
                    <a:pt x="473" y="84"/>
                  </a:lnTo>
                  <a:lnTo>
                    <a:pt x="477" y="72"/>
                  </a:lnTo>
                  <a:lnTo>
                    <a:pt x="481" y="120"/>
                  </a:lnTo>
                  <a:lnTo>
                    <a:pt x="485" y="120"/>
                  </a:lnTo>
                  <a:lnTo>
                    <a:pt x="489" y="148"/>
                  </a:lnTo>
                  <a:lnTo>
                    <a:pt x="493" y="148"/>
                  </a:lnTo>
                  <a:lnTo>
                    <a:pt x="497" y="152"/>
                  </a:lnTo>
                  <a:lnTo>
                    <a:pt x="501" y="152"/>
                  </a:lnTo>
                  <a:lnTo>
                    <a:pt x="505" y="120"/>
                  </a:lnTo>
                  <a:lnTo>
                    <a:pt x="509" y="112"/>
                  </a:lnTo>
                  <a:lnTo>
                    <a:pt x="513" y="100"/>
                  </a:lnTo>
                </a:path>
              </a:pathLst>
            </a:custGeom>
            <a:noFill/>
            <a:ln w="0">
              <a:solidFill>
                <a:srgbClr val="FF0000"/>
              </a:solidFill>
              <a:prstDash val="solid"/>
              <a:round/>
              <a:headEnd/>
              <a:tailEnd/>
            </a:ln>
          </p:spPr>
          <p:txBody>
            <a:bodyPr/>
            <a:lstStyle/>
            <a:p>
              <a:endParaRPr lang="en-GB"/>
            </a:p>
          </p:txBody>
        </p:sp>
        <p:sp>
          <p:nvSpPr>
            <p:cNvPr id="173" name="Line 197"/>
            <p:cNvSpPr>
              <a:spLocks noChangeShapeType="1"/>
            </p:cNvSpPr>
            <p:nvPr/>
          </p:nvSpPr>
          <p:spPr bwMode="auto">
            <a:xfrm>
              <a:off x="9094539" y="4842793"/>
              <a:ext cx="12700" cy="12700"/>
            </a:xfrm>
            <a:prstGeom prst="line">
              <a:avLst/>
            </a:prstGeom>
            <a:noFill/>
            <a:ln w="0">
              <a:solidFill>
                <a:srgbClr val="FF0000"/>
              </a:solidFill>
              <a:round/>
              <a:headEnd/>
              <a:tailEnd/>
            </a:ln>
          </p:spPr>
          <p:txBody>
            <a:bodyPr/>
            <a:lstStyle/>
            <a:p>
              <a:endParaRPr lang="en-GB"/>
            </a:p>
          </p:txBody>
        </p:sp>
        <p:sp>
          <p:nvSpPr>
            <p:cNvPr id="174" name="Freeform 198"/>
            <p:cNvSpPr>
              <a:spLocks/>
            </p:cNvSpPr>
            <p:nvPr/>
          </p:nvSpPr>
          <p:spPr bwMode="auto">
            <a:xfrm>
              <a:off x="7473702" y="4772943"/>
              <a:ext cx="806450" cy="184150"/>
            </a:xfrm>
            <a:custGeom>
              <a:avLst/>
              <a:gdLst>
                <a:gd name="T0" fmla="*/ 20161251 w 508"/>
                <a:gd name="T1" fmla="*/ 70564381 h 116"/>
                <a:gd name="T2" fmla="*/ 50403125 w 508"/>
                <a:gd name="T3" fmla="*/ 100806248 h 116"/>
                <a:gd name="T4" fmla="*/ 80645005 w 508"/>
                <a:gd name="T5" fmla="*/ 60483759 h 116"/>
                <a:gd name="T6" fmla="*/ 110886898 w 508"/>
                <a:gd name="T7" fmla="*/ 70564381 h 116"/>
                <a:gd name="T8" fmla="*/ 141128766 w 508"/>
                <a:gd name="T9" fmla="*/ 100806248 h 116"/>
                <a:gd name="T10" fmla="*/ 171370633 w 508"/>
                <a:gd name="T11" fmla="*/ 181451252 h 116"/>
                <a:gd name="T12" fmla="*/ 201612501 w 508"/>
                <a:gd name="T13" fmla="*/ 110886895 h 116"/>
                <a:gd name="T14" fmla="*/ 231854419 w 508"/>
                <a:gd name="T15" fmla="*/ 141128762 h 116"/>
                <a:gd name="T16" fmla="*/ 262096286 w 508"/>
                <a:gd name="T17" fmla="*/ 70564381 h 116"/>
                <a:gd name="T18" fmla="*/ 292338154 w 508"/>
                <a:gd name="T19" fmla="*/ 231854413 h 116"/>
                <a:gd name="T20" fmla="*/ 322580022 w 508"/>
                <a:gd name="T21" fmla="*/ 80645004 h 116"/>
                <a:gd name="T22" fmla="*/ 352821889 w 508"/>
                <a:gd name="T23" fmla="*/ 211693169 h 116"/>
                <a:gd name="T24" fmla="*/ 383063757 w 508"/>
                <a:gd name="T25" fmla="*/ 100806248 h 116"/>
                <a:gd name="T26" fmla="*/ 413305625 w 508"/>
                <a:gd name="T27" fmla="*/ 100806248 h 116"/>
                <a:gd name="T28" fmla="*/ 443547592 w 508"/>
                <a:gd name="T29" fmla="*/ 80645004 h 116"/>
                <a:gd name="T30" fmla="*/ 473789460 w 508"/>
                <a:gd name="T31" fmla="*/ 120967518 h 116"/>
                <a:gd name="T32" fmla="*/ 504031327 w 508"/>
                <a:gd name="T33" fmla="*/ 100806248 h 116"/>
                <a:gd name="T34" fmla="*/ 534273195 w 508"/>
                <a:gd name="T35" fmla="*/ 90725626 h 116"/>
                <a:gd name="T36" fmla="*/ 564515063 w 508"/>
                <a:gd name="T37" fmla="*/ 40322502 h 116"/>
                <a:gd name="T38" fmla="*/ 594756931 w 508"/>
                <a:gd name="T39" fmla="*/ 110886895 h 116"/>
                <a:gd name="T40" fmla="*/ 624998798 w 508"/>
                <a:gd name="T41" fmla="*/ 252015658 h 116"/>
                <a:gd name="T42" fmla="*/ 655240666 w 508"/>
                <a:gd name="T43" fmla="*/ 161290007 h 116"/>
                <a:gd name="T44" fmla="*/ 685482534 w 508"/>
                <a:gd name="T45" fmla="*/ 60483759 h 116"/>
                <a:gd name="T46" fmla="*/ 715724401 w 508"/>
                <a:gd name="T47" fmla="*/ 20161251 h 116"/>
                <a:gd name="T48" fmla="*/ 745966269 w 508"/>
                <a:gd name="T49" fmla="*/ 110886895 h 116"/>
                <a:gd name="T50" fmla="*/ 776208137 w 508"/>
                <a:gd name="T51" fmla="*/ 161290007 h 116"/>
                <a:gd name="T52" fmla="*/ 806450005 w 508"/>
                <a:gd name="T53" fmla="*/ 161290007 h 116"/>
                <a:gd name="T54" fmla="*/ 836692071 w 508"/>
                <a:gd name="T55" fmla="*/ 60483759 h 116"/>
                <a:gd name="T56" fmla="*/ 866933939 w 508"/>
                <a:gd name="T57" fmla="*/ 50403124 h 116"/>
                <a:gd name="T58" fmla="*/ 897175806 w 508"/>
                <a:gd name="T59" fmla="*/ 90725626 h 116"/>
                <a:gd name="T60" fmla="*/ 927417674 w 508"/>
                <a:gd name="T61" fmla="*/ 70564381 h 116"/>
                <a:gd name="T62" fmla="*/ 957659542 w 508"/>
                <a:gd name="T63" fmla="*/ 151209385 h 116"/>
                <a:gd name="T64" fmla="*/ 987901409 w 508"/>
                <a:gd name="T65" fmla="*/ 90725626 h 116"/>
                <a:gd name="T66" fmla="*/ 1018143277 w 508"/>
                <a:gd name="T67" fmla="*/ 50403124 h 116"/>
                <a:gd name="T68" fmla="*/ 1048385145 w 508"/>
                <a:gd name="T69" fmla="*/ 151209385 h 116"/>
                <a:gd name="T70" fmla="*/ 1078627013 w 508"/>
                <a:gd name="T71" fmla="*/ 151209385 h 116"/>
                <a:gd name="T72" fmla="*/ 1108868880 w 508"/>
                <a:gd name="T73" fmla="*/ 70564381 h 116"/>
                <a:gd name="T74" fmla="*/ 1139110748 w 508"/>
                <a:gd name="T75" fmla="*/ 181451252 h 116"/>
                <a:gd name="T76" fmla="*/ 1169352616 w 508"/>
                <a:gd name="T77" fmla="*/ 120967518 h 116"/>
                <a:gd name="T78" fmla="*/ 1199594484 w 508"/>
                <a:gd name="T79" fmla="*/ 131048140 h 116"/>
                <a:gd name="T80" fmla="*/ 1229836351 w 508"/>
                <a:gd name="T81" fmla="*/ 131048140 h 116"/>
                <a:gd name="T82" fmla="*/ 1260078219 w 508"/>
                <a:gd name="T83" fmla="*/ 201612497 h 1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116"/>
                <a:gd name="T128" fmla="*/ 508 w 508"/>
                <a:gd name="T129" fmla="*/ 116 h 1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116">
                  <a:moveTo>
                    <a:pt x="0" y="44"/>
                  </a:moveTo>
                  <a:lnTo>
                    <a:pt x="4" y="32"/>
                  </a:lnTo>
                  <a:lnTo>
                    <a:pt x="8" y="28"/>
                  </a:lnTo>
                  <a:lnTo>
                    <a:pt x="12" y="0"/>
                  </a:lnTo>
                  <a:lnTo>
                    <a:pt x="16" y="20"/>
                  </a:lnTo>
                  <a:lnTo>
                    <a:pt x="20" y="40"/>
                  </a:lnTo>
                  <a:lnTo>
                    <a:pt x="24" y="20"/>
                  </a:lnTo>
                  <a:lnTo>
                    <a:pt x="28" y="40"/>
                  </a:lnTo>
                  <a:lnTo>
                    <a:pt x="32" y="24"/>
                  </a:lnTo>
                  <a:lnTo>
                    <a:pt x="36" y="64"/>
                  </a:lnTo>
                  <a:lnTo>
                    <a:pt x="40" y="40"/>
                  </a:lnTo>
                  <a:lnTo>
                    <a:pt x="44" y="28"/>
                  </a:lnTo>
                  <a:lnTo>
                    <a:pt x="48" y="116"/>
                  </a:lnTo>
                  <a:lnTo>
                    <a:pt x="52" y="72"/>
                  </a:lnTo>
                  <a:lnTo>
                    <a:pt x="56" y="40"/>
                  </a:lnTo>
                  <a:lnTo>
                    <a:pt x="60" y="72"/>
                  </a:lnTo>
                  <a:lnTo>
                    <a:pt x="64" y="20"/>
                  </a:lnTo>
                  <a:lnTo>
                    <a:pt x="68" y="72"/>
                  </a:lnTo>
                  <a:lnTo>
                    <a:pt x="72" y="48"/>
                  </a:lnTo>
                  <a:lnTo>
                    <a:pt x="76" y="56"/>
                  </a:lnTo>
                  <a:lnTo>
                    <a:pt x="80" y="44"/>
                  </a:lnTo>
                  <a:lnTo>
                    <a:pt x="84" y="28"/>
                  </a:lnTo>
                  <a:lnTo>
                    <a:pt x="88" y="44"/>
                  </a:lnTo>
                  <a:lnTo>
                    <a:pt x="92" y="56"/>
                  </a:lnTo>
                  <a:lnTo>
                    <a:pt x="96" y="28"/>
                  </a:lnTo>
                  <a:lnTo>
                    <a:pt x="100" y="24"/>
                  </a:lnTo>
                  <a:lnTo>
                    <a:pt x="104" y="28"/>
                  </a:lnTo>
                  <a:lnTo>
                    <a:pt x="108" y="48"/>
                  </a:lnTo>
                  <a:lnTo>
                    <a:pt x="112" y="56"/>
                  </a:lnTo>
                  <a:lnTo>
                    <a:pt x="116" y="92"/>
                  </a:lnTo>
                  <a:lnTo>
                    <a:pt x="120" y="52"/>
                  </a:lnTo>
                  <a:lnTo>
                    <a:pt x="124" y="68"/>
                  </a:lnTo>
                  <a:lnTo>
                    <a:pt x="128" y="32"/>
                  </a:lnTo>
                  <a:lnTo>
                    <a:pt x="132" y="80"/>
                  </a:lnTo>
                  <a:lnTo>
                    <a:pt x="136" y="24"/>
                  </a:lnTo>
                  <a:lnTo>
                    <a:pt x="140" y="84"/>
                  </a:lnTo>
                  <a:lnTo>
                    <a:pt x="144" y="56"/>
                  </a:lnTo>
                  <a:lnTo>
                    <a:pt x="148" y="36"/>
                  </a:lnTo>
                  <a:lnTo>
                    <a:pt x="152" y="40"/>
                  </a:lnTo>
                  <a:lnTo>
                    <a:pt x="156" y="56"/>
                  </a:lnTo>
                  <a:lnTo>
                    <a:pt x="160" y="16"/>
                  </a:lnTo>
                  <a:lnTo>
                    <a:pt x="164" y="40"/>
                  </a:lnTo>
                  <a:lnTo>
                    <a:pt x="168" y="20"/>
                  </a:lnTo>
                  <a:lnTo>
                    <a:pt x="172" y="48"/>
                  </a:lnTo>
                  <a:lnTo>
                    <a:pt x="176" y="32"/>
                  </a:lnTo>
                  <a:lnTo>
                    <a:pt x="180" y="56"/>
                  </a:lnTo>
                  <a:lnTo>
                    <a:pt x="184" y="36"/>
                  </a:lnTo>
                  <a:lnTo>
                    <a:pt x="188" y="48"/>
                  </a:lnTo>
                  <a:lnTo>
                    <a:pt x="192" y="48"/>
                  </a:lnTo>
                  <a:lnTo>
                    <a:pt x="196" y="68"/>
                  </a:lnTo>
                  <a:lnTo>
                    <a:pt x="200" y="40"/>
                  </a:lnTo>
                  <a:lnTo>
                    <a:pt x="204" y="36"/>
                  </a:lnTo>
                  <a:lnTo>
                    <a:pt x="208" y="72"/>
                  </a:lnTo>
                  <a:lnTo>
                    <a:pt x="212" y="36"/>
                  </a:lnTo>
                  <a:lnTo>
                    <a:pt x="216" y="48"/>
                  </a:lnTo>
                  <a:lnTo>
                    <a:pt x="220" y="24"/>
                  </a:lnTo>
                  <a:lnTo>
                    <a:pt x="224" y="16"/>
                  </a:lnTo>
                  <a:lnTo>
                    <a:pt x="228" y="36"/>
                  </a:lnTo>
                  <a:lnTo>
                    <a:pt x="232" y="4"/>
                  </a:lnTo>
                  <a:lnTo>
                    <a:pt x="236" y="44"/>
                  </a:lnTo>
                  <a:lnTo>
                    <a:pt x="240" y="40"/>
                  </a:lnTo>
                  <a:lnTo>
                    <a:pt x="244" y="48"/>
                  </a:lnTo>
                  <a:lnTo>
                    <a:pt x="248" y="100"/>
                  </a:lnTo>
                  <a:lnTo>
                    <a:pt x="252" y="60"/>
                  </a:lnTo>
                  <a:lnTo>
                    <a:pt x="256" y="48"/>
                  </a:lnTo>
                  <a:lnTo>
                    <a:pt x="260" y="64"/>
                  </a:lnTo>
                  <a:lnTo>
                    <a:pt x="264" y="36"/>
                  </a:lnTo>
                  <a:lnTo>
                    <a:pt x="268" y="56"/>
                  </a:lnTo>
                  <a:lnTo>
                    <a:pt x="272" y="24"/>
                  </a:lnTo>
                  <a:lnTo>
                    <a:pt x="276" y="12"/>
                  </a:lnTo>
                  <a:lnTo>
                    <a:pt x="280" y="36"/>
                  </a:lnTo>
                  <a:lnTo>
                    <a:pt x="284" y="8"/>
                  </a:lnTo>
                  <a:lnTo>
                    <a:pt x="288" y="40"/>
                  </a:lnTo>
                  <a:lnTo>
                    <a:pt x="292" y="52"/>
                  </a:lnTo>
                  <a:lnTo>
                    <a:pt x="296" y="44"/>
                  </a:lnTo>
                  <a:lnTo>
                    <a:pt x="300" y="8"/>
                  </a:lnTo>
                  <a:lnTo>
                    <a:pt x="304" y="36"/>
                  </a:lnTo>
                  <a:lnTo>
                    <a:pt x="308" y="64"/>
                  </a:lnTo>
                  <a:lnTo>
                    <a:pt x="312" y="68"/>
                  </a:lnTo>
                  <a:lnTo>
                    <a:pt x="316" y="40"/>
                  </a:lnTo>
                  <a:lnTo>
                    <a:pt x="320" y="64"/>
                  </a:lnTo>
                  <a:lnTo>
                    <a:pt x="324" y="36"/>
                  </a:lnTo>
                  <a:lnTo>
                    <a:pt x="328" y="40"/>
                  </a:lnTo>
                  <a:lnTo>
                    <a:pt x="332" y="24"/>
                  </a:lnTo>
                  <a:lnTo>
                    <a:pt x="336" y="52"/>
                  </a:lnTo>
                  <a:lnTo>
                    <a:pt x="340" y="12"/>
                  </a:lnTo>
                  <a:lnTo>
                    <a:pt x="344" y="20"/>
                  </a:lnTo>
                  <a:lnTo>
                    <a:pt x="348" y="40"/>
                  </a:lnTo>
                  <a:lnTo>
                    <a:pt x="352" y="36"/>
                  </a:lnTo>
                  <a:lnTo>
                    <a:pt x="356" y="36"/>
                  </a:lnTo>
                  <a:lnTo>
                    <a:pt x="360" y="64"/>
                  </a:lnTo>
                  <a:lnTo>
                    <a:pt x="364" y="40"/>
                  </a:lnTo>
                  <a:lnTo>
                    <a:pt x="368" y="28"/>
                  </a:lnTo>
                  <a:lnTo>
                    <a:pt x="372" y="24"/>
                  </a:lnTo>
                  <a:lnTo>
                    <a:pt x="376" y="72"/>
                  </a:lnTo>
                  <a:lnTo>
                    <a:pt x="380" y="60"/>
                  </a:lnTo>
                  <a:lnTo>
                    <a:pt x="384" y="20"/>
                  </a:lnTo>
                  <a:lnTo>
                    <a:pt x="388" y="80"/>
                  </a:lnTo>
                  <a:lnTo>
                    <a:pt x="392" y="36"/>
                  </a:lnTo>
                  <a:lnTo>
                    <a:pt x="396" y="44"/>
                  </a:lnTo>
                  <a:lnTo>
                    <a:pt x="400" y="20"/>
                  </a:lnTo>
                  <a:lnTo>
                    <a:pt x="404" y="20"/>
                  </a:lnTo>
                  <a:lnTo>
                    <a:pt x="408" y="28"/>
                  </a:lnTo>
                  <a:lnTo>
                    <a:pt x="412" y="48"/>
                  </a:lnTo>
                  <a:lnTo>
                    <a:pt x="416" y="60"/>
                  </a:lnTo>
                  <a:lnTo>
                    <a:pt x="420" y="104"/>
                  </a:lnTo>
                  <a:lnTo>
                    <a:pt x="424" y="80"/>
                  </a:lnTo>
                  <a:lnTo>
                    <a:pt x="428" y="60"/>
                  </a:lnTo>
                  <a:lnTo>
                    <a:pt x="432" y="40"/>
                  </a:lnTo>
                  <a:lnTo>
                    <a:pt x="436" y="8"/>
                  </a:lnTo>
                  <a:lnTo>
                    <a:pt x="440" y="28"/>
                  </a:lnTo>
                  <a:lnTo>
                    <a:pt x="444" y="28"/>
                  </a:lnTo>
                  <a:lnTo>
                    <a:pt x="448" y="8"/>
                  </a:lnTo>
                  <a:lnTo>
                    <a:pt x="452" y="72"/>
                  </a:lnTo>
                  <a:lnTo>
                    <a:pt x="456" y="60"/>
                  </a:lnTo>
                  <a:lnTo>
                    <a:pt x="460" y="44"/>
                  </a:lnTo>
                  <a:lnTo>
                    <a:pt x="464" y="48"/>
                  </a:lnTo>
                  <a:lnTo>
                    <a:pt x="468" y="60"/>
                  </a:lnTo>
                  <a:lnTo>
                    <a:pt x="472" y="56"/>
                  </a:lnTo>
                  <a:lnTo>
                    <a:pt x="476" y="52"/>
                  </a:lnTo>
                  <a:lnTo>
                    <a:pt x="480" y="68"/>
                  </a:lnTo>
                  <a:lnTo>
                    <a:pt x="484" y="44"/>
                  </a:lnTo>
                  <a:lnTo>
                    <a:pt x="488" y="52"/>
                  </a:lnTo>
                  <a:lnTo>
                    <a:pt x="492" y="48"/>
                  </a:lnTo>
                  <a:lnTo>
                    <a:pt x="496" y="52"/>
                  </a:lnTo>
                  <a:lnTo>
                    <a:pt x="500" y="80"/>
                  </a:lnTo>
                  <a:lnTo>
                    <a:pt x="504" y="36"/>
                  </a:lnTo>
                  <a:lnTo>
                    <a:pt x="508" y="56"/>
                  </a:lnTo>
                </a:path>
              </a:pathLst>
            </a:custGeom>
            <a:noFill/>
            <a:ln w="0">
              <a:solidFill>
                <a:srgbClr val="00BFBF"/>
              </a:solidFill>
              <a:prstDash val="solid"/>
              <a:round/>
              <a:headEnd/>
              <a:tailEnd/>
            </a:ln>
          </p:spPr>
          <p:txBody>
            <a:bodyPr/>
            <a:lstStyle/>
            <a:p>
              <a:endParaRPr lang="en-GB"/>
            </a:p>
          </p:txBody>
        </p:sp>
        <p:sp>
          <p:nvSpPr>
            <p:cNvPr id="175" name="Freeform 199"/>
            <p:cNvSpPr>
              <a:spLocks/>
            </p:cNvSpPr>
            <p:nvPr/>
          </p:nvSpPr>
          <p:spPr bwMode="auto">
            <a:xfrm>
              <a:off x="8280152" y="4772943"/>
              <a:ext cx="814387" cy="133350"/>
            </a:xfrm>
            <a:custGeom>
              <a:avLst/>
              <a:gdLst>
                <a:gd name="T0" fmla="*/ 30241854 w 513"/>
                <a:gd name="T1" fmla="*/ 161289991 h 84"/>
                <a:gd name="T2" fmla="*/ 60483709 w 513"/>
                <a:gd name="T3" fmla="*/ 131048127 h 84"/>
                <a:gd name="T4" fmla="*/ 90725551 w 513"/>
                <a:gd name="T5" fmla="*/ 60483753 h 84"/>
                <a:gd name="T6" fmla="*/ 120967418 w 513"/>
                <a:gd name="T7" fmla="*/ 120967506 h 84"/>
                <a:gd name="T8" fmla="*/ 151209260 w 513"/>
                <a:gd name="T9" fmla="*/ 131048127 h 84"/>
                <a:gd name="T10" fmla="*/ 181451102 w 513"/>
                <a:gd name="T11" fmla="*/ 110886884 h 84"/>
                <a:gd name="T12" fmla="*/ 211692994 w 513"/>
                <a:gd name="T13" fmla="*/ 70564374 h 84"/>
                <a:gd name="T14" fmla="*/ 241934836 w 513"/>
                <a:gd name="T15" fmla="*/ 100806238 h 84"/>
                <a:gd name="T16" fmla="*/ 272176678 w 513"/>
                <a:gd name="T17" fmla="*/ 161289991 h 84"/>
                <a:gd name="T18" fmla="*/ 302418520 w 513"/>
                <a:gd name="T19" fmla="*/ 60483753 h 84"/>
                <a:gd name="T20" fmla="*/ 332660362 w 513"/>
                <a:gd name="T21" fmla="*/ 191531855 h 84"/>
                <a:gd name="T22" fmla="*/ 362902204 w 513"/>
                <a:gd name="T23" fmla="*/ 141128748 h 84"/>
                <a:gd name="T24" fmla="*/ 393144046 w 513"/>
                <a:gd name="T25" fmla="*/ 141128748 h 84"/>
                <a:gd name="T26" fmla="*/ 423385987 w 513"/>
                <a:gd name="T27" fmla="*/ 70564374 h 84"/>
                <a:gd name="T28" fmla="*/ 453627829 w 513"/>
                <a:gd name="T29" fmla="*/ 110886884 h 84"/>
                <a:gd name="T30" fmla="*/ 483869671 w 513"/>
                <a:gd name="T31" fmla="*/ 100806238 h 84"/>
                <a:gd name="T32" fmla="*/ 514111513 w 513"/>
                <a:gd name="T33" fmla="*/ 120967506 h 84"/>
                <a:gd name="T34" fmla="*/ 544353355 w 513"/>
                <a:gd name="T35" fmla="*/ 131048127 h 84"/>
                <a:gd name="T36" fmla="*/ 574595197 w 513"/>
                <a:gd name="T37" fmla="*/ 100806238 h 84"/>
                <a:gd name="T38" fmla="*/ 604837039 w 513"/>
                <a:gd name="T39" fmla="*/ 80644996 h 84"/>
                <a:gd name="T40" fmla="*/ 635078881 w 513"/>
                <a:gd name="T41" fmla="*/ 80644996 h 84"/>
                <a:gd name="T42" fmla="*/ 665320723 w 513"/>
                <a:gd name="T43" fmla="*/ 90725617 h 84"/>
                <a:gd name="T44" fmla="*/ 695562565 w 513"/>
                <a:gd name="T45" fmla="*/ 110886884 h 84"/>
                <a:gd name="T46" fmla="*/ 725804407 w 513"/>
                <a:gd name="T47" fmla="*/ 120967506 h 84"/>
                <a:gd name="T48" fmla="*/ 756046249 w 513"/>
                <a:gd name="T49" fmla="*/ 70564374 h 84"/>
                <a:gd name="T50" fmla="*/ 786288091 w 513"/>
                <a:gd name="T51" fmla="*/ 131048127 h 84"/>
                <a:gd name="T52" fmla="*/ 816529934 w 513"/>
                <a:gd name="T53" fmla="*/ 100806238 h 84"/>
                <a:gd name="T54" fmla="*/ 849291334 w 513"/>
                <a:gd name="T55" fmla="*/ 131048127 h 84"/>
                <a:gd name="T56" fmla="*/ 879533176 w 513"/>
                <a:gd name="T57" fmla="*/ 181451234 h 84"/>
                <a:gd name="T58" fmla="*/ 909775018 w 513"/>
                <a:gd name="T59" fmla="*/ 161289991 h 84"/>
                <a:gd name="T60" fmla="*/ 940016860 w 513"/>
                <a:gd name="T61" fmla="*/ 120967506 h 84"/>
                <a:gd name="T62" fmla="*/ 970258702 w 513"/>
                <a:gd name="T63" fmla="*/ 70564374 h 84"/>
                <a:gd name="T64" fmla="*/ 1000500544 w 513"/>
                <a:gd name="T65" fmla="*/ 171370612 h 84"/>
                <a:gd name="T66" fmla="*/ 1030742386 w 513"/>
                <a:gd name="T67" fmla="*/ 201612476 h 84"/>
                <a:gd name="T68" fmla="*/ 1060984228 w 513"/>
                <a:gd name="T69" fmla="*/ 110886884 h 84"/>
                <a:gd name="T70" fmla="*/ 1091226070 w 513"/>
                <a:gd name="T71" fmla="*/ 90725617 h 84"/>
                <a:gd name="T72" fmla="*/ 1121467912 w 513"/>
                <a:gd name="T73" fmla="*/ 171370612 h 84"/>
                <a:gd name="T74" fmla="*/ 1151709754 w 513"/>
                <a:gd name="T75" fmla="*/ 141128748 h 84"/>
                <a:gd name="T76" fmla="*/ 1181951596 w 513"/>
                <a:gd name="T77" fmla="*/ 100806238 h 84"/>
                <a:gd name="T78" fmla="*/ 1212193438 w 513"/>
                <a:gd name="T79" fmla="*/ 120967506 h 84"/>
                <a:gd name="T80" fmla="*/ 1242435280 w 513"/>
                <a:gd name="T81" fmla="*/ 70564374 h 84"/>
                <a:gd name="T82" fmla="*/ 1272677122 w 513"/>
                <a:gd name="T83" fmla="*/ 161289991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4"/>
                <a:gd name="T128" fmla="*/ 513 w 513"/>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4">
                  <a:moveTo>
                    <a:pt x="0" y="56"/>
                  </a:moveTo>
                  <a:lnTo>
                    <a:pt x="8" y="32"/>
                  </a:lnTo>
                  <a:lnTo>
                    <a:pt x="12" y="64"/>
                  </a:lnTo>
                  <a:lnTo>
                    <a:pt x="16" y="56"/>
                  </a:lnTo>
                  <a:lnTo>
                    <a:pt x="20" y="56"/>
                  </a:lnTo>
                  <a:lnTo>
                    <a:pt x="24" y="52"/>
                  </a:lnTo>
                  <a:lnTo>
                    <a:pt x="28" y="36"/>
                  </a:lnTo>
                  <a:lnTo>
                    <a:pt x="32" y="28"/>
                  </a:lnTo>
                  <a:lnTo>
                    <a:pt x="36" y="24"/>
                  </a:lnTo>
                  <a:lnTo>
                    <a:pt x="40" y="20"/>
                  </a:lnTo>
                  <a:lnTo>
                    <a:pt x="44" y="12"/>
                  </a:lnTo>
                  <a:lnTo>
                    <a:pt x="48" y="48"/>
                  </a:lnTo>
                  <a:lnTo>
                    <a:pt x="52" y="36"/>
                  </a:lnTo>
                  <a:lnTo>
                    <a:pt x="56" y="52"/>
                  </a:lnTo>
                  <a:lnTo>
                    <a:pt x="60" y="52"/>
                  </a:lnTo>
                  <a:lnTo>
                    <a:pt x="64" y="64"/>
                  </a:lnTo>
                  <a:lnTo>
                    <a:pt x="68" y="8"/>
                  </a:lnTo>
                  <a:lnTo>
                    <a:pt x="72" y="44"/>
                  </a:lnTo>
                  <a:lnTo>
                    <a:pt x="76" y="24"/>
                  </a:lnTo>
                  <a:lnTo>
                    <a:pt x="80" y="24"/>
                  </a:lnTo>
                  <a:lnTo>
                    <a:pt x="84" y="28"/>
                  </a:lnTo>
                  <a:lnTo>
                    <a:pt x="88" y="84"/>
                  </a:lnTo>
                  <a:lnTo>
                    <a:pt x="92" y="48"/>
                  </a:lnTo>
                  <a:lnTo>
                    <a:pt x="96" y="40"/>
                  </a:lnTo>
                  <a:lnTo>
                    <a:pt x="100" y="52"/>
                  </a:lnTo>
                  <a:lnTo>
                    <a:pt x="104" y="60"/>
                  </a:lnTo>
                  <a:lnTo>
                    <a:pt x="108" y="64"/>
                  </a:lnTo>
                  <a:lnTo>
                    <a:pt x="112" y="24"/>
                  </a:lnTo>
                  <a:lnTo>
                    <a:pt x="116" y="64"/>
                  </a:lnTo>
                  <a:lnTo>
                    <a:pt x="120" y="24"/>
                  </a:lnTo>
                  <a:lnTo>
                    <a:pt x="124" y="36"/>
                  </a:lnTo>
                  <a:lnTo>
                    <a:pt x="128" y="28"/>
                  </a:lnTo>
                  <a:lnTo>
                    <a:pt x="132" y="76"/>
                  </a:lnTo>
                  <a:lnTo>
                    <a:pt x="136" y="76"/>
                  </a:lnTo>
                  <a:lnTo>
                    <a:pt x="140" y="60"/>
                  </a:lnTo>
                  <a:lnTo>
                    <a:pt x="144" y="56"/>
                  </a:lnTo>
                  <a:lnTo>
                    <a:pt x="148" y="68"/>
                  </a:lnTo>
                  <a:lnTo>
                    <a:pt x="152" y="52"/>
                  </a:lnTo>
                  <a:lnTo>
                    <a:pt x="156" y="56"/>
                  </a:lnTo>
                  <a:lnTo>
                    <a:pt x="160" y="76"/>
                  </a:lnTo>
                  <a:lnTo>
                    <a:pt x="164" y="12"/>
                  </a:lnTo>
                  <a:lnTo>
                    <a:pt x="168" y="28"/>
                  </a:lnTo>
                  <a:lnTo>
                    <a:pt x="172" y="28"/>
                  </a:lnTo>
                  <a:lnTo>
                    <a:pt x="176" y="8"/>
                  </a:lnTo>
                  <a:lnTo>
                    <a:pt x="180" y="44"/>
                  </a:lnTo>
                  <a:lnTo>
                    <a:pt x="184" y="44"/>
                  </a:lnTo>
                  <a:lnTo>
                    <a:pt x="188" y="44"/>
                  </a:lnTo>
                  <a:lnTo>
                    <a:pt x="192" y="40"/>
                  </a:lnTo>
                  <a:lnTo>
                    <a:pt x="196" y="44"/>
                  </a:lnTo>
                  <a:lnTo>
                    <a:pt x="200" y="52"/>
                  </a:lnTo>
                  <a:lnTo>
                    <a:pt x="204" y="48"/>
                  </a:lnTo>
                  <a:lnTo>
                    <a:pt x="208" y="44"/>
                  </a:lnTo>
                  <a:lnTo>
                    <a:pt x="212" y="72"/>
                  </a:lnTo>
                  <a:lnTo>
                    <a:pt x="216" y="52"/>
                  </a:lnTo>
                  <a:lnTo>
                    <a:pt x="220" y="72"/>
                  </a:lnTo>
                  <a:lnTo>
                    <a:pt x="224" y="64"/>
                  </a:lnTo>
                  <a:lnTo>
                    <a:pt x="228" y="40"/>
                  </a:lnTo>
                  <a:lnTo>
                    <a:pt x="232" y="64"/>
                  </a:lnTo>
                  <a:lnTo>
                    <a:pt x="236" y="24"/>
                  </a:lnTo>
                  <a:lnTo>
                    <a:pt x="240" y="32"/>
                  </a:lnTo>
                  <a:lnTo>
                    <a:pt x="244" y="24"/>
                  </a:lnTo>
                  <a:lnTo>
                    <a:pt x="248" y="36"/>
                  </a:lnTo>
                  <a:lnTo>
                    <a:pt x="252" y="32"/>
                  </a:lnTo>
                  <a:lnTo>
                    <a:pt x="256" y="36"/>
                  </a:lnTo>
                  <a:lnTo>
                    <a:pt x="260" y="60"/>
                  </a:lnTo>
                  <a:lnTo>
                    <a:pt x="264" y="36"/>
                  </a:lnTo>
                  <a:lnTo>
                    <a:pt x="268" y="48"/>
                  </a:lnTo>
                  <a:lnTo>
                    <a:pt x="272" y="32"/>
                  </a:lnTo>
                  <a:lnTo>
                    <a:pt x="276" y="44"/>
                  </a:lnTo>
                  <a:lnTo>
                    <a:pt x="280" y="52"/>
                  </a:lnTo>
                  <a:lnTo>
                    <a:pt x="284" y="40"/>
                  </a:lnTo>
                  <a:lnTo>
                    <a:pt x="288" y="48"/>
                  </a:lnTo>
                  <a:lnTo>
                    <a:pt x="292" y="32"/>
                  </a:lnTo>
                  <a:lnTo>
                    <a:pt x="296" y="24"/>
                  </a:lnTo>
                  <a:lnTo>
                    <a:pt x="300" y="28"/>
                  </a:lnTo>
                  <a:lnTo>
                    <a:pt x="304" y="28"/>
                  </a:lnTo>
                  <a:lnTo>
                    <a:pt x="308" y="48"/>
                  </a:lnTo>
                  <a:lnTo>
                    <a:pt x="312" y="52"/>
                  </a:lnTo>
                  <a:lnTo>
                    <a:pt x="316" y="76"/>
                  </a:lnTo>
                  <a:lnTo>
                    <a:pt x="320" y="40"/>
                  </a:lnTo>
                  <a:lnTo>
                    <a:pt x="324" y="40"/>
                  </a:lnTo>
                  <a:lnTo>
                    <a:pt x="329" y="16"/>
                  </a:lnTo>
                  <a:lnTo>
                    <a:pt x="333" y="48"/>
                  </a:lnTo>
                  <a:lnTo>
                    <a:pt x="337" y="52"/>
                  </a:lnTo>
                  <a:lnTo>
                    <a:pt x="341" y="80"/>
                  </a:lnTo>
                  <a:lnTo>
                    <a:pt x="345" y="40"/>
                  </a:lnTo>
                  <a:lnTo>
                    <a:pt x="349" y="72"/>
                  </a:lnTo>
                  <a:lnTo>
                    <a:pt x="353" y="36"/>
                  </a:lnTo>
                  <a:lnTo>
                    <a:pt x="357" y="20"/>
                  </a:lnTo>
                  <a:lnTo>
                    <a:pt x="361" y="64"/>
                  </a:lnTo>
                  <a:lnTo>
                    <a:pt x="365" y="40"/>
                  </a:lnTo>
                  <a:lnTo>
                    <a:pt x="369" y="32"/>
                  </a:lnTo>
                  <a:lnTo>
                    <a:pt x="373" y="48"/>
                  </a:lnTo>
                  <a:lnTo>
                    <a:pt x="377" y="44"/>
                  </a:lnTo>
                  <a:lnTo>
                    <a:pt x="381" y="40"/>
                  </a:lnTo>
                  <a:lnTo>
                    <a:pt x="385" y="28"/>
                  </a:lnTo>
                  <a:lnTo>
                    <a:pt x="389" y="48"/>
                  </a:lnTo>
                  <a:lnTo>
                    <a:pt x="393" y="20"/>
                  </a:lnTo>
                  <a:lnTo>
                    <a:pt x="397" y="68"/>
                  </a:lnTo>
                  <a:lnTo>
                    <a:pt x="401" y="44"/>
                  </a:lnTo>
                  <a:lnTo>
                    <a:pt x="405" y="48"/>
                  </a:lnTo>
                  <a:lnTo>
                    <a:pt x="409" y="80"/>
                  </a:lnTo>
                  <a:lnTo>
                    <a:pt x="413" y="36"/>
                  </a:lnTo>
                  <a:lnTo>
                    <a:pt x="417" y="64"/>
                  </a:lnTo>
                  <a:lnTo>
                    <a:pt x="421" y="44"/>
                  </a:lnTo>
                  <a:lnTo>
                    <a:pt x="425" y="52"/>
                  </a:lnTo>
                  <a:lnTo>
                    <a:pt x="429" y="20"/>
                  </a:lnTo>
                  <a:lnTo>
                    <a:pt x="433" y="36"/>
                  </a:lnTo>
                  <a:lnTo>
                    <a:pt x="437" y="8"/>
                  </a:lnTo>
                  <a:lnTo>
                    <a:pt x="441" y="16"/>
                  </a:lnTo>
                  <a:lnTo>
                    <a:pt x="445" y="68"/>
                  </a:lnTo>
                  <a:lnTo>
                    <a:pt x="449" y="40"/>
                  </a:lnTo>
                  <a:lnTo>
                    <a:pt x="453" y="76"/>
                  </a:lnTo>
                  <a:lnTo>
                    <a:pt x="457" y="56"/>
                  </a:lnTo>
                  <a:lnTo>
                    <a:pt x="461" y="68"/>
                  </a:lnTo>
                  <a:lnTo>
                    <a:pt x="465" y="56"/>
                  </a:lnTo>
                  <a:lnTo>
                    <a:pt x="469" y="40"/>
                  </a:lnTo>
                  <a:lnTo>
                    <a:pt x="473" y="56"/>
                  </a:lnTo>
                  <a:lnTo>
                    <a:pt x="477" y="44"/>
                  </a:lnTo>
                  <a:lnTo>
                    <a:pt x="481" y="48"/>
                  </a:lnTo>
                  <a:lnTo>
                    <a:pt x="485" y="0"/>
                  </a:lnTo>
                  <a:lnTo>
                    <a:pt x="489" y="8"/>
                  </a:lnTo>
                  <a:lnTo>
                    <a:pt x="493" y="28"/>
                  </a:lnTo>
                  <a:lnTo>
                    <a:pt x="497" y="32"/>
                  </a:lnTo>
                  <a:lnTo>
                    <a:pt x="501" y="32"/>
                  </a:lnTo>
                  <a:lnTo>
                    <a:pt x="505" y="64"/>
                  </a:lnTo>
                  <a:lnTo>
                    <a:pt x="509" y="68"/>
                  </a:lnTo>
                  <a:lnTo>
                    <a:pt x="513" y="40"/>
                  </a:lnTo>
                </a:path>
              </a:pathLst>
            </a:custGeom>
            <a:noFill/>
            <a:ln w="0">
              <a:solidFill>
                <a:srgbClr val="00BFBF"/>
              </a:solidFill>
              <a:prstDash val="solid"/>
              <a:round/>
              <a:headEnd/>
              <a:tailEnd/>
            </a:ln>
          </p:spPr>
          <p:txBody>
            <a:bodyPr/>
            <a:lstStyle/>
            <a:p>
              <a:endParaRPr lang="en-GB"/>
            </a:p>
          </p:txBody>
        </p:sp>
        <p:sp>
          <p:nvSpPr>
            <p:cNvPr id="176" name="Line 200"/>
            <p:cNvSpPr>
              <a:spLocks noChangeShapeType="1"/>
            </p:cNvSpPr>
            <p:nvPr/>
          </p:nvSpPr>
          <p:spPr bwMode="auto">
            <a:xfrm>
              <a:off x="9094539" y="4836443"/>
              <a:ext cx="12700" cy="6350"/>
            </a:xfrm>
            <a:prstGeom prst="line">
              <a:avLst/>
            </a:prstGeom>
            <a:noFill/>
            <a:ln w="0">
              <a:solidFill>
                <a:srgbClr val="00BFBF"/>
              </a:solidFill>
              <a:round/>
              <a:headEnd/>
              <a:tailEnd/>
            </a:ln>
          </p:spPr>
          <p:txBody>
            <a:bodyPr/>
            <a:lstStyle/>
            <a:p>
              <a:endParaRPr lang="en-GB"/>
            </a:p>
          </p:txBody>
        </p:sp>
        <p:sp>
          <p:nvSpPr>
            <p:cNvPr id="177" name="Freeform 201"/>
            <p:cNvSpPr>
              <a:spLocks/>
            </p:cNvSpPr>
            <p:nvPr/>
          </p:nvSpPr>
          <p:spPr bwMode="auto">
            <a:xfrm>
              <a:off x="7473702" y="4766593"/>
              <a:ext cx="806450" cy="177800"/>
            </a:xfrm>
            <a:custGeom>
              <a:avLst/>
              <a:gdLst>
                <a:gd name="T0" fmla="*/ 20161251 w 508"/>
                <a:gd name="T1" fmla="*/ 10080625 h 112"/>
                <a:gd name="T2" fmla="*/ 50403125 w 508"/>
                <a:gd name="T3" fmla="*/ 20161251 h 112"/>
                <a:gd name="T4" fmla="*/ 80645005 w 508"/>
                <a:gd name="T5" fmla="*/ 161290006 h 112"/>
                <a:gd name="T6" fmla="*/ 110886898 w 508"/>
                <a:gd name="T7" fmla="*/ 252015656 h 112"/>
                <a:gd name="T8" fmla="*/ 141128766 w 508"/>
                <a:gd name="T9" fmla="*/ 181451250 h 112"/>
                <a:gd name="T10" fmla="*/ 171370633 w 508"/>
                <a:gd name="T11" fmla="*/ 161290006 h 112"/>
                <a:gd name="T12" fmla="*/ 201612501 w 508"/>
                <a:gd name="T13" fmla="*/ 110886894 h 112"/>
                <a:gd name="T14" fmla="*/ 231854419 w 508"/>
                <a:gd name="T15" fmla="*/ 100806247 h 112"/>
                <a:gd name="T16" fmla="*/ 262096286 w 508"/>
                <a:gd name="T17" fmla="*/ 110886894 h 112"/>
                <a:gd name="T18" fmla="*/ 292338154 w 508"/>
                <a:gd name="T19" fmla="*/ 231854411 h 112"/>
                <a:gd name="T20" fmla="*/ 322580022 w 508"/>
                <a:gd name="T21" fmla="*/ 191531872 h 112"/>
                <a:gd name="T22" fmla="*/ 352821889 w 508"/>
                <a:gd name="T23" fmla="*/ 181451250 h 112"/>
                <a:gd name="T24" fmla="*/ 383063757 w 508"/>
                <a:gd name="T25" fmla="*/ 90725625 h 112"/>
                <a:gd name="T26" fmla="*/ 413305625 w 508"/>
                <a:gd name="T27" fmla="*/ 0 h 112"/>
                <a:gd name="T28" fmla="*/ 443547592 w 508"/>
                <a:gd name="T29" fmla="*/ 131048139 h 112"/>
                <a:gd name="T30" fmla="*/ 473789460 w 508"/>
                <a:gd name="T31" fmla="*/ 110886894 h 112"/>
                <a:gd name="T32" fmla="*/ 504031327 w 508"/>
                <a:gd name="T33" fmla="*/ 110886894 h 112"/>
                <a:gd name="T34" fmla="*/ 534273195 w 508"/>
                <a:gd name="T35" fmla="*/ 151209383 h 112"/>
                <a:gd name="T36" fmla="*/ 564515063 w 508"/>
                <a:gd name="T37" fmla="*/ 40322501 h 112"/>
                <a:gd name="T38" fmla="*/ 594756931 w 508"/>
                <a:gd name="T39" fmla="*/ 131048139 h 112"/>
                <a:gd name="T40" fmla="*/ 624998798 w 508"/>
                <a:gd name="T41" fmla="*/ 211693167 h 112"/>
                <a:gd name="T42" fmla="*/ 655240666 w 508"/>
                <a:gd name="T43" fmla="*/ 141128761 h 112"/>
                <a:gd name="T44" fmla="*/ 685482534 w 508"/>
                <a:gd name="T45" fmla="*/ 151209383 h 112"/>
                <a:gd name="T46" fmla="*/ 715724401 w 508"/>
                <a:gd name="T47" fmla="*/ 110886894 h 112"/>
                <a:gd name="T48" fmla="*/ 745966269 w 508"/>
                <a:gd name="T49" fmla="*/ 70564381 h 112"/>
                <a:gd name="T50" fmla="*/ 776208137 w 508"/>
                <a:gd name="T51" fmla="*/ 60483758 h 112"/>
                <a:gd name="T52" fmla="*/ 806450005 w 508"/>
                <a:gd name="T53" fmla="*/ 161290006 h 112"/>
                <a:gd name="T54" fmla="*/ 836692071 w 508"/>
                <a:gd name="T55" fmla="*/ 50403124 h 112"/>
                <a:gd name="T56" fmla="*/ 866933939 w 508"/>
                <a:gd name="T57" fmla="*/ 30241879 h 112"/>
                <a:gd name="T58" fmla="*/ 897175806 w 508"/>
                <a:gd name="T59" fmla="*/ 90725625 h 112"/>
                <a:gd name="T60" fmla="*/ 927417674 w 508"/>
                <a:gd name="T61" fmla="*/ 100806247 h 112"/>
                <a:gd name="T62" fmla="*/ 957659542 w 508"/>
                <a:gd name="T63" fmla="*/ 211693167 h 112"/>
                <a:gd name="T64" fmla="*/ 987901409 w 508"/>
                <a:gd name="T65" fmla="*/ 141128761 h 112"/>
                <a:gd name="T66" fmla="*/ 1018143277 w 508"/>
                <a:gd name="T67" fmla="*/ 110886894 h 112"/>
                <a:gd name="T68" fmla="*/ 1048385145 w 508"/>
                <a:gd name="T69" fmla="*/ 181451250 h 112"/>
                <a:gd name="T70" fmla="*/ 1078627013 w 508"/>
                <a:gd name="T71" fmla="*/ 100806247 h 112"/>
                <a:gd name="T72" fmla="*/ 1108868880 w 508"/>
                <a:gd name="T73" fmla="*/ 30241879 h 112"/>
                <a:gd name="T74" fmla="*/ 1139110748 w 508"/>
                <a:gd name="T75" fmla="*/ 141128761 h 112"/>
                <a:gd name="T76" fmla="*/ 1169352616 w 508"/>
                <a:gd name="T77" fmla="*/ 161290006 h 112"/>
                <a:gd name="T78" fmla="*/ 1199594484 w 508"/>
                <a:gd name="T79" fmla="*/ 120967517 h 112"/>
                <a:gd name="T80" fmla="*/ 1229836351 w 508"/>
                <a:gd name="T81" fmla="*/ 161290006 h 112"/>
                <a:gd name="T82" fmla="*/ 1260078219 w 508"/>
                <a:gd name="T83" fmla="*/ 161290006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112"/>
                <a:gd name="T128" fmla="*/ 508 w 508"/>
                <a:gd name="T129" fmla="*/ 112 h 1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112">
                  <a:moveTo>
                    <a:pt x="0" y="48"/>
                  </a:moveTo>
                  <a:lnTo>
                    <a:pt x="4" y="44"/>
                  </a:lnTo>
                  <a:lnTo>
                    <a:pt x="8" y="4"/>
                  </a:lnTo>
                  <a:lnTo>
                    <a:pt x="12" y="24"/>
                  </a:lnTo>
                  <a:lnTo>
                    <a:pt x="16" y="36"/>
                  </a:lnTo>
                  <a:lnTo>
                    <a:pt x="20" y="8"/>
                  </a:lnTo>
                  <a:lnTo>
                    <a:pt x="24" y="24"/>
                  </a:lnTo>
                  <a:lnTo>
                    <a:pt x="28" y="24"/>
                  </a:lnTo>
                  <a:lnTo>
                    <a:pt x="32" y="64"/>
                  </a:lnTo>
                  <a:lnTo>
                    <a:pt x="36" y="44"/>
                  </a:lnTo>
                  <a:lnTo>
                    <a:pt x="40" y="28"/>
                  </a:lnTo>
                  <a:lnTo>
                    <a:pt x="44" y="100"/>
                  </a:lnTo>
                  <a:lnTo>
                    <a:pt x="48" y="88"/>
                  </a:lnTo>
                  <a:lnTo>
                    <a:pt x="52" y="80"/>
                  </a:lnTo>
                  <a:lnTo>
                    <a:pt x="56" y="72"/>
                  </a:lnTo>
                  <a:lnTo>
                    <a:pt x="60" y="64"/>
                  </a:lnTo>
                  <a:lnTo>
                    <a:pt x="64" y="60"/>
                  </a:lnTo>
                  <a:lnTo>
                    <a:pt x="68" y="64"/>
                  </a:lnTo>
                  <a:lnTo>
                    <a:pt x="72" y="48"/>
                  </a:lnTo>
                  <a:lnTo>
                    <a:pt x="76" y="48"/>
                  </a:lnTo>
                  <a:lnTo>
                    <a:pt x="80" y="44"/>
                  </a:lnTo>
                  <a:lnTo>
                    <a:pt x="84" y="20"/>
                  </a:lnTo>
                  <a:lnTo>
                    <a:pt x="88" y="76"/>
                  </a:lnTo>
                  <a:lnTo>
                    <a:pt x="92" y="40"/>
                  </a:lnTo>
                  <a:lnTo>
                    <a:pt x="96" y="24"/>
                  </a:lnTo>
                  <a:lnTo>
                    <a:pt x="100" y="44"/>
                  </a:lnTo>
                  <a:lnTo>
                    <a:pt x="104" y="44"/>
                  </a:lnTo>
                  <a:lnTo>
                    <a:pt x="108" y="52"/>
                  </a:lnTo>
                  <a:lnTo>
                    <a:pt x="112" y="84"/>
                  </a:lnTo>
                  <a:lnTo>
                    <a:pt x="116" y="92"/>
                  </a:lnTo>
                  <a:lnTo>
                    <a:pt x="120" y="44"/>
                  </a:lnTo>
                  <a:lnTo>
                    <a:pt x="124" y="64"/>
                  </a:lnTo>
                  <a:lnTo>
                    <a:pt x="128" y="76"/>
                  </a:lnTo>
                  <a:lnTo>
                    <a:pt x="132" y="64"/>
                  </a:lnTo>
                  <a:lnTo>
                    <a:pt x="136" y="32"/>
                  </a:lnTo>
                  <a:lnTo>
                    <a:pt x="140" y="72"/>
                  </a:lnTo>
                  <a:lnTo>
                    <a:pt x="144" y="48"/>
                  </a:lnTo>
                  <a:lnTo>
                    <a:pt x="148" y="72"/>
                  </a:lnTo>
                  <a:lnTo>
                    <a:pt x="152" y="36"/>
                  </a:lnTo>
                  <a:lnTo>
                    <a:pt x="156" y="44"/>
                  </a:lnTo>
                  <a:lnTo>
                    <a:pt x="160" y="40"/>
                  </a:lnTo>
                  <a:lnTo>
                    <a:pt x="164" y="0"/>
                  </a:lnTo>
                  <a:lnTo>
                    <a:pt x="168" y="44"/>
                  </a:lnTo>
                  <a:lnTo>
                    <a:pt x="172" y="28"/>
                  </a:lnTo>
                  <a:lnTo>
                    <a:pt x="176" y="52"/>
                  </a:lnTo>
                  <a:lnTo>
                    <a:pt x="180" y="24"/>
                  </a:lnTo>
                  <a:lnTo>
                    <a:pt x="184" y="80"/>
                  </a:lnTo>
                  <a:lnTo>
                    <a:pt x="188" y="44"/>
                  </a:lnTo>
                  <a:lnTo>
                    <a:pt x="192" y="68"/>
                  </a:lnTo>
                  <a:lnTo>
                    <a:pt x="196" y="72"/>
                  </a:lnTo>
                  <a:lnTo>
                    <a:pt x="200" y="44"/>
                  </a:lnTo>
                  <a:lnTo>
                    <a:pt x="204" y="64"/>
                  </a:lnTo>
                  <a:lnTo>
                    <a:pt x="208" y="36"/>
                  </a:lnTo>
                  <a:lnTo>
                    <a:pt x="212" y="60"/>
                  </a:lnTo>
                  <a:lnTo>
                    <a:pt x="216" y="36"/>
                  </a:lnTo>
                  <a:lnTo>
                    <a:pt x="220" y="24"/>
                  </a:lnTo>
                  <a:lnTo>
                    <a:pt x="224" y="16"/>
                  </a:lnTo>
                  <a:lnTo>
                    <a:pt x="228" y="32"/>
                  </a:lnTo>
                  <a:lnTo>
                    <a:pt x="232" y="12"/>
                  </a:lnTo>
                  <a:lnTo>
                    <a:pt x="236" y="52"/>
                  </a:lnTo>
                  <a:lnTo>
                    <a:pt x="240" y="52"/>
                  </a:lnTo>
                  <a:lnTo>
                    <a:pt x="244" y="60"/>
                  </a:lnTo>
                  <a:lnTo>
                    <a:pt x="248" y="84"/>
                  </a:lnTo>
                  <a:lnTo>
                    <a:pt x="252" y="48"/>
                  </a:lnTo>
                  <a:lnTo>
                    <a:pt x="256" y="76"/>
                  </a:lnTo>
                  <a:lnTo>
                    <a:pt x="260" y="56"/>
                  </a:lnTo>
                  <a:lnTo>
                    <a:pt x="264" y="64"/>
                  </a:lnTo>
                  <a:lnTo>
                    <a:pt x="268" y="28"/>
                  </a:lnTo>
                  <a:lnTo>
                    <a:pt x="272" y="60"/>
                  </a:lnTo>
                  <a:lnTo>
                    <a:pt x="276" y="32"/>
                  </a:lnTo>
                  <a:lnTo>
                    <a:pt x="280" y="16"/>
                  </a:lnTo>
                  <a:lnTo>
                    <a:pt x="284" y="44"/>
                  </a:lnTo>
                  <a:lnTo>
                    <a:pt x="288" y="20"/>
                  </a:lnTo>
                  <a:lnTo>
                    <a:pt x="292" y="12"/>
                  </a:lnTo>
                  <a:lnTo>
                    <a:pt x="296" y="28"/>
                  </a:lnTo>
                  <a:lnTo>
                    <a:pt x="300" y="44"/>
                  </a:lnTo>
                  <a:lnTo>
                    <a:pt x="304" y="52"/>
                  </a:lnTo>
                  <a:lnTo>
                    <a:pt x="308" y="24"/>
                  </a:lnTo>
                  <a:lnTo>
                    <a:pt x="312" y="88"/>
                  </a:lnTo>
                  <a:lnTo>
                    <a:pt x="316" y="60"/>
                  </a:lnTo>
                  <a:lnTo>
                    <a:pt x="320" y="64"/>
                  </a:lnTo>
                  <a:lnTo>
                    <a:pt x="324" y="48"/>
                  </a:lnTo>
                  <a:lnTo>
                    <a:pt x="328" y="28"/>
                  </a:lnTo>
                  <a:lnTo>
                    <a:pt x="332" y="20"/>
                  </a:lnTo>
                  <a:lnTo>
                    <a:pt x="336" y="36"/>
                  </a:lnTo>
                  <a:lnTo>
                    <a:pt x="340" y="28"/>
                  </a:lnTo>
                  <a:lnTo>
                    <a:pt x="344" y="12"/>
                  </a:lnTo>
                  <a:lnTo>
                    <a:pt x="348" y="68"/>
                  </a:lnTo>
                  <a:lnTo>
                    <a:pt x="352" y="48"/>
                  </a:lnTo>
                  <a:lnTo>
                    <a:pt x="356" y="36"/>
                  </a:lnTo>
                  <a:lnTo>
                    <a:pt x="360" y="72"/>
                  </a:lnTo>
                  <a:lnTo>
                    <a:pt x="364" y="24"/>
                  </a:lnTo>
                  <a:lnTo>
                    <a:pt x="368" y="40"/>
                  </a:lnTo>
                  <a:lnTo>
                    <a:pt x="372" y="52"/>
                  </a:lnTo>
                  <a:lnTo>
                    <a:pt x="376" y="64"/>
                  </a:lnTo>
                  <a:lnTo>
                    <a:pt x="380" y="84"/>
                  </a:lnTo>
                  <a:lnTo>
                    <a:pt x="384" y="40"/>
                  </a:lnTo>
                  <a:lnTo>
                    <a:pt x="388" y="56"/>
                  </a:lnTo>
                  <a:lnTo>
                    <a:pt x="392" y="56"/>
                  </a:lnTo>
                  <a:lnTo>
                    <a:pt x="396" y="32"/>
                  </a:lnTo>
                  <a:lnTo>
                    <a:pt x="400" y="4"/>
                  </a:lnTo>
                  <a:lnTo>
                    <a:pt x="404" y="44"/>
                  </a:lnTo>
                  <a:lnTo>
                    <a:pt x="408" y="32"/>
                  </a:lnTo>
                  <a:lnTo>
                    <a:pt x="412" y="76"/>
                  </a:lnTo>
                  <a:lnTo>
                    <a:pt x="416" y="72"/>
                  </a:lnTo>
                  <a:lnTo>
                    <a:pt x="420" y="64"/>
                  </a:lnTo>
                  <a:lnTo>
                    <a:pt x="424" y="112"/>
                  </a:lnTo>
                  <a:lnTo>
                    <a:pt x="428" y="40"/>
                  </a:lnTo>
                  <a:lnTo>
                    <a:pt x="432" y="48"/>
                  </a:lnTo>
                  <a:lnTo>
                    <a:pt x="436" y="12"/>
                  </a:lnTo>
                  <a:lnTo>
                    <a:pt x="440" y="12"/>
                  </a:lnTo>
                  <a:lnTo>
                    <a:pt x="444" y="16"/>
                  </a:lnTo>
                  <a:lnTo>
                    <a:pt x="448" y="48"/>
                  </a:lnTo>
                  <a:lnTo>
                    <a:pt x="452" y="56"/>
                  </a:lnTo>
                  <a:lnTo>
                    <a:pt x="456" y="44"/>
                  </a:lnTo>
                  <a:lnTo>
                    <a:pt x="460" y="80"/>
                  </a:lnTo>
                  <a:lnTo>
                    <a:pt x="464" y="64"/>
                  </a:lnTo>
                  <a:lnTo>
                    <a:pt x="468" y="48"/>
                  </a:lnTo>
                  <a:lnTo>
                    <a:pt x="472" y="68"/>
                  </a:lnTo>
                  <a:lnTo>
                    <a:pt x="476" y="48"/>
                  </a:lnTo>
                  <a:lnTo>
                    <a:pt x="480" y="64"/>
                  </a:lnTo>
                  <a:lnTo>
                    <a:pt x="484" y="64"/>
                  </a:lnTo>
                  <a:lnTo>
                    <a:pt x="488" y="64"/>
                  </a:lnTo>
                  <a:lnTo>
                    <a:pt x="492" y="96"/>
                  </a:lnTo>
                  <a:lnTo>
                    <a:pt x="496" y="72"/>
                  </a:lnTo>
                  <a:lnTo>
                    <a:pt x="500" y="64"/>
                  </a:lnTo>
                  <a:lnTo>
                    <a:pt x="504" y="32"/>
                  </a:lnTo>
                  <a:lnTo>
                    <a:pt x="508" y="36"/>
                  </a:lnTo>
                </a:path>
              </a:pathLst>
            </a:custGeom>
            <a:noFill/>
            <a:ln w="0">
              <a:solidFill>
                <a:srgbClr val="BF00BF"/>
              </a:solidFill>
              <a:prstDash val="solid"/>
              <a:round/>
              <a:headEnd/>
              <a:tailEnd/>
            </a:ln>
          </p:spPr>
          <p:txBody>
            <a:bodyPr/>
            <a:lstStyle/>
            <a:p>
              <a:endParaRPr lang="en-GB"/>
            </a:p>
          </p:txBody>
        </p:sp>
        <p:sp>
          <p:nvSpPr>
            <p:cNvPr id="178" name="Freeform 202"/>
            <p:cNvSpPr>
              <a:spLocks/>
            </p:cNvSpPr>
            <p:nvPr/>
          </p:nvSpPr>
          <p:spPr bwMode="auto">
            <a:xfrm>
              <a:off x="8280152" y="4766593"/>
              <a:ext cx="814387" cy="139700"/>
            </a:xfrm>
            <a:custGeom>
              <a:avLst/>
              <a:gdLst>
                <a:gd name="T0" fmla="*/ 30241854 w 513"/>
                <a:gd name="T1" fmla="*/ 131048129 h 88"/>
                <a:gd name="T2" fmla="*/ 60483709 w 513"/>
                <a:gd name="T3" fmla="*/ 110886886 h 88"/>
                <a:gd name="T4" fmla="*/ 90725551 w 513"/>
                <a:gd name="T5" fmla="*/ 110886886 h 88"/>
                <a:gd name="T6" fmla="*/ 120967418 w 513"/>
                <a:gd name="T7" fmla="*/ 110886886 h 88"/>
                <a:gd name="T8" fmla="*/ 151209260 w 513"/>
                <a:gd name="T9" fmla="*/ 151209372 h 88"/>
                <a:gd name="T10" fmla="*/ 181451102 w 513"/>
                <a:gd name="T11" fmla="*/ 30241877 h 88"/>
                <a:gd name="T12" fmla="*/ 211692994 w 513"/>
                <a:gd name="T13" fmla="*/ 211693151 h 88"/>
                <a:gd name="T14" fmla="*/ 241934836 w 513"/>
                <a:gd name="T15" fmla="*/ 120967508 h 88"/>
                <a:gd name="T16" fmla="*/ 272176678 w 513"/>
                <a:gd name="T17" fmla="*/ 161289994 h 88"/>
                <a:gd name="T18" fmla="*/ 302418520 w 513"/>
                <a:gd name="T19" fmla="*/ 120967508 h 88"/>
                <a:gd name="T20" fmla="*/ 332660362 w 513"/>
                <a:gd name="T21" fmla="*/ 161289994 h 88"/>
                <a:gd name="T22" fmla="*/ 362902204 w 513"/>
                <a:gd name="T23" fmla="*/ 181451237 h 88"/>
                <a:gd name="T24" fmla="*/ 393144046 w 513"/>
                <a:gd name="T25" fmla="*/ 110886886 h 88"/>
                <a:gd name="T26" fmla="*/ 423385987 w 513"/>
                <a:gd name="T27" fmla="*/ 70564375 h 88"/>
                <a:gd name="T28" fmla="*/ 453627829 w 513"/>
                <a:gd name="T29" fmla="*/ 90725618 h 88"/>
                <a:gd name="T30" fmla="*/ 483869671 w 513"/>
                <a:gd name="T31" fmla="*/ 171370615 h 88"/>
                <a:gd name="T32" fmla="*/ 514111513 w 513"/>
                <a:gd name="T33" fmla="*/ 120967508 h 88"/>
                <a:gd name="T34" fmla="*/ 544353355 w 513"/>
                <a:gd name="T35" fmla="*/ 151209372 h 88"/>
                <a:gd name="T36" fmla="*/ 574595197 w 513"/>
                <a:gd name="T37" fmla="*/ 70564375 h 88"/>
                <a:gd name="T38" fmla="*/ 604837039 w 513"/>
                <a:gd name="T39" fmla="*/ 100806240 h 88"/>
                <a:gd name="T40" fmla="*/ 635078881 w 513"/>
                <a:gd name="T41" fmla="*/ 60483754 h 88"/>
                <a:gd name="T42" fmla="*/ 665320723 w 513"/>
                <a:gd name="T43" fmla="*/ 80644997 h 88"/>
                <a:gd name="T44" fmla="*/ 695562565 w 513"/>
                <a:gd name="T45" fmla="*/ 191531858 h 88"/>
                <a:gd name="T46" fmla="*/ 725804407 w 513"/>
                <a:gd name="T47" fmla="*/ 80644997 h 88"/>
                <a:gd name="T48" fmla="*/ 756046249 w 513"/>
                <a:gd name="T49" fmla="*/ 20161249 h 88"/>
                <a:gd name="T50" fmla="*/ 786288091 w 513"/>
                <a:gd name="T51" fmla="*/ 161289994 h 88"/>
                <a:gd name="T52" fmla="*/ 816529934 w 513"/>
                <a:gd name="T53" fmla="*/ 131048129 h 88"/>
                <a:gd name="T54" fmla="*/ 849291334 w 513"/>
                <a:gd name="T55" fmla="*/ 110886886 h 88"/>
                <a:gd name="T56" fmla="*/ 879533176 w 513"/>
                <a:gd name="T57" fmla="*/ 171370615 h 88"/>
                <a:gd name="T58" fmla="*/ 909775018 w 513"/>
                <a:gd name="T59" fmla="*/ 110886886 h 88"/>
                <a:gd name="T60" fmla="*/ 940016860 w 513"/>
                <a:gd name="T61" fmla="*/ 100806240 h 88"/>
                <a:gd name="T62" fmla="*/ 970258702 w 513"/>
                <a:gd name="T63" fmla="*/ 80644997 h 88"/>
                <a:gd name="T64" fmla="*/ 1000500544 w 513"/>
                <a:gd name="T65" fmla="*/ 70564375 h 88"/>
                <a:gd name="T66" fmla="*/ 1030742386 w 513"/>
                <a:gd name="T67" fmla="*/ 201612480 h 88"/>
                <a:gd name="T68" fmla="*/ 1060984228 w 513"/>
                <a:gd name="T69" fmla="*/ 110886886 h 88"/>
                <a:gd name="T70" fmla="*/ 1091226070 w 513"/>
                <a:gd name="T71" fmla="*/ 80644997 h 88"/>
                <a:gd name="T72" fmla="*/ 1121467912 w 513"/>
                <a:gd name="T73" fmla="*/ 141128751 h 88"/>
                <a:gd name="T74" fmla="*/ 1151709754 w 513"/>
                <a:gd name="T75" fmla="*/ 181451237 h 88"/>
                <a:gd name="T76" fmla="*/ 1181951596 w 513"/>
                <a:gd name="T77" fmla="*/ 110886886 h 88"/>
                <a:gd name="T78" fmla="*/ 1212193438 w 513"/>
                <a:gd name="T79" fmla="*/ 0 h 88"/>
                <a:gd name="T80" fmla="*/ 1242435280 w 513"/>
                <a:gd name="T81" fmla="*/ 100806240 h 88"/>
                <a:gd name="T82" fmla="*/ 1272677122 w 513"/>
                <a:gd name="T83" fmla="*/ 161289994 h 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8"/>
                <a:gd name="T128" fmla="*/ 513 w 513"/>
                <a:gd name="T129" fmla="*/ 88 h 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8">
                  <a:moveTo>
                    <a:pt x="0" y="36"/>
                  </a:moveTo>
                  <a:lnTo>
                    <a:pt x="8" y="64"/>
                  </a:lnTo>
                  <a:lnTo>
                    <a:pt x="12" y="52"/>
                  </a:lnTo>
                  <a:lnTo>
                    <a:pt x="16" y="52"/>
                  </a:lnTo>
                  <a:lnTo>
                    <a:pt x="20" y="68"/>
                  </a:lnTo>
                  <a:lnTo>
                    <a:pt x="24" y="44"/>
                  </a:lnTo>
                  <a:lnTo>
                    <a:pt x="28" y="44"/>
                  </a:lnTo>
                  <a:lnTo>
                    <a:pt x="32" y="4"/>
                  </a:lnTo>
                  <a:lnTo>
                    <a:pt x="36" y="44"/>
                  </a:lnTo>
                  <a:lnTo>
                    <a:pt x="40" y="24"/>
                  </a:lnTo>
                  <a:lnTo>
                    <a:pt x="44" y="16"/>
                  </a:lnTo>
                  <a:lnTo>
                    <a:pt x="48" y="44"/>
                  </a:lnTo>
                  <a:lnTo>
                    <a:pt x="52" y="68"/>
                  </a:lnTo>
                  <a:lnTo>
                    <a:pt x="56" y="52"/>
                  </a:lnTo>
                  <a:lnTo>
                    <a:pt x="60" y="60"/>
                  </a:lnTo>
                  <a:lnTo>
                    <a:pt x="64" y="28"/>
                  </a:lnTo>
                  <a:lnTo>
                    <a:pt x="68" y="24"/>
                  </a:lnTo>
                  <a:lnTo>
                    <a:pt x="72" y="12"/>
                  </a:lnTo>
                  <a:lnTo>
                    <a:pt x="76" y="36"/>
                  </a:lnTo>
                  <a:lnTo>
                    <a:pt x="80" y="24"/>
                  </a:lnTo>
                  <a:lnTo>
                    <a:pt x="84" y="84"/>
                  </a:lnTo>
                  <a:lnTo>
                    <a:pt x="88" y="60"/>
                  </a:lnTo>
                  <a:lnTo>
                    <a:pt x="92" y="28"/>
                  </a:lnTo>
                  <a:lnTo>
                    <a:pt x="96" y="48"/>
                  </a:lnTo>
                  <a:lnTo>
                    <a:pt x="100" y="60"/>
                  </a:lnTo>
                  <a:lnTo>
                    <a:pt x="104" y="68"/>
                  </a:lnTo>
                  <a:lnTo>
                    <a:pt x="108" y="64"/>
                  </a:lnTo>
                  <a:lnTo>
                    <a:pt x="112" y="64"/>
                  </a:lnTo>
                  <a:lnTo>
                    <a:pt x="116" y="32"/>
                  </a:lnTo>
                  <a:lnTo>
                    <a:pt x="120" y="48"/>
                  </a:lnTo>
                  <a:lnTo>
                    <a:pt x="124" y="28"/>
                  </a:lnTo>
                  <a:lnTo>
                    <a:pt x="128" y="56"/>
                  </a:lnTo>
                  <a:lnTo>
                    <a:pt x="132" y="64"/>
                  </a:lnTo>
                  <a:lnTo>
                    <a:pt x="136" y="76"/>
                  </a:lnTo>
                  <a:lnTo>
                    <a:pt x="140" y="52"/>
                  </a:lnTo>
                  <a:lnTo>
                    <a:pt x="144" y="72"/>
                  </a:lnTo>
                  <a:lnTo>
                    <a:pt x="148" y="84"/>
                  </a:lnTo>
                  <a:lnTo>
                    <a:pt x="152" y="68"/>
                  </a:lnTo>
                  <a:lnTo>
                    <a:pt x="156" y="44"/>
                  </a:lnTo>
                  <a:lnTo>
                    <a:pt x="160" y="60"/>
                  </a:lnTo>
                  <a:lnTo>
                    <a:pt x="164" y="36"/>
                  </a:lnTo>
                  <a:lnTo>
                    <a:pt x="168" y="28"/>
                  </a:lnTo>
                  <a:lnTo>
                    <a:pt x="172" y="32"/>
                  </a:lnTo>
                  <a:lnTo>
                    <a:pt x="176" y="44"/>
                  </a:lnTo>
                  <a:lnTo>
                    <a:pt x="180" y="36"/>
                  </a:lnTo>
                  <a:lnTo>
                    <a:pt x="184" y="44"/>
                  </a:lnTo>
                  <a:lnTo>
                    <a:pt x="188" y="36"/>
                  </a:lnTo>
                  <a:lnTo>
                    <a:pt x="192" y="68"/>
                  </a:lnTo>
                  <a:lnTo>
                    <a:pt x="196" y="28"/>
                  </a:lnTo>
                  <a:lnTo>
                    <a:pt x="200" y="72"/>
                  </a:lnTo>
                  <a:lnTo>
                    <a:pt x="204" y="48"/>
                  </a:lnTo>
                  <a:lnTo>
                    <a:pt x="208" y="60"/>
                  </a:lnTo>
                  <a:lnTo>
                    <a:pt x="212" y="76"/>
                  </a:lnTo>
                  <a:lnTo>
                    <a:pt x="216" y="60"/>
                  </a:lnTo>
                  <a:lnTo>
                    <a:pt x="220" y="80"/>
                  </a:lnTo>
                  <a:lnTo>
                    <a:pt x="224" y="64"/>
                  </a:lnTo>
                  <a:lnTo>
                    <a:pt x="228" y="28"/>
                  </a:lnTo>
                  <a:lnTo>
                    <a:pt x="232" y="68"/>
                  </a:lnTo>
                  <a:lnTo>
                    <a:pt x="236" y="40"/>
                  </a:lnTo>
                  <a:lnTo>
                    <a:pt x="240" y="40"/>
                  </a:lnTo>
                  <a:lnTo>
                    <a:pt x="244" y="40"/>
                  </a:lnTo>
                  <a:lnTo>
                    <a:pt x="248" y="20"/>
                  </a:lnTo>
                  <a:lnTo>
                    <a:pt x="252" y="24"/>
                  </a:lnTo>
                  <a:lnTo>
                    <a:pt x="256" y="40"/>
                  </a:lnTo>
                  <a:lnTo>
                    <a:pt x="260" y="44"/>
                  </a:lnTo>
                  <a:lnTo>
                    <a:pt x="264" y="32"/>
                  </a:lnTo>
                  <a:lnTo>
                    <a:pt x="268" y="72"/>
                  </a:lnTo>
                  <a:lnTo>
                    <a:pt x="272" y="36"/>
                  </a:lnTo>
                  <a:lnTo>
                    <a:pt x="276" y="76"/>
                  </a:lnTo>
                  <a:lnTo>
                    <a:pt x="280" y="60"/>
                  </a:lnTo>
                  <a:lnTo>
                    <a:pt x="284" y="48"/>
                  </a:lnTo>
                  <a:lnTo>
                    <a:pt x="288" y="32"/>
                  </a:lnTo>
                  <a:lnTo>
                    <a:pt x="292" y="20"/>
                  </a:lnTo>
                  <a:lnTo>
                    <a:pt x="296" y="8"/>
                  </a:lnTo>
                  <a:lnTo>
                    <a:pt x="300" y="8"/>
                  </a:lnTo>
                  <a:lnTo>
                    <a:pt x="304" y="36"/>
                  </a:lnTo>
                  <a:lnTo>
                    <a:pt x="308" y="52"/>
                  </a:lnTo>
                  <a:lnTo>
                    <a:pt x="312" y="64"/>
                  </a:lnTo>
                  <a:lnTo>
                    <a:pt x="316" y="64"/>
                  </a:lnTo>
                  <a:lnTo>
                    <a:pt x="320" y="56"/>
                  </a:lnTo>
                  <a:lnTo>
                    <a:pt x="324" y="52"/>
                  </a:lnTo>
                  <a:lnTo>
                    <a:pt x="329" y="40"/>
                  </a:lnTo>
                  <a:lnTo>
                    <a:pt x="333" y="88"/>
                  </a:lnTo>
                  <a:lnTo>
                    <a:pt x="337" y="44"/>
                  </a:lnTo>
                  <a:lnTo>
                    <a:pt x="341" y="76"/>
                  </a:lnTo>
                  <a:lnTo>
                    <a:pt x="345" y="32"/>
                  </a:lnTo>
                  <a:lnTo>
                    <a:pt x="349" y="68"/>
                  </a:lnTo>
                  <a:lnTo>
                    <a:pt x="353" y="32"/>
                  </a:lnTo>
                  <a:lnTo>
                    <a:pt x="357" y="44"/>
                  </a:lnTo>
                  <a:lnTo>
                    <a:pt x="361" y="44"/>
                  </a:lnTo>
                  <a:lnTo>
                    <a:pt x="365" y="56"/>
                  </a:lnTo>
                  <a:lnTo>
                    <a:pt x="369" y="80"/>
                  </a:lnTo>
                  <a:lnTo>
                    <a:pt x="373" y="40"/>
                  </a:lnTo>
                  <a:lnTo>
                    <a:pt x="377" y="56"/>
                  </a:lnTo>
                  <a:lnTo>
                    <a:pt x="381" y="44"/>
                  </a:lnTo>
                  <a:lnTo>
                    <a:pt x="385" y="32"/>
                  </a:lnTo>
                  <a:lnTo>
                    <a:pt x="389" y="40"/>
                  </a:lnTo>
                  <a:lnTo>
                    <a:pt x="393" y="40"/>
                  </a:lnTo>
                  <a:lnTo>
                    <a:pt x="397" y="28"/>
                  </a:lnTo>
                  <a:lnTo>
                    <a:pt x="401" y="40"/>
                  </a:lnTo>
                  <a:lnTo>
                    <a:pt x="405" y="72"/>
                  </a:lnTo>
                  <a:lnTo>
                    <a:pt x="409" y="80"/>
                  </a:lnTo>
                  <a:lnTo>
                    <a:pt x="413" y="52"/>
                  </a:lnTo>
                  <a:lnTo>
                    <a:pt x="417" y="56"/>
                  </a:lnTo>
                  <a:lnTo>
                    <a:pt x="421" y="44"/>
                  </a:lnTo>
                  <a:lnTo>
                    <a:pt x="425" y="48"/>
                  </a:lnTo>
                  <a:lnTo>
                    <a:pt x="429" y="28"/>
                  </a:lnTo>
                  <a:lnTo>
                    <a:pt x="433" y="32"/>
                  </a:lnTo>
                  <a:lnTo>
                    <a:pt x="437" y="32"/>
                  </a:lnTo>
                  <a:lnTo>
                    <a:pt x="441" y="32"/>
                  </a:lnTo>
                  <a:lnTo>
                    <a:pt x="445" y="56"/>
                  </a:lnTo>
                  <a:lnTo>
                    <a:pt x="449" y="68"/>
                  </a:lnTo>
                  <a:lnTo>
                    <a:pt x="453" y="64"/>
                  </a:lnTo>
                  <a:lnTo>
                    <a:pt x="457" y="72"/>
                  </a:lnTo>
                  <a:lnTo>
                    <a:pt x="461" y="64"/>
                  </a:lnTo>
                  <a:lnTo>
                    <a:pt x="465" y="68"/>
                  </a:lnTo>
                  <a:lnTo>
                    <a:pt x="469" y="44"/>
                  </a:lnTo>
                  <a:lnTo>
                    <a:pt x="473" y="64"/>
                  </a:lnTo>
                  <a:lnTo>
                    <a:pt x="477" y="32"/>
                  </a:lnTo>
                  <a:lnTo>
                    <a:pt x="481" y="0"/>
                  </a:lnTo>
                  <a:lnTo>
                    <a:pt x="485" y="24"/>
                  </a:lnTo>
                  <a:lnTo>
                    <a:pt x="489" y="8"/>
                  </a:lnTo>
                  <a:lnTo>
                    <a:pt x="493" y="40"/>
                  </a:lnTo>
                  <a:lnTo>
                    <a:pt x="497" y="40"/>
                  </a:lnTo>
                  <a:lnTo>
                    <a:pt x="501" y="44"/>
                  </a:lnTo>
                  <a:lnTo>
                    <a:pt x="505" y="64"/>
                  </a:lnTo>
                  <a:lnTo>
                    <a:pt x="509" y="72"/>
                  </a:lnTo>
                  <a:lnTo>
                    <a:pt x="513" y="56"/>
                  </a:lnTo>
                </a:path>
              </a:pathLst>
            </a:custGeom>
            <a:noFill/>
            <a:ln w="0">
              <a:solidFill>
                <a:srgbClr val="BF00BF"/>
              </a:solidFill>
              <a:prstDash val="solid"/>
              <a:round/>
              <a:headEnd/>
              <a:tailEnd/>
            </a:ln>
          </p:spPr>
          <p:txBody>
            <a:bodyPr/>
            <a:lstStyle/>
            <a:p>
              <a:endParaRPr lang="en-GB"/>
            </a:p>
          </p:txBody>
        </p:sp>
        <p:sp>
          <p:nvSpPr>
            <p:cNvPr id="179" name="Line 203"/>
            <p:cNvSpPr>
              <a:spLocks noChangeShapeType="1"/>
            </p:cNvSpPr>
            <p:nvPr/>
          </p:nvSpPr>
          <p:spPr bwMode="auto">
            <a:xfrm flipV="1">
              <a:off x="9094539" y="4836443"/>
              <a:ext cx="12700" cy="19050"/>
            </a:xfrm>
            <a:prstGeom prst="line">
              <a:avLst/>
            </a:prstGeom>
            <a:noFill/>
            <a:ln w="0">
              <a:solidFill>
                <a:srgbClr val="BF00BF"/>
              </a:solidFill>
              <a:round/>
              <a:headEnd/>
              <a:tailEnd/>
            </a:ln>
          </p:spPr>
          <p:txBody>
            <a:bodyPr/>
            <a:lstStyle/>
            <a:p>
              <a:endParaRPr lang="en-GB"/>
            </a:p>
          </p:txBody>
        </p:sp>
        <p:sp>
          <p:nvSpPr>
            <p:cNvPr id="180" name="Freeform 204"/>
            <p:cNvSpPr>
              <a:spLocks/>
            </p:cNvSpPr>
            <p:nvPr/>
          </p:nvSpPr>
          <p:spPr bwMode="auto">
            <a:xfrm>
              <a:off x="7473702" y="4785643"/>
              <a:ext cx="806450" cy="127000"/>
            </a:xfrm>
            <a:custGeom>
              <a:avLst/>
              <a:gdLst>
                <a:gd name="T0" fmla="*/ 20161251 w 508"/>
                <a:gd name="T1" fmla="*/ 131048125 h 80"/>
                <a:gd name="T2" fmla="*/ 50403125 w 508"/>
                <a:gd name="T3" fmla="*/ 110886882 h 80"/>
                <a:gd name="T4" fmla="*/ 80645005 w 508"/>
                <a:gd name="T5" fmla="*/ 80644994 h 80"/>
                <a:gd name="T6" fmla="*/ 110886898 w 508"/>
                <a:gd name="T7" fmla="*/ 40322497 h 80"/>
                <a:gd name="T8" fmla="*/ 141128766 w 508"/>
                <a:gd name="T9" fmla="*/ 80644994 h 80"/>
                <a:gd name="T10" fmla="*/ 171370633 w 508"/>
                <a:gd name="T11" fmla="*/ 100806236 h 80"/>
                <a:gd name="T12" fmla="*/ 201612501 w 508"/>
                <a:gd name="T13" fmla="*/ 80644994 h 80"/>
                <a:gd name="T14" fmla="*/ 231854419 w 508"/>
                <a:gd name="T15" fmla="*/ 70564373 h 80"/>
                <a:gd name="T16" fmla="*/ 262096286 w 508"/>
                <a:gd name="T17" fmla="*/ 100806236 h 80"/>
                <a:gd name="T18" fmla="*/ 292338154 w 508"/>
                <a:gd name="T19" fmla="*/ 60483752 h 80"/>
                <a:gd name="T20" fmla="*/ 322580022 w 508"/>
                <a:gd name="T21" fmla="*/ 0 h 80"/>
                <a:gd name="T22" fmla="*/ 352821889 w 508"/>
                <a:gd name="T23" fmla="*/ 151209367 h 80"/>
                <a:gd name="T24" fmla="*/ 383063757 w 508"/>
                <a:gd name="T25" fmla="*/ 151209367 h 80"/>
                <a:gd name="T26" fmla="*/ 413305625 w 508"/>
                <a:gd name="T27" fmla="*/ 171370609 h 80"/>
                <a:gd name="T28" fmla="*/ 443547592 w 508"/>
                <a:gd name="T29" fmla="*/ 90725615 h 80"/>
                <a:gd name="T30" fmla="*/ 473789460 w 508"/>
                <a:gd name="T31" fmla="*/ 20161249 h 80"/>
                <a:gd name="T32" fmla="*/ 504031327 w 508"/>
                <a:gd name="T33" fmla="*/ 70564373 h 80"/>
                <a:gd name="T34" fmla="*/ 534273195 w 508"/>
                <a:gd name="T35" fmla="*/ 90725615 h 80"/>
                <a:gd name="T36" fmla="*/ 564515063 w 508"/>
                <a:gd name="T37" fmla="*/ 181451230 h 80"/>
                <a:gd name="T38" fmla="*/ 594756931 w 508"/>
                <a:gd name="T39" fmla="*/ 100806236 h 80"/>
                <a:gd name="T40" fmla="*/ 624998798 w 508"/>
                <a:gd name="T41" fmla="*/ 70564373 h 80"/>
                <a:gd name="T42" fmla="*/ 655240666 w 508"/>
                <a:gd name="T43" fmla="*/ 70564373 h 80"/>
                <a:gd name="T44" fmla="*/ 685482534 w 508"/>
                <a:gd name="T45" fmla="*/ 100806236 h 80"/>
                <a:gd name="T46" fmla="*/ 715724401 w 508"/>
                <a:gd name="T47" fmla="*/ 141128746 h 80"/>
                <a:gd name="T48" fmla="*/ 745966269 w 508"/>
                <a:gd name="T49" fmla="*/ 181451230 h 80"/>
                <a:gd name="T50" fmla="*/ 776208137 w 508"/>
                <a:gd name="T51" fmla="*/ 90725615 h 80"/>
                <a:gd name="T52" fmla="*/ 806450005 w 508"/>
                <a:gd name="T53" fmla="*/ 60483752 h 80"/>
                <a:gd name="T54" fmla="*/ 836692071 w 508"/>
                <a:gd name="T55" fmla="*/ 181451230 h 80"/>
                <a:gd name="T56" fmla="*/ 866933939 w 508"/>
                <a:gd name="T57" fmla="*/ 131048125 h 80"/>
                <a:gd name="T58" fmla="*/ 897175806 w 508"/>
                <a:gd name="T59" fmla="*/ 141128746 h 80"/>
                <a:gd name="T60" fmla="*/ 927417674 w 508"/>
                <a:gd name="T61" fmla="*/ 40322497 h 80"/>
                <a:gd name="T62" fmla="*/ 957659542 w 508"/>
                <a:gd name="T63" fmla="*/ 110886882 h 80"/>
                <a:gd name="T64" fmla="*/ 987901409 w 508"/>
                <a:gd name="T65" fmla="*/ 90725615 h 80"/>
                <a:gd name="T66" fmla="*/ 1018143277 w 508"/>
                <a:gd name="T67" fmla="*/ 20161249 h 80"/>
                <a:gd name="T68" fmla="*/ 1048385145 w 508"/>
                <a:gd name="T69" fmla="*/ 70564373 h 80"/>
                <a:gd name="T70" fmla="*/ 1078627013 w 508"/>
                <a:gd name="T71" fmla="*/ 50403118 h 80"/>
                <a:gd name="T72" fmla="*/ 1108868880 w 508"/>
                <a:gd name="T73" fmla="*/ 131048125 h 80"/>
                <a:gd name="T74" fmla="*/ 1139110748 w 508"/>
                <a:gd name="T75" fmla="*/ 120967503 h 80"/>
                <a:gd name="T76" fmla="*/ 1169352616 w 508"/>
                <a:gd name="T77" fmla="*/ 50403118 h 80"/>
                <a:gd name="T78" fmla="*/ 1199594484 w 508"/>
                <a:gd name="T79" fmla="*/ 70564373 h 80"/>
                <a:gd name="T80" fmla="*/ 1229836351 w 508"/>
                <a:gd name="T81" fmla="*/ 100806236 h 80"/>
                <a:gd name="T82" fmla="*/ 1260078219 w 508"/>
                <a:gd name="T83" fmla="*/ 100806236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80"/>
                <a:gd name="T128" fmla="*/ 508 w 50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80">
                  <a:moveTo>
                    <a:pt x="0" y="36"/>
                  </a:moveTo>
                  <a:lnTo>
                    <a:pt x="4" y="52"/>
                  </a:lnTo>
                  <a:lnTo>
                    <a:pt x="8" y="52"/>
                  </a:lnTo>
                  <a:lnTo>
                    <a:pt x="12" y="52"/>
                  </a:lnTo>
                  <a:lnTo>
                    <a:pt x="16" y="80"/>
                  </a:lnTo>
                  <a:lnTo>
                    <a:pt x="20" y="44"/>
                  </a:lnTo>
                  <a:lnTo>
                    <a:pt x="24" y="40"/>
                  </a:lnTo>
                  <a:lnTo>
                    <a:pt x="28" y="44"/>
                  </a:lnTo>
                  <a:lnTo>
                    <a:pt x="32" y="32"/>
                  </a:lnTo>
                  <a:lnTo>
                    <a:pt x="36" y="48"/>
                  </a:lnTo>
                  <a:lnTo>
                    <a:pt x="40" y="24"/>
                  </a:lnTo>
                  <a:lnTo>
                    <a:pt x="44" y="16"/>
                  </a:lnTo>
                  <a:lnTo>
                    <a:pt x="48" y="8"/>
                  </a:lnTo>
                  <a:lnTo>
                    <a:pt x="52" y="16"/>
                  </a:lnTo>
                  <a:lnTo>
                    <a:pt x="56" y="32"/>
                  </a:lnTo>
                  <a:lnTo>
                    <a:pt x="60" y="8"/>
                  </a:lnTo>
                  <a:lnTo>
                    <a:pt x="64" y="32"/>
                  </a:lnTo>
                  <a:lnTo>
                    <a:pt x="68" y="40"/>
                  </a:lnTo>
                  <a:lnTo>
                    <a:pt x="72" y="40"/>
                  </a:lnTo>
                  <a:lnTo>
                    <a:pt x="76" y="64"/>
                  </a:lnTo>
                  <a:lnTo>
                    <a:pt x="80" y="32"/>
                  </a:lnTo>
                  <a:lnTo>
                    <a:pt x="84" y="56"/>
                  </a:lnTo>
                  <a:lnTo>
                    <a:pt x="88" y="20"/>
                  </a:lnTo>
                  <a:lnTo>
                    <a:pt x="92" y="28"/>
                  </a:lnTo>
                  <a:lnTo>
                    <a:pt x="96" y="52"/>
                  </a:lnTo>
                  <a:lnTo>
                    <a:pt x="100" y="8"/>
                  </a:lnTo>
                  <a:lnTo>
                    <a:pt x="104" y="40"/>
                  </a:lnTo>
                  <a:lnTo>
                    <a:pt x="108" y="12"/>
                  </a:lnTo>
                  <a:lnTo>
                    <a:pt x="112" y="4"/>
                  </a:lnTo>
                  <a:lnTo>
                    <a:pt x="116" y="24"/>
                  </a:lnTo>
                  <a:lnTo>
                    <a:pt x="120" y="32"/>
                  </a:lnTo>
                  <a:lnTo>
                    <a:pt x="124" y="4"/>
                  </a:lnTo>
                  <a:lnTo>
                    <a:pt x="128" y="0"/>
                  </a:lnTo>
                  <a:lnTo>
                    <a:pt x="132" y="48"/>
                  </a:lnTo>
                  <a:lnTo>
                    <a:pt x="136" y="32"/>
                  </a:lnTo>
                  <a:lnTo>
                    <a:pt x="140" y="60"/>
                  </a:lnTo>
                  <a:lnTo>
                    <a:pt x="144" y="52"/>
                  </a:lnTo>
                  <a:lnTo>
                    <a:pt x="148" y="24"/>
                  </a:lnTo>
                  <a:lnTo>
                    <a:pt x="152" y="60"/>
                  </a:lnTo>
                  <a:lnTo>
                    <a:pt x="156" y="24"/>
                  </a:lnTo>
                  <a:lnTo>
                    <a:pt x="160" y="44"/>
                  </a:lnTo>
                  <a:lnTo>
                    <a:pt x="164" y="68"/>
                  </a:lnTo>
                  <a:lnTo>
                    <a:pt x="168" y="52"/>
                  </a:lnTo>
                  <a:lnTo>
                    <a:pt x="172" y="36"/>
                  </a:lnTo>
                  <a:lnTo>
                    <a:pt x="176" y="36"/>
                  </a:lnTo>
                  <a:lnTo>
                    <a:pt x="180" y="40"/>
                  </a:lnTo>
                  <a:lnTo>
                    <a:pt x="184" y="12"/>
                  </a:lnTo>
                  <a:lnTo>
                    <a:pt x="188" y="8"/>
                  </a:lnTo>
                  <a:lnTo>
                    <a:pt x="192" y="44"/>
                  </a:lnTo>
                  <a:lnTo>
                    <a:pt x="196" y="12"/>
                  </a:lnTo>
                  <a:lnTo>
                    <a:pt x="200" y="28"/>
                  </a:lnTo>
                  <a:lnTo>
                    <a:pt x="204" y="36"/>
                  </a:lnTo>
                  <a:lnTo>
                    <a:pt x="208" y="28"/>
                  </a:lnTo>
                  <a:lnTo>
                    <a:pt x="212" y="36"/>
                  </a:lnTo>
                  <a:lnTo>
                    <a:pt x="216" y="72"/>
                  </a:lnTo>
                  <a:lnTo>
                    <a:pt x="220" y="36"/>
                  </a:lnTo>
                  <a:lnTo>
                    <a:pt x="224" y="72"/>
                  </a:lnTo>
                  <a:lnTo>
                    <a:pt x="228" y="36"/>
                  </a:lnTo>
                  <a:lnTo>
                    <a:pt x="232" y="52"/>
                  </a:lnTo>
                  <a:lnTo>
                    <a:pt x="236" y="40"/>
                  </a:lnTo>
                  <a:lnTo>
                    <a:pt x="240" y="32"/>
                  </a:lnTo>
                  <a:lnTo>
                    <a:pt x="244" y="24"/>
                  </a:lnTo>
                  <a:lnTo>
                    <a:pt x="248" y="28"/>
                  </a:lnTo>
                  <a:lnTo>
                    <a:pt x="252" y="28"/>
                  </a:lnTo>
                  <a:lnTo>
                    <a:pt x="256" y="56"/>
                  </a:lnTo>
                  <a:lnTo>
                    <a:pt x="260" y="28"/>
                  </a:lnTo>
                  <a:lnTo>
                    <a:pt x="264" y="16"/>
                  </a:lnTo>
                  <a:lnTo>
                    <a:pt x="268" y="40"/>
                  </a:lnTo>
                  <a:lnTo>
                    <a:pt x="272" y="40"/>
                  </a:lnTo>
                  <a:lnTo>
                    <a:pt x="276" y="36"/>
                  </a:lnTo>
                  <a:lnTo>
                    <a:pt x="280" y="44"/>
                  </a:lnTo>
                  <a:lnTo>
                    <a:pt x="284" y="56"/>
                  </a:lnTo>
                  <a:lnTo>
                    <a:pt x="288" y="40"/>
                  </a:lnTo>
                  <a:lnTo>
                    <a:pt x="292" y="52"/>
                  </a:lnTo>
                  <a:lnTo>
                    <a:pt x="296" y="72"/>
                  </a:lnTo>
                  <a:lnTo>
                    <a:pt x="300" y="28"/>
                  </a:lnTo>
                  <a:lnTo>
                    <a:pt x="304" y="44"/>
                  </a:lnTo>
                  <a:lnTo>
                    <a:pt x="308" y="36"/>
                  </a:lnTo>
                  <a:lnTo>
                    <a:pt x="312" y="16"/>
                  </a:lnTo>
                  <a:lnTo>
                    <a:pt x="316" y="20"/>
                  </a:lnTo>
                  <a:lnTo>
                    <a:pt x="320" y="24"/>
                  </a:lnTo>
                  <a:lnTo>
                    <a:pt x="324" y="44"/>
                  </a:lnTo>
                  <a:lnTo>
                    <a:pt x="328" y="40"/>
                  </a:lnTo>
                  <a:lnTo>
                    <a:pt x="332" y="72"/>
                  </a:lnTo>
                  <a:lnTo>
                    <a:pt x="336" y="36"/>
                  </a:lnTo>
                  <a:lnTo>
                    <a:pt x="340" y="60"/>
                  </a:lnTo>
                  <a:lnTo>
                    <a:pt x="344" y="52"/>
                  </a:lnTo>
                  <a:lnTo>
                    <a:pt x="348" y="64"/>
                  </a:lnTo>
                  <a:lnTo>
                    <a:pt x="352" y="20"/>
                  </a:lnTo>
                  <a:lnTo>
                    <a:pt x="356" y="56"/>
                  </a:lnTo>
                  <a:lnTo>
                    <a:pt x="360" y="16"/>
                  </a:lnTo>
                  <a:lnTo>
                    <a:pt x="364" y="36"/>
                  </a:lnTo>
                  <a:lnTo>
                    <a:pt x="368" y="16"/>
                  </a:lnTo>
                  <a:lnTo>
                    <a:pt x="372" y="52"/>
                  </a:lnTo>
                  <a:lnTo>
                    <a:pt x="376" y="12"/>
                  </a:lnTo>
                  <a:lnTo>
                    <a:pt x="380" y="44"/>
                  </a:lnTo>
                  <a:lnTo>
                    <a:pt x="384" y="20"/>
                  </a:lnTo>
                  <a:lnTo>
                    <a:pt x="388" y="36"/>
                  </a:lnTo>
                  <a:lnTo>
                    <a:pt x="392" y="36"/>
                  </a:lnTo>
                  <a:lnTo>
                    <a:pt x="396" y="56"/>
                  </a:lnTo>
                  <a:lnTo>
                    <a:pt x="400" y="36"/>
                  </a:lnTo>
                  <a:lnTo>
                    <a:pt x="404" y="8"/>
                  </a:lnTo>
                  <a:lnTo>
                    <a:pt x="408" y="24"/>
                  </a:lnTo>
                  <a:lnTo>
                    <a:pt x="412" y="20"/>
                  </a:lnTo>
                  <a:lnTo>
                    <a:pt x="416" y="28"/>
                  </a:lnTo>
                  <a:lnTo>
                    <a:pt x="420" y="4"/>
                  </a:lnTo>
                  <a:lnTo>
                    <a:pt x="424" y="28"/>
                  </a:lnTo>
                  <a:lnTo>
                    <a:pt x="428" y="20"/>
                  </a:lnTo>
                  <a:lnTo>
                    <a:pt x="432" y="48"/>
                  </a:lnTo>
                  <a:lnTo>
                    <a:pt x="436" y="80"/>
                  </a:lnTo>
                  <a:lnTo>
                    <a:pt x="440" y="52"/>
                  </a:lnTo>
                  <a:lnTo>
                    <a:pt x="444" y="76"/>
                  </a:lnTo>
                  <a:lnTo>
                    <a:pt x="448" y="40"/>
                  </a:lnTo>
                  <a:lnTo>
                    <a:pt x="452" y="48"/>
                  </a:lnTo>
                  <a:lnTo>
                    <a:pt x="456" y="0"/>
                  </a:lnTo>
                  <a:lnTo>
                    <a:pt x="460" y="40"/>
                  </a:lnTo>
                  <a:lnTo>
                    <a:pt x="464" y="20"/>
                  </a:lnTo>
                  <a:lnTo>
                    <a:pt x="468" y="28"/>
                  </a:lnTo>
                  <a:lnTo>
                    <a:pt x="472" y="12"/>
                  </a:lnTo>
                  <a:lnTo>
                    <a:pt x="476" y="28"/>
                  </a:lnTo>
                  <a:lnTo>
                    <a:pt x="480" y="28"/>
                  </a:lnTo>
                  <a:lnTo>
                    <a:pt x="484" y="16"/>
                  </a:lnTo>
                  <a:lnTo>
                    <a:pt x="488" y="40"/>
                  </a:lnTo>
                  <a:lnTo>
                    <a:pt x="492" y="20"/>
                  </a:lnTo>
                  <a:lnTo>
                    <a:pt x="496" y="20"/>
                  </a:lnTo>
                  <a:lnTo>
                    <a:pt x="500" y="40"/>
                  </a:lnTo>
                  <a:lnTo>
                    <a:pt x="504" y="52"/>
                  </a:lnTo>
                  <a:lnTo>
                    <a:pt x="508" y="44"/>
                  </a:lnTo>
                </a:path>
              </a:pathLst>
            </a:custGeom>
            <a:noFill/>
            <a:ln w="0">
              <a:solidFill>
                <a:srgbClr val="BFBF00"/>
              </a:solidFill>
              <a:prstDash val="solid"/>
              <a:round/>
              <a:headEnd/>
              <a:tailEnd/>
            </a:ln>
          </p:spPr>
          <p:txBody>
            <a:bodyPr/>
            <a:lstStyle/>
            <a:p>
              <a:endParaRPr lang="en-GB"/>
            </a:p>
          </p:txBody>
        </p:sp>
        <p:sp>
          <p:nvSpPr>
            <p:cNvPr id="181" name="Freeform 205"/>
            <p:cNvSpPr>
              <a:spLocks/>
            </p:cNvSpPr>
            <p:nvPr/>
          </p:nvSpPr>
          <p:spPr bwMode="auto">
            <a:xfrm>
              <a:off x="8280152" y="4779293"/>
              <a:ext cx="814387" cy="127000"/>
            </a:xfrm>
            <a:custGeom>
              <a:avLst/>
              <a:gdLst>
                <a:gd name="T0" fmla="*/ 30241854 w 513"/>
                <a:gd name="T1" fmla="*/ 50403118 h 80"/>
                <a:gd name="T2" fmla="*/ 60483709 w 513"/>
                <a:gd name="T3" fmla="*/ 100806236 h 80"/>
                <a:gd name="T4" fmla="*/ 90725551 w 513"/>
                <a:gd name="T5" fmla="*/ 110886882 h 80"/>
                <a:gd name="T6" fmla="*/ 120967418 w 513"/>
                <a:gd name="T7" fmla="*/ 120967503 h 80"/>
                <a:gd name="T8" fmla="*/ 151209260 w 513"/>
                <a:gd name="T9" fmla="*/ 60483752 h 80"/>
                <a:gd name="T10" fmla="*/ 181451102 w 513"/>
                <a:gd name="T11" fmla="*/ 171370609 h 80"/>
                <a:gd name="T12" fmla="*/ 211692994 w 513"/>
                <a:gd name="T13" fmla="*/ 110886882 h 80"/>
                <a:gd name="T14" fmla="*/ 241934836 w 513"/>
                <a:gd name="T15" fmla="*/ 60483752 h 80"/>
                <a:gd name="T16" fmla="*/ 272176678 w 513"/>
                <a:gd name="T17" fmla="*/ 80644994 h 80"/>
                <a:gd name="T18" fmla="*/ 302418520 w 513"/>
                <a:gd name="T19" fmla="*/ 80644994 h 80"/>
                <a:gd name="T20" fmla="*/ 332660362 w 513"/>
                <a:gd name="T21" fmla="*/ 40322497 h 80"/>
                <a:gd name="T22" fmla="*/ 362902204 w 513"/>
                <a:gd name="T23" fmla="*/ 131048125 h 80"/>
                <a:gd name="T24" fmla="*/ 393144046 w 513"/>
                <a:gd name="T25" fmla="*/ 90725615 h 80"/>
                <a:gd name="T26" fmla="*/ 423385987 w 513"/>
                <a:gd name="T27" fmla="*/ 181451230 h 80"/>
                <a:gd name="T28" fmla="*/ 453627829 w 513"/>
                <a:gd name="T29" fmla="*/ 70564373 h 80"/>
                <a:gd name="T30" fmla="*/ 483869671 w 513"/>
                <a:gd name="T31" fmla="*/ 70564373 h 80"/>
                <a:gd name="T32" fmla="*/ 514111513 w 513"/>
                <a:gd name="T33" fmla="*/ 60483752 h 80"/>
                <a:gd name="T34" fmla="*/ 544353355 w 513"/>
                <a:gd name="T35" fmla="*/ 70564373 h 80"/>
                <a:gd name="T36" fmla="*/ 574595197 w 513"/>
                <a:gd name="T37" fmla="*/ 110886882 h 80"/>
                <a:gd name="T38" fmla="*/ 604837039 w 513"/>
                <a:gd name="T39" fmla="*/ 90725615 h 80"/>
                <a:gd name="T40" fmla="*/ 635078881 w 513"/>
                <a:gd name="T41" fmla="*/ 151209367 h 80"/>
                <a:gd name="T42" fmla="*/ 665320723 w 513"/>
                <a:gd name="T43" fmla="*/ 141128746 h 80"/>
                <a:gd name="T44" fmla="*/ 695562565 w 513"/>
                <a:gd name="T45" fmla="*/ 90725615 h 80"/>
                <a:gd name="T46" fmla="*/ 725804407 w 513"/>
                <a:gd name="T47" fmla="*/ 120967503 h 80"/>
                <a:gd name="T48" fmla="*/ 756046249 w 513"/>
                <a:gd name="T49" fmla="*/ 151209367 h 80"/>
                <a:gd name="T50" fmla="*/ 786288091 w 513"/>
                <a:gd name="T51" fmla="*/ 60483752 h 80"/>
                <a:gd name="T52" fmla="*/ 816529934 w 513"/>
                <a:gd name="T53" fmla="*/ 80644994 h 80"/>
                <a:gd name="T54" fmla="*/ 849291334 w 513"/>
                <a:gd name="T55" fmla="*/ 131048125 h 80"/>
                <a:gd name="T56" fmla="*/ 879533176 w 513"/>
                <a:gd name="T57" fmla="*/ 30241876 h 80"/>
                <a:gd name="T58" fmla="*/ 909775018 w 513"/>
                <a:gd name="T59" fmla="*/ 60483752 h 80"/>
                <a:gd name="T60" fmla="*/ 940016860 w 513"/>
                <a:gd name="T61" fmla="*/ 80644994 h 80"/>
                <a:gd name="T62" fmla="*/ 970258702 w 513"/>
                <a:gd name="T63" fmla="*/ 80644994 h 80"/>
                <a:gd name="T64" fmla="*/ 1000500544 w 513"/>
                <a:gd name="T65" fmla="*/ 110886882 h 80"/>
                <a:gd name="T66" fmla="*/ 1030742386 w 513"/>
                <a:gd name="T67" fmla="*/ 100806236 h 80"/>
                <a:gd name="T68" fmla="*/ 1060984228 w 513"/>
                <a:gd name="T69" fmla="*/ 70564373 h 80"/>
                <a:gd name="T70" fmla="*/ 1091226070 w 513"/>
                <a:gd name="T71" fmla="*/ 201612473 h 80"/>
                <a:gd name="T72" fmla="*/ 1121467912 w 513"/>
                <a:gd name="T73" fmla="*/ 40322497 h 80"/>
                <a:gd name="T74" fmla="*/ 1151709754 w 513"/>
                <a:gd name="T75" fmla="*/ 120967503 h 80"/>
                <a:gd name="T76" fmla="*/ 1181951596 w 513"/>
                <a:gd name="T77" fmla="*/ 80644994 h 80"/>
                <a:gd name="T78" fmla="*/ 1212193438 w 513"/>
                <a:gd name="T79" fmla="*/ 171370609 h 80"/>
                <a:gd name="T80" fmla="*/ 1242435280 w 513"/>
                <a:gd name="T81" fmla="*/ 120967503 h 80"/>
                <a:gd name="T82" fmla="*/ 1272677122 w 513"/>
                <a:gd name="T83" fmla="*/ 40322497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0"/>
                <a:gd name="T128" fmla="*/ 513 w 513"/>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0">
                  <a:moveTo>
                    <a:pt x="0" y="48"/>
                  </a:moveTo>
                  <a:lnTo>
                    <a:pt x="8" y="56"/>
                  </a:lnTo>
                  <a:lnTo>
                    <a:pt x="12" y="20"/>
                  </a:lnTo>
                  <a:lnTo>
                    <a:pt x="16" y="40"/>
                  </a:lnTo>
                  <a:lnTo>
                    <a:pt x="20" y="28"/>
                  </a:lnTo>
                  <a:lnTo>
                    <a:pt x="24" y="40"/>
                  </a:lnTo>
                  <a:lnTo>
                    <a:pt x="28" y="40"/>
                  </a:lnTo>
                  <a:lnTo>
                    <a:pt x="32" y="76"/>
                  </a:lnTo>
                  <a:lnTo>
                    <a:pt x="36" y="44"/>
                  </a:lnTo>
                  <a:lnTo>
                    <a:pt x="40" y="48"/>
                  </a:lnTo>
                  <a:lnTo>
                    <a:pt x="44" y="24"/>
                  </a:lnTo>
                  <a:lnTo>
                    <a:pt x="48" y="48"/>
                  </a:lnTo>
                  <a:lnTo>
                    <a:pt x="52" y="32"/>
                  </a:lnTo>
                  <a:lnTo>
                    <a:pt x="56" y="32"/>
                  </a:lnTo>
                  <a:lnTo>
                    <a:pt x="60" y="24"/>
                  </a:lnTo>
                  <a:lnTo>
                    <a:pt x="64" y="60"/>
                  </a:lnTo>
                  <a:lnTo>
                    <a:pt x="68" y="52"/>
                  </a:lnTo>
                  <a:lnTo>
                    <a:pt x="72" y="68"/>
                  </a:lnTo>
                  <a:lnTo>
                    <a:pt x="76" y="76"/>
                  </a:lnTo>
                  <a:lnTo>
                    <a:pt x="80" y="44"/>
                  </a:lnTo>
                  <a:lnTo>
                    <a:pt x="84" y="44"/>
                  </a:lnTo>
                  <a:lnTo>
                    <a:pt x="88" y="44"/>
                  </a:lnTo>
                  <a:lnTo>
                    <a:pt x="92" y="44"/>
                  </a:lnTo>
                  <a:lnTo>
                    <a:pt x="96" y="24"/>
                  </a:lnTo>
                  <a:lnTo>
                    <a:pt x="100" y="36"/>
                  </a:lnTo>
                  <a:lnTo>
                    <a:pt x="104" y="24"/>
                  </a:lnTo>
                  <a:lnTo>
                    <a:pt x="108" y="32"/>
                  </a:lnTo>
                  <a:lnTo>
                    <a:pt x="112" y="32"/>
                  </a:lnTo>
                  <a:lnTo>
                    <a:pt x="116" y="48"/>
                  </a:lnTo>
                  <a:lnTo>
                    <a:pt x="120" y="32"/>
                  </a:lnTo>
                  <a:lnTo>
                    <a:pt x="124" y="36"/>
                  </a:lnTo>
                  <a:lnTo>
                    <a:pt x="128" y="28"/>
                  </a:lnTo>
                  <a:lnTo>
                    <a:pt x="132" y="16"/>
                  </a:lnTo>
                  <a:lnTo>
                    <a:pt x="136" y="28"/>
                  </a:lnTo>
                  <a:lnTo>
                    <a:pt x="140" y="0"/>
                  </a:lnTo>
                  <a:lnTo>
                    <a:pt x="144" y="52"/>
                  </a:lnTo>
                  <a:lnTo>
                    <a:pt x="148" y="24"/>
                  </a:lnTo>
                  <a:lnTo>
                    <a:pt x="152" y="44"/>
                  </a:lnTo>
                  <a:lnTo>
                    <a:pt x="156" y="36"/>
                  </a:lnTo>
                  <a:lnTo>
                    <a:pt x="160" y="72"/>
                  </a:lnTo>
                  <a:lnTo>
                    <a:pt x="164" y="24"/>
                  </a:lnTo>
                  <a:lnTo>
                    <a:pt x="168" y="72"/>
                  </a:lnTo>
                  <a:lnTo>
                    <a:pt x="172" y="32"/>
                  </a:lnTo>
                  <a:lnTo>
                    <a:pt x="176" y="60"/>
                  </a:lnTo>
                  <a:lnTo>
                    <a:pt x="180" y="28"/>
                  </a:lnTo>
                  <a:lnTo>
                    <a:pt x="184" y="52"/>
                  </a:lnTo>
                  <a:lnTo>
                    <a:pt x="188" y="64"/>
                  </a:lnTo>
                  <a:lnTo>
                    <a:pt x="192" y="28"/>
                  </a:lnTo>
                  <a:lnTo>
                    <a:pt x="196" y="52"/>
                  </a:lnTo>
                  <a:lnTo>
                    <a:pt x="200" y="24"/>
                  </a:lnTo>
                  <a:lnTo>
                    <a:pt x="204" y="24"/>
                  </a:lnTo>
                  <a:lnTo>
                    <a:pt x="208" y="32"/>
                  </a:lnTo>
                  <a:lnTo>
                    <a:pt x="212" y="28"/>
                  </a:lnTo>
                  <a:lnTo>
                    <a:pt x="216" y="28"/>
                  </a:lnTo>
                  <a:lnTo>
                    <a:pt x="220" y="52"/>
                  </a:lnTo>
                  <a:lnTo>
                    <a:pt x="224" y="16"/>
                  </a:lnTo>
                  <a:lnTo>
                    <a:pt x="228" y="44"/>
                  </a:lnTo>
                  <a:lnTo>
                    <a:pt x="232" y="32"/>
                  </a:lnTo>
                  <a:lnTo>
                    <a:pt x="236" y="32"/>
                  </a:lnTo>
                  <a:lnTo>
                    <a:pt x="240" y="36"/>
                  </a:lnTo>
                  <a:lnTo>
                    <a:pt x="244" y="52"/>
                  </a:lnTo>
                  <a:lnTo>
                    <a:pt x="248" y="56"/>
                  </a:lnTo>
                  <a:lnTo>
                    <a:pt x="252" y="60"/>
                  </a:lnTo>
                  <a:lnTo>
                    <a:pt x="256" y="52"/>
                  </a:lnTo>
                  <a:lnTo>
                    <a:pt x="260" y="56"/>
                  </a:lnTo>
                  <a:lnTo>
                    <a:pt x="264" y="56"/>
                  </a:lnTo>
                  <a:lnTo>
                    <a:pt x="268" y="40"/>
                  </a:lnTo>
                  <a:lnTo>
                    <a:pt x="272" y="12"/>
                  </a:lnTo>
                  <a:lnTo>
                    <a:pt x="276" y="36"/>
                  </a:lnTo>
                  <a:lnTo>
                    <a:pt x="280" y="56"/>
                  </a:lnTo>
                  <a:lnTo>
                    <a:pt x="284" y="32"/>
                  </a:lnTo>
                  <a:lnTo>
                    <a:pt x="288" y="48"/>
                  </a:lnTo>
                  <a:lnTo>
                    <a:pt x="292" y="48"/>
                  </a:lnTo>
                  <a:lnTo>
                    <a:pt x="296" y="60"/>
                  </a:lnTo>
                  <a:lnTo>
                    <a:pt x="300" y="60"/>
                  </a:lnTo>
                  <a:lnTo>
                    <a:pt x="304" y="48"/>
                  </a:lnTo>
                  <a:lnTo>
                    <a:pt x="308" y="28"/>
                  </a:lnTo>
                  <a:lnTo>
                    <a:pt x="312" y="24"/>
                  </a:lnTo>
                  <a:lnTo>
                    <a:pt x="316" y="32"/>
                  </a:lnTo>
                  <a:lnTo>
                    <a:pt x="320" y="40"/>
                  </a:lnTo>
                  <a:lnTo>
                    <a:pt x="324" y="32"/>
                  </a:lnTo>
                  <a:lnTo>
                    <a:pt x="329" y="60"/>
                  </a:lnTo>
                  <a:lnTo>
                    <a:pt x="333" y="16"/>
                  </a:lnTo>
                  <a:lnTo>
                    <a:pt x="337" y="52"/>
                  </a:lnTo>
                  <a:lnTo>
                    <a:pt x="341" y="40"/>
                  </a:lnTo>
                  <a:lnTo>
                    <a:pt x="345" y="60"/>
                  </a:lnTo>
                  <a:lnTo>
                    <a:pt x="349" y="12"/>
                  </a:lnTo>
                  <a:lnTo>
                    <a:pt x="353" y="60"/>
                  </a:lnTo>
                  <a:lnTo>
                    <a:pt x="357" y="36"/>
                  </a:lnTo>
                  <a:lnTo>
                    <a:pt x="361" y="24"/>
                  </a:lnTo>
                  <a:lnTo>
                    <a:pt x="365" y="48"/>
                  </a:lnTo>
                  <a:lnTo>
                    <a:pt x="369" y="28"/>
                  </a:lnTo>
                  <a:lnTo>
                    <a:pt x="373" y="32"/>
                  </a:lnTo>
                  <a:lnTo>
                    <a:pt x="377" y="12"/>
                  </a:lnTo>
                  <a:lnTo>
                    <a:pt x="381" y="36"/>
                  </a:lnTo>
                  <a:lnTo>
                    <a:pt x="385" y="32"/>
                  </a:lnTo>
                  <a:lnTo>
                    <a:pt x="389" y="64"/>
                  </a:lnTo>
                  <a:lnTo>
                    <a:pt x="393" y="60"/>
                  </a:lnTo>
                  <a:lnTo>
                    <a:pt x="397" y="44"/>
                  </a:lnTo>
                  <a:lnTo>
                    <a:pt x="401" y="60"/>
                  </a:lnTo>
                  <a:lnTo>
                    <a:pt x="405" y="24"/>
                  </a:lnTo>
                  <a:lnTo>
                    <a:pt x="409" y="40"/>
                  </a:lnTo>
                  <a:lnTo>
                    <a:pt x="413" y="28"/>
                  </a:lnTo>
                  <a:lnTo>
                    <a:pt x="417" y="48"/>
                  </a:lnTo>
                  <a:lnTo>
                    <a:pt x="421" y="28"/>
                  </a:lnTo>
                  <a:lnTo>
                    <a:pt x="425" y="56"/>
                  </a:lnTo>
                  <a:lnTo>
                    <a:pt x="429" y="36"/>
                  </a:lnTo>
                  <a:lnTo>
                    <a:pt x="433" y="80"/>
                  </a:lnTo>
                  <a:lnTo>
                    <a:pt x="437" y="20"/>
                  </a:lnTo>
                  <a:lnTo>
                    <a:pt x="441" y="32"/>
                  </a:lnTo>
                  <a:lnTo>
                    <a:pt x="445" y="16"/>
                  </a:lnTo>
                  <a:lnTo>
                    <a:pt x="449" y="68"/>
                  </a:lnTo>
                  <a:lnTo>
                    <a:pt x="453" y="16"/>
                  </a:lnTo>
                  <a:lnTo>
                    <a:pt x="457" y="48"/>
                  </a:lnTo>
                  <a:lnTo>
                    <a:pt x="461" y="28"/>
                  </a:lnTo>
                  <a:lnTo>
                    <a:pt x="465" y="12"/>
                  </a:lnTo>
                  <a:lnTo>
                    <a:pt x="469" y="32"/>
                  </a:lnTo>
                  <a:lnTo>
                    <a:pt x="473" y="68"/>
                  </a:lnTo>
                  <a:lnTo>
                    <a:pt x="477" y="40"/>
                  </a:lnTo>
                  <a:lnTo>
                    <a:pt x="481" y="68"/>
                  </a:lnTo>
                  <a:lnTo>
                    <a:pt x="485" y="52"/>
                  </a:lnTo>
                  <a:lnTo>
                    <a:pt x="489" y="56"/>
                  </a:lnTo>
                  <a:lnTo>
                    <a:pt x="493" y="48"/>
                  </a:lnTo>
                  <a:lnTo>
                    <a:pt x="497" y="44"/>
                  </a:lnTo>
                  <a:lnTo>
                    <a:pt x="501" y="40"/>
                  </a:lnTo>
                  <a:lnTo>
                    <a:pt x="505" y="16"/>
                  </a:lnTo>
                  <a:lnTo>
                    <a:pt x="509" y="24"/>
                  </a:lnTo>
                  <a:lnTo>
                    <a:pt x="513" y="28"/>
                  </a:lnTo>
                </a:path>
              </a:pathLst>
            </a:custGeom>
            <a:noFill/>
            <a:ln w="0">
              <a:solidFill>
                <a:srgbClr val="BFBF00"/>
              </a:solidFill>
              <a:prstDash val="solid"/>
              <a:round/>
              <a:headEnd/>
              <a:tailEnd/>
            </a:ln>
          </p:spPr>
          <p:txBody>
            <a:bodyPr/>
            <a:lstStyle/>
            <a:p>
              <a:endParaRPr lang="en-GB"/>
            </a:p>
          </p:txBody>
        </p:sp>
        <p:sp>
          <p:nvSpPr>
            <p:cNvPr id="182" name="Line 207"/>
            <p:cNvSpPr>
              <a:spLocks noChangeShapeType="1"/>
            </p:cNvSpPr>
            <p:nvPr/>
          </p:nvSpPr>
          <p:spPr bwMode="auto">
            <a:xfrm>
              <a:off x="9094539" y="4823743"/>
              <a:ext cx="12700" cy="31750"/>
            </a:xfrm>
            <a:prstGeom prst="line">
              <a:avLst/>
            </a:prstGeom>
            <a:noFill/>
            <a:ln w="0">
              <a:solidFill>
                <a:srgbClr val="BFBF00"/>
              </a:solidFill>
              <a:round/>
              <a:headEnd/>
              <a:tailEnd/>
            </a:ln>
          </p:spPr>
          <p:txBody>
            <a:bodyPr/>
            <a:lstStyle/>
            <a:p>
              <a:endParaRPr lang="en-GB"/>
            </a:p>
          </p:txBody>
        </p:sp>
        <p:sp>
          <p:nvSpPr>
            <p:cNvPr id="183" name="Freeform 208"/>
            <p:cNvSpPr>
              <a:spLocks/>
            </p:cNvSpPr>
            <p:nvPr/>
          </p:nvSpPr>
          <p:spPr bwMode="auto">
            <a:xfrm>
              <a:off x="7473702" y="4220493"/>
              <a:ext cx="806450" cy="1244600"/>
            </a:xfrm>
            <a:custGeom>
              <a:avLst/>
              <a:gdLst>
                <a:gd name="T0" fmla="*/ 20161251 w 508"/>
                <a:gd name="T1" fmla="*/ 856853255 h 784"/>
                <a:gd name="T2" fmla="*/ 50403125 w 508"/>
                <a:gd name="T3" fmla="*/ 282257511 h 784"/>
                <a:gd name="T4" fmla="*/ 80645005 w 508"/>
                <a:gd name="T5" fmla="*/ 40322500 h 784"/>
                <a:gd name="T6" fmla="*/ 110886898 w 508"/>
                <a:gd name="T7" fmla="*/ 20161250 h 784"/>
                <a:gd name="T8" fmla="*/ 141128766 w 508"/>
                <a:gd name="T9" fmla="*/ 705643729 h 784"/>
                <a:gd name="T10" fmla="*/ 171370633 w 508"/>
                <a:gd name="T11" fmla="*/ 786288704 h 784"/>
                <a:gd name="T12" fmla="*/ 201612501 w 508"/>
                <a:gd name="T13" fmla="*/ 1129030045 h 784"/>
                <a:gd name="T14" fmla="*/ 231854419 w 508"/>
                <a:gd name="T15" fmla="*/ 1048385070 h 784"/>
                <a:gd name="T16" fmla="*/ 262096286 w 508"/>
                <a:gd name="T17" fmla="*/ 776208082 h 784"/>
                <a:gd name="T18" fmla="*/ 292338154 w 508"/>
                <a:gd name="T19" fmla="*/ 997981961 h 784"/>
                <a:gd name="T20" fmla="*/ 322580022 w 508"/>
                <a:gd name="T21" fmla="*/ 1471771189 h 784"/>
                <a:gd name="T22" fmla="*/ 352821889 w 508"/>
                <a:gd name="T23" fmla="*/ 1592738651 h 784"/>
                <a:gd name="T24" fmla="*/ 383063757 w 508"/>
                <a:gd name="T25" fmla="*/ 1854835216 h 784"/>
                <a:gd name="T26" fmla="*/ 413305625 w 508"/>
                <a:gd name="T27" fmla="*/ 1602819273 h 784"/>
                <a:gd name="T28" fmla="*/ 443547592 w 508"/>
                <a:gd name="T29" fmla="*/ 1360884348 h 784"/>
                <a:gd name="T30" fmla="*/ 473789460 w 508"/>
                <a:gd name="T31" fmla="*/ 1290319995 h 784"/>
                <a:gd name="T32" fmla="*/ 504031327 w 508"/>
                <a:gd name="T33" fmla="*/ 1552416163 h 784"/>
                <a:gd name="T34" fmla="*/ 534273195 w 508"/>
                <a:gd name="T35" fmla="*/ 1653222382 h 784"/>
                <a:gd name="T36" fmla="*/ 564515063 w 508"/>
                <a:gd name="T37" fmla="*/ 1320561861 h 784"/>
                <a:gd name="T38" fmla="*/ 594756931 w 508"/>
                <a:gd name="T39" fmla="*/ 725804972 h 784"/>
                <a:gd name="T40" fmla="*/ 624998798 w 508"/>
                <a:gd name="T41" fmla="*/ 927417608 h 784"/>
                <a:gd name="T42" fmla="*/ 655240666 w 508"/>
                <a:gd name="T43" fmla="*/ 1431448701 h 784"/>
                <a:gd name="T44" fmla="*/ 685482534 w 508"/>
                <a:gd name="T45" fmla="*/ 1481851810 h 784"/>
                <a:gd name="T46" fmla="*/ 715724401 w 508"/>
                <a:gd name="T47" fmla="*/ 917336986 h 784"/>
                <a:gd name="T48" fmla="*/ 745966269 w 508"/>
                <a:gd name="T49" fmla="*/ 786288704 h 784"/>
                <a:gd name="T50" fmla="*/ 776208137 w 508"/>
                <a:gd name="T51" fmla="*/ 534273157 h 784"/>
                <a:gd name="T52" fmla="*/ 806450005 w 508"/>
                <a:gd name="T53" fmla="*/ 826611191 h 784"/>
                <a:gd name="T54" fmla="*/ 836692071 w 508"/>
                <a:gd name="T55" fmla="*/ 786288704 h 784"/>
                <a:gd name="T56" fmla="*/ 866933939 w 508"/>
                <a:gd name="T57" fmla="*/ 403224974 h 784"/>
                <a:gd name="T58" fmla="*/ 897175806 w 508"/>
                <a:gd name="T59" fmla="*/ 241935024 h 784"/>
                <a:gd name="T60" fmla="*/ 927417674 w 508"/>
                <a:gd name="T61" fmla="*/ 302418755 h 784"/>
                <a:gd name="T62" fmla="*/ 957659542 w 508"/>
                <a:gd name="T63" fmla="*/ 433466938 h 784"/>
                <a:gd name="T64" fmla="*/ 987901409 w 508"/>
                <a:gd name="T65" fmla="*/ 604837510 h 784"/>
                <a:gd name="T66" fmla="*/ 1018143277 w 508"/>
                <a:gd name="T67" fmla="*/ 252015646 h 784"/>
                <a:gd name="T68" fmla="*/ 1048385145 w 508"/>
                <a:gd name="T69" fmla="*/ 171370621 h 784"/>
                <a:gd name="T70" fmla="*/ 1078627013 w 508"/>
                <a:gd name="T71" fmla="*/ 1018143205 h 784"/>
                <a:gd name="T72" fmla="*/ 1108868880 w 508"/>
                <a:gd name="T73" fmla="*/ 655240619 h 784"/>
                <a:gd name="T74" fmla="*/ 1139110748 w 508"/>
                <a:gd name="T75" fmla="*/ 302418755 h 784"/>
                <a:gd name="T76" fmla="*/ 1169352616 w 508"/>
                <a:gd name="T77" fmla="*/ 604837510 h 784"/>
                <a:gd name="T78" fmla="*/ 1199594484 w 508"/>
                <a:gd name="T79" fmla="*/ 877014499 h 784"/>
                <a:gd name="T80" fmla="*/ 1229836351 w 508"/>
                <a:gd name="T81" fmla="*/ 1108868802 h 784"/>
                <a:gd name="T82" fmla="*/ 1260078219 w 508"/>
                <a:gd name="T83" fmla="*/ 1381045592 h 7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84"/>
                <a:gd name="T128" fmla="*/ 508 w 508"/>
                <a:gd name="T129" fmla="*/ 784 h 7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84">
                  <a:moveTo>
                    <a:pt x="0" y="392"/>
                  </a:moveTo>
                  <a:lnTo>
                    <a:pt x="4" y="384"/>
                  </a:lnTo>
                  <a:lnTo>
                    <a:pt x="8" y="340"/>
                  </a:lnTo>
                  <a:lnTo>
                    <a:pt x="12" y="256"/>
                  </a:lnTo>
                  <a:lnTo>
                    <a:pt x="16" y="144"/>
                  </a:lnTo>
                  <a:lnTo>
                    <a:pt x="20" y="112"/>
                  </a:lnTo>
                  <a:lnTo>
                    <a:pt x="24" y="84"/>
                  </a:lnTo>
                  <a:lnTo>
                    <a:pt x="28" y="28"/>
                  </a:lnTo>
                  <a:lnTo>
                    <a:pt x="32" y="16"/>
                  </a:lnTo>
                  <a:lnTo>
                    <a:pt x="36" y="0"/>
                  </a:lnTo>
                  <a:lnTo>
                    <a:pt x="40" y="48"/>
                  </a:lnTo>
                  <a:lnTo>
                    <a:pt x="44" y="8"/>
                  </a:lnTo>
                  <a:lnTo>
                    <a:pt x="48" y="64"/>
                  </a:lnTo>
                  <a:lnTo>
                    <a:pt x="52" y="272"/>
                  </a:lnTo>
                  <a:lnTo>
                    <a:pt x="56" y="280"/>
                  </a:lnTo>
                  <a:lnTo>
                    <a:pt x="60" y="304"/>
                  </a:lnTo>
                  <a:lnTo>
                    <a:pt x="64" y="352"/>
                  </a:lnTo>
                  <a:lnTo>
                    <a:pt x="68" y="312"/>
                  </a:lnTo>
                  <a:lnTo>
                    <a:pt x="72" y="416"/>
                  </a:lnTo>
                  <a:lnTo>
                    <a:pt x="76" y="408"/>
                  </a:lnTo>
                  <a:lnTo>
                    <a:pt x="80" y="448"/>
                  </a:lnTo>
                  <a:lnTo>
                    <a:pt x="84" y="424"/>
                  </a:lnTo>
                  <a:lnTo>
                    <a:pt x="88" y="380"/>
                  </a:lnTo>
                  <a:lnTo>
                    <a:pt x="92" y="416"/>
                  </a:lnTo>
                  <a:lnTo>
                    <a:pt x="96" y="420"/>
                  </a:lnTo>
                  <a:lnTo>
                    <a:pt x="100" y="352"/>
                  </a:lnTo>
                  <a:lnTo>
                    <a:pt x="104" y="308"/>
                  </a:lnTo>
                  <a:lnTo>
                    <a:pt x="108" y="288"/>
                  </a:lnTo>
                  <a:lnTo>
                    <a:pt x="112" y="316"/>
                  </a:lnTo>
                  <a:lnTo>
                    <a:pt x="116" y="396"/>
                  </a:lnTo>
                  <a:lnTo>
                    <a:pt x="120" y="520"/>
                  </a:lnTo>
                  <a:lnTo>
                    <a:pt x="124" y="536"/>
                  </a:lnTo>
                  <a:lnTo>
                    <a:pt x="128" y="584"/>
                  </a:lnTo>
                  <a:lnTo>
                    <a:pt x="132" y="592"/>
                  </a:lnTo>
                  <a:lnTo>
                    <a:pt x="136" y="664"/>
                  </a:lnTo>
                  <a:lnTo>
                    <a:pt x="140" y="632"/>
                  </a:lnTo>
                  <a:lnTo>
                    <a:pt x="144" y="784"/>
                  </a:lnTo>
                  <a:lnTo>
                    <a:pt x="148" y="764"/>
                  </a:lnTo>
                  <a:lnTo>
                    <a:pt x="152" y="736"/>
                  </a:lnTo>
                  <a:lnTo>
                    <a:pt x="156" y="744"/>
                  </a:lnTo>
                  <a:lnTo>
                    <a:pt x="160" y="728"/>
                  </a:lnTo>
                  <a:lnTo>
                    <a:pt x="164" y="636"/>
                  </a:lnTo>
                  <a:lnTo>
                    <a:pt x="168" y="608"/>
                  </a:lnTo>
                  <a:lnTo>
                    <a:pt x="172" y="548"/>
                  </a:lnTo>
                  <a:lnTo>
                    <a:pt x="176" y="540"/>
                  </a:lnTo>
                  <a:lnTo>
                    <a:pt x="180" y="512"/>
                  </a:lnTo>
                  <a:lnTo>
                    <a:pt x="184" y="528"/>
                  </a:lnTo>
                  <a:lnTo>
                    <a:pt x="188" y="512"/>
                  </a:lnTo>
                  <a:lnTo>
                    <a:pt x="192" y="524"/>
                  </a:lnTo>
                  <a:lnTo>
                    <a:pt x="196" y="564"/>
                  </a:lnTo>
                  <a:lnTo>
                    <a:pt x="200" y="616"/>
                  </a:lnTo>
                  <a:lnTo>
                    <a:pt x="204" y="568"/>
                  </a:lnTo>
                  <a:lnTo>
                    <a:pt x="208" y="596"/>
                  </a:lnTo>
                  <a:lnTo>
                    <a:pt x="212" y="656"/>
                  </a:lnTo>
                  <a:lnTo>
                    <a:pt x="216" y="628"/>
                  </a:lnTo>
                  <a:lnTo>
                    <a:pt x="220" y="620"/>
                  </a:lnTo>
                  <a:lnTo>
                    <a:pt x="224" y="524"/>
                  </a:lnTo>
                  <a:lnTo>
                    <a:pt x="228" y="456"/>
                  </a:lnTo>
                  <a:lnTo>
                    <a:pt x="232" y="400"/>
                  </a:lnTo>
                  <a:lnTo>
                    <a:pt x="236" y="288"/>
                  </a:lnTo>
                  <a:lnTo>
                    <a:pt x="240" y="316"/>
                  </a:lnTo>
                  <a:lnTo>
                    <a:pt x="244" y="292"/>
                  </a:lnTo>
                  <a:lnTo>
                    <a:pt x="248" y="368"/>
                  </a:lnTo>
                  <a:lnTo>
                    <a:pt x="252" y="524"/>
                  </a:lnTo>
                  <a:lnTo>
                    <a:pt x="256" y="524"/>
                  </a:lnTo>
                  <a:lnTo>
                    <a:pt x="260" y="568"/>
                  </a:lnTo>
                  <a:lnTo>
                    <a:pt x="264" y="596"/>
                  </a:lnTo>
                  <a:lnTo>
                    <a:pt x="268" y="576"/>
                  </a:lnTo>
                  <a:lnTo>
                    <a:pt x="272" y="588"/>
                  </a:lnTo>
                  <a:lnTo>
                    <a:pt x="276" y="488"/>
                  </a:lnTo>
                  <a:lnTo>
                    <a:pt x="280" y="412"/>
                  </a:lnTo>
                  <a:lnTo>
                    <a:pt x="284" y="364"/>
                  </a:lnTo>
                  <a:lnTo>
                    <a:pt x="288" y="276"/>
                  </a:lnTo>
                  <a:lnTo>
                    <a:pt x="292" y="296"/>
                  </a:lnTo>
                  <a:lnTo>
                    <a:pt x="296" y="312"/>
                  </a:lnTo>
                  <a:lnTo>
                    <a:pt x="300" y="264"/>
                  </a:lnTo>
                  <a:lnTo>
                    <a:pt x="304" y="180"/>
                  </a:lnTo>
                  <a:lnTo>
                    <a:pt x="308" y="212"/>
                  </a:lnTo>
                  <a:lnTo>
                    <a:pt x="312" y="276"/>
                  </a:lnTo>
                  <a:lnTo>
                    <a:pt x="316" y="324"/>
                  </a:lnTo>
                  <a:lnTo>
                    <a:pt x="320" y="328"/>
                  </a:lnTo>
                  <a:lnTo>
                    <a:pt x="324" y="380"/>
                  </a:lnTo>
                  <a:lnTo>
                    <a:pt x="328" y="336"/>
                  </a:lnTo>
                  <a:lnTo>
                    <a:pt x="332" y="312"/>
                  </a:lnTo>
                  <a:lnTo>
                    <a:pt x="336" y="276"/>
                  </a:lnTo>
                  <a:lnTo>
                    <a:pt x="340" y="276"/>
                  </a:lnTo>
                  <a:lnTo>
                    <a:pt x="344" y="160"/>
                  </a:lnTo>
                  <a:lnTo>
                    <a:pt x="348" y="136"/>
                  </a:lnTo>
                  <a:lnTo>
                    <a:pt x="352" y="124"/>
                  </a:lnTo>
                  <a:lnTo>
                    <a:pt x="356" y="96"/>
                  </a:lnTo>
                  <a:lnTo>
                    <a:pt x="360" y="108"/>
                  </a:lnTo>
                  <a:lnTo>
                    <a:pt x="364" y="168"/>
                  </a:lnTo>
                  <a:lnTo>
                    <a:pt x="368" y="120"/>
                  </a:lnTo>
                  <a:lnTo>
                    <a:pt x="372" y="80"/>
                  </a:lnTo>
                  <a:lnTo>
                    <a:pt x="376" y="72"/>
                  </a:lnTo>
                  <a:lnTo>
                    <a:pt x="380" y="172"/>
                  </a:lnTo>
                  <a:lnTo>
                    <a:pt x="384" y="160"/>
                  </a:lnTo>
                  <a:lnTo>
                    <a:pt x="388" y="144"/>
                  </a:lnTo>
                  <a:lnTo>
                    <a:pt x="392" y="240"/>
                  </a:lnTo>
                  <a:lnTo>
                    <a:pt x="396" y="188"/>
                  </a:lnTo>
                  <a:lnTo>
                    <a:pt x="400" y="184"/>
                  </a:lnTo>
                  <a:lnTo>
                    <a:pt x="404" y="100"/>
                  </a:lnTo>
                  <a:lnTo>
                    <a:pt x="408" y="60"/>
                  </a:lnTo>
                  <a:lnTo>
                    <a:pt x="412" y="32"/>
                  </a:lnTo>
                  <a:lnTo>
                    <a:pt x="416" y="68"/>
                  </a:lnTo>
                  <a:lnTo>
                    <a:pt x="420" y="160"/>
                  </a:lnTo>
                  <a:lnTo>
                    <a:pt x="424" y="332"/>
                  </a:lnTo>
                  <a:lnTo>
                    <a:pt x="428" y="404"/>
                  </a:lnTo>
                  <a:lnTo>
                    <a:pt x="432" y="420"/>
                  </a:lnTo>
                  <a:lnTo>
                    <a:pt x="436" y="360"/>
                  </a:lnTo>
                  <a:lnTo>
                    <a:pt x="440" y="260"/>
                  </a:lnTo>
                  <a:lnTo>
                    <a:pt x="444" y="240"/>
                  </a:lnTo>
                  <a:lnTo>
                    <a:pt x="448" y="152"/>
                  </a:lnTo>
                  <a:lnTo>
                    <a:pt x="452" y="120"/>
                  </a:lnTo>
                  <a:lnTo>
                    <a:pt x="456" y="216"/>
                  </a:lnTo>
                  <a:lnTo>
                    <a:pt x="460" y="232"/>
                  </a:lnTo>
                  <a:lnTo>
                    <a:pt x="464" y="240"/>
                  </a:lnTo>
                  <a:lnTo>
                    <a:pt x="468" y="276"/>
                  </a:lnTo>
                  <a:lnTo>
                    <a:pt x="472" y="324"/>
                  </a:lnTo>
                  <a:lnTo>
                    <a:pt x="476" y="348"/>
                  </a:lnTo>
                  <a:lnTo>
                    <a:pt x="480" y="384"/>
                  </a:lnTo>
                  <a:lnTo>
                    <a:pt x="484" y="440"/>
                  </a:lnTo>
                  <a:lnTo>
                    <a:pt x="488" y="440"/>
                  </a:lnTo>
                  <a:lnTo>
                    <a:pt x="492" y="464"/>
                  </a:lnTo>
                  <a:lnTo>
                    <a:pt x="496" y="480"/>
                  </a:lnTo>
                  <a:lnTo>
                    <a:pt x="500" y="548"/>
                  </a:lnTo>
                  <a:lnTo>
                    <a:pt x="504" y="628"/>
                  </a:lnTo>
                  <a:lnTo>
                    <a:pt x="508" y="600"/>
                  </a:lnTo>
                </a:path>
              </a:pathLst>
            </a:custGeom>
            <a:noFill/>
            <a:ln w="0">
              <a:solidFill>
                <a:srgbClr val="3F3F3F"/>
              </a:solidFill>
              <a:prstDash val="solid"/>
              <a:round/>
              <a:headEnd/>
              <a:tailEnd/>
            </a:ln>
          </p:spPr>
          <p:txBody>
            <a:bodyPr/>
            <a:lstStyle/>
            <a:p>
              <a:endParaRPr lang="en-GB"/>
            </a:p>
          </p:txBody>
        </p:sp>
        <p:sp>
          <p:nvSpPr>
            <p:cNvPr id="184" name="Freeform 209"/>
            <p:cNvSpPr>
              <a:spLocks/>
            </p:cNvSpPr>
            <p:nvPr/>
          </p:nvSpPr>
          <p:spPr bwMode="auto">
            <a:xfrm>
              <a:off x="8280152" y="4537993"/>
              <a:ext cx="814387" cy="946150"/>
            </a:xfrm>
            <a:custGeom>
              <a:avLst/>
              <a:gdLst>
                <a:gd name="T0" fmla="*/ 30241854 w 513"/>
                <a:gd name="T1" fmla="*/ 1038304347 h 596"/>
                <a:gd name="T2" fmla="*/ 60483709 w 513"/>
                <a:gd name="T3" fmla="*/ 1350803594 h 596"/>
                <a:gd name="T4" fmla="*/ 90725551 w 513"/>
                <a:gd name="T5" fmla="*/ 1018143105 h 596"/>
                <a:gd name="T6" fmla="*/ 120967418 w 513"/>
                <a:gd name="T7" fmla="*/ 423386275 h 596"/>
                <a:gd name="T8" fmla="*/ 151209260 w 513"/>
                <a:gd name="T9" fmla="*/ 483870000 h 596"/>
                <a:gd name="T10" fmla="*/ 181451102 w 513"/>
                <a:gd name="T11" fmla="*/ 332660588 h 596"/>
                <a:gd name="T12" fmla="*/ 211692994 w 513"/>
                <a:gd name="T13" fmla="*/ 0 h 596"/>
                <a:gd name="T14" fmla="*/ 241934836 w 513"/>
                <a:gd name="T15" fmla="*/ 231854379 h 596"/>
                <a:gd name="T16" fmla="*/ 272176678 w 513"/>
                <a:gd name="T17" fmla="*/ 483870000 h 596"/>
                <a:gd name="T18" fmla="*/ 302418520 w 513"/>
                <a:gd name="T19" fmla="*/ 534273105 h 596"/>
                <a:gd name="T20" fmla="*/ 332660362 w 513"/>
                <a:gd name="T21" fmla="*/ 292338104 h 596"/>
                <a:gd name="T22" fmla="*/ 362902204 w 513"/>
                <a:gd name="T23" fmla="*/ 887095033 h 596"/>
                <a:gd name="T24" fmla="*/ 393144046 w 513"/>
                <a:gd name="T25" fmla="*/ 1229836143 h 596"/>
                <a:gd name="T26" fmla="*/ 423385987 w 513"/>
                <a:gd name="T27" fmla="*/ 1159271797 h 596"/>
                <a:gd name="T28" fmla="*/ 453627829 w 513"/>
                <a:gd name="T29" fmla="*/ 645159934 h 596"/>
                <a:gd name="T30" fmla="*/ 483869671 w 513"/>
                <a:gd name="T31" fmla="*/ 624998692 h 596"/>
                <a:gd name="T32" fmla="*/ 514111513 w 513"/>
                <a:gd name="T33" fmla="*/ 705643659 h 596"/>
                <a:gd name="T34" fmla="*/ 544353355 w 513"/>
                <a:gd name="T35" fmla="*/ 1018143105 h 596"/>
                <a:gd name="T36" fmla="*/ 574595197 w 513"/>
                <a:gd name="T37" fmla="*/ 1401206698 h 596"/>
                <a:gd name="T38" fmla="*/ 604837039 w 513"/>
                <a:gd name="T39" fmla="*/ 1260078006 h 596"/>
                <a:gd name="T40" fmla="*/ 635078881 w 513"/>
                <a:gd name="T41" fmla="*/ 907256275 h 596"/>
                <a:gd name="T42" fmla="*/ 665320723 w 513"/>
                <a:gd name="T43" fmla="*/ 846772550 h 596"/>
                <a:gd name="T44" fmla="*/ 695562565 w 513"/>
                <a:gd name="T45" fmla="*/ 675401797 h 596"/>
                <a:gd name="T46" fmla="*/ 725804407 w 513"/>
                <a:gd name="T47" fmla="*/ 715724280 h 596"/>
                <a:gd name="T48" fmla="*/ 756046249 w 513"/>
                <a:gd name="T49" fmla="*/ 393144313 h 596"/>
                <a:gd name="T50" fmla="*/ 786288091 w 513"/>
                <a:gd name="T51" fmla="*/ 241935000 h 596"/>
                <a:gd name="T52" fmla="*/ 816529934 w 513"/>
                <a:gd name="T53" fmla="*/ 453628138 h 596"/>
                <a:gd name="T54" fmla="*/ 849291334 w 513"/>
                <a:gd name="T55" fmla="*/ 322579967 h 596"/>
                <a:gd name="T56" fmla="*/ 879533176 w 513"/>
                <a:gd name="T57" fmla="*/ 614918072 h 596"/>
                <a:gd name="T58" fmla="*/ 909775018 w 513"/>
                <a:gd name="T59" fmla="*/ 564514967 h 596"/>
                <a:gd name="T60" fmla="*/ 940016860 w 513"/>
                <a:gd name="T61" fmla="*/ 574595588 h 596"/>
                <a:gd name="T62" fmla="*/ 970258702 w 513"/>
                <a:gd name="T63" fmla="*/ 524192484 h 596"/>
                <a:gd name="T64" fmla="*/ 1000500544 w 513"/>
                <a:gd name="T65" fmla="*/ 322579967 h 596"/>
                <a:gd name="T66" fmla="*/ 1030742386 w 513"/>
                <a:gd name="T67" fmla="*/ 614918072 h 596"/>
                <a:gd name="T68" fmla="*/ 1060984228 w 513"/>
                <a:gd name="T69" fmla="*/ 917336896 h 596"/>
                <a:gd name="T70" fmla="*/ 1091226070 w 513"/>
                <a:gd name="T71" fmla="*/ 675401797 h 596"/>
                <a:gd name="T72" fmla="*/ 1121467912 w 513"/>
                <a:gd name="T73" fmla="*/ 201612467 h 596"/>
                <a:gd name="T74" fmla="*/ 1151709754 w 513"/>
                <a:gd name="T75" fmla="*/ 614918072 h 596"/>
                <a:gd name="T76" fmla="*/ 1181951596 w 513"/>
                <a:gd name="T77" fmla="*/ 887095033 h 596"/>
                <a:gd name="T78" fmla="*/ 1212193438 w 513"/>
                <a:gd name="T79" fmla="*/ 917336896 h 596"/>
                <a:gd name="T80" fmla="*/ 1242435280 w 513"/>
                <a:gd name="T81" fmla="*/ 201612467 h 596"/>
                <a:gd name="T82" fmla="*/ 1272677122 w 513"/>
                <a:gd name="T83" fmla="*/ 10080624 h 5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596"/>
                <a:gd name="T128" fmla="*/ 513 w 513"/>
                <a:gd name="T129" fmla="*/ 596 h 5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596">
                  <a:moveTo>
                    <a:pt x="0" y="400"/>
                  </a:moveTo>
                  <a:lnTo>
                    <a:pt x="8" y="428"/>
                  </a:lnTo>
                  <a:lnTo>
                    <a:pt x="12" y="412"/>
                  </a:lnTo>
                  <a:lnTo>
                    <a:pt x="16" y="480"/>
                  </a:lnTo>
                  <a:lnTo>
                    <a:pt x="20" y="500"/>
                  </a:lnTo>
                  <a:lnTo>
                    <a:pt x="24" y="536"/>
                  </a:lnTo>
                  <a:lnTo>
                    <a:pt x="28" y="528"/>
                  </a:lnTo>
                  <a:lnTo>
                    <a:pt x="32" y="476"/>
                  </a:lnTo>
                  <a:lnTo>
                    <a:pt x="36" y="404"/>
                  </a:lnTo>
                  <a:lnTo>
                    <a:pt x="40" y="332"/>
                  </a:lnTo>
                  <a:lnTo>
                    <a:pt x="44" y="228"/>
                  </a:lnTo>
                  <a:lnTo>
                    <a:pt x="48" y="168"/>
                  </a:lnTo>
                  <a:lnTo>
                    <a:pt x="52" y="180"/>
                  </a:lnTo>
                  <a:lnTo>
                    <a:pt x="56" y="160"/>
                  </a:lnTo>
                  <a:lnTo>
                    <a:pt x="60" y="192"/>
                  </a:lnTo>
                  <a:lnTo>
                    <a:pt x="64" y="236"/>
                  </a:lnTo>
                  <a:lnTo>
                    <a:pt x="68" y="232"/>
                  </a:lnTo>
                  <a:lnTo>
                    <a:pt x="72" y="132"/>
                  </a:lnTo>
                  <a:lnTo>
                    <a:pt x="76" y="136"/>
                  </a:lnTo>
                  <a:lnTo>
                    <a:pt x="80" y="60"/>
                  </a:lnTo>
                  <a:lnTo>
                    <a:pt x="84" y="0"/>
                  </a:lnTo>
                  <a:lnTo>
                    <a:pt x="88" y="24"/>
                  </a:lnTo>
                  <a:lnTo>
                    <a:pt x="92" y="120"/>
                  </a:lnTo>
                  <a:lnTo>
                    <a:pt x="96" y="92"/>
                  </a:lnTo>
                  <a:lnTo>
                    <a:pt x="100" y="104"/>
                  </a:lnTo>
                  <a:lnTo>
                    <a:pt x="104" y="136"/>
                  </a:lnTo>
                  <a:lnTo>
                    <a:pt x="108" y="192"/>
                  </a:lnTo>
                  <a:lnTo>
                    <a:pt x="112" y="204"/>
                  </a:lnTo>
                  <a:lnTo>
                    <a:pt x="116" y="176"/>
                  </a:lnTo>
                  <a:lnTo>
                    <a:pt x="120" y="212"/>
                  </a:lnTo>
                  <a:lnTo>
                    <a:pt x="124" y="136"/>
                  </a:lnTo>
                  <a:lnTo>
                    <a:pt x="128" y="112"/>
                  </a:lnTo>
                  <a:lnTo>
                    <a:pt x="132" y="116"/>
                  </a:lnTo>
                  <a:lnTo>
                    <a:pt x="136" y="240"/>
                  </a:lnTo>
                  <a:lnTo>
                    <a:pt x="140" y="312"/>
                  </a:lnTo>
                  <a:lnTo>
                    <a:pt x="144" y="352"/>
                  </a:lnTo>
                  <a:lnTo>
                    <a:pt x="148" y="412"/>
                  </a:lnTo>
                  <a:lnTo>
                    <a:pt x="152" y="480"/>
                  </a:lnTo>
                  <a:lnTo>
                    <a:pt x="156" y="488"/>
                  </a:lnTo>
                  <a:lnTo>
                    <a:pt x="160" y="560"/>
                  </a:lnTo>
                  <a:lnTo>
                    <a:pt x="164" y="596"/>
                  </a:lnTo>
                  <a:lnTo>
                    <a:pt x="168" y="460"/>
                  </a:lnTo>
                  <a:lnTo>
                    <a:pt x="172" y="428"/>
                  </a:lnTo>
                  <a:lnTo>
                    <a:pt x="176" y="340"/>
                  </a:lnTo>
                  <a:lnTo>
                    <a:pt x="180" y="256"/>
                  </a:lnTo>
                  <a:lnTo>
                    <a:pt x="184" y="276"/>
                  </a:lnTo>
                  <a:lnTo>
                    <a:pt x="188" y="256"/>
                  </a:lnTo>
                  <a:lnTo>
                    <a:pt x="192" y="248"/>
                  </a:lnTo>
                  <a:lnTo>
                    <a:pt x="196" y="244"/>
                  </a:lnTo>
                  <a:lnTo>
                    <a:pt x="200" y="244"/>
                  </a:lnTo>
                  <a:lnTo>
                    <a:pt x="204" y="280"/>
                  </a:lnTo>
                  <a:lnTo>
                    <a:pt x="208" y="276"/>
                  </a:lnTo>
                  <a:lnTo>
                    <a:pt x="212" y="320"/>
                  </a:lnTo>
                  <a:lnTo>
                    <a:pt x="216" y="404"/>
                  </a:lnTo>
                  <a:lnTo>
                    <a:pt x="220" y="440"/>
                  </a:lnTo>
                  <a:lnTo>
                    <a:pt x="224" y="536"/>
                  </a:lnTo>
                  <a:lnTo>
                    <a:pt x="228" y="556"/>
                  </a:lnTo>
                  <a:lnTo>
                    <a:pt x="232" y="560"/>
                  </a:lnTo>
                  <a:lnTo>
                    <a:pt x="236" y="596"/>
                  </a:lnTo>
                  <a:lnTo>
                    <a:pt x="240" y="500"/>
                  </a:lnTo>
                  <a:lnTo>
                    <a:pt x="244" y="456"/>
                  </a:lnTo>
                  <a:lnTo>
                    <a:pt x="248" y="396"/>
                  </a:lnTo>
                  <a:lnTo>
                    <a:pt x="252" y="360"/>
                  </a:lnTo>
                  <a:lnTo>
                    <a:pt x="256" y="308"/>
                  </a:lnTo>
                  <a:lnTo>
                    <a:pt x="260" y="312"/>
                  </a:lnTo>
                  <a:lnTo>
                    <a:pt x="264" y="336"/>
                  </a:lnTo>
                  <a:lnTo>
                    <a:pt x="268" y="300"/>
                  </a:lnTo>
                  <a:lnTo>
                    <a:pt x="272" y="308"/>
                  </a:lnTo>
                  <a:lnTo>
                    <a:pt x="276" y="268"/>
                  </a:lnTo>
                  <a:lnTo>
                    <a:pt x="280" y="292"/>
                  </a:lnTo>
                  <a:lnTo>
                    <a:pt x="284" y="296"/>
                  </a:lnTo>
                  <a:lnTo>
                    <a:pt x="288" y="284"/>
                  </a:lnTo>
                  <a:lnTo>
                    <a:pt x="292" y="280"/>
                  </a:lnTo>
                  <a:lnTo>
                    <a:pt x="296" y="216"/>
                  </a:lnTo>
                  <a:lnTo>
                    <a:pt x="300" y="156"/>
                  </a:lnTo>
                  <a:lnTo>
                    <a:pt x="304" y="104"/>
                  </a:lnTo>
                  <a:lnTo>
                    <a:pt x="308" y="76"/>
                  </a:lnTo>
                  <a:lnTo>
                    <a:pt x="312" y="96"/>
                  </a:lnTo>
                  <a:lnTo>
                    <a:pt x="316" y="152"/>
                  </a:lnTo>
                  <a:lnTo>
                    <a:pt x="320" y="220"/>
                  </a:lnTo>
                  <a:lnTo>
                    <a:pt x="324" y="180"/>
                  </a:lnTo>
                  <a:lnTo>
                    <a:pt x="329" y="148"/>
                  </a:lnTo>
                  <a:lnTo>
                    <a:pt x="333" y="88"/>
                  </a:lnTo>
                  <a:lnTo>
                    <a:pt x="337" y="128"/>
                  </a:lnTo>
                  <a:lnTo>
                    <a:pt x="341" y="168"/>
                  </a:lnTo>
                  <a:lnTo>
                    <a:pt x="345" y="252"/>
                  </a:lnTo>
                  <a:lnTo>
                    <a:pt x="349" y="244"/>
                  </a:lnTo>
                  <a:lnTo>
                    <a:pt x="353" y="328"/>
                  </a:lnTo>
                  <a:lnTo>
                    <a:pt x="357" y="236"/>
                  </a:lnTo>
                  <a:lnTo>
                    <a:pt x="361" y="224"/>
                  </a:lnTo>
                  <a:lnTo>
                    <a:pt x="365" y="284"/>
                  </a:lnTo>
                  <a:lnTo>
                    <a:pt x="369" y="232"/>
                  </a:lnTo>
                  <a:lnTo>
                    <a:pt x="373" y="228"/>
                  </a:lnTo>
                  <a:lnTo>
                    <a:pt x="377" y="240"/>
                  </a:lnTo>
                  <a:lnTo>
                    <a:pt x="381" y="240"/>
                  </a:lnTo>
                  <a:lnTo>
                    <a:pt x="385" y="208"/>
                  </a:lnTo>
                  <a:lnTo>
                    <a:pt x="389" y="176"/>
                  </a:lnTo>
                  <a:lnTo>
                    <a:pt x="393" y="168"/>
                  </a:lnTo>
                  <a:lnTo>
                    <a:pt x="397" y="128"/>
                  </a:lnTo>
                  <a:lnTo>
                    <a:pt x="401" y="204"/>
                  </a:lnTo>
                  <a:lnTo>
                    <a:pt x="405" y="180"/>
                  </a:lnTo>
                  <a:lnTo>
                    <a:pt x="409" y="244"/>
                  </a:lnTo>
                  <a:lnTo>
                    <a:pt x="413" y="320"/>
                  </a:lnTo>
                  <a:lnTo>
                    <a:pt x="417" y="296"/>
                  </a:lnTo>
                  <a:lnTo>
                    <a:pt x="421" y="364"/>
                  </a:lnTo>
                  <a:lnTo>
                    <a:pt x="425" y="356"/>
                  </a:lnTo>
                  <a:lnTo>
                    <a:pt x="429" y="348"/>
                  </a:lnTo>
                  <a:lnTo>
                    <a:pt x="433" y="268"/>
                  </a:lnTo>
                  <a:lnTo>
                    <a:pt x="437" y="220"/>
                  </a:lnTo>
                  <a:lnTo>
                    <a:pt x="441" y="92"/>
                  </a:lnTo>
                  <a:lnTo>
                    <a:pt x="445" y="80"/>
                  </a:lnTo>
                  <a:lnTo>
                    <a:pt x="449" y="136"/>
                  </a:lnTo>
                  <a:lnTo>
                    <a:pt x="453" y="140"/>
                  </a:lnTo>
                  <a:lnTo>
                    <a:pt x="457" y="244"/>
                  </a:lnTo>
                  <a:lnTo>
                    <a:pt x="461" y="272"/>
                  </a:lnTo>
                  <a:lnTo>
                    <a:pt x="465" y="344"/>
                  </a:lnTo>
                  <a:lnTo>
                    <a:pt x="469" y="352"/>
                  </a:lnTo>
                  <a:lnTo>
                    <a:pt x="473" y="344"/>
                  </a:lnTo>
                  <a:lnTo>
                    <a:pt x="477" y="376"/>
                  </a:lnTo>
                  <a:lnTo>
                    <a:pt x="481" y="364"/>
                  </a:lnTo>
                  <a:lnTo>
                    <a:pt x="485" y="316"/>
                  </a:lnTo>
                  <a:lnTo>
                    <a:pt x="489" y="160"/>
                  </a:lnTo>
                  <a:lnTo>
                    <a:pt x="493" y="80"/>
                  </a:lnTo>
                  <a:lnTo>
                    <a:pt x="497" y="44"/>
                  </a:lnTo>
                  <a:lnTo>
                    <a:pt x="501" y="4"/>
                  </a:lnTo>
                  <a:lnTo>
                    <a:pt x="505" y="4"/>
                  </a:lnTo>
                  <a:lnTo>
                    <a:pt x="509" y="80"/>
                  </a:lnTo>
                  <a:lnTo>
                    <a:pt x="513" y="112"/>
                  </a:lnTo>
                </a:path>
              </a:pathLst>
            </a:custGeom>
            <a:noFill/>
            <a:ln w="0">
              <a:solidFill>
                <a:srgbClr val="3F3F3F"/>
              </a:solidFill>
              <a:prstDash val="solid"/>
              <a:round/>
              <a:headEnd/>
              <a:tailEnd/>
            </a:ln>
          </p:spPr>
          <p:txBody>
            <a:bodyPr/>
            <a:lstStyle/>
            <a:p>
              <a:endParaRPr lang="en-GB"/>
            </a:p>
          </p:txBody>
        </p:sp>
        <p:sp>
          <p:nvSpPr>
            <p:cNvPr id="185" name="Line 210"/>
            <p:cNvSpPr>
              <a:spLocks noChangeShapeType="1"/>
            </p:cNvSpPr>
            <p:nvPr/>
          </p:nvSpPr>
          <p:spPr bwMode="auto">
            <a:xfrm flipV="1">
              <a:off x="9094539" y="4677693"/>
              <a:ext cx="12700" cy="38100"/>
            </a:xfrm>
            <a:prstGeom prst="line">
              <a:avLst/>
            </a:prstGeom>
            <a:noFill/>
            <a:ln w="0">
              <a:solidFill>
                <a:srgbClr val="3F3F3F"/>
              </a:solidFill>
              <a:round/>
              <a:headEnd/>
              <a:tailEnd/>
            </a:ln>
          </p:spPr>
          <p:txBody>
            <a:bodyPr/>
            <a:lstStyle/>
            <a:p>
              <a:endParaRPr lang="en-GB"/>
            </a:p>
          </p:txBody>
        </p:sp>
        <p:sp>
          <p:nvSpPr>
            <p:cNvPr id="186" name="Freeform 211"/>
            <p:cNvSpPr>
              <a:spLocks/>
            </p:cNvSpPr>
            <p:nvPr/>
          </p:nvSpPr>
          <p:spPr bwMode="auto">
            <a:xfrm>
              <a:off x="7473702" y="4074443"/>
              <a:ext cx="806450" cy="1479550"/>
            </a:xfrm>
            <a:custGeom>
              <a:avLst/>
              <a:gdLst>
                <a:gd name="T0" fmla="*/ 20161251 w 508"/>
                <a:gd name="T1" fmla="*/ 1028223878 h 932"/>
                <a:gd name="T2" fmla="*/ 50403125 w 508"/>
                <a:gd name="T3" fmla="*/ 453628205 h 932"/>
                <a:gd name="T4" fmla="*/ 80645005 w 508"/>
                <a:gd name="T5" fmla="*/ 0 h 932"/>
                <a:gd name="T6" fmla="*/ 110886898 w 508"/>
                <a:gd name="T7" fmla="*/ 50403124 h 932"/>
                <a:gd name="T8" fmla="*/ 141128766 w 508"/>
                <a:gd name="T9" fmla="*/ 897175787 h 932"/>
                <a:gd name="T10" fmla="*/ 171370633 w 508"/>
                <a:gd name="T11" fmla="*/ 1260078192 h 932"/>
                <a:gd name="T12" fmla="*/ 201612501 w 508"/>
                <a:gd name="T13" fmla="*/ 1350803793 h 932"/>
                <a:gd name="T14" fmla="*/ 231854419 w 508"/>
                <a:gd name="T15" fmla="*/ 1370965038 h 932"/>
                <a:gd name="T16" fmla="*/ 262096286 w 508"/>
                <a:gd name="T17" fmla="*/ 1068546367 h 932"/>
                <a:gd name="T18" fmla="*/ 292338154 w 508"/>
                <a:gd name="T19" fmla="*/ 1502013128 h 932"/>
                <a:gd name="T20" fmla="*/ 322580022 w 508"/>
                <a:gd name="T21" fmla="*/ 1905238420 h 932"/>
                <a:gd name="T22" fmla="*/ 352821889 w 508"/>
                <a:gd name="T23" fmla="*/ 2036286510 h 932"/>
                <a:gd name="T24" fmla="*/ 383063757 w 508"/>
                <a:gd name="T25" fmla="*/ 2147483647 h 932"/>
                <a:gd name="T26" fmla="*/ 413305625 w 508"/>
                <a:gd name="T27" fmla="*/ 1895157797 h 932"/>
                <a:gd name="T28" fmla="*/ 443547592 w 508"/>
                <a:gd name="T29" fmla="*/ 1441529394 h 932"/>
                <a:gd name="T30" fmla="*/ 473789460 w 508"/>
                <a:gd name="T31" fmla="*/ 1582658107 h 932"/>
                <a:gd name="T32" fmla="*/ 504031327 w 508"/>
                <a:gd name="T33" fmla="*/ 1895157797 h 932"/>
                <a:gd name="T34" fmla="*/ 534273195 w 508"/>
                <a:gd name="T35" fmla="*/ 1915319042 h 932"/>
                <a:gd name="T36" fmla="*/ 564515063 w 508"/>
                <a:gd name="T37" fmla="*/ 1532254995 h 932"/>
                <a:gd name="T38" fmla="*/ 594756931 w 508"/>
                <a:gd name="T39" fmla="*/ 957659521 h 932"/>
                <a:gd name="T40" fmla="*/ 624998798 w 508"/>
                <a:gd name="T41" fmla="*/ 1270158814 h 932"/>
                <a:gd name="T42" fmla="*/ 655240666 w 508"/>
                <a:gd name="T43" fmla="*/ 1754029084 h 932"/>
                <a:gd name="T44" fmla="*/ 685482534 w 508"/>
                <a:gd name="T45" fmla="*/ 1733867840 h 932"/>
                <a:gd name="T46" fmla="*/ 715724401 w 508"/>
                <a:gd name="T47" fmla="*/ 1401206905 h 932"/>
                <a:gd name="T48" fmla="*/ 745966269 w 508"/>
                <a:gd name="T49" fmla="*/ 806449987 h 932"/>
                <a:gd name="T50" fmla="*/ 776208137 w 508"/>
                <a:gd name="T51" fmla="*/ 665321274 h 932"/>
                <a:gd name="T52" fmla="*/ 806450005 w 508"/>
                <a:gd name="T53" fmla="*/ 977820766 h 932"/>
                <a:gd name="T54" fmla="*/ 836692071 w 508"/>
                <a:gd name="T55" fmla="*/ 836692053 h 932"/>
                <a:gd name="T56" fmla="*/ 866933939 w 508"/>
                <a:gd name="T57" fmla="*/ 383063749 h 932"/>
                <a:gd name="T58" fmla="*/ 897175806 w 508"/>
                <a:gd name="T59" fmla="*/ 372983127 h 932"/>
                <a:gd name="T60" fmla="*/ 927417674 w 508"/>
                <a:gd name="T61" fmla="*/ 282257525 h 932"/>
                <a:gd name="T62" fmla="*/ 957659542 w 508"/>
                <a:gd name="T63" fmla="*/ 594756918 h 932"/>
                <a:gd name="T64" fmla="*/ 987901409 w 508"/>
                <a:gd name="T65" fmla="*/ 816530610 h 932"/>
                <a:gd name="T66" fmla="*/ 1018143277 w 508"/>
                <a:gd name="T67" fmla="*/ 383063749 h 932"/>
                <a:gd name="T68" fmla="*/ 1048385145 w 508"/>
                <a:gd name="T69" fmla="*/ 614918162 h 932"/>
                <a:gd name="T70" fmla="*/ 1078627013 w 508"/>
                <a:gd name="T71" fmla="*/ 1350803793 h 932"/>
                <a:gd name="T72" fmla="*/ 1108868880 w 508"/>
                <a:gd name="T73" fmla="*/ 806449987 h 932"/>
                <a:gd name="T74" fmla="*/ 1139110748 w 508"/>
                <a:gd name="T75" fmla="*/ 524192561 h 932"/>
                <a:gd name="T76" fmla="*/ 1169352616 w 508"/>
                <a:gd name="T77" fmla="*/ 836692053 h 932"/>
                <a:gd name="T78" fmla="*/ 1199594484 w 508"/>
                <a:gd name="T79" fmla="*/ 1058465745 h 932"/>
                <a:gd name="T80" fmla="*/ 1229836351 w 508"/>
                <a:gd name="T81" fmla="*/ 1330642548 h 932"/>
                <a:gd name="T82" fmla="*/ 1260078219 w 508"/>
                <a:gd name="T83" fmla="*/ 2056447755 h 9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932"/>
                <a:gd name="T128" fmla="*/ 508 w 508"/>
                <a:gd name="T129" fmla="*/ 932 h 9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932">
                  <a:moveTo>
                    <a:pt x="0" y="484"/>
                  </a:moveTo>
                  <a:lnTo>
                    <a:pt x="4" y="468"/>
                  </a:lnTo>
                  <a:lnTo>
                    <a:pt x="8" y="408"/>
                  </a:lnTo>
                  <a:lnTo>
                    <a:pt x="12" y="288"/>
                  </a:lnTo>
                  <a:lnTo>
                    <a:pt x="16" y="248"/>
                  </a:lnTo>
                  <a:lnTo>
                    <a:pt x="20" y="180"/>
                  </a:lnTo>
                  <a:lnTo>
                    <a:pt x="24" y="76"/>
                  </a:lnTo>
                  <a:lnTo>
                    <a:pt x="28" y="28"/>
                  </a:lnTo>
                  <a:lnTo>
                    <a:pt x="32" y="0"/>
                  </a:lnTo>
                  <a:lnTo>
                    <a:pt x="36" y="40"/>
                  </a:lnTo>
                  <a:lnTo>
                    <a:pt x="40" y="0"/>
                  </a:lnTo>
                  <a:lnTo>
                    <a:pt x="44" y="20"/>
                  </a:lnTo>
                  <a:lnTo>
                    <a:pt x="48" y="184"/>
                  </a:lnTo>
                  <a:lnTo>
                    <a:pt x="52" y="276"/>
                  </a:lnTo>
                  <a:lnTo>
                    <a:pt x="56" y="356"/>
                  </a:lnTo>
                  <a:lnTo>
                    <a:pt x="60" y="416"/>
                  </a:lnTo>
                  <a:lnTo>
                    <a:pt x="64" y="468"/>
                  </a:lnTo>
                  <a:lnTo>
                    <a:pt x="68" y="500"/>
                  </a:lnTo>
                  <a:lnTo>
                    <a:pt x="72" y="540"/>
                  </a:lnTo>
                  <a:lnTo>
                    <a:pt x="76" y="532"/>
                  </a:lnTo>
                  <a:lnTo>
                    <a:pt x="80" y="536"/>
                  </a:lnTo>
                  <a:lnTo>
                    <a:pt x="84" y="492"/>
                  </a:lnTo>
                  <a:lnTo>
                    <a:pt x="88" y="456"/>
                  </a:lnTo>
                  <a:lnTo>
                    <a:pt x="92" y="544"/>
                  </a:lnTo>
                  <a:lnTo>
                    <a:pt x="96" y="464"/>
                  </a:lnTo>
                  <a:lnTo>
                    <a:pt x="100" y="420"/>
                  </a:lnTo>
                  <a:lnTo>
                    <a:pt x="104" y="424"/>
                  </a:lnTo>
                  <a:lnTo>
                    <a:pt x="108" y="408"/>
                  </a:lnTo>
                  <a:lnTo>
                    <a:pt x="112" y="460"/>
                  </a:lnTo>
                  <a:lnTo>
                    <a:pt x="116" y="596"/>
                  </a:lnTo>
                  <a:lnTo>
                    <a:pt x="120" y="680"/>
                  </a:lnTo>
                  <a:lnTo>
                    <a:pt x="124" y="660"/>
                  </a:lnTo>
                  <a:lnTo>
                    <a:pt x="128" y="756"/>
                  </a:lnTo>
                  <a:lnTo>
                    <a:pt x="132" y="840"/>
                  </a:lnTo>
                  <a:lnTo>
                    <a:pt x="136" y="836"/>
                  </a:lnTo>
                  <a:lnTo>
                    <a:pt x="140" y="808"/>
                  </a:lnTo>
                  <a:lnTo>
                    <a:pt x="144" y="884"/>
                  </a:lnTo>
                  <a:lnTo>
                    <a:pt x="148" y="884"/>
                  </a:lnTo>
                  <a:lnTo>
                    <a:pt x="152" y="932"/>
                  </a:lnTo>
                  <a:lnTo>
                    <a:pt x="156" y="864"/>
                  </a:lnTo>
                  <a:lnTo>
                    <a:pt x="160" y="864"/>
                  </a:lnTo>
                  <a:lnTo>
                    <a:pt x="164" y="752"/>
                  </a:lnTo>
                  <a:lnTo>
                    <a:pt x="168" y="636"/>
                  </a:lnTo>
                  <a:lnTo>
                    <a:pt x="172" y="628"/>
                  </a:lnTo>
                  <a:lnTo>
                    <a:pt x="176" y="572"/>
                  </a:lnTo>
                  <a:lnTo>
                    <a:pt x="180" y="556"/>
                  </a:lnTo>
                  <a:lnTo>
                    <a:pt x="184" y="536"/>
                  </a:lnTo>
                  <a:lnTo>
                    <a:pt x="188" y="628"/>
                  </a:lnTo>
                  <a:lnTo>
                    <a:pt x="192" y="612"/>
                  </a:lnTo>
                  <a:lnTo>
                    <a:pt x="196" y="708"/>
                  </a:lnTo>
                  <a:lnTo>
                    <a:pt x="200" y="752"/>
                  </a:lnTo>
                  <a:lnTo>
                    <a:pt x="204" y="744"/>
                  </a:lnTo>
                  <a:lnTo>
                    <a:pt x="208" y="780"/>
                  </a:lnTo>
                  <a:lnTo>
                    <a:pt x="212" y="760"/>
                  </a:lnTo>
                  <a:lnTo>
                    <a:pt x="216" y="780"/>
                  </a:lnTo>
                  <a:lnTo>
                    <a:pt x="220" y="700"/>
                  </a:lnTo>
                  <a:lnTo>
                    <a:pt x="224" y="608"/>
                  </a:lnTo>
                  <a:lnTo>
                    <a:pt x="228" y="524"/>
                  </a:lnTo>
                  <a:lnTo>
                    <a:pt x="232" y="464"/>
                  </a:lnTo>
                  <a:lnTo>
                    <a:pt x="236" y="380"/>
                  </a:lnTo>
                  <a:lnTo>
                    <a:pt x="240" y="424"/>
                  </a:lnTo>
                  <a:lnTo>
                    <a:pt x="244" y="432"/>
                  </a:lnTo>
                  <a:lnTo>
                    <a:pt x="248" y="504"/>
                  </a:lnTo>
                  <a:lnTo>
                    <a:pt x="252" y="592"/>
                  </a:lnTo>
                  <a:lnTo>
                    <a:pt x="256" y="604"/>
                  </a:lnTo>
                  <a:lnTo>
                    <a:pt x="260" y="696"/>
                  </a:lnTo>
                  <a:lnTo>
                    <a:pt x="264" y="724"/>
                  </a:lnTo>
                  <a:lnTo>
                    <a:pt x="268" y="732"/>
                  </a:lnTo>
                  <a:lnTo>
                    <a:pt x="272" y="688"/>
                  </a:lnTo>
                  <a:lnTo>
                    <a:pt x="276" y="712"/>
                  </a:lnTo>
                  <a:lnTo>
                    <a:pt x="280" y="612"/>
                  </a:lnTo>
                  <a:lnTo>
                    <a:pt x="284" y="556"/>
                  </a:lnTo>
                  <a:lnTo>
                    <a:pt x="288" y="524"/>
                  </a:lnTo>
                  <a:lnTo>
                    <a:pt x="292" y="408"/>
                  </a:lnTo>
                  <a:lnTo>
                    <a:pt x="296" y="320"/>
                  </a:lnTo>
                  <a:lnTo>
                    <a:pt x="300" y="288"/>
                  </a:lnTo>
                  <a:lnTo>
                    <a:pt x="304" y="284"/>
                  </a:lnTo>
                  <a:lnTo>
                    <a:pt x="308" y="264"/>
                  </a:lnTo>
                  <a:lnTo>
                    <a:pt x="312" y="252"/>
                  </a:lnTo>
                  <a:lnTo>
                    <a:pt x="316" y="380"/>
                  </a:lnTo>
                  <a:lnTo>
                    <a:pt x="320" y="388"/>
                  </a:lnTo>
                  <a:lnTo>
                    <a:pt x="324" y="440"/>
                  </a:lnTo>
                  <a:lnTo>
                    <a:pt x="328" y="396"/>
                  </a:lnTo>
                  <a:lnTo>
                    <a:pt x="332" y="332"/>
                  </a:lnTo>
                  <a:lnTo>
                    <a:pt x="336" y="268"/>
                  </a:lnTo>
                  <a:lnTo>
                    <a:pt x="340" y="244"/>
                  </a:lnTo>
                  <a:lnTo>
                    <a:pt x="344" y="152"/>
                  </a:lnTo>
                  <a:lnTo>
                    <a:pt x="348" y="116"/>
                  </a:lnTo>
                  <a:lnTo>
                    <a:pt x="352" y="180"/>
                  </a:lnTo>
                  <a:lnTo>
                    <a:pt x="356" y="148"/>
                  </a:lnTo>
                  <a:lnTo>
                    <a:pt x="360" y="156"/>
                  </a:lnTo>
                  <a:lnTo>
                    <a:pt x="364" y="200"/>
                  </a:lnTo>
                  <a:lnTo>
                    <a:pt x="368" y="112"/>
                  </a:lnTo>
                  <a:lnTo>
                    <a:pt x="372" y="132"/>
                  </a:lnTo>
                  <a:lnTo>
                    <a:pt x="376" y="152"/>
                  </a:lnTo>
                  <a:lnTo>
                    <a:pt x="380" y="236"/>
                  </a:lnTo>
                  <a:lnTo>
                    <a:pt x="384" y="296"/>
                  </a:lnTo>
                  <a:lnTo>
                    <a:pt x="388" y="268"/>
                  </a:lnTo>
                  <a:lnTo>
                    <a:pt x="392" y="324"/>
                  </a:lnTo>
                  <a:lnTo>
                    <a:pt x="396" y="312"/>
                  </a:lnTo>
                  <a:lnTo>
                    <a:pt x="400" y="232"/>
                  </a:lnTo>
                  <a:lnTo>
                    <a:pt x="404" y="152"/>
                  </a:lnTo>
                  <a:lnTo>
                    <a:pt x="408" y="152"/>
                  </a:lnTo>
                  <a:lnTo>
                    <a:pt x="412" y="132"/>
                  </a:lnTo>
                  <a:lnTo>
                    <a:pt x="416" y="244"/>
                  </a:lnTo>
                  <a:lnTo>
                    <a:pt x="420" y="292"/>
                  </a:lnTo>
                  <a:lnTo>
                    <a:pt x="424" y="400"/>
                  </a:lnTo>
                  <a:lnTo>
                    <a:pt x="428" y="536"/>
                  </a:lnTo>
                  <a:lnTo>
                    <a:pt x="432" y="484"/>
                  </a:lnTo>
                  <a:lnTo>
                    <a:pt x="436" y="456"/>
                  </a:lnTo>
                  <a:lnTo>
                    <a:pt x="440" y="320"/>
                  </a:lnTo>
                  <a:lnTo>
                    <a:pt x="444" y="240"/>
                  </a:lnTo>
                  <a:lnTo>
                    <a:pt x="448" y="180"/>
                  </a:lnTo>
                  <a:lnTo>
                    <a:pt x="452" y="208"/>
                  </a:lnTo>
                  <a:lnTo>
                    <a:pt x="456" y="220"/>
                  </a:lnTo>
                  <a:lnTo>
                    <a:pt x="460" y="244"/>
                  </a:lnTo>
                  <a:lnTo>
                    <a:pt x="464" y="332"/>
                  </a:lnTo>
                  <a:lnTo>
                    <a:pt x="468" y="352"/>
                  </a:lnTo>
                  <a:lnTo>
                    <a:pt x="472" y="376"/>
                  </a:lnTo>
                  <a:lnTo>
                    <a:pt x="476" y="420"/>
                  </a:lnTo>
                  <a:lnTo>
                    <a:pt x="480" y="424"/>
                  </a:lnTo>
                  <a:lnTo>
                    <a:pt x="484" y="488"/>
                  </a:lnTo>
                  <a:lnTo>
                    <a:pt x="488" y="528"/>
                  </a:lnTo>
                  <a:lnTo>
                    <a:pt x="492" y="616"/>
                  </a:lnTo>
                  <a:lnTo>
                    <a:pt x="496" y="760"/>
                  </a:lnTo>
                  <a:lnTo>
                    <a:pt x="500" y="816"/>
                  </a:lnTo>
                  <a:lnTo>
                    <a:pt x="504" y="824"/>
                  </a:lnTo>
                  <a:lnTo>
                    <a:pt x="508" y="740"/>
                  </a:lnTo>
                </a:path>
              </a:pathLst>
            </a:custGeom>
            <a:noFill/>
            <a:ln w="0">
              <a:solidFill>
                <a:srgbClr val="0000FF"/>
              </a:solidFill>
              <a:prstDash val="solid"/>
              <a:round/>
              <a:headEnd/>
              <a:tailEnd/>
            </a:ln>
          </p:spPr>
          <p:txBody>
            <a:bodyPr/>
            <a:lstStyle/>
            <a:p>
              <a:endParaRPr lang="en-GB"/>
            </a:p>
          </p:txBody>
        </p:sp>
        <p:sp>
          <p:nvSpPr>
            <p:cNvPr id="187" name="Freeform 212"/>
            <p:cNvSpPr>
              <a:spLocks/>
            </p:cNvSpPr>
            <p:nvPr/>
          </p:nvSpPr>
          <p:spPr bwMode="auto">
            <a:xfrm>
              <a:off x="8280152" y="4423693"/>
              <a:ext cx="814387" cy="1136650"/>
            </a:xfrm>
            <a:custGeom>
              <a:avLst/>
              <a:gdLst>
                <a:gd name="T0" fmla="*/ 30241854 w 513"/>
                <a:gd name="T1" fmla="*/ 1421368037 h 716"/>
                <a:gd name="T2" fmla="*/ 60483709 w 513"/>
                <a:gd name="T3" fmla="*/ 1612899847 h 716"/>
                <a:gd name="T4" fmla="*/ 90725551 w 513"/>
                <a:gd name="T5" fmla="*/ 1068546283 h 716"/>
                <a:gd name="T6" fmla="*/ 120967418 w 513"/>
                <a:gd name="T7" fmla="*/ 574595628 h 716"/>
                <a:gd name="T8" fmla="*/ 151209260 w 513"/>
                <a:gd name="T9" fmla="*/ 766127437 h 716"/>
                <a:gd name="T10" fmla="*/ 181451102 w 513"/>
                <a:gd name="T11" fmla="*/ 362902475 h 716"/>
                <a:gd name="T12" fmla="*/ 211692994 w 513"/>
                <a:gd name="T13" fmla="*/ 0 h 716"/>
                <a:gd name="T14" fmla="*/ 241934836 w 513"/>
                <a:gd name="T15" fmla="*/ 131048130 h 716"/>
                <a:gd name="T16" fmla="*/ 272176678 w 513"/>
                <a:gd name="T17" fmla="*/ 493950655 h 716"/>
                <a:gd name="T18" fmla="*/ 302418520 w 513"/>
                <a:gd name="T19" fmla="*/ 504031277 h 716"/>
                <a:gd name="T20" fmla="*/ 332660362 w 513"/>
                <a:gd name="T21" fmla="*/ 524192520 h 716"/>
                <a:gd name="T22" fmla="*/ 362902204 w 513"/>
                <a:gd name="T23" fmla="*/ 947578824 h 716"/>
                <a:gd name="T24" fmla="*/ 393144046 w 513"/>
                <a:gd name="T25" fmla="*/ 1552416118 h 716"/>
                <a:gd name="T26" fmla="*/ 423385987 w 513"/>
                <a:gd name="T27" fmla="*/ 1391126173 h 716"/>
                <a:gd name="T28" fmla="*/ 453627829 w 513"/>
                <a:gd name="T29" fmla="*/ 1018143175 h 716"/>
                <a:gd name="T30" fmla="*/ 483869671 w 513"/>
                <a:gd name="T31" fmla="*/ 836691987 h 716"/>
                <a:gd name="T32" fmla="*/ 514111513 w 513"/>
                <a:gd name="T33" fmla="*/ 1008062553 h 716"/>
                <a:gd name="T34" fmla="*/ 544353355 w 513"/>
                <a:gd name="T35" fmla="*/ 1350803686 h 716"/>
                <a:gd name="T36" fmla="*/ 574595197 w 513"/>
                <a:gd name="T37" fmla="*/ 1733867703 h 716"/>
                <a:gd name="T38" fmla="*/ 604837039 w 513"/>
                <a:gd name="T39" fmla="*/ 1633061090 h 716"/>
                <a:gd name="T40" fmla="*/ 635078881 w 513"/>
                <a:gd name="T41" fmla="*/ 1139110633 h 716"/>
                <a:gd name="T42" fmla="*/ 665320723 w 513"/>
                <a:gd name="T43" fmla="*/ 856853230 h 716"/>
                <a:gd name="T44" fmla="*/ 695562565 w 513"/>
                <a:gd name="T45" fmla="*/ 897175716 h 716"/>
                <a:gd name="T46" fmla="*/ 725804407 w 513"/>
                <a:gd name="T47" fmla="*/ 1078626904 h 716"/>
                <a:gd name="T48" fmla="*/ 756046249 w 513"/>
                <a:gd name="T49" fmla="*/ 312499368 h 716"/>
                <a:gd name="T50" fmla="*/ 786288091 w 513"/>
                <a:gd name="T51" fmla="*/ 141128751 h 716"/>
                <a:gd name="T52" fmla="*/ 816529934 w 513"/>
                <a:gd name="T53" fmla="*/ 403224962 h 716"/>
                <a:gd name="T54" fmla="*/ 849291334 w 513"/>
                <a:gd name="T55" fmla="*/ 725804951 h 716"/>
                <a:gd name="T56" fmla="*/ 879533176 w 513"/>
                <a:gd name="T57" fmla="*/ 766127437 h 716"/>
                <a:gd name="T58" fmla="*/ 909775018 w 513"/>
                <a:gd name="T59" fmla="*/ 766127437 h 716"/>
                <a:gd name="T60" fmla="*/ 940016860 w 513"/>
                <a:gd name="T61" fmla="*/ 1048385039 h 716"/>
                <a:gd name="T62" fmla="*/ 970258702 w 513"/>
                <a:gd name="T63" fmla="*/ 947578824 h 716"/>
                <a:gd name="T64" fmla="*/ 1000500544 w 513"/>
                <a:gd name="T65" fmla="*/ 635079357 h 716"/>
                <a:gd name="T66" fmla="*/ 1030742386 w 513"/>
                <a:gd name="T67" fmla="*/ 826611167 h 716"/>
                <a:gd name="T68" fmla="*/ 1060984228 w 513"/>
                <a:gd name="T69" fmla="*/ 1038304418 h 716"/>
                <a:gd name="T70" fmla="*/ 1091226070 w 513"/>
                <a:gd name="T71" fmla="*/ 735885573 h 716"/>
                <a:gd name="T72" fmla="*/ 1121467912 w 513"/>
                <a:gd name="T73" fmla="*/ 423386304 h 716"/>
                <a:gd name="T74" fmla="*/ 1151709754 w 513"/>
                <a:gd name="T75" fmla="*/ 877014473 h 716"/>
                <a:gd name="T76" fmla="*/ 1181951596 w 513"/>
                <a:gd name="T77" fmla="*/ 1229836228 h 716"/>
                <a:gd name="T78" fmla="*/ 1212193438 w 513"/>
                <a:gd name="T79" fmla="*/ 987901310 h 716"/>
                <a:gd name="T80" fmla="*/ 1242435280 w 513"/>
                <a:gd name="T81" fmla="*/ 191531859 h 716"/>
                <a:gd name="T82" fmla="*/ 1272677122 w 513"/>
                <a:gd name="T83" fmla="*/ 110886887 h 7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16"/>
                <a:gd name="T128" fmla="*/ 513 w 513"/>
                <a:gd name="T129" fmla="*/ 716 h 7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16">
                  <a:moveTo>
                    <a:pt x="0" y="520"/>
                  </a:moveTo>
                  <a:lnTo>
                    <a:pt x="8" y="524"/>
                  </a:lnTo>
                  <a:lnTo>
                    <a:pt x="12" y="564"/>
                  </a:lnTo>
                  <a:lnTo>
                    <a:pt x="16" y="564"/>
                  </a:lnTo>
                  <a:lnTo>
                    <a:pt x="20" y="596"/>
                  </a:lnTo>
                  <a:lnTo>
                    <a:pt x="24" y="640"/>
                  </a:lnTo>
                  <a:lnTo>
                    <a:pt x="28" y="608"/>
                  </a:lnTo>
                  <a:lnTo>
                    <a:pt x="32" y="536"/>
                  </a:lnTo>
                  <a:lnTo>
                    <a:pt x="36" y="424"/>
                  </a:lnTo>
                  <a:lnTo>
                    <a:pt x="40" y="412"/>
                  </a:lnTo>
                  <a:lnTo>
                    <a:pt x="44" y="296"/>
                  </a:lnTo>
                  <a:lnTo>
                    <a:pt x="48" y="228"/>
                  </a:lnTo>
                  <a:lnTo>
                    <a:pt x="52" y="248"/>
                  </a:lnTo>
                  <a:lnTo>
                    <a:pt x="56" y="292"/>
                  </a:lnTo>
                  <a:lnTo>
                    <a:pt x="60" y="304"/>
                  </a:lnTo>
                  <a:lnTo>
                    <a:pt x="64" y="312"/>
                  </a:lnTo>
                  <a:lnTo>
                    <a:pt x="68" y="224"/>
                  </a:lnTo>
                  <a:lnTo>
                    <a:pt x="72" y="144"/>
                  </a:lnTo>
                  <a:lnTo>
                    <a:pt x="76" y="64"/>
                  </a:lnTo>
                  <a:lnTo>
                    <a:pt x="80" y="20"/>
                  </a:lnTo>
                  <a:lnTo>
                    <a:pt x="84" y="0"/>
                  </a:lnTo>
                  <a:lnTo>
                    <a:pt x="88" y="116"/>
                  </a:lnTo>
                  <a:lnTo>
                    <a:pt x="92" y="96"/>
                  </a:lnTo>
                  <a:lnTo>
                    <a:pt x="96" y="52"/>
                  </a:lnTo>
                  <a:lnTo>
                    <a:pt x="100" y="92"/>
                  </a:lnTo>
                  <a:lnTo>
                    <a:pt x="104" y="136"/>
                  </a:lnTo>
                  <a:lnTo>
                    <a:pt x="108" y="196"/>
                  </a:lnTo>
                  <a:lnTo>
                    <a:pt x="112" y="240"/>
                  </a:lnTo>
                  <a:lnTo>
                    <a:pt x="116" y="244"/>
                  </a:lnTo>
                  <a:lnTo>
                    <a:pt x="120" y="200"/>
                  </a:lnTo>
                  <a:lnTo>
                    <a:pt x="124" y="196"/>
                  </a:lnTo>
                  <a:lnTo>
                    <a:pt x="128" y="156"/>
                  </a:lnTo>
                  <a:lnTo>
                    <a:pt x="132" y="208"/>
                  </a:lnTo>
                  <a:lnTo>
                    <a:pt x="136" y="280"/>
                  </a:lnTo>
                  <a:lnTo>
                    <a:pt x="140" y="348"/>
                  </a:lnTo>
                  <a:lnTo>
                    <a:pt x="144" y="376"/>
                  </a:lnTo>
                  <a:lnTo>
                    <a:pt x="148" y="480"/>
                  </a:lnTo>
                  <a:lnTo>
                    <a:pt x="152" y="596"/>
                  </a:lnTo>
                  <a:lnTo>
                    <a:pt x="156" y="616"/>
                  </a:lnTo>
                  <a:lnTo>
                    <a:pt x="160" y="616"/>
                  </a:lnTo>
                  <a:lnTo>
                    <a:pt x="164" y="628"/>
                  </a:lnTo>
                  <a:lnTo>
                    <a:pt x="168" y="552"/>
                  </a:lnTo>
                  <a:lnTo>
                    <a:pt x="172" y="480"/>
                  </a:lnTo>
                  <a:lnTo>
                    <a:pt x="176" y="440"/>
                  </a:lnTo>
                  <a:lnTo>
                    <a:pt x="180" y="404"/>
                  </a:lnTo>
                  <a:lnTo>
                    <a:pt x="184" y="372"/>
                  </a:lnTo>
                  <a:lnTo>
                    <a:pt x="188" y="344"/>
                  </a:lnTo>
                  <a:lnTo>
                    <a:pt x="192" y="332"/>
                  </a:lnTo>
                  <a:lnTo>
                    <a:pt x="196" y="360"/>
                  </a:lnTo>
                  <a:lnTo>
                    <a:pt x="200" y="316"/>
                  </a:lnTo>
                  <a:lnTo>
                    <a:pt x="204" y="400"/>
                  </a:lnTo>
                  <a:lnTo>
                    <a:pt x="208" y="392"/>
                  </a:lnTo>
                  <a:lnTo>
                    <a:pt x="212" y="460"/>
                  </a:lnTo>
                  <a:lnTo>
                    <a:pt x="216" y="536"/>
                  </a:lnTo>
                  <a:lnTo>
                    <a:pt x="220" y="588"/>
                  </a:lnTo>
                  <a:lnTo>
                    <a:pt x="224" y="700"/>
                  </a:lnTo>
                  <a:lnTo>
                    <a:pt x="228" y="688"/>
                  </a:lnTo>
                  <a:lnTo>
                    <a:pt x="232" y="652"/>
                  </a:lnTo>
                  <a:lnTo>
                    <a:pt x="236" y="716"/>
                  </a:lnTo>
                  <a:lnTo>
                    <a:pt x="240" y="648"/>
                  </a:lnTo>
                  <a:lnTo>
                    <a:pt x="244" y="620"/>
                  </a:lnTo>
                  <a:lnTo>
                    <a:pt x="248" y="552"/>
                  </a:lnTo>
                  <a:lnTo>
                    <a:pt x="252" y="452"/>
                  </a:lnTo>
                  <a:lnTo>
                    <a:pt x="256" y="392"/>
                  </a:lnTo>
                  <a:lnTo>
                    <a:pt x="260" y="376"/>
                  </a:lnTo>
                  <a:lnTo>
                    <a:pt x="264" y="340"/>
                  </a:lnTo>
                  <a:lnTo>
                    <a:pt x="268" y="324"/>
                  </a:lnTo>
                  <a:lnTo>
                    <a:pt x="272" y="380"/>
                  </a:lnTo>
                  <a:lnTo>
                    <a:pt x="276" y="356"/>
                  </a:lnTo>
                  <a:lnTo>
                    <a:pt x="280" y="456"/>
                  </a:lnTo>
                  <a:lnTo>
                    <a:pt x="284" y="456"/>
                  </a:lnTo>
                  <a:lnTo>
                    <a:pt x="288" y="428"/>
                  </a:lnTo>
                  <a:lnTo>
                    <a:pt x="292" y="352"/>
                  </a:lnTo>
                  <a:lnTo>
                    <a:pt x="296" y="248"/>
                  </a:lnTo>
                  <a:lnTo>
                    <a:pt x="300" y="124"/>
                  </a:lnTo>
                  <a:lnTo>
                    <a:pt x="304" y="40"/>
                  </a:lnTo>
                  <a:lnTo>
                    <a:pt x="308" y="28"/>
                  </a:lnTo>
                  <a:lnTo>
                    <a:pt x="312" y="56"/>
                  </a:lnTo>
                  <a:lnTo>
                    <a:pt x="316" y="112"/>
                  </a:lnTo>
                  <a:lnTo>
                    <a:pt x="320" y="148"/>
                  </a:lnTo>
                  <a:lnTo>
                    <a:pt x="324" y="160"/>
                  </a:lnTo>
                  <a:lnTo>
                    <a:pt x="329" y="164"/>
                  </a:lnTo>
                  <a:lnTo>
                    <a:pt x="333" y="180"/>
                  </a:lnTo>
                  <a:lnTo>
                    <a:pt x="337" y="288"/>
                  </a:lnTo>
                  <a:lnTo>
                    <a:pt x="341" y="280"/>
                  </a:lnTo>
                  <a:lnTo>
                    <a:pt x="345" y="348"/>
                  </a:lnTo>
                  <a:lnTo>
                    <a:pt x="349" y="304"/>
                  </a:lnTo>
                  <a:lnTo>
                    <a:pt x="353" y="364"/>
                  </a:lnTo>
                  <a:lnTo>
                    <a:pt x="357" y="292"/>
                  </a:lnTo>
                  <a:lnTo>
                    <a:pt x="361" y="304"/>
                  </a:lnTo>
                  <a:lnTo>
                    <a:pt x="365" y="300"/>
                  </a:lnTo>
                  <a:lnTo>
                    <a:pt x="369" y="348"/>
                  </a:lnTo>
                  <a:lnTo>
                    <a:pt x="373" y="416"/>
                  </a:lnTo>
                  <a:lnTo>
                    <a:pt x="377" y="384"/>
                  </a:lnTo>
                  <a:lnTo>
                    <a:pt x="381" y="416"/>
                  </a:lnTo>
                  <a:lnTo>
                    <a:pt x="385" y="376"/>
                  </a:lnTo>
                  <a:lnTo>
                    <a:pt x="389" y="328"/>
                  </a:lnTo>
                  <a:lnTo>
                    <a:pt x="393" y="304"/>
                  </a:lnTo>
                  <a:lnTo>
                    <a:pt x="397" y="252"/>
                  </a:lnTo>
                  <a:lnTo>
                    <a:pt x="401" y="208"/>
                  </a:lnTo>
                  <a:lnTo>
                    <a:pt x="405" y="224"/>
                  </a:lnTo>
                  <a:lnTo>
                    <a:pt x="409" y="328"/>
                  </a:lnTo>
                  <a:lnTo>
                    <a:pt x="413" y="396"/>
                  </a:lnTo>
                  <a:lnTo>
                    <a:pt x="417" y="396"/>
                  </a:lnTo>
                  <a:lnTo>
                    <a:pt x="421" y="412"/>
                  </a:lnTo>
                  <a:lnTo>
                    <a:pt x="425" y="388"/>
                  </a:lnTo>
                  <a:lnTo>
                    <a:pt x="429" y="368"/>
                  </a:lnTo>
                  <a:lnTo>
                    <a:pt x="433" y="292"/>
                  </a:lnTo>
                  <a:lnTo>
                    <a:pt x="437" y="244"/>
                  </a:lnTo>
                  <a:lnTo>
                    <a:pt x="441" y="188"/>
                  </a:lnTo>
                  <a:lnTo>
                    <a:pt x="445" y="168"/>
                  </a:lnTo>
                  <a:lnTo>
                    <a:pt x="449" y="228"/>
                  </a:lnTo>
                  <a:lnTo>
                    <a:pt x="453" y="280"/>
                  </a:lnTo>
                  <a:lnTo>
                    <a:pt x="457" y="348"/>
                  </a:lnTo>
                  <a:lnTo>
                    <a:pt x="461" y="404"/>
                  </a:lnTo>
                  <a:lnTo>
                    <a:pt x="465" y="456"/>
                  </a:lnTo>
                  <a:lnTo>
                    <a:pt x="469" y="488"/>
                  </a:lnTo>
                  <a:lnTo>
                    <a:pt x="473" y="484"/>
                  </a:lnTo>
                  <a:lnTo>
                    <a:pt x="477" y="512"/>
                  </a:lnTo>
                  <a:lnTo>
                    <a:pt x="481" y="392"/>
                  </a:lnTo>
                  <a:lnTo>
                    <a:pt x="485" y="260"/>
                  </a:lnTo>
                  <a:lnTo>
                    <a:pt x="489" y="184"/>
                  </a:lnTo>
                  <a:lnTo>
                    <a:pt x="493" y="76"/>
                  </a:lnTo>
                  <a:lnTo>
                    <a:pt x="497" y="72"/>
                  </a:lnTo>
                  <a:lnTo>
                    <a:pt x="501" y="36"/>
                  </a:lnTo>
                  <a:lnTo>
                    <a:pt x="505" y="44"/>
                  </a:lnTo>
                  <a:lnTo>
                    <a:pt x="509" y="112"/>
                  </a:lnTo>
                  <a:lnTo>
                    <a:pt x="513" y="164"/>
                  </a:lnTo>
                </a:path>
              </a:pathLst>
            </a:custGeom>
            <a:noFill/>
            <a:ln w="0">
              <a:solidFill>
                <a:srgbClr val="0000FF"/>
              </a:solidFill>
              <a:prstDash val="solid"/>
              <a:round/>
              <a:headEnd/>
              <a:tailEnd/>
            </a:ln>
          </p:spPr>
          <p:txBody>
            <a:bodyPr/>
            <a:lstStyle/>
            <a:p>
              <a:endParaRPr lang="en-GB"/>
            </a:p>
          </p:txBody>
        </p:sp>
        <p:sp>
          <p:nvSpPr>
            <p:cNvPr id="188" name="Line 213"/>
            <p:cNvSpPr>
              <a:spLocks noChangeShapeType="1"/>
            </p:cNvSpPr>
            <p:nvPr/>
          </p:nvSpPr>
          <p:spPr bwMode="auto">
            <a:xfrm flipV="1">
              <a:off x="9094539" y="4677693"/>
              <a:ext cx="12700" cy="6350"/>
            </a:xfrm>
            <a:prstGeom prst="line">
              <a:avLst/>
            </a:prstGeom>
            <a:noFill/>
            <a:ln w="0">
              <a:solidFill>
                <a:srgbClr val="0000FF"/>
              </a:solidFill>
              <a:round/>
              <a:headEnd/>
              <a:tailEnd/>
            </a:ln>
          </p:spPr>
          <p:txBody>
            <a:bodyPr/>
            <a:lstStyle/>
            <a:p>
              <a:endParaRPr lang="en-GB"/>
            </a:p>
          </p:txBody>
        </p:sp>
        <p:sp>
          <p:nvSpPr>
            <p:cNvPr id="189" name="Freeform 214"/>
            <p:cNvSpPr>
              <a:spLocks/>
            </p:cNvSpPr>
            <p:nvPr/>
          </p:nvSpPr>
          <p:spPr bwMode="auto">
            <a:xfrm>
              <a:off x="7473702" y="4290343"/>
              <a:ext cx="806450" cy="1130300"/>
            </a:xfrm>
            <a:custGeom>
              <a:avLst/>
              <a:gdLst>
                <a:gd name="T0" fmla="*/ 20161251 w 508"/>
                <a:gd name="T1" fmla="*/ 1088707524 h 712"/>
                <a:gd name="T2" fmla="*/ 50403125 w 508"/>
                <a:gd name="T3" fmla="*/ 1683464591 h 712"/>
                <a:gd name="T4" fmla="*/ 80645005 w 508"/>
                <a:gd name="T5" fmla="*/ 1764109564 h 712"/>
                <a:gd name="T6" fmla="*/ 110886898 w 508"/>
                <a:gd name="T7" fmla="*/ 1612899844 h 712"/>
                <a:gd name="T8" fmla="*/ 141128766 w 508"/>
                <a:gd name="T9" fmla="*/ 1078626902 h 712"/>
                <a:gd name="T10" fmla="*/ 171370633 w 508"/>
                <a:gd name="T11" fmla="*/ 846772607 h 712"/>
                <a:gd name="T12" fmla="*/ 201612501 w 508"/>
                <a:gd name="T13" fmla="*/ 1118949388 h 712"/>
                <a:gd name="T14" fmla="*/ 231854419 w 508"/>
                <a:gd name="T15" fmla="*/ 1038304416 h 712"/>
                <a:gd name="T16" fmla="*/ 262096286 w 508"/>
                <a:gd name="T17" fmla="*/ 907256336 h 712"/>
                <a:gd name="T18" fmla="*/ 292338154 w 508"/>
                <a:gd name="T19" fmla="*/ 493950654 h 712"/>
                <a:gd name="T20" fmla="*/ 322580022 w 508"/>
                <a:gd name="T21" fmla="*/ 90725619 h 712"/>
                <a:gd name="T22" fmla="*/ 352821889 w 508"/>
                <a:gd name="T23" fmla="*/ 120967508 h 712"/>
                <a:gd name="T24" fmla="*/ 383063757 w 508"/>
                <a:gd name="T25" fmla="*/ 312499367 h 712"/>
                <a:gd name="T26" fmla="*/ 413305625 w 508"/>
                <a:gd name="T27" fmla="*/ 544353762 h 712"/>
                <a:gd name="T28" fmla="*/ 443547592 w 508"/>
                <a:gd name="T29" fmla="*/ 806449922 h 712"/>
                <a:gd name="T30" fmla="*/ 473789460 w 508"/>
                <a:gd name="T31" fmla="*/ 534273140 h 712"/>
                <a:gd name="T32" fmla="*/ 504031327 w 508"/>
                <a:gd name="T33" fmla="*/ 292338124 h 712"/>
                <a:gd name="T34" fmla="*/ 534273195 w 508"/>
                <a:gd name="T35" fmla="*/ 252015638 h 712"/>
                <a:gd name="T36" fmla="*/ 564515063 w 508"/>
                <a:gd name="T37" fmla="*/ 614918113 h 712"/>
                <a:gd name="T38" fmla="*/ 594756931 w 508"/>
                <a:gd name="T39" fmla="*/ 977820687 h 712"/>
                <a:gd name="T40" fmla="*/ 624998798 w 508"/>
                <a:gd name="T41" fmla="*/ 836691985 h 712"/>
                <a:gd name="T42" fmla="*/ 655240666 w 508"/>
                <a:gd name="T43" fmla="*/ 866933850 h 712"/>
                <a:gd name="T44" fmla="*/ 685482534 w 508"/>
                <a:gd name="T45" fmla="*/ 705643706 h 712"/>
                <a:gd name="T46" fmla="*/ 715724401 w 508"/>
                <a:gd name="T47" fmla="*/ 826611165 h 712"/>
                <a:gd name="T48" fmla="*/ 745966269 w 508"/>
                <a:gd name="T49" fmla="*/ 1189513739 h 712"/>
                <a:gd name="T50" fmla="*/ 776208137 w 508"/>
                <a:gd name="T51" fmla="*/ 1360884305 h 712"/>
                <a:gd name="T52" fmla="*/ 806450005 w 508"/>
                <a:gd name="T53" fmla="*/ 977820687 h 712"/>
                <a:gd name="T54" fmla="*/ 836692071 w 508"/>
                <a:gd name="T55" fmla="*/ 1118949388 h 712"/>
                <a:gd name="T56" fmla="*/ 866933939 w 508"/>
                <a:gd name="T57" fmla="*/ 1552416115 h 712"/>
                <a:gd name="T58" fmla="*/ 897175806 w 508"/>
                <a:gd name="T59" fmla="*/ 1693545213 h 712"/>
                <a:gd name="T60" fmla="*/ 927417674 w 508"/>
                <a:gd name="T61" fmla="*/ 1562496736 h 712"/>
                <a:gd name="T62" fmla="*/ 957659542 w 508"/>
                <a:gd name="T63" fmla="*/ 1330642441 h 712"/>
                <a:gd name="T64" fmla="*/ 987901409 w 508"/>
                <a:gd name="T65" fmla="*/ 1260078090 h 712"/>
                <a:gd name="T66" fmla="*/ 1018143277 w 508"/>
                <a:gd name="T67" fmla="*/ 1320561819 h 712"/>
                <a:gd name="T68" fmla="*/ 1048385145 w 508"/>
                <a:gd name="T69" fmla="*/ 937498200 h 712"/>
                <a:gd name="T70" fmla="*/ 1078627013 w 508"/>
                <a:gd name="T71" fmla="*/ 574595626 h 712"/>
                <a:gd name="T72" fmla="*/ 1108868880 w 508"/>
                <a:gd name="T73" fmla="*/ 1038304416 h 712"/>
                <a:gd name="T74" fmla="*/ 1139110748 w 508"/>
                <a:gd name="T75" fmla="*/ 1441529278 h 712"/>
                <a:gd name="T76" fmla="*/ 1169352616 w 508"/>
                <a:gd name="T77" fmla="*/ 1199594361 h 712"/>
                <a:gd name="T78" fmla="*/ 1199594484 w 508"/>
                <a:gd name="T79" fmla="*/ 766127436 h 712"/>
                <a:gd name="T80" fmla="*/ 1229836351 w 508"/>
                <a:gd name="T81" fmla="*/ 534273140 h 712"/>
                <a:gd name="T82" fmla="*/ 1260078219 w 508"/>
                <a:gd name="T83" fmla="*/ 362902475 h 7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12"/>
                <a:gd name="T128" fmla="*/ 508 w 508"/>
                <a:gd name="T129" fmla="*/ 712 h 7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12">
                  <a:moveTo>
                    <a:pt x="0" y="348"/>
                  </a:moveTo>
                  <a:lnTo>
                    <a:pt x="4" y="372"/>
                  </a:lnTo>
                  <a:lnTo>
                    <a:pt x="8" y="432"/>
                  </a:lnTo>
                  <a:lnTo>
                    <a:pt x="12" y="476"/>
                  </a:lnTo>
                  <a:lnTo>
                    <a:pt x="16" y="556"/>
                  </a:lnTo>
                  <a:lnTo>
                    <a:pt x="20" y="668"/>
                  </a:lnTo>
                  <a:lnTo>
                    <a:pt x="24" y="664"/>
                  </a:lnTo>
                  <a:lnTo>
                    <a:pt x="28" y="684"/>
                  </a:lnTo>
                  <a:lnTo>
                    <a:pt x="32" y="700"/>
                  </a:lnTo>
                  <a:lnTo>
                    <a:pt x="36" y="692"/>
                  </a:lnTo>
                  <a:lnTo>
                    <a:pt x="40" y="708"/>
                  </a:lnTo>
                  <a:lnTo>
                    <a:pt x="44" y="640"/>
                  </a:lnTo>
                  <a:lnTo>
                    <a:pt x="48" y="560"/>
                  </a:lnTo>
                  <a:lnTo>
                    <a:pt x="52" y="472"/>
                  </a:lnTo>
                  <a:lnTo>
                    <a:pt x="56" y="428"/>
                  </a:lnTo>
                  <a:lnTo>
                    <a:pt x="60" y="392"/>
                  </a:lnTo>
                  <a:lnTo>
                    <a:pt x="64" y="316"/>
                  </a:lnTo>
                  <a:lnTo>
                    <a:pt x="68" y="336"/>
                  </a:lnTo>
                  <a:lnTo>
                    <a:pt x="72" y="344"/>
                  </a:lnTo>
                  <a:lnTo>
                    <a:pt x="76" y="388"/>
                  </a:lnTo>
                  <a:lnTo>
                    <a:pt x="80" y="444"/>
                  </a:lnTo>
                  <a:lnTo>
                    <a:pt x="84" y="440"/>
                  </a:lnTo>
                  <a:lnTo>
                    <a:pt x="88" y="484"/>
                  </a:lnTo>
                  <a:lnTo>
                    <a:pt x="92" y="412"/>
                  </a:lnTo>
                  <a:lnTo>
                    <a:pt x="96" y="440"/>
                  </a:lnTo>
                  <a:lnTo>
                    <a:pt x="100" y="444"/>
                  </a:lnTo>
                  <a:lnTo>
                    <a:pt x="104" y="360"/>
                  </a:lnTo>
                  <a:lnTo>
                    <a:pt x="108" y="368"/>
                  </a:lnTo>
                  <a:lnTo>
                    <a:pt x="112" y="260"/>
                  </a:lnTo>
                  <a:lnTo>
                    <a:pt x="116" y="196"/>
                  </a:lnTo>
                  <a:lnTo>
                    <a:pt x="120" y="180"/>
                  </a:lnTo>
                  <a:lnTo>
                    <a:pt x="124" y="144"/>
                  </a:lnTo>
                  <a:lnTo>
                    <a:pt x="128" y="36"/>
                  </a:lnTo>
                  <a:lnTo>
                    <a:pt x="132" y="0"/>
                  </a:lnTo>
                  <a:lnTo>
                    <a:pt x="136" y="40"/>
                  </a:lnTo>
                  <a:lnTo>
                    <a:pt x="140" y="48"/>
                  </a:lnTo>
                  <a:lnTo>
                    <a:pt x="144" y="120"/>
                  </a:lnTo>
                  <a:lnTo>
                    <a:pt x="148" y="128"/>
                  </a:lnTo>
                  <a:lnTo>
                    <a:pt x="152" y="124"/>
                  </a:lnTo>
                  <a:lnTo>
                    <a:pt x="156" y="184"/>
                  </a:lnTo>
                  <a:lnTo>
                    <a:pt x="160" y="140"/>
                  </a:lnTo>
                  <a:lnTo>
                    <a:pt x="164" y="216"/>
                  </a:lnTo>
                  <a:lnTo>
                    <a:pt x="168" y="304"/>
                  </a:lnTo>
                  <a:lnTo>
                    <a:pt x="172" y="320"/>
                  </a:lnTo>
                  <a:lnTo>
                    <a:pt x="176" y="320"/>
                  </a:lnTo>
                  <a:lnTo>
                    <a:pt x="180" y="328"/>
                  </a:lnTo>
                  <a:lnTo>
                    <a:pt x="184" y="312"/>
                  </a:lnTo>
                  <a:lnTo>
                    <a:pt x="188" y="212"/>
                  </a:lnTo>
                  <a:lnTo>
                    <a:pt x="192" y="188"/>
                  </a:lnTo>
                  <a:lnTo>
                    <a:pt x="196" y="192"/>
                  </a:lnTo>
                  <a:lnTo>
                    <a:pt x="200" y="116"/>
                  </a:lnTo>
                  <a:lnTo>
                    <a:pt x="204" y="128"/>
                  </a:lnTo>
                  <a:lnTo>
                    <a:pt x="208" y="112"/>
                  </a:lnTo>
                  <a:lnTo>
                    <a:pt x="212" y="100"/>
                  </a:lnTo>
                  <a:lnTo>
                    <a:pt x="216" y="144"/>
                  </a:lnTo>
                  <a:lnTo>
                    <a:pt x="220" y="224"/>
                  </a:lnTo>
                  <a:lnTo>
                    <a:pt x="224" y="244"/>
                  </a:lnTo>
                  <a:lnTo>
                    <a:pt x="228" y="340"/>
                  </a:lnTo>
                  <a:lnTo>
                    <a:pt x="232" y="332"/>
                  </a:lnTo>
                  <a:lnTo>
                    <a:pt x="236" y="388"/>
                  </a:lnTo>
                  <a:lnTo>
                    <a:pt x="240" y="380"/>
                  </a:lnTo>
                  <a:lnTo>
                    <a:pt x="244" y="364"/>
                  </a:lnTo>
                  <a:lnTo>
                    <a:pt x="248" y="332"/>
                  </a:lnTo>
                  <a:lnTo>
                    <a:pt x="252" y="308"/>
                  </a:lnTo>
                  <a:lnTo>
                    <a:pt x="256" y="312"/>
                  </a:lnTo>
                  <a:lnTo>
                    <a:pt x="260" y="344"/>
                  </a:lnTo>
                  <a:lnTo>
                    <a:pt x="264" y="284"/>
                  </a:lnTo>
                  <a:lnTo>
                    <a:pt x="268" y="256"/>
                  </a:lnTo>
                  <a:lnTo>
                    <a:pt x="272" y="280"/>
                  </a:lnTo>
                  <a:lnTo>
                    <a:pt x="276" y="280"/>
                  </a:lnTo>
                  <a:lnTo>
                    <a:pt x="280" y="288"/>
                  </a:lnTo>
                  <a:lnTo>
                    <a:pt x="284" y="328"/>
                  </a:lnTo>
                  <a:lnTo>
                    <a:pt x="288" y="372"/>
                  </a:lnTo>
                  <a:lnTo>
                    <a:pt x="292" y="384"/>
                  </a:lnTo>
                  <a:lnTo>
                    <a:pt x="296" y="472"/>
                  </a:lnTo>
                  <a:lnTo>
                    <a:pt x="300" y="536"/>
                  </a:lnTo>
                  <a:lnTo>
                    <a:pt x="304" y="512"/>
                  </a:lnTo>
                  <a:lnTo>
                    <a:pt x="308" y="540"/>
                  </a:lnTo>
                  <a:lnTo>
                    <a:pt x="312" y="504"/>
                  </a:lnTo>
                  <a:lnTo>
                    <a:pt x="316" y="424"/>
                  </a:lnTo>
                  <a:lnTo>
                    <a:pt x="320" y="388"/>
                  </a:lnTo>
                  <a:lnTo>
                    <a:pt x="324" y="368"/>
                  </a:lnTo>
                  <a:lnTo>
                    <a:pt x="328" y="404"/>
                  </a:lnTo>
                  <a:lnTo>
                    <a:pt x="332" y="444"/>
                  </a:lnTo>
                  <a:lnTo>
                    <a:pt x="336" y="532"/>
                  </a:lnTo>
                  <a:lnTo>
                    <a:pt x="340" y="532"/>
                  </a:lnTo>
                  <a:lnTo>
                    <a:pt x="344" y="616"/>
                  </a:lnTo>
                  <a:lnTo>
                    <a:pt x="348" y="672"/>
                  </a:lnTo>
                  <a:lnTo>
                    <a:pt x="352" y="700"/>
                  </a:lnTo>
                  <a:lnTo>
                    <a:pt x="356" y="672"/>
                  </a:lnTo>
                  <a:lnTo>
                    <a:pt x="360" y="712"/>
                  </a:lnTo>
                  <a:lnTo>
                    <a:pt x="364" y="636"/>
                  </a:lnTo>
                  <a:lnTo>
                    <a:pt x="368" y="620"/>
                  </a:lnTo>
                  <a:lnTo>
                    <a:pt x="372" y="576"/>
                  </a:lnTo>
                  <a:lnTo>
                    <a:pt x="376" y="600"/>
                  </a:lnTo>
                  <a:lnTo>
                    <a:pt x="380" y="528"/>
                  </a:lnTo>
                  <a:lnTo>
                    <a:pt x="384" y="544"/>
                  </a:lnTo>
                  <a:lnTo>
                    <a:pt x="388" y="496"/>
                  </a:lnTo>
                  <a:lnTo>
                    <a:pt x="392" y="500"/>
                  </a:lnTo>
                  <a:lnTo>
                    <a:pt x="396" y="524"/>
                  </a:lnTo>
                  <a:lnTo>
                    <a:pt x="400" y="576"/>
                  </a:lnTo>
                  <a:lnTo>
                    <a:pt x="404" y="524"/>
                  </a:lnTo>
                  <a:lnTo>
                    <a:pt x="408" y="448"/>
                  </a:lnTo>
                  <a:lnTo>
                    <a:pt x="412" y="420"/>
                  </a:lnTo>
                  <a:lnTo>
                    <a:pt x="416" y="372"/>
                  </a:lnTo>
                  <a:lnTo>
                    <a:pt x="420" y="324"/>
                  </a:lnTo>
                  <a:lnTo>
                    <a:pt x="424" y="240"/>
                  </a:lnTo>
                  <a:lnTo>
                    <a:pt x="428" y="228"/>
                  </a:lnTo>
                  <a:lnTo>
                    <a:pt x="432" y="200"/>
                  </a:lnTo>
                  <a:lnTo>
                    <a:pt x="436" y="292"/>
                  </a:lnTo>
                  <a:lnTo>
                    <a:pt x="440" y="412"/>
                  </a:lnTo>
                  <a:lnTo>
                    <a:pt x="444" y="472"/>
                  </a:lnTo>
                  <a:lnTo>
                    <a:pt x="448" y="572"/>
                  </a:lnTo>
                  <a:lnTo>
                    <a:pt x="452" y="572"/>
                  </a:lnTo>
                  <a:lnTo>
                    <a:pt x="456" y="552"/>
                  </a:lnTo>
                  <a:lnTo>
                    <a:pt x="460" y="460"/>
                  </a:lnTo>
                  <a:lnTo>
                    <a:pt x="464" y="476"/>
                  </a:lnTo>
                  <a:lnTo>
                    <a:pt x="468" y="416"/>
                  </a:lnTo>
                  <a:lnTo>
                    <a:pt x="472" y="376"/>
                  </a:lnTo>
                  <a:lnTo>
                    <a:pt x="476" y="304"/>
                  </a:lnTo>
                  <a:lnTo>
                    <a:pt x="480" y="292"/>
                  </a:lnTo>
                  <a:lnTo>
                    <a:pt x="484" y="244"/>
                  </a:lnTo>
                  <a:lnTo>
                    <a:pt x="488" y="212"/>
                  </a:lnTo>
                  <a:lnTo>
                    <a:pt x="492" y="224"/>
                  </a:lnTo>
                  <a:lnTo>
                    <a:pt x="496" y="156"/>
                  </a:lnTo>
                  <a:lnTo>
                    <a:pt x="500" y="144"/>
                  </a:lnTo>
                  <a:lnTo>
                    <a:pt x="504" y="176"/>
                  </a:lnTo>
                  <a:lnTo>
                    <a:pt x="508" y="224"/>
                  </a:lnTo>
                </a:path>
              </a:pathLst>
            </a:custGeom>
            <a:noFill/>
            <a:ln w="0">
              <a:solidFill>
                <a:srgbClr val="007F00"/>
              </a:solidFill>
              <a:prstDash val="solid"/>
              <a:round/>
              <a:headEnd/>
              <a:tailEnd/>
            </a:ln>
          </p:spPr>
          <p:txBody>
            <a:bodyPr/>
            <a:lstStyle/>
            <a:p>
              <a:endParaRPr lang="en-GB"/>
            </a:p>
          </p:txBody>
        </p:sp>
        <p:sp>
          <p:nvSpPr>
            <p:cNvPr id="190" name="Freeform 215"/>
            <p:cNvSpPr>
              <a:spLocks/>
            </p:cNvSpPr>
            <p:nvPr/>
          </p:nvSpPr>
          <p:spPr bwMode="auto">
            <a:xfrm>
              <a:off x="8280152" y="4430043"/>
              <a:ext cx="814387" cy="774700"/>
            </a:xfrm>
            <a:custGeom>
              <a:avLst/>
              <a:gdLst>
                <a:gd name="T0" fmla="*/ 30241854 w 513"/>
                <a:gd name="T1" fmla="*/ 443547587 h 488"/>
                <a:gd name="T2" fmla="*/ 60483709 w 513"/>
                <a:gd name="T3" fmla="*/ 252015661 h 488"/>
                <a:gd name="T4" fmla="*/ 90725551 w 513"/>
                <a:gd name="T5" fmla="*/ 614918170 h 488"/>
                <a:gd name="T6" fmla="*/ 120967418 w 513"/>
                <a:gd name="T7" fmla="*/ 554434435 h 488"/>
                <a:gd name="T8" fmla="*/ 151209260 w 513"/>
                <a:gd name="T9" fmla="*/ 443547587 h 488"/>
                <a:gd name="T10" fmla="*/ 181451102 w 513"/>
                <a:gd name="T11" fmla="*/ 685482527 h 488"/>
                <a:gd name="T12" fmla="*/ 211692994 w 513"/>
                <a:gd name="T13" fmla="*/ 1159271982 h 488"/>
                <a:gd name="T14" fmla="*/ 241934836 w 513"/>
                <a:gd name="T15" fmla="*/ 1199594472 h 488"/>
                <a:gd name="T16" fmla="*/ 272176678 w 513"/>
                <a:gd name="T17" fmla="*/ 877014552 h 488"/>
                <a:gd name="T18" fmla="*/ 302418520 w 513"/>
                <a:gd name="T19" fmla="*/ 836692063 h 488"/>
                <a:gd name="T20" fmla="*/ 332660362 w 513"/>
                <a:gd name="T21" fmla="*/ 554434435 h 488"/>
                <a:gd name="T22" fmla="*/ 362902204 w 513"/>
                <a:gd name="T23" fmla="*/ 50403125 h 488"/>
                <a:gd name="T24" fmla="*/ 393144046 w 513"/>
                <a:gd name="T25" fmla="*/ 70564382 h 488"/>
                <a:gd name="T26" fmla="*/ 423385987 w 513"/>
                <a:gd name="T27" fmla="*/ 221773794 h 488"/>
                <a:gd name="T28" fmla="*/ 453627829 w 513"/>
                <a:gd name="T29" fmla="*/ 514111945 h 488"/>
                <a:gd name="T30" fmla="*/ 483869671 w 513"/>
                <a:gd name="T31" fmla="*/ 695563149 h 488"/>
                <a:gd name="T32" fmla="*/ 514111513 w 513"/>
                <a:gd name="T33" fmla="*/ 514111945 h 488"/>
                <a:gd name="T34" fmla="*/ 544353355 w 513"/>
                <a:gd name="T35" fmla="*/ 292338151 h 488"/>
                <a:gd name="T36" fmla="*/ 574595197 w 513"/>
                <a:gd name="T37" fmla="*/ 141128764 h 488"/>
                <a:gd name="T38" fmla="*/ 604837039 w 513"/>
                <a:gd name="T39" fmla="*/ 90725627 h 488"/>
                <a:gd name="T40" fmla="*/ 635078881 w 513"/>
                <a:gd name="T41" fmla="*/ 372983131 h 488"/>
                <a:gd name="T42" fmla="*/ 665320723 w 513"/>
                <a:gd name="T43" fmla="*/ 715724394 h 488"/>
                <a:gd name="T44" fmla="*/ 695562565 w 513"/>
                <a:gd name="T45" fmla="*/ 514111945 h 488"/>
                <a:gd name="T46" fmla="*/ 725804407 w 513"/>
                <a:gd name="T47" fmla="*/ 594756925 h 488"/>
                <a:gd name="T48" fmla="*/ 756046249 w 513"/>
                <a:gd name="T49" fmla="*/ 957659532 h 488"/>
                <a:gd name="T50" fmla="*/ 786288091 w 513"/>
                <a:gd name="T51" fmla="*/ 907256420 h 488"/>
                <a:gd name="T52" fmla="*/ 816529934 w 513"/>
                <a:gd name="T53" fmla="*/ 756046884 h 488"/>
                <a:gd name="T54" fmla="*/ 849291334 w 513"/>
                <a:gd name="T55" fmla="*/ 685482527 h 488"/>
                <a:gd name="T56" fmla="*/ 879533176 w 513"/>
                <a:gd name="T57" fmla="*/ 897175797 h 488"/>
                <a:gd name="T58" fmla="*/ 909775018 w 513"/>
                <a:gd name="T59" fmla="*/ 766127507 h 488"/>
                <a:gd name="T60" fmla="*/ 940016860 w 513"/>
                <a:gd name="T61" fmla="*/ 624998792 h 488"/>
                <a:gd name="T62" fmla="*/ 970258702 w 513"/>
                <a:gd name="T63" fmla="*/ 352821886 h 488"/>
                <a:gd name="T64" fmla="*/ 1000500544 w 513"/>
                <a:gd name="T65" fmla="*/ 665321282 h 488"/>
                <a:gd name="T66" fmla="*/ 1030742386 w 513"/>
                <a:gd name="T67" fmla="*/ 665321282 h 488"/>
                <a:gd name="T68" fmla="*/ 1060984228 w 513"/>
                <a:gd name="T69" fmla="*/ 614918170 h 488"/>
                <a:gd name="T70" fmla="*/ 1091226070 w 513"/>
                <a:gd name="T71" fmla="*/ 735885639 h 488"/>
                <a:gd name="T72" fmla="*/ 1121467912 w 513"/>
                <a:gd name="T73" fmla="*/ 655240660 h 488"/>
                <a:gd name="T74" fmla="*/ 1151709754 w 513"/>
                <a:gd name="T75" fmla="*/ 534273190 h 488"/>
                <a:gd name="T76" fmla="*/ 1181951596 w 513"/>
                <a:gd name="T77" fmla="*/ 282257529 h 488"/>
                <a:gd name="T78" fmla="*/ 1212193438 w 513"/>
                <a:gd name="T79" fmla="*/ 574595680 h 488"/>
                <a:gd name="T80" fmla="*/ 1242435280 w 513"/>
                <a:gd name="T81" fmla="*/ 1018143267 h 488"/>
                <a:gd name="T82" fmla="*/ 1272677122 w 513"/>
                <a:gd name="T83" fmla="*/ 987901400 h 4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488"/>
                <a:gd name="T128" fmla="*/ 513 w 513"/>
                <a:gd name="T129" fmla="*/ 488 h 4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488">
                  <a:moveTo>
                    <a:pt x="0" y="136"/>
                  </a:moveTo>
                  <a:lnTo>
                    <a:pt x="8" y="164"/>
                  </a:lnTo>
                  <a:lnTo>
                    <a:pt x="12" y="176"/>
                  </a:lnTo>
                  <a:lnTo>
                    <a:pt x="16" y="128"/>
                  </a:lnTo>
                  <a:lnTo>
                    <a:pt x="20" y="132"/>
                  </a:lnTo>
                  <a:lnTo>
                    <a:pt x="24" y="100"/>
                  </a:lnTo>
                  <a:lnTo>
                    <a:pt x="28" y="112"/>
                  </a:lnTo>
                  <a:lnTo>
                    <a:pt x="32" y="156"/>
                  </a:lnTo>
                  <a:lnTo>
                    <a:pt x="36" y="244"/>
                  </a:lnTo>
                  <a:lnTo>
                    <a:pt x="40" y="240"/>
                  </a:lnTo>
                  <a:lnTo>
                    <a:pt x="44" y="252"/>
                  </a:lnTo>
                  <a:lnTo>
                    <a:pt x="48" y="220"/>
                  </a:lnTo>
                  <a:lnTo>
                    <a:pt x="52" y="244"/>
                  </a:lnTo>
                  <a:lnTo>
                    <a:pt x="56" y="208"/>
                  </a:lnTo>
                  <a:lnTo>
                    <a:pt x="60" y="176"/>
                  </a:lnTo>
                  <a:lnTo>
                    <a:pt x="64" y="160"/>
                  </a:lnTo>
                  <a:lnTo>
                    <a:pt x="68" y="228"/>
                  </a:lnTo>
                  <a:lnTo>
                    <a:pt x="72" y="272"/>
                  </a:lnTo>
                  <a:lnTo>
                    <a:pt x="76" y="384"/>
                  </a:lnTo>
                  <a:lnTo>
                    <a:pt x="80" y="460"/>
                  </a:lnTo>
                  <a:lnTo>
                    <a:pt x="84" y="460"/>
                  </a:lnTo>
                  <a:lnTo>
                    <a:pt x="88" y="468"/>
                  </a:lnTo>
                  <a:lnTo>
                    <a:pt x="92" y="488"/>
                  </a:lnTo>
                  <a:lnTo>
                    <a:pt x="96" y="476"/>
                  </a:lnTo>
                  <a:lnTo>
                    <a:pt x="100" y="424"/>
                  </a:lnTo>
                  <a:lnTo>
                    <a:pt x="104" y="400"/>
                  </a:lnTo>
                  <a:lnTo>
                    <a:pt x="108" y="348"/>
                  </a:lnTo>
                  <a:lnTo>
                    <a:pt x="112" y="332"/>
                  </a:lnTo>
                  <a:lnTo>
                    <a:pt x="116" y="324"/>
                  </a:lnTo>
                  <a:lnTo>
                    <a:pt x="120" y="332"/>
                  </a:lnTo>
                  <a:lnTo>
                    <a:pt x="124" y="300"/>
                  </a:lnTo>
                  <a:lnTo>
                    <a:pt x="128" y="284"/>
                  </a:lnTo>
                  <a:lnTo>
                    <a:pt x="132" y="220"/>
                  </a:lnTo>
                  <a:lnTo>
                    <a:pt x="136" y="156"/>
                  </a:lnTo>
                  <a:lnTo>
                    <a:pt x="140" y="92"/>
                  </a:lnTo>
                  <a:lnTo>
                    <a:pt x="144" y="20"/>
                  </a:lnTo>
                  <a:lnTo>
                    <a:pt x="148" y="52"/>
                  </a:lnTo>
                  <a:lnTo>
                    <a:pt x="152" y="0"/>
                  </a:lnTo>
                  <a:lnTo>
                    <a:pt x="156" y="28"/>
                  </a:lnTo>
                  <a:lnTo>
                    <a:pt x="160" y="52"/>
                  </a:lnTo>
                  <a:lnTo>
                    <a:pt x="164" y="112"/>
                  </a:lnTo>
                  <a:lnTo>
                    <a:pt x="168" y="88"/>
                  </a:lnTo>
                  <a:lnTo>
                    <a:pt x="172" y="172"/>
                  </a:lnTo>
                  <a:lnTo>
                    <a:pt x="176" y="148"/>
                  </a:lnTo>
                  <a:lnTo>
                    <a:pt x="180" y="204"/>
                  </a:lnTo>
                  <a:lnTo>
                    <a:pt x="184" y="168"/>
                  </a:lnTo>
                  <a:lnTo>
                    <a:pt x="188" y="240"/>
                  </a:lnTo>
                  <a:lnTo>
                    <a:pt x="192" y="276"/>
                  </a:lnTo>
                  <a:lnTo>
                    <a:pt x="196" y="244"/>
                  </a:lnTo>
                  <a:lnTo>
                    <a:pt x="200" y="276"/>
                  </a:lnTo>
                  <a:lnTo>
                    <a:pt x="204" y="204"/>
                  </a:lnTo>
                  <a:lnTo>
                    <a:pt x="208" y="180"/>
                  </a:lnTo>
                  <a:lnTo>
                    <a:pt x="212" y="156"/>
                  </a:lnTo>
                  <a:lnTo>
                    <a:pt x="216" y="116"/>
                  </a:lnTo>
                  <a:lnTo>
                    <a:pt x="220" y="112"/>
                  </a:lnTo>
                  <a:lnTo>
                    <a:pt x="224" y="112"/>
                  </a:lnTo>
                  <a:lnTo>
                    <a:pt x="228" y="56"/>
                  </a:lnTo>
                  <a:lnTo>
                    <a:pt x="232" y="84"/>
                  </a:lnTo>
                  <a:lnTo>
                    <a:pt x="236" y="44"/>
                  </a:lnTo>
                  <a:lnTo>
                    <a:pt x="240" y="36"/>
                  </a:lnTo>
                  <a:lnTo>
                    <a:pt x="244" y="44"/>
                  </a:lnTo>
                  <a:lnTo>
                    <a:pt x="248" y="96"/>
                  </a:lnTo>
                  <a:lnTo>
                    <a:pt x="252" y="148"/>
                  </a:lnTo>
                  <a:lnTo>
                    <a:pt x="256" y="204"/>
                  </a:lnTo>
                  <a:lnTo>
                    <a:pt x="260" y="236"/>
                  </a:lnTo>
                  <a:lnTo>
                    <a:pt x="264" y="284"/>
                  </a:lnTo>
                  <a:lnTo>
                    <a:pt x="268" y="312"/>
                  </a:lnTo>
                  <a:lnTo>
                    <a:pt x="272" y="264"/>
                  </a:lnTo>
                  <a:lnTo>
                    <a:pt x="276" y="204"/>
                  </a:lnTo>
                  <a:lnTo>
                    <a:pt x="280" y="228"/>
                  </a:lnTo>
                  <a:lnTo>
                    <a:pt x="284" y="252"/>
                  </a:lnTo>
                  <a:lnTo>
                    <a:pt x="288" y="236"/>
                  </a:lnTo>
                  <a:lnTo>
                    <a:pt x="292" y="276"/>
                  </a:lnTo>
                  <a:lnTo>
                    <a:pt x="296" y="308"/>
                  </a:lnTo>
                  <a:lnTo>
                    <a:pt x="300" y="380"/>
                  </a:lnTo>
                  <a:lnTo>
                    <a:pt x="304" y="428"/>
                  </a:lnTo>
                  <a:lnTo>
                    <a:pt x="308" y="416"/>
                  </a:lnTo>
                  <a:lnTo>
                    <a:pt x="312" y="360"/>
                  </a:lnTo>
                  <a:lnTo>
                    <a:pt x="316" y="320"/>
                  </a:lnTo>
                  <a:lnTo>
                    <a:pt x="320" y="304"/>
                  </a:lnTo>
                  <a:lnTo>
                    <a:pt x="324" y="300"/>
                  </a:lnTo>
                  <a:lnTo>
                    <a:pt x="329" y="304"/>
                  </a:lnTo>
                  <a:lnTo>
                    <a:pt x="333" y="336"/>
                  </a:lnTo>
                  <a:lnTo>
                    <a:pt x="337" y="272"/>
                  </a:lnTo>
                  <a:lnTo>
                    <a:pt x="341" y="332"/>
                  </a:lnTo>
                  <a:lnTo>
                    <a:pt x="345" y="336"/>
                  </a:lnTo>
                  <a:lnTo>
                    <a:pt x="349" y="356"/>
                  </a:lnTo>
                  <a:lnTo>
                    <a:pt x="353" y="292"/>
                  </a:lnTo>
                  <a:lnTo>
                    <a:pt x="357" y="364"/>
                  </a:lnTo>
                  <a:lnTo>
                    <a:pt x="361" y="304"/>
                  </a:lnTo>
                  <a:lnTo>
                    <a:pt x="365" y="284"/>
                  </a:lnTo>
                  <a:lnTo>
                    <a:pt x="369" y="296"/>
                  </a:lnTo>
                  <a:lnTo>
                    <a:pt x="373" y="248"/>
                  </a:lnTo>
                  <a:lnTo>
                    <a:pt x="377" y="204"/>
                  </a:lnTo>
                  <a:lnTo>
                    <a:pt x="381" y="140"/>
                  </a:lnTo>
                  <a:lnTo>
                    <a:pt x="385" y="140"/>
                  </a:lnTo>
                  <a:lnTo>
                    <a:pt x="389" y="148"/>
                  </a:lnTo>
                  <a:lnTo>
                    <a:pt x="393" y="228"/>
                  </a:lnTo>
                  <a:lnTo>
                    <a:pt x="397" y="264"/>
                  </a:lnTo>
                  <a:lnTo>
                    <a:pt x="401" y="288"/>
                  </a:lnTo>
                  <a:lnTo>
                    <a:pt x="405" y="320"/>
                  </a:lnTo>
                  <a:lnTo>
                    <a:pt x="409" y="264"/>
                  </a:lnTo>
                  <a:lnTo>
                    <a:pt x="413" y="260"/>
                  </a:lnTo>
                  <a:lnTo>
                    <a:pt x="417" y="236"/>
                  </a:lnTo>
                  <a:lnTo>
                    <a:pt x="421" y="244"/>
                  </a:lnTo>
                  <a:lnTo>
                    <a:pt x="425" y="228"/>
                  </a:lnTo>
                  <a:lnTo>
                    <a:pt x="429" y="268"/>
                  </a:lnTo>
                  <a:lnTo>
                    <a:pt x="433" y="292"/>
                  </a:lnTo>
                  <a:lnTo>
                    <a:pt x="437" y="368"/>
                  </a:lnTo>
                  <a:lnTo>
                    <a:pt x="441" y="284"/>
                  </a:lnTo>
                  <a:lnTo>
                    <a:pt x="445" y="260"/>
                  </a:lnTo>
                  <a:lnTo>
                    <a:pt x="449" y="232"/>
                  </a:lnTo>
                  <a:lnTo>
                    <a:pt x="453" y="288"/>
                  </a:lnTo>
                  <a:lnTo>
                    <a:pt x="457" y="212"/>
                  </a:lnTo>
                  <a:lnTo>
                    <a:pt x="461" y="244"/>
                  </a:lnTo>
                  <a:lnTo>
                    <a:pt x="465" y="172"/>
                  </a:lnTo>
                  <a:lnTo>
                    <a:pt x="469" y="112"/>
                  </a:lnTo>
                  <a:lnTo>
                    <a:pt x="473" y="148"/>
                  </a:lnTo>
                  <a:lnTo>
                    <a:pt x="477" y="208"/>
                  </a:lnTo>
                  <a:lnTo>
                    <a:pt x="481" y="228"/>
                  </a:lnTo>
                  <a:lnTo>
                    <a:pt x="485" y="320"/>
                  </a:lnTo>
                  <a:lnTo>
                    <a:pt x="489" y="352"/>
                  </a:lnTo>
                  <a:lnTo>
                    <a:pt x="493" y="404"/>
                  </a:lnTo>
                  <a:lnTo>
                    <a:pt x="497" y="416"/>
                  </a:lnTo>
                  <a:lnTo>
                    <a:pt x="501" y="420"/>
                  </a:lnTo>
                  <a:lnTo>
                    <a:pt x="505" y="392"/>
                  </a:lnTo>
                  <a:lnTo>
                    <a:pt x="509" y="312"/>
                  </a:lnTo>
                  <a:lnTo>
                    <a:pt x="513" y="272"/>
                  </a:lnTo>
                </a:path>
              </a:pathLst>
            </a:custGeom>
            <a:noFill/>
            <a:ln w="0">
              <a:solidFill>
                <a:srgbClr val="007F00"/>
              </a:solidFill>
              <a:prstDash val="solid"/>
              <a:round/>
              <a:headEnd/>
              <a:tailEnd/>
            </a:ln>
          </p:spPr>
          <p:txBody>
            <a:bodyPr/>
            <a:lstStyle/>
            <a:p>
              <a:endParaRPr lang="en-GB"/>
            </a:p>
          </p:txBody>
        </p:sp>
        <p:sp>
          <p:nvSpPr>
            <p:cNvPr id="191" name="Line 216"/>
            <p:cNvSpPr>
              <a:spLocks noChangeShapeType="1"/>
            </p:cNvSpPr>
            <p:nvPr/>
          </p:nvSpPr>
          <p:spPr bwMode="auto">
            <a:xfrm flipV="1">
              <a:off x="9094539" y="4842793"/>
              <a:ext cx="12700" cy="19050"/>
            </a:xfrm>
            <a:prstGeom prst="line">
              <a:avLst/>
            </a:prstGeom>
            <a:noFill/>
            <a:ln w="0">
              <a:solidFill>
                <a:srgbClr val="007F00"/>
              </a:solidFill>
              <a:round/>
              <a:headEnd/>
              <a:tailEnd/>
            </a:ln>
          </p:spPr>
          <p:txBody>
            <a:bodyPr/>
            <a:lstStyle/>
            <a:p>
              <a:endParaRPr lang="en-GB"/>
            </a:p>
          </p:txBody>
        </p:sp>
        <p:sp>
          <p:nvSpPr>
            <p:cNvPr id="192" name="Freeform 217"/>
            <p:cNvSpPr>
              <a:spLocks/>
            </p:cNvSpPr>
            <p:nvPr/>
          </p:nvSpPr>
          <p:spPr bwMode="auto">
            <a:xfrm>
              <a:off x="7473702" y="4639593"/>
              <a:ext cx="806450" cy="393700"/>
            </a:xfrm>
            <a:custGeom>
              <a:avLst/>
              <a:gdLst>
                <a:gd name="T0" fmla="*/ 20161251 w 508"/>
                <a:gd name="T1" fmla="*/ 282257530 h 248"/>
                <a:gd name="T2" fmla="*/ 50403125 w 508"/>
                <a:gd name="T3" fmla="*/ 100806250 h 248"/>
                <a:gd name="T4" fmla="*/ 80645005 w 508"/>
                <a:gd name="T5" fmla="*/ 20161251 h 248"/>
                <a:gd name="T6" fmla="*/ 110886898 w 508"/>
                <a:gd name="T7" fmla="*/ 20161251 h 248"/>
                <a:gd name="T8" fmla="*/ 141128766 w 508"/>
                <a:gd name="T9" fmla="*/ 231854417 h 248"/>
                <a:gd name="T10" fmla="*/ 171370633 w 508"/>
                <a:gd name="T11" fmla="*/ 252015662 h 248"/>
                <a:gd name="T12" fmla="*/ 201612501 w 508"/>
                <a:gd name="T13" fmla="*/ 362902510 h 248"/>
                <a:gd name="T14" fmla="*/ 231854419 w 508"/>
                <a:gd name="T15" fmla="*/ 332660642 h 248"/>
                <a:gd name="T16" fmla="*/ 262096286 w 508"/>
                <a:gd name="T17" fmla="*/ 262096285 h 248"/>
                <a:gd name="T18" fmla="*/ 292338154 w 508"/>
                <a:gd name="T19" fmla="*/ 302418775 h 248"/>
                <a:gd name="T20" fmla="*/ 322580022 w 508"/>
                <a:gd name="T21" fmla="*/ 473789457 h 248"/>
                <a:gd name="T22" fmla="*/ 352821889 w 508"/>
                <a:gd name="T23" fmla="*/ 504031324 h 248"/>
                <a:gd name="T24" fmla="*/ 383063757 w 508"/>
                <a:gd name="T25" fmla="*/ 604837550 h 248"/>
                <a:gd name="T26" fmla="*/ 413305625 w 508"/>
                <a:gd name="T27" fmla="*/ 524192569 h 248"/>
                <a:gd name="T28" fmla="*/ 443547592 w 508"/>
                <a:gd name="T29" fmla="*/ 453628212 h 248"/>
                <a:gd name="T30" fmla="*/ 473789460 w 508"/>
                <a:gd name="T31" fmla="*/ 413305623 h 248"/>
                <a:gd name="T32" fmla="*/ 504031327 w 508"/>
                <a:gd name="T33" fmla="*/ 504031324 h 248"/>
                <a:gd name="T34" fmla="*/ 534273195 w 508"/>
                <a:gd name="T35" fmla="*/ 534273192 h 248"/>
                <a:gd name="T36" fmla="*/ 564515063 w 508"/>
                <a:gd name="T37" fmla="*/ 443547589 h 248"/>
                <a:gd name="T38" fmla="*/ 594756931 w 508"/>
                <a:gd name="T39" fmla="*/ 241935040 h 248"/>
                <a:gd name="T40" fmla="*/ 624998798 w 508"/>
                <a:gd name="T41" fmla="*/ 282257530 h 248"/>
                <a:gd name="T42" fmla="*/ 655240666 w 508"/>
                <a:gd name="T43" fmla="*/ 453628212 h 248"/>
                <a:gd name="T44" fmla="*/ 685482534 w 508"/>
                <a:gd name="T45" fmla="*/ 493950702 h 248"/>
                <a:gd name="T46" fmla="*/ 715724401 w 508"/>
                <a:gd name="T47" fmla="*/ 312499397 h 248"/>
                <a:gd name="T48" fmla="*/ 745966269 w 508"/>
                <a:gd name="T49" fmla="*/ 252015662 h 248"/>
                <a:gd name="T50" fmla="*/ 776208137 w 508"/>
                <a:gd name="T51" fmla="*/ 171370632 h 248"/>
                <a:gd name="T52" fmla="*/ 806450005 w 508"/>
                <a:gd name="T53" fmla="*/ 262096285 h 248"/>
                <a:gd name="T54" fmla="*/ 836692071 w 508"/>
                <a:gd name="T55" fmla="*/ 262096285 h 248"/>
                <a:gd name="T56" fmla="*/ 866933939 w 508"/>
                <a:gd name="T57" fmla="*/ 151209387 h 248"/>
                <a:gd name="T58" fmla="*/ 897175806 w 508"/>
                <a:gd name="T59" fmla="*/ 90725627 h 248"/>
                <a:gd name="T60" fmla="*/ 927417674 w 508"/>
                <a:gd name="T61" fmla="*/ 110886897 h 248"/>
                <a:gd name="T62" fmla="*/ 957659542 w 508"/>
                <a:gd name="T63" fmla="*/ 131048142 h 248"/>
                <a:gd name="T64" fmla="*/ 987901409 w 508"/>
                <a:gd name="T65" fmla="*/ 201612500 h 248"/>
                <a:gd name="T66" fmla="*/ 1018143277 w 508"/>
                <a:gd name="T67" fmla="*/ 100806250 h 248"/>
                <a:gd name="T68" fmla="*/ 1048385145 w 508"/>
                <a:gd name="T69" fmla="*/ 60483760 h 248"/>
                <a:gd name="T70" fmla="*/ 1078627013 w 508"/>
                <a:gd name="T71" fmla="*/ 322580020 h 248"/>
                <a:gd name="T72" fmla="*/ 1108868880 w 508"/>
                <a:gd name="T73" fmla="*/ 221773795 h 248"/>
                <a:gd name="T74" fmla="*/ 1139110748 w 508"/>
                <a:gd name="T75" fmla="*/ 100806250 h 248"/>
                <a:gd name="T76" fmla="*/ 1169352616 w 508"/>
                <a:gd name="T77" fmla="*/ 201612500 h 248"/>
                <a:gd name="T78" fmla="*/ 1199594484 w 508"/>
                <a:gd name="T79" fmla="*/ 282257530 h 248"/>
                <a:gd name="T80" fmla="*/ 1229836351 w 508"/>
                <a:gd name="T81" fmla="*/ 362902510 h 248"/>
                <a:gd name="T82" fmla="*/ 1260078219 w 508"/>
                <a:gd name="T83" fmla="*/ 433466967 h 2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248"/>
                <a:gd name="T128" fmla="*/ 508 w 508"/>
                <a:gd name="T129" fmla="*/ 248 h 2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248">
                  <a:moveTo>
                    <a:pt x="0" y="128"/>
                  </a:moveTo>
                  <a:lnTo>
                    <a:pt x="4" y="128"/>
                  </a:lnTo>
                  <a:lnTo>
                    <a:pt x="8" y="112"/>
                  </a:lnTo>
                  <a:lnTo>
                    <a:pt x="12" y="92"/>
                  </a:lnTo>
                  <a:lnTo>
                    <a:pt x="16" y="52"/>
                  </a:lnTo>
                  <a:lnTo>
                    <a:pt x="20" y="40"/>
                  </a:lnTo>
                  <a:lnTo>
                    <a:pt x="24" y="32"/>
                  </a:lnTo>
                  <a:lnTo>
                    <a:pt x="28" y="12"/>
                  </a:lnTo>
                  <a:lnTo>
                    <a:pt x="32" y="8"/>
                  </a:lnTo>
                  <a:lnTo>
                    <a:pt x="36" y="0"/>
                  </a:lnTo>
                  <a:lnTo>
                    <a:pt x="40" y="16"/>
                  </a:lnTo>
                  <a:lnTo>
                    <a:pt x="44" y="8"/>
                  </a:lnTo>
                  <a:lnTo>
                    <a:pt x="48" y="12"/>
                  </a:lnTo>
                  <a:lnTo>
                    <a:pt x="52" y="80"/>
                  </a:lnTo>
                  <a:lnTo>
                    <a:pt x="56" y="92"/>
                  </a:lnTo>
                  <a:lnTo>
                    <a:pt x="60" y="96"/>
                  </a:lnTo>
                  <a:lnTo>
                    <a:pt x="64" y="116"/>
                  </a:lnTo>
                  <a:lnTo>
                    <a:pt x="68" y="100"/>
                  </a:lnTo>
                  <a:lnTo>
                    <a:pt x="72" y="132"/>
                  </a:lnTo>
                  <a:lnTo>
                    <a:pt x="76" y="132"/>
                  </a:lnTo>
                  <a:lnTo>
                    <a:pt x="80" y="144"/>
                  </a:lnTo>
                  <a:lnTo>
                    <a:pt x="84" y="140"/>
                  </a:lnTo>
                  <a:lnTo>
                    <a:pt x="88" y="124"/>
                  </a:lnTo>
                  <a:lnTo>
                    <a:pt x="92" y="132"/>
                  </a:lnTo>
                  <a:lnTo>
                    <a:pt x="96" y="140"/>
                  </a:lnTo>
                  <a:lnTo>
                    <a:pt x="100" y="120"/>
                  </a:lnTo>
                  <a:lnTo>
                    <a:pt x="104" y="104"/>
                  </a:lnTo>
                  <a:lnTo>
                    <a:pt x="108" y="92"/>
                  </a:lnTo>
                  <a:lnTo>
                    <a:pt x="112" y="104"/>
                  </a:lnTo>
                  <a:lnTo>
                    <a:pt x="116" y="120"/>
                  </a:lnTo>
                  <a:lnTo>
                    <a:pt x="120" y="164"/>
                  </a:lnTo>
                  <a:lnTo>
                    <a:pt x="124" y="172"/>
                  </a:lnTo>
                  <a:lnTo>
                    <a:pt x="128" y="188"/>
                  </a:lnTo>
                  <a:lnTo>
                    <a:pt x="132" y="188"/>
                  </a:lnTo>
                  <a:lnTo>
                    <a:pt x="136" y="216"/>
                  </a:lnTo>
                  <a:lnTo>
                    <a:pt x="140" y="200"/>
                  </a:lnTo>
                  <a:lnTo>
                    <a:pt x="144" y="248"/>
                  </a:lnTo>
                  <a:lnTo>
                    <a:pt x="148" y="248"/>
                  </a:lnTo>
                  <a:lnTo>
                    <a:pt x="152" y="240"/>
                  </a:lnTo>
                  <a:lnTo>
                    <a:pt x="156" y="240"/>
                  </a:lnTo>
                  <a:lnTo>
                    <a:pt x="160" y="240"/>
                  </a:lnTo>
                  <a:lnTo>
                    <a:pt x="164" y="208"/>
                  </a:lnTo>
                  <a:lnTo>
                    <a:pt x="168" y="200"/>
                  </a:lnTo>
                  <a:lnTo>
                    <a:pt x="172" y="180"/>
                  </a:lnTo>
                  <a:lnTo>
                    <a:pt x="176" y="180"/>
                  </a:lnTo>
                  <a:lnTo>
                    <a:pt x="180" y="164"/>
                  </a:lnTo>
                  <a:lnTo>
                    <a:pt x="184" y="172"/>
                  </a:lnTo>
                  <a:lnTo>
                    <a:pt x="188" y="164"/>
                  </a:lnTo>
                  <a:lnTo>
                    <a:pt x="192" y="168"/>
                  </a:lnTo>
                  <a:lnTo>
                    <a:pt x="196" y="180"/>
                  </a:lnTo>
                  <a:lnTo>
                    <a:pt x="200" y="200"/>
                  </a:lnTo>
                  <a:lnTo>
                    <a:pt x="204" y="188"/>
                  </a:lnTo>
                  <a:lnTo>
                    <a:pt x="208" y="188"/>
                  </a:lnTo>
                  <a:lnTo>
                    <a:pt x="212" y="212"/>
                  </a:lnTo>
                  <a:lnTo>
                    <a:pt x="216" y="204"/>
                  </a:lnTo>
                  <a:lnTo>
                    <a:pt x="220" y="204"/>
                  </a:lnTo>
                  <a:lnTo>
                    <a:pt x="224" y="176"/>
                  </a:lnTo>
                  <a:lnTo>
                    <a:pt x="228" y="152"/>
                  </a:lnTo>
                  <a:lnTo>
                    <a:pt x="232" y="136"/>
                  </a:lnTo>
                  <a:lnTo>
                    <a:pt x="236" y="96"/>
                  </a:lnTo>
                  <a:lnTo>
                    <a:pt x="240" y="104"/>
                  </a:lnTo>
                  <a:lnTo>
                    <a:pt x="244" y="96"/>
                  </a:lnTo>
                  <a:lnTo>
                    <a:pt x="248" y="112"/>
                  </a:lnTo>
                  <a:lnTo>
                    <a:pt x="252" y="164"/>
                  </a:lnTo>
                  <a:lnTo>
                    <a:pt x="256" y="172"/>
                  </a:lnTo>
                  <a:lnTo>
                    <a:pt x="260" y="180"/>
                  </a:lnTo>
                  <a:lnTo>
                    <a:pt x="264" y="196"/>
                  </a:lnTo>
                  <a:lnTo>
                    <a:pt x="268" y="188"/>
                  </a:lnTo>
                  <a:lnTo>
                    <a:pt x="272" y="196"/>
                  </a:lnTo>
                  <a:lnTo>
                    <a:pt x="276" y="168"/>
                  </a:lnTo>
                  <a:lnTo>
                    <a:pt x="280" y="136"/>
                  </a:lnTo>
                  <a:lnTo>
                    <a:pt x="284" y="124"/>
                  </a:lnTo>
                  <a:lnTo>
                    <a:pt x="288" y="92"/>
                  </a:lnTo>
                  <a:lnTo>
                    <a:pt x="292" y="96"/>
                  </a:lnTo>
                  <a:lnTo>
                    <a:pt x="296" y="100"/>
                  </a:lnTo>
                  <a:lnTo>
                    <a:pt x="300" y="92"/>
                  </a:lnTo>
                  <a:lnTo>
                    <a:pt x="304" y="64"/>
                  </a:lnTo>
                  <a:lnTo>
                    <a:pt x="308" y="68"/>
                  </a:lnTo>
                  <a:lnTo>
                    <a:pt x="312" y="88"/>
                  </a:lnTo>
                  <a:lnTo>
                    <a:pt x="316" y="104"/>
                  </a:lnTo>
                  <a:lnTo>
                    <a:pt x="320" y="104"/>
                  </a:lnTo>
                  <a:lnTo>
                    <a:pt x="324" y="124"/>
                  </a:lnTo>
                  <a:lnTo>
                    <a:pt x="328" y="112"/>
                  </a:lnTo>
                  <a:lnTo>
                    <a:pt x="332" y="104"/>
                  </a:lnTo>
                  <a:lnTo>
                    <a:pt x="336" y="92"/>
                  </a:lnTo>
                  <a:lnTo>
                    <a:pt x="340" y="96"/>
                  </a:lnTo>
                  <a:lnTo>
                    <a:pt x="344" y="60"/>
                  </a:lnTo>
                  <a:lnTo>
                    <a:pt x="348" y="48"/>
                  </a:lnTo>
                  <a:lnTo>
                    <a:pt x="352" y="44"/>
                  </a:lnTo>
                  <a:lnTo>
                    <a:pt x="356" y="36"/>
                  </a:lnTo>
                  <a:lnTo>
                    <a:pt x="360" y="32"/>
                  </a:lnTo>
                  <a:lnTo>
                    <a:pt x="364" y="56"/>
                  </a:lnTo>
                  <a:lnTo>
                    <a:pt x="368" y="44"/>
                  </a:lnTo>
                  <a:lnTo>
                    <a:pt x="372" y="32"/>
                  </a:lnTo>
                  <a:lnTo>
                    <a:pt x="376" y="24"/>
                  </a:lnTo>
                  <a:lnTo>
                    <a:pt x="380" y="52"/>
                  </a:lnTo>
                  <a:lnTo>
                    <a:pt x="384" y="56"/>
                  </a:lnTo>
                  <a:lnTo>
                    <a:pt x="388" y="44"/>
                  </a:lnTo>
                  <a:lnTo>
                    <a:pt x="392" y="80"/>
                  </a:lnTo>
                  <a:lnTo>
                    <a:pt x="396" y="64"/>
                  </a:lnTo>
                  <a:lnTo>
                    <a:pt x="400" y="64"/>
                  </a:lnTo>
                  <a:lnTo>
                    <a:pt x="404" y="40"/>
                  </a:lnTo>
                  <a:lnTo>
                    <a:pt x="408" y="24"/>
                  </a:lnTo>
                  <a:lnTo>
                    <a:pt x="412" y="12"/>
                  </a:lnTo>
                  <a:lnTo>
                    <a:pt x="416" y="24"/>
                  </a:lnTo>
                  <a:lnTo>
                    <a:pt x="420" y="44"/>
                  </a:lnTo>
                  <a:lnTo>
                    <a:pt x="424" y="100"/>
                  </a:lnTo>
                  <a:lnTo>
                    <a:pt x="428" y="128"/>
                  </a:lnTo>
                  <a:lnTo>
                    <a:pt x="432" y="136"/>
                  </a:lnTo>
                  <a:lnTo>
                    <a:pt x="436" y="124"/>
                  </a:lnTo>
                  <a:lnTo>
                    <a:pt x="440" y="88"/>
                  </a:lnTo>
                  <a:lnTo>
                    <a:pt x="444" y="80"/>
                  </a:lnTo>
                  <a:lnTo>
                    <a:pt x="448" y="56"/>
                  </a:lnTo>
                  <a:lnTo>
                    <a:pt x="452" y="40"/>
                  </a:lnTo>
                  <a:lnTo>
                    <a:pt x="456" y="68"/>
                  </a:lnTo>
                  <a:lnTo>
                    <a:pt x="460" y="76"/>
                  </a:lnTo>
                  <a:lnTo>
                    <a:pt x="464" y="80"/>
                  </a:lnTo>
                  <a:lnTo>
                    <a:pt x="468" y="88"/>
                  </a:lnTo>
                  <a:lnTo>
                    <a:pt x="472" y="104"/>
                  </a:lnTo>
                  <a:lnTo>
                    <a:pt x="476" y="112"/>
                  </a:lnTo>
                  <a:lnTo>
                    <a:pt x="480" y="120"/>
                  </a:lnTo>
                  <a:lnTo>
                    <a:pt x="484" y="144"/>
                  </a:lnTo>
                  <a:lnTo>
                    <a:pt x="488" y="144"/>
                  </a:lnTo>
                  <a:lnTo>
                    <a:pt x="492" y="152"/>
                  </a:lnTo>
                  <a:lnTo>
                    <a:pt x="496" y="156"/>
                  </a:lnTo>
                  <a:lnTo>
                    <a:pt x="500" y="172"/>
                  </a:lnTo>
                  <a:lnTo>
                    <a:pt x="504" y="200"/>
                  </a:lnTo>
                  <a:lnTo>
                    <a:pt x="508" y="192"/>
                  </a:lnTo>
                </a:path>
              </a:pathLst>
            </a:custGeom>
            <a:noFill/>
            <a:ln w="0">
              <a:solidFill>
                <a:srgbClr val="FF0000"/>
              </a:solidFill>
              <a:prstDash val="solid"/>
              <a:round/>
              <a:headEnd/>
              <a:tailEnd/>
            </a:ln>
          </p:spPr>
          <p:txBody>
            <a:bodyPr/>
            <a:lstStyle/>
            <a:p>
              <a:endParaRPr lang="en-GB"/>
            </a:p>
          </p:txBody>
        </p:sp>
        <p:sp>
          <p:nvSpPr>
            <p:cNvPr id="193" name="Freeform 218"/>
            <p:cNvSpPr>
              <a:spLocks/>
            </p:cNvSpPr>
            <p:nvPr/>
          </p:nvSpPr>
          <p:spPr bwMode="auto">
            <a:xfrm>
              <a:off x="8280152" y="4741193"/>
              <a:ext cx="814387" cy="311150"/>
            </a:xfrm>
            <a:custGeom>
              <a:avLst/>
              <a:gdLst>
                <a:gd name="T0" fmla="*/ 30241854 w 513"/>
                <a:gd name="T1" fmla="*/ 332660621 h 196"/>
                <a:gd name="T2" fmla="*/ 60483709 w 513"/>
                <a:gd name="T3" fmla="*/ 433466938 h 196"/>
                <a:gd name="T4" fmla="*/ 90725551 w 513"/>
                <a:gd name="T5" fmla="*/ 342741242 h 196"/>
                <a:gd name="T6" fmla="*/ 120967418 w 513"/>
                <a:gd name="T7" fmla="*/ 141128756 h 196"/>
                <a:gd name="T8" fmla="*/ 151209260 w 513"/>
                <a:gd name="T9" fmla="*/ 151209378 h 196"/>
                <a:gd name="T10" fmla="*/ 181451102 w 513"/>
                <a:gd name="T11" fmla="*/ 120967512 h 196"/>
                <a:gd name="T12" fmla="*/ 211692994 w 513"/>
                <a:gd name="T13" fmla="*/ 20161250 h 196"/>
                <a:gd name="T14" fmla="*/ 241934836 w 513"/>
                <a:gd name="T15" fmla="*/ 80645000 h 196"/>
                <a:gd name="T16" fmla="*/ 272176678 w 513"/>
                <a:gd name="T17" fmla="*/ 151209378 h 196"/>
                <a:gd name="T18" fmla="*/ 302418520 w 513"/>
                <a:gd name="T19" fmla="*/ 181451243 h 196"/>
                <a:gd name="T20" fmla="*/ 332660362 w 513"/>
                <a:gd name="T21" fmla="*/ 90725622 h 196"/>
                <a:gd name="T22" fmla="*/ 362902204 w 513"/>
                <a:gd name="T23" fmla="*/ 282257511 h 196"/>
                <a:gd name="T24" fmla="*/ 393144046 w 513"/>
                <a:gd name="T25" fmla="*/ 393144352 h 196"/>
                <a:gd name="T26" fmla="*/ 423385987 w 513"/>
                <a:gd name="T27" fmla="*/ 393144352 h 196"/>
                <a:gd name="T28" fmla="*/ 453627829 w 513"/>
                <a:gd name="T29" fmla="*/ 221773780 h 196"/>
                <a:gd name="T30" fmla="*/ 483869671 w 513"/>
                <a:gd name="T31" fmla="*/ 211693158 h 196"/>
                <a:gd name="T32" fmla="*/ 514111513 w 513"/>
                <a:gd name="T33" fmla="*/ 231854402 h 196"/>
                <a:gd name="T34" fmla="*/ 544353355 w 513"/>
                <a:gd name="T35" fmla="*/ 322579999 h 196"/>
                <a:gd name="T36" fmla="*/ 574595197 w 513"/>
                <a:gd name="T37" fmla="*/ 453628182 h 196"/>
                <a:gd name="T38" fmla="*/ 604837039 w 513"/>
                <a:gd name="T39" fmla="*/ 423386317 h 196"/>
                <a:gd name="T40" fmla="*/ 635078881 w 513"/>
                <a:gd name="T41" fmla="*/ 302418755 h 196"/>
                <a:gd name="T42" fmla="*/ 665320723 w 513"/>
                <a:gd name="T43" fmla="*/ 282257511 h 196"/>
                <a:gd name="T44" fmla="*/ 695562565 w 513"/>
                <a:gd name="T45" fmla="*/ 221773780 h 196"/>
                <a:gd name="T46" fmla="*/ 725804407 w 513"/>
                <a:gd name="T47" fmla="*/ 231854402 h 196"/>
                <a:gd name="T48" fmla="*/ 756046249 w 513"/>
                <a:gd name="T49" fmla="*/ 141128756 h 196"/>
                <a:gd name="T50" fmla="*/ 786288091 w 513"/>
                <a:gd name="T51" fmla="*/ 80645000 h 196"/>
                <a:gd name="T52" fmla="*/ 816529934 w 513"/>
                <a:gd name="T53" fmla="*/ 151209378 h 196"/>
                <a:gd name="T54" fmla="*/ 849291334 w 513"/>
                <a:gd name="T55" fmla="*/ 100806243 h 196"/>
                <a:gd name="T56" fmla="*/ 879533176 w 513"/>
                <a:gd name="T57" fmla="*/ 191531865 h 196"/>
                <a:gd name="T58" fmla="*/ 909775018 w 513"/>
                <a:gd name="T59" fmla="*/ 181451243 h 196"/>
                <a:gd name="T60" fmla="*/ 940016860 w 513"/>
                <a:gd name="T61" fmla="*/ 191531865 h 196"/>
                <a:gd name="T62" fmla="*/ 970258702 w 513"/>
                <a:gd name="T63" fmla="*/ 181451243 h 196"/>
                <a:gd name="T64" fmla="*/ 1000500544 w 513"/>
                <a:gd name="T65" fmla="*/ 100806243 h 196"/>
                <a:gd name="T66" fmla="*/ 1030742386 w 513"/>
                <a:gd name="T67" fmla="*/ 191531865 h 196"/>
                <a:gd name="T68" fmla="*/ 1060984228 w 513"/>
                <a:gd name="T69" fmla="*/ 292338133 h 196"/>
                <a:gd name="T70" fmla="*/ 1091226070 w 513"/>
                <a:gd name="T71" fmla="*/ 231854402 h 196"/>
                <a:gd name="T72" fmla="*/ 1121467912 w 513"/>
                <a:gd name="T73" fmla="*/ 60483756 h 196"/>
                <a:gd name="T74" fmla="*/ 1151709754 w 513"/>
                <a:gd name="T75" fmla="*/ 191531865 h 196"/>
                <a:gd name="T76" fmla="*/ 1181951596 w 513"/>
                <a:gd name="T77" fmla="*/ 292338133 h 196"/>
                <a:gd name="T78" fmla="*/ 1212193438 w 513"/>
                <a:gd name="T79" fmla="*/ 302418755 h 196"/>
                <a:gd name="T80" fmla="*/ 1242435280 w 513"/>
                <a:gd name="T81" fmla="*/ 80645000 h 196"/>
                <a:gd name="T82" fmla="*/ 1272677122 w 513"/>
                <a:gd name="T83" fmla="*/ 0 h 1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196"/>
                <a:gd name="T128" fmla="*/ 513 w 513"/>
                <a:gd name="T129" fmla="*/ 196 h 1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196">
                  <a:moveTo>
                    <a:pt x="0" y="128"/>
                  </a:moveTo>
                  <a:lnTo>
                    <a:pt x="8" y="140"/>
                  </a:lnTo>
                  <a:lnTo>
                    <a:pt x="12" y="132"/>
                  </a:lnTo>
                  <a:lnTo>
                    <a:pt x="16" y="152"/>
                  </a:lnTo>
                  <a:lnTo>
                    <a:pt x="20" y="160"/>
                  </a:lnTo>
                  <a:lnTo>
                    <a:pt x="24" y="172"/>
                  </a:lnTo>
                  <a:lnTo>
                    <a:pt x="28" y="176"/>
                  </a:lnTo>
                  <a:lnTo>
                    <a:pt x="32" y="160"/>
                  </a:lnTo>
                  <a:lnTo>
                    <a:pt x="36" y="136"/>
                  </a:lnTo>
                  <a:lnTo>
                    <a:pt x="40" y="116"/>
                  </a:lnTo>
                  <a:lnTo>
                    <a:pt x="44" y="84"/>
                  </a:lnTo>
                  <a:lnTo>
                    <a:pt x="48" y="56"/>
                  </a:lnTo>
                  <a:lnTo>
                    <a:pt x="52" y="60"/>
                  </a:lnTo>
                  <a:lnTo>
                    <a:pt x="56" y="52"/>
                  </a:lnTo>
                  <a:lnTo>
                    <a:pt x="60" y="60"/>
                  </a:lnTo>
                  <a:lnTo>
                    <a:pt x="64" y="72"/>
                  </a:lnTo>
                  <a:lnTo>
                    <a:pt x="68" y="80"/>
                  </a:lnTo>
                  <a:lnTo>
                    <a:pt x="72" y="48"/>
                  </a:lnTo>
                  <a:lnTo>
                    <a:pt x="76" y="48"/>
                  </a:lnTo>
                  <a:lnTo>
                    <a:pt x="80" y="24"/>
                  </a:lnTo>
                  <a:lnTo>
                    <a:pt x="84" y="8"/>
                  </a:lnTo>
                  <a:lnTo>
                    <a:pt x="88" y="4"/>
                  </a:lnTo>
                  <a:lnTo>
                    <a:pt x="92" y="40"/>
                  </a:lnTo>
                  <a:lnTo>
                    <a:pt x="96" y="32"/>
                  </a:lnTo>
                  <a:lnTo>
                    <a:pt x="100" y="36"/>
                  </a:lnTo>
                  <a:lnTo>
                    <a:pt x="104" y="44"/>
                  </a:lnTo>
                  <a:lnTo>
                    <a:pt x="108" y="60"/>
                  </a:lnTo>
                  <a:lnTo>
                    <a:pt x="112" y="72"/>
                  </a:lnTo>
                  <a:lnTo>
                    <a:pt x="116" y="56"/>
                  </a:lnTo>
                  <a:lnTo>
                    <a:pt x="120" y="72"/>
                  </a:lnTo>
                  <a:lnTo>
                    <a:pt x="124" y="48"/>
                  </a:lnTo>
                  <a:lnTo>
                    <a:pt x="128" y="40"/>
                  </a:lnTo>
                  <a:lnTo>
                    <a:pt x="132" y="36"/>
                  </a:lnTo>
                  <a:lnTo>
                    <a:pt x="136" y="72"/>
                  </a:lnTo>
                  <a:lnTo>
                    <a:pt x="140" y="100"/>
                  </a:lnTo>
                  <a:lnTo>
                    <a:pt x="144" y="112"/>
                  </a:lnTo>
                  <a:lnTo>
                    <a:pt x="148" y="128"/>
                  </a:lnTo>
                  <a:lnTo>
                    <a:pt x="152" y="152"/>
                  </a:lnTo>
                  <a:lnTo>
                    <a:pt x="156" y="156"/>
                  </a:lnTo>
                  <a:lnTo>
                    <a:pt x="160" y="176"/>
                  </a:lnTo>
                  <a:lnTo>
                    <a:pt x="164" y="196"/>
                  </a:lnTo>
                  <a:lnTo>
                    <a:pt x="168" y="156"/>
                  </a:lnTo>
                  <a:lnTo>
                    <a:pt x="172" y="144"/>
                  </a:lnTo>
                  <a:lnTo>
                    <a:pt x="176" y="120"/>
                  </a:lnTo>
                  <a:lnTo>
                    <a:pt x="180" y="88"/>
                  </a:lnTo>
                  <a:lnTo>
                    <a:pt x="184" y="92"/>
                  </a:lnTo>
                  <a:lnTo>
                    <a:pt x="188" y="84"/>
                  </a:lnTo>
                  <a:lnTo>
                    <a:pt x="192" y="84"/>
                  </a:lnTo>
                  <a:lnTo>
                    <a:pt x="196" y="80"/>
                  </a:lnTo>
                  <a:lnTo>
                    <a:pt x="200" y="80"/>
                  </a:lnTo>
                  <a:lnTo>
                    <a:pt x="204" y="92"/>
                  </a:lnTo>
                  <a:lnTo>
                    <a:pt x="208" y="92"/>
                  </a:lnTo>
                  <a:lnTo>
                    <a:pt x="212" y="100"/>
                  </a:lnTo>
                  <a:lnTo>
                    <a:pt x="216" y="128"/>
                  </a:lnTo>
                  <a:lnTo>
                    <a:pt x="220" y="136"/>
                  </a:lnTo>
                  <a:lnTo>
                    <a:pt x="224" y="168"/>
                  </a:lnTo>
                  <a:lnTo>
                    <a:pt x="228" y="180"/>
                  </a:lnTo>
                  <a:lnTo>
                    <a:pt x="232" y="180"/>
                  </a:lnTo>
                  <a:lnTo>
                    <a:pt x="236" y="196"/>
                  </a:lnTo>
                  <a:lnTo>
                    <a:pt x="240" y="168"/>
                  </a:lnTo>
                  <a:lnTo>
                    <a:pt x="244" y="156"/>
                  </a:lnTo>
                  <a:lnTo>
                    <a:pt x="248" y="132"/>
                  </a:lnTo>
                  <a:lnTo>
                    <a:pt x="252" y="120"/>
                  </a:lnTo>
                  <a:lnTo>
                    <a:pt x="256" y="104"/>
                  </a:lnTo>
                  <a:lnTo>
                    <a:pt x="260" y="100"/>
                  </a:lnTo>
                  <a:lnTo>
                    <a:pt x="264" y="112"/>
                  </a:lnTo>
                  <a:lnTo>
                    <a:pt x="268" y="100"/>
                  </a:lnTo>
                  <a:lnTo>
                    <a:pt x="272" y="104"/>
                  </a:lnTo>
                  <a:lnTo>
                    <a:pt x="276" y="88"/>
                  </a:lnTo>
                  <a:lnTo>
                    <a:pt x="280" y="96"/>
                  </a:lnTo>
                  <a:lnTo>
                    <a:pt x="284" y="96"/>
                  </a:lnTo>
                  <a:lnTo>
                    <a:pt x="288" y="92"/>
                  </a:lnTo>
                  <a:lnTo>
                    <a:pt x="292" y="96"/>
                  </a:lnTo>
                  <a:lnTo>
                    <a:pt x="296" y="76"/>
                  </a:lnTo>
                  <a:lnTo>
                    <a:pt x="300" y="56"/>
                  </a:lnTo>
                  <a:lnTo>
                    <a:pt x="304" y="40"/>
                  </a:lnTo>
                  <a:lnTo>
                    <a:pt x="308" y="28"/>
                  </a:lnTo>
                  <a:lnTo>
                    <a:pt x="312" y="32"/>
                  </a:lnTo>
                  <a:lnTo>
                    <a:pt x="316" y="44"/>
                  </a:lnTo>
                  <a:lnTo>
                    <a:pt x="320" y="72"/>
                  </a:lnTo>
                  <a:lnTo>
                    <a:pt x="324" y="60"/>
                  </a:lnTo>
                  <a:lnTo>
                    <a:pt x="329" y="56"/>
                  </a:lnTo>
                  <a:lnTo>
                    <a:pt x="333" y="32"/>
                  </a:lnTo>
                  <a:lnTo>
                    <a:pt x="337" y="40"/>
                  </a:lnTo>
                  <a:lnTo>
                    <a:pt x="341" y="52"/>
                  </a:lnTo>
                  <a:lnTo>
                    <a:pt x="345" y="84"/>
                  </a:lnTo>
                  <a:lnTo>
                    <a:pt x="349" y="76"/>
                  </a:lnTo>
                  <a:lnTo>
                    <a:pt x="353" y="108"/>
                  </a:lnTo>
                  <a:lnTo>
                    <a:pt x="357" y="84"/>
                  </a:lnTo>
                  <a:lnTo>
                    <a:pt x="361" y="72"/>
                  </a:lnTo>
                  <a:lnTo>
                    <a:pt x="365" y="92"/>
                  </a:lnTo>
                  <a:lnTo>
                    <a:pt x="369" y="80"/>
                  </a:lnTo>
                  <a:lnTo>
                    <a:pt x="373" y="76"/>
                  </a:lnTo>
                  <a:lnTo>
                    <a:pt x="377" y="80"/>
                  </a:lnTo>
                  <a:lnTo>
                    <a:pt x="381" y="80"/>
                  </a:lnTo>
                  <a:lnTo>
                    <a:pt x="385" y="72"/>
                  </a:lnTo>
                  <a:lnTo>
                    <a:pt x="389" y="60"/>
                  </a:lnTo>
                  <a:lnTo>
                    <a:pt x="393" y="60"/>
                  </a:lnTo>
                  <a:lnTo>
                    <a:pt x="397" y="40"/>
                  </a:lnTo>
                  <a:lnTo>
                    <a:pt x="401" y="68"/>
                  </a:lnTo>
                  <a:lnTo>
                    <a:pt x="405" y="60"/>
                  </a:lnTo>
                  <a:lnTo>
                    <a:pt x="409" y="76"/>
                  </a:lnTo>
                  <a:lnTo>
                    <a:pt x="413" y="104"/>
                  </a:lnTo>
                  <a:lnTo>
                    <a:pt x="417" y="96"/>
                  </a:lnTo>
                  <a:lnTo>
                    <a:pt x="421" y="116"/>
                  </a:lnTo>
                  <a:lnTo>
                    <a:pt x="425" y="116"/>
                  </a:lnTo>
                  <a:lnTo>
                    <a:pt x="429" y="116"/>
                  </a:lnTo>
                  <a:lnTo>
                    <a:pt x="433" y="92"/>
                  </a:lnTo>
                  <a:lnTo>
                    <a:pt x="437" y="80"/>
                  </a:lnTo>
                  <a:lnTo>
                    <a:pt x="441" y="40"/>
                  </a:lnTo>
                  <a:lnTo>
                    <a:pt x="445" y="24"/>
                  </a:lnTo>
                  <a:lnTo>
                    <a:pt x="449" y="44"/>
                  </a:lnTo>
                  <a:lnTo>
                    <a:pt x="453" y="44"/>
                  </a:lnTo>
                  <a:lnTo>
                    <a:pt x="457" y="76"/>
                  </a:lnTo>
                  <a:lnTo>
                    <a:pt x="461" y="84"/>
                  </a:lnTo>
                  <a:lnTo>
                    <a:pt x="465" y="108"/>
                  </a:lnTo>
                  <a:lnTo>
                    <a:pt x="469" y="116"/>
                  </a:lnTo>
                  <a:lnTo>
                    <a:pt x="473" y="112"/>
                  </a:lnTo>
                  <a:lnTo>
                    <a:pt x="477" y="124"/>
                  </a:lnTo>
                  <a:lnTo>
                    <a:pt x="481" y="120"/>
                  </a:lnTo>
                  <a:lnTo>
                    <a:pt x="485" y="112"/>
                  </a:lnTo>
                  <a:lnTo>
                    <a:pt x="489" y="64"/>
                  </a:lnTo>
                  <a:lnTo>
                    <a:pt x="493" y="32"/>
                  </a:lnTo>
                  <a:lnTo>
                    <a:pt x="497" y="20"/>
                  </a:lnTo>
                  <a:lnTo>
                    <a:pt x="501" y="8"/>
                  </a:lnTo>
                  <a:lnTo>
                    <a:pt x="505" y="0"/>
                  </a:lnTo>
                  <a:lnTo>
                    <a:pt x="509" y="24"/>
                  </a:lnTo>
                  <a:lnTo>
                    <a:pt x="513" y="36"/>
                  </a:lnTo>
                </a:path>
              </a:pathLst>
            </a:custGeom>
            <a:noFill/>
            <a:ln w="0">
              <a:solidFill>
                <a:srgbClr val="FF0000"/>
              </a:solidFill>
              <a:prstDash val="solid"/>
              <a:round/>
              <a:headEnd/>
              <a:tailEnd/>
            </a:ln>
          </p:spPr>
          <p:txBody>
            <a:bodyPr/>
            <a:lstStyle/>
            <a:p>
              <a:endParaRPr lang="en-GB"/>
            </a:p>
          </p:txBody>
        </p:sp>
        <p:sp>
          <p:nvSpPr>
            <p:cNvPr id="194" name="Line 219"/>
            <p:cNvSpPr>
              <a:spLocks noChangeShapeType="1"/>
            </p:cNvSpPr>
            <p:nvPr/>
          </p:nvSpPr>
          <p:spPr bwMode="auto">
            <a:xfrm flipV="1">
              <a:off x="9094539" y="4791993"/>
              <a:ext cx="12700" cy="6350"/>
            </a:xfrm>
            <a:prstGeom prst="line">
              <a:avLst/>
            </a:prstGeom>
            <a:noFill/>
            <a:ln w="0">
              <a:solidFill>
                <a:srgbClr val="FF0000"/>
              </a:solidFill>
              <a:round/>
              <a:headEnd/>
              <a:tailEnd/>
            </a:ln>
          </p:spPr>
          <p:txBody>
            <a:bodyPr/>
            <a:lstStyle/>
            <a:p>
              <a:endParaRPr lang="en-GB"/>
            </a:p>
          </p:txBody>
        </p:sp>
        <p:sp>
          <p:nvSpPr>
            <p:cNvPr id="195" name="Freeform 220"/>
            <p:cNvSpPr>
              <a:spLocks/>
            </p:cNvSpPr>
            <p:nvPr/>
          </p:nvSpPr>
          <p:spPr bwMode="auto">
            <a:xfrm>
              <a:off x="7473702" y="4595143"/>
              <a:ext cx="806450" cy="476250"/>
            </a:xfrm>
            <a:custGeom>
              <a:avLst/>
              <a:gdLst>
                <a:gd name="T0" fmla="*/ 20161251 w 508"/>
                <a:gd name="T1" fmla="*/ 352821831 h 300"/>
                <a:gd name="T2" fmla="*/ 50403125 w 508"/>
                <a:gd name="T3" fmla="*/ 161289984 h 300"/>
                <a:gd name="T4" fmla="*/ 80645005 w 508"/>
                <a:gd name="T5" fmla="*/ 0 h 300"/>
                <a:gd name="T6" fmla="*/ 110886898 w 508"/>
                <a:gd name="T7" fmla="*/ 0 h 300"/>
                <a:gd name="T8" fmla="*/ 141128766 w 508"/>
                <a:gd name="T9" fmla="*/ 272176863 h 300"/>
                <a:gd name="T10" fmla="*/ 171370633 w 508"/>
                <a:gd name="T11" fmla="*/ 403224935 h 300"/>
                <a:gd name="T12" fmla="*/ 201612501 w 508"/>
                <a:gd name="T13" fmla="*/ 433466897 h 300"/>
                <a:gd name="T14" fmla="*/ 231854419 w 508"/>
                <a:gd name="T15" fmla="*/ 433466897 h 300"/>
                <a:gd name="T16" fmla="*/ 262096286 w 508"/>
                <a:gd name="T17" fmla="*/ 342741210 h 300"/>
                <a:gd name="T18" fmla="*/ 292338154 w 508"/>
                <a:gd name="T19" fmla="*/ 463708760 h 300"/>
                <a:gd name="T20" fmla="*/ 322580022 w 508"/>
                <a:gd name="T21" fmla="*/ 594756831 h 300"/>
                <a:gd name="T22" fmla="*/ 352821889 w 508"/>
                <a:gd name="T23" fmla="*/ 645159936 h 300"/>
                <a:gd name="T24" fmla="*/ 383063757 w 508"/>
                <a:gd name="T25" fmla="*/ 756046766 h 300"/>
                <a:gd name="T26" fmla="*/ 413305625 w 508"/>
                <a:gd name="T27" fmla="*/ 635079315 h 300"/>
                <a:gd name="T28" fmla="*/ 443547592 w 508"/>
                <a:gd name="T29" fmla="*/ 463708760 h 300"/>
                <a:gd name="T30" fmla="*/ 473789460 w 508"/>
                <a:gd name="T31" fmla="*/ 504031243 h 300"/>
                <a:gd name="T32" fmla="*/ 504031327 w 508"/>
                <a:gd name="T33" fmla="*/ 604837452 h 300"/>
                <a:gd name="T34" fmla="*/ 534273195 w 508"/>
                <a:gd name="T35" fmla="*/ 614918073 h 300"/>
                <a:gd name="T36" fmla="*/ 564515063 w 508"/>
                <a:gd name="T37" fmla="*/ 514111864 h 300"/>
                <a:gd name="T38" fmla="*/ 594756931 w 508"/>
                <a:gd name="T39" fmla="*/ 312499347 h 300"/>
                <a:gd name="T40" fmla="*/ 624998798 w 508"/>
                <a:gd name="T41" fmla="*/ 393144314 h 300"/>
                <a:gd name="T42" fmla="*/ 655240666 w 508"/>
                <a:gd name="T43" fmla="*/ 554434348 h 300"/>
                <a:gd name="T44" fmla="*/ 685482534 w 508"/>
                <a:gd name="T45" fmla="*/ 554434348 h 300"/>
                <a:gd name="T46" fmla="*/ 715724401 w 508"/>
                <a:gd name="T47" fmla="*/ 453628139 h 300"/>
                <a:gd name="T48" fmla="*/ 745966269 w 508"/>
                <a:gd name="T49" fmla="*/ 272176863 h 300"/>
                <a:gd name="T50" fmla="*/ 776208137 w 508"/>
                <a:gd name="T51" fmla="*/ 221773759 h 300"/>
                <a:gd name="T52" fmla="*/ 806450005 w 508"/>
                <a:gd name="T53" fmla="*/ 312499347 h 300"/>
                <a:gd name="T54" fmla="*/ 836692071 w 508"/>
                <a:gd name="T55" fmla="*/ 282257484 h 300"/>
                <a:gd name="T56" fmla="*/ 866933939 w 508"/>
                <a:gd name="T57" fmla="*/ 141128742 h 300"/>
                <a:gd name="T58" fmla="*/ 897175806 w 508"/>
                <a:gd name="T59" fmla="*/ 131048121 h 300"/>
                <a:gd name="T60" fmla="*/ 927417674 w 508"/>
                <a:gd name="T61" fmla="*/ 100806234 h 300"/>
                <a:gd name="T62" fmla="*/ 957659542 w 508"/>
                <a:gd name="T63" fmla="*/ 181451226 h 300"/>
                <a:gd name="T64" fmla="*/ 987901409 w 508"/>
                <a:gd name="T65" fmla="*/ 262096243 h 300"/>
                <a:gd name="T66" fmla="*/ 1018143277 w 508"/>
                <a:gd name="T67" fmla="*/ 131048121 h 300"/>
                <a:gd name="T68" fmla="*/ 1048385145 w 508"/>
                <a:gd name="T69" fmla="*/ 181451226 h 300"/>
                <a:gd name="T70" fmla="*/ 1078627013 w 508"/>
                <a:gd name="T71" fmla="*/ 423386276 h 300"/>
                <a:gd name="T72" fmla="*/ 1108868880 w 508"/>
                <a:gd name="T73" fmla="*/ 282257484 h 300"/>
                <a:gd name="T74" fmla="*/ 1139110748 w 508"/>
                <a:gd name="T75" fmla="*/ 161289984 h 300"/>
                <a:gd name="T76" fmla="*/ 1169352616 w 508"/>
                <a:gd name="T77" fmla="*/ 262096243 h 300"/>
                <a:gd name="T78" fmla="*/ 1199594484 w 508"/>
                <a:gd name="T79" fmla="*/ 342741210 h 300"/>
                <a:gd name="T80" fmla="*/ 1229836351 w 508"/>
                <a:gd name="T81" fmla="*/ 423386276 h 300"/>
                <a:gd name="T82" fmla="*/ 1260078219 w 508"/>
                <a:gd name="T83" fmla="*/ 655240557 h 3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300"/>
                <a:gd name="T128" fmla="*/ 508 w 508"/>
                <a:gd name="T129" fmla="*/ 300 h 3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300">
                  <a:moveTo>
                    <a:pt x="0" y="156"/>
                  </a:moveTo>
                  <a:lnTo>
                    <a:pt x="4" y="152"/>
                  </a:lnTo>
                  <a:lnTo>
                    <a:pt x="8" y="140"/>
                  </a:lnTo>
                  <a:lnTo>
                    <a:pt x="12" y="100"/>
                  </a:lnTo>
                  <a:lnTo>
                    <a:pt x="16" y="84"/>
                  </a:lnTo>
                  <a:lnTo>
                    <a:pt x="20" y="64"/>
                  </a:lnTo>
                  <a:lnTo>
                    <a:pt x="24" y="32"/>
                  </a:lnTo>
                  <a:lnTo>
                    <a:pt x="28" y="12"/>
                  </a:lnTo>
                  <a:lnTo>
                    <a:pt x="32" y="0"/>
                  </a:lnTo>
                  <a:lnTo>
                    <a:pt x="36" y="12"/>
                  </a:lnTo>
                  <a:lnTo>
                    <a:pt x="40" y="4"/>
                  </a:lnTo>
                  <a:lnTo>
                    <a:pt x="44" y="0"/>
                  </a:lnTo>
                  <a:lnTo>
                    <a:pt x="48" y="52"/>
                  </a:lnTo>
                  <a:lnTo>
                    <a:pt x="52" y="84"/>
                  </a:lnTo>
                  <a:lnTo>
                    <a:pt x="56" y="108"/>
                  </a:lnTo>
                  <a:lnTo>
                    <a:pt x="60" y="132"/>
                  </a:lnTo>
                  <a:lnTo>
                    <a:pt x="64" y="148"/>
                  </a:lnTo>
                  <a:lnTo>
                    <a:pt x="68" y="160"/>
                  </a:lnTo>
                  <a:lnTo>
                    <a:pt x="72" y="172"/>
                  </a:lnTo>
                  <a:lnTo>
                    <a:pt x="76" y="172"/>
                  </a:lnTo>
                  <a:lnTo>
                    <a:pt x="80" y="172"/>
                  </a:lnTo>
                  <a:lnTo>
                    <a:pt x="84" y="164"/>
                  </a:lnTo>
                  <a:lnTo>
                    <a:pt x="88" y="144"/>
                  </a:lnTo>
                  <a:lnTo>
                    <a:pt x="92" y="172"/>
                  </a:lnTo>
                  <a:lnTo>
                    <a:pt x="96" y="156"/>
                  </a:lnTo>
                  <a:lnTo>
                    <a:pt x="100" y="136"/>
                  </a:lnTo>
                  <a:lnTo>
                    <a:pt x="104" y="136"/>
                  </a:lnTo>
                  <a:lnTo>
                    <a:pt x="108" y="132"/>
                  </a:lnTo>
                  <a:lnTo>
                    <a:pt x="112" y="144"/>
                  </a:lnTo>
                  <a:lnTo>
                    <a:pt x="116" y="184"/>
                  </a:lnTo>
                  <a:lnTo>
                    <a:pt x="120" y="216"/>
                  </a:lnTo>
                  <a:lnTo>
                    <a:pt x="124" y="212"/>
                  </a:lnTo>
                  <a:lnTo>
                    <a:pt x="128" y="236"/>
                  </a:lnTo>
                  <a:lnTo>
                    <a:pt x="132" y="264"/>
                  </a:lnTo>
                  <a:lnTo>
                    <a:pt x="136" y="272"/>
                  </a:lnTo>
                  <a:lnTo>
                    <a:pt x="140" y="256"/>
                  </a:lnTo>
                  <a:lnTo>
                    <a:pt x="144" y="284"/>
                  </a:lnTo>
                  <a:lnTo>
                    <a:pt x="148" y="280"/>
                  </a:lnTo>
                  <a:lnTo>
                    <a:pt x="152" y="300"/>
                  </a:lnTo>
                  <a:lnTo>
                    <a:pt x="156" y="280"/>
                  </a:lnTo>
                  <a:lnTo>
                    <a:pt x="160" y="280"/>
                  </a:lnTo>
                  <a:lnTo>
                    <a:pt x="164" y="252"/>
                  </a:lnTo>
                  <a:lnTo>
                    <a:pt x="168" y="208"/>
                  </a:lnTo>
                  <a:lnTo>
                    <a:pt x="172" y="204"/>
                  </a:lnTo>
                  <a:lnTo>
                    <a:pt x="176" y="184"/>
                  </a:lnTo>
                  <a:lnTo>
                    <a:pt x="180" y="184"/>
                  </a:lnTo>
                  <a:lnTo>
                    <a:pt x="184" y="168"/>
                  </a:lnTo>
                  <a:lnTo>
                    <a:pt x="188" y="200"/>
                  </a:lnTo>
                  <a:lnTo>
                    <a:pt x="192" y="196"/>
                  </a:lnTo>
                  <a:lnTo>
                    <a:pt x="196" y="220"/>
                  </a:lnTo>
                  <a:lnTo>
                    <a:pt x="200" y="240"/>
                  </a:lnTo>
                  <a:lnTo>
                    <a:pt x="204" y="236"/>
                  </a:lnTo>
                  <a:lnTo>
                    <a:pt x="208" y="252"/>
                  </a:lnTo>
                  <a:lnTo>
                    <a:pt x="212" y="244"/>
                  </a:lnTo>
                  <a:lnTo>
                    <a:pt x="216" y="252"/>
                  </a:lnTo>
                  <a:lnTo>
                    <a:pt x="220" y="232"/>
                  </a:lnTo>
                  <a:lnTo>
                    <a:pt x="224" y="204"/>
                  </a:lnTo>
                  <a:lnTo>
                    <a:pt x="228" y="172"/>
                  </a:lnTo>
                  <a:lnTo>
                    <a:pt x="232" y="156"/>
                  </a:lnTo>
                  <a:lnTo>
                    <a:pt x="236" y="124"/>
                  </a:lnTo>
                  <a:lnTo>
                    <a:pt x="240" y="136"/>
                  </a:lnTo>
                  <a:lnTo>
                    <a:pt x="244" y="136"/>
                  </a:lnTo>
                  <a:lnTo>
                    <a:pt x="248" y="156"/>
                  </a:lnTo>
                  <a:lnTo>
                    <a:pt x="252" y="188"/>
                  </a:lnTo>
                  <a:lnTo>
                    <a:pt x="256" y="192"/>
                  </a:lnTo>
                  <a:lnTo>
                    <a:pt x="260" y="220"/>
                  </a:lnTo>
                  <a:lnTo>
                    <a:pt x="264" y="228"/>
                  </a:lnTo>
                  <a:lnTo>
                    <a:pt x="268" y="240"/>
                  </a:lnTo>
                  <a:lnTo>
                    <a:pt x="272" y="220"/>
                  </a:lnTo>
                  <a:lnTo>
                    <a:pt x="276" y="232"/>
                  </a:lnTo>
                  <a:lnTo>
                    <a:pt x="280" y="204"/>
                  </a:lnTo>
                  <a:lnTo>
                    <a:pt x="284" y="180"/>
                  </a:lnTo>
                  <a:lnTo>
                    <a:pt x="288" y="172"/>
                  </a:lnTo>
                  <a:lnTo>
                    <a:pt x="292" y="140"/>
                  </a:lnTo>
                  <a:lnTo>
                    <a:pt x="296" y="108"/>
                  </a:lnTo>
                  <a:lnTo>
                    <a:pt x="300" y="96"/>
                  </a:lnTo>
                  <a:lnTo>
                    <a:pt x="304" y="92"/>
                  </a:lnTo>
                  <a:lnTo>
                    <a:pt x="308" y="88"/>
                  </a:lnTo>
                  <a:lnTo>
                    <a:pt x="312" y="76"/>
                  </a:lnTo>
                  <a:lnTo>
                    <a:pt x="316" y="120"/>
                  </a:lnTo>
                  <a:lnTo>
                    <a:pt x="320" y="124"/>
                  </a:lnTo>
                  <a:lnTo>
                    <a:pt x="324" y="140"/>
                  </a:lnTo>
                  <a:lnTo>
                    <a:pt x="328" y="132"/>
                  </a:lnTo>
                  <a:lnTo>
                    <a:pt x="332" y="112"/>
                  </a:lnTo>
                  <a:lnTo>
                    <a:pt x="336" y="88"/>
                  </a:lnTo>
                  <a:lnTo>
                    <a:pt x="340" y="84"/>
                  </a:lnTo>
                  <a:lnTo>
                    <a:pt x="344" y="56"/>
                  </a:lnTo>
                  <a:lnTo>
                    <a:pt x="348" y="36"/>
                  </a:lnTo>
                  <a:lnTo>
                    <a:pt x="352" y="56"/>
                  </a:lnTo>
                  <a:lnTo>
                    <a:pt x="356" y="52"/>
                  </a:lnTo>
                  <a:lnTo>
                    <a:pt x="360" y="48"/>
                  </a:lnTo>
                  <a:lnTo>
                    <a:pt x="364" y="68"/>
                  </a:lnTo>
                  <a:lnTo>
                    <a:pt x="368" y="40"/>
                  </a:lnTo>
                  <a:lnTo>
                    <a:pt x="372" y="44"/>
                  </a:lnTo>
                  <a:lnTo>
                    <a:pt x="376" y="48"/>
                  </a:lnTo>
                  <a:lnTo>
                    <a:pt x="380" y="72"/>
                  </a:lnTo>
                  <a:lnTo>
                    <a:pt x="384" y="96"/>
                  </a:lnTo>
                  <a:lnTo>
                    <a:pt x="388" y="88"/>
                  </a:lnTo>
                  <a:lnTo>
                    <a:pt x="392" y="104"/>
                  </a:lnTo>
                  <a:lnTo>
                    <a:pt x="396" y="104"/>
                  </a:lnTo>
                  <a:lnTo>
                    <a:pt x="400" y="84"/>
                  </a:lnTo>
                  <a:lnTo>
                    <a:pt x="404" y="52"/>
                  </a:lnTo>
                  <a:lnTo>
                    <a:pt x="408" y="52"/>
                  </a:lnTo>
                  <a:lnTo>
                    <a:pt x="412" y="40"/>
                  </a:lnTo>
                  <a:lnTo>
                    <a:pt x="416" y="72"/>
                  </a:lnTo>
                  <a:lnTo>
                    <a:pt x="420" y="92"/>
                  </a:lnTo>
                  <a:lnTo>
                    <a:pt x="424" y="120"/>
                  </a:lnTo>
                  <a:lnTo>
                    <a:pt x="428" y="168"/>
                  </a:lnTo>
                  <a:lnTo>
                    <a:pt x="432" y="156"/>
                  </a:lnTo>
                  <a:lnTo>
                    <a:pt x="436" y="152"/>
                  </a:lnTo>
                  <a:lnTo>
                    <a:pt x="440" y="112"/>
                  </a:lnTo>
                  <a:lnTo>
                    <a:pt x="444" y="84"/>
                  </a:lnTo>
                  <a:lnTo>
                    <a:pt x="448" y="60"/>
                  </a:lnTo>
                  <a:lnTo>
                    <a:pt x="452" y="64"/>
                  </a:lnTo>
                  <a:lnTo>
                    <a:pt x="456" y="72"/>
                  </a:lnTo>
                  <a:lnTo>
                    <a:pt x="460" y="76"/>
                  </a:lnTo>
                  <a:lnTo>
                    <a:pt x="464" y="104"/>
                  </a:lnTo>
                  <a:lnTo>
                    <a:pt x="468" y="112"/>
                  </a:lnTo>
                  <a:lnTo>
                    <a:pt x="472" y="120"/>
                  </a:lnTo>
                  <a:lnTo>
                    <a:pt x="476" y="136"/>
                  </a:lnTo>
                  <a:lnTo>
                    <a:pt x="480" y="136"/>
                  </a:lnTo>
                  <a:lnTo>
                    <a:pt x="484" y="152"/>
                  </a:lnTo>
                  <a:lnTo>
                    <a:pt x="488" y="168"/>
                  </a:lnTo>
                  <a:lnTo>
                    <a:pt x="492" y="188"/>
                  </a:lnTo>
                  <a:lnTo>
                    <a:pt x="496" y="236"/>
                  </a:lnTo>
                  <a:lnTo>
                    <a:pt x="500" y="260"/>
                  </a:lnTo>
                  <a:lnTo>
                    <a:pt x="504" y="268"/>
                  </a:lnTo>
                  <a:lnTo>
                    <a:pt x="508" y="244"/>
                  </a:lnTo>
                </a:path>
              </a:pathLst>
            </a:custGeom>
            <a:noFill/>
            <a:ln w="0">
              <a:solidFill>
                <a:srgbClr val="00BFBF"/>
              </a:solidFill>
              <a:prstDash val="solid"/>
              <a:round/>
              <a:headEnd/>
              <a:tailEnd/>
            </a:ln>
          </p:spPr>
          <p:txBody>
            <a:bodyPr/>
            <a:lstStyle/>
            <a:p>
              <a:endParaRPr lang="en-GB"/>
            </a:p>
          </p:txBody>
        </p:sp>
        <p:sp>
          <p:nvSpPr>
            <p:cNvPr id="196" name="Freeform 221"/>
            <p:cNvSpPr>
              <a:spLocks/>
            </p:cNvSpPr>
            <p:nvPr/>
          </p:nvSpPr>
          <p:spPr bwMode="auto">
            <a:xfrm>
              <a:off x="8280152" y="4703093"/>
              <a:ext cx="814387" cy="368300"/>
            </a:xfrm>
            <a:custGeom>
              <a:avLst/>
              <a:gdLst>
                <a:gd name="T0" fmla="*/ 30241854 w 513"/>
                <a:gd name="T1" fmla="*/ 463708826 h 232"/>
                <a:gd name="T2" fmla="*/ 60483709 w 513"/>
                <a:gd name="T3" fmla="*/ 524192561 h 232"/>
                <a:gd name="T4" fmla="*/ 90725551 w 513"/>
                <a:gd name="T5" fmla="*/ 362902504 h 232"/>
                <a:gd name="T6" fmla="*/ 120967418 w 513"/>
                <a:gd name="T7" fmla="*/ 201612497 h 232"/>
                <a:gd name="T8" fmla="*/ 151209260 w 513"/>
                <a:gd name="T9" fmla="*/ 252015658 h 232"/>
                <a:gd name="T10" fmla="*/ 181451102 w 513"/>
                <a:gd name="T11" fmla="*/ 141128762 h 232"/>
                <a:gd name="T12" fmla="*/ 211692994 w 513"/>
                <a:gd name="T13" fmla="*/ 0 h 232"/>
                <a:gd name="T14" fmla="*/ 241934836 w 513"/>
                <a:gd name="T15" fmla="*/ 50403124 h 232"/>
                <a:gd name="T16" fmla="*/ 272176678 w 513"/>
                <a:gd name="T17" fmla="*/ 161290007 h 232"/>
                <a:gd name="T18" fmla="*/ 302418520 w 513"/>
                <a:gd name="T19" fmla="*/ 171370630 h 232"/>
                <a:gd name="T20" fmla="*/ 332660362 w 513"/>
                <a:gd name="T21" fmla="*/ 171370630 h 232"/>
                <a:gd name="T22" fmla="*/ 362902204 w 513"/>
                <a:gd name="T23" fmla="*/ 302418770 h 232"/>
                <a:gd name="T24" fmla="*/ 393144046 w 513"/>
                <a:gd name="T25" fmla="*/ 504031316 h 232"/>
                <a:gd name="T26" fmla="*/ 423385987 w 513"/>
                <a:gd name="T27" fmla="*/ 463708826 h 232"/>
                <a:gd name="T28" fmla="*/ 453627829 w 513"/>
                <a:gd name="T29" fmla="*/ 342741259 h 232"/>
                <a:gd name="T30" fmla="*/ 483869671 w 513"/>
                <a:gd name="T31" fmla="*/ 272176903 h 232"/>
                <a:gd name="T32" fmla="*/ 514111513 w 513"/>
                <a:gd name="T33" fmla="*/ 322580014 h 232"/>
                <a:gd name="T34" fmla="*/ 544353355 w 513"/>
                <a:gd name="T35" fmla="*/ 433466959 h 232"/>
                <a:gd name="T36" fmla="*/ 574595197 w 513"/>
                <a:gd name="T37" fmla="*/ 574595672 h 232"/>
                <a:gd name="T38" fmla="*/ 604837039 w 513"/>
                <a:gd name="T39" fmla="*/ 544353805 h 232"/>
                <a:gd name="T40" fmla="*/ 635078881 w 513"/>
                <a:gd name="T41" fmla="*/ 393144371 h 232"/>
                <a:gd name="T42" fmla="*/ 665320723 w 513"/>
                <a:gd name="T43" fmla="*/ 292338147 h 232"/>
                <a:gd name="T44" fmla="*/ 695562565 w 513"/>
                <a:gd name="T45" fmla="*/ 292338147 h 232"/>
                <a:gd name="T46" fmla="*/ 725804407 w 513"/>
                <a:gd name="T47" fmla="*/ 362902504 h 232"/>
                <a:gd name="T48" fmla="*/ 756046249 w 513"/>
                <a:gd name="T49" fmla="*/ 131048140 h 232"/>
                <a:gd name="T50" fmla="*/ 786288091 w 513"/>
                <a:gd name="T51" fmla="*/ 50403124 h 232"/>
                <a:gd name="T52" fmla="*/ 816529934 w 513"/>
                <a:gd name="T53" fmla="*/ 131048140 h 232"/>
                <a:gd name="T54" fmla="*/ 849291334 w 513"/>
                <a:gd name="T55" fmla="*/ 231854413 h 232"/>
                <a:gd name="T56" fmla="*/ 879533176 w 513"/>
                <a:gd name="T57" fmla="*/ 252015658 h 232"/>
                <a:gd name="T58" fmla="*/ 909775018 w 513"/>
                <a:gd name="T59" fmla="*/ 252015658 h 232"/>
                <a:gd name="T60" fmla="*/ 940016860 w 513"/>
                <a:gd name="T61" fmla="*/ 342741259 h 232"/>
                <a:gd name="T62" fmla="*/ 970258702 w 513"/>
                <a:gd name="T63" fmla="*/ 322580014 h 232"/>
                <a:gd name="T64" fmla="*/ 1000500544 w 513"/>
                <a:gd name="T65" fmla="*/ 221773791 h 232"/>
                <a:gd name="T66" fmla="*/ 1030742386 w 513"/>
                <a:gd name="T67" fmla="*/ 252015658 h 232"/>
                <a:gd name="T68" fmla="*/ 1060984228 w 513"/>
                <a:gd name="T69" fmla="*/ 342741259 h 232"/>
                <a:gd name="T70" fmla="*/ 1091226070 w 513"/>
                <a:gd name="T71" fmla="*/ 252015658 h 232"/>
                <a:gd name="T72" fmla="*/ 1121467912 w 513"/>
                <a:gd name="T73" fmla="*/ 141128762 h 232"/>
                <a:gd name="T74" fmla="*/ 1151709754 w 513"/>
                <a:gd name="T75" fmla="*/ 272176903 h 232"/>
                <a:gd name="T76" fmla="*/ 1181951596 w 513"/>
                <a:gd name="T77" fmla="*/ 403224993 h 232"/>
                <a:gd name="T78" fmla="*/ 1212193438 w 513"/>
                <a:gd name="T79" fmla="*/ 352821881 h 232"/>
                <a:gd name="T80" fmla="*/ 1242435280 w 513"/>
                <a:gd name="T81" fmla="*/ 80645004 h 232"/>
                <a:gd name="T82" fmla="*/ 1272677122 w 513"/>
                <a:gd name="T83" fmla="*/ 40322502 h 2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232"/>
                <a:gd name="T128" fmla="*/ 513 w 513"/>
                <a:gd name="T129" fmla="*/ 232 h 2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232">
                  <a:moveTo>
                    <a:pt x="0" y="176"/>
                  </a:moveTo>
                  <a:lnTo>
                    <a:pt x="8" y="168"/>
                  </a:lnTo>
                  <a:lnTo>
                    <a:pt x="12" y="184"/>
                  </a:lnTo>
                  <a:lnTo>
                    <a:pt x="16" y="184"/>
                  </a:lnTo>
                  <a:lnTo>
                    <a:pt x="20" y="192"/>
                  </a:lnTo>
                  <a:lnTo>
                    <a:pt x="24" y="208"/>
                  </a:lnTo>
                  <a:lnTo>
                    <a:pt x="28" y="200"/>
                  </a:lnTo>
                  <a:lnTo>
                    <a:pt x="32" y="184"/>
                  </a:lnTo>
                  <a:lnTo>
                    <a:pt x="36" y="144"/>
                  </a:lnTo>
                  <a:lnTo>
                    <a:pt x="40" y="140"/>
                  </a:lnTo>
                  <a:lnTo>
                    <a:pt x="44" y="104"/>
                  </a:lnTo>
                  <a:lnTo>
                    <a:pt x="48" y="80"/>
                  </a:lnTo>
                  <a:lnTo>
                    <a:pt x="52" y="80"/>
                  </a:lnTo>
                  <a:lnTo>
                    <a:pt x="56" y="96"/>
                  </a:lnTo>
                  <a:lnTo>
                    <a:pt x="60" y="100"/>
                  </a:lnTo>
                  <a:lnTo>
                    <a:pt x="64" y="108"/>
                  </a:lnTo>
                  <a:lnTo>
                    <a:pt x="68" y="80"/>
                  </a:lnTo>
                  <a:lnTo>
                    <a:pt x="72" y="56"/>
                  </a:lnTo>
                  <a:lnTo>
                    <a:pt x="76" y="28"/>
                  </a:lnTo>
                  <a:lnTo>
                    <a:pt x="80" y="12"/>
                  </a:lnTo>
                  <a:lnTo>
                    <a:pt x="84" y="0"/>
                  </a:lnTo>
                  <a:lnTo>
                    <a:pt x="88" y="36"/>
                  </a:lnTo>
                  <a:lnTo>
                    <a:pt x="92" y="36"/>
                  </a:lnTo>
                  <a:lnTo>
                    <a:pt x="96" y="20"/>
                  </a:lnTo>
                  <a:lnTo>
                    <a:pt x="100" y="28"/>
                  </a:lnTo>
                  <a:lnTo>
                    <a:pt x="104" y="44"/>
                  </a:lnTo>
                  <a:lnTo>
                    <a:pt x="108" y="64"/>
                  </a:lnTo>
                  <a:lnTo>
                    <a:pt x="112" y="76"/>
                  </a:lnTo>
                  <a:lnTo>
                    <a:pt x="116" y="84"/>
                  </a:lnTo>
                  <a:lnTo>
                    <a:pt x="120" y="68"/>
                  </a:lnTo>
                  <a:lnTo>
                    <a:pt x="124" y="68"/>
                  </a:lnTo>
                  <a:lnTo>
                    <a:pt x="128" y="52"/>
                  </a:lnTo>
                  <a:lnTo>
                    <a:pt x="132" y="68"/>
                  </a:lnTo>
                  <a:lnTo>
                    <a:pt x="136" y="88"/>
                  </a:lnTo>
                  <a:lnTo>
                    <a:pt x="140" y="112"/>
                  </a:lnTo>
                  <a:lnTo>
                    <a:pt x="144" y="120"/>
                  </a:lnTo>
                  <a:lnTo>
                    <a:pt x="148" y="148"/>
                  </a:lnTo>
                  <a:lnTo>
                    <a:pt x="152" y="188"/>
                  </a:lnTo>
                  <a:lnTo>
                    <a:pt x="156" y="200"/>
                  </a:lnTo>
                  <a:lnTo>
                    <a:pt x="160" y="200"/>
                  </a:lnTo>
                  <a:lnTo>
                    <a:pt x="164" y="208"/>
                  </a:lnTo>
                  <a:lnTo>
                    <a:pt x="168" y="184"/>
                  </a:lnTo>
                  <a:lnTo>
                    <a:pt x="172" y="164"/>
                  </a:lnTo>
                  <a:lnTo>
                    <a:pt x="176" y="148"/>
                  </a:lnTo>
                  <a:lnTo>
                    <a:pt x="180" y="136"/>
                  </a:lnTo>
                  <a:lnTo>
                    <a:pt x="184" y="124"/>
                  </a:lnTo>
                  <a:lnTo>
                    <a:pt x="188" y="116"/>
                  </a:lnTo>
                  <a:lnTo>
                    <a:pt x="192" y="108"/>
                  </a:lnTo>
                  <a:lnTo>
                    <a:pt x="196" y="120"/>
                  </a:lnTo>
                  <a:lnTo>
                    <a:pt x="200" y="104"/>
                  </a:lnTo>
                  <a:lnTo>
                    <a:pt x="204" y="128"/>
                  </a:lnTo>
                  <a:lnTo>
                    <a:pt x="208" y="128"/>
                  </a:lnTo>
                  <a:lnTo>
                    <a:pt x="212" y="144"/>
                  </a:lnTo>
                  <a:lnTo>
                    <a:pt x="216" y="172"/>
                  </a:lnTo>
                  <a:lnTo>
                    <a:pt x="220" y="184"/>
                  </a:lnTo>
                  <a:lnTo>
                    <a:pt x="224" y="220"/>
                  </a:lnTo>
                  <a:lnTo>
                    <a:pt x="228" y="228"/>
                  </a:lnTo>
                  <a:lnTo>
                    <a:pt x="232" y="212"/>
                  </a:lnTo>
                  <a:lnTo>
                    <a:pt x="236" y="232"/>
                  </a:lnTo>
                  <a:lnTo>
                    <a:pt x="240" y="216"/>
                  </a:lnTo>
                  <a:lnTo>
                    <a:pt x="244" y="204"/>
                  </a:lnTo>
                  <a:lnTo>
                    <a:pt x="248" y="188"/>
                  </a:lnTo>
                  <a:lnTo>
                    <a:pt x="252" y="156"/>
                  </a:lnTo>
                  <a:lnTo>
                    <a:pt x="256" y="132"/>
                  </a:lnTo>
                  <a:lnTo>
                    <a:pt x="260" y="124"/>
                  </a:lnTo>
                  <a:lnTo>
                    <a:pt x="264" y="116"/>
                  </a:lnTo>
                  <a:lnTo>
                    <a:pt x="268" y="104"/>
                  </a:lnTo>
                  <a:lnTo>
                    <a:pt x="272" y="124"/>
                  </a:lnTo>
                  <a:lnTo>
                    <a:pt x="276" y="116"/>
                  </a:lnTo>
                  <a:lnTo>
                    <a:pt x="280" y="144"/>
                  </a:lnTo>
                  <a:lnTo>
                    <a:pt x="284" y="148"/>
                  </a:lnTo>
                  <a:lnTo>
                    <a:pt x="288" y="144"/>
                  </a:lnTo>
                  <a:lnTo>
                    <a:pt x="292" y="124"/>
                  </a:lnTo>
                  <a:lnTo>
                    <a:pt x="296" y="92"/>
                  </a:lnTo>
                  <a:lnTo>
                    <a:pt x="300" y="52"/>
                  </a:lnTo>
                  <a:lnTo>
                    <a:pt x="304" y="20"/>
                  </a:lnTo>
                  <a:lnTo>
                    <a:pt x="308" y="12"/>
                  </a:lnTo>
                  <a:lnTo>
                    <a:pt x="312" y="20"/>
                  </a:lnTo>
                  <a:lnTo>
                    <a:pt x="316" y="36"/>
                  </a:lnTo>
                  <a:lnTo>
                    <a:pt x="320" y="48"/>
                  </a:lnTo>
                  <a:lnTo>
                    <a:pt x="324" y="52"/>
                  </a:lnTo>
                  <a:lnTo>
                    <a:pt x="329" y="56"/>
                  </a:lnTo>
                  <a:lnTo>
                    <a:pt x="333" y="56"/>
                  </a:lnTo>
                  <a:lnTo>
                    <a:pt x="337" y="92"/>
                  </a:lnTo>
                  <a:lnTo>
                    <a:pt x="341" y="88"/>
                  </a:lnTo>
                  <a:lnTo>
                    <a:pt x="345" y="116"/>
                  </a:lnTo>
                  <a:lnTo>
                    <a:pt x="349" y="100"/>
                  </a:lnTo>
                  <a:lnTo>
                    <a:pt x="353" y="120"/>
                  </a:lnTo>
                  <a:lnTo>
                    <a:pt x="357" y="100"/>
                  </a:lnTo>
                  <a:lnTo>
                    <a:pt x="361" y="100"/>
                  </a:lnTo>
                  <a:lnTo>
                    <a:pt x="365" y="100"/>
                  </a:lnTo>
                  <a:lnTo>
                    <a:pt x="369" y="108"/>
                  </a:lnTo>
                  <a:lnTo>
                    <a:pt x="373" y="136"/>
                  </a:lnTo>
                  <a:lnTo>
                    <a:pt x="377" y="128"/>
                  </a:lnTo>
                  <a:lnTo>
                    <a:pt x="381" y="136"/>
                  </a:lnTo>
                  <a:lnTo>
                    <a:pt x="385" y="128"/>
                  </a:lnTo>
                  <a:lnTo>
                    <a:pt x="389" y="112"/>
                  </a:lnTo>
                  <a:lnTo>
                    <a:pt x="393" y="104"/>
                  </a:lnTo>
                  <a:lnTo>
                    <a:pt x="397" y="88"/>
                  </a:lnTo>
                  <a:lnTo>
                    <a:pt x="401" y="72"/>
                  </a:lnTo>
                  <a:lnTo>
                    <a:pt x="405" y="72"/>
                  </a:lnTo>
                  <a:lnTo>
                    <a:pt x="409" y="100"/>
                  </a:lnTo>
                  <a:lnTo>
                    <a:pt x="413" y="128"/>
                  </a:lnTo>
                  <a:lnTo>
                    <a:pt x="417" y="128"/>
                  </a:lnTo>
                  <a:lnTo>
                    <a:pt x="421" y="136"/>
                  </a:lnTo>
                  <a:lnTo>
                    <a:pt x="425" y="128"/>
                  </a:lnTo>
                  <a:lnTo>
                    <a:pt x="429" y="124"/>
                  </a:lnTo>
                  <a:lnTo>
                    <a:pt x="433" y="100"/>
                  </a:lnTo>
                  <a:lnTo>
                    <a:pt x="437" y="84"/>
                  </a:lnTo>
                  <a:lnTo>
                    <a:pt x="441" y="68"/>
                  </a:lnTo>
                  <a:lnTo>
                    <a:pt x="445" y="56"/>
                  </a:lnTo>
                  <a:lnTo>
                    <a:pt x="449" y="72"/>
                  </a:lnTo>
                  <a:lnTo>
                    <a:pt x="453" y="88"/>
                  </a:lnTo>
                  <a:lnTo>
                    <a:pt x="457" y="108"/>
                  </a:lnTo>
                  <a:lnTo>
                    <a:pt x="461" y="128"/>
                  </a:lnTo>
                  <a:lnTo>
                    <a:pt x="465" y="144"/>
                  </a:lnTo>
                  <a:lnTo>
                    <a:pt x="469" y="160"/>
                  </a:lnTo>
                  <a:lnTo>
                    <a:pt x="473" y="156"/>
                  </a:lnTo>
                  <a:lnTo>
                    <a:pt x="477" y="168"/>
                  </a:lnTo>
                  <a:lnTo>
                    <a:pt x="481" y="140"/>
                  </a:lnTo>
                  <a:lnTo>
                    <a:pt x="485" y="92"/>
                  </a:lnTo>
                  <a:lnTo>
                    <a:pt x="489" y="68"/>
                  </a:lnTo>
                  <a:lnTo>
                    <a:pt x="493" y="32"/>
                  </a:lnTo>
                  <a:lnTo>
                    <a:pt x="497" y="28"/>
                  </a:lnTo>
                  <a:lnTo>
                    <a:pt x="501" y="16"/>
                  </a:lnTo>
                  <a:lnTo>
                    <a:pt x="505" y="16"/>
                  </a:lnTo>
                  <a:lnTo>
                    <a:pt x="509" y="36"/>
                  </a:lnTo>
                  <a:lnTo>
                    <a:pt x="513" y="52"/>
                  </a:lnTo>
                </a:path>
              </a:pathLst>
            </a:custGeom>
            <a:noFill/>
            <a:ln w="0">
              <a:solidFill>
                <a:srgbClr val="00BFBF"/>
              </a:solidFill>
              <a:prstDash val="solid"/>
              <a:round/>
              <a:headEnd/>
              <a:tailEnd/>
            </a:ln>
          </p:spPr>
          <p:txBody>
            <a:bodyPr/>
            <a:lstStyle/>
            <a:p>
              <a:endParaRPr lang="en-GB"/>
            </a:p>
          </p:txBody>
        </p:sp>
        <p:sp>
          <p:nvSpPr>
            <p:cNvPr id="197" name="Line 222"/>
            <p:cNvSpPr>
              <a:spLocks noChangeShapeType="1"/>
            </p:cNvSpPr>
            <p:nvPr/>
          </p:nvSpPr>
          <p:spPr bwMode="auto">
            <a:xfrm>
              <a:off x="9094539" y="4785643"/>
              <a:ext cx="12700" cy="6350"/>
            </a:xfrm>
            <a:prstGeom prst="line">
              <a:avLst/>
            </a:prstGeom>
            <a:noFill/>
            <a:ln w="0">
              <a:solidFill>
                <a:srgbClr val="00BFBF"/>
              </a:solidFill>
              <a:round/>
              <a:headEnd/>
              <a:tailEnd/>
            </a:ln>
          </p:spPr>
          <p:txBody>
            <a:bodyPr/>
            <a:lstStyle/>
            <a:p>
              <a:endParaRPr lang="en-GB"/>
            </a:p>
          </p:txBody>
        </p:sp>
        <p:sp>
          <p:nvSpPr>
            <p:cNvPr id="198" name="Freeform 223"/>
            <p:cNvSpPr>
              <a:spLocks/>
            </p:cNvSpPr>
            <p:nvPr/>
          </p:nvSpPr>
          <p:spPr bwMode="auto">
            <a:xfrm>
              <a:off x="7473702" y="4664993"/>
              <a:ext cx="806450" cy="368300"/>
            </a:xfrm>
            <a:custGeom>
              <a:avLst/>
              <a:gdLst>
                <a:gd name="T0" fmla="*/ 20161251 w 508"/>
                <a:gd name="T1" fmla="*/ 342741259 h 232"/>
                <a:gd name="T2" fmla="*/ 50403125 w 508"/>
                <a:gd name="T3" fmla="*/ 534273183 h 232"/>
                <a:gd name="T4" fmla="*/ 80645005 w 508"/>
                <a:gd name="T5" fmla="*/ 564515050 h 232"/>
                <a:gd name="T6" fmla="*/ 110886898 w 508"/>
                <a:gd name="T7" fmla="*/ 534273183 h 232"/>
                <a:gd name="T8" fmla="*/ 141128766 w 508"/>
                <a:gd name="T9" fmla="*/ 352821881 h 232"/>
                <a:gd name="T10" fmla="*/ 171370633 w 508"/>
                <a:gd name="T11" fmla="*/ 272176903 h 232"/>
                <a:gd name="T12" fmla="*/ 201612501 w 508"/>
                <a:gd name="T13" fmla="*/ 352821881 h 232"/>
                <a:gd name="T14" fmla="*/ 231854419 w 508"/>
                <a:gd name="T15" fmla="*/ 342741259 h 232"/>
                <a:gd name="T16" fmla="*/ 262096286 w 508"/>
                <a:gd name="T17" fmla="*/ 292338147 h 232"/>
                <a:gd name="T18" fmla="*/ 292338154 w 508"/>
                <a:gd name="T19" fmla="*/ 171370630 h 232"/>
                <a:gd name="T20" fmla="*/ 322580022 w 508"/>
                <a:gd name="T21" fmla="*/ 50403124 h 232"/>
                <a:gd name="T22" fmla="*/ 352821889 w 508"/>
                <a:gd name="T23" fmla="*/ 30241879 h 232"/>
                <a:gd name="T24" fmla="*/ 383063757 w 508"/>
                <a:gd name="T25" fmla="*/ 90725626 h 232"/>
                <a:gd name="T26" fmla="*/ 413305625 w 508"/>
                <a:gd name="T27" fmla="*/ 161290007 h 232"/>
                <a:gd name="T28" fmla="*/ 443547592 w 508"/>
                <a:gd name="T29" fmla="*/ 262096280 h 232"/>
                <a:gd name="T30" fmla="*/ 473789460 w 508"/>
                <a:gd name="T31" fmla="*/ 191531874 h 232"/>
                <a:gd name="T32" fmla="*/ 504031327 w 508"/>
                <a:gd name="T33" fmla="*/ 100806248 h 232"/>
                <a:gd name="T34" fmla="*/ 534273195 w 508"/>
                <a:gd name="T35" fmla="*/ 80645004 h 232"/>
                <a:gd name="T36" fmla="*/ 564515063 w 508"/>
                <a:gd name="T37" fmla="*/ 181451252 h 232"/>
                <a:gd name="T38" fmla="*/ 594756931 w 508"/>
                <a:gd name="T39" fmla="*/ 312499392 h 232"/>
                <a:gd name="T40" fmla="*/ 624998798 w 508"/>
                <a:gd name="T41" fmla="*/ 272176903 h 232"/>
                <a:gd name="T42" fmla="*/ 655240666 w 508"/>
                <a:gd name="T43" fmla="*/ 282257525 h 232"/>
                <a:gd name="T44" fmla="*/ 685482534 w 508"/>
                <a:gd name="T45" fmla="*/ 221773791 h 232"/>
                <a:gd name="T46" fmla="*/ 715724401 w 508"/>
                <a:gd name="T47" fmla="*/ 262096280 h 232"/>
                <a:gd name="T48" fmla="*/ 745966269 w 508"/>
                <a:gd name="T49" fmla="*/ 362902504 h 232"/>
                <a:gd name="T50" fmla="*/ 776208137 w 508"/>
                <a:gd name="T51" fmla="*/ 433466959 h 232"/>
                <a:gd name="T52" fmla="*/ 806450005 w 508"/>
                <a:gd name="T53" fmla="*/ 322580014 h 232"/>
                <a:gd name="T54" fmla="*/ 836692071 w 508"/>
                <a:gd name="T55" fmla="*/ 342741259 h 232"/>
                <a:gd name="T56" fmla="*/ 866933939 w 508"/>
                <a:gd name="T57" fmla="*/ 493950693 h 232"/>
                <a:gd name="T58" fmla="*/ 897175806 w 508"/>
                <a:gd name="T59" fmla="*/ 534273183 h 232"/>
                <a:gd name="T60" fmla="*/ 927417674 w 508"/>
                <a:gd name="T61" fmla="*/ 514111938 h 232"/>
                <a:gd name="T62" fmla="*/ 957659542 w 508"/>
                <a:gd name="T63" fmla="*/ 433466959 h 232"/>
                <a:gd name="T64" fmla="*/ 987901409 w 508"/>
                <a:gd name="T65" fmla="*/ 403224993 h 232"/>
                <a:gd name="T66" fmla="*/ 1018143277 w 508"/>
                <a:gd name="T67" fmla="*/ 443547582 h 232"/>
                <a:gd name="T68" fmla="*/ 1048385145 w 508"/>
                <a:gd name="T69" fmla="*/ 302418770 h 232"/>
                <a:gd name="T70" fmla="*/ 1078627013 w 508"/>
                <a:gd name="T71" fmla="*/ 191531874 h 232"/>
                <a:gd name="T72" fmla="*/ 1108868880 w 508"/>
                <a:gd name="T73" fmla="*/ 322580014 h 232"/>
                <a:gd name="T74" fmla="*/ 1139110748 w 508"/>
                <a:gd name="T75" fmla="*/ 463708826 h 232"/>
                <a:gd name="T76" fmla="*/ 1169352616 w 508"/>
                <a:gd name="T77" fmla="*/ 393144371 h 232"/>
                <a:gd name="T78" fmla="*/ 1199594484 w 508"/>
                <a:gd name="T79" fmla="*/ 252015658 h 232"/>
                <a:gd name="T80" fmla="*/ 1229836351 w 508"/>
                <a:gd name="T81" fmla="*/ 171370630 h 232"/>
                <a:gd name="T82" fmla="*/ 1260078219 w 508"/>
                <a:gd name="T83" fmla="*/ 120967518 h 2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232"/>
                <a:gd name="T128" fmla="*/ 508 w 508"/>
                <a:gd name="T129" fmla="*/ 232 h 2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232">
                  <a:moveTo>
                    <a:pt x="0" y="112"/>
                  </a:moveTo>
                  <a:lnTo>
                    <a:pt x="4" y="116"/>
                  </a:lnTo>
                  <a:lnTo>
                    <a:pt x="8" y="136"/>
                  </a:lnTo>
                  <a:lnTo>
                    <a:pt x="12" y="148"/>
                  </a:lnTo>
                  <a:lnTo>
                    <a:pt x="16" y="172"/>
                  </a:lnTo>
                  <a:lnTo>
                    <a:pt x="20" y="212"/>
                  </a:lnTo>
                  <a:lnTo>
                    <a:pt x="24" y="212"/>
                  </a:lnTo>
                  <a:lnTo>
                    <a:pt x="28" y="216"/>
                  </a:lnTo>
                  <a:lnTo>
                    <a:pt x="32" y="224"/>
                  </a:lnTo>
                  <a:lnTo>
                    <a:pt x="36" y="220"/>
                  </a:lnTo>
                  <a:lnTo>
                    <a:pt x="40" y="228"/>
                  </a:lnTo>
                  <a:lnTo>
                    <a:pt x="44" y="212"/>
                  </a:lnTo>
                  <a:lnTo>
                    <a:pt x="48" y="188"/>
                  </a:lnTo>
                  <a:lnTo>
                    <a:pt x="52" y="156"/>
                  </a:lnTo>
                  <a:lnTo>
                    <a:pt x="56" y="140"/>
                  </a:lnTo>
                  <a:lnTo>
                    <a:pt x="60" y="132"/>
                  </a:lnTo>
                  <a:lnTo>
                    <a:pt x="64" y="104"/>
                  </a:lnTo>
                  <a:lnTo>
                    <a:pt x="68" y="108"/>
                  </a:lnTo>
                  <a:lnTo>
                    <a:pt x="72" y="112"/>
                  </a:lnTo>
                  <a:lnTo>
                    <a:pt x="76" y="120"/>
                  </a:lnTo>
                  <a:lnTo>
                    <a:pt x="80" y="140"/>
                  </a:lnTo>
                  <a:lnTo>
                    <a:pt x="84" y="140"/>
                  </a:lnTo>
                  <a:lnTo>
                    <a:pt x="88" y="156"/>
                  </a:lnTo>
                  <a:lnTo>
                    <a:pt x="92" y="136"/>
                  </a:lnTo>
                  <a:lnTo>
                    <a:pt x="96" y="140"/>
                  </a:lnTo>
                  <a:lnTo>
                    <a:pt x="100" y="148"/>
                  </a:lnTo>
                  <a:lnTo>
                    <a:pt x="104" y="116"/>
                  </a:lnTo>
                  <a:lnTo>
                    <a:pt x="108" y="120"/>
                  </a:lnTo>
                  <a:lnTo>
                    <a:pt x="112" y="92"/>
                  </a:lnTo>
                  <a:lnTo>
                    <a:pt x="116" y="68"/>
                  </a:lnTo>
                  <a:lnTo>
                    <a:pt x="120" y="60"/>
                  </a:lnTo>
                  <a:lnTo>
                    <a:pt x="124" y="52"/>
                  </a:lnTo>
                  <a:lnTo>
                    <a:pt x="128" y="20"/>
                  </a:lnTo>
                  <a:lnTo>
                    <a:pt x="132" y="0"/>
                  </a:lnTo>
                  <a:lnTo>
                    <a:pt x="136" y="12"/>
                  </a:lnTo>
                  <a:lnTo>
                    <a:pt x="140" y="12"/>
                  </a:lnTo>
                  <a:lnTo>
                    <a:pt x="144" y="36"/>
                  </a:lnTo>
                  <a:lnTo>
                    <a:pt x="148" y="44"/>
                  </a:lnTo>
                  <a:lnTo>
                    <a:pt x="152" y="36"/>
                  </a:lnTo>
                  <a:lnTo>
                    <a:pt x="156" y="60"/>
                  </a:lnTo>
                  <a:lnTo>
                    <a:pt x="160" y="44"/>
                  </a:lnTo>
                  <a:lnTo>
                    <a:pt x="164" y="64"/>
                  </a:lnTo>
                  <a:lnTo>
                    <a:pt x="168" y="92"/>
                  </a:lnTo>
                  <a:lnTo>
                    <a:pt x="172" y="104"/>
                  </a:lnTo>
                  <a:lnTo>
                    <a:pt x="176" y="104"/>
                  </a:lnTo>
                  <a:lnTo>
                    <a:pt x="180" y="104"/>
                  </a:lnTo>
                  <a:lnTo>
                    <a:pt x="184" y="104"/>
                  </a:lnTo>
                  <a:lnTo>
                    <a:pt x="188" y="76"/>
                  </a:lnTo>
                  <a:lnTo>
                    <a:pt x="192" y="60"/>
                  </a:lnTo>
                  <a:lnTo>
                    <a:pt x="196" y="64"/>
                  </a:lnTo>
                  <a:lnTo>
                    <a:pt x="200" y="40"/>
                  </a:lnTo>
                  <a:lnTo>
                    <a:pt x="204" y="40"/>
                  </a:lnTo>
                  <a:lnTo>
                    <a:pt x="208" y="36"/>
                  </a:lnTo>
                  <a:lnTo>
                    <a:pt x="212" y="32"/>
                  </a:lnTo>
                  <a:lnTo>
                    <a:pt x="216" y="40"/>
                  </a:lnTo>
                  <a:lnTo>
                    <a:pt x="220" y="72"/>
                  </a:lnTo>
                  <a:lnTo>
                    <a:pt x="224" y="72"/>
                  </a:lnTo>
                  <a:lnTo>
                    <a:pt x="228" y="108"/>
                  </a:lnTo>
                  <a:lnTo>
                    <a:pt x="232" y="104"/>
                  </a:lnTo>
                  <a:lnTo>
                    <a:pt x="236" y="124"/>
                  </a:lnTo>
                  <a:lnTo>
                    <a:pt x="240" y="124"/>
                  </a:lnTo>
                  <a:lnTo>
                    <a:pt x="244" y="120"/>
                  </a:lnTo>
                  <a:lnTo>
                    <a:pt x="248" y="108"/>
                  </a:lnTo>
                  <a:lnTo>
                    <a:pt x="252" y="100"/>
                  </a:lnTo>
                  <a:lnTo>
                    <a:pt x="256" y="96"/>
                  </a:lnTo>
                  <a:lnTo>
                    <a:pt x="260" y="112"/>
                  </a:lnTo>
                  <a:lnTo>
                    <a:pt x="264" y="96"/>
                  </a:lnTo>
                  <a:lnTo>
                    <a:pt x="268" y="84"/>
                  </a:lnTo>
                  <a:lnTo>
                    <a:pt x="272" y="88"/>
                  </a:lnTo>
                  <a:lnTo>
                    <a:pt x="276" y="92"/>
                  </a:lnTo>
                  <a:lnTo>
                    <a:pt x="280" y="92"/>
                  </a:lnTo>
                  <a:lnTo>
                    <a:pt x="284" y="104"/>
                  </a:lnTo>
                  <a:lnTo>
                    <a:pt x="288" y="116"/>
                  </a:lnTo>
                  <a:lnTo>
                    <a:pt x="292" y="120"/>
                  </a:lnTo>
                  <a:lnTo>
                    <a:pt x="296" y="144"/>
                  </a:lnTo>
                  <a:lnTo>
                    <a:pt x="300" y="172"/>
                  </a:lnTo>
                  <a:lnTo>
                    <a:pt x="304" y="164"/>
                  </a:lnTo>
                  <a:lnTo>
                    <a:pt x="308" y="172"/>
                  </a:lnTo>
                  <a:lnTo>
                    <a:pt x="312" y="168"/>
                  </a:lnTo>
                  <a:lnTo>
                    <a:pt x="316" y="140"/>
                  </a:lnTo>
                  <a:lnTo>
                    <a:pt x="320" y="128"/>
                  </a:lnTo>
                  <a:lnTo>
                    <a:pt x="324" y="120"/>
                  </a:lnTo>
                  <a:lnTo>
                    <a:pt x="328" y="128"/>
                  </a:lnTo>
                  <a:lnTo>
                    <a:pt x="332" y="136"/>
                  </a:lnTo>
                  <a:lnTo>
                    <a:pt x="336" y="168"/>
                  </a:lnTo>
                  <a:lnTo>
                    <a:pt x="340" y="168"/>
                  </a:lnTo>
                  <a:lnTo>
                    <a:pt x="344" y="196"/>
                  </a:lnTo>
                  <a:lnTo>
                    <a:pt x="348" y="212"/>
                  </a:lnTo>
                  <a:lnTo>
                    <a:pt x="352" y="228"/>
                  </a:lnTo>
                  <a:lnTo>
                    <a:pt x="356" y="212"/>
                  </a:lnTo>
                  <a:lnTo>
                    <a:pt x="360" y="232"/>
                  </a:lnTo>
                  <a:lnTo>
                    <a:pt x="364" y="208"/>
                  </a:lnTo>
                  <a:lnTo>
                    <a:pt x="368" y="204"/>
                  </a:lnTo>
                  <a:lnTo>
                    <a:pt x="372" y="184"/>
                  </a:lnTo>
                  <a:lnTo>
                    <a:pt x="376" y="196"/>
                  </a:lnTo>
                  <a:lnTo>
                    <a:pt x="380" y="172"/>
                  </a:lnTo>
                  <a:lnTo>
                    <a:pt x="384" y="176"/>
                  </a:lnTo>
                  <a:lnTo>
                    <a:pt x="388" y="160"/>
                  </a:lnTo>
                  <a:lnTo>
                    <a:pt x="392" y="160"/>
                  </a:lnTo>
                  <a:lnTo>
                    <a:pt x="396" y="164"/>
                  </a:lnTo>
                  <a:lnTo>
                    <a:pt x="400" y="184"/>
                  </a:lnTo>
                  <a:lnTo>
                    <a:pt x="404" y="176"/>
                  </a:lnTo>
                  <a:lnTo>
                    <a:pt x="408" y="148"/>
                  </a:lnTo>
                  <a:lnTo>
                    <a:pt x="412" y="140"/>
                  </a:lnTo>
                  <a:lnTo>
                    <a:pt x="416" y="120"/>
                  </a:lnTo>
                  <a:lnTo>
                    <a:pt x="420" y="108"/>
                  </a:lnTo>
                  <a:lnTo>
                    <a:pt x="424" y="80"/>
                  </a:lnTo>
                  <a:lnTo>
                    <a:pt x="428" y="76"/>
                  </a:lnTo>
                  <a:lnTo>
                    <a:pt x="432" y="64"/>
                  </a:lnTo>
                  <a:lnTo>
                    <a:pt x="436" y="84"/>
                  </a:lnTo>
                  <a:lnTo>
                    <a:pt x="440" y="128"/>
                  </a:lnTo>
                  <a:lnTo>
                    <a:pt x="444" y="144"/>
                  </a:lnTo>
                  <a:lnTo>
                    <a:pt x="448" y="180"/>
                  </a:lnTo>
                  <a:lnTo>
                    <a:pt x="452" y="184"/>
                  </a:lnTo>
                  <a:lnTo>
                    <a:pt x="456" y="184"/>
                  </a:lnTo>
                  <a:lnTo>
                    <a:pt x="460" y="148"/>
                  </a:lnTo>
                  <a:lnTo>
                    <a:pt x="464" y="156"/>
                  </a:lnTo>
                  <a:lnTo>
                    <a:pt x="468" y="136"/>
                  </a:lnTo>
                  <a:lnTo>
                    <a:pt x="472" y="124"/>
                  </a:lnTo>
                  <a:lnTo>
                    <a:pt x="476" y="100"/>
                  </a:lnTo>
                  <a:lnTo>
                    <a:pt x="480" y="96"/>
                  </a:lnTo>
                  <a:lnTo>
                    <a:pt x="484" y="84"/>
                  </a:lnTo>
                  <a:lnTo>
                    <a:pt x="488" y="68"/>
                  </a:lnTo>
                  <a:lnTo>
                    <a:pt x="492" y="72"/>
                  </a:lnTo>
                  <a:lnTo>
                    <a:pt x="496" y="52"/>
                  </a:lnTo>
                  <a:lnTo>
                    <a:pt x="500" y="48"/>
                  </a:lnTo>
                  <a:lnTo>
                    <a:pt x="504" y="52"/>
                  </a:lnTo>
                  <a:lnTo>
                    <a:pt x="508" y="68"/>
                  </a:lnTo>
                </a:path>
              </a:pathLst>
            </a:custGeom>
            <a:noFill/>
            <a:ln w="0">
              <a:solidFill>
                <a:srgbClr val="BF00BF"/>
              </a:solidFill>
              <a:prstDash val="solid"/>
              <a:round/>
              <a:headEnd/>
              <a:tailEnd/>
            </a:ln>
          </p:spPr>
          <p:txBody>
            <a:bodyPr/>
            <a:lstStyle/>
            <a:p>
              <a:endParaRPr lang="en-GB"/>
            </a:p>
          </p:txBody>
        </p:sp>
        <p:sp>
          <p:nvSpPr>
            <p:cNvPr id="199" name="Freeform 224"/>
            <p:cNvSpPr>
              <a:spLocks/>
            </p:cNvSpPr>
            <p:nvPr/>
          </p:nvSpPr>
          <p:spPr bwMode="auto">
            <a:xfrm>
              <a:off x="8280152" y="4709443"/>
              <a:ext cx="814387" cy="247650"/>
            </a:xfrm>
            <a:custGeom>
              <a:avLst/>
              <a:gdLst>
                <a:gd name="T0" fmla="*/ 30241854 w 513"/>
                <a:gd name="T1" fmla="*/ 151209365 h 156"/>
                <a:gd name="T2" fmla="*/ 60483709 w 513"/>
                <a:gd name="T3" fmla="*/ 80644993 h 156"/>
                <a:gd name="T4" fmla="*/ 90725551 w 513"/>
                <a:gd name="T5" fmla="*/ 191531850 h 156"/>
                <a:gd name="T6" fmla="*/ 120967418 w 513"/>
                <a:gd name="T7" fmla="*/ 181451229 h 156"/>
                <a:gd name="T8" fmla="*/ 151209260 w 513"/>
                <a:gd name="T9" fmla="*/ 151209365 h 156"/>
                <a:gd name="T10" fmla="*/ 181451102 w 513"/>
                <a:gd name="T11" fmla="*/ 211693141 h 156"/>
                <a:gd name="T12" fmla="*/ 211692994 w 513"/>
                <a:gd name="T13" fmla="*/ 372983078 h 156"/>
                <a:gd name="T14" fmla="*/ 241934836 w 513"/>
                <a:gd name="T15" fmla="*/ 393144320 h 156"/>
                <a:gd name="T16" fmla="*/ 272176678 w 513"/>
                <a:gd name="T17" fmla="*/ 292338110 h 156"/>
                <a:gd name="T18" fmla="*/ 302418520 w 513"/>
                <a:gd name="T19" fmla="*/ 272176868 h 156"/>
                <a:gd name="T20" fmla="*/ 332660362 w 513"/>
                <a:gd name="T21" fmla="*/ 191531850 h 156"/>
                <a:gd name="T22" fmla="*/ 362902204 w 513"/>
                <a:gd name="T23" fmla="*/ 20161248 h 156"/>
                <a:gd name="T24" fmla="*/ 393144046 w 513"/>
                <a:gd name="T25" fmla="*/ 20161248 h 156"/>
                <a:gd name="T26" fmla="*/ 423385987 w 513"/>
                <a:gd name="T27" fmla="*/ 60483751 h 156"/>
                <a:gd name="T28" fmla="*/ 453627829 w 513"/>
                <a:gd name="T29" fmla="*/ 171370608 h 156"/>
                <a:gd name="T30" fmla="*/ 483869671 w 513"/>
                <a:gd name="T31" fmla="*/ 221773762 h 156"/>
                <a:gd name="T32" fmla="*/ 514111513 w 513"/>
                <a:gd name="T33" fmla="*/ 181451229 h 156"/>
                <a:gd name="T34" fmla="*/ 544353355 w 513"/>
                <a:gd name="T35" fmla="*/ 100806235 h 156"/>
                <a:gd name="T36" fmla="*/ 574595197 w 513"/>
                <a:gd name="T37" fmla="*/ 50403118 h 156"/>
                <a:gd name="T38" fmla="*/ 604837039 w 513"/>
                <a:gd name="T39" fmla="*/ 30241876 h 156"/>
                <a:gd name="T40" fmla="*/ 635078881 w 513"/>
                <a:gd name="T41" fmla="*/ 110886881 h 156"/>
                <a:gd name="T42" fmla="*/ 665320723 w 513"/>
                <a:gd name="T43" fmla="*/ 221773762 h 156"/>
                <a:gd name="T44" fmla="*/ 695562565 w 513"/>
                <a:gd name="T45" fmla="*/ 171370608 h 156"/>
                <a:gd name="T46" fmla="*/ 725804407 w 513"/>
                <a:gd name="T47" fmla="*/ 191531850 h 156"/>
                <a:gd name="T48" fmla="*/ 756046249 w 513"/>
                <a:gd name="T49" fmla="*/ 292338110 h 156"/>
                <a:gd name="T50" fmla="*/ 786288091 w 513"/>
                <a:gd name="T51" fmla="*/ 302418731 h 156"/>
                <a:gd name="T52" fmla="*/ 816529934 w 513"/>
                <a:gd name="T53" fmla="*/ 252015626 h 156"/>
                <a:gd name="T54" fmla="*/ 849291334 w 513"/>
                <a:gd name="T55" fmla="*/ 221773762 h 156"/>
                <a:gd name="T56" fmla="*/ 879533176 w 513"/>
                <a:gd name="T57" fmla="*/ 302418731 h 156"/>
                <a:gd name="T58" fmla="*/ 909775018 w 513"/>
                <a:gd name="T59" fmla="*/ 252015626 h 156"/>
                <a:gd name="T60" fmla="*/ 940016860 w 513"/>
                <a:gd name="T61" fmla="*/ 211693141 h 156"/>
                <a:gd name="T62" fmla="*/ 970258702 w 513"/>
                <a:gd name="T63" fmla="*/ 120967502 h 156"/>
                <a:gd name="T64" fmla="*/ 1000500544 w 513"/>
                <a:gd name="T65" fmla="*/ 211693141 h 156"/>
                <a:gd name="T66" fmla="*/ 1030742386 w 513"/>
                <a:gd name="T67" fmla="*/ 221773762 h 156"/>
                <a:gd name="T68" fmla="*/ 1060984228 w 513"/>
                <a:gd name="T69" fmla="*/ 201612471 h 156"/>
                <a:gd name="T70" fmla="*/ 1091226070 w 513"/>
                <a:gd name="T71" fmla="*/ 221773762 h 156"/>
                <a:gd name="T72" fmla="*/ 1121467912 w 513"/>
                <a:gd name="T73" fmla="*/ 221773762 h 156"/>
                <a:gd name="T74" fmla="*/ 1151709754 w 513"/>
                <a:gd name="T75" fmla="*/ 171370608 h 156"/>
                <a:gd name="T76" fmla="*/ 1181951596 w 513"/>
                <a:gd name="T77" fmla="*/ 100806235 h 156"/>
                <a:gd name="T78" fmla="*/ 1212193438 w 513"/>
                <a:gd name="T79" fmla="*/ 171370608 h 156"/>
                <a:gd name="T80" fmla="*/ 1242435280 w 513"/>
                <a:gd name="T81" fmla="*/ 322579973 h 156"/>
                <a:gd name="T82" fmla="*/ 1272677122 w 513"/>
                <a:gd name="T83" fmla="*/ 332660594 h 1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156"/>
                <a:gd name="T128" fmla="*/ 513 w 513"/>
                <a:gd name="T129" fmla="*/ 156 h 1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156">
                  <a:moveTo>
                    <a:pt x="0" y="40"/>
                  </a:moveTo>
                  <a:lnTo>
                    <a:pt x="8" y="52"/>
                  </a:lnTo>
                  <a:lnTo>
                    <a:pt x="12" y="60"/>
                  </a:lnTo>
                  <a:lnTo>
                    <a:pt x="16" y="44"/>
                  </a:lnTo>
                  <a:lnTo>
                    <a:pt x="20" y="44"/>
                  </a:lnTo>
                  <a:lnTo>
                    <a:pt x="24" y="32"/>
                  </a:lnTo>
                  <a:lnTo>
                    <a:pt x="28" y="36"/>
                  </a:lnTo>
                  <a:lnTo>
                    <a:pt x="32" y="44"/>
                  </a:lnTo>
                  <a:lnTo>
                    <a:pt x="36" y="76"/>
                  </a:lnTo>
                  <a:lnTo>
                    <a:pt x="40" y="76"/>
                  </a:lnTo>
                  <a:lnTo>
                    <a:pt x="44" y="84"/>
                  </a:lnTo>
                  <a:lnTo>
                    <a:pt x="48" y="72"/>
                  </a:lnTo>
                  <a:lnTo>
                    <a:pt x="52" y="80"/>
                  </a:lnTo>
                  <a:lnTo>
                    <a:pt x="56" y="68"/>
                  </a:lnTo>
                  <a:lnTo>
                    <a:pt x="60" y="60"/>
                  </a:lnTo>
                  <a:lnTo>
                    <a:pt x="64" y="48"/>
                  </a:lnTo>
                  <a:lnTo>
                    <a:pt x="68" y="72"/>
                  </a:lnTo>
                  <a:lnTo>
                    <a:pt x="72" y="84"/>
                  </a:lnTo>
                  <a:lnTo>
                    <a:pt x="76" y="116"/>
                  </a:lnTo>
                  <a:lnTo>
                    <a:pt x="80" y="144"/>
                  </a:lnTo>
                  <a:lnTo>
                    <a:pt x="84" y="148"/>
                  </a:lnTo>
                  <a:lnTo>
                    <a:pt x="88" y="148"/>
                  </a:lnTo>
                  <a:lnTo>
                    <a:pt x="92" y="156"/>
                  </a:lnTo>
                  <a:lnTo>
                    <a:pt x="96" y="156"/>
                  </a:lnTo>
                  <a:lnTo>
                    <a:pt x="100" y="140"/>
                  </a:lnTo>
                  <a:lnTo>
                    <a:pt x="104" y="132"/>
                  </a:lnTo>
                  <a:lnTo>
                    <a:pt x="108" y="116"/>
                  </a:lnTo>
                  <a:lnTo>
                    <a:pt x="112" y="108"/>
                  </a:lnTo>
                  <a:lnTo>
                    <a:pt x="116" y="104"/>
                  </a:lnTo>
                  <a:lnTo>
                    <a:pt x="120" y="108"/>
                  </a:lnTo>
                  <a:lnTo>
                    <a:pt x="124" y="96"/>
                  </a:lnTo>
                  <a:lnTo>
                    <a:pt x="128" y="96"/>
                  </a:lnTo>
                  <a:lnTo>
                    <a:pt x="132" y="76"/>
                  </a:lnTo>
                  <a:lnTo>
                    <a:pt x="136" y="52"/>
                  </a:lnTo>
                  <a:lnTo>
                    <a:pt x="140" y="36"/>
                  </a:lnTo>
                  <a:lnTo>
                    <a:pt x="144" y="8"/>
                  </a:lnTo>
                  <a:lnTo>
                    <a:pt x="148" y="20"/>
                  </a:lnTo>
                  <a:lnTo>
                    <a:pt x="152" y="0"/>
                  </a:lnTo>
                  <a:lnTo>
                    <a:pt x="156" y="8"/>
                  </a:lnTo>
                  <a:lnTo>
                    <a:pt x="160" y="12"/>
                  </a:lnTo>
                  <a:lnTo>
                    <a:pt x="164" y="36"/>
                  </a:lnTo>
                  <a:lnTo>
                    <a:pt x="168" y="24"/>
                  </a:lnTo>
                  <a:lnTo>
                    <a:pt x="172" y="56"/>
                  </a:lnTo>
                  <a:lnTo>
                    <a:pt x="176" y="48"/>
                  </a:lnTo>
                  <a:lnTo>
                    <a:pt x="180" y="68"/>
                  </a:lnTo>
                  <a:lnTo>
                    <a:pt x="184" y="52"/>
                  </a:lnTo>
                  <a:lnTo>
                    <a:pt x="188" y="72"/>
                  </a:lnTo>
                  <a:lnTo>
                    <a:pt x="192" y="88"/>
                  </a:lnTo>
                  <a:lnTo>
                    <a:pt x="196" y="76"/>
                  </a:lnTo>
                  <a:lnTo>
                    <a:pt x="200" y="92"/>
                  </a:lnTo>
                  <a:lnTo>
                    <a:pt x="204" y="72"/>
                  </a:lnTo>
                  <a:lnTo>
                    <a:pt x="208" y="60"/>
                  </a:lnTo>
                  <a:lnTo>
                    <a:pt x="212" y="52"/>
                  </a:lnTo>
                  <a:lnTo>
                    <a:pt x="216" y="40"/>
                  </a:lnTo>
                  <a:lnTo>
                    <a:pt x="220" y="36"/>
                  </a:lnTo>
                  <a:lnTo>
                    <a:pt x="224" y="40"/>
                  </a:lnTo>
                  <a:lnTo>
                    <a:pt x="228" y="20"/>
                  </a:lnTo>
                  <a:lnTo>
                    <a:pt x="232" y="28"/>
                  </a:lnTo>
                  <a:lnTo>
                    <a:pt x="236" y="16"/>
                  </a:lnTo>
                  <a:lnTo>
                    <a:pt x="240" y="12"/>
                  </a:lnTo>
                  <a:lnTo>
                    <a:pt x="244" y="12"/>
                  </a:lnTo>
                  <a:lnTo>
                    <a:pt x="248" y="28"/>
                  </a:lnTo>
                  <a:lnTo>
                    <a:pt x="252" y="44"/>
                  </a:lnTo>
                  <a:lnTo>
                    <a:pt x="256" y="64"/>
                  </a:lnTo>
                  <a:lnTo>
                    <a:pt x="260" y="72"/>
                  </a:lnTo>
                  <a:lnTo>
                    <a:pt x="264" y="88"/>
                  </a:lnTo>
                  <a:lnTo>
                    <a:pt x="268" y="100"/>
                  </a:lnTo>
                  <a:lnTo>
                    <a:pt x="272" y="88"/>
                  </a:lnTo>
                  <a:lnTo>
                    <a:pt x="276" y="68"/>
                  </a:lnTo>
                  <a:lnTo>
                    <a:pt x="280" y="72"/>
                  </a:lnTo>
                  <a:lnTo>
                    <a:pt x="284" y="84"/>
                  </a:lnTo>
                  <a:lnTo>
                    <a:pt x="288" y="76"/>
                  </a:lnTo>
                  <a:lnTo>
                    <a:pt x="292" y="88"/>
                  </a:lnTo>
                  <a:lnTo>
                    <a:pt x="296" y="96"/>
                  </a:lnTo>
                  <a:lnTo>
                    <a:pt x="300" y="116"/>
                  </a:lnTo>
                  <a:lnTo>
                    <a:pt x="304" y="136"/>
                  </a:lnTo>
                  <a:lnTo>
                    <a:pt x="308" y="136"/>
                  </a:lnTo>
                  <a:lnTo>
                    <a:pt x="312" y="120"/>
                  </a:lnTo>
                  <a:lnTo>
                    <a:pt x="316" y="104"/>
                  </a:lnTo>
                  <a:lnTo>
                    <a:pt x="320" y="100"/>
                  </a:lnTo>
                  <a:lnTo>
                    <a:pt x="324" y="100"/>
                  </a:lnTo>
                  <a:lnTo>
                    <a:pt x="329" y="96"/>
                  </a:lnTo>
                  <a:lnTo>
                    <a:pt x="333" y="112"/>
                  </a:lnTo>
                  <a:lnTo>
                    <a:pt x="337" y="88"/>
                  </a:lnTo>
                  <a:lnTo>
                    <a:pt x="341" y="104"/>
                  </a:lnTo>
                  <a:lnTo>
                    <a:pt x="345" y="104"/>
                  </a:lnTo>
                  <a:lnTo>
                    <a:pt x="349" y="120"/>
                  </a:lnTo>
                  <a:lnTo>
                    <a:pt x="353" y="92"/>
                  </a:lnTo>
                  <a:lnTo>
                    <a:pt x="357" y="116"/>
                  </a:lnTo>
                  <a:lnTo>
                    <a:pt x="361" y="100"/>
                  </a:lnTo>
                  <a:lnTo>
                    <a:pt x="365" y="92"/>
                  </a:lnTo>
                  <a:lnTo>
                    <a:pt x="369" y="96"/>
                  </a:lnTo>
                  <a:lnTo>
                    <a:pt x="373" y="84"/>
                  </a:lnTo>
                  <a:lnTo>
                    <a:pt x="377" y="72"/>
                  </a:lnTo>
                  <a:lnTo>
                    <a:pt x="381" y="48"/>
                  </a:lnTo>
                  <a:lnTo>
                    <a:pt x="385" y="48"/>
                  </a:lnTo>
                  <a:lnTo>
                    <a:pt x="389" y="44"/>
                  </a:lnTo>
                  <a:lnTo>
                    <a:pt x="393" y="68"/>
                  </a:lnTo>
                  <a:lnTo>
                    <a:pt x="397" y="84"/>
                  </a:lnTo>
                  <a:lnTo>
                    <a:pt x="401" y="88"/>
                  </a:lnTo>
                  <a:lnTo>
                    <a:pt x="405" y="104"/>
                  </a:lnTo>
                  <a:lnTo>
                    <a:pt x="409" y="88"/>
                  </a:lnTo>
                  <a:lnTo>
                    <a:pt x="413" y="88"/>
                  </a:lnTo>
                  <a:lnTo>
                    <a:pt x="417" y="76"/>
                  </a:lnTo>
                  <a:lnTo>
                    <a:pt x="421" y="80"/>
                  </a:lnTo>
                  <a:lnTo>
                    <a:pt x="425" y="72"/>
                  </a:lnTo>
                  <a:lnTo>
                    <a:pt x="429" y="88"/>
                  </a:lnTo>
                  <a:lnTo>
                    <a:pt x="433" y="88"/>
                  </a:lnTo>
                  <a:lnTo>
                    <a:pt x="437" y="120"/>
                  </a:lnTo>
                  <a:lnTo>
                    <a:pt x="441" y="96"/>
                  </a:lnTo>
                  <a:lnTo>
                    <a:pt x="445" y="88"/>
                  </a:lnTo>
                  <a:lnTo>
                    <a:pt x="449" y="72"/>
                  </a:lnTo>
                  <a:lnTo>
                    <a:pt x="453" y="96"/>
                  </a:lnTo>
                  <a:lnTo>
                    <a:pt x="457" y="68"/>
                  </a:lnTo>
                  <a:lnTo>
                    <a:pt x="461" y="80"/>
                  </a:lnTo>
                  <a:lnTo>
                    <a:pt x="465" y="60"/>
                  </a:lnTo>
                  <a:lnTo>
                    <a:pt x="469" y="40"/>
                  </a:lnTo>
                  <a:lnTo>
                    <a:pt x="473" y="44"/>
                  </a:lnTo>
                  <a:lnTo>
                    <a:pt x="477" y="64"/>
                  </a:lnTo>
                  <a:lnTo>
                    <a:pt x="481" y="68"/>
                  </a:lnTo>
                  <a:lnTo>
                    <a:pt x="485" y="100"/>
                  </a:lnTo>
                  <a:lnTo>
                    <a:pt x="489" y="112"/>
                  </a:lnTo>
                  <a:lnTo>
                    <a:pt x="493" y="128"/>
                  </a:lnTo>
                  <a:lnTo>
                    <a:pt x="497" y="132"/>
                  </a:lnTo>
                  <a:lnTo>
                    <a:pt x="501" y="136"/>
                  </a:lnTo>
                  <a:lnTo>
                    <a:pt x="505" y="132"/>
                  </a:lnTo>
                  <a:lnTo>
                    <a:pt x="509" y="104"/>
                  </a:lnTo>
                  <a:lnTo>
                    <a:pt x="513" y="92"/>
                  </a:lnTo>
                </a:path>
              </a:pathLst>
            </a:custGeom>
            <a:noFill/>
            <a:ln w="0">
              <a:solidFill>
                <a:srgbClr val="BF00BF"/>
              </a:solidFill>
              <a:prstDash val="solid"/>
              <a:round/>
              <a:headEnd/>
              <a:tailEnd/>
            </a:ln>
          </p:spPr>
          <p:txBody>
            <a:bodyPr/>
            <a:lstStyle/>
            <a:p>
              <a:endParaRPr lang="en-GB"/>
            </a:p>
          </p:txBody>
        </p:sp>
        <p:sp>
          <p:nvSpPr>
            <p:cNvPr id="200" name="Line 225"/>
            <p:cNvSpPr>
              <a:spLocks noChangeShapeType="1"/>
            </p:cNvSpPr>
            <p:nvPr/>
          </p:nvSpPr>
          <p:spPr bwMode="auto">
            <a:xfrm flipV="1">
              <a:off x="9094539" y="4842793"/>
              <a:ext cx="12700" cy="12700"/>
            </a:xfrm>
            <a:prstGeom prst="line">
              <a:avLst/>
            </a:prstGeom>
            <a:noFill/>
            <a:ln w="0">
              <a:solidFill>
                <a:srgbClr val="BF00BF"/>
              </a:solidFill>
              <a:round/>
              <a:headEnd/>
              <a:tailEnd/>
            </a:ln>
          </p:spPr>
          <p:txBody>
            <a:bodyPr/>
            <a:lstStyle/>
            <a:p>
              <a:endParaRPr lang="en-GB"/>
            </a:p>
          </p:txBody>
        </p:sp>
        <p:sp>
          <p:nvSpPr>
            <p:cNvPr id="201" name="Freeform 226"/>
            <p:cNvSpPr>
              <a:spLocks/>
            </p:cNvSpPr>
            <p:nvPr/>
          </p:nvSpPr>
          <p:spPr bwMode="auto">
            <a:xfrm>
              <a:off x="7473702" y="4557043"/>
              <a:ext cx="806450" cy="609600"/>
            </a:xfrm>
            <a:custGeom>
              <a:avLst/>
              <a:gdLst>
                <a:gd name="T0" fmla="*/ 20161251 w 508"/>
                <a:gd name="T1" fmla="*/ 473789423 h 384"/>
                <a:gd name="T2" fmla="*/ 50403125 w 508"/>
                <a:gd name="T3" fmla="*/ 776208077 h 384"/>
                <a:gd name="T4" fmla="*/ 80645005 w 508"/>
                <a:gd name="T5" fmla="*/ 917336980 h 384"/>
                <a:gd name="T6" fmla="*/ 110886898 w 508"/>
                <a:gd name="T7" fmla="*/ 927417602 h 384"/>
                <a:gd name="T8" fmla="*/ 141128766 w 508"/>
                <a:gd name="T9" fmla="*/ 645159993 h 384"/>
                <a:gd name="T10" fmla="*/ 171370633 w 508"/>
                <a:gd name="T11" fmla="*/ 554434397 h 384"/>
                <a:gd name="T12" fmla="*/ 201612501 w 508"/>
                <a:gd name="T13" fmla="*/ 413305593 h 384"/>
                <a:gd name="T14" fmla="*/ 231854419 w 508"/>
                <a:gd name="T15" fmla="*/ 443547557 h 384"/>
                <a:gd name="T16" fmla="*/ 262096286 w 508"/>
                <a:gd name="T17" fmla="*/ 504031288 h 384"/>
                <a:gd name="T18" fmla="*/ 292338154 w 508"/>
                <a:gd name="T19" fmla="*/ 544353775 h 384"/>
                <a:gd name="T20" fmla="*/ 322580022 w 508"/>
                <a:gd name="T21" fmla="*/ 252015644 h 384"/>
                <a:gd name="T22" fmla="*/ 352821889 w 508"/>
                <a:gd name="T23" fmla="*/ 161289998 h 384"/>
                <a:gd name="T24" fmla="*/ 383063757 w 508"/>
                <a:gd name="T25" fmla="*/ 0 h 384"/>
                <a:gd name="T26" fmla="*/ 413305625 w 508"/>
                <a:gd name="T27" fmla="*/ 60483756 h 384"/>
                <a:gd name="T28" fmla="*/ 443547592 w 508"/>
                <a:gd name="T29" fmla="*/ 231854401 h 384"/>
                <a:gd name="T30" fmla="*/ 473789460 w 508"/>
                <a:gd name="T31" fmla="*/ 292338131 h 384"/>
                <a:gd name="T32" fmla="*/ 504031327 w 508"/>
                <a:gd name="T33" fmla="*/ 211693157 h 384"/>
                <a:gd name="T34" fmla="*/ 534273195 w 508"/>
                <a:gd name="T35" fmla="*/ 161289998 h 384"/>
                <a:gd name="T36" fmla="*/ 564515063 w 508"/>
                <a:gd name="T37" fmla="*/ 191531864 h 384"/>
                <a:gd name="T38" fmla="*/ 594756931 w 508"/>
                <a:gd name="T39" fmla="*/ 483870045 h 384"/>
                <a:gd name="T40" fmla="*/ 624998798 w 508"/>
                <a:gd name="T41" fmla="*/ 574595641 h 384"/>
                <a:gd name="T42" fmla="*/ 655240666 w 508"/>
                <a:gd name="T43" fmla="*/ 282257509 h 384"/>
                <a:gd name="T44" fmla="*/ 685482534 w 508"/>
                <a:gd name="T45" fmla="*/ 191531864 h 384"/>
                <a:gd name="T46" fmla="*/ 715724401 w 508"/>
                <a:gd name="T47" fmla="*/ 413305593 h 384"/>
                <a:gd name="T48" fmla="*/ 745966269 w 508"/>
                <a:gd name="T49" fmla="*/ 574595641 h 384"/>
                <a:gd name="T50" fmla="*/ 776208137 w 508"/>
                <a:gd name="T51" fmla="*/ 705643724 h 384"/>
                <a:gd name="T52" fmla="*/ 806450005 w 508"/>
                <a:gd name="T53" fmla="*/ 564515019 h 384"/>
                <a:gd name="T54" fmla="*/ 836692071 w 508"/>
                <a:gd name="T55" fmla="*/ 524192532 h 384"/>
                <a:gd name="T56" fmla="*/ 866933939 w 508"/>
                <a:gd name="T57" fmla="*/ 655240615 h 384"/>
                <a:gd name="T58" fmla="*/ 897175806 w 508"/>
                <a:gd name="T59" fmla="*/ 816530564 h 384"/>
                <a:gd name="T60" fmla="*/ 927417674 w 508"/>
                <a:gd name="T61" fmla="*/ 776208077 h 384"/>
                <a:gd name="T62" fmla="*/ 957659542 w 508"/>
                <a:gd name="T63" fmla="*/ 816530564 h 384"/>
                <a:gd name="T64" fmla="*/ 987901409 w 508"/>
                <a:gd name="T65" fmla="*/ 715724346 h 384"/>
                <a:gd name="T66" fmla="*/ 1018143277 w 508"/>
                <a:gd name="T67" fmla="*/ 756046833 h 384"/>
                <a:gd name="T68" fmla="*/ 1048385145 w 508"/>
                <a:gd name="T69" fmla="*/ 907256358 h 384"/>
                <a:gd name="T70" fmla="*/ 1078627013 w 508"/>
                <a:gd name="T71" fmla="*/ 544353775 h 384"/>
                <a:gd name="T72" fmla="*/ 1108868880 w 508"/>
                <a:gd name="T73" fmla="*/ 534273154 h 384"/>
                <a:gd name="T74" fmla="*/ 1139110748 w 508"/>
                <a:gd name="T75" fmla="*/ 786288698 h 384"/>
                <a:gd name="T76" fmla="*/ 1169352616 w 508"/>
                <a:gd name="T77" fmla="*/ 665321237 h 384"/>
                <a:gd name="T78" fmla="*/ 1199594484 w 508"/>
                <a:gd name="T79" fmla="*/ 544353775 h 384"/>
                <a:gd name="T80" fmla="*/ 1229836351 w 508"/>
                <a:gd name="T81" fmla="*/ 413305593 h 384"/>
                <a:gd name="T82" fmla="*/ 1260078219 w 508"/>
                <a:gd name="T83" fmla="*/ 332660618 h 3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384"/>
                <a:gd name="T128" fmla="*/ 508 w 508"/>
                <a:gd name="T129" fmla="*/ 384 h 3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384">
                  <a:moveTo>
                    <a:pt x="0" y="180"/>
                  </a:moveTo>
                  <a:lnTo>
                    <a:pt x="4" y="172"/>
                  </a:lnTo>
                  <a:lnTo>
                    <a:pt x="8" y="188"/>
                  </a:lnTo>
                  <a:lnTo>
                    <a:pt x="12" y="212"/>
                  </a:lnTo>
                  <a:lnTo>
                    <a:pt x="16" y="264"/>
                  </a:lnTo>
                  <a:lnTo>
                    <a:pt x="20" y="308"/>
                  </a:lnTo>
                  <a:lnTo>
                    <a:pt x="24" y="324"/>
                  </a:lnTo>
                  <a:lnTo>
                    <a:pt x="28" y="352"/>
                  </a:lnTo>
                  <a:lnTo>
                    <a:pt x="32" y="364"/>
                  </a:lnTo>
                  <a:lnTo>
                    <a:pt x="36" y="384"/>
                  </a:lnTo>
                  <a:lnTo>
                    <a:pt x="40" y="372"/>
                  </a:lnTo>
                  <a:lnTo>
                    <a:pt x="44" y="368"/>
                  </a:lnTo>
                  <a:lnTo>
                    <a:pt x="48" y="380"/>
                  </a:lnTo>
                  <a:lnTo>
                    <a:pt x="52" y="312"/>
                  </a:lnTo>
                  <a:lnTo>
                    <a:pt x="56" y="256"/>
                  </a:lnTo>
                  <a:lnTo>
                    <a:pt x="60" y="244"/>
                  </a:lnTo>
                  <a:lnTo>
                    <a:pt x="64" y="212"/>
                  </a:lnTo>
                  <a:lnTo>
                    <a:pt x="68" y="220"/>
                  </a:lnTo>
                  <a:lnTo>
                    <a:pt x="72" y="196"/>
                  </a:lnTo>
                  <a:lnTo>
                    <a:pt x="76" y="180"/>
                  </a:lnTo>
                  <a:lnTo>
                    <a:pt x="80" y="164"/>
                  </a:lnTo>
                  <a:lnTo>
                    <a:pt x="84" y="156"/>
                  </a:lnTo>
                  <a:lnTo>
                    <a:pt x="88" y="172"/>
                  </a:lnTo>
                  <a:lnTo>
                    <a:pt x="92" y="176"/>
                  </a:lnTo>
                  <a:lnTo>
                    <a:pt x="96" y="168"/>
                  </a:lnTo>
                  <a:lnTo>
                    <a:pt x="100" y="176"/>
                  </a:lnTo>
                  <a:lnTo>
                    <a:pt x="104" y="200"/>
                  </a:lnTo>
                  <a:lnTo>
                    <a:pt x="108" y="224"/>
                  </a:lnTo>
                  <a:lnTo>
                    <a:pt x="112" y="228"/>
                  </a:lnTo>
                  <a:lnTo>
                    <a:pt x="116" y="216"/>
                  </a:lnTo>
                  <a:lnTo>
                    <a:pt x="120" y="160"/>
                  </a:lnTo>
                  <a:lnTo>
                    <a:pt x="124" y="132"/>
                  </a:lnTo>
                  <a:lnTo>
                    <a:pt x="128" y="100"/>
                  </a:lnTo>
                  <a:lnTo>
                    <a:pt x="132" y="96"/>
                  </a:lnTo>
                  <a:lnTo>
                    <a:pt x="136" y="60"/>
                  </a:lnTo>
                  <a:lnTo>
                    <a:pt x="140" y="64"/>
                  </a:lnTo>
                  <a:lnTo>
                    <a:pt x="144" y="32"/>
                  </a:lnTo>
                  <a:lnTo>
                    <a:pt x="148" y="0"/>
                  </a:lnTo>
                  <a:lnTo>
                    <a:pt x="152" y="0"/>
                  </a:lnTo>
                  <a:lnTo>
                    <a:pt x="156" y="4"/>
                  </a:lnTo>
                  <a:lnTo>
                    <a:pt x="160" y="0"/>
                  </a:lnTo>
                  <a:lnTo>
                    <a:pt x="164" y="24"/>
                  </a:lnTo>
                  <a:lnTo>
                    <a:pt x="168" y="48"/>
                  </a:lnTo>
                  <a:lnTo>
                    <a:pt x="172" y="80"/>
                  </a:lnTo>
                  <a:lnTo>
                    <a:pt x="176" y="92"/>
                  </a:lnTo>
                  <a:lnTo>
                    <a:pt x="180" y="112"/>
                  </a:lnTo>
                  <a:lnTo>
                    <a:pt x="184" y="112"/>
                  </a:lnTo>
                  <a:lnTo>
                    <a:pt x="188" y="116"/>
                  </a:lnTo>
                  <a:lnTo>
                    <a:pt x="192" y="116"/>
                  </a:lnTo>
                  <a:lnTo>
                    <a:pt x="196" y="112"/>
                  </a:lnTo>
                  <a:lnTo>
                    <a:pt x="200" y="84"/>
                  </a:lnTo>
                  <a:lnTo>
                    <a:pt x="204" y="80"/>
                  </a:lnTo>
                  <a:lnTo>
                    <a:pt x="208" y="88"/>
                  </a:lnTo>
                  <a:lnTo>
                    <a:pt x="212" y="64"/>
                  </a:lnTo>
                  <a:lnTo>
                    <a:pt x="216" y="60"/>
                  </a:lnTo>
                  <a:lnTo>
                    <a:pt x="220" y="56"/>
                  </a:lnTo>
                  <a:lnTo>
                    <a:pt x="224" y="76"/>
                  </a:lnTo>
                  <a:lnTo>
                    <a:pt x="228" y="116"/>
                  </a:lnTo>
                  <a:lnTo>
                    <a:pt x="232" y="140"/>
                  </a:lnTo>
                  <a:lnTo>
                    <a:pt x="236" y="192"/>
                  </a:lnTo>
                  <a:lnTo>
                    <a:pt x="240" y="216"/>
                  </a:lnTo>
                  <a:lnTo>
                    <a:pt x="244" y="224"/>
                  </a:lnTo>
                  <a:lnTo>
                    <a:pt x="248" y="228"/>
                  </a:lnTo>
                  <a:lnTo>
                    <a:pt x="252" y="168"/>
                  </a:lnTo>
                  <a:lnTo>
                    <a:pt x="256" y="128"/>
                  </a:lnTo>
                  <a:lnTo>
                    <a:pt x="260" y="112"/>
                  </a:lnTo>
                  <a:lnTo>
                    <a:pt x="264" y="88"/>
                  </a:lnTo>
                  <a:lnTo>
                    <a:pt x="268" y="88"/>
                  </a:lnTo>
                  <a:lnTo>
                    <a:pt x="272" y="76"/>
                  </a:lnTo>
                  <a:lnTo>
                    <a:pt x="276" y="92"/>
                  </a:lnTo>
                  <a:lnTo>
                    <a:pt x="280" y="136"/>
                  </a:lnTo>
                  <a:lnTo>
                    <a:pt x="284" y="164"/>
                  </a:lnTo>
                  <a:lnTo>
                    <a:pt x="288" y="208"/>
                  </a:lnTo>
                  <a:lnTo>
                    <a:pt x="292" y="232"/>
                  </a:lnTo>
                  <a:lnTo>
                    <a:pt x="296" y="228"/>
                  </a:lnTo>
                  <a:lnTo>
                    <a:pt x="300" y="224"/>
                  </a:lnTo>
                  <a:lnTo>
                    <a:pt x="304" y="260"/>
                  </a:lnTo>
                  <a:lnTo>
                    <a:pt x="308" y="280"/>
                  </a:lnTo>
                  <a:lnTo>
                    <a:pt x="312" y="264"/>
                  </a:lnTo>
                  <a:lnTo>
                    <a:pt x="316" y="232"/>
                  </a:lnTo>
                  <a:lnTo>
                    <a:pt x="320" y="224"/>
                  </a:lnTo>
                  <a:lnTo>
                    <a:pt x="324" y="200"/>
                  </a:lnTo>
                  <a:lnTo>
                    <a:pt x="328" y="200"/>
                  </a:lnTo>
                  <a:lnTo>
                    <a:pt x="332" y="208"/>
                  </a:lnTo>
                  <a:lnTo>
                    <a:pt x="336" y="228"/>
                  </a:lnTo>
                  <a:lnTo>
                    <a:pt x="340" y="228"/>
                  </a:lnTo>
                  <a:lnTo>
                    <a:pt x="344" y="260"/>
                  </a:lnTo>
                  <a:lnTo>
                    <a:pt x="348" y="296"/>
                  </a:lnTo>
                  <a:lnTo>
                    <a:pt x="352" y="312"/>
                  </a:lnTo>
                  <a:lnTo>
                    <a:pt x="356" y="324"/>
                  </a:lnTo>
                  <a:lnTo>
                    <a:pt x="360" y="332"/>
                  </a:lnTo>
                  <a:lnTo>
                    <a:pt x="364" y="316"/>
                  </a:lnTo>
                  <a:lnTo>
                    <a:pt x="368" y="308"/>
                  </a:lnTo>
                  <a:lnTo>
                    <a:pt x="372" y="324"/>
                  </a:lnTo>
                  <a:lnTo>
                    <a:pt x="376" y="348"/>
                  </a:lnTo>
                  <a:lnTo>
                    <a:pt x="380" y="324"/>
                  </a:lnTo>
                  <a:lnTo>
                    <a:pt x="384" y="300"/>
                  </a:lnTo>
                  <a:lnTo>
                    <a:pt x="388" y="312"/>
                  </a:lnTo>
                  <a:lnTo>
                    <a:pt x="392" y="284"/>
                  </a:lnTo>
                  <a:lnTo>
                    <a:pt x="396" y="280"/>
                  </a:lnTo>
                  <a:lnTo>
                    <a:pt x="400" y="280"/>
                  </a:lnTo>
                  <a:lnTo>
                    <a:pt x="404" y="300"/>
                  </a:lnTo>
                  <a:lnTo>
                    <a:pt x="408" y="332"/>
                  </a:lnTo>
                  <a:lnTo>
                    <a:pt x="412" y="356"/>
                  </a:lnTo>
                  <a:lnTo>
                    <a:pt x="416" y="360"/>
                  </a:lnTo>
                  <a:lnTo>
                    <a:pt x="420" y="344"/>
                  </a:lnTo>
                  <a:lnTo>
                    <a:pt x="424" y="276"/>
                  </a:lnTo>
                  <a:lnTo>
                    <a:pt x="428" y="216"/>
                  </a:lnTo>
                  <a:lnTo>
                    <a:pt x="432" y="180"/>
                  </a:lnTo>
                  <a:lnTo>
                    <a:pt x="436" y="172"/>
                  </a:lnTo>
                  <a:lnTo>
                    <a:pt x="440" y="212"/>
                  </a:lnTo>
                  <a:lnTo>
                    <a:pt x="444" y="240"/>
                  </a:lnTo>
                  <a:lnTo>
                    <a:pt x="448" y="268"/>
                  </a:lnTo>
                  <a:lnTo>
                    <a:pt x="452" y="312"/>
                  </a:lnTo>
                  <a:lnTo>
                    <a:pt x="456" y="300"/>
                  </a:lnTo>
                  <a:lnTo>
                    <a:pt x="460" y="276"/>
                  </a:lnTo>
                  <a:lnTo>
                    <a:pt x="464" y="264"/>
                  </a:lnTo>
                  <a:lnTo>
                    <a:pt x="468" y="256"/>
                  </a:lnTo>
                  <a:lnTo>
                    <a:pt x="472" y="236"/>
                  </a:lnTo>
                  <a:lnTo>
                    <a:pt x="476" y="216"/>
                  </a:lnTo>
                  <a:lnTo>
                    <a:pt x="480" y="204"/>
                  </a:lnTo>
                  <a:lnTo>
                    <a:pt x="484" y="176"/>
                  </a:lnTo>
                  <a:lnTo>
                    <a:pt x="488" y="164"/>
                  </a:lnTo>
                  <a:lnTo>
                    <a:pt x="492" y="152"/>
                  </a:lnTo>
                  <a:lnTo>
                    <a:pt x="496" y="144"/>
                  </a:lnTo>
                  <a:lnTo>
                    <a:pt x="500" y="132"/>
                  </a:lnTo>
                  <a:lnTo>
                    <a:pt x="504" y="92"/>
                  </a:lnTo>
                  <a:lnTo>
                    <a:pt x="508" y="80"/>
                  </a:lnTo>
                </a:path>
              </a:pathLst>
            </a:custGeom>
            <a:noFill/>
            <a:ln w="0">
              <a:solidFill>
                <a:srgbClr val="BFBF00"/>
              </a:solidFill>
              <a:prstDash val="solid"/>
              <a:round/>
              <a:headEnd/>
              <a:tailEnd/>
            </a:ln>
          </p:spPr>
          <p:txBody>
            <a:bodyPr/>
            <a:lstStyle/>
            <a:p>
              <a:endParaRPr lang="en-GB"/>
            </a:p>
          </p:txBody>
        </p:sp>
        <p:sp>
          <p:nvSpPr>
            <p:cNvPr id="202" name="Freeform 227"/>
            <p:cNvSpPr>
              <a:spLocks/>
            </p:cNvSpPr>
            <p:nvPr/>
          </p:nvSpPr>
          <p:spPr bwMode="auto">
            <a:xfrm>
              <a:off x="8280152" y="4531643"/>
              <a:ext cx="814387" cy="463550"/>
            </a:xfrm>
            <a:custGeom>
              <a:avLst/>
              <a:gdLst>
                <a:gd name="T0" fmla="*/ 30241854 w 513"/>
                <a:gd name="T1" fmla="*/ 221773757 h 292"/>
                <a:gd name="T2" fmla="*/ 60483709 w 513"/>
                <a:gd name="T3" fmla="*/ 100806233 h 292"/>
                <a:gd name="T4" fmla="*/ 90725551 w 513"/>
                <a:gd name="T5" fmla="*/ 141128741 h 292"/>
                <a:gd name="T6" fmla="*/ 120967418 w 513"/>
                <a:gd name="T7" fmla="*/ 453628134 h 292"/>
                <a:gd name="T8" fmla="*/ 151209260 w 513"/>
                <a:gd name="T9" fmla="*/ 514111859 h 292"/>
                <a:gd name="T10" fmla="*/ 181451102 w 513"/>
                <a:gd name="T11" fmla="*/ 493950617 h 292"/>
                <a:gd name="T12" fmla="*/ 211692994 w 513"/>
                <a:gd name="T13" fmla="*/ 675401791 h 292"/>
                <a:gd name="T14" fmla="*/ 241934836 w 513"/>
                <a:gd name="T15" fmla="*/ 624998687 h 292"/>
                <a:gd name="T16" fmla="*/ 272176678 w 513"/>
                <a:gd name="T17" fmla="*/ 554434342 h 292"/>
                <a:gd name="T18" fmla="*/ 302418520 w 513"/>
                <a:gd name="T19" fmla="*/ 473789375 h 292"/>
                <a:gd name="T20" fmla="*/ 332660362 w 513"/>
                <a:gd name="T21" fmla="*/ 604837446 h 292"/>
                <a:gd name="T22" fmla="*/ 362902204 w 513"/>
                <a:gd name="T23" fmla="*/ 352821827 h 292"/>
                <a:gd name="T24" fmla="*/ 393144046 w 513"/>
                <a:gd name="T25" fmla="*/ 151209361 h 292"/>
                <a:gd name="T26" fmla="*/ 423385987 w 513"/>
                <a:gd name="T27" fmla="*/ 50403116 h 292"/>
                <a:gd name="T28" fmla="*/ 453627829 w 513"/>
                <a:gd name="T29" fmla="*/ 322579964 h 292"/>
                <a:gd name="T30" fmla="*/ 483869671 w 513"/>
                <a:gd name="T31" fmla="*/ 403224931 h 292"/>
                <a:gd name="T32" fmla="*/ 514111513 w 513"/>
                <a:gd name="T33" fmla="*/ 413305551 h 292"/>
                <a:gd name="T34" fmla="*/ 544353355 w 513"/>
                <a:gd name="T35" fmla="*/ 302418723 h 292"/>
                <a:gd name="T36" fmla="*/ 574595197 w 513"/>
                <a:gd name="T37" fmla="*/ 80644991 h 292"/>
                <a:gd name="T38" fmla="*/ 604837039 w 513"/>
                <a:gd name="T39" fmla="*/ 30241875 h 292"/>
                <a:gd name="T40" fmla="*/ 635078881 w 513"/>
                <a:gd name="T41" fmla="*/ 231854377 h 292"/>
                <a:gd name="T42" fmla="*/ 665320723 w 513"/>
                <a:gd name="T43" fmla="*/ 322579964 h 292"/>
                <a:gd name="T44" fmla="*/ 695562565 w 513"/>
                <a:gd name="T45" fmla="*/ 362902448 h 292"/>
                <a:gd name="T46" fmla="*/ 725804407 w 513"/>
                <a:gd name="T47" fmla="*/ 372983068 h 292"/>
                <a:gd name="T48" fmla="*/ 756046249 w 513"/>
                <a:gd name="T49" fmla="*/ 473789375 h 292"/>
                <a:gd name="T50" fmla="*/ 786288091 w 513"/>
                <a:gd name="T51" fmla="*/ 624998687 h 292"/>
                <a:gd name="T52" fmla="*/ 816529934 w 513"/>
                <a:gd name="T53" fmla="*/ 493950617 h 292"/>
                <a:gd name="T54" fmla="*/ 849291334 w 513"/>
                <a:gd name="T55" fmla="*/ 594756825 h 292"/>
                <a:gd name="T56" fmla="*/ 879533176 w 513"/>
                <a:gd name="T57" fmla="*/ 463708755 h 292"/>
                <a:gd name="T58" fmla="*/ 909775018 w 513"/>
                <a:gd name="T59" fmla="*/ 433466892 h 292"/>
                <a:gd name="T60" fmla="*/ 940016860 w 513"/>
                <a:gd name="T61" fmla="*/ 433466892 h 292"/>
                <a:gd name="T62" fmla="*/ 970258702 w 513"/>
                <a:gd name="T63" fmla="*/ 433466892 h 292"/>
                <a:gd name="T64" fmla="*/ 1000500544 w 513"/>
                <a:gd name="T65" fmla="*/ 554434342 h 292"/>
                <a:gd name="T66" fmla="*/ 1030742386 w 513"/>
                <a:gd name="T67" fmla="*/ 493950617 h 292"/>
                <a:gd name="T68" fmla="*/ 1060984228 w 513"/>
                <a:gd name="T69" fmla="*/ 322579964 h 292"/>
                <a:gd name="T70" fmla="*/ 1091226070 w 513"/>
                <a:gd name="T71" fmla="*/ 332660585 h 292"/>
                <a:gd name="T72" fmla="*/ 1121467912 w 513"/>
                <a:gd name="T73" fmla="*/ 614918066 h 292"/>
                <a:gd name="T74" fmla="*/ 1151709754 w 513"/>
                <a:gd name="T75" fmla="*/ 514111859 h 292"/>
                <a:gd name="T76" fmla="*/ 1181951596 w 513"/>
                <a:gd name="T77" fmla="*/ 312499344 h 292"/>
                <a:gd name="T78" fmla="*/ 1212193438 w 513"/>
                <a:gd name="T79" fmla="*/ 272176860 h 292"/>
                <a:gd name="T80" fmla="*/ 1242435280 w 513"/>
                <a:gd name="T81" fmla="*/ 534273100 h 292"/>
                <a:gd name="T82" fmla="*/ 1272677122 w 513"/>
                <a:gd name="T83" fmla="*/ 735885516 h 2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292"/>
                <a:gd name="T128" fmla="*/ 513 w 513"/>
                <a:gd name="T129" fmla="*/ 292 h 2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292">
                  <a:moveTo>
                    <a:pt x="0" y="96"/>
                  </a:moveTo>
                  <a:lnTo>
                    <a:pt x="8" y="84"/>
                  </a:lnTo>
                  <a:lnTo>
                    <a:pt x="12" y="88"/>
                  </a:lnTo>
                  <a:lnTo>
                    <a:pt x="16" y="72"/>
                  </a:lnTo>
                  <a:lnTo>
                    <a:pt x="20" y="56"/>
                  </a:lnTo>
                  <a:lnTo>
                    <a:pt x="24" y="40"/>
                  </a:lnTo>
                  <a:lnTo>
                    <a:pt x="28" y="28"/>
                  </a:lnTo>
                  <a:lnTo>
                    <a:pt x="32" y="32"/>
                  </a:lnTo>
                  <a:lnTo>
                    <a:pt x="36" y="56"/>
                  </a:lnTo>
                  <a:lnTo>
                    <a:pt x="40" y="88"/>
                  </a:lnTo>
                  <a:lnTo>
                    <a:pt x="44" y="132"/>
                  </a:lnTo>
                  <a:lnTo>
                    <a:pt x="48" y="180"/>
                  </a:lnTo>
                  <a:lnTo>
                    <a:pt x="52" y="196"/>
                  </a:lnTo>
                  <a:lnTo>
                    <a:pt x="56" y="208"/>
                  </a:lnTo>
                  <a:lnTo>
                    <a:pt x="60" y="204"/>
                  </a:lnTo>
                  <a:lnTo>
                    <a:pt x="64" y="196"/>
                  </a:lnTo>
                  <a:lnTo>
                    <a:pt x="68" y="172"/>
                  </a:lnTo>
                  <a:lnTo>
                    <a:pt x="72" y="196"/>
                  </a:lnTo>
                  <a:lnTo>
                    <a:pt x="76" y="212"/>
                  </a:lnTo>
                  <a:lnTo>
                    <a:pt x="80" y="236"/>
                  </a:lnTo>
                  <a:lnTo>
                    <a:pt x="84" y="268"/>
                  </a:lnTo>
                  <a:lnTo>
                    <a:pt x="88" y="292"/>
                  </a:lnTo>
                  <a:lnTo>
                    <a:pt x="92" y="264"/>
                  </a:lnTo>
                  <a:lnTo>
                    <a:pt x="96" y="248"/>
                  </a:lnTo>
                  <a:lnTo>
                    <a:pt x="100" y="244"/>
                  </a:lnTo>
                  <a:lnTo>
                    <a:pt x="104" y="240"/>
                  </a:lnTo>
                  <a:lnTo>
                    <a:pt x="108" y="220"/>
                  </a:lnTo>
                  <a:lnTo>
                    <a:pt x="112" y="192"/>
                  </a:lnTo>
                  <a:lnTo>
                    <a:pt x="116" y="200"/>
                  </a:lnTo>
                  <a:lnTo>
                    <a:pt x="120" y="188"/>
                  </a:lnTo>
                  <a:lnTo>
                    <a:pt x="124" y="200"/>
                  </a:lnTo>
                  <a:lnTo>
                    <a:pt x="128" y="220"/>
                  </a:lnTo>
                  <a:lnTo>
                    <a:pt x="132" y="240"/>
                  </a:lnTo>
                  <a:lnTo>
                    <a:pt x="136" y="216"/>
                  </a:lnTo>
                  <a:lnTo>
                    <a:pt x="140" y="172"/>
                  </a:lnTo>
                  <a:lnTo>
                    <a:pt x="144" y="140"/>
                  </a:lnTo>
                  <a:lnTo>
                    <a:pt x="148" y="116"/>
                  </a:lnTo>
                  <a:lnTo>
                    <a:pt x="152" y="80"/>
                  </a:lnTo>
                  <a:lnTo>
                    <a:pt x="156" y="60"/>
                  </a:lnTo>
                  <a:lnTo>
                    <a:pt x="160" y="44"/>
                  </a:lnTo>
                  <a:lnTo>
                    <a:pt x="164" y="4"/>
                  </a:lnTo>
                  <a:lnTo>
                    <a:pt x="168" y="20"/>
                  </a:lnTo>
                  <a:lnTo>
                    <a:pt x="172" y="48"/>
                  </a:lnTo>
                  <a:lnTo>
                    <a:pt x="176" y="80"/>
                  </a:lnTo>
                  <a:lnTo>
                    <a:pt x="180" y="128"/>
                  </a:lnTo>
                  <a:lnTo>
                    <a:pt x="184" y="148"/>
                  </a:lnTo>
                  <a:lnTo>
                    <a:pt x="188" y="160"/>
                  </a:lnTo>
                  <a:lnTo>
                    <a:pt x="192" y="160"/>
                  </a:lnTo>
                  <a:lnTo>
                    <a:pt x="196" y="168"/>
                  </a:lnTo>
                  <a:lnTo>
                    <a:pt x="200" y="172"/>
                  </a:lnTo>
                  <a:lnTo>
                    <a:pt x="204" y="164"/>
                  </a:lnTo>
                  <a:lnTo>
                    <a:pt x="208" y="156"/>
                  </a:lnTo>
                  <a:lnTo>
                    <a:pt x="212" y="152"/>
                  </a:lnTo>
                  <a:lnTo>
                    <a:pt x="216" y="120"/>
                  </a:lnTo>
                  <a:lnTo>
                    <a:pt x="220" y="96"/>
                  </a:lnTo>
                  <a:lnTo>
                    <a:pt x="224" y="64"/>
                  </a:lnTo>
                  <a:lnTo>
                    <a:pt x="228" y="32"/>
                  </a:lnTo>
                  <a:lnTo>
                    <a:pt x="232" y="24"/>
                  </a:lnTo>
                  <a:lnTo>
                    <a:pt x="236" y="0"/>
                  </a:lnTo>
                  <a:lnTo>
                    <a:pt x="240" y="12"/>
                  </a:lnTo>
                  <a:lnTo>
                    <a:pt x="244" y="36"/>
                  </a:lnTo>
                  <a:lnTo>
                    <a:pt x="248" y="64"/>
                  </a:lnTo>
                  <a:lnTo>
                    <a:pt x="252" y="92"/>
                  </a:lnTo>
                  <a:lnTo>
                    <a:pt x="256" y="116"/>
                  </a:lnTo>
                  <a:lnTo>
                    <a:pt x="260" y="132"/>
                  </a:lnTo>
                  <a:lnTo>
                    <a:pt x="264" y="128"/>
                  </a:lnTo>
                  <a:lnTo>
                    <a:pt x="268" y="132"/>
                  </a:lnTo>
                  <a:lnTo>
                    <a:pt x="272" y="132"/>
                  </a:lnTo>
                  <a:lnTo>
                    <a:pt x="276" y="144"/>
                  </a:lnTo>
                  <a:lnTo>
                    <a:pt x="280" y="148"/>
                  </a:lnTo>
                  <a:lnTo>
                    <a:pt x="284" y="144"/>
                  </a:lnTo>
                  <a:lnTo>
                    <a:pt x="288" y="148"/>
                  </a:lnTo>
                  <a:lnTo>
                    <a:pt x="292" y="148"/>
                  </a:lnTo>
                  <a:lnTo>
                    <a:pt x="296" y="160"/>
                  </a:lnTo>
                  <a:lnTo>
                    <a:pt x="300" y="188"/>
                  </a:lnTo>
                  <a:lnTo>
                    <a:pt x="304" y="216"/>
                  </a:lnTo>
                  <a:lnTo>
                    <a:pt x="308" y="244"/>
                  </a:lnTo>
                  <a:lnTo>
                    <a:pt x="312" y="248"/>
                  </a:lnTo>
                  <a:lnTo>
                    <a:pt x="316" y="240"/>
                  </a:lnTo>
                  <a:lnTo>
                    <a:pt x="320" y="204"/>
                  </a:lnTo>
                  <a:lnTo>
                    <a:pt x="324" y="196"/>
                  </a:lnTo>
                  <a:lnTo>
                    <a:pt x="329" y="200"/>
                  </a:lnTo>
                  <a:lnTo>
                    <a:pt x="333" y="228"/>
                  </a:lnTo>
                  <a:lnTo>
                    <a:pt x="337" y="236"/>
                  </a:lnTo>
                  <a:lnTo>
                    <a:pt x="341" y="232"/>
                  </a:lnTo>
                  <a:lnTo>
                    <a:pt x="345" y="192"/>
                  </a:lnTo>
                  <a:lnTo>
                    <a:pt x="349" y="184"/>
                  </a:lnTo>
                  <a:lnTo>
                    <a:pt x="353" y="152"/>
                  </a:lnTo>
                  <a:lnTo>
                    <a:pt x="357" y="148"/>
                  </a:lnTo>
                  <a:lnTo>
                    <a:pt x="361" y="172"/>
                  </a:lnTo>
                  <a:lnTo>
                    <a:pt x="365" y="164"/>
                  </a:lnTo>
                  <a:lnTo>
                    <a:pt x="369" y="160"/>
                  </a:lnTo>
                  <a:lnTo>
                    <a:pt x="373" y="172"/>
                  </a:lnTo>
                  <a:lnTo>
                    <a:pt x="377" y="172"/>
                  </a:lnTo>
                  <a:lnTo>
                    <a:pt x="381" y="172"/>
                  </a:lnTo>
                  <a:lnTo>
                    <a:pt x="385" y="172"/>
                  </a:lnTo>
                  <a:lnTo>
                    <a:pt x="389" y="192"/>
                  </a:lnTo>
                  <a:lnTo>
                    <a:pt x="393" y="196"/>
                  </a:lnTo>
                  <a:lnTo>
                    <a:pt x="397" y="220"/>
                  </a:lnTo>
                  <a:lnTo>
                    <a:pt x="401" y="208"/>
                  </a:lnTo>
                  <a:lnTo>
                    <a:pt x="405" y="200"/>
                  </a:lnTo>
                  <a:lnTo>
                    <a:pt x="409" y="196"/>
                  </a:lnTo>
                  <a:lnTo>
                    <a:pt x="413" y="156"/>
                  </a:lnTo>
                  <a:lnTo>
                    <a:pt x="417" y="148"/>
                  </a:lnTo>
                  <a:lnTo>
                    <a:pt x="421" y="128"/>
                  </a:lnTo>
                  <a:lnTo>
                    <a:pt x="425" y="120"/>
                  </a:lnTo>
                  <a:lnTo>
                    <a:pt x="429" y="108"/>
                  </a:lnTo>
                  <a:lnTo>
                    <a:pt x="433" y="132"/>
                  </a:lnTo>
                  <a:lnTo>
                    <a:pt x="437" y="148"/>
                  </a:lnTo>
                  <a:lnTo>
                    <a:pt x="441" y="196"/>
                  </a:lnTo>
                  <a:lnTo>
                    <a:pt x="445" y="244"/>
                  </a:lnTo>
                  <a:lnTo>
                    <a:pt x="449" y="236"/>
                  </a:lnTo>
                  <a:lnTo>
                    <a:pt x="453" y="236"/>
                  </a:lnTo>
                  <a:lnTo>
                    <a:pt x="457" y="204"/>
                  </a:lnTo>
                  <a:lnTo>
                    <a:pt x="461" y="180"/>
                  </a:lnTo>
                  <a:lnTo>
                    <a:pt x="465" y="148"/>
                  </a:lnTo>
                  <a:lnTo>
                    <a:pt x="469" y="124"/>
                  </a:lnTo>
                  <a:lnTo>
                    <a:pt x="473" y="120"/>
                  </a:lnTo>
                  <a:lnTo>
                    <a:pt x="477" y="112"/>
                  </a:lnTo>
                  <a:lnTo>
                    <a:pt x="481" y="108"/>
                  </a:lnTo>
                  <a:lnTo>
                    <a:pt x="485" y="108"/>
                  </a:lnTo>
                  <a:lnTo>
                    <a:pt x="489" y="152"/>
                  </a:lnTo>
                  <a:lnTo>
                    <a:pt x="493" y="212"/>
                  </a:lnTo>
                  <a:lnTo>
                    <a:pt x="497" y="252"/>
                  </a:lnTo>
                  <a:lnTo>
                    <a:pt x="501" y="276"/>
                  </a:lnTo>
                  <a:lnTo>
                    <a:pt x="505" y="292"/>
                  </a:lnTo>
                  <a:lnTo>
                    <a:pt x="509" y="280"/>
                  </a:lnTo>
                  <a:lnTo>
                    <a:pt x="513" y="252"/>
                  </a:lnTo>
                </a:path>
              </a:pathLst>
            </a:custGeom>
            <a:noFill/>
            <a:ln w="0">
              <a:solidFill>
                <a:srgbClr val="BFBF00"/>
              </a:solidFill>
              <a:prstDash val="solid"/>
              <a:round/>
              <a:headEnd/>
              <a:tailEnd/>
            </a:ln>
          </p:spPr>
          <p:txBody>
            <a:bodyPr/>
            <a:lstStyle/>
            <a:p>
              <a:endParaRPr lang="en-GB"/>
            </a:p>
          </p:txBody>
        </p:sp>
        <p:sp>
          <p:nvSpPr>
            <p:cNvPr id="203" name="Line 228"/>
            <p:cNvSpPr>
              <a:spLocks noChangeShapeType="1"/>
            </p:cNvSpPr>
            <p:nvPr/>
          </p:nvSpPr>
          <p:spPr bwMode="auto">
            <a:xfrm flipV="1">
              <a:off x="9094539" y="4918993"/>
              <a:ext cx="12700" cy="12700"/>
            </a:xfrm>
            <a:prstGeom prst="line">
              <a:avLst/>
            </a:prstGeom>
            <a:noFill/>
            <a:ln w="0">
              <a:solidFill>
                <a:srgbClr val="BFBF00"/>
              </a:solidFill>
              <a:round/>
              <a:headEnd/>
              <a:tailEnd/>
            </a:ln>
          </p:spPr>
          <p:txBody>
            <a:bodyPr/>
            <a:lstStyle/>
            <a:p>
              <a:endParaRPr lang="en-GB"/>
            </a:p>
          </p:txBody>
        </p:sp>
        <p:sp>
          <p:nvSpPr>
            <p:cNvPr id="204" name="Freeform 229"/>
            <p:cNvSpPr>
              <a:spLocks/>
            </p:cNvSpPr>
            <p:nvPr/>
          </p:nvSpPr>
          <p:spPr bwMode="auto">
            <a:xfrm>
              <a:off x="7473702" y="4512593"/>
              <a:ext cx="806450" cy="742950"/>
            </a:xfrm>
            <a:custGeom>
              <a:avLst/>
              <a:gdLst>
                <a:gd name="T0" fmla="*/ 20161251 w 508"/>
                <a:gd name="T1" fmla="*/ 544353806 h 468"/>
                <a:gd name="T2" fmla="*/ 50403125 w 508"/>
                <a:gd name="T3" fmla="*/ 836692054 h 468"/>
                <a:gd name="T4" fmla="*/ 80645005 w 508"/>
                <a:gd name="T5" fmla="*/ 1149191347 h 468"/>
                <a:gd name="T6" fmla="*/ 110886898 w 508"/>
                <a:gd name="T7" fmla="*/ 1179433214 h 468"/>
                <a:gd name="T8" fmla="*/ 141128766 w 508"/>
                <a:gd name="T9" fmla="*/ 786288743 h 468"/>
                <a:gd name="T10" fmla="*/ 171370633 w 508"/>
                <a:gd name="T11" fmla="*/ 554434429 h 468"/>
                <a:gd name="T12" fmla="*/ 201612501 w 508"/>
                <a:gd name="T13" fmla="*/ 463708827 h 468"/>
                <a:gd name="T14" fmla="*/ 231854419 w 508"/>
                <a:gd name="T15" fmla="*/ 504031317 h 468"/>
                <a:gd name="T16" fmla="*/ 262096286 w 508"/>
                <a:gd name="T17" fmla="*/ 594756918 h 468"/>
                <a:gd name="T18" fmla="*/ 292338154 w 508"/>
                <a:gd name="T19" fmla="*/ 514111939 h 468"/>
                <a:gd name="T20" fmla="*/ 322580022 w 508"/>
                <a:gd name="T21" fmla="*/ 272176903 h 468"/>
                <a:gd name="T22" fmla="*/ 352821889 w 508"/>
                <a:gd name="T23" fmla="*/ 110886896 h 468"/>
                <a:gd name="T24" fmla="*/ 383063757 w 508"/>
                <a:gd name="T25" fmla="*/ 0 h 468"/>
                <a:gd name="T26" fmla="*/ 413305625 w 508"/>
                <a:gd name="T27" fmla="*/ 60483759 h 468"/>
                <a:gd name="T28" fmla="*/ 443547592 w 508"/>
                <a:gd name="T29" fmla="*/ 362902505 h 468"/>
                <a:gd name="T30" fmla="*/ 473789460 w 508"/>
                <a:gd name="T31" fmla="*/ 403224994 h 468"/>
                <a:gd name="T32" fmla="*/ 504031327 w 508"/>
                <a:gd name="T33" fmla="*/ 241935036 h 468"/>
                <a:gd name="T34" fmla="*/ 534273195 w 508"/>
                <a:gd name="T35" fmla="*/ 171370630 h 468"/>
                <a:gd name="T36" fmla="*/ 564515063 w 508"/>
                <a:gd name="T37" fmla="*/ 252015658 h 468"/>
                <a:gd name="T38" fmla="*/ 594756931 w 508"/>
                <a:gd name="T39" fmla="*/ 584676296 h 468"/>
                <a:gd name="T40" fmla="*/ 624998798 w 508"/>
                <a:gd name="T41" fmla="*/ 574595674 h 468"/>
                <a:gd name="T42" fmla="*/ 655240666 w 508"/>
                <a:gd name="T43" fmla="*/ 332660637 h 468"/>
                <a:gd name="T44" fmla="*/ 685482534 w 508"/>
                <a:gd name="T45" fmla="*/ 241935036 h 468"/>
                <a:gd name="T46" fmla="*/ 715724401 w 508"/>
                <a:gd name="T47" fmla="*/ 362902505 h 468"/>
                <a:gd name="T48" fmla="*/ 745966269 w 508"/>
                <a:gd name="T49" fmla="*/ 635079408 h 468"/>
                <a:gd name="T50" fmla="*/ 776208137 w 508"/>
                <a:gd name="T51" fmla="*/ 776208121 h 468"/>
                <a:gd name="T52" fmla="*/ 806450005 w 508"/>
                <a:gd name="T53" fmla="*/ 695563142 h 468"/>
                <a:gd name="T54" fmla="*/ 836692071 w 508"/>
                <a:gd name="T55" fmla="*/ 655240653 h 468"/>
                <a:gd name="T56" fmla="*/ 866933939 w 508"/>
                <a:gd name="T57" fmla="*/ 866933921 h 468"/>
                <a:gd name="T58" fmla="*/ 897175806 w 508"/>
                <a:gd name="T59" fmla="*/ 947578900 h 468"/>
                <a:gd name="T60" fmla="*/ 927417674 w 508"/>
                <a:gd name="T61" fmla="*/ 947578900 h 468"/>
                <a:gd name="T62" fmla="*/ 957659542 w 508"/>
                <a:gd name="T63" fmla="*/ 937498277 h 468"/>
                <a:gd name="T64" fmla="*/ 987901409 w 508"/>
                <a:gd name="T65" fmla="*/ 776208121 h 468"/>
                <a:gd name="T66" fmla="*/ 1018143277 w 508"/>
                <a:gd name="T67" fmla="*/ 887095165 h 468"/>
                <a:gd name="T68" fmla="*/ 1048385145 w 508"/>
                <a:gd name="T69" fmla="*/ 927417655 h 468"/>
                <a:gd name="T70" fmla="*/ 1078627013 w 508"/>
                <a:gd name="T71" fmla="*/ 584676296 h 468"/>
                <a:gd name="T72" fmla="*/ 1108868880 w 508"/>
                <a:gd name="T73" fmla="*/ 604837541 h 468"/>
                <a:gd name="T74" fmla="*/ 1139110748 w 508"/>
                <a:gd name="T75" fmla="*/ 897175788 h 468"/>
                <a:gd name="T76" fmla="*/ 1169352616 w 508"/>
                <a:gd name="T77" fmla="*/ 806449988 h 468"/>
                <a:gd name="T78" fmla="*/ 1199594484 w 508"/>
                <a:gd name="T79" fmla="*/ 645160030 h 468"/>
                <a:gd name="T80" fmla="*/ 1229836351 w 508"/>
                <a:gd name="T81" fmla="*/ 524192562 h 468"/>
                <a:gd name="T82" fmla="*/ 1260078219 w 508"/>
                <a:gd name="T83" fmla="*/ 201612497 h 4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468"/>
                <a:gd name="T128" fmla="*/ 508 w 508"/>
                <a:gd name="T129" fmla="*/ 468 h 4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468">
                  <a:moveTo>
                    <a:pt x="0" y="208"/>
                  </a:moveTo>
                  <a:lnTo>
                    <a:pt x="4" y="212"/>
                  </a:lnTo>
                  <a:lnTo>
                    <a:pt x="8" y="216"/>
                  </a:lnTo>
                  <a:lnTo>
                    <a:pt x="12" y="264"/>
                  </a:lnTo>
                  <a:lnTo>
                    <a:pt x="16" y="304"/>
                  </a:lnTo>
                  <a:lnTo>
                    <a:pt x="20" y="332"/>
                  </a:lnTo>
                  <a:lnTo>
                    <a:pt x="24" y="380"/>
                  </a:lnTo>
                  <a:lnTo>
                    <a:pt x="28" y="420"/>
                  </a:lnTo>
                  <a:lnTo>
                    <a:pt x="32" y="456"/>
                  </a:lnTo>
                  <a:lnTo>
                    <a:pt x="36" y="448"/>
                  </a:lnTo>
                  <a:lnTo>
                    <a:pt x="40" y="448"/>
                  </a:lnTo>
                  <a:lnTo>
                    <a:pt x="44" y="468"/>
                  </a:lnTo>
                  <a:lnTo>
                    <a:pt x="48" y="420"/>
                  </a:lnTo>
                  <a:lnTo>
                    <a:pt x="52" y="360"/>
                  </a:lnTo>
                  <a:lnTo>
                    <a:pt x="56" y="312"/>
                  </a:lnTo>
                  <a:lnTo>
                    <a:pt x="60" y="272"/>
                  </a:lnTo>
                  <a:lnTo>
                    <a:pt x="64" y="244"/>
                  </a:lnTo>
                  <a:lnTo>
                    <a:pt x="68" y="220"/>
                  </a:lnTo>
                  <a:lnTo>
                    <a:pt x="72" y="196"/>
                  </a:lnTo>
                  <a:lnTo>
                    <a:pt x="76" y="184"/>
                  </a:lnTo>
                  <a:lnTo>
                    <a:pt x="80" y="184"/>
                  </a:lnTo>
                  <a:lnTo>
                    <a:pt x="84" y="184"/>
                  </a:lnTo>
                  <a:lnTo>
                    <a:pt x="88" y="216"/>
                  </a:lnTo>
                  <a:lnTo>
                    <a:pt x="92" y="200"/>
                  </a:lnTo>
                  <a:lnTo>
                    <a:pt x="96" y="196"/>
                  </a:lnTo>
                  <a:lnTo>
                    <a:pt x="100" y="220"/>
                  </a:lnTo>
                  <a:lnTo>
                    <a:pt x="104" y="236"/>
                  </a:lnTo>
                  <a:lnTo>
                    <a:pt x="108" y="244"/>
                  </a:lnTo>
                  <a:lnTo>
                    <a:pt x="112" y="240"/>
                  </a:lnTo>
                  <a:lnTo>
                    <a:pt x="116" y="204"/>
                  </a:lnTo>
                  <a:lnTo>
                    <a:pt x="120" y="148"/>
                  </a:lnTo>
                  <a:lnTo>
                    <a:pt x="124" y="128"/>
                  </a:lnTo>
                  <a:lnTo>
                    <a:pt x="128" y="108"/>
                  </a:lnTo>
                  <a:lnTo>
                    <a:pt x="132" y="68"/>
                  </a:lnTo>
                  <a:lnTo>
                    <a:pt x="136" y="36"/>
                  </a:lnTo>
                  <a:lnTo>
                    <a:pt x="140" y="44"/>
                  </a:lnTo>
                  <a:lnTo>
                    <a:pt x="144" y="28"/>
                  </a:lnTo>
                  <a:lnTo>
                    <a:pt x="148" y="20"/>
                  </a:lnTo>
                  <a:lnTo>
                    <a:pt x="152" y="0"/>
                  </a:lnTo>
                  <a:lnTo>
                    <a:pt x="156" y="0"/>
                  </a:lnTo>
                  <a:lnTo>
                    <a:pt x="160" y="12"/>
                  </a:lnTo>
                  <a:lnTo>
                    <a:pt x="164" y="24"/>
                  </a:lnTo>
                  <a:lnTo>
                    <a:pt x="168" y="80"/>
                  </a:lnTo>
                  <a:lnTo>
                    <a:pt x="172" y="116"/>
                  </a:lnTo>
                  <a:lnTo>
                    <a:pt x="176" y="144"/>
                  </a:lnTo>
                  <a:lnTo>
                    <a:pt x="180" y="156"/>
                  </a:lnTo>
                  <a:lnTo>
                    <a:pt x="184" y="180"/>
                  </a:lnTo>
                  <a:lnTo>
                    <a:pt x="188" y="160"/>
                  </a:lnTo>
                  <a:lnTo>
                    <a:pt x="192" y="152"/>
                  </a:lnTo>
                  <a:lnTo>
                    <a:pt x="196" y="128"/>
                  </a:lnTo>
                  <a:lnTo>
                    <a:pt x="200" y="96"/>
                  </a:lnTo>
                  <a:lnTo>
                    <a:pt x="204" y="84"/>
                  </a:lnTo>
                  <a:lnTo>
                    <a:pt x="208" y="68"/>
                  </a:lnTo>
                  <a:lnTo>
                    <a:pt x="212" y="68"/>
                  </a:lnTo>
                  <a:lnTo>
                    <a:pt x="216" y="60"/>
                  </a:lnTo>
                  <a:lnTo>
                    <a:pt x="220" y="72"/>
                  </a:lnTo>
                  <a:lnTo>
                    <a:pt x="224" y="100"/>
                  </a:lnTo>
                  <a:lnTo>
                    <a:pt x="228" y="148"/>
                  </a:lnTo>
                  <a:lnTo>
                    <a:pt x="232" y="184"/>
                  </a:lnTo>
                  <a:lnTo>
                    <a:pt x="236" y="232"/>
                  </a:lnTo>
                  <a:lnTo>
                    <a:pt x="240" y="244"/>
                  </a:lnTo>
                  <a:lnTo>
                    <a:pt x="244" y="244"/>
                  </a:lnTo>
                  <a:lnTo>
                    <a:pt x="248" y="228"/>
                  </a:lnTo>
                  <a:lnTo>
                    <a:pt x="252" y="184"/>
                  </a:lnTo>
                  <a:lnTo>
                    <a:pt x="256" y="168"/>
                  </a:lnTo>
                  <a:lnTo>
                    <a:pt x="260" y="132"/>
                  </a:lnTo>
                  <a:lnTo>
                    <a:pt x="264" y="108"/>
                  </a:lnTo>
                  <a:lnTo>
                    <a:pt x="268" y="84"/>
                  </a:lnTo>
                  <a:lnTo>
                    <a:pt x="272" y="96"/>
                  </a:lnTo>
                  <a:lnTo>
                    <a:pt x="276" y="92"/>
                  </a:lnTo>
                  <a:lnTo>
                    <a:pt x="280" y="104"/>
                  </a:lnTo>
                  <a:lnTo>
                    <a:pt x="284" y="144"/>
                  </a:lnTo>
                  <a:lnTo>
                    <a:pt x="288" y="164"/>
                  </a:lnTo>
                  <a:lnTo>
                    <a:pt x="292" y="200"/>
                  </a:lnTo>
                  <a:lnTo>
                    <a:pt x="296" y="252"/>
                  </a:lnTo>
                  <a:lnTo>
                    <a:pt x="300" y="292"/>
                  </a:lnTo>
                  <a:lnTo>
                    <a:pt x="304" y="308"/>
                  </a:lnTo>
                  <a:lnTo>
                    <a:pt x="308" y="308"/>
                  </a:lnTo>
                  <a:lnTo>
                    <a:pt x="312" y="332"/>
                  </a:lnTo>
                  <a:lnTo>
                    <a:pt x="316" y="300"/>
                  </a:lnTo>
                  <a:lnTo>
                    <a:pt x="320" y="276"/>
                  </a:lnTo>
                  <a:lnTo>
                    <a:pt x="324" y="248"/>
                  </a:lnTo>
                  <a:lnTo>
                    <a:pt x="328" y="240"/>
                  </a:lnTo>
                  <a:lnTo>
                    <a:pt x="332" y="260"/>
                  </a:lnTo>
                  <a:lnTo>
                    <a:pt x="336" y="292"/>
                  </a:lnTo>
                  <a:lnTo>
                    <a:pt x="340" y="316"/>
                  </a:lnTo>
                  <a:lnTo>
                    <a:pt x="344" y="344"/>
                  </a:lnTo>
                  <a:lnTo>
                    <a:pt x="348" y="388"/>
                  </a:lnTo>
                  <a:lnTo>
                    <a:pt x="352" y="380"/>
                  </a:lnTo>
                  <a:lnTo>
                    <a:pt x="356" y="376"/>
                  </a:lnTo>
                  <a:lnTo>
                    <a:pt x="360" y="384"/>
                  </a:lnTo>
                  <a:lnTo>
                    <a:pt x="364" y="360"/>
                  </a:lnTo>
                  <a:lnTo>
                    <a:pt x="368" y="376"/>
                  </a:lnTo>
                  <a:lnTo>
                    <a:pt x="372" y="392"/>
                  </a:lnTo>
                  <a:lnTo>
                    <a:pt x="376" y="392"/>
                  </a:lnTo>
                  <a:lnTo>
                    <a:pt x="380" y="372"/>
                  </a:lnTo>
                  <a:lnTo>
                    <a:pt x="384" y="328"/>
                  </a:lnTo>
                  <a:lnTo>
                    <a:pt x="388" y="320"/>
                  </a:lnTo>
                  <a:lnTo>
                    <a:pt x="392" y="308"/>
                  </a:lnTo>
                  <a:lnTo>
                    <a:pt x="396" y="296"/>
                  </a:lnTo>
                  <a:lnTo>
                    <a:pt x="400" y="304"/>
                  </a:lnTo>
                  <a:lnTo>
                    <a:pt x="404" y="352"/>
                  </a:lnTo>
                  <a:lnTo>
                    <a:pt x="408" y="372"/>
                  </a:lnTo>
                  <a:lnTo>
                    <a:pt x="412" y="392"/>
                  </a:lnTo>
                  <a:lnTo>
                    <a:pt x="416" y="368"/>
                  </a:lnTo>
                  <a:lnTo>
                    <a:pt x="420" y="332"/>
                  </a:lnTo>
                  <a:lnTo>
                    <a:pt x="424" y="304"/>
                  </a:lnTo>
                  <a:lnTo>
                    <a:pt x="428" y="232"/>
                  </a:lnTo>
                  <a:lnTo>
                    <a:pt x="432" y="208"/>
                  </a:lnTo>
                  <a:lnTo>
                    <a:pt x="436" y="204"/>
                  </a:lnTo>
                  <a:lnTo>
                    <a:pt x="440" y="240"/>
                  </a:lnTo>
                  <a:lnTo>
                    <a:pt x="444" y="292"/>
                  </a:lnTo>
                  <a:lnTo>
                    <a:pt x="448" y="344"/>
                  </a:lnTo>
                  <a:lnTo>
                    <a:pt x="452" y="356"/>
                  </a:lnTo>
                  <a:lnTo>
                    <a:pt x="456" y="348"/>
                  </a:lnTo>
                  <a:lnTo>
                    <a:pt x="460" y="348"/>
                  </a:lnTo>
                  <a:lnTo>
                    <a:pt x="464" y="320"/>
                  </a:lnTo>
                  <a:lnTo>
                    <a:pt x="468" y="288"/>
                  </a:lnTo>
                  <a:lnTo>
                    <a:pt x="472" y="276"/>
                  </a:lnTo>
                  <a:lnTo>
                    <a:pt x="476" y="256"/>
                  </a:lnTo>
                  <a:lnTo>
                    <a:pt x="480" y="248"/>
                  </a:lnTo>
                  <a:lnTo>
                    <a:pt x="484" y="232"/>
                  </a:lnTo>
                  <a:lnTo>
                    <a:pt x="488" y="208"/>
                  </a:lnTo>
                  <a:lnTo>
                    <a:pt x="492" y="184"/>
                  </a:lnTo>
                  <a:lnTo>
                    <a:pt x="496" y="128"/>
                  </a:lnTo>
                  <a:lnTo>
                    <a:pt x="500" y="80"/>
                  </a:lnTo>
                  <a:lnTo>
                    <a:pt x="504" y="44"/>
                  </a:lnTo>
                  <a:lnTo>
                    <a:pt x="508" y="52"/>
                  </a:lnTo>
                </a:path>
              </a:pathLst>
            </a:custGeom>
            <a:noFill/>
            <a:ln w="0">
              <a:solidFill>
                <a:srgbClr val="3F3F3F"/>
              </a:solidFill>
              <a:prstDash val="solid"/>
              <a:round/>
              <a:headEnd/>
              <a:tailEnd/>
            </a:ln>
          </p:spPr>
          <p:txBody>
            <a:bodyPr/>
            <a:lstStyle/>
            <a:p>
              <a:endParaRPr lang="en-GB"/>
            </a:p>
          </p:txBody>
        </p:sp>
        <p:sp>
          <p:nvSpPr>
            <p:cNvPr id="205" name="Freeform 230"/>
            <p:cNvSpPr>
              <a:spLocks/>
            </p:cNvSpPr>
            <p:nvPr/>
          </p:nvSpPr>
          <p:spPr bwMode="auto">
            <a:xfrm>
              <a:off x="8280152" y="4506243"/>
              <a:ext cx="814387" cy="552450"/>
            </a:xfrm>
            <a:custGeom>
              <a:avLst/>
              <a:gdLst>
                <a:gd name="T0" fmla="*/ 30241854 w 513"/>
                <a:gd name="T1" fmla="*/ 181451236 h 348"/>
                <a:gd name="T2" fmla="*/ 60483709 w 513"/>
                <a:gd name="T3" fmla="*/ 100806239 h 348"/>
                <a:gd name="T4" fmla="*/ 90725551 w 513"/>
                <a:gd name="T5" fmla="*/ 221773771 h 348"/>
                <a:gd name="T6" fmla="*/ 120967418 w 513"/>
                <a:gd name="T7" fmla="*/ 493950650 h 348"/>
                <a:gd name="T8" fmla="*/ 151209260 w 513"/>
                <a:gd name="T9" fmla="*/ 504031272 h 348"/>
                <a:gd name="T10" fmla="*/ 181451102 w 513"/>
                <a:gd name="T11" fmla="*/ 584676243 h 348"/>
                <a:gd name="T12" fmla="*/ 211692994 w 513"/>
                <a:gd name="T13" fmla="*/ 877014464 h 348"/>
                <a:gd name="T14" fmla="*/ 241934836 w 513"/>
                <a:gd name="T15" fmla="*/ 776208051 h 348"/>
                <a:gd name="T16" fmla="*/ 272176678 w 513"/>
                <a:gd name="T17" fmla="*/ 685482458 h 348"/>
                <a:gd name="T18" fmla="*/ 302418520 w 513"/>
                <a:gd name="T19" fmla="*/ 584676243 h 348"/>
                <a:gd name="T20" fmla="*/ 332660362 w 513"/>
                <a:gd name="T21" fmla="*/ 645159972 h 348"/>
                <a:gd name="T22" fmla="*/ 362902204 w 513"/>
                <a:gd name="T23" fmla="*/ 443547543 h 348"/>
                <a:gd name="T24" fmla="*/ 393144046 w 513"/>
                <a:gd name="T25" fmla="*/ 141128750 h 348"/>
                <a:gd name="T26" fmla="*/ 423385987 w 513"/>
                <a:gd name="T27" fmla="*/ 100806239 h 348"/>
                <a:gd name="T28" fmla="*/ 453627829 w 513"/>
                <a:gd name="T29" fmla="*/ 302418743 h 348"/>
                <a:gd name="T30" fmla="*/ 483869671 w 513"/>
                <a:gd name="T31" fmla="*/ 443547543 h 348"/>
                <a:gd name="T32" fmla="*/ 514111513 w 513"/>
                <a:gd name="T33" fmla="*/ 413305579 h 348"/>
                <a:gd name="T34" fmla="*/ 544353355 w 513"/>
                <a:gd name="T35" fmla="*/ 272176879 h 348"/>
                <a:gd name="T36" fmla="*/ 574595197 w 513"/>
                <a:gd name="T37" fmla="*/ 10080625 h 348"/>
                <a:gd name="T38" fmla="*/ 604837039 w 513"/>
                <a:gd name="T39" fmla="*/ 10080625 h 348"/>
                <a:gd name="T40" fmla="*/ 635078881 w 513"/>
                <a:gd name="T41" fmla="*/ 181451236 h 348"/>
                <a:gd name="T42" fmla="*/ 665320723 w 513"/>
                <a:gd name="T43" fmla="*/ 393144336 h 348"/>
                <a:gd name="T44" fmla="*/ 695562565 w 513"/>
                <a:gd name="T45" fmla="*/ 423386300 h 348"/>
                <a:gd name="T46" fmla="*/ 725804407 w 513"/>
                <a:gd name="T47" fmla="*/ 302418743 h 348"/>
                <a:gd name="T48" fmla="*/ 756046249 w 513"/>
                <a:gd name="T49" fmla="*/ 574595622 h 348"/>
                <a:gd name="T50" fmla="*/ 786288091 w 513"/>
                <a:gd name="T51" fmla="*/ 826611158 h 348"/>
                <a:gd name="T52" fmla="*/ 816529934 w 513"/>
                <a:gd name="T53" fmla="*/ 695563079 h 348"/>
                <a:gd name="T54" fmla="*/ 849291334 w 513"/>
                <a:gd name="T55" fmla="*/ 584676243 h 348"/>
                <a:gd name="T56" fmla="*/ 879533176 w 513"/>
                <a:gd name="T57" fmla="*/ 473789407 h 348"/>
                <a:gd name="T58" fmla="*/ 909775018 w 513"/>
                <a:gd name="T59" fmla="*/ 473789407 h 348"/>
                <a:gd name="T60" fmla="*/ 940016860 w 513"/>
                <a:gd name="T61" fmla="*/ 393144336 h 348"/>
                <a:gd name="T62" fmla="*/ 970258702 w 513"/>
                <a:gd name="T63" fmla="*/ 352821850 h 348"/>
                <a:gd name="T64" fmla="*/ 1000500544 w 513"/>
                <a:gd name="T65" fmla="*/ 483870029 h 348"/>
                <a:gd name="T66" fmla="*/ 1030742386 w 513"/>
                <a:gd name="T67" fmla="*/ 544353757 h 348"/>
                <a:gd name="T68" fmla="*/ 1060984228 w 513"/>
                <a:gd name="T69" fmla="*/ 362902472 h 348"/>
                <a:gd name="T70" fmla="*/ 1091226070 w 513"/>
                <a:gd name="T71" fmla="*/ 423386300 h 348"/>
                <a:gd name="T72" fmla="*/ 1121467912 w 513"/>
                <a:gd name="T73" fmla="*/ 635079351 h 348"/>
                <a:gd name="T74" fmla="*/ 1151709754 w 513"/>
                <a:gd name="T75" fmla="*/ 504031272 h 348"/>
                <a:gd name="T76" fmla="*/ 1181951596 w 513"/>
                <a:gd name="T77" fmla="*/ 282257500 h 348"/>
                <a:gd name="T78" fmla="*/ 1212193438 w 513"/>
                <a:gd name="T79" fmla="*/ 252015636 h 348"/>
                <a:gd name="T80" fmla="*/ 1242435280 w 513"/>
                <a:gd name="T81" fmla="*/ 675401837 h 348"/>
                <a:gd name="T82" fmla="*/ 1272677122 w 513"/>
                <a:gd name="T83" fmla="*/ 826611158 h 3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348"/>
                <a:gd name="T128" fmla="*/ 513 w 513"/>
                <a:gd name="T129" fmla="*/ 348 h 3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348">
                  <a:moveTo>
                    <a:pt x="0" y="56"/>
                  </a:moveTo>
                  <a:lnTo>
                    <a:pt x="8" y="76"/>
                  </a:lnTo>
                  <a:lnTo>
                    <a:pt x="12" y="72"/>
                  </a:lnTo>
                  <a:lnTo>
                    <a:pt x="16" y="64"/>
                  </a:lnTo>
                  <a:lnTo>
                    <a:pt x="20" y="60"/>
                  </a:lnTo>
                  <a:lnTo>
                    <a:pt x="24" y="40"/>
                  </a:lnTo>
                  <a:lnTo>
                    <a:pt x="28" y="36"/>
                  </a:lnTo>
                  <a:lnTo>
                    <a:pt x="32" y="40"/>
                  </a:lnTo>
                  <a:lnTo>
                    <a:pt x="36" y="88"/>
                  </a:lnTo>
                  <a:lnTo>
                    <a:pt x="40" y="116"/>
                  </a:lnTo>
                  <a:lnTo>
                    <a:pt x="44" y="148"/>
                  </a:lnTo>
                  <a:lnTo>
                    <a:pt x="48" y="196"/>
                  </a:lnTo>
                  <a:lnTo>
                    <a:pt x="52" y="224"/>
                  </a:lnTo>
                  <a:lnTo>
                    <a:pt x="56" y="212"/>
                  </a:lnTo>
                  <a:lnTo>
                    <a:pt x="60" y="200"/>
                  </a:lnTo>
                  <a:lnTo>
                    <a:pt x="64" y="184"/>
                  </a:lnTo>
                  <a:lnTo>
                    <a:pt x="68" y="200"/>
                  </a:lnTo>
                  <a:lnTo>
                    <a:pt x="72" y="232"/>
                  </a:lnTo>
                  <a:lnTo>
                    <a:pt x="76" y="280"/>
                  </a:lnTo>
                  <a:lnTo>
                    <a:pt x="80" y="312"/>
                  </a:lnTo>
                  <a:lnTo>
                    <a:pt x="84" y="348"/>
                  </a:lnTo>
                  <a:lnTo>
                    <a:pt x="88" y="324"/>
                  </a:lnTo>
                  <a:lnTo>
                    <a:pt x="92" y="296"/>
                  </a:lnTo>
                  <a:lnTo>
                    <a:pt x="96" y="308"/>
                  </a:lnTo>
                  <a:lnTo>
                    <a:pt x="100" y="312"/>
                  </a:lnTo>
                  <a:lnTo>
                    <a:pt x="104" y="300"/>
                  </a:lnTo>
                  <a:lnTo>
                    <a:pt x="108" y="272"/>
                  </a:lnTo>
                  <a:lnTo>
                    <a:pt x="112" y="248"/>
                  </a:lnTo>
                  <a:lnTo>
                    <a:pt x="116" y="224"/>
                  </a:lnTo>
                  <a:lnTo>
                    <a:pt x="120" y="232"/>
                  </a:lnTo>
                  <a:lnTo>
                    <a:pt x="124" y="236"/>
                  </a:lnTo>
                  <a:lnTo>
                    <a:pt x="128" y="256"/>
                  </a:lnTo>
                  <a:lnTo>
                    <a:pt x="132" y="256"/>
                  </a:lnTo>
                  <a:lnTo>
                    <a:pt x="136" y="236"/>
                  </a:lnTo>
                  <a:lnTo>
                    <a:pt x="140" y="196"/>
                  </a:lnTo>
                  <a:lnTo>
                    <a:pt x="144" y="176"/>
                  </a:lnTo>
                  <a:lnTo>
                    <a:pt x="148" y="148"/>
                  </a:lnTo>
                  <a:lnTo>
                    <a:pt x="152" y="100"/>
                  </a:lnTo>
                  <a:lnTo>
                    <a:pt x="156" y="56"/>
                  </a:lnTo>
                  <a:lnTo>
                    <a:pt x="160" y="44"/>
                  </a:lnTo>
                  <a:lnTo>
                    <a:pt x="164" y="32"/>
                  </a:lnTo>
                  <a:lnTo>
                    <a:pt x="168" y="40"/>
                  </a:lnTo>
                  <a:lnTo>
                    <a:pt x="172" y="68"/>
                  </a:lnTo>
                  <a:lnTo>
                    <a:pt x="176" y="100"/>
                  </a:lnTo>
                  <a:lnTo>
                    <a:pt x="180" y="120"/>
                  </a:lnTo>
                  <a:lnTo>
                    <a:pt x="184" y="144"/>
                  </a:lnTo>
                  <a:lnTo>
                    <a:pt x="188" y="156"/>
                  </a:lnTo>
                  <a:lnTo>
                    <a:pt x="192" y="176"/>
                  </a:lnTo>
                  <a:lnTo>
                    <a:pt x="196" y="164"/>
                  </a:lnTo>
                  <a:lnTo>
                    <a:pt x="200" y="180"/>
                  </a:lnTo>
                  <a:lnTo>
                    <a:pt x="204" y="164"/>
                  </a:lnTo>
                  <a:lnTo>
                    <a:pt x="208" y="152"/>
                  </a:lnTo>
                  <a:lnTo>
                    <a:pt x="212" y="140"/>
                  </a:lnTo>
                  <a:lnTo>
                    <a:pt x="216" y="108"/>
                  </a:lnTo>
                  <a:lnTo>
                    <a:pt x="220" y="84"/>
                  </a:lnTo>
                  <a:lnTo>
                    <a:pt x="224" y="40"/>
                  </a:lnTo>
                  <a:lnTo>
                    <a:pt x="228" y="4"/>
                  </a:lnTo>
                  <a:lnTo>
                    <a:pt x="232" y="12"/>
                  </a:lnTo>
                  <a:lnTo>
                    <a:pt x="236" y="0"/>
                  </a:lnTo>
                  <a:lnTo>
                    <a:pt x="240" y="4"/>
                  </a:lnTo>
                  <a:lnTo>
                    <a:pt x="244" y="16"/>
                  </a:lnTo>
                  <a:lnTo>
                    <a:pt x="248" y="36"/>
                  </a:lnTo>
                  <a:lnTo>
                    <a:pt x="252" y="72"/>
                  </a:lnTo>
                  <a:lnTo>
                    <a:pt x="256" y="116"/>
                  </a:lnTo>
                  <a:lnTo>
                    <a:pt x="260" y="140"/>
                  </a:lnTo>
                  <a:lnTo>
                    <a:pt x="264" y="156"/>
                  </a:lnTo>
                  <a:lnTo>
                    <a:pt x="268" y="180"/>
                  </a:lnTo>
                  <a:lnTo>
                    <a:pt x="272" y="164"/>
                  </a:lnTo>
                  <a:lnTo>
                    <a:pt x="276" y="168"/>
                  </a:lnTo>
                  <a:lnTo>
                    <a:pt x="280" y="148"/>
                  </a:lnTo>
                  <a:lnTo>
                    <a:pt x="284" y="124"/>
                  </a:lnTo>
                  <a:lnTo>
                    <a:pt x="288" y="120"/>
                  </a:lnTo>
                  <a:lnTo>
                    <a:pt x="292" y="136"/>
                  </a:lnTo>
                  <a:lnTo>
                    <a:pt x="296" y="172"/>
                  </a:lnTo>
                  <a:lnTo>
                    <a:pt x="300" y="228"/>
                  </a:lnTo>
                  <a:lnTo>
                    <a:pt x="304" y="288"/>
                  </a:lnTo>
                  <a:lnTo>
                    <a:pt x="308" y="324"/>
                  </a:lnTo>
                  <a:lnTo>
                    <a:pt x="312" y="328"/>
                  </a:lnTo>
                  <a:lnTo>
                    <a:pt x="316" y="312"/>
                  </a:lnTo>
                  <a:lnTo>
                    <a:pt x="320" y="288"/>
                  </a:lnTo>
                  <a:lnTo>
                    <a:pt x="324" y="276"/>
                  </a:lnTo>
                  <a:lnTo>
                    <a:pt x="329" y="264"/>
                  </a:lnTo>
                  <a:lnTo>
                    <a:pt x="333" y="272"/>
                  </a:lnTo>
                  <a:lnTo>
                    <a:pt x="337" y="232"/>
                  </a:lnTo>
                  <a:lnTo>
                    <a:pt x="341" y="220"/>
                  </a:lnTo>
                  <a:lnTo>
                    <a:pt x="345" y="188"/>
                  </a:lnTo>
                  <a:lnTo>
                    <a:pt x="349" y="188"/>
                  </a:lnTo>
                  <a:lnTo>
                    <a:pt x="353" y="172"/>
                  </a:lnTo>
                  <a:lnTo>
                    <a:pt x="357" y="180"/>
                  </a:lnTo>
                  <a:lnTo>
                    <a:pt x="361" y="188"/>
                  </a:lnTo>
                  <a:lnTo>
                    <a:pt x="365" y="192"/>
                  </a:lnTo>
                  <a:lnTo>
                    <a:pt x="369" y="192"/>
                  </a:lnTo>
                  <a:lnTo>
                    <a:pt x="373" y="156"/>
                  </a:lnTo>
                  <a:lnTo>
                    <a:pt x="377" y="152"/>
                  </a:lnTo>
                  <a:lnTo>
                    <a:pt x="381" y="140"/>
                  </a:lnTo>
                  <a:lnTo>
                    <a:pt x="385" y="140"/>
                  </a:lnTo>
                  <a:lnTo>
                    <a:pt x="389" y="160"/>
                  </a:lnTo>
                  <a:lnTo>
                    <a:pt x="393" y="176"/>
                  </a:lnTo>
                  <a:lnTo>
                    <a:pt x="397" y="192"/>
                  </a:lnTo>
                  <a:lnTo>
                    <a:pt x="401" y="220"/>
                  </a:lnTo>
                  <a:lnTo>
                    <a:pt x="405" y="236"/>
                  </a:lnTo>
                  <a:lnTo>
                    <a:pt x="409" y="216"/>
                  </a:lnTo>
                  <a:lnTo>
                    <a:pt x="413" y="176"/>
                  </a:lnTo>
                  <a:lnTo>
                    <a:pt x="417" y="156"/>
                  </a:lnTo>
                  <a:lnTo>
                    <a:pt x="421" y="144"/>
                  </a:lnTo>
                  <a:lnTo>
                    <a:pt x="425" y="144"/>
                  </a:lnTo>
                  <a:lnTo>
                    <a:pt x="429" y="148"/>
                  </a:lnTo>
                  <a:lnTo>
                    <a:pt x="433" y="168"/>
                  </a:lnTo>
                  <a:lnTo>
                    <a:pt x="437" y="196"/>
                  </a:lnTo>
                  <a:lnTo>
                    <a:pt x="441" y="224"/>
                  </a:lnTo>
                  <a:lnTo>
                    <a:pt x="445" y="252"/>
                  </a:lnTo>
                  <a:lnTo>
                    <a:pt x="449" y="252"/>
                  </a:lnTo>
                  <a:lnTo>
                    <a:pt x="453" y="228"/>
                  </a:lnTo>
                  <a:lnTo>
                    <a:pt x="457" y="200"/>
                  </a:lnTo>
                  <a:lnTo>
                    <a:pt x="461" y="168"/>
                  </a:lnTo>
                  <a:lnTo>
                    <a:pt x="465" y="140"/>
                  </a:lnTo>
                  <a:lnTo>
                    <a:pt x="469" y="112"/>
                  </a:lnTo>
                  <a:lnTo>
                    <a:pt x="473" y="108"/>
                  </a:lnTo>
                  <a:lnTo>
                    <a:pt x="477" y="92"/>
                  </a:lnTo>
                  <a:lnTo>
                    <a:pt x="481" y="100"/>
                  </a:lnTo>
                  <a:lnTo>
                    <a:pt x="485" y="156"/>
                  </a:lnTo>
                  <a:lnTo>
                    <a:pt x="489" y="208"/>
                  </a:lnTo>
                  <a:lnTo>
                    <a:pt x="493" y="268"/>
                  </a:lnTo>
                  <a:lnTo>
                    <a:pt x="497" y="300"/>
                  </a:lnTo>
                  <a:lnTo>
                    <a:pt x="501" y="316"/>
                  </a:lnTo>
                  <a:lnTo>
                    <a:pt x="505" y="328"/>
                  </a:lnTo>
                  <a:lnTo>
                    <a:pt x="509" y="316"/>
                  </a:lnTo>
                  <a:lnTo>
                    <a:pt x="513" y="288"/>
                  </a:lnTo>
                </a:path>
              </a:pathLst>
            </a:custGeom>
            <a:noFill/>
            <a:ln w="0">
              <a:solidFill>
                <a:srgbClr val="3F3F3F"/>
              </a:solidFill>
              <a:prstDash val="solid"/>
              <a:round/>
              <a:headEnd/>
              <a:tailEnd/>
            </a:ln>
          </p:spPr>
          <p:txBody>
            <a:bodyPr/>
            <a:lstStyle/>
            <a:p>
              <a:endParaRPr lang="en-GB"/>
            </a:p>
          </p:txBody>
        </p:sp>
        <p:sp>
          <p:nvSpPr>
            <p:cNvPr id="206" name="Line 231"/>
            <p:cNvSpPr>
              <a:spLocks noChangeShapeType="1"/>
            </p:cNvSpPr>
            <p:nvPr/>
          </p:nvSpPr>
          <p:spPr bwMode="auto">
            <a:xfrm flipV="1">
              <a:off x="9094539" y="4931693"/>
              <a:ext cx="12700" cy="31750"/>
            </a:xfrm>
            <a:prstGeom prst="line">
              <a:avLst/>
            </a:prstGeom>
            <a:noFill/>
            <a:ln w="0">
              <a:solidFill>
                <a:srgbClr val="3F3F3F"/>
              </a:solidFill>
              <a:round/>
              <a:headEnd/>
              <a:tailEnd/>
            </a:ln>
          </p:spPr>
          <p:txBody>
            <a:bodyPr/>
            <a:lstStyle/>
            <a:p>
              <a:endParaRPr lang="en-GB"/>
            </a:p>
          </p:txBody>
        </p:sp>
        <p:sp>
          <p:nvSpPr>
            <p:cNvPr id="207" name="Freeform 232"/>
            <p:cNvSpPr>
              <a:spLocks/>
            </p:cNvSpPr>
            <p:nvPr/>
          </p:nvSpPr>
          <p:spPr bwMode="auto">
            <a:xfrm>
              <a:off x="7473702" y="4563393"/>
              <a:ext cx="806450" cy="546100"/>
            </a:xfrm>
            <a:custGeom>
              <a:avLst/>
              <a:gdLst>
                <a:gd name="T0" fmla="*/ 20161251 w 508"/>
                <a:gd name="T1" fmla="*/ 393144335 h 344"/>
                <a:gd name="T2" fmla="*/ 50403125 w 508"/>
                <a:gd name="T3" fmla="*/ 151209371 h 344"/>
                <a:gd name="T4" fmla="*/ 80645005 w 508"/>
                <a:gd name="T5" fmla="*/ 20161249 h 344"/>
                <a:gd name="T6" fmla="*/ 110886898 w 508"/>
                <a:gd name="T7" fmla="*/ 10080625 h 344"/>
                <a:gd name="T8" fmla="*/ 141128766 w 508"/>
                <a:gd name="T9" fmla="*/ 282257499 h 344"/>
                <a:gd name="T10" fmla="*/ 171370633 w 508"/>
                <a:gd name="T11" fmla="*/ 453628162 h 344"/>
                <a:gd name="T12" fmla="*/ 201612501 w 508"/>
                <a:gd name="T13" fmla="*/ 372983092 h 344"/>
                <a:gd name="T14" fmla="*/ 231854419 w 508"/>
                <a:gd name="T15" fmla="*/ 312499363 h 344"/>
                <a:gd name="T16" fmla="*/ 262096286 w 508"/>
                <a:gd name="T17" fmla="*/ 362902470 h 344"/>
                <a:gd name="T18" fmla="*/ 292338154 w 508"/>
                <a:gd name="T19" fmla="*/ 564514998 h 344"/>
                <a:gd name="T20" fmla="*/ 322580022 w 508"/>
                <a:gd name="T21" fmla="*/ 745966184 h 344"/>
                <a:gd name="T22" fmla="*/ 352821889 w 508"/>
                <a:gd name="T23" fmla="*/ 866933839 h 344"/>
                <a:gd name="T24" fmla="*/ 383063757 w 508"/>
                <a:gd name="T25" fmla="*/ 756046805 h 344"/>
                <a:gd name="T26" fmla="*/ 413305625 w 508"/>
                <a:gd name="T27" fmla="*/ 685482455 h 344"/>
                <a:gd name="T28" fmla="*/ 443547592 w 508"/>
                <a:gd name="T29" fmla="*/ 483870027 h 344"/>
                <a:gd name="T30" fmla="*/ 473789460 w 508"/>
                <a:gd name="T31" fmla="*/ 524192512 h 344"/>
                <a:gd name="T32" fmla="*/ 504031327 w 508"/>
                <a:gd name="T33" fmla="*/ 685482455 h 344"/>
                <a:gd name="T34" fmla="*/ 534273195 w 508"/>
                <a:gd name="T35" fmla="*/ 756046805 h 344"/>
                <a:gd name="T36" fmla="*/ 564515063 w 508"/>
                <a:gd name="T37" fmla="*/ 635079348 h 344"/>
                <a:gd name="T38" fmla="*/ 594756931 w 508"/>
                <a:gd name="T39" fmla="*/ 443547541 h 344"/>
                <a:gd name="T40" fmla="*/ 624998798 w 508"/>
                <a:gd name="T41" fmla="*/ 433466920 h 344"/>
                <a:gd name="T42" fmla="*/ 655240666 w 508"/>
                <a:gd name="T43" fmla="*/ 463708784 h 344"/>
                <a:gd name="T44" fmla="*/ 685482534 w 508"/>
                <a:gd name="T45" fmla="*/ 544353755 h 344"/>
                <a:gd name="T46" fmla="*/ 715724401 w 508"/>
                <a:gd name="T47" fmla="*/ 514111891 h 344"/>
                <a:gd name="T48" fmla="*/ 745966269 w 508"/>
                <a:gd name="T49" fmla="*/ 372983092 h 344"/>
                <a:gd name="T50" fmla="*/ 776208137 w 508"/>
                <a:gd name="T51" fmla="*/ 221773771 h 344"/>
                <a:gd name="T52" fmla="*/ 806450005 w 508"/>
                <a:gd name="T53" fmla="*/ 332660606 h 344"/>
                <a:gd name="T54" fmla="*/ 836692071 w 508"/>
                <a:gd name="T55" fmla="*/ 383063713 h 344"/>
                <a:gd name="T56" fmla="*/ 866933939 w 508"/>
                <a:gd name="T57" fmla="*/ 181451235 h 344"/>
                <a:gd name="T58" fmla="*/ 897175806 w 508"/>
                <a:gd name="T59" fmla="*/ 30241877 h 344"/>
                <a:gd name="T60" fmla="*/ 927417674 w 508"/>
                <a:gd name="T61" fmla="*/ 50403120 h 344"/>
                <a:gd name="T62" fmla="*/ 957659542 w 508"/>
                <a:gd name="T63" fmla="*/ 161289992 h 344"/>
                <a:gd name="T64" fmla="*/ 987901409 w 508"/>
                <a:gd name="T65" fmla="*/ 241935013 h 344"/>
                <a:gd name="T66" fmla="*/ 1018143277 w 508"/>
                <a:gd name="T67" fmla="*/ 171370614 h 344"/>
                <a:gd name="T68" fmla="*/ 1048385145 w 508"/>
                <a:gd name="T69" fmla="*/ 362902470 h 344"/>
                <a:gd name="T70" fmla="*/ 1078627013 w 508"/>
                <a:gd name="T71" fmla="*/ 564514998 h 344"/>
                <a:gd name="T72" fmla="*/ 1108868880 w 508"/>
                <a:gd name="T73" fmla="*/ 483870027 h 344"/>
                <a:gd name="T74" fmla="*/ 1139110748 w 508"/>
                <a:gd name="T75" fmla="*/ 191531857 h 344"/>
                <a:gd name="T76" fmla="*/ 1169352616 w 508"/>
                <a:gd name="T77" fmla="*/ 262096256 h 344"/>
                <a:gd name="T78" fmla="*/ 1199594484 w 508"/>
                <a:gd name="T79" fmla="*/ 423386298 h 344"/>
                <a:gd name="T80" fmla="*/ 1229836351 w 508"/>
                <a:gd name="T81" fmla="*/ 584676241 h 344"/>
                <a:gd name="T82" fmla="*/ 1260078219 w 508"/>
                <a:gd name="T83" fmla="*/ 685482455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344"/>
                <a:gd name="T128" fmla="*/ 508 w 508"/>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344">
                  <a:moveTo>
                    <a:pt x="0" y="176"/>
                  </a:moveTo>
                  <a:lnTo>
                    <a:pt x="4" y="176"/>
                  </a:lnTo>
                  <a:lnTo>
                    <a:pt x="8" y="156"/>
                  </a:lnTo>
                  <a:lnTo>
                    <a:pt x="12" y="132"/>
                  </a:lnTo>
                  <a:lnTo>
                    <a:pt x="16" y="112"/>
                  </a:lnTo>
                  <a:lnTo>
                    <a:pt x="20" y="60"/>
                  </a:lnTo>
                  <a:lnTo>
                    <a:pt x="24" y="28"/>
                  </a:lnTo>
                  <a:lnTo>
                    <a:pt x="28" y="20"/>
                  </a:lnTo>
                  <a:lnTo>
                    <a:pt x="32" y="8"/>
                  </a:lnTo>
                  <a:lnTo>
                    <a:pt x="36" y="8"/>
                  </a:lnTo>
                  <a:lnTo>
                    <a:pt x="40" y="0"/>
                  </a:lnTo>
                  <a:lnTo>
                    <a:pt x="44" y="4"/>
                  </a:lnTo>
                  <a:lnTo>
                    <a:pt x="48" y="32"/>
                  </a:lnTo>
                  <a:lnTo>
                    <a:pt x="52" y="72"/>
                  </a:lnTo>
                  <a:lnTo>
                    <a:pt x="56" y="112"/>
                  </a:lnTo>
                  <a:lnTo>
                    <a:pt x="60" y="132"/>
                  </a:lnTo>
                  <a:lnTo>
                    <a:pt x="64" y="164"/>
                  </a:lnTo>
                  <a:lnTo>
                    <a:pt x="68" y="180"/>
                  </a:lnTo>
                  <a:lnTo>
                    <a:pt x="72" y="180"/>
                  </a:lnTo>
                  <a:lnTo>
                    <a:pt x="76" y="176"/>
                  </a:lnTo>
                  <a:lnTo>
                    <a:pt x="80" y="148"/>
                  </a:lnTo>
                  <a:lnTo>
                    <a:pt x="84" y="140"/>
                  </a:lnTo>
                  <a:lnTo>
                    <a:pt x="88" y="116"/>
                  </a:lnTo>
                  <a:lnTo>
                    <a:pt x="92" y="124"/>
                  </a:lnTo>
                  <a:lnTo>
                    <a:pt x="96" y="136"/>
                  </a:lnTo>
                  <a:lnTo>
                    <a:pt x="100" y="120"/>
                  </a:lnTo>
                  <a:lnTo>
                    <a:pt x="104" y="144"/>
                  </a:lnTo>
                  <a:lnTo>
                    <a:pt x="108" y="156"/>
                  </a:lnTo>
                  <a:lnTo>
                    <a:pt x="112" y="180"/>
                  </a:lnTo>
                  <a:lnTo>
                    <a:pt x="116" y="224"/>
                  </a:lnTo>
                  <a:lnTo>
                    <a:pt x="120" y="252"/>
                  </a:lnTo>
                  <a:lnTo>
                    <a:pt x="124" y="260"/>
                  </a:lnTo>
                  <a:lnTo>
                    <a:pt x="128" y="296"/>
                  </a:lnTo>
                  <a:lnTo>
                    <a:pt x="132" y="340"/>
                  </a:lnTo>
                  <a:lnTo>
                    <a:pt x="136" y="344"/>
                  </a:lnTo>
                  <a:lnTo>
                    <a:pt x="140" y="344"/>
                  </a:lnTo>
                  <a:lnTo>
                    <a:pt x="144" y="320"/>
                  </a:lnTo>
                  <a:lnTo>
                    <a:pt x="148" y="296"/>
                  </a:lnTo>
                  <a:lnTo>
                    <a:pt x="152" y="300"/>
                  </a:lnTo>
                  <a:lnTo>
                    <a:pt x="156" y="276"/>
                  </a:lnTo>
                  <a:lnTo>
                    <a:pt x="160" y="276"/>
                  </a:lnTo>
                  <a:lnTo>
                    <a:pt x="164" y="272"/>
                  </a:lnTo>
                  <a:lnTo>
                    <a:pt x="168" y="236"/>
                  </a:lnTo>
                  <a:lnTo>
                    <a:pt x="172" y="204"/>
                  </a:lnTo>
                  <a:lnTo>
                    <a:pt x="176" y="192"/>
                  </a:lnTo>
                  <a:lnTo>
                    <a:pt x="180" y="192"/>
                  </a:lnTo>
                  <a:lnTo>
                    <a:pt x="184" y="184"/>
                  </a:lnTo>
                  <a:lnTo>
                    <a:pt x="188" y="208"/>
                  </a:lnTo>
                  <a:lnTo>
                    <a:pt x="192" y="244"/>
                  </a:lnTo>
                  <a:lnTo>
                    <a:pt x="196" y="252"/>
                  </a:lnTo>
                  <a:lnTo>
                    <a:pt x="200" y="272"/>
                  </a:lnTo>
                  <a:lnTo>
                    <a:pt x="204" y="288"/>
                  </a:lnTo>
                  <a:lnTo>
                    <a:pt x="208" y="292"/>
                  </a:lnTo>
                  <a:lnTo>
                    <a:pt x="212" y="300"/>
                  </a:lnTo>
                  <a:lnTo>
                    <a:pt x="216" y="304"/>
                  </a:lnTo>
                  <a:lnTo>
                    <a:pt x="220" y="268"/>
                  </a:lnTo>
                  <a:lnTo>
                    <a:pt x="224" y="252"/>
                  </a:lnTo>
                  <a:lnTo>
                    <a:pt x="228" y="212"/>
                  </a:lnTo>
                  <a:lnTo>
                    <a:pt x="232" y="196"/>
                  </a:lnTo>
                  <a:lnTo>
                    <a:pt x="236" y="176"/>
                  </a:lnTo>
                  <a:lnTo>
                    <a:pt x="240" y="164"/>
                  </a:lnTo>
                  <a:lnTo>
                    <a:pt x="244" y="160"/>
                  </a:lnTo>
                  <a:lnTo>
                    <a:pt x="248" y="172"/>
                  </a:lnTo>
                  <a:lnTo>
                    <a:pt x="252" y="184"/>
                  </a:lnTo>
                  <a:lnTo>
                    <a:pt x="256" y="200"/>
                  </a:lnTo>
                  <a:lnTo>
                    <a:pt x="260" y="184"/>
                  </a:lnTo>
                  <a:lnTo>
                    <a:pt x="264" y="188"/>
                  </a:lnTo>
                  <a:lnTo>
                    <a:pt x="268" y="208"/>
                  </a:lnTo>
                  <a:lnTo>
                    <a:pt x="272" y="216"/>
                  </a:lnTo>
                  <a:lnTo>
                    <a:pt x="276" y="212"/>
                  </a:lnTo>
                  <a:lnTo>
                    <a:pt x="280" y="212"/>
                  </a:lnTo>
                  <a:lnTo>
                    <a:pt x="284" y="204"/>
                  </a:lnTo>
                  <a:lnTo>
                    <a:pt x="288" y="180"/>
                  </a:lnTo>
                  <a:lnTo>
                    <a:pt x="292" y="168"/>
                  </a:lnTo>
                  <a:lnTo>
                    <a:pt x="296" y="148"/>
                  </a:lnTo>
                  <a:lnTo>
                    <a:pt x="300" y="108"/>
                  </a:lnTo>
                  <a:lnTo>
                    <a:pt x="304" y="96"/>
                  </a:lnTo>
                  <a:lnTo>
                    <a:pt x="308" y="88"/>
                  </a:lnTo>
                  <a:lnTo>
                    <a:pt x="312" y="84"/>
                  </a:lnTo>
                  <a:lnTo>
                    <a:pt x="316" y="104"/>
                  </a:lnTo>
                  <a:lnTo>
                    <a:pt x="320" y="132"/>
                  </a:lnTo>
                  <a:lnTo>
                    <a:pt x="324" y="156"/>
                  </a:lnTo>
                  <a:lnTo>
                    <a:pt x="328" y="156"/>
                  </a:lnTo>
                  <a:lnTo>
                    <a:pt x="332" y="152"/>
                  </a:lnTo>
                  <a:lnTo>
                    <a:pt x="336" y="116"/>
                  </a:lnTo>
                  <a:lnTo>
                    <a:pt x="340" y="96"/>
                  </a:lnTo>
                  <a:lnTo>
                    <a:pt x="344" y="72"/>
                  </a:lnTo>
                  <a:lnTo>
                    <a:pt x="348" y="44"/>
                  </a:lnTo>
                  <a:lnTo>
                    <a:pt x="352" y="12"/>
                  </a:lnTo>
                  <a:lnTo>
                    <a:pt x="356" y="12"/>
                  </a:lnTo>
                  <a:lnTo>
                    <a:pt x="360" y="0"/>
                  </a:lnTo>
                  <a:lnTo>
                    <a:pt x="364" y="12"/>
                  </a:lnTo>
                  <a:lnTo>
                    <a:pt x="368" y="20"/>
                  </a:lnTo>
                  <a:lnTo>
                    <a:pt x="372" y="48"/>
                  </a:lnTo>
                  <a:lnTo>
                    <a:pt x="376" y="44"/>
                  </a:lnTo>
                  <a:lnTo>
                    <a:pt x="380" y="64"/>
                  </a:lnTo>
                  <a:lnTo>
                    <a:pt x="384" y="72"/>
                  </a:lnTo>
                  <a:lnTo>
                    <a:pt x="388" y="88"/>
                  </a:lnTo>
                  <a:lnTo>
                    <a:pt x="392" y="96"/>
                  </a:lnTo>
                  <a:lnTo>
                    <a:pt x="396" y="100"/>
                  </a:lnTo>
                  <a:lnTo>
                    <a:pt x="400" y="80"/>
                  </a:lnTo>
                  <a:lnTo>
                    <a:pt x="404" y="68"/>
                  </a:lnTo>
                  <a:lnTo>
                    <a:pt x="408" y="92"/>
                  </a:lnTo>
                  <a:lnTo>
                    <a:pt x="412" y="120"/>
                  </a:lnTo>
                  <a:lnTo>
                    <a:pt x="416" y="144"/>
                  </a:lnTo>
                  <a:lnTo>
                    <a:pt x="420" y="160"/>
                  </a:lnTo>
                  <a:lnTo>
                    <a:pt x="424" y="200"/>
                  </a:lnTo>
                  <a:lnTo>
                    <a:pt x="428" y="224"/>
                  </a:lnTo>
                  <a:lnTo>
                    <a:pt x="432" y="244"/>
                  </a:lnTo>
                  <a:lnTo>
                    <a:pt x="436" y="240"/>
                  </a:lnTo>
                  <a:lnTo>
                    <a:pt x="440" y="192"/>
                  </a:lnTo>
                  <a:lnTo>
                    <a:pt x="444" y="152"/>
                  </a:lnTo>
                  <a:lnTo>
                    <a:pt x="448" y="104"/>
                  </a:lnTo>
                  <a:lnTo>
                    <a:pt x="452" y="76"/>
                  </a:lnTo>
                  <a:lnTo>
                    <a:pt x="456" y="60"/>
                  </a:lnTo>
                  <a:lnTo>
                    <a:pt x="460" y="88"/>
                  </a:lnTo>
                  <a:lnTo>
                    <a:pt x="464" y="104"/>
                  </a:lnTo>
                  <a:lnTo>
                    <a:pt x="468" y="120"/>
                  </a:lnTo>
                  <a:lnTo>
                    <a:pt x="472" y="136"/>
                  </a:lnTo>
                  <a:lnTo>
                    <a:pt x="476" y="168"/>
                  </a:lnTo>
                  <a:lnTo>
                    <a:pt x="480" y="192"/>
                  </a:lnTo>
                  <a:lnTo>
                    <a:pt x="484" y="208"/>
                  </a:lnTo>
                  <a:lnTo>
                    <a:pt x="488" y="232"/>
                  </a:lnTo>
                  <a:lnTo>
                    <a:pt x="492" y="236"/>
                  </a:lnTo>
                  <a:lnTo>
                    <a:pt x="496" y="252"/>
                  </a:lnTo>
                  <a:lnTo>
                    <a:pt x="500" y="272"/>
                  </a:lnTo>
                  <a:lnTo>
                    <a:pt x="504" y="276"/>
                  </a:lnTo>
                  <a:lnTo>
                    <a:pt x="508" y="260"/>
                  </a:lnTo>
                </a:path>
              </a:pathLst>
            </a:custGeom>
            <a:noFill/>
            <a:ln w="0">
              <a:solidFill>
                <a:srgbClr val="0000FF"/>
              </a:solidFill>
              <a:prstDash val="solid"/>
              <a:round/>
              <a:headEnd/>
              <a:tailEnd/>
            </a:ln>
          </p:spPr>
          <p:txBody>
            <a:bodyPr/>
            <a:lstStyle/>
            <a:p>
              <a:endParaRPr lang="en-GB"/>
            </a:p>
          </p:txBody>
        </p:sp>
        <p:sp>
          <p:nvSpPr>
            <p:cNvPr id="208" name="Freeform 233"/>
            <p:cNvSpPr>
              <a:spLocks/>
            </p:cNvSpPr>
            <p:nvPr/>
          </p:nvSpPr>
          <p:spPr bwMode="auto">
            <a:xfrm>
              <a:off x="8280152" y="4664993"/>
              <a:ext cx="814387" cy="374650"/>
            </a:xfrm>
            <a:custGeom>
              <a:avLst/>
              <a:gdLst>
                <a:gd name="T0" fmla="*/ 30241854 w 513"/>
                <a:gd name="T1" fmla="*/ 393144373 h 236"/>
                <a:gd name="T2" fmla="*/ 60483709 w 513"/>
                <a:gd name="T3" fmla="*/ 463708829 h 236"/>
                <a:gd name="T4" fmla="*/ 90725551 w 513"/>
                <a:gd name="T5" fmla="*/ 383063750 h 236"/>
                <a:gd name="T6" fmla="*/ 120967418 w 513"/>
                <a:gd name="T7" fmla="*/ 312499393 h 236"/>
                <a:gd name="T8" fmla="*/ 151209260 w 513"/>
                <a:gd name="T9" fmla="*/ 352821883 h 236"/>
                <a:gd name="T10" fmla="*/ 181451102 w 513"/>
                <a:gd name="T11" fmla="*/ 332660638 h 236"/>
                <a:gd name="T12" fmla="*/ 211692994 w 513"/>
                <a:gd name="T13" fmla="*/ 50403124 h 236"/>
                <a:gd name="T14" fmla="*/ 241934836 w 513"/>
                <a:gd name="T15" fmla="*/ 0 h 236"/>
                <a:gd name="T16" fmla="*/ 272176678 w 513"/>
                <a:gd name="T17" fmla="*/ 110886896 h 236"/>
                <a:gd name="T18" fmla="*/ 302418520 w 513"/>
                <a:gd name="T19" fmla="*/ 191531875 h 236"/>
                <a:gd name="T20" fmla="*/ 332660362 w 513"/>
                <a:gd name="T21" fmla="*/ 262096281 h 236"/>
                <a:gd name="T22" fmla="*/ 362902204 w 513"/>
                <a:gd name="T23" fmla="*/ 534273185 h 236"/>
                <a:gd name="T24" fmla="*/ 393144046 w 513"/>
                <a:gd name="T25" fmla="*/ 594756920 h 236"/>
                <a:gd name="T26" fmla="*/ 423385987 w 513"/>
                <a:gd name="T27" fmla="*/ 524192563 h 236"/>
                <a:gd name="T28" fmla="*/ 453627829 w 513"/>
                <a:gd name="T29" fmla="*/ 383063750 h 236"/>
                <a:gd name="T30" fmla="*/ 483869671 w 513"/>
                <a:gd name="T31" fmla="*/ 302418771 h 236"/>
                <a:gd name="T32" fmla="*/ 514111513 w 513"/>
                <a:gd name="T33" fmla="*/ 292338149 h 236"/>
                <a:gd name="T34" fmla="*/ 544353355 w 513"/>
                <a:gd name="T35" fmla="*/ 423386339 h 236"/>
                <a:gd name="T36" fmla="*/ 574595197 w 513"/>
                <a:gd name="T37" fmla="*/ 504031318 h 236"/>
                <a:gd name="T38" fmla="*/ 604837039 w 513"/>
                <a:gd name="T39" fmla="*/ 554434430 h 236"/>
                <a:gd name="T40" fmla="*/ 635078881 w 513"/>
                <a:gd name="T41" fmla="*/ 483870073 h 236"/>
                <a:gd name="T42" fmla="*/ 665320723 w 513"/>
                <a:gd name="T43" fmla="*/ 302418771 h 236"/>
                <a:gd name="T44" fmla="*/ 695562565 w 513"/>
                <a:gd name="T45" fmla="*/ 292338149 h 236"/>
                <a:gd name="T46" fmla="*/ 725804407 w 513"/>
                <a:gd name="T47" fmla="*/ 312499393 h 236"/>
                <a:gd name="T48" fmla="*/ 756046249 w 513"/>
                <a:gd name="T49" fmla="*/ 201612497 h 236"/>
                <a:gd name="T50" fmla="*/ 786288091 w 513"/>
                <a:gd name="T51" fmla="*/ 100806249 h 236"/>
                <a:gd name="T52" fmla="*/ 816529934 w 513"/>
                <a:gd name="T53" fmla="*/ 221773792 h 236"/>
                <a:gd name="T54" fmla="*/ 849291334 w 513"/>
                <a:gd name="T55" fmla="*/ 231854414 h 236"/>
                <a:gd name="T56" fmla="*/ 879533176 w 513"/>
                <a:gd name="T57" fmla="*/ 161290008 h 236"/>
                <a:gd name="T58" fmla="*/ 909775018 w 513"/>
                <a:gd name="T59" fmla="*/ 181451253 h 236"/>
                <a:gd name="T60" fmla="*/ 940016860 w 513"/>
                <a:gd name="T61" fmla="*/ 262096281 h 236"/>
                <a:gd name="T62" fmla="*/ 970258702 w 513"/>
                <a:gd name="T63" fmla="*/ 413305617 h 236"/>
                <a:gd name="T64" fmla="*/ 1000500544 w 513"/>
                <a:gd name="T65" fmla="*/ 322580016 h 236"/>
                <a:gd name="T66" fmla="*/ 1030742386 w 513"/>
                <a:gd name="T67" fmla="*/ 241935037 h 236"/>
                <a:gd name="T68" fmla="*/ 1060984228 w 513"/>
                <a:gd name="T69" fmla="*/ 292338149 h 236"/>
                <a:gd name="T70" fmla="*/ 1091226070 w 513"/>
                <a:gd name="T71" fmla="*/ 292338149 h 236"/>
                <a:gd name="T72" fmla="*/ 1121467912 w 513"/>
                <a:gd name="T73" fmla="*/ 231854414 h 236"/>
                <a:gd name="T74" fmla="*/ 1151709754 w 513"/>
                <a:gd name="T75" fmla="*/ 302418771 h 236"/>
                <a:gd name="T76" fmla="*/ 1181951596 w 513"/>
                <a:gd name="T77" fmla="*/ 413305617 h 236"/>
                <a:gd name="T78" fmla="*/ 1212193438 w 513"/>
                <a:gd name="T79" fmla="*/ 372983128 h 236"/>
                <a:gd name="T80" fmla="*/ 1242435280 w 513"/>
                <a:gd name="T81" fmla="*/ 151209386 h 236"/>
                <a:gd name="T82" fmla="*/ 1272677122 w 513"/>
                <a:gd name="T83" fmla="*/ 80645004 h 2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236"/>
                <a:gd name="T128" fmla="*/ 513 w 513"/>
                <a:gd name="T129" fmla="*/ 236 h 2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236">
                  <a:moveTo>
                    <a:pt x="0" y="196"/>
                  </a:moveTo>
                  <a:lnTo>
                    <a:pt x="8" y="180"/>
                  </a:lnTo>
                  <a:lnTo>
                    <a:pt x="12" y="156"/>
                  </a:lnTo>
                  <a:lnTo>
                    <a:pt x="16" y="168"/>
                  </a:lnTo>
                  <a:lnTo>
                    <a:pt x="20" y="172"/>
                  </a:lnTo>
                  <a:lnTo>
                    <a:pt x="24" y="184"/>
                  </a:lnTo>
                  <a:lnTo>
                    <a:pt x="28" y="188"/>
                  </a:lnTo>
                  <a:lnTo>
                    <a:pt x="32" y="188"/>
                  </a:lnTo>
                  <a:lnTo>
                    <a:pt x="36" y="152"/>
                  </a:lnTo>
                  <a:lnTo>
                    <a:pt x="40" y="132"/>
                  </a:lnTo>
                  <a:lnTo>
                    <a:pt x="44" y="116"/>
                  </a:lnTo>
                  <a:lnTo>
                    <a:pt x="48" y="124"/>
                  </a:lnTo>
                  <a:lnTo>
                    <a:pt x="52" y="124"/>
                  </a:lnTo>
                  <a:lnTo>
                    <a:pt x="56" y="128"/>
                  </a:lnTo>
                  <a:lnTo>
                    <a:pt x="60" y="140"/>
                  </a:lnTo>
                  <a:lnTo>
                    <a:pt x="64" y="160"/>
                  </a:lnTo>
                  <a:lnTo>
                    <a:pt x="68" y="148"/>
                  </a:lnTo>
                  <a:lnTo>
                    <a:pt x="72" y="132"/>
                  </a:lnTo>
                  <a:lnTo>
                    <a:pt x="76" y="96"/>
                  </a:lnTo>
                  <a:lnTo>
                    <a:pt x="80" y="48"/>
                  </a:lnTo>
                  <a:lnTo>
                    <a:pt x="84" y="20"/>
                  </a:lnTo>
                  <a:lnTo>
                    <a:pt x="88" y="12"/>
                  </a:lnTo>
                  <a:lnTo>
                    <a:pt x="92" y="4"/>
                  </a:lnTo>
                  <a:lnTo>
                    <a:pt x="96" y="0"/>
                  </a:lnTo>
                  <a:lnTo>
                    <a:pt x="100" y="12"/>
                  </a:lnTo>
                  <a:lnTo>
                    <a:pt x="104" y="24"/>
                  </a:lnTo>
                  <a:lnTo>
                    <a:pt x="108" y="44"/>
                  </a:lnTo>
                  <a:lnTo>
                    <a:pt x="112" y="64"/>
                  </a:lnTo>
                  <a:lnTo>
                    <a:pt x="116" y="76"/>
                  </a:lnTo>
                  <a:lnTo>
                    <a:pt x="120" y="76"/>
                  </a:lnTo>
                  <a:lnTo>
                    <a:pt x="124" y="80"/>
                  </a:lnTo>
                  <a:lnTo>
                    <a:pt x="128" y="88"/>
                  </a:lnTo>
                  <a:lnTo>
                    <a:pt x="132" y="104"/>
                  </a:lnTo>
                  <a:lnTo>
                    <a:pt x="136" y="136"/>
                  </a:lnTo>
                  <a:lnTo>
                    <a:pt x="140" y="164"/>
                  </a:lnTo>
                  <a:lnTo>
                    <a:pt x="144" y="212"/>
                  </a:lnTo>
                  <a:lnTo>
                    <a:pt x="148" y="220"/>
                  </a:lnTo>
                  <a:lnTo>
                    <a:pt x="152" y="236"/>
                  </a:lnTo>
                  <a:lnTo>
                    <a:pt x="156" y="236"/>
                  </a:lnTo>
                  <a:lnTo>
                    <a:pt x="160" y="236"/>
                  </a:lnTo>
                  <a:lnTo>
                    <a:pt x="164" y="204"/>
                  </a:lnTo>
                  <a:lnTo>
                    <a:pt x="168" y="208"/>
                  </a:lnTo>
                  <a:lnTo>
                    <a:pt x="172" y="180"/>
                  </a:lnTo>
                  <a:lnTo>
                    <a:pt x="176" y="176"/>
                  </a:lnTo>
                  <a:lnTo>
                    <a:pt x="180" y="152"/>
                  </a:lnTo>
                  <a:lnTo>
                    <a:pt x="184" y="156"/>
                  </a:lnTo>
                  <a:lnTo>
                    <a:pt x="188" y="148"/>
                  </a:lnTo>
                  <a:lnTo>
                    <a:pt x="192" y="120"/>
                  </a:lnTo>
                  <a:lnTo>
                    <a:pt x="196" y="120"/>
                  </a:lnTo>
                  <a:lnTo>
                    <a:pt x="200" y="108"/>
                  </a:lnTo>
                  <a:lnTo>
                    <a:pt x="204" y="116"/>
                  </a:lnTo>
                  <a:lnTo>
                    <a:pt x="208" y="136"/>
                  </a:lnTo>
                  <a:lnTo>
                    <a:pt x="212" y="152"/>
                  </a:lnTo>
                  <a:lnTo>
                    <a:pt x="216" y="168"/>
                  </a:lnTo>
                  <a:lnTo>
                    <a:pt x="220" y="188"/>
                  </a:lnTo>
                  <a:lnTo>
                    <a:pt x="224" y="180"/>
                  </a:lnTo>
                  <a:lnTo>
                    <a:pt x="228" y="200"/>
                  </a:lnTo>
                  <a:lnTo>
                    <a:pt x="232" y="204"/>
                  </a:lnTo>
                  <a:lnTo>
                    <a:pt x="236" y="212"/>
                  </a:lnTo>
                  <a:lnTo>
                    <a:pt x="240" y="220"/>
                  </a:lnTo>
                  <a:lnTo>
                    <a:pt x="244" y="228"/>
                  </a:lnTo>
                  <a:lnTo>
                    <a:pt x="248" y="216"/>
                  </a:lnTo>
                  <a:lnTo>
                    <a:pt x="252" y="192"/>
                  </a:lnTo>
                  <a:lnTo>
                    <a:pt x="256" y="164"/>
                  </a:lnTo>
                  <a:lnTo>
                    <a:pt x="260" y="144"/>
                  </a:lnTo>
                  <a:lnTo>
                    <a:pt x="264" y="120"/>
                  </a:lnTo>
                  <a:lnTo>
                    <a:pt x="268" y="100"/>
                  </a:lnTo>
                  <a:lnTo>
                    <a:pt x="272" y="92"/>
                  </a:lnTo>
                  <a:lnTo>
                    <a:pt x="276" y="116"/>
                  </a:lnTo>
                  <a:lnTo>
                    <a:pt x="280" y="132"/>
                  </a:lnTo>
                  <a:lnTo>
                    <a:pt x="284" y="124"/>
                  </a:lnTo>
                  <a:lnTo>
                    <a:pt x="288" y="124"/>
                  </a:lnTo>
                  <a:lnTo>
                    <a:pt x="292" y="116"/>
                  </a:lnTo>
                  <a:lnTo>
                    <a:pt x="296" y="104"/>
                  </a:lnTo>
                  <a:lnTo>
                    <a:pt x="300" y="80"/>
                  </a:lnTo>
                  <a:lnTo>
                    <a:pt x="304" y="52"/>
                  </a:lnTo>
                  <a:lnTo>
                    <a:pt x="308" y="32"/>
                  </a:lnTo>
                  <a:lnTo>
                    <a:pt x="312" y="40"/>
                  </a:lnTo>
                  <a:lnTo>
                    <a:pt x="316" y="60"/>
                  </a:lnTo>
                  <a:lnTo>
                    <a:pt x="320" y="80"/>
                  </a:lnTo>
                  <a:lnTo>
                    <a:pt x="324" y="88"/>
                  </a:lnTo>
                  <a:lnTo>
                    <a:pt x="329" y="96"/>
                  </a:lnTo>
                  <a:lnTo>
                    <a:pt x="333" y="80"/>
                  </a:lnTo>
                  <a:lnTo>
                    <a:pt x="337" y="92"/>
                  </a:lnTo>
                  <a:lnTo>
                    <a:pt x="341" y="88"/>
                  </a:lnTo>
                  <a:lnTo>
                    <a:pt x="345" y="84"/>
                  </a:lnTo>
                  <a:lnTo>
                    <a:pt x="349" y="64"/>
                  </a:lnTo>
                  <a:lnTo>
                    <a:pt x="353" y="84"/>
                  </a:lnTo>
                  <a:lnTo>
                    <a:pt x="357" y="72"/>
                  </a:lnTo>
                  <a:lnTo>
                    <a:pt x="361" y="72"/>
                  </a:lnTo>
                  <a:lnTo>
                    <a:pt x="365" y="92"/>
                  </a:lnTo>
                  <a:lnTo>
                    <a:pt x="369" y="92"/>
                  </a:lnTo>
                  <a:lnTo>
                    <a:pt x="373" y="104"/>
                  </a:lnTo>
                  <a:lnTo>
                    <a:pt x="377" y="116"/>
                  </a:lnTo>
                  <a:lnTo>
                    <a:pt x="381" y="148"/>
                  </a:lnTo>
                  <a:lnTo>
                    <a:pt x="385" y="164"/>
                  </a:lnTo>
                  <a:lnTo>
                    <a:pt x="389" y="176"/>
                  </a:lnTo>
                  <a:lnTo>
                    <a:pt x="393" y="156"/>
                  </a:lnTo>
                  <a:lnTo>
                    <a:pt x="397" y="128"/>
                  </a:lnTo>
                  <a:lnTo>
                    <a:pt x="401" y="116"/>
                  </a:lnTo>
                  <a:lnTo>
                    <a:pt x="405" y="92"/>
                  </a:lnTo>
                  <a:lnTo>
                    <a:pt x="409" y="96"/>
                  </a:lnTo>
                  <a:lnTo>
                    <a:pt x="413" y="104"/>
                  </a:lnTo>
                  <a:lnTo>
                    <a:pt x="417" y="116"/>
                  </a:lnTo>
                  <a:lnTo>
                    <a:pt x="421" y="116"/>
                  </a:lnTo>
                  <a:lnTo>
                    <a:pt x="425" y="128"/>
                  </a:lnTo>
                  <a:lnTo>
                    <a:pt x="429" y="116"/>
                  </a:lnTo>
                  <a:lnTo>
                    <a:pt x="433" y="116"/>
                  </a:lnTo>
                  <a:lnTo>
                    <a:pt x="437" y="76"/>
                  </a:lnTo>
                  <a:lnTo>
                    <a:pt x="441" y="80"/>
                  </a:lnTo>
                  <a:lnTo>
                    <a:pt x="445" y="92"/>
                  </a:lnTo>
                  <a:lnTo>
                    <a:pt x="449" y="120"/>
                  </a:lnTo>
                  <a:lnTo>
                    <a:pt x="453" y="104"/>
                  </a:lnTo>
                  <a:lnTo>
                    <a:pt x="457" y="120"/>
                  </a:lnTo>
                  <a:lnTo>
                    <a:pt x="461" y="120"/>
                  </a:lnTo>
                  <a:lnTo>
                    <a:pt x="465" y="132"/>
                  </a:lnTo>
                  <a:lnTo>
                    <a:pt x="469" y="164"/>
                  </a:lnTo>
                  <a:lnTo>
                    <a:pt x="473" y="180"/>
                  </a:lnTo>
                  <a:lnTo>
                    <a:pt x="477" y="160"/>
                  </a:lnTo>
                  <a:lnTo>
                    <a:pt x="481" y="148"/>
                  </a:lnTo>
                  <a:lnTo>
                    <a:pt x="485" y="112"/>
                  </a:lnTo>
                  <a:lnTo>
                    <a:pt x="489" y="88"/>
                  </a:lnTo>
                  <a:lnTo>
                    <a:pt x="493" y="60"/>
                  </a:lnTo>
                  <a:lnTo>
                    <a:pt x="497" y="40"/>
                  </a:lnTo>
                  <a:lnTo>
                    <a:pt x="501" y="32"/>
                  </a:lnTo>
                  <a:lnTo>
                    <a:pt x="505" y="32"/>
                  </a:lnTo>
                  <a:lnTo>
                    <a:pt x="509" y="52"/>
                  </a:lnTo>
                  <a:lnTo>
                    <a:pt x="513" y="84"/>
                  </a:lnTo>
                </a:path>
              </a:pathLst>
            </a:custGeom>
            <a:noFill/>
            <a:ln w="0">
              <a:solidFill>
                <a:srgbClr val="0000FF"/>
              </a:solidFill>
              <a:prstDash val="solid"/>
              <a:round/>
              <a:headEnd/>
              <a:tailEnd/>
            </a:ln>
          </p:spPr>
          <p:txBody>
            <a:bodyPr/>
            <a:lstStyle/>
            <a:p>
              <a:endParaRPr lang="en-GB"/>
            </a:p>
          </p:txBody>
        </p:sp>
        <p:sp>
          <p:nvSpPr>
            <p:cNvPr id="209" name="Line 234"/>
            <p:cNvSpPr>
              <a:spLocks noChangeShapeType="1"/>
            </p:cNvSpPr>
            <p:nvPr/>
          </p:nvSpPr>
          <p:spPr bwMode="auto">
            <a:xfrm>
              <a:off x="9094539" y="4798343"/>
              <a:ext cx="12700" cy="31750"/>
            </a:xfrm>
            <a:prstGeom prst="line">
              <a:avLst/>
            </a:prstGeom>
            <a:noFill/>
            <a:ln w="0">
              <a:solidFill>
                <a:srgbClr val="0000FF"/>
              </a:solidFill>
              <a:round/>
              <a:headEnd/>
              <a:tailEnd/>
            </a:ln>
          </p:spPr>
          <p:txBody>
            <a:bodyPr/>
            <a:lstStyle/>
            <a:p>
              <a:endParaRPr lang="en-GB"/>
            </a:p>
          </p:txBody>
        </p:sp>
        <p:sp>
          <p:nvSpPr>
            <p:cNvPr id="210" name="Rectangle 235"/>
            <p:cNvSpPr>
              <a:spLocks noChangeArrowheads="1"/>
            </p:cNvSpPr>
            <p:nvPr/>
          </p:nvSpPr>
          <p:spPr bwMode="auto">
            <a:xfrm>
              <a:off x="7936782" y="3820443"/>
              <a:ext cx="705321" cy="169277"/>
            </a:xfrm>
            <a:prstGeom prst="rect">
              <a:avLst/>
            </a:prstGeom>
            <a:noFill/>
            <a:ln w="9525">
              <a:noFill/>
              <a:miter lim="800000"/>
              <a:headEnd/>
              <a:tailEnd/>
            </a:ln>
          </p:spPr>
          <p:txBody>
            <a:bodyPr wrap="none" lIns="0" tIns="0" rIns="0" bIns="0">
              <a:spAutoFit/>
            </a:bodyPr>
            <a:lstStyle/>
            <a:p>
              <a:r>
                <a:rPr lang="en-GB" sz="1100" b="0">
                  <a:solidFill>
                    <a:srgbClr val="000000"/>
                  </a:solidFill>
                  <a:latin typeface="Arial Narrow" pitchFamily="34" charset="0"/>
                </a:rPr>
                <a:t>Hidden states</a:t>
              </a:r>
              <a:endParaRPr lang="en-GB"/>
            </a:p>
          </p:txBody>
        </p:sp>
        <p:sp>
          <p:nvSpPr>
            <p:cNvPr id="211" name="Rectangle 236"/>
            <p:cNvSpPr>
              <a:spLocks noChangeArrowheads="1"/>
            </p:cNvSpPr>
            <p:nvPr/>
          </p:nvSpPr>
          <p:spPr bwMode="auto">
            <a:xfrm>
              <a:off x="8186510" y="5782593"/>
              <a:ext cx="490519" cy="153888"/>
            </a:xfrm>
            <a:prstGeom prst="rect">
              <a:avLst/>
            </a:prstGeom>
            <a:noFill/>
            <a:ln w="9525">
              <a:noFill/>
              <a:miter lim="800000"/>
              <a:headEnd/>
              <a:tailEnd/>
            </a:ln>
          </p:spPr>
          <p:txBody>
            <a:bodyPr wrap="none" lIns="0" tIns="0" rIns="0" bIns="0">
              <a:spAutoFit/>
            </a:bodyPr>
            <a:lstStyle/>
            <a:p>
              <a:r>
                <a:rPr lang="en-GB" sz="1000" b="0">
                  <a:solidFill>
                    <a:srgbClr val="000000"/>
                  </a:solidFill>
                  <a:latin typeface="Arial Narrow" pitchFamily="34" charset="0"/>
                </a:rPr>
                <a:t>time (bins)</a:t>
              </a:r>
              <a:endParaRPr lang="en-GB" sz="1000"/>
            </a:p>
          </p:txBody>
        </p:sp>
        <p:sp>
          <p:nvSpPr>
            <p:cNvPr id="340" name="Rectangle 367"/>
            <p:cNvSpPr>
              <a:spLocks noChangeArrowheads="1"/>
            </p:cNvSpPr>
            <p:nvPr/>
          </p:nvSpPr>
          <p:spPr bwMode="auto">
            <a:xfrm>
              <a:off x="5474950" y="5796880"/>
              <a:ext cx="1322477" cy="153888"/>
            </a:xfrm>
            <a:prstGeom prst="rect">
              <a:avLst/>
            </a:prstGeom>
            <a:noFill/>
            <a:ln w="9525">
              <a:noFill/>
              <a:miter lim="800000"/>
              <a:headEnd/>
              <a:tailEnd/>
            </a:ln>
          </p:spPr>
          <p:txBody>
            <a:bodyPr wrap="none" lIns="0" tIns="0" rIns="0" bIns="0">
              <a:spAutoFit/>
            </a:bodyPr>
            <a:lstStyle/>
            <a:p>
              <a:r>
                <a:rPr lang="en-GB" sz="1000" b="0">
                  <a:solidFill>
                    <a:srgbClr val="000000"/>
                  </a:solidFill>
                  <a:latin typeface="Arial Narrow" pitchFamily="34" charset="0"/>
                </a:rPr>
                <a:t>Extrinsic coupling parameter</a:t>
              </a:r>
              <a:endParaRPr lang="en-GB" sz="1000"/>
            </a:p>
          </p:txBody>
        </p:sp>
      </p:grpSp>
      <p:grpSp>
        <p:nvGrpSpPr>
          <p:cNvPr id="487" name="Group 486"/>
          <p:cNvGrpSpPr>
            <a:grpSpLocks noChangeAspect="1"/>
          </p:cNvGrpSpPr>
          <p:nvPr/>
        </p:nvGrpSpPr>
        <p:grpSpPr>
          <a:xfrm>
            <a:off x="6164252" y="629689"/>
            <a:ext cx="1984250" cy="2160240"/>
            <a:chOff x="3240435" y="620713"/>
            <a:chExt cx="2544415" cy="2770088"/>
          </a:xfrm>
        </p:grpSpPr>
        <p:sp>
          <p:nvSpPr>
            <p:cNvPr id="417" name="Line 9"/>
            <p:cNvSpPr>
              <a:spLocks noChangeShapeType="1"/>
            </p:cNvSpPr>
            <p:nvPr/>
          </p:nvSpPr>
          <p:spPr bwMode="auto">
            <a:xfrm>
              <a:off x="3389313" y="3082925"/>
              <a:ext cx="2395537" cy="0"/>
            </a:xfrm>
            <a:prstGeom prst="line">
              <a:avLst/>
            </a:prstGeom>
            <a:noFill/>
            <a:ln w="0">
              <a:solidFill>
                <a:srgbClr val="000000"/>
              </a:solidFill>
              <a:round/>
              <a:headEnd/>
              <a:tailEnd/>
            </a:ln>
          </p:spPr>
          <p:txBody>
            <a:bodyPr/>
            <a:lstStyle/>
            <a:p>
              <a:endParaRPr lang="en-GB"/>
            </a:p>
          </p:txBody>
        </p:sp>
        <p:sp>
          <p:nvSpPr>
            <p:cNvPr id="418" name="Line 10"/>
            <p:cNvSpPr>
              <a:spLocks noChangeShapeType="1"/>
            </p:cNvSpPr>
            <p:nvPr/>
          </p:nvSpPr>
          <p:spPr bwMode="auto">
            <a:xfrm flipV="1">
              <a:off x="3389313" y="682625"/>
              <a:ext cx="0" cy="2400300"/>
            </a:xfrm>
            <a:prstGeom prst="line">
              <a:avLst/>
            </a:prstGeom>
            <a:noFill/>
            <a:ln w="0">
              <a:solidFill>
                <a:srgbClr val="000000"/>
              </a:solidFill>
              <a:round/>
              <a:headEnd/>
              <a:tailEnd/>
            </a:ln>
          </p:spPr>
          <p:txBody>
            <a:bodyPr/>
            <a:lstStyle/>
            <a:p>
              <a:endParaRPr lang="en-GB"/>
            </a:p>
          </p:txBody>
        </p:sp>
        <p:sp>
          <p:nvSpPr>
            <p:cNvPr id="419" name="Line 11"/>
            <p:cNvSpPr>
              <a:spLocks noChangeShapeType="1"/>
            </p:cNvSpPr>
            <p:nvPr/>
          </p:nvSpPr>
          <p:spPr bwMode="auto">
            <a:xfrm flipV="1">
              <a:off x="3630613" y="3057525"/>
              <a:ext cx="0" cy="25400"/>
            </a:xfrm>
            <a:prstGeom prst="line">
              <a:avLst/>
            </a:prstGeom>
            <a:noFill/>
            <a:ln w="0">
              <a:solidFill>
                <a:srgbClr val="000000"/>
              </a:solidFill>
              <a:round/>
              <a:headEnd/>
              <a:tailEnd/>
            </a:ln>
          </p:spPr>
          <p:txBody>
            <a:bodyPr/>
            <a:lstStyle/>
            <a:p>
              <a:endParaRPr lang="en-GB"/>
            </a:p>
          </p:txBody>
        </p:sp>
        <p:sp>
          <p:nvSpPr>
            <p:cNvPr id="420" name="Rectangle 12"/>
            <p:cNvSpPr>
              <a:spLocks noChangeArrowheads="1"/>
            </p:cNvSpPr>
            <p:nvPr/>
          </p:nvSpPr>
          <p:spPr bwMode="auto">
            <a:xfrm>
              <a:off x="3611160" y="3101975"/>
              <a:ext cx="41678"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1</a:t>
              </a:r>
              <a:endParaRPr lang="en-GB"/>
            </a:p>
          </p:txBody>
        </p:sp>
        <p:sp>
          <p:nvSpPr>
            <p:cNvPr id="421" name="Line 13"/>
            <p:cNvSpPr>
              <a:spLocks noChangeShapeType="1"/>
            </p:cNvSpPr>
            <p:nvPr/>
          </p:nvSpPr>
          <p:spPr bwMode="auto">
            <a:xfrm flipV="1">
              <a:off x="3865563" y="3057525"/>
              <a:ext cx="0" cy="25400"/>
            </a:xfrm>
            <a:prstGeom prst="line">
              <a:avLst/>
            </a:prstGeom>
            <a:noFill/>
            <a:ln w="0">
              <a:solidFill>
                <a:srgbClr val="000000"/>
              </a:solidFill>
              <a:round/>
              <a:headEnd/>
              <a:tailEnd/>
            </a:ln>
          </p:spPr>
          <p:txBody>
            <a:bodyPr/>
            <a:lstStyle/>
            <a:p>
              <a:endParaRPr lang="en-GB"/>
            </a:p>
          </p:txBody>
        </p:sp>
        <p:sp>
          <p:nvSpPr>
            <p:cNvPr id="422" name="Rectangle 14"/>
            <p:cNvSpPr>
              <a:spLocks noChangeArrowheads="1"/>
            </p:cNvSpPr>
            <p:nvPr/>
          </p:nvSpPr>
          <p:spPr bwMode="auto">
            <a:xfrm>
              <a:off x="3846110" y="3101975"/>
              <a:ext cx="41678"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2</a:t>
              </a:r>
              <a:endParaRPr lang="en-GB"/>
            </a:p>
          </p:txBody>
        </p:sp>
        <p:sp>
          <p:nvSpPr>
            <p:cNvPr id="423" name="Line 15"/>
            <p:cNvSpPr>
              <a:spLocks noChangeShapeType="1"/>
            </p:cNvSpPr>
            <p:nvPr/>
          </p:nvSpPr>
          <p:spPr bwMode="auto">
            <a:xfrm flipV="1">
              <a:off x="4106863" y="3057525"/>
              <a:ext cx="0" cy="25400"/>
            </a:xfrm>
            <a:prstGeom prst="line">
              <a:avLst/>
            </a:prstGeom>
            <a:noFill/>
            <a:ln w="0">
              <a:solidFill>
                <a:srgbClr val="000000"/>
              </a:solidFill>
              <a:round/>
              <a:headEnd/>
              <a:tailEnd/>
            </a:ln>
          </p:spPr>
          <p:txBody>
            <a:bodyPr/>
            <a:lstStyle/>
            <a:p>
              <a:endParaRPr lang="en-GB"/>
            </a:p>
          </p:txBody>
        </p:sp>
        <p:sp>
          <p:nvSpPr>
            <p:cNvPr id="424" name="Rectangle 16"/>
            <p:cNvSpPr>
              <a:spLocks noChangeArrowheads="1"/>
            </p:cNvSpPr>
            <p:nvPr/>
          </p:nvSpPr>
          <p:spPr bwMode="auto">
            <a:xfrm>
              <a:off x="4087409" y="3101975"/>
              <a:ext cx="41678"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3</a:t>
              </a:r>
              <a:endParaRPr lang="en-GB"/>
            </a:p>
          </p:txBody>
        </p:sp>
        <p:sp>
          <p:nvSpPr>
            <p:cNvPr id="425" name="Line 17"/>
            <p:cNvSpPr>
              <a:spLocks noChangeShapeType="1"/>
            </p:cNvSpPr>
            <p:nvPr/>
          </p:nvSpPr>
          <p:spPr bwMode="auto">
            <a:xfrm flipV="1">
              <a:off x="4348163" y="3057525"/>
              <a:ext cx="0" cy="25400"/>
            </a:xfrm>
            <a:prstGeom prst="line">
              <a:avLst/>
            </a:prstGeom>
            <a:noFill/>
            <a:ln w="0">
              <a:solidFill>
                <a:srgbClr val="000000"/>
              </a:solidFill>
              <a:round/>
              <a:headEnd/>
              <a:tailEnd/>
            </a:ln>
          </p:spPr>
          <p:txBody>
            <a:bodyPr/>
            <a:lstStyle/>
            <a:p>
              <a:endParaRPr lang="en-GB"/>
            </a:p>
          </p:txBody>
        </p:sp>
        <p:sp>
          <p:nvSpPr>
            <p:cNvPr id="426" name="Rectangle 18"/>
            <p:cNvSpPr>
              <a:spLocks noChangeArrowheads="1"/>
            </p:cNvSpPr>
            <p:nvPr/>
          </p:nvSpPr>
          <p:spPr bwMode="auto">
            <a:xfrm>
              <a:off x="4328710" y="3101975"/>
              <a:ext cx="41678"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4</a:t>
              </a:r>
              <a:endParaRPr lang="en-GB"/>
            </a:p>
          </p:txBody>
        </p:sp>
        <p:sp>
          <p:nvSpPr>
            <p:cNvPr id="427" name="Line 19"/>
            <p:cNvSpPr>
              <a:spLocks noChangeShapeType="1"/>
            </p:cNvSpPr>
            <p:nvPr/>
          </p:nvSpPr>
          <p:spPr bwMode="auto">
            <a:xfrm flipV="1">
              <a:off x="4589463" y="3057525"/>
              <a:ext cx="0" cy="25400"/>
            </a:xfrm>
            <a:prstGeom prst="line">
              <a:avLst/>
            </a:prstGeom>
            <a:noFill/>
            <a:ln w="0">
              <a:solidFill>
                <a:srgbClr val="000000"/>
              </a:solidFill>
              <a:round/>
              <a:headEnd/>
              <a:tailEnd/>
            </a:ln>
          </p:spPr>
          <p:txBody>
            <a:bodyPr/>
            <a:lstStyle/>
            <a:p>
              <a:endParaRPr lang="en-GB"/>
            </a:p>
          </p:txBody>
        </p:sp>
        <p:sp>
          <p:nvSpPr>
            <p:cNvPr id="428" name="Rectangle 20"/>
            <p:cNvSpPr>
              <a:spLocks noChangeArrowheads="1"/>
            </p:cNvSpPr>
            <p:nvPr/>
          </p:nvSpPr>
          <p:spPr bwMode="auto">
            <a:xfrm>
              <a:off x="4570010" y="3101975"/>
              <a:ext cx="41678"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5</a:t>
              </a:r>
              <a:endParaRPr lang="en-GB"/>
            </a:p>
          </p:txBody>
        </p:sp>
        <p:sp>
          <p:nvSpPr>
            <p:cNvPr id="429" name="Line 21"/>
            <p:cNvSpPr>
              <a:spLocks noChangeShapeType="1"/>
            </p:cNvSpPr>
            <p:nvPr/>
          </p:nvSpPr>
          <p:spPr bwMode="auto">
            <a:xfrm flipV="1">
              <a:off x="4824413" y="3057525"/>
              <a:ext cx="0" cy="25400"/>
            </a:xfrm>
            <a:prstGeom prst="line">
              <a:avLst/>
            </a:prstGeom>
            <a:noFill/>
            <a:ln w="0">
              <a:solidFill>
                <a:srgbClr val="000000"/>
              </a:solidFill>
              <a:round/>
              <a:headEnd/>
              <a:tailEnd/>
            </a:ln>
          </p:spPr>
          <p:txBody>
            <a:bodyPr/>
            <a:lstStyle/>
            <a:p>
              <a:endParaRPr lang="en-GB"/>
            </a:p>
          </p:txBody>
        </p:sp>
        <p:sp>
          <p:nvSpPr>
            <p:cNvPr id="430" name="Rectangle 22"/>
            <p:cNvSpPr>
              <a:spLocks noChangeArrowheads="1"/>
            </p:cNvSpPr>
            <p:nvPr/>
          </p:nvSpPr>
          <p:spPr bwMode="auto">
            <a:xfrm>
              <a:off x="4804960" y="3101975"/>
              <a:ext cx="41678"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6</a:t>
              </a:r>
              <a:endParaRPr lang="en-GB"/>
            </a:p>
          </p:txBody>
        </p:sp>
        <p:sp>
          <p:nvSpPr>
            <p:cNvPr id="431" name="Line 23"/>
            <p:cNvSpPr>
              <a:spLocks noChangeShapeType="1"/>
            </p:cNvSpPr>
            <p:nvPr/>
          </p:nvSpPr>
          <p:spPr bwMode="auto">
            <a:xfrm flipV="1">
              <a:off x="5065713" y="3057525"/>
              <a:ext cx="0" cy="25400"/>
            </a:xfrm>
            <a:prstGeom prst="line">
              <a:avLst/>
            </a:prstGeom>
            <a:noFill/>
            <a:ln w="0">
              <a:solidFill>
                <a:srgbClr val="000000"/>
              </a:solidFill>
              <a:round/>
              <a:headEnd/>
              <a:tailEnd/>
            </a:ln>
          </p:spPr>
          <p:txBody>
            <a:bodyPr/>
            <a:lstStyle/>
            <a:p>
              <a:endParaRPr lang="en-GB"/>
            </a:p>
          </p:txBody>
        </p:sp>
        <p:sp>
          <p:nvSpPr>
            <p:cNvPr id="432" name="Rectangle 24"/>
            <p:cNvSpPr>
              <a:spLocks noChangeArrowheads="1"/>
            </p:cNvSpPr>
            <p:nvPr/>
          </p:nvSpPr>
          <p:spPr bwMode="auto">
            <a:xfrm>
              <a:off x="5046260" y="3101975"/>
              <a:ext cx="41678"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7</a:t>
              </a:r>
              <a:endParaRPr lang="en-GB"/>
            </a:p>
          </p:txBody>
        </p:sp>
        <p:sp>
          <p:nvSpPr>
            <p:cNvPr id="433" name="Line 25"/>
            <p:cNvSpPr>
              <a:spLocks noChangeShapeType="1"/>
            </p:cNvSpPr>
            <p:nvPr/>
          </p:nvSpPr>
          <p:spPr bwMode="auto">
            <a:xfrm flipV="1">
              <a:off x="5307013" y="3057525"/>
              <a:ext cx="0" cy="25400"/>
            </a:xfrm>
            <a:prstGeom prst="line">
              <a:avLst/>
            </a:prstGeom>
            <a:noFill/>
            <a:ln w="0">
              <a:solidFill>
                <a:srgbClr val="000000"/>
              </a:solidFill>
              <a:round/>
              <a:headEnd/>
              <a:tailEnd/>
            </a:ln>
          </p:spPr>
          <p:txBody>
            <a:bodyPr/>
            <a:lstStyle/>
            <a:p>
              <a:endParaRPr lang="en-GB"/>
            </a:p>
          </p:txBody>
        </p:sp>
        <p:sp>
          <p:nvSpPr>
            <p:cNvPr id="434" name="Rectangle 26"/>
            <p:cNvSpPr>
              <a:spLocks noChangeArrowheads="1"/>
            </p:cNvSpPr>
            <p:nvPr/>
          </p:nvSpPr>
          <p:spPr bwMode="auto">
            <a:xfrm>
              <a:off x="5287560" y="3101975"/>
              <a:ext cx="41678"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8</a:t>
              </a:r>
              <a:endParaRPr lang="en-GB"/>
            </a:p>
          </p:txBody>
        </p:sp>
        <p:sp>
          <p:nvSpPr>
            <p:cNvPr id="435" name="Line 27"/>
            <p:cNvSpPr>
              <a:spLocks noChangeShapeType="1"/>
            </p:cNvSpPr>
            <p:nvPr/>
          </p:nvSpPr>
          <p:spPr bwMode="auto">
            <a:xfrm flipV="1">
              <a:off x="5541963" y="3057525"/>
              <a:ext cx="0" cy="25400"/>
            </a:xfrm>
            <a:prstGeom prst="line">
              <a:avLst/>
            </a:prstGeom>
            <a:noFill/>
            <a:ln w="0">
              <a:solidFill>
                <a:srgbClr val="000000"/>
              </a:solidFill>
              <a:round/>
              <a:headEnd/>
              <a:tailEnd/>
            </a:ln>
          </p:spPr>
          <p:txBody>
            <a:bodyPr/>
            <a:lstStyle/>
            <a:p>
              <a:endParaRPr lang="en-GB"/>
            </a:p>
          </p:txBody>
        </p:sp>
        <p:sp>
          <p:nvSpPr>
            <p:cNvPr id="436" name="Rectangle 28"/>
            <p:cNvSpPr>
              <a:spLocks noChangeArrowheads="1"/>
            </p:cNvSpPr>
            <p:nvPr/>
          </p:nvSpPr>
          <p:spPr bwMode="auto">
            <a:xfrm>
              <a:off x="5522510" y="3101975"/>
              <a:ext cx="41678"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9</a:t>
              </a:r>
              <a:endParaRPr lang="en-GB"/>
            </a:p>
          </p:txBody>
        </p:sp>
        <p:sp>
          <p:nvSpPr>
            <p:cNvPr id="437" name="Line 29"/>
            <p:cNvSpPr>
              <a:spLocks noChangeShapeType="1"/>
            </p:cNvSpPr>
            <p:nvPr/>
          </p:nvSpPr>
          <p:spPr bwMode="auto">
            <a:xfrm>
              <a:off x="3389313" y="3082925"/>
              <a:ext cx="25400" cy="0"/>
            </a:xfrm>
            <a:prstGeom prst="line">
              <a:avLst/>
            </a:prstGeom>
            <a:noFill/>
            <a:ln w="0">
              <a:solidFill>
                <a:srgbClr val="000000"/>
              </a:solidFill>
              <a:round/>
              <a:headEnd/>
              <a:tailEnd/>
            </a:ln>
          </p:spPr>
          <p:txBody>
            <a:bodyPr/>
            <a:lstStyle/>
            <a:p>
              <a:endParaRPr lang="en-GB"/>
            </a:p>
          </p:txBody>
        </p:sp>
        <p:sp>
          <p:nvSpPr>
            <p:cNvPr id="438" name="Rectangle 30"/>
            <p:cNvSpPr>
              <a:spLocks noChangeArrowheads="1"/>
            </p:cNvSpPr>
            <p:nvPr/>
          </p:nvSpPr>
          <p:spPr bwMode="auto">
            <a:xfrm>
              <a:off x="3240436" y="3032125"/>
              <a:ext cx="128240"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-0.8</a:t>
              </a:r>
              <a:endParaRPr lang="en-GB"/>
            </a:p>
          </p:txBody>
        </p:sp>
        <p:sp>
          <p:nvSpPr>
            <p:cNvPr id="439" name="Line 31"/>
            <p:cNvSpPr>
              <a:spLocks noChangeShapeType="1"/>
            </p:cNvSpPr>
            <p:nvPr/>
          </p:nvSpPr>
          <p:spPr bwMode="auto">
            <a:xfrm>
              <a:off x="3389313" y="2778125"/>
              <a:ext cx="25400" cy="0"/>
            </a:xfrm>
            <a:prstGeom prst="line">
              <a:avLst/>
            </a:prstGeom>
            <a:noFill/>
            <a:ln w="0">
              <a:solidFill>
                <a:srgbClr val="000000"/>
              </a:solidFill>
              <a:round/>
              <a:headEnd/>
              <a:tailEnd/>
            </a:ln>
          </p:spPr>
          <p:txBody>
            <a:bodyPr/>
            <a:lstStyle/>
            <a:p>
              <a:endParaRPr lang="en-GB"/>
            </a:p>
          </p:txBody>
        </p:sp>
        <p:sp>
          <p:nvSpPr>
            <p:cNvPr id="440" name="Rectangle 32"/>
            <p:cNvSpPr>
              <a:spLocks noChangeArrowheads="1"/>
            </p:cNvSpPr>
            <p:nvPr/>
          </p:nvSpPr>
          <p:spPr bwMode="auto">
            <a:xfrm>
              <a:off x="3240435" y="2727325"/>
              <a:ext cx="128240"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-0.6</a:t>
              </a:r>
              <a:endParaRPr lang="en-GB"/>
            </a:p>
          </p:txBody>
        </p:sp>
        <p:sp>
          <p:nvSpPr>
            <p:cNvPr id="441" name="Line 33"/>
            <p:cNvSpPr>
              <a:spLocks noChangeShapeType="1"/>
            </p:cNvSpPr>
            <p:nvPr/>
          </p:nvSpPr>
          <p:spPr bwMode="auto">
            <a:xfrm>
              <a:off x="3389313" y="2479675"/>
              <a:ext cx="25400" cy="0"/>
            </a:xfrm>
            <a:prstGeom prst="line">
              <a:avLst/>
            </a:prstGeom>
            <a:noFill/>
            <a:ln w="0">
              <a:solidFill>
                <a:srgbClr val="000000"/>
              </a:solidFill>
              <a:round/>
              <a:headEnd/>
              <a:tailEnd/>
            </a:ln>
          </p:spPr>
          <p:txBody>
            <a:bodyPr/>
            <a:lstStyle/>
            <a:p>
              <a:endParaRPr lang="en-GB"/>
            </a:p>
          </p:txBody>
        </p:sp>
        <p:sp>
          <p:nvSpPr>
            <p:cNvPr id="442" name="Rectangle 34"/>
            <p:cNvSpPr>
              <a:spLocks noChangeArrowheads="1"/>
            </p:cNvSpPr>
            <p:nvPr/>
          </p:nvSpPr>
          <p:spPr bwMode="auto">
            <a:xfrm>
              <a:off x="3240435" y="2428875"/>
              <a:ext cx="128240"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-0.4</a:t>
              </a:r>
              <a:endParaRPr lang="en-GB"/>
            </a:p>
          </p:txBody>
        </p:sp>
        <p:sp>
          <p:nvSpPr>
            <p:cNvPr id="443" name="Line 35"/>
            <p:cNvSpPr>
              <a:spLocks noChangeShapeType="1"/>
            </p:cNvSpPr>
            <p:nvPr/>
          </p:nvSpPr>
          <p:spPr bwMode="auto">
            <a:xfrm>
              <a:off x="3389313" y="2181225"/>
              <a:ext cx="25400" cy="0"/>
            </a:xfrm>
            <a:prstGeom prst="line">
              <a:avLst/>
            </a:prstGeom>
            <a:noFill/>
            <a:ln w="0">
              <a:solidFill>
                <a:srgbClr val="000000"/>
              </a:solidFill>
              <a:round/>
              <a:headEnd/>
              <a:tailEnd/>
            </a:ln>
          </p:spPr>
          <p:txBody>
            <a:bodyPr/>
            <a:lstStyle/>
            <a:p>
              <a:endParaRPr lang="en-GB"/>
            </a:p>
          </p:txBody>
        </p:sp>
        <p:sp>
          <p:nvSpPr>
            <p:cNvPr id="444" name="Rectangle 36"/>
            <p:cNvSpPr>
              <a:spLocks noChangeArrowheads="1"/>
            </p:cNvSpPr>
            <p:nvPr/>
          </p:nvSpPr>
          <p:spPr bwMode="auto">
            <a:xfrm>
              <a:off x="3240435" y="2130425"/>
              <a:ext cx="128240"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-0.2</a:t>
              </a:r>
              <a:endParaRPr lang="en-GB"/>
            </a:p>
          </p:txBody>
        </p:sp>
        <p:sp>
          <p:nvSpPr>
            <p:cNvPr id="445" name="Line 37"/>
            <p:cNvSpPr>
              <a:spLocks noChangeShapeType="1"/>
            </p:cNvSpPr>
            <p:nvPr/>
          </p:nvSpPr>
          <p:spPr bwMode="auto">
            <a:xfrm>
              <a:off x="3389313" y="1882775"/>
              <a:ext cx="25400" cy="0"/>
            </a:xfrm>
            <a:prstGeom prst="line">
              <a:avLst/>
            </a:prstGeom>
            <a:noFill/>
            <a:ln w="0">
              <a:solidFill>
                <a:srgbClr val="000000"/>
              </a:solidFill>
              <a:round/>
              <a:headEnd/>
              <a:tailEnd/>
            </a:ln>
          </p:spPr>
          <p:txBody>
            <a:bodyPr/>
            <a:lstStyle/>
            <a:p>
              <a:endParaRPr lang="en-GB"/>
            </a:p>
          </p:txBody>
        </p:sp>
        <p:sp>
          <p:nvSpPr>
            <p:cNvPr id="446" name="Rectangle 38"/>
            <p:cNvSpPr>
              <a:spLocks noChangeArrowheads="1"/>
            </p:cNvSpPr>
            <p:nvPr/>
          </p:nvSpPr>
          <p:spPr bwMode="auto">
            <a:xfrm>
              <a:off x="3325409" y="1831975"/>
              <a:ext cx="41678"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0</a:t>
              </a:r>
              <a:endParaRPr lang="en-GB"/>
            </a:p>
          </p:txBody>
        </p:sp>
        <p:sp>
          <p:nvSpPr>
            <p:cNvPr id="447" name="Line 39"/>
            <p:cNvSpPr>
              <a:spLocks noChangeShapeType="1"/>
            </p:cNvSpPr>
            <p:nvPr/>
          </p:nvSpPr>
          <p:spPr bwMode="auto">
            <a:xfrm>
              <a:off x="3389313" y="1584325"/>
              <a:ext cx="25400" cy="0"/>
            </a:xfrm>
            <a:prstGeom prst="line">
              <a:avLst/>
            </a:prstGeom>
            <a:noFill/>
            <a:ln w="0">
              <a:solidFill>
                <a:srgbClr val="000000"/>
              </a:solidFill>
              <a:round/>
              <a:headEnd/>
              <a:tailEnd/>
            </a:ln>
          </p:spPr>
          <p:txBody>
            <a:bodyPr/>
            <a:lstStyle/>
            <a:p>
              <a:endParaRPr lang="en-GB"/>
            </a:p>
          </p:txBody>
        </p:sp>
        <p:sp>
          <p:nvSpPr>
            <p:cNvPr id="448" name="Rectangle 40"/>
            <p:cNvSpPr>
              <a:spLocks noChangeArrowheads="1"/>
            </p:cNvSpPr>
            <p:nvPr/>
          </p:nvSpPr>
          <p:spPr bwMode="auto">
            <a:xfrm>
              <a:off x="3266067" y="1533525"/>
              <a:ext cx="104195"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0.2</a:t>
              </a:r>
              <a:endParaRPr lang="en-GB"/>
            </a:p>
          </p:txBody>
        </p:sp>
        <p:sp>
          <p:nvSpPr>
            <p:cNvPr id="449" name="Line 41"/>
            <p:cNvSpPr>
              <a:spLocks noChangeShapeType="1"/>
            </p:cNvSpPr>
            <p:nvPr/>
          </p:nvSpPr>
          <p:spPr bwMode="auto">
            <a:xfrm>
              <a:off x="3389313" y="1285875"/>
              <a:ext cx="25400" cy="0"/>
            </a:xfrm>
            <a:prstGeom prst="line">
              <a:avLst/>
            </a:prstGeom>
            <a:noFill/>
            <a:ln w="0">
              <a:solidFill>
                <a:srgbClr val="000000"/>
              </a:solidFill>
              <a:round/>
              <a:headEnd/>
              <a:tailEnd/>
            </a:ln>
          </p:spPr>
          <p:txBody>
            <a:bodyPr/>
            <a:lstStyle/>
            <a:p>
              <a:endParaRPr lang="en-GB"/>
            </a:p>
          </p:txBody>
        </p:sp>
        <p:sp>
          <p:nvSpPr>
            <p:cNvPr id="450" name="Rectangle 42"/>
            <p:cNvSpPr>
              <a:spLocks noChangeArrowheads="1"/>
            </p:cNvSpPr>
            <p:nvPr/>
          </p:nvSpPr>
          <p:spPr bwMode="auto">
            <a:xfrm>
              <a:off x="3266067" y="1235075"/>
              <a:ext cx="104195"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0.4</a:t>
              </a:r>
              <a:endParaRPr lang="en-GB"/>
            </a:p>
          </p:txBody>
        </p:sp>
        <p:sp>
          <p:nvSpPr>
            <p:cNvPr id="451" name="Line 43"/>
            <p:cNvSpPr>
              <a:spLocks noChangeShapeType="1"/>
            </p:cNvSpPr>
            <p:nvPr/>
          </p:nvSpPr>
          <p:spPr bwMode="auto">
            <a:xfrm>
              <a:off x="3389313" y="987425"/>
              <a:ext cx="25400" cy="0"/>
            </a:xfrm>
            <a:prstGeom prst="line">
              <a:avLst/>
            </a:prstGeom>
            <a:noFill/>
            <a:ln w="0">
              <a:solidFill>
                <a:srgbClr val="000000"/>
              </a:solidFill>
              <a:round/>
              <a:headEnd/>
              <a:tailEnd/>
            </a:ln>
          </p:spPr>
          <p:txBody>
            <a:bodyPr/>
            <a:lstStyle/>
            <a:p>
              <a:endParaRPr lang="en-GB"/>
            </a:p>
          </p:txBody>
        </p:sp>
        <p:sp>
          <p:nvSpPr>
            <p:cNvPr id="452" name="Rectangle 44"/>
            <p:cNvSpPr>
              <a:spLocks noChangeArrowheads="1"/>
            </p:cNvSpPr>
            <p:nvPr/>
          </p:nvSpPr>
          <p:spPr bwMode="auto">
            <a:xfrm>
              <a:off x="3266067" y="936625"/>
              <a:ext cx="104195"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0.6</a:t>
              </a:r>
              <a:endParaRPr lang="en-GB"/>
            </a:p>
          </p:txBody>
        </p:sp>
        <p:sp>
          <p:nvSpPr>
            <p:cNvPr id="453" name="Line 45"/>
            <p:cNvSpPr>
              <a:spLocks noChangeShapeType="1"/>
            </p:cNvSpPr>
            <p:nvPr/>
          </p:nvSpPr>
          <p:spPr bwMode="auto">
            <a:xfrm>
              <a:off x="3389313" y="682625"/>
              <a:ext cx="25400" cy="0"/>
            </a:xfrm>
            <a:prstGeom prst="line">
              <a:avLst/>
            </a:prstGeom>
            <a:noFill/>
            <a:ln w="0">
              <a:solidFill>
                <a:srgbClr val="000000"/>
              </a:solidFill>
              <a:round/>
              <a:headEnd/>
              <a:tailEnd/>
            </a:ln>
          </p:spPr>
          <p:txBody>
            <a:bodyPr/>
            <a:lstStyle/>
            <a:p>
              <a:endParaRPr lang="en-GB"/>
            </a:p>
          </p:txBody>
        </p:sp>
        <p:sp>
          <p:nvSpPr>
            <p:cNvPr id="454" name="Rectangle 46"/>
            <p:cNvSpPr>
              <a:spLocks noChangeArrowheads="1"/>
            </p:cNvSpPr>
            <p:nvPr/>
          </p:nvSpPr>
          <p:spPr bwMode="auto">
            <a:xfrm>
              <a:off x="3266067" y="631825"/>
              <a:ext cx="104195" cy="107722"/>
            </a:xfrm>
            <a:prstGeom prst="rect">
              <a:avLst/>
            </a:prstGeom>
            <a:noFill/>
            <a:ln w="9525">
              <a:noFill/>
              <a:miter lim="800000"/>
              <a:headEnd/>
              <a:tailEnd/>
            </a:ln>
          </p:spPr>
          <p:txBody>
            <a:bodyPr wrap="none" lIns="0" tIns="0" rIns="0" bIns="0">
              <a:spAutoFit/>
            </a:bodyPr>
            <a:lstStyle/>
            <a:p>
              <a:r>
                <a:rPr lang="en-GB" sz="700" b="0">
                  <a:solidFill>
                    <a:srgbClr val="000000"/>
                  </a:solidFill>
                  <a:latin typeface="Arial Narrow" pitchFamily="34" charset="0"/>
                </a:rPr>
                <a:t>0.8</a:t>
              </a:r>
              <a:endParaRPr lang="en-GB"/>
            </a:p>
          </p:txBody>
        </p:sp>
        <p:sp>
          <p:nvSpPr>
            <p:cNvPr id="455" name="Rectangle 47"/>
            <p:cNvSpPr>
              <a:spLocks noChangeArrowheads="1"/>
            </p:cNvSpPr>
            <p:nvPr/>
          </p:nvSpPr>
          <p:spPr bwMode="auto">
            <a:xfrm>
              <a:off x="3535363" y="1882775"/>
              <a:ext cx="190500" cy="704850"/>
            </a:xfrm>
            <a:prstGeom prst="rect">
              <a:avLst/>
            </a:prstGeom>
            <a:solidFill>
              <a:srgbClr val="CCCCCC"/>
            </a:solidFill>
            <a:ln w="9525">
              <a:noFill/>
              <a:miter lim="800000"/>
              <a:headEnd/>
              <a:tailEnd/>
            </a:ln>
          </p:spPr>
          <p:txBody>
            <a:bodyPr/>
            <a:lstStyle/>
            <a:p>
              <a:endParaRPr lang="en-US"/>
            </a:p>
          </p:txBody>
        </p:sp>
        <p:sp>
          <p:nvSpPr>
            <p:cNvPr id="456" name="Rectangle 49"/>
            <p:cNvSpPr>
              <a:spLocks noChangeArrowheads="1"/>
            </p:cNvSpPr>
            <p:nvPr/>
          </p:nvSpPr>
          <p:spPr bwMode="auto">
            <a:xfrm>
              <a:off x="3770313" y="1838325"/>
              <a:ext cx="190500" cy="44450"/>
            </a:xfrm>
            <a:prstGeom prst="rect">
              <a:avLst/>
            </a:prstGeom>
            <a:solidFill>
              <a:srgbClr val="CCCCCC"/>
            </a:solidFill>
            <a:ln w="9525">
              <a:noFill/>
              <a:miter lim="800000"/>
              <a:headEnd/>
              <a:tailEnd/>
            </a:ln>
          </p:spPr>
          <p:txBody>
            <a:bodyPr/>
            <a:lstStyle/>
            <a:p>
              <a:endParaRPr lang="en-US"/>
            </a:p>
          </p:txBody>
        </p:sp>
        <p:sp>
          <p:nvSpPr>
            <p:cNvPr id="457" name="Rectangle 51"/>
            <p:cNvSpPr>
              <a:spLocks noChangeArrowheads="1"/>
            </p:cNvSpPr>
            <p:nvPr/>
          </p:nvSpPr>
          <p:spPr bwMode="auto">
            <a:xfrm>
              <a:off x="4011613" y="1882775"/>
              <a:ext cx="190500" cy="19050"/>
            </a:xfrm>
            <a:prstGeom prst="rect">
              <a:avLst/>
            </a:prstGeom>
            <a:solidFill>
              <a:srgbClr val="CCCCCC"/>
            </a:solidFill>
            <a:ln w="9525">
              <a:noFill/>
              <a:miter lim="800000"/>
              <a:headEnd/>
              <a:tailEnd/>
            </a:ln>
          </p:spPr>
          <p:txBody>
            <a:bodyPr/>
            <a:lstStyle/>
            <a:p>
              <a:endParaRPr lang="en-US"/>
            </a:p>
          </p:txBody>
        </p:sp>
        <p:sp>
          <p:nvSpPr>
            <p:cNvPr id="458" name="Rectangle 53"/>
            <p:cNvSpPr>
              <a:spLocks noChangeArrowheads="1"/>
            </p:cNvSpPr>
            <p:nvPr/>
          </p:nvSpPr>
          <p:spPr bwMode="auto">
            <a:xfrm>
              <a:off x="4252913" y="1838325"/>
              <a:ext cx="190500" cy="44450"/>
            </a:xfrm>
            <a:prstGeom prst="rect">
              <a:avLst/>
            </a:prstGeom>
            <a:solidFill>
              <a:srgbClr val="CCCCCC"/>
            </a:solidFill>
            <a:ln w="9525">
              <a:noFill/>
              <a:miter lim="800000"/>
              <a:headEnd/>
              <a:tailEnd/>
            </a:ln>
          </p:spPr>
          <p:txBody>
            <a:bodyPr/>
            <a:lstStyle/>
            <a:p>
              <a:endParaRPr lang="en-US"/>
            </a:p>
          </p:txBody>
        </p:sp>
        <p:sp>
          <p:nvSpPr>
            <p:cNvPr id="459" name="Rectangle 55"/>
            <p:cNvSpPr>
              <a:spLocks noChangeArrowheads="1"/>
            </p:cNvSpPr>
            <p:nvPr/>
          </p:nvSpPr>
          <p:spPr bwMode="auto">
            <a:xfrm>
              <a:off x="4487863" y="1882775"/>
              <a:ext cx="196850" cy="692150"/>
            </a:xfrm>
            <a:prstGeom prst="rect">
              <a:avLst/>
            </a:prstGeom>
            <a:solidFill>
              <a:srgbClr val="CCCCCC"/>
            </a:solidFill>
            <a:ln w="9525">
              <a:noFill/>
              <a:miter lim="800000"/>
              <a:headEnd/>
              <a:tailEnd/>
            </a:ln>
          </p:spPr>
          <p:txBody>
            <a:bodyPr/>
            <a:lstStyle/>
            <a:p>
              <a:endParaRPr lang="en-US"/>
            </a:p>
          </p:txBody>
        </p:sp>
        <p:sp>
          <p:nvSpPr>
            <p:cNvPr id="460" name="Rectangle 57"/>
            <p:cNvSpPr>
              <a:spLocks noChangeArrowheads="1"/>
            </p:cNvSpPr>
            <p:nvPr/>
          </p:nvSpPr>
          <p:spPr bwMode="auto">
            <a:xfrm>
              <a:off x="4729163" y="1882775"/>
              <a:ext cx="190500" cy="25400"/>
            </a:xfrm>
            <a:prstGeom prst="rect">
              <a:avLst/>
            </a:prstGeom>
            <a:solidFill>
              <a:srgbClr val="CCCCCC"/>
            </a:solidFill>
            <a:ln w="9525">
              <a:noFill/>
              <a:miter lim="800000"/>
              <a:headEnd/>
              <a:tailEnd/>
            </a:ln>
          </p:spPr>
          <p:txBody>
            <a:bodyPr/>
            <a:lstStyle/>
            <a:p>
              <a:endParaRPr lang="en-US"/>
            </a:p>
          </p:txBody>
        </p:sp>
        <p:sp>
          <p:nvSpPr>
            <p:cNvPr id="461" name="Rectangle 59"/>
            <p:cNvSpPr>
              <a:spLocks noChangeArrowheads="1"/>
            </p:cNvSpPr>
            <p:nvPr/>
          </p:nvSpPr>
          <p:spPr bwMode="auto">
            <a:xfrm>
              <a:off x="4970463" y="1882775"/>
              <a:ext cx="190500" cy="50800"/>
            </a:xfrm>
            <a:prstGeom prst="rect">
              <a:avLst/>
            </a:prstGeom>
            <a:solidFill>
              <a:srgbClr val="CCCCCC"/>
            </a:solidFill>
            <a:ln w="9525">
              <a:noFill/>
              <a:miter lim="800000"/>
              <a:headEnd/>
              <a:tailEnd/>
            </a:ln>
          </p:spPr>
          <p:txBody>
            <a:bodyPr/>
            <a:lstStyle/>
            <a:p>
              <a:endParaRPr lang="en-US"/>
            </a:p>
          </p:txBody>
        </p:sp>
        <p:sp>
          <p:nvSpPr>
            <p:cNvPr id="462" name="Rectangle 61"/>
            <p:cNvSpPr>
              <a:spLocks noChangeArrowheads="1"/>
            </p:cNvSpPr>
            <p:nvPr/>
          </p:nvSpPr>
          <p:spPr bwMode="auto">
            <a:xfrm>
              <a:off x="5211763" y="1882775"/>
              <a:ext cx="190500" cy="76200"/>
            </a:xfrm>
            <a:prstGeom prst="rect">
              <a:avLst/>
            </a:prstGeom>
            <a:solidFill>
              <a:srgbClr val="CCCCCC"/>
            </a:solidFill>
            <a:ln w="9525">
              <a:noFill/>
              <a:miter lim="800000"/>
              <a:headEnd/>
              <a:tailEnd/>
            </a:ln>
          </p:spPr>
          <p:txBody>
            <a:bodyPr/>
            <a:lstStyle/>
            <a:p>
              <a:endParaRPr lang="en-US"/>
            </a:p>
          </p:txBody>
        </p:sp>
        <p:sp>
          <p:nvSpPr>
            <p:cNvPr id="463" name="Rectangle 63"/>
            <p:cNvSpPr>
              <a:spLocks noChangeArrowheads="1"/>
            </p:cNvSpPr>
            <p:nvPr/>
          </p:nvSpPr>
          <p:spPr bwMode="auto">
            <a:xfrm>
              <a:off x="5446713" y="1882775"/>
              <a:ext cx="190500" cy="685800"/>
            </a:xfrm>
            <a:prstGeom prst="rect">
              <a:avLst/>
            </a:prstGeom>
            <a:solidFill>
              <a:srgbClr val="CCCCCC"/>
            </a:solidFill>
            <a:ln w="9525">
              <a:noFill/>
              <a:miter lim="800000"/>
              <a:headEnd/>
              <a:tailEnd/>
            </a:ln>
          </p:spPr>
          <p:txBody>
            <a:bodyPr/>
            <a:lstStyle/>
            <a:p>
              <a:endParaRPr lang="en-US"/>
            </a:p>
          </p:txBody>
        </p:sp>
        <p:sp>
          <p:nvSpPr>
            <p:cNvPr id="464" name="Line 65"/>
            <p:cNvSpPr>
              <a:spLocks noChangeShapeType="1"/>
            </p:cNvSpPr>
            <p:nvPr/>
          </p:nvSpPr>
          <p:spPr bwMode="auto">
            <a:xfrm>
              <a:off x="3389313" y="1882775"/>
              <a:ext cx="2395537" cy="0"/>
            </a:xfrm>
            <a:prstGeom prst="line">
              <a:avLst/>
            </a:prstGeom>
            <a:noFill/>
            <a:ln w="0">
              <a:solidFill>
                <a:srgbClr val="000000"/>
              </a:solidFill>
              <a:round/>
              <a:headEnd/>
              <a:tailEnd/>
            </a:ln>
          </p:spPr>
          <p:txBody>
            <a:bodyPr/>
            <a:lstStyle/>
            <a:p>
              <a:endParaRPr lang="en-GB"/>
            </a:p>
          </p:txBody>
        </p:sp>
        <p:sp>
          <p:nvSpPr>
            <p:cNvPr id="465" name="Rectangle 75"/>
            <p:cNvSpPr>
              <a:spLocks noChangeArrowheads="1"/>
            </p:cNvSpPr>
            <p:nvPr/>
          </p:nvSpPr>
          <p:spPr bwMode="auto">
            <a:xfrm>
              <a:off x="3598863" y="1882775"/>
              <a:ext cx="57150" cy="749300"/>
            </a:xfrm>
            <a:prstGeom prst="rect">
              <a:avLst/>
            </a:prstGeom>
            <a:solidFill>
              <a:srgbClr val="000000"/>
            </a:solidFill>
            <a:ln w="9525">
              <a:noFill/>
              <a:miter lim="800000"/>
              <a:headEnd/>
              <a:tailEnd/>
            </a:ln>
          </p:spPr>
          <p:txBody>
            <a:bodyPr/>
            <a:lstStyle/>
            <a:p>
              <a:endParaRPr lang="en-US"/>
            </a:p>
          </p:txBody>
        </p:sp>
        <p:sp>
          <p:nvSpPr>
            <p:cNvPr id="466" name="Rectangle 77"/>
            <p:cNvSpPr>
              <a:spLocks noChangeArrowheads="1"/>
            </p:cNvSpPr>
            <p:nvPr/>
          </p:nvSpPr>
          <p:spPr bwMode="auto">
            <a:xfrm>
              <a:off x="3840163" y="1431925"/>
              <a:ext cx="57150" cy="450850"/>
            </a:xfrm>
            <a:prstGeom prst="rect">
              <a:avLst/>
            </a:prstGeom>
            <a:solidFill>
              <a:srgbClr val="000000"/>
            </a:solidFill>
            <a:ln w="9525">
              <a:noFill/>
              <a:miter lim="800000"/>
              <a:headEnd/>
              <a:tailEnd/>
            </a:ln>
          </p:spPr>
          <p:txBody>
            <a:bodyPr/>
            <a:lstStyle/>
            <a:p>
              <a:endParaRPr lang="en-US"/>
            </a:p>
          </p:txBody>
        </p:sp>
        <p:sp>
          <p:nvSpPr>
            <p:cNvPr id="467" name="Rectangle 79"/>
            <p:cNvSpPr>
              <a:spLocks noChangeArrowheads="1"/>
            </p:cNvSpPr>
            <p:nvPr/>
          </p:nvSpPr>
          <p:spPr bwMode="auto">
            <a:xfrm>
              <a:off x="4075113" y="1882775"/>
              <a:ext cx="63500" cy="1588"/>
            </a:xfrm>
            <a:prstGeom prst="rect">
              <a:avLst/>
            </a:prstGeom>
            <a:solidFill>
              <a:srgbClr val="000000"/>
            </a:solidFill>
            <a:ln w="9525">
              <a:noFill/>
              <a:miter lim="800000"/>
              <a:headEnd/>
              <a:tailEnd/>
            </a:ln>
          </p:spPr>
          <p:txBody>
            <a:bodyPr/>
            <a:lstStyle/>
            <a:p>
              <a:endParaRPr lang="en-US"/>
            </a:p>
          </p:txBody>
        </p:sp>
        <p:sp>
          <p:nvSpPr>
            <p:cNvPr id="468" name="Rectangle 80"/>
            <p:cNvSpPr>
              <a:spLocks noChangeArrowheads="1"/>
            </p:cNvSpPr>
            <p:nvPr/>
          </p:nvSpPr>
          <p:spPr bwMode="auto">
            <a:xfrm>
              <a:off x="4075113" y="1882775"/>
              <a:ext cx="63500" cy="1588"/>
            </a:xfrm>
            <a:prstGeom prst="rect">
              <a:avLst/>
            </a:prstGeom>
            <a:noFill/>
            <a:ln w="0">
              <a:solidFill>
                <a:srgbClr val="000000"/>
              </a:solidFill>
              <a:miter lim="800000"/>
              <a:headEnd/>
              <a:tailEnd/>
            </a:ln>
          </p:spPr>
          <p:txBody>
            <a:bodyPr/>
            <a:lstStyle/>
            <a:p>
              <a:endParaRPr lang="en-US"/>
            </a:p>
          </p:txBody>
        </p:sp>
        <p:sp>
          <p:nvSpPr>
            <p:cNvPr id="469" name="Rectangle 81"/>
            <p:cNvSpPr>
              <a:spLocks noChangeArrowheads="1"/>
            </p:cNvSpPr>
            <p:nvPr/>
          </p:nvSpPr>
          <p:spPr bwMode="auto">
            <a:xfrm>
              <a:off x="4316413" y="1285875"/>
              <a:ext cx="63500" cy="596900"/>
            </a:xfrm>
            <a:prstGeom prst="rect">
              <a:avLst/>
            </a:prstGeom>
            <a:solidFill>
              <a:srgbClr val="000000"/>
            </a:solidFill>
            <a:ln w="9525">
              <a:noFill/>
              <a:miter lim="800000"/>
              <a:headEnd/>
              <a:tailEnd/>
            </a:ln>
          </p:spPr>
          <p:txBody>
            <a:bodyPr/>
            <a:lstStyle/>
            <a:p>
              <a:endParaRPr lang="en-US"/>
            </a:p>
          </p:txBody>
        </p:sp>
        <p:sp>
          <p:nvSpPr>
            <p:cNvPr id="470" name="Rectangle 83"/>
            <p:cNvSpPr>
              <a:spLocks noChangeArrowheads="1"/>
            </p:cNvSpPr>
            <p:nvPr/>
          </p:nvSpPr>
          <p:spPr bwMode="auto">
            <a:xfrm>
              <a:off x="4557713" y="1882775"/>
              <a:ext cx="57150" cy="749300"/>
            </a:xfrm>
            <a:prstGeom prst="rect">
              <a:avLst/>
            </a:prstGeom>
            <a:solidFill>
              <a:srgbClr val="000000"/>
            </a:solidFill>
            <a:ln w="9525">
              <a:noFill/>
              <a:miter lim="800000"/>
              <a:headEnd/>
              <a:tailEnd/>
            </a:ln>
          </p:spPr>
          <p:txBody>
            <a:bodyPr/>
            <a:lstStyle/>
            <a:p>
              <a:endParaRPr lang="en-US"/>
            </a:p>
          </p:txBody>
        </p:sp>
        <p:sp>
          <p:nvSpPr>
            <p:cNvPr id="471" name="Rectangle 85"/>
            <p:cNvSpPr>
              <a:spLocks noChangeArrowheads="1"/>
            </p:cNvSpPr>
            <p:nvPr/>
          </p:nvSpPr>
          <p:spPr bwMode="auto">
            <a:xfrm>
              <a:off x="4792663" y="1882775"/>
              <a:ext cx="63500" cy="298450"/>
            </a:xfrm>
            <a:prstGeom prst="rect">
              <a:avLst/>
            </a:prstGeom>
            <a:solidFill>
              <a:srgbClr val="000000"/>
            </a:solidFill>
            <a:ln w="9525">
              <a:noFill/>
              <a:miter lim="800000"/>
              <a:headEnd/>
              <a:tailEnd/>
            </a:ln>
          </p:spPr>
          <p:txBody>
            <a:bodyPr/>
            <a:lstStyle/>
            <a:p>
              <a:endParaRPr lang="en-US"/>
            </a:p>
          </p:txBody>
        </p:sp>
        <p:sp>
          <p:nvSpPr>
            <p:cNvPr id="472" name="Rectangle 87"/>
            <p:cNvSpPr>
              <a:spLocks noChangeArrowheads="1"/>
            </p:cNvSpPr>
            <p:nvPr/>
          </p:nvSpPr>
          <p:spPr bwMode="auto">
            <a:xfrm>
              <a:off x="5033963" y="1882775"/>
              <a:ext cx="63500" cy="1588"/>
            </a:xfrm>
            <a:prstGeom prst="rect">
              <a:avLst/>
            </a:prstGeom>
            <a:solidFill>
              <a:srgbClr val="000000"/>
            </a:solidFill>
            <a:ln w="9525">
              <a:noFill/>
              <a:miter lim="800000"/>
              <a:headEnd/>
              <a:tailEnd/>
            </a:ln>
          </p:spPr>
          <p:txBody>
            <a:bodyPr/>
            <a:lstStyle/>
            <a:p>
              <a:endParaRPr lang="en-US"/>
            </a:p>
          </p:txBody>
        </p:sp>
        <p:sp>
          <p:nvSpPr>
            <p:cNvPr id="473" name="Rectangle 88"/>
            <p:cNvSpPr>
              <a:spLocks noChangeArrowheads="1"/>
            </p:cNvSpPr>
            <p:nvPr/>
          </p:nvSpPr>
          <p:spPr bwMode="auto">
            <a:xfrm>
              <a:off x="5033963" y="1882775"/>
              <a:ext cx="63500" cy="1588"/>
            </a:xfrm>
            <a:prstGeom prst="rect">
              <a:avLst/>
            </a:prstGeom>
            <a:noFill/>
            <a:ln w="0">
              <a:solidFill>
                <a:srgbClr val="000000"/>
              </a:solidFill>
              <a:miter lim="800000"/>
              <a:headEnd/>
              <a:tailEnd/>
            </a:ln>
          </p:spPr>
          <p:txBody>
            <a:bodyPr/>
            <a:lstStyle/>
            <a:p>
              <a:endParaRPr lang="en-US"/>
            </a:p>
          </p:txBody>
        </p:sp>
        <p:sp>
          <p:nvSpPr>
            <p:cNvPr id="474" name="Rectangle 89"/>
            <p:cNvSpPr>
              <a:spLocks noChangeArrowheads="1"/>
            </p:cNvSpPr>
            <p:nvPr/>
          </p:nvSpPr>
          <p:spPr bwMode="auto">
            <a:xfrm>
              <a:off x="5275263" y="1882775"/>
              <a:ext cx="57150" cy="450850"/>
            </a:xfrm>
            <a:prstGeom prst="rect">
              <a:avLst/>
            </a:prstGeom>
            <a:solidFill>
              <a:srgbClr val="000000"/>
            </a:solidFill>
            <a:ln w="9525">
              <a:noFill/>
              <a:miter lim="800000"/>
              <a:headEnd/>
              <a:tailEnd/>
            </a:ln>
          </p:spPr>
          <p:txBody>
            <a:bodyPr/>
            <a:lstStyle/>
            <a:p>
              <a:endParaRPr lang="en-US"/>
            </a:p>
          </p:txBody>
        </p:sp>
        <p:sp>
          <p:nvSpPr>
            <p:cNvPr id="475" name="Rectangle 91"/>
            <p:cNvSpPr>
              <a:spLocks noChangeArrowheads="1"/>
            </p:cNvSpPr>
            <p:nvPr/>
          </p:nvSpPr>
          <p:spPr bwMode="auto">
            <a:xfrm>
              <a:off x="5516563" y="1882775"/>
              <a:ext cx="57150" cy="596900"/>
            </a:xfrm>
            <a:prstGeom prst="rect">
              <a:avLst/>
            </a:prstGeom>
            <a:solidFill>
              <a:srgbClr val="000000"/>
            </a:solidFill>
            <a:ln w="9525">
              <a:noFill/>
              <a:miter lim="800000"/>
              <a:headEnd/>
              <a:tailEnd/>
            </a:ln>
          </p:spPr>
          <p:txBody>
            <a:bodyPr/>
            <a:lstStyle/>
            <a:p>
              <a:endParaRPr lang="en-US"/>
            </a:p>
          </p:txBody>
        </p:sp>
        <p:sp>
          <p:nvSpPr>
            <p:cNvPr id="476" name="Rectangle 93"/>
            <p:cNvSpPr>
              <a:spLocks noChangeArrowheads="1"/>
            </p:cNvSpPr>
            <p:nvPr/>
          </p:nvSpPr>
          <p:spPr bwMode="auto">
            <a:xfrm>
              <a:off x="4096041" y="620713"/>
              <a:ext cx="1391407" cy="169277"/>
            </a:xfrm>
            <a:prstGeom prst="rect">
              <a:avLst/>
            </a:prstGeom>
            <a:noFill/>
            <a:ln w="9525">
              <a:noFill/>
              <a:miter lim="800000"/>
              <a:headEnd/>
              <a:tailEnd/>
            </a:ln>
          </p:spPr>
          <p:txBody>
            <a:bodyPr wrap="none" lIns="0" tIns="0" rIns="0" bIns="0">
              <a:spAutoFit/>
            </a:bodyPr>
            <a:lstStyle/>
            <a:p>
              <a:r>
                <a:rPr lang="en-GB" sz="1100" b="0" dirty="0">
                  <a:solidFill>
                    <a:srgbClr val="000000"/>
                  </a:solidFill>
                  <a:latin typeface="Arial Narrow" pitchFamily="34" charset="0"/>
                </a:rPr>
                <a:t>True and MAP connections</a:t>
              </a:r>
              <a:endParaRPr lang="en-GB" dirty="0"/>
            </a:p>
          </p:txBody>
        </p:sp>
        <p:sp>
          <p:nvSpPr>
            <p:cNvPr id="477" name="Rectangle 243"/>
            <p:cNvSpPr>
              <a:spLocks noChangeArrowheads="1"/>
            </p:cNvSpPr>
            <p:nvPr/>
          </p:nvSpPr>
          <p:spPr bwMode="auto">
            <a:xfrm>
              <a:off x="4072635" y="3236913"/>
              <a:ext cx="1322476" cy="153888"/>
            </a:xfrm>
            <a:prstGeom prst="rect">
              <a:avLst/>
            </a:prstGeom>
            <a:noFill/>
            <a:ln w="9525">
              <a:noFill/>
              <a:miter lim="800000"/>
              <a:headEnd/>
              <a:tailEnd/>
            </a:ln>
          </p:spPr>
          <p:txBody>
            <a:bodyPr wrap="none" lIns="0" tIns="0" rIns="0" bIns="0">
              <a:spAutoFit/>
            </a:bodyPr>
            <a:lstStyle/>
            <a:p>
              <a:r>
                <a:rPr lang="en-GB" sz="1000" b="0" dirty="0">
                  <a:solidFill>
                    <a:srgbClr val="000000"/>
                  </a:solidFill>
                  <a:latin typeface="Arial Narrow" pitchFamily="34" charset="0"/>
                </a:rPr>
                <a:t>Extrinsic coupling parameter</a:t>
              </a:r>
              <a:endParaRPr lang="en-GB" sz="1000" dirty="0"/>
            </a:p>
          </p:txBody>
        </p:sp>
        <p:sp>
          <p:nvSpPr>
            <p:cNvPr id="478" name="Line 66"/>
            <p:cNvSpPr>
              <a:spLocks noChangeShapeType="1"/>
            </p:cNvSpPr>
            <p:nvPr/>
          </p:nvSpPr>
          <p:spPr bwMode="auto">
            <a:xfrm flipV="1">
              <a:off x="3630613" y="2187575"/>
              <a:ext cx="0" cy="800100"/>
            </a:xfrm>
            <a:prstGeom prst="line">
              <a:avLst/>
            </a:prstGeom>
            <a:noFill/>
            <a:ln w="31750">
              <a:solidFill>
                <a:srgbClr val="FF3300"/>
              </a:solidFill>
              <a:round/>
              <a:headEnd/>
              <a:tailEnd/>
            </a:ln>
          </p:spPr>
          <p:txBody>
            <a:bodyPr/>
            <a:lstStyle/>
            <a:p>
              <a:endParaRPr lang="en-GB"/>
            </a:p>
          </p:txBody>
        </p:sp>
        <p:sp>
          <p:nvSpPr>
            <p:cNvPr id="479" name="Line 67"/>
            <p:cNvSpPr>
              <a:spLocks noChangeShapeType="1"/>
            </p:cNvSpPr>
            <p:nvPr/>
          </p:nvSpPr>
          <p:spPr bwMode="auto">
            <a:xfrm flipV="1">
              <a:off x="3865563" y="1216025"/>
              <a:ext cx="0" cy="1244600"/>
            </a:xfrm>
            <a:prstGeom prst="line">
              <a:avLst/>
            </a:prstGeom>
            <a:noFill/>
            <a:ln w="31750">
              <a:solidFill>
                <a:srgbClr val="FF3300"/>
              </a:solidFill>
              <a:round/>
              <a:headEnd/>
              <a:tailEnd/>
            </a:ln>
          </p:spPr>
          <p:txBody>
            <a:bodyPr/>
            <a:lstStyle/>
            <a:p>
              <a:endParaRPr lang="en-GB"/>
            </a:p>
          </p:txBody>
        </p:sp>
        <p:sp>
          <p:nvSpPr>
            <p:cNvPr id="480" name="Line 68"/>
            <p:cNvSpPr>
              <a:spLocks noChangeShapeType="1"/>
            </p:cNvSpPr>
            <p:nvPr/>
          </p:nvSpPr>
          <p:spPr bwMode="auto">
            <a:xfrm flipV="1">
              <a:off x="4106863" y="1127125"/>
              <a:ext cx="0" cy="1543050"/>
            </a:xfrm>
            <a:prstGeom prst="line">
              <a:avLst/>
            </a:prstGeom>
            <a:noFill/>
            <a:ln w="31750">
              <a:solidFill>
                <a:srgbClr val="FF3300"/>
              </a:solidFill>
              <a:round/>
              <a:headEnd/>
              <a:tailEnd/>
            </a:ln>
          </p:spPr>
          <p:txBody>
            <a:bodyPr/>
            <a:lstStyle/>
            <a:p>
              <a:endParaRPr lang="en-GB"/>
            </a:p>
          </p:txBody>
        </p:sp>
        <p:sp>
          <p:nvSpPr>
            <p:cNvPr id="481" name="Line 69"/>
            <p:cNvSpPr>
              <a:spLocks noChangeShapeType="1"/>
            </p:cNvSpPr>
            <p:nvPr/>
          </p:nvSpPr>
          <p:spPr bwMode="auto">
            <a:xfrm flipV="1">
              <a:off x="4348163" y="974725"/>
              <a:ext cx="0" cy="1720850"/>
            </a:xfrm>
            <a:prstGeom prst="line">
              <a:avLst/>
            </a:prstGeom>
            <a:noFill/>
            <a:ln w="31750">
              <a:solidFill>
                <a:srgbClr val="FF3300"/>
              </a:solidFill>
              <a:round/>
              <a:headEnd/>
              <a:tailEnd/>
            </a:ln>
          </p:spPr>
          <p:txBody>
            <a:bodyPr/>
            <a:lstStyle/>
            <a:p>
              <a:endParaRPr lang="en-GB"/>
            </a:p>
          </p:txBody>
        </p:sp>
        <p:sp>
          <p:nvSpPr>
            <p:cNvPr id="482" name="Line 70"/>
            <p:cNvSpPr>
              <a:spLocks noChangeShapeType="1"/>
            </p:cNvSpPr>
            <p:nvPr/>
          </p:nvSpPr>
          <p:spPr bwMode="auto">
            <a:xfrm flipV="1">
              <a:off x="4589463" y="2168525"/>
              <a:ext cx="0" cy="819150"/>
            </a:xfrm>
            <a:prstGeom prst="line">
              <a:avLst/>
            </a:prstGeom>
            <a:noFill/>
            <a:ln w="31750">
              <a:solidFill>
                <a:srgbClr val="FF3300"/>
              </a:solidFill>
              <a:round/>
              <a:headEnd/>
              <a:tailEnd/>
            </a:ln>
          </p:spPr>
          <p:txBody>
            <a:bodyPr/>
            <a:lstStyle/>
            <a:p>
              <a:endParaRPr lang="en-GB"/>
            </a:p>
          </p:txBody>
        </p:sp>
        <p:sp>
          <p:nvSpPr>
            <p:cNvPr id="483" name="Line 71"/>
            <p:cNvSpPr>
              <a:spLocks noChangeShapeType="1"/>
            </p:cNvSpPr>
            <p:nvPr/>
          </p:nvSpPr>
          <p:spPr bwMode="auto">
            <a:xfrm flipV="1">
              <a:off x="4824413" y="1152525"/>
              <a:ext cx="0" cy="1504950"/>
            </a:xfrm>
            <a:prstGeom prst="line">
              <a:avLst/>
            </a:prstGeom>
            <a:noFill/>
            <a:ln w="31750">
              <a:solidFill>
                <a:srgbClr val="FF3300"/>
              </a:solidFill>
              <a:round/>
              <a:headEnd/>
              <a:tailEnd/>
            </a:ln>
          </p:spPr>
          <p:txBody>
            <a:bodyPr/>
            <a:lstStyle/>
            <a:p>
              <a:endParaRPr lang="en-GB"/>
            </a:p>
          </p:txBody>
        </p:sp>
        <p:sp>
          <p:nvSpPr>
            <p:cNvPr id="484" name="Line 72"/>
            <p:cNvSpPr>
              <a:spLocks noChangeShapeType="1"/>
            </p:cNvSpPr>
            <p:nvPr/>
          </p:nvSpPr>
          <p:spPr bwMode="auto">
            <a:xfrm flipV="1">
              <a:off x="5065713" y="860425"/>
              <a:ext cx="0" cy="2152650"/>
            </a:xfrm>
            <a:prstGeom prst="line">
              <a:avLst/>
            </a:prstGeom>
            <a:noFill/>
            <a:ln w="31750">
              <a:solidFill>
                <a:srgbClr val="FF3300"/>
              </a:solidFill>
              <a:round/>
              <a:headEnd/>
              <a:tailEnd/>
            </a:ln>
          </p:spPr>
          <p:txBody>
            <a:bodyPr/>
            <a:lstStyle/>
            <a:p>
              <a:endParaRPr lang="en-GB"/>
            </a:p>
          </p:txBody>
        </p:sp>
        <p:sp>
          <p:nvSpPr>
            <p:cNvPr id="485" name="Line 73"/>
            <p:cNvSpPr>
              <a:spLocks noChangeShapeType="1"/>
            </p:cNvSpPr>
            <p:nvPr/>
          </p:nvSpPr>
          <p:spPr bwMode="auto">
            <a:xfrm flipV="1">
              <a:off x="5307013" y="1209675"/>
              <a:ext cx="0" cy="1498600"/>
            </a:xfrm>
            <a:prstGeom prst="line">
              <a:avLst/>
            </a:prstGeom>
            <a:noFill/>
            <a:ln w="31750">
              <a:solidFill>
                <a:srgbClr val="FF3300"/>
              </a:solidFill>
              <a:round/>
              <a:headEnd/>
              <a:tailEnd/>
            </a:ln>
          </p:spPr>
          <p:txBody>
            <a:bodyPr/>
            <a:lstStyle/>
            <a:p>
              <a:endParaRPr lang="en-GB"/>
            </a:p>
          </p:txBody>
        </p:sp>
        <p:sp>
          <p:nvSpPr>
            <p:cNvPr id="486" name="Line 74"/>
            <p:cNvSpPr>
              <a:spLocks noChangeShapeType="1"/>
            </p:cNvSpPr>
            <p:nvPr/>
          </p:nvSpPr>
          <p:spPr bwMode="auto">
            <a:xfrm flipV="1">
              <a:off x="5541963" y="2162175"/>
              <a:ext cx="0" cy="812800"/>
            </a:xfrm>
            <a:prstGeom prst="line">
              <a:avLst/>
            </a:prstGeom>
            <a:noFill/>
            <a:ln w="31750">
              <a:solidFill>
                <a:srgbClr val="FF3300"/>
              </a:solidFill>
              <a:round/>
              <a:headEnd/>
              <a:tailEnd/>
            </a:ln>
          </p:spPr>
          <p:txBody>
            <a:bodyPr/>
            <a:lstStyle/>
            <a:p>
              <a:endParaRPr lang="en-GB"/>
            </a:p>
          </p:txBody>
        </p:sp>
      </p:grpSp>
      <p:grpSp>
        <p:nvGrpSpPr>
          <p:cNvPr id="854" name="Group 853"/>
          <p:cNvGrpSpPr/>
          <p:nvPr/>
        </p:nvGrpSpPr>
        <p:grpSpPr>
          <a:xfrm>
            <a:off x="558867" y="1281465"/>
            <a:ext cx="3989446" cy="4597301"/>
            <a:chOff x="2500257" y="920750"/>
            <a:chExt cx="3989444" cy="4597301"/>
          </a:xfrm>
        </p:grpSpPr>
        <p:sp>
          <p:nvSpPr>
            <p:cNvPr id="855" name="Rectangle 8"/>
            <p:cNvSpPr>
              <a:spLocks noChangeArrowheads="1"/>
            </p:cNvSpPr>
            <p:nvPr/>
          </p:nvSpPr>
          <p:spPr bwMode="auto">
            <a:xfrm>
              <a:off x="2679700" y="1106488"/>
              <a:ext cx="1633538" cy="1625600"/>
            </a:xfrm>
            <a:prstGeom prst="rect">
              <a:avLst/>
            </a:prstGeom>
            <a:noFill/>
            <a:ln w="0">
              <a:solidFill>
                <a:srgbClr val="FFFFFF"/>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56" name="Line 9"/>
            <p:cNvSpPr>
              <a:spLocks noChangeShapeType="1"/>
            </p:cNvSpPr>
            <p:nvPr/>
          </p:nvSpPr>
          <p:spPr bwMode="auto">
            <a:xfrm>
              <a:off x="2679700" y="2732088"/>
              <a:ext cx="1633538" cy="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57" name="Line 10"/>
            <p:cNvSpPr>
              <a:spLocks noChangeShapeType="1"/>
            </p:cNvSpPr>
            <p:nvPr/>
          </p:nvSpPr>
          <p:spPr bwMode="auto">
            <a:xfrm flipV="1">
              <a:off x="2679700" y="1106488"/>
              <a:ext cx="0" cy="162560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58" name="Line 11"/>
            <p:cNvSpPr>
              <a:spLocks noChangeShapeType="1"/>
            </p:cNvSpPr>
            <p:nvPr/>
          </p:nvSpPr>
          <p:spPr bwMode="auto">
            <a:xfrm flipV="1">
              <a:off x="2998788" y="2713038"/>
              <a:ext cx="0" cy="1905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59" name="Rectangle 12"/>
            <p:cNvSpPr>
              <a:spLocks noChangeArrowheads="1"/>
            </p:cNvSpPr>
            <p:nvPr/>
          </p:nvSpPr>
          <p:spPr bwMode="auto">
            <a:xfrm>
              <a:off x="2959880" y="2757488"/>
              <a:ext cx="83356"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50</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860" name="Line 13"/>
            <p:cNvSpPr>
              <a:spLocks noChangeShapeType="1"/>
            </p:cNvSpPr>
            <p:nvPr/>
          </p:nvSpPr>
          <p:spPr bwMode="auto">
            <a:xfrm flipV="1">
              <a:off x="3316288" y="2713038"/>
              <a:ext cx="0" cy="1905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61" name="Rectangle 14"/>
            <p:cNvSpPr>
              <a:spLocks noChangeArrowheads="1"/>
            </p:cNvSpPr>
            <p:nvPr/>
          </p:nvSpPr>
          <p:spPr bwMode="auto">
            <a:xfrm>
              <a:off x="3257930" y="2757488"/>
              <a:ext cx="125034"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100</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862" name="Line 15"/>
            <p:cNvSpPr>
              <a:spLocks noChangeShapeType="1"/>
            </p:cNvSpPr>
            <p:nvPr/>
          </p:nvSpPr>
          <p:spPr bwMode="auto">
            <a:xfrm flipV="1">
              <a:off x="3633788" y="2713038"/>
              <a:ext cx="0" cy="1905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63" name="Rectangle 16"/>
            <p:cNvSpPr>
              <a:spLocks noChangeArrowheads="1"/>
            </p:cNvSpPr>
            <p:nvPr/>
          </p:nvSpPr>
          <p:spPr bwMode="auto">
            <a:xfrm>
              <a:off x="3575429" y="2757488"/>
              <a:ext cx="125034"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150</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864" name="Line 17"/>
            <p:cNvSpPr>
              <a:spLocks noChangeShapeType="1"/>
            </p:cNvSpPr>
            <p:nvPr/>
          </p:nvSpPr>
          <p:spPr bwMode="auto">
            <a:xfrm flipV="1">
              <a:off x="3951288" y="2713038"/>
              <a:ext cx="0" cy="1905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65" name="Rectangle 18"/>
            <p:cNvSpPr>
              <a:spLocks noChangeArrowheads="1"/>
            </p:cNvSpPr>
            <p:nvPr/>
          </p:nvSpPr>
          <p:spPr bwMode="auto">
            <a:xfrm>
              <a:off x="3892929" y="2757488"/>
              <a:ext cx="125034"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200</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866" name="Line 19"/>
            <p:cNvSpPr>
              <a:spLocks noChangeShapeType="1"/>
            </p:cNvSpPr>
            <p:nvPr/>
          </p:nvSpPr>
          <p:spPr bwMode="auto">
            <a:xfrm flipV="1">
              <a:off x="4268788" y="2713038"/>
              <a:ext cx="0" cy="1905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67" name="Rectangle 20"/>
            <p:cNvSpPr>
              <a:spLocks noChangeArrowheads="1"/>
            </p:cNvSpPr>
            <p:nvPr/>
          </p:nvSpPr>
          <p:spPr bwMode="auto">
            <a:xfrm>
              <a:off x="4210429" y="2757488"/>
              <a:ext cx="125034"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250</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868" name="Line 21"/>
            <p:cNvSpPr>
              <a:spLocks noChangeShapeType="1"/>
            </p:cNvSpPr>
            <p:nvPr/>
          </p:nvSpPr>
          <p:spPr bwMode="auto">
            <a:xfrm>
              <a:off x="2679700" y="2732088"/>
              <a:ext cx="19050" cy="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69" name="Rectangle 22"/>
            <p:cNvSpPr>
              <a:spLocks noChangeArrowheads="1"/>
            </p:cNvSpPr>
            <p:nvPr/>
          </p:nvSpPr>
          <p:spPr bwMode="auto">
            <a:xfrm>
              <a:off x="2538760" y="2681288"/>
              <a:ext cx="128240"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-1.5</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870" name="Line 23"/>
            <p:cNvSpPr>
              <a:spLocks noChangeShapeType="1"/>
            </p:cNvSpPr>
            <p:nvPr/>
          </p:nvSpPr>
          <p:spPr bwMode="auto">
            <a:xfrm>
              <a:off x="2679700" y="2459038"/>
              <a:ext cx="19050" cy="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71" name="Rectangle 24"/>
            <p:cNvSpPr>
              <a:spLocks noChangeArrowheads="1"/>
            </p:cNvSpPr>
            <p:nvPr/>
          </p:nvSpPr>
          <p:spPr bwMode="auto">
            <a:xfrm>
              <a:off x="2596515" y="2408238"/>
              <a:ext cx="65723"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-1</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872" name="Line 25"/>
            <p:cNvSpPr>
              <a:spLocks noChangeShapeType="1"/>
            </p:cNvSpPr>
            <p:nvPr/>
          </p:nvSpPr>
          <p:spPr bwMode="auto">
            <a:xfrm>
              <a:off x="2679700" y="2192338"/>
              <a:ext cx="19050" cy="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73" name="Rectangle 26"/>
            <p:cNvSpPr>
              <a:spLocks noChangeArrowheads="1"/>
            </p:cNvSpPr>
            <p:nvPr/>
          </p:nvSpPr>
          <p:spPr bwMode="auto">
            <a:xfrm>
              <a:off x="2538760" y="2141538"/>
              <a:ext cx="128240"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-0.5</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874" name="Line 27"/>
            <p:cNvSpPr>
              <a:spLocks noChangeShapeType="1"/>
            </p:cNvSpPr>
            <p:nvPr/>
          </p:nvSpPr>
          <p:spPr bwMode="auto">
            <a:xfrm>
              <a:off x="2679700" y="1919288"/>
              <a:ext cx="19050" cy="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75" name="Rectangle 28"/>
            <p:cNvSpPr>
              <a:spLocks noChangeArrowheads="1"/>
            </p:cNvSpPr>
            <p:nvPr/>
          </p:nvSpPr>
          <p:spPr bwMode="auto">
            <a:xfrm>
              <a:off x="2622147" y="1868488"/>
              <a:ext cx="41678"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0</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876" name="Line 29"/>
            <p:cNvSpPr>
              <a:spLocks noChangeShapeType="1"/>
            </p:cNvSpPr>
            <p:nvPr/>
          </p:nvSpPr>
          <p:spPr bwMode="auto">
            <a:xfrm>
              <a:off x="2679700" y="1646238"/>
              <a:ext cx="19050" cy="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77" name="Rectangle 30"/>
            <p:cNvSpPr>
              <a:spLocks noChangeArrowheads="1"/>
            </p:cNvSpPr>
            <p:nvPr/>
          </p:nvSpPr>
          <p:spPr bwMode="auto">
            <a:xfrm>
              <a:off x="2564392" y="1595438"/>
              <a:ext cx="104195"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0.5</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878" name="Line 31"/>
            <p:cNvSpPr>
              <a:spLocks noChangeShapeType="1"/>
            </p:cNvSpPr>
            <p:nvPr/>
          </p:nvSpPr>
          <p:spPr bwMode="auto">
            <a:xfrm>
              <a:off x="2679700" y="1379538"/>
              <a:ext cx="19050" cy="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79" name="Rectangle 32"/>
            <p:cNvSpPr>
              <a:spLocks noChangeArrowheads="1"/>
            </p:cNvSpPr>
            <p:nvPr/>
          </p:nvSpPr>
          <p:spPr bwMode="auto">
            <a:xfrm>
              <a:off x="2622147" y="1328738"/>
              <a:ext cx="41678"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1</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880" name="Line 33"/>
            <p:cNvSpPr>
              <a:spLocks noChangeShapeType="1"/>
            </p:cNvSpPr>
            <p:nvPr/>
          </p:nvSpPr>
          <p:spPr bwMode="auto">
            <a:xfrm>
              <a:off x="2679700" y="1106488"/>
              <a:ext cx="19050" cy="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81" name="Rectangle 34"/>
            <p:cNvSpPr>
              <a:spLocks noChangeArrowheads="1"/>
            </p:cNvSpPr>
            <p:nvPr/>
          </p:nvSpPr>
          <p:spPr bwMode="auto">
            <a:xfrm>
              <a:off x="2564392" y="1055688"/>
              <a:ext cx="104195"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1.5</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882" name="Freeform 35"/>
            <p:cNvSpPr>
              <a:spLocks/>
            </p:cNvSpPr>
            <p:nvPr/>
          </p:nvSpPr>
          <p:spPr bwMode="auto">
            <a:xfrm>
              <a:off x="2679700" y="1855788"/>
              <a:ext cx="814388" cy="127000"/>
            </a:xfrm>
            <a:custGeom>
              <a:avLst/>
              <a:gdLst>
                <a:gd name="T0" fmla="*/ 30241892 w 513"/>
                <a:gd name="T1" fmla="*/ 90725615 h 80"/>
                <a:gd name="T2" fmla="*/ 60483783 w 513"/>
                <a:gd name="T3" fmla="*/ 50403118 h 80"/>
                <a:gd name="T4" fmla="*/ 90725662 w 513"/>
                <a:gd name="T5" fmla="*/ 110886882 h 80"/>
                <a:gd name="T6" fmla="*/ 120967566 w 513"/>
                <a:gd name="T7" fmla="*/ 181451230 h 80"/>
                <a:gd name="T8" fmla="*/ 151209445 w 513"/>
                <a:gd name="T9" fmla="*/ 191531852 h 80"/>
                <a:gd name="T10" fmla="*/ 181451325 w 513"/>
                <a:gd name="T11" fmla="*/ 30241876 h 80"/>
                <a:gd name="T12" fmla="*/ 211693253 w 513"/>
                <a:gd name="T13" fmla="*/ 80644994 h 80"/>
                <a:gd name="T14" fmla="*/ 241935133 w 513"/>
                <a:gd name="T15" fmla="*/ 50403118 h 80"/>
                <a:gd name="T16" fmla="*/ 272177012 w 513"/>
                <a:gd name="T17" fmla="*/ 70564373 h 80"/>
                <a:gd name="T18" fmla="*/ 302418891 w 513"/>
                <a:gd name="T19" fmla="*/ 0 h 80"/>
                <a:gd name="T20" fmla="*/ 335181720 w 513"/>
                <a:gd name="T21" fmla="*/ 110886882 h 80"/>
                <a:gd name="T22" fmla="*/ 365423600 w 513"/>
                <a:gd name="T23" fmla="*/ 40322497 h 80"/>
                <a:gd name="T24" fmla="*/ 395665479 w 513"/>
                <a:gd name="T25" fmla="*/ 80644994 h 80"/>
                <a:gd name="T26" fmla="*/ 425907457 w 513"/>
                <a:gd name="T27" fmla="*/ 120967503 h 80"/>
                <a:gd name="T28" fmla="*/ 456149336 w 513"/>
                <a:gd name="T29" fmla="*/ 110886882 h 80"/>
                <a:gd name="T30" fmla="*/ 486391216 w 513"/>
                <a:gd name="T31" fmla="*/ 70564373 h 80"/>
                <a:gd name="T32" fmla="*/ 516633095 w 513"/>
                <a:gd name="T33" fmla="*/ 90725615 h 80"/>
                <a:gd name="T34" fmla="*/ 546874974 w 513"/>
                <a:gd name="T35" fmla="*/ 141128746 h 80"/>
                <a:gd name="T36" fmla="*/ 577116853 w 513"/>
                <a:gd name="T37" fmla="*/ 141128746 h 80"/>
                <a:gd name="T38" fmla="*/ 607358732 w 513"/>
                <a:gd name="T39" fmla="*/ 40322497 h 80"/>
                <a:gd name="T40" fmla="*/ 637600611 w 513"/>
                <a:gd name="T41" fmla="*/ 10080624 h 80"/>
                <a:gd name="T42" fmla="*/ 667842491 w 513"/>
                <a:gd name="T43" fmla="*/ 100806236 h 80"/>
                <a:gd name="T44" fmla="*/ 698084370 w 513"/>
                <a:gd name="T45" fmla="*/ 120967503 h 80"/>
                <a:gd name="T46" fmla="*/ 728326249 w 513"/>
                <a:gd name="T47" fmla="*/ 100806236 h 80"/>
                <a:gd name="T48" fmla="*/ 758568128 w 513"/>
                <a:gd name="T49" fmla="*/ 110886882 h 80"/>
                <a:gd name="T50" fmla="*/ 788810007 w 513"/>
                <a:gd name="T51" fmla="*/ 30241876 h 80"/>
                <a:gd name="T52" fmla="*/ 819051887 w 513"/>
                <a:gd name="T53" fmla="*/ 60483752 h 80"/>
                <a:gd name="T54" fmla="*/ 849293964 w 513"/>
                <a:gd name="T55" fmla="*/ 60483752 h 80"/>
                <a:gd name="T56" fmla="*/ 879535843 w 513"/>
                <a:gd name="T57" fmla="*/ 151209367 h 80"/>
                <a:gd name="T58" fmla="*/ 909777722 w 513"/>
                <a:gd name="T59" fmla="*/ 110886882 h 80"/>
                <a:gd name="T60" fmla="*/ 940019602 w 513"/>
                <a:gd name="T61" fmla="*/ 181451230 h 80"/>
                <a:gd name="T62" fmla="*/ 970261481 w 513"/>
                <a:gd name="T63" fmla="*/ 110886882 h 80"/>
                <a:gd name="T64" fmla="*/ 1000503360 w 513"/>
                <a:gd name="T65" fmla="*/ 151209367 h 80"/>
                <a:gd name="T66" fmla="*/ 1030745239 w 513"/>
                <a:gd name="T67" fmla="*/ 120967503 h 80"/>
                <a:gd name="T68" fmla="*/ 1060987118 w 513"/>
                <a:gd name="T69" fmla="*/ 90725615 h 80"/>
                <a:gd name="T70" fmla="*/ 1091228998 w 513"/>
                <a:gd name="T71" fmla="*/ 151209367 h 80"/>
                <a:gd name="T72" fmla="*/ 1121470877 w 513"/>
                <a:gd name="T73" fmla="*/ 70564373 h 80"/>
                <a:gd name="T74" fmla="*/ 1151712756 w 513"/>
                <a:gd name="T75" fmla="*/ 50403118 h 80"/>
                <a:gd name="T76" fmla="*/ 1181954635 w 513"/>
                <a:gd name="T77" fmla="*/ 100806236 h 80"/>
                <a:gd name="T78" fmla="*/ 1212196514 w 513"/>
                <a:gd name="T79" fmla="*/ 110886882 h 80"/>
                <a:gd name="T80" fmla="*/ 1242438393 w 513"/>
                <a:gd name="T81" fmla="*/ 171370609 h 80"/>
                <a:gd name="T82" fmla="*/ 1272680273 w 513"/>
                <a:gd name="T83" fmla="*/ 60483752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0"/>
                <a:gd name="T128" fmla="*/ 513 w 513"/>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0">
                  <a:moveTo>
                    <a:pt x="0" y="60"/>
                  </a:moveTo>
                  <a:lnTo>
                    <a:pt x="8" y="48"/>
                  </a:lnTo>
                  <a:lnTo>
                    <a:pt x="12" y="36"/>
                  </a:lnTo>
                  <a:lnTo>
                    <a:pt x="16" y="48"/>
                  </a:lnTo>
                  <a:lnTo>
                    <a:pt x="20" y="24"/>
                  </a:lnTo>
                  <a:lnTo>
                    <a:pt x="24" y="20"/>
                  </a:lnTo>
                  <a:lnTo>
                    <a:pt x="28" y="52"/>
                  </a:lnTo>
                  <a:lnTo>
                    <a:pt x="32" y="40"/>
                  </a:lnTo>
                  <a:lnTo>
                    <a:pt x="36" y="44"/>
                  </a:lnTo>
                  <a:lnTo>
                    <a:pt x="40" y="32"/>
                  </a:lnTo>
                  <a:lnTo>
                    <a:pt x="44" y="76"/>
                  </a:lnTo>
                  <a:lnTo>
                    <a:pt x="48" y="72"/>
                  </a:lnTo>
                  <a:lnTo>
                    <a:pt x="52" y="12"/>
                  </a:lnTo>
                  <a:lnTo>
                    <a:pt x="56" y="64"/>
                  </a:lnTo>
                  <a:lnTo>
                    <a:pt x="60" y="76"/>
                  </a:lnTo>
                  <a:lnTo>
                    <a:pt x="64" y="36"/>
                  </a:lnTo>
                  <a:lnTo>
                    <a:pt x="68" y="56"/>
                  </a:lnTo>
                  <a:lnTo>
                    <a:pt x="72" y="12"/>
                  </a:lnTo>
                  <a:lnTo>
                    <a:pt x="76" y="32"/>
                  </a:lnTo>
                  <a:lnTo>
                    <a:pt x="80" y="24"/>
                  </a:lnTo>
                  <a:lnTo>
                    <a:pt x="84" y="32"/>
                  </a:lnTo>
                  <a:lnTo>
                    <a:pt x="88" y="48"/>
                  </a:lnTo>
                  <a:lnTo>
                    <a:pt x="92" y="24"/>
                  </a:lnTo>
                  <a:lnTo>
                    <a:pt x="96" y="20"/>
                  </a:lnTo>
                  <a:lnTo>
                    <a:pt x="100" y="40"/>
                  </a:lnTo>
                  <a:lnTo>
                    <a:pt x="104" y="40"/>
                  </a:lnTo>
                  <a:lnTo>
                    <a:pt x="108" y="28"/>
                  </a:lnTo>
                  <a:lnTo>
                    <a:pt x="112" y="12"/>
                  </a:lnTo>
                  <a:lnTo>
                    <a:pt x="116" y="12"/>
                  </a:lnTo>
                  <a:lnTo>
                    <a:pt x="120" y="0"/>
                  </a:lnTo>
                  <a:lnTo>
                    <a:pt x="125" y="40"/>
                  </a:lnTo>
                  <a:lnTo>
                    <a:pt x="129" y="32"/>
                  </a:lnTo>
                  <a:lnTo>
                    <a:pt x="133" y="44"/>
                  </a:lnTo>
                  <a:lnTo>
                    <a:pt x="137" y="20"/>
                  </a:lnTo>
                  <a:lnTo>
                    <a:pt x="141" y="60"/>
                  </a:lnTo>
                  <a:lnTo>
                    <a:pt x="145" y="16"/>
                  </a:lnTo>
                  <a:lnTo>
                    <a:pt x="149" y="44"/>
                  </a:lnTo>
                  <a:lnTo>
                    <a:pt x="153" y="60"/>
                  </a:lnTo>
                  <a:lnTo>
                    <a:pt x="157" y="32"/>
                  </a:lnTo>
                  <a:lnTo>
                    <a:pt x="161" y="16"/>
                  </a:lnTo>
                  <a:lnTo>
                    <a:pt x="165" y="60"/>
                  </a:lnTo>
                  <a:lnTo>
                    <a:pt x="169" y="48"/>
                  </a:lnTo>
                  <a:lnTo>
                    <a:pt x="173" y="60"/>
                  </a:lnTo>
                  <a:lnTo>
                    <a:pt x="177" y="40"/>
                  </a:lnTo>
                  <a:lnTo>
                    <a:pt x="181" y="44"/>
                  </a:lnTo>
                  <a:lnTo>
                    <a:pt x="185" y="24"/>
                  </a:lnTo>
                  <a:lnTo>
                    <a:pt x="189" y="40"/>
                  </a:lnTo>
                  <a:lnTo>
                    <a:pt x="193" y="28"/>
                  </a:lnTo>
                  <a:lnTo>
                    <a:pt x="197" y="12"/>
                  </a:lnTo>
                  <a:lnTo>
                    <a:pt x="201" y="0"/>
                  </a:lnTo>
                  <a:lnTo>
                    <a:pt x="205" y="36"/>
                  </a:lnTo>
                  <a:lnTo>
                    <a:pt x="209" y="36"/>
                  </a:lnTo>
                  <a:lnTo>
                    <a:pt x="213" y="16"/>
                  </a:lnTo>
                  <a:lnTo>
                    <a:pt x="217" y="56"/>
                  </a:lnTo>
                  <a:lnTo>
                    <a:pt x="221" y="60"/>
                  </a:lnTo>
                  <a:lnTo>
                    <a:pt x="225" y="68"/>
                  </a:lnTo>
                  <a:lnTo>
                    <a:pt x="229" y="56"/>
                  </a:lnTo>
                  <a:lnTo>
                    <a:pt x="233" y="28"/>
                  </a:lnTo>
                  <a:lnTo>
                    <a:pt x="237" y="48"/>
                  </a:lnTo>
                  <a:lnTo>
                    <a:pt x="241" y="16"/>
                  </a:lnTo>
                  <a:lnTo>
                    <a:pt x="245" y="36"/>
                  </a:lnTo>
                  <a:lnTo>
                    <a:pt x="249" y="32"/>
                  </a:lnTo>
                  <a:lnTo>
                    <a:pt x="253" y="4"/>
                  </a:lnTo>
                  <a:lnTo>
                    <a:pt x="257" y="52"/>
                  </a:lnTo>
                  <a:lnTo>
                    <a:pt x="261" y="60"/>
                  </a:lnTo>
                  <a:lnTo>
                    <a:pt x="265" y="40"/>
                  </a:lnTo>
                  <a:lnTo>
                    <a:pt x="269" y="48"/>
                  </a:lnTo>
                  <a:lnTo>
                    <a:pt x="273" y="24"/>
                  </a:lnTo>
                  <a:lnTo>
                    <a:pt x="277" y="48"/>
                  </a:lnTo>
                  <a:lnTo>
                    <a:pt x="281" y="52"/>
                  </a:lnTo>
                  <a:lnTo>
                    <a:pt x="285" y="28"/>
                  </a:lnTo>
                  <a:lnTo>
                    <a:pt x="289" y="40"/>
                  </a:lnTo>
                  <a:lnTo>
                    <a:pt x="293" y="4"/>
                  </a:lnTo>
                  <a:lnTo>
                    <a:pt x="297" y="4"/>
                  </a:lnTo>
                  <a:lnTo>
                    <a:pt x="301" y="44"/>
                  </a:lnTo>
                  <a:lnTo>
                    <a:pt x="305" y="80"/>
                  </a:lnTo>
                  <a:lnTo>
                    <a:pt x="309" y="40"/>
                  </a:lnTo>
                  <a:lnTo>
                    <a:pt x="313" y="12"/>
                  </a:lnTo>
                  <a:lnTo>
                    <a:pt x="317" y="28"/>
                  </a:lnTo>
                  <a:lnTo>
                    <a:pt x="321" y="52"/>
                  </a:lnTo>
                  <a:lnTo>
                    <a:pt x="325" y="24"/>
                  </a:lnTo>
                  <a:lnTo>
                    <a:pt x="329" y="36"/>
                  </a:lnTo>
                  <a:lnTo>
                    <a:pt x="333" y="24"/>
                  </a:lnTo>
                  <a:lnTo>
                    <a:pt x="337" y="24"/>
                  </a:lnTo>
                  <a:lnTo>
                    <a:pt x="341" y="20"/>
                  </a:lnTo>
                  <a:lnTo>
                    <a:pt x="345" y="72"/>
                  </a:lnTo>
                  <a:lnTo>
                    <a:pt x="349" y="60"/>
                  </a:lnTo>
                  <a:lnTo>
                    <a:pt x="353" y="40"/>
                  </a:lnTo>
                  <a:lnTo>
                    <a:pt x="357" y="44"/>
                  </a:lnTo>
                  <a:lnTo>
                    <a:pt x="361" y="44"/>
                  </a:lnTo>
                  <a:lnTo>
                    <a:pt x="365" y="28"/>
                  </a:lnTo>
                  <a:lnTo>
                    <a:pt x="369" y="64"/>
                  </a:lnTo>
                  <a:lnTo>
                    <a:pt x="373" y="72"/>
                  </a:lnTo>
                  <a:lnTo>
                    <a:pt x="377" y="52"/>
                  </a:lnTo>
                  <a:lnTo>
                    <a:pt x="381" y="12"/>
                  </a:lnTo>
                  <a:lnTo>
                    <a:pt x="385" y="44"/>
                  </a:lnTo>
                  <a:lnTo>
                    <a:pt x="389" y="72"/>
                  </a:lnTo>
                  <a:lnTo>
                    <a:pt x="393" y="20"/>
                  </a:lnTo>
                  <a:lnTo>
                    <a:pt x="397" y="60"/>
                  </a:lnTo>
                  <a:lnTo>
                    <a:pt x="401" y="56"/>
                  </a:lnTo>
                  <a:lnTo>
                    <a:pt x="405" y="64"/>
                  </a:lnTo>
                  <a:lnTo>
                    <a:pt x="409" y="48"/>
                  </a:lnTo>
                  <a:lnTo>
                    <a:pt x="413" y="40"/>
                  </a:lnTo>
                  <a:lnTo>
                    <a:pt x="417" y="36"/>
                  </a:lnTo>
                  <a:lnTo>
                    <a:pt x="421" y="36"/>
                  </a:lnTo>
                  <a:lnTo>
                    <a:pt x="425" y="16"/>
                  </a:lnTo>
                  <a:lnTo>
                    <a:pt x="429" y="48"/>
                  </a:lnTo>
                  <a:lnTo>
                    <a:pt x="433" y="60"/>
                  </a:lnTo>
                  <a:lnTo>
                    <a:pt x="437" y="60"/>
                  </a:lnTo>
                  <a:lnTo>
                    <a:pt x="441" y="60"/>
                  </a:lnTo>
                  <a:lnTo>
                    <a:pt x="445" y="28"/>
                  </a:lnTo>
                  <a:lnTo>
                    <a:pt x="449" y="44"/>
                  </a:lnTo>
                  <a:lnTo>
                    <a:pt x="453" y="60"/>
                  </a:lnTo>
                  <a:lnTo>
                    <a:pt x="457" y="20"/>
                  </a:lnTo>
                  <a:lnTo>
                    <a:pt x="461" y="44"/>
                  </a:lnTo>
                  <a:lnTo>
                    <a:pt x="465" y="60"/>
                  </a:lnTo>
                  <a:lnTo>
                    <a:pt x="469" y="40"/>
                  </a:lnTo>
                  <a:lnTo>
                    <a:pt x="473" y="24"/>
                  </a:lnTo>
                  <a:lnTo>
                    <a:pt x="477" y="36"/>
                  </a:lnTo>
                  <a:lnTo>
                    <a:pt x="481" y="44"/>
                  </a:lnTo>
                  <a:lnTo>
                    <a:pt x="485" y="40"/>
                  </a:lnTo>
                  <a:lnTo>
                    <a:pt x="489" y="64"/>
                  </a:lnTo>
                  <a:lnTo>
                    <a:pt x="493" y="68"/>
                  </a:lnTo>
                  <a:lnTo>
                    <a:pt x="497" y="64"/>
                  </a:lnTo>
                  <a:lnTo>
                    <a:pt x="501" y="48"/>
                  </a:lnTo>
                  <a:lnTo>
                    <a:pt x="505" y="24"/>
                  </a:lnTo>
                  <a:lnTo>
                    <a:pt x="509" y="56"/>
                  </a:lnTo>
                  <a:lnTo>
                    <a:pt x="513" y="36"/>
                  </a:lnTo>
                </a:path>
              </a:pathLst>
            </a:custGeom>
            <a:noFill/>
            <a:ln w="0">
              <a:solidFill>
                <a:srgbClr val="FF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83" name="Freeform 36"/>
            <p:cNvSpPr>
              <a:spLocks/>
            </p:cNvSpPr>
            <p:nvPr/>
          </p:nvSpPr>
          <p:spPr bwMode="auto">
            <a:xfrm>
              <a:off x="3494088" y="1855788"/>
              <a:ext cx="806450" cy="139700"/>
            </a:xfrm>
            <a:custGeom>
              <a:avLst/>
              <a:gdLst>
                <a:gd name="T0" fmla="*/ 20161251 w 508"/>
                <a:gd name="T1" fmla="*/ 40322498 h 88"/>
                <a:gd name="T2" fmla="*/ 50403125 w 508"/>
                <a:gd name="T3" fmla="*/ 90725618 h 88"/>
                <a:gd name="T4" fmla="*/ 80645005 w 508"/>
                <a:gd name="T5" fmla="*/ 70564375 h 88"/>
                <a:gd name="T6" fmla="*/ 110886898 w 508"/>
                <a:gd name="T7" fmla="*/ 90725618 h 88"/>
                <a:gd name="T8" fmla="*/ 141128766 w 508"/>
                <a:gd name="T9" fmla="*/ 131048129 h 88"/>
                <a:gd name="T10" fmla="*/ 171370633 w 508"/>
                <a:gd name="T11" fmla="*/ 60483754 h 88"/>
                <a:gd name="T12" fmla="*/ 201612501 w 508"/>
                <a:gd name="T13" fmla="*/ 151209372 h 88"/>
                <a:gd name="T14" fmla="*/ 231854419 w 508"/>
                <a:gd name="T15" fmla="*/ 120967508 h 88"/>
                <a:gd name="T16" fmla="*/ 262096286 w 508"/>
                <a:gd name="T17" fmla="*/ 131048129 h 88"/>
                <a:gd name="T18" fmla="*/ 292338154 w 508"/>
                <a:gd name="T19" fmla="*/ 120967508 h 88"/>
                <a:gd name="T20" fmla="*/ 322580022 w 508"/>
                <a:gd name="T21" fmla="*/ 30241877 h 88"/>
                <a:gd name="T22" fmla="*/ 352821889 w 508"/>
                <a:gd name="T23" fmla="*/ 100806240 h 88"/>
                <a:gd name="T24" fmla="*/ 383063757 w 508"/>
                <a:gd name="T25" fmla="*/ 80644997 h 88"/>
                <a:gd name="T26" fmla="*/ 413305625 w 508"/>
                <a:gd name="T27" fmla="*/ 110886886 h 88"/>
                <a:gd name="T28" fmla="*/ 443547592 w 508"/>
                <a:gd name="T29" fmla="*/ 60483754 h 88"/>
                <a:gd name="T30" fmla="*/ 473789460 w 508"/>
                <a:gd name="T31" fmla="*/ 131048129 h 88"/>
                <a:gd name="T32" fmla="*/ 504031327 w 508"/>
                <a:gd name="T33" fmla="*/ 120967508 h 88"/>
                <a:gd name="T34" fmla="*/ 534273195 w 508"/>
                <a:gd name="T35" fmla="*/ 90725618 h 88"/>
                <a:gd name="T36" fmla="*/ 564515063 w 508"/>
                <a:gd name="T37" fmla="*/ 80644997 h 88"/>
                <a:gd name="T38" fmla="*/ 594756931 w 508"/>
                <a:gd name="T39" fmla="*/ 100806240 h 88"/>
                <a:gd name="T40" fmla="*/ 624998798 w 508"/>
                <a:gd name="T41" fmla="*/ 110886886 h 88"/>
                <a:gd name="T42" fmla="*/ 655240666 w 508"/>
                <a:gd name="T43" fmla="*/ 90725618 h 88"/>
                <a:gd name="T44" fmla="*/ 685482534 w 508"/>
                <a:gd name="T45" fmla="*/ 40322498 h 88"/>
                <a:gd name="T46" fmla="*/ 715724401 w 508"/>
                <a:gd name="T47" fmla="*/ 70564375 h 88"/>
                <a:gd name="T48" fmla="*/ 745966269 w 508"/>
                <a:gd name="T49" fmla="*/ 141128751 h 88"/>
                <a:gd name="T50" fmla="*/ 776208137 w 508"/>
                <a:gd name="T51" fmla="*/ 110886886 h 88"/>
                <a:gd name="T52" fmla="*/ 806450005 w 508"/>
                <a:gd name="T53" fmla="*/ 161289994 h 88"/>
                <a:gd name="T54" fmla="*/ 836692071 w 508"/>
                <a:gd name="T55" fmla="*/ 60483754 h 88"/>
                <a:gd name="T56" fmla="*/ 866933939 w 508"/>
                <a:gd name="T57" fmla="*/ 70564375 h 88"/>
                <a:gd name="T58" fmla="*/ 897175806 w 508"/>
                <a:gd name="T59" fmla="*/ 30241877 h 88"/>
                <a:gd name="T60" fmla="*/ 927417674 w 508"/>
                <a:gd name="T61" fmla="*/ 10080625 h 88"/>
                <a:gd name="T62" fmla="*/ 957659542 w 508"/>
                <a:gd name="T63" fmla="*/ 141128751 h 88"/>
                <a:gd name="T64" fmla="*/ 987901409 w 508"/>
                <a:gd name="T65" fmla="*/ 0 h 88"/>
                <a:gd name="T66" fmla="*/ 1018143277 w 508"/>
                <a:gd name="T67" fmla="*/ 20161249 h 88"/>
                <a:gd name="T68" fmla="*/ 1048385145 w 508"/>
                <a:gd name="T69" fmla="*/ 110886886 h 88"/>
                <a:gd name="T70" fmla="*/ 1078627013 w 508"/>
                <a:gd name="T71" fmla="*/ 120967508 h 88"/>
                <a:gd name="T72" fmla="*/ 1108868880 w 508"/>
                <a:gd name="T73" fmla="*/ 30241877 h 88"/>
                <a:gd name="T74" fmla="*/ 1139110748 w 508"/>
                <a:gd name="T75" fmla="*/ 141128751 h 88"/>
                <a:gd name="T76" fmla="*/ 1169352616 w 508"/>
                <a:gd name="T77" fmla="*/ 100806240 h 88"/>
                <a:gd name="T78" fmla="*/ 1199594484 w 508"/>
                <a:gd name="T79" fmla="*/ 70564375 h 88"/>
                <a:gd name="T80" fmla="*/ 1229836351 w 508"/>
                <a:gd name="T81" fmla="*/ 70564375 h 88"/>
                <a:gd name="T82" fmla="*/ 1260078219 w 508"/>
                <a:gd name="T83" fmla="*/ 80644997 h 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88"/>
                <a:gd name="T128" fmla="*/ 508 w 508"/>
                <a:gd name="T129" fmla="*/ 88 h 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88">
                  <a:moveTo>
                    <a:pt x="0" y="36"/>
                  </a:moveTo>
                  <a:lnTo>
                    <a:pt x="4" y="40"/>
                  </a:lnTo>
                  <a:lnTo>
                    <a:pt x="8" y="16"/>
                  </a:lnTo>
                  <a:lnTo>
                    <a:pt x="12" y="32"/>
                  </a:lnTo>
                  <a:lnTo>
                    <a:pt x="16" y="36"/>
                  </a:lnTo>
                  <a:lnTo>
                    <a:pt x="20" y="36"/>
                  </a:lnTo>
                  <a:lnTo>
                    <a:pt x="24" y="40"/>
                  </a:lnTo>
                  <a:lnTo>
                    <a:pt x="28" y="32"/>
                  </a:lnTo>
                  <a:lnTo>
                    <a:pt x="32" y="28"/>
                  </a:lnTo>
                  <a:lnTo>
                    <a:pt x="36" y="36"/>
                  </a:lnTo>
                  <a:lnTo>
                    <a:pt x="40" y="44"/>
                  </a:lnTo>
                  <a:lnTo>
                    <a:pt x="44" y="36"/>
                  </a:lnTo>
                  <a:lnTo>
                    <a:pt x="48" y="68"/>
                  </a:lnTo>
                  <a:lnTo>
                    <a:pt x="52" y="68"/>
                  </a:lnTo>
                  <a:lnTo>
                    <a:pt x="56" y="52"/>
                  </a:lnTo>
                  <a:lnTo>
                    <a:pt x="60" y="36"/>
                  </a:lnTo>
                  <a:lnTo>
                    <a:pt x="64" y="60"/>
                  </a:lnTo>
                  <a:lnTo>
                    <a:pt x="68" y="24"/>
                  </a:lnTo>
                  <a:lnTo>
                    <a:pt x="72" y="56"/>
                  </a:lnTo>
                  <a:lnTo>
                    <a:pt x="76" y="76"/>
                  </a:lnTo>
                  <a:lnTo>
                    <a:pt x="80" y="60"/>
                  </a:lnTo>
                  <a:lnTo>
                    <a:pt x="84" y="12"/>
                  </a:lnTo>
                  <a:lnTo>
                    <a:pt x="88" y="44"/>
                  </a:lnTo>
                  <a:lnTo>
                    <a:pt x="92" y="48"/>
                  </a:lnTo>
                  <a:lnTo>
                    <a:pt x="96" y="40"/>
                  </a:lnTo>
                  <a:lnTo>
                    <a:pt x="100" y="40"/>
                  </a:lnTo>
                  <a:lnTo>
                    <a:pt x="104" y="52"/>
                  </a:lnTo>
                  <a:lnTo>
                    <a:pt x="108" y="60"/>
                  </a:lnTo>
                  <a:lnTo>
                    <a:pt x="112" y="12"/>
                  </a:lnTo>
                  <a:lnTo>
                    <a:pt x="116" y="48"/>
                  </a:lnTo>
                  <a:lnTo>
                    <a:pt x="120" y="52"/>
                  </a:lnTo>
                  <a:lnTo>
                    <a:pt x="124" y="56"/>
                  </a:lnTo>
                  <a:lnTo>
                    <a:pt x="128" y="12"/>
                  </a:lnTo>
                  <a:lnTo>
                    <a:pt x="132" y="16"/>
                  </a:lnTo>
                  <a:lnTo>
                    <a:pt x="136" y="36"/>
                  </a:lnTo>
                  <a:lnTo>
                    <a:pt x="140" y="40"/>
                  </a:lnTo>
                  <a:lnTo>
                    <a:pt x="144" y="36"/>
                  </a:lnTo>
                  <a:lnTo>
                    <a:pt x="148" y="56"/>
                  </a:lnTo>
                  <a:lnTo>
                    <a:pt x="152" y="32"/>
                  </a:lnTo>
                  <a:lnTo>
                    <a:pt x="156" y="4"/>
                  </a:lnTo>
                  <a:lnTo>
                    <a:pt x="160" y="56"/>
                  </a:lnTo>
                  <a:lnTo>
                    <a:pt x="164" y="44"/>
                  </a:lnTo>
                  <a:lnTo>
                    <a:pt x="168" y="48"/>
                  </a:lnTo>
                  <a:lnTo>
                    <a:pt x="172" y="64"/>
                  </a:lnTo>
                  <a:lnTo>
                    <a:pt x="176" y="24"/>
                  </a:lnTo>
                  <a:lnTo>
                    <a:pt x="180" y="28"/>
                  </a:lnTo>
                  <a:lnTo>
                    <a:pt x="184" y="40"/>
                  </a:lnTo>
                  <a:lnTo>
                    <a:pt x="188" y="52"/>
                  </a:lnTo>
                  <a:lnTo>
                    <a:pt x="192" y="56"/>
                  </a:lnTo>
                  <a:lnTo>
                    <a:pt x="196" y="48"/>
                  </a:lnTo>
                  <a:lnTo>
                    <a:pt x="200" y="48"/>
                  </a:lnTo>
                  <a:lnTo>
                    <a:pt x="204" y="40"/>
                  </a:lnTo>
                  <a:lnTo>
                    <a:pt x="208" y="16"/>
                  </a:lnTo>
                  <a:lnTo>
                    <a:pt x="212" y="36"/>
                  </a:lnTo>
                  <a:lnTo>
                    <a:pt x="216" y="24"/>
                  </a:lnTo>
                  <a:lnTo>
                    <a:pt x="220" y="28"/>
                  </a:lnTo>
                  <a:lnTo>
                    <a:pt x="224" y="32"/>
                  </a:lnTo>
                  <a:lnTo>
                    <a:pt x="228" y="8"/>
                  </a:lnTo>
                  <a:lnTo>
                    <a:pt x="232" y="44"/>
                  </a:lnTo>
                  <a:lnTo>
                    <a:pt x="236" y="40"/>
                  </a:lnTo>
                  <a:lnTo>
                    <a:pt x="240" y="44"/>
                  </a:lnTo>
                  <a:lnTo>
                    <a:pt x="244" y="40"/>
                  </a:lnTo>
                  <a:lnTo>
                    <a:pt x="248" y="44"/>
                  </a:lnTo>
                  <a:lnTo>
                    <a:pt x="252" y="28"/>
                  </a:lnTo>
                  <a:lnTo>
                    <a:pt x="256" y="12"/>
                  </a:lnTo>
                  <a:lnTo>
                    <a:pt x="260" y="36"/>
                  </a:lnTo>
                  <a:lnTo>
                    <a:pt x="264" y="32"/>
                  </a:lnTo>
                  <a:lnTo>
                    <a:pt x="268" y="36"/>
                  </a:lnTo>
                  <a:lnTo>
                    <a:pt x="272" y="16"/>
                  </a:lnTo>
                  <a:lnTo>
                    <a:pt x="276" y="8"/>
                  </a:lnTo>
                  <a:lnTo>
                    <a:pt x="280" y="24"/>
                  </a:lnTo>
                  <a:lnTo>
                    <a:pt x="284" y="28"/>
                  </a:lnTo>
                  <a:lnTo>
                    <a:pt x="288" y="52"/>
                  </a:lnTo>
                  <a:lnTo>
                    <a:pt x="292" y="56"/>
                  </a:lnTo>
                  <a:lnTo>
                    <a:pt x="296" y="56"/>
                  </a:lnTo>
                  <a:lnTo>
                    <a:pt x="300" y="64"/>
                  </a:lnTo>
                  <a:lnTo>
                    <a:pt x="304" y="52"/>
                  </a:lnTo>
                  <a:lnTo>
                    <a:pt x="308" y="44"/>
                  </a:lnTo>
                  <a:lnTo>
                    <a:pt x="312" y="32"/>
                  </a:lnTo>
                  <a:lnTo>
                    <a:pt x="316" y="68"/>
                  </a:lnTo>
                  <a:lnTo>
                    <a:pt x="320" y="64"/>
                  </a:lnTo>
                  <a:lnTo>
                    <a:pt x="324" y="64"/>
                  </a:lnTo>
                  <a:lnTo>
                    <a:pt x="328" y="28"/>
                  </a:lnTo>
                  <a:lnTo>
                    <a:pt x="332" y="24"/>
                  </a:lnTo>
                  <a:lnTo>
                    <a:pt x="336" y="20"/>
                  </a:lnTo>
                  <a:lnTo>
                    <a:pt x="340" y="56"/>
                  </a:lnTo>
                  <a:lnTo>
                    <a:pt x="344" y="28"/>
                  </a:lnTo>
                  <a:lnTo>
                    <a:pt x="348" y="60"/>
                  </a:lnTo>
                  <a:lnTo>
                    <a:pt x="352" y="56"/>
                  </a:lnTo>
                  <a:lnTo>
                    <a:pt x="356" y="12"/>
                  </a:lnTo>
                  <a:lnTo>
                    <a:pt x="360" y="40"/>
                  </a:lnTo>
                  <a:lnTo>
                    <a:pt x="364" y="32"/>
                  </a:lnTo>
                  <a:lnTo>
                    <a:pt x="368" y="4"/>
                  </a:lnTo>
                  <a:lnTo>
                    <a:pt x="372" y="8"/>
                  </a:lnTo>
                  <a:lnTo>
                    <a:pt x="376" y="36"/>
                  </a:lnTo>
                  <a:lnTo>
                    <a:pt x="380" y="56"/>
                  </a:lnTo>
                  <a:lnTo>
                    <a:pt x="384" y="36"/>
                  </a:lnTo>
                  <a:lnTo>
                    <a:pt x="388" y="44"/>
                  </a:lnTo>
                  <a:lnTo>
                    <a:pt x="392" y="0"/>
                  </a:lnTo>
                  <a:lnTo>
                    <a:pt x="396" y="28"/>
                  </a:lnTo>
                  <a:lnTo>
                    <a:pt x="400" y="28"/>
                  </a:lnTo>
                  <a:lnTo>
                    <a:pt x="404" y="8"/>
                  </a:lnTo>
                  <a:lnTo>
                    <a:pt x="408" y="48"/>
                  </a:lnTo>
                  <a:lnTo>
                    <a:pt x="412" y="28"/>
                  </a:lnTo>
                  <a:lnTo>
                    <a:pt x="416" y="44"/>
                  </a:lnTo>
                  <a:lnTo>
                    <a:pt x="420" y="52"/>
                  </a:lnTo>
                  <a:lnTo>
                    <a:pt x="424" y="72"/>
                  </a:lnTo>
                  <a:lnTo>
                    <a:pt x="428" y="48"/>
                  </a:lnTo>
                  <a:lnTo>
                    <a:pt x="432" y="60"/>
                  </a:lnTo>
                  <a:lnTo>
                    <a:pt x="436" y="36"/>
                  </a:lnTo>
                  <a:lnTo>
                    <a:pt x="440" y="12"/>
                  </a:lnTo>
                  <a:lnTo>
                    <a:pt x="444" y="60"/>
                  </a:lnTo>
                  <a:lnTo>
                    <a:pt x="448" y="44"/>
                  </a:lnTo>
                  <a:lnTo>
                    <a:pt x="452" y="56"/>
                  </a:lnTo>
                  <a:lnTo>
                    <a:pt x="456" y="32"/>
                  </a:lnTo>
                  <a:lnTo>
                    <a:pt x="460" y="32"/>
                  </a:lnTo>
                  <a:lnTo>
                    <a:pt x="464" y="40"/>
                  </a:lnTo>
                  <a:lnTo>
                    <a:pt x="468" y="20"/>
                  </a:lnTo>
                  <a:lnTo>
                    <a:pt x="472" y="24"/>
                  </a:lnTo>
                  <a:lnTo>
                    <a:pt x="476" y="28"/>
                  </a:lnTo>
                  <a:lnTo>
                    <a:pt x="480" y="64"/>
                  </a:lnTo>
                  <a:lnTo>
                    <a:pt x="484" y="48"/>
                  </a:lnTo>
                  <a:lnTo>
                    <a:pt x="488" y="28"/>
                  </a:lnTo>
                  <a:lnTo>
                    <a:pt x="492" y="36"/>
                  </a:lnTo>
                  <a:lnTo>
                    <a:pt x="496" y="44"/>
                  </a:lnTo>
                  <a:lnTo>
                    <a:pt x="500" y="32"/>
                  </a:lnTo>
                  <a:lnTo>
                    <a:pt x="504" y="56"/>
                  </a:lnTo>
                  <a:lnTo>
                    <a:pt x="508" y="88"/>
                  </a:lnTo>
                </a:path>
              </a:pathLst>
            </a:custGeom>
            <a:noFill/>
            <a:ln w="0">
              <a:solidFill>
                <a:srgbClr val="FF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84" name="Line 37"/>
            <p:cNvSpPr>
              <a:spLocks noChangeShapeType="1"/>
            </p:cNvSpPr>
            <p:nvPr/>
          </p:nvSpPr>
          <p:spPr bwMode="auto">
            <a:xfrm flipV="1">
              <a:off x="4300538" y="1938338"/>
              <a:ext cx="12700" cy="57150"/>
            </a:xfrm>
            <a:prstGeom prst="line">
              <a:avLst/>
            </a:prstGeom>
            <a:noFill/>
            <a:ln w="0">
              <a:solidFill>
                <a:srgbClr val="FF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85" name="Freeform 38"/>
            <p:cNvSpPr>
              <a:spLocks/>
            </p:cNvSpPr>
            <p:nvPr/>
          </p:nvSpPr>
          <p:spPr bwMode="auto">
            <a:xfrm>
              <a:off x="2679700" y="1836738"/>
              <a:ext cx="814388" cy="158750"/>
            </a:xfrm>
            <a:custGeom>
              <a:avLst/>
              <a:gdLst>
                <a:gd name="T0" fmla="*/ 30241892 w 513"/>
                <a:gd name="T1" fmla="*/ 191531866 h 100"/>
                <a:gd name="T2" fmla="*/ 60483783 w 513"/>
                <a:gd name="T3" fmla="*/ 191531866 h 100"/>
                <a:gd name="T4" fmla="*/ 90725662 w 513"/>
                <a:gd name="T5" fmla="*/ 60483756 h 100"/>
                <a:gd name="T6" fmla="*/ 120967566 w 513"/>
                <a:gd name="T7" fmla="*/ 0 h 100"/>
                <a:gd name="T8" fmla="*/ 151209445 w 513"/>
                <a:gd name="T9" fmla="*/ 161290000 h 100"/>
                <a:gd name="T10" fmla="*/ 181451325 w 513"/>
                <a:gd name="T11" fmla="*/ 110886891 h 100"/>
                <a:gd name="T12" fmla="*/ 211693253 w 513"/>
                <a:gd name="T13" fmla="*/ 181451244 h 100"/>
                <a:gd name="T14" fmla="*/ 241935133 w 513"/>
                <a:gd name="T15" fmla="*/ 191531866 h 100"/>
                <a:gd name="T16" fmla="*/ 272177012 w 513"/>
                <a:gd name="T17" fmla="*/ 151209378 h 100"/>
                <a:gd name="T18" fmla="*/ 302418891 w 513"/>
                <a:gd name="T19" fmla="*/ 100806244 h 100"/>
                <a:gd name="T20" fmla="*/ 335181720 w 513"/>
                <a:gd name="T21" fmla="*/ 80645000 h 100"/>
                <a:gd name="T22" fmla="*/ 365423600 w 513"/>
                <a:gd name="T23" fmla="*/ 100806244 h 100"/>
                <a:gd name="T24" fmla="*/ 395665479 w 513"/>
                <a:gd name="T25" fmla="*/ 131048135 h 100"/>
                <a:gd name="T26" fmla="*/ 425907457 w 513"/>
                <a:gd name="T27" fmla="*/ 181451244 h 100"/>
                <a:gd name="T28" fmla="*/ 456149336 w 513"/>
                <a:gd name="T29" fmla="*/ 110886891 h 100"/>
                <a:gd name="T30" fmla="*/ 486391216 w 513"/>
                <a:gd name="T31" fmla="*/ 141128757 h 100"/>
                <a:gd name="T32" fmla="*/ 516633095 w 513"/>
                <a:gd name="T33" fmla="*/ 171370622 h 100"/>
                <a:gd name="T34" fmla="*/ 546874974 w 513"/>
                <a:gd name="T35" fmla="*/ 90725622 h 100"/>
                <a:gd name="T36" fmla="*/ 577116853 w 513"/>
                <a:gd name="T37" fmla="*/ 80645000 h 100"/>
                <a:gd name="T38" fmla="*/ 607358732 w 513"/>
                <a:gd name="T39" fmla="*/ 141128757 h 100"/>
                <a:gd name="T40" fmla="*/ 637600611 w 513"/>
                <a:gd name="T41" fmla="*/ 110886891 h 100"/>
                <a:gd name="T42" fmla="*/ 667842491 w 513"/>
                <a:gd name="T43" fmla="*/ 110886891 h 100"/>
                <a:gd name="T44" fmla="*/ 698084370 w 513"/>
                <a:gd name="T45" fmla="*/ 90725622 h 100"/>
                <a:gd name="T46" fmla="*/ 728326249 w 513"/>
                <a:gd name="T47" fmla="*/ 110886891 h 100"/>
                <a:gd name="T48" fmla="*/ 758568128 w 513"/>
                <a:gd name="T49" fmla="*/ 80645000 h 100"/>
                <a:gd name="T50" fmla="*/ 788810007 w 513"/>
                <a:gd name="T51" fmla="*/ 191531866 h 100"/>
                <a:gd name="T52" fmla="*/ 819051887 w 513"/>
                <a:gd name="T53" fmla="*/ 141128757 h 100"/>
                <a:gd name="T54" fmla="*/ 849293964 w 513"/>
                <a:gd name="T55" fmla="*/ 151209378 h 100"/>
                <a:gd name="T56" fmla="*/ 879535843 w 513"/>
                <a:gd name="T57" fmla="*/ 171370622 h 100"/>
                <a:gd name="T58" fmla="*/ 909777722 w 513"/>
                <a:gd name="T59" fmla="*/ 161290000 h 100"/>
                <a:gd name="T60" fmla="*/ 940019602 w 513"/>
                <a:gd name="T61" fmla="*/ 161290000 h 100"/>
                <a:gd name="T62" fmla="*/ 970261481 w 513"/>
                <a:gd name="T63" fmla="*/ 20161250 h 100"/>
                <a:gd name="T64" fmla="*/ 1000503360 w 513"/>
                <a:gd name="T65" fmla="*/ 80645000 h 100"/>
                <a:gd name="T66" fmla="*/ 1030745239 w 513"/>
                <a:gd name="T67" fmla="*/ 131048135 h 100"/>
                <a:gd name="T68" fmla="*/ 1060987118 w 513"/>
                <a:gd name="T69" fmla="*/ 181451244 h 100"/>
                <a:gd name="T70" fmla="*/ 1091228998 w 513"/>
                <a:gd name="T71" fmla="*/ 141128757 h 100"/>
                <a:gd name="T72" fmla="*/ 1121470877 w 513"/>
                <a:gd name="T73" fmla="*/ 141128757 h 100"/>
                <a:gd name="T74" fmla="*/ 1151712756 w 513"/>
                <a:gd name="T75" fmla="*/ 100806244 h 100"/>
                <a:gd name="T76" fmla="*/ 1181954635 w 513"/>
                <a:gd name="T77" fmla="*/ 161290000 h 100"/>
                <a:gd name="T78" fmla="*/ 1212196514 w 513"/>
                <a:gd name="T79" fmla="*/ 131048135 h 100"/>
                <a:gd name="T80" fmla="*/ 1242438393 w 513"/>
                <a:gd name="T81" fmla="*/ 141128757 h 100"/>
                <a:gd name="T82" fmla="*/ 1272680273 w 513"/>
                <a:gd name="T83" fmla="*/ 161290000 h 1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100"/>
                <a:gd name="T128" fmla="*/ 513 w 513"/>
                <a:gd name="T129" fmla="*/ 100 h 1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100">
                  <a:moveTo>
                    <a:pt x="0" y="60"/>
                  </a:moveTo>
                  <a:lnTo>
                    <a:pt x="8" y="52"/>
                  </a:lnTo>
                  <a:lnTo>
                    <a:pt x="12" y="76"/>
                  </a:lnTo>
                  <a:lnTo>
                    <a:pt x="16" y="56"/>
                  </a:lnTo>
                  <a:lnTo>
                    <a:pt x="20" y="52"/>
                  </a:lnTo>
                  <a:lnTo>
                    <a:pt x="24" y="76"/>
                  </a:lnTo>
                  <a:lnTo>
                    <a:pt x="28" y="52"/>
                  </a:lnTo>
                  <a:lnTo>
                    <a:pt x="32" y="40"/>
                  </a:lnTo>
                  <a:lnTo>
                    <a:pt x="36" y="24"/>
                  </a:lnTo>
                  <a:lnTo>
                    <a:pt x="40" y="60"/>
                  </a:lnTo>
                  <a:lnTo>
                    <a:pt x="44" y="56"/>
                  </a:lnTo>
                  <a:lnTo>
                    <a:pt x="48" y="0"/>
                  </a:lnTo>
                  <a:lnTo>
                    <a:pt x="52" y="36"/>
                  </a:lnTo>
                  <a:lnTo>
                    <a:pt x="56" y="60"/>
                  </a:lnTo>
                  <a:lnTo>
                    <a:pt x="60" y="64"/>
                  </a:lnTo>
                  <a:lnTo>
                    <a:pt x="64" y="56"/>
                  </a:lnTo>
                  <a:lnTo>
                    <a:pt x="68" y="52"/>
                  </a:lnTo>
                  <a:lnTo>
                    <a:pt x="72" y="44"/>
                  </a:lnTo>
                  <a:lnTo>
                    <a:pt x="76" y="56"/>
                  </a:lnTo>
                  <a:lnTo>
                    <a:pt x="80" y="56"/>
                  </a:lnTo>
                  <a:lnTo>
                    <a:pt x="84" y="72"/>
                  </a:lnTo>
                  <a:lnTo>
                    <a:pt x="88" y="88"/>
                  </a:lnTo>
                  <a:lnTo>
                    <a:pt x="92" y="40"/>
                  </a:lnTo>
                  <a:lnTo>
                    <a:pt x="96" y="76"/>
                  </a:lnTo>
                  <a:lnTo>
                    <a:pt x="100" y="84"/>
                  </a:lnTo>
                  <a:lnTo>
                    <a:pt x="104" y="60"/>
                  </a:lnTo>
                  <a:lnTo>
                    <a:pt x="108" y="60"/>
                  </a:lnTo>
                  <a:lnTo>
                    <a:pt x="112" y="52"/>
                  </a:lnTo>
                  <a:lnTo>
                    <a:pt x="116" y="28"/>
                  </a:lnTo>
                  <a:lnTo>
                    <a:pt x="120" y="40"/>
                  </a:lnTo>
                  <a:lnTo>
                    <a:pt x="125" y="72"/>
                  </a:lnTo>
                  <a:lnTo>
                    <a:pt x="129" y="40"/>
                  </a:lnTo>
                  <a:lnTo>
                    <a:pt x="133" y="32"/>
                  </a:lnTo>
                  <a:lnTo>
                    <a:pt x="137" y="68"/>
                  </a:lnTo>
                  <a:lnTo>
                    <a:pt x="141" y="92"/>
                  </a:lnTo>
                  <a:lnTo>
                    <a:pt x="145" y="40"/>
                  </a:lnTo>
                  <a:lnTo>
                    <a:pt x="149" y="44"/>
                  </a:lnTo>
                  <a:lnTo>
                    <a:pt x="153" y="24"/>
                  </a:lnTo>
                  <a:lnTo>
                    <a:pt x="157" y="52"/>
                  </a:lnTo>
                  <a:lnTo>
                    <a:pt x="161" y="40"/>
                  </a:lnTo>
                  <a:lnTo>
                    <a:pt x="165" y="48"/>
                  </a:lnTo>
                  <a:lnTo>
                    <a:pt x="169" y="72"/>
                  </a:lnTo>
                  <a:lnTo>
                    <a:pt x="173" y="28"/>
                  </a:lnTo>
                  <a:lnTo>
                    <a:pt x="177" y="44"/>
                  </a:lnTo>
                  <a:lnTo>
                    <a:pt x="181" y="44"/>
                  </a:lnTo>
                  <a:lnTo>
                    <a:pt x="185" y="64"/>
                  </a:lnTo>
                  <a:lnTo>
                    <a:pt x="189" y="24"/>
                  </a:lnTo>
                  <a:lnTo>
                    <a:pt x="193" y="56"/>
                  </a:lnTo>
                  <a:lnTo>
                    <a:pt x="197" y="36"/>
                  </a:lnTo>
                  <a:lnTo>
                    <a:pt x="201" y="40"/>
                  </a:lnTo>
                  <a:lnTo>
                    <a:pt x="205" y="68"/>
                  </a:lnTo>
                  <a:lnTo>
                    <a:pt x="209" y="48"/>
                  </a:lnTo>
                  <a:lnTo>
                    <a:pt x="213" y="56"/>
                  </a:lnTo>
                  <a:lnTo>
                    <a:pt x="217" y="36"/>
                  </a:lnTo>
                  <a:lnTo>
                    <a:pt x="221" y="48"/>
                  </a:lnTo>
                  <a:lnTo>
                    <a:pt x="225" y="44"/>
                  </a:lnTo>
                  <a:lnTo>
                    <a:pt x="229" y="32"/>
                  </a:lnTo>
                  <a:lnTo>
                    <a:pt x="233" y="28"/>
                  </a:lnTo>
                  <a:lnTo>
                    <a:pt x="237" y="64"/>
                  </a:lnTo>
                  <a:lnTo>
                    <a:pt x="241" y="56"/>
                  </a:lnTo>
                  <a:lnTo>
                    <a:pt x="245" y="76"/>
                  </a:lnTo>
                  <a:lnTo>
                    <a:pt x="249" y="72"/>
                  </a:lnTo>
                  <a:lnTo>
                    <a:pt x="253" y="44"/>
                  </a:lnTo>
                  <a:lnTo>
                    <a:pt x="257" y="52"/>
                  </a:lnTo>
                  <a:lnTo>
                    <a:pt x="261" y="24"/>
                  </a:lnTo>
                  <a:lnTo>
                    <a:pt x="265" y="44"/>
                  </a:lnTo>
                  <a:lnTo>
                    <a:pt x="269" y="52"/>
                  </a:lnTo>
                  <a:lnTo>
                    <a:pt x="273" y="72"/>
                  </a:lnTo>
                  <a:lnTo>
                    <a:pt x="277" y="36"/>
                  </a:lnTo>
                  <a:lnTo>
                    <a:pt x="281" y="52"/>
                  </a:lnTo>
                  <a:lnTo>
                    <a:pt x="285" y="64"/>
                  </a:lnTo>
                  <a:lnTo>
                    <a:pt x="289" y="44"/>
                  </a:lnTo>
                  <a:lnTo>
                    <a:pt x="293" y="68"/>
                  </a:lnTo>
                  <a:lnTo>
                    <a:pt x="297" y="64"/>
                  </a:lnTo>
                  <a:lnTo>
                    <a:pt x="301" y="32"/>
                  </a:lnTo>
                  <a:lnTo>
                    <a:pt x="305" y="28"/>
                  </a:lnTo>
                  <a:lnTo>
                    <a:pt x="309" y="48"/>
                  </a:lnTo>
                  <a:lnTo>
                    <a:pt x="313" y="76"/>
                  </a:lnTo>
                  <a:lnTo>
                    <a:pt x="317" y="28"/>
                  </a:lnTo>
                  <a:lnTo>
                    <a:pt x="321" y="60"/>
                  </a:lnTo>
                  <a:lnTo>
                    <a:pt x="325" y="56"/>
                  </a:lnTo>
                  <a:lnTo>
                    <a:pt x="329" y="68"/>
                  </a:lnTo>
                  <a:lnTo>
                    <a:pt x="333" y="68"/>
                  </a:lnTo>
                  <a:lnTo>
                    <a:pt x="337" y="60"/>
                  </a:lnTo>
                  <a:lnTo>
                    <a:pt x="341" y="52"/>
                  </a:lnTo>
                  <a:lnTo>
                    <a:pt x="345" y="72"/>
                  </a:lnTo>
                  <a:lnTo>
                    <a:pt x="349" y="68"/>
                  </a:lnTo>
                  <a:lnTo>
                    <a:pt x="353" y="24"/>
                  </a:lnTo>
                  <a:lnTo>
                    <a:pt x="357" y="52"/>
                  </a:lnTo>
                  <a:lnTo>
                    <a:pt x="361" y="64"/>
                  </a:lnTo>
                  <a:lnTo>
                    <a:pt x="365" y="56"/>
                  </a:lnTo>
                  <a:lnTo>
                    <a:pt x="369" y="100"/>
                  </a:lnTo>
                  <a:lnTo>
                    <a:pt x="373" y="64"/>
                  </a:lnTo>
                  <a:lnTo>
                    <a:pt x="377" y="32"/>
                  </a:lnTo>
                  <a:lnTo>
                    <a:pt x="381" y="8"/>
                  </a:lnTo>
                  <a:lnTo>
                    <a:pt x="385" y="8"/>
                  </a:lnTo>
                  <a:lnTo>
                    <a:pt x="389" y="44"/>
                  </a:lnTo>
                  <a:lnTo>
                    <a:pt x="393" y="24"/>
                  </a:lnTo>
                  <a:lnTo>
                    <a:pt x="397" y="32"/>
                  </a:lnTo>
                  <a:lnTo>
                    <a:pt x="401" y="64"/>
                  </a:lnTo>
                  <a:lnTo>
                    <a:pt x="405" y="80"/>
                  </a:lnTo>
                  <a:lnTo>
                    <a:pt x="409" y="52"/>
                  </a:lnTo>
                  <a:lnTo>
                    <a:pt x="413" y="72"/>
                  </a:lnTo>
                  <a:lnTo>
                    <a:pt x="417" y="52"/>
                  </a:lnTo>
                  <a:lnTo>
                    <a:pt x="421" y="72"/>
                  </a:lnTo>
                  <a:lnTo>
                    <a:pt x="425" y="56"/>
                  </a:lnTo>
                  <a:lnTo>
                    <a:pt x="429" y="12"/>
                  </a:lnTo>
                  <a:lnTo>
                    <a:pt x="433" y="56"/>
                  </a:lnTo>
                  <a:lnTo>
                    <a:pt x="437" y="52"/>
                  </a:lnTo>
                  <a:lnTo>
                    <a:pt x="441" y="68"/>
                  </a:lnTo>
                  <a:lnTo>
                    <a:pt x="445" y="56"/>
                  </a:lnTo>
                  <a:lnTo>
                    <a:pt x="449" y="44"/>
                  </a:lnTo>
                  <a:lnTo>
                    <a:pt x="453" y="24"/>
                  </a:lnTo>
                  <a:lnTo>
                    <a:pt x="457" y="40"/>
                  </a:lnTo>
                  <a:lnTo>
                    <a:pt x="461" y="60"/>
                  </a:lnTo>
                  <a:lnTo>
                    <a:pt x="465" y="40"/>
                  </a:lnTo>
                  <a:lnTo>
                    <a:pt x="469" y="64"/>
                  </a:lnTo>
                  <a:lnTo>
                    <a:pt x="473" y="76"/>
                  </a:lnTo>
                  <a:lnTo>
                    <a:pt x="477" y="56"/>
                  </a:lnTo>
                  <a:lnTo>
                    <a:pt x="481" y="52"/>
                  </a:lnTo>
                  <a:lnTo>
                    <a:pt x="485" y="32"/>
                  </a:lnTo>
                  <a:lnTo>
                    <a:pt x="489" y="40"/>
                  </a:lnTo>
                  <a:lnTo>
                    <a:pt x="493" y="56"/>
                  </a:lnTo>
                  <a:lnTo>
                    <a:pt x="497" y="44"/>
                  </a:lnTo>
                  <a:lnTo>
                    <a:pt x="501" y="64"/>
                  </a:lnTo>
                  <a:lnTo>
                    <a:pt x="505" y="64"/>
                  </a:lnTo>
                  <a:lnTo>
                    <a:pt x="509" y="72"/>
                  </a:lnTo>
                  <a:lnTo>
                    <a:pt x="513" y="52"/>
                  </a:lnTo>
                </a:path>
              </a:pathLst>
            </a:custGeom>
            <a:noFill/>
            <a:ln w="0">
              <a:solidFill>
                <a:srgbClr val="FF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86" name="Freeform 39"/>
            <p:cNvSpPr>
              <a:spLocks/>
            </p:cNvSpPr>
            <p:nvPr/>
          </p:nvSpPr>
          <p:spPr bwMode="auto">
            <a:xfrm>
              <a:off x="3494088" y="1817688"/>
              <a:ext cx="806450" cy="171450"/>
            </a:xfrm>
            <a:custGeom>
              <a:avLst/>
              <a:gdLst>
                <a:gd name="T0" fmla="*/ 20161251 w 508"/>
                <a:gd name="T1" fmla="*/ 201612493 h 108"/>
                <a:gd name="T2" fmla="*/ 50403125 w 508"/>
                <a:gd name="T3" fmla="*/ 100806246 h 108"/>
                <a:gd name="T4" fmla="*/ 80645005 w 508"/>
                <a:gd name="T5" fmla="*/ 80645002 h 108"/>
                <a:gd name="T6" fmla="*/ 110886898 w 508"/>
                <a:gd name="T7" fmla="*/ 171370626 h 108"/>
                <a:gd name="T8" fmla="*/ 141128766 w 508"/>
                <a:gd name="T9" fmla="*/ 211693164 h 108"/>
                <a:gd name="T10" fmla="*/ 171370633 w 508"/>
                <a:gd name="T11" fmla="*/ 161290004 h 108"/>
                <a:gd name="T12" fmla="*/ 201612501 w 508"/>
                <a:gd name="T13" fmla="*/ 80645002 h 108"/>
                <a:gd name="T14" fmla="*/ 231854419 w 508"/>
                <a:gd name="T15" fmla="*/ 171370626 h 108"/>
                <a:gd name="T16" fmla="*/ 262096286 w 508"/>
                <a:gd name="T17" fmla="*/ 141128760 h 108"/>
                <a:gd name="T18" fmla="*/ 292338154 w 508"/>
                <a:gd name="T19" fmla="*/ 80645002 h 108"/>
                <a:gd name="T20" fmla="*/ 322580022 w 508"/>
                <a:gd name="T21" fmla="*/ 181451248 h 108"/>
                <a:gd name="T22" fmla="*/ 352821889 w 508"/>
                <a:gd name="T23" fmla="*/ 141128760 h 108"/>
                <a:gd name="T24" fmla="*/ 383063757 w 508"/>
                <a:gd name="T25" fmla="*/ 211693164 h 108"/>
                <a:gd name="T26" fmla="*/ 413305625 w 508"/>
                <a:gd name="T27" fmla="*/ 151209382 h 108"/>
                <a:gd name="T28" fmla="*/ 443547592 w 508"/>
                <a:gd name="T29" fmla="*/ 141128760 h 108"/>
                <a:gd name="T30" fmla="*/ 473789460 w 508"/>
                <a:gd name="T31" fmla="*/ 191531870 h 108"/>
                <a:gd name="T32" fmla="*/ 504031327 w 508"/>
                <a:gd name="T33" fmla="*/ 201612493 h 108"/>
                <a:gd name="T34" fmla="*/ 534273195 w 508"/>
                <a:gd name="T35" fmla="*/ 131048138 h 108"/>
                <a:gd name="T36" fmla="*/ 564515063 w 508"/>
                <a:gd name="T37" fmla="*/ 241935031 h 108"/>
                <a:gd name="T38" fmla="*/ 594756931 w 508"/>
                <a:gd name="T39" fmla="*/ 151209382 h 108"/>
                <a:gd name="T40" fmla="*/ 624998798 w 508"/>
                <a:gd name="T41" fmla="*/ 151209382 h 108"/>
                <a:gd name="T42" fmla="*/ 655240666 w 508"/>
                <a:gd name="T43" fmla="*/ 201612493 h 108"/>
                <a:gd name="T44" fmla="*/ 685482534 w 508"/>
                <a:gd name="T45" fmla="*/ 131048138 h 108"/>
                <a:gd name="T46" fmla="*/ 715724401 w 508"/>
                <a:gd name="T47" fmla="*/ 161290004 h 108"/>
                <a:gd name="T48" fmla="*/ 745966269 w 508"/>
                <a:gd name="T49" fmla="*/ 161290004 h 108"/>
                <a:gd name="T50" fmla="*/ 776208137 w 508"/>
                <a:gd name="T51" fmla="*/ 191531870 h 108"/>
                <a:gd name="T52" fmla="*/ 806450005 w 508"/>
                <a:gd name="T53" fmla="*/ 110886893 h 108"/>
                <a:gd name="T54" fmla="*/ 836692071 w 508"/>
                <a:gd name="T55" fmla="*/ 131048138 h 108"/>
                <a:gd name="T56" fmla="*/ 866933939 w 508"/>
                <a:gd name="T57" fmla="*/ 90725624 h 108"/>
                <a:gd name="T58" fmla="*/ 897175806 w 508"/>
                <a:gd name="T59" fmla="*/ 131048138 h 108"/>
                <a:gd name="T60" fmla="*/ 927417674 w 508"/>
                <a:gd name="T61" fmla="*/ 191531870 h 108"/>
                <a:gd name="T62" fmla="*/ 957659542 w 508"/>
                <a:gd name="T63" fmla="*/ 211693164 h 108"/>
                <a:gd name="T64" fmla="*/ 987901409 w 508"/>
                <a:gd name="T65" fmla="*/ 171370626 h 108"/>
                <a:gd name="T66" fmla="*/ 1018143277 w 508"/>
                <a:gd name="T67" fmla="*/ 90725624 h 108"/>
                <a:gd name="T68" fmla="*/ 1048385145 w 508"/>
                <a:gd name="T69" fmla="*/ 141128760 h 108"/>
                <a:gd name="T70" fmla="*/ 1078627013 w 508"/>
                <a:gd name="T71" fmla="*/ 90725624 h 108"/>
                <a:gd name="T72" fmla="*/ 1108868880 w 508"/>
                <a:gd name="T73" fmla="*/ 141128760 h 108"/>
                <a:gd name="T74" fmla="*/ 1139110748 w 508"/>
                <a:gd name="T75" fmla="*/ 201612493 h 108"/>
                <a:gd name="T76" fmla="*/ 1169352616 w 508"/>
                <a:gd name="T77" fmla="*/ 161290004 h 108"/>
                <a:gd name="T78" fmla="*/ 1199594484 w 508"/>
                <a:gd name="T79" fmla="*/ 161290004 h 108"/>
                <a:gd name="T80" fmla="*/ 1229836351 w 508"/>
                <a:gd name="T81" fmla="*/ 110886893 h 108"/>
                <a:gd name="T82" fmla="*/ 1260078219 w 508"/>
                <a:gd name="T83" fmla="*/ 151209382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108"/>
                <a:gd name="T128" fmla="*/ 508 w 508"/>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108">
                  <a:moveTo>
                    <a:pt x="0" y="64"/>
                  </a:moveTo>
                  <a:lnTo>
                    <a:pt x="4" y="52"/>
                  </a:lnTo>
                  <a:lnTo>
                    <a:pt x="8" y="80"/>
                  </a:lnTo>
                  <a:lnTo>
                    <a:pt x="12" y="68"/>
                  </a:lnTo>
                  <a:lnTo>
                    <a:pt x="16" y="36"/>
                  </a:lnTo>
                  <a:lnTo>
                    <a:pt x="20" y="40"/>
                  </a:lnTo>
                  <a:lnTo>
                    <a:pt x="24" y="44"/>
                  </a:lnTo>
                  <a:lnTo>
                    <a:pt x="28" y="64"/>
                  </a:lnTo>
                  <a:lnTo>
                    <a:pt x="32" y="32"/>
                  </a:lnTo>
                  <a:lnTo>
                    <a:pt x="36" y="68"/>
                  </a:lnTo>
                  <a:lnTo>
                    <a:pt x="40" y="88"/>
                  </a:lnTo>
                  <a:lnTo>
                    <a:pt x="44" y="68"/>
                  </a:lnTo>
                  <a:lnTo>
                    <a:pt x="48" y="68"/>
                  </a:lnTo>
                  <a:lnTo>
                    <a:pt x="52" y="92"/>
                  </a:lnTo>
                  <a:lnTo>
                    <a:pt x="56" y="84"/>
                  </a:lnTo>
                  <a:lnTo>
                    <a:pt x="60" y="88"/>
                  </a:lnTo>
                  <a:lnTo>
                    <a:pt x="64" y="68"/>
                  </a:lnTo>
                  <a:lnTo>
                    <a:pt x="68" y="64"/>
                  </a:lnTo>
                  <a:lnTo>
                    <a:pt x="72" y="52"/>
                  </a:lnTo>
                  <a:lnTo>
                    <a:pt x="76" y="64"/>
                  </a:lnTo>
                  <a:lnTo>
                    <a:pt x="80" y="32"/>
                  </a:lnTo>
                  <a:lnTo>
                    <a:pt x="84" y="80"/>
                  </a:lnTo>
                  <a:lnTo>
                    <a:pt x="88" y="104"/>
                  </a:lnTo>
                  <a:lnTo>
                    <a:pt x="92" y="68"/>
                  </a:lnTo>
                  <a:lnTo>
                    <a:pt x="96" y="52"/>
                  </a:lnTo>
                  <a:lnTo>
                    <a:pt x="100" y="56"/>
                  </a:lnTo>
                  <a:lnTo>
                    <a:pt x="104" y="56"/>
                  </a:lnTo>
                  <a:lnTo>
                    <a:pt x="108" y="48"/>
                  </a:lnTo>
                  <a:lnTo>
                    <a:pt x="112" y="48"/>
                  </a:lnTo>
                  <a:lnTo>
                    <a:pt x="116" y="32"/>
                  </a:lnTo>
                  <a:lnTo>
                    <a:pt x="120" y="64"/>
                  </a:lnTo>
                  <a:lnTo>
                    <a:pt x="124" y="64"/>
                  </a:lnTo>
                  <a:lnTo>
                    <a:pt x="128" y="72"/>
                  </a:lnTo>
                  <a:lnTo>
                    <a:pt x="132" y="76"/>
                  </a:lnTo>
                  <a:lnTo>
                    <a:pt x="136" y="84"/>
                  </a:lnTo>
                  <a:lnTo>
                    <a:pt x="140" y="56"/>
                  </a:lnTo>
                  <a:lnTo>
                    <a:pt x="144" y="48"/>
                  </a:lnTo>
                  <a:lnTo>
                    <a:pt x="148" y="72"/>
                  </a:lnTo>
                  <a:lnTo>
                    <a:pt x="152" y="84"/>
                  </a:lnTo>
                  <a:lnTo>
                    <a:pt x="156" y="56"/>
                  </a:lnTo>
                  <a:lnTo>
                    <a:pt x="160" y="64"/>
                  </a:lnTo>
                  <a:lnTo>
                    <a:pt x="164" y="60"/>
                  </a:lnTo>
                  <a:lnTo>
                    <a:pt x="168" y="48"/>
                  </a:lnTo>
                  <a:lnTo>
                    <a:pt x="172" y="40"/>
                  </a:lnTo>
                  <a:lnTo>
                    <a:pt x="176" y="56"/>
                  </a:lnTo>
                  <a:lnTo>
                    <a:pt x="180" y="64"/>
                  </a:lnTo>
                  <a:lnTo>
                    <a:pt x="184" y="84"/>
                  </a:lnTo>
                  <a:lnTo>
                    <a:pt x="188" y="76"/>
                  </a:lnTo>
                  <a:lnTo>
                    <a:pt x="192" y="108"/>
                  </a:lnTo>
                  <a:lnTo>
                    <a:pt x="196" y="64"/>
                  </a:lnTo>
                  <a:lnTo>
                    <a:pt x="200" y="80"/>
                  </a:lnTo>
                  <a:lnTo>
                    <a:pt x="204" y="60"/>
                  </a:lnTo>
                  <a:lnTo>
                    <a:pt x="208" y="44"/>
                  </a:lnTo>
                  <a:lnTo>
                    <a:pt x="212" y="52"/>
                  </a:lnTo>
                  <a:lnTo>
                    <a:pt x="216" y="40"/>
                  </a:lnTo>
                  <a:lnTo>
                    <a:pt x="220" y="68"/>
                  </a:lnTo>
                  <a:lnTo>
                    <a:pt x="224" y="96"/>
                  </a:lnTo>
                  <a:lnTo>
                    <a:pt x="228" y="52"/>
                  </a:lnTo>
                  <a:lnTo>
                    <a:pt x="232" y="64"/>
                  </a:lnTo>
                  <a:lnTo>
                    <a:pt x="236" y="60"/>
                  </a:lnTo>
                  <a:lnTo>
                    <a:pt x="240" y="56"/>
                  </a:lnTo>
                  <a:lnTo>
                    <a:pt x="244" y="68"/>
                  </a:lnTo>
                  <a:lnTo>
                    <a:pt x="248" y="60"/>
                  </a:lnTo>
                  <a:lnTo>
                    <a:pt x="252" y="52"/>
                  </a:lnTo>
                  <a:lnTo>
                    <a:pt x="256" y="64"/>
                  </a:lnTo>
                  <a:lnTo>
                    <a:pt x="260" y="80"/>
                  </a:lnTo>
                  <a:lnTo>
                    <a:pt x="264" y="52"/>
                  </a:lnTo>
                  <a:lnTo>
                    <a:pt x="268" y="84"/>
                  </a:lnTo>
                  <a:lnTo>
                    <a:pt x="272" y="52"/>
                  </a:lnTo>
                  <a:lnTo>
                    <a:pt x="276" y="64"/>
                  </a:lnTo>
                  <a:lnTo>
                    <a:pt x="280" y="72"/>
                  </a:lnTo>
                  <a:lnTo>
                    <a:pt x="284" y="64"/>
                  </a:lnTo>
                  <a:lnTo>
                    <a:pt x="288" y="56"/>
                  </a:lnTo>
                  <a:lnTo>
                    <a:pt x="292" y="60"/>
                  </a:lnTo>
                  <a:lnTo>
                    <a:pt x="296" y="64"/>
                  </a:lnTo>
                  <a:lnTo>
                    <a:pt x="300" y="60"/>
                  </a:lnTo>
                  <a:lnTo>
                    <a:pt x="304" y="72"/>
                  </a:lnTo>
                  <a:lnTo>
                    <a:pt x="308" y="76"/>
                  </a:lnTo>
                  <a:lnTo>
                    <a:pt x="312" y="80"/>
                  </a:lnTo>
                  <a:lnTo>
                    <a:pt x="316" y="68"/>
                  </a:lnTo>
                  <a:lnTo>
                    <a:pt x="320" y="44"/>
                  </a:lnTo>
                  <a:lnTo>
                    <a:pt x="324" y="28"/>
                  </a:lnTo>
                  <a:lnTo>
                    <a:pt x="328" y="0"/>
                  </a:lnTo>
                  <a:lnTo>
                    <a:pt x="332" y="52"/>
                  </a:lnTo>
                  <a:lnTo>
                    <a:pt x="336" y="44"/>
                  </a:lnTo>
                  <a:lnTo>
                    <a:pt x="340" y="72"/>
                  </a:lnTo>
                  <a:lnTo>
                    <a:pt x="344" y="36"/>
                  </a:lnTo>
                  <a:lnTo>
                    <a:pt x="348" y="60"/>
                  </a:lnTo>
                  <a:lnTo>
                    <a:pt x="352" y="48"/>
                  </a:lnTo>
                  <a:lnTo>
                    <a:pt x="356" y="52"/>
                  </a:lnTo>
                  <a:lnTo>
                    <a:pt x="360" y="44"/>
                  </a:lnTo>
                  <a:lnTo>
                    <a:pt x="364" y="36"/>
                  </a:lnTo>
                  <a:lnTo>
                    <a:pt x="368" y="76"/>
                  </a:lnTo>
                  <a:lnTo>
                    <a:pt x="372" y="68"/>
                  </a:lnTo>
                  <a:lnTo>
                    <a:pt x="376" y="80"/>
                  </a:lnTo>
                  <a:lnTo>
                    <a:pt x="380" y="84"/>
                  </a:lnTo>
                  <a:lnTo>
                    <a:pt x="384" y="68"/>
                  </a:lnTo>
                  <a:lnTo>
                    <a:pt x="388" y="60"/>
                  </a:lnTo>
                  <a:lnTo>
                    <a:pt x="392" y="68"/>
                  </a:lnTo>
                  <a:lnTo>
                    <a:pt x="396" y="48"/>
                  </a:lnTo>
                  <a:lnTo>
                    <a:pt x="400" y="24"/>
                  </a:lnTo>
                  <a:lnTo>
                    <a:pt x="404" y="36"/>
                  </a:lnTo>
                  <a:lnTo>
                    <a:pt x="408" y="68"/>
                  </a:lnTo>
                  <a:lnTo>
                    <a:pt x="412" y="60"/>
                  </a:lnTo>
                  <a:lnTo>
                    <a:pt x="416" y="56"/>
                  </a:lnTo>
                  <a:lnTo>
                    <a:pt x="420" y="40"/>
                  </a:lnTo>
                  <a:lnTo>
                    <a:pt x="424" y="48"/>
                  </a:lnTo>
                  <a:lnTo>
                    <a:pt x="428" y="36"/>
                  </a:lnTo>
                  <a:lnTo>
                    <a:pt x="432" y="40"/>
                  </a:lnTo>
                  <a:lnTo>
                    <a:pt x="436" y="52"/>
                  </a:lnTo>
                  <a:lnTo>
                    <a:pt x="440" y="56"/>
                  </a:lnTo>
                  <a:lnTo>
                    <a:pt x="444" y="72"/>
                  </a:lnTo>
                  <a:lnTo>
                    <a:pt x="448" y="84"/>
                  </a:lnTo>
                  <a:lnTo>
                    <a:pt x="452" y="80"/>
                  </a:lnTo>
                  <a:lnTo>
                    <a:pt x="456" y="80"/>
                  </a:lnTo>
                  <a:lnTo>
                    <a:pt x="460" y="68"/>
                  </a:lnTo>
                  <a:lnTo>
                    <a:pt x="464" y="64"/>
                  </a:lnTo>
                  <a:lnTo>
                    <a:pt x="468" y="24"/>
                  </a:lnTo>
                  <a:lnTo>
                    <a:pt x="472" y="40"/>
                  </a:lnTo>
                  <a:lnTo>
                    <a:pt x="476" y="64"/>
                  </a:lnTo>
                  <a:lnTo>
                    <a:pt x="480" y="36"/>
                  </a:lnTo>
                  <a:lnTo>
                    <a:pt x="484" y="56"/>
                  </a:lnTo>
                  <a:lnTo>
                    <a:pt x="488" y="44"/>
                  </a:lnTo>
                  <a:lnTo>
                    <a:pt x="492" y="64"/>
                  </a:lnTo>
                  <a:lnTo>
                    <a:pt x="496" y="68"/>
                  </a:lnTo>
                  <a:lnTo>
                    <a:pt x="500" y="60"/>
                  </a:lnTo>
                  <a:lnTo>
                    <a:pt x="504" y="68"/>
                  </a:lnTo>
                  <a:lnTo>
                    <a:pt x="508" y="92"/>
                  </a:lnTo>
                </a:path>
              </a:pathLst>
            </a:custGeom>
            <a:noFill/>
            <a:ln w="0">
              <a:solidFill>
                <a:srgbClr val="FF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87" name="Line 40"/>
            <p:cNvSpPr>
              <a:spLocks noChangeShapeType="1"/>
            </p:cNvSpPr>
            <p:nvPr/>
          </p:nvSpPr>
          <p:spPr bwMode="auto">
            <a:xfrm flipV="1">
              <a:off x="4300538" y="1944688"/>
              <a:ext cx="12700" cy="19050"/>
            </a:xfrm>
            <a:prstGeom prst="line">
              <a:avLst/>
            </a:prstGeom>
            <a:noFill/>
            <a:ln w="0">
              <a:solidFill>
                <a:srgbClr val="FF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88" name="Freeform 41"/>
            <p:cNvSpPr>
              <a:spLocks/>
            </p:cNvSpPr>
            <p:nvPr/>
          </p:nvSpPr>
          <p:spPr bwMode="auto">
            <a:xfrm>
              <a:off x="2679700" y="1862138"/>
              <a:ext cx="814388" cy="120650"/>
            </a:xfrm>
            <a:custGeom>
              <a:avLst/>
              <a:gdLst>
                <a:gd name="T0" fmla="*/ 30241892 w 513"/>
                <a:gd name="T1" fmla="*/ 100806234 h 76"/>
                <a:gd name="T2" fmla="*/ 60483783 w 513"/>
                <a:gd name="T3" fmla="*/ 141128743 h 76"/>
                <a:gd name="T4" fmla="*/ 90725662 w 513"/>
                <a:gd name="T5" fmla="*/ 100806234 h 76"/>
                <a:gd name="T6" fmla="*/ 120967566 w 513"/>
                <a:gd name="T7" fmla="*/ 100806234 h 76"/>
                <a:gd name="T8" fmla="*/ 151209445 w 513"/>
                <a:gd name="T9" fmla="*/ 70564371 h 76"/>
                <a:gd name="T10" fmla="*/ 181451325 w 513"/>
                <a:gd name="T11" fmla="*/ 90725613 h 76"/>
                <a:gd name="T12" fmla="*/ 211693253 w 513"/>
                <a:gd name="T13" fmla="*/ 131048122 h 76"/>
                <a:gd name="T14" fmla="*/ 241935133 w 513"/>
                <a:gd name="T15" fmla="*/ 120967501 h 76"/>
                <a:gd name="T16" fmla="*/ 272177012 w 513"/>
                <a:gd name="T17" fmla="*/ 40322496 h 76"/>
                <a:gd name="T18" fmla="*/ 302418891 w 513"/>
                <a:gd name="T19" fmla="*/ 30241875 h 76"/>
                <a:gd name="T20" fmla="*/ 335181720 w 513"/>
                <a:gd name="T21" fmla="*/ 100806234 h 76"/>
                <a:gd name="T22" fmla="*/ 365423600 w 513"/>
                <a:gd name="T23" fmla="*/ 40322496 h 76"/>
                <a:gd name="T24" fmla="*/ 395665479 w 513"/>
                <a:gd name="T25" fmla="*/ 20161248 h 76"/>
                <a:gd name="T26" fmla="*/ 425907457 w 513"/>
                <a:gd name="T27" fmla="*/ 0 h 76"/>
                <a:gd name="T28" fmla="*/ 456149336 w 513"/>
                <a:gd name="T29" fmla="*/ 60483751 h 76"/>
                <a:gd name="T30" fmla="*/ 486391216 w 513"/>
                <a:gd name="T31" fmla="*/ 141128743 h 76"/>
                <a:gd name="T32" fmla="*/ 516633095 w 513"/>
                <a:gd name="T33" fmla="*/ 80644992 h 76"/>
                <a:gd name="T34" fmla="*/ 546874974 w 513"/>
                <a:gd name="T35" fmla="*/ 40322496 h 76"/>
                <a:gd name="T36" fmla="*/ 577116853 w 513"/>
                <a:gd name="T37" fmla="*/ 80644992 h 76"/>
                <a:gd name="T38" fmla="*/ 607358732 w 513"/>
                <a:gd name="T39" fmla="*/ 110886880 h 76"/>
                <a:gd name="T40" fmla="*/ 637600611 w 513"/>
                <a:gd name="T41" fmla="*/ 141128743 h 76"/>
                <a:gd name="T42" fmla="*/ 667842491 w 513"/>
                <a:gd name="T43" fmla="*/ 131048122 h 76"/>
                <a:gd name="T44" fmla="*/ 698084370 w 513"/>
                <a:gd name="T45" fmla="*/ 70564371 h 76"/>
                <a:gd name="T46" fmla="*/ 728326249 w 513"/>
                <a:gd name="T47" fmla="*/ 50403117 h 76"/>
                <a:gd name="T48" fmla="*/ 758568128 w 513"/>
                <a:gd name="T49" fmla="*/ 80644992 h 76"/>
                <a:gd name="T50" fmla="*/ 788810007 w 513"/>
                <a:gd name="T51" fmla="*/ 70564371 h 76"/>
                <a:gd name="T52" fmla="*/ 819051887 w 513"/>
                <a:gd name="T53" fmla="*/ 110886880 h 76"/>
                <a:gd name="T54" fmla="*/ 849293964 w 513"/>
                <a:gd name="T55" fmla="*/ 90725613 h 76"/>
                <a:gd name="T56" fmla="*/ 879535843 w 513"/>
                <a:gd name="T57" fmla="*/ 90725613 h 76"/>
                <a:gd name="T58" fmla="*/ 909777722 w 513"/>
                <a:gd name="T59" fmla="*/ 120967501 h 76"/>
                <a:gd name="T60" fmla="*/ 940019602 w 513"/>
                <a:gd name="T61" fmla="*/ 131048122 h 76"/>
                <a:gd name="T62" fmla="*/ 970261481 w 513"/>
                <a:gd name="T63" fmla="*/ 80644992 h 76"/>
                <a:gd name="T64" fmla="*/ 1000503360 w 513"/>
                <a:gd name="T65" fmla="*/ 50403117 h 76"/>
                <a:gd name="T66" fmla="*/ 1030745239 w 513"/>
                <a:gd name="T67" fmla="*/ 181451227 h 76"/>
                <a:gd name="T68" fmla="*/ 1060987118 w 513"/>
                <a:gd name="T69" fmla="*/ 70564371 h 76"/>
                <a:gd name="T70" fmla="*/ 1091228998 w 513"/>
                <a:gd name="T71" fmla="*/ 120967501 h 76"/>
                <a:gd name="T72" fmla="*/ 1121470877 w 513"/>
                <a:gd name="T73" fmla="*/ 110886880 h 76"/>
                <a:gd name="T74" fmla="*/ 1151712756 w 513"/>
                <a:gd name="T75" fmla="*/ 100806234 h 76"/>
                <a:gd name="T76" fmla="*/ 1181954635 w 513"/>
                <a:gd name="T77" fmla="*/ 60483751 h 76"/>
                <a:gd name="T78" fmla="*/ 1212196514 w 513"/>
                <a:gd name="T79" fmla="*/ 50403117 h 76"/>
                <a:gd name="T80" fmla="*/ 1242438393 w 513"/>
                <a:gd name="T81" fmla="*/ 50403117 h 76"/>
                <a:gd name="T82" fmla="*/ 1272680273 w 513"/>
                <a:gd name="T83" fmla="*/ 100806234 h 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6"/>
                <a:gd name="T128" fmla="*/ 513 w 513"/>
                <a:gd name="T129" fmla="*/ 76 h 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6">
                  <a:moveTo>
                    <a:pt x="0" y="36"/>
                  </a:moveTo>
                  <a:lnTo>
                    <a:pt x="8" y="36"/>
                  </a:lnTo>
                  <a:lnTo>
                    <a:pt x="12" y="40"/>
                  </a:lnTo>
                  <a:lnTo>
                    <a:pt x="16" y="36"/>
                  </a:lnTo>
                  <a:lnTo>
                    <a:pt x="20" y="20"/>
                  </a:lnTo>
                  <a:lnTo>
                    <a:pt x="24" y="56"/>
                  </a:lnTo>
                  <a:lnTo>
                    <a:pt x="28" y="60"/>
                  </a:lnTo>
                  <a:lnTo>
                    <a:pt x="32" y="40"/>
                  </a:lnTo>
                  <a:lnTo>
                    <a:pt x="36" y="40"/>
                  </a:lnTo>
                  <a:lnTo>
                    <a:pt x="40" y="16"/>
                  </a:lnTo>
                  <a:lnTo>
                    <a:pt x="44" y="32"/>
                  </a:lnTo>
                  <a:lnTo>
                    <a:pt x="48" y="40"/>
                  </a:lnTo>
                  <a:lnTo>
                    <a:pt x="52" y="36"/>
                  </a:lnTo>
                  <a:lnTo>
                    <a:pt x="56" y="32"/>
                  </a:lnTo>
                  <a:lnTo>
                    <a:pt x="60" y="28"/>
                  </a:lnTo>
                  <a:lnTo>
                    <a:pt x="64" y="56"/>
                  </a:lnTo>
                  <a:lnTo>
                    <a:pt x="68" y="36"/>
                  </a:lnTo>
                  <a:lnTo>
                    <a:pt x="72" y="36"/>
                  </a:lnTo>
                  <a:lnTo>
                    <a:pt x="76" y="44"/>
                  </a:lnTo>
                  <a:lnTo>
                    <a:pt x="80" y="36"/>
                  </a:lnTo>
                  <a:lnTo>
                    <a:pt x="84" y="52"/>
                  </a:lnTo>
                  <a:lnTo>
                    <a:pt x="88" y="32"/>
                  </a:lnTo>
                  <a:lnTo>
                    <a:pt x="92" y="64"/>
                  </a:lnTo>
                  <a:lnTo>
                    <a:pt x="96" y="48"/>
                  </a:lnTo>
                  <a:lnTo>
                    <a:pt x="100" y="32"/>
                  </a:lnTo>
                  <a:lnTo>
                    <a:pt x="104" y="56"/>
                  </a:lnTo>
                  <a:lnTo>
                    <a:pt x="108" y="16"/>
                  </a:lnTo>
                  <a:lnTo>
                    <a:pt x="112" y="28"/>
                  </a:lnTo>
                  <a:lnTo>
                    <a:pt x="116" y="32"/>
                  </a:lnTo>
                  <a:lnTo>
                    <a:pt x="120" y="12"/>
                  </a:lnTo>
                  <a:lnTo>
                    <a:pt x="125" y="16"/>
                  </a:lnTo>
                  <a:lnTo>
                    <a:pt x="129" y="48"/>
                  </a:lnTo>
                  <a:lnTo>
                    <a:pt x="133" y="40"/>
                  </a:lnTo>
                  <a:lnTo>
                    <a:pt x="137" y="4"/>
                  </a:lnTo>
                  <a:lnTo>
                    <a:pt x="141" y="24"/>
                  </a:lnTo>
                  <a:lnTo>
                    <a:pt x="145" y="16"/>
                  </a:lnTo>
                  <a:lnTo>
                    <a:pt x="149" y="28"/>
                  </a:lnTo>
                  <a:lnTo>
                    <a:pt x="153" y="36"/>
                  </a:lnTo>
                  <a:lnTo>
                    <a:pt x="157" y="8"/>
                  </a:lnTo>
                  <a:lnTo>
                    <a:pt x="161" y="36"/>
                  </a:lnTo>
                  <a:lnTo>
                    <a:pt x="165" y="12"/>
                  </a:lnTo>
                  <a:lnTo>
                    <a:pt x="169" y="0"/>
                  </a:lnTo>
                  <a:lnTo>
                    <a:pt x="173" y="16"/>
                  </a:lnTo>
                  <a:lnTo>
                    <a:pt x="177" y="28"/>
                  </a:lnTo>
                  <a:lnTo>
                    <a:pt x="181" y="24"/>
                  </a:lnTo>
                  <a:lnTo>
                    <a:pt x="185" y="36"/>
                  </a:lnTo>
                  <a:lnTo>
                    <a:pt x="189" y="68"/>
                  </a:lnTo>
                  <a:lnTo>
                    <a:pt x="193" y="56"/>
                  </a:lnTo>
                  <a:lnTo>
                    <a:pt x="197" y="28"/>
                  </a:lnTo>
                  <a:lnTo>
                    <a:pt x="201" y="52"/>
                  </a:lnTo>
                  <a:lnTo>
                    <a:pt x="205" y="32"/>
                  </a:lnTo>
                  <a:lnTo>
                    <a:pt x="209" y="20"/>
                  </a:lnTo>
                  <a:lnTo>
                    <a:pt x="213" y="20"/>
                  </a:lnTo>
                  <a:lnTo>
                    <a:pt x="217" y="16"/>
                  </a:lnTo>
                  <a:lnTo>
                    <a:pt x="221" y="4"/>
                  </a:lnTo>
                  <a:lnTo>
                    <a:pt x="225" y="48"/>
                  </a:lnTo>
                  <a:lnTo>
                    <a:pt x="229" y="32"/>
                  </a:lnTo>
                  <a:lnTo>
                    <a:pt x="233" y="56"/>
                  </a:lnTo>
                  <a:lnTo>
                    <a:pt x="237" y="36"/>
                  </a:lnTo>
                  <a:lnTo>
                    <a:pt x="241" y="44"/>
                  </a:lnTo>
                  <a:lnTo>
                    <a:pt x="245" y="52"/>
                  </a:lnTo>
                  <a:lnTo>
                    <a:pt x="249" y="60"/>
                  </a:lnTo>
                  <a:lnTo>
                    <a:pt x="253" y="56"/>
                  </a:lnTo>
                  <a:lnTo>
                    <a:pt x="257" y="52"/>
                  </a:lnTo>
                  <a:lnTo>
                    <a:pt x="261" y="28"/>
                  </a:lnTo>
                  <a:lnTo>
                    <a:pt x="265" y="52"/>
                  </a:lnTo>
                  <a:lnTo>
                    <a:pt x="269" y="52"/>
                  </a:lnTo>
                  <a:lnTo>
                    <a:pt x="273" y="24"/>
                  </a:lnTo>
                  <a:lnTo>
                    <a:pt x="277" y="28"/>
                  </a:lnTo>
                  <a:lnTo>
                    <a:pt x="281" y="32"/>
                  </a:lnTo>
                  <a:lnTo>
                    <a:pt x="285" y="24"/>
                  </a:lnTo>
                  <a:lnTo>
                    <a:pt x="289" y="20"/>
                  </a:lnTo>
                  <a:lnTo>
                    <a:pt x="293" y="44"/>
                  </a:lnTo>
                  <a:lnTo>
                    <a:pt x="297" y="36"/>
                  </a:lnTo>
                  <a:lnTo>
                    <a:pt x="301" y="32"/>
                  </a:lnTo>
                  <a:lnTo>
                    <a:pt x="305" y="56"/>
                  </a:lnTo>
                  <a:lnTo>
                    <a:pt x="309" y="28"/>
                  </a:lnTo>
                  <a:lnTo>
                    <a:pt x="313" y="28"/>
                  </a:lnTo>
                  <a:lnTo>
                    <a:pt x="317" y="44"/>
                  </a:lnTo>
                  <a:lnTo>
                    <a:pt x="321" y="44"/>
                  </a:lnTo>
                  <a:lnTo>
                    <a:pt x="325" y="44"/>
                  </a:lnTo>
                  <a:lnTo>
                    <a:pt x="329" y="40"/>
                  </a:lnTo>
                  <a:lnTo>
                    <a:pt x="333" y="52"/>
                  </a:lnTo>
                  <a:lnTo>
                    <a:pt x="337" y="36"/>
                  </a:lnTo>
                  <a:lnTo>
                    <a:pt x="341" y="60"/>
                  </a:lnTo>
                  <a:lnTo>
                    <a:pt x="345" y="36"/>
                  </a:lnTo>
                  <a:lnTo>
                    <a:pt x="349" y="36"/>
                  </a:lnTo>
                  <a:lnTo>
                    <a:pt x="353" y="40"/>
                  </a:lnTo>
                  <a:lnTo>
                    <a:pt x="357" y="76"/>
                  </a:lnTo>
                  <a:lnTo>
                    <a:pt x="361" y="48"/>
                  </a:lnTo>
                  <a:lnTo>
                    <a:pt x="365" y="72"/>
                  </a:lnTo>
                  <a:lnTo>
                    <a:pt x="369" y="52"/>
                  </a:lnTo>
                  <a:lnTo>
                    <a:pt x="373" y="52"/>
                  </a:lnTo>
                  <a:lnTo>
                    <a:pt x="377" y="16"/>
                  </a:lnTo>
                  <a:lnTo>
                    <a:pt x="381" y="48"/>
                  </a:lnTo>
                  <a:lnTo>
                    <a:pt x="385" y="32"/>
                  </a:lnTo>
                  <a:lnTo>
                    <a:pt x="389" y="48"/>
                  </a:lnTo>
                  <a:lnTo>
                    <a:pt x="393" y="28"/>
                  </a:lnTo>
                  <a:lnTo>
                    <a:pt x="397" y="20"/>
                  </a:lnTo>
                  <a:lnTo>
                    <a:pt x="401" y="24"/>
                  </a:lnTo>
                  <a:lnTo>
                    <a:pt x="405" y="60"/>
                  </a:lnTo>
                  <a:lnTo>
                    <a:pt x="409" y="72"/>
                  </a:lnTo>
                  <a:lnTo>
                    <a:pt x="413" y="28"/>
                  </a:lnTo>
                  <a:lnTo>
                    <a:pt x="417" y="16"/>
                  </a:lnTo>
                  <a:lnTo>
                    <a:pt x="421" y="28"/>
                  </a:lnTo>
                  <a:lnTo>
                    <a:pt x="425" y="64"/>
                  </a:lnTo>
                  <a:lnTo>
                    <a:pt x="429" y="48"/>
                  </a:lnTo>
                  <a:lnTo>
                    <a:pt x="433" y="48"/>
                  </a:lnTo>
                  <a:lnTo>
                    <a:pt x="437" y="20"/>
                  </a:lnTo>
                  <a:lnTo>
                    <a:pt x="441" y="12"/>
                  </a:lnTo>
                  <a:lnTo>
                    <a:pt x="445" y="44"/>
                  </a:lnTo>
                  <a:lnTo>
                    <a:pt x="449" y="28"/>
                  </a:lnTo>
                  <a:lnTo>
                    <a:pt x="453" y="44"/>
                  </a:lnTo>
                  <a:lnTo>
                    <a:pt x="457" y="40"/>
                  </a:lnTo>
                  <a:lnTo>
                    <a:pt x="461" y="64"/>
                  </a:lnTo>
                  <a:lnTo>
                    <a:pt x="465" y="20"/>
                  </a:lnTo>
                  <a:lnTo>
                    <a:pt x="469" y="24"/>
                  </a:lnTo>
                  <a:lnTo>
                    <a:pt x="473" y="20"/>
                  </a:lnTo>
                  <a:lnTo>
                    <a:pt x="477" y="32"/>
                  </a:lnTo>
                  <a:lnTo>
                    <a:pt x="481" y="20"/>
                  </a:lnTo>
                  <a:lnTo>
                    <a:pt x="485" y="32"/>
                  </a:lnTo>
                  <a:lnTo>
                    <a:pt x="489" y="44"/>
                  </a:lnTo>
                  <a:lnTo>
                    <a:pt x="493" y="20"/>
                  </a:lnTo>
                  <a:lnTo>
                    <a:pt x="497" y="40"/>
                  </a:lnTo>
                  <a:lnTo>
                    <a:pt x="501" y="44"/>
                  </a:lnTo>
                  <a:lnTo>
                    <a:pt x="505" y="40"/>
                  </a:lnTo>
                  <a:lnTo>
                    <a:pt x="509" y="40"/>
                  </a:lnTo>
                  <a:lnTo>
                    <a:pt x="513" y="48"/>
                  </a:lnTo>
                </a:path>
              </a:pathLst>
            </a:custGeom>
            <a:noFill/>
            <a:ln w="0">
              <a:solidFill>
                <a:srgbClr val="FF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89" name="Freeform 42"/>
            <p:cNvSpPr>
              <a:spLocks/>
            </p:cNvSpPr>
            <p:nvPr/>
          </p:nvSpPr>
          <p:spPr bwMode="auto">
            <a:xfrm>
              <a:off x="3494088" y="1843088"/>
              <a:ext cx="806450" cy="146050"/>
            </a:xfrm>
            <a:custGeom>
              <a:avLst/>
              <a:gdLst>
                <a:gd name="T0" fmla="*/ 20161251 w 508"/>
                <a:gd name="T1" fmla="*/ 181451239 h 92"/>
                <a:gd name="T2" fmla="*/ 50403125 w 508"/>
                <a:gd name="T3" fmla="*/ 161289996 h 92"/>
                <a:gd name="T4" fmla="*/ 80645005 w 508"/>
                <a:gd name="T5" fmla="*/ 181451239 h 92"/>
                <a:gd name="T6" fmla="*/ 110886898 w 508"/>
                <a:gd name="T7" fmla="*/ 0 h 92"/>
                <a:gd name="T8" fmla="*/ 141128766 w 508"/>
                <a:gd name="T9" fmla="*/ 171370618 h 92"/>
                <a:gd name="T10" fmla="*/ 171370633 w 508"/>
                <a:gd name="T11" fmla="*/ 80644998 h 92"/>
                <a:gd name="T12" fmla="*/ 201612501 w 508"/>
                <a:gd name="T13" fmla="*/ 131048131 h 92"/>
                <a:gd name="T14" fmla="*/ 231854419 w 508"/>
                <a:gd name="T15" fmla="*/ 191531861 h 92"/>
                <a:gd name="T16" fmla="*/ 262096286 w 508"/>
                <a:gd name="T17" fmla="*/ 70564376 h 92"/>
                <a:gd name="T18" fmla="*/ 292338154 w 508"/>
                <a:gd name="T19" fmla="*/ 141128753 h 92"/>
                <a:gd name="T20" fmla="*/ 322580022 w 508"/>
                <a:gd name="T21" fmla="*/ 131048131 h 92"/>
                <a:gd name="T22" fmla="*/ 352821889 w 508"/>
                <a:gd name="T23" fmla="*/ 50403121 h 92"/>
                <a:gd name="T24" fmla="*/ 383063757 w 508"/>
                <a:gd name="T25" fmla="*/ 141128753 h 92"/>
                <a:gd name="T26" fmla="*/ 413305625 w 508"/>
                <a:gd name="T27" fmla="*/ 70564376 h 92"/>
                <a:gd name="T28" fmla="*/ 443547592 w 508"/>
                <a:gd name="T29" fmla="*/ 181451239 h 92"/>
                <a:gd name="T30" fmla="*/ 473789460 w 508"/>
                <a:gd name="T31" fmla="*/ 161289996 h 92"/>
                <a:gd name="T32" fmla="*/ 504031327 w 508"/>
                <a:gd name="T33" fmla="*/ 151209374 h 92"/>
                <a:gd name="T34" fmla="*/ 534273195 w 508"/>
                <a:gd name="T35" fmla="*/ 110886888 h 92"/>
                <a:gd name="T36" fmla="*/ 564515063 w 508"/>
                <a:gd name="T37" fmla="*/ 161289996 h 92"/>
                <a:gd name="T38" fmla="*/ 594756931 w 508"/>
                <a:gd name="T39" fmla="*/ 151209374 h 92"/>
                <a:gd name="T40" fmla="*/ 624998798 w 508"/>
                <a:gd name="T41" fmla="*/ 90725620 h 92"/>
                <a:gd name="T42" fmla="*/ 655240666 w 508"/>
                <a:gd name="T43" fmla="*/ 141128753 h 92"/>
                <a:gd name="T44" fmla="*/ 685482534 w 508"/>
                <a:gd name="T45" fmla="*/ 141128753 h 92"/>
                <a:gd name="T46" fmla="*/ 715724401 w 508"/>
                <a:gd name="T47" fmla="*/ 191531861 h 92"/>
                <a:gd name="T48" fmla="*/ 745966269 w 508"/>
                <a:gd name="T49" fmla="*/ 90725620 h 92"/>
                <a:gd name="T50" fmla="*/ 776208137 w 508"/>
                <a:gd name="T51" fmla="*/ 100806241 h 92"/>
                <a:gd name="T52" fmla="*/ 806450005 w 508"/>
                <a:gd name="T53" fmla="*/ 141128753 h 92"/>
                <a:gd name="T54" fmla="*/ 836692071 w 508"/>
                <a:gd name="T55" fmla="*/ 70564376 h 92"/>
                <a:gd name="T56" fmla="*/ 866933939 w 508"/>
                <a:gd name="T57" fmla="*/ 201612483 h 92"/>
                <a:gd name="T58" fmla="*/ 897175806 w 508"/>
                <a:gd name="T59" fmla="*/ 131048131 h 92"/>
                <a:gd name="T60" fmla="*/ 927417674 w 508"/>
                <a:gd name="T61" fmla="*/ 141128753 h 92"/>
                <a:gd name="T62" fmla="*/ 957659542 w 508"/>
                <a:gd name="T63" fmla="*/ 110886888 h 92"/>
                <a:gd name="T64" fmla="*/ 987901409 w 508"/>
                <a:gd name="T65" fmla="*/ 151209374 h 92"/>
                <a:gd name="T66" fmla="*/ 1018143277 w 508"/>
                <a:gd name="T67" fmla="*/ 90725620 h 92"/>
                <a:gd name="T68" fmla="*/ 1048385145 w 508"/>
                <a:gd name="T69" fmla="*/ 151209374 h 92"/>
                <a:gd name="T70" fmla="*/ 1078627013 w 508"/>
                <a:gd name="T71" fmla="*/ 90725620 h 92"/>
                <a:gd name="T72" fmla="*/ 1108868880 w 508"/>
                <a:gd name="T73" fmla="*/ 181451239 h 92"/>
                <a:gd name="T74" fmla="*/ 1139110748 w 508"/>
                <a:gd name="T75" fmla="*/ 90725620 h 92"/>
                <a:gd name="T76" fmla="*/ 1169352616 w 508"/>
                <a:gd name="T77" fmla="*/ 120967509 h 92"/>
                <a:gd name="T78" fmla="*/ 1199594484 w 508"/>
                <a:gd name="T79" fmla="*/ 120967509 h 92"/>
                <a:gd name="T80" fmla="*/ 1229836351 w 508"/>
                <a:gd name="T81" fmla="*/ 60483755 h 92"/>
                <a:gd name="T82" fmla="*/ 1260078219 w 508"/>
                <a:gd name="T83" fmla="*/ 120967509 h 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92"/>
                <a:gd name="T128" fmla="*/ 508 w 508"/>
                <a:gd name="T129" fmla="*/ 92 h 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92">
                  <a:moveTo>
                    <a:pt x="0" y="60"/>
                  </a:moveTo>
                  <a:lnTo>
                    <a:pt x="4" y="56"/>
                  </a:lnTo>
                  <a:lnTo>
                    <a:pt x="8" y="72"/>
                  </a:lnTo>
                  <a:lnTo>
                    <a:pt x="12" y="56"/>
                  </a:lnTo>
                  <a:lnTo>
                    <a:pt x="16" y="68"/>
                  </a:lnTo>
                  <a:lnTo>
                    <a:pt x="20" y="64"/>
                  </a:lnTo>
                  <a:lnTo>
                    <a:pt x="24" y="64"/>
                  </a:lnTo>
                  <a:lnTo>
                    <a:pt x="28" y="48"/>
                  </a:lnTo>
                  <a:lnTo>
                    <a:pt x="32" y="72"/>
                  </a:lnTo>
                  <a:lnTo>
                    <a:pt x="36" y="56"/>
                  </a:lnTo>
                  <a:lnTo>
                    <a:pt x="40" y="44"/>
                  </a:lnTo>
                  <a:lnTo>
                    <a:pt x="44" y="0"/>
                  </a:lnTo>
                  <a:lnTo>
                    <a:pt x="48" y="16"/>
                  </a:lnTo>
                  <a:lnTo>
                    <a:pt x="52" y="44"/>
                  </a:lnTo>
                  <a:lnTo>
                    <a:pt x="56" y="68"/>
                  </a:lnTo>
                  <a:lnTo>
                    <a:pt x="60" y="56"/>
                  </a:lnTo>
                  <a:lnTo>
                    <a:pt x="64" y="60"/>
                  </a:lnTo>
                  <a:lnTo>
                    <a:pt x="68" y="32"/>
                  </a:lnTo>
                  <a:lnTo>
                    <a:pt x="72" y="16"/>
                  </a:lnTo>
                  <a:lnTo>
                    <a:pt x="76" y="44"/>
                  </a:lnTo>
                  <a:lnTo>
                    <a:pt x="80" y="52"/>
                  </a:lnTo>
                  <a:lnTo>
                    <a:pt x="84" y="56"/>
                  </a:lnTo>
                  <a:lnTo>
                    <a:pt x="88" y="64"/>
                  </a:lnTo>
                  <a:lnTo>
                    <a:pt x="92" y="76"/>
                  </a:lnTo>
                  <a:lnTo>
                    <a:pt x="96" y="44"/>
                  </a:lnTo>
                  <a:lnTo>
                    <a:pt x="100" y="36"/>
                  </a:lnTo>
                  <a:lnTo>
                    <a:pt x="104" y="28"/>
                  </a:lnTo>
                  <a:lnTo>
                    <a:pt x="108" y="36"/>
                  </a:lnTo>
                  <a:lnTo>
                    <a:pt x="112" y="44"/>
                  </a:lnTo>
                  <a:lnTo>
                    <a:pt x="116" y="56"/>
                  </a:lnTo>
                  <a:lnTo>
                    <a:pt x="120" y="48"/>
                  </a:lnTo>
                  <a:lnTo>
                    <a:pt x="124" y="56"/>
                  </a:lnTo>
                  <a:lnTo>
                    <a:pt x="128" y="52"/>
                  </a:lnTo>
                  <a:lnTo>
                    <a:pt x="132" y="36"/>
                  </a:lnTo>
                  <a:lnTo>
                    <a:pt x="136" y="52"/>
                  </a:lnTo>
                  <a:lnTo>
                    <a:pt x="140" y="20"/>
                  </a:lnTo>
                  <a:lnTo>
                    <a:pt x="144" y="56"/>
                  </a:lnTo>
                  <a:lnTo>
                    <a:pt x="148" y="48"/>
                  </a:lnTo>
                  <a:lnTo>
                    <a:pt x="152" y="56"/>
                  </a:lnTo>
                  <a:lnTo>
                    <a:pt x="156" y="36"/>
                  </a:lnTo>
                  <a:lnTo>
                    <a:pt x="160" y="68"/>
                  </a:lnTo>
                  <a:lnTo>
                    <a:pt x="164" y="28"/>
                  </a:lnTo>
                  <a:lnTo>
                    <a:pt x="168" y="60"/>
                  </a:lnTo>
                  <a:lnTo>
                    <a:pt x="172" y="44"/>
                  </a:lnTo>
                  <a:lnTo>
                    <a:pt x="176" y="72"/>
                  </a:lnTo>
                  <a:lnTo>
                    <a:pt x="180" y="44"/>
                  </a:lnTo>
                  <a:lnTo>
                    <a:pt x="184" y="36"/>
                  </a:lnTo>
                  <a:lnTo>
                    <a:pt x="188" y="64"/>
                  </a:lnTo>
                  <a:lnTo>
                    <a:pt x="192" y="44"/>
                  </a:lnTo>
                  <a:lnTo>
                    <a:pt x="196" y="68"/>
                  </a:lnTo>
                  <a:lnTo>
                    <a:pt x="200" y="60"/>
                  </a:lnTo>
                  <a:lnTo>
                    <a:pt x="204" y="48"/>
                  </a:lnTo>
                  <a:lnTo>
                    <a:pt x="208" y="48"/>
                  </a:lnTo>
                  <a:lnTo>
                    <a:pt x="212" y="44"/>
                  </a:lnTo>
                  <a:lnTo>
                    <a:pt x="216" y="48"/>
                  </a:lnTo>
                  <a:lnTo>
                    <a:pt x="220" y="84"/>
                  </a:lnTo>
                  <a:lnTo>
                    <a:pt x="224" y="64"/>
                  </a:lnTo>
                  <a:lnTo>
                    <a:pt x="228" y="72"/>
                  </a:lnTo>
                  <a:lnTo>
                    <a:pt x="232" y="72"/>
                  </a:lnTo>
                  <a:lnTo>
                    <a:pt x="236" y="60"/>
                  </a:lnTo>
                  <a:lnTo>
                    <a:pt x="240" y="36"/>
                  </a:lnTo>
                  <a:lnTo>
                    <a:pt x="244" y="32"/>
                  </a:lnTo>
                  <a:lnTo>
                    <a:pt x="248" y="36"/>
                  </a:lnTo>
                  <a:lnTo>
                    <a:pt x="252" y="52"/>
                  </a:lnTo>
                  <a:lnTo>
                    <a:pt x="256" y="52"/>
                  </a:lnTo>
                  <a:lnTo>
                    <a:pt x="260" y="56"/>
                  </a:lnTo>
                  <a:lnTo>
                    <a:pt x="264" y="80"/>
                  </a:lnTo>
                  <a:lnTo>
                    <a:pt x="268" y="92"/>
                  </a:lnTo>
                  <a:lnTo>
                    <a:pt x="272" y="56"/>
                  </a:lnTo>
                  <a:lnTo>
                    <a:pt x="276" y="44"/>
                  </a:lnTo>
                  <a:lnTo>
                    <a:pt x="280" y="80"/>
                  </a:lnTo>
                  <a:lnTo>
                    <a:pt x="284" y="76"/>
                  </a:lnTo>
                  <a:lnTo>
                    <a:pt x="288" y="72"/>
                  </a:lnTo>
                  <a:lnTo>
                    <a:pt x="292" y="44"/>
                  </a:lnTo>
                  <a:lnTo>
                    <a:pt x="296" y="36"/>
                  </a:lnTo>
                  <a:lnTo>
                    <a:pt x="300" y="44"/>
                  </a:lnTo>
                  <a:lnTo>
                    <a:pt x="304" y="52"/>
                  </a:lnTo>
                  <a:lnTo>
                    <a:pt x="308" y="40"/>
                  </a:lnTo>
                  <a:lnTo>
                    <a:pt x="312" y="36"/>
                  </a:lnTo>
                  <a:lnTo>
                    <a:pt x="316" y="44"/>
                  </a:lnTo>
                  <a:lnTo>
                    <a:pt x="320" y="56"/>
                  </a:lnTo>
                  <a:lnTo>
                    <a:pt x="324" y="44"/>
                  </a:lnTo>
                  <a:lnTo>
                    <a:pt x="328" y="68"/>
                  </a:lnTo>
                  <a:lnTo>
                    <a:pt x="332" y="28"/>
                  </a:lnTo>
                  <a:lnTo>
                    <a:pt x="336" y="36"/>
                  </a:lnTo>
                  <a:lnTo>
                    <a:pt x="340" y="44"/>
                  </a:lnTo>
                  <a:lnTo>
                    <a:pt x="344" y="80"/>
                  </a:lnTo>
                  <a:lnTo>
                    <a:pt x="348" y="28"/>
                  </a:lnTo>
                  <a:lnTo>
                    <a:pt x="352" y="48"/>
                  </a:lnTo>
                  <a:lnTo>
                    <a:pt x="356" y="52"/>
                  </a:lnTo>
                  <a:lnTo>
                    <a:pt x="360" y="36"/>
                  </a:lnTo>
                  <a:lnTo>
                    <a:pt x="364" y="56"/>
                  </a:lnTo>
                  <a:lnTo>
                    <a:pt x="368" y="56"/>
                  </a:lnTo>
                  <a:lnTo>
                    <a:pt x="372" y="56"/>
                  </a:lnTo>
                  <a:lnTo>
                    <a:pt x="376" y="32"/>
                  </a:lnTo>
                  <a:lnTo>
                    <a:pt x="380" y="44"/>
                  </a:lnTo>
                  <a:lnTo>
                    <a:pt x="384" y="44"/>
                  </a:lnTo>
                  <a:lnTo>
                    <a:pt x="388" y="60"/>
                  </a:lnTo>
                  <a:lnTo>
                    <a:pt x="392" y="60"/>
                  </a:lnTo>
                  <a:lnTo>
                    <a:pt x="396" y="32"/>
                  </a:lnTo>
                  <a:lnTo>
                    <a:pt x="400" y="48"/>
                  </a:lnTo>
                  <a:lnTo>
                    <a:pt x="404" y="36"/>
                  </a:lnTo>
                  <a:lnTo>
                    <a:pt x="408" y="44"/>
                  </a:lnTo>
                  <a:lnTo>
                    <a:pt x="412" y="44"/>
                  </a:lnTo>
                  <a:lnTo>
                    <a:pt x="416" y="60"/>
                  </a:lnTo>
                  <a:lnTo>
                    <a:pt x="420" y="44"/>
                  </a:lnTo>
                  <a:lnTo>
                    <a:pt x="424" y="52"/>
                  </a:lnTo>
                  <a:lnTo>
                    <a:pt x="428" y="36"/>
                  </a:lnTo>
                  <a:lnTo>
                    <a:pt x="432" y="92"/>
                  </a:lnTo>
                  <a:lnTo>
                    <a:pt x="436" y="80"/>
                  </a:lnTo>
                  <a:lnTo>
                    <a:pt x="440" y="72"/>
                  </a:lnTo>
                  <a:lnTo>
                    <a:pt x="444" y="20"/>
                  </a:lnTo>
                  <a:lnTo>
                    <a:pt x="448" y="60"/>
                  </a:lnTo>
                  <a:lnTo>
                    <a:pt x="452" y="36"/>
                  </a:lnTo>
                  <a:lnTo>
                    <a:pt x="456" y="56"/>
                  </a:lnTo>
                  <a:lnTo>
                    <a:pt x="460" y="72"/>
                  </a:lnTo>
                  <a:lnTo>
                    <a:pt x="464" y="48"/>
                  </a:lnTo>
                  <a:lnTo>
                    <a:pt x="468" y="36"/>
                  </a:lnTo>
                  <a:lnTo>
                    <a:pt x="472" y="68"/>
                  </a:lnTo>
                  <a:lnTo>
                    <a:pt x="476" y="48"/>
                  </a:lnTo>
                  <a:lnTo>
                    <a:pt x="480" y="44"/>
                  </a:lnTo>
                  <a:lnTo>
                    <a:pt x="484" y="28"/>
                  </a:lnTo>
                  <a:lnTo>
                    <a:pt x="488" y="24"/>
                  </a:lnTo>
                  <a:lnTo>
                    <a:pt x="492" y="28"/>
                  </a:lnTo>
                  <a:lnTo>
                    <a:pt x="496" y="36"/>
                  </a:lnTo>
                  <a:lnTo>
                    <a:pt x="500" y="48"/>
                  </a:lnTo>
                  <a:lnTo>
                    <a:pt x="504" y="32"/>
                  </a:lnTo>
                  <a:lnTo>
                    <a:pt x="508" y="20"/>
                  </a:lnTo>
                </a:path>
              </a:pathLst>
            </a:custGeom>
            <a:noFill/>
            <a:ln w="0">
              <a:solidFill>
                <a:srgbClr val="FF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90" name="Line 43"/>
            <p:cNvSpPr>
              <a:spLocks noChangeShapeType="1"/>
            </p:cNvSpPr>
            <p:nvPr/>
          </p:nvSpPr>
          <p:spPr bwMode="auto">
            <a:xfrm>
              <a:off x="4300538" y="1874838"/>
              <a:ext cx="12700" cy="12700"/>
            </a:xfrm>
            <a:prstGeom prst="line">
              <a:avLst/>
            </a:prstGeom>
            <a:noFill/>
            <a:ln w="0">
              <a:solidFill>
                <a:srgbClr val="FF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91" name="Freeform 44"/>
            <p:cNvSpPr>
              <a:spLocks/>
            </p:cNvSpPr>
            <p:nvPr/>
          </p:nvSpPr>
          <p:spPr bwMode="auto">
            <a:xfrm>
              <a:off x="2679700" y="1341438"/>
              <a:ext cx="814388" cy="1136650"/>
            </a:xfrm>
            <a:custGeom>
              <a:avLst/>
              <a:gdLst>
                <a:gd name="T0" fmla="*/ 30241892 w 513"/>
                <a:gd name="T1" fmla="*/ 866933851 h 716"/>
                <a:gd name="T2" fmla="*/ 60483783 w 513"/>
                <a:gd name="T3" fmla="*/ 332660611 h 716"/>
                <a:gd name="T4" fmla="*/ 90725662 w 513"/>
                <a:gd name="T5" fmla="*/ 90725619 h 716"/>
                <a:gd name="T6" fmla="*/ 120967566 w 513"/>
                <a:gd name="T7" fmla="*/ 70564376 h 716"/>
                <a:gd name="T8" fmla="*/ 151209445 w 513"/>
                <a:gd name="T9" fmla="*/ 564515006 h 716"/>
                <a:gd name="T10" fmla="*/ 181451325 w 513"/>
                <a:gd name="T11" fmla="*/ 725804951 h 716"/>
                <a:gd name="T12" fmla="*/ 211693253 w 513"/>
                <a:gd name="T13" fmla="*/ 987901310 h 716"/>
                <a:gd name="T14" fmla="*/ 241935133 w 513"/>
                <a:gd name="T15" fmla="*/ 927417581 h 716"/>
                <a:gd name="T16" fmla="*/ 272177012 w 513"/>
                <a:gd name="T17" fmla="*/ 816530545 h 716"/>
                <a:gd name="T18" fmla="*/ 302418891 w 513"/>
                <a:gd name="T19" fmla="*/ 766127437 h 716"/>
                <a:gd name="T20" fmla="*/ 335181720 w 513"/>
                <a:gd name="T21" fmla="*/ 1310481200 h 716"/>
                <a:gd name="T22" fmla="*/ 365423600 w 513"/>
                <a:gd name="T23" fmla="*/ 1461690523 h 716"/>
                <a:gd name="T24" fmla="*/ 395665479 w 513"/>
                <a:gd name="T25" fmla="*/ 1804432053 h 716"/>
                <a:gd name="T26" fmla="*/ 425907457 w 513"/>
                <a:gd name="T27" fmla="*/ 1653222333 h 716"/>
                <a:gd name="T28" fmla="*/ 456149336 w 513"/>
                <a:gd name="T29" fmla="*/ 1330642443 h 716"/>
                <a:gd name="T30" fmla="*/ 486391216 w 513"/>
                <a:gd name="T31" fmla="*/ 1219755606 h 716"/>
                <a:gd name="T32" fmla="*/ 516633095 w 513"/>
                <a:gd name="T33" fmla="*/ 1381045551 h 716"/>
                <a:gd name="T34" fmla="*/ 546874974 w 513"/>
                <a:gd name="T35" fmla="*/ 1471771145 h 716"/>
                <a:gd name="T36" fmla="*/ 577116853 w 513"/>
                <a:gd name="T37" fmla="*/ 1411287416 h 716"/>
                <a:gd name="T38" fmla="*/ 607358732 w 513"/>
                <a:gd name="T39" fmla="*/ 836691987 h 716"/>
                <a:gd name="T40" fmla="*/ 637600611 w 513"/>
                <a:gd name="T41" fmla="*/ 705643708 h 716"/>
                <a:gd name="T42" fmla="*/ 667842491 w 513"/>
                <a:gd name="T43" fmla="*/ 1249997471 h 716"/>
                <a:gd name="T44" fmla="*/ 698084370 w 513"/>
                <a:gd name="T45" fmla="*/ 1401206794 h 716"/>
                <a:gd name="T46" fmla="*/ 728326249 w 513"/>
                <a:gd name="T47" fmla="*/ 987901310 h 716"/>
                <a:gd name="T48" fmla="*/ 758568128 w 513"/>
                <a:gd name="T49" fmla="*/ 695563086 h 716"/>
                <a:gd name="T50" fmla="*/ 788810007 w 513"/>
                <a:gd name="T51" fmla="*/ 453628169 h 716"/>
                <a:gd name="T52" fmla="*/ 819051887 w 513"/>
                <a:gd name="T53" fmla="*/ 715724329 h 716"/>
                <a:gd name="T54" fmla="*/ 849293964 w 513"/>
                <a:gd name="T55" fmla="*/ 796369302 h 716"/>
                <a:gd name="T56" fmla="*/ 879535843 w 513"/>
                <a:gd name="T57" fmla="*/ 534273141 h 716"/>
                <a:gd name="T58" fmla="*/ 909777722 w 513"/>
                <a:gd name="T59" fmla="*/ 272176881 h 716"/>
                <a:gd name="T60" fmla="*/ 940019602 w 513"/>
                <a:gd name="T61" fmla="*/ 322579989 h 716"/>
                <a:gd name="T62" fmla="*/ 970261481 w 513"/>
                <a:gd name="T63" fmla="*/ 262096260 h 716"/>
                <a:gd name="T64" fmla="*/ 1000503360 w 513"/>
                <a:gd name="T65" fmla="*/ 453628169 h 716"/>
                <a:gd name="T66" fmla="*/ 1030745239 w 513"/>
                <a:gd name="T67" fmla="*/ 352821854 h 716"/>
                <a:gd name="T68" fmla="*/ 1060987118 w 513"/>
                <a:gd name="T69" fmla="*/ 110886887 h 716"/>
                <a:gd name="T70" fmla="*/ 1091228998 w 513"/>
                <a:gd name="T71" fmla="*/ 756046816 h 716"/>
                <a:gd name="T72" fmla="*/ 1121470877 w 513"/>
                <a:gd name="T73" fmla="*/ 766127437 h 716"/>
                <a:gd name="T74" fmla="*/ 1151712756 w 513"/>
                <a:gd name="T75" fmla="*/ 312499368 h 716"/>
                <a:gd name="T76" fmla="*/ 1181954635 w 513"/>
                <a:gd name="T77" fmla="*/ 534273141 h 716"/>
                <a:gd name="T78" fmla="*/ 1212196514 w 513"/>
                <a:gd name="T79" fmla="*/ 756046816 h 716"/>
                <a:gd name="T80" fmla="*/ 1242438393 w 513"/>
                <a:gd name="T81" fmla="*/ 997981932 h 716"/>
                <a:gd name="T82" fmla="*/ 1272680273 w 513"/>
                <a:gd name="T83" fmla="*/ 1149191255 h 7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16"/>
                <a:gd name="T128" fmla="*/ 513 w 513"/>
                <a:gd name="T129" fmla="*/ 716 h 7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16">
                  <a:moveTo>
                    <a:pt x="0" y="384"/>
                  </a:moveTo>
                  <a:lnTo>
                    <a:pt x="8" y="376"/>
                  </a:lnTo>
                  <a:lnTo>
                    <a:pt x="12" y="344"/>
                  </a:lnTo>
                  <a:lnTo>
                    <a:pt x="16" y="300"/>
                  </a:lnTo>
                  <a:lnTo>
                    <a:pt x="20" y="208"/>
                  </a:lnTo>
                  <a:lnTo>
                    <a:pt x="24" y="132"/>
                  </a:lnTo>
                  <a:lnTo>
                    <a:pt x="28" y="104"/>
                  </a:lnTo>
                  <a:lnTo>
                    <a:pt x="32" y="56"/>
                  </a:lnTo>
                  <a:lnTo>
                    <a:pt x="36" y="36"/>
                  </a:lnTo>
                  <a:lnTo>
                    <a:pt x="40" y="0"/>
                  </a:lnTo>
                  <a:lnTo>
                    <a:pt x="44" y="24"/>
                  </a:lnTo>
                  <a:lnTo>
                    <a:pt x="48" y="28"/>
                  </a:lnTo>
                  <a:lnTo>
                    <a:pt x="52" y="8"/>
                  </a:lnTo>
                  <a:lnTo>
                    <a:pt x="56" y="132"/>
                  </a:lnTo>
                  <a:lnTo>
                    <a:pt x="60" y="224"/>
                  </a:lnTo>
                  <a:lnTo>
                    <a:pt x="64" y="248"/>
                  </a:lnTo>
                  <a:lnTo>
                    <a:pt x="68" y="308"/>
                  </a:lnTo>
                  <a:lnTo>
                    <a:pt x="72" y="288"/>
                  </a:lnTo>
                  <a:lnTo>
                    <a:pt x="76" y="336"/>
                  </a:lnTo>
                  <a:lnTo>
                    <a:pt x="80" y="364"/>
                  </a:lnTo>
                  <a:lnTo>
                    <a:pt x="84" y="392"/>
                  </a:lnTo>
                  <a:lnTo>
                    <a:pt x="88" y="408"/>
                  </a:lnTo>
                  <a:lnTo>
                    <a:pt x="92" y="376"/>
                  </a:lnTo>
                  <a:lnTo>
                    <a:pt x="96" y="368"/>
                  </a:lnTo>
                  <a:lnTo>
                    <a:pt x="100" y="388"/>
                  </a:lnTo>
                  <a:lnTo>
                    <a:pt x="104" y="368"/>
                  </a:lnTo>
                  <a:lnTo>
                    <a:pt x="108" y="324"/>
                  </a:lnTo>
                  <a:lnTo>
                    <a:pt x="112" y="280"/>
                  </a:lnTo>
                  <a:lnTo>
                    <a:pt x="116" y="280"/>
                  </a:lnTo>
                  <a:lnTo>
                    <a:pt x="120" y="304"/>
                  </a:lnTo>
                  <a:lnTo>
                    <a:pt x="125" y="404"/>
                  </a:lnTo>
                  <a:lnTo>
                    <a:pt x="129" y="460"/>
                  </a:lnTo>
                  <a:lnTo>
                    <a:pt x="133" y="520"/>
                  </a:lnTo>
                  <a:lnTo>
                    <a:pt x="137" y="524"/>
                  </a:lnTo>
                  <a:lnTo>
                    <a:pt x="141" y="592"/>
                  </a:lnTo>
                  <a:lnTo>
                    <a:pt x="145" y="580"/>
                  </a:lnTo>
                  <a:lnTo>
                    <a:pt x="149" y="652"/>
                  </a:lnTo>
                  <a:lnTo>
                    <a:pt x="153" y="716"/>
                  </a:lnTo>
                  <a:lnTo>
                    <a:pt x="157" y="716"/>
                  </a:lnTo>
                  <a:lnTo>
                    <a:pt x="161" y="700"/>
                  </a:lnTo>
                  <a:lnTo>
                    <a:pt x="165" y="716"/>
                  </a:lnTo>
                  <a:lnTo>
                    <a:pt x="169" y="656"/>
                  </a:lnTo>
                  <a:lnTo>
                    <a:pt x="173" y="616"/>
                  </a:lnTo>
                  <a:lnTo>
                    <a:pt x="177" y="552"/>
                  </a:lnTo>
                  <a:lnTo>
                    <a:pt x="181" y="528"/>
                  </a:lnTo>
                  <a:lnTo>
                    <a:pt x="185" y="492"/>
                  </a:lnTo>
                  <a:lnTo>
                    <a:pt x="189" y="496"/>
                  </a:lnTo>
                  <a:lnTo>
                    <a:pt x="193" y="484"/>
                  </a:lnTo>
                  <a:lnTo>
                    <a:pt x="197" y="484"/>
                  </a:lnTo>
                  <a:lnTo>
                    <a:pt x="201" y="496"/>
                  </a:lnTo>
                  <a:lnTo>
                    <a:pt x="205" y="548"/>
                  </a:lnTo>
                  <a:lnTo>
                    <a:pt x="209" y="556"/>
                  </a:lnTo>
                  <a:lnTo>
                    <a:pt x="213" y="536"/>
                  </a:lnTo>
                  <a:lnTo>
                    <a:pt x="217" y="584"/>
                  </a:lnTo>
                  <a:lnTo>
                    <a:pt x="221" y="592"/>
                  </a:lnTo>
                  <a:lnTo>
                    <a:pt x="225" y="600"/>
                  </a:lnTo>
                  <a:lnTo>
                    <a:pt x="229" y="560"/>
                  </a:lnTo>
                  <a:lnTo>
                    <a:pt x="233" y="480"/>
                  </a:lnTo>
                  <a:lnTo>
                    <a:pt x="237" y="432"/>
                  </a:lnTo>
                  <a:lnTo>
                    <a:pt x="241" y="332"/>
                  </a:lnTo>
                  <a:lnTo>
                    <a:pt x="245" y="300"/>
                  </a:lnTo>
                  <a:lnTo>
                    <a:pt x="249" y="280"/>
                  </a:lnTo>
                  <a:lnTo>
                    <a:pt x="253" y="280"/>
                  </a:lnTo>
                  <a:lnTo>
                    <a:pt x="257" y="388"/>
                  </a:lnTo>
                  <a:lnTo>
                    <a:pt x="261" y="460"/>
                  </a:lnTo>
                  <a:lnTo>
                    <a:pt x="265" y="496"/>
                  </a:lnTo>
                  <a:lnTo>
                    <a:pt x="269" y="540"/>
                  </a:lnTo>
                  <a:lnTo>
                    <a:pt x="273" y="540"/>
                  </a:lnTo>
                  <a:lnTo>
                    <a:pt x="277" y="556"/>
                  </a:lnTo>
                  <a:lnTo>
                    <a:pt x="281" y="524"/>
                  </a:lnTo>
                  <a:lnTo>
                    <a:pt x="285" y="444"/>
                  </a:lnTo>
                  <a:lnTo>
                    <a:pt x="289" y="392"/>
                  </a:lnTo>
                  <a:lnTo>
                    <a:pt x="293" y="308"/>
                  </a:lnTo>
                  <a:lnTo>
                    <a:pt x="297" y="268"/>
                  </a:lnTo>
                  <a:lnTo>
                    <a:pt x="301" y="276"/>
                  </a:lnTo>
                  <a:lnTo>
                    <a:pt x="305" y="280"/>
                  </a:lnTo>
                  <a:lnTo>
                    <a:pt x="309" y="216"/>
                  </a:lnTo>
                  <a:lnTo>
                    <a:pt x="313" y="180"/>
                  </a:lnTo>
                  <a:lnTo>
                    <a:pt x="317" y="212"/>
                  </a:lnTo>
                  <a:lnTo>
                    <a:pt x="321" y="268"/>
                  </a:lnTo>
                  <a:lnTo>
                    <a:pt x="325" y="284"/>
                  </a:lnTo>
                  <a:lnTo>
                    <a:pt x="329" y="328"/>
                  </a:lnTo>
                  <a:lnTo>
                    <a:pt x="333" y="324"/>
                  </a:lnTo>
                  <a:lnTo>
                    <a:pt x="337" y="316"/>
                  </a:lnTo>
                  <a:lnTo>
                    <a:pt x="341" y="272"/>
                  </a:lnTo>
                  <a:lnTo>
                    <a:pt x="345" y="276"/>
                  </a:lnTo>
                  <a:lnTo>
                    <a:pt x="349" y="212"/>
                  </a:lnTo>
                  <a:lnTo>
                    <a:pt x="353" y="152"/>
                  </a:lnTo>
                  <a:lnTo>
                    <a:pt x="357" y="128"/>
                  </a:lnTo>
                  <a:lnTo>
                    <a:pt x="361" y="108"/>
                  </a:lnTo>
                  <a:lnTo>
                    <a:pt x="365" y="88"/>
                  </a:lnTo>
                  <a:lnTo>
                    <a:pt x="369" y="124"/>
                  </a:lnTo>
                  <a:lnTo>
                    <a:pt x="373" y="128"/>
                  </a:lnTo>
                  <a:lnTo>
                    <a:pt x="377" y="104"/>
                  </a:lnTo>
                  <a:lnTo>
                    <a:pt x="381" y="64"/>
                  </a:lnTo>
                  <a:lnTo>
                    <a:pt x="385" y="104"/>
                  </a:lnTo>
                  <a:lnTo>
                    <a:pt x="389" y="148"/>
                  </a:lnTo>
                  <a:lnTo>
                    <a:pt x="393" y="120"/>
                  </a:lnTo>
                  <a:lnTo>
                    <a:pt x="397" y="180"/>
                  </a:lnTo>
                  <a:lnTo>
                    <a:pt x="401" y="184"/>
                  </a:lnTo>
                  <a:lnTo>
                    <a:pt x="405" y="184"/>
                  </a:lnTo>
                  <a:lnTo>
                    <a:pt x="409" y="140"/>
                  </a:lnTo>
                  <a:lnTo>
                    <a:pt x="413" y="88"/>
                  </a:lnTo>
                  <a:lnTo>
                    <a:pt x="417" y="48"/>
                  </a:lnTo>
                  <a:lnTo>
                    <a:pt x="421" y="44"/>
                  </a:lnTo>
                  <a:lnTo>
                    <a:pt x="425" y="76"/>
                  </a:lnTo>
                  <a:lnTo>
                    <a:pt x="429" y="192"/>
                  </a:lnTo>
                  <a:lnTo>
                    <a:pt x="433" y="300"/>
                  </a:lnTo>
                  <a:lnTo>
                    <a:pt x="437" y="368"/>
                  </a:lnTo>
                  <a:lnTo>
                    <a:pt x="441" y="376"/>
                  </a:lnTo>
                  <a:lnTo>
                    <a:pt x="445" y="304"/>
                  </a:lnTo>
                  <a:lnTo>
                    <a:pt x="449" y="252"/>
                  </a:lnTo>
                  <a:lnTo>
                    <a:pt x="453" y="200"/>
                  </a:lnTo>
                  <a:lnTo>
                    <a:pt x="457" y="124"/>
                  </a:lnTo>
                  <a:lnTo>
                    <a:pt x="461" y="152"/>
                  </a:lnTo>
                  <a:lnTo>
                    <a:pt x="465" y="192"/>
                  </a:lnTo>
                  <a:lnTo>
                    <a:pt x="469" y="212"/>
                  </a:lnTo>
                  <a:lnTo>
                    <a:pt x="473" y="228"/>
                  </a:lnTo>
                  <a:lnTo>
                    <a:pt x="477" y="264"/>
                  </a:lnTo>
                  <a:lnTo>
                    <a:pt x="481" y="300"/>
                  </a:lnTo>
                  <a:lnTo>
                    <a:pt x="485" y="324"/>
                  </a:lnTo>
                  <a:lnTo>
                    <a:pt x="489" y="376"/>
                  </a:lnTo>
                  <a:lnTo>
                    <a:pt x="493" y="396"/>
                  </a:lnTo>
                  <a:lnTo>
                    <a:pt x="497" y="420"/>
                  </a:lnTo>
                  <a:lnTo>
                    <a:pt x="501" y="432"/>
                  </a:lnTo>
                  <a:lnTo>
                    <a:pt x="505" y="456"/>
                  </a:lnTo>
                  <a:lnTo>
                    <a:pt x="509" y="536"/>
                  </a:lnTo>
                  <a:lnTo>
                    <a:pt x="513" y="556"/>
                  </a:lnTo>
                </a:path>
              </a:pathLst>
            </a:custGeom>
            <a:noFill/>
            <a:ln w="0">
              <a:solidFill>
                <a:srgbClr val="0000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92" name="Freeform 45"/>
            <p:cNvSpPr>
              <a:spLocks/>
            </p:cNvSpPr>
            <p:nvPr/>
          </p:nvSpPr>
          <p:spPr bwMode="auto">
            <a:xfrm>
              <a:off x="3494088" y="1639888"/>
              <a:ext cx="806450" cy="882650"/>
            </a:xfrm>
            <a:custGeom>
              <a:avLst/>
              <a:gdLst>
                <a:gd name="T0" fmla="*/ 20161251 w 508"/>
                <a:gd name="T1" fmla="*/ 957659351 h 556"/>
                <a:gd name="T2" fmla="*/ 50403125 w 508"/>
                <a:gd name="T3" fmla="*/ 1199594245 h 556"/>
                <a:gd name="T4" fmla="*/ 80645005 w 508"/>
                <a:gd name="T5" fmla="*/ 1108868660 h 556"/>
                <a:gd name="T6" fmla="*/ 110886898 w 508"/>
                <a:gd name="T7" fmla="*/ 504031227 h 556"/>
                <a:gd name="T8" fmla="*/ 141128766 w 508"/>
                <a:gd name="T9" fmla="*/ 403224922 h 556"/>
                <a:gd name="T10" fmla="*/ 171370633 w 508"/>
                <a:gd name="T11" fmla="*/ 433466883 h 556"/>
                <a:gd name="T12" fmla="*/ 201612501 w 508"/>
                <a:gd name="T13" fmla="*/ 110886876 h 556"/>
                <a:gd name="T14" fmla="*/ 231854419 w 508"/>
                <a:gd name="T15" fmla="*/ 211693131 h 556"/>
                <a:gd name="T16" fmla="*/ 262096286 w 508"/>
                <a:gd name="T17" fmla="*/ 342741199 h 556"/>
                <a:gd name="T18" fmla="*/ 292338154 w 508"/>
                <a:gd name="T19" fmla="*/ 483869986 h 556"/>
                <a:gd name="T20" fmla="*/ 322580022 w 508"/>
                <a:gd name="T21" fmla="*/ 241934993 h 556"/>
                <a:gd name="T22" fmla="*/ 352821889 w 508"/>
                <a:gd name="T23" fmla="*/ 725804880 h 556"/>
                <a:gd name="T24" fmla="*/ 383063757 w 508"/>
                <a:gd name="T25" fmla="*/ 1098788039 h 556"/>
                <a:gd name="T26" fmla="*/ 413305625 w 508"/>
                <a:gd name="T27" fmla="*/ 1290319830 h 556"/>
                <a:gd name="T28" fmla="*/ 443547592 w 508"/>
                <a:gd name="T29" fmla="*/ 745966121 h 556"/>
                <a:gd name="T30" fmla="*/ 473789460 w 508"/>
                <a:gd name="T31" fmla="*/ 604837433 h 556"/>
                <a:gd name="T32" fmla="*/ 504031327 w 508"/>
                <a:gd name="T33" fmla="*/ 604837433 h 556"/>
                <a:gd name="T34" fmla="*/ 534273195 w 508"/>
                <a:gd name="T35" fmla="*/ 816530465 h 556"/>
                <a:gd name="T36" fmla="*/ 564515063 w 508"/>
                <a:gd name="T37" fmla="*/ 1249997348 h 556"/>
                <a:gd name="T38" fmla="*/ 594756931 w 508"/>
                <a:gd name="T39" fmla="*/ 1330642313 h 556"/>
                <a:gd name="T40" fmla="*/ 624998798 w 508"/>
                <a:gd name="T41" fmla="*/ 947578731 h 556"/>
                <a:gd name="T42" fmla="*/ 655240666 w 508"/>
                <a:gd name="T43" fmla="*/ 776207983 h 556"/>
                <a:gd name="T44" fmla="*/ 685482534 w 508"/>
                <a:gd name="T45" fmla="*/ 685482397 h 556"/>
                <a:gd name="T46" fmla="*/ 715724401 w 508"/>
                <a:gd name="T47" fmla="*/ 665321156 h 556"/>
                <a:gd name="T48" fmla="*/ 745966269 w 508"/>
                <a:gd name="T49" fmla="*/ 483869986 h 556"/>
                <a:gd name="T50" fmla="*/ 776208137 w 508"/>
                <a:gd name="T51" fmla="*/ 201612461 h 556"/>
                <a:gd name="T52" fmla="*/ 806450005 w 508"/>
                <a:gd name="T53" fmla="*/ 443547504 h 556"/>
                <a:gd name="T54" fmla="*/ 836692071 w 508"/>
                <a:gd name="T55" fmla="*/ 252015614 h 556"/>
                <a:gd name="T56" fmla="*/ 866933939 w 508"/>
                <a:gd name="T57" fmla="*/ 514111848 h 556"/>
                <a:gd name="T58" fmla="*/ 897175806 w 508"/>
                <a:gd name="T59" fmla="*/ 544353709 h 556"/>
                <a:gd name="T60" fmla="*/ 927417674 w 508"/>
                <a:gd name="T61" fmla="*/ 554434330 h 556"/>
                <a:gd name="T62" fmla="*/ 957659542 w 508"/>
                <a:gd name="T63" fmla="*/ 544353709 h 556"/>
                <a:gd name="T64" fmla="*/ 987901409 w 508"/>
                <a:gd name="T65" fmla="*/ 322579958 h 556"/>
                <a:gd name="T66" fmla="*/ 1018143277 w 508"/>
                <a:gd name="T67" fmla="*/ 453628124 h 556"/>
                <a:gd name="T68" fmla="*/ 1048385145 w 508"/>
                <a:gd name="T69" fmla="*/ 766127362 h 556"/>
                <a:gd name="T70" fmla="*/ 1078627013 w 508"/>
                <a:gd name="T71" fmla="*/ 745966121 h 556"/>
                <a:gd name="T72" fmla="*/ 1108868880 w 508"/>
                <a:gd name="T73" fmla="*/ 221773752 h 556"/>
                <a:gd name="T74" fmla="*/ 1139110748 w 508"/>
                <a:gd name="T75" fmla="*/ 423386263 h 556"/>
                <a:gd name="T76" fmla="*/ 1169352616 w 508"/>
                <a:gd name="T77" fmla="*/ 786288603 h 556"/>
                <a:gd name="T78" fmla="*/ 1199594484 w 508"/>
                <a:gd name="T79" fmla="*/ 856853146 h 556"/>
                <a:gd name="T80" fmla="*/ 1229836351 w 508"/>
                <a:gd name="T81" fmla="*/ 362902440 h 556"/>
                <a:gd name="T82" fmla="*/ 1260078219 w 508"/>
                <a:gd name="T83" fmla="*/ 0 h 5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556"/>
                <a:gd name="T128" fmla="*/ 508 w 508"/>
                <a:gd name="T129" fmla="*/ 556 h 5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556">
                  <a:moveTo>
                    <a:pt x="0" y="368"/>
                  </a:moveTo>
                  <a:lnTo>
                    <a:pt x="4" y="396"/>
                  </a:lnTo>
                  <a:lnTo>
                    <a:pt x="8" y="380"/>
                  </a:lnTo>
                  <a:lnTo>
                    <a:pt x="12" y="412"/>
                  </a:lnTo>
                  <a:lnTo>
                    <a:pt x="16" y="444"/>
                  </a:lnTo>
                  <a:lnTo>
                    <a:pt x="20" y="476"/>
                  </a:lnTo>
                  <a:lnTo>
                    <a:pt x="24" y="504"/>
                  </a:lnTo>
                  <a:lnTo>
                    <a:pt x="28" y="488"/>
                  </a:lnTo>
                  <a:lnTo>
                    <a:pt x="32" y="440"/>
                  </a:lnTo>
                  <a:lnTo>
                    <a:pt x="36" y="376"/>
                  </a:lnTo>
                  <a:lnTo>
                    <a:pt x="40" y="296"/>
                  </a:lnTo>
                  <a:lnTo>
                    <a:pt x="44" y="200"/>
                  </a:lnTo>
                  <a:lnTo>
                    <a:pt x="48" y="176"/>
                  </a:lnTo>
                  <a:lnTo>
                    <a:pt x="52" y="156"/>
                  </a:lnTo>
                  <a:lnTo>
                    <a:pt x="56" y="160"/>
                  </a:lnTo>
                  <a:lnTo>
                    <a:pt x="60" y="180"/>
                  </a:lnTo>
                  <a:lnTo>
                    <a:pt x="64" y="224"/>
                  </a:lnTo>
                  <a:lnTo>
                    <a:pt x="68" y="172"/>
                  </a:lnTo>
                  <a:lnTo>
                    <a:pt x="72" y="144"/>
                  </a:lnTo>
                  <a:lnTo>
                    <a:pt x="76" y="100"/>
                  </a:lnTo>
                  <a:lnTo>
                    <a:pt x="80" y="44"/>
                  </a:lnTo>
                  <a:lnTo>
                    <a:pt x="84" y="0"/>
                  </a:lnTo>
                  <a:lnTo>
                    <a:pt x="88" y="56"/>
                  </a:lnTo>
                  <a:lnTo>
                    <a:pt x="92" y="84"/>
                  </a:lnTo>
                  <a:lnTo>
                    <a:pt x="96" y="88"/>
                  </a:lnTo>
                  <a:lnTo>
                    <a:pt x="100" y="100"/>
                  </a:lnTo>
                  <a:lnTo>
                    <a:pt x="104" y="136"/>
                  </a:lnTo>
                  <a:lnTo>
                    <a:pt x="108" y="184"/>
                  </a:lnTo>
                  <a:lnTo>
                    <a:pt x="112" y="164"/>
                  </a:lnTo>
                  <a:lnTo>
                    <a:pt x="116" y="192"/>
                  </a:lnTo>
                  <a:lnTo>
                    <a:pt x="120" y="164"/>
                  </a:lnTo>
                  <a:lnTo>
                    <a:pt x="124" y="132"/>
                  </a:lnTo>
                  <a:lnTo>
                    <a:pt x="128" y="96"/>
                  </a:lnTo>
                  <a:lnTo>
                    <a:pt x="132" y="144"/>
                  </a:lnTo>
                  <a:lnTo>
                    <a:pt x="136" y="228"/>
                  </a:lnTo>
                  <a:lnTo>
                    <a:pt x="140" y="288"/>
                  </a:lnTo>
                  <a:lnTo>
                    <a:pt x="144" y="332"/>
                  </a:lnTo>
                  <a:lnTo>
                    <a:pt x="148" y="400"/>
                  </a:lnTo>
                  <a:lnTo>
                    <a:pt x="152" y="436"/>
                  </a:lnTo>
                  <a:lnTo>
                    <a:pt x="156" y="468"/>
                  </a:lnTo>
                  <a:lnTo>
                    <a:pt x="160" y="548"/>
                  </a:lnTo>
                  <a:lnTo>
                    <a:pt x="164" y="512"/>
                  </a:lnTo>
                  <a:lnTo>
                    <a:pt x="168" y="452"/>
                  </a:lnTo>
                  <a:lnTo>
                    <a:pt x="172" y="392"/>
                  </a:lnTo>
                  <a:lnTo>
                    <a:pt x="176" y="296"/>
                  </a:lnTo>
                  <a:lnTo>
                    <a:pt x="180" y="260"/>
                  </a:lnTo>
                  <a:lnTo>
                    <a:pt x="184" y="248"/>
                  </a:lnTo>
                  <a:lnTo>
                    <a:pt x="188" y="240"/>
                  </a:lnTo>
                  <a:lnTo>
                    <a:pt x="192" y="232"/>
                  </a:lnTo>
                  <a:lnTo>
                    <a:pt x="196" y="224"/>
                  </a:lnTo>
                  <a:lnTo>
                    <a:pt x="200" y="240"/>
                  </a:lnTo>
                  <a:lnTo>
                    <a:pt x="204" y="252"/>
                  </a:lnTo>
                  <a:lnTo>
                    <a:pt x="208" y="264"/>
                  </a:lnTo>
                  <a:lnTo>
                    <a:pt x="212" y="324"/>
                  </a:lnTo>
                  <a:lnTo>
                    <a:pt x="216" y="364"/>
                  </a:lnTo>
                  <a:lnTo>
                    <a:pt x="220" y="432"/>
                  </a:lnTo>
                  <a:lnTo>
                    <a:pt x="224" y="496"/>
                  </a:lnTo>
                  <a:lnTo>
                    <a:pt x="228" y="512"/>
                  </a:lnTo>
                  <a:lnTo>
                    <a:pt x="232" y="556"/>
                  </a:lnTo>
                  <a:lnTo>
                    <a:pt x="236" y="528"/>
                  </a:lnTo>
                  <a:lnTo>
                    <a:pt x="240" y="484"/>
                  </a:lnTo>
                  <a:lnTo>
                    <a:pt x="244" y="420"/>
                  </a:lnTo>
                  <a:lnTo>
                    <a:pt x="248" y="376"/>
                  </a:lnTo>
                  <a:lnTo>
                    <a:pt x="252" y="328"/>
                  </a:lnTo>
                  <a:lnTo>
                    <a:pt x="256" y="292"/>
                  </a:lnTo>
                  <a:lnTo>
                    <a:pt x="260" y="308"/>
                  </a:lnTo>
                  <a:lnTo>
                    <a:pt x="264" y="296"/>
                  </a:lnTo>
                  <a:lnTo>
                    <a:pt x="268" y="296"/>
                  </a:lnTo>
                  <a:lnTo>
                    <a:pt x="272" y="272"/>
                  </a:lnTo>
                  <a:lnTo>
                    <a:pt x="276" y="264"/>
                  </a:lnTo>
                  <a:lnTo>
                    <a:pt x="280" y="272"/>
                  </a:lnTo>
                  <a:lnTo>
                    <a:pt x="284" y="264"/>
                  </a:lnTo>
                  <a:lnTo>
                    <a:pt x="288" y="268"/>
                  </a:lnTo>
                  <a:lnTo>
                    <a:pt x="292" y="244"/>
                  </a:lnTo>
                  <a:lnTo>
                    <a:pt x="296" y="192"/>
                  </a:lnTo>
                  <a:lnTo>
                    <a:pt x="300" y="140"/>
                  </a:lnTo>
                  <a:lnTo>
                    <a:pt x="304" y="88"/>
                  </a:lnTo>
                  <a:lnTo>
                    <a:pt x="308" y="80"/>
                  </a:lnTo>
                  <a:lnTo>
                    <a:pt x="312" y="92"/>
                  </a:lnTo>
                  <a:lnTo>
                    <a:pt x="316" y="164"/>
                  </a:lnTo>
                  <a:lnTo>
                    <a:pt x="320" y="176"/>
                  </a:lnTo>
                  <a:lnTo>
                    <a:pt x="324" y="168"/>
                  </a:lnTo>
                  <a:lnTo>
                    <a:pt x="328" y="112"/>
                  </a:lnTo>
                  <a:lnTo>
                    <a:pt x="332" y="100"/>
                  </a:lnTo>
                  <a:lnTo>
                    <a:pt x="336" y="112"/>
                  </a:lnTo>
                  <a:lnTo>
                    <a:pt x="340" y="184"/>
                  </a:lnTo>
                  <a:lnTo>
                    <a:pt x="344" y="204"/>
                  </a:lnTo>
                  <a:lnTo>
                    <a:pt x="348" y="264"/>
                  </a:lnTo>
                  <a:lnTo>
                    <a:pt x="352" y="268"/>
                  </a:lnTo>
                  <a:lnTo>
                    <a:pt x="356" y="216"/>
                  </a:lnTo>
                  <a:lnTo>
                    <a:pt x="360" y="240"/>
                  </a:lnTo>
                  <a:lnTo>
                    <a:pt x="364" y="240"/>
                  </a:lnTo>
                  <a:lnTo>
                    <a:pt x="368" y="220"/>
                  </a:lnTo>
                  <a:lnTo>
                    <a:pt x="372" y="220"/>
                  </a:lnTo>
                  <a:lnTo>
                    <a:pt x="376" y="224"/>
                  </a:lnTo>
                  <a:lnTo>
                    <a:pt x="380" y="216"/>
                  </a:lnTo>
                  <a:lnTo>
                    <a:pt x="384" y="180"/>
                  </a:lnTo>
                  <a:lnTo>
                    <a:pt x="388" y="176"/>
                  </a:lnTo>
                  <a:lnTo>
                    <a:pt x="392" y="128"/>
                  </a:lnTo>
                  <a:lnTo>
                    <a:pt x="396" y="156"/>
                  </a:lnTo>
                  <a:lnTo>
                    <a:pt x="400" y="168"/>
                  </a:lnTo>
                  <a:lnTo>
                    <a:pt x="404" y="180"/>
                  </a:lnTo>
                  <a:lnTo>
                    <a:pt x="408" y="252"/>
                  </a:lnTo>
                  <a:lnTo>
                    <a:pt x="412" y="264"/>
                  </a:lnTo>
                  <a:lnTo>
                    <a:pt x="416" y="304"/>
                  </a:lnTo>
                  <a:lnTo>
                    <a:pt x="420" y="324"/>
                  </a:lnTo>
                  <a:lnTo>
                    <a:pt x="424" y="340"/>
                  </a:lnTo>
                  <a:lnTo>
                    <a:pt x="428" y="296"/>
                  </a:lnTo>
                  <a:lnTo>
                    <a:pt x="432" y="260"/>
                  </a:lnTo>
                  <a:lnTo>
                    <a:pt x="436" y="172"/>
                  </a:lnTo>
                  <a:lnTo>
                    <a:pt x="440" y="88"/>
                  </a:lnTo>
                  <a:lnTo>
                    <a:pt x="444" y="104"/>
                  </a:lnTo>
                  <a:lnTo>
                    <a:pt x="448" y="104"/>
                  </a:lnTo>
                  <a:lnTo>
                    <a:pt x="452" y="168"/>
                  </a:lnTo>
                  <a:lnTo>
                    <a:pt x="456" y="212"/>
                  </a:lnTo>
                  <a:lnTo>
                    <a:pt x="460" y="268"/>
                  </a:lnTo>
                  <a:lnTo>
                    <a:pt x="464" y="312"/>
                  </a:lnTo>
                  <a:lnTo>
                    <a:pt x="468" y="316"/>
                  </a:lnTo>
                  <a:lnTo>
                    <a:pt x="472" y="336"/>
                  </a:lnTo>
                  <a:lnTo>
                    <a:pt x="476" y="340"/>
                  </a:lnTo>
                  <a:lnTo>
                    <a:pt x="480" y="344"/>
                  </a:lnTo>
                  <a:lnTo>
                    <a:pt x="484" y="252"/>
                  </a:lnTo>
                  <a:lnTo>
                    <a:pt x="488" y="144"/>
                  </a:lnTo>
                  <a:lnTo>
                    <a:pt x="492" y="72"/>
                  </a:lnTo>
                  <a:lnTo>
                    <a:pt x="496" y="32"/>
                  </a:lnTo>
                  <a:lnTo>
                    <a:pt x="500" y="0"/>
                  </a:lnTo>
                  <a:lnTo>
                    <a:pt x="504" y="24"/>
                  </a:lnTo>
                  <a:lnTo>
                    <a:pt x="508" y="76"/>
                  </a:lnTo>
                </a:path>
              </a:pathLst>
            </a:custGeom>
            <a:noFill/>
            <a:ln w="0">
              <a:solidFill>
                <a:srgbClr val="0000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93" name="Line 46"/>
            <p:cNvSpPr>
              <a:spLocks noChangeShapeType="1"/>
            </p:cNvSpPr>
            <p:nvPr/>
          </p:nvSpPr>
          <p:spPr bwMode="auto">
            <a:xfrm>
              <a:off x="4300538" y="1760538"/>
              <a:ext cx="12700" cy="12700"/>
            </a:xfrm>
            <a:prstGeom prst="line">
              <a:avLst/>
            </a:prstGeom>
            <a:noFill/>
            <a:ln w="0">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94" name="Freeform 47"/>
            <p:cNvSpPr>
              <a:spLocks/>
            </p:cNvSpPr>
            <p:nvPr/>
          </p:nvSpPr>
          <p:spPr bwMode="auto">
            <a:xfrm>
              <a:off x="2679700" y="1195388"/>
              <a:ext cx="814388" cy="1377950"/>
            </a:xfrm>
            <a:custGeom>
              <a:avLst/>
              <a:gdLst>
                <a:gd name="T0" fmla="*/ 30241892 w 513"/>
                <a:gd name="T1" fmla="*/ 1098788213 h 868"/>
                <a:gd name="T2" fmla="*/ 60483783 w 513"/>
                <a:gd name="T3" fmla="*/ 574595662 h 868"/>
                <a:gd name="T4" fmla="*/ 90725662 w 513"/>
                <a:gd name="T5" fmla="*/ 50403123 h 868"/>
                <a:gd name="T6" fmla="*/ 120967566 w 513"/>
                <a:gd name="T7" fmla="*/ 0 h 868"/>
                <a:gd name="T8" fmla="*/ 151209445 w 513"/>
                <a:gd name="T9" fmla="*/ 675401883 h 868"/>
                <a:gd name="T10" fmla="*/ 181451325 w 513"/>
                <a:gd name="T11" fmla="*/ 1098788213 h 868"/>
                <a:gd name="T12" fmla="*/ 211693253 w 513"/>
                <a:gd name="T13" fmla="*/ 1270158790 h 868"/>
                <a:gd name="T14" fmla="*/ 241935133 w 513"/>
                <a:gd name="T15" fmla="*/ 1199594434 h 868"/>
                <a:gd name="T16" fmla="*/ 272177012 w 513"/>
                <a:gd name="T17" fmla="*/ 1018143236 h 868"/>
                <a:gd name="T18" fmla="*/ 302418891 w 513"/>
                <a:gd name="T19" fmla="*/ 1169352568 h 868"/>
                <a:gd name="T20" fmla="*/ 335181720 w 513"/>
                <a:gd name="T21" fmla="*/ 1643141810 h 868"/>
                <a:gd name="T22" fmla="*/ 365423600 w 513"/>
                <a:gd name="T23" fmla="*/ 1945560872 h 868"/>
                <a:gd name="T24" fmla="*/ 395665479 w 513"/>
                <a:gd name="T25" fmla="*/ 2147483647 h 868"/>
                <a:gd name="T26" fmla="*/ 425907457 w 513"/>
                <a:gd name="T27" fmla="*/ 2036286471 h 868"/>
                <a:gd name="T28" fmla="*/ 456149336 w 513"/>
                <a:gd name="T29" fmla="*/ 1441529366 h 868"/>
                <a:gd name="T30" fmla="*/ 486391216 w 513"/>
                <a:gd name="T31" fmla="*/ 1391126256 h 868"/>
                <a:gd name="T32" fmla="*/ 516633095 w 513"/>
                <a:gd name="T33" fmla="*/ 1693545317 h 868"/>
                <a:gd name="T34" fmla="*/ 546874974 w 513"/>
                <a:gd name="T35" fmla="*/ 1814512783 h 868"/>
                <a:gd name="T36" fmla="*/ 577116853 w 513"/>
                <a:gd name="T37" fmla="*/ 1643141810 h 868"/>
                <a:gd name="T38" fmla="*/ 607358732 w 513"/>
                <a:gd name="T39" fmla="*/ 1028223858 h 868"/>
                <a:gd name="T40" fmla="*/ 637600611 w 513"/>
                <a:gd name="T41" fmla="*/ 1068546346 h 868"/>
                <a:gd name="T42" fmla="*/ 667842491 w 513"/>
                <a:gd name="T43" fmla="*/ 1512093722 h 868"/>
                <a:gd name="T44" fmla="*/ 698084370 w 513"/>
                <a:gd name="T45" fmla="*/ 1683464695 h 868"/>
                <a:gd name="T46" fmla="*/ 728326249 w 513"/>
                <a:gd name="T47" fmla="*/ 1441529366 h 868"/>
                <a:gd name="T48" fmla="*/ 758568128 w 513"/>
                <a:gd name="T49" fmla="*/ 937498258 h 868"/>
                <a:gd name="T50" fmla="*/ 788810007 w 513"/>
                <a:gd name="T51" fmla="*/ 685482506 h 868"/>
                <a:gd name="T52" fmla="*/ 819051887 w 513"/>
                <a:gd name="T53" fmla="*/ 846772659 h 868"/>
                <a:gd name="T54" fmla="*/ 849293964 w 513"/>
                <a:gd name="T55" fmla="*/ 907256392 h 868"/>
                <a:gd name="T56" fmla="*/ 879535843 w 513"/>
                <a:gd name="T57" fmla="*/ 524192551 h 868"/>
                <a:gd name="T58" fmla="*/ 909777722 w 513"/>
                <a:gd name="T59" fmla="*/ 393144364 h 868"/>
                <a:gd name="T60" fmla="*/ 940019602 w 513"/>
                <a:gd name="T61" fmla="*/ 372983119 h 868"/>
                <a:gd name="T62" fmla="*/ 970261481 w 513"/>
                <a:gd name="T63" fmla="*/ 423386329 h 868"/>
                <a:gd name="T64" fmla="*/ 1000503360 w 513"/>
                <a:gd name="T65" fmla="*/ 695563128 h 868"/>
                <a:gd name="T66" fmla="*/ 1030745239 w 513"/>
                <a:gd name="T67" fmla="*/ 483870062 h 868"/>
                <a:gd name="T68" fmla="*/ 1060987118 w 513"/>
                <a:gd name="T69" fmla="*/ 433466952 h 868"/>
                <a:gd name="T70" fmla="*/ 1091228998 w 513"/>
                <a:gd name="T71" fmla="*/ 1058465724 h 868"/>
                <a:gd name="T72" fmla="*/ 1121470877 w 513"/>
                <a:gd name="T73" fmla="*/ 977820747 h 868"/>
                <a:gd name="T74" fmla="*/ 1151712756 w 513"/>
                <a:gd name="T75" fmla="*/ 473789440 h 868"/>
                <a:gd name="T76" fmla="*/ 1181954635 w 513"/>
                <a:gd name="T77" fmla="*/ 655240639 h 868"/>
                <a:gd name="T78" fmla="*/ 1212196514 w 513"/>
                <a:gd name="T79" fmla="*/ 937498258 h 868"/>
                <a:gd name="T80" fmla="*/ 1242438393 w 513"/>
                <a:gd name="T81" fmla="*/ 1159271946 h 868"/>
                <a:gd name="T82" fmla="*/ 1272680273 w 513"/>
                <a:gd name="T83" fmla="*/ 1784270917 h 8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68"/>
                <a:gd name="T128" fmla="*/ 513 w 513"/>
                <a:gd name="T129" fmla="*/ 868 h 8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68">
                  <a:moveTo>
                    <a:pt x="0" y="464"/>
                  </a:moveTo>
                  <a:lnTo>
                    <a:pt x="8" y="452"/>
                  </a:lnTo>
                  <a:lnTo>
                    <a:pt x="12" y="436"/>
                  </a:lnTo>
                  <a:lnTo>
                    <a:pt x="16" y="348"/>
                  </a:lnTo>
                  <a:lnTo>
                    <a:pt x="20" y="276"/>
                  </a:lnTo>
                  <a:lnTo>
                    <a:pt x="24" y="228"/>
                  </a:lnTo>
                  <a:lnTo>
                    <a:pt x="28" y="140"/>
                  </a:lnTo>
                  <a:lnTo>
                    <a:pt x="32" y="76"/>
                  </a:lnTo>
                  <a:lnTo>
                    <a:pt x="36" y="20"/>
                  </a:lnTo>
                  <a:lnTo>
                    <a:pt x="40" y="28"/>
                  </a:lnTo>
                  <a:lnTo>
                    <a:pt x="44" y="28"/>
                  </a:lnTo>
                  <a:lnTo>
                    <a:pt x="48" y="0"/>
                  </a:lnTo>
                  <a:lnTo>
                    <a:pt x="52" y="84"/>
                  </a:lnTo>
                  <a:lnTo>
                    <a:pt x="56" y="184"/>
                  </a:lnTo>
                  <a:lnTo>
                    <a:pt x="60" y="268"/>
                  </a:lnTo>
                  <a:lnTo>
                    <a:pt x="64" y="340"/>
                  </a:lnTo>
                  <a:lnTo>
                    <a:pt x="68" y="396"/>
                  </a:lnTo>
                  <a:lnTo>
                    <a:pt x="72" y="436"/>
                  </a:lnTo>
                  <a:lnTo>
                    <a:pt x="76" y="480"/>
                  </a:lnTo>
                  <a:lnTo>
                    <a:pt x="80" y="500"/>
                  </a:lnTo>
                  <a:lnTo>
                    <a:pt x="84" y="504"/>
                  </a:lnTo>
                  <a:lnTo>
                    <a:pt x="88" y="500"/>
                  </a:lnTo>
                  <a:lnTo>
                    <a:pt x="92" y="440"/>
                  </a:lnTo>
                  <a:lnTo>
                    <a:pt x="96" y="476"/>
                  </a:lnTo>
                  <a:lnTo>
                    <a:pt x="100" y="476"/>
                  </a:lnTo>
                  <a:lnTo>
                    <a:pt x="104" y="428"/>
                  </a:lnTo>
                  <a:lnTo>
                    <a:pt x="108" y="404"/>
                  </a:lnTo>
                  <a:lnTo>
                    <a:pt x="112" y="392"/>
                  </a:lnTo>
                  <a:lnTo>
                    <a:pt x="116" y="396"/>
                  </a:lnTo>
                  <a:lnTo>
                    <a:pt x="120" y="464"/>
                  </a:lnTo>
                  <a:lnTo>
                    <a:pt x="125" y="576"/>
                  </a:lnTo>
                  <a:lnTo>
                    <a:pt x="129" y="612"/>
                  </a:lnTo>
                  <a:lnTo>
                    <a:pt x="133" y="652"/>
                  </a:lnTo>
                  <a:lnTo>
                    <a:pt x="137" y="728"/>
                  </a:lnTo>
                  <a:lnTo>
                    <a:pt x="141" y="788"/>
                  </a:lnTo>
                  <a:lnTo>
                    <a:pt x="145" y="772"/>
                  </a:lnTo>
                  <a:lnTo>
                    <a:pt x="149" y="808"/>
                  </a:lnTo>
                  <a:lnTo>
                    <a:pt x="153" y="820"/>
                  </a:lnTo>
                  <a:lnTo>
                    <a:pt x="157" y="868"/>
                  </a:lnTo>
                  <a:lnTo>
                    <a:pt x="161" y="856"/>
                  </a:lnTo>
                  <a:lnTo>
                    <a:pt x="165" y="840"/>
                  </a:lnTo>
                  <a:lnTo>
                    <a:pt x="169" y="808"/>
                  </a:lnTo>
                  <a:lnTo>
                    <a:pt x="173" y="688"/>
                  </a:lnTo>
                  <a:lnTo>
                    <a:pt x="177" y="632"/>
                  </a:lnTo>
                  <a:lnTo>
                    <a:pt x="181" y="572"/>
                  </a:lnTo>
                  <a:lnTo>
                    <a:pt x="185" y="556"/>
                  </a:lnTo>
                  <a:lnTo>
                    <a:pt x="189" y="504"/>
                  </a:lnTo>
                  <a:lnTo>
                    <a:pt x="193" y="552"/>
                  </a:lnTo>
                  <a:lnTo>
                    <a:pt x="197" y="564"/>
                  </a:lnTo>
                  <a:lnTo>
                    <a:pt x="201" y="608"/>
                  </a:lnTo>
                  <a:lnTo>
                    <a:pt x="205" y="672"/>
                  </a:lnTo>
                  <a:lnTo>
                    <a:pt x="209" y="692"/>
                  </a:lnTo>
                  <a:lnTo>
                    <a:pt x="213" y="728"/>
                  </a:lnTo>
                  <a:lnTo>
                    <a:pt x="217" y="720"/>
                  </a:lnTo>
                  <a:lnTo>
                    <a:pt x="221" y="736"/>
                  </a:lnTo>
                  <a:lnTo>
                    <a:pt x="225" y="716"/>
                  </a:lnTo>
                  <a:lnTo>
                    <a:pt x="229" y="652"/>
                  </a:lnTo>
                  <a:lnTo>
                    <a:pt x="233" y="560"/>
                  </a:lnTo>
                  <a:lnTo>
                    <a:pt x="237" y="500"/>
                  </a:lnTo>
                  <a:lnTo>
                    <a:pt x="241" y="408"/>
                  </a:lnTo>
                  <a:lnTo>
                    <a:pt x="245" y="388"/>
                  </a:lnTo>
                  <a:lnTo>
                    <a:pt x="249" y="392"/>
                  </a:lnTo>
                  <a:lnTo>
                    <a:pt x="253" y="424"/>
                  </a:lnTo>
                  <a:lnTo>
                    <a:pt x="257" y="500"/>
                  </a:lnTo>
                  <a:lnTo>
                    <a:pt x="261" y="536"/>
                  </a:lnTo>
                  <a:lnTo>
                    <a:pt x="265" y="600"/>
                  </a:lnTo>
                  <a:lnTo>
                    <a:pt x="269" y="644"/>
                  </a:lnTo>
                  <a:lnTo>
                    <a:pt x="273" y="692"/>
                  </a:lnTo>
                  <a:lnTo>
                    <a:pt x="277" y="668"/>
                  </a:lnTo>
                  <a:lnTo>
                    <a:pt x="281" y="676"/>
                  </a:lnTo>
                  <a:lnTo>
                    <a:pt x="285" y="648"/>
                  </a:lnTo>
                  <a:lnTo>
                    <a:pt x="289" y="572"/>
                  </a:lnTo>
                  <a:lnTo>
                    <a:pt x="293" y="532"/>
                  </a:lnTo>
                  <a:lnTo>
                    <a:pt x="297" y="468"/>
                  </a:lnTo>
                  <a:lnTo>
                    <a:pt x="301" y="372"/>
                  </a:lnTo>
                  <a:lnTo>
                    <a:pt x="305" y="304"/>
                  </a:lnTo>
                  <a:lnTo>
                    <a:pt x="309" y="272"/>
                  </a:lnTo>
                  <a:lnTo>
                    <a:pt x="313" y="272"/>
                  </a:lnTo>
                  <a:lnTo>
                    <a:pt x="317" y="232"/>
                  </a:lnTo>
                  <a:lnTo>
                    <a:pt x="321" y="292"/>
                  </a:lnTo>
                  <a:lnTo>
                    <a:pt x="325" y="336"/>
                  </a:lnTo>
                  <a:lnTo>
                    <a:pt x="329" y="384"/>
                  </a:lnTo>
                  <a:lnTo>
                    <a:pt x="333" y="396"/>
                  </a:lnTo>
                  <a:lnTo>
                    <a:pt x="337" y="360"/>
                  </a:lnTo>
                  <a:lnTo>
                    <a:pt x="341" y="296"/>
                  </a:lnTo>
                  <a:lnTo>
                    <a:pt x="345" y="260"/>
                  </a:lnTo>
                  <a:lnTo>
                    <a:pt x="349" y="208"/>
                  </a:lnTo>
                  <a:lnTo>
                    <a:pt x="353" y="132"/>
                  </a:lnTo>
                  <a:lnTo>
                    <a:pt x="357" y="148"/>
                  </a:lnTo>
                  <a:lnTo>
                    <a:pt x="361" y="156"/>
                  </a:lnTo>
                  <a:lnTo>
                    <a:pt x="365" y="140"/>
                  </a:lnTo>
                  <a:lnTo>
                    <a:pt x="369" y="180"/>
                  </a:lnTo>
                  <a:lnTo>
                    <a:pt x="373" y="148"/>
                  </a:lnTo>
                  <a:lnTo>
                    <a:pt x="377" y="128"/>
                  </a:lnTo>
                  <a:lnTo>
                    <a:pt x="381" y="128"/>
                  </a:lnTo>
                  <a:lnTo>
                    <a:pt x="385" y="168"/>
                  </a:lnTo>
                  <a:lnTo>
                    <a:pt x="389" y="240"/>
                  </a:lnTo>
                  <a:lnTo>
                    <a:pt x="393" y="252"/>
                  </a:lnTo>
                  <a:lnTo>
                    <a:pt x="397" y="276"/>
                  </a:lnTo>
                  <a:lnTo>
                    <a:pt x="401" y="300"/>
                  </a:lnTo>
                  <a:lnTo>
                    <a:pt x="405" y="276"/>
                  </a:lnTo>
                  <a:lnTo>
                    <a:pt x="409" y="192"/>
                  </a:lnTo>
                  <a:lnTo>
                    <a:pt x="413" y="164"/>
                  </a:lnTo>
                  <a:lnTo>
                    <a:pt x="417" y="124"/>
                  </a:lnTo>
                  <a:lnTo>
                    <a:pt x="421" y="172"/>
                  </a:lnTo>
                  <a:lnTo>
                    <a:pt x="425" y="232"/>
                  </a:lnTo>
                  <a:lnTo>
                    <a:pt x="429" y="288"/>
                  </a:lnTo>
                  <a:lnTo>
                    <a:pt x="433" y="420"/>
                  </a:lnTo>
                  <a:lnTo>
                    <a:pt x="437" y="456"/>
                  </a:lnTo>
                  <a:lnTo>
                    <a:pt x="441" y="464"/>
                  </a:lnTo>
                  <a:lnTo>
                    <a:pt x="445" y="388"/>
                  </a:lnTo>
                  <a:lnTo>
                    <a:pt x="449" y="296"/>
                  </a:lnTo>
                  <a:lnTo>
                    <a:pt x="453" y="208"/>
                  </a:lnTo>
                  <a:lnTo>
                    <a:pt x="457" y="188"/>
                  </a:lnTo>
                  <a:lnTo>
                    <a:pt x="461" y="204"/>
                  </a:lnTo>
                  <a:lnTo>
                    <a:pt x="465" y="204"/>
                  </a:lnTo>
                  <a:lnTo>
                    <a:pt x="469" y="260"/>
                  </a:lnTo>
                  <a:lnTo>
                    <a:pt x="473" y="308"/>
                  </a:lnTo>
                  <a:lnTo>
                    <a:pt x="477" y="328"/>
                  </a:lnTo>
                  <a:lnTo>
                    <a:pt x="481" y="372"/>
                  </a:lnTo>
                  <a:lnTo>
                    <a:pt x="485" y="384"/>
                  </a:lnTo>
                  <a:lnTo>
                    <a:pt x="489" y="416"/>
                  </a:lnTo>
                  <a:lnTo>
                    <a:pt x="493" y="460"/>
                  </a:lnTo>
                  <a:lnTo>
                    <a:pt x="497" y="504"/>
                  </a:lnTo>
                  <a:lnTo>
                    <a:pt x="501" y="612"/>
                  </a:lnTo>
                  <a:lnTo>
                    <a:pt x="505" y="708"/>
                  </a:lnTo>
                  <a:lnTo>
                    <a:pt x="509" y="772"/>
                  </a:lnTo>
                  <a:lnTo>
                    <a:pt x="513" y="752"/>
                  </a:lnTo>
                </a:path>
              </a:pathLst>
            </a:custGeom>
            <a:noFill/>
            <a:ln w="0">
              <a:solidFill>
                <a:srgbClr val="007F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95" name="Freeform 48"/>
            <p:cNvSpPr>
              <a:spLocks/>
            </p:cNvSpPr>
            <p:nvPr/>
          </p:nvSpPr>
          <p:spPr bwMode="auto">
            <a:xfrm>
              <a:off x="3494088" y="1525588"/>
              <a:ext cx="806450" cy="1047750"/>
            </a:xfrm>
            <a:custGeom>
              <a:avLst/>
              <a:gdLst>
                <a:gd name="T0" fmla="*/ 20161251 w 508"/>
                <a:gd name="T1" fmla="*/ 1300400541 h 660"/>
                <a:gd name="T2" fmla="*/ 50403125 w 508"/>
                <a:gd name="T3" fmla="*/ 1461690481 h 660"/>
                <a:gd name="T4" fmla="*/ 80645005 w 508"/>
                <a:gd name="T5" fmla="*/ 1199594328 h 660"/>
                <a:gd name="T6" fmla="*/ 110886898 w 508"/>
                <a:gd name="T7" fmla="*/ 685482445 h 660"/>
                <a:gd name="T8" fmla="*/ 141128766 w 508"/>
                <a:gd name="T9" fmla="*/ 675401824 h 660"/>
                <a:gd name="T10" fmla="*/ 171370633 w 508"/>
                <a:gd name="T11" fmla="*/ 514111883 h 660"/>
                <a:gd name="T12" fmla="*/ 201612501 w 508"/>
                <a:gd name="T13" fmla="*/ 0 h 660"/>
                <a:gd name="T14" fmla="*/ 231854419 w 508"/>
                <a:gd name="T15" fmla="*/ 171370611 h 660"/>
                <a:gd name="T16" fmla="*/ 262096286 w 508"/>
                <a:gd name="T17" fmla="*/ 352821844 h 660"/>
                <a:gd name="T18" fmla="*/ 292338154 w 508"/>
                <a:gd name="T19" fmla="*/ 524192505 h 660"/>
                <a:gd name="T20" fmla="*/ 322580022 w 508"/>
                <a:gd name="T21" fmla="*/ 433466913 h 660"/>
                <a:gd name="T22" fmla="*/ 352821889 w 508"/>
                <a:gd name="T23" fmla="*/ 796369279 h 660"/>
                <a:gd name="T24" fmla="*/ 383063757 w 508"/>
                <a:gd name="T25" fmla="*/ 1391126132 h 660"/>
                <a:gd name="T26" fmla="*/ 413305625 w 508"/>
                <a:gd name="T27" fmla="*/ 1451609860 h 660"/>
                <a:gd name="T28" fmla="*/ 443547592 w 508"/>
                <a:gd name="T29" fmla="*/ 1048385009 h 660"/>
                <a:gd name="T30" fmla="*/ 473789460 w 508"/>
                <a:gd name="T31" fmla="*/ 796369279 h 660"/>
                <a:gd name="T32" fmla="*/ 504031327 w 508"/>
                <a:gd name="T33" fmla="*/ 856853205 h 660"/>
                <a:gd name="T34" fmla="*/ 534273195 w 508"/>
                <a:gd name="T35" fmla="*/ 1139110601 h 660"/>
                <a:gd name="T36" fmla="*/ 564515063 w 508"/>
                <a:gd name="T37" fmla="*/ 1643141664 h 660"/>
                <a:gd name="T38" fmla="*/ 594756931 w 508"/>
                <a:gd name="T39" fmla="*/ 1653222285 h 660"/>
                <a:gd name="T40" fmla="*/ 624998798 w 508"/>
                <a:gd name="T41" fmla="*/ 1280239298 h 660"/>
                <a:gd name="T42" fmla="*/ 655240666 w 508"/>
                <a:gd name="T43" fmla="*/ 887095069 h 660"/>
                <a:gd name="T44" fmla="*/ 685482534 w 508"/>
                <a:gd name="T45" fmla="*/ 826611143 h 660"/>
                <a:gd name="T46" fmla="*/ 715724401 w 508"/>
                <a:gd name="T47" fmla="*/ 1068546252 h 660"/>
                <a:gd name="T48" fmla="*/ 745966269 w 508"/>
                <a:gd name="T49" fmla="*/ 534273126 h 660"/>
                <a:gd name="T50" fmla="*/ 776208137 w 508"/>
                <a:gd name="T51" fmla="*/ 90725616 h 660"/>
                <a:gd name="T52" fmla="*/ 806450005 w 508"/>
                <a:gd name="T53" fmla="*/ 332660601 h 660"/>
                <a:gd name="T54" fmla="*/ 836692071 w 508"/>
                <a:gd name="T55" fmla="*/ 534273126 h 660"/>
                <a:gd name="T56" fmla="*/ 866933939 w 508"/>
                <a:gd name="T57" fmla="*/ 725804930 h 660"/>
                <a:gd name="T58" fmla="*/ 897175806 w 508"/>
                <a:gd name="T59" fmla="*/ 735885551 h 660"/>
                <a:gd name="T60" fmla="*/ 927417674 w 508"/>
                <a:gd name="T61" fmla="*/ 887095069 h 660"/>
                <a:gd name="T62" fmla="*/ 957659542 w 508"/>
                <a:gd name="T63" fmla="*/ 957659418 h 660"/>
                <a:gd name="T64" fmla="*/ 987901409 w 508"/>
                <a:gd name="T65" fmla="*/ 705643687 h 660"/>
                <a:gd name="T66" fmla="*/ 1018143277 w 508"/>
                <a:gd name="T67" fmla="*/ 604837475 h 660"/>
                <a:gd name="T68" fmla="*/ 1048385145 w 508"/>
                <a:gd name="T69" fmla="*/ 957659418 h 660"/>
                <a:gd name="T70" fmla="*/ 1078627013 w 508"/>
                <a:gd name="T71" fmla="*/ 816530521 h 660"/>
                <a:gd name="T72" fmla="*/ 1108868880 w 508"/>
                <a:gd name="T73" fmla="*/ 443547534 h 660"/>
                <a:gd name="T74" fmla="*/ 1139110748 w 508"/>
                <a:gd name="T75" fmla="*/ 685482445 h 660"/>
                <a:gd name="T76" fmla="*/ 1169352616 w 508"/>
                <a:gd name="T77" fmla="*/ 1108868737 h 660"/>
                <a:gd name="T78" fmla="*/ 1199594484 w 508"/>
                <a:gd name="T79" fmla="*/ 1149191222 h 660"/>
                <a:gd name="T80" fmla="*/ 1229836351 w 508"/>
                <a:gd name="T81" fmla="*/ 352821844 h 660"/>
                <a:gd name="T82" fmla="*/ 1260078219 w 508"/>
                <a:gd name="T83" fmla="*/ 100806238 h 6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660"/>
                <a:gd name="T128" fmla="*/ 508 w 508"/>
                <a:gd name="T129" fmla="*/ 660 h 6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660">
                  <a:moveTo>
                    <a:pt x="0" y="544"/>
                  </a:moveTo>
                  <a:lnTo>
                    <a:pt x="4" y="504"/>
                  </a:lnTo>
                  <a:lnTo>
                    <a:pt x="8" y="516"/>
                  </a:lnTo>
                  <a:lnTo>
                    <a:pt x="12" y="532"/>
                  </a:lnTo>
                  <a:lnTo>
                    <a:pt x="16" y="540"/>
                  </a:lnTo>
                  <a:lnTo>
                    <a:pt x="20" y="580"/>
                  </a:lnTo>
                  <a:lnTo>
                    <a:pt x="24" y="592"/>
                  </a:lnTo>
                  <a:lnTo>
                    <a:pt x="28" y="576"/>
                  </a:lnTo>
                  <a:lnTo>
                    <a:pt x="32" y="476"/>
                  </a:lnTo>
                  <a:lnTo>
                    <a:pt x="36" y="428"/>
                  </a:lnTo>
                  <a:lnTo>
                    <a:pt x="40" y="360"/>
                  </a:lnTo>
                  <a:lnTo>
                    <a:pt x="44" y="272"/>
                  </a:lnTo>
                  <a:lnTo>
                    <a:pt x="48" y="228"/>
                  </a:lnTo>
                  <a:lnTo>
                    <a:pt x="52" y="248"/>
                  </a:lnTo>
                  <a:lnTo>
                    <a:pt x="56" y="268"/>
                  </a:lnTo>
                  <a:lnTo>
                    <a:pt x="60" y="300"/>
                  </a:lnTo>
                  <a:lnTo>
                    <a:pt x="64" y="264"/>
                  </a:lnTo>
                  <a:lnTo>
                    <a:pt x="68" y="204"/>
                  </a:lnTo>
                  <a:lnTo>
                    <a:pt x="72" y="116"/>
                  </a:lnTo>
                  <a:lnTo>
                    <a:pt x="76" y="64"/>
                  </a:lnTo>
                  <a:lnTo>
                    <a:pt x="80" y="0"/>
                  </a:lnTo>
                  <a:lnTo>
                    <a:pt x="84" y="52"/>
                  </a:lnTo>
                  <a:lnTo>
                    <a:pt x="88" y="92"/>
                  </a:lnTo>
                  <a:lnTo>
                    <a:pt x="92" y="68"/>
                  </a:lnTo>
                  <a:lnTo>
                    <a:pt x="96" y="68"/>
                  </a:lnTo>
                  <a:lnTo>
                    <a:pt x="100" y="92"/>
                  </a:lnTo>
                  <a:lnTo>
                    <a:pt x="104" y="140"/>
                  </a:lnTo>
                  <a:lnTo>
                    <a:pt x="108" y="184"/>
                  </a:lnTo>
                  <a:lnTo>
                    <a:pt x="112" y="224"/>
                  </a:lnTo>
                  <a:lnTo>
                    <a:pt x="116" y="208"/>
                  </a:lnTo>
                  <a:lnTo>
                    <a:pt x="120" y="200"/>
                  </a:lnTo>
                  <a:lnTo>
                    <a:pt x="124" y="164"/>
                  </a:lnTo>
                  <a:lnTo>
                    <a:pt x="128" y="172"/>
                  </a:lnTo>
                  <a:lnTo>
                    <a:pt x="132" y="208"/>
                  </a:lnTo>
                  <a:lnTo>
                    <a:pt x="136" y="280"/>
                  </a:lnTo>
                  <a:lnTo>
                    <a:pt x="140" y="316"/>
                  </a:lnTo>
                  <a:lnTo>
                    <a:pt x="144" y="372"/>
                  </a:lnTo>
                  <a:lnTo>
                    <a:pt x="148" y="472"/>
                  </a:lnTo>
                  <a:lnTo>
                    <a:pt x="152" y="552"/>
                  </a:lnTo>
                  <a:lnTo>
                    <a:pt x="156" y="572"/>
                  </a:lnTo>
                  <a:lnTo>
                    <a:pt x="160" y="596"/>
                  </a:lnTo>
                  <a:lnTo>
                    <a:pt x="164" y="576"/>
                  </a:lnTo>
                  <a:lnTo>
                    <a:pt x="168" y="520"/>
                  </a:lnTo>
                  <a:lnTo>
                    <a:pt x="172" y="456"/>
                  </a:lnTo>
                  <a:lnTo>
                    <a:pt x="176" y="416"/>
                  </a:lnTo>
                  <a:lnTo>
                    <a:pt x="180" y="376"/>
                  </a:lnTo>
                  <a:lnTo>
                    <a:pt x="184" y="352"/>
                  </a:lnTo>
                  <a:lnTo>
                    <a:pt x="188" y="316"/>
                  </a:lnTo>
                  <a:lnTo>
                    <a:pt x="192" y="340"/>
                  </a:lnTo>
                  <a:lnTo>
                    <a:pt x="196" y="308"/>
                  </a:lnTo>
                  <a:lnTo>
                    <a:pt x="200" y="340"/>
                  </a:lnTo>
                  <a:lnTo>
                    <a:pt x="204" y="360"/>
                  </a:lnTo>
                  <a:lnTo>
                    <a:pt x="208" y="388"/>
                  </a:lnTo>
                  <a:lnTo>
                    <a:pt x="212" y="452"/>
                  </a:lnTo>
                  <a:lnTo>
                    <a:pt x="216" y="500"/>
                  </a:lnTo>
                  <a:lnTo>
                    <a:pt x="220" y="584"/>
                  </a:lnTo>
                  <a:lnTo>
                    <a:pt x="224" y="652"/>
                  </a:lnTo>
                  <a:lnTo>
                    <a:pt x="228" y="636"/>
                  </a:lnTo>
                  <a:lnTo>
                    <a:pt x="232" y="660"/>
                  </a:lnTo>
                  <a:lnTo>
                    <a:pt x="236" y="656"/>
                  </a:lnTo>
                  <a:lnTo>
                    <a:pt x="240" y="624"/>
                  </a:lnTo>
                  <a:lnTo>
                    <a:pt x="244" y="588"/>
                  </a:lnTo>
                  <a:lnTo>
                    <a:pt x="248" y="508"/>
                  </a:lnTo>
                  <a:lnTo>
                    <a:pt x="252" y="424"/>
                  </a:lnTo>
                  <a:lnTo>
                    <a:pt x="256" y="380"/>
                  </a:lnTo>
                  <a:lnTo>
                    <a:pt x="260" y="352"/>
                  </a:lnTo>
                  <a:lnTo>
                    <a:pt x="264" y="308"/>
                  </a:lnTo>
                  <a:lnTo>
                    <a:pt x="268" y="340"/>
                  </a:lnTo>
                  <a:lnTo>
                    <a:pt x="272" y="328"/>
                  </a:lnTo>
                  <a:lnTo>
                    <a:pt x="276" y="376"/>
                  </a:lnTo>
                  <a:lnTo>
                    <a:pt x="280" y="416"/>
                  </a:lnTo>
                  <a:lnTo>
                    <a:pt x="284" y="424"/>
                  </a:lnTo>
                  <a:lnTo>
                    <a:pt x="288" y="392"/>
                  </a:lnTo>
                  <a:lnTo>
                    <a:pt x="292" y="316"/>
                  </a:lnTo>
                  <a:lnTo>
                    <a:pt x="296" y="212"/>
                  </a:lnTo>
                  <a:lnTo>
                    <a:pt x="300" y="100"/>
                  </a:lnTo>
                  <a:lnTo>
                    <a:pt x="304" y="44"/>
                  </a:lnTo>
                  <a:lnTo>
                    <a:pt x="308" y="36"/>
                  </a:lnTo>
                  <a:lnTo>
                    <a:pt x="312" y="68"/>
                  </a:lnTo>
                  <a:lnTo>
                    <a:pt x="316" y="108"/>
                  </a:lnTo>
                  <a:lnTo>
                    <a:pt x="320" y="132"/>
                  </a:lnTo>
                  <a:lnTo>
                    <a:pt x="324" y="152"/>
                  </a:lnTo>
                  <a:lnTo>
                    <a:pt x="328" y="144"/>
                  </a:lnTo>
                  <a:lnTo>
                    <a:pt x="332" y="212"/>
                  </a:lnTo>
                  <a:lnTo>
                    <a:pt x="336" y="236"/>
                  </a:lnTo>
                  <a:lnTo>
                    <a:pt x="340" y="296"/>
                  </a:lnTo>
                  <a:lnTo>
                    <a:pt x="344" y="288"/>
                  </a:lnTo>
                  <a:lnTo>
                    <a:pt x="348" y="324"/>
                  </a:lnTo>
                  <a:lnTo>
                    <a:pt x="352" y="304"/>
                  </a:lnTo>
                  <a:lnTo>
                    <a:pt x="356" y="292"/>
                  </a:lnTo>
                  <a:lnTo>
                    <a:pt x="360" y="280"/>
                  </a:lnTo>
                  <a:lnTo>
                    <a:pt x="364" y="288"/>
                  </a:lnTo>
                  <a:lnTo>
                    <a:pt x="368" y="352"/>
                  </a:lnTo>
                  <a:lnTo>
                    <a:pt x="372" y="364"/>
                  </a:lnTo>
                  <a:lnTo>
                    <a:pt x="376" y="380"/>
                  </a:lnTo>
                  <a:lnTo>
                    <a:pt x="380" y="380"/>
                  </a:lnTo>
                  <a:lnTo>
                    <a:pt x="384" y="344"/>
                  </a:lnTo>
                  <a:lnTo>
                    <a:pt x="388" y="312"/>
                  </a:lnTo>
                  <a:lnTo>
                    <a:pt x="392" y="280"/>
                  </a:lnTo>
                  <a:lnTo>
                    <a:pt x="396" y="232"/>
                  </a:lnTo>
                  <a:lnTo>
                    <a:pt x="400" y="200"/>
                  </a:lnTo>
                  <a:lnTo>
                    <a:pt x="404" y="240"/>
                  </a:lnTo>
                  <a:lnTo>
                    <a:pt x="408" y="316"/>
                  </a:lnTo>
                  <a:lnTo>
                    <a:pt x="412" y="356"/>
                  </a:lnTo>
                  <a:lnTo>
                    <a:pt x="416" y="380"/>
                  </a:lnTo>
                  <a:lnTo>
                    <a:pt x="420" y="376"/>
                  </a:lnTo>
                  <a:lnTo>
                    <a:pt x="424" y="372"/>
                  </a:lnTo>
                  <a:lnTo>
                    <a:pt x="428" y="324"/>
                  </a:lnTo>
                  <a:lnTo>
                    <a:pt x="432" y="272"/>
                  </a:lnTo>
                  <a:lnTo>
                    <a:pt x="436" y="220"/>
                  </a:lnTo>
                  <a:lnTo>
                    <a:pt x="440" y="176"/>
                  </a:lnTo>
                  <a:lnTo>
                    <a:pt x="444" y="180"/>
                  </a:lnTo>
                  <a:lnTo>
                    <a:pt x="448" y="220"/>
                  </a:lnTo>
                  <a:lnTo>
                    <a:pt x="452" y="272"/>
                  </a:lnTo>
                  <a:lnTo>
                    <a:pt x="456" y="332"/>
                  </a:lnTo>
                  <a:lnTo>
                    <a:pt x="460" y="384"/>
                  </a:lnTo>
                  <a:lnTo>
                    <a:pt x="464" y="440"/>
                  </a:lnTo>
                  <a:lnTo>
                    <a:pt x="468" y="444"/>
                  </a:lnTo>
                  <a:lnTo>
                    <a:pt x="472" y="476"/>
                  </a:lnTo>
                  <a:lnTo>
                    <a:pt x="476" y="456"/>
                  </a:lnTo>
                  <a:lnTo>
                    <a:pt x="480" y="344"/>
                  </a:lnTo>
                  <a:lnTo>
                    <a:pt x="484" y="252"/>
                  </a:lnTo>
                  <a:lnTo>
                    <a:pt x="488" y="140"/>
                  </a:lnTo>
                  <a:lnTo>
                    <a:pt x="492" y="88"/>
                  </a:lnTo>
                  <a:lnTo>
                    <a:pt x="496" y="56"/>
                  </a:lnTo>
                  <a:lnTo>
                    <a:pt x="500" y="40"/>
                  </a:lnTo>
                  <a:lnTo>
                    <a:pt x="504" y="64"/>
                  </a:lnTo>
                  <a:lnTo>
                    <a:pt x="508" y="116"/>
                  </a:lnTo>
                </a:path>
              </a:pathLst>
            </a:custGeom>
            <a:noFill/>
            <a:ln w="0">
              <a:solidFill>
                <a:srgbClr val="007F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96" name="Line 49"/>
            <p:cNvSpPr>
              <a:spLocks noChangeShapeType="1"/>
            </p:cNvSpPr>
            <p:nvPr/>
          </p:nvSpPr>
          <p:spPr bwMode="auto">
            <a:xfrm>
              <a:off x="4300538" y="1709738"/>
              <a:ext cx="12700" cy="44450"/>
            </a:xfrm>
            <a:prstGeom prst="line">
              <a:avLst/>
            </a:prstGeom>
            <a:noFill/>
            <a:ln w="0">
              <a:solidFill>
                <a:srgbClr val="007F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97" name="Freeform 50"/>
            <p:cNvSpPr>
              <a:spLocks/>
            </p:cNvSpPr>
            <p:nvPr/>
          </p:nvSpPr>
          <p:spPr bwMode="auto">
            <a:xfrm>
              <a:off x="2679700" y="1443038"/>
              <a:ext cx="814388" cy="1022350"/>
            </a:xfrm>
            <a:custGeom>
              <a:avLst/>
              <a:gdLst>
                <a:gd name="T0" fmla="*/ 30241892 w 513"/>
                <a:gd name="T1" fmla="*/ 856853197 h 644"/>
                <a:gd name="T2" fmla="*/ 60483783 w 513"/>
                <a:gd name="T3" fmla="*/ 1320561771 h 644"/>
                <a:gd name="T4" fmla="*/ 90725662 w 513"/>
                <a:gd name="T5" fmla="*/ 1582657922 h 644"/>
                <a:gd name="T6" fmla="*/ 120967566 w 513"/>
                <a:gd name="T7" fmla="*/ 1582657922 h 644"/>
                <a:gd name="T8" fmla="*/ 151209445 w 513"/>
                <a:gd name="T9" fmla="*/ 1048384999 h 644"/>
                <a:gd name="T10" fmla="*/ 181451325 w 513"/>
                <a:gd name="T11" fmla="*/ 725804923 h 644"/>
                <a:gd name="T12" fmla="*/ 211693253 w 513"/>
                <a:gd name="T13" fmla="*/ 897175682 h 644"/>
                <a:gd name="T14" fmla="*/ 241935133 w 513"/>
                <a:gd name="T15" fmla="*/ 997981894 h 644"/>
                <a:gd name="T16" fmla="*/ 272177012 w 513"/>
                <a:gd name="T17" fmla="*/ 897175682 h 644"/>
                <a:gd name="T18" fmla="*/ 302418891 w 513"/>
                <a:gd name="T19" fmla="*/ 524192500 h 644"/>
                <a:gd name="T20" fmla="*/ 335181720 w 513"/>
                <a:gd name="T21" fmla="*/ 201612473 h 644"/>
                <a:gd name="T22" fmla="*/ 365423600 w 513"/>
                <a:gd name="T23" fmla="*/ 0 h 644"/>
                <a:gd name="T24" fmla="*/ 395665479 w 513"/>
                <a:gd name="T25" fmla="*/ 191531852 h 644"/>
                <a:gd name="T26" fmla="*/ 425907457 w 513"/>
                <a:gd name="T27" fmla="*/ 322579977 h 644"/>
                <a:gd name="T28" fmla="*/ 456149336 w 513"/>
                <a:gd name="T29" fmla="*/ 675401817 h 644"/>
                <a:gd name="T30" fmla="*/ 486391216 w 513"/>
                <a:gd name="T31" fmla="*/ 594756848 h 644"/>
                <a:gd name="T32" fmla="*/ 516633095 w 513"/>
                <a:gd name="T33" fmla="*/ 302418735 h 644"/>
                <a:gd name="T34" fmla="*/ 546874974 w 513"/>
                <a:gd name="T35" fmla="*/ 191531852 h 644"/>
                <a:gd name="T36" fmla="*/ 577116853 w 513"/>
                <a:gd name="T37" fmla="*/ 413305568 h 644"/>
                <a:gd name="T38" fmla="*/ 607358732 w 513"/>
                <a:gd name="T39" fmla="*/ 766127408 h 644"/>
                <a:gd name="T40" fmla="*/ 637600611 w 513"/>
                <a:gd name="T41" fmla="*/ 766127408 h 644"/>
                <a:gd name="T42" fmla="*/ 667842491 w 513"/>
                <a:gd name="T43" fmla="*/ 715724302 h 644"/>
                <a:gd name="T44" fmla="*/ 698084370 w 513"/>
                <a:gd name="T45" fmla="*/ 574595606 h 644"/>
                <a:gd name="T46" fmla="*/ 728326249 w 513"/>
                <a:gd name="T47" fmla="*/ 635079333 h 644"/>
                <a:gd name="T48" fmla="*/ 758568128 w 513"/>
                <a:gd name="T49" fmla="*/ 887095061 h 644"/>
                <a:gd name="T50" fmla="*/ 788810007 w 513"/>
                <a:gd name="T51" fmla="*/ 1189513696 h 644"/>
                <a:gd name="T52" fmla="*/ 819051887 w 513"/>
                <a:gd name="T53" fmla="*/ 947578788 h 644"/>
                <a:gd name="T54" fmla="*/ 849293964 w 513"/>
                <a:gd name="T55" fmla="*/ 877014439 h 644"/>
                <a:gd name="T56" fmla="*/ 879535843 w 513"/>
                <a:gd name="T57" fmla="*/ 1270158665 h 644"/>
                <a:gd name="T58" fmla="*/ 909777722 w 513"/>
                <a:gd name="T59" fmla="*/ 1542335437 h 644"/>
                <a:gd name="T60" fmla="*/ 940019602 w 513"/>
                <a:gd name="T61" fmla="*/ 1502012952 h 644"/>
                <a:gd name="T62" fmla="*/ 970261481 w 513"/>
                <a:gd name="T63" fmla="*/ 1280239287 h 644"/>
                <a:gd name="T64" fmla="*/ 1000503360 w 513"/>
                <a:gd name="T65" fmla="*/ 1139110590 h 644"/>
                <a:gd name="T66" fmla="*/ 1030745239 w 513"/>
                <a:gd name="T67" fmla="*/ 1270158665 h 644"/>
                <a:gd name="T68" fmla="*/ 1060987118 w 513"/>
                <a:gd name="T69" fmla="*/ 897175682 h 644"/>
                <a:gd name="T70" fmla="*/ 1091228998 w 513"/>
                <a:gd name="T71" fmla="*/ 534273121 h 644"/>
                <a:gd name="T72" fmla="*/ 1121470877 w 513"/>
                <a:gd name="T73" fmla="*/ 705643681 h 644"/>
                <a:gd name="T74" fmla="*/ 1151712756 w 513"/>
                <a:gd name="T75" fmla="*/ 1229836181 h 644"/>
                <a:gd name="T76" fmla="*/ 1181954635 w 513"/>
                <a:gd name="T77" fmla="*/ 1098788105 h 644"/>
                <a:gd name="T78" fmla="*/ 1212196514 w 513"/>
                <a:gd name="T79" fmla="*/ 776208029 h 644"/>
                <a:gd name="T80" fmla="*/ 1242438393 w 513"/>
                <a:gd name="T81" fmla="*/ 483870015 h 644"/>
                <a:gd name="T82" fmla="*/ 1272680273 w 513"/>
                <a:gd name="T83" fmla="*/ 302418735 h 6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644"/>
                <a:gd name="T128" fmla="*/ 513 w 513"/>
                <a:gd name="T129" fmla="*/ 644 h 6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644">
                  <a:moveTo>
                    <a:pt x="0" y="300"/>
                  </a:moveTo>
                  <a:lnTo>
                    <a:pt x="8" y="304"/>
                  </a:lnTo>
                  <a:lnTo>
                    <a:pt x="12" y="340"/>
                  </a:lnTo>
                  <a:lnTo>
                    <a:pt x="16" y="384"/>
                  </a:lnTo>
                  <a:lnTo>
                    <a:pt x="20" y="424"/>
                  </a:lnTo>
                  <a:lnTo>
                    <a:pt x="24" y="524"/>
                  </a:lnTo>
                  <a:lnTo>
                    <a:pt x="28" y="584"/>
                  </a:lnTo>
                  <a:lnTo>
                    <a:pt x="32" y="604"/>
                  </a:lnTo>
                  <a:lnTo>
                    <a:pt x="36" y="628"/>
                  </a:lnTo>
                  <a:lnTo>
                    <a:pt x="40" y="628"/>
                  </a:lnTo>
                  <a:lnTo>
                    <a:pt x="44" y="644"/>
                  </a:lnTo>
                  <a:lnTo>
                    <a:pt x="48" y="628"/>
                  </a:lnTo>
                  <a:lnTo>
                    <a:pt x="52" y="572"/>
                  </a:lnTo>
                  <a:lnTo>
                    <a:pt x="56" y="492"/>
                  </a:lnTo>
                  <a:lnTo>
                    <a:pt x="60" y="416"/>
                  </a:lnTo>
                  <a:lnTo>
                    <a:pt x="64" y="384"/>
                  </a:lnTo>
                  <a:lnTo>
                    <a:pt x="68" y="320"/>
                  </a:lnTo>
                  <a:lnTo>
                    <a:pt x="72" y="288"/>
                  </a:lnTo>
                  <a:lnTo>
                    <a:pt x="76" y="292"/>
                  </a:lnTo>
                  <a:lnTo>
                    <a:pt x="80" y="300"/>
                  </a:lnTo>
                  <a:lnTo>
                    <a:pt x="84" y="356"/>
                  </a:lnTo>
                  <a:lnTo>
                    <a:pt x="88" y="368"/>
                  </a:lnTo>
                  <a:lnTo>
                    <a:pt x="92" y="412"/>
                  </a:lnTo>
                  <a:lnTo>
                    <a:pt x="96" y="396"/>
                  </a:lnTo>
                  <a:lnTo>
                    <a:pt x="100" y="376"/>
                  </a:lnTo>
                  <a:lnTo>
                    <a:pt x="104" y="404"/>
                  </a:lnTo>
                  <a:lnTo>
                    <a:pt x="108" y="356"/>
                  </a:lnTo>
                  <a:lnTo>
                    <a:pt x="112" y="340"/>
                  </a:lnTo>
                  <a:lnTo>
                    <a:pt x="116" y="288"/>
                  </a:lnTo>
                  <a:lnTo>
                    <a:pt x="120" y="208"/>
                  </a:lnTo>
                  <a:lnTo>
                    <a:pt x="125" y="160"/>
                  </a:lnTo>
                  <a:lnTo>
                    <a:pt x="129" y="140"/>
                  </a:lnTo>
                  <a:lnTo>
                    <a:pt x="133" y="80"/>
                  </a:lnTo>
                  <a:lnTo>
                    <a:pt x="137" y="0"/>
                  </a:lnTo>
                  <a:lnTo>
                    <a:pt x="141" y="0"/>
                  </a:lnTo>
                  <a:lnTo>
                    <a:pt x="145" y="0"/>
                  </a:lnTo>
                  <a:lnTo>
                    <a:pt x="149" y="40"/>
                  </a:lnTo>
                  <a:lnTo>
                    <a:pt x="153" y="84"/>
                  </a:lnTo>
                  <a:lnTo>
                    <a:pt x="157" y="76"/>
                  </a:lnTo>
                  <a:lnTo>
                    <a:pt x="161" y="120"/>
                  </a:lnTo>
                  <a:lnTo>
                    <a:pt x="165" y="112"/>
                  </a:lnTo>
                  <a:lnTo>
                    <a:pt x="169" y="128"/>
                  </a:lnTo>
                  <a:lnTo>
                    <a:pt x="173" y="196"/>
                  </a:lnTo>
                  <a:lnTo>
                    <a:pt x="177" y="248"/>
                  </a:lnTo>
                  <a:lnTo>
                    <a:pt x="181" y="268"/>
                  </a:lnTo>
                  <a:lnTo>
                    <a:pt x="185" y="272"/>
                  </a:lnTo>
                  <a:lnTo>
                    <a:pt x="189" y="284"/>
                  </a:lnTo>
                  <a:lnTo>
                    <a:pt x="193" y="236"/>
                  </a:lnTo>
                  <a:lnTo>
                    <a:pt x="197" y="168"/>
                  </a:lnTo>
                  <a:lnTo>
                    <a:pt x="201" y="164"/>
                  </a:lnTo>
                  <a:lnTo>
                    <a:pt x="205" y="120"/>
                  </a:lnTo>
                  <a:lnTo>
                    <a:pt x="209" y="96"/>
                  </a:lnTo>
                  <a:lnTo>
                    <a:pt x="213" y="88"/>
                  </a:lnTo>
                  <a:lnTo>
                    <a:pt x="217" y="76"/>
                  </a:lnTo>
                  <a:lnTo>
                    <a:pt x="221" y="72"/>
                  </a:lnTo>
                  <a:lnTo>
                    <a:pt x="225" y="140"/>
                  </a:lnTo>
                  <a:lnTo>
                    <a:pt x="229" y="164"/>
                  </a:lnTo>
                  <a:lnTo>
                    <a:pt x="233" y="236"/>
                  </a:lnTo>
                  <a:lnTo>
                    <a:pt x="237" y="268"/>
                  </a:lnTo>
                  <a:lnTo>
                    <a:pt x="241" y="304"/>
                  </a:lnTo>
                  <a:lnTo>
                    <a:pt x="245" y="328"/>
                  </a:lnTo>
                  <a:lnTo>
                    <a:pt x="249" y="328"/>
                  </a:lnTo>
                  <a:lnTo>
                    <a:pt x="253" y="304"/>
                  </a:lnTo>
                  <a:lnTo>
                    <a:pt x="257" y="284"/>
                  </a:lnTo>
                  <a:lnTo>
                    <a:pt x="261" y="260"/>
                  </a:lnTo>
                  <a:lnTo>
                    <a:pt x="265" y="284"/>
                  </a:lnTo>
                  <a:lnTo>
                    <a:pt x="269" y="276"/>
                  </a:lnTo>
                  <a:lnTo>
                    <a:pt x="273" y="236"/>
                  </a:lnTo>
                  <a:lnTo>
                    <a:pt x="277" y="228"/>
                  </a:lnTo>
                  <a:lnTo>
                    <a:pt x="281" y="232"/>
                  </a:lnTo>
                  <a:lnTo>
                    <a:pt x="285" y="236"/>
                  </a:lnTo>
                  <a:lnTo>
                    <a:pt x="289" y="252"/>
                  </a:lnTo>
                  <a:lnTo>
                    <a:pt x="293" y="292"/>
                  </a:lnTo>
                  <a:lnTo>
                    <a:pt x="297" y="312"/>
                  </a:lnTo>
                  <a:lnTo>
                    <a:pt x="301" y="352"/>
                  </a:lnTo>
                  <a:lnTo>
                    <a:pt x="305" y="432"/>
                  </a:lnTo>
                  <a:lnTo>
                    <a:pt x="309" y="452"/>
                  </a:lnTo>
                  <a:lnTo>
                    <a:pt x="313" y="472"/>
                  </a:lnTo>
                  <a:lnTo>
                    <a:pt x="317" y="476"/>
                  </a:lnTo>
                  <a:lnTo>
                    <a:pt x="321" y="428"/>
                  </a:lnTo>
                  <a:lnTo>
                    <a:pt x="325" y="376"/>
                  </a:lnTo>
                  <a:lnTo>
                    <a:pt x="329" y="332"/>
                  </a:lnTo>
                  <a:lnTo>
                    <a:pt x="333" y="340"/>
                  </a:lnTo>
                  <a:lnTo>
                    <a:pt x="337" y="348"/>
                  </a:lnTo>
                  <a:lnTo>
                    <a:pt x="341" y="420"/>
                  </a:lnTo>
                  <a:lnTo>
                    <a:pt x="345" y="452"/>
                  </a:lnTo>
                  <a:lnTo>
                    <a:pt x="349" y="504"/>
                  </a:lnTo>
                  <a:lnTo>
                    <a:pt x="353" y="552"/>
                  </a:lnTo>
                  <a:lnTo>
                    <a:pt x="357" y="620"/>
                  </a:lnTo>
                  <a:lnTo>
                    <a:pt x="361" y="612"/>
                  </a:lnTo>
                  <a:lnTo>
                    <a:pt x="365" y="640"/>
                  </a:lnTo>
                  <a:lnTo>
                    <a:pt x="369" y="616"/>
                  </a:lnTo>
                  <a:lnTo>
                    <a:pt x="373" y="596"/>
                  </a:lnTo>
                  <a:lnTo>
                    <a:pt x="377" y="540"/>
                  </a:lnTo>
                  <a:lnTo>
                    <a:pt x="381" y="552"/>
                  </a:lnTo>
                  <a:lnTo>
                    <a:pt x="385" y="508"/>
                  </a:lnTo>
                  <a:lnTo>
                    <a:pt x="389" y="500"/>
                  </a:lnTo>
                  <a:lnTo>
                    <a:pt x="393" y="468"/>
                  </a:lnTo>
                  <a:lnTo>
                    <a:pt x="397" y="452"/>
                  </a:lnTo>
                  <a:lnTo>
                    <a:pt x="401" y="448"/>
                  </a:lnTo>
                  <a:lnTo>
                    <a:pt x="405" y="488"/>
                  </a:lnTo>
                  <a:lnTo>
                    <a:pt x="409" y="504"/>
                  </a:lnTo>
                  <a:lnTo>
                    <a:pt x="413" y="452"/>
                  </a:lnTo>
                  <a:lnTo>
                    <a:pt x="417" y="404"/>
                  </a:lnTo>
                  <a:lnTo>
                    <a:pt x="421" y="356"/>
                  </a:lnTo>
                  <a:lnTo>
                    <a:pt x="425" y="324"/>
                  </a:lnTo>
                  <a:lnTo>
                    <a:pt x="429" y="248"/>
                  </a:lnTo>
                  <a:lnTo>
                    <a:pt x="433" y="212"/>
                  </a:lnTo>
                  <a:lnTo>
                    <a:pt x="437" y="172"/>
                  </a:lnTo>
                  <a:lnTo>
                    <a:pt x="441" y="184"/>
                  </a:lnTo>
                  <a:lnTo>
                    <a:pt x="445" y="280"/>
                  </a:lnTo>
                  <a:lnTo>
                    <a:pt x="449" y="348"/>
                  </a:lnTo>
                  <a:lnTo>
                    <a:pt x="453" y="444"/>
                  </a:lnTo>
                  <a:lnTo>
                    <a:pt x="457" y="488"/>
                  </a:lnTo>
                  <a:lnTo>
                    <a:pt x="461" y="520"/>
                  </a:lnTo>
                  <a:lnTo>
                    <a:pt x="465" y="460"/>
                  </a:lnTo>
                  <a:lnTo>
                    <a:pt x="469" y="436"/>
                  </a:lnTo>
                  <a:lnTo>
                    <a:pt x="473" y="404"/>
                  </a:lnTo>
                  <a:lnTo>
                    <a:pt x="477" y="368"/>
                  </a:lnTo>
                  <a:lnTo>
                    <a:pt x="481" y="308"/>
                  </a:lnTo>
                  <a:lnTo>
                    <a:pt x="485" y="268"/>
                  </a:lnTo>
                  <a:lnTo>
                    <a:pt x="489" y="240"/>
                  </a:lnTo>
                  <a:lnTo>
                    <a:pt x="493" y="192"/>
                  </a:lnTo>
                  <a:lnTo>
                    <a:pt x="497" y="188"/>
                  </a:lnTo>
                  <a:lnTo>
                    <a:pt x="501" y="156"/>
                  </a:lnTo>
                  <a:lnTo>
                    <a:pt x="505" y="120"/>
                  </a:lnTo>
                  <a:lnTo>
                    <a:pt x="509" y="120"/>
                  </a:lnTo>
                  <a:lnTo>
                    <a:pt x="513" y="152"/>
                  </a:lnTo>
                </a:path>
              </a:pathLst>
            </a:custGeom>
            <a:noFill/>
            <a:ln w="0">
              <a:solidFill>
                <a:srgbClr val="FF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98" name="Freeform 51"/>
            <p:cNvSpPr>
              <a:spLocks/>
            </p:cNvSpPr>
            <p:nvPr/>
          </p:nvSpPr>
          <p:spPr bwMode="auto">
            <a:xfrm>
              <a:off x="3494088" y="1563688"/>
              <a:ext cx="806450" cy="698500"/>
            </a:xfrm>
            <a:custGeom>
              <a:avLst/>
              <a:gdLst>
                <a:gd name="T0" fmla="*/ 20161251 w 508"/>
                <a:gd name="T1" fmla="*/ 352821876 h 440"/>
                <a:gd name="T2" fmla="*/ 50403125 w 508"/>
                <a:gd name="T3" fmla="*/ 221773788 h 440"/>
                <a:gd name="T4" fmla="*/ 80645005 w 508"/>
                <a:gd name="T5" fmla="*/ 393144365 h 440"/>
                <a:gd name="T6" fmla="*/ 110886898 w 508"/>
                <a:gd name="T7" fmla="*/ 493950686 h 440"/>
                <a:gd name="T8" fmla="*/ 141128766 w 508"/>
                <a:gd name="T9" fmla="*/ 433466953 h 440"/>
                <a:gd name="T10" fmla="*/ 171370633 w 508"/>
                <a:gd name="T11" fmla="*/ 483870064 h 440"/>
                <a:gd name="T12" fmla="*/ 201612501 w 508"/>
                <a:gd name="T13" fmla="*/ 997981995 h 440"/>
                <a:gd name="T14" fmla="*/ 231854419 w 508"/>
                <a:gd name="T15" fmla="*/ 1108868839 h 440"/>
                <a:gd name="T16" fmla="*/ 262096286 w 508"/>
                <a:gd name="T17" fmla="*/ 866933906 h 440"/>
                <a:gd name="T18" fmla="*/ 292338154 w 508"/>
                <a:gd name="T19" fmla="*/ 745966241 h 440"/>
                <a:gd name="T20" fmla="*/ 322580022 w 508"/>
                <a:gd name="T21" fmla="*/ 594756908 h 440"/>
                <a:gd name="T22" fmla="*/ 352821889 w 508"/>
                <a:gd name="T23" fmla="*/ 90725625 h 440"/>
                <a:gd name="T24" fmla="*/ 383063757 w 508"/>
                <a:gd name="T25" fmla="*/ 0 h 440"/>
                <a:gd name="T26" fmla="*/ 413305625 w 508"/>
                <a:gd name="T27" fmla="*/ 131048138 h 440"/>
                <a:gd name="T28" fmla="*/ 443547592 w 508"/>
                <a:gd name="T29" fmla="*/ 383063743 h 440"/>
                <a:gd name="T30" fmla="*/ 473789460 w 508"/>
                <a:gd name="T31" fmla="*/ 544353797 h 440"/>
                <a:gd name="T32" fmla="*/ 504031327 w 508"/>
                <a:gd name="T33" fmla="*/ 534273175 h 440"/>
                <a:gd name="T34" fmla="*/ 534273195 w 508"/>
                <a:gd name="T35" fmla="*/ 292338143 h 440"/>
                <a:gd name="T36" fmla="*/ 564515063 w 508"/>
                <a:gd name="T37" fmla="*/ 151209383 h 440"/>
                <a:gd name="T38" fmla="*/ 594756931 w 508"/>
                <a:gd name="T39" fmla="*/ 60483758 h 440"/>
                <a:gd name="T40" fmla="*/ 624998798 w 508"/>
                <a:gd name="T41" fmla="*/ 191531871 h 440"/>
                <a:gd name="T42" fmla="*/ 655240666 w 508"/>
                <a:gd name="T43" fmla="*/ 524192553 h 440"/>
                <a:gd name="T44" fmla="*/ 685482534 w 508"/>
                <a:gd name="T45" fmla="*/ 534273175 h 440"/>
                <a:gd name="T46" fmla="*/ 715724401 w 508"/>
                <a:gd name="T47" fmla="*/ 514111931 h 440"/>
                <a:gd name="T48" fmla="*/ 745966269 w 508"/>
                <a:gd name="T49" fmla="*/ 715724375 h 440"/>
                <a:gd name="T50" fmla="*/ 776208137 w 508"/>
                <a:gd name="T51" fmla="*/ 907256395 h 440"/>
                <a:gd name="T52" fmla="*/ 806450005 w 508"/>
                <a:gd name="T53" fmla="*/ 685482508 h 440"/>
                <a:gd name="T54" fmla="*/ 836692071 w 508"/>
                <a:gd name="T55" fmla="*/ 655240642 h 440"/>
                <a:gd name="T56" fmla="*/ 866933939 w 508"/>
                <a:gd name="T57" fmla="*/ 796369352 h 440"/>
                <a:gd name="T58" fmla="*/ 897175806 w 508"/>
                <a:gd name="T59" fmla="*/ 745966241 h 440"/>
                <a:gd name="T60" fmla="*/ 927417674 w 508"/>
                <a:gd name="T61" fmla="*/ 604837531 h 440"/>
                <a:gd name="T62" fmla="*/ 957659542 w 508"/>
                <a:gd name="T63" fmla="*/ 312499388 h 440"/>
                <a:gd name="T64" fmla="*/ 987901409 w 508"/>
                <a:gd name="T65" fmla="*/ 493950686 h 440"/>
                <a:gd name="T66" fmla="*/ 1018143277 w 508"/>
                <a:gd name="T67" fmla="*/ 635079397 h 440"/>
                <a:gd name="T68" fmla="*/ 1048385145 w 508"/>
                <a:gd name="T69" fmla="*/ 544353797 h 440"/>
                <a:gd name="T70" fmla="*/ 1078627013 w 508"/>
                <a:gd name="T71" fmla="*/ 554434420 h 440"/>
                <a:gd name="T72" fmla="*/ 1108868880 w 508"/>
                <a:gd name="T73" fmla="*/ 655240642 h 440"/>
                <a:gd name="T74" fmla="*/ 1139110748 w 508"/>
                <a:gd name="T75" fmla="*/ 524192553 h 440"/>
                <a:gd name="T76" fmla="*/ 1169352616 w 508"/>
                <a:gd name="T77" fmla="*/ 322580010 h 440"/>
                <a:gd name="T78" fmla="*/ 1199594484 w 508"/>
                <a:gd name="T79" fmla="*/ 413305610 h 440"/>
                <a:gd name="T80" fmla="*/ 1229836351 w 508"/>
                <a:gd name="T81" fmla="*/ 816530597 h 440"/>
                <a:gd name="T82" fmla="*/ 1260078219 w 508"/>
                <a:gd name="T83" fmla="*/ 947578884 h 4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440"/>
                <a:gd name="T128" fmla="*/ 508 w 508"/>
                <a:gd name="T129" fmla="*/ 440 h 4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440">
                  <a:moveTo>
                    <a:pt x="0" y="76"/>
                  </a:moveTo>
                  <a:lnTo>
                    <a:pt x="4" y="104"/>
                  </a:lnTo>
                  <a:lnTo>
                    <a:pt x="8" y="140"/>
                  </a:lnTo>
                  <a:lnTo>
                    <a:pt x="12" y="120"/>
                  </a:lnTo>
                  <a:lnTo>
                    <a:pt x="16" y="112"/>
                  </a:lnTo>
                  <a:lnTo>
                    <a:pt x="20" y="88"/>
                  </a:lnTo>
                  <a:lnTo>
                    <a:pt x="24" y="84"/>
                  </a:lnTo>
                  <a:lnTo>
                    <a:pt x="28" y="88"/>
                  </a:lnTo>
                  <a:lnTo>
                    <a:pt x="32" y="156"/>
                  </a:lnTo>
                  <a:lnTo>
                    <a:pt x="36" y="188"/>
                  </a:lnTo>
                  <a:lnTo>
                    <a:pt x="40" y="220"/>
                  </a:lnTo>
                  <a:lnTo>
                    <a:pt x="44" y="196"/>
                  </a:lnTo>
                  <a:lnTo>
                    <a:pt x="48" y="204"/>
                  </a:lnTo>
                  <a:lnTo>
                    <a:pt x="52" y="196"/>
                  </a:lnTo>
                  <a:lnTo>
                    <a:pt x="56" y="172"/>
                  </a:lnTo>
                  <a:lnTo>
                    <a:pt x="60" y="136"/>
                  </a:lnTo>
                  <a:lnTo>
                    <a:pt x="64" y="160"/>
                  </a:lnTo>
                  <a:lnTo>
                    <a:pt x="68" y="192"/>
                  </a:lnTo>
                  <a:lnTo>
                    <a:pt x="72" y="260"/>
                  </a:lnTo>
                  <a:lnTo>
                    <a:pt x="76" y="352"/>
                  </a:lnTo>
                  <a:lnTo>
                    <a:pt x="80" y="396"/>
                  </a:lnTo>
                  <a:lnTo>
                    <a:pt x="84" y="412"/>
                  </a:lnTo>
                  <a:lnTo>
                    <a:pt x="88" y="428"/>
                  </a:lnTo>
                  <a:lnTo>
                    <a:pt x="92" y="440"/>
                  </a:lnTo>
                  <a:lnTo>
                    <a:pt x="96" y="412"/>
                  </a:lnTo>
                  <a:lnTo>
                    <a:pt x="100" y="388"/>
                  </a:lnTo>
                  <a:lnTo>
                    <a:pt x="104" y="344"/>
                  </a:lnTo>
                  <a:lnTo>
                    <a:pt x="108" y="316"/>
                  </a:lnTo>
                  <a:lnTo>
                    <a:pt x="112" y="288"/>
                  </a:lnTo>
                  <a:lnTo>
                    <a:pt x="116" y="296"/>
                  </a:lnTo>
                  <a:lnTo>
                    <a:pt x="120" y="280"/>
                  </a:lnTo>
                  <a:lnTo>
                    <a:pt x="124" y="268"/>
                  </a:lnTo>
                  <a:lnTo>
                    <a:pt x="128" y="236"/>
                  </a:lnTo>
                  <a:lnTo>
                    <a:pt x="132" y="172"/>
                  </a:lnTo>
                  <a:lnTo>
                    <a:pt x="136" y="128"/>
                  </a:lnTo>
                  <a:lnTo>
                    <a:pt x="140" y="36"/>
                  </a:lnTo>
                  <a:lnTo>
                    <a:pt x="144" y="28"/>
                  </a:lnTo>
                  <a:lnTo>
                    <a:pt x="148" y="0"/>
                  </a:lnTo>
                  <a:lnTo>
                    <a:pt x="152" y="0"/>
                  </a:lnTo>
                  <a:lnTo>
                    <a:pt x="156" y="0"/>
                  </a:lnTo>
                  <a:lnTo>
                    <a:pt x="160" y="56"/>
                  </a:lnTo>
                  <a:lnTo>
                    <a:pt x="164" y="52"/>
                  </a:lnTo>
                  <a:lnTo>
                    <a:pt x="168" y="104"/>
                  </a:lnTo>
                  <a:lnTo>
                    <a:pt x="172" y="108"/>
                  </a:lnTo>
                  <a:lnTo>
                    <a:pt x="176" y="152"/>
                  </a:lnTo>
                  <a:lnTo>
                    <a:pt x="180" y="144"/>
                  </a:lnTo>
                  <a:lnTo>
                    <a:pt x="184" y="160"/>
                  </a:lnTo>
                  <a:lnTo>
                    <a:pt x="188" y="216"/>
                  </a:lnTo>
                  <a:lnTo>
                    <a:pt x="192" y="212"/>
                  </a:lnTo>
                  <a:lnTo>
                    <a:pt x="196" y="232"/>
                  </a:lnTo>
                  <a:lnTo>
                    <a:pt x="200" y="212"/>
                  </a:lnTo>
                  <a:lnTo>
                    <a:pt x="204" y="172"/>
                  </a:lnTo>
                  <a:lnTo>
                    <a:pt x="208" y="148"/>
                  </a:lnTo>
                  <a:lnTo>
                    <a:pt x="212" y="116"/>
                  </a:lnTo>
                  <a:lnTo>
                    <a:pt x="216" y="88"/>
                  </a:lnTo>
                  <a:lnTo>
                    <a:pt x="220" y="96"/>
                  </a:lnTo>
                  <a:lnTo>
                    <a:pt x="224" y="60"/>
                  </a:lnTo>
                  <a:lnTo>
                    <a:pt x="228" y="56"/>
                  </a:lnTo>
                  <a:lnTo>
                    <a:pt x="232" y="40"/>
                  </a:lnTo>
                  <a:lnTo>
                    <a:pt x="236" y="24"/>
                  </a:lnTo>
                  <a:lnTo>
                    <a:pt x="240" y="16"/>
                  </a:lnTo>
                  <a:lnTo>
                    <a:pt x="244" y="36"/>
                  </a:lnTo>
                  <a:lnTo>
                    <a:pt x="248" y="76"/>
                  </a:lnTo>
                  <a:lnTo>
                    <a:pt x="252" y="128"/>
                  </a:lnTo>
                  <a:lnTo>
                    <a:pt x="256" y="168"/>
                  </a:lnTo>
                  <a:lnTo>
                    <a:pt x="260" y="208"/>
                  </a:lnTo>
                  <a:lnTo>
                    <a:pt x="264" y="252"/>
                  </a:lnTo>
                  <a:lnTo>
                    <a:pt x="268" y="260"/>
                  </a:lnTo>
                  <a:lnTo>
                    <a:pt x="272" y="212"/>
                  </a:lnTo>
                  <a:lnTo>
                    <a:pt x="276" y="184"/>
                  </a:lnTo>
                  <a:lnTo>
                    <a:pt x="280" y="208"/>
                  </a:lnTo>
                  <a:lnTo>
                    <a:pt x="284" y="204"/>
                  </a:lnTo>
                  <a:lnTo>
                    <a:pt x="288" y="220"/>
                  </a:lnTo>
                  <a:lnTo>
                    <a:pt x="292" y="240"/>
                  </a:lnTo>
                  <a:lnTo>
                    <a:pt x="296" y="284"/>
                  </a:lnTo>
                  <a:lnTo>
                    <a:pt x="300" y="340"/>
                  </a:lnTo>
                  <a:lnTo>
                    <a:pt x="304" y="376"/>
                  </a:lnTo>
                  <a:lnTo>
                    <a:pt x="308" y="360"/>
                  </a:lnTo>
                  <a:lnTo>
                    <a:pt x="312" y="316"/>
                  </a:lnTo>
                  <a:lnTo>
                    <a:pt x="316" y="280"/>
                  </a:lnTo>
                  <a:lnTo>
                    <a:pt x="320" y="272"/>
                  </a:lnTo>
                  <a:lnTo>
                    <a:pt x="324" y="256"/>
                  </a:lnTo>
                  <a:lnTo>
                    <a:pt x="328" y="288"/>
                  </a:lnTo>
                  <a:lnTo>
                    <a:pt x="332" y="260"/>
                  </a:lnTo>
                  <a:lnTo>
                    <a:pt x="336" y="268"/>
                  </a:lnTo>
                  <a:lnTo>
                    <a:pt x="340" y="276"/>
                  </a:lnTo>
                  <a:lnTo>
                    <a:pt x="344" y="316"/>
                  </a:lnTo>
                  <a:lnTo>
                    <a:pt x="348" y="276"/>
                  </a:lnTo>
                  <a:lnTo>
                    <a:pt x="352" y="300"/>
                  </a:lnTo>
                  <a:lnTo>
                    <a:pt x="356" y="296"/>
                  </a:lnTo>
                  <a:lnTo>
                    <a:pt x="360" y="260"/>
                  </a:lnTo>
                  <a:lnTo>
                    <a:pt x="364" y="260"/>
                  </a:lnTo>
                  <a:lnTo>
                    <a:pt x="368" y="240"/>
                  </a:lnTo>
                  <a:lnTo>
                    <a:pt x="372" y="212"/>
                  </a:lnTo>
                  <a:lnTo>
                    <a:pt x="376" y="152"/>
                  </a:lnTo>
                  <a:lnTo>
                    <a:pt x="380" y="124"/>
                  </a:lnTo>
                  <a:lnTo>
                    <a:pt x="384" y="108"/>
                  </a:lnTo>
                  <a:lnTo>
                    <a:pt x="388" y="144"/>
                  </a:lnTo>
                  <a:lnTo>
                    <a:pt x="392" y="196"/>
                  </a:lnTo>
                  <a:lnTo>
                    <a:pt x="396" y="220"/>
                  </a:lnTo>
                  <a:lnTo>
                    <a:pt x="400" y="268"/>
                  </a:lnTo>
                  <a:lnTo>
                    <a:pt x="404" y="252"/>
                  </a:lnTo>
                  <a:lnTo>
                    <a:pt x="408" y="240"/>
                  </a:lnTo>
                  <a:lnTo>
                    <a:pt x="412" y="212"/>
                  </a:lnTo>
                  <a:lnTo>
                    <a:pt x="416" y="216"/>
                  </a:lnTo>
                  <a:lnTo>
                    <a:pt x="420" y="196"/>
                  </a:lnTo>
                  <a:lnTo>
                    <a:pt x="424" y="216"/>
                  </a:lnTo>
                  <a:lnTo>
                    <a:pt x="428" y="220"/>
                  </a:lnTo>
                  <a:lnTo>
                    <a:pt x="432" y="292"/>
                  </a:lnTo>
                  <a:lnTo>
                    <a:pt x="436" y="280"/>
                  </a:lnTo>
                  <a:lnTo>
                    <a:pt x="440" y="260"/>
                  </a:lnTo>
                  <a:lnTo>
                    <a:pt x="444" y="204"/>
                  </a:lnTo>
                  <a:lnTo>
                    <a:pt x="448" y="236"/>
                  </a:lnTo>
                  <a:lnTo>
                    <a:pt x="452" y="208"/>
                  </a:lnTo>
                  <a:lnTo>
                    <a:pt x="456" y="208"/>
                  </a:lnTo>
                  <a:lnTo>
                    <a:pt x="460" y="188"/>
                  </a:lnTo>
                  <a:lnTo>
                    <a:pt x="464" y="128"/>
                  </a:lnTo>
                  <a:lnTo>
                    <a:pt x="468" y="100"/>
                  </a:lnTo>
                  <a:lnTo>
                    <a:pt x="472" y="140"/>
                  </a:lnTo>
                  <a:lnTo>
                    <a:pt x="476" y="164"/>
                  </a:lnTo>
                  <a:lnTo>
                    <a:pt x="480" y="224"/>
                  </a:lnTo>
                  <a:lnTo>
                    <a:pt x="484" y="272"/>
                  </a:lnTo>
                  <a:lnTo>
                    <a:pt x="488" y="324"/>
                  </a:lnTo>
                  <a:lnTo>
                    <a:pt x="492" y="356"/>
                  </a:lnTo>
                  <a:lnTo>
                    <a:pt x="496" y="372"/>
                  </a:lnTo>
                  <a:lnTo>
                    <a:pt x="500" y="376"/>
                  </a:lnTo>
                  <a:lnTo>
                    <a:pt x="504" y="328"/>
                  </a:lnTo>
                  <a:lnTo>
                    <a:pt x="508" y="276"/>
                  </a:lnTo>
                </a:path>
              </a:pathLst>
            </a:custGeom>
            <a:noFill/>
            <a:ln w="0">
              <a:solidFill>
                <a:srgbClr val="FF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899" name="Line 52"/>
            <p:cNvSpPr>
              <a:spLocks noChangeShapeType="1"/>
            </p:cNvSpPr>
            <p:nvPr/>
          </p:nvSpPr>
          <p:spPr bwMode="auto">
            <a:xfrm flipV="1">
              <a:off x="4300538" y="1938338"/>
              <a:ext cx="12700" cy="63500"/>
            </a:xfrm>
            <a:prstGeom prst="line">
              <a:avLst/>
            </a:prstGeom>
            <a:noFill/>
            <a:ln w="0">
              <a:solidFill>
                <a:srgbClr val="FF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00" name="Rectangle 53"/>
            <p:cNvSpPr>
              <a:spLocks noChangeArrowheads="1"/>
            </p:cNvSpPr>
            <p:nvPr/>
          </p:nvSpPr>
          <p:spPr bwMode="auto">
            <a:xfrm>
              <a:off x="2990539" y="927100"/>
              <a:ext cx="852798" cy="169277"/>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smtClean="0">
                  <a:ln>
                    <a:noFill/>
                  </a:ln>
                  <a:solidFill>
                    <a:srgbClr val="000000"/>
                  </a:solidFill>
                  <a:effectLst/>
                  <a:uLnTx/>
                  <a:uFillTx/>
                  <a:latin typeface="Arial Narrow" pitchFamily="34" charset="0"/>
                </a:rPr>
                <a:t>Signal and noise</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901" name="Rectangle 54"/>
            <p:cNvSpPr>
              <a:spLocks noChangeArrowheads="1"/>
            </p:cNvSpPr>
            <p:nvPr/>
          </p:nvSpPr>
          <p:spPr bwMode="auto">
            <a:xfrm>
              <a:off x="3403266" y="2859088"/>
              <a:ext cx="198772" cy="153888"/>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smtClean="0">
                  <a:ln>
                    <a:noFill/>
                  </a:ln>
                  <a:solidFill>
                    <a:srgbClr val="000000"/>
                  </a:solidFill>
                  <a:effectLst/>
                  <a:uLnTx/>
                  <a:uFillTx/>
                  <a:latin typeface="Arial Narrow" pitchFamily="34" charset="0"/>
                </a:rPr>
                <a:t>time</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902" name="Rectangle 56"/>
            <p:cNvSpPr>
              <a:spLocks noChangeArrowheads="1"/>
            </p:cNvSpPr>
            <p:nvPr/>
          </p:nvSpPr>
          <p:spPr bwMode="auto">
            <a:xfrm>
              <a:off x="4829175" y="1100138"/>
              <a:ext cx="1633538" cy="1638300"/>
            </a:xfrm>
            <a:prstGeom prst="rect">
              <a:avLst/>
            </a:prstGeom>
            <a:noFill/>
            <a:ln w="0">
              <a:solidFill>
                <a:srgbClr val="FFFFFF"/>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03" name="Line 57"/>
            <p:cNvSpPr>
              <a:spLocks noChangeShapeType="1"/>
            </p:cNvSpPr>
            <p:nvPr/>
          </p:nvSpPr>
          <p:spPr bwMode="auto">
            <a:xfrm>
              <a:off x="4829175" y="2738438"/>
              <a:ext cx="1633538" cy="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04" name="Line 58"/>
            <p:cNvSpPr>
              <a:spLocks noChangeShapeType="1"/>
            </p:cNvSpPr>
            <p:nvPr/>
          </p:nvSpPr>
          <p:spPr bwMode="auto">
            <a:xfrm flipV="1">
              <a:off x="4829175" y="1100138"/>
              <a:ext cx="0" cy="163830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05" name="Line 59"/>
            <p:cNvSpPr>
              <a:spLocks noChangeShapeType="1"/>
            </p:cNvSpPr>
            <p:nvPr/>
          </p:nvSpPr>
          <p:spPr bwMode="auto">
            <a:xfrm flipV="1">
              <a:off x="5140325" y="2719388"/>
              <a:ext cx="0" cy="1905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06" name="Rectangle 60"/>
            <p:cNvSpPr>
              <a:spLocks noChangeArrowheads="1"/>
            </p:cNvSpPr>
            <p:nvPr/>
          </p:nvSpPr>
          <p:spPr bwMode="auto">
            <a:xfrm>
              <a:off x="5101418" y="2757488"/>
              <a:ext cx="83356"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50</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907" name="Line 61"/>
            <p:cNvSpPr>
              <a:spLocks noChangeShapeType="1"/>
            </p:cNvSpPr>
            <p:nvPr/>
          </p:nvSpPr>
          <p:spPr bwMode="auto">
            <a:xfrm flipV="1">
              <a:off x="5457825" y="2719388"/>
              <a:ext cx="0" cy="1905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08" name="Rectangle 62"/>
            <p:cNvSpPr>
              <a:spLocks noChangeArrowheads="1"/>
            </p:cNvSpPr>
            <p:nvPr/>
          </p:nvSpPr>
          <p:spPr bwMode="auto">
            <a:xfrm>
              <a:off x="5399465" y="2757488"/>
              <a:ext cx="125034"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100</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909" name="Line 63"/>
            <p:cNvSpPr>
              <a:spLocks noChangeShapeType="1"/>
            </p:cNvSpPr>
            <p:nvPr/>
          </p:nvSpPr>
          <p:spPr bwMode="auto">
            <a:xfrm flipV="1">
              <a:off x="5781675" y="2719388"/>
              <a:ext cx="0" cy="1905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10" name="Rectangle 64"/>
            <p:cNvSpPr>
              <a:spLocks noChangeArrowheads="1"/>
            </p:cNvSpPr>
            <p:nvPr/>
          </p:nvSpPr>
          <p:spPr bwMode="auto">
            <a:xfrm>
              <a:off x="5723316" y="2757488"/>
              <a:ext cx="125034"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150</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911" name="Line 65"/>
            <p:cNvSpPr>
              <a:spLocks noChangeShapeType="1"/>
            </p:cNvSpPr>
            <p:nvPr/>
          </p:nvSpPr>
          <p:spPr bwMode="auto">
            <a:xfrm flipV="1">
              <a:off x="6099175" y="2719388"/>
              <a:ext cx="0" cy="1905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12" name="Rectangle 66"/>
            <p:cNvSpPr>
              <a:spLocks noChangeArrowheads="1"/>
            </p:cNvSpPr>
            <p:nvPr/>
          </p:nvSpPr>
          <p:spPr bwMode="auto">
            <a:xfrm>
              <a:off x="6040816" y="2757488"/>
              <a:ext cx="125034"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200</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913" name="Line 67"/>
            <p:cNvSpPr>
              <a:spLocks noChangeShapeType="1"/>
            </p:cNvSpPr>
            <p:nvPr/>
          </p:nvSpPr>
          <p:spPr bwMode="auto">
            <a:xfrm flipV="1">
              <a:off x="6418263" y="2719388"/>
              <a:ext cx="0" cy="1905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14" name="Rectangle 68"/>
            <p:cNvSpPr>
              <a:spLocks noChangeArrowheads="1"/>
            </p:cNvSpPr>
            <p:nvPr/>
          </p:nvSpPr>
          <p:spPr bwMode="auto">
            <a:xfrm>
              <a:off x="6359902" y="2757488"/>
              <a:ext cx="125034"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250</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915" name="Line 69"/>
            <p:cNvSpPr>
              <a:spLocks noChangeShapeType="1"/>
            </p:cNvSpPr>
            <p:nvPr/>
          </p:nvSpPr>
          <p:spPr bwMode="auto">
            <a:xfrm>
              <a:off x="4829175" y="2738438"/>
              <a:ext cx="12700" cy="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16" name="Rectangle 70"/>
            <p:cNvSpPr>
              <a:spLocks noChangeArrowheads="1"/>
            </p:cNvSpPr>
            <p:nvPr/>
          </p:nvSpPr>
          <p:spPr bwMode="auto">
            <a:xfrm>
              <a:off x="4681885" y="2687638"/>
              <a:ext cx="128240"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-0.2</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917" name="Line 71"/>
            <p:cNvSpPr>
              <a:spLocks noChangeShapeType="1"/>
            </p:cNvSpPr>
            <p:nvPr/>
          </p:nvSpPr>
          <p:spPr bwMode="auto">
            <a:xfrm>
              <a:off x="4829175" y="2528888"/>
              <a:ext cx="12700" cy="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18" name="Rectangle 72"/>
            <p:cNvSpPr>
              <a:spLocks noChangeArrowheads="1"/>
            </p:cNvSpPr>
            <p:nvPr/>
          </p:nvSpPr>
          <p:spPr bwMode="auto">
            <a:xfrm>
              <a:off x="4643381" y="2478088"/>
              <a:ext cx="169918"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-0.15</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919" name="Line 73"/>
            <p:cNvSpPr>
              <a:spLocks noChangeShapeType="1"/>
            </p:cNvSpPr>
            <p:nvPr/>
          </p:nvSpPr>
          <p:spPr bwMode="auto">
            <a:xfrm>
              <a:off x="4829175" y="2325688"/>
              <a:ext cx="12700" cy="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20" name="Rectangle 74"/>
            <p:cNvSpPr>
              <a:spLocks noChangeArrowheads="1"/>
            </p:cNvSpPr>
            <p:nvPr/>
          </p:nvSpPr>
          <p:spPr bwMode="auto">
            <a:xfrm>
              <a:off x="4681885" y="2274888"/>
              <a:ext cx="128240"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-0.1</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921" name="Line 75"/>
            <p:cNvSpPr>
              <a:spLocks noChangeShapeType="1"/>
            </p:cNvSpPr>
            <p:nvPr/>
          </p:nvSpPr>
          <p:spPr bwMode="auto">
            <a:xfrm>
              <a:off x="4829175" y="2122488"/>
              <a:ext cx="12700" cy="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22" name="Rectangle 76"/>
            <p:cNvSpPr>
              <a:spLocks noChangeArrowheads="1"/>
            </p:cNvSpPr>
            <p:nvPr/>
          </p:nvSpPr>
          <p:spPr bwMode="auto">
            <a:xfrm>
              <a:off x="4643381" y="2071688"/>
              <a:ext cx="169918"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-0.05</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923" name="Line 77"/>
            <p:cNvSpPr>
              <a:spLocks noChangeShapeType="1"/>
            </p:cNvSpPr>
            <p:nvPr/>
          </p:nvSpPr>
          <p:spPr bwMode="auto">
            <a:xfrm>
              <a:off x="4829175" y="1919288"/>
              <a:ext cx="12700" cy="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24" name="Rectangle 78"/>
            <p:cNvSpPr>
              <a:spLocks noChangeArrowheads="1"/>
            </p:cNvSpPr>
            <p:nvPr/>
          </p:nvSpPr>
          <p:spPr bwMode="auto">
            <a:xfrm>
              <a:off x="4765270" y="1868488"/>
              <a:ext cx="41678"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0</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925" name="Line 79"/>
            <p:cNvSpPr>
              <a:spLocks noChangeShapeType="1"/>
            </p:cNvSpPr>
            <p:nvPr/>
          </p:nvSpPr>
          <p:spPr bwMode="auto">
            <a:xfrm>
              <a:off x="4829175" y="1716088"/>
              <a:ext cx="12700" cy="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26" name="Rectangle 80"/>
            <p:cNvSpPr>
              <a:spLocks noChangeArrowheads="1"/>
            </p:cNvSpPr>
            <p:nvPr/>
          </p:nvSpPr>
          <p:spPr bwMode="auto">
            <a:xfrm>
              <a:off x="4669014" y="1665288"/>
              <a:ext cx="145873"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0.05</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927" name="Line 81"/>
            <p:cNvSpPr>
              <a:spLocks noChangeShapeType="1"/>
            </p:cNvSpPr>
            <p:nvPr/>
          </p:nvSpPr>
          <p:spPr bwMode="auto">
            <a:xfrm>
              <a:off x="4829175" y="1512888"/>
              <a:ext cx="12700" cy="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28" name="Rectangle 82"/>
            <p:cNvSpPr>
              <a:spLocks noChangeArrowheads="1"/>
            </p:cNvSpPr>
            <p:nvPr/>
          </p:nvSpPr>
          <p:spPr bwMode="auto">
            <a:xfrm>
              <a:off x="4707518" y="1462088"/>
              <a:ext cx="104195"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0.1</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929" name="Line 83"/>
            <p:cNvSpPr>
              <a:spLocks noChangeShapeType="1"/>
            </p:cNvSpPr>
            <p:nvPr/>
          </p:nvSpPr>
          <p:spPr bwMode="auto">
            <a:xfrm>
              <a:off x="4829175" y="1309688"/>
              <a:ext cx="12700" cy="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30" name="Rectangle 84"/>
            <p:cNvSpPr>
              <a:spLocks noChangeArrowheads="1"/>
            </p:cNvSpPr>
            <p:nvPr/>
          </p:nvSpPr>
          <p:spPr bwMode="auto">
            <a:xfrm>
              <a:off x="4669014" y="1258888"/>
              <a:ext cx="145873"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0.15</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931" name="Line 85"/>
            <p:cNvSpPr>
              <a:spLocks noChangeShapeType="1"/>
            </p:cNvSpPr>
            <p:nvPr/>
          </p:nvSpPr>
          <p:spPr bwMode="auto">
            <a:xfrm>
              <a:off x="4829175" y="1123950"/>
              <a:ext cx="12700" cy="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32" name="Rectangle 86"/>
            <p:cNvSpPr>
              <a:spLocks noChangeArrowheads="1"/>
            </p:cNvSpPr>
            <p:nvPr/>
          </p:nvSpPr>
          <p:spPr bwMode="auto">
            <a:xfrm>
              <a:off x="4707518" y="1049338"/>
              <a:ext cx="104195"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0.2</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933" name="Freeform 87"/>
            <p:cNvSpPr>
              <a:spLocks/>
            </p:cNvSpPr>
            <p:nvPr/>
          </p:nvSpPr>
          <p:spPr bwMode="auto">
            <a:xfrm>
              <a:off x="4829175" y="1684338"/>
              <a:ext cx="806450" cy="419100"/>
            </a:xfrm>
            <a:custGeom>
              <a:avLst/>
              <a:gdLst>
                <a:gd name="T0" fmla="*/ 20161251 w 508"/>
                <a:gd name="T1" fmla="*/ 282257469 h 264"/>
                <a:gd name="T2" fmla="*/ 50403125 w 508"/>
                <a:gd name="T3" fmla="*/ 90725608 h 264"/>
                <a:gd name="T4" fmla="*/ 80645005 w 508"/>
                <a:gd name="T5" fmla="*/ 10080623 h 264"/>
                <a:gd name="T6" fmla="*/ 110886898 w 508"/>
                <a:gd name="T7" fmla="*/ 80644988 h 264"/>
                <a:gd name="T8" fmla="*/ 141128766 w 508"/>
                <a:gd name="T9" fmla="*/ 292338089 h 264"/>
                <a:gd name="T10" fmla="*/ 171370633 w 508"/>
                <a:gd name="T11" fmla="*/ 372983052 h 264"/>
                <a:gd name="T12" fmla="*/ 201612501 w 508"/>
                <a:gd name="T13" fmla="*/ 403224913 h 264"/>
                <a:gd name="T14" fmla="*/ 231854419 w 508"/>
                <a:gd name="T15" fmla="*/ 393144292 h 264"/>
                <a:gd name="T16" fmla="*/ 262096286 w 508"/>
                <a:gd name="T17" fmla="*/ 312499330 h 264"/>
                <a:gd name="T18" fmla="*/ 292338154 w 508"/>
                <a:gd name="T19" fmla="*/ 443547493 h 264"/>
                <a:gd name="T20" fmla="*/ 322580022 w 508"/>
                <a:gd name="T21" fmla="*/ 534273076 h 264"/>
                <a:gd name="T22" fmla="*/ 352821889 w 508"/>
                <a:gd name="T23" fmla="*/ 635079280 h 264"/>
                <a:gd name="T24" fmla="*/ 383063757 w 508"/>
                <a:gd name="T25" fmla="*/ 655240520 h 264"/>
                <a:gd name="T26" fmla="*/ 413305625 w 508"/>
                <a:gd name="T27" fmla="*/ 544353697 h 264"/>
                <a:gd name="T28" fmla="*/ 443547592 w 508"/>
                <a:gd name="T29" fmla="*/ 483869975 h 264"/>
                <a:gd name="T30" fmla="*/ 473789460 w 508"/>
                <a:gd name="T31" fmla="*/ 514111836 h 264"/>
                <a:gd name="T32" fmla="*/ 504031327 w 508"/>
                <a:gd name="T33" fmla="*/ 534273076 h 264"/>
                <a:gd name="T34" fmla="*/ 534273195 w 508"/>
                <a:gd name="T35" fmla="*/ 554434317 h 264"/>
                <a:gd name="T36" fmla="*/ 564515063 w 508"/>
                <a:gd name="T37" fmla="*/ 453628114 h 264"/>
                <a:gd name="T38" fmla="*/ 594756931 w 508"/>
                <a:gd name="T39" fmla="*/ 302418709 h 264"/>
                <a:gd name="T40" fmla="*/ 624998798 w 508"/>
                <a:gd name="T41" fmla="*/ 413305533 h 264"/>
                <a:gd name="T42" fmla="*/ 655240666 w 508"/>
                <a:gd name="T43" fmla="*/ 534273076 h 264"/>
                <a:gd name="T44" fmla="*/ 685482534 w 508"/>
                <a:gd name="T45" fmla="*/ 473789354 h 264"/>
                <a:gd name="T46" fmla="*/ 715724401 w 508"/>
                <a:gd name="T47" fmla="*/ 332660570 h 264"/>
                <a:gd name="T48" fmla="*/ 745966269 w 508"/>
                <a:gd name="T49" fmla="*/ 241934987 h 264"/>
                <a:gd name="T50" fmla="*/ 776208137 w 508"/>
                <a:gd name="T51" fmla="*/ 262096228 h 264"/>
                <a:gd name="T52" fmla="*/ 806450005 w 508"/>
                <a:gd name="T53" fmla="*/ 352821811 h 264"/>
                <a:gd name="T54" fmla="*/ 836692071 w 508"/>
                <a:gd name="T55" fmla="*/ 282257469 h 264"/>
                <a:gd name="T56" fmla="*/ 866933939 w 508"/>
                <a:gd name="T57" fmla="*/ 161289975 h 264"/>
                <a:gd name="T58" fmla="*/ 897175806 w 508"/>
                <a:gd name="T59" fmla="*/ 120967494 h 264"/>
                <a:gd name="T60" fmla="*/ 927417674 w 508"/>
                <a:gd name="T61" fmla="*/ 110886873 h 264"/>
                <a:gd name="T62" fmla="*/ 957659542 w 508"/>
                <a:gd name="T63" fmla="*/ 151209355 h 264"/>
                <a:gd name="T64" fmla="*/ 987901409 w 508"/>
                <a:gd name="T65" fmla="*/ 191531836 h 264"/>
                <a:gd name="T66" fmla="*/ 1018143277 w 508"/>
                <a:gd name="T67" fmla="*/ 90725608 h 264"/>
                <a:gd name="T68" fmla="*/ 1048385145 w 508"/>
                <a:gd name="T69" fmla="*/ 151209355 h 264"/>
                <a:gd name="T70" fmla="*/ 1078627013 w 508"/>
                <a:gd name="T71" fmla="*/ 372983052 h 264"/>
                <a:gd name="T72" fmla="*/ 1108868880 w 508"/>
                <a:gd name="T73" fmla="*/ 231854367 h 264"/>
                <a:gd name="T74" fmla="*/ 1139110748 w 508"/>
                <a:gd name="T75" fmla="*/ 181451216 h 264"/>
                <a:gd name="T76" fmla="*/ 1169352616 w 508"/>
                <a:gd name="T77" fmla="*/ 272176848 h 264"/>
                <a:gd name="T78" fmla="*/ 1199594484 w 508"/>
                <a:gd name="T79" fmla="*/ 352821811 h 264"/>
                <a:gd name="T80" fmla="*/ 1229836351 w 508"/>
                <a:gd name="T81" fmla="*/ 413305533 h 264"/>
                <a:gd name="T82" fmla="*/ 1260078219 w 508"/>
                <a:gd name="T83" fmla="*/ 524192456 h 2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264"/>
                <a:gd name="T128" fmla="*/ 508 w 508"/>
                <a:gd name="T129" fmla="*/ 264 h 2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264">
                  <a:moveTo>
                    <a:pt x="0" y="148"/>
                  </a:moveTo>
                  <a:lnTo>
                    <a:pt x="4" y="136"/>
                  </a:lnTo>
                  <a:lnTo>
                    <a:pt x="8" y="112"/>
                  </a:lnTo>
                  <a:lnTo>
                    <a:pt x="12" y="80"/>
                  </a:lnTo>
                  <a:lnTo>
                    <a:pt x="16" y="56"/>
                  </a:lnTo>
                  <a:lnTo>
                    <a:pt x="20" y="36"/>
                  </a:lnTo>
                  <a:lnTo>
                    <a:pt x="24" y="24"/>
                  </a:lnTo>
                  <a:lnTo>
                    <a:pt x="28" y="16"/>
                  </a:lnTo>
                  <a:lnTo>
                    <a:pt x="32" y="4"/>
                  </a:lnTo>
                  <a:lnTo>
                    <a:pt x="36" y="0"/>
                  </a:lnTo>
                  <a:lnTo>
                    <a:pt x="40" y="8"/>
                  </a:lnTo>
                  <a:lnTo>
                    <a:pt x="44" y="32"/>
                  </a:lnTo>
                  <a:lnTo>
                    <a:pt x="48" y="68"/>
                  </a:lnTo>
                  <a:lnTo>
                    <a:pt x="52" y="100"/>
                  </a:lnTo>
                  <a:lnTo>
                    <a:pt x="56" y="116"/>
                  </a:lnTo>
                  <a:lnTo>
                    <a:pt x="60" y="128"/>
                  </a:lnTo>
                  <a:lnTo>
                    <a:pt x="64" y="136"/>
                  </a:lnTo>
                  <a:lnTo>
                    <a:pt x="68" y="148"/>
                  </a:lnTo>
                  <a:lnTo>
                    <a:pt x="72" y="160"/>
                  </a:lnTo>
                  <a:lnTo>
                    <a:pt x="76" y="164"/>
                  </a:lnTo>
                  <a:lnTo>
                    <a:pt x="80" y="160"/>
                  </a:lnTo>
                  <a:lnTo>
                    <a:pt x="84" y="156"/>
                  </a:lnTo>
                  <a:lnTo>
                    <a:pt x="88" y="156"/>
                  </a:lnTo>
                  <a:lnTo>
                    <a:pt x="92" y="156"/>
                  </a:lnTo>
                  <a:lnTo>
                    <a:pt x="96" y="144"/>
                  </a:lnTo>
                  <a:lnTo>
                    <a:pt x="100" y="132"/>
                  </a:lnTo>
                  <a:lnTo>
                    <a:pt x="104" y="124"/>
                  </a:lnTo>
                  <a:lnTo>
                    <a:pt x="108" y="132"/>
                  </a:lnTo>
                  <a:lnTo>
                    <a:pt x="112" y="152"/>
                  </a:lnTo>
                  <a:lnTo>
                    <a:pt x="116" y="176"/>
                  </a:lnTo>
                  <a:lnTo>
                    <a:pt x="120" y="192"/>
                  </a:lnTo>
                  <a:lnTo>
                    <a:pt x="124" y="204"/>
                  </a:lnTo>
                  <a:lnTo>
                    <a:pt x="128" y="212"/>
                  </a:lnTo>
                  <a:lnTo>
                    <a:pt x="132" y="224"/>
                  </a:lnTo>
                  <a:lnTo>
                    <a:pt x="136" y="236"/>
                  </a:lnTo>
                  <a:lnTo>
                    <a:pt x="140" y="252"/>
                  </a:lnTo>
                  <a:lnTo>
                    <a:pt x="144" y="264"/>
                  </a:lnTo>
                  <a:lnTo>
                    <a:pt x="148" y="264"/>
                  </a:lnTo>
                  <a:lnTo>
                    <a:pt x="152" y="260"/>
                  </a:lnTo>
                  <a:lnTo>
                    <a:pt x="156" y="248"/>
                  </a:lnTo>
                  <a:lnTo>
                    <a:pt x="160" y="228"/>
                  </a:lnTo>
                  <a:lnTo>
                    <a:pt x="164" y="216"/>
                  </a:lnTo>
                  <a:lnTo>
                    <a:pt x="168" y="204"/>
                  </a:lnTo>
                  <a:lnTo>
                    <a:pt x="172" y="200"/>
                  </a:lnTo>
                  <a:lnTo>
                    <a:pt x="176" y="192"/>
                  </a:lnTo>
                  <a:lnTo>
                    <a:pt x="180" y="192"/>
                  </a:lnTo>
                  <a:lnTo>
                    <a:pt x="184" y="196"/>
                  </a:lnTo>
                  <a:lnTo>
                    <a:pt x="188" y="204"/>
                  </a:lnTo>
                  <a:lnTo>
                    <a:pt x="192" y="208"/>
                  </a:lnTo>
                  <a:lnTo>
                    <a:pt x="196" y="212"/>
                  </a:lnTo>
                  <a:lnTo>
                    <a:pt x="200" y="212"/>
                  </a:lnTo>
                  <a:lnTo>
                    <a:pt x="204" y="216"/>
                  </a:lnTo>
                  <a:lnTo>
                    <a:pt x="208" y="216"/>
                  </a:lnTo>
                  <a:lnTo>
                    <a:pt x="212" y="220"/>
                  </a:lnTo>
                  <a:lnTo>
                    <a:pt x="216" y="216"/>
                  </a:lnTo>
                  <a:lnTo>
                    <a:pt x="220" y="200"/>
                  </a:lnTo>
                  <a:lnTo>
                    <a:pt x="224" y="180"/>
                  </a:lnTo>
                  <a:lnTo>
                    <a:pt x="228" y="156"/>
                  </a:lnTo>
                  <a:lnTo>
                    <a:pt x="232" y="132"/>
                  </a:lnTo>
                  <a:lnTo>
                    <a:pt x="236" y="120"/>
                  </a:lnTo>
                  <a:lnTo>
                    <a:pt x="240" y="124"/>
                  </a:lnTo>
                  <a:lnTo>
                    <a:pt x="244" y="140"/>
                  </a:lnTo>
                  <a:lnTo>
                    <a:pt x="248" y="164"/>
                  </a:lnTo>
                  <a:lnTo>
                    <a:pt x="252" y="184"/>
                  </a:lnTo>
                  <a:lnTo>
                    <a:pt x="256" y="200"/>
                  </a:lnTo>
                  <a:lnTo>
                    <a:pt x="260" y="212"/>
                  </a:lnTo>
                  <a:lnTo>
                    <a:pt x="264" y="212"/>
                  </a:lnTo>
                  <a:lnTo>
                    <a:pt x="268" y="208"/>
                  </a:lnTo>
                  <a:lnTo>
                    <a:pt x="272" y="188"/>
                  </a:lnTo>
                  <a:lnTo>
                    <a:pt x="276" y="168"/>
                  </a:lnTo>
                  <a:lnTo>
                    <a:pt x="280" y="148"/>
                  </a:lnTo>
                  <a:lnTo>
                    <a:pt x="284" y="132"/>
                  </a:lnTo>
                  <a:lnTo>
                    <a:pt x="288" y="120"/>
                  </a:lnTo>
                  <a:lnTo>
                    <a:pt x="292" y="108"/>
                  </a:lnTo>
                  <a:lnTo>
                    <a:pt x="296" y="96"/>
                  </a:lnTo>
                  <a:lnTo>
                    <a:pt x="300" y="92"/>
                  </a:lnTo>
                  <a:lnTo>
                    <a:pt x="304" y="92"/>
                  </a:lnTo>
                  <a:lnTo>
                    <a:pt x="308" y="104"/>
                  </a:lnTo>
                  <a:lnTo>
                    <a:pt x="312" y="116"/>
                  </a:lnTo>
                  <a:lnTo>
                    <a:pt x="316" y="132"/>
                  </a:lnTo>
                  <a:lnTo>
                    <a:pt x="320" y="140"/>
                  </a:lnTo>
                  <a:lnTo>
                    <a:pt x="324" y="140"/>
                  </a:lnTo>
                  <a:lnTo>
                    <a:pt x="328" y="132"/>
                  </a:lnTo>
                  <a:lnTo>
                    <a:pt x="332" y="112"/>
                  </a:lnTo>
                  <a:lnTo>
                    <a:pt x="336" y="96"/>
                  </a:lnTo>
                  <a:lnTo>
                    <a:pt x="340" y="76"/>
                  </a:lnTo>
                  <a:lnTo>
                    <a:pt x="344" y="64"/>
                  </a:lnTo>
                  <a:lnTo>
                    <a:pt x="348" y="52"/>
                  </a:lnTo>
                  <a:lnTo>
                    <a:pt x="352" y="48"/>
                  </a:lnTo>
                  <a:lnTo>
                    <a:pt x="356" y="48"/>
                  </a:lnTo>
                  <a:lnTo>
                    <a:pt x="360" y="48"/>
                  </a:lnTo>
                  <a:lnTo>
                    <a:pt x="364" y="48"/>
                  </a:lnTo>
                  <a:lnTo>
                    <a:pt x="368" y="44"/>
                  </a:lnTo>
                  <a:lnTo>
                    <a:pt x="372" y="44"/>
                  </a:lnTo>
                  <a:lnTo>
                    <a:pt x="376" y="52"/>
                  </a:lnTo>
                  <a:lnTo>
                    <a:pt x="380" y="60"/>
                  </a:lnTo>
                  <a:lnTo>
                    <a:pt x="384" y="68"/>
                  </a:lnTo>
                  <a:lnTo>
                    <a:pt x="388" y="76"/>
                  </a:lnTo>
                  <a:lnTo>
                    <a:pt x="392" y="76"/>
                  </a:lnTo>
                  <a:lnTo>
                    <a:pt x="396" y="68"/>
                  </a:lnTo>
                  <a:lnTo>
                    <a:pt x="400" y="56"/>
                  </a:lnTo>
                  <a:lnTo>
                    <a:pt x="404" y="36"/>
                  </a:lnTo>
                  <a:lnTo>
                    <a:pt x="408" y="24"/>
                  </a:lnTo>
                  <a:lnTo>
                    <a:pt x="412" y="32"/>
                  </a:lnTo>
                  <a:lnTo>
                    <a:pt x="416" y="60"/>
                  </a:lnTo>
                  <a:lnTo>
                    <a:pt x="420" y="104"/>
                  </a:lnTo>
                  <a:lnTo>
                    <a:pt x="424" y="136"/>
                  </a:lnTo>
                  <a:lnTo>
                    <a:pt x="428" y="148"/>
                  </a:lnTo>
                  <a:lnTo>
                    <a:pt x="432" y="140"/>
                  </a:lnTo>
                  <a:lnTo>
                    <a:pt x="436" y="120"/>
                  </a:lnTo>
                  <a:lnTo>
                    <a:pt x="440" y="92"/>
                  </a:lnTo>
                  <a:lnTo>
                    <a:pt x="444" y="72"/>
                  </a:lnTo>
                  <a:lnTo>
                    <a:pt x="448" y="64"/>
                  </a:lnTo>
                  <a:lnTo>
                    <a:pt x="452" y="72"/>
                  </a:lnTo>
                  <a:lnTo>
                    <a:pt x="456" y="84"/>
                  </a:lnTo>
                  <a:lnTo>
                    <a:pt x="460" y="100"/>
                  </a:lnTo>
                  <a:lnTo>
                    <a:pt x="464" y="108"/>
                  </a:lnTo>
                  <a:lnTo>
                    <a:pt x="468" y="116"/>
                  </a:lnTo>
                  <a:lnTo>
                    <a:pt x="472" y="128"/>
                  </a:lnTo>
                  <a:lnTo>
                    <a:pt x="476" y="140"/>
                  </a:lnTo>
                  <a:lnTo>
                    <a:pt x="480" y="148"/>
                  </a:lnTo>
                  <a:lnTo>
                    <a:pt x="484" y="152"/>
                  </a:lnTo>
                  <a:lnTo>
                    <a:pt x="488" y="164"/>
                  </a:lnTo>
                  <a:lnTo>
                    <a:pt x="492" y="176"/>
                  </a:lnTo>
                  <a:lnTo>
                    <a:pt x="496" y="192"/>
                  </a:lnTo>
                  <a:lnTo>
                    <a:pt x="500" y="208"/>
                  </a:lnTo>
                  <a:lnTo>
                    <a:pt x="504" y="220"/>
                  </a:lnTo>
                  <a:lnTo>
                    <a:pt x="508" y="224"/>
                  </a:lnTo>
                </a:path>
              </a:pathLst>
            </a:custGeom>
            <a:noFill/>
            <a:ln w="0">
              <a:solidFill>
                <a:srgbClr val="0000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34" name="Freeform 88"/>
            <p:cNvSpPr>
              <a:spLocks/>
            </p:cNvSpPr>
            <p:nvPr/>
          </p:nvSpPr>
          <p:spPr bwMode="auto">
            <a:xfrm>
              <a:off x="5635625" y="1817688"/>
              <a:ext cx="814388" cy="298450"/>
            </a:xfrm>
            <a:custGeom>
              <a:avLst/>
              <a:gdLst>
                <a:gd name="T0" fmla="*/ 30241892 w 513"/>
                <a:gd name="T1" fmla="*/ 372983103 h 188"/>
                <a:gd name="T2" fmla="*/ 60483783 w 513"/>
                <a:gd name="T3" fmla="*/ 433466933 h 188"/>
                <a:gd name="T4" fmla="*/ 90725662 w 513"/>
                <a:gd name="T5" fmla="*/ 292338129 h 188"/>
                <a:gd name="T6" fmla="*/ 120967566 w 513"/>
                <a:gd name="T7" fmla="*/ 110886889 h 188"/>
                <a:gd name="T8" fmla="*/ 151209445 w 513"/>
                <a:gd name="T9" fmla="*/ 181451241 h 188"/>
                <a:gd name="T10" fmla="*/ 181451325 w 513"/>
                <a:gd name="T11" fmla="*/ 80644999 h 188"/>
                <a:gd name="T12" fmla="*/ 211693253 w 513"/>
                <a:gd name="T13" fmla="*/ 30241878 h 188"/>
                <a:gd name="T14" fmla="*/ 241935133 w 513"/>
                <a:gd name="T15" fmla="*/ 80644999 h 188"/>
                <a:gd name="T16" fmla="*/ 272177012 w 513"/>
                <a:gd name="T17" fmla="*/ 171370619 h 188"/>
                <a:gd name="T18" fmla="*/ 302418891 w 513"/>
                <a:gd name="T19" fmla="*/ 110886889 h 188"/>
                <a:gd name="T20" fmla="*/ 332660770 w 513"/>
                <a:gd name="T21" fmla="*/ 181451241 h 188"/>
                <a:gd name="T22" fmla="*/ 362902649 w 513"/>
                <a:gd name="T23" fmla="*/ 312499373 h 188"/>
                <a:gd name="T24" fmla="*/ 393144528 w 513"/>
                <a:gd name="T25" fmla="*/ 453628176 h 188"/>
                <a:gd name="T26" fmla="*/ 423386507 w 513"/>
                <a:gd name="T27" fmla="*/ 342741238 h 188"/>
                <a:gd name="T28" fmla="*/ 453628386 w 513"/>
                <a:gd name="T29" fmla="*/ 231854399 h 188"/>
                <a:gd name="T30" fmla="*/ 483870265 w 513"/>
                <a:gd name="T31" fmla="*/ 191531862 h 188"/>
                <a:gd name="T32" fmla="*/ 514112144 w 513"/>
                <a:gd name="T33" fmla="*/ 241935021 h 188"/>
                <a:gd name="T34" fmla="*/ 544354024 w 513"/>
                <a:gd name="T35" fmla="*/ 362902481 h 188"/>
                <a:gd name="T36" fmla="*/ 574595903 w 513"/>
                <a:gd name="T37" fmla="*/ 473789420 h 188"/>
                <a:gd name="T38" fmla="*/ 604837782 w 513"/>
                <a:gd name="T39" fmla="*/ 383063725 h 188"/>
                <a:gd name="T40" fmla="*/ 635079661 w 513"/>
                <a:gd name="T41" fmla="*/ 292338129 h 188"/>
                <a:gd name="T42" fmla="*/ 665321540 w 513"/>
                <a:gd name="T43" fmla="*/ 262096264 h 188"/>
                <a:gd name="T44" fmla="*/ 695563419 w 513"/>
                <a:gd name="T45" fmla="*/ 262096264 h 188"/>
                <a:gd name="T46" fmla="*/ 725805299 w 513"/>
                <a:gd name="T47" fmla="*/ 221773777 h 188"/>
                <a:gd name="T48" fmla="*/ 756047178 w 513"/>
                <a:gd name="T49" fmla="*/ 80644999 h 188"/>
                <a:gd name="T50" fmla="*/ 786289057 w 513"/>
                <a:gd name="T51" fmla="*/ 110886889 h 188"/>
                <a:gd name="T52" fmla="*/ 816530936 w 513"/>
                <a:gd name="T53" fmla="*/ 120967510 h 188"/>
                <a:gd name="T54" fmla="*/ 849293964 w 513"/>
                <a:gd name="T55" fmla="*/ 131048132 h 188"/>
                <a:gd name="T56" fmla="*/ 879535843 w 513"/>
                <a:gd name="T57" fmla="*/ 231854399 h 188"/>
                <a:gd name="T58" fmla="*/ 909777722 w 513"/>
                <a:gd name="T59" fmla="*/ 221773777 h 188"/>
                <a:gd name="T60" fmla="*/ 940019602 w 513"/>
                <a:gd name="T61" fmla="*/ 221773777 h 188"/>
                <a:gd name="T62" fmla="*/ 970261481 w 513"/>
                <a:gd name="T63" fmla="*/ 161289997 h 188"/>
                <a:gd name="T64" fmla="*/ 1000503360 w 513"/>
                <a:gd name="T65" fmla="*/ 161289997 h 188"/>
                <a:gd name="T66" fmla="*/ 1030745239 w 513"/>
                <a:gd name="T67" fmla="*/ 241935021 h 188"/>
                <a:gd name="T68" fmla="*/ 1060987118 w 513"/>
                <a:gd name="T69" fmla="*/ 282257508 h 188"/>
                <a:gd name="T70" fmla="*/ 1091228998 w 513"/>
                <a:gd name="T71" fmla="*/ 191531862 h 188"/>
                <a:gd name="T72" fmla="*/ 1121470877 w 513"/>
                <a:gd name="T73" fmla="*/ 80644999 h 188"/>
                <a:gd name="T74" fmla="*/ 1151712756 w 513"/>
                <a:gd name="T75" fmla="*/ 231854399 h 188"/>
                <a:gd name="T76" fmla="*/ 1181954635 w 513"/>
                <a:gd name="T77" fmla="*/ 302418751 h 188"/>
                <a:gd name="T78" fmla="*/ 1212196514 w 513"/>
                <a:gd name="T79" fmla="*/ 252015642 h 188"/>
                <a:gd name="T80" fmla="*/ 1242438393 w 513"/>
                <a:gd name="T81" fmla="*/ 40322499 h 188"/>
                <a:gd name="T82" fmla="*/ 1272680273 w 513"/>
                <a:gd name="T83" fmla="*/ 10080625 h 1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188"/>
                <a:gd name="T128" fmla="*/ 513 w 513"/>
                <a:gd name="T129" fmla="*/ 188 h 1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188">
                  <a:moveTo>
                    <a:pt x="0" y="140"/>
                  </a:moveTo>
                  <a:lnTo>
                    <a:pt x="8" y="140"/>
                  </a:lnTo>
                  <a:lnTo>
                    <a:pt x="12" y="148"/>
                  </a:lnTo>
                  <a:lnTo>
                    <a:pt x="16" y="160"/>
                  </a:lnTo>
                  <a:lnTo>
                    <a:pt x="20" y="172"/>
                  </a:lnTo>
                  <a:lnTo>
                    <a:pt x="24" y="172"/>
                  </a:lnTo>
                  <a:lnTo>
                    <a:pt x="28" y="164"/>
                  </a:lnTo>
                  <a:lnTo>
                    <a:pt x="32" y="144"/>
                  </a:lnTo>
                  <a:lnTo>
                    <a:pt x="36" y="116"/>
                  </a:lnTo>
                  <a:lnTo>
                    <a:pt x="40" y="84"/>
                  </a:lnTo>
                  <a:lnTo>
                    <a:pt x="44" y="60"/>
                  </a:lnTo>
                  <a:lnTo>
                    <a:pt x="48" y="44"/>
                  </a:lnTo>
                  <a:lnTo>
                    <a:pt x="52" y="48"/>
                  </a:lnTo>
                  <a:lnTo>
                    <a:pt x="56" y="60"/>
                  </a:lnTo>
                  <a:lnTo>
                    <a:pt x="60" y="72"/>
                  </a:lnTo>
                  <a:lnTo>
                    <a:pt x="64" y="76"/>
                  </a:lnTo>
                  <a:lnTo>
                    <a:pt x="68" y="60"/>
                  </a:lnTo>
                  <a:lnTo>
                    <a:pt x="72" y="32"/>
                  </a:lnTo>
                  <a:lnTo>
                    <a:pt x="76" y="12"/>
                  </a:lnTo>
                  <a:lnTo>
                    <a:pt x="80" y="4"/>
                  </a:lnTo>
                  <a:lnTo>
                    <a:pt x="84" y="12"/>
                  </a:lnTo>
                  <a:lnTo>
                    <a:pt x="88" y="24"/>
                  </a:lnTo>
                  <a:lnTo>
                    <a:pt x="92" y="32"/>
                  </a:lnTo>
                  <a:lnTo>
                    <a:pt x="96" y="32"/>
                  </a:lnTo>
                  <a:lnTo>
                    <a:pt x="100" y="40"/>
                  </a:lnTo>
                  <a:lnTo>
                    <a:pt x="104" y="52"/>
                  </a:lnTo>
                  <a:lnTo>
                    <a:pt x="108" y="68"/>
                  </a:lnTo>
                  <a:lnTo>
                    <a:pt x="112" y="72"/>
                  </a:lnTo>
                  <a:lnTo>
                    <a:pt x="116" y="60"/>
                  </a:lnTo>
                  <a:lnTo>
                    <a:pt x="120" y="44"/>
                  </a:lnTo>
                  <a:lnTo>
                    <a:pt x="124" y="40"/>
                  </a:lnTo>
                  <a:lnTo>
                    <a:pt x="128" y="52"/>
                  </a:lnTo>
                  <a:lnTo>
                    <a:pt x="132" y="72"/>
                  </a:lnTo>
                  <a:lnTo>
                    <a:pt x="136" y="96"/>
                  </a:lnTo>
                  <a:lnTo>
                    <a:pt x="140" y="112"/>
                  </a:lnTo>
                  <a:lnTo>
                    <a:pt x="144" y="124"/>
                  </a:lnTo>
                  <a:lnTo>
                    <a:pt x="148" y="144"/>
                  </a:lnTo>
                  <a:lnTo>
                    <a:pt x="152" y="164"/>
                  </a:lnTo>
                  <a:lnTo>
                    <a:pt x="156" y="180"/>
                  </a:lnTo>
                  <a:lnTo>
                    <a:pt x="160" y="180"/>
                  </a:lnTo>
                  <a:lnTo>
                    <a:pt x="164" y="160"/>
                  </a:lnTo>
                  <a:lnTo>
                    <a:pt x="168" y="136"/>
                  </a:lnTo>
                  <a:lnTo>
                    <a:pt x="172" y="116"/>
                  </a:lnTo>
                  <a:lnTo>
                    <a:pt x="176" y="100"/>
                  </a:lnTo>
                  <a:lnTo>
                    <a:pt x="180" y="92"/>
                  </a:lnTo>
                  <a:lnTo>
                    <a:pt x="184" y="84"/>
                  </a:lnTo>
                  <a:lnTo>
                    <a:pt x="188" y="80"/>
                  </a:lnTo>
                  <a:lnTo>
                    <a:pt x="192" y="76"/>
                  </a:lnTo>
                  <a:lnTo>
                    <a:pt x="196" y="80"/>
                  </a:lnTo>
                  <a:lnTo>
                    <a:pt x="200" y="84"/>
                  </a:lnTo>
                  <a:lnTo>
                    <a:pt x="204" y="96"/>
                  </a:lnTo>
                  <a:lnTo>
                    <a:pt x="208" y="108"/>
                  </a:lnTo>
                  <a:lnTo>
                    <a:pt x="212" y="124"/>
                  </a:lnTo>
                  <a:lnTo>
                    <a:pt x="216" y="144"/>
                  </a:lnTo>
                  <a:lnTo>
                    <a:pt x="220" y="164"/>
                  </a:lnTo>
                  <a:lnTo>
                    <a:pt x="224" y="180"/>
                  </a:lnTo>
                  <a:lnTo>
                    <a:pt x="228" y="188"/>
                  </a:lnTo>
                  <a:lnTo>
                    <a:pt x="232" y="184"/>
                  </a:lnTo>
                  <a:lnTo>
                    <a:pt x="236" y="168"/>
                  </a:lnTo>
                  <a:lnTo>
                    <a:pt x="240" y="152"/>
                  </a:lnTo>
                  <a:lnTo>
                    <a:pt x="244" y="136"/>
                  </a:lnTo>
                  <a:lnTo>
                    <a:pt x="248" y="120"/>
                  </a:lnTo>
                  <a:lnTo>
                    <a:pt x="252" y="116"/>
                  </a:lnTo>
                  <a:lnTo>
                    <a:pt x="256" y="112"/>
                  </a:lnTo>
                  <a:lnTo>
                    <a:pt x="260" y="108"/>
                  </a:lnTo>
                  <a:lnTo>
                    <a:pt x="264" y="104"/>
                  </a:lnTo>
                  <a:lnTo>
                    <a:pt x="268" y="104"/>
                  </a:lnTo>
                  <a:lnTo>
                    <a:pt x="272" y="104"/>
                  </a:lnTo>
                  <a:lnTo>
                    <a:pt x="276" y="104"/>
                  </a:lnTo>
                  <a:lnTo>
                    <a:pt x="280" y="100"/>
                  </a:lnTo>
                  <a:lnTo>
                    <a:pt x="284" y="96"/>
                  </a:lnTo>
                  <a:lnTo>
                    <a:pt x="288" y="88"/>
                  </a:lnTo>
                  <a:lnTo>
                    <a:pt x="292" y="72"/>
                  </a:lnTo>
                  <a:lnTo>
                    <a:pt x="296" y="52"/>
                  </a:lnTo>
                  <a:lnTo>
                    <a:pt x="300" y="32"/>
                  </a:lnTo>
                  <a:lnTo>
                    <a:pt x="304" y="24"/>
                  </a:lnTo>
                  <a:lnTo>
                    <a:pt x="308" y="32"/>
                  </a:lnTo>
                  <a:lnTo>
                    <a:pt x="312" y="44"/>
                  </a:lnTo>
                  <a:lnTo>
                    <a:pt x="316" y="56"/>
                  </a:lnTo>
                  <a:lnTo>
                    <a:pt x="320" y="56"/>
                  </a:lnTo>
                  <a:lnTo>
                    <a:pt x="324" y="48"/>
                  </a:lnTo>
                  <a:lnTo>
                    <a:pt x="329" y="44"/>
                  </a:lnTo>
                  <a:lnTo>
                    <a:pt x="333" y="44"/>
                  </a:lnTo>
                  <a:lnTo>
                    <a:pt x="337" y="52"/>
                  </a:lnTo>
                  <a:lnTo>
                    <a:pt x="341" y="72"/>
                  </a:lnTo>
                  <a:lnTo>
                    <a:pt x="345" y="84"/>
                  </a:lnTo>
                  <a:lnTo>
                    <a:pt x="349" y="92"/>
                  </a:lnTo>
                  <a:lnTo>
                    <a:pt x="353" y="88"/>
                  </a:lnTo>
                  <a:lnTo>
                    <a:pt x="357" y="88"/>
                  </a:lnTo>
                  <a:lnTo>
                    <a:pt x="361" y="88"/>
                  </a:lnTo>
                  <a:lnTo>
                    <a:pt x="365" y="92"/>
                  </a:lnTo>
                  <a:lnTo>
                    <a:pt x="369" y="92"/>
                  </a:lnTo>
                  <a:lnTo>
                    <a:pt x="373" y="88"/>
                  </a:lnTo>
                  <a:lnTo>
                    <a:pt x="377" y="76"/>
                  </a:lnTo>
                  <a:lnTo>
                    <a:pt x="381" y="68"/>
                  </a:lnTo>
                  <a:lnTo>
                    <a:pt x="385" y="64"/>
                  </a:lnTo>
                  <a:lnTo>
                    <a:pt x="389" y="64"/>
                  </a:lnTo>
                  <a:lnTo>
                    <a:pt x="393" y="60"/>
                  </a:lnTo>
                  <a:lnTo>
                    <a:pt x="397" y="64"/>
                  </a:lnTo>
                  <a:lnTo>
                    <a:pt x="401" y="72"/>
                  </a:lnTo>
                  <a:lnTo>
                    <a:pt x="405" y="84"/>
                  </a:lnTo>
                  <a:lnTo>
                    <a:pt x="409" y="96"/>
                  </a:lnTo>
                  <a:lnTo>
                    <a:pt x="413" y="104"/>
                  </a:lnTo>
                  <a:lnTo>
                    <a:pt x="417" y="108"/>
                  </a:lnTo>
                  <a:lnTo>
                    <a:pt x="421" y="112"/>
                  </a:lnTo>
                  <a:lnTo>
                    <a:pt x="425" y="108"/>
                  </a:lnTo>
                  <a:lnTo>
                    <a:pt x="429" y="96"/>
                  </a:lnTo>
                  <a:lnTo>
                    <a:pt x="433" y="76"/>
                  </a:lnTo>
                  <a:lnTo>
                    <a:pt x="437" y="52"/>
                  </a:lnTo>
                  <a:lnTo>
                    <a:pt x="441" y="32"/>
                  </a:lnTo>
                  <a:lnTo>
                    <a:pt x="445" y="32"/>
                  </a:lnTo>
                  <a:lnTo>
                    <a:pt x="449" y="44"/>
                  </a:lnTo>
                  <a:lnTo>
                    <a:pt x="453" y="68"/>
                  </a:lnTo>
                  <a:lnTo>
                    <a:pt x="457" y="92"/>
                  </a:lnTo>
                  <a:lnTo>
                    <a:pt x="461" y="108"/>
                  </a:lnTo>
                  <a:lnTo>
                    <a:pt x="465" y="116"/>
                  </a:lnTo>
                  <a:lnTo>
                    <a:pt x="469" y="120"/>
                  </a:lnTo>
                  <a:lnTo>
                    <a:pt x="473" y="124"/>
                  </a:lnTo>
                  <a:lnTo>
                    <a:pt x="477" y="120"/>
                  </a:lnTo>
                  <a:lnTo>
                    <a:pt x="481" y="100"/>
                  </a:lnTo>
                  <a:lnTo>
                    <a:pt x="485" y="72"/>
                  </a:lnTo>
                  <a:lnTo>
                    <a:pt x="489" y="40"/>
                  </a:lnTo>
                  <a:lnTo>
                    <a:pt x="493" y="16"/>
                  </a:lnTo>
                  <a:lnTo>
                    <a:pt x="497" y="4"/>
                  </a:lnTo>
                  <a:lnTo>
                    <a:pt x="501" y="0"/>
                  </a:lnTo>
                  <a:lnTo>
                    <a:pt x="505" y="4"/>
                  </a:lnTo>
                  <a:lnTo>
                    <a:pt x="509" y="16"/>
                  </a:lnTo>
                  <a:lnTo>
                    <a:pt x="513" y="36"/>
                  </a:lnTo>
                </a:path>
              </a:pathLst>
            </a:custGeom>
            <a:noFill/>
            <a:ln w="0">
              <a:solidFill>
                <a:srgbClr val="0000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35" name="Line 89"/>
            <p:cNvSpPr>
              <a:spLocks noChangeShapeType="1"/>
            </p:cNvSpPr>
            <p:nvPr/>
          </p:nvSpPr>
          <p:spPr bwMode="auto">
            <a:xfrm>
              <a:off x="6450013" y="1874838"/>
              <a:ext cx="12700" cy="38100"/>
            </a:xfrm>
            <a:prstGeom prst="line">
              <a:avLst/>
            </a:prstGeom>
            <a:noFill/>
            <a:ln w="0">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36" name="Freeform 90"/>
            <p:cNvSpPr>
              <a:spLocks/>
            </p:cNvSpPr>
            <p:nvPr/>
          </p:nvSpPr>
          <p:spPr bwMode="auto">
            <a:xfrm>
              <a:off x="4829175" y="1646238"/>
              <a:ext cx="806450" cy="482600"/>
            </a:xfrm>
            <a:custGeom>
              <a:avLst/>
              <a:gdLst>
                <a:gd name="T0" fmla="*/ 20161251 w 508"/>
                <a:gd name="T1" fmla="*/ 302418728 h 304"/>
                <a:gd name="T2" fmla="*/ 50403125 w 508"/>
                <a:gd name="T3" fmla="*/ 110886880 h 304"/>
                <a:gd name="T4" fmla="*/ 80645005 w 508"/>
                <a:gd name="T5" fmla="*/ 0 h 304"/>
                <a:gd name="T6" fmla="*/ 110886898 w 508"/>
                <a:gd name="T7" fmla="*/ 110886880 h 304"/>
                <a:gd name="T8" fmla="*/ 141128766 w 508"/>
                <a:gd name="T9" fmla="*/ 342741212 h 304"/>
                <a:gd name="T10" fmla="*/ 171370633 w 508"/>
                <a:gd name="T11" fmla="*/ 463708762 h 304"/>
                <a:gd name="T12" fmla="*/ 201612501 w 508"/>
                <a:gd name="T13" fmla="*/ 433466899 h 304"/>
                <a:gd name="T14" fmla="*/ 231854419 w 508"/>
                <a:gd name="T15" fmla="*/ 423386278 h 304"/>
                <a:gd name="T16" fmla="*/ 262096286 w 508"/>
                <a:gd name="T17" fmla="*/ 383063695 h 304"/>
                <a:gd name="T18" fmla="*/ 292338154 w 508"/>
                <a:gd name="T19" fmla="*/ 544353730 h 304"/>
                <a:gd name="T20" fmla="*/ 322580022 w 508"/>
                <a:gd name="T21" fmla="*/ 655240560 h 304"/>
                <a:gd name="T22" fmla="*/ 352821889 w 508"/>
                <a:gd name="T23" fmla="*/ 735885528 h 304"/>
                <a:gd name="T24" fmla="*/ 383063757 w 508"/>
                <a:gd name="T25" fmla="*/ 756046770 h 304"/>
                <a:gd name="T26" fmla="*/ 413305625 w 508"/>
                <a:gd name="T27" fmla="*/ 614918077 h 304"/>
                <a:gd name="T28" fmla="*/ 443547592 w 508"/>
                <a:gd name="T29" fmla="*/ 504031246 h 304"/>
                <a:gd name="T30" fmla="*/ 473789460 w 508"/>
                <a:gd name="T31" fmla="*/ 554434351 h 304"/>
                <a:gd name="T32" fmla="*/ 504031327 w 508"/>
                <a:gd name="T33" fmla="*/ 645159939 h 304"/>
                <a:gd name="T34" fmla="*/ 534273195 w 508"/>
                <a:gd name="T35" fmla="*/ 665321181 h 304"/>
                <a:gd name="T36" fmla="*/ 564515063 w 508"/>
                <a:gd name="T37" fmla="*/ 504031246 h 304"/>
                <a:gd name="T38" fmla="*/ 594756931 w 508"/>
                <a:gd name="T39" fmla="*/ 342741212 h 304"/>
                <a:gd name="T40" fmla="*/ 624998798 w 508"/>
                <a:gd name="T41" fmla="*/ 504031246 h 304"/>
                <a:gd name="T42" fmla="*/ 655240666 w 508"/>
                <a:gd name="T43" fmla="*/ 604837456 h 304"/>
                <a:gd name="T44" fmla="*/ 685482534 w 508"/>
                <a:gd name="T45" fmla="*/ 604837456 h 304"/>
                <a:gd name="T46" fmla="*/ 715724401 w 508"/>
                <a:gd name="T47" fmla="*/ 463708762 h 304"/>
                <a:gd name="T48" fmla="*/ 745966269 w 508"/>
                <a:gd name="T49" fmla="*/ 292338107 h 304"/>
                <a:gd name="T50" fmla="*/ 776208137 w 508"/>
                <a:gd name="T51" fmla="*/ 252015623 h 304"/>
                <a:gd name="T52" fmla="*/ 806450005 w 508"/>
                <a:gd name="T53" fmla="*/ 362902453 h 304"/>
                <a:gd name="T54" fmla="*/ 836692071 w 508"/>
                <a:gd name="T55" fmla="*/ 262096244 h 304"/>
                <a:gd name="T56" fmla="*/ 866933939 w 508"/>
                <a:gd name="T57" fmla="*/ 141128743 h 304"/>
                <a:gd name="T58" fmla="*/ 897175806 w 508"/>
                <a:gd name="T59" fmla="*/ 120967501 h 304"/>
                <a:gd name="T60" fmla="*/ 927417674 w 508"/>
                <a:gd name="T61" fmla="*/ 141128743 h 304"/>
                <a:gd name="T62" fmla="*/ 957659542 w 508"/>
                <a:gd name="T63" fmla="*/ 252015623 h 304"/>
                <a:gd name="T64" fmla="*/ 987901409 w 508"/>
                <a:gd name="T65" fmla="*/ 262096244 h 304"/>
                <a:gd name="T66" fmla="*/ 1018143277 w 508"/>
                <a:gd name="T67" fmla="*/ 120967501 h 304"/>
                <a:gd name="T68" fmla="*/ 1048385145 w 508"/>
                <a:gd name="T69" fmla="*/ 252015623 h 304"/>
                <a:gd name="T70" fmla="*/ 1078627013 w 508"/>
                <a:gd name="T71" fmla="*/ 443547520 h 304"/>
                <a:gd name="T72" fmla="*/ 1108868880 w 508"/>
                <a:gd name="T73" fmla="*/ 262096244 h 304"/>
                <a:gd name="T74" fmla="*/ 1139110748 w 508"/>
                <a:gd name="T75" fmla="*/ 191531848 h 304"/>
                <a:gd name="T76" fmla="*/ 1169352616 w 508"/>
                <a:gd name="T77" fmla="*/ 292338107 h 304"/>
                <a:gd name="T78" fmla="*/ 1199594484 w 508"/>
                <a:gd name="T79" fmla="*/ 393144316 h 304"/>
                <a:gd name="T80" fmla="*/ 1229836351 w 508"/>
                <a:gd name="T81" fmla="*/ 514111867 h 304"/>
                <a:gd name="T82" fmla="*/ 1260078219 w 508"/>
                <a:gd name="T83" fmla="*/ 685482423 h 3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304"/>
                <a:gd name="T128" fmla="*/ 508 w 508"/>
                <a:gd name="T129" fmla="*/ 304 h 3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304">
                  <a:moveTo>
                    <a:pt x="0" y="172"/>
                  </a:moveTo>
                  <a:lnTo>
                    <a:pt x="4" y="148"/>
                  </a:lnTo>
                  <a:lnTo>
                    <a:pt x="8" y="120"/>
                  </a:lnTo>
                  <a:lnTo>
                    <a:pt x="12" y="96"/>
                  </a:lnTo>
                  <a:lnTo>
                    <a:pt x="16" y="68"/>
                  </a:lnTo>
                  <a:lnTo>
                    <a:pt x="20" y="44"/>
                  </a:lnTo>
                  <a:lnTo>
                    <a:pt x="24" y="20"/>
                  </a:lnTo>
                  <a:lnTo>
                    <a:pt x="28" y="4"/>
                  </a:lnTo>
                  <a:lnTo>
                    <a:pt x="32" y="0"/>
                  </a:lnTo>
                  <a:lnTo>
                    <a:pt x="36" y="4"/>
                  </a:lnTo>
                  <a:lnTo>
                    <a:pt x="40" y="16"/>
                  </a:lnTo>
                  <a:lnTo>
                    <a:pt x="44" y="44"/>
                  </a:lnTo>
                  <a:lnTo>
                    <a:pt x="48" y="76"/>
                  </a:lnTo>
                  <a:lnTo>
                    <a:pt x="52" y="108"/>
                  </a:lnTo>
                  <a:lnTo>
                    <a:pt x="56" y="136"/>
                  </a:lnTo>
                  <a:lnTo>
                    <a:pt x="60" y="160"/>
                  </a:lnTo>
                  <a:lnTo>
                    <a:pt x="64" y="172"/>
                  </a:lnTo>
                  <a:lnTo>
                    <a:pt x="68" y="184"/>
                  </a:lnTo>
                  <a:lnTo>
                    <a:pt x="72" y="184"/>
                  </a:lnTo>
                  <a:lnTo>
                    <a:pt x="76" y="180"/>
                  </a:lnTo>
                  <a:lnTo>
                    <a:pt x="80" y="172"/>
                  </a:lnTo>
                  <a:lnTo>
                    <a:pt x="84" y="172"/>
                  </a:lnTo>
                  <a:lnTo>
                    <a:pt x="88" y="172"/>
                  </a:lnTo>
                  <a:lnTo>
                    <a:pt x="92" y="168"/>
                  </a:lnTo>
                  <a:lnTo>
                    <a:pt x="96" y="156"/>
                  </a:lnTo>
                  <a:lnTo>
                    <a:pt x="100" y="148"/>
                  </a:lnTo>
                  <a:lnTo>
                    <a:pt x="104" y="152"/>
                  </a:lnTo>
                  <a:lnTo>
                    <a:pt x="108" y="168"/>
                  </a:lnTo>
                  <a:lnTo>
                    <a:pt x="112" y="192"/>
                  </a:lnTo>
                  <a:lnTo>
                    <a:pt x="116" y="216"/>
                  </a:lnTo>
                  <a:lnTo>
                    <a:pt x="120" y="236"/>
                  </a:lnTo>
                  <a:lnTo>
                    <a:pt x="124" y="248"/>
                  </a:lnTo>
                  <a:lnTo>
                    <a:pt x="128" y="260"/>
                  </a:lnTo>
                  <a:lnTo>
                    <a:pt x="132" y="272"/>
                  </a:lnTo>
                  <a:lnTo>
                    <a:pt x="136" y="284"/>
                  </a:lnTo>
                  <a:lnTo>
                    <a:pt x="140" y="292"/>
                  </a:lnTo>
                  <a:lnTo>
                    <a:pt x="144" y="300"/>
                  </a:lnTo>
                  <a:lnTo>
                    <a:pt x="148" y="304"/>
                  </a:lnTo>
                  <a:lnTo>
                    <a:pt x="152" y="300"/>
                  </a:lnTo>
                  <a:lnTo>
                    <a:pt x="156" y="288"/>
                  </a:lnTo>
                  <a:lnTo>
                    <a:pt x="160" y="268"/>
                  </a:lnTo>
                  <a:lnTo>
                    <a:pt x="164" y="244"/>
                  </a:lnTo>
                  <a:lnTo>
                    <a:pt x="168" y="224"/>
                  </a:lnTo>
                  <a:lnTo>
                    <a:pt x="172" y="208"/>
                  </a:lnTo>
                  <a:lnTo>
                    <a:pt x="176" y="200"/>
                  </a:lnTo>
                  <a:lnTo>
                    <a:pt x="180" y="200"/>
                  </a:lnTo>
                  <a:lnTo>
                    <a:pt x="184" y="208"/>
                  </a:lnTo>
                  <a:lnTo>
                    <a:pt x="188" y="220"/>
                  </a:lnTo>
                  <a:lnTo>
                    <a:pt x="192" y="232"/>
                  </a:lnTo>
                  <a:lnTo>
                    <a:pt x="196" y="244"/>
                  </a:lnTo>
                  <a:lnTo>
                    <a:pt x="200" y="256"/>
                  </a:lnTo>
                  <a:lnTo>
                    <a:pt x="204" y="264"/>
                  </a:lnTo>
                  <a:lnTo>
                    <a:pt x="208" y="268"/>
                  </a:lnTo>
                  <a:lnTo>
                    <a:pt x="212" y="264"/>
                  </a:lnTo>
                  <a:lnTo>
                    <a:pt x="216" y="256"/>
                  </a:lnTo>
                  <a:lnTo>
                    <a:pt x="220" y="232"/>
                  </a:lnTo>
                  <a:lnTo>
                    <a:pt x="224" y="200"/>
                  </a:lnTo>
                  <a:lnTo>
                    <a:pt x="228" y="168"/>
                  </a:lnTo>
                  <a:lnTo>
                    <a:pt x="232" y="144"/>
                  </a:lnTo>
                  <a:lnTo>
                    <a:pt x="236" y="136"/>
                  </a:lnTo>
                  <a:lnTo>
                    <a:pt x="240" y="148"/>
                  </a:lnTo>
                  <a:lnTo>
                    <a:pt x="244" y="172"/>
                  </a:lnTo>
                  <a:lnTo>
                    <a:pt x="248" y="200"/>
                  </a:lnTo>
                  <a:lnTo>
                    <a:pt x="252" y="216"/>
                  </a:lnTo>
                  <a:lnTo>
                    <a:pt x="256" y="228"/>
                  </a:lnTo>
                  <a:lnTo>
                    <a:pt x="260" y="240"/>
                  </a:lnTo>
                  <a:lnTo>
                    <a:pt x="264" y="248"/>
                  </a:lnTo>
                  <a:lnTo>
                    <a:pt x="268" y="248"/>
                  </a:lnTo>
                  <a:lnTo>
                    <a:pt x="272" y="240"/>
                  </a:lnTo>
                  <a:lnTo>
                    <a:pt x="276" y="224"/>
                  </a:lnTo>
                  <a:lnTo>
                    <a:pt x="280" y="204"/>
                  </a:lnTo>
                  <a:lnTo>
                    <a:pt x="284" y="184"/>
                  </a:lnTo>
                  <a:lnTo>
                    <a:pt x="288" y="164"/>
                  </a:lnTo>
                  <a:lnTo>
                    <a:pt x="292" y="140"/>
                  </a:lnTo>
                  <a:lnTo>
                    <a:pt x="296" y="116"/>
                  </a:lnTo>
                  <a:lnTo>
                    <a:pt x="300" y="100"/>
                  </a:lnTo>
                  <a:lnTo>
                    <a:pt x="304" y="92"/>
                  </a:lnTo>
                  <a:lnTo>
                    <a:pt x="308" y="100"/>
                  </a:lnTo>
                  <a:lnTo>
                    <a:pt x="312" y="116"/>
                  </a:lnTo>
                  <a:lnTo>
                    <a:pt x="316" y="136"/>
                  </a:lnTo>
                  <a:lnTo>
                    <a:pt x="320" y="144"/>
                  </a:lnTo>
                  <a:lnTo>
                    <a:pt x="324" y="144"/>
                  </a:lnTo>
                  <a:lnTo>
                    <a:pt x="328" y="128"/>
                  </a:lnTo>
                  <a:lnTo>
                    <a:pt x="332" y="104"/>
                  </a:lnTo>
                  <a:lnTo>
                    <a:pt x="336" y="84"/>
                  </a:lnTo>
                  <a:lnTo>
                    <a:pt x="340" y="68"/>
                  </a:lnTo>
                  <a:lnTo>
                    <a:pt x="344" y="56"/>
                  </a:lnTo>
                  <a:lnTo>
                    <a:pt x="348" y="52"/>
                  </a:lnTo>
                  <a:lnTo>
                    <a:pt x="352" y="52"/>
                  </a:lnTo>
                  <a:lnTo>
                    <a:pt x="356" y="48"/>
                  </a:lnTo>
                  <a:lnTo>
                    <a:pt x="360" y="48"/>
                  </a:lnTo>
                  <a:lnTo>
                    <a:pt x="364" y="48"/>
                  </a:lnTo>
                  <a:lnTo>
                    <a:pt x="368" y="56"/>
                  </a:lnTo>
                  <a:lnTo>
                    <a:pt x="372" y="68"/>
                  </a:lnTo>
                  <a:lnTo>
                    <a:pt x="376" y="84"/>
                  </a:lnTo>
                  <a:lnTo>
                    <a:pt x="380" y="100"/>
                  </a:lnTo>
                  <a:lnTo>
                    <a:pt x="384" y="112"/>
                  </a:lnTo>
                  <a:lnTo>
                    <a:pt x="388" y="112"/>
                  </a:lnTo>
                  <a:lnTo>
                    <a:pt x="392" y="104"/>
                  </a:lnTo>
                  <a:lnTo>
                    <a:pt x="396" y="88"/>
                  </a:lnTo>
                  <a:lnTo>
                    <a:pt x="400" y="64"/>
                  </a:lnTo>
                  <a:lnTo>
                    <a:pt x="404" y="48"/>
                  </a:lnTo>
                  <a:lnTo>
                    <a:pt x="408" y="44"/>
                  </a:lnTo>
                  <a:lnTo>
                    <a:pt x="412" y="64"/>
                  </a:lnTo>
                  <a:lnTo>
                    <a:pt x="416" y="100"/>
                  </a:lnTo>
                  <a:lnTo>
                    <a:pt x="420" y="140"/>
                  </a:lnTo>
                  <a:lnTo>
                    <a:pt x="424" y="168"/>
                  </a:lnTo>
                  <a:lnTo>
                    <a:pt x="428" y="176"/>
                  </a:lnTo>
                  <a:lnTo>
                    <a:pt x="432" y="160"/>
                  </a:lnTo>
                  <a:lnTo>
                    <a:pt x="436" y="136"/>
                  </a:lnTo>
                  <a:lnTo>
                    <a:pt x="440" y="104"/>
                  </a:lnTo>
                  <a:lnTo>
                    <a:pt x="444" y="80"/>
                  </a:lnTo>
                  <a:lnTo>
                    <a:pt x="448" y="72"/>
                  </a:lnTo>
                  <a:lnTo>
                    <a:pt x="452" y="76"/>
                  </a:lnTo>
                  <a:lnTo>
                    <a:pt x="456" y="84"/>
                  </a:lnTo>
                  <a:lnTo>
                    <a:pt x="460" y="100"/>
                  </a:lnTo>
                  <a:lnTo>
                    <a:pt x="464" y="116"/>
                  </a:lnTo>
                  <a:lnTo>
                    <a:pt x="468" y="132"/>
                  </a:lnTo>
                  <a:lnTo>
                    <a:pt x="472" y="148"/>
                  </a:lnTo>
                  <a:lnTo>
                    <a:pt x="476" y="156"/>
                  </a:lnTo>
                  <a:lnTo>
                    <a:pt x="480" y="164"/>
                  </a:lnTo>
                  <a:lnTo>
                    <a:pt x="484" y="176"/>
                  </a:lnTo>
                  <a:lnTo>
                    <a:pt x="488" y="204"/>
                  </a:lnTo>
                  <a:lnTo>
                    <a:pt x="492" y="236"/>
                  </a:lnTo>
                  <a:lnTo>
                    <a:pt x="496" y="264"/>
                  </a:lnTo>
                  <a:lnTo>
                    <a:pt x="500" y="272"/>
                  </a:lnTo>
                  <a:lnTo>
                    <a:pt x="504" y="264"/>
                  </a:lnTo>
                  <a:lnTo>
                    <a:pt x="508" y="256"/>
                  </a:lnTo>
                </a:path>
              </a:pathLst>
            </a:custGeom>
            <a:noFill/>
            <a:ln w="0">
              <a:solidFill>
                <a:srgbClr val="007F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37" name="Freeform 91"/>
            <p:cNvSpPr>
              <a:spLocks/>
            </p:cNvSpPr>
            <p:nvPr/>
          </p:nvSpPr>
          <p:spPr bwMode="auto">
            <a:xfrm>
              <a:off x="5635625" y="1785938"/>
              <a:ext cx="814388" cy="342900"/>
            </a:xfrm>
            <a:custGeom>
              <a:avLst/>
              <a:gdLst>
                <a:gd name="T0" fmla="*/ 30241892 w 513"/>
                <a:gd name="T1" fmla="*/ 453628195 h 216"/>
                <a:gd name="T2" fmla="*/ 60483783 w 513"/>
                <a:gd name="T3" fmla="*/ 504031306 h 216"/>
                <a:gd name="T4" fmla="*/ 90725662 w 513"/>
                <a:gd name="T5" fmla="*/ 332660630 h 216"/>
                <a:gd name="T6" fmla="*/ 120967566 w 513"/>
                <a:gd name="T7" fmla="*/ 181451248 h 216"/>
                <a:gd name="T8" fmla="*/ 151209445 w 513"/>
                <a:gd name="T9" fmla="*/ 231854409 h 216"/>
                <a:gd name="T10" fmla="*/ 181451325 w 513"/>
                <a:gd name="T11" fmla="*/ 70564380 h 216"/>
                <a:gd name="T12" fmla="*/ 211693253 w 513"/>
                <a:gd name="T13" fmla="*/ 20161251 h 216"/>
                <a:gd name="T14" fmla="*/ 241935133 w 513"/>
                <a:gd name="T15" fmla="*/ 60483758 h 216"/>
                <a:gd name="T16" fmla="*/ 272177012 w 513"/>
                <a:gd name="T17" fmla="*/ 191531870 h 216"/>
                <a:gd name="T18" fmla="*/ 302418891 w 513"/>
                <a:gd name="T19" fmla="*/ 151209382 h 216"/>
                <a:gd name="T20" fmla="*/ 332660770 w 513"/>
                <a:gd name="T21" fmla="*/ 191531870 h 216"/>
                <a:gd name="T22" fmla="*/ 362902649 w 513"/>
                <a:gd name="T23" fmla="*/ 362902497 h 216"/>
                <a:gd name="T24" fmla="*/ 393144528 w 513"/>
                <a:gd name="T25" fmla="*/ 493950684 h 216"/>
                <a:gd name="T26" fmla="*/ 423386507 w 513"/>
                <a:gd name="T27" fmla="*/ 433466951 h 216"/>
                <a:gd name="T28" fmla="*/ 453628386 w 513"/>
                <a:gd name="T29" fmla="*/ 302418764 h 216"/>
                <a:gd name="T30" fmla="*/ 483870265 w 513"/>
                <a:gd name="T31" fmla="*/ 252015653 h 216"/>
                <a:gd name="T32" fmla="*/ 514112144 w 513"/>
                <a:gd name="T33" fmla="*/ 322580008 h 216"/>
                <a:gd name="T34" fmla="*/ 544354024 w 513"/>
                <a:gd name="T35" fmla="*/ 463708817 h 216"/>
                <a:gd name="T36" fmla="*/ 574595903 w 513"/>
                <a:gd name="T37" fmla="*/ 544353795 h 216"/>
                <a:gd name="T38" fmla="*/ 604837782 w 513"/>
                <a:gd name="T39" fmla="*/ 504031306 h 216"/>
                <a:gd name="T40" fmla="*/ 635079661 w 513"/>
                <a:gd name="T41" fmla="*/ 342741252 h 216"/>
                <a:gd name="T42" fmla="*/ 665321540 w 513"/>
                <a:gd name="T43" fmla="*/ 272176897 h 216"/>
                <a:gd name="T44" fmla="*/ 695563419 w 513"/>
                <a:gd name="T45" fmla="*/ 332660630 h 216"/>
                <a:gd name="T46" fmla="*/ 725805299 w 513"/>
                <a:gd name="T47" fmla="*/ 322580008 h 216"/>
                <a:gd name="T48" fmla="*/ 756047178 w 513"/>
                <a:gd name="T49" fmla="*/ 40322501 h 216"/>
                <a:gd name="T50" fmla="*/ 786289057 w 513"/>
                <a:gd name="T51" fmla="*/ 50403123 h 216"/>
                <a:gd name="T52" fmla="*/ 816530936 w 513"/>
                <a:gd name="T53" fmla="*/ 161290004 h 216"/>
                <a:gd name="T54" fmla="*/ 849293964 w 513"/>
                <a:gd name="T55" fmla="*/ 231854409 h 216"/>
                <a:gd name="T56" fmla="*/ 879535843 w 513"/>
                <a:gd name="T57" fmla="*/ 272176897 h 216"/>
                <a:gd name="T58" fmla="*/ 909777722 w 513"/>
                <a:gd name="T59" fmla="*/ 262096275 h 216"/>
                <a:gd name="T60" fmla="*/ 940019602 w 513"/>
                <a:gd name="T61" fmla="*/ 312499386 h 216"/>
                <a:gd name="T62" fmla="*/ 970261481 w 513"/>
                <a:gd name="T63" fmla="*/ 282257519 h 216"/>
                <a:gd name="T64" fmla="*/ 1000503360 w 513"/>
                <a:gd name="T65" fmla="*/ 201612493 h 216"/>
                <a:gd name="T66" fmla="*/ 1030745239 w 513"/>
                <a:gd name="T67" fmla="*/ 282257519 h 216"/>
                <a:gd name="T68" fmla="*/ 1060987118 w 513"/>
                <a:gd name="T69" fmla="*/ 342741252 h 216"/>
                <a:gd name="T70" fmla="*/ 1091228998 w 513"/>
                <a:gd name="T71" fmla="*/ 231854409 h 216"/>
                <a:gd name="T72" fmla="*/ 1121470877 w 513"/>
                <a:gd name="T73" fmla="*/ 151209382 h 216"/>
                <a:gd name="T74" fmla="*/ 1151712756 w 513"/>
                <a:gd name="T75" fmla="*/ 292338142 h 216"/>
                <a:gd name="T76" fmla="*/ 1181954635 w 513"/>
                <a:gd name="T77" fmla="*/ 423386329 h 216"/>
                <a:gd name="T78" fmla="*/ 1212196514 w 513"/>
                <a:gd name="T79" fmla="*/ 272176897 h 216"/>
                <a:gd name="T80" fmla="*/ 1242438393 w 513"/>
                <a:gd name="T81" fmla="*/ 50403123 h 216"/>
                <a:gd name="T82" fmla="*/ 1272680273 w 513"/>
                <a:gd name="T83" fmla="*/ 40322501 h 2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216"/>
                <a:gd name="T128" fmla="*/ 513 w 513"/>
                <a:gd name="T129" fmla="*/ 216 h 2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216">
                  <a:moveTo>
                    <a:pt x="0" y="168"/>
                  </a:moveTo>
                  <a:lnTo>
                    <a:pt x="8" y="168"/>
                  </a:lnTo>
                  <a:lnTo>
                    <a:pt x="12" y="180"/>
                  </a:lnTo>
                  <a:lnTo>
                    <a:pt x="16" y="196"/>
                  </a:lnTo>
                  <a:lnTo>
                    <a:pt x="20" y="204"/>
                  </a:lnTo>
                  <a:lnTo>
                    <a:pt x="24" y="200"/>
                  </a:lnTo>
                  <a:lnTo>
                    <a:pt x="28" y="184"/>
                  </a:lnTo>
                  <a:lnTo>
                    <a:pt x="32" y="160"/>
                  </a:lnTo>
                  <a:lnTo>
                    <a:pt x="36" y="132"/>
                  </a:lnTo>
                  <a:lnTo>
                    <a:pt x="40" y="104"/>
                  </a:lnTo>
                  <a:lnTo>
                    <a:pt x="44" y="80"/>
                  </a:lnTo>
                  <a:lnTo>
                    <a:pt x="48" y="72"/>
                  </a:lnTo>
                  <a:lnTo>
                    <a:pt x="52" y="76"/>
                  </a:lnTo>
                  <a:lnTo>
                    <a:pt x="56" y="88"/>
                  </a:lnTo>
                  <a:lnTo>
                    <a:pt x="60" y="92"/>
                  </a:lnTo>
                  <a:lnTo>
                    <a:pt x="64" y="84"/>
                  </a:lnTo>
                  <a:lnTo>
                    <a:pt x="68" y="56"/>
                  </a:lnTo>
                  <a:lnTo>
                    <a:pt x="72" y="28"/>
                  </a:lnTo>
                  <a:lnTo>
                    <a:pt x="76" y="8"/>
                  </a:lnTo>
                  <a:lnTo>
                    <a:pt x="80" y="0"/>
                  </a:lnTo>
                  <a:lnTo>
                    <a:pt x="84" y="8"/>
                  </a:lnTo>
                  <a:lnTo>
                    <a:pt x="88" y="16"/>
                  </a:lnTo>
                  <a:lnTo>
                    <a:pt x="92" y="20"/>
                  </a:lnTo>
                  <a:lnTo>
                    <a:pt x="96" y="24"/>
                  </a:lnTo>
                  <a:lnTo>
                    <a:pt x="100" y="36"/>
                  </a:lnTo>
                  <a:lnTo>
                    <a:pt x="104" y="56"/>
                  </a:lnTo>
                  <a:lnTo>
                    <a:pt x="108" y="76"/>
                  </a:lnTo>
                  <a:lnTo>
                    <a:pt x="112" y="84"/>
                  </a:lnTo>
                  <a:lnTo>
                    <a:pt x="116" y="76"/>
                  </a:lnTo>
                  <a:lnTo>
                    <a:pt x="120" y="60"/>
                  </a:lnTo>
                  <a:lnTo>
                    <a:pt x="124" y="48"/>
                  </a:lnTo>
                  <a:lnTo>
                    <a:pt x="128" y="56"/>
                  </a:lnTo>
                  <a:lnTo>
                    <a:pt x="132" y="76"/>
                  </a:lnTo>
                  <a:lnTo>
                    <a:pt x="136" y="96"/>
                  </a:lnTo>
                  <a:lnTo>
                    <a:pt x="140" y="120"/>
                  </a:lnTo>
                  <a:lnTo>
                    <a:pt x="144" y="144"/>
                  </a:lnTo>
                  <a:lnTo>
                    <a:pt x="148" y="164"/>
                  </a:lnTo>
                  <a:lnTo>
                    <a:pt x="152" y="184"/>
                  </a:lnTo>
                  <a:lnTo>
                    <a:pt x="156" y="196"/>
                  </a:lnTo>
                  <a:lnTo>
                    <a:pt x="160" y="196"/>
                  </a:lnTo>
                  <a:lnTo>
                    <a:pt x="164" y="188"/>
                  </a:lnTo>
                  <a:lnTo>
                    <a:pt x="168" y="172"/>
                  </a:lnTo>
                  <a:lnTo>
                    <a:pt x="172" y="152"/>
                  </a:lnTo>
                  <a:lnTo>
                    <a:pt x="176" y="136"/>
                  </a:lnTo>
                  <a:lnTo>
                    <a:pt x="180" y="120"/>
                  </a:lnTo>
                  <a:lnTo>
                    <a:pt x="184" y="108"/>
                  </a:lnTo>
                  <a:lnTo>
                    <a:pt x="188" y="100"/>
                  </a:lnTo>
                  <a:lnTo>
                    <a:pt x="192" y="100"/>
                  </a:lnTo>
                  <a:lnTo>
                    <a:pt x="196" y="108"/>
                  </a:lnTo>
                  <a:lnTo>
                    <a:pt x="200" y="116"/>
                  </a:lnTo>
                  <a:lnTo>
                    <a:pt x="204" y="128"/>
                  </a:lnTo>
                  <a:lnTo>
                    <a:pt x="208" y="144"/>
                  </a:lnTo>
                  <a:lnTo>
                    <a:pt x="212" y="164"/>
                  </a:lnTo>
                  <a:lnTo>
                    <a:pt x="216" y="184"/>
                  </a:lnTo>
                  <a:lnTo>
                    <a:pt x="220" y="200"/>
                  </a:lnTo>
                  <a:lnTo>
                    <a:pt x="224" y="208"/>
                  </a:lnTo>
                  <a:lnTo>
                    <a:pt x="228" y="216"/>
                  </a:lnTo>
                  <a:lnTo>
                    <a:pt x="232" y="216"/>
                  </a:lnTo>
                  <a:lnTo>
                    <a:pt x="236" y="212"/>
                  </a:lnTo>
                  <a:lnTo>
                    <a:pt x="240" y="200"/>
                  </a:lnTo>
                  <a:lnTo>
                    <a:pt x="244" y="184"/>
                  </a:lnTo>
                  <a:lnTo>
                    <a:pt x="248" y="160"/>
                  </a:lnTo>
                  <a:lnTo>
                    <a:pt x="252" y="136"/>
                  </a:lnTo>
                  <a:lnTo>
                    <a:pt x="256" y="120"/>
                  </a:lnTo>
                  <a:lnTo>
                    <a:pt x="260" y="112"/>
                  </a:lnTo>
                  <a:lnTo>
                    <a:pt x="264" y="108"/>
                  </a:lnTo>
                  <a:lnTo>
                    <a:pt x="268" y="112"/>
                  </a:lnTo>
                  <a:lnTo>
                    <a:pt x="272" y="120"/>
                  </a:lnTo>
                  <a:lnTo>
                    <a:pt x="276" y="132"/>
                  </a:lnTo>
                  <a:lnTo>
                    <a:pt x="280" y="144"/>
                  </a:lnTo>
                  <a:lnTo>
                    <a:pt x="284" y="144"/>
                  </a:lnTo>
                  <a:lnTo>
                    <a:pt x="288" y="128"/>
                  </a:lnTo>
                  <a:lnTo>
                    <a:pt x="292" y="96"/>
                  </a:lnTo>
                  <a:lnTo>
                    <a:pt x="296" y="52"/>
                  </a:lnTo>
                  <a:lnTo>
                    <a:pt x="300" y="16"/>
                  </a:lnTo>
                  <a:lnTo>
                    <a:pt x="304" y="0"/>
                  </a:lnTo>
                  <a:lnTo>
                    <a:pt x="308" y="4"/>
                  </a:lnTo>
                  <a:lnTo>
                    <a:pt x="312" y="20"/>
                  </a:lnTo>
                  <a:lnTo>
                    <a:pt x="316" y="40"/>
                  </a:lnTo>
                  <a:lnTo>
                    <a:pt x="320" y="56"/>
                  </a:lnTo>
                  <a:lnTo>
                    <a:pt x="324" y="64"/>
                  </a:lnTo>
                  <a:lnTo>
                    <a:pt x="329" y="72"/>
                  </a:lnTo>
                  <a:lnTo>
                    <a:pt x="333" y="80"/>
                  </a:lnTo>
                  <a:lnTo>
                    <a:pt x="337" y="92"/>
                  </a:lnTo>
                  <a:lnTo>
                    <a:pt x="341" y="104"/>
                  </a:lnTo>
                  <a:lnTo>
                    <a:pt x="345" y="108"/>
                  </a:lnTo>
                  <a:lnTo>
                    <a:pt x="349" y="108"/>
                  </a:lnTo>
                  <a:lnTo>
                    <a:pt x="353" y="104"/>
                  </a:lnTo>
                  <a:lnTo>
                    <a:pt x="357" y="104"/>
                  </a:lnTo>
                  <a:lnTo>
                    <a:pt x="361" y="104"/>
                  </a:lnTo>
                  <a:lnTo>
                    <a:pt x="365" y="112"/>
                  </a:lnTo>
                  <a:lnTo>
                    <a:pt x="369" y="120"/>
                  </a:lnTo>
                  <a:lnTo>
                    <a:pt x="373" y="124"/>
                  </a:lnTo>
                  <a:lnTo>
                    <a:pt x="377" y="124"/>
                  </a:lnTo>
                  <a:lnTo>
                    <a:pt x="381" y="120"/>
                  </a:lnTo>
                  <a:lnTo>
                    <a:pt x="385" y="112"/>
                  </a:lnTo>
                  <a:lnTo>
                    <a:pt x="389" y="100"/>
                  </a:lnTo>
                  <a:lnTo>
                    <a:pt x="393" y="88"/>
                  </a:lnTo>
                  <a:lnTo>
                    <a:pt x="397" y="80"/>
                  </a:lnTo>
                  <a:lnTo>
                    <a:pt x="401" y="84"/>
                  </a:lnTo>
                  <a:lnTo>
                    <a:pt x="405" y="96"/>
                  </a:lnTo>
                  <a:lnTo>
                    <a:pt x="409" y="112"/>
                  </a:lnTo>
                  <a:lnTo>
                    <a:pt x="413" y="128"/>
                  </a:lnTo>
                  <a:lnTo>
                    <a:pt x="417" y="136"/>
                  </a:lnTo>
                  <a:lnTo>
                    <a:pt x="421" y="136"/>
                  </a:lnTo>
                  <a:lnTo>
                    <a:pt x="425" y="128"/>
                  </a:lnTo>
                  <a:lnTo>
                    <a:pt x="429" y="112"/>
                  </a:lnTo>
                  <a:lnTo>
                    <a:pt x="433" y="92"/>
                  </a:lnTo>
                  <a:lnTo>
                    <a:pt x="437" y="68"/>
                  </a:lnTo>
                  <a:lnTo>
                    <a:pt x="441" y="56"/>
                  </a:lnTo>
                  <a:lnTo>
                    <a:pt x="445" y="60"/>
                  </a:lnTo>
                  <a:lnTo>
                    <a:pt x="449" y="76"/>
                  </a:lnTo>
                  <a:lnTo>
                    <a:pt x="453" y="96"/>
                  </a:lnTo>
                  <a:lnTo>
                    <a:pt x="457" y="116"/>
                  </a:lnTo>
                  <a:lnTo>
                    <a:pt x="461" y="140"/>
                  </a:lnTo>
                  <a:lnTo>
                    <a:pt x="465" y="156"/>
                  </a:lnTo>
                  <a:lnTo>
                    <a:pt x="469" y="168"/>
                  </a:lnTo>
                  <a:lnTo>
                    <a:pt x="473" y="164"/>
                  </a:lnTo>
                  <a:lnTo>
                    <a:pt x="477" y="144"/>
                  </a:lnTo>
                  <a:lnTo>
                    <a:pt x="481" y="108"/>
                  </a:lnTo>
                  <a:lnTo>
                    <a:pt x="485" y="72"/>
                  </a:lnTo>
                  <a:lnTo>
                    <a:pt x="489" y="40"/>
                  </a:lnTo>
                  <a:lnTo>
                    <a:pt x="493" y="20"/>
                  </a:lnTo>
                  <a:lnTo>
                    <a:pt x="497" y="8"/>
                  </a:lnTo>
                  <a:lnTo>
                    <a:pt x="501" y="8"/>
                  </a:lnTo>
                  <a:lnTo>
                    <a:pt x="505" y="16"/>
                  </a:lnTo>
                  <a:lnTo>
                    <a:pt x="509" y="32"/>
                  </a:lnTo>
                  <a:lnTo>
                    <a:pt x="513" y="48"/>
                  </a:lnTo>
                </a:path>
              </a:pathLst>
            </a:custGeom>
            <a:noFill/>
            <a:ln w="0">
              <a:solidFill>
                <a:srgbClr val="007F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38" name="Line 92"/>
            <p:cNvSpPr>
              <a:spLocks noChangeShapeType="1"/>
            </p:cNvSpPr>
            <p:nvPr/>
          </p:nvSpPr>
          <p:spPr bwMode="auto">
            <a:xfrm>
              <a:off x="6450013" y="1862138"/>
              <a:ext cx="12700" cy="31750"/>
            </a:xfrm>
            <a:prstGeom prst="line">
              <a:avLst/>
            </a:prstGeom>
            <a:noFill/>
            <a:ln w="0">
              <a:solidFill>
                <a:srgbClr val="007F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39" name="Freeform 93"/>
            <p:cNvSpPr>
              <a:spLocks/>
            </p:cNvSpPr>
            <p:nvPr/>
          </p:nvSpPr>
          <p:spPr bwMode="auto">
            <a:xfrm>
              <a:off x="4829175" y="1741488"/>
              <a:ext cx="806450" cy="355600"/>
            </a:xfrm>
            <a:custGeom>
              <a:avLst/>
              <a:gdLst>
                <a:gd name="T0" fmla="*/ 20161251 w 508"/>
                <a:gd name="T1" fmla="*/ 383063745 h 224"/>
                <a:gd name="T2" fmla="*/ 50403125 w 508"/>
                <a:gd name="T3" fmla="*/ 514111933 h 224"/>
                <a:gd name="T4" fmla="*/ 80645005 w 508"/>
                <a:gd name="T5" fmla="*/ 564515045 h 224"/>
                <a:gd name="T6" fmla="*/ 110886898 w 508"/>
                <a:gd name="T7" fmla="*/ 473789444 h 224"/>
                <a:gd name="T8" fmla="*/ 141128766 w 508"/>
                <a:gd name="T9" fmla="*/ 312499389 h 224"/>
                <a:gd name="T10" fmla="*/ 171370633 w 508"/>
                <a:gd name="T11" fmla="*/ 272176900 h 224"/>
                <a:gd name="T12" fmla="*/ 201612501 w 508"/>
                <a:gd name="T13" fmla="*/ 352821878 h 224"/>
                <a:gd name="T14" fmla="*/ 231854419 w 508"/>
                <a:gd name="T15" fmla="*/ 352821878 h 224"/>
                <a:gd name="T16" fmla="*/ 262096286 w 508"/>
                <a:gd name="T17" fmla="*/ 302418767 h 224"/>
                <a:gd name="T18" fmla="*/ 292338154 w 508"/>
                <a:gd name="T19" fmla="*/ 151209383 h 224"/>
                <a:gd name="T20" fmla="*/ 322580022 w 508"/>
                <a:gd name="T21" fmla="*/ 10080625 h 224"/>
                <a:gd name="T22" fmla="*/ 352821889 w 508"/>
                <a:gd name="T23" fmla="*/ 60483758 h 224"/>
                <a:gd name="T24" fmla="*/ 383063757 w 508"/>
                <a:gd name="T25" fmla="*/ 120967517 h 224"/>
                <a:gd name="T26" fmla="*/ 413305625 w 508"/>
                <a:gd name="T27" fmla="*/ 231854411 h 224"/>
                <a:gd name="T28" fmla="*/ 443547592 w 508"/>
                <a:gd name="T29" fmla="*/ 252015656 h 224"/>
                <a:gd name="T30" fmla="*/ 473789460 w 508"/>
                <a:gd name="T31" fmla="*/ 151209383 h 224"/>
                <a:gd name="T32" fmla="*/ 504031327 w 508"/>
                <a:gd name="T33" fmla="*/ 100806247 h 224"/>
                <a:gd name="T34" fmla="*/ 534273195 w 508"/>
                <a:gd name="T35" fmla="*/ 110886894 h 224"/>
                <a:gd name="T36" fmla="*/ 564515063 w 508"/>
                <a:gd name="T37" fmla="*/ 231854411 h 224"/>
                <a:gd name="T38" fmla="*/ 594756931 w 508"/>
                <a:gd name="T39" fmla="*/ 292338145 h 224"/>
                <a:gd name="T40" fmla="*/ 624998798 w 508"/>
                <a:gd name="T41" fmla="*/ 252015656 h 224"/>
                <a:gd name="T42" fmla="*/ 655240666 w 508"/>
                <a:gd name="T43" fmla="*/ 241935033 h 224"/>
                <a:gd name="T44" fmla="*/ 685482534 w 508"/>
                <a:gd name="T45" fmla="*/ 231854411 h 224"/>
                <a:gd name="T46" fmla="*/ 715724401 w 508"/>
                <a:gd name="T47" fmla="*/ 272176900 h 224"/>
                <a:gd name="T48" fmla="*/ 745966269 w 508"/>
                <a:gd name="T49" fmla="*/ 403224989 h 224"/>
                <a:gd name="T50" fmla="*/ 776208137 w 508"/>
                <a:gd name="T51" fmla="*/ 403224989 h 224"/>
                <a:gd name="T52" fmla="*/ 806450005 w 508"/>
                <a:gd name="T53" fmla="*/ 292338145 h 224"/>
                <a:gd name="T54" fmla="*/ 836692071 w 508"/>
                <a:gd name="T55" fmla="*/ 383063745 h 224"/>
                <a:gd name="T56" fmla="*/ 866933939 w 508"/>
                <a:gd name="T57" fmla="*/ 504031311 h 224"/>
                <a:gd name="T58" fmla="*/ 897175806 w 508"/>
                <a:gd name="T59" fmla="*/ 534273178 h 224"/>
                <a:gd name="T60" fmla="*/ 927417674 w 508"/>
                <a:gd name="T61" fmla="*/ 483870067 h 224"/>
                <a:gd name="T62" fmla="*/ 957659542 w 508"/>
                <a:gd name="T63" fmla="*/ 433466955 h 224"/>
                <a:gd name="T64" fmla="*/ 987901409 w 508"/>
                <a:gd name="T65" fmla="*/ 423386333 h 224"/>
                <a:gd name="T66" fmla="*/ 1018143277 w 508"/>
                <a:gd name="T67" fmla="*/ 403224989 h 224"/>
                <a:gd name="T68" fmla="*/ 1048385145 w 508"/>
                <a:gd name="T69" fmla="*/ 252015656 h 224"/>
                <a:gd name="T70" fmla="*/ 1078627013 w 508"/>
                <a:gd name="T71" fmla="*/ 181451250 h 224"/>
                <a:gd name="T72" fmla="*/ 1108868880 w 508"/>
                <a:gd name="T73" fmla="*/ 372983123 h 224"/>
                <a:gd name="T74" fmla="*/ 1139110748 w 508"/>
                <a:gd name="T75" fmla="*/ 443547578 h 224"/>
                <a:gd name="T76" fmla="*/ 1169352616 w 508"/>
                <a:gd name="T77" fmla="*/ 372983123 h 224"/>
                <a:gd name="T78" fmla="*/ 1199594484 w 508"/>
                <a:gd name="T79" fmla="*/ 231854411 h 224"/>
                <a:gd name="T80" fmla="*/ 1229836351 w 508"/>
                <a:gd name="T81" fmla="*/ 161290006 h 224"/>
                <a:gd name="T82" fmla="*/ 1260078219 w 508"/>
                <a:gd name="T83" fmla="*/ 110886894 h 2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224"/>
                <a:gd name="T128" fmla="*/ 508 w 508"/>
                <a:gd name="T129" fmla="*/ 224 h 2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224">
                  <a:moveTo>
                    <a:pt x="0" y="112"/>
                  </a:moveTo>
                  <a:lnTo>
                    <a:pt x="4" y="132"/>
                  </a:lnTo>
                  <a:lnTo>
                    <a:pt x="8" y="152"/>
                  </a:lnTo>
                  <a:lnTo>
                    <a:pt x="12" y="172"/>
                  </a:lnTo>
                  <a:lnTo>
                    <a:pt x="16" y="192"/>
                  </a:lnTo>
                  <a:lnTo>
                    <a:pt x="20" y="204"/>
                  </a:lnTo>
                  <a:lnTo>
                    <a:pt x="24" y="216"/>
                  </a:lnTo>
                  <a:lnTo>
                    <a:pt x="28" y="224"/>
                  </a:lnTo>
                  <a:lnTo>
                    <a:pt x="32" y="224"/>
                  </a:lnTo>
                  <a:lnTo>
                    <a:pt x="36" y="224"/>
                  </a:lnTo>
                  <a:lnTo>
                    <a:pt x="40" y="208"/>
                  </a:lnTo>
                  <a:lnTo>
                    <a:pt x="44" y="188"/>
                  </a:lnTo>
                  <a:lnTo>
                    <a:pt x="48" y="164"/>
                  </a:lnTo>
                  <a:lnTo>
                    <a:pt x="52" y="144"/>
                  </a:lnTo>
                  <a:lnTo>
                    <a:pt x="56" y="124"/>
                  </a:lnTo>
                  <a:lnTo>
                    <a:pt x="60" y="112"/>
                  </a:lnTo>
                  <a:lnTo>
                    <a:pt x="64" y="104"/>
                  </a:lnTo>
                  <a:lnTo>
                    <a:pt x="68" y="108"/>
                  </a:lnTo>
                  <a:lnTo>
                    <a:pt x="72" y="120"/>
                  </a:lnTo>
                  <a:lnTo>
                    <a:pt x="76" y="132"/>
                  </a:lnTo>
                  <a:lnTo>
                    <a:pt x="80" y="140"/>
                  </a:lnTo>
                  <a:lnTo>
                    <a:pt x="84" y="144"/>
                  </a:lnTo>
                  <a:lnTo>
                    <a:pt x="88" y="140"/>
                  </a:lnTo>
                  <a:lnTo>
                    <a:pt x="92" y="140"/>
                  </a:lnTo>
                  <a:lnTo>
                    <a:pt x="96" y="140"/>
                  </a:lnTo>
                  <a:lnTo>
                    <a:pt x="100" y="136"/>
                  </a:lnTo>
                  <a:lnTo>
                    <a:pt x="104" y="120"/>
                  </a:lnTo>
                  <a:lnTo>
                    <a:pt x="108" y="100"/>
                  </a:lnTo>
                  <a:lnTo>
                    <a:pt x="112" y="80"/>
                  </a:lnTo>
                  <a:lnTo>
                    <a:pt x="116" y="60"/>
                  </a:lnTo>
                  <a:lnTo>
                    <a:pt x="120" y="40"/>
                  </a:lnTo>
                  <a:lnTo>
                    <a:pt x="124" y="20"/>
                  </a:lnTo>
                  <a:lnTo>
                    <a:pt x="128" y="4"/>
                  </a:lnTo>
                  <a:lnTo>
                    <a:pt x="132" y="0"/>
                  </a:lnTo>
                  <a:lnTo>
                    <a:pt x="136" y="8"/>
                  </a:lnTo>
                  <a:lnTo>
                    <a:pt x="140" y="24"/>
                  </a:lnTo>
                  <a:lnTo>
                    <a:pt x="144" y="36"/>
                  </a:lnTo>
                  <a:lnTo>
                    <a:pt x="148" y="44"/>
                  </a:lnTo>
                  <a:lnTo>
                    <a:pt x="152" y="48"/>
                  </a:lnTo>
                  <a:lnTo>
                    <a:pt x="156" y="56"/>
                  </a:lnTo>
                  <a:lnTo>
                    <a:pt x="160" y="72"/>
                  </a:lnTo>
                  <a:lnTo>
                    <a:pt x="164" y="92"/>
                  </a:lnTo>
                  <a:lnTo>
                    <a:pt x="168" y="104"/>
                  </a:lnTo>
                  <a:lnTo>
                    <a:pt x="172" y="104"/>
                  </a:lnTo>
                  <a:lnTo>
                    <a:pt x="176" y="100"/>
                  </a:lnTo>
                  <a:lnTo>
                    <a:pt x="180" y="88"/>
                  </a:lnTo>
                  <a:lnTo>
                    <a:pt x="184" y="76"/>
                  </a:lnTo>
                  <a:lnTo>
                    <a:pt x="188" y="60"/>
                  </a:lnTo>
                  <a:lnTo>
                    <a:pt x="192" y="52"/>
                  </a:lnTo>
                  <a:lnTo>
                    <a:pt x="196" y="44"/>
                  </a:lnTo>
                  <a:lnTo>
                    <a:pt x="200" y="40"/>
                  </a:lnTo>
                  <a:lnTo>
                    <a:pt x="204" y="36"/>
                  </a:lnTo>
                  <a:lnTo>
                    <a:pt x="208" y="36"/>
                  </a:lnTo>
                  <a:lnTo>
                    <a:pt x="212" y="44"/>
                  </a:lnTo>
                  <a:lnTo>
                    <a:pt x="216" y="52"/>
                  </a:lnTo>
                  <a:lnTo>
                    <a:pt x="220" y="72"/>
                  </a:lnTo>
                  <a:lnTo>
                    <a:pt x="224" y="92"/>
                  </a:lnTo>
                  <a:lnTo>
                    <a:pt x="228" y="108"/>
                  </a:lnTo>
                  <a:lnTo>
                    <a:pt x="232" y="116"/>
                  </a:lnTo>
                  <a:lnTo>
                    <a:pt x="236" y="116"/>
                  </a:lnTo>
                  <a:lnTo>
                    <a:pt x="240" y="108"/>
                  </a:lnTo>
                  <a:lnTo>
                    <a:pt x="244" y="104"/>
                  </a:lnTo>
                  <a:lnTo>
                    <a:pt x="248" y="100"/>
                  </a:lnTo>
                  <a:lnTo>
                    <a:pt x="252" y="100"/>
                  </a:lnTo>
                  <a:lnTo>
                    <a:pt x="256" y="100"/>
                  </a:lnTo>
                  <a:lnTo>
                    <a:pt x="260" y="96"/>
                  </a:lnTo>
                  <a:lnTo>
                    <a:pt x="264" y="92"/>
                  </a:lnTo>
                  <a:lnTo>
                    <a:pt x="268" y="88"/>
                  </a:lnTo>
                  <a:lnTo>
                    <a:pt x="272" y="92"/>
                  </a:lnTo>
                  <a:lnTo>
                    <a:pt x="276" y="96"/>
                  </a:lnTo>
                  <a:lnTo>
                    <a:pt x="280" y="104"/>
                  </a:lnTo>
                  <a:lnTo>
                    <a:pt x="284" y="108"/>
                  </a:lnTo>
                  <a:lnTo>
                    <a:pt x="288" y="124"/>
                  </a:lnTo>
                  <a:lnTo>
                    <a:pt x="292" y="140"/>
                  </a:lnTo>
                  <a:lnTo>
                    <a:pt x="296" y="160"/>
                  </a:lnTo>
                  <a:lnTo>
                    <a:pt x="300" y="172"/>
                  </a:lnTo>
                  <a:lnTo>
                    <a:pt x="304" y="172"/>
                  </a:lnTo>
                  <a:lnTo>
                    <a:pt x="308" y="160"/>
                  </a:lnTo>
                  <a:lnTo>
                    <a:pt x="312" y="144"/>
                  </a:lnTo>
                  <a:lnTo>
                    <a:pt x="316" y="124"/>
                  </a:lnTo>
                  <a:lnTo>
                    <a:pt x="320" y="116"/>
                  </a:lnTo>
                  <a:lnTo>
                    <a:pt x="324" y="124"/>
                  </a:lnTo>
                  <a:lnTo>
                    <a:pt x="328" y="136"/>
                  </a:lnTo>
                  <a:lnTo>
                    <a:pt x="332" y="152"/>
                  </a:lnTo>
                  <a:lnTo>
                    <a:pt x="336" y="172"/>
                  </a:lnTo>
                  <a:lnTo>
                    <a:pt x="340" y="188"/>
                  </a:lnTo>
                  <a:lnTo>
                    <a:pt x="344" y="200"/>
                  </a:lnTo>
                  <a:lnTo>
                    <a:pt x="348" y="208"/>
                  </a:lnTo>
                  <a:lnTo>
                    <a:pt x="352" y="212"/>
                  </a:lnTo>
                  <a:lnTo>
                    <a:pt x="356" y="212"/>
                  </a:lnTo>
                  <a:lnTo>
                    <a:pt x="360" y="208"/>
                  </a:lnTo>
                  <a:lnTo>
                    <a:pt x="364" y="200"/>
                  </a:lnTo>
                  <a:lnTo>
                    <a:pt x="368" y="192"/>
                  </a:lnTo>
                  <a:lnTo>
                    <a:pt x="372" y="184"/>
                  </a:lnTo>
                  <a:lnTo>
                    <a:pt x="376" y="176"/>
                  </a:lnTo>
                  <a:lnTo>
                    <a:pt x="380" y="172"/>
                  </a:lnTo>
                  <a:lnTo>
                    <a:pt x="384" y="168"/>
                  </a:lnTo>
                  <a:lnTo>
                    <a:pt x="388" y="168"/>
                  </a:lnTo>
                  <a:lnTo>
                    <a:pt x="392" y="168"/>
                  </a:lnTo>
                  <a:lnTo>
                    <a:pt x="396" y="168"/>
                  </a:lnTo>
                  <a:lnTo>
                    <a:pt x="400" y="168"/>
                  </a:lnTo>
                  <a:lnTo>
                    <a:pt x="404" y="160"/>
                  </a:lnTo>
                  <a:lnTo>
                    <a:pt x="408" y="144"/>
                  </a:lnTo>
                  <a:lnTo>
                    <a:pt x="412" y="124"/>
                  </a:lnTo>
                  <a:lnTo>
                    <a:pt x="416" y="100"/>
                  </a:lnTo>
                  <a:lnTo>
                    <a:pt x="420" y="80"/>
                  </a:lnTo>
                  <a:lnTo>
                    <a:pt x="424" y="72"/>
                  </a:lnTo>
                  <a:lnTo>
                    <a:pt x="428" y="72"/>
                  </a:lnTo>
                  <a:lnTo>
                    <a:pt x="432" y="88"/>
                  </a:lnTo>
                  <a:lnTo>
                    <a:pt x="436" y="116"/>
                  </a:lnTo>
                  <a:lnTo>
                    <a:pt x="440" y="148"/>
                  </a:lnTo>
                  <a:lnTo>
                    <a:pt x="444" y="168"/>
                  </a:lnTo>
                  <a:lnTo>
                    <a:pt x="448" y="176"/>
                  </a:lnTo>
                  <a:lnTo>
                    <a:pt x="452" y="176"/>
                  </a:lnTo>
                  <a:lnTo>
                    <a:pt x="456" y="168"/>
                  </a:lnTo>
                  <a:lnTo>
                    <a:pt x="460" y="160"/>
                  </a:lnTo>
                  <a:lnTo>
                    <a:pt x="464" y="148"/>
                  </a:lnTo>
                  <a:lnTo>
                    <a:pt x="468" y="128"/>
                  </a:lnTo>
                  <a:lnTo>
                    <a:pt x="472" y="108"/>
                  </a:lnTo>
                  <a:lnTo>
                    <a:pt x="476" y="92"/>
                  </a:lnTo>
                  <a:lnTo>
                    <a:pt x="480" y="84"/>
                  </a:lnTo>
                  <a:lnTo>
                    <a:pt x="484" y="76"/>
                  </a:lnTo>
                  <a:lnTo>
                    <a:pt x="488" y="64"/>
                  </a:lnTo>
                  <a:lnTo>
                    <a:pt x="492" y="52"/>
                  </a:lnTo>
                  <a:lnTo>
                    <a:pt x="496" y="40"/>
                  </a:lnTo>
                  <a:lnTo>
                    <a:pt x="500" y="44"/>
                  </a:lnTo>
                  <a:lnTo>
                    <a:pt x="504" y="60"/>
                  </a:lnTo>
                  <a:lnTo>
                    <a:pt x="508" y="72"/>
                  </a:lnTo>
                </a:path>
              </a:pathLst>
            </a:custGeom>
            <a:noFill/>
            <a:ln w="0">
              <a:solidFill>
                <a:srgbClr val="FF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40" name="Freeform 94"/>
            <p:cNvSpPr>
              <a:spLocks/>
            </p:cNvSpPr>
            <p:nvPr/>
          </p:nvSpPr>
          <p:spPr bwMode="auto">
            <a:xfrm>
              <a:off x="5635625" y="1785938"/>
              <a:ext cx="814388" cy="234950"/>
            </a:xfrm>
            <a:custGeom>
              <a:avLst/>
              <a:gdLst>
                <a:gd name="T0" fmla="*/ 30241892 w 513"/>
                <a:gd name="T1" fmla="*/ 100806233 h 148"/>
                <a:gd name="T2" fmla="*/ 60483783 w 513"/>
                <a:gd name="T3" fmla="*/ 70564371 h 148"/>
                <a:gd name="T4" fmla="*/ 90725662 w 513"/>
                <a:gd name="T5" fmla="*/ 191531846 h 148"/>
                <a:gd name="T6" fmla="*/ 120967566 w 513"/>
                <a:gd name="T7" fmla="*/ 211693137 h 148"/>
                <a:gd name="T8" fmla="*/ 151209445 w 513"/>
                <a:gd name="T9" fmla="*/ 120967500 h 148"/>
                <a:gd name="T10" fmla="*/ 181451325 w 513"/>
                <a:gd name="T11" fmla="*/ 302418725 h 148"/>
                <a:gd name="T12" fmla="*/ 211693253 w 513"/>
                <a:gd name="T13" fmla="*/ 362902450 h 148"/>
                <a:gd name="T14" fmla="*/ 241935133 w 513"/>
                <a:gd name="T15" fmla="*/ 372983070 h 148"/>
                <a:gd name="T16" fmla="*/ 272177012 w 513"/>
                <a:gd name="T17" fmla="*/ 282257483 h 148"/>
                <a:gd name="T18" fmla="*/ 302418891 w 513"/>
                <a:gd name="T19" fmla="*/ 252015620 h 148"/>
                <a:gd name="T20" fmla="*/ 332660770 w 513"/>
                <a:gd name="T21" fmla="*/ 151209362 h 148"/>
                <a:gd name="T22" fmla="*/ 362902649 w 513"/>
                <a:gd name="T23" fmla="*/ 10080624 h 148"/>
                <a:gd name="T24" fmla="*/ 393144528 w 513"/>
                <a:gd name="T25" fmla="*/ 20161248 h 148"/>
                <a:gd name="T26" fmla="*/ 423386507 w 513"/>
                <a:gd name="T27" fmla="*/ 100806233 h 148"/>
                <a:gd name="T28" fmla="*/ 453628386 w 513"/>
                <a:gd name="T29" fmla="*/ 151209362 h 148"/>
                <a:gd name="T30" fmla="*/ 483870265 w 513"/>
                <a:gd name="T31" fmla="*/ 201612466 h 148"/>
                <a:gd name="T32" fmla="*/ 514112144 w 513"/>
                <a:gd name="T33" fmla="*/ 161289983 h 148"/>
                <a:gd name="T34" fmla="*/ 544354024 w 513"/>
                <a:gd name="T35" fmla="*/ 70564371 h 148"/>
                <a:gd name="T36" fmla="*/ 574595903 w 513"/>
                <a:gd name="T37" fmla="*/ 20161248 h 148"/>
                <a:gd name="T38" fmla="*/ 604837782 w 513"/>
                <a:gd name="T39" fmla="*/ 40322496 h 148"/>
                <a:gd name="T40" fmla="*/ 635079661 w 513"/>
                <a:gd name="T41" fmla="*/ 141128741 h 148"/>
                <a:gd name="T42" fmla="*/ 665321540 w 513"/>
                <a:gd name="T43" fmla="*/ 211693137 h 148"/>
                <a:gd name="T44" fmla="*/ 695563419 w 513"/>
                <a:gd name="T45" fmla="*/ 171370604 h 148"/>
                <a:gd name="T46" fmla="*/ 725805299 w 513"/>
                <a:gd name="T47" fmla="*/ 201612466 h 148"/>
                <a:gd name="T48" fmla="*/ 756047178 w 513"/>
                <a:gd name="T49" fmla="*/ 332660587 h 148"/>
                <a:gd name="T50" fmla="*/ 786289057 w 513"/>
                <a:gd name="T51" fmla="*/ 282257483 h 148"/>
                <a:gd name="T52" fmla="*/ 816530936 w 513"/>
                <a:gd name="T53" fmla="*/ 241934999 h 148"/>
                <a:gd name="T54" fmla="*/ 849293964 w 513"/>
                <a:gd name="T55" fmla="*/ 262096241 h 148"/>
                <a:gd name="T56" fmla="*/ 879535843 w 513"/>
                <a:gd name="T57" fmla="*/ 282257483 h 148"/>
                <a:gd name="T58" fmla="*/ 909777722 w 513"/>
                <a:gd name="T59" fmla="*/ 241934999 h 148"/>
                <a:gd name="T60" fmla="*/ 940019602 w 513"/>
                <a:gd name="T61" fmla="*/ 181451225 h 148"/>
                <a:gd name="T62" fmla="*/ 970261481 w 513"/>
                <a:gd name="T63" fmla="*/ 110886879 h 148"/>
                <a:gd name="T64" fmla="*/ 1000503360 w 513"/>
                <a:gd name="T65" fmla="*/ 241934999 h 148"/>
                <a:gd name="T66" fmla="*/ 1030745239 w 513"/>
                <a:gd name="T67" fmla="*/ 221773758 h 148"/>
                <a:gd name="T68" fmla="*/ 1060987118 w 513"/>
                <a:gd name="T69" fmla="*/ 191531846 h 148"/>
                <a:gd name="T70" fmla="*/ 1091228998 w 513"/>
                <a:gd name="T71" fmla="*/ 231854379 h 148"/>
                <a:gd name="T72" fmla="*/ 1121470877 w 513"/>
                <a:gd name="T73" fmla="*/ 211693137 h 148"/>
                <a:gd name="T74" fmla="*/ 1151712756 w 513"/>
                <a:gd name="T75" fmla="*/ 171370604 h 148"/>
                <a:gd name="T76" fmla="*/ 1181954635 w 513"/>
                <a:gd name="T77" fmla="*/ 100806233 h 148"/>
                <a:gd name="T78" fmla="*/ 1212196514 w 513"/>
                <a:gd name="T79" fmla="*/ 252015620 h 148"/>
                <a:gd name="T80" fmla="*/ 1242438393 w 513"/>
                <a:gd name="T81" fmla="*/ 352821829 h 148"/>
                <a:gd name="T82" fmla="*/ 1272680273 w 513"/>
                <a:gd name="T83" fmla="*/ 302418725 h 1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148"/>
                <a:gd name="T128" fmla="*/ 513 w 513"/>
                <a:gd name="T129" fmla="*/ 148 h 1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148">
                  <a:moveTo>
                    <a:pt x="0" y="44"/>
                  </a:moveTo>
                  <a:lnTo>
                    <a:pt x="8" y="48"/>
                  </a:lnTo>
                  <a:lnTo>
                    <a:pt x="12" y="40"/>
                  </a:lnTo>
                  <a:lnTo>
                    <a:pt x="16" y="32"/>
                  </a:lnTo>
                  <a:lnTo>
                    <a:pt x="20" y="24"/>
                  </a:lnTo>
                  <a:lnTo>
                    <a:pt x="24" y="28"/>
                  </a:lnTo>
                  <a:lnTo>
                    <a:pt x="28" y="40"/>
                  </a:lnTo>
                  <a:lnTo>
                    <a:pt x="32" y="60"/>
                  </a:lnTo>
                  <a:lnTo>
                    <a:pt x="36" y="76"/>
                  </a:lnTo>
                  <a:lnTo>
                    <a:pt x="40" y="92"/>
                  </a:lnTo>
                  <a:lnTo>
                    <a:pt x="44" y="92"/>
                  </a:lnTo>
                  <a:lnTo>
                    <a:pt x="48" y="84"/>
                  </a:lnTo>
                  <a:lnTo>
                    <a:pt x="52" y="68"/>
                  </a:lnTo>
                  <a:lnTo>
                    <a:pt x="56" y="52"/>
                  </a:lnTo>
                  <a:lnTo>
                    <a:pt x="60" y="48"/>
                  </a:lnTo>
                  <a:lnTo>
                    <a:pt x="64" y="64"/>
                  </a:lnTo>
                  <a:lnTo>
                    <a:pt x="68" y="92"/>
                  </a:lnTo>
                  <a:lnTo>
                    <a:pt x="72" y="120"/>
                  </a:lnTo>
                  <a:lnTo>
                    <a:pt x="76" y="136"/>
                  </a:lnTo>
                  <a:lnTo>
                    <a:pt x="80" y="144"/>
                  </a:lnTo>
                  <a:lnTo>
                    <a:pt x="84" y="144"/>
                  </a:lnTo>
                  <a:lnTo>
                    <a:pt x="88" y="144"/>
                  </a:lnTo>
                  <a:lnTo>
                    <a:pt x="92" y="148"/>
                  </a:lnTo>
                  <a:lnTo>
                    <a:pt x="96" y="148"/>
                  </a:lnTo>
                  <a:lnTo>
                    <a:pt x="100" y="140"/>
                  </a:lnTo>
                  <a:lnTo>
                    <a:pt x="104" y="124"/>
                  </a:lnTo>
                  <a:lnTo>
                    <a:pt x="108" y="112"/>
                  </a:lnTo>
                  <a:lnTo>
                    <a:pt x="112" y="108"/>
                  </a:lnTo>
                  <a:lnTo>
                    <a:pt x="116" y="104"/>
                  </a:lnTo>
                  <a:lnTo>
                    <a:pt x="120" y="100"/>
                  </a:lnTo>
                  <a:lnTo>
                    <a:pt x="124" y="92"/>
                  </a:lnTo>
                  <a:lnTo>
                    <a:pt x="128" y="80"/>
                  </a:lnTo>
                  <a:lnTo>
                    <a:pt x="132" y="60"/>
                  </a:lnTo>
                  <a:lnTo>
                    <a:pt x="136" y="36"/>
                  </a:lnTo>
                  <a:lnTo>
                    <a:pt x="140" y="16"/>
                  </a:lnTo>
                  <a:lnTo>
                    <a:pt x="144" y="4"/>
                  </a:lnTo>
                  <a:lnTo>
                    <a:pt x="148" y="0"/>
                  </a:lnTo>
                  <a:lnTo>
                    <a:pt x="152" y="0"/>
                  </a:lnTo>
                  <a:lnTo>
                    <a:pt x="156" y="8"/>
                  </a:lnTo>
                  <a:lnTo>
                    <a:pt x="160" y="20"/>
                  </a:lnTo>
                  <a:lnTo>
                    <a:pt x="164" y="32"/>
                  </a:lnTo>
                  <a:lnTo>
                    <a:pt x="168" y="40"/>
                  </a:lnTo>
                  <a:lnTo>
                    <a:pt x="172" y="48"/>
                  </a:lnTo>
                  <a:lnTo>
                    <a:pt x="176" y="52"/>
                  </a:lnTo>
                  <a:lnTo>
                    <a:pt x="180" y="60"/>
                  </a:lnTo>
                  <a:lnTo>
                    <a:pt x="184" y="72"/>
                  </a:lnTo>
                  <a:lnTo>
                    <a:pt x="188" y="80"/>
                  </a:lnTo>
                  <a:lnTo>
                    <a:pt x="192" y="80"/>
                  </a:lnTo>
                  <a:lnTo>
                    <a:pt x="196" y="76"/>
                  </a:lnTo>
                  <a:lnTo>
                    <a:pt x="200" y="72"/>
                  </a:lnTo>
                  <a:lnTo>
                    <a:pt x="204" y="64"/>
                  </a:lnTo>
                  <a:lnTo>
                    <a:pt x="208" y="52"/>
                  </a:lnTo>
                  <a:lnTo>
                    <a:pt x="212" y="40"/>
                  </a:lnTo>
                  <a:lnTo>
                    <a:pt x="216" y="28"/>
                  </a:lnTo>
                  <a:lnTo>
                    <a:pt x="220" y="20"/>
                  </a:lnTo>
                  <a:lnTo>
                    <a:pt x="224" y="16"/>
                  </a:lnTo>
                  <a:lnTo>
                    <a:pt x="228" y="8"/>
                  </a:lnTo>
                  <a:lnTo>
                    <a:pt x="232" y="4"/>
                  </a:lnTo>
                  <a:lnTo>
                    <a:pt x="236" y="8"/>
                  </a:lnTo>
                  <a:lnTo>
                    <a:pt x="240" y="16"/>
                  </a:lnTo>
                  <a:lnTo>
                    <a:pt x="244" y="28"/>
                  </a:lnTo>
                  <a:lnTo>
                    <a:pt x="248" y="40"/>
                  </a:lnTo>
                  <a:lnTo>
                    <a:pt x="252" y="56"/>
                  </a:lnTo>
                  <a:lnTo>
                    <a:pt x="256" y="68"/>
                  </a:lnTo>
                  <a:lnTo>
                    <a:pt x="260" y="80"/>
                  </a:lnTo>
                  <a:lnTo>
                    <a:pt x="264" y="84"/>
                  </a:lnTo>
                  <a:lnTo>
                    <a:pt x="268" y="80"/>
                  </a:lnTo>
                  <a:lnTo>
                    <a:pt x="272" y="76"/>
                  </a:lnTo>
                  <a:lnTo>
                    <a:pt x="276" y="68"/>
                  </a:lnTo>
                  <a:lnTo>
                    <a:pt x="280" y="64"/>
                  </a:lnTo>
                  <a:lnTo>
                    <a:pt x="284" y="68"/>
                  </a:lnTo>
                  <a:lnTo>
                    <a:pt x="288" y="80"/>
                  </a:lnTo>
                  <a:lnTo>
                    <a:pt x="292" y="100"/>
                  </a:lnTo>
                  <a:lnTo>
                    <a:pt x="296" y="120"/>
                  </a:lnTo>
                  <a:lnTo>
                    <a:pt x="300" y="132"/>
                  </a:lnTo>
                  <a:lnTo>
                    <a:pt x="304" y="136"/>
                  </a:lnTo>
                  <a:lnTo>
                    <a:pt x="308" y="128"/>
                  </a:lnTo>
                  <a:lnTo>
                    <a:pt x="312" y="112"/>
                  </a:lnTo>
                  <a:lnTo>
                    <a:pt x="316" y="100"/>
                  </a:lnTo>
                  <a:lnTo>
                    <a:pt x="320" y="96"/>
                  </a:lnTo>
                  <a:lnTo>
                    <a:pt x="324" y="96"/>
                  </a:lnTo>
                  <a:lnTo>
                    <a:pt x="329" y="100"/>
                  </a:lnTo>
                  <a:lnTo>
                    <a:pt x="333" y="104"/>
                  </a:lnTo>
                  <a:lnTo>
                    <a:pt x="337" y="104"/>
                  </a:lnTo>
                  <a:lnTo>
                    <a:pt x="341" y="104"/>
                  </a:lnTo>
                  <a:lnTo>
                    <a:pt x="345" y="108"/>
                  </a:lnTo>
                  <a:lnTo>
                    <a:pt x="349" y="112"/>
                  </a:lnTo>
                  <a:lnTo>
                    <a:pt x="353" y="112"/>
                  </a:lnTo>
                  <a:lnTo>
                    <a:pt x="357" y="104"/>
                  </a:lnTo>
                  <a:lnTo>
                    <a:pt x="361" y="96"/>
                  </a:lnTo>
                  <a:lnTo>
                    <a:pt x="365" y="92"/>
                  </a:lnTo>
                  <a:lnTo>
                    <a:pt x="369" y="84"/>
                  </a:lnTo>
                  <a:lnTo>
                    <a:pt x="373" y="72"/>
                  </a:lnTo>
                  <a:lnTo>
                    <a:pt x="377" y="56"/>
                  </a:lnTo>
                  <a:lnTo>
                    <a:pt x="381" y="44"/>
                  </a:lnTo>
                  <a:lnTo>
                    <a:pt x="385" y="44"/>
                  </a:lnTo>
                  <a:lnTo>
                    <a:pt x="389" y="56"/>
                  </a:lnTo>
                  <a:lnTo>
                    <a:pt x="393" y="80"/>
                  </a:lnTo>
                  <a:lnTo>
                    <a:pt x="397" y="96"/>
                  </a:lnTo>
                  <a:lnTo>
                    <a:pt x="401" y="100"/>
                  </a:lnTo>
                  <a:lnTo>
                    <a:pt x="405" y="96"/>
                  </a:lnTo>
                  <a:lnTo>
                    <a:pt x="409" y="88"/>
                  </a:lnTo>
                  <a:lnTo>
                    <a:pt x="413" y="76"/>
                  </a:lnTo>
                  <a:lnTo>
                    <a:pt x="417" y="72"/>
                  </a:lnTo>
                  <a:lnTo>
                    <a:pt x="421" y="76"/>
                  </a:lnTo>
                  <a:lnTo>
                    <a:pt x="425" y="84"/>
                  </a:lnTo>
                  <a:lnTo>
                    <a:pt x="429" y="92"/>
                  </a:lnTo>
                  <a:lnTo>
                    <a:pt x="433" y="92"/>
                  </a:lnTo>
                  <a:lnTo>
                    <a:pt x="437" y="92"/>
                  </a:lnTo>
                  <a:lnTo>
                    <a:pt x="441" y="88"/>
                  </a:lnTo>
                  <a:lnTo>
                    <a:pt x="445" y="84"/>
                  </a:lnTo>
                  <a:lnTo>
                    <a:pt x="449" y="84"/>
                  </a:lnTo>
                  <a:lnTo>
                    <a:pt x="453" y="80"/>
                  </a:lnTo>
                  <a:lnTo>
                    <a:pt x="457" y="68"/>
                  </a:lnTo>
                  <a:lnTo>
                    <a:pt x="461" y="56"/>
                  </a:lnTo>
                  <a:lnTo>
                    <a:pt x="465" y="44"/>
                  </a:lnTo>
                  <a:lnTo>
                    <a:pt x="469" y="40"/>
                  </a:lnTo>
                  <a:lnTo>
                    <a:pt x="473" y="48"/>
                  </a:lnTo>
                  <a:lnTo>
                    <a:pt x="477" y="72"/>
                  </a:lnTo>
                  <a:lnTo>
                    <a:pt x="481" y="100"/>
                  </a:lnTo>
                  <a:lnTo>
                    <a:pt x="485" y="120"/>
                  </a:lnTo>
                  <a:lnTo>
                    <a:pt x="489" y="132"/>
                  </a:lnTo>
                  <a:lnTo>
                    <a:pt x="493" y="140"/>
                  </a:lnTo>
                  <a:lnTo>
                    <a:pt x="497" y="140"/>
                  </a:lnTo>
                  <a:lnTo>
                    <a:pt x="501" y="132"/>
                  </a:lnTo>
                  <a:lnTo>
                    <a:pt x="505" y="120"/>
                  </a:lnTo>
                  <a:lnTo>
                    <a:pt x="509" y="104"/>
                  </a:lnTo>
                  <a:lnTo>
                    <a:pt x="513" y="88"/>
                  </a:lnTo>
                </a:path>
              </a:pathLst>
            </a:custGeom>
            <a:noFill/>
            <a:ln w="0">
              <a:solidFill>
                <a:srgbClr val="FF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41" name="Line 95"/>
            <p:cNvSpPr>
              <a:spLocks noChangeShapeType="1"/>
            </p:cNvSpPr>
            <p:nvPr/>
          </p:nvSpPr>
          <p:spPr bwMode="auto">
            <a:xfrm flipV="1">
              <a:off x="6450013" y="1912938"/>
              <a:ext cx="12700" cy="12700"/>
            </a:xfrm>
            <a:prstGeom prst="line">
              <a:avLst/>
            </a:prstGeom>
            <a:noFill/>
            <a:ln w="0">
              <a:solidFill>
                <a:srgbClr val="FF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42" name="Freeform 96"/>
            <p:cNvSpPr>
              <a:spLocks/>
            </p:cNvSpPr>
            <p:nvPr/>
          </p:nvSpPr>
          <p:spPr bwMode="auto">
            <a:xfrm>
              <a:off x="4829175" y="1874838"/>
              <a:ext cx="806450" cy="107950"/>
            </a:xfrm>
            <a:custGeom>
              <a:avLst/>
              <a:gdLst>
                <a:gd name="T0" fmla="*/ 20161251 w 508"/>
                <a:gd name="T1" fmla="*/ 10080624 h 68"/>
                <a:gd name="T2" fmla="*/ 50403125 w 508"/>
                <a:gd name="T3" fmla="*/ 20161247 h 68"/>
                <a:gd name="T4" fmla="*/ 80645005 w 508"/>
                <a:gd name="T5" fmla="*/ 50403115 h 68"/>
                <a:gd name="T6" fmla="*/ 110886898 w 508"/>
                <a:gd name="T7" fmla="*/ 131048116 h 68"/>
                <a:gd name="T8" fmla="*/ 141128766 w 508"/>
                <a:gd name="T9" fmla="*/ 120967495 h 68"/>
                <a:gd name="T10" fmla="*/ 171370633 w 508"/>
                <a:gd name="T11" fmla="*/ 100806230 h 68"/>
                <a:gd name="T12" fmla="*/ 201612501 w 508"/>
                <a:gd name="T13" fmla="*/ 60483748 h 68"/>
                <a:gd name="T14" fmla="*/ 231854419 w 508"/>
                <a:gd name="T15" fmla="*/ 70564368 h 68"/>
                <a:gd name="T16" fmla="*/ 262096286 w 508"/>
                <a:gd name="T17" fmla="*/ 50403115 h 68"/>
                <a:gd name="T18" fmla="*/ 292338154 w 508"/>
                <a:gd name="T19" fmla="*/ 131048116 h 68"/>
                <a:gd name="T20" fmla="*/ 322580022 w 508"/>
                <a:gd name="T21" fmla="*/ 90725609 h 68"/>
                <a:gd name="T22" fmla="*/ 352821889 w 508"/>
                <a:gd name="T23" fmla="*/ 110886875 h 68"/>
                <a:gd name="T24" fmla="*/ 383063757 w 508"/>
                <a:gd name="T25" fmla="*/ 60483748 h 68"/>
                <a:gd name="T26" fmla="*/ 413305625 w 508"/>
                <a:gd name="T27" fmla="*/ 30241874 h 68"/>
                <a:gd name="T28" fmla="*/ 443547592 w 508"/>
                <a:gd name="T29" fmla="*/ 60483748 h 68"/>
                <a:gd name="T30" fmla="*/ 473789460 w 508"/>
                <a:gd name="T31" fmla="*/ 90725609 h 68"/>
                <a:gd name="T32" fmla="*/ 504031327 w 508"/>
                <a:gd name="T33" fmla="*/ 70564368 h 68"/>
                <a:gd name="T34" fmla="*/ 534273195 w 508"/>
                <a:gd name="T35" fmla="*/ 80644989 h 68"/>
                <a:gd name="T36" fmla="*/ 564515063 w 508"/>
                <a:gd name="T37" fmla="*/ 20161247 h 68"/>
                <a:gd name="T38" fmla="*/ 594756931 w 508"/>
                <a:gd name="T39" fmla="*/ 30241874 h 68"/>
                <a:gd name="T40" fmla="*/ 624998798 w 508"/>
                <a:gd name="T41" fmla="*/ 131048116 h 68"/>
                <a:gd name="T42" fmla="*/ 655240666 w 508"/>
                <a:gd name="T43" fmla="*/ 90725609 h 68"/>
                <a:gd name="T44" fmla="*/ 685482534 w 508"/>
                <a:gd name="T45" fmla="*/ 30241874 h 68"/>
                <a:gd name="T46" fmla="*/ 715724401 w 508"/>
                <a:gd name="T47" fmla="*/ 30241874 h 68"/>
                <a:gd name="T48" fmla="*/ 745966269 w 508"/>
                <a:gd name="T49" fmla="*/ 40322494 h 68"/>
                <a:gd name="T50" fmla="*/ 776208137 w 508"/>
                <a:gd name="T51" fmla="*/ 90725609 h 68"/>
                <a:gd name="T52" fmla="*/ 806450005 w 508"/>
                <a:gd name="T53" fmla="*/ 90725609 h 68"/>
                <a:gd name="T54" fmla="*/ 836692071 w 508"/>
                <a:gd name="T55" fmla="*/ 30241874 h 68"/>
                <a:gd name="T56" fmla="*/ 866933939 w 508"/>
                <a:gd name="T57" fmla="*/ 30241874 h 68"/>
                <a:gd name="T58" fmla="*/ 897175806 w 508"/>
                <a:gd name="T59" fmla="*/ 70564368 h 68"/>
                <a:gd name="T60" fmla="*/ 927417674 w 508"/>
                <a:gd name="T61" fmla="*/ 60483748 h 68"/>
                <a:gd name="T62" fmla="*/ 957659542 w 508"/>
                <a:gd name="T63" fmla="*/ 90725609 h 68"/>
                <a:gd name="T64" fmla="*/ 987901409 w 508"/>
                <a:gd name="T65" fmla="*/ 70564368 h 68"/>
                <a:gd name="T66" fmla="*/ 1018143277 w 508"/>
                <a:gd name="T67" fmla="*/ 20161247 h 68"/>
                <a:gd name="T68" fmla="*/ 1048385145 w 508"/>
                <a:gd name="T69" fmla="*/ 141128736 h 68"/>
                <a:gd name="T70" fmla="*/ 1078627013 w 508"/>
                <a:gd name="T71" fmla="*/ 110886875 h 68"/>
                <a:gd name="T72" fmla="*/ 1108868880 w 508"/>
                <a:gd name="T73" fmla="*/ 0 h 68"/>
                <a:gd name="T74" fmla="*/ 1139110748 w 508"/>
                <a:gd name="T75" fmla="*/ 80644989 h 68"/>
                <a:gd name="T76" fmla="*/ 1169352616 w 508"/>
                <a:gd name="T77" fmla="*/ 100806230 h 68"/>
                <a:gd name="T78" fmla="*/ 1199594484 w 508"/>
                <a:gd name="T79" fmla="*/ 100806230 h 68"/>
                <a:gd name="T80" fmla="*/ 1229836351 w 508"/>
                <a:gd name="T81" fmla="*/ 90725609 h 68"/>
                <a:gd name="T82" fmla="*/ 1260078219 w 508"/>
                <a:gd name="T83" fmla="*/ 110886875 h 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68"/>
                <a:gd name="T128" fmla="*/ 508 w 508"/>
                <a:gd name="T129" fmla="*/ 68 h 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68">
                  <a:moveTo>
                    <a:pt x="0" y="28"/>
                  </a:moveTo>
                  <a:lnTo>
                    <a:pt x="4" y="20"/>
                  </a:lnTo>
                  <a:lnTo>
                    <a:pt x="8" y="4"/>
                  </a:lnTo>
                  <a:lnTo>
                    <a:pt x="12" y="0"/>
                  </a:lnTo>
                  <a:lnTo>
                    <a:pt x="16" y="0"/>
                  </a:lnTo>
                  <a:lnTo>
                    <a:pt x="20" y="8"/>
                  </a:lnTo>
                  <a:lnTo>
                    <a:pt x="24" y="16"/>
                  </a:lnTo>
                  <a:lnTo>
                    <a:pt x="28" y="20"/>
                  </a:lnTo>
                  <a:lnTo>
                    <a:pt x="32" y="20"/>
                  </a:lnTo>
                  <a:lnTo>
                    <a:pt x="36" y="20"/>
                  </a:lnTo>
                  <a:lnTo>
                    <a:pt x="40" y="32"/>
                  </a:lnTo>
                  <a:lnTo>
                    <a:pt x="44" y="52"/>
                  </a:lnTo>
                  <a:lnTo>
                    <a:pt x="48" y="64"/>
                  </a:lnTo>
                  <a:lnTo>
                    <a:pt x="52" y="60"/>
                  </a:lnTo>
                  <a:lnTo>
                    <a:pt x="56" y="48"/>
                  </a:lnTo>
                  <a:lnTo>
                    <a:pt x="60" y="36"/>
                  </a:lnTo>
                  <a:lnTo>
                    <a:pt x="64" y="36"/>
                  </a:lnTo>
                  <a:lnTo>
                    <a:pt x="68" y="40"/>
                  </a:lnTo>
                  <a:lnTo>
                    <a:pt x="72" y="40"/>
                  </a:lnTo>
                  <a:lnTo>
                    <a:pt x="76" y="32"/>
                  </a:lnTo>
                  <a:lnTo>
                    <a:pt x="80" y="24"/>
                  </a:lnTo>
                  <a:lnTo>
                    <a:pt x="84" y="24"/>
                  </a:lnTo>
                  <a:lnTo>
                    <a:pt x="88" y="28"/>
                  </a:lnTo>
                  <a:lnTo>
                    <a:pt x="92" y="28"/>
                  </a:lnTo>
                  <a:lnTo>
                    <a:pt x="96" y="20"/>
                  </a:lnTo>
                  <a:lnTo>
                    <a:pt x="100" y="12"/>
                  </a:lnTo>
                  <a:lnTo>
                    <a:pt x="104" y="20"/>
                  </a:lnTo>
                  <a:lnTo>
                    <a:pt x="108" y="32"/>
                  </a:lnTo>
                  <a:lnTo>
                    <a:pt x="112" y="48"/>
                  </a:lnTo>
                  <a:lnTo>
                    <a:pt x="116" y="52"/>
                  </a:lnTo>
                  <a:lnTo>
                    <a:pt x="120" y="48"/>
                  </a:lnTo>
                  <a:lnTo>
                    <a:pt x="124" y="40"/>
                  </a:lnTo>
                  <a:lnTo>
                    <a:pt x="128" y="36"/>
                  </a:lnTo>
                  <a:lnTo>
                    <a:pt x="132" y="36"/>
                  </a:lnTo>
                  <a:lnTo>
                    <a:pt x="136" y="40"/>
                  </a:lnTo>
                  <a:lnTo>
                    <a:pt x="140" y="44"/>
                  </a:lnTo>
                  <a:lnTo>
                    <a:pt x="144" y="40"/>
                  </a:lnTo>
                  <a:lnTo>
                    <a:pt x="148" y="32"/>
                  </a:lnTo>
                  <a:lnTo>
                    <a:pt x="152" y="24"/>
                  </a:lnTo>
                  <a:lnTo>
                    <a:pt x="156" y="16"/>
                  </a:lnTo>
                  <a:lnTo>
                    <a:pt x="160" y="8"/>
                  </a:lnTo>
                  <a:lnTo>
                    <a:pt x="164" y="12"/>
                  </a:lnTo>
                  <a:lnTo>
                    <a:pt x="168" y="16"/>
                  </a:lnTo>
                  <a:lnTo>
                    <a:pt x="172" y="20"/>
                  </a:lnTo>
                  <a:lnTo>
                    <a:pt x="176" y="24"/>
                  </a:lnTo>
                  <a:lnTo>
                    <a:pt x="180" y="28"/>
                  </a:lnTo>
                  <a:lnTo>
                    <a:pt x="184" y="32"/>
                  </a:lnTo>
                  <a:lnTo>
                    <a:pt x="188" y="36"/>
                  </a:lnTo>
                  <a:lnTo>
                    <a:pt x="192" y="36"/>
                  </a:lnTo>
                  <a:lnTo>
                    <a:pt x="196" y="32"/>
                  </a:lnTo>
                  <a:lnTo>
                    <a:pt x="200" y="28"/>
                  </a:lnTo>
                  <a:lnTo>
                    <a:pt x="204" y="28"/>
                  </a:lnTo>
                  <a:lnTo>
                    <a:pt x="208" y="32"/>
                  </a:lnTo>
                  <a:lnTo>
                    <a:pt x="212" y="32"/>
                  </a:lnTo>
                  <a:lnTo>
                    <a:pt x="216" y="28"/>
                  </a:lnTo>
                  <a:lnTo>
                    <a:pt x="220" y="16"/>
                  </a:lnTo>
                  <a:lnTo>
                    <a:pt x="224" y="8"/>
                  </a:lnTo>
                  <a:lnTo>
                    <a:pt x="228" y="4"/>
                  </a:lnTo>
                  <a:lnTo>
                    <a:pt x="232" y="4"/>
                  </a:lnTo>
                  <a:lnTo>
                    <a:pt x="236" y="12"/>
                  </a:lnTo>
                  <a:lnTo>
                    <a:pt x="240" y="28"/>
                  </a:lnTo>
                  <a:lnTo>
                    <a:pt x="244" y="44"/>
                  </a:lnTo>
                  <a:lnTo>
                    <a:pt x="248" y="52"/>
                  </a:lnTo>
                  <a:lnTo>
                    <a:pt x="252" y="52"/>
                  </a:lnTo>
                  <a:lnTo>
                    <a:pt x="256" y="44"/>
                  </a:lnTo>
                  <a:lnTo>
                    <a:pt x="260" y="36"/>
                  </a:lnTo>
                  <a:lnTo>
                    <a:pt x="264" y="32"/>
                  </a:lnTo>
                  <a:lnTo>
                    <a:pt x="268" y="24"/>
                  </a:lnTo>
                  <a:lnTo>
                    <a:pt x="272" y="12"/>
                  </a:lnTo>
                  <a:lnTo>
                    <a:pt x="276" y="8"/>
                  </a:lnTo>
                  <a:lnTo>
                    <a:pt x="280" y="8"/>
                  </a:lnTo>
                  <a:lnTo>
                    <a:pt x="284" y="12"/>
                  </a:lnTo>
                  <a:lnTo>
                    <a:pt x="288" y="16"/>
                  </a:lnTo>
                  <a:lnTo>
                    <a:pt x="292" y="16"/>
                  </a:lnTo>
                  <a:lnTo>
                    <a:pt x="296" y="16"/>
                  </a:lnTo>
                  <a:lnTo>
                    <a:pt x="300" y="20"/>
                  </a:lnTo>
                  <a:lnTo>
                    <a:pt x="304" y="28"/>
                  </a:lnTo>
                  <a:lnTo>
                    <a:pt x="308" y="36"/>
                  </a:lnTo>
                  <a:lnTo>
                    <a:pt x="312" y="44"/>
                  </a:lnTo>
                  <a:lnTo>
                    <a:pt x="316" y="44"/>
                  </a:lnTo>
                  <a:lnTo>
                    <a:pt x="320" y="36"/>
                  </a:lnTo>
                  <a:lnTo>
                    <a:pt x="324" y="28"/>
                  </a:lnTo>
                  <a:lnTo>
                    <a:pt x="328" y="20"/>
                  </a:lnTo>
                  <a:lnTo>
                    <a:pt x="332" y="12"/>
                  </a:lnTo>
                  <a:lnTo>
                    <a:pt x="336" y="8"/>
                  </a:lnTo>
                  <a:lnTo>
                    <a:pt x="340" y="8"/>
                  </a:lnTo>
                  <a:lnTo>
                    <a:pt x="344" y="12"/>
                  </a:lnTo>
                  <a:lnTo>
                    <a:pt x="348" y="16"/>
                  </a:lnTo>
                  <a:lnTo>
                    <a:pt x="352" y="24"/>
                  </a:lnTo>
                  <a:lnTo>
                    <a:pt x="356" y="28"/>
                  </a:lnTo>
                  <a:lnTo>
                    <a:pt x="360" y="28"/>
                  </a:lnTo>
                  <a:lnTo>
                    <a:pt x="364" y="28"/>
                  </a:lnTo>
                  <a:lnTo>
                    <a:pt x="368" y="24"/>
                  </a:lnTo>
                  <a:lnTo>
                    <a:pt x="372" y="28"/>
                  </a:lnTo>
                  <a:lnTo>
                    <a:pt x="376" y="32"/>
                  </a:lnTo>
                  <a:lnTo>
                    <a:pt x="380" y="36"/>
                  </a:lnTo>
                  <a:lnTo>
                    <a:pt x="384" y="36"/>
                  </a:lnTo>
                  <a:lnTo>
                    <a:pt x="388" y="36"/>
                  </a:lnTo>
                  <a:lnTo>
                    <a:pt x="392" y="28"/>
                  </a:lnTo>
                  <a:lnTo>
                    <a:pt x="396" y="24"/>
                  </a:lnTo>
                  <a:lnTo>
                    <a:pt x="400" y="16"/>
                  </a:lnTo>
                  <a:lnTo>
                    <a:pt x="404" y="8"/>
                  </a:lnTo>
                  <a:lnTo>
                    <a:pt x="408" y="12"/>
                  </a:lnTo>
                  <a:lnTo>
                    <a:pt x="412" y="32"/>
                  </a:lnTo>
                  <a:lnTo>
                    <a:pt x="416" y="56"/>
                  </a:lnTo>
                  <a:lnTo>
                    <a:pt x="420" y="68"/>
                  </a:lnTo>
                  <a:lnTo>
                    <a:pt x="424" y="64"/>
                  </a:lnTo>
                  <a:lnTo>
                    <a:pt x="428" y="44"/>
                  </a:lnTo>
                  <a:lnTo>
                    <a:pt x="432" y="24"/>
                  </a:lnTo>
                  <a:lnTo>
                    <a:pt x="436" y="4"/>
                  </a:lnTo>
                  <a:lnTo>
                    <a:pt x="440" y="0"/>
                  </a:lnTo>
                  <a:lnTo>
                    <a:pt x="444" y="4"/>
                  </a:lnTo>
                  <a:lnTo>
                    <a:pt x="448" y="20"/>
                  </a:lnTo>
                  <a:lnTo>
                    <a:pt x="452" y="32"/>
                  </a:lnTo>
                  <a:lnTo>
                    <a:pt x="456" y="44"/>
                  </a:lnTo>
                  <a:lnTo>
                    <a:pt x="460" y="44"/>
                  </a:lnTo>
                  <a:lnTo>
                    <a:pt x="464" y="40"/>
                  </a:lnTo>
                  <a:lnTo>
                    <a:pt x="468" y="36"/>
                  </a:lnTo>
                  <a:lnTo>
                    <a:pt x="472" y="36"/>
                  </a:lnTo>
                  <a:lnTo>
                    <a:pt x="476" y="40"/>
                  </a:lnTo>
                  <a:lnTo>
                    <a:pt x="480" y="36"/>
                  </a:lnTo>
                  <a:lnTo>
                    <a:pt x="484" y="36"/>
                  </a:lnTo>
                  <a:lnTo>
                    <a:pt x="488" y="36"/>
                  </a:lnTo>
                  <a:lnTo>
                    <a:pt x="492" y="40"/>
                  </a:lnTo>
                  <a:lnTo>
                    <a:pt x="496" y="44"/>
                  </a:lnTo>
                  <a:lnTo>
                    <a:pt x="500" y="44"/>
                  </a:lnTo>
                  <a:lnTo>
                    <a:pt x="504" y="40"/>
                  </a:lnTo>
                  <a:lnTo>
                    <a:pt x="508" y="32"/>
                  </a:lnTo>
                </a:path>
              </a:pathLst>
            </a:custGeom>
            <a:noFill/>
            <a:ln w="0">
              <a:solidFill>
                <a:srgbClr val="00BFB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43" name="Freeform 97"/>
            <p:cNvSpPr>
              <a:spLocks/>
            </p:cNvSpPr>
            <p:nvPr/>
          </p:nvSpPr>
          <p:spPr bwMode="auto">
            <a:xfrm>
              <a:off x="5635625" y="1868488"/>
              <a:ext cx="814388" cy="88900"/>
            </a:xfrm>
            <a:custGeom>
              <a:avLst/>
              <a:gdLst>
                <a:gd name="T0" fmla="*/ 30241892 w 513"/>
                <a:gd name="T1" fmla="*/ 90725625 h 56"/>
                <a:gd name="T2" fmla="*/ 60483783 w 513"/>
                <a:gd name="T3" fmla="*/ 90725625 h 56"/>
                <a:gd name="T4" fmla="*/ 90725662 w 513"/>
                <a:gd name="T5" fmla="*/ 10080625 h 56"/>
                <a:gd name="T6" fmla="*/ 120967566 w 513"/>
                <a:gd name="T7" fmla="*/ 40322501 h 56"/>
                <a:gd name="T8" fmla="*/ 151209445 w 513"/>
                <a:gd name="T9" fmla="*/ 120967517 h 56"/>
                <a:gd name="T10" fmla="*/ 181451325 w 513"/>
                <a:gd name="T11" fmla="*/ 10080625 h 56"/>
                <a:gd name="T12" fmla="*/ 211693253 w 513"/>
                <a:gd name="T13" fmla="*/ 100806247 h 56"/>
                <a:gd name="T14" fmla="*/ 241935133 w 513"/>
                <a:gd name="T15" fmla="*/ 80645003 h 56"/>
                <a:gd name="T16" fmla="*/ 272177012 w 513"/>
                <a:gd name="T17" fmla="*/ 120967517 h 56"/>
                <a:gd name="T18" fmla="*/ 302418891 w 513"/>
                <a:gd name="T19" fmla="*/ 40322501 h 56"/>
                <a:gd name="T20" fmla="*/ 332660770 w 513"/>
                <a:gd name="T21" fmla="*/ 131048139 h 56"/>
                <a:gd name="T22" fmla="*/ 362902649 w 513"/>
                <a:gd name="T23" fmla="*/ 110886894 h 56"/>
                <a:gd name="T24" fmla="*/ 393144528 w 513"/>
                <a:gd name="T25" fmla="*/ 120967517 h 56"/>
                <a:gd name="T26" fmla="*/ 423386507 w 513"/>
                <a:gd name="T27" fmla="*/ 20161251 h 56"/>
                <a:gd name="T28" fmla="*/ 453628386 w 513"/>
                <a:gd name="T29" fmla="*/ 60483758 h 56"/>
                <a:gd name="T30" fmla="*/ 483870265 w 513"/>
                <a:gd name="T31" fmla="*/ 70564381 h 56"/>
                <a:gd name="T32" fmla="*/ 514112144 w 513"/>
                <a:gd name="T33" fmla="*/ 100806247 h 56"/>
                <a:gd name="T34" fmla="*/ 544354024 w 513"/>
                <a:gd name="T35" fmla="*/ 131048139 h 56"/>
                <a:gd name="T36" fmla="*/ 574595903 w 513"/>
                <a:gd name="T37" fmla="*/ 100806247 h 56"/>
                <a:gd name="T38" fmla="*/ 604837782 w 513"/>
                <a:gd name="T39" fmla="*/ 40322501 h 56"/>
                <a:gd name="T40" fmla="*/ 635079661 w 513"/>
                <a:gd name="T41" fmla="*/ 60483758 h 56"/>
                <a:gd name="T42" fmla="*/ 665321540 w 513"/>
                <a:gd name="T43" fmla="*/ 70564381 h 56"/>
                <a:gd name="T44" fmla="*/ 695563419 w 513"/>
                <a:gd name="T45" fmla="*/ 80645003 h 56"/>
                <a:gd name="T46" fmla="*/ 725805299 w 513"/>
                <a:gd name="T47" fmla="*/ 60483758 h 56"/>
                <a:gd name="T48" fmla="*/ 756047178 w 513"/>
                <a:gd name="T49" fmla="*/ 20161251 h 56"/>
                <a:gd name="T50" fmla="*/ 786289057 w 513"/>
                <a:gd name="T51" fmla="*/ 120967517 h 56"/>
                <a:gd name="T52" fmla="*/ 816530936 w 513"/>
                <a:gd name="T53" fmla="*/ 60483758 h 56"/>
                <a:gd name="T54" fmla="*/ 849293964 w 513"/>
                <a:gd name="T55" fmla="*/ 100806247 h 56"/>
                <a:gd name="T56" fmla="*/ 879535843 w 513"/>
                <a:gd name="T57" fmla="*/ 100806247 h 56"/>
                <a:gd name="T58" fmla="*/ 909777722 w 513"/>
                <a:gd name="T59" fmla="*/ 80645003 h 56"/>
                <a:gd name="T60" fmla="*/ 940019602 w 513"/>
                <a:gd name="T61" fmla="*/ 70564381 h 56"/>
                <a:gd name="T62" fmla="*/ 970261481 w 513"/>
                <a:gd name="T63" fmla="*/ 70564381 h 56"/>
                <a:gd name="T64" fmla="*/ 1000503360 w 513"/>
                <a:gd name="T65" fmla="*/ 80645003 h 56"/>
                <a:gd name="T66" fmla="*/ 1030745239 w 513"/>
                <a:gd name="T67" fmla="*/ 110886894 h 56"/>
                <a:gd name="T68" fmla="*/ 1060987118 w 513"/>
                <a:gd name="T69" fmla="*/ 80645003 h 56"/>
                <a:gd name="T70" fmla="*/ 1091228998 w 513"/>
                <a:gd name="T71" fmla="*/ 40322501 h 56"/>
                <a:gd name="T72" fmla="*/ 1121470877 w 513"/>
                <a:gd name="T73" fmla="*/ 60483758 h 56"/>
                <a:gd name="T74" fmla="*/ 1151712756 w 513"/>
                <a:gd name="T75" fmla="*/ 141128761 h 56"/>
                <a:gd name="T76" fmla="*/ 1181954635 w 513"/>
                <a:gd name="T77" fmla="*/ 90725625 h 56"/>
                <a:gd name="T78" fmla="*/ 1212196514 w 513"/>
                <a:gd name="T79" fmla="*/ 40322501 h 56"/>
                <a:gd name="T80" fmla="*/ 1242438393 w 513"/>
                <a:gd name="T81" fmla="*/ 20161251 h 56"/>
                <a:gd name="T82" fmla="*/ 1272680273 w 513"/>
                <a:gd name="T83" fmla="*/ 90725625 h 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56"/>
                <a:gd name="T128" fmla="*/ 513 w 513"/>
                <a:gd name="T129" fmla="*/ 56 h 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56">
                  <a:moveTo>
                    <a:pt x="0" y="36"/>
                  </a:moveTo>
                  <a:lnTo>
                    <a:pt x="8" y="32"/>
                  </a:lnTo>
                  <a:lnTo>
                    <a:pt x="12" y="36"/>
                  </a:lnTo>
                  <a:lnTo>
                    <a:pt x="16" y="44"/>
                  </a:lnTo>
                  <a:lnTo>
                    <a:pt x="20" y="44"/>
                  </a:lnTo>
                  <a:lnTo>
                    <a:pt x="24" y="36"/>
                  </a:lnTo>
                  <a:lnTo>
                    <a:pt x="28" y="24"/>
                  </a:lnTo>
                  <a:lnTo>
                    <a:pt x="32" y="12"/>
                  </a:lnTo>
                  <a:lnTo>
                    <a:pt x="36" y="4"/>
                  </a:lnTo>
                  <a:lnTo>
                    <a:pt x="40" y="0"/>
                  </a:lnTo>
                  <a:lnTo>
                    <a:pt x="44" y="4"/>
                  </a:lnTo>
                  <a:lnTo>
                    <a:pt x="48" y="16"/>
                  </a:lnTo>
                  <a:lnTo>
                    <a:pt x="52" y="32"/>
                  </a:lnTo>
                  <a:lnTo>
                    <a:pt x="56" y="44"/>
                  </a:lnTo>
                  <a:lnTo>
                    <a:pt x="60" y="48"/>
                  </a:lnTo>
                  <a:lnTo>
                    <a:pt x="64" y="36"/>
                  </a:lnTo>
                  <a:lnTo>
                    <a:pt x="68" y="20"/>
                  </a:lnTo>
                  <a:lnTo>
                    <a:pt x="72" y="4"/>
                  </a:lnTo>
                  <a:lnTo>
                    <a:pt x="76" y="8"/>
                  </a:lnTo>
                  <a:lnTo>
                    <a:pt x="80" y="24"/>
                  </a:lnTo>
                  <a:lnTo>
                    <a:pt x="84" y="40"/>
                  </a:lnTo>
                  <a:lnTo>
                    <a:pt x="88" y="44"/>
                  </a:lnTo>
                  <a:lnTo>
                    <a:pt x="92" y="40"/>
                  </a:lnTo>
                  <a:lnTo>
                    <a:pt x="96" y="32"/>
                  </a:lnTo>
                  <a:lnTo>
                    <a:pt x="100" y="36"/>
                  </a:lnTo>
                  <a:lnTo>
                    <a:pt x="104" y="44"/>
                  </a:lnTo>
                  <a:lnTo>
                    <a:pt x="108" y="48"/>
                  </a:lnTo>
                  <a:lnTo>
                    <a:pt x="112" y="40"/>
                  </a:lnTo>
                  <a:lnTo>
                    <a:pt x="116" y="24"/>
                  </a:lnTo>
                  <a:lnTo>
                    <a:pt x="120" y="16"/>
                  </a:lnTo>
                  <a:lnTo>
                    <a:pt x="124" y="20"/>
                  </a:lnTo>
                  <a:lnTo>
                    <a:pt x="128" y="40"/>
                  </a:lnTo>
                  <a:lnTo>
                    <a:pt x="132" y="52"/>
                  </a:lnTo>
                  <a:lnTo>
                    <a:pt x="136" y="56"/>
                  </a:lnTo>
                  <a:lnTo>
                    <a:pt x="140" y="48"/>
                  </a:lnTo>
                  <a:lnTo>
                    <a:pt x="144" y="44"/>
                  </a:lnTo>
                  <a:lnTo>
                    <a:pt x="148" y="48"/>
                  </a:lnTo>
                  <a:lnTo>
                    <a:pt x="152" y="52"/>
                  </a:lnTo>
                  <a:lnTo>
                    <a:pt x="156" y="48"/>
                  </a:lnTo>
                  <a:lnTo>
                    <a:pt x="160" y="32"/>
                  </a:lnTo>
                  <a:lnTo>
                    <a:pt x="164" y="20"/>
                  </a:lnTo>
                  <a:lnTo>
                    <a:pt x="168" y="8"/>
                  </a:lnTo>
                  <a:lnTo>
                    <a:pt x="172" y="8"/>
                  </a:lnTo>
                  <a:lnTo>
                    <a:pt x="176" y="16"/>
                  </a:lnTo>
                  <a:lnTo>
                    <a:pt x="180" y="24"/>
                  </a:lnTo>
                  <a:lnTo>
                    <a:pt x="184" y="24"/>
                  </a:lnTo>
                  <a:lnTo>
                    <a:pt x="188" y="24"/>
                  </a:lnTo>
                  <a:lnTo>
                    <a:pt x="192" y="28"/>
                  </a:lnTo>
                  <a:lnTo>
                    <a:pt x="196" y="36"/>
                  </a:lnTo>
                  <a:lnTo>
                    <a:pt x="200" y="40"/>
                  </a:lnTo>
                  <a:lnTo>
                    <a:pt x="204" y="40"/>
                  </a:lnTo>
                  <a:lnTo>
                    <a:pt x="208" y="44"/>
                  </a:lnTo>
                  <a:lnTo>
                    <a:pt x="212" y="48"/>
                  </a:lnTo>
                  <a:lnTo>
                    <a:pt x="216" y="52"/>
                  </a:lnTo>
                  <a:lnTo>
                    <a:pt x="220" y="52"/>
                  </a:lnTo>
                  <a:lnTo>
                    <a:pt x="224" y="48"/>
                  </a:lnTo>
                  <a:lnTo>
                    <a:pt x="228" y="40"/>
                  </a:lnTo>
                  <a:lnTo>
                    <a:pt x="232" y="28"/>
                  </a:lnTo>
                  <a:lnTo>
                    <a:pt x="236" y="20"/>
                  </a:lnTo>
                  <a:lnTo>
                    <a:pt x="240" y="16"/>
                  </a:lnTo>
                  <a:lnTo>
                    <a:pt x="244" y="16"/>
                  </a:lnTo>
                  <a:lnTo>
                    <a:pt x="248" y="20"/>
                  </a:lnTo>
                  <a:lnTo>
                    <a:pt x="252" y="24"/>
                  </a:lnTo>
                  <a:lnTo>
                    <a:pt x="256" y="28"/>
                  </a:lnTo>
                  <a:lnTo>
                    <a:pt x="260" y="28"/>
                  </a:lnTo>
                  <a:lnTo>
                    <a:pt x="264" y="28"/>
                  </a:lnTo>
                  <a:lnTo>
                    <a:pt x="268" y="32"/>
                  </a:lnTo>
                  <a:lnTo>
                    <a:pt x="272" y="32"/>
                  </a:lnTo>
                  <a:lnTo>
                    <a:pt x="276" y="32"/>
                  </a:lnTo>
                  <a:lnTo>
                    <a:pt x="280" y="28"/>
                  </a:lnTo>
                  <a:lnTo>
                    <a:pt x="284" y="28"/>
                  </a:lnTo>
                  <a:lnTo>
                    <a:pt x="288" y="24"/>
                  </a:lnTo>
                  <a:lnTo>
                    <a:pt x="292" y="20"/>
                  </a:lnTo>
                  <a:lnTo>
                    <a:pt x="296" y="8"/>
                  </a:lnTo>
                  <a:lnTo>
                    <a:pt x="300" y="8"/>
                  </a:lnTo>
                  <a:lnTo>
                    <a:pt x="304" y="20"/>
                  </a:lnTo>
                  <a:lnTo>
                    <a:pt x="308" y="36"/>
                  </a:lnTo>
                  <a:lnTo>
                    <a:pt x="312" y="48"/>
                  </a:lnTo>
                  <a:lnTo>
                    <a:pt x="316" y="44"/>
                  </a:lnTo>
                  <a:lnTo>
                    <a:pt x="320" y="36"/>
                  </a:lnTo>
                  <a:lnTo>
                    <a:pt x="324" y="24"/>
                  </a:lnTo>
                  <a:lnTo>
                    <a:pt x="329" y="24"/>
                  </a:lnTo>
                  <a:lnTo>
                    <a:pt x="333" y="32"/>
                  </a:lnTo>
                  <a:lnTo>
                    <a:pt x="337" y="40"/>
                  </a:lnTo>
                  <a:lnTo>
                    <a:pt x="341" y="48"/>
                  </a:lnTo>
                  <a:lnTo>
                    <a:pt x="345" y="48"/>
                  </a:lnTo>
                  <a:lnTo>
                    <a:pt x="349" y="40"/>
                  </a:lnTo>
                  <a:lnTo>
                    <a:pt x="353" y="32"/>
                  </a:lnTo>
                  <a:lnTo>
                    <a:pt x="357" y="28"/>
                  </a:lnTo>
                  <a:lnTo>
                    <a:pt x="361" y="32"/>
                  </a:lnTo>
                  <a:lnTo>
                    <a:pt x="365" y="36"/>
                  </a:lnTo>
                  <a:lnTo>
                    <a:pt x="369" y="32"/>
                  </a:lnTo>
                  <a:lnTo>
                    <a:pt x="373" y="28"/>
                  </a:lnTo>
                  <a:lnTo>
                    <a:pt x="377" y="24"/>
                  </a:lnTo>
                  <a:lnTo>
                    <a:pt x="381" y="24"/>
                  </a:lnTo>
                  <a:lnTo>
                    <a:pt x="385" y="28"/>
                  </a:lnTo>
                  <a:lnTo>
                    <a:pt x="389" y="32"/>
                  </a:lnTo>
                  <a:lnTo>
                    <a:pt x="393" y="28"/>
                  </a:lnTo>
                  <a:lnTo>
                    <a:pt x="397" y="32"/>
                  </a:lnTo>
                  <a:lnTo>
                    <a:pt x="401" y="40"/>
                  </a:lnTo>
                  <a:lnTo>
                    <a:pt x="405" y="44"/>
                  </a:lnTo>
                  <a:lnTo>
                    <a:pt x="409" y="44"/>
                  </a:lnTo>
                  <a:lnTo>
                    <a:pt x="413" y="44"/>
                  </a:lnTo>
                  <a:lnTo>
                    <a:pt x="417" y="40"/>
                  </a:lnTo>
                  <a:lnTo>
                    <a:pt x="421" y="32"/>
                  </a:lnTo>
                  <a:lnTo>
                    <a:pt x="425" y="28"/>
                  </a:lnTo>
                  <a:lnTo>
                    <a:pt x="429" y="24"/>
                  </a:lnTo>
                  <a:lnTo>
                    <a:pt x="433" y="16"/>
                  </a:lnTo>
                  <a:lnTo>
                    <a:pt x="437" y="8"/>
                  </a:lnTo>
                  <a:lnTo>
                    <a:pt x="441" y="12"/>
                  </a:lnTo>
                  <a:lnTo>
                    <a:pt x="445" y="24"/>
                  </a:lnTo>
                  <a:lnTo>
                    <a:pt x="449" y="44"/>
                  </a:lnTo>
                  <a:lnTo>
                    <a:pt x="453" y="56"/>
                  </a:lnTo>
                  <a:lnTo>
                    <a:pt x="457" y="56"/>
                  </a:lnTo>
                  <a:lnTo>
                    <a:pt x="461" y="48"/>
                  </a:lnTo>
                  <a:lnTo>
                    <a:pt x="465" y="40"/>
                  </a:lnTo>
                  <a:lnTo>
                    <a:pt x="469" y="36"/>
                  </a:lnTo>
                  <a:lnTo>
                    <a:pt x="473" y="36"/>
                  </a:lnTo>
                  <a:lnTo>
                    <a:pt x="477" y="28"/>
                  </a:lnTo>
                  <a:lnTo>
                    <a:pt x="481" y="16"/>
                  </a:lnTo>
                  <a:lnTo>
                    <a:pt x="485" y="4"/>
                  </a:lnTo>
                  <a:lnTo>
                    <a:pt x="489" y="0"/>
                  </a:lnTo>
                  <a:lnTo>
                    <a:pt x="493" y="8"/>
                  </a:lnTo>
                  <a:lnTo>
                    <a:pt x="497" y="16"/>
                  </a:lnTo>
                  <a:lnTo>
                    <a:pt x="501" y="28"/>
                  </a:lnTo>
                  <a:lnTo>
                    <a:pt x="505" y="36"/>
                  </a:lnTo>
                  <a:lnTo>
                    <a:pt x="509" y="44"/>
                  </a:lnTo>
                  <a:lnTo>
                    <a:pt x="513" y="52"/>
                  </a:lnTo>
                </a:path>
              </a:pathLst>
            </a:custGeom>
            <a:noFill/>
            <a:ln w="0">
              <a:solidFill>
                <a:srgbClr val="00BFB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44" name="Line 98"/>
            <p:cNvSpPr>
              <a:spLocks noChangeShapeType="1"/>
            </p:cNvSpPr>
            <p:nvPr/>
          </p:nvSpPr>
          <p:spPr bwMode="auto">
            <a:xfrm>
              <a:off x="6450013" y="1951038"/>
              <a:ext cx="12700" cy="6350"/>
            </a:xfrm>
            <a:prstGeom prst="line">
              <a:avLst/>
            </a:prstGeom>
            <a:noFill/>
            <a:ln w="0">
              <a:solidFill>
                <a:srgbClr val="00BFB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45" name="Freeform 99"/>
            <p:cNvSpPr>
              <a:spLocks/>
            </p:cNvSpPr>
            <p:nvPr/>
          </p:nvSpPr>
          <p:spPr bwMode="auto">
            <a:xfrm>
              <a:off x="4829175" y="1868488"/>
              <a:ext cx="806450" cy="114300"/>
            </a:xfrm>
            <a:custGeom>
              <a:avLst/>
              <a:gdLst>
                <a:gd name="T0" fmla="*/ 20161251 w 508"/>
                <a:gd name="T1" fmla="*/ 10080624 h 72"/>
                <a:gd name="T2" fmla="*/ 50403125 w 508"/>
                <a:gd name="T3" fmla="*/ 20161248 h 72"/>
                <a:gd name="T4" fmla="*/ 80645005 w 508"/>
                <a:gd name="T5" fmla="*/ 60483749 h 72"/>
                <a:gd name="T6" fmla="*/ 110886898 w 508"/>
                <a:gd name="T7" fmla="*/ 141128740 h 72"/>
                <a:gd name="T8" fmla="*/ 141128766 w 508"/>
                <a:gd name="T9" fmla="*/ 151209361 h 72"/>
                <a:gd name="T10" fmla="*/ 171370633 w 508"/>
                <a:gd name="T11" fmla="*/ 100806232 h 72"/>
                <a:gd name="T12" fmla="*/ 201612501 w 508"/>
                <a:gd name="T13" fmla="*/ 60483749 h 72"/>
                <a:gd name="T14" fmla="*/ 231854419 w 508"/>
                <a:gd name="T15" fmla="*/ 70564370 h 72"/>
                <a:gd name="T16" fmla="*/ 262096286 w 508"/>
                <a:gd name="T17" fmla="*/ 80644991 h 72"/>
                <a:gd name="T18" fmla="*/ 292338154 w 508"/>
                <a:gd name="T19" fmla="*/ 151209361 h 72"/>
                <a:gd name="T20" fmla="*/ 322580022 w 508"/>
                <a:gd name="T21" fmla="*/ 110886878 h 72"/>
                <a:gd name="T22" fmla="*/ 352821889 w 508"/>
                <a:gd name="T23" fmla="*/ 100806232 h 72"/>
                <a:gd name="T24" fmla="*/ 383063757 w 508"/>
                <a:gd name="T25" fmla="*/ 80644991 h 72"/>
                <a:gd name="T26" fmla="*/ 413305625 w 508"/>
                <a:gd name="T27" fmla="*/ 20161248 h 72"/>
                <a:gd name="T28" fmla="*/ 443547592 w 508"/>
                <a:gd name="T29" fmla="*/ 60483749 h 72"/>
                <a:gd name="T30" fmla="*/ 473789460 w 508"/>
                <a:gd name="T31" fmla="*/ 110886878 h 72"/>
                <a:gd name="T32" fmla="*/ 504031327 w 508"/>
                <a:gd name="T33" fmla="*/ 110886878 h 72"/>
                <a:gd name="T34" fmla="*/ 534273195 w 508"/>
                <a:gd name="T35" fmla="*/ 80644991 h 72"/>
                <a:gd name="T36" fmla="*/ 564515063 w 508"/>
                <a:gd name="T37" fmla="*/ 0 h 72"/>
                <a:gd name="T38" fmla="*/ 594756931 w 508"/>
                <a:gd name="T39" fmla="*/ 50403116 h 72"/>
                <a:gd name="T40" fmla="*/ 624998798 w 508"/>
                <a:gd name="T41" fmla="*/ 141128740 h 72"/>
                <a:gd name="T42" fmla="*/ 655240666 w 508"/>
                <a:gd name="T43" fmla="*/ 110886878 h 72"/>
                <a:gd name="T44" fmla="*/ 685482534 w 508"/>
                <a:gd name="T45" fmla="*/ 70564370 h 72"/>
                <a:gd name="T46" fmla="*/ 715724401 w 508"/>
                <a:gd name="T47" fmla="*/ 30241875 h 72"/>
                <a:gd name="T48" fmla="*/ 745966269 w 508"/>
                <a:gd name="T49" fmla="*/ 20161248 h 72"/>
                <a:gd name="T50" fmla="*/ 776208137 w 508"/>
                <a:gd name="T51" fmla="*/ 90725611 h 72"/>
                <a:gd name="T52" fmla="*/ 806450005 w 508"/>
                <a:gd name="T53" fmla="*/ 110886878 h 72"/>
                <a:gd name="T54" fmla="*/ 836692071 w 508"/>
                <a:gd name="T55" fmla="*/ 20161248 h 72"/>
                <a:gd name="T56" fmla="*/ 866933939 w 508"/>
                <a:gd name="T57" fmla="*/ 50403116 h 72"/>
                <a:gd name="T58" fmla="*/ 897175806 w 508"/>
                <a:gd name="T59" fmla="*/ 70564370 h 72"/>
                <a:gd name="T60" fmla="*/ 927417674 w 508"/>
                <a:gd name="T61" fmla="*/ 100806232 h 72"/>
                <a:gd name="T62" fmla="*/ 957659542 w 508"/>
                <a:gd name="T63" fmla="*/ 120967498 h 72"/>
                <a:gd name="T64" fmla="*/ 987901409 w 508"/>
                <a:gd name="T65" fmla="*/ 60483749 h 72"/>
                <a:gd name="T66" fmla="*/ 1018143277 w 508"/>
                <a:gd name="T67" fmla="*/ 30241875 h 72"/>
                <a:gd name="T68" fmla="*/ 1048385145 w 508"/>
                <a:gd name="T69" fmla="*/ 171370602 h 72"/>
                <a:gd name="T70" fmla="*/ 1078627013 w 508"/>
                <a:gd name="T71" fmla="*/ 110886878 h 72"/>
                <a:gd name="T72" fmla="*/ 1108868880 w 508"/>
                <a:gd name="T73" fmla="*/ 0 h 72"/>
                <a:gd name="T74" fmla="*/ 1139110748 w 508"/>
                <a:gd name="T75" fmla="*/ 90725611 h 72"/>
                <a:gd name="T76" fmla="*/ 1169352616 w 508"/>
                <a:gd name="T77" fmla="*/ 120967498 h 72"/>
                <a:gd name="T78" fmla="*/ 1199594484 w 508"/>
                <a:gd name="T79" fmla="*/ 110886878 h 72"/>
                <a:gd name="T80" fmla="*/ 1229836351 w 508"/>
                <a:gd name="T81" fmla="*/ 131048119 h 72"/>
                <a:gd name="T82" fmla="*/ 1260078219 w 508"/>
                <a:gd name="T83" fmla="*/ 110886878 h 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2"/>
                <a:gd name="T128" fmla="*/ 508 w 508"/>
                <a:gd name="T129" fmla="*/ 72 h 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2">
                  <a:moveTo>
                    <a:pt x="0" y="32"/>
                  </a:moveTo>
                  <a:lnTo>
                    <a:pt x="4" y="12"/>
                  </a:lnTo>
                  <a:lnTo>
                    <a:pt x="8" y="4"/>
                  </a:lnTo>
                  <a:lnTo>
                    <a:pt x="12" y="4"/>
                  </a:lnTo>
                  <a:lnTo>
                    <a:pt x="16" y="8"/>
                  </a:lnTo>
                  <a:lnTo>
                    <a:pt x="20" y="8"/>
                  </a:lnTo>
                  <a:lnTo>
                    <a:pt x="24" y="8"/>
                  </a:lnTo>
                  <a:lnTo>
                    <a:pt x="28" y="16"/>
                  </a:lnTo>
                  <a:lnTo>
                    <a:pt x="32" y="24"/>
                  </a:lnTo>
                  <a:lnTo>
                    <a:pt x="36" y="36"/>
                  </a:lnTo>
                  <a:lnTo>
                    <a:pt x="40" y="44"/>
                  </a:lnTo>
                  <a:lnTo>
                    <a:pt x="44" y="56"/>
                  </a:lnTo>
                  <a:lnTo>
                    <a:pt x="48" y="64"/>
                  </a:lnTo>
                  <a:lnTo>
                    <a:pt x="52" y="64"/>
                  </a:lnTo>
                  <a:lnTo>
                    <a:pt x="56" y="60"/>
                  </a:lnTo>
                  <a:lnTo>
                    <a:pt x="60" y="52"/>
                  </a:lnTo>
                  <a:lnTo>
                    <a:pt x="64" y="48"/>
                  </a:lnTo>
                  <a:lnTo>
                    <a:pt x="68" y="40"/>
                  </a:lnTo>
                  <a:lnTo>
                    <a:pt x="72" y="36"/>
                  </a:lnTo>
                  <a:lnTo>
                    <a:pt x="76" y="28"/>
                  </a:lnTo>
                  <a:lnTo>
                    <a:pt x="80" y="24"/>
                  </a:lnTo>
                  <a:lnTo>
                    <a:pt x="84" y="28"/>
                  </a:lnTo>
                  <a:lnTo>
                    <a:pt x="88" y="32"/>
                  </a:lnTo>
                  <a:lnTo>
                    <a:pt x="92" y="28"/>
                  </a:lnTo>
                  <a:lnTo>
                    <a:pt x="96" y="24"/>
                  </a:lnTo>
                  <a:lnTo>
                    <a:pt x="100" y="24"/>
                  </a:lnTo>
                  <a:lnTo>
                    <a:pt x="104" y="32"/>
                  </a:lnTo>
                  <a:lnTo>
                    <a:pt x="108" y="48"/>
                  </a:lnTo>
                  <a:lnTo>
                    <a:pt x="112" y="56"/>
                  </a:lnTo>
                  <a:lnTo>
                    <a:pt x="116" y="60"/>
                  </a:lnTo>
                  <a:lnTo>
                    <a:pt x="120" y="52"/>
                  </a:lnTo>
                  <a:lnTo>
                    <a:pt x="124" y="44"/>
                  </a:lnTo>
                  <a:lnTo>
                    <a:pt x="128" y="44"/>
                  </a:lnTo>
                  <a:lnTo>
                    <a:pt x="132" y="44"/>
                  </a:lnTo>
                  <a:lnTo>
                    <a:pt x="136" y="44"/>
                  </a:lnTo>
                  <a:lnTo>
                    <a:pt x="140" y="40"/>
                  </a:lnTo>
                  <a:lnTo>
                    <a:pt x="144" y="40"/>
                  </a:lnTo>
                  <a:lnTo>
                    <a:pt x="148" y="40"/>
                  </a:lnTo>
                  <a:lnTo>
                    <a:pt x="152" y="32"/>
                  </a:lnTo>
                  <a:lnTo>
                    <a:pt x="156" y="20"/>
                  </a:lnTo>
                  <a:lnTo>
                    <a:pt x="160" y="12"/>
                  </a:lnTo>
                  <a:lnTo>
                    <a:pt x="164" y="8"/>
                  </a:lnTo>
                  <a:lnTo>
                    <a:pt x="168" y="8"/>
                  </a:lnTo>
                  <a:lnTo>
                    <a:pt x="172" y="16"/>
                  </a:lnTo>
                  <a:lnTo>
                    <a:pt x="176" y="24"/>
                  </a:lnTo>
                  <a:lnTo>
                    <a:pt x="180" y="32"/>
                  </a:lnTo>
                  <a:lnTo>
                    <a:pt x="184" y="40"/>
                  </a:lnTo>
                  <a:lnTo>
                    <a:pt x="188" y="44"/>
                  </a:lnTo>
                  <a:lnTo>
                    <a:pt x="192" y="44"/>
                  </a:lnTo>
                  <a:lnTo>
                    <a:pt x="196" y="44"/>
                  </a:lnTo>
                  <a:lnTo>
                    <a:pt x="200" y="44"/>
                  </a:lnTo>
                  <a:lnTo>
                    <a:pt x="204" y="40"/>
                  </a:lnTo>
                  <a:lnTo>
                    <a:pt x="208" y="36"/>
                  </a:lnTo>
                  <a:lnTo>
                    <a:pt x="212" y="32"/>
                  </a:lnTo>
                  <a:lnTo>
                    <a:pt x="216" y="24"/>
                  </a:lnTo>
                  <a:lnTo>
                    <a:pt x="220" y="12"/>
                  </a:lnTo>
                  <a:lnTo>
                    <a:pt x="224" y="0"/>
                  </a:lnTo>
                  <a:lnTo>
                    <a:pt x="228" y="0"/>
                  </a:lnTo>
                  <a:lnTo>
                    <a:pt x="232" y="4"/>
                  </a:lnTo>
                  <a:lnTo>
                    <a:pt x="236" y="20"/>
                  </a:lnTo>
                  <a:lnTo>
                    <a:pt x="240" y="40"/>
                  </a:lnTo>
                  <a:lnTo>
                    <a:pt x="244" y="56"/>
                  </a:lnTo>
                  <a:lnTo>
                    <a:pt x="248" y="56"/>
                  </a:lnTo>
                  <a:lnTo>
                    <a:pt x="252" y="52"/>
                  </a:lnTo>
                  <a:lnTo>
                    <a:pt x="256" y="44"/>
                  </a:lnTo>
                  <a:lnTo>
                    <a:pt x="260" y="44"/>
                  </a:lnTo>
                  <a:lnTo>
                    <a:pt x="264" y="40"/>
                  </a:lnTo>
                  <a:lnTo>
                    <a:pt x="268" y="36"/>
                  </a:lnTo>
                  <a:lnTo>
                    <a:pt x="272" y="28"/>
                  </a:lnTo>
                  <a:lnTo>
                    <a:pt x="276" y="16"/>
                  </a:lnTo>
                  <a:lnTo>
                    <a:pt x="280" y="12"/>
                  </a:lnTo>
                  <a:lnTo>
                    <a:pt x="284" y="12"/>
                  </a:lnTo>
                  <a:lnTo>
                    <a:pt x="288" y="12"/>
                  </a:lnTo>
                  <a:lnTo>
                    <a:pt x="292" y="8"/>
                  </a:lnTo>
                  <a:lnTo>
                    <a:pt x="296" y="8"/>
                  </a:lnTo>
                  <a:lnTo>
                    <a:pt x="300" y="12"/>
                  </a:lnTo>
                  <a:lnTo>
                    <a:pt x="304" y="24"/>
                  </a:lnTo>
                  <a:lnTo>
                    <a:pt x="308" y="36"/>
                  </a:lnTo>
                  <a:lnTo>
                    <a:pt x="312" y="48"/>
                  </a:lnTo>
                  <a:lnTo>
                    <a:pt x="316" y="52"/>
                  </a:lnTo>
                  <a:lnTo>
                    <a:pt x="320" y="44"/>
                  </a:lnTo>
                  <a:lnTo>
                    <a:pt x="324" y="32"/>
                  </a:lnTo>
                  <a:lnTo>
                    <a:pt x="328" y="20"/>
                  </a:lnTo>
                  <a:lnTo>
                    <a:pt x="332" y="8"/>
                  </a:lnTo>
                  <a:lnTo>
                    <a:pt x="336" y="8"/>
                  </a:lnTo>
                  <a:lnTo>
                    <a:pt x="340" y="12"/>
                  </a:lnTo>
                  <a:lnTo>
                    <a:pt x="344" y="20"/>
                  </a:lnTo>
                  <a:lnTo>
                    <a:pt x="348" y="28"/>
                  </a:lnTo>
                  <a:lnTo>
                    <a:pt x="352" y="32"/>
                  </a:lnTo>
                  <a:lnTo>
                    <a:pt x="356" y="28"/>
                  </a:lnTo>
                  <a:lnTo>
                    <a:pt x="360" y="32"/>
                  </a:lnTo>
                  <a:lnTo>
                    <a:pt x="364" y="36"/>
                  </a:lnTo>
                  <a:lnTo>
                    <a:pt x="368" y="40"/>
                  </a:lnTo>
                  <a:lnTo>
                    <a:pt x="372" y="44"/>
                  </a:lnTo>
                  <a:lnTo>
                    <a:pt x="376" y="48"/>
                  </a:lnTo>
                  <a:lnTo>
                    <a:pt x="380" y="48"/>
                  </a:lnTo>
                  <a:lnTo>
                    <a:pt x="384" y="44"/>
                  </a:lnTo>
                  <a:lnTo>
                    <a:pt x="388" y="36"/>
                  </a:lnTo>
                  <a:lnTo>
                    <a:pt x="392" y="24"/>
                  </a:lnTo>
                  <a:lnTo>
                    <a:pt x="396" y="16"/>
                  </a:lnTo>
                  <a:lnTo>
                    <a:pt x="400" y="8"/>
                  </a:lnTo>
                  <a:lnTo>
                    <a:pt x="404" y="12"/>
                  </a:lnTo>
                  <a:lnTo>
                    <a:pt x="408" y="28"/>
                  </a:lnTo>
                  <a:lnTo>
                    <a:pt x="412" y="48"/>
                  </a:lnTo>
                  <a:lnTo>
                    <a:pt x="416" y="68"/>
                  </a:lnTo>
                  <a:lnTo>
                    <a:pt x="420" y="72"/>
                  </a:lnTo>
                  <a:lnTo>
                    <a:pt x="424" y="64"/>
                  </a:lnTo>
                  <a:lnTo>
                    <a:pt x="428" y="44"/>
                  </a:lnTo>
                  <a:lnTo>
                    <a:pt x="432" y="20"/>
                  </a:lnTo>
                  <a:lnTo>
                    <a:pt x="436" y="4"/>
                  </a:lnTo>
                  <a:lnTo>
                    <a:pt x="440" y="0"/>
                  </a:lnTo>
                  <a:lnTo>
                    <a:pt x="444" y="8"/>
                  </a:lnTo>
                  <a:lnTo>
                    <a:pt x="448" y="20"/>
                  </a:lnTo>
                  <a:lnTo>
                    <a:pt x="452" y="36"/>
                  </a:lnTo>
                  <a:lnTo>
                    <a:pt x="456" y="44"/>
                  </a:lnTo>
                  <a:lnTo>
                    <a:pt x="460" y="44"/>
                  </a:lnTo>
                  <a:lnTo>
                    <a:pt x="464" y="48"/>
                  </a:lnTo>
                  <a:lnTo>
                    <a:pt x="468" y="48"/>
                  </a:lnTo>
                  <a:lnTo>
                    <a:pt x="472" y="48"/>
                  </a:lnTo>
                  <a:lnTo>
                    <a:pt x="476" y="44"/>
                  </a:lnTo>
                  <a:lnTo>
                    <a:pt x="480" y="40"/>
                  </a:lnTo>
                  <a:lnTo>
                    <a:pt x="484" y="40"/>
                  </a:lnTo>
                  <a:lnTo>
                    <a:pt x="488" y="52"/>
                  </a:lnTo>
                  <a:lnTo>
                    <a:pt x="492" y="64"/>
                  </a:lnTo>
                  <a:lnTo>
                    <a:pt x="496" y="64"/>
                  </a:lnTo>
                  <a:lnTo>
                    <a:pt x="500" y="44"/>
                  </a:lnTo>
                  <a:lnTo>
                    <a:pt x="504" y="24"/>
                  </a:lnTo>
                  <a:lnTo>
                    <a:pt x="508" y="20"/>
                  </a:lnTo>
                </a:path>
              </a:pathLst>
            </a:custGeom>
            <a:noFill/>
            <a:ln w="0">
              <a:solidFill>
                <a:srgbClr val="BF00B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46" name="Freeform 100"/>
            <p:cNvSpPr>
              <a:spLocks/>
            </p:cNvSpPr>
            <p:nvPr/>
          </p:nvSpPr>
          <p:spPr bwMode="auto">
            <a:xfrm>
              <a:off x="5635625" y="1855788"/>
              <a:ext cx="814388" cy="101600"/>
            </a:xfrm>
            <a:custGeom>
              <a:avLst/>
              <a:gdLst>
                <a:gd name="T0" fmla="*/ 30241892 w 513"/>
                <a:gd name="T1" fmla="*/ 131048112 h 64"/>
                <a:gd name="T2" fmla="*/ 60483783 w 513"/>
                <a:gd name="T3" fmla="*/ 90725607 h 64"/>
                <a:gd name="T4" fmla="*/ 90725662 w 513"/>
                <a:gd name="T5" fmla="*/ 30241873 h 64"/>
                <a:gd name="T6" fmla="*/ 120967566 w 513"/>
                <a:gd name="T7" fmla="*/ 70564366 h 64"/>
                <a:gd name="T8" fmla="*/ 151209445 w 513"/>
                <a:gd name="T9" fmla="*/ 120967492 h 64"/>
                <a:gd name="T10" fmla="*/ 181451325 w 513"/>
                <a:gd name="T11" fmla="*/ 30241873 h 64"/>
                <a:gd name="T12" fmla="*/ 211693253 w 513"/>
                <a:gd name="T13" fmla="*/ 110886872 h 64"/>
                <a:gd name="T14" fmla="*/ 241935133 w 513"/>
                <a:gd name="T15" fmla="*/ 110886872 h 64"/>
                <a:gd name="T16" fmla="*/ 272177012 w 513"/>
                <a:gd name="T17" fmla="*/ 161289973 h 64"/>
                <a:gd name="T18" fmla="*/ 302418891 w 513"/>
                <a:gd name="T19" fmla="*/ 50403113 h 64"/>
                <a:gd name="T20" fmla="*/ 332660770 w 513"/>
                <a:gd name="T21" fmla="*/ 141128732 h 64"/>
                <a:gd name="T22" fmla="*/ 362902649 w 513"/>
                <a:gd name="T23" fmla="*/ 151209353 h 64"/>
                <a:gd name="T24" fmla="*/ 393144528 w 513"/>
                <a:gd name="T25" fmla="*/ 131048112 h 64"/>
                <a:gd name="T26" fmla="*/ 423386507 w 513"/>
                <a:gd name="T27" fmla="*/ 60483746 h 64"/>
                <a:gd name="T28" fmla="*/ 453628386 w 513"/>
                <a:gd name="T29" fmla="*/ 60483746 h 64"/>
                <a:gd name="T30" fmla="*/ 483870265 w 513"/>
                <a:gd name="T31" fmla="*/ 100806227 h 64"/>
                <a:gd name="T32" fmla="*/ 514112144 w 513"/>
                <a:gd name="T33" fmla="*/ 131048112 h 64"/>
                <a:gd name="T34" fmla="*/ 544354024 w 513"/>
                <a:gd name="T35" fmla="*/ 141128732 h 64"/>
                <a:gd name="T36" fmla="*/ 574595903 w 513"/>
                <a:gd name="T37" fmla="*/ 110886872 h 64"/>
                <a:gd name="T38" fmla="*/ 604837782 w 513"/>
                <a:gd name="T39" fmla="*/ 80644986 h 64"/>
                <a:gd name="T40" fmla="*/ 635079661 w 513"/>
                <a:gd name="T41" fmla="*/ 40322493 h 64"/>
                <a:gd name="T42" fmla="*/ 665321540 w 513"/>
                <a:gd name="T43" fmla="*/ 90725607 h 64"/>
                <a:gd name="T44" fmla="*/ 695563419 w 513"/>
                <a:gd name="T45" fmla="*/ 131048112 h 64"/>
                <a:gd name="T46" fmla="*/ 725805299 w 513"/>
                <a:gd name="T47" fmla="*/ 70564366 h 64"/>
                <a:gd name="T48" fmla="*/ 756047178 w 513"/>
                <a:gd name="T49" fmla="*/ 0 h 64"/>
                <a:gd name="T50" fmla="*/ 786289057 w 513"/>
                <a:gd name="T51" fmla="*/ 141128732 h 64"/>
                <a:gd name="T52" fmla="*/ 816530936 w 513"/>
                <a:gd name="T53" fmla="*/ 131048112 h 64"/>
                <a:gd name="T54" fmla="*/ 849293964 w 513"/>
                <a:gd name="T55" fmla="*/ 131048112 h 64"/>
                <a:gd name="T56" fmla="*/ 879535843 w 513"/>
                <a:gd name="T57" fmla="*/ 100806227 h 64"/>
                <a:gd name="T58" fmla="*/ 909777722 w 513"/>
                <a:gd name="T59" fmla="*/ 100806227 h 64"/>
                <a:gd name="T60" fmla="*/ 940019602 w 513"/>
                <a:gd name="T61" fmla="*/ 110886872 h 64"/>
                <a:gd name="T62" fmla="*/ 970261481 w 513"/>
                <a:gd name="T63" fmla="*/ 80644986 h 64"/>
                <a:gd name="T64" fmla="*/ 1000503360 w 513"/>
                <a:gd name="T65" fmla="*/ 80644986 h 64"/>
                <a:gd name="T66" fmla="*/ 1030745239 w 513"/>
                <a:gd name="T67" fmla="*/ 141128732 h 64"/>
                <a:gd name="T68" fmla="*/ 1060987118 w 513"/>
                <a:gd name="T69" fmla="*/ 100806227 h 64"/>
                <a:gd name="T70" fmla="*/ 1091228998 w 513"/>
                <a:gd name="T71" fmla="*/ 50403113 h 64"/>
                <a:gd name="T72" fmla="*/ 1121470877 w 513"/>
                <a:gd name="T73" fmla="*/ 100806227 h 64"/>
                <a:gd name="T74" fmla="*/ 1151712756 w 513"/>
                <a:gd name="T75" fmla="*/ 151209353 h 64"/>
                <a:gd name="T76" fmla="*/ 1181954635 w 513"/>
                <a:gd name="T77" fmla="*/ 131048112 h 64"/>
                <a:gd name="T78" fmla="*/ 1212196514 w 513"/>
                <a:gd name="T79" fmla="*/ 20161247 h 64"/>
                <a:gd name="T80" fmla="*/ 1242438393 w 513"/>
                <a:gd name="T81" fmla="*/ 40322493 h 64"/>
                <a:gd name="T82" fmla="*/ 1272680273 w 513"/>
                <a:gd name="T83" fmla="*/ 120967492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64"/>
                <a:gd name="T128" fmla="*/ 513 w 513"/>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64">
                  <a:moveTo>
                    <a:pt x="0" y="28"/>
                  </a:moveTo>
                  <a:lnTo>
                    <a:pt x="8" y="40"/>
                  </a:lnTo>
                  <a:lnTo>
                    <a:pt x="12" y="52"/>
                  </a:lnTo>
                  <a:lnTo>
                    <a:pt x="16" y="56"/>
                  </a:lnTo>
                  <a:lnTo>
                    <a:pt x="20" y="48"/>
                  </a:lnTo>
                  <a:lnTo>
                    <a:pt x="24" y="36"/>
                  </a:lnTo>
                  <a:lnTo>
                    <a:pt x="28" y="28"/>
                  </a:lnTo>
                  <a:lnTo>
                    <a:pt x="32" y="16"/>
                  </a:lnTo>
                  <a:lnTo>
                    <a:pt x="36" y="12"/>
                  </a:lnTo>
                  <a:lnTo>
                    <a:pt x="40" y="12"/>
                  </a:lnTo>
                  <a:lnTo>
                    <a:pt x="44" y="16"/>
                  </a:lnTo>
                  <a:lnTo>
                    <a:pt x="48" y="28"/>
                  </a:lnTo>
                  <a:lnTo>
                    <a:pt x="52" y="44"/>
                  </a:lnTo>
                  <a:lnTo>
                    <a:pt x="56" y="52"/>
                  </a:lnTo>
                  <a:lnTo>
                    <a:pt x="60" y="48"/>
                  </a:lnTo>
                  <a:lnTo>
                    <a:pt x="64" y="32"/>
                  </a:lnTo>
                  <a:lnTo>
                    <a:pt x="68" y="16"/>
                  </a:lnTo>
                  <a:lnTo>
                    <a:pt x="72" y="12"/>
                  </a:lnTo>
                  <a:lnTo>
                    <a:pt x="76" y="16"/>
                  </a:lnTo>
                  <a:lnTo>
                    <a:pt x="80" y="32"/>
                  </a:lnTo>
                  <a:lnTo>
                    <a:pt x="84" y="44"/>
                  </a:lnTo>
                  <a:lnTo>
                    <a:pt x="88" y="48"/>
                  </a:lnTo>
                  <a:lnTo>
                    <a:pt x="92" y="44"/>
                  </a:lnTo>
                  <a:lnTo>
                    <a:pt x="96" y="44"/>
                  </a:lnTo>
                  <a:lnTo>
                    <a:pt x="100" y="48"/>
                  </a:lnTo>
                  <a:lnTo>
                    <a:pt x="104" y="60"/>
                  </a:lnTo>
                  <a:lnTo>
                    <a:pt x="108" y="64"/>
                  </a:lnTo>
                  <a:lnTo>
                    <a:pt x="112" y="52"/>
                  </a:lnTo>
                  <a:lnTo>
                    <a:pt x="116" y="36"/>
                  </a:lnTo>
                  <a:lnTo>
                    <a:pt x="120" y="20"/>
                  </a:lnTo>
                  <a:lnTo>
                    <a:pt x="124" y="28"/>
                  </a:lnTo>
                  <a:lnTo>
                    <a:pt x="128" y="44"/>
                  </a:lnTo>
                  <a:lnTo>
                    <a:pt x="132" y="56"/>
                  </a:lnTo>
                  <a:lnTo>
                    <a:pt x="136" y="64"/>
                  </a:lnTo>
                  <a:lnTo>
                    <a:pt x="140" y="64"/>
                  </a:lnTo>
                  <a:lnTo>
                    <a:pt x="144" y="60"/>
                  </a:lnTo>
                  <a:lnTo>
                    <a:pt x="148" y="60"/>
                  </a:lnTo>
                  <a:lnTo>
                    <a:pt x="152" y="60"/>
                  </a:lnTo>
                  <a:lnTo>
                    <a:pt x="156" y="52"/>
                  </a:lnTo>
                  <a:lnTo>
                    <a:pt x="160" y="40"/>
                  </a:lnTo>
                  <a:lnTo>
                    <a:pt x="164" y="32"/>
                  </a:lnTo>
                  <a:lnTo>
                    <a:pt x="168" y="24"/>
                  </a:lnTo>
                  <a:lnTo>
                    <a:pt x="172" y="20"/>
                  </a:lnTo>
                  <a:lnTo>
                    <a:pt x="176" y="24"/>
                  </a:lnTo>
                  <a:lnTo>
                    <a:pt x="180" y="24"/>
                  </a:lnTo>
                  <a:lnTo>
                    <a:pt x="184" y="28"/>
                  </a:lnTo>
                  <a:lnTo>
                    <a:pt x="188" y="32"/>
                  </a:lnTo>
                  <a:lnTo>
                    <a:pt x="192" y="40"/>
                  </a:lnTo>
                  <a:lnTo>
                    <a:pt x="196" y="44"/>
                  </a:lnTo>
                  <a:lnTo>
                    <a:pt x="200" y="48"/>
                  </a:lnTo>
                  <a:lnTo>
                    <a:pt x="204" y="52"/>
                  </a:lnTo>
                  <a:lnTo>
                    <a:pt x="208" y="56"/>
                  </a:lnTo>
                  <a:lnTo>
                    <a:pt x="212" y="60"/>
                  </a:lnTo>
                  <a:lnTo>
                    <a:pt x="216" y="56"/>
                  </a:lnTo>
                  <a:lnTo>
                    <a:pt x="220" y="56"/>
                  </a:lnTo>
                  <a:lnTo>
                    <a:pt x="224" y="52"/>
                  </a:lnTo>
                  <a:lnTo>
                    <a:pt x="228" y="44"/>
                  </a:lnTo>
                  <a:lnTo>
                    <a:pt x="232" y="44"/>
                  </a:lnTo>
                  <a:lnTo>
                    <a:pt x="236" y="36"/>
                  </a:lnTo>
                  <a:lnTo>
                    <a:pt x="240" y="32"/>
                  </a:lnTo>
                  <a:lnTo>
                    <a:pt x="244" y="24"/>
                  </a:lnTo>
                  <a:lnTo>
                    <a:pt x="248" y="16"/>
                  </a:lnTo>
                  <a:lnTo>
                    <a:pt x="252" y="16"/>
                  </a:lnTo>
                  <a:lnTo>
                    <a:pt x="256" y="24"/>
                  </a:lnTo>
                  <a:lnTo>
                    <a:pt x="260" y="28"/>
                  </a:lnTo>
                  <a:lnTo>
                    <a:pt x="264" y="36"/>
                  </a:lnTo>
                  <a:lnTo>
                    <a:pt x="268" y="44"/>
                  </a:lnTo>
                  <a:lnTo>
                    <a:pt x="272" y="48"/>
                  </a:lnTo>
                  <a:lnTo>
                    <a:pt x="276" y="52"/>
                  </a:lnTo>
                  <a:lnTo>
                    <a:pt x="280" y="52"/>
                  </a:lnTo>
                  <a:lnTo>
                    <a:pt x="284" y="44"/>
                  </a:lnTo>
                  <a:lnTo>
                    <a:pt x="288" y="28"/>
                  </a:lnTo>
                  <a:lnTo>
                    <a:pt x="292" y="12"/>
                  </a:lnTo>
                  <a:lnTo>
                    <a:pt x="296" y="0"/>
                  </a:lnTo>
                  <a:lnTo>
                    <a:pt x="300" y="0"/>
                  </a:lnTo>
                  <a:lnTo>
                    <a:pt x="304" y="16"/>
                  </a:lnTo>
                  <a:lnTo>
                    <a:pt x="308" y="40"/>
                  </a:lnTo>
                  <a:lnTo>
                    <a:pt x="312" y="56"/>
                  </a:lnTo>
                  <a:lnTo>
                    <a:pt x="316" y="60"/>
                  </a:lnTo>
                  <a:lnTo>
                    <a:pt x="320" y="60"/>
                  </a:lnTo>
                  <a:lnTo>
                    <a:pt x="324" y="52"/>
                  </a:lnTo>
                  <a:lnTo>
                    <a:pt x="329" y="44"/>
                  </a:lnTo>
                  <a:lnTo>
                    <a:pt x="333" y="48"/>
                  </a:lnTo>
                  <a:lnTo>
                    <a:pt x="337" y="52"/>
                  </a:lnTo>
                  <a:lnTo>
                    <a:pt x="341" y="52"/>
                  </a:lnTo>
                  <a:lnTo>
                    <a:pt x="345" y="48"/>
                  </a:lnTo>
                  <a:lnTo>
                    <a:pt x="349" y="40"/>
                  </a:lnTo>
                  <a:lnTo>
                    <a:pt x="353" y="36"/>
                  </a:lnTo>
                  <a:lnTo>
                    <a:pt x="357" y="36"/>
                  </a:lnTo>
                  <a:lnTo>
                    <a:pt x="361" y="40"/>
                  </a:lnTo>
                  <a:lnTo>
                    <a:pt x="365" y="48"/>
                  </a:lnTo>
                  <a:lnTo>
                    <a:pt x="369" y="48"/>
                  </a:lnTo>
                  <a:lnTo>
                    <a:pt x="373" y="44"/>
                  </a:lnTo>
                  <a:lnTo>
                    <a:pt x="377" y="40"/>
                  </a:lnTo>
                  <a:lnTo>
                    <a:pt x="381" y="36"/>
                  </a:lnTo>
                  <a:lnTo>
                    <a:pt x="385" y="32"/>
                  </a:lnTo>
                  <a:lnTo>
                    <a:pt x="389" y="32"/>
                  </a:lnTo>
                  <a:lnTo>
                    <a:pt x="393" y="28"/>
                  </a:lnTo>
                  <a:lnTo>
                    <a:pt x="397" y="32"/>
                  </a:lnTo>
                  <a:lnTo>
                    <a:pt x="401" y="40"/>
                  </a:lnTo>
                  <a:lnTo>
                    <a:pt x="405" y="52"/>
                  </a:lnTo>
                  <a:lnTo>
                    <a:pt x="409" y="56"/>
                  </a:lnTo>
                  <a:lnTo>
                    <a:pt x="413" y="56"/>
                  </a:lnTo>
                  <a:lnTo>
                    <a:pt x="417" y="48"/>
                  </a:lnTo>
                  <a:lnTo>
                    <a:pt x="421" y="40"/>
                  </a:lnTo>
                  <a:lnTo>
                    <a:pt x="425" y="36"/>
                  </a:lnTo>
                  <a:lnTo>
                    <a:pt x="429" y="28"/>
                  </a:lnTo>
                  <a:lnTo>
                    <a:pt x="433" y="20"/>
                  </a:lnTo>
                  <a:lnTo>
                    <a:pt x="437" y="16"/>
                  </a:lnTo>
                  <a:lnTo>
                    <a:pt x="441" y="24"/>
                  </a:lnTo>
                  <a:lnTo>
                    <a:pt x="445" y="40"/>
                  </a:lnTo>
                  <a:lnTo>
                    <a:pt x="449" y="56"/>
                  </a:lnTo>
                  <a:lnTo>
                    <a:pt x="453" y="60"/>
                  </a:lnTo>
                  <a:lnTo>
                    <a:pt x="457" y="60"/>
                  </a:lnTo>
                  <a:lnTo>
                    <a:pt x="461" y="60"/>
                  </a:lnTo>
                  <a:lnTo>
                    <a:pt x="465" y="60"/>
                  </a:lnTo>
                  <a:lnTo>
                    <a:pt x="469" y="52"/>
                  </a:lnTo>
                  <a:lnTo>
                    <a:pt x="473" y="40"/>
                  </a:lnTo>
                  <a:lnTo>
                    <a:pt x="477" y="20"/>
                  </a:lnTo>
                  <a:lnTo>
                    <a:pt x="481" y="8"/>
                  </a:lnTo>
                  <a:lnTo>
                    <a:pt x="485" y="0"/>
                  </a:lnTo>
                  <a:lnTo>
                    <a:pt x="489" y="8"/>
                  </a:lnTo>
                  <a:lnTo>
                    <a:pt x="493" y="16"/>
                  </a:lnTo>
                  <a:lnTo>
                    <a:pt x="497" y="28"/>
                  </a:lnTo>
                  <a:lnTo>
                    <a:pt x="501" y="40"/>
                  </a:lnTo>
                  <a:lnTo>
                    <a:pt x="505" y="48"/>
                  </a:lnTo>
                  <a:lnTo>
                    <a:pt x="509" y="52"/>
                  </a:lnTo>
                  <a:lnTo>
                    <a:pt x="513" y="56"/>
                  </a:lnTo>
                </a:path>
              </a:pathLst>
            </a:custGeom>
            <a:noFill/>
            <a:ln w="0">
              <a:solidFill>
                <a:srgbClr val="BF00B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47" name="Line 101"/>
            <p:cNvSpPr>
              <a:spLocks noChangeShapeType="1"/>
            </p:cNvSpPr>
            <p:nvPr/>
          </p:nvSpPr>
          <p:spPr bwMode="auto">
            <a:xfrm>
              <a:off x="6450013" y="1944688"/>
              <a:ext cx="12700" cy="6350"/>
            </a:xfrm>
            <a:prstGeom prst="line">
              <a:avLst/>
            </a:prstGeom>
            <a:noFill/>
            <a:ln w="0">
              <a:solidFill>
                <a:srgbClr val="BF00B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48" name="Freeform 102"/>
            <p:cNvSpPr>
              <a:spLocks/>
            </p:cNvSpPr>
            <p:nvPr/>
          </p:nvSpPr>
          <p:spPr bwMode="auto">
            <a:xfrm>
              <a:off x="4829175" y="1881188"/>
              <a:ext cx="806450" cy="88900"/>
            </a:xfrm>
            <a:custGeom>
              <a:avLst/>
              <a:gdLst>
                <a:gd name="T0" fmla="*/ 20161251 w 508"/>
                <a:gd name="T1" fmla="*/ 110886894 h 56"/>
                <a:gd name="T2" fmla="*/ 50403125 w 508"/>
                <a:gd name="T3" fmla="*/ 100806247 h 56"/>
                <a:gd name="T4" fmla="*/ 80645005 w 508"/>
                <a:gd name="T5" fmla="*/ 70564381 h 56"/>
                <a:gd name="T6" fmla="*/ 110886898 w 508"/>
                <a:gd name="T7" fmla="*/ 10080625 h 56"/>
                <a:gd name="T8" fmla="*/ 141128766 w 508"/>
                <a:gd name="T9" fmla="*/ 20161251 h 56"/>
                <a:gd name="T10" fmla="*/ 171370633 w 508"/>
                <a:gd name="T11" fmla="*/ 60483758 h 56"/>
                <a:gd name="T12" fmla="*/ 201612501 w 508"/>
                <a:gd name="T13" fmla="*/ 80645003 h 56"/>
                <a:gd name="T14" fmla="*/ 231854419 w 508"/>
                <a:gd name="T15" fmla="*/ 60483758 h 56"/>
                <a:gd name="T16" fmla="*/ 262096286 w 508"/>
                <a:gd name="T17" fmla="*/ 30241879 h 56"/>
                <a:gd name="T18" fmla="*/ 292338154 w 508"/>
                <a:gd name="T19" fmla="*/ 10080625 h 56"/>
                <a:gd name="T20" fmla="*/ 322580022 w 508"/>
                <a:gd name="T21" fmla="*/ 20161251 h 56"/>
                <a:gd name="T22" fmla="*/ 352821889 w 508"/>
                <a:gd name="T23" fmla="*/ 100806247 h 56"/>
                <a:gd name="T24" fmla="*/ 383063757 w 508"/>
                <a:gd name="T25" fmla="*/ 70564381 h 56"/>
                <a:gd name="T26" fmla="*/ 413305625 w 508"/>
                <a:gd name="T27" fmla="*/ 110886894 h 56"/>
                <a:gd name="T28" fmla="*/ 443547592 w 508"/>
                <a:gd name="T29" fmla="*/ 50403124 h 56"/>
                <a:gd name="T30" fmla="*/ 473789460 w 508"/>
                <a:gd name="T31" fmla="*/ 30241879 h 56"/>
                <a:gd name="T32" fmla="*/ 504031327 w 508"/>
                <a:gd name="T33" fmla="*/ 50403124 h 56"/>
                <a:gd name="T34" fmla="*/ 534273195 w 508"/>
                <a:gd name="T35" fmla="*/ 70564381 h 56"/>
                <a:gd name="T36" fmla="*/ 564515063 w 508"/>
                <a:gd name="T37" fmla="*/ 110886894 h 56"/>
                <a:gd name="T38" fmla="*/ 594756931 w 508"/>
                <a:gd name="T39" fmla="*/ 60483758 h 56"/>
                <a:gd name="T40" fmla="*/ 624998798 w 508"/>
                <a:gd name="T41" fmla="*/ 50403124 h 56"/>
                <a:gd name="T42" fmla="*/ 655240666 w 508"/>
                <a:gd name="T43" fmla="*/ 50403124 h 56"/>
                <a:gd name="T44" fmla="*/ 685482534 w 508"/>
                <a:gd name="T45" fmla="*/ 60483758 h 56"/>
                <a:gd name="T46" fmla="*/ 715724401 w 508"/>
                <a:gd name="T47" fmla="*/ 70564381 h 56"/>
                <a:gd name="T48" fmla="*/ 745966269 w 508"/>
                <a:gd name="T49" fmla="*/ 110886894 h 56"/>
                <a:gd name="T50" fmla="*/ 776208137 w 508"/>
                <a:gd name="T51" fmla="*/ 40322501 h 56"/>
                <a:gd name="T52" fmla="*/ 806450005 w 508"/>
                <a:gd name="T53" fmla="*/ 30241879 h 56"/>
                <a:gd name="T54" fmla="*/ 836692071 w 508"/>
                <a:gd name="T55" fmla="*/ 110886894 h 56"/>
                <a:gd name="T56" fmla="*/ 866933939 w 508"/>
                <a:gd name="T57" fmla="*/ 90725625 h 56"/>
                <a:gd name="T58" fmla="*/ 897175806 w 508"/>
                <a:gd name="T59" fmla="*/ 60483758 h 56"/>
                <a:gd name="T60" fmla="*/ 927417674 w 508"/>
                <a:gd name="T61" fmla="*/ 40322501 h 56"/>
                <a:gd name="T62" fmla="*/ 957659542 w 508"/>
                <a:gd name="T63" fmla="*/ 50403124 h 56"/>
                <a:gd name="T64" fmla="*/ 987901409 w 508"/>
                <a:gd name="T65" fmla="*/ 60483758 h 56"/>
                <a:gd name="T66" fmla="*/ 1018143277 w 508"/>
                <a:gd name="T67" fmla="*/ 50403124 h 56"/>
                <a:gd name="T68" fmla="*/ 1048385145 w 508"/>
                <a:gd name="T69" fmla="*/ 0 h 56"/>
                <a:gd name="T70" fmla="*/ 1078627013 w 508"/>
                <a:gd name="T71" fmla="*/ 50403124 h 56"/>
                <a:gd name="T72" fmla="*/ 1108868880 w 508"/>
                <a:gd name="T73" fmla="*/ 141128761 h 56"/>
                <a:gd name="T74" fmla="*/ 1139110748 w 508"/>
                <a:gd name="T75" fmla="*/ 50403124 h 56"/>
                <a:gd name="T76" fmla="*/ 1169352616 w 508"/>
                <a:gd name="T77" fmla="*/ 30241879 h 56"/>
                <a:gd name="T78" fmla="*/ 1199594484 w 508"/>
                <a:gd name="T79" fmla="*/ 20161251 h 56"/>
                <a:gd name="T80" fmla="*/ 1229836351 w 508"/>
                <a:gd name="T81" fmla="*/ 40322501 h 56"/>
                <a:gd name="T82" fmla="*/ 1260078219 w 508"/>
                <a:gd name="T83" fmla="*/ 60483758 h 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56"/>
                <a:gd name="T128" fmla="*/ 508 w 508"/>
                <a:gd name="T129" fmla="*/ 56 h 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56">
                  <a:moveTo>
                    <a:pt x="0" y="24"/>
                  </a:moveTo>
                  <a:lnTo>
                    <a:pt x="4" y="40"/>
                  </a:lnTo>
                  <a:lnTo>
                    <a:pt x="8" y="44"/>
                  </a:lnTo>
                  <a:lnTo>
                    <a:pt x="12" y="44"/>
                  </a:lnTo>
                  <a:lnTo>
                    <a:pt x="16" y="44"/>
                  </a:lnTo>
                  <a:lnTo>
                    <a:pt x="20" y="40"/>
                  </a:lnTo>
                  <a:lnTo>
                    <a:pt x="24" y="32"/>
                  </a:lnTo>
                  <a:lnTo>
                    <a:pt x="28" y="32"/>
                  </a:lnTo>
                  <a:lnTo>
                    <a:pt x="32" y="28"/>
                  </a:lnTo>
                  <a:lnTo>
                    <a:pt x="36" y="20"/>
                  </a:lnTo>
                  <a:lnTo>
                    <a:pt x="40" y="12"/>
                  </a:lnTo>
                  <a:lnTo>
                    <a:pt x="44" y="4"/>
                  </a:lnTo>
                  <a:lnTo>
                    <a:pt x="48" y="0"/>
                  </a:lnTo>
                  <a:lnTo>
                    <a:pt x="52" y="0"/>
                  </a:lnTo>
                  <a:lnTo>
                    <a:pt x="56" y="8"/>
                  </a:lnTo>
                  <a:lnTo>
                    <a:pt x="60" y="12"/>
                  </a:lnTo>
                  <a:lnTo>
                    <a:pt x="64" y="16"/>
                  </a:lnTo>
                  <a:lnTo>
                    <a:pt x="68" y="24"/>
                  </a:lnTo>
                  <a:lnTo>
                    <a:pt x="72" y="36"/>
                  </a:lnTo>
                  <a:lnTo>
                    <a:pt x="76" y="40"/>
                  </a:lnTo>
                  <a:lnTo>
                    <a:pt x="80" y="32"/>
                  </a:lnTo>
                  <a:lnTo>
                    <a:pt x="84" y="24"/>
                  </a:lnTo>
                  <a:lnTo>
                    <a:pt x="88" y="20"/>
                  </a:lnTo>
                  <a:lnTo>
                    <a:pt x="92" y="24"/>
                  </a:lnTo>
                  <a:lnTo>
                    <a:pt x="96" y="24"/>
                  </a:lnTo>
                  <a:lnTo>
                    <a:pt x="100" y="20"/>
                  </a:lnTo>
                  <a:lnTo>
                    <a:pt x="104" y="12"/>
                  </a:lnTo>
                  <a:lnTo>
                    <a:pt x="108" y="4"/>
                  </a:lnTo>
                  <a:lnTo>
                    <a:pt x="112" y="4"/>
                  </a:lnTo>
                  <a:lnTo>
                    <a:pt x="116" y="4"/>
                  </a:lnTo>
                  <a:lnTo>
                    <a:pt x="120" y="4"/>
                  </a:lnTo>
                  <a:lnTo>
                    <a:pt x="124" y="4"/>
                  </a:lnTo>
                  <a:lnTo>
                    <a:pt x="128" y="8"/>
                  </a:lnTo>
                  <a:lnTo>
                    <a:pt x="132" y="20"/>
                  </a:lnTo>
                  <a:lnTo>
                    <a:pt x="136" y="32"/>
                  </a:lnTo>
                  <a:lnTo>
                    <a:pt x="140" y="40"/>
                  </a:lnTo>
                  <a:lnTo>
                    <a:pt x="144" y="36"/>
                  </a:lnTo>
                  <a:lnTo>
                    <a:pt x="148" y="32"/>
                  </a:lnTo>
                  <a:lnTo>
                    <a:pt x="152" y="28"/>
                  </a:lnTo>
                  <a:lnTo>
                    <a:pt x="156" y="28"/>
                  </a:lnTo>
                  <a:lnTo>
                    <a:pt x="160" y="36"/>
                  </a:lnTo>
                  <a:lnTo>
                    <a:pt x="164" y="44"/>
                  </a:lnTo>
                  <a:lnTo>
                    <a:pt x="168" y="40"/>
                  </a:lnTo>
                  <a:lnTo>
                    <a:pt x="172" y="28"/>
                  </a:lnTo>
                  <a:lnTo>
                    <a:pt x="176" y="20"/>
                  </a:lnTo>
                  <a:lnTo>
                    <a:pt x="180" y="16"/>
                  </a:lnTo>
                  <a:lnTo>
                    <a:pt x="184" y="12"/>
                  </a:lnTo>
                  <a:lnTo>
                    <a:pt x="188" y="12"/>
                  </a:lnTo>
                  <a:lnTo>
                    <a:pt x="192" y="12"/>
                  </a:lnTo>
                  <a:lnTo>
                    <a:pt x="196" y="20"/>
                  </a:lnTo>
                  <a:lnTo>
                    <a:pt x="200" y="20"/>
                  </a:lnTo>
                  <a:lnTo>
                    <a:pt x="204" y="20"/>
                  </a:lnTo>
                  <a:lnTo>
                    <a:pt x="208" y="24"/>
                  </a:lnTo>
                  <a:lnTo>
                    <a:pt x="212" y="28"/>
                  </a:lnTo>
                  <a:lnTo>
                    <a:pt x="216" y="36"/>
                  </a:lnTo>
                  <a:lnTo>
                    <a:pt x="220" y="40"/>
                  </a:lnTo>
                  <a:lnTo>
                    <a:pt x="224" y="44"/>
                  </a:lnTo>
                  <a:lnTo>
                    <a:pt x="228" y="40"/>
                  </a:lnTo>
                  <a:lnTo>
                    <a:pt x="232" y="32"/>
                  </a:lnTo>
                  <a:lnTo>
                    <a:pt x="236" y="24"/>
                  </a:lnTo>
                  <a:lnTo>
                    <a:pt x="240" y="20"/>
                  </a:lnTo>
                  <a:lnTo>
                    <a:pt x="244" y="16"/>
                  </a:lnTo>
                  <a:lnTo>
                    <a:pt x="248" y="20"/>
                  </a:lnTo>
                  <a:lnTo>
                    <a:pt x="252" y="24"/>
                  </a:lnTo>
                  <a:lnTo>
                    <a:pt x="256" y="24"/>
                  </a:lnTo>
                  <a:lnTo>
                    <a:pt x="260" y="20"/>
                  </a:lnTo>
                  <a:lnTo>
                    <a:pt x="264" y="20"/>
                  </a:lnTo>
                  <a:lnTo>
                    <a:pt x="268" y="20"/>
                  </a:lnTo>
                  <a:lnTo>
                    <a:pt x="272" y="24"/>
                  </a:lnTo>
                  <a:lnTo>
                    <a:pt x="276" y="32"/>
                  </a:lnTo>
                  <a:lnTo>
                    <a:pt x="280" y="32"/>
                  </a:lnTo>
                  <a:lnTo>
                    <a:pt x="284" y="28"/>
                  </a:lnTo>
                  <a:lnTo>
                    <a:pt x="288" y="36"/>
                  </a:lnTo>
                  <a:lnTo>
                    <a:pt x="292" y="40"/>
                  </a:lnTo>
                  <a:lnTo>
                    <a:pt x="296" y="44"/>
                  </a:lnTo>
                  <a:lnTo>
                    <a:pt x="300" y="40"/>
                  </a:lnTo>
                  <a:lnTo>
                    <a:pt x="304" y="28"/>
                  </a:lnTo>
                  <a:lnTo>
                    <a:pt x="308" y="16"/>
                  </a:lnTo>
                  <a:lnTo>
                    <a:pt x="312" y="4"/>
                  </a:lnTo>
                  <a:lnTo>
                    <a:pt x="316" y="4"/>
                  </a:lnTo>
                  <a:lnTo>
                    <a:pt x="320" y="12"/>
                  </a:lnTo>
                  <a:lnTo>
                    <a:pt x="324" y="28"/>
                  </a:lnTo>
                  <a:lnTo>
                    <a:pt x="328" y="36"/>
                  </a:lnTo>
                  <a:lnTo>
                    <a:pt x="332" y="44"/>
                  </a:lnTo>
                  <a:lnTo>
                    <a:pt x="336" y="44"/>
                  </a:lnTo>
                  <a:lnTo>
                    <a:pt x="340" y="40"/>
                  </a:lnTo>
                  <a:lnTo>
                    <a:pt x="344" y="36"/>
                  </a:lnTo>
                  <a:lnTo>
                    <a:pt x="348" y="32"/>
                  </a:lnTo>
                  <a:lnTo>
                    <a:pt x="352" y="28"/>
                  </a:lnTo>
                  <a:lnTo>
                    <a:pt x="356" y="24"/>
                  </a:lnTo>
                  <a:lnTo>
                    <a:pt x="360" y="20"/>
                  </a:lnTo>
                  <a:lnTo>
                    <a:pt x="364" y="20"/>
                  </a:lnTo>
                  <a:lnTo>
                    <a:pt x="368" y="16"/>
                  </a:lnTo>
                  <a:lnTo>
                    <a:pt x="372" y="16"/>
                  </a:lnTo>
                  <a:lnTo>
                    <a:pt x="376" y="16"/>
                  </a:lnTo>
                  <a:lnTo>
                    <a:pt x="380" y="20"/>
                  </a:lnTo>
                  <a:lnTo>
                    <a:pt x="384" y="20"/>
                  </a:lnTo>
                  <a:lnTo>
                    <a:pt x="388" y="20"/>
                  </a:lnTo>
                  <a:lnTo>
                    <a:pt x="392" y="24"/>
                  </a:lnTo>
                  <a:lnTo>
                    <a:pt x="396" y="24"/>
                  </a:lnTo>
                  <a:lnTo>
                    <a:pt x="400" y="24"/>
                  </a:lnTo>
                  <a:lnTo>
                    <a:pt x="404" y="20"/>
                  </a:lnTo>
                  <a:lnTo>
                    <a:pt x="408" y="8"/>
                  </a:lnTo>
                  <a:lnTo>
                    <a:pt x="412" y="4"/>
                  </a:lnTo>
                  <a:lnTo>
                    <a:pt x="416" y="0"/>
                  </a:lnTo>
                  <a:lnTo>
                    <a:pt x="420" y="4"/>
                  </a:lnTo>
                  <a:lnTo>
                    <a:pt x="424" y="12"/>
                  </a:lnTo>
                  <a:lnTo>
                    <a:pt x="428" y="20"/>
                  </a:lnTo>
                  <a:lnTo>
                    <a:pt x="432" y="36"/>
                  </a:lnTo>
                  <a:lnTo>
                    <a:pt x="436" y="52"/>
                  </a:lnTo>
                  <a:lnTo>
                    <a:pt x="440" y="56"/>
                  </a:lnTo>
                  <a:lnTo>
                    <a:pt x="444" y="48"/>
                  </a:lnTo>
                  <a:lnTo>
                    <a:pt x="448" y="32"/>
                  </a:lnTo>
                  <a:lnTo>
                    <a:pt x="452" y="20"/>
                  </a:lnTo>
                  <a:lnTo>
                    <a:pt x="456" y="16"/>
                  </a:lnTo>
                  <a:lnTo>
                    <a:pt x="460" y="16"/>
                  </a:lnTo>
                  <a:lnTo>
                    <a:pt x="464" y="12"/>
                  </a:lnTo>
                  <a:lnTo>
                    <a:pt x="468" y="8"/>
                  </a:lnTo>
                  <a:lnTo>
                    <a:pt x="472" y="4"/>
                  </a:lnTo>
                  <a:lnTo>
                    <a:pt x="476" y="8"/>
                  </a:lnTo>
                  <a:lnTo>
                    <a:pt x="480" y="12"/>
                  </a:lnTo>
                  <a:lnTo>
                    <a:pt x="484" y="16"/>
                  </a:lnTo>
                  <a:lnTo>
                    <a:pt x="488" y="16"/>
                  </a:lnTo>
                  <a:lnTo>
                    <a:pt x="492" y="12"/>
                  </a:lnTo>
                  <a:lnTo>
                    <a:pt x="496" y="12"/>
                  </a:lnTo>
                  <a:lnTo>
                    <a:pt x="500" y="24"/>
                  </a:lnTo>
                  <a:lnTo>
                    <a:pt x="504" y="36"/>
                  </a:lnTo>
                  <a:lnTo>
                    <a:pt x="508" y="40"/>
                  </a:lnTo>
                </a:path>
              </a:pathLst>
            </a:custGeom>
            <a:noFill/>
            <a:ln w="0">
              <a:solidFill>
                <a:srgbClr val="BFBF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49" name="Freeform 103"/>
            <p:cNvSpPr>
              <a:spLocks/>
            </p:cNvSpPr>
            <p:nvPr/>
          </p:nvSpPr>
          <p:spPr bwMode="auto">
            <a:xfrm>
              <a:off x="5635625" y="1881188"/>
              <a:ext cx="814388" cy="82550"/>
            </a:xfrm>
            <a:custGeom>
              <a:avLst/>
              <a:gdLst>
                <a:gd name="T0" fmla="*/ 30241892 w 513"/>
                <a:gd name="T1" fmla="*/ 50403123 h 52"/>
                <a:gd name="T2" fmla="*/ 60483783 w 513"/>
                <a:gd name="T3" fmla="*/ 60483757 h 52"/>
                <a:gd name="T4" fmla="*/ 90725662 w 513"/>
                <a:gd name="T5" fmla="*/ 110886892 h 52"/>
                <a:gd name="T6" fmla="*/ 120967566 w 513"/>
                <a:gd name="T7" fmla="*/ 40322501 h 52"/>
                <a:gd name="T8" fmla="*/ 151209445 w 513"/>
                <a:gd name="T9" fmla="*/ 40322501 h 52"/>
                <a:gd name="T10" fmla="*/ 181451325 w 513"/>
                <a:gd name="T11" fmla="*/ 131048136 h 52"/>
                <a:gd name="T12" fmla="*/ 211693253 w 513"/>
                <a:gd name="T13" fmla="*/ 60483757 h 52"/>
                <a:gd name="T14" fmla="*/ 241935133 w 513"/>
                <a:gd name="T15" fmla="*/ 60483757 h 52"/>
                <a:gd name="T16" fmla="*/ 272177012 w 513"/>
                <a:gd name="T17" fmla="*/ 20161250 h 52"/>
                <a:gd name="T18" fmla="*/ 302418891 w 513"/>
                <a:gd name="T19" fmla="*/ 60483757 h 52"/>
                <a:gd name="T20" fmla="*/ 332660770 w 513"/>
                <a:gd name="T21" fmla="*/ 10080625 h 52"/>
                <a:gd name="T22" fmla="*/ 362902649 w 513"/>
                <a:gd name="T23" fmla="*/ 20161250 h 52"/>
                <a:gd name="T24" fmla="*/ 393144528 w 513"/>
                <a:gd name="T25" fmla="*/ 80645001 h 52"/>
                <a:gd name="T26" fmla="*/ 423386507 w 513"/>
                <a:gd name="T27" fmla="*/ 80645001 h 52"/>
                <a:gd name="T28" fmla="*/ 453628386 w 513"/>
                <a:gd name="T29" fmla="*/ 80645001 h 52"/>
                <a:gd name="T30" fmla="*/ 483870265 w 513"/>
                <a:gd name="T31" fmla="*/ 70564379 h 52"/>
                <a:gd name="T32" fmla="*/ 514112144 w 513"/>
                <a:gd name="T33" fmla="*/ 40322501 h 52"/>
                <a:gd name="T34" fmla="*/ 544354024 w 513"/>
                <a:gd name="T35" fmla="*/ 30241879 h 52"/>
                <a:gd name="T36" fmla="*/ 574595903 w 513"/>
                <a:gd name="T37" fmla="*/ 50403123 h 52"/>
                <a:gd name="T38" fmla="*/ 604837782 w 513"/>
                <a:gd name="T39" fmla="*/ 80645001 h 52"/>
                <a:gd name="T40" fmla="*/ 635079661 w 513"/>
                <a:gd name="T41" fmla="*/ 100806245 h 52"/>
                <a:gd name="T42" fmla="*/ 665321540 w 513"/>
                <a:gd name="T43" fmla="*/ 70564379 h 52"/>
                <a:gd name="T44" fmla="*/ 695563419 w 513"/>
                <a:gd name="T45" fmla="*/ 50403123 h 52"/>
                <a:gd name="T46" fmla="*/ 725805299 w 513"/>
                <a:gd name="T47" fmla="*/ 90725623 h 52"/>
                <a:gd name="T48" fmla="*/ 756047178 w 513"/>
                <a:gd name="T49" fmla="*/ 100806245 h 52"/>
                <a:gd name="T50" fmla="*/ 786289057 w 513"/>
                <a:gd name="T51" fmla="*/ 20161250 h 52"/>
                <a:gd name="T52" fmla="*/ 816530936 w 513"/>
                <a:gd name="T53" fmla="*/ 60483757 h 52"/>
                <a:gd name="T54" fmla="*/ 849293964 w 513"/>
                <a:gd name="T55" fmla="*/ 60483757 h 52"/>
                <a:gd name="T56" fmla="*/ 879535843 w 513"/>
                <a:gd name="T57" fmla="*/ 70564379 h 52"/>
                <a:gd name="T58" fmla="*/ 909777722 w 513"/>
                <a:gd name="T59" fmla="*/ 40322501 h 52"/>
                <a:gd name="T60" fmla="*/ 940019602 w 513"/>
                <a:gd name="T61" fmla="*/ 40322501 h 52"/>
                <a:gd name="T62" fmla="*/ 970261481 w 513"/>
                <a:gd name="T63" fmla="*/ 50403123 h 52"/>
                <a:gd name="T64" fmla="*/ 1000503360 w 513"/>
                <a:gd name="T65" fmla="*/ 110886892 h 52"/>
                <a:gd name="T66" fmla="*/ 1030745239 w 513"/>
                <a:gd name="T67" fmla="*/ 40322501 h 52"/>
                <a:gd name="T68" fmla="*/ 1060987118 w 513"/>
                <a:gd name="T69" fmla="*/ 60483757 h 52"/>
                <a:gd name="T70" fmla="*/ 1091228998 w 513"/>
                <a:gd name="T71" fmla="*/ 70564379 h 52"/>
                <a:gd name="T72" fmla="*/ 1121470877 w 513"/>
                <a:gd name="T73" fmla="*/ 50403123 h 52"/>
                <a:gd name="T74" fmla="*/ 1151712756 w 513"/>
                <a:gd name="T75" fmla="*/ 40322501 h 52"/>
                <a:gd name="T76" fmla="*/ 1181954635 w 513"/>
                <a:gd name="T77" fmla="*/ 50403123 h 52"/>
                <a:gd name="T78" fmla="*/ 1212196514 w 513"/>
                <a:gd name="T79" fmla="*/ 131048136 h 52"/>
                <a:gd name="T80" fmla="*/ 1242438393 w 513"/>
                <a:gd name="T81" fmla="*/ 80645001 h 52"/>
                <a:gd name="T82" fmla="*/ 1272680273 w 513"/>
                <a:gd name="T83" fmla="*/ 30241879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52"/>
                <a:gd name="T128" fmla="*/ 513 w 513"/>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52">
                  <a:moveTo>
                    <a:pt x="0" y="40"/>
                  </a:moveTo>
                  <a:lnTo>
                    <a:pt x="8" y="28"/>
                  </a:lnTo>
                  <a:lnTo>
                    <a:pt x="12" y="20"/>
                  </a:lnTo>
                  <a:lnTo>
                    <a:pt x="16" y="16"/>
                  </a:lnTo>
                  <a:lnTo>
                    <a:pt x="20" y="16"/>
                  </a:lnTo>
                  <a:lnTo>
                    <a:pt x="24" y="24"/>
                  </a:lnTo>
                  <a:lnTo>
                    <a:pt x="28" y="36"/>
                  </a:lnTo>
                  <a:lnTo>
                    <a:pt x="32" y="44"/>
                  </a:lnTo>
                  <a:lnTo>
                    <a:pt x="36" y="44"/>
                  </a:lnTo>
                  <a:lnTo>
                    <a:pt x="40" y="40"/>
                  </a:lnTo>
                  <a:lnTo>
                    <a:pt x="44" y="28"/>
                  </a:lnTo>
                  <a:lnTo>
                    <a:pt x="48" y="16"/>
                  </a:lnTo>
                  <a:lnTo>
                    <a:pt x="52" y="8"/>
                  </a:lnTo>
                  <a:lnTo>
                    <a:pt x="56" y="8"/>
                  </a:lnTo>
                  <a:lnTo>
                    <a:pt x="60" y="16"/>
                  </a:lnTo>
                  <a:lnTo>
                    <a:pt x="64" y="36"/>
                  </a:lnTo>
                  <a:lnTo>
                    <a:pt x="68" y="52"/>
                  </a:lnTo>
                  <a:lnTo>
                    <a:pt x="72" y="52"/>
                  </a:lnTo>
                  <a:lnTo>
                    <a:pt x="76" y="44"/>
                  </a:lnTo>
                  <a:lnTo>
                    <a:pt x="80" y="32"/>
                  </a:lnTo>
                  <a:lnTo>
                    <a:pt x="84" y="24"/>
                  </a:lnTo>
                  <a:lnTo>
                    <a:pt x="88" y="24"/>
                  </a:lnTo>
                  <a:lnTo>
                    <a:pt x="92" y="28"/>
                  </a:lnTo>
                  <a:lnTo>
                    <a:pt x="96" y="24"/>
                  </a:lnTo>
                  <a:lnTo>
                    <a:pt x="100" y="16"/>
                  </a:lnTo>
                  <a:lnTo>
                    <a:pt x="104" y="12"/>
                  </a:lnTo>
                  <a:lnTo>
                    <a:pt x="108" y="8"/>
                  </a:lnTo>
                  <a:lnTo>
                    <a:pt x="112" y="16"/>
                  </a:lnTo>
                  <a:lnTo>
                    <a:pt x="116" y="24"/>
                  </a:lnTo>
                  <a:lnTo>
                    <a:pt x="120" y="24"/>
                  </a:lnTo>
                  <a:lnTo>
                    <a:pt x="124" y="16"/>
                  </a:lnTo>
                  <a:lnTo>
                    <a:pt x="128" y="12"/>
                  </a:lnTo>
                  <a:lnTo>
                    <a:pt x="132" y="4"/>
                  </a:lnTo>
                  <a:lnTo>
                    <a:pt x="136" y="0"/>
                  </a:lnTo>
                  <a:lnTo>
                    <a:pt x="140" y="4"/>
                  </a:lnTo>
                  <a:lnTo>
                    <a:pt x="144" y="8"/>
                  </a:lnTo>
                  <a:lnTo>
                    <a:pt x="148" y="20"/>
                  </a:lnTo>
                  <a:lnTo>
                    <a:pt x="152" y="24"/>
                  </a:lnTo>
                  <a:lnTo>
                    <a:pt x="156" y="32"/>
                  </a:lnTo>
                  <a:lnTo>
                    <a:pt x="160" y="36"/>
                  </a:lnTo>
                  <a:lnTo>
                    <a:pt x="164" y="36"/>
                  </a:lnTo>
                  <a:lnTo>
                    <a:pt x="168" y="32"/>
                  </a:lnTo>
                  <a:lnTo>
                    <a:pt x="172" y="32"/>
                  </a:lnTo>
                  <a:lnTo>
                    <a:pt x="176" y="28"/>
                  </a:lnTo>
                  <a:lnTo>
                    <a:pt x="180" y="32"/>
                  </a:lnTo>
                  <a:lnTo>
                    <a:pt x="184" y="36"/>
                  </a:lnTo>
                  <a:lnTo>
                    <a:pt x="188" y="32"/>
                  </a:lnTo>
                  <a:lnTo>
                    <a:pt x="192" y="28"/>
                  </a:lnTo>
                  <a:lnTo>
                    <a:pt x="196" y="20"/>
                  </a:lnTo>
                  <a:lnTo>
                    <a:pt x="200" y="16"/>
                  </a:lnTo>
                  <a:lnTo>
                    <a:pt x="204" y="16"/>
                  </a:lnTo>
                  <a:lnTo>
                    <a:pt x="208" y="16"/>
                  </a:lnTo>
                  <a:lnTo>
                    <a:pt x="212" y="12"/>
                  </a:lnTo>
                  <a:lnTo>
                    <a:pt x="216" y="12"/>
                  </a:lnTo>
                  <a:lnTo>
                    <a:pt x="220" y="16"/>
                  </a:lnTo>
                  <a:lnTo>
                    <a:pt x="224" y="20"/>
                  </a:lnTo>
                  <a:lnTo>
                    <a:pt x="228" y="20"/>
                  </a:lnTo>
                  <a:lnTo>
                    <a:pt x="232" y="20"/>
                  </a:lnTo>
                  <a:lnTo>
                    <a:pt x="236" y="24"/>
                  </a:lnTo>
                  <a:lnTo>
                    <a:pt x="240" y="32"/>
                  </a:lnTo>
                  <a:lnTo>
                    <a:pt x="244" y="36"/>
                  </a:lnTo>
                  <a:lnTo>
                    <a:pt x="248" y="36"/>
                  </a:lnTo>
                  <a:lnTo>
                    <a:pt x="252" y="40"/>
                  </a:lnTo>
                  <a:lnTo>
                    <a:pt x="256" y="40"/>
                  </a:lnTo>
                  <a:lnTo>
                    <a:pt x="260" y="36"/>
                  </a:lnTo>
                  <a:lnTo>
                    <a:pt x="264" y="28"/>
                  </a:lnTo>
                  <a:lnTo>
                    <a:pt x="268" y="20"/>
                  </a:lnTo>
                  <a:lnTo>
                    <a:pt x="272" y="20"/>
                  </a:lnTo>
                  <a:lnTo>
                    <a:pt x="276" y="20"/>
                  </a:lnTo>
                  <a:lnTo>
                    <a:pt x="280" y="20"/>
                  </a:lnTo>
                  <a:lnTo>
                    <a:pt x="284" y="24"/>
                  </a:lnTo>
                  <a:lnTo>
                    <a:pt x="288" y="36"/>
                  </a:lnTo>
                  <a:lnTo>
                    <a:pt x="292" y="40"/>
                  </a:lnTo>
                  <a:lnTo>
                    <a:pt x="296" y="44"/>
                  </a:lnTo>
                  <a:lnTo>
                    <a:pt x="300" y="40"/>
                  </a:lnTo>
                  <a:lnTo>
                    <a:pt x="304" y="28"/>
                  </a:lnTo>
                  <a:lnTo>
                    <a:pt x="308" y="16"/>
                  </a:lnTo>
                  <a:lnTo>
                    <a:pt x="312" y="8"/>
                  </a:lnTo>
                  <a:lnTo>
                    <a:pt x="316" y="8"/>
                  </a:lnTo>
                  <a:lnTo>
                    <a:pt x="320" y="20"/>
                  </a:lnTo>
                  <a:lnTo>
                    <a:pt x="324" y="24"/>
                  </a:lnTo>
                  <a:lnTo>
                    <a:pt x="329" y="28"/>
                  </a:lnTo>
                  <a:lnTo>
                    <a:pt x="333" y="28"/>
                  </a:lnTo>
                  <a:lnTo>
                    <a:pt x="337" y="24"/>
                  </a:lnTo>
                  <a:lnTo>
                    <a:pt x="341" y="24"/>
                  </a:lnTo>
                  <a:lnTo>
                    <a:pt x="345" y="28"/>
                  </a:lnTo>
                  <a:lnTo>
                    <a:pt x="349" y="28"/>
                  </a:lnTo>
                  <a:lnTo>
                    <a:pt x="353" y="28"/>
                  </a:lnTo>
                  <a:lnTo>
                    <a:pt x="357" y="20"/>
                  </a:lnTo>
                  <a:lnTo>
                    <a:pt x="361" y="16"/>
                  </a:lnTo>
                  <a:lnTo>
                    <a:pt x="365" y="16"/>
                  </a:lnTo>
                  <a:lnTo>
                    <a:pt x="369" y="16"/>
                  </a:lnTo>
                  <a:lnTo>
                    <a:pt x="373" y="16"/>
                  </a:lnTo>
                  <a:lnTo>
                    <a:pt x="377" y="8"/>
                  </a:lnTo>
                  <a:lnTo>
                    <a:pt x="381" y="8"/>
                  </a:lnTo>
                  <a:lnTo>
                    <a:pt x="385" y="20"/>
                  </a:lnTo>
                  <a:lnTo>
                    <a:pt x="389" y="36"/>
                  </a:lnTo>
                  <a:lnTo>
                    <a:pt x="393" y="48"/>
                  </a:lnTo>
                  <a:lnTo>
                    <a:pt x="397" y="44"/>
                  </a:lnTo>
                  <a:lnTo>
                    <a:pt x="401" y="32"/>
                  </a:lnTo>
                  <a:lnTo>
                    <a:pt x="405" y="20"/>
                  </a:lnTo>
                  <a:lnTo>
                    <a:pt x="409" y="16"/>
                  </a:lnTo>
                  <a:lnTo>
                    <a:pt x="413" y="16"/>
                  </a:lnTo>
                  <a:lnTo>
                    <a:pt x="417" y="16"/>
                  </a:lnTo>
                  <a:lnTo>
                    <a:pt x="421" y="24"/>
                  </a:lnTo>
                  <a:lnTo>
                    <a:pt x="425" y="32"/>
                  </a:lnTo>
                  <a:lnTo>
                    <a:pt x="429" y="32"/>
                  </a:lnTo>
                  <a:lnTo>
                    <a:pt x="433" y="28"/>
                  </a:lnTo>
                  <a:lnTo>
                    <a:pt x="437" y="20"/>
                  </a:lnTo>
                  <a:lnTo>
                    <a:pt x="441" y="20"/>
                  </a:lnTo>
                  <a:lnTo>
                    <a:pt x="445" y="20"/>
                  </a:lnTo>
                  <a:lnTo>
                    <a:pt x="449" y="24"/>
                  </a:lnTo>
                  <a:lnTo>
                    <a:pt x="453" y="20"/>
                  </a:lnTo>
                  <a:lnTo>
                    <a:pt x="457" y="16"/>
                  </a:lnTo>
                  <a:lnTo>
                    <a:pt x="461" y="8"/>
                  </a:lnTo>
                  <a:lnTo>
                    <a:pt x="465" y="12"/>
                  </a:lnTo>
                  <a:lnTo>
                    <a:pt x="469" y="20"/>
                  </a:lnTo>
                  <a:lnTo>
                    <a:pt x="473" y="28"/>
                  </a:lnTo>
                  <a:lnTo>
                    <a:pt x="477" y="44"/>
                  </a:lnTo>
                  <a:lnTo>
                    <a:pt x="481" y="52"/>
                  </a:lnTo>
                  <a:lnTo>
                    <a:pt x="485" y="48"/>
                  </a:lnTo>
                  <a:lnTo>
                    <a:pt x="489" y="40"/>
                  </a:lnTo>
                  <a:lnTo>
                    <a:pt x="493" y="32"/>
                  </a:lnTo>
                  <a:lnTo>
                    <a:pt x="497" y="24"/>
                  </a:lnTo>
                  <a:lnTo>
                    <a:pt x="501" y="16"/>
                  </a:lnTo>
                  <a:lnTo>
                    <a:pt x="505" y="12"/>
                  </a:lnTo>
                  <a:lnTo>
                    <a:pt x="509" y="8"/>
                  </a:lnTo>
                  <a:lnTo>
                    <a:pt x="513" y="8"/>
                  </a:lnTo>
                </a:path>
              </a:pathLst>
            </a:custGeom>
            <a:noFill/>
            <a:ln w="0">
              <a:solidFill>
                <a:srgbClr val="BFBF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50" name="Line 104"/>
            <p:cNvSpPr>
              <a:spLocks noChangeShapeType="1"/>
            </p:cNvSpPr>
            <p:nvPr/>
          </p:nvSpPr>
          <p:spPr bwMode="auto">
            <a:xfrm>
              <a:off x="6450013" y="1893888"/>
              <a:ext cx="12700" cy="6350"/>
            </a:xfrm>
            <a:prstGeom prst="line">
              <a:avLst/>
            </a:prstGeom>
            <a:noFill/>
            <a:ln w="0">
              <a:solidFill>
                <a:srgbClr val="BFBF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51" name="Freeform 105"/>
            <p:cNvSpPr>
              <a:spLocks/>
            </p:cNvSpPr>
            <p:nvPr/>
          </p:nvSpPr>
          <p:spPr bwMode="auto">
            <a:xfrm>
              <a:off x="4829175" y="1239838"/>
              <a:ext cx="806450" cy="1314450"/>
            </a:xfrm>
            <a:custGeom>
              <a:avLst/>
              <a:gdLst>
                <a:gd name="T0" fmla="*/ 20161251 w 508"/>
                <a:gd name="T1" fmla="*/ 937498245 h 828"/>
                <a:gd name="T2" fmla="*/ 50403125 w 508"/>
                <a:gd name="T3" fmla="*/ 332660626 h 828"/>
                <a:gd name="T4" fmla="*/ 80645005 w 508"/>
                <a:gd name="T5" fmla="*/ 80645001 h 828"/>
                <a:gd name="T6" fmla="*/ 110886898 w 508"/>
                <a:gd name="T7" fmla="*/ 100806245 h 828"/>
                <a:gd name="T8" fmla="*/ 141128766 w 508"/>
                <a:gd name="T9" fmla="*/ 776208095 h 828"/>
                <a:gd name="T10" fmla="*/ 171370633 w 508"/>
                <a:gd name="T11" fmla="*/ 1008062600 h 828"/>
                <a:gd name="T12" fmla="*/ 201612501 w 508"/>
                <a:gd name="T13" fmla="*/ 1189513796 h 828"/>
                <a:gd name="T14" fmla="*/ 231854419 w 508"/>
                <a:gd name="T15" fmla="*/ 1149191308 h 828"/>
                <a:gd name="T16" fmla="*/ 262096286 w 508"/>
                <a:gd name="T17" fmla="*/ 917337001 h 828"/>
                <a:gd name="T18" fmla="*/ 292338154 w 508"/>
                <a:gd name="T19" fmla="*/ 1159271930 h 828"/>
                <a:gd name="T20" fmla="*/ 322580022 w 508"/>
                <a:gd name="T21" fmla="*/ 1582658055 h 828"/>
                <a:gd name="T22" fmla="*/ 352821889 w 508"/>
                <a:gd name="T23" fmla="*/ 1854835247 h 828"/>
                <a:gd name="T24" fmla="*/ 383063757 w 508"/>
                <a:gd name="T25" fmla="*/ 2086689553 h 828"/>
                <a:gd name="T26" fmla="*/ 413305625 w 508"/>
                <a:gd name="T27" fmla="*/ 1703625916 h 828"/>
                <a:gd name="T28" fmla="*/ 443547592 w 508"/>
                <a:gd name="T29" fmla="*/ 1461690591 h 828"/>
                <a:gd name="T30" fmla="*/ 473789460 w 508"/>
                <a:gd name="T31" fmla="*/ 1471771213 h 828"/>
                <a:gd name="T32" fmla="*/ 504031327 w 508"/>
                <a:gd name="T33" fmla="*/ 1612899921 h 828"/>
                <a:gd name="T34" fmla="*/ 534273195 w 508"/>
                <a:gd name="T35" fmla="*/ 1653222409 h 828"/>
                <a:gd name="T36" fmla="*/ 564515063 w 508"/>
                <a:gd name="T37" fmla="*/ 1461690591 h 828"/>
                <a:gd name="T38" fmla="*/ 594756931 w 508"/>
                <a:gd name="T39" fmla="*/ 907256379 h 828"/>
                <a:gd name="T40" fmla="*/ 624998798 w 508"/>
                <a:gd name="T41" fmla="*/ 1078626954 h 828"/>
                <a:gd name="T42" fmla="*/ 655240666 w 508"/>
                <a:gd name="T43" fmla="*/ 1552416189 h 828"/>
                <a:gd name="T44" fmla="*/ 685482534 w 508"/>
                <a:gd name="T45" fmla="*/ 1512093701 h 828"/>
                <a:gd name="T46" fmla="*/ 715724401 w 508"/>
                <a:gd name="T47" fmla="*/ 1028223844 h 828"/>
                <a:gd name="T48" fmla="*/ 745966269 w 508"/>
                <a:gd name="T49" fmla="*/ 735885606 h 828"/>
                <a:gd name="T50" fmla="*/ 776208137 w 508"/>
                <a:gd name="T51" fmla="*/ 665321252 h 828"/>
                <a:gd name="T52" fmla="*/ 806450005 w 508"/>
                <a:gd name="T53" fmla="*/ 987901356 h 828"/>
                <a:gd name="T54" fmla="*/ 836692071 w 508"/>
                <a:gd name="T55" fmla="*/ 907256379 h 828"/>
                <a:gd name="T56" fmla="*/ 866933939 w 508"/>
                <a:gd name="T57" fmla="*/ 493950678 h 828"/>
                <a:gd name="T58" fmla="*/ 897175806 w 508"/>
                <a:gd name="T59" fmla="*/ 322580004 h 828"/>
                <a:gd name="T60" fmla="*/ 927417674 w 508"/>
                <a:gd name="T61" fmla="*/ 322580004 h 828"/>
                <a:gd name="T62" fmla="*/ 957659542 w 508"/>
                <a:gd name="T63" fmla="*/ 372983114 h 828"/>
                <a:gd name="T64" fmla="*/ 987901409 w 508"/>
                <a:gd name="T65" fmla="*/ 544353788 h 828"/>
                <a:gd name="T66" fmla="*/ 1018143277 w 508"/>
                <a:gd name="T67" fmla="*/ 332660626 h 828"/>
                <a:gd name="T68" fmla="*/ 1048385145 w 508"/>
                <a:gd name="T69" fmla="*/ 262096272 h 828"/>
                <a:gd name="T70" fmla="*/ 1078627013 w 508"/>
                <a:gd name="T71" fmla="*/ 1048385088 h 828"/>
                <a:gd name="T72" fmla="*/ 1108868880 w 508"/>
                <a:gd name="T73" fmla="*/ 776208095 h 828"/>
                <a:gd name="T74" fmla="*/ 1139110748 w 508"/>
                <a:gd name="T75" fmla="*/ 443547568 h 828"/>
                <a:gd name="T76" fmla="*/ 1169352616 w 508"/>
                <a:gd name="T77" fmla="*/ 735885606 h 828"/>
                <a:gd name="T78" fmla="*/ 1199594484 w 508"/>
                <a:gd name="T79" fmla="*/ 957659490 h 828"/>
                <a:gd name="T80" fmla="*/ 1229836351 w 508"/>
                <a:gd name="T81" fmla="*/ 1149191308 h 828"/>
                <a:gd name="T82" fmla="*/ 1260078219 w 508"/>
                <a:gd name="T83" fmla="*/ 1502013079 h 8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828"/>
                <a:gd name="T128" fmla="*/ 508 w 508"/>
                <a:gd name="T129" fmla="*/ 828 h 8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828">
                  <a:moveTo>
                    <a:pt x="0" y="428"/>
                  </a:moveTo>
                  <a:lnTo>
                    <a:pt x="4" y="424"/>
                  </a:lnTo>
                  <a:lnTo>
                    <a:pt x="8" y="372"/>
                  </a:lnTo>
                  <a:lnTo>
                    <a:pt x="12" y="284"/>
                  </a:lnTo>
                  <a:lnTo>
                    <a:pt x="16" y="200"/>
                  </a:lnTo>
                  <a:lnTo>
                    <a:pt x="20" y="132"/>
                  </a:lnTo>
                  <a:lnTo>
                    <a:pt x="24" y="88"/>
                  </a:lnTo>
                  <a:lnTo>
                    <a:pt x="28" y="56"/>
                  </a:lnTo>
                  <a:lnTo>
                    <a:pt x="32" y="32"/>
                  </a:lnTo>
                  <a:lnTo>
                    <a:pt x="36" y="8"/>
                  </a:lnTo>
                  <a:lnTo>
                    <a:pt x="40" y="0"/>
                  </a:lnTo>
                  <a:lnTo>
                    <a:pt x="44" y="40"/>
                  </a:lnTo>
                  <a:lnTo>
                    <a:pt x="48" y="120"/>
                  </a:lnTo>
                  <a:lnTo>
                    <a:pt x="52" y="224"/>
                  </a:lnTo>
                  <a:lnTo>
                    <a:pt x="56" y="308"/>
                  </a:lnTo>
                  <a:lnTo>
                    <a:pt x="60" y="352"/>
                  </a:lnTo>
                  <a:lnTo>
                    <a:pt x="64" y="372"/>
                  </a:lnTo>
                  <a:lnTo>
                    <a:pt x="68" y="400"/>
                  </a:lnTo>
                  <a:lnTo>
                    <a:pt x="72" y="440"/>
                  </a:lnTo>
                  <a:lnTo>
                    <a:pt x="76" y="472"/>
                  </a:lnTo>
                  <a:lnTo>
                    <a:pt x="80" y="472"/>
                  </a:lnTo>
                  <a:lnTo>
                    <a:pt x="84" y="460"/>
                  </a:lnTo>
                  <a:lnTo>
                    <a:pt x="88" y="456"/>
                  </a:lnTo>
                  <a:lnTo>
                    <a:pt x="92" y="456"/>
                  </a:lnTo>
                  <a:lnTo>
                    <a:pt x="96" y="444"/>
                  </a:lnTo>
                  <a:lnTo>
                    <a:pt x="100" y="404"/>
                  </a:lnTo>
                  <a:lnTo>
                    <a:pt x="104" y="364"/>
                  </a:lnTo>
                  <a:lnTo>
                    <a:pt x="108" y="352"/>
                  </a:lnTo>
                  <a:lnTo>
                    <a:pt x="112" y="388"/>
                  </a:lnTo>
                  <a:lnTo>
                    <a:pt x="116" y="460"/>
                  </a:lnTo>
                  <a:lnTo>
                    <a:pt x="120" y="536"/>
                  </a:lnTo>
                  <a:lnTo>
                    <a:pt x="124" y="596"/>
                  </a:lnTo>
                  <a:lnTo>
                    <a:pt x="128" y="628"/>
                  </a:lnTo>
                  <a:lnTo>
                    <a:pt x="132" y="652"/>
                  </a:lnTo>
                  <a:lnTo>
                    <a:pt x="136" y="688"/>
                  </a:lnTo>
                  <a:lnTo>
                    <a:pt x="140" y="736"/>
                  </a:lnTo>
                  <a:lnTo>
                    <a:pt x="144" y="788"/>
                  </a:lnTo>
                  <a:lnTo>
                    <a:pt x="148" y="824"/>
                  </a:lnTo>
                  <a:lnTo>
                    <a:pt x="152" y="828"/>
                  </a:lnTo>
                  <a:lnTo>
                    <a:pt x="156" y="796"/>
                  </a:lnTo>
                  <a:lnTo>
                    <a:pt x="160" y="740"/>
                  </a:lnTo>
                  <a:lnTo>
                    <a:pt x="164" y="676"/>
                  </a:lnTo>
                  <a:lnTo>
                    <a:pt x="168" y="632"/>
                  </a:lnTo>
                  <a:lnTo>
                    <a:pt x="172" y="600"/>
                  </a:lnTo>
                  <a:lnTo>
                    <a:pt x="176" y="580"/>
                  </a:lnTo>
                  <a:lnTo>
                    <a:pt x="180" y="572"/>
                  </a:lnTo>
                  <a:lnTo>
                    <a:pt x="184" y="572"/>
                  </a:lnTo>
                  <a:lnTo>
                    <a:pt x="188" y="584"/>
                  </a:lnTo>
                  <a:lnTo>
                    <a:pt x="192" y="612"/>
                  </a:lnTo>
                  <a:lnTo>
                    <a:pt x="196" y="636"/>
                  </a:lnTo>
                  <a:lnTo>
                    <a:pt x="200" y="640"/>
                  </a:lnTo>
                  <a:lnTo>
                    <a:pt x="204" y="640"/>
                  </a:lnTo>
                  <a:lnTo>
                    <a:pt x="208" y="648"/>
                  </a:lnTo>
                  <a:lnTo>
                    <a:pt x="212" y="656"/>
                  </a:lnTo>
                  <a:lnTo>
                    <a:pt x="216" y="656"/>
                  </a:lnTo>
                  <a:lnTo>
                    <a:pt x="220" y="636"/>
                  </a:lnTo>
                  <a:lnTo>
                    <a:pt x="224" y="580"/>
                  </a:lnTo>
                  <a:lnTo>
                    <a:pt x="228" y="504"/>
                  </a:lnTo>
                  <a:lnTo>
                    <a:pt x="232" y="424"/>
                  </a:lnTo>
                  <a:lnTo>
                    <a:pt x="236" y="360"/>
                  </a:lnTo>
                  <a:lnTo>
                    <a:pt x="240" y="332"/>
                  </a:lnTo>
                  <a:lnTo>
                    <a:pt x="244" y="360"/>
                  </a:lnTo>
                  <a:lnTo>
                    <a:pt x="248" y="428"/>
                  </a:lnTo>
                  <a:lnTo>
                    <a:pt x="252" y="508"/>
                  </a:lnTo>
                  <a:lnTo>
                    <a:pt x="256" y="572"/>
                  </a:lnTo>
                  <a:lnTo>
                    <a:pt x="260" y="616"/>
                  </a:lnTo>
                  <a:lnTo>
                    <a:pt x="264" y="640"/>
                  </a:lnTo>
                  <a:lnTo>
                    <a:pt x="268" y="640"/>
                  </a:lnTo>
                  <a:lnTo>
                    <a:pt x="272" y="600"/>
                  </a:lnTo>
                  <a:lnTo>
                    <a:pt x="276" y="536"/>
                  </a:lnTo>
                  <a:lnTo>
                    <a:pt x="280" y="464"/>
                  </a:lnTo>
                  <a:lnTo>
                    <a:pt x="284" y="408"/>
                  </a:lnTo>
                  <a:lnTo>
                    <a:pt x="288" y="364"/>
                  </a:lnTo>
                  <a:lnTo>
                    <a:pt x="292" y="328"/>
                  </a:lnTo>
                  <a:lnTo>
                    <a:pt x="296" y="292"/>
                  </a:lnTo>
                  <a:lnTo>
                    <a:pt x="300" y="264"/>
                  </a:lnTo>
                  <a:lnTo>
                    <a:pt x="304" y="248"/>
                  </a:lnTo>
                  <a:lnTo>
                    <a:pt x="308" y="264"/>
                  </a:lnTo>
                  <a:lnTo>
                    <a:pt x="312" y="304"/>
                  </a:lnTo>
                  <a:lnTo>
                    <a:pt x="316" y="352"/>
                  </a:lnTo>
                  <a:lnTo>
                    <a:pt x="320" y="392"/>
                  </a:lnTo>
                  <a:lnTo>
                    <a:pt x="324" y="408"/>
                  </a:lnTo>
                  <a:lnTo>
                    <a:pt x="328" y="396"/>
                  </a:lnTo>
                  <a:lnTo>
                    <a:pt x="332" y="360"/>
                  </a:lnTo>
                  <a:lnTo>
                    <a:pt x="336" y="304"/>
                  </a:lnTo>
                  <a:lnTo>
                    <a:pt x="340" y="248"/>
                  </a:lnTo>
                  <a:lnTo>
                    <a:pt x="344" y="196"/>
                  </a:lnTo>
                  <a:lnTo>
                    <a:pt x="348" y="160"/>
                  </a:lnTo>
                  <a:lnTo>
                    <a:pt x="352" y="136"/>
                  </a:lnTo>
                  <a:lnTo>
                    <a:pt x="356" y="128"/>
                  </a:lnTo>
                  <a:lnTo>
                    <a:pt x="360" y="132"/>
                  </a:lnTo>
                  <a:lnTo>
                    <a:pt x="364" y="132"/>
                  </a:lnTo>
                  <a:lnTo>
                    <a:pt x="368" y="128"/>
                  </a:lnTo>
                  <a:lnTo>
                    <a:pt x="372" y="124"/>
                  </a:lnTo>
                  <a:lnTo>
                    <a:pt x="376" y="128"/>
                  </a:lnTo>
                  <a:lnTo>
                    <a:pt x="380" y="148"/>
                  </a:lnTo>
                  <a:lnTo>
                    <a:pt x="384" y="176"/>
                  </a:lnTo>
                  <a:lnTo>
                    <a:pt x="388" y="200"/>
                  </a:lnTo>
                  <a:lnTo>
                    <a:pt x="392" y="216"/>
                  </a:lnTo>
                  <a:lnTo>
                    <a:pt x="396" y="208"/>
                  </a:lnTo>
                  <a:lnTo>
                    <a:pt x="400" y="184"/>
                  </a:lnTo>
                  <a:lnTo>
                    <a:pt x="404" y="132"/>
                  </a:lnTo>
                  <a:lnTo>
                    <a:pt x="408" y="80"/>
                  </a:lnTo>
                  <a:lnTo>
                    <a:pt x="412" y="60"/>
                  </a:lnTo>
                  <a:lnTo>
                    <a:pt x="416" y="104"/>
                  </a:lnTo>
                  <a:lnTo>
                    <a:pt x="420" y="208"/>
                  </a:lnTo>
                  <a:lnTo>
                    <a:pt x="424" y="328"/>
                  </a:lnTo>
                  <a:lnTo>
                    <a:pt x="428" y="416"/>
                  </a:lnTo>
                  <a:lnTo>
                    <a:pt x="432" y="436"/>
                  </a:lnTo>
                  <a:lnTo>
                    <a:pt x="436" y="388"/>
                  </a:lnTo>
                  <a:lnTo>
                    <a:pt x="440" y="308"/>
                  </a:lnTo>
                  <a:lnTo>
                    <a:pt x="444" y="232"/>
                  </a:lnTo>
                  <a:lnTo>
                    <a:pt x="448" y="180"/>
                  </a:lnTo>
                  <a:lnTo>
                    <a:pt x="452" y="176"/>
                  </a:lnTo>
                  <a:lnTo>
                    <a:pt x="456" y="204"/>
                  </a:lnTo>
                  <a:lnTo>
                    <a:pt x="460" y="252"/>
                  </a:lnTo>
                  <a:lnTo>
                    <a:pt x="464" y="292"/>
                  </a:lnTo>
                  <a:lnTo>
                    <a:pt x="468" y="320"/>
                  </a:lnTo>
                  <a:lnTo>
                    <a:pt x="472" y="348"/>
                  </a:lnTo>
                  <a:lnTo>
                    <a:pt x="476" y="380"/>
                  </a:lnTo>
                  <a:lnTo>
                    <a:pt x="480" y="412"/>
                  </a:lnTo>
                  <a:lnTo>
                    <a:pt x="484" y="432"/>
                  </a:lnTo>
                  <a:lnTo>
                    <a:pt x="488" y="456"/>
                  </a:lnTo>
                  <a:lnTo>
                    <a:pt x="492" y="492"/>
                  </a:lnTo>
                  <a:lnTo>
                    <a:pt x="496" y="540"/>
                  </a:lnTo>
                  <a:lnTo>
                    <a:pt x="500" y="596"/>
                  </a:lnTo>
                  <a:lnTo>
                    <a:pt x="504" y="644"/>
                  </a:lnTo>
                  <a:lnTo>
                    <a:pt x="508" y="672"/>
                  </a:lnTo>
                </a:path>
              </a:pathLst>
            </a:custGeom>
            <a:noFill/>
            <a:ln w="0">
              <a:solidFill>
                <a:srgbClr val="3F3F3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52" name="Freeform 106"/>
            <p:cNvSpPr>
              <a:spLocks/>
            </p:cNvSpPr>
            <p:nvPr/>
          </p:nvSpPr>
          <p:spPr bwMode="auto">
            <a:xfrm>
              <a:off x="5635625" y="1608138"/>
              <a:ext cx="814388" cy="971550"/>
            </a:xfrm>
            <a:custGeom>
              <a:avLst/>
              <a:gdLst>
                <a:gd name="T0" fmla="*/ 30241892 w 513"/>
                <a:gd name="T1" fmla="*/ 1149191188 h 612"/>
                <a:gd name="T2" fmla="*/ 60483783 w 513"/>
                <a:gd name="T3" fmla="*/ 1411287334 h 612"/>
                <a:gd name="T4" fmla="*/ 90725662 w 513"/>
                <a:gd name="T5" fmla="*/ 1078626842 h 612"/>
                <a:gd name="T6" fmla="*/ 120967566 w 513"/>
                <a:gd name="T7" fmla="*/ 403224938 h 612"/>
                <a:gd name="T8" fmla="*/ 151209445 w 513"/>
                <a:gd name="T9" fmla="*/ 504031247 h 612"/>
                <a:gd name="T10" fmla="*/ 181451325 w 513"/>
                <a:gd name="T11" fmla="*/ 403224938 h 612"/>
                <a:gd name="T12" fmla="*/ 211693253 w 513"/>
                <a:gd name="T13" fmla="*/ 50403117 h 612"/>
                <a:gd name="T14" fmla="*/ 241935133 w 513"/>
                <a:gd name="T15" fmla="*/ 252015624 h 612"/>
                <a:gd name="T16" fmla="*/ 272177012 w 513"/>
                <a:gd name="T17" fmla="*/ 443547521 h 612"/>
                <a:gd name="T18" fmla="*/ 302418891 w 513"/>
                <a:gd name="T19" fmla="*/ 443547521 h 612"/>
                <a:gd name="T20" fmla="*/ 332660770 w 513"/>
                <a:gd name="T21" fmla="*/ 433466901 h 612"/>
                <a:gd name="T22" fmla="*/ 362902649 w 513"/>
                <a:gd name="T23" fmla="*/ 937498148 h 612"/>
                <a:gd name="T24" fmla="*/ 393144528 w 513"/>
                <a:gd name="T25" fmla="*/ 1401206713 h 612"/>
                <a:gd name="T26" fmla="*/ 423386507 w 513"/>
                <a:gd name="T27" fmla="*/ 1249997398 h 612"/>
                <a:gd name="T28" fmla="*/ 453628386 w 513"/>
                <a:gd name="T29" fmla="*/ 756046772 h 612"/>
                <a:gd name="T30" fmla="*/ 483870265 w 513"/>
                <a:gd name="T31" fmla="*/ 594756836 h 612"/>
                <a:gd name="T32" fmla="*/ 514112144 w 513"/>
                <a:gd name="T33" fmla="*/ 695563046 h 612"/>
                <a:gd name="T34" fmla="*/ 544354024 w 513"/>
                <a:gd name="T35" fmla="*/ 1048384979 h 612"/>
                <a:gd name="T36" fmla="*/ 574595903 w 513"/>
                <a:gd name="T37" fmla="*/ 1522174165 h 612"/>
                <a:gd name="T38" fmla="*/ 604837782 w 513"/>
                <a:gd name="T39" fmla="*/ 1330642366 h 612"/>
                <a:gd name="T40" fmla="*/ 635079661 w 513"/>
                <a:gd name="T41" fmla="*/ 937498148 h 612"/>
                <a:gd name="T42" fmla="*/ 665321540 w 513"/>
                <a:gd name="T43" fmla="*/ 846772559 h 612"/>
                <a:gd name="T44" fmla="*/ 695563419 w 513"/>
                <a:gd name="T45" fmla="*/ 826611119 h 612"/>
                <a:gd name="T46" fmla="*/ 725805299 w 513"/>
                <a:gd name="T47" fmla="*/ 735885530 h 612"/>
                <a:gd name="T48" fmla="*/ 756047178 w 513"/>
                <a:gd name="T49" fmla="*/ 332660592 h 612"/>
                <a:gd name="T50" fmla="*/ 786289057 w 513"/>
                <a:gd name="T51" fmla="*/ 262096245 h 612"/>
                <a:gd name="T52" fmla="*/ 816530936 w 513"/>
                <a:gd name="T53" fmla="*/ 423386280 h 612"/>
                <a:gd name="T54" fmla="*/ 849293964 w 513"/>
                <a:gd name="T55" fmla="*/ 352821833 h 612"/>
                <a:gd name="T56" fmla="*/ 879535843 w 513"/>
                <a:gd name="T57" fmla="*/ 695563046 h 612"/>
                <a:gd name="T58" fmla="*/ 909777722 w 513"/>
                <a:gd name="T59" fmla="*/ 665321183 h 612"/>
                <a:gd name="T60" fmla="*/ 940019602 w 513"/>
                <a:gd name="T61" fmla="*/ 705643667 h 612"/>
                <a:gd name="T62" fmla="*/ 970261481 w 513"/>
                <a:gd name="T63" fmla="*/ 514111868 h 612"/>
                <a:gd name="T64" fmla="*/ 1000503360 w 513"/>
                <a:gd name="T65" fmla="*/ 463708763 h 612"/>
                <a:gd name="T66" fmla="*/ 1030745239 w 513"/>
                <a:gd name="T67" fmla="*/ 675401804 h 612"/>
                <a:gd name="T68" fmla="*/ 1060987118 w 513"/>
                <a:gd name="T69" fmla="*/ 877014422 h 612"/>
                <a:gd name="T70" fmla="*/ 1091228998 w 513"/>
                <a:gd name="T71" fmla="*/ 705643667 h 612"/>
                <a:gd name="T72" fmla="*/ 1121470877 w 513"/>
                <a:gd name="T73" fmla="*/ 211693140 h 612"/>
                <a:gd name="T74" fmla="*/ 1151712756 w 513"/>
                <a:gd name="T75" fmla="*/ 594756836 h 612"/>
                <a:gd name="T76" fmla="*/ 1181954635 w 513"/>
                <a:gd name="T77" fmla="*/ 937498148 h 612"/>
                <a:gd name="T78" fmla="*/ 1212196514 w 513"/>
                <a:gd name="T79" fmla="*/ 917336906 h 612"/>
                <a:gd name="T80" fmla="*/ 1242438393 w 513"/>
                <a:gd name="T81" fmla="*/ 231854382 h 612"/>
                <a:gd name="T82" fmla="*/ 1272680273 w 513"/>
                <a:gd name="T83" fmla="*/ 0 h 6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612"/>
                <a:gd name="T128" fmla="*/ 513 w 513"/>
                <a:gd name="T129" fmla="*/ 612 h 6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612">
                  <a:moveTo>
                    <a:pt x="0" y="440"/>
                  </a:moveTo>
                  <a:lnTo>
                    <a:pt x="8" y="448"/>
                  </a:lnTo>
                  <a:lnTo>
                    <a:pt x="12" y="456"/>
                  </a:lnTo>
                  <a:lnTo>
                    <a:pt x="16" y="484"/>
                  </a:lnTo>
                  <a:lnTo>
                    <a:pt x="20" y="528"/>
                  </a:lnTo>
                  <a:lnTo>
                    <a:pt x="24" y="560"/>
                  </a:lnTo>
                  <a:lnTo>
                    <a:pt x="28" y="556"/>
                  </a:lnTo>
                  <a:lnTo>
                    <a:pt x="32" y="508"/>
                  </a:lnTo>
                  <a:lnTo>
                    <a:pt x="36" y="428"/>
                  </a:lnTo>
                  <a:lnTo>
                    <a:pt x="40" y="328"/>
                  </a:lnTo>
                  <a:lnTo>
                    <a:pt x="44" y="232"/>
                  </a:lnTo>
                  <a:lnTo>
                    <a:pt x="48" y="160"/>
                  </a:lnTo>
                  <a:lnTo>
                    <a:pt x="52" y="132"/>
                  </a:lnTo>
                  <a:lnTo>
                    <a:pt x="56" y="152"/>
                  </a:lnTo>
                  <a:lnTo>
                    <a:pt x="60" y="200"/>
                  </a:lnTo>
                  <a:lnTo>
                    <a:pt x="64" y="236"/>
                  </a:lnTo>
                  <a:lnTo>
                    <a:pt x="68" y="224"/>
                  </a:lnTo>
                  <a:lnTo>
                    <a:pt x="72" y="160"/>
                  </a:lnTo>
                  <a:lnTo>
                    <a:pt x="76" y="76"/>
                  </a:lnTo>
                  <a:lnTo>
                    <a:pt x="80" y="20"/>
                  </a:lnTo>
                  <a:lnTo>
                    <a:pt x="84" y="20"/>
                  </a:lnTo>
                  <a:lnTo>
                    <a:pt x="88" y="52"/>
                  </a:lnTo>
                  <a:lnTo>
                    <a:pt x="92" y="84"/>
                  </a:lnTo>
                  <a:lnTo>
                    <a:pt x="96" y="100"/>
                  </a:lnTo>
                  <a:lnTo>
                    <a:pt x="100" y="104"/>
                  </a:lnTo>
                  <a:lnTo>
                    <a:pt x="104" y="128"/>
                  </a:lnTo>
                  <a:lnTo>
                    <a:pt x="108" y="176"/>
                  </a:lnTo>
                  <a:lnTo>
                    <a:pt x="112" y="220"/>
                  </a:lnTo>
                  <a:lnTo>
                    <a:pt x="116" y="220"/>
                  </a:lnTo>
                  <a:lnTo>
                    <a:pt x="120" y="176"/>
                  </a:lnTo>
                  <a:lnTo>
                    <a:pt x="124" y="128"/>
                  </a:lnTo>
                  <a:lnTo>
                    <a:pt x="128" y="124"/>
                  </a:lnTo>
                  <a:lnTo>
                    <a:pt x="132" y="172"/>
                  </a:lnTo>
                  <a:lnTo>
                    <a:pt x="136" y="248"/>
                  </a:lnTo>
                  <a:lnTo>
                    <a:pt x="140" y="316"/>
                  </a:lnTo>
                  <a:lnTo>
                    <a:pt x="144" y="372"/>
                  </a:lnTo>
                  <a:lnTo>
                    <a:pt x="148" y="420"/>
                  </a:lnTo>
                  <a:lnTo>
                    <a:pt x="152" y="484"/>
                  </a:lnTo>
                  <a:lnTo>
                    <a:pt x="156" y="556"/>
                  </a:lnTo>
                  <a:lnTo>
                    <a:pt x="160" y="592"/>
                  </a:lnTo>
                  <a:lnTo>
                    <a:pt x="164" y="568"/>
                  </a:lnTo>
                  <a:lnTo>
                    <a:pt x="168" y="496"/>
                  </a:lnTo>
                  <a:lnTo>
                    <a:pt x="172" y="412"/>
                  </a:lnTo>
                  <a:lnTo>
                    <a:pt x="176" y="340"/>
                  </a:lnTo>
                  <a:lnTo>
                    <a:pt x="180" y="300"/>
                  </a:lnTo>
                  <a:lnTo>
                    <a:pt x="184" y="276"/>
                  </a:lnTo>
                  <a:lnTo>
                    <a:pt x="188" y="252"/>
                  </a:lnTo>
                  <a:lnTo>
                    <a:pt x="192" y="236"/>
                  </a:lnTo>
                  <a:lnTo>
                    <a:pt x="196" y="236"/>
                  </a:lnTo>
                  <a:lnTo>
                    <a:pt x="200" y="248"/>
                  </a:lnTo>
                  <a:lnTo>
                    <a:pt x="204" y="276"/>
                  </a:lnTo>
                  <a:lnTo>
                    <a:pt x="208" y="312"/>
                  </a:lnTo>
                  <a:lnTo>
                    <a:pt x="212" y="356"/>
                  </a:lnTo>
                  <a:lnTo>
                    <a:pt x="216" y="416"/>
                  </a:lnTo>
                  <a:lnTo>
                    <a:pt x="220" y="488"/>
                  </a:lnTo>
                  <a:lnTo>
                    <a:pt x="224" y="556"/>
                  </a:lnTo>
                  <a:lnTo>
                    <a:pt x="228" y="604"/>
                  </a:lnTo>
                  <a:lnTo>
                    <a:pt x="232" y="612"/>
                  </a:lnTo>
                  <a:lnTo>
                    <a:pt x="236" y="584"/>
                  </a:lnTo>
                  <a:lnTo>
                    <a:pt x="240" y="528"/>
                  </a:lnTo>
                  <a:lnTo>
                    <a:pt x="244" y="464"/>
                  </a:lnTo>
                  <a:lnTo>
                    <a:pt x="248" y="408"/>
                  </a:lnTo>
                  <a:lnTo>
                    <a:pt x="252" y="372"/>
                  </a:lnTo>
                  <a:lnTo>
                    <a:pt x="256" y="352"/>
                  </a:lnTo>
                  <a:lnTo>
                    <a:pt x="260" y="344"/>
                  </a:lnTo>
                  <a:lnTo>
                    <a:pt x="264" y="336"/>
                  </a:lnTo>
                  <a:lnTo>
                    <a:pt x="268" y="328"/>
                  </a:lnTo>
                  <a:lnTo>
                    <a:pt x="272" y="328"/>
                  </a:lnTo>
                  <a:lnTo>
                    <a:pt x="276" y="328"/>
                  </a:lnTo>
                  <a:lnTo>
                    <a:pt x="280" y="320"/>
                  </a:lnTo>
                  <a:lnTo>
                    <a:pt x="284" y="308"/>
                  </a:lnTo>
                  <a:lnTo>
                    <a:pt x="288" y="292"/>
                  </a:lnTo>
                  <a:lnTo>
                    <a:pt x="292" y="260"/>
                  </a:lnTo>
                  <a:lnTo>
                    <a:pt x="296" y="208"/>
                  </a:lnTo>
                  <a:lnTo>
                    <a:pt x="300" y="132"/>
                  </a:lnTo>
                  <a:lnTo>
                    <a:pt x="304" y="80"/>
                  </a:lnTo>
                  <a:lnTo>
                    <a:pt x="308" y="72"/>
                  </a:lnTo>
                  <a:lnTo>
                    <a:pt x="312" y="104"/>
                  </a:lnTo>
                  <a:lnTo>
                    <a:pt x="316" y="152"/>
                  </a:lnTo>
                  <a:lnTo>
                    <a:pt x="320" y="176"/>
                  </a:lnTo>
                  <a:lnTo>
                    <a:pt x="324" y="168"/>
                  </a:lnTo>
                  <a:lnTo>
                    <a:pt x="329" y="144"/>
                  </a:lnTo>
                  <a:lnTo>
                    <a:pt x="333" y="128"/>
                  </a:lnTo>
                  <a:lnTo>
                    <a:pt x="337" y="140"/>
                  </a:lnTo>
                  <a:lnTo>
                    <a:pt x="341" y="180"/>
                  </a:lnTo>
                  <a:lnTo>
                    <a:pt x="345" y="236"/>
                  </a:lnTo>
                  <a:lnTo>
                    <a:pt x="349" y="276"/>
                  </a:lnTo>
                  <a:lnTo>
                    <a:pt x="353" y="284"/>
                  </a:lnTo>
                  <a:lnTo>
                    <a:pt x="357" y="272"/>
                  </a:lnTo>
                  <a:lnTo>
                    <a:pt x="361" y="264"/>
                  </a:lnTo>
                  <a:lnTo>
                    <a:pt x="365" y="272"/>
                  </a:lnTo>
                  <a:lnTo>
                    <a:pt x="369" y="284"/>
                  </a:lnTo>
                  <a:lnTo>
                    <a:pt x="373" y="280"/>
                  </a:lnTo>
                  <a:lnTo>
                    <a:pt x="377" y="256"/>
                  </a:lnTo>
                  <a:lnTo>
                    <a:pt x="381" y="224"/>
                  </a:lnTo>
                  <a:lnTo>
                    <a:pt x="385" y="204"/>
                  </a:lnTo>
                  <a:lnTo>
                    <a:pt x="389" y="196"/>
                  </a:lnTo>
                  <a:lnTo>
                    <a:pt x="393" y="188"/>
                  </a:lnTo>
                  <a:lnTo>
                    <a:pt x="397" y="184"/>
                  </a:lnTo>
                  <a:lnTo>
                    <a:pt x="401" y="196"/>
                  </a:lnTo>
                  <a:lnTo>
                    <a:pt x="405" y="228"/>
                  </a:lnTo>
                  <a:lnTo>
                    <a:pt x="409" y="268"/>
                  </a:lnTo>
                  <a:lnTo>
                    <a:pt x="413" y="308"/>
                  </a:lnTo>
                  <a:lnTo>
                    <a:pt x="417" y="336"/>
                  </a:lnTo>
                  <a:lnTo>
                    <a:pt x="421" y="348"/>
                  </a:lnTo>
                  <a:lnTo>
                    <a:pt x="425" y="344"/>
                  </a:lnTo>
                  <a:lnTo>
                    <a:pt x="429" y="324"/>
                  </a:lnTo>
                  <a:lnTo>
                    <a:pt x="433" y="280"/>
                  </a:lnTo>
                  <a:lnTo>
                    <a:pt x="437" y="208"/>
                  </a:lnTo>
                  <a:lnTo>
                    <a:pt x="441" y="128"/>
                  </a:lnTo>
                  <a:lnTo>
                    <a:pt x="445" y="84"/>
                  </a:lnTo>
                  <a:lnTo>
                    <a:pt x="449" y="96"/>
                  </a:lnTo>
                  <a:lnTo>
                    <a:pt x="453" y="156"/>
                  </a:lnTo>
                  <a:lnTo>
                    <a:pt x="457" y="236"/>
                  </a:lnTo>
                  <a:lnTo>
                    <a:pt x="461" y="304"/>
                  </a:lnTo>
                  <a:lnTo>
                    <a:pt x="465" y="348"/>
                  </a:lnTo>
                  <a:lnTo>
                    <a:pt x="469" y="372"/>
                  </a:lnTo>
                  <a:lnTo>
                    <a:pt x="473" y="388"/>
                  </a:lnTo>
                  <a:lnTo>
                    <a:pt x="477" y="396"/>
                  </a:lnTo>
                  <a:lnTo>
                    <a:pt x="481" y="364"/>
                  </a:lnTo>
                  <a:lnTo>
                    <a:pt x="485" y="288"/>
                  </a:lnTo>
                  <a:lnTo>
                    <a:pt x="489" y="184"/>
                  </a:lnTo>
                  <a:lnTo>
                    <a:pt x="493" y="92"/>
                  </a:lnTo>
                  <a:lnTo>
                    <a:pt x="497" y="32"/>
                  </a:lnTo>
                  <a:lnTo>
                    <a:pt x="501" y="4"/>
                  </a:lnTo>
                  <a:lnTo>
                    <a:pt x="505" y="0"/>
                  </a:lnTo>
                  <a:lnTo>
                    <a:pt x="509" y="24"/>
                  </a:lnTo>
                  <a:lnTo>
                    <a:pt x="513" y="64"/>
                  </a:lnTo>
                </a:path>
              </a:pathLst>
            </a:custGeom>
            <a:noFill/>
            <a:ln w="0">
              <a:solidFill>
                <a:srgbClr val="3F3F3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53" name="Line 107"/>
            <p:cNvSpPr>
              <a:spLocks noChangeShapeType="1"/>
            </p:cNvSpPr>
            <p:nvPr/>
          </p:nvSpPr>
          <p:spPr bwMode="auto">
            <a:xfrm>
              <a:off x="6450013" y="1709738"/>
              <a:ext cx="12700" cy="114300"/>
            </a:xfrm>
            <a:prstGeom prst="line">
              <a:avLst/>
            </a:prstGeom>
            <a:noFill/>
            <a:ln w="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54" name="Freeform 108"/>
            <p:cNvSpPr>
              <a:spLocks/>
            </p:cNvSpPr>
            <p:nvPr/>
          </p:nvSpPr>
          <p:spPr bwMode="auto">
            <a:xfrm>
              <a:off x="4829175" y="1138238"/>
              <a:ext cx="806450" cy="1504950"/>
            </a:xfrm>
            <a:custGeom>
              <a:avLst/>
              <a:gdLst>
                <a:gd name="T0" fmla="*/ 20161251 w 508"/>
                <a:gd name="T1" fmla="*/ 987901392 h 948"/>
                <a:gd name="T2" fmla="*/ 50403125 w 508"/>
                <a:gd name="T3" fmla="*/ 403224995 h 948"/>
                <a:gd name="T4" fmla="*/ 80645005 w 508"/>
                <a:gd name="T5" fmla="*/ 10080626 h 948"/>
                <a:gd name="T6" fmla="*/ 110886898 w 508"/>
                <a:gd name="T7" fmla="*/ 171370630 h 948"/>
                <a:gd name="T8" fmla="*/ 141128766 w 508"/>
                <a:gd name="T9" fmla="*/ 856853301 h 948"/>
                <a:gd name="T10" fmla="*/ 171370633 w 508"/>
                <a:gd name="T11" fmla="*/ 1290320065 h 948"/>
                <a:gd name="T12" fmla="*/ 201612501 w 508"/>
                <a:gd name="T13" fmla="*/ 1270158820 h 948"/>
                <a:gd name="T14" fmla="*/ 231854419 w 508"/>
                <a:gd name="T15" fmla="*/ 1219755708 h 948"/>
                <a:gd name="T16" fmla="*/ 262096286 w 508"/>
                <a:gd name="T17" fmla="*/ 1038304504 h 948"/>
                <a:gd name="T18" fmla="*/ 292338154 w 508"/>
                <a:gd name="T19" fmla="*/ 1471771268 h 948"/>
                <a:gd name="T20" fmla="*/ 322580022 w 508"/>
                <a:gd name="T21" fmla="*/ 1925399673 h 948"/>
                <a:gd name="T22" fmla="*/ 352821889 w 508"/>
                <a:gd name="T23" fmla="*/ 2147483647 h 948"/>
                <a:gd name="T24" fmla="*/ 383063757 w 508"/>
                <a:gd name="T25" fmla="*/ 2147483647 h 948"/>
                <a:gd name="T26" fmla="*/ 413305625 w 508"/>
                <a:gd name="T27" fmla="*/ 1975802785 h 948"/>
                <a:gd name="T28" fmla="*/ 443547592 w 508"/>
                <a:gd name="T29" fmla="*/ 1481851890 h 948"/>
                <a:gd name="T30" fmla="*/ 473789460 w 508"/>
                <a:gd name="T31" fmla="*/ 1552416247 h 948"/>
                <a:gd name="T32" fmla="*/ 504031327 w 508"/>
                <a:gd name="T33" fmla="*/ 1885077183 h 948"/>
                <a:gd name="T34" fmla="*/ 534273195 w 508"/>
                <a:gd name="T35" fmla="*/ 2026205897 h 948"/>
                <a:gd name="T36" fmla="*/ 564515063 w 508"/>
                <a:gd name="T37" fmla="*/ 1653222471 h 948"/>
                <a:gd name="T38" fmla="*/ 594756931 w 508"/>
                <a:gd name="T39" fmla="*/ 967740148 h 948"/>
                <a:gd name="T40" fmla="*/ 624998798 w 508"/>
                <a:gd name="T41" fmla="*/ 1320561932 h 948"/>
                <a:gd name="T42" fmla="*/ 655240666 w 508"/>
                <a:gd name="T43" fmla="*/ 1743948470 h 948"/>
                <a:gd name="T44" fmla="*/ 685482534 w 508"/>
                <a:gd name="T45" fmla="*/ 1864915938 h 948"/>
                <a:gd name="T46" fmla="*/ 715724401 w 508"/>
                <a:gd name="T47" fmla="*/ 1451610023 h 948"/>
                <a:gd name="T48" fmla="*/ 745966269 w 508"/>
                <a:gd name="T49" fmla="*/ 927417658 h 948"/>
                <a:gd name="T50" fmla="*/ 776208137 w 508"/>
                <a:gd name="T51" fmla="*/ 645160032 h 948"/>
                <a:gd name="T52" fmla="*/ 806450005 w 508"/>
                <a:gd name="T53" fmla="*/ 987901392 h 948"/>
                <a:gd name="T54" fmla="*/ 836692071 w 508"/>
                <a:gd name="T55" fmla="*/ 846772679 h 948"/>
                <a:gd name="T56" fmla="*/ 866933939 w 508"/>
                <a:gd name="T57" fmla="*/ 423386339 h 948"/>
                <a:gd name="T58" fmla="*/ 897175806 w 508"/>
                <a:gd name="T59" fmla="*/ 342741261 h 948"/>
                <a:gd name="T60" fmla="*/ 927417674 w 508"/>
                <a:gd name="T61" fmla="*/ 352821883 h 948"/>
                <a:gd name="T62" fmla="*/ 957659542 w 508"/>
                <a:gd name="T63" fmla="*/ 635079410 h 948"/>
                <a:gd name="T64" fmla="*/ 987901409 w 508"/>
                <a:gd name="T65" fmla="*/ 796369368 h 948"/>
                <a:gd name="T66" fmla="*/ 1018143277 w 508"/>
                <a:gd name="T67" fmla="*/ 393144373 h 948"/>
                <a:gd name="T68" fmla="*/ 1048385145 w 508"/>
                <a:gd name="T69" fmla="*/ 514111941 h 948"/>
                <a:gd name="T70" fmla="*/ 1078627013 w 508"/>
                <a:gd name="T71" fmla="*/ 1260078197 h 948"/>
                <a:gd name="T72" fmla="*/ 1108868880 w 508"/>
                <a:gd name="T73" fmla="*/ 866933924 h 948"/>
                <a:gd name="T74" fmla="*/ 1139110748 w 508"/>
                <a:gd name="T75" fmla="*/ 483870074 h 948"/>
                <a:gd name="T76" fmla="*/ 1169352616 w 508"/>
                <a:gd name="T77" fmla="*/ 725805012 h 948"/>
                <a:gd name="T78" fmla="*/ 1199594484 w 508"/>
                <a:gd name="T79" fmla="*/ 1088707616 h 948"/>
                <a:gd name="T80" fmla="*/ 1229836351 w 508"/>
                <a:gd name="T81" fmla="*/ 1340723177 h 948"/>
                <a:gd name="T82" fmla="*/ 1260078219 w 508"/>
                <a:gd name="T83" fmla="*/ 2076609009 h 9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948"/>
                <a:gd name="T128" fmla="*/ 508 w 508"/>
                <a:gd name="T129" fmla="*/ 948 h 9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948">
                  <a:moveTo>
                    <a:pt x="0" y="492"/>
                  </a:moveTo>
                  <a:lnTo>
                    <a:pt x="4" y="468"/>
                  </a:lnTo>
                  <a:lnTo>
                    <a:pt x="8" y="392"/>
                  </a:lnTo>
                  <a:lnTo>
                    <a:pt x="12" y="308"/>
                  </a:lnTo>
                  <a:lnTo>
                    <a:pt x="16" y="232"/>
                  </a:lnTo>
                  <a:lnTo>
                    <a:pt x="20" y="160"/>
                  </a:lnTo>
                  <a:lnTo>
                    <a:pt x="24" y="96"/>
                  </a:lnTo>
                  <a:lnTo>
                    <a:pt x="28" y="40"/>
                  </a:lnTo>
                  <a:lnTo>
                    <a:pt x="32" y="4"/>
                  </a:lnTo>
                  <a:lnTo>
                    <a:pt x="36" y="0"/>
                  </a:lnTo>
                  <a:lnTo>
                    <a:pt x="40" y="20"/>
                  </a:lnTo>
                  <a:lnTo>
                    <a:pt x="44" y="68"/>
                  </a:lnTo>
                  <a:lnTo>
                    <a:pt x="48" y="148"/>
                  </a:lnTo>
                  <a:lnTo>
                    <a:pt x="52" y="244"/>
                  </a:lnTo>
                  <a:lnTo>
                    <a:pt x="56" y="340"/>
                  </a:lnTo>
                  <a:lnTo>
                    <a:pt x="60" y="416"/>
                  </a:lnTo>
                  <a:lnTo>
                    <a:pt x="64" y="472"/>
                  </a:lnTo>
                  <a:lnTo>
                    <a:pt x="68" y="512"/>
                  </a:lnTo>
                  <a:lnTo>
                    <a:pt x="72" y="536"/>
                  </a:lnTo>
                  <a:lnTo>
                    <a:pt x="76" y="532"/>
                  </a:lnTo>
                  <a:lnTo>
                    <a:pt x="80" y="504"/>
                  </a:lnTo>
                  <a:lnTo>
                    <a:pt x="84" y="488"/>
                  </a:lnTo>
                  <a:lnTo>
                    <a:pt x="88" y="484"/>
                  </a:lnTo>
                  <a:lnTo>
                    <a:pt x="92" y="484"/>
                  </a:lnTo>
                  <a:lnTo>
                    <a:pt x="96" y="464"/>
                  </a:lnTo>
                  <a:lnTo>
                    <a:pt x="100" y="432"/>
                  </a:lnTo>
                  <a:lnTo>
                    <a:pt x="104" y="412"/>
                  </a:lnTo>
                  <a:lnTo>
                    <a:pt x="108" y="436"/>
                  </a:lnTo>
                  <a:lnTo>
                    <a:pt x="112" y="496"/>
                  </a:lnTo>
                  <a:lnTo>
                    <a:pt x="116" y="584"/>
                  </a:lnTo>
                  <a:lnTo>
                    <a:pt x="120" y="664"/>
                  </a:lnTo>
                  <a:lnTo>
                    <a:pt x="124" y="720"/>
                  </a:lnTo>
                  <a:lnTo>
                    <a:pt x="128" y="764"/>
                  </a:lnTo>
                  <a:lnTo>
                    <a:pt x="132" y="804"/>
                  </a:lnTo>
                  <a:lnTo>
                    <a:pt x="136" y="844"/>
                  </a:lnTo>
                  <a:lnTo>
                    <a:pt x="140" y="880"/>
                  </a:lnTo>
                  <a:lnTo>
                    <a:pt x="144" y="908"/>
                  </a:lnTo>
                  <a:lnTo>
                    <a:pt x="148" y="936"/>
                  </a:lnTo>
                  <a:lnTo>
                    <a:pt x="152" y="948"/>
                  </a:lnTo>
                  <a:lnTo>
                    <a:pt x="156" y="924"/>
                  </a:lnTo>
                  <a:lnTo>
                    <a:pt x="160" y="864"/>
                  </a:lnTo>
                  <a:lnTo>
                    <a:pt x="164" y="784"/>
                  </a:lnTo>
                  <a:lnTo>
                    <a:pt x="168" y="700"/>
                  </a:lnTo>
                  <a:lnTo>
                    <a:pt x="172" y="632"/>
                  </a:lnTo>
                  <a:lnTo>
                    <a:pt x="176" y="588"/>
                  </a:lnTo>
                  <a:lnTo>
                    <a:pt x="180" y="572"/>
                  </a:lnTo>
                  <a:lnTo>
                    <a:pt x="184" y="580"/>
                  </a:lnTo>
                  <a:lnTo>
                    <a:pt x="188" y="616"/>
                  </a:lnTo>
                  <a:lnTo>
                    <a:pt x="192" y="660"/>
                  </a:lnTo>
                  <a:lnTo>
                    <a:pt x="196" y="708"/>
                  </a:lnTo>
                  <a:lnTo>
                    <a:pt x="200" y="748"/>
                  </a:lnTo>
                  <a:lnTo>
                    <a:pt x="204" y="780"/>
                  </a:lnTo>
                  <a:lnTo>
                    <a:pt x="208" y="800"/>
                  </a:lnTo>
                  <a:lnTo>
                    <a:pt x="212" y="804"/>
                  </a:lnTo>
                  <a:lnTo>
                    <a:pt x="216" y="792"/>
                  </a:lnTo>
                  <a:lnTo>
                    <a:pt x="220" y="744"/>
                  </a:lnTo>
                  <a:lnTo>
                    <a:pt x="224" y="656"/>
                  </a:lnTo>
                  <a:lnTo>
                    <a:pt x="228" y="544"/>
                  </a:lnTo>
                  <a:lnTo>
                    <a:pt x="232" y="448"/>
                  </a:lnTo>
                  <a:lnTo>
                    <a:pt x="236" y="384"/>
                  </a:lnTo>
                  <a:lnTo>
                    <a:pt x="240" y="384"/>
                  </a:lnTo>
                  <a:lnTo>
                    <a:pt x="244" y="440"/>
                  </a:lnTo>
                  <a:lnTo>
                    <a:pt x="248" y="524"/>
                  </a:lnTo>
                  <a:lnTo>
                    <a:pt x="252" y="600"/>
                  </a:lnTo>
                  <a:lnTo>
                    <a:pt x="256" y="652"/>
                  </a:lnTo>
                  <a:lnTo>
                    <a:pt x="260" y="692"/>
                  </a:lnTo>
                  <a:lnTo>
                    <a:pt x="264" y="728"/>
                  </a:lnTo>
                  <a:lnTo>
                    <a:pt x="268" y="748"/>
                  </a:lnTo>
                  <a:lnTo>
                    <a:pt x="272" y="740"/>
                  </a:lnTo>
                  <a:lnTo>
                    <a:pt x="276" y="704"/>
                  </a:lnTo>
                  <a:lnTo>
                    <a:pt x="280" y="640"/>
                  </a:lnTo>
                  <a:lnTo>
                    <a:pt x="284" y="576"/>
                  </a:lnTo>
                  <a:lnTo>
                    <a:pt x="288" y="508"/>
                  </a:lnTo>
                  <a:lnTo>
                    <a:pt x="292" y="436"/>
                  </a:lnTo>
                  <a:lnTo>
                    <a:pt x="296" y="368"/>
                  </a:lnTo>
                  <a:lnTo>
                    <a:pt x="300" y="304"/>
                  </a:lnTo>
                  <a:lnTo>
                    <a:pt x="304" y="260"/>
                  </a:lnTo>
                  <a:lnTo>
                    <a:pt x="308" y="256"/>
                  </a:lnTo>
                  <a:lnTo>
                    <a:pt x="312" y="288"/>
                  </a:lnTo>
                  <a:lnTo>
                    <a:pt x="316" y="340"/>
                  </a:lnTo>
                  <a:lnTo>
                    <a:pt x="320" y="392"/>
                  </a:lnTo>
                  <a:lnTo>
                    <a:pt x="324" y="416"/>
                  </a:lnTo>
                  <a:lnTo>
                    <a:pt x="328" y="396"/>
                  </a:lnTo>
                  <a:lnTo>
                    <a:pt x="332" y="336"/>
                  </a:lnTo>
                  <a:lnTo>
                    <a:pt x="336" y="268"/>
                  </a:lnTo>
                  <a:lnTo>
                    <a:pt x="340" y="208"/>
                  </a:lnTo>
                  <a:lnTo>
                    <a:pt x="344" y="168"/>
                  </a:lnTo>
                  <a:lnTo>
                    <a:pt x="348" y="148"/>
                  </a:lnTo>
                  <a:lnTo>
                    <a:pt x="352" y="140"/>
                  </a:lnTo>
                  <a:lnTo>
                    <a:pt x="356" y="136"/>
                  </a:lnTo>
                  <a:lnTo>
                    <a:pt x="360" y="128"/>
                  </a:lnTo>
                  <a:lnTo>
                    <a:pt x="364" y="128"/>
                  </a:lnTo>
                  <a:lnTo>
                    <a:pt x="368" y="140"/>
                  </a:lnTo>
                  <a:lnTo>
                    <a:pt x="372" y="164"/>
                  </a:lnTo>
                  <a:lnTo>
                    <a:pt x="376" y="204"/>
                  </a:lnTo>
                  <a:lnTo>
                    <a:pt x="380" y="252"/>
                  </a:lnTo>
                  <a:lnTo>
                    <a:pt x="384" y="292"/>
                  </a:lnTo>
                  <a:lnTo>
                    <a:pt x="388" y="316"/>
                  </a:lnTo>
                  <a:lnTo>
                    <a:pt x="392" y="316"/>
                  </a:lnTo>
                  <a:lnTo>
                    <a:pt x="396" y="280"/>
                  </a:lnTo>
                  <a:lnTo>
                    <a:pt x="400" y="220"/>
                  </a:lnTo>
                  <a:lnTo>
                    <a:pt x="404" y="156"/>
                  </a:lnTo>
                  <a:lnTo>
                    <a:pt x="408" y="116"/>
                  </a:lnTo>
                  <a:lnTo>
                    <a:pt x="412" y="128"/>
                  </a:lnTo>
                  <a:lnTo>
                    <a:pt x="416" y="204"/>
                  </a:lnTo>
                  <a:lnTo>
                    <a:pt x="420" y="316"/>
                  </a:lnTo>
                  <a:lnTo>
                    <a:pt x="424" y="432"/>
                  </a:lnTo>
                  <a:lnTo>
                    <a:pt x="428" y="500"/>
                  </a:lnTo>
                  <a:lnTo>
                    <a:pt x="432" y="500"/>
                  </a:lnTo>
                  <a:lnTo>
                    <a:pt x="436" y="436"/>
                  </a:lnTo>
                  <a:lnTo>
                    <a:pt x="440" y="344"/>
                  </a:lnTo>
                  <a:lnTo>
                    <a:pt x="444" y="256"/>
                  </a:lnTo>
                  <a:lnTo>
                    <a:pt x="448" y="204"/>
                  </a:lnTo>
                  <a:lnTo>
                    <a:pt x="452" y="192"/>
                  </a:lnTo>
                  <a:lnTo>
                    <a:pt x="456" y="212"/>
                  </a:lnTo>
                  <a:lnTo>
                    <a:pt x="460" y="248"/>
                  </a:lnTo>
                  <a:lnTo>
                    <a:pt x="464" y="288"/>
                  </a:lnTo>
                  <a:lnTo>
                    <a:pt x="468" y="336"/>
                  </a:lnTo>
                  <a:lnTo>
                    <a:pt x="472" y="384"/>
                  </a:lnTo>
                  <a:lnTo>
                    <a:pt x="476" y="432"/>
                  </a:lnTo>
                  <a:lnTo>
                    <a:pt x="480" y="460"/>
                  </a:lnTo>
                  <a:lnTo>
                    <a:pt x="484" y="484"/>
                  </a:lnTo>
                  <a:lnTo>
                    <a:pt x="488" y="532"/>
                  </a:lnTo>
                  <a:lnTo>
                    <a:pt x="492" y="624"/>
                  </a:lnTo>
                  <a:lnTo>
                    <a:pt x="496" y="740"/>
                  </a:lnTo>
                  <a:lnTo>
                    <a:pt x="500" y="824"/>
                  </a:lnTo>
                  <a:lnTo>
                    <a:pt x="504" y="832"/>
                  </a:lnTo>
                  <a:lnTo>
                    <a:pt x="508" y="788"/>
                  </a:lnTo>
                </a:path>
              </a:pathLst>
            </a:custGeom>
            <a:noFill/>
            <a:ln w="0">
              <a:solidFill>
                <a:srgbClr val="0000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55" name="Freeform 109"/>
            <p:cNvSpPr>
              <a:spLocks/>
            </p:cNvSpPr>
            <p:nvPr/>
          </p:nvSpPr>
          <p:spPr bwMode="auto">
            <a:xfrm>
              <a:off x="5635625" y="1506538"/>
              <a:ext cx="814388" cy="1123950"/>
            </a:xfrm>
            <a:custGeom>
              <a:avLst/>
              <a:gdLst>
                <a:gd name="T0" fmla="*/ 30241892 w 513"/>
                <a:gd name="T1" fmla="*/ 1381045546 h 708"/>
                <a:gd name="T2" fmla="*/ 60483783 w 513"/>
                <a:gd name="T3" fmla="*/ 1673383967 h 708"/>
                <a:gd name="T4" fmla="*/ 90725662 w 513"/>
                <a:gd name="T5" fmla="*/ 1189513737 h 708"/>
                <a:gd name="T6" fmla="*/ 120967566 w 513"/>
                <a:gd name="T7" fmla="*/ 584676247 h 708"/>
                <a:gd name="T8" fmla="*/ 151209445 w 513"/>
                <a:gd name="T9" fmla="*/ 715724327 h 708"/>
                <a:gd name="T10" fmla="*/ 181451325 w 513"/>
                <a:gd name="T11" fmla="*/ 372983096 h 708"/>
                <a:gd name="T12" fmla="*/ 211693253 w 513"/>
                <a:gd name="T13" fmla="*/ 30241877 h 708"/>
                <a:gd name="T14" fmla="*/ 241935133 w 513"/>
                <a:gd name="T15" fmla="*/ 171370616 h 708"/>
                <a:gd name="T16" fmla="*/ 272177012 w 513"/>
                <a:gd name="T17" fmla="*/ 483870032 h 708"/>
                <a:gd name="T18" fmla="*/ 302418891 w 513"/>
                <a:gd name="T19" fmla="*/ 564515004 h 708"/>
                <a:gd name="T20" fmla="*/ 332660770 w 513"/>
                <a:gd name="T21" fmla="*/ 463708789 h 708"/>
                <a:gd name="T22" fmla="*/ 362902649 w 513"/>
                <a:gd name="T23" fmla="*/ 1018143171 h 708"/>
                <a:gd name="T24" fmla="*/ 393144528 w 513"/>
                <a:gd name="T25" fmla="*/ 1562496733 h 708"/>
                <a:gd name="T26" fmla="*/ 423386507 w 513"/>
                <a:gd name="T27" fmla="*/ 1471771139 h 708"/>
                <a:gd name="T28" fmla="*/ 453628386 w 513"/>
                <a:gd name="T29" fmla="*/ 1028223792 h 708"/>
                <a:gd name="T30" fmla="*/ 483870265 w 513"/>
                <a:gd name="T31" fmla="*/ 776208056 h 708"/>
                <a:gd name="T32" fmla="*/ 514112144 w 513"/>
                <a:gd name="T33" fmla="*/ 937498199 h 708"/>
                <a:gd name="T34" fmla="*/ 544354024 w 513"/>
                <a:gd name="T35" fmla="*/ 1381045546 h 708"/>
                <a:gd name="T36" fmla="*/ 574595903 w 513"/>
                <a:gd name="T37" fmla="*/ 1743948317 h 708"/>
                <a:gd name="T38" fmla="*/ 604837782 w 513"/>
                <a:gd name="T39" fmla="*/ 1723787074 h 708"/>
                <a:gd name="T40" fmla="*/ 635079661 w 513"/>
                <a:gd name="T41" fmla="*/ 1199594358 h 708"/>
                <a:gd name="T42" fmla="*/ 665321540 w 513"/>
                <a:gd name="T43" fmla="*/ 846772605 h 708"/>
                <a:gd name="T44" fmla="*/ 695563419 w 513"/>
                <a:gd name="T45" fmla="*/ 987901306 h 708"/>
                <a:gd name="T46" fmla="*/ 725805299 w 513"/>
                <a:gd name="T47" fmla="*/ 1108868765 h 708"/>
                <a:gd name="T48" fmla="*/ 756047178 w 513"/>
                <a:gd name="T49" fmla="*/ 302418745 h 708"/>
                <a:gd name="T50" fmla="*/ 786289057 w 513"/>
                <a:gd name="T51" fmla="*/ 60483754 h 708"/>
                <a:gd name="T52" fmla="*/ 816530936 w 513"/>
                <a:gd name="T53" fmla="*/ 473789410 h 708"/>
                <a:gd name="T54" fmla="*/ 849293964 w 513"/>
                <a:gd name="T55" fmla="*/ 655240597 h 708"/>
                <a:gd name="T56" fmla="*/ 879535843 w 513"/>
                <a:gd name="T57" fmla="*/ 877014469 h 708"/>
                <a:gd name="T58" fmla="*/ 909777722 w 513"/>
                <a:gd name="T59" fmla="*/ 796369299 h 708"/>
                <a:gd name="T60" fmla="*/ 940019602 w 513"/>
                <a:gd name="T61" fmla="*/ 967740063 h 708"/>
                <a:gd name="T62" fmla="*/ 970261481 w 513"/>
                <a:gd name="T63" fmla="*/ 927417577 h 708"/>
                <a:gd name="T64" fmla="*/ 1000503360 w 513"/>
                <a:gd name="T65" fmla="*/ 655240597 h 708"/>
                <a:gd name="T66" fmla="*/ 1030745239 w 513"/>
                <a:gd name="T67" fmla="*/ 806449920 h 708"/>
                <a:gd name="T68" fmla="*/ 1060987118 w 513"/>
                <a:gd name="T69" fmla="*/ 1078626900 h 708"/>
                <a:gd name="T70" fmla="*/ 1091228998 w 513"/>
                <a:gd name="T71" fmla="*/ 836691983 h 708"/>
                <a:gd name="T72" fmla="*/ 1121470877 w 513"/>
                <a:gd name="T73" fmla="*/ 423386302 h 708"/>
                <a:gd name="T74" fmla="*/ 1151712756 w 513"/>
                <a:gd name="T75" fmla="*/ 806449920 h 708"/>
                <a:gd name="T76" fmla="*/ 1181954635 w 513"/>
                <a:gd name="T77" fmla="*/ 1310481195 h 708"/>
                <a:gd name="T78" fmla="*/ 1212196514 w 513"/>
                <a:gd name="T79" fmla="*/ 1058465657 h 708"/>
                <a:gd name="T80" fmla="*/ 1242438393 w 513"/>
                <a:gd name="T81" fmla="*/ 231854394 h 708"/>
                <a:gd name="T82" fmla="*/ 1272680273 w 513"/>
                <a:gd name="T83" fmla="*/ 90725619 h 7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08"/>
                <a:gd name="T128" fmla="*/ 513 w 513"/>
                <a:gd name="T129" fmla="*/ 708 h 7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08">
                  <a:moveTo>
                    <a:pt x="0" y="556"/>
                  </a:moveTo>
                  <a:lnTo>
                    <a:pt x="8" y="528"/>
                  </a:lnTo>
                  <a:lnTo>
                    <a:pt x="12" y="548"/>
                  </a:lnTo>
                  <a:lnTo>
                    <a:pt x="16" y="600"/>
                  </a:lnTo>
                  <a:lnTo>
                    <a:pt x="20" y="648"/>
                  </a:lnTo>
                  <a:lnTo>
                    <a:pt x="24" y="664"/>
                  </a:lnTo>
                  <a:lnTo>
                    <a:pt x="28" y="632"/>
                  </a:lnTo>
                  <a:lnTo>
                    <a:pt x="32" y="564"/>
                  </a:lnTo>
                  <a:lnTo>
                    <a:pt x="36" y="472"/>
                  </a:lnTo>
                  <a:lnTo>
                    <a:pt x="40" y="376"/>
                  </a:lnTo>
                  <a:lnTo>
                    <a:pt x="44" y="288"/>
                  </a:lnTo>
                  <a:lnTo>
                    <a:pt x="48" y="232"/>
                  </a:lnTo>
                  <a:lnTo>
                    <a:pt x="52" y="220"/>
                  </a:lnTo>
                  <a:lnTo>
                    <a:pt x="56" y="248"/>
                  </a:lnTo>
                  <a:lnTo>
                    <a:pt x="60" y="284"/>
                  </a:lnTo>
                  <a:lnTo>
                    <a:pt x="64" y="288"/>
                  </a:lnTo>
                  <a:lnTo>
                    <a:pt x="68" y="236"/>
                  </a:lnTo>
                  <a:lnTo>
                    <a:pt x="72" y="148"/>
                  </a:lnTo>
                  <a:lnTo>
                    <a:pt x="76" y="68"/>
                  </a:lnTo>
                  <a:lnTo>
                    <a:pt x="80" y="20"/>
                  </a:lnTo>
                  <a:lnTo>
                    <a:pt x="84" y="12"/>
                  </a:lnTo>
                  <a:lnTo>
                    <a:pt x="88" y="36"/>
                  </a:lnTo>
                  <a:lnTo>
                    <a:pt x="92" y="56"/>
                  </a:lnTo>
                  <a:lnTo>
                    <a:pt x="96" y="68"/>
                  </a:lnTo>
                  <a:lnTo>
                    <a:pt x="100" y="84"/>
                  </a:lnTo>
                  <a:lnTo>
                    <a:pt x="104" y="128"/>
                  </a:lnTo>
                  <a:lnTo>
                    <a:pt x="108" y="192"/>
                  </a:lnTo>
                  <a:lnTo>
                    <a:pt x="112" y="252"/>
                  </a:lnTo>
                  <a:lnTo>
                    <a:pt x="116" y="264"/>
                  </a:lnTo>
                  <a:lnTo>
                    <a:pt x="120" y="224"/>
                  </a:lnTo>
                  <a:lnTo>
                    <a:pt x="124" y="168"/>
                  </a:lnTo>
                  <a:lnTo>
                    <a:pt x="128" y="152"/>
                  </a:lnTo>
                  <a:lnTo>
                    <a:pt x="132" y="184"/>
                  </a:lnTo>
                  <a:lnTo>
                    <a:pt x="136" y="252"/>
                  </a:lnTo>
                  <a:lnTo>
                    <a:pt x="140" y="328"/>
                  </a:lnTo>
                  <a:lnTo>
                    <a:pt x="144" y="404"/>
                  </a:lnTo>
                  <a:lnTo>
                    <a:pt x="148" y="480"/>
                  </a:lnTo>
                  <a:lnTo>
                    <a:pt x="152" y="556"/>
                  </a:lnTo>
                  <a:lnTo>
                    <a:pt x="156" y="620"/>
                  </a:lnTo>
                  <a:lnTo>
                    <a:pt x="160" y="648"/>
                  </a:lnTo>
                  <a:lnTo>
                    <a:pt x="164" y="632"/>
                  </a:lnTo>
                  <a:lnTo>
                    <a:pt x="168" y="584"/>
                  </a:lnTo>
                  <a:lnTo>
                    <a:pt x="172" y="524"/>
                  </a:lnTo>
                  <a:lnTo>
                    <a:pt x="176" y="464"/>
                  </a:lnTo>
                  <a:lnTo>
                    <a:pt x="180" y="408"/>
                  </a:lnTo>
                  <a:lnTo>
                    <a:pt x="184" y="360"/>
                  </a:lnTo>
                  <a:lnTo>
                    <a:pt x="188" y="324"/>
                  </a:lnTo>
                  <a:lnTo>
                    <a:pt x="192" y="308"/>
                  </a:lnTo>
                  <a:lnTo>
                    <a:pt x="196" y="320"/>
                  </a:lnTo>
                  <a:lnTo>
                    <a:pt x="200" y="340"/>
                  </a:lnTo>
                  <a:lnTo>
                    <a:pt x="204" y="372"/>
                  </a:lnTo>
                  <a:lnTo>
                    <a:pt x="208" y="420"/>
                  </a:lnTo>
                  <a:lnTo>
                    <a:pt x="212" y="480"/>
                  </a:lnTo>
                  <a:lnTo>
                    <a:pt x="216" y="548"/>
                  </a:lnTo>
                  <a:lnTo>
                    <a:pt x="220" y="612"/>
                  </a:lnTo>
                  <a:lnTo>
                    <a:pt x="224" y="664"/>
                  </a:lnTo>
                  <a:lnTo>
                    <a:pt x="228" y="692"/>
                  </a:lnTo>
                  <a:lnTo>
                    <a:pt x="232" y="708"/>
                  </a:lnTo>
                  <a:lnTo>
                    <a:pt x="236" y="708"/>
                  </a:lnTo>
                  <a:lnTo>
                    <a:pt x="240" y="684"/>
                  </a:lnTo>
                  <a:lnTo>
                    <a:pt x="244" y="636"/>
                  </a:lnTo>
                  <a:lnTo>
                    <a:pt x="248" y="560"/>
                  </a:lnTo>
                  <a:lnTo>
                    <a:pt x="252" y="476"/>
                  </a:lnTo>
                  <a:lnTo>
                    <a:pt x="256" y="408"/>
                  </a:lnTo>
                  <a:lnTo>
                    <a:pt x="260" y="360"/>
                  </a:lnTo>
                  <a:lnTo>
                    <a:pt x="264" y="336"/>
                  </a:lnTo>
                  <a:lnTo>
                    <a:pt x="268" y="336"/>
                  </a:lnTo>
                  <a:lnTo>
                    <a:pt x="272" y="356"/>
                  </a:lnTo>
                  <a:lnTo>
                    <a:pt x="276" y="392"/>
                  </a:lnTo>
                  <a:lnTo>
                    <a:pt x="280" y="432"/>
                  </a:lnTo>
                  <a:lnTo>
                    <a:pt x="284" y="456"/>
                  </a:lnTo>
                  <a:lnTo>
                    <a:pt x="288" y="440"/>
                  </a:lnTo>
                  <a:lnTo>
                    <a:pt x="292" y="368"/>
                  </a:lnTo>
                  <a:lnTo>
                    <a:pt x="296" y="252"/>
                  </a:lnTo>
                  <a:lnTo>
                    <a:pt x="300" y="120"/>
                  </a:lnTo>
                  <a:lnTo>
                    <a:pt x="304" y="28"/>
                  </a:lnTo>
                  <a:lnTo>
                    <a:pt x="308" y="0"/>
                  </a:lnTo>
                  <a:lnTo>
                    <a:pt x="312" y="24"/>
                  </a:lnTo>
                  <a:lnTo>
                    <a:pt x="316" y="84"/>
                  </a:lnTo>
                  <a:lnTo>
                    <a:pt x="320" y="144"/>
                  </a:lnTo>
                  <a:lnTo>
                    <a:pt x="324" y="188"/>
                  </a:lnTo>
                  <a:lnTo>
                    <a:pt x="329" y="212"/>
                  </a:lnTo>
                  <a:lnTo>
                    <a:pt x="333" y="228"/>
                  </a:lnTo>
                  <a:lnTo>
                    <a:pt x="337" y="260"/>
                  </a:lnTo>
                  <a:lnTo>
                    <a:pt x="341" y="300"/>
                  </a:lnTo>
                  <a:lnTo>
                    <a:pt x="345" y="336"/>
                  </a:lnTo>
                  <a:lnTo>
                    <a:pt x="349" y="348"/>
                  </a:lnTo>
                  <a:lnTo>
                    <a:pt x="353" y="340"/>
                  </a:lnTo>
                  <a:lnTo>
                    <a:pt x="357" y="324"/>
                  </a:lnTo>
                  <a:lnTo>
                    <a:pt x="361" y="316"/>
                  </a:lnTo>
                  <a:lnTo>
                    <a:pt x="365" y="328"/>
                  </a:lnTo>
                  <a:lnTo>
                    <a:pt x="369" y="360"/>
                  </a:lnTo>
                  <a:lnTo>
                    <a:pt x="373" y="384"/>
                  </a:lnTo>
                  <a:lnTo>
                    <a:pt x="377" y="392"/>
                  </a:lnTo>
                  <a:lnTo>
                    <a:pt x="381" y="384"/>
                  </a:lnTo>
                  <a:lnTo>
                    <a:pt x="385" y="368"/>
                  </a:lnTo>
                  <a:lnTo>
                    <a:pt x="389" y="340"/>
                  </a:lnTo>
                  <a:lnTo>
                    <a:pt x="393" y="300"/>
                  </a:lnTo>
                  <a:lnTo>
                    <a:pt x="397" y="260"/>
                  </a:lnTo>
                  <a:lnTo>
                    <a:pt x="401" y="244"/>
                  </a:lnTo>
                  <a:lnTo>
                    <a:pt x="405" y="268"/>
                  </a:lnTo>
                  <a:lnTo>
                    <a:pt x="409" y="320"/>
                  </a:lnTo>
                  <a:lnTo>
                    <a:pt x="413" y="372"/>
                  </a:lnTo>
                  <a:lnTo>
                    <a:pt x="417" y="412"/>
                  </a:lnTo>
                  <a:lnTo>
                    <a:pt x="421" y="428"/>
                  </a:lnTo>
                  <a:lnTo>
                    <a:pt x="425" y="420"/>
                  </a:lnTo>
                  <a:lnTo>
                    <a:pt x="429" y="388"/>
                  </a:lnTo>
                  <a:lnTo>
                    <a:pt x="433" y="332"/>
                  </a:lnTo>
                  <a:lnTo>
                    <a:pt x="437" y="256"/>
                  </a:lnTo>
                  <a:lnTo>
                    <a:pt x="441" y="192"/>
                  </a:lnTo>
                  <a:lnTo>
                    <a:pt x="445" y="168"/>
                  </a:lnTo>
                  <a:lnTo>
                    <a:pt x="449" y="192"/>
                  </a:lnTo>
                  <a:lnTo>
                    <a:pt x="453" y="252"/>
                  </a:lnTo>
                  <a:lnTo>
                    <a:pt x="457" y="320"/>
                  </a:lnTo>
                  <a:lnTo>
                    <a:pt x="461" y="392"/>
                  </a:lnTo>
                  <a:lnTo>
                    <a:pt x="465" y="460"/>
                  </a:lnTo>
                  <a:lnTo>
                    <a:pt x="469" y="520"/>
                  </a:lnTo>
                  <a:lnTo>
                    <a:pt x="473" y="544"/>
                  </a:lnTo>
                  <a:lnTo>
                    <a:pt x="477" y="512"/>
                  </a:lnTo>
                  <a:lnTo>
                    <a:pt x="481" y="420"/>
                  </a:lnTo>
                  <a:lnTo>
                    <a:pt x="485" y="296"/>
                  </a:lnTo>
                  <a:lnTo>
                    <a:pt x="489" y="180"/>
                  </a:lnTo>
                  <a:lnTo>
                    <a:pt x="493" y="92"/>
                  </a:lnTo>
                  <a:lnTo>
                    <a:pt x="497" y="40"/>
                  </a:lnTo>
                  <a:lnTo>
                    <a:pt x="501" y="24"/>
                  </a:lnTo>
                  <a:lnTo>
                    <a:pt x="505" y="36"/>
                  </a:lnTo>
                  <a:lnTo>
                    <a:pt x="509" y="68"/>
                  </a:lnTo>
                  <a:lnTo>
                    <a:pt x="513" y="112"/>
                  </a:lnTo>
                </a:path>
              </a:pathLst>
            </a:custGeom>
            <a:noFill/>
            <a:ln w="0">
              <a:solidFill>
                <a:srgbClr val="0000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56" name="Line 110"/>
            <p:cNvSpPr>
              <a:spLocks noChangeShapeType="1"/>
            </p:cNvSpPr>
            <p:nvPr/>
          </p:nvSpPr>
          <p:spPr bwMode="auto">
            <a:xfrm>
              <a:off x="6450013" y="1684338"/>
              <a:ext cx="12700" cy="88900"/>
            </a:xfrm>
            <a:prstGeom prst="line">
              <a:avLst/>
            </a:prstGeom>
            <a:noFill/>
            <a:ln w="0">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57" name="Freeform 111"/>
            <p:cNvSpPr>
              <a:spLocks/>
            </p:cNvSpPr>
            <p:nvPr/>
          </p:nvSpPr>
          <p:spPr bwMode="auto">
            <a:xfrm>
              <a:off x="4829175" y="1404938"/>
              <a:ext cx="806450" cy="1123950"/>
            </a:xfrm>
            <a:custGeom>
              <a:avLst/>
              <a:gdLst>
                <a:gd name="T0" fmla="*/ 20161251 w 508"/>
                <a:gd name="T1" fmla="*/ 1018143171 h 708"/>
                <a:gd name="T2" fmla="*/ 50403125 w 508"/>
                <a:gd name="T3" fmla="*/ 1522174247 h 708"/>
                <a:gd name="T4" fmla="*/ 80645005 w 508"/>
                <a:gd name="T5" fmla="*/ 1764109560 h 708"/>
                <a:gd name="T6" fmla="*/ 110886898 w 508"/>
                <a:gd name="T7" fmla="*/ 1582657976 h 708"/>
                <a:gd name="T8" fmla="*/ 141128766 w 508"/>
                <a:gd name="T9" fmla="*/ 1008062549 h 708"/>
                <a:gd name="T10" fmla="*/ 171370633 w 508"/>
                <a:gd name="T11" fmla="*/ 756046813 h 708"/>
                <a:gd name="T12" fmla="*/ 201612501 w 508"/>
                <a:gd name="T13" fmla="*/ 1028223792 h 708"/>
                <a:gd name="T14" fmla="*/ 231854419 w 508"/>
                <a:gd name="T15" fmla="*/ 1028223792 h 708"/>
                <a:gd name="T16" fmla="*/ 262096286 w 508"/>
                <a:gd name="T17" fmla="*/ 977820685 h 708"/>
                <a:gd name="T18" fmla="*/ 292338154 w 508"/>
                <a:gd name="T19" fmla="*/ 504031275 h 708"/>
                <a:gd name="T20" fmla="*/ 322580022 w 508"/>
                <a:gd name="T21" fmla="*/ 80644997 h 708"/>
                <a:gd name="T22" fmla="*/ 352821889 w 508"/>
                <a:gd name="T23" fmla="*/ 80644997 h 708"/>
                <a:gd name="T24" fmla="*/ 383063757 w 508"/>
                <a:gd name="T25" fmla="*/ 312499366 h 708"/>
                <a:gd name="T26" fmla="*/ 413305625 w 508"/>
                <a:gd name="T27" fmla="*/ 544353761 h 708"/>
                <a:gd name="T28" fmla="*/ 443547592 w 508"/>
                <a:gd name="T29" fmla="*/ 766127434 h 708"/>
                <a:gd name="T30" fmla="*/ 473789460 w 508"/>
                <a:gd name="T31" fmla="*/ 493950653 h 708"/>
                <a:gd name="T32" fmla="*/ 504031327 w 508"/>
                <a:gd name="T33" fmla="*/ 302418745 h 708"/>
                <a:gd name="T34" fmla="*/ 534273195 w 508"/>
                <a:gd name="T35" fmla="*/ 252015637 h 708"/>
                <a:gd name="T36" fmla="*/ 564515063 w 508"/>
                <a:gd name="T37" fmla="*/ 554434382 h 708"/>
                <a:gd name="T38" fmla="*/ 594756931 w 508"/>
                <a:gd name="T39" fmla="*/ 846772605 h 708"/>
                <a:gd name="T40" fmla="*/ 624998798 w 508"/>
                <a:gd name="T41" fmla="*/ 725804948 h 708"/>
                <a:gd name="T42" fmla="*/ 655240666 w 508"/>
                <a:gd name="T43" fmla="*/ 715724327 h 708"/>
                <a:gd name="T44" fmla="*/ 685482534 w 508"/>
                <a:gd name="T45" fmla="*/ 624998733 h 708"/>
                <a:gd name="T46" fmla="*/ 715724401 w 508"/>
                <a:gd name="T47" fmla="*/ 766127434 h 708"/>
                <a:gd name="T48" fmla="*/ 745966269 w 508"/>
                <a:gd name="T49" fmla="*/ 1108868765 h 708"/>
                <a:gd name="T50" fmla="*/ 776208137 w 508"/>
                <a:gd name="T51" fmla="*/ 1300400573 h 708"/>
                <a:gd name="T52" fmla="*/ 806450005 w 508"/>
                <a:gd name="T53" fmla="*/ 887095091 h 708"/>
                <a:gd name="T54" fmla="*/ 836692071 w 508"/>
                <a:gd name="T55" fmla="*/ 1058465657 h 708"/>
                <a:gd name="T56" fmla="*/ 866933939 w 508"/>
                <a:gd name="T57" fmla="*/ 1491932382 h 708"/>
                <a:gd name="T58" fmla="*/ 897175806 w 508"/>
                <a:gd name="T59" fmla="*/ 1663302948 h 708"/>
                <a:gd name="T60" fmla="*/ 927417674 w 508"/>
                <a:gd name="T61" fmla="*/ 1542335490 h 708"/>
                <a:gd name="T62" fmla="*/ 957659542 w 508"/>
                <a:gd name="T63" fmla="*/ 1330642438 h 708"/>
                <a:gd name="T64" fmla="*/ 987901409 w 508"/>
                <a:gd name="T65" fmla="*/ 1260078087 h 708"/>
                <a:gd name="T66" fmla="*/ 1018143277 w 508"/>
                <a:gd name="T67" fmla="*/ 1270158709 h 708"/>
                <a:gd name="T68" fmla="*/ 1048385145 w 508"/>
                <a:gd name="T69" fmla="*/ 836691983 h 708"/>
                <a:gd name="T70" fmla="*/ 1078627013 w 508"/>
                <a:gd name="T71" fmla="*/ 483870032 h 708"/>
                <a:gd name="T72" fmla="*/ 1108868880 w 508"/>
                <a:gd name="T73" fmla="*/ 927417577 h 708"/>
                <a:gd name="T74" fmla="*/ 1139110748 w 508"/>
                <a:gd name="T75" fmla="*/ 1360884303 h 708"/>
                <a:gd name="T76" fmla="*/ 1169352616 w 508"/>
                <a:gd name="T77" fmla="*/ 1159271872 h 708"/>
                <a:gd name="T78" fmla="*/ 1199594484 w 508"/>
                <a:gd name="T79" fmla="*/ 745966191 h 708"/>
                <a:gd name="T80" fmla="*/ 1229836351 w 508"/>
                <a:gd name="T81" fmla="*/ 514111896 h 708"/>
                <a:gd name="T82" fmla="*/ 1260078219 w 508"/>
                <a:gd name="T83" fmla="*/ 272176880 h 7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08"/>
                <a:gd name="T128" fmla="*/ 508 w 508"/>
                <a:gd name="T129" fmla="*/ 708 h 7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08">
                  <a:moveTo>
                    <a:pt x="0" y="324"/>
                  </a:moveTo>
                  <a:lnTo>
                    <a:pt x="4" y="344"/>
                  </a:lnTo>
                  <a:lnTo>
                    <a:pt x="8" y="404"/>
                  </a:lnTo>
                  <a:lnTo>
                    <a:pt x="12" y="472"/>
                  </a:lnTo>
                  <a:lnTo>
                    <a:pt x="16" y="544"/>
                  </a:lnTo>
                  <a:lnTo>
                    <a:pt x="20" y="604"/>
                  </a:lnTo>
                  <a:lnTo>
                    <a:pt x="24" y="648"/>
                  </a:lnTo>
                  <a:lnTo>
                    <a:pt x="28" y="680"/>
                  </a:lnTo>
                  <a:lnTo>
                    <a:pt x="32" y="700"/>
                  </a:lnTo>
                  <a:lnTo>
                    <a:pt x="36" y="708"/>
                  </a:lnTo>
                  <a:lnTo>
                    <a:pt x="40" y="684"/>
                  </a:lnTo>
                  <a:lnTo>
                    <a:pt x="44" y="628"/>
                  </a:lnTo>
                  <a:lnTo>
                    <a:pt x="48" y="548"/>
                  </a:lnTo>
                  <a:lnTo>
                    <a:pt x="52" y="464"/>
                  </a:lnTo>
                  <a:lnTo>
                    <a:pt x="56" y="400"/>
                  </a:lnTo>
                  <a:lnTo>
                    <a:pt x="60" y="348"/>
                  </a:lnTo>
                  <a:lnTo>
                    <a:pt x="64" y="312"/>
                  </a:lnTo>
                  <a:lnTo>
                    <a:pt x="68" y="300"/>
                  </a:lnTo>
                  <a:lnTo>
                    <a:pt x="72" y="316"/>
                  </a:lnTo>
                  <a:lnTo>
                    <a:pt x="76" y="360"/>
                  </a:lnTo>
                  <a:lnTo>
                    <a:pt x="80" y="408"/>
                  </a:lnTo>
                  <a:lnTo>
                    <a:pt x="84" y="424"/>
                  </a:lnTo>
                  <a:lnTo>
                    <a:pt x="88" y="420"/>
                  </a:lnTo>
                  <a:lnTo>
                    <a:pt x="92" y="408"/>
                  </a:lnTo>
                  <a:lnTo>
                    <a:pt x="96" y="412"/>
                  </a:lnTo>
                  <a:lnTo>
                    <a:pt x="100" y="412"/>
                  </a:lnTo>
                  <a:lnTo>
                    <a:pt x="104" y="388"/>
                  </a:lnTo>
                  <a:lnTo>
                    <a:pt x="108" y="328"/>
                  </a:lnTo>
                  <a:lnTo>
                    <a:pt x="112" y="260"/>
                  </a:lnTo>
                  <a:lnTo>
                    <a:pt x="116" y="200"/>
                  </a:lnTo>
                  <a:lnTo>
                    <a:pt x="120" y="144"/>
                  </a:lnTo>
                  <a:lnTo>
                    <a:pt x="124" y="88"/>
                  </a:lnTo>
                  <a:lnTo>
                    <a:pt x="128" y="32"/>
                  </a:lnTo>
                  <a:lnTo>
                    <a:pt x="132" y="0"/>
                  </a:lnTo>
                  <a:lnTo>
                    <a:pt x="136" y="0"/>
                  </a:lnTo>
                  <a:lnTo>
                    <a:pt x="140" y="32"/>
                  </a:lnTo>
                  <a:lnTo>
                    <a:pt x="144" y="76"/>
                  </a:lnTo>
                  <a:lnTo>
                    <a:pt x="148" y="108"/>
                  </a:lnTo>
                  <a:lnTo>
                    <a:pt x="152" y="124"/>
                  </a:lnTo>
                  <a:lnTo>
                    <a:pt x="156" y="136"/>
                  </a:lnTo>
                  <a:lnTo>
                    <a:pt x="160" y="164"/>
                  </a:lnTo>
                  <a:lnTo>
                    <a:pt x="164" y="216"/>
                  </a:lnTo>
                  <a:lnTo>
                    <a:pt x="168" y="272"/>
                  </a:lnTo>
                  <a:lnTo>
                    <a:pt x="172" y="304"/>
                  </a:lnTo>
                  <a:lnTo>
                    <a:pt x="176" y="304"/>
                  </a:lnTo>
                  <a:lnTo>
                    <a:pt x="180" y="280"/>
                  </a:lnTo>
                  <a:lnTo>
                    <a:pt x="184" y="240"/>
                  </a:lnTo>
                  <a:lnTo>
                    <a:pt x="188" y="196"/>
                  </a:lnTo>
                  <a:lnTo>
                    <a:pt x="192" y="160"/>
                  </a:lnTo>
                  <a:lnTo>
                    <a:pt x="196" y="132"/>
                  </a:lnTo>
                  <a:lnTo>
                    <a:pt x="200" y="120"/>
                  </a:lnTo>
                  <a:lnTo>
                    <a:pt x="204" y="108"/>
                  </a:lnTo>
                  <a:lnTo>
                    <a:pt x="208" y="100"/>
                  </a:lnTo>
                  <a:lnTo>
                    <a:pt x="212" y="100"/>
                  </a:lnTo>
                  <a:lnTo>
                    <a:pt x="216" y="124"/>
                  </a:lnTo>
                  <a:lnTo>
                    <a:pt x="220" y="164"/>
                  </a:lnTo>
                  <a:lnTo>
                    <a:pt x="224" y="220"/>
                  </a:lnTo>
                  <a:lnTo>
                    <a:pt x="228" y="280"/>
                  </a:lnTo>
                  <a:lnTo>
                    <a:pt x="232" y="320"/>
                  </a:lnTo>
                  <a:lnTo>
                    <a:pt x="236" y="336"/>
                  </a:lnTo>
                  <a:lnTo>
                    <a:pt x="240" y="332"/>
                  </a:lnTo>
                  <a:lnTo>
                    <a:pt x="244" y="312"/>
                  </a:lnTo>
                  <a:lnTo>
                    <a:pt x="248" y="288"/>
                  </a:lnTo>
                  <a:lnTo>
                    <a:pt x="252" y="284"/>
                  </a:lnTo>
                  <a:lnTo>
                    <a:pt x="256" y="288"/>
                  </a:lnTo>
                  <a:lnTo>
                    <a:pt x="260" y="284"/>
                  </a:lnTo>
                  <a:lnTo>
                    <a:pt x="264" y="268"/>
                  </a:lnTo>
                  <a:lnTo>
                    <a:pt x="268" y="252"/>
                  </a:lnTo>
                  <a:lnTo>
                    <a:pt x="272" y="248"/>
                  </a:lnTo>
                  <a:lnTo>
                    <a:pt x="276" y="264"/>
                  </a:lnTo>
                  <a:lnTo>
                    <a:pt x="280" y="284"/>
                  </a:lnTo>
                  <a:lnTo>
                    <a:pt x="284" y="304"/>
                  </a:lnTo>
                  <a:lnTo>
                    <a:pt x="288" y="328"/>
                  </a:lnTo>
                  <a:lnTo>
                    <a:pt x="292" y="376"/>
                  </a:lnTo>
                  <a:lnTo>
                    <a:pt x="296" y="440"/>
                  </a:lnTo>
                  <a:lnTo>
                    <a:pt x="300" y="496"/>
                  </a:lnTo>
                  <a:lnTo>
                    <a:pt x="304" y="528"/>
                  </a:lnTo>
                  <a:lnTo>
                    <a:pt x="308" y="516"/>
                  </a:lnTo>
                  <a:lnTo>
                    <a:pt x="312" y="468"/>
                  </a:lnTo>
                  <a:lnTo>
                    <a:pt x="316" y="400"/>
                  </a:lnTo>
                  <a:lnTo>
                    <a:pt x="320" y="352"/>
                  </a:lnTo>
                  <a:lnTo>
                    <a:pt x="324" y="340"/>
                  </a:lnTo>
                  <a:lnTo>
                    <a:pt x="328" y="364"/>
                  </a:lnTo>
                  <a:lnTo>
                    <a:pt x="332" y="420"/>
                  </a:lnTo>
                  <a:lnTo>
                    <a:pt x="336" y="480"/>
                  </a:lnTo>
                  <a:lnTo>
                    <a:pt x="340" y="540"/>
                  </a:lnTo>
                  <a:lnTo>
                    <a:pt x="344" y="592"/>
                  </a:lnTo>
                  <a:lnTo>
                    <a:pt x="348" y="632"/>
                  </a:lnTo>
                  <a:lnTo>
                    <a:pt x="352" y="656"/>
                  </a:lnTo>
                  <a:lnTo>
                    <a:pt x="356" y="660"/>
                  </a:lnTo>
                  <a:lnTo>
                    <a:pt x="360" y="648"/>
                  </a:lnTo>
                  <a:lnTo>
                    <a:pt x="364" y="632"/>
                  </a:lnTo>
                  <a:lnTo>
                    <a:pt x="368" y="612"/>
                  </a:lnTo>
                  <a:lnTo>
                    <a:pt x="372" y="584"/>
                  </a:lnTo>
                  <a:lnTo>
                    <a:pt x="376" y="552"/>
                  </a:lnTo>
                  <a:lnTo>
                    <a:pt x="380" y="528"/>
                  </a:lnTo>
                  <a:lnTo>
                    <a:pt x="384" y="516"/>
                  </a:lnTo>
                  <a:lnTo>
                    <a:pt x="388" y="504"/>
                  </a:lnTo>
                  <a:lnTo>
                    <a:pt x="392" y="500"/>
                  </a:lnTo>
                  <a:lnTo>
                    <a:pt x="396" y="500"/>
                  </a:lnTo>
                  <a:lnTo>
                    <a:pt x="400" y="508"/>
                  </a:lnTo>
                  <a:lnTo>
                    <a:pt x="404" y="504"/>
                  </a:lnTo>
                  <a:lnTo>
                    <a:pt x="408" y="468"/>
                  </a:lnTo>
                  <a:lnTo>
                    <a:pt x="412" y="408"/>
                  </a:lnTo>
                  <a:lnTo>
                    <a:pt x="416" y="332"/>
                  </a:lnTo>
                  <a:lnTo>
                    <a:pt x="420" y="264"/>
                  </a:lnTo>
                  <a:lnTo>
                    <a:pt x="424" y="216"/>
                  </a:lnTo>
                  <a:lnTo>
                    <a:pt x="428" y="192"/>
                  </a:lnTo>
                  <a:lnTo>
                    <a:pt x="432" y="208"/>
                  </a:lnTo>
                  <a:lnTo>
                    <a:pt x="436" y="268"/>
                  </a:lnTo>
                  <a:lnTo>
                    <a:pt x="440" y="368"/>
                  </a:lnTo>
                  <a:lnTo>
                    <a:pt x="444" y="468"/>
                  </a:lnTo>
                  <a:lnTo>
                    <a:pt x="448" y="532"/>
                  </a:lnTo>
                  <a:lnTo>
                    <a:pt x="452" y="540"/>
                  </a:lnTo>
                  <a:lnTo>
                    <a:pt x="456" y="520"/>
                  </a:lnTo>
                  <a:lnTo>
                    <a:pt x="460" y="492"/>
                  </a:lnTo>
                  <a:lnTo>
                    <a:pt x="464" y="460"/>
                  </a:lnTo>
                  <a:lnTo>
                    <a:pt x="468" y="416"/>
                  </a:lnTo>
                  <a:lnTo>
                    <a:pt x="472" y="356"/>
                  </a:lnTo>
                  <a:lnTo>
                    <a:pt x="476" y="296"/>
                  </a:lnTo>
                  <a:lnTo>
                    <a:pt x="480" y="248"/>
                  </a:lnTo>
                  <a:lnTo>
                    <a:pt x="484" y="224"/>
                  </a:lnTo>
                  <a:lnTo>
                    <a:pt x="488" y="204"/>
                  </a:lnTo>
                  <a:lnTo>
                    <a:pt x="492" y="164"/>
                  </a:lnTo>
                  <a:lnTo>
                    <a:pt x="496" y="124"/>
                  </a:lnTo>
                  <a:lnTo>
                    <a:pt x="500" y="108"/>
                  </a:lnTo>
                  <a:lnTo>
                    <a:pt x="504" y="132"/>
                  </a:lnTo>
                  <a:lnTo>
                    <a:pt x="508" y="180"/>
                  </a:lnTo>
                </a:path>
              </a:pathLst>
            </a:custGeom>
            <a:noFill/>
            <a:ln w="0">
              <a:solidFill>
                <a:srgbClr val="007F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58" name="Freeform 112"/>
            <p:cNvSpPr>
              <a:spLocks/>
            </p:cNvSpPr>
            <p:nvPr/>
          </p:nvSpPr>
          <p:spPr bwMode="auto">
            <a:xfrm>
              <a:off x="5635625" y="1506538"/>
              <a:ext cx="814388" cy="749300"/>
            </a:xfrm>
            <a:custGeom>
              <a:avLst/>
              <a:gdLst>
                <a:gd name="T0" fmla="*/ 30241892 w 513"/>
                <a:gd name="T1" fmla="*/ 362902505 h 472"/>
                <a:gd name="T2" fmla="*/ 60483783 w 513"/>
                <a:gd name="T3" fmla="*/ 201612497 h 472"/>
                <a:gd name="T4" fmla="*/ 90725662 w 513"/>
                <a:gd name="T5" fmla="*/ 514111940 h 472"/>
                <a:gd name="T6" fmla="*/ 120967566 w 513"/>
                <a:gd name="T7" fmla="*/ 715724388 h 472"/>
                <a:gd name="T8" fmla="*/ 151209445 w 513"/>
                <a:gd name="T9" fmla="*/ 362902505 h 472"/>
                <a:gd name="T10" fmla="*/ 181451325 w 513"/>
                <a:gd name="T11" fmla="*/ 796369367 h 472"/>
                <a:gd name="T12" fmla="*/ 211693253 w 513"/>
                <a:gd name="T13" fmla="*/ 1169352594 h 472"/>
                <a:gd name="T14" fmla="*/ 241935133 w 513"/>
                <a:gd name="T15" fmla="*/ 1189513839 h 472"/>
                <a:gd name="T16" fmla="*/ 272177012 w 513"/>
                <a:gd name="T17" fmla="*/ 947578902 h 472"/>
                <a:gd name="T18" fmla="*/ 302418891 w 513"/>
                <a:gd name="T19" fmla="*/ 806449990 h 472"/>
                <a:gd name="T20" fmla="*/ 332660770 w 513"/>
                <a:gd name="T21" fmla="*/ 574595675 h 472"/>
                <a:gd name="T22" fmla="*/ 362902649 w 513"/>
                <a:gd name="T23" fmla="*/ 90725626 h 472"/>
                <a:gd name="T24" fmla="*/ 393144528 w 513"/>
                <a:gd name="T25" fmla="*/ 30241880 h 472"/>
                <a:gd name="T26" fmla="*/ 423386507 w 513"/>
                <a:gd name="T27" fmla="*/ 282257526 h 472"/>
                <a:gd name="T28" fmla="*/ 453628386 w 513"/>
                <a:gd name="T29" fmla="*/ 423386339 h 472"/>
                <a:gd name="T30" fmla="*/ 483870265 w 513"/>
                <a:gd name="T31" fmla="*/ 635079409 h 472"/>
                <a:gd name="T32" fmla="*/ 514112144 w 513"/>
                <a:gd name="T33" fmla="*/ 534273185 h 472"/>
                <a:gd name="T34" fmla="*/ 544354024 w 513"/>
                <a:gd name="T35" fmla="*/ 292338149 h 472"/>
                <a:gd name="T36" fmla="*/ 574595903 w 513"/>
                <a:gd name="T37" fmla="*/ 120967518 h 472"/>
                <a:gd name="T38" fmla="*/ 604837782 w 513"/>
                <a:gd name="T39" fmla="*/ 80645004 h 472"/>
                <a:gd name="T40" fmla="*/ 635079661 w 513"/>
                <a:gd name="T41" fmla="*/ 362902505 h 472"/>
                <a:gd name="T42" fmla="*/ 665321540 w 513"/>
                <a:gd name="T43" fmla="*/ 645160032 h 472"/>
                <a:gd name="T44" fmla="*/ 695563419 w 513"/>
                <a:gd name="T45" fmla="*/ 564515052 h 472"/>
                <a:gd name="T46" fmla="*/ 725805299 w 513"/>
                <a:gd name="T47" fmla="*/ 554434430 h 472"/>
                <a:gd name="T48" fmla="*/ 756047178 w 513"/>
                <a:gd name="T49" fmla="*/ 987901391 h 472"/>
                <a:gd name="T50" fmla="*/ 786289057 w 513"/>
                <a:gd name="T51" fmla="*/ 967740147 h 472"/>
                <a:gd name="T52" fmla="*/ 816530936 w 513"/>
                <a:gd name="T53" fmla="*/ 735885633 h 472"/>
                <a:gd name="T54" fmla="*/ 849293964 w 513"/>
                <a:gd name="T55" fmla="*/ 816530612 h 472"/>
                <a:gd name="T56" fmla="*/ 879535843 w 513"/>
                <a:gd name="T57" fmla="*/ 846772678 h 472"/>
                <a:gd name="T58" fmla="*/ 909777722 w 513"/>
                <a:gd name="T59" fmla="*/ 806449990 h 472"/>
                <a:gd name="T60" fmla="*/ 940019602 w 513"/>
                <a:gd name="T61" fmla="*/ 624998787 h 472"/>
                <a:gd name="T62" fmla="*/ 970261481 w 513"/>
                <a:gd name="T63" fmla="*/ 322580016 h 472"/>
                <a:gd name="T64" fmla="*/ 1000503360 w 513"/>
                <a:gd name="T65" fmla="*/ 675401899 h 472"/>
                <a:gd name="T66" fmla="*/ 1030745239 w 513"/>
                <a:gd name="T67" fmla="*/ 725805011 h 472"/>
                <a:gd name="T68" fmla="*/ 1060987118 w 513"/>
                <a:gd name="T69" fmla="*/ 564515052 h 472"/>
                <a:gd name="T70" fmla="*/ 1091228998 w 513"/>
                <a:gd name="T71" fmla="*/ 725805011 h 472"/>
                <a:gd name="T72" fmla="*/ 1121470877 w 513"/>
                <a:gd name="T73" fmla="*/ 665321276 h 472"/>
                <a:gd name="T74" fmla="*/ 1151712756 w 513"/>
                <a:gd name="T75" fmla="*/ 604837542 h 472"/>
                <a:gd name="T76" fmla="*/ 1181954635 w 513"/>
                <a:gd name="T77" fmla="*/ 332660638 h 472"/>
                <a:gd name="T78" fmla="*/ 1212196514 w 513"/>
                <a:gd name="T79" fmla="*/ 624998787 h 472"/>
                <a:gd name="T80" fmla="*/ 1242438393 w 513"/>
                <a:gd name="T81" fmla="*/ 1088707615 h 472"/>
                <a:gd name="T82" fmla="*/ 1272680273 w 513"/>
                <a:gd name="T83" fmla="*/ 1008062636 h 4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472"/>
                <a:gd name="T128" fmla="*/ 513 w 513"/>
                <a:gd name="T129" fmla="*/ 472 h 4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472">
                  <a:moveTo>
                    <a:pt x="0" y="116"/>
                  </a:moveTo>
                  <a:lnTo>
                    <a:pt x="8" y="144"/>
                  </a:lnTo>
                  <a:lnTo>
                    <a:pt x="12" y="144"/>
                  </a:lnTo>
                  <a:lnTo>
                    <a:pt x="16" y="120"/>
                  </a:lnTo>
                  <a:lnTo>
                    <a:pt x="20" y="96"/>
                  </a:lnTo>
                  <a:lnTo>
                    <a:pt x="24" y="80"/>
                  </a:lnTo>
                  <a:lnTo>
                    <a:pt x="28" y="96"/>
                  </a:lnTo>
                  <a:lnTo>
                    <a:pt x="32" y="144"/>
                  </a:lnTo>
                  <a:lnTo>
                    <a:pt x="36" y="204"/>
                  </a:lnTo>
                  <a:lnTo>
                    <a:pt x="40" y="260"/>
                  </a:lnTo>
                  <a:lnTo>
                    <a:pt x="44" y="288"/>
                  </a:lnTo>
                  <a:lnTo>
                    <a:pt x="48" y="284"/>
                  </a:lnTo>
                  <a:lnTo>
                    <a:pt x="52" y="244"/>
                  </a:lnTo>
                  <a:lnTo>
                    <a:pt x="56" y="188"/>
                  </a:lnTo>
                  <a:lnTo>
                    <a:pt x="60" y="144"/>
                  </a:lnTo>
                  <a:lnTo>
                    <a:pt x="64" y="152"/>
                  </a:lnTo>
                  <a:lnTo>
                    <a:pt x="68" y="220"/>
                  </a:lnTo>
                  <a:lnTo>
                    <a:pt x="72" y="316"/>
                  </a:lnTo>
                  <a:lnTo>
                    <a:pt x="76" y="404"/>
                  </a:lnTo>
                  <a:lnTo>
                    <a:pt x="80" y="448"/>
                  </a:lnTo>
                  <a:lnTo>
                    <a:pt x="84" y="464"/>
                  </a:lnTo>
                  <a:lnTo>
                    <a:pt x="88" y="460"/>
                  </a:lnTo>
                  <a:lnTo>
                    <a:pt x="92" y="464"/>
                  </a:lnTo>
                  <a:lnTo>
                    <a:pt x="96" y="472"/>
                  </a:lnTo>
                  <a:lnTo>
                    <a:pt x="100" y="464"/>
                  </a:lnTo>
                  <a:lnTo>
                    <a:pt x="104" y="428"/>
                  </a:lnTo>
                  <a:lnTo>
                    <a:pt x="108" y="376"/>
                  </a:lnTo>
                  <a:lnTo>
                    <a:pt x="112" y="336"/>
                  </a:lnTo>
                  <a:lnTo>
                    <a:pt x="116" y="324"/>
                  </a:lnTo>
                  <a:lnTo>
                    <a:pt x="120" y="320"/>
                  </a:lnTo>
                  <a:lnTo>
                    <a:pt x="124" y="308"/>
                  </a:lnTo>
                  <a:lnTo>
                    <a:pt x="128" y="276"/>
                  </a:lnTo>
                  <a:lnTo>
                    <a:pt x="132" y="228"/>
                  </a:lnTo>
                  <a:lnTo>
                    <a:pt x="136" y="160"/>
                  </a:lnTo>
                  <a:lnTo>
                    <a:pt x="140" y="92"/>
                  </a:lnTo>
                  <a:lnTo>
                    <a:pt x="144" y="36"/>
                  </a:lnTo>
                  <a:lnTo>
                    <a:pt x="148" y="8"/>
                  </a:lnTo>
                  <a:lnTo>
                    <a:pt x="152" y="0"/>
                  </a:lnTo>
                  <a:lnTo>
                    <a:pt x="156" y="12"/>
                  </a:lnTo>
                  <a:lnTo>
                    <a:pt x="160" y="44"/>
                  </a:lnTo>
                  <a:lnTo>
                    <a:pt x="164" y="84"/>
                  </a:lnTo>
                  <a:lnTo>
                    <a:pt x="168" y="112"/>
                  </a:lnTo>
                  <a:lnTo>
                    <a:pt x="172" y="136"/>
                  </a:lnTo>
                  <a:lnTo>
                    <a:pt x="176" y="152"/>
                  </a:lnTo>
                  <a:lnTo>
                    <a:pt x="180" y="168"/>
                  </a:lnTo>
                  <a:lnTo>
                    <a:pt x="184" y="196"/>
                  </a:lnTo>
                  <a:lnTo>
                    <a:pt x="188" y="228"/>
                  </a:lnTo>
                  <a:lnTo>
                    <a:pt x="192" y="252"/>
                  </a:lnTo>
                  <a:lnTo>
                    <a:pt x="196" y="252"/>
                  </a:lnTo>
                  <a:lnTo>
                    <a:pt x="200" y="236"/>
                  </a:lnTo>
                  <a:lnTo>
                    <a:pt x="204" y="212"/>
                  </a:lnTo>
                  <a:lnTo>
                    <a:pt x="208" y="184"/>
                  </a:lnTo>
                  <a:lnTo>
                    <a:pt x="212" y="152"/>
                  </a:lnTo>
                  <a:lnTo>
                    <a:pt x="216" y="116"/>
                  </a:lnTo>
                  <a:lnTo>
                    <a:pt x="220" y="84"/>
                  </a:lnTo>
                  <a:lnTo>
                    <a:pt x="224" y="60"/>
                  </a:lnTo>
                  <a:lnTo>
                    <a:pt x="228" y="48"/>
                  </a:lnTo>
                  <a:lnTo>
                    <a:pt x="232" y="32"/>
                  </a:lnTo>
                  <a:lnTo>
                    <a:pt x="236" y="24"/>
                  </a:lnTo>
                  <a:lnTo>
                    <a:pt x="240" y="32"/>
                  </a:lnTo>
                  <a:lnTo>
                    <a:pt x="244" y="64"/>
                  </a:lnTo>
                  <a:lnTo>
                    <a:pt x="248" y="100"/>
                  </a:lnTo>
                  <a:lnTo>
                    <a:pt x="252" y="144"/>
                  </a:lnTo>
                  <a:lnTo>
                    <a:pt x="256" y="188"/>
                  </a:lnTo>
                  <a:lnTo>
                    <a:pt x="260" y="232"/>
                  </a:lnTo>
                  <a:lnTo>
                    <a:pt x="264" y="256"/>
                  </a:lnTo>
                  <a:lnTo>
                    <a:pt x="268" y="256"/>
                  </a:lnTo>
                  <a:lnTo>
                    <a:pt x="272" y="244"/>
                  </a:lnTo>
                  <a:lnTo>
                    <a:pt x="276" y="224"/>
                  </a:lnTo>
                  <a:lnTo>
                    <a:pt x="280" y="208"/>
                  </a:lnTo>
                  <a:lnTo>
                    <a:pt x="284" y="200"/>
                  </a:lnTo>
                  <a:lnTo>
                    <a:pt x="288" y="220"/>
                  </a:lnTo>
                  <a:lnTo>
                    <a:pt x="292" y="264"/>
                  </a:lnTo>
                  <a:lnTo>
                    <a:pt x="296" y="328"/>
                  </a:lnTo>
                  <a:lnTo>
                    <a:pt x="300" y="392"/>
                  </a:lnTo>
                  <a:lnTo>
                    <a:pt x="304" y="432"/>
                  </a:lnTo>
                  <a:lnTo>
                    <a:pt x="308" y="428"/>
                  </a:lnTo>
                  <a:lnTo>
                    <a:pt x="312" y="384"/>
                  </a:lnTo>
                  <a:lnTo>
                    <a:pt x="316" y="332"/>
                  </a:lnTo>
                  <a:lnTo>
                    <a:pt x="320" y="300"/>
                  </a:lnTo>
                  <a:lnTo>
                    <a:pt x="324" y="292"/>
                  </a:lnTo>
                  <a:lnTo>
                    <a:pt x="329" y="304"/>
                  </a:lnTo>
                  <a:lnTo>
                    <a:pt x="333" y="320"/>
                  </a:lnTo>
                  <a:lnTo>
                    <a:pt x="337" y="324"/>
                  </a:lnTo>
                  <a:lnTo>
                    <a:pt x="341" y="320"/>
                  </a:lnTo>
                  <a:lnTo>
                    <a:pt x="345" y="324"/>
                  </a:lnTo>
                  <a:lnTo>
                    <a:pt x="349" y="336"/>
                  </a:lnTo>
                  <a:lnTo>
                    <a:pt x="353" y="348"/>
                  </a:lnTo>
                  <a:lnTo>
                    <a:pt x="357" y="344"/>
                  </a:lnTo>
                  <a:lnTo>
                    <a:pt x="361" y="320"/>
                  </a:lnTo>
                  <a:lnTo>
                    <a:pt x="365" y="292"/>
                  </a:lnTo>
                  <a:lnTo>
                    <a:pt x="369" y="272"/>
                  </a:lnTo>
                  <a:lnTo>
                    <a:pt x="373" y="248"/>
                  </a:lnTo>
                  <a:lnTo>
                    <a:pt x="377" y="208"/>
                  </a:lnTo>
                  <a:lnTo>
                    <a:pt x="381" y="160"/>
                  </a:lnTo>
                  <a:lnTo>
                    <a:pt x="385" y="128"/>
                  </a:lnTo>
                  <a:lnTo>
                    <a:pt x="389" y="140"/>
                  </a:lnTo>
                  <a:lnTo>
                    <a:pt x="393" y="200"/>
                  </a:lnTo>
                  <a:lnTo>
                    <a:pt x="397" y="268"/>
                  </a:lnTo>
                  <a:lnTo>
                    <a:pt x="401" y="308"/>
                  </a:lnTo>
                  <a:lnTo>
                    <a:pt x="405" y="312"/>
                  </a:lnTo>
                  <a:lnTo>
                    <a:pt x="409" y="288"/>
                  </a:lnTo>
                  <a:lnTo>
                    <a:pt x="413" y="260"/>
                  </a:lnTo>
                  <a:lnTo>
                    <a:pt x="417" y="232"/>
                  </a:lnTo>
                  <a:lnTo>
                    <a:pt x="421" y="224"/>
                  </a:lnTo>
                  <a:lnTo>
                    <a:pt x="425" y="240"/>
                  </a:lnTo>
                  <a:lnTo>
                    <a:pt x="429" y="264"/>
                  </a:lnTo>
                  <a:lnTo>
                    <a:pt x="433" y="288"/>
                  </a:lnTo>
                  <a:lnTo>
                    <a:pt x="437" y="292"/>
                  </a:lnTo>
                  <a:lnTo>
                    <a:pt x="441" y="276"/>
                  </a:lnTo>
                  <a:lnTo>
                    <a:pt x="445" y="264"/>
                  </a:lnTo>
                  <a:lnTo>
                    <a:pt x="449" y="260"/>
                  </a:lnTo>
                  <a:lnTo>
                    <a:pt x="453" y="256"/>
                  </a:lnTo>
                  <a:lnTo>
                    <a:pt x="457" y="240"/>
                  </a:lnTo>
                  <a:lnTo>
                    <a:pt x="461" y="204"/>
                  </a:lnTo>
                  <a:lnTo>
                    <a:pt x="465" y="156"/>
                  </a:lnTo>
                  <a:lnTo>
                    <a:pt x="469" y="132"/>
                  </a:lnTo>
                  <a:lnTo>
                    <a:pt x="473" y="132"/>
                  </a:lnTo>
                  <a:lnTo>
                    <a:pt x="477" y="172"/>
                  </a:lnTo>
                  <a:lnTo>
                    <a:pt x="481" y="248"/>
                  </a:lnTo>
                  <a:lnTo>
                    <a:pt x="485" y="332"/>
                  </a:lnTo>
                  <a:lnTo>
                    <a:pt x="489" y="396"/>
                  </a:lnTo>
                  <a:lnTo>
                    <a:pt x="493" y="432"/>
                  </a:lnTo>
                  <a:lnTo>
                    <a:pt x="497" y="444"/>
                  </a:lnTo>
                  <a:lnTo>
                    <a:pt x="501" y="432"/>
                  </a:lnTo>
                  <a:lnTo>
                    <a:pt x="505" y="400"/>
                  </a:lnTo>
                  <a:lnTo>
                    <a:pt x="509" y="352"/>
                  </a:lnTo>
                  <a:lnTo>
                    <a:pt x="513" y="300"/>
                  </a:lnTo>
                </a:path>
              </a:pathLst>
            </a:custGeom>
            <a:noFill/>
            <a:ln w="0">
              <a:solidFill>
                <a:srgbClr val="007F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59" name="Line 113"/>
            <p:cNvSpPr>
              <a:spLocks noChangeShapeType="1"/>
            </p:cNvSpPr>
            <p:nvPr/>
          </p:nvSpPr>
          <p:spPr bwMode="auto">
            <a:xfrm flipV="1">
              <a:off x="6450013" y="1919288"/>
              <a:ext cx="12700" cy="63500"/>
            </a:xfrm>
            <a:prstGeom prst="line">
              <a:avLst/>
            </a:prstGeom>
            <a:noFill/>
            <a:ln w="0">
              <a:solidFill>
                <a:srgbClr val="007F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60" name="Freeform 114"/>
            <p:cNvSpPr>
              <a:spLocks/>
            </p:cNvSpPr>
            <p:nvPr/>
          </p:nvSpPr>
          <p:spPr bwMode="auto">
            <a:xfrm>
              <a:off x="4829175" y="1703388"/>
              <a:ext cx="806450" cy="419100"/>
            </a:xfrm>
            <a:custGeom>
              <a:avLst/>
              <a:gdLst>
                <a:gd name="T0" fmla="*/ 20161251 w 508"/>
                <a:gd name="T1" fmla="*/ 312499330 h 264"/>
                <a:gd name="T2" fmla="*/ 50403125 w 508"/>
                <a:gd name="T3" fmla="*/ 110886873 h 264"/>
                <a:gd name="T4" fmla="*/ 80645005 w 508"/>
                <a:gd name="T5" fmla="*/ 30241873 h 264"/>
                <a:gd name="T6" fmla="*/ 110886898 w 508"/>
                <a:gd name="T7" fmla="*/ 20161247 h 264"/>
                <a:gd name="T8" fmla="*/ 141128766 w 508"/>
                <a:gd name="T9" fmla="*/ 231854367 h 264"/>
                <a:gd name="T10" fmla="*/ 171370633 w 508"/>
                <a:gd name="T11" fmla="*/ 312499330 h 264"/>
                <a:gd name="T12" fmla="*/ 201612501 w 508"/>
                <a:gd name="T13" fmla="*/ 383063672 h 264"/>
                <a:gd name="T14" fmla="*/ 231854419 w 508"/>
                <a:gd name="T15" fmla="*/ 362902431 h 264"/>
                <a:gd name="T16" fmla="*/ 262096286 w 508"/>
                <a:gd name="T17" fmla="*/ 292338089 h 264"/>
                <a:gd name="T18" fmla="*/ 292338154 w 508"/>
                <a:gd name="T19" fmla="*/ 352821811 h 264"/>
                <a:gd name="T20" fmla="*/ 322580022 w 508"/>
                <a:gd name="T21" fmla="*/ 493950595 h 264"/>
                <a:gd name="T22" fmla="*/ 352821889 w 508"/>
                <a:gd name="T23" fmla="*/ 584676178 h 264"/>
                <a:gd name="T24" fmla="*/ 383063757 w 508"/>
                <a:gd name="T25" fmla="*/ 665321141 h 264"/>
                <a:gd name="T26" fmla="*/ 413305625 w 508"/>
                <a:gd name="T27" fmla="*/ 554434317 h 264"/>
                <a:gd name="T28" fmla="*/ 443547592 w 508"/>
                <a:gd name="T29" fmla="*/ 473789354 h 264"/>
                <a:gd name="T30" fmla="*/ 473789460 w 508"/>
                <a:gd name="T31" fmla="*/ 463708734 h 264"/>
                <a:gd name="T32" fmla="*/ 504031327 w 508"/>
                <a:gd name="T33" fmla="*/ 514111836 h 264"/>
                <a:gd name="T34" fmla="*/ 534273195 w 508"/>
                <a:gd name="T35" fmla="*/ 524192456 h 264"/>
                <a:gd name="T36" fmla="*/ 564515063 w 508"/>
                <a:gd name="T37" fmla="*/ 473789354 h 264"/>
                <a:gd name="T38" fmla="*/ 594756931 w 508"/>
                <a:gd name="T39" fmla="*/ 302418709 h 264"/>
                <a:gd name="T40" fmla="*/ 624998798 w 508"/>
                <a:gd name="T41" fmla="*/ 332660570 h 264"/>
                <a:gd name="T42" fmla="*/ 655240666 w 508"/>
                <a:gd name="T43" fmla="*/ 483869975 h 264"/>
                <a:gd name="T44" fmla="*/ 685482534 w 508"/>
                <a:gd name="T45" fmla="*/ 493950595 h 264"/>
                <a:gd name="T46" fmla="*/ 715724401 w 508"/>
                <a:gd name="T47" fmla="*/ 332660570 h 264"/>
                <a:gd name="T48" fmla="*/ 745966269 w 508"/>
                <a:gd name="T49" fmla="*/ 241934987 h 264"/>
                <a:gd name="T50" fmla="*/ 776208137 w 508"/>
                <a:gd name="T51" fmla="*/ 201612456 h 264"/>
                <a:gd name="T52" fmla="*/ 806450005 w 508"/>
                <a:gd name="T53" fmla="*/ 312499330 h 264"/>
                <a:gd name="T54" fmla="*/ 836692071 w 508"/>
                <a:gd name="T55" fmla="*/ 292338089 h 264"/>
                <a:gd name="T56" fmla="*/ 866933939 w 508"/>
                <a:gd name="T57" fmla="*/ 161289975 h 264"/>
                <a:gd name="T58" fmla="*/ 897175806 w 508"/>
                <a:gd name="T59" fmla="*/ 100806228 h 264"/>
                <a:gd name="T60" fmla="*/ 927417674 w 508"/>
                <a:gd name="T61" fmla="*/ 100806228 h 264"/>
                <a:gd name="T62" fmla="*/ 957659542 w 508"/>
                <a:gd name="T63" fmla="*/ 110886873 h 264"/>
                <a:gd name="T64" fmla="*/ 987901409 w 508"/>
                <a:gd name="T65" fmla="*/ 171370595 h 264"/>
                <a:gd name="T66" fmla="*/ 1018143277 w 508"/>
                <a:gd name="T67" fmla="*/ 110886873 h 264"/>
                <a:gd name="T68" fmla="*/ 1048385145 w 508"/>
                <a:gd name="T69" fmla="*/ 70564367 h 264"/>
                <a:gd name="T70" fmla="*/ 1078627013 w 508"/>
                <a:gd name="T71" fmla="*/ 322579950 h 264"/>
                <a:gd name="T72" fmla="*/ 1108868880 w 508"/>
                <a:gd name="T73" fmla="*/ 262096228 h 264"/>
                <a:gd name="T74" fmla="*/ 1139110748 w 508"/>
                <a:gd name="T75" fmla="*/ 141128734 h 264"/>
                <a:gd name="T76" fmla="*/ 1169352616 w 508"/>
                <a:gd name="T77" fmla="*/ 221773747 h 264"/>
                <a:gd name="T78" fmla="*/ 1199594484 w 508"/>
                <a:gd name="T79" fmla="*/ 302418709 h 264"/>
                <a:gd name="T80" fmla="*/ 1229836351 w 508"/>
                <a:gd name="T81" fmla="*/ 362902431 h 264"/>
                <a:gd name="T82" fmla="*/ 1260078219 w 508"/>
                <a:gd name="T83" fmla="*/ 463708734 h 2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264"/>
                <a:gd name="T128" fmla="*/ 508 w 508"/>
                <a:gd name="T129" fmla="*/ 264 h 2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264">
                  <a:moveTo>
                    <a:pt x="0" y="136"/>
                  </a:moveTo>
                  <a:lnTo>
                    <a:pt x="4" y="136"/>
                  </a:lnTo>
                  <a:lnTo>
                    <a:pt x="8" y="124"/>
                  </a:lnTo>
                  <a:lnTo>
                    <a:pt x="12" y="96"/>
                  </a:lnTo>
                  <a:lnTo>
                    <a:pt x="16" y="68"/>
                  </a:lnTo>
                  <a:lnTo>
                    <a:pt x="20" y="44"/>
                  </a:lnTo>
                  <a:lnTo>
                    <a:pt x="24" y="28"/>
                  </a:lnTo>
                  <a:lnTo>
                    <a:pt x="28" y="20"/>
                  </a:lnTo>
                  <a:lnTo>
                    <a:pt x="32" y="12"/>
                  </a:lnTo>
                  <a:lnTo>
                    <a:pt x="36" y="4"/>
                  </a:lnTo>
                  <a:lnTo>
                    <a:pt x="40" y="0"/>
                  </a:lnTo>
                  <a:lnTo>
                    <a:pt x="44" y="8"/>
                  </a:lnTo>
                  <a:lnTo>
                    <a:pt x="48" y="32"/>
                  </a:lnTo>
                  <a:lnTo>
                    <a:pt x="52" y="64"/>
                  </a:lnTo>
                  <a:lnTo>
                    <a:pt x="56" y="92"/>
                  </a:lnTo>
                  <a:lnTo>
                    <a:pt x="60" y="108"/>
                  </a:lnTo>
                  <a:lnTo>
                    <a:pt x="64" y="116"/>
                  </a:lnTo>
                  <a:lnTo>
                    <a:pt x="68" y="124"/>
                  </a:lnTo>
                  <a:lnTo>
                    <a:pt x="72" y="136"/>
                  </a:lnTo>
                  <a:lnTo>
                    <a:pt x="76" y="148"/>
                  </a:lnTo>
                  <a:lnTo>
                    <a:pt x="80" y="152"/>
                  </a:lnTo>
                  <a:lnTo>
                    <a:pt x="84" y="148"/>
                  </a:lnTo>
                  <a:lnTo>
                    <a:pt x="88" y="144"/>
                  </a:lnTo>
                  <a:lnTo>
                    <a:pt x="92" y="144"/>
                  </a:lnTo>
                  <a:lnTo>
                    <a:pt x="96" y="144"/>
                  </a:lnTo>
                  <a:lnTo>
                    <a:pt x="100" y="132"/>
                  </a:lnTo>
                  <a:lnTo>
                    <a:pt x="104" y="116"/>
                  </a:lnTo>
                  <a:lnTo>
                    <a:pt x="108" y="112"/>
                  </a:lnTo>
                  <a:lnTo>
                    <a:pt x="112" y="120"/>
                  </a:lnTo>
                  <a:lnTo>
                    <a:pt x="116" y="140"/>
                  </a:lnTo>
                  <a:lnTo>
                    <a:pt x="120" y="164"/>
                  </a:lnTo>
                  <a:lnTo>
                    <a:pt x="124" y="188"/>
                  </a:lnTo>
                  <a:lnTo>
                    <a:pt x="128" y="196"/>
                  </a:lnTo>
                  <a:lnTo>
                    <a:pt x="132" y="204"/>
                  </a:lnTo>
                  <a:lnTo>
                    <a:pt x="136" y="216"/>
                  </a:lnTo>
                  <a:lnTo>
                    <a:pt x="140" y="232"/>
                  </a:lnTo>
                  <a:lnTo>
                    <a:pt x="144" y="248"/>
                  </a:lnTo>
                  <a:lnTo>
                    <a:pt x="148" y="260"/>
                  </a:lnTo>
                  <a:lnTo>
                    <a:pt x="152" y="264"/>
                  </a:lnTo>
                  <a:lnTo>
                    <a:pt x="156" y="256"/>
                  </a:lnTo>
                  <a:lnTo>
                    <a:pt x="160" y="240"/>
                  </a:lnTo>
                  <a:lnTo>
                    <a:pt x="164" y="220"/>
                  </a:lnTo>
                  <a:lnTo>
                    <a:pt x="168" y="204"/>
                  </a:lnTo>
                  <a:lnTo>
                    <a:pt x="172" y="192"/>
                  </a:lnTo>
                  <a:lnTo>
                    <a:pt x="176" y="188"/>
                  </a:lnTo>
                  <a:lnTo>
                    <a:pt x="180" y="184"/>
                  </a:lnTo>
                  <a:lnTo>
                    <a:pt x="184" y="180"/>
                  </a:lnTo>
                  <a:lnTo>
                    <a:pt x="188" y="184"/>
                  </a:lnTo>
                  <a:lnTo>
                    <a:pt x="192" y="192"/>
                  </a:lnTo>
                  <a:lnTo>
                    <a:pt x="196" y="200"/>
                  </a:lnTo>
                  <a:lnTo>
                    <a:pt x="200" y="204"/>
                  </a:lnTo>
                  <a:lnTo>
                    <a:pt x="204" y="204"/>
                  </a:lnTo>
                  <a:lnTo>
                    <a:pt x="208" y="204"/>
                  </a:lnTo>
                  <a:lnTo>
                    <a:pt x="212" y="208"/>
                  </a:lnTo>
                  <a:lnTo>
                    <a:pt x="216" y="208"/>
                  </a:lnTo>
                  <a:lnTo>
                    <a:pt x="220" y="204"/>
                  </a:lnTo>
                  <a:lnTo>
                    <a:pt x="224" y="188"/>
                  </a:lnTo>
                  <a:lnTo>
                    <a:pt x="228" y="168"/>
                  </a:lnTo>
                  <a:lnTo>
                    <a:pt x="232" y="140"/>
                  </a:lnTo>
                  <a:lnTo>
                    <a:pt x="236" y="120"/>
                  </a:lnTo>
                  <a:lnTo>
                    <a:pt x="240" y="108"/>
                  </a:lnTo>
                  <a:lnTo>
                    <a:pt x="244" y="112"/>
                  </a:lnTo>
                  <a:lnTo>
                    <a:pt x="248" y="132"/>
                  </a:lnTo>
                  <a:lnTo>
                    <a:pt x="252" y="156"/>
                  </a:lnTo>
                  <a:lnTo>
                    <a:pt x="256" y="180"/>
                  </a:lnTo>
                  <a:lnTo>
                    <a:pt x="260" y="192"/>
                  </a:lnTo>
                  <a:lnTo>
                    <a:pt x="264" y="204"/>
                  </a:lnTo>
                  <a:lnTo>
                    <a:pt x="268" y="204"/>
                  </a:lnTo>
                  <a:lnTo>
                    <a:pt x="272" y="196"/>
                  </a:lnTo>
                  <a:lnTo>
                    <a:pt x="276" y="176"/>
                  </a:lnTo>
                  <a:lnTo>
                    <a:pt x="280" y="152"/>
                  </a:lnTo>
                  <a:lnTo>
                    <a:pt x="284" y="132"/>
                  </a:lnTo>
                  <a:lnTo>
                    <a:pt x="288" y="120"/>
                  </a:lnTo>
                  <a:lnTo>
                    <a:pt x="292" y="108"/>
                  </a:lnTo>
                  <a:lnTo>
                    <a:pt x="296" y="96"/>
                  </a:lnTo>
                  <a:lnTo>
                    <a:pt x="300" y="84"/>
                  </a:lnTo>
                  <a:lnTo>
                    <a:pt x="304" y="80"/>
                  </a:lnTo>
                  <a:lnTo>
                    <a:pt x="308" y="80"/>
                  </a:lnTo>
                  <a:lnTo>
                    <a:pt x="312" y="92"/>
                  </a:lnTo>
                  <a:lnTo>
                    <a:pt x="316" y="108"/>
                  </a:lnTo>
                  <a:lnTo>
                    <a:pt x="320" y="124"/>
                  </a:lnTo>
                  <a:lnTo>
                    <a:pt x="324" y="128"/>
                  </a:lnTo>
                  <a:lnTo>
                    <a:pt x="328" y="128"/>
                  </a:lnTo>
                  <a:lnTo>
                    <a:pt x="332" y="116"/>
                  </a:lnTo>
                  <a:lnTo>
                    <a:pt x="336" y="100"/>
                  </a:lnTo>
                  <a:lnTo>
                    <a:pt x="340" y="80"/>
                  </a:lnTo>
                  <a:lnTo>
                    <a:pt x="344" y="64"/>
                  </a:lnTo>
                  <a:lnTo>
                    <a:pt x="348" y="52"/>
                  </a:lnTo>
                  <a:lnTo>
                    <a:pt x="352" y="44"/>
                  </a:lnTo>
                  <a:lnTo>
                    <a:pt x="356" y="40"/>
                  </a:lnTo>
                  <a:lnTo>
                    <a:pt x="360" y="40"/>
                  </a:lnTo>
                  <a:lnTo>
                    <a:pt x="364" y="40"/>
                  </a:lnTo>
                  <a:lnTo>
                    <a:pt x="368" y="40"/>
                  </a:lnTo>
                  <a:lnTo>
                    <a:pt x="372" y="40"/>
                  </a:lnTo>
                  <a:lnTo>
                    <a:pt x="376" y="40"/>
                  </a:lnTo>
                  <a:lnTo>
                    <a:pt x="380" y="44"/>
                  </a:lnTo>
                  <a:lnTo>
                    <a:pt x="384" y="52"/>
                  </a:lnTo>
                  <a:lnTo>
                    <a:pt x="388" y="64"/>
                  </a:lnTo>
                  <a:lnTo>
                    <a:pt x="392" y="68"/>
                  </a:lnTo>
                  <a:lnTo>
                    <a:pt x="396" y="68"/>
                  </a:lnTo>
                  <a:lnTo>
                    <a:pt x="400" y="60"/>
                  </a:lnTo>
                  <a:lnTo>
                    <a:pt x="404" y="44"/>
                  </a:lnTo>
                  <a:lnTo>
                    <a:pt x="408" y="28"/>
                  </a:lnTo>
                  <a:lnTo>
                    <a:pt x="412" y="20"/>
                  </a:lnTo>
                  <a:lnTo>
                    <a:pt x="416" y="28"/>
                  </a:lnTo>
                  <a:lnTo>
                    <a:pt x="420" y="60"/>
                  </a:lnTo>
                  <a:lnTo>
                    <a:pt x="424" y="96"/>
                  </a:lnTo>
                  <a:lnTo>
                    <a:pt x="428" y="128"/>
                  </a:lnTo>
                  <a:lnTo>
                    <a:pt x="432" y="140"/>
                  </a:lnTo>
                  <a:lnTo>
                    <a:pt x="436" y="128"/>
                  </a:lnTo>
                  <a:lnTo>
                    <a:pt x="440" y="104"/>
                  </a:lnTo>
                  <a:lnTo>
                    <a:pt x="444" y="80"/>
                  </a:lnTo>
                  <a:lnTo>
                    <a:pt x="448" y="60"/>
                  </a:lnTo>
                  <a:lnTo>
                    <a:pt x="452" y="56"/>
                  </a:lnTo>
                  <a:lnTo>
                    <a:pt x="456" y="64"/>
                  </a:lnTo>
                  <a:lnTo>
                    <a:pt x="460" y="76"/>
                  </a:lnTo>
                  <a:lnTo>
                    <a:pt x="464" y="88"/>
                  </a:lnTo>
                  <a:lnTo>
                    <a:pt x="468" y="100"/>
                  </a:lnTo>
                  <a:lnTo>
                    <a:pt x="472" y="108"/>
                  </a:lnTo>
                  <a:lnTo>
                    <a:pt x="476" y="120"/>
                  </a:lnTo>
                  <a:lnTo>
                    <a:pt x="480" y="128"/>
                  </a:lnTo>
                  <a:lnTo>
                    <a:pt x="484" y="136"/>
                  </a:lnTo>
                  <a:lnTo>
                    <a:pt x="488" y="144"/>
                  </a:lnTo>
                  <a:lnTo>
                    <a:pt x="492" y="152"/>
                  </a:lnTo>
                  <a:lnTo>
                    <a:pt x="496" y="168"/>
                  </a:lnTo>
                  <a:lnTo>
                    <a:pt x="500" y="184"/>
                  </a:lnTo>
                  <a:lnTo>
                    <a:pt x="504" y="200"/>
                  </a:lnTo>
                  <a:lnTo>
                    <a:pt x="508" y="212"/>
                  </a:lnTo>
                </a:path>
              </a:pathLst>
            </a:custGeom>
            <a:noFill/>
            <a:ln w="0">
              <a:solidFill>
                <a:srgbClr val="FF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61" name="Freeform 115"/>
            <p:cNvSpPr>
              <a:spLocks/>
            </p:cNvSpPr>
            <p:nvPr/>
          </p:nvSpPr>
          <p:spPr bwMode="auto">
            <a:xfrm>
              <a:off x="5635625" y="1817688"/>
              <a:ext cx="814388" cy="311150"/>
            </a:xfrm>
            <a:custGeom>
              <a:avLst/>
              <a:gdLst>
                <a:gd name="T0" fmla="*/ 30241892 w 513"/>
                <a:gd name="T1" fmla="*/ 372983108 h 196"/>
                <a:gd name="T2" fmla="*/ 60483783 w 513"/>
                <a:gd name="T3" fmla="*/ 453628182 h 196"/>
                <a:gd name="T4" fmla="*/ 90725662 w 513"/>
                <a:gd name="T5" fmla="*/ 362902486 h 196"/>
                <a:gd name="T6" fmla="*/ 120967566 w 513"/>
                <a:gd name="T7" fmla="*/ 141128756 h 196"/>
                <a:gd name="T8" fmla="*/ 151209445 w 513"/>
                <a:gd name="T9" fmla="*/ 151209378 h 196"/>
                <a:gd name="T10" fmla="*/ 181451325 w 513"/>
                <a:gd name="T11" fmla="*/ 141128756 h 196"/>
                <a:gd name="T12" fmla="*/ 211693253 w 513"/>
                <a:gd name="T13" fmla="*/ 20161250 h 196"/>
                <a:gd name="T14" fmla="*/ 241935133 w 513"/>
                <a:gd name="T15" fmla="*/ 80645000 h 196"/>
                <a:gd name="T16" fmla="*/ 272177012 w 513"/>
                <a:gd name="T17" fmla="*/ 141128756 h 196"/>
                <a:gd name="T18" fmla="*/ 302418891 w 513"/>
                <a:gd name="T19" fmla="*/ 151209378 h 196"/>
                <a:gd name="T20" fmla="*/ 332660770 w 513"/>
                <a:gd name="T21" fmla="*/ 131048134 h 196"/>
                <a:gd name="T22" fmla="*/ 362902649 w 513"/>
                <a:gd name="T23" fmla="*/ 292338133 h 196"/>
                <a:gd name="T24" fmla="*/ 393144528 w 513"/>
                <a:gd name="T25" fmla="*/ 433466938 h 196"/>
                <a:gd name="T26" fmla="*/ 423386507 w 513"/>
                <a:gd name="T27" fmla="*/ 423386317 h 196"/>
                <a:gd name="T28" fmla="*/ 453628386 w 513"/>
                <a:gd name="T29" fmla="*/ 252015646 h 196"/>
                <a:gd name="T30" fmla="*/ 483870265 w 513"/>
                <a:gd name="T31" fmla="*/ 191531865 h 196"/>
                <a:gd name="T32" fmla="*/ 514112144 w 513"/>
                <a:gd name="T33" fmla="*/ 221773780 h 196"/>
                <a:gd name="T34" fmla="*/ 544354024 w 513"/>
                <a:gd name="T35" fmla="*/ 322579999 h 196"/>
                <a:gd name="T36" fmla="*/ 574595903 w 513"/>
                <a:gd name="T37" fmla="*/ 483870048 h 196"/>
                <a:gd name="T38" fmla="*/ 604837782 w 513"/>
                <a:gd name="T39" fmla="*/ 443547560 h 196"/>
                <a:gd name="T40" fmla="*/ 635079661 w 513"/>
                <a:gd name="T41" fmla="*/ 312499377 h 196"/>
                <a:gd name="T42" fmla="*/ 665321540 w 513"/>
                <a:gd name="T43" fmla="*/ 272176889 h 196"/>
                <a:gd name="T44" fmla="*/ 695563419 w 513"/>
                <a:gd name="T45" fmla="*/ 272176889 h 196"/>
                <a:gd name="T46" fmla="*/ 725805299 w 513"/>
                <a:gd name="T47" fmla="*/ 241935024 h 196"/>
                <a:gd name="T48" fmla="*/ 756047178 w 513"/>
                <a:gd name="T49" fmla="*/ 120967512 h 196"/>
                <a:gd name="T50" fmla="*/ 786289057 w 513"/>
                <a:gd name="T51" fmla="*/ 80645000 h 196"/>
                <a:gd name="T52" fmla="*/ 816530936 w 513"/>
                <a:gd name="T53" fmla="*/ 141128756 h 196"/>
                <a:gd name="T54" fmla="*/ 849293964 w 513"/>
                <a:gd name="T55" fmla="*/ 110886890 h 196"/>
                <a:gd name="T56" fmla="*/ 879535843 w 513"/>
                <a:gd name="T57" fmla="*/ 221773780 h 196"/>
                <a:gd name="T58" fmla="*/ 909777722 w 513"/>
                <a:gd name="T59" fmla="*/ 211693158 h 196"/>
                <a:gd name="T60" fmla="*/ 940019602 w 513"/>
                <a:gd name="T61" fmla="*/ 231854402 h 196"/>
                <a:gd name="T62" fmla="*/ 970261481 w 513"/>
                <a:gd name="T63" fmla="*/ 171370621 h 196"/>
                <a:gd name="T64" fmla="*/ 1000503360 w 513"/>
                <a:gd name="T65" fmla="*/ 151209378 h 196"/>
                <a:gd name="T66" fmla="*/ 1030745239 w 513"/>
                <a:gd name="T67" fmla="*/ 211693158 h 196"/>
                <a:gd name="T68" fmla="*/ 1060987118 w 513"/>
                <a:gd name="T69" fmla="*/ 282257511 h 196"/>
                <a:gd name="T70" fmla="*/ 1091228998 w 513"/>
                <a:gd name="T71" fmla="*/ 241935024 h 196"/>
                <a:gd name="T72" fmla="*/ 1121470877 w 513"/>
                <a:gd name="T73" fmla="*/ 80645000 h 196"/>
                <a:gd name="T74" fmla="*/ 1151712756 w 513"/>
                <a:gd name="T75" fmla="*/ 181451243 h 196"/>
                <a:gd name="T76" fmla="*/ 1181954635 w 513"/>
                <a:gd name="T77" fmla="*/ 302418755 h 196"/>
                <a:gd name="T78" fmla="*/ 1212196514 w 513"/>
                <a:gd name="T79" fmla="*/ 302418755 h 196"/>
                <a:gd name="T80" fmla="*/ 1242438393 w 513"/>
                <a:gd name="T81" fmla="*/ 90725622 h 196"/>
                <a:gd name="T82" fmla="*/ 1272680273 w 513"/>
                <a:gd name="T83" fmla="*/ 0 h 1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196"/>
                <a:gd name="T128" fmla="*/ 513 w 513"/>
                <a:gd name="T129" fmla="*/ 196 h 1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196">
                  <a:moveTo>
                    <a:pt x="0" y="140"/>
                  </a:moveTo>
                  <a:lnTo>
                    <a:pt x="8" y="144"/>
                  </a:lnTo>
                  <a:lnTo>
                    <a:pt x="12" y="148"/>
                  </a:lnTo>
                  <a:lnTo>
                    <a:pt x="16" y="156"/>
                  </a:lnTo>
                  <a:lnTo>
                    <a:pt x="20" y="168"/>
                  </a:lnTo>
                  <a:lnTo>
                    <a:pt x="24" y="180"/>
                  </a:lnTo>
                  <a:lnTo>
                    <a:pt x="28" y="180"/>
                  </a:lnTo>
                  <a:lnTo>
                    <a:pt x="32" y="168"/>
                  </a:lnTo>
                  <a:lnTo>
                    <a:pt x="36" y="144"/>
                  </a:lnTo>
                  <a:lnTo>
                    <a:pt x="40" y="112"/>
                  </a:lnTo>
                  <a:lnTo>
                    <a:pt x="44" y="80"/>
                  </a:lnTo>
                  <a:lnTo>
                    <a:pt x="48" y="56"/>
                  </a:lnTo>
                  <a:lnTo>
                    <a:pt x="52" y="44"/>
                  </a:lnTo>
                  <a:lnTo>
                    <a:pt x="56" y="48"/>
                  </a:lnTo>
                  <a:lnTo>
                    <a:pt x="60" y="60"/>
                  </a:lnTo>
                  <a:lnTo>
                    <a:pt x="64" y="76"/>
                  </a:lnTo>
                  <a:lnTo>
                    <a:pt x="68" y="76"/>
                  </a:lnTo>
                  <a:lnTo>
                    <a:pt x="72" y="56"/>
                  </a:lnTo>
                  <a:lnTo>
                    <a:pt x="76" y="32"/>
                  </a:lnTo>
                  <a:lnTo>
                    <a:pt x="80" y="12"/>
                  </a:lnTo>
                  <a:lnTo>
                    <a:pt x="84" y="8"/>
                  </a:lnTo>
                  <a:lnTo>
                    <a:pt x="88" y="16"/>
                  </a:lnTo>
                  <a:lnTo>
                    <a:pt x="92" y="28"/>
                  </a:lnTo>
                  <a:lnTo>
                    <a:pt x="96" y="32"/>
                  </a:lnTo>
                  <a:lnTo>
                    <a:pt x="100" y="36"/>
                  </a:lnTo>
                  <a:lnTo>
                    <a:pt x="104" y="40"/>
                  </a:lnTo>
                  <a:lnTo>
                    <a:pt x="108" y="56"/>
                  </a:lnTo>
                  <a:lnTo>
                    <a:pt x="112" y="68"/>
                  </a:lnTo>
                  <a:lnTo>
                    <a:pt x="116" y="72"/>
                  </a:lnTo>
                  <a:lnTo>
                    <a:pt x="120" y="60"/>
                  </a:lnTo>
                  <a:lnTo>
                    <a:pt x="124" y="44"/>
                  </a:lnTo>
                  <a:lnTo>
                    <a:pt x="128" y="40"/>
                  </a:lnTo>
                  <a:lnTo>
                    <a:pt x="132" y="52"/>
                  </a:lnTo>
                  <a:lnTo>
                    <a:pt x="136" y="76"/>
                  </a:lnTo>
                  <a:lnTo>
                    <a:pt x="140" y="100"/>
                  </a:lnTo>
                  <a:lnTo>
                    <a:pt x="144" y="116"/>
                  </a:lnTo>
                  <a:lnTo>
                    <a:pt x="148" y="132"/>
                  </a:lnTo>
                  <a:lnTo>
                    <a:pt x="152" y="152"/>
                  </a:lnTo>
                  <a:lnTo>
                    <a:pt x="156" y="172"/>
                  </a:lnTo>
                  <a:lnTo>
                    <a:pt x="160" y="188"/>
                  </a:lnTo>
                  <a:lnTo>
                    <a:pt x="164" y="188"/>
                  </a:lnTo>
                  <a:lnTo>
                    <a:pt x="168" y="168"/>
                  </a:lnTo>
                  <a:lnTo>
                    <a:pt x="172" y="140"/>
                  </a:lnTo>
                  <a:lnTo>
                    <a:pt x="176" y="116"/>
                  </a:lnTo>
                  <a:lnTo>
                    <a:pt x="180" y="100"/>
                  </a:lnTo>
                  <a:lnTo>
                    <a:pt x="184" y="92"/>
                  </a:lnTo>
                  <a:lnTo>
                    <a:pt x="188" y="84"/>
                  </a:lnTo>
                  <a:lnTo>
                    <a:pt x="192" y="76"/>
                  </a:lnTo>
                  <a:lnTo>
                    <a:pt x="196" y="76"/>
                  </a:lnTo>
                  <a:lnTo>
                    <a:pt x="200" y="80"/>
                  </a:lnTo>
                  <a:lnTo>
                    <a:pt x="204" y="88"/>
                  </a:lnTo>
                  <a:lnTo>
                    <a:pt x="208" y="100"/>
                  </a:lnTo>
                  <a:lnTo>
                    <a:pt x="212" y="112"/>
                  </a:lnTo>
                  <a:lnTo>
                    <a:pt x="216" y="128"/>
                  </a:lnTo>
                  <a:lnTo>
                    <a:pt x="220" y="152"/>
                  </a:lnTo>
                  <a:lnTo>
                    <a:pt x="224" y="176"/>
                  </a:lnTo>
                  <a:lnTo>
                    <a:pt x="228" y="192"/>
                  </a:lnTo>
                  <a:lnTo>
                    <a:pt x="232" y="196"/>
                  </a:lnTo>
                  <a:lnTo>
                    <a:pt x="236" y="192"/>
                  </a:lnTo>
                  <a:lnTo>
                    <a:pt x="240" y="176"/>
                  </a:lnTo>
                  <a:lnTo>
                    <a:pt x="244" y="156"/>
                  </a:lnTo>
                  <a:lnTo>
                    <a:pt x="248" y="136"/>
                  </a:lnTo>
                  <a:lnTo>
                    <a:pt x="252" y="124"/>
                  </a:lnTo>
                  <a:lnTo>
                    <a:pt x="256" y="116"/>
                  </a:lnTo>
                  <a:lnTo>
                    <a:pt x="260" y="112"/>
                  </a:lnTo>
                  <a:lnTo>
                    <a:pt x="264" y="108"/>
                  </a:lnTo>
                  <a:lnTo>
                    <a:pt x="268" y="108"/>
                  </a:lnTo>
                  <a:lnTo>
                    <a:pt x="272" y="108"/>
                  </a:lnTo>
                  <a:lnTo>
                    <a:pt x="276" y="108"/>
                  </a:lnTo>
                  <a:lnTo>
                    <a:pt x="280" y="104"/>
                  </a:lnTo>
                  <a:lnTo>
                    <a:pt x="284" y="100"/>
                  </a:lnTo>
                  <a:lnTo>
                    <a:pt x="288" y="96"/>
                  </a:lnTo>
                  <a:lnTo>
                    <a:pt x="292" y="88"/>
                  </a:lnTo>
                  <a:lnTo>
                    <a:pt x="296" y="72"/>
                  </a:lnTo>
                  <a:lnTo>
                    <a:pt x="300" y="48"/>
                  </a:lnTo>
                  <a:lnTo>
                    <a:pt x="304" y="28"/>
                  </a:lnTo>
                  <a:lnTo>
                    <a:pt x="308" y="24"/>
                  </a:lnTo>
                  <a:lnTo>
                    <a:pt x="312" y="32"/>
                  </a:lnTo>
                  <a:lnTo>
                    <a:pt x="316" y="48"/>
                  </a:lnTo>
                  <a:lnTo>
                    <a:pt x="320" y="56"/>
                  </a:lnTo>
                  <a:lnTo>
                    <a:pt x="324" y="56"/>
                  </a:lnTo>
                  <a:lnTo>
                    <a:pt x="329" y="48"/>
                  </a:lnTo>
                  <a:lnTo>
                    <a:pt x="333" y="44"/>
                  </a:lnTo>
                  <a:lnTo>
                    <a:pt x="337" y="44"/>
                  </a:lnTo>
                  <a:lnTo>
                    <a:pt x="341" y="56"/>
                  </a:lnTo>
                  <a:lnTo>
                    <a:pt x="345" y="72"/>
                  </a:lnTo>
                  <a:lnTo>
                    <a:pt x="349" y="88"/>
                  </a:lnTo>
                  <a:lnTo>
                    <a:pt x="353" y="92"/>
                  </a:lnTo>
                  <a:lnTo>
                    <a:pt x="357" y="88"/>
                  </a:lnTo>
                  <a:lnTo>
                    <a:pt x="361" y="84"/>
                  </a:lnTo>
                  <a:lnTo>
                    <a:pt x="365" y="88"/>
                  </a:lnTo>
                  <a:lnTo>
                    <a:pt x="369" y="92"/>
                  </a:lnTo>
                  <a:lnTo>
                    <a:pt x="373" y="92"/>
                  </a:lnTo>
                  <a:lnTo>
                    <a:pt x="377" y="84"/>
                  </a:lnTo>
                  <a:lnTo>
                    <a:pt x="381" y="76"/>
                  </a:lnTo>
                  <a:lnTo>
                    <a:pt x="385" y="68"/>
                  </a:lnTo>
                  <a:lnTo>
                    <a:pt x="389" y="64"/>
                  </a:lnTo>
                  <a:lnTo>
                    <a:pt x="393" y="60"/>
                  </a:lnTo>
                  <a:lnTo>
                    <a:pt x="397" y="60"/>
                  </a:lnTo>
                  <a:lnTo>
                    <a:pt x="401" y="64"/>
                  </a:lnTo>
                  <a:lnTo>
                    <a:pt x="405" y="72"/>
                  </a:lnTo>
                  <a:lnTo>
                    <a:pt x="409" y="84"/>
                  </a:lnTo>
                  <a:lnTo>
                    <a:pt x="413" y="96"/>
                  </a:lnTo>
                  <a:lnTo>
                    <a:pt x="417" y="108"/>
                  </a:lnTo>
                  <a:lnTo>
                    <a:pt x="421" y="112"/>
                  </a:lnTo>
                  <a:lnTo>
                    <a:pt x="425" y="112"/>
                  </a:lnTo>
                  <a:lnTo>
                    <a:pt x="429" y="108"/>
                  </a:lnTo>
                  <a:lnTo>
                    <a:pt x="433" y="96"/>
                  </a:lnTo>
                  <a:lnTo>
                    <a:pt x="437" y="72"/>
                  </a:lnTo>
                  <a:lnTo>
                    <a:pt x="441" y="48"/>
                  </a:lnTo>
                  <a:lnTo>
                    <a:pt x="445" y="32"/>
                  </a:lnTo>
                  <a:lnTo>
                    <a:pt x="449" y="28"/>
                  </a:lnTo>
                  <a:lnTo>
                    <a:pt x="453" y="48"/>
                  </a:lnTo>
                  <a:lnTo>
                    <a:pt x="457" y="72"/>
                  </a:lnTo>
                  <a:lnTo>
                    <a:pt x="461" y="96"/>
                  </a:lnTo>
                  <a:lnTo>
                    <a:pt x="465" y="112"/>
                  </a:lnTo>
                  <a:lnTo>
                    <a:pt x="469" y="120"/>
                  </a:lnTo>
                  <a:lnTo>
                    <a:pt x="473" y="124"/>
                  </a:lnTo>
                  <a:lnTo>
                    <a:pt x="477" y="128"/>
                  </a:lnTo>
                  <a:lnTo>
                    <a:pt x="481" y="120"/>
                  </a:lnTo>
                  <a:lnTo>
                    <a:pt x="485" y="100"/>
                  </a:lnTo>
                  <a:lnTo>
                    <a:pt x="489" y="68"/>
                  </a:lnTo>
                  <a:lnTo>
                    <a:pt x="493" y="36"/>
                  </a:lnTo>
                  <a:lnTo>
                    <a:pt x="497" y="16"/>
                  </a:lnTo>
                  <a:lnTo>
                    <a:pt x="501" y="4"/>
                  </a:lnTo>
                  <a:lnTo>
                    <a:pt x="505" y="0"/>
                  </a:lnTo>
                  <a:lnTo>
                    <a:pt x="509" y="8"/>
                  </a:lnTo>
                  <a:lnTo>
                    <a:pt x="513" y="20"/>
                  </a:lnTo>
                </a:path>
              </a:pathLst>
            </a:custGeom>
            <a:noFill/>
            <a:ln w="0">
              <a:solidFill>
                <a:srgbClr val="FF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62" name="Line 116"/>
            <p:cNvSpPr>
              <a:spLocks noChangeShapeType="1"/>
            </p:cNvSpPr>
            <p:nvPr/>
          </p:nvSpPr>
          <p:spPr bwMode="auto">
            <a:xfrm>
              <a:off x="6450013" y="1849438"/>
              <a:ext cx="12700" cy="31750"/>
            </a:xfrm>
            <a:prstGeom prst="line">
              <a:avLst/>
            </a:prstGeom>
            <a:noFill/>
            <a:ln w="0">
              <a:solidFill>
                <a:srgbClr val="FF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63" name="Freeform 117"/>
            <p:cNvSpPr>
              <a:spLocks/>
            </p:cNvSpPr>
            <p:nvPr/>
          </p:nvSpPr>
          <p:spPr bwMode="auto">
            <a:xfrm>
              <a:off x="4829175" y="1671638"/>
              <a:ext cx="806450" cy="476250"/>
            </a:xfrm>
            <a:custGeom>
              <a:avLst/>
              <a:gdLst>
                <a:gd name="T0" fmla="*/ 20161251 w 508"/>
                <a:gd name="T1" fmla="*/ 322579968 h 300"/>
                <a:gd name="T2" fmla="*/ 50403125 w 508"/>
                <a:gd name="T3" fmla="*/ 131048121 h 300"/>
                <a:gd name="T4" fmla="*/ 80645005 w 508"/>
                <a:gd name="T5" fmla="*/ 0 h 300"/>
                <a:gd name="T6" fmla="*/ 110886898 w 508"/>
                <a:gd name="T7" fmla="*/ 40322496 h 300"/>
                <a:gd name="T8" fmla="*/ 141128766 w 508"/>
                <a:gd name="T9" fmla="*/ 262096243 h 300"/>
                <a:gd name="T10" fmla="*/ 171370633 w 508"/>
                <a:gd name="T11" fmla="*/ 403224935 h 300"/>
                <a:gd name="T12" fmla="*/ 201612501 w 508"/>
                <a:gd name="T13" fmla="*/ 403224935 h 300"/>
                <a:gd name="T14" fmla="*/ 231854419 w 508"/>
                <a:gd name="T15" fmla="*/ 383063693 h 300"/>
                <a:gd name="T16" fmla="*/ 262096286 w 508"/>
                <a:gd name="T17" fmla="*/ 332660589 h 300"/>
                <a:gd name="T18" fmla="*/ 292338154 w 508"/>
                <a:gd name="T19" fmla="*/ 453628139 h 300"/>
                <a:gd name="T20" fmla="*/ 322580022 w 508"/>
                <a:gd name="T21" fmla="*/ 604837452 h 300"/>
                <a:gd name="T22" fmla="*/ 352821889 w 508"/>
                <a:gd name="T23" fmla="*/ 695563040 h 300"/>
                <a:gd name="T24" fmla="*/ 383063757 w 508"/>
                <a:gd name="T25" fmla="*/ 756046766 h 300"/>
                <a:gd name="T26" fmla="*/ 413305625 w 508"/>
                <a:gd name="T27" fmla="*/ 645159936 h 300"/>
                <a:gd name="T28" fmla="*/ 443547592 w 508"/>
                <a:gd name="T29" fmla="*/ 473789381 h 300"/>
                <a:gd name="T30" fmla="*/ 473789460 w 508"/>
                <a:gd name="T31" fmla="*/ 483870002 h 300"/>
                <a:gd name="T32" fmla="*/ 504031327 w 508"/>
                <a:gd name="T33" fmla="*/ 594756831 h 300"/>
                <a:gd name="T34" fmla="*/ 534273195 w 508"/>
                <a:gd name="T35" fmla="*/ 645159936 h 300"/>
                <a:gd name="T36" fmla="*/ 564515063 w 508"/>
                <a:gd name="T37" fmla="*/ 544353727 h 300"/>
                <a:gd name="T38" fmla="*/ 594756931 w 508"/>
                <a:gd name="T39" fmla="*/ 312499347 h 300"/>
                <a:gd name="T40" fmla="*/ 624998798 w 508"/>
                <a:gd name="T41" fmla="*/ 403224935 h 300"/>
                <a:gd name="T42" fmla="*/ 655240666 w 508"/>
                <a:gd name="T43" fmla="*/ 554434348 h 300"/>
                <a:gd name="T44" fmla="*/ 685482534 w 508"/>
                <a:gd name="T45" fmla="*/ 594756831 h 300"/>
                <a:gd name="T46" fmla="*/ 715724401 w 508"/>
                <a:gd name="T47" fmla="*/ 473789381 h 300"/>
                <a:gd name="T48" fmla="*/ 745966269 w 508"/>
                <a:gd name="T49" fmla="*/ 302418726 h 300"/>
                <a:gd name="T50" fmla="*/ 776208137 w 508"/>
                <a:gd name="T51" fmla="*/ 201612468 h 300"/>
                <a:gd name="T52" fmla="*/ 806450005 w 508"/>
                <a:gd name="T53" fmla="*/ 302418726 h 300"/>
                <a:gd name="T54" fmla="*/ 836692071 w 508"/>
                <a:gd name="T55" fmla="*/ 272176863 h 300"/>
                <a:gd name="T56" fmla="*/ 866933939 w 508"/>
                <a:gd name="T57" fmla="*/ 141128742 h 300"/>
                <a:gd name="T58" fmla="*/ 897175806 w 508"/>
                <a:gd name="T59" fmla="*/ 110886879 h 300"/>
                <a:gd name="T60" fmla="*/ 927417674 w 508"/>
                <a:gd name="T61" fmla="*/ 100806234 h 300"/>
                <a:gd name="T62" fmla="*/ 957659542 w 508"/>
                <a:gd name="T63" fmla="*/ 191531847 h 300"/>
                <a:gd name="T64" fmla="*/ 987901409 w 508"/>
                <a:gd name="T65" fmla="*/ 252015622 h 300"/>
                <a:gd name="T66" fmla="*/ 1018143277 w 508"/>
                <a:gd name="T67" fmla="*/ 131048121 h 300"/>
                <a:gd name="T68" fmla="*/ 1048385145 w 508"/>
                <a:gd name="T69" fmla="*/ 151209363 h 300"/>
                <a:gd name="T70" fmla="*/ 1078627013 w 508"/>
                <a:gd name="T71" fmla="*/ 393144314 h 300"/>
                <a:gd name="T72" fmla="*/ 1108868880 w 508"/>
                <a:gd name="T73" fmla="*/ 292338105 h 300"/>
                <a:gd name="T74" fmla="*/ 1139110748 w 508"/>
                <a:gd name="T75" fmla="*/ 151209363 h 300"/>
                <a:gd name="T76" fmla="*/ 1169352616 w 508"/>
                <a:gd name="T77" fmla="*/ 221773759 h 300"/>
                <a:gd name="T78" fmla="*/ 1199594484 w 508"/>
                <a:gd name="T79" fmla="*/ 332660589 h 300"/>
                <a:gd name="T80" fmla="*/ 1229836351 w 508"/>
                <a:gd name="T81" fmla="*/ 413305556 h 300"/>
                <a:gd name="T82" fmla="*/ 1260078219 w 508"/>
                <a:gd name="T83" fmla="*/ 645159936 h 3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300"/>
                <a:gd name="T128" fmla="*/ 508 w 508"/>
                <a:gd name="T129" fmla="*/ 300 h 3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300">
                  <a:moveTo>
                    <a:pt x="0" y="156"/>
                  </a:moveTo>
                  <a:lnTo>
                    <a:pt x="4" y="152"/>
                  </a:lnTo>
                  <a:lnTo>
                    <a:pt x="8" y="128"/>
                  </a:lnTo>
                  <a:lnTo>
                    <a:pt x="12" y="100"/>
                  </a:lnTo>
                  <a:lnTo>
                    <a:pt x="16" y="76"/>
                  </a:lnTo>
                  <a:lnTo>
                    <a:pt x="20" y="52"/>
                  </a:lnTo>
                  <a:lnTo>
                    <a:pt x="24" y="32"/>
                  </a:lnTo>
                  <a:lnTo>
                    <a:pt x="28" y="12"/>
                  </a:lnTo>
                  <a:lnTo>
                    <a:pt x="32" y="0"/>
                  </a:lnTo>
                  <a:lnTo>
                    <a:pt x="36" y="0"/>
                  </a:lnTo>
                  <a:lnTo>
                    <a:pt x="40" y="4"/>
                  </a:lnTo>
                  <a:lnTo>
                    <a:pt x="44" y="16"/>
                  </a:lnTo>
                  <a:lnTo>
                    <a:pt x="48" y="40"/>
                  </a:lnTo>
                  <a:lnTo>
                    <a:pt x="52" y="72"/>
                  </a:lnTo>
                  <a:lnTo>
                    <a:pt x="56" y="104"/>
                  </a:lnTo>
                  <a:lnTo>
                    <a:pt x="60" y="128"/>
                  </a:lnTo>
                  <a:lnTo>
                    <a:pt x="64" y="148"/>
                  </a:lnTo>
                  <a:lnTo>
                    <a:pt x="68" y="160"/>
                  </a:lnTo>
                  <a:lnTo>
                    <a:pt x="72" y="168"/>
                  </a:lnTo>
                  <a:lnTo>
                    <a:pt x="76" y="168"/>
                  </a:lnTo>
                  <a:lnTo>
                    <a:pt x="80" y="160"/>
                  </a:lnTo>
                  <a:lnTo>
                    <a:pt x="84" y="156"/>
                  </a:lnTo>
                  <a:lnTo>
                    <a:pt x="88" y="152"/>
                  </a:lnTo>
                  <a:lnTo>
                    <a:pt x="92" y="152"/>
                  </a:lnTo>
                  <a:lnTo>
                    <a:pt x="96" y="148"/>
                  </a:lnTo>
                  <a:lnTo>
                    <a:pt x="100" y="140"/>
                  </a:lnTo>
                  <a:lnTo>
                    <a:pt x="104" y="132"/>
                  </a:lnTo>
                  <a:lnTo>
                    <a:pt x="108" y="136"/>
                  </a:lnTo>
                  <a:lnTo>
                    <a:pt x="112" y="152"/>
                  </a:lnTo>
                  <a:lnTo>
                    <a:pt x="116" y="180"/>
                  </a:lnTo>
                  <a:lnTo>
                    <a:pt x="120" y="208"/>
                  </a:lnTo>
                  <a:lnTo>
                    <a:pt x="124" y="228"/>
                  </a:lnTo>
                  <a:lnTo>
                    <a:pt x="128" y="240"/>
                  </a:lnTo>
                  <a:lnTo>
                    <a:pt x="132" y="252"/>
                  </a:lnTo>
                  <a:lnTo>
                    <a:pt x="136" y="264"/>
                  </a:lnTo>
                  <a:lnTo>
                    <a:pt x="140" y="276"/>
                  </a:lnTo>
                  <a:lnTo>
                    <a:pt x="144" y="288"/>
                  </a:lnTo>
                  <a:lnTo>
                    <a:pt x="148" y="296"/>
                  </a:lnTo>
                  <a:lnTo>
                    <a:pt x="152" y="300"/>
                  </a:lnTo>
                  <a:lnTo>
                    <a:pt x="156" y="296"/>
                  </a:lnTo>
                  <a:lnTo>
                    <a:pt x="160" y="280"/>
                  </a:lnTo>
                  <a:lnTo>
                    <a:pt x="164" y="256"/>
                  </a:lnTo>
                  <a:lnTo>
                    <a:pt x="168" y="228"/>
                  </a:lnTo>
                  <a:lnTo>
                    <a:pt x="172" y="204"/>
                  </a:lnTo>
                  <a:lnTo>
                    <a:pt x="176" y="188"/>
                  </a:lnTo>
                  <a:lnTo>
                    <a:pt x="180" y="180"/>
                  </a:lnTo>
                  <a:lnTo>
                    <a:pt x="184" y="184"/>
                  </a:lnTo>
                  <a:lnTo>
                    <a:pt x="188" y="192"/>
                  </a:lnTo>
                  <a:lnTo>
                    <a:pt x="192" y="208"/>
                  </a:lnTo>
                  <a:lnTo>
                    <a:pt x="196" y="220"/>
                  </a:lnTo>
                  <a:lnTo>
                    <a:pt x="200" y="236"/>
                  </a:lnTo>
                  <a:lnTo>
                    <a:pt x="204" y="248"/>
                  </a:lnTo>
                  <a:lnTo>
                    <a:pt x="208" y="252"/>
                  </a:lnTo>
                  <a:lnTo>
                    <a:pt x="212" y="256"/>
                  </a:lnTo>
                  <a:lnTo>
                    <a:pt x="216" y="252"/>
                  </a:lnTo>
                  <a:lnTo>
                    <a:pt x="220" y="240"/>
                  </a:lnTo>
                  <a:lnTo>
                    <a:pt x="224" y="216"/>
                  </a:lnTo>
                  <a:lnTo>
                    <a:pt x="228" y="180"/>
                  </a:lnTo>
                  <a:lnTo>
                    <a:pt x="232" y="148"/>
                  </a:lnTo>
                  <a:lnTo>
                    <a:pt x="236" y="124"/>
                  </a:lnTo>
                  <a:lnTo>
                    <a:pt x="240" y="120"/>
                  </a:lnTo>
                  <a:lnTo>
                    <a:pt x="244" y="136"/>
                  </a:lnTo>
                  <a:lnTo>
                    <a:pt x="248" y="160"/>
                  </a:lnTo>
                  <a:lnTo>
                    <a:pt x="252" y="188"/>
                  </a:lnTo>
                  <a:lnTo>
                    <a:pt x="256" y="204"/>
                  </a:lnTo>
                  <a:lnTo>
                    <a:pt x="260" y="220"/>
                  </a:lnTo>
                  <a:lnTo>
                    <a:pt x="264" y="228"/>
                  </a:lnTo>
                  <a:lnTo>
                    <a:pt x="268" y="236"/>
                  </a:lnTo>
                  <a:lnTo>
                    <a:pt x="272" y="236"/>
                  </a:lnTo>
                  <a:lnTo>
                    <a:pt x="276" y="228"/>
                  </a:lnTo>
                  <a:lnTo>
                    <a:pt x="280" y="208"/>
                  </a:lnTo>
                  <a:lnTo>
                    <a:pt x="284" y="188"/>
                  </a:lnTo>
                  <a:lnTo>
                    <a:pt x="288" y="164"/>
                  </a:lnTo>
                  <a:lnTo>
                    <a:pt x="292" y="144"/>
                  </a:lnTo>
                  <a:lnTo>
                    <a:pt x="296" y="120"/>
                  </a:lnTo>
                  <a:lnTo>
                    <a:pt x="300" y="100"/>
                  </a:lnTo>
                  <a:lnTo>
                    <a:pt x="304" y="84"/>
                  </a:lnTo>
                  <a:lnTo>
                    <a:pt x="308" y="80"/>
                  </a:lnTo>
                  <a:lnTo>
                    <a:pt x="312" y="88"/>
                  </a:lnTo>
                  <a:lnTo>
                    <a:pt x="316" y="104"/>
                  </a:lnTo>
                  <a:lnTo>
                    <a:pt x="320" y="120"/>
                  </a:lnTo>
                  <a:lnTo>
                    <a:pt x="324" y="132"/>
                  </a:lnTo>
                  <a:lnTo>
                    <a:pt x="328" y="128"/>
                  </a:lnTo>
                  <a:lnTo>
                    <a:pt x="332" y="108"/>
                  </a:lnTo>
                  <a:lnTo>
                    <a:pt x="336" y="88"/>
                  </a:lnTo>
                  <a:lnTo>
                    <a:pt x="340" y="68"/>
                  </a:lnTo>
                  <a:lnTo>
                    <a:pt x="344" y="56"/>
                  </a:lnTo>
                  <a:lnTo>
                    <a:pt x="348" y="48"/>
                  </a:lnTo>
                  <a:lnTo>
                    <a:pt x="352" y="44"/>
                  </a:lnTo>
                  <a:lnTo>
                    <a:pt x="356" y="44"/>
                  </a:lnTo>
                  <a:lnTo>
                    <a:pt x="360" y="40"/>
                  </a:lnTo>
                  <a:lnTo>
                    <a:pt x="364" y="40"/>
                  </a:lnTo>
                  <a:lnTo>
                    <a:pt x="368" y="40"/>
                  </a:lnTo>
                  <a:lnTo>
                    <a:pt x="372" y="48"/>
                  </a:lnTo>
                  <a:lnTo>
                    <a:pt x="376" y="60"/>
                  </a:lnTo>
                  <a:lnTo>
                    <a:pt x="380" y="76"/>
                  </a:lnTo>
                  <a:lnTo>
                    <a:pt x="384" y="88"/>
                  </a:lnTo>
                  <a:lnTo>
                    <a:pt x="388" y="100"/>
                  </a:lnTo>
                  <a:lnTo>
                    <a:pt x="392" y="100"/>
                  </a:lnTo>
                  <a:lnTo>
                    <a:pt x="396" y="92"/>
                  </a:lnTo>
                  <a:lnTo>
                    <a:pt x="400" y="72"/>
                  </a:lnTo>
                  <a:lnTo>
                    <a:pt x="404" y="52"/>
                  </a:lnTo>
                  <a:lnTo>
                    <a:pt x="408" y="36"/>
                  </a:lnTo>
                  <a:lnTo>
                    <a:pt x="412" y="36"/>
                  </a:lnTo>
                  <a:lnTo>
                    <a:pt x="416" y="60"/>
                  </a:lnTo>
                  <a:lnTo>
                    <a:pt x="420" y="92"/>
                  </a:lnTo>
                  <a:lnTo>
                    <a:pt x="424" y="132"/>
                  </a:lnTo>
                  <a:lnTo>
                    <a:pt x="428" y="156"/>
                  </a:lnTo>
                  <a:lnTo>
                    <a:pt x="432" y="160"/>
                  </a:lnTo>
                  <a:lnTo>
                    <a:pt x="436" y="144"/>
                  </a:lnTo>
                  <a:lnTo>
                    <a:pt x="440" y="116"/>
                  </a:lnTo>
                  <a:lnTo>
                    <a:pt x="444" y="84"/>
                  </a:lnTo>
                  <a:lnTo>
                    <a:pt x="448" y="68"/>
                  </a:lnTo>
                  <a:lnTo>
                    <a:pt x="452" y="60"/>
                  </a:lnTo>
                  <a:lnTo>
                    <a:pt x="456" y="64"/>
                  </a:lnTo>
                  <a:lnTo>
                    <a:pt x="460" y="76"/>
                  </a:lnTo>
                  <a:lnTo>
                    <a:pt x="464" y="88"/>
                  </a:lnTo>
                  <a:lnTo>
                    <a:pt x="468" y="104"/>
                  </a:lnTo>
                  <a:lnTo>
                    <a:pt x="472" y="120"/>
                  </a:lnTo>
                  <a:lnTo>
                    <a:pt x="476" y="132"/>
                  </a:lnTo>
                  <a:lnTo>
                    <a:pt x="480" y="144"/>
                  </a:lnTo>
                  <a:lnTo>
                    <a:pt x="484" y="152"/>
                  </a:lnTo>
                  <a:lnTo>
                    <a:pt x="488" y="164"/>
                  </a:lnTo>
                  <a:lnTo>
                    <a:pt x="492" y="192"/>
                  </a:lnTo>
                  <a:lnTo>
                    <a:pt x="496" y="228"/>
                  </a:lnTo>
                  <a:lnTo>
                    <a:pt x="500" y="256"/>
                  </a:lnTo>
                  <a:lnTo>
                    <a:pt x="504" y="264"/>
                  </a:lnTo>
                  <a:lnTo>
                    <a:pt x="508" y="252"/>
                  </a:lnTo>
                </a:path>
              </a:pathLst>
            </a:custGeom>
            <a:noFill/>
            <a:ln w="0">
              <a:solidFill>
                <a:srgbClr val="00BFB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64" name="Freeform 118"/>
            <p:cNvSpPr>
              <a:spLocks/>
            </p:cNvSpPr>
            <p:nvPr/>
          </p:nvSpPr>
          <p:spPr bwMode="auto">
            <a:xfrm>
              <a:off x="5635625" y="1785938"/>
              <a:ext cx="814388" cy="361950"/>
            </a:xfrm>
            <a:custGeom>
              <a:avLst/>
              <a:gdLst>
                <a:gd name="T0" fmla="*/ 30241892 w 513"/>
                <a:gd name="T1" fmla="*/ 433466957 h 228"/>
                <a:gd name="T2" fmla="*/ 60483783 w 513"/>
                <a:gd name="T3" fmla="*/ 534273180 h 228"/>
                <a:gd name="T4" fmla="*/ 90725662 w 513"/>
                <a:gd name="T5" fmla="*/ 403224991 h 228"/>
                <a:gd name="T6" fmla="*/ 120967566 w 513"/>
                <a:gd name="T7" fmla="*/ 191531873 h 228"/>
                <a:gd name="T8" fmla="*/ 151209445 w 513"/>
                <a:gd name="T9" fmla="*/ 231854412 h 228"/>
                <a:gd name="T10" fmla="*/ 181451325 w 513"/>
                <a:gd name="T11" fmla="*/ 131048140 h 228"/>
                <a:gd name="T12" fmla="*/ 211693253 w 513"/>
                <a:gd name="T13" fmla="*/ 10080625 h 228"/>
                <a:gd name="T14" fmla="*/ 241935133 w 513"/>
                <a:gd name="T15" fmla="*/ 60483759 h 228"/>
                <a:gd name="T16" fmla="*/ 272177012 w 513"/>
                <a:gd name="T17" fmla="*/ 151209384 h 228"/>
                <a:gd name="T18" fmla="*/ 302418891 w 513"/>
                <a:gd name="T19" fmla="*/ 191531873 h 228"/>
                <a:gd name="T20" fmla="*/ 332660770 w 513"/>
                <a:gd name="T21" fmla="*/ 141128762 h 228"/>
                <a:gd name="T22" fmla="*/ 362902649 w 513"/>
                <a:gd name="T23" fmla="*/ 312499391 h 228"/>
                <a:gd name="T24" fmla="*/ 393144528 w 513"/>
                <a:gd name="T25" fmla="*/ 493950691 h 228"/>
                <a:gd name="T26" fmla="*/ 423386507 w 513"/>
                <a:gd name="T27" fmla="*/ 483870069 h 228"/>
                <a:gd name="T28" fmla="*/ 453628386 w 513"/>
                <a:gd name="T29" fmla="*/ 342741257 h 228"/>
                <a:gd name="T30" fmla="*/ 483870265 w 513"/>
                <a:gd name="T31" fmla="*/ 252015657 h 228"/>
                <a:gd name="T32" fmla="*/ 514112144 w 513"/>
                <a:gd name="T33" fmla="*/ 292338146 h 228"/>
                <a:gd name="T34" fmla="*/ 544354024 w 513"/>
                <a:gd name="T35" fmla="*/ 433466957 h 228"/>
                <a:gd name="T36" fmla="*/ 574595903 w 513"/>
                <a:gd name="T37" fmla="*/ 554434425 h 228"/>
                <a:gd name="T38" fmla="*/ 604837782 w 513"/>
                <a:gd name="T39" fmla="*/ 564515047 h 228"/>
                <a:gd name="T40" fmla="*/ 635079661 w 513"/>
                <a:gd name="T41" fmla="*/ 403224991 h 228"/>
                <a:gd name="T42" fmla="*/ 665321540 w 513"/>
                <a:gd name="T43" fmla="*/ 282257524 h 228"/>
                <a:gd name="T44" fmla="*/ 695563419 w 513"/>
                <a:gd name="T45" fmla="*/ 312499391 h 228"/>
                <a:gd name="T46" fmla="*/ 725805299 w 513"/>
                <a:gd name="T47" fmla="*/ 362902502 h 228"/>
                <a:gd name="T48" fmla="*/ 756047178 w 513"/>
                <a:gd name="T49" fmla="*/ 120967517 h 228"/>
                <a:gd name="T50" fmla="*/ 786289057 w 513"/>
                <a:gd name="T51" fmla="*/ 20161251 h 228"/>
                <a:gd name="T52" fmla="*/ 816530936 w 513"/>
                <a:gd name="T53" fmla="*/ 151209384 h 228"/>
                <a:gd name="T54" fmla="*/ 849293964 w 513"/>
                <a:gd name="T55" fmla="*/ 201612496 h 228"/>
                <a:gd name="T56" fmla="*/ 879535843 w 513"/>
                <a:gd name="T57" fmla="*/ 282257524 h 228"/>
                <a:gd name="T58" fmla="*/ 909777722 w 513"/>
                <a:gd name="T59" fmla="*/ 252015657 h 228"/>
                <a:gd name="T60" fmla="*/ 940019602 w 513"/>
                <a:gd name="T61" fmla="*/ 302418768 h 228"/>
                <a:gd name="T62" fmla="*/ 970261481 w 513"/>
                <a:gd name="T63" fmla="*/ 302418768 h 228"/>
                <a:gd name="T64" fmla="*/ 1000503360 w 513"/>
                <a:gd name="T65" fmla="*/ 221773790 h 228"/>
                <a:gd name="T66" fmla="*/ 1030745239 w 513"/>
                <a:gd name="T67" fmla="*/ 252015657 h 228"/>
                <a:gd name="T68" fmla="*/ 1060987118 w 513"/>
                <a:gd name="T69" fmla="*/ 342741257 h 228"/>
                <a:gd name="T70" fmla="*/ 1091228998 w 513"/>
                <a:gd name="T71" fmla="*/ 282257524 h 228"/>
                <a:gd name="T72" fmla="*/ 1121470877 w 513"/>
                <a:gd name="T73" fmla="*/ 141128762 h 228"/>
                <a:gd name="T74" fmla="*/ 1151712756 w 513"/>
                <a:gd name="T75" fmla="*/ 252015657 h 228"/>
                <a:gd name="T76" fmla="*/ 1181954635 w 513"/>
                <a:gd name="T77" fmla="*/ 413305614 h 228"/>
                <a:gd name="T78" fmla="*/ 1212196514 w 513"/>
                <a:gd name="T79" fmla="*/ 352821880 h 228"/>
                <a:gd name="T80" fmla="*/ 1242438393 w 513"/>
                <a:gd name="T81" fmla="*/ 90725626 h 228"/>
                <a:gd name="T82" fmla="*/ 1272680273 w 513"/>
                <a:gd name="T83" fmla="*/ 30241879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228"/>
                <a:gd name="T128" fmla="*/ 513 w 513"/>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228">
                  <a:moveTo>
                    <a:pt x="0" y="180"/>
                  </a:moveTo>
                  <a:lnTo>
                    <a:pt x="8" y="172"/>
                  </a:lnTo>
                  <a:lnTo>
                    <a:pt x="12" y="172"/>
                  </a:lnTo>
                  <a:lnTo>
                    <a:pt x="16" y="188"/>
                  </a:lnTo>
                  <a:lnTo>
                    <a:pt x="20" y="204"/>
                  </a:lnTo>
                  <a:lnTo>
                    <a:pt x="24" y="212"/>
                  </a:lnTo>
                  <a:lnTo>
                    <a:pt x="28" y="208"/>
                  </a:lnTo>
                  <a:lnTo>
                    <a:pt x="32" y="188"/>
                  </a:lnTo>
                  <a:lnTo>
                    <a:pt x="36" y="160"/>
                  </a:lnTo>
                  <a:lnTo>
                    <a:pt x="40" y="128"/>
                  </a:lnTo>
                  <a:lnTo>
                    <a:pt x="44" y="96"/>
                  </a:lnTo>
                  <a:lnTo>
                    <a:pt x="48" y="76"/>
                  </a:lnTo>
                  <a:lnTo>
                    <a:pt x="52" y="72"/>
                  </a:lnTo>
                  <a:lnTo>
                    <a:pt x="56" y="80"/>
                  </a:lnTo>
                  <a:lnTo>
                    <a:pt x="60" y="92"/>
                  </a:lnTo>
                  <a:lnTo>
                    <a:pt x="64" y="96"/>
                  </a:lnTo>
                  <a:lnTo>
                    <a:pt x="68" y="80"/>
                  </a:lnTo>
                  <a:lnTo>
                    <a:pt x="72" y="52"/>
                  </a:lnTo>
                  <a:lnTo>
                    <a:pt x="76" y="28"/>
                  </a:lnTo>
                  <a:lnTo>
                    <a:pt x="80" y="8"/>
                  </a:lnTo>
                  <a:lnTo>
                    <a:pt x="84" y="4"/>
                  </a:lnTo>
                  <a:lnTo>
                    <a:pt x="88" y="12"/>
                  </a:lnTo>
                  <a:lnTo>
                    <a:pt x="92" y="16"/>
                  </a:lnTo>
                  <a:lnTo>
                    <a:pt x="96" y="24"/>
                  </a:lnTo>
                  <a:lnTo>
                    <a:pt x="100" y="28"/>
                  </a:lnTo>
                  <a:lnTo>
                    <a:pt x="104" y="40"/>
                  </a:lnTo>
                  <a:lnTo>
                    <a:pt x="108" y="60"/>
                  </a:lnTo>
                  <a:lnTo>
                    <a:pt x="112" y="80"/>
                  </a:lnTo>
                  <a:lnTo>
                    <a:pt x="116" y="84"/>
                  </a:lnTo>
                  <a:lnTo>
                    <a:pt x="120" y="76"/>
                  </a:lnTo>
                  <a:lnTo>
                    <a:pt x="124" y="56"/>
                  </a:lnTo>
                  <a:lnTo>
                    <a:pt x="128" y="48"/>
                  </a:lnTo>
                  <a:lnTo>
                    <a:pt x="132" y="56"/>
                  </a:lnTo>
                  <a:lnTo>
                    <a:pt x="136" y="76"/>
                  </a:lnTo>
                  <a:lnTo>
                    <a:pt x="140" y="100"/>
                  </a:lnTo>
                  <a:lnTo>
                    <a:pt x="144" y="124"/>
                  </a:lnTo>
                  <a:lnTo>
                    <a:pt x="148" y="148"/>
                  </a:lnTo>
                  <a:lnTo>
                    <a:pt x="152" y="176"/>
                  </a:lnTo>
                  <a:lnTo>
                    <a:pt x="156" y="196"/>
                  </a:lnTo>
                  <a:lnTo>
                    <a:pt x="160" y="208"/>
                  </a:lnTo>
                  <a:lnTo>
                    <a:pt x="164" y="204"/>
                  </a:lnTo>
                  <a:lnTo>
                    <a:pt x="168" y="192"/>
                  </a:lnTo>
                  <a:lnTo>
                    <a:pt x="172" y="172"/>
                  </a:lnTo>
                  <a:lnTo>
                    <a:pt x="176" y="152"/>
                  </a:lnTo>
                  <a:lnTo>
                    <a:pt x="180" y="136"/>
                  </a:lnTo>
                  <a:lnTo>
                    <a:pt x="184" y="120"/>
                  </a:lnTo>
                  <a:lnTo>
                    <a:pt x="188" y="108"/>
                  </a:lnTo>
                  <a:lnTo>
                    <a:pt x="192" y="100"/>
                  </a:lnTo>
                  <a:lnTo>
                    <a:pt x="196" y="100"/>
                  </a:lnTo>
                  <a:lnTo>
                    <a:pt x="200" y="108"/>
                  </a:lnTo>
                  <a:lnTo>
                    <a:pt x="204" y="116"/>
                  </a:lnTo>
                  <a:lnTo>
                    <a:pt x="208" y="132"/>
                  </a:lnTo>
                  <a:lnTo>
                    <a:pt x="212" y="152"/>
                  </a:lnTo>
                  <a:lnTo>
                    <a:pt x="216" y="172"/>
                  </a:lnTo>
                  <a:lnTo>
                    <a:pt x="220" y="192"/>
                  </a:lnTo>
                  <a:lnTo>
                    <a:pt x="224" y="208"/>
                  </a:lnTo>
                  <a:lnTo>
                    <a:pt x="228" y="220"/>
                  </a:lnTo>
                  <a:lnTo>
                    <a:pt x="232" y="228"/>
                  </a:lnTo>
                  <a:lnTo>
                    <a:pt x="236" y="228"/>
                  </a:lnTo>
                  <a:lnTo>
                    <a:pt x="240" y="224"/>
                  </a:lnTo>
                  <a:lnTo>
                    <a:pt x="244" y="208"/>
                  </a:lnTo>
                  <a:lnTo>
                    <a:pt x="248" y="184"/>
                  </a:lnTo>
                  <a:lnTo>
                    <a:pt x="252" y="160"/>
                  </a:lnTo>
                  <a:lnTo>
                    <a:pt x="256" y="136"/>
                  </a:lnTo>
                  <a:lnTo>
                    <a:pt x="260" y="120"/>
                  </a:lnTo>
                  <a:lnTo>
                    <a:pt x="264" y="112"/>
                  </a:lnTo>
                  <a:lnTo>
                    <a:pt x="268" y="108"/>
                  </a:lnTo>
                  <a:lnTo>
                    <a:pt x="272" y="112"/>
                  </a:lnTo>
                  <a:lnTo>
                    <a:pt x="276" y="124"/>
                  </a:lnTo>
                  <a:lnTo>
                    <a:pt x="280" y="136"/>
                  </a:lnTo>
                  <a:lnTo>
                    <a:pt x="284" y="148"/>
                  </a:lnTo>
                  <a:lnTo>
                    <a:pt x="288" y="144"/>
                  </a:lnTo>
                  <a:lnTo>
                    <a:pt x="292" y="124"/>
                  </a:lnTo>
                  <a:lnTo>
                    <a:pt x="296" y="88"/>
                  </a:lnTo>
                  <a:lnTo>
                    <a:pt x="300" y="48"/>
                  </a:lnTo>
                  <a:lnTo>
                    <a:pt x="304" y="16"/>
                  </a:lnTo>
                  <a:lnTo>
                    <a:pt x="308" y="0"/>
                  </a:lnTo>
                  <a:lnTo>
                    <a:pt x="312" y="8"/>
                  </a:lnTo>
                  <a:lnTo>
                    <a:pt x="316" y="24"/>
                  </a:lnTo>
                  <a:lnTo>
                    <a:pt x="320" y="44"/>
                  </a:lnTo>
                  <a:lnTo>
                    <a:pt x="324" y="60"/>
                  </a:lnTo>
                  <a:lnTo>
                    <a:pt x="329" y="68"/>
                  </a:lnTo>
                  <a:lnTo>
                    <a:pt x="333" y="72"/>
                  </a:lnTo>
                  <a:lnTo>
                    <a:pt x="337" y="80"/>
                  </a:lnTo>
                  <a:lnTo>
                    <a:pt x="341" y="96"/>
                  </a:lnTo>
                  <a:lnTo>
                    <a:pt x="345" y="108"/>
                  </a:lnTo>
                  <a:lnTo>
                    <a:pt x="349" y="112"/>
                  </a:lnTo>
                  <a:lnTo>
                    <a:pt x="353" y="112"/>
                  </a:lnTo>
                  <a:lnTo>
                    <a:pt x="357" y="104"/>
                  </a:lnTo>
                  <a:lnTo>
                    <a:pt x="361" y="100"/>
                  </a:lnTo>
                  <a:lnTo>
                    <a:pt x="365" y="104"/>
                  </a:lnTo>
                  <a:lnTo>
                    <a:pt x="369" y="112"/>
                  </a:lnTo>
                  <a:lnTo>
                    <a:pt x="373" y="120"/>
                  </a:lnTo>
                  <a:lnTo>
                    <a:pt x="377" y="128"/>
                  </a:lnTo>
                  <a:lnTo>
                    <a:pt x="381" y="124"/>
                  </a:lnTo>
                  <a:lnTo>
                    <a:pt x="385" y="120"/>
                  </a:lnTo>
                  <a:lnTo>
                    <a:pt x="389" y="112"/>
                  </a:lnTo>
                  <a:lnTo>
                    <a:pt x="393" y="100"/>
                  </a:lnTo>
                  <a:lnTo>
                    <a:pt x="397" y="88"/>
                  </a:lnTo>
                  <a:lnTo>
                    <a:pt x="401" y="80"/>
                  </a:lnTo>
                  <a:lnTo>
                    <a:pt x="405" y="84"/>
                  </a:lnTo>
                  <a:lnTo>
                    <a:pt x="409" y="100"/>
                  </a:lnTo>
                  <a:lnTo>
                    <a:pt x="413" y="116"/>
                  </a:lnTo>
                  <a:lnTo>
                    <a:pt x="417" y="132"/>
                  </a:lnTo>
                  <a:lnTo>
                    <a:pt x="421" y="136"/>
                  </a:lnTo>
                  <a:lnTo>
                    <a:pt x="425" y="136"/>
                  </a:lnTo>
                  <a:lnTo>
                    <a:pt x="429" y="128"/>
                  </a:lnTo>
                  <a:lnTo>
                    <a:pt x="433" y="112"/>
                  </a:lnTo>
                  <a:lnTo>
                    <a:pt x="437" y="88"/>
                  </a:lnTo>
                  <a:lnTo>
                    <a:pt x="441" y="68"/>
                  </a:lnTo>
                  <a:lnTo>
                    <a:pt x="445" y="56"/>
                  </a:lnTo>
                  <a:lnTo>
                    <a:pt x="449" y="60"/>
                  </a:lnTo>
                  <a:lnTo>
                    <a:pt x="453" y="76"/>
                  </a:lnTo>
                  <a:lnTo>
                    <a:pt x="457" y="100"/>
                  </a:lnTo>
                  <a:lnTo>
                    <a:pt x="461" y="120"/>
                  </a:lnTo>
                  <a:lnTo>
                    <a:pt x="465" y="144"/>
                  </a:lnTo>
                  <a:lnTo>
                    <a:pt x="469" y="164"/>
                  </a:lnTo>
                  <a:lnTo>
                    <a:pt x="473" y="176"/>
                  </a:lnTo>
                  <a:lnTo>
                    <a:pt x="477" y="168"/>
                  </a:lnTo>
                  <a:lnTo>
                    <a:pt x="481" y="140"/>
                  </a:lnTo>
                  <a:lnTo>
                    <a:pt x="485" y="104"/>
                  </a:lnTo>
                  <a:lnTo>
                    <a:pt x="489" y="64"/>
                  </a:lnTo>
                  <a:lnTo>
                    <a:pt x="493" y="36"/>
                  </a:lnTo>
                  <a:lnTo>
                    <a:pt x="497" y="16"/>
                  </a:lnTo>
                  <a:lnTo>
                    <a:pt x="501" y="8"/>
                  </a:lnTo>
                  <a:lnTo>
                    <a:pt x="505" y="12"/>
                  </a:lnTo>
                  <a:lnTo>
                    <a:pt x="509" y="20"/>
                  </a:lnTo>
                  <a:lnTo>
                    <a:pt x="513" y="36"/>
                  </a:lnTo>
                </a:path>
              </a:pathLst>
            </a:custGeom>
            <a:noFill/>
            <a:ln w="0">
              <a:solidFill>
                <a:srgbClr val="00BFB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65" name="Line 119"/>
            <p:cNvSpPr>
              <a:spLocks noChangeShapeType="1"/>
            </p:cNvSpPr>
            <p:nvPr/>
          </p:nvSpPr>
          <p:spPr bwMode="auto">
            <a:xfrm>
              <a:off x="6450013" y="1843088"/>
              <a:ext cx="12700" cy="25400"/>
            </a:xfrm>
            <a:prstGeom prst="line">
              <a:avLst/>
            </a:prstGeom>
            <a:noFill/>
            <a:ln w="0">
              <a:solidFill>
                <a:srgbClr val="00BFB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66" name="Freeform 120"/>
            <p:cNvSpPr>
              <a:spLocks/>
            </p:cNvSpPr>
            <p:nvPr/>
          </p:nvSpPr>
          <p:spPr bwMode="auto">
            <a:xfrm>
              <a:off x="4829175" y="1754188"/>
              <a:ext cx="806450" cy="361950"/>
            </a:xfrm>
            <a:custGeom>
              <a:avLst/>
              <a:gdLst>
                <a:gd name="T0" fmla="*/ 20161251 w 508"/>
                <a:gd name="T1" fmla="*/ 312499391 h 228"/>
                <a:gd name="T2" fmla="*/ 50403125 w 508"/>
                <a:gd name="T3" fmla="*/ 473789447 h 228"/>
                <a:gd name="T4" fmla="*/ 80645005 w 508"/>
                <a:gd name="T5" fmla="*/ 564515047 h 228"/>
                <a:gd name="T6" fmla="*/ 110886898 w 508"/>
                <a:gd name="T7" fmla="*/ 524192558 h 228"/>
                <a:gd name="T8" fmla="*/ 141128766 w 508"/>
                <a:gd name="T9" fmla="*/ 332660635 h 228"/>
                <a:gd name="T10" fmla="*/ 171370633 w 508"/>
                <a:gd name="T11" fmla="*/ 241935034 h 228"/>
                <a:gd name="T12" fmla="*/ 201612501 w 508"/>
                <a:gd name="T13" fmla="*/ 322580013 h 228"/>
                <a:gd name="T14" fmla="*/ 231854419 w 508"/>
                <a:gd name="T15" fmla="*/ 332660635 h 228"/>
                <a:gd name="T16" fmla="*/ 262096286 w 508"/>
                <a:gd name="T17" fmla="*/ 322580013 h 228"/>
                <a:gd name="T18" fmla="*/ 292338154 w 508"/>
                <a:gd name="T19" fmla="*/ 171370629 h 228"/>
                <a:gd name="T20" fmla="*/ 322580022 w 508"/>
                <a:gd name="T21" fmla="*/ 30241879 h 228"/>
                <a:gd name="T22" fmla="*/ 352821889 w 508"/>
                <a:gd name="T23" fmla="*/ 20161251 h 228"/>
                <a:gd name="T24" fmla="*/ 383063757 w 508"/>
                <a:gd name="T25" fmla="*/ 100806248 h 228"/>
                <a:gd name="T26" fmla="*/ 413305625 w 508"/>
                <a:gd name="T27" fmla="*/ 171370629 h 228"/>
                <a:gd name="T28" fmla="*/ 443547592 w 508"/>
                <a:gd name="T29" fmla="*/ 241935034 h 228"/>
                <a:gd name="T30" fmla="*/ 473789460 w 508"/>
                <a:gd name="T31" fmla="*/ 171370629 h 228"/>
                <a:gd name="T32" fmla="*/ 504031327 w 508"/>
                <a:gd name="T33" fmla="*/ 100806248 h 228"/>
                <a:gd name="T34" fmla="*/ 534273195 w 508"/>
                <a:gd name="T35" fmla="*/ 80645003 h 228"/>
                <a:gd name="T36" fmla="*/ 564515063 w 508"/>
                <a:gd name="T37" fmla="*/ 171370629 h 228"/>
                <a:gd name="T38" fmla="*/ 594756931 w 508"/>
                <a:gd name="T39" fmla="*/ 272176901 h 228"/>
                <a:gd name="T40" fmla="*/ 624998798 w 508"/>
                <a:gd name="T41" fmla="*/ 241935034 h 228"/>
                <a:gd name="T42" fmla="*/ 655240666 w 508"/>
                <a:gd name="T43" fmla="*/ 231854412 h 228"/>
                <a:gd name="T44" fmla="*/ 685482534 w 508"/>
                <a:gd name="T45" fmla="*/ 201612496 h 228"/>
                <a:gd name="T46" fmla="*/ 715724401 w 508"/>
                <a:gd name="T47" fmla="*/ 241935034 h 228"/>
                <a:gd name="T48" fmla="*/ 745966269 w 508"/>
                <a:gd name="T49" fmla="*/ 342741257 h 228"/>
                <a:gd name="T50" fmla="*/ 776208137 w 508"/>
                <a:gd name="T51" fmla="*/ 423386335 h 228"/>
                <a:gd name="T52" fmla="*/ 806450005 w 508"/>
                <a:gd name="T53" fmla="*/ 292338146 h 228"/>
                <a:gd name="T54" fmla="*/ 836692071 w 508"/>
                <a:gd name="T55" fmla="*/ 332660635 h 228"/>
                <a:gd name="T56" fmla="*/ 866933939 w 508"/>
                <a:gd name="T57" fmla="*/ 473789447 h 228"/>
                <a:gd name="T58" fmla="*/ 897175806 w 508"/>
                <a:gd name="T59" fmla="*/ 534273180 h 228"/>
                <a:gd name="T60" fmla="*/ 927417674 w 508"/>
                <a:gd name="T61" fmla="*/ 493950691 h 228"/>
                <a:gd name="T62" fmla="*/ 957659542 w 508"/>
                <a:gd name="T63" fmla="*/ 433466957 h 228"/>
                <a:gd name="T64" fmla="*/ 987901409 w 508"/>
                <a:gd name="T65" fmla="*/ 403224991 h 228"/>
                <a:gd name="T66" fmla="*/ 1018143277 w 508"/>
                <a:gd name="T67" fmla="*/ 403224991 h 228"/>
                <a:gd name="T68" fmla="*/ 1048385145 w 508"/>
                <a:gd name="T69" fmla="*/ 282257524 h 228"/>
                <a:gd name="T70" fmla="*/ 1078627013 w 508"/>
                <a:gd name="T71" fmla="*/ 161290006 h 228"/>
                <a:gd name="T72" fmla="*/ 1108868880 w 508"/>
                <a:gd name="T73" fmla="*/ 282257524 h 228"/>
                <a:gd name="T74" fmla="*/ 1139110748 w 508"/>
                <a:gd name="T75" fmla="*/ 433466957 h 228"/>
                <a:gd name="T76" fmla="*/ 1169352616 w 508"/>
                <a:gd name="T77" fmla="*/ 372983124 h 228"/>
                <a:gd name="T78" fmla="*/ 1199594484 w 508"/>
                <a:gd name="T79" fmla="*/ 252015657 h 228"/>
                <a:gd name="T80" fmla="*/ 1229836351 w 508"/>
                <a:gd name="T81" fmla="*/ 171370629 h 228"/>
                <a:gd name="T82" fmla="*/ 1260078219 w 508"/>
                <a:gd name="T83" fmla="*/ 90725626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228"/>
                <a:gd name="T128" fmla="*/ 508 w 50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228">
                  <a:moveTo>
                    <a:pt x="0" y="104"/>
                  </a:moveTo>
                  <a:lnTo>
                    <a:pt x="4" y="108"/>
                  </a:lnTo>
                  <a:lnTo>
                    <a:pt x="8" y="124"/>
                  </a:lnTo>
                  <a:lnTo>
                    <a:pt x="12" y="148"/>
                  </a:lnTo>
                  <a:lnTo>
                    <a:pt x="16" y="168"/>
                  </a:lnTo>
                  <a:lnTo>
                    <a:pt x="20" y="188"/>
                  </a:lnTo>
                  <a:lnTo>
                    <a:pt x="24" y="204"/>
                  </a:lnTo>
                  <a:lnTo>
                    <a:pt x="28" y="216"/>
                  </a:lnTo>
                  <a:lnTo>
                    <a:pt x="32" y="224"/>
                  </a:lnTo>
                  <a:lnTo>
                    <a:pt x="36" y="228"/>
                  </a:lnTo>
                  <a:lnTo>
                    <a:pt x="40" y="220"/>
                  </a:lnTo>
                  <a:lnTo>
                    <a:pt x="44" y="208"/>
                  </a:lnTo>
                  <a:lnTo>
                    <a:pt x="48" y="180"/>
                  </a:lnTo>
                  <a:lnTo>
                    <a:pt x="52" y="156"/>
                  </a:lnTo>
                  <a:lnTo>
                    <a:pt x="56" y="132"/>
                  </a:lnTo>
                  <a:lnTo>
                    <a:pt x="60" y="116"/>
                  </a:lnTo>
                  <a:lnTo>
                    <a:pt x="64" y="100"/>
                  </a:lnTo>
                  <a:lnTo>
                    <a:pt x="68" y="96"/>
                  </a:lnTo>
                  <a:lnTo>
                    <a:pt x="72" y="100"/>
                  </a:lnTo>
                  <a:lnTo>
                    <a:pt x="76" y="112"/>
                  </a:lnTo>
                  <a:lnTo>
                    <a:pt x="80" y="128"/>
                  </a:lnTo>
                  <a:lnTo>
                    <a:pt x="84" y="136"/>
                  </a:lnTo>
                  <a:lnTo>
                    <a:pt x="88" y="136"/>
                  </a:lnTo>
                  <a:lnTo>
                    <a:pt x="92" y="132"/>
                  </a:lnTo>
                  <a:lnTo>
                    <a:pt x="96" y="132"/>
                  </a:lnTo>
                  <a:lnTo>
                    <a:pt x="100" y="132"/>
                  </a:lnTo>
                  <a:lnTo>
                    <a:pt x="104" y="128"/>
                  </a:lnTo>
                  <a:lnTo>
                    <a:pt x="108" y="108"/>
                  </a:lnTo>
                  <a:lnTo>
                    <a:pt x="112" y="88"/>
                  </a:lnTo>
                  <a:lnTo>
                    <a:pt x="116" y="68"/>
                  </a:lnTo>
                  <a:lnTo>
                    <a:pt x="120" y="52"/>
                  </a:lnTo>
                  <a:lnTo>
                    <a:pt x="124" y="32"/>
                  </a:lnTo>
                  <a:lnTo>
                    <a:pt x="128" y="12"/>
                  </a:lnTo>
                  <a:lnTo>
                    <a:pt x="132" y="0"/>
                  </a:lnTo>
                  <a:lnTo>
                    <a:pt x="136" y="0"/>
                  </a:lnTo>
                  <a:lnTo>
                    <a:pt x="140" y="8"/>
                  </a:lnTo>
                  <a:lnTo>
                    <a:pt x="144" y="20"/>
                  </a:lnTo>
                  <a:lnTo>
                    <a:pt x="148" y="32"/>
                  </a:lnTo>
                  <a:lnTo>
                    <a:pt x="152" y="40"/>
                  </a:lnTo>
                  <a:lnTo>
                    <a:pt x="156" y="44"/>
                  </a:lnTo>
                  <a:lnTo>
                    <a:pt x="160" y="52"/>
                  </a:lnTo>
                  <a:lnTo>
                    <a:pt x="164" y="68"/>
                  </a:lnTo>
                  <a:lnTo>
                    <a:pt x="168" y="84"/>
                  </a:lnTo>
                  <a:lnTo>
                    <a:pt x="172" y="96"/>
                  </a:lnTo>
                  <a:lnTo>
                    <a:pt x="176" y="96"/>
                  </a:lnTo>
                  <a:lnTo>
                    <a:pt x="180" y="92"/>
                  </a:lnTo>
                  <a:lnTo>
                    <a:pt x="184" y="80"/>
                  </a:lnTo>
                  <a:lnTo>
                    <a:pt x="188" y="68"/>
                  </a:lnTo>
                  <a:lnTo>
                    <a:pt x="192" y="52"/>
                  </a:lnTo>
                  <a:lnTo>
                    <a:pt x="196" y="44"/>
                  </a:lnTo>
                  <a:lnTo>
                    <a:pt x="200" y="40"/>
                  </a:lnTo>
                  <a:lnTo>
                    <a:pt x="204" y="36"/>
                  </a:lnTo>
                  <a:lnTo>
                    <a:pt x="208" y="32"/>
                  </a:lnTo>
                  <a:lnTo>
                    <a:pt x="212" y="32"/>
                  </a:lnTo>
                  <a:lnTo>
                    <a:pt x="216" y="36"/>
                  </a:lnTo>
                  <a:lnTo>
                    <a:pt x="220" y="48"/>
                  </a:lnTo>
                  <a:lnTo>
                    <a:pt x="224" y="68"/>
                  </a:lnTo>
                  <a:lnTo>
                    <a:pt x="228" y="88"/>
                  </a:lnTo>
                  <a:lnTo>
                    <a:pt x="232" y="100"/>
                  </a:lnTo>
                  <a:lnTo>
                    <a:pt x="236" y="108"/>
                  </a:lnTo>
                  <a:lnTo>
                    <a:pt x="240" y="108"/>
                  </a:lnTo>
                  <a:lnTo>
                    <a:pt x="244" y="100"/>
                  </a:lnTo>
                  <a:lnTo>
                    <a:pt x="248" y="96"/>
                  </a:lnTo>
                  <a:lnTo>
                    <a:pt x="252" y="92"/>
                  </a:lnTo>
                  <a:lnTo>
                    <a:pt x="256" y="92"/>
                  </a:lnTo>
                  <a:lnTo>
                    <a:pt x="260" y="92"/>
                  </a:lnTo>
                  <a:lnTo>
                    <a:pt x="264" y="88"/>
                  </a:lnTo>
                  <a:lnTo>
                    <a:pt x="268" y="80"/>
                  </a:lnTo>
                  <a:lnTo>
                    <a:pt x="272" y="80"/>
                  </a:lnTo>
                  <a:lnTo>
                    <a:pt x="276" y="84"/>
                  </a:lnTo>
                  <a:lnTo>
                    <a:pt x="280" y="92"/>
                  </a:lnTo>
                  <a:lnTo>
                    <a:pt x="284" y="96"/>
                  </a:lnTo>
                  <a:lnTo>
                    <a:pt x="288" y="104"/>
                  </a:lnTo>
                  <a:lnTo>
                    <a:pt x="292" y="116"/>
                  </a:lnTo>
                  <a:lnTo>
                    <a:pt x="296" y="136"/>
                  </a:lnTo>
                  <a:lnTo>
                    <a:pt x="300" y="156"/>
                  </a:lnTo>
                  <a:lnTo>
                    <a:pt x="304" y="168"/>
                  </a:lnTo>
                  <a:lnTo>
                    <a:pt x="308" y="168"/>
                  </a:lnTo>
                  <a:lnTo>
                    <a:pt x="312" y="152"/>
                  </a:lnTo>
                  <a:lnTo>
                    <a:pt x="316" y="132"/>
                  </a:lnTo>
                  <a:lnTo>
                    <a:pt x="320" y="116"/>
                  </a:lnTo>
                  <a:lnTo>
                    <a:pt x="324" y="108"/>
                  </a:lnTo>
                  <a:lnTo>
                    <a:pt x="328" y="116"/>
                  </a:lnTo>
                  <a:lnTo>
                    <a:pt x="332" y="132"/>
                  </a:lnTo>
                  <a:lnTo>
                    <a:pt x="336" y="152"/>
                  </a:lnTo>
                  <a:lnTo>
                    <a:pt x="340" y="168"/>
                  </a:lnTo>
                  <a:lnTo>
                    <a:pt x="344" y="188"/>
                  </a:lnTo>
                  <a:lnTo>
                    <a:pt x="348" y="200"/>
                  </a:lnTo>
                  <a:lnTo>
                    <a:pt x="352" y="208"/>
                  </a:lnTo>
                  <a:lnTo>
                    <a:pt x="356" y="212"/>
                  </a:lnTo>
                  <a:lnTo>
                    <a:pt x="360" y="208"/>
                  </a:lnTo>
                  <a:lnTo>
                    <a:pt x="364" y="204"/>
                  </a:lnTo>
                  <a:lnTo>
                    <a:pt x="368" y="196"/>
                  </a:lnTo>
                  <a:lnTo>
                    <a:pt x="372" y="188"/>
                  </a:lnTo>
                  <a:lnTo>
                    <a:pt x="376" y="180"/>
                  </a:lnTo>
                  <a:lnTo>
                    <a:pt x="380" y="172"/>
                  </a:lnTo>
                  <a:lnTo>
                    <a:pt x="384" y="164"/>
                  </a:lnTo>
                  <a:lnTo>
                    <a:pt x="388" y="164"/>
                  </a:lnTo>
                  <a:lnTo>
                    <a:pt x="392" y="160"/>
                  </a:lnTo>
                  <a:lnTo>
                    <a:pt x="396" y="160"/>
                  </a:lnTo>
                  <a:lnTo>
                    <a:pt x="400" y="164"/>
                  </a:lnTo>
                  <a:lnTo>
                    <a:pt x="404" y="160"/>
                  </a:lnTo>
                  <a:lnTo>
                    <a:pt x="408" y="152"/>
                  </a:lnTo>
                  <a:lnTo>
                    <a:pt x="412" y="136"/>
                  </a:lnTo>
                  <a:lnTo>
                    <a:pt x="416" y="112"/>
                  </a:lnTo>
                  <a:lnTo>
                    <a:pt x="420" y="88"/>
                  </a:lnTo>
                  <a:lnTo>
                    <a:pt x="424" y="72"/>
                  </a:lnTo>
                  <a:lnTo>
                    <a:pt x="428" y="64"/>
                  </a:lnTo>
                  <a:lnTo>
                    <a:pt x="432" y="64"/>
                  </a:lnTo>
                  <a:lnTo>
                    <a:pt x="436" y="80"/>
                  </a:lnTo>
                  <a:lnTo>
                    <a:pt x="440" y="112"/>
                  </a:lnTo>
                  <a:lnTo>
                    <a:pt x="444" y="144"/>
                  </a:lnTo>
                  <a:lnTo>
                    <a:pt x="448" y="168"/>
                  </a:lnTo>
                  <a:lnTo>
                    <a:pt x="452" y="172"/>
                  </a:lnTo>
                  <a:lnTo>
                    <a:pt x="456" y="168"/>
                  </a:lnTo>
                  <a:lnTo>
                    <a:pt x="460" y="160"/>
                  </a:lnTo>
                  <a:lnTo>
                    <a:pt x="464" y="148"/>
                  </a:lnTo>
                  <a:lnTo>
                    <a:pt x="468" y="136"/>
                  </a:lnTo>
                  <a:lnTo>
                    <a:pt x="472" y="120"/>
                  </a:lnTo>
                  <a:lnTo>
                    <a:pt x="476" y="100"/>
                  </a:lnTo>
                  <a:lnTo>
                    <a:pt x="480" y="84"/>
                  </a:lnTo>
                  <a:lnTo>
                    <a:pt x="484" y="72"/>
                  </a:lnTo>
                  <a:lnTo>
                    <a:pt x="488" y="68"/>
                  </a:lnTo>
                  <a:lnTo>
                    <a:pt x="492" y="56"/>
                  </a:lnTo>
                  <a:lnTo>
                    <a:pt x="496" y="44"/>
                  </a:lnTo>
                  <a:lnTo>
                    <a:pt x="500" y="36"/>
                  </a:lnTo>
                  <a:lnTo>
                    <a:pt x="504" y="40"/>
                  </a:lnTo>
                  <a:lnTo>
                    <a:pt x="508" y="56"/>
                  </a:lnTo>
                </a:path>
              </a:pathLst>
            </a:custGeom>
            <a:noFill/>
            <a:ln w="0">
              <a:solidFill>
                <a:srgbClr val="BF00B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67" name="Freeform 121"/>
            <p:cNvSpPr>
              <a:spLocks/>
            </p:cNvSpPr>
            <p:nvPr/>
          </p:nvSpPr>
          <p:spPr bwMode="auto">
            <a:xfrm>
              <a:off x="5635625" y="1785938"/>
              <a:ext cx="814388" cy="241300"/>
            </a:xfrm>
            <a:custGeom>
              <a:avLst/>
              <a:gdLst>
                <a:gd name="T0" fmla="*/ 30241892 w 513"/>
                <a:gd name="T1" fmla="*/ 120967501 h 152"/>
                <a:gd name="T2" fmla="*/ 60483783 w 513"/>
                <a:gd name="T3" fmla="*/ 70564371 h 152"/>
                <a:gd name="T4" fmla="*/ 90725662 w 513"/>
                <a:gd name="T5" fmla="*/ 161289985 h 152"/>
                <a:gd name="T6" fmla="*/ 120967566 w 513"/>
                <a:gd name="T7" fmla="*/ 231854381 h 152"/>
                <a:gd name="T8" fmla="*/ 151209445 w 513"/>
                <a:gd name="T9" fmla="*/ 120967501 h 152"/>
                <a:gd name="T10" fmla="*/ 181451325 w 513"/>
                <a:gd name="T11" fmla="*/ 241935002 h 152"/>
                <a:gd name="T12" fmla="*/ 211693253 w 513"/>
                <a:gd name="T13" fmla="*/ 372983074 h 152"/>
                <a:gd name="T14" fmla="*/ 241935133 w 513"/>
                <a:gd name="T15" fmla="*/ 383063695 h 152"/>
                <a:gd name="T16" fmla="*/ 272177012 w 513"/>
                <a:gd name="T17" fmla="*/ 312499349 h 152"/>
                <a:gd name="T18" fmla="*/ 302418891 w 513"/>
                <a:gd name="T19" fmla="*/ 262096244 h 152"/>
                <a:gd name="T20" fmla="*/ 332660770 w 513"/>
                <a:gd name="T21" fmla="*/ 191531848 h 152"/>
                <a:gd name="T22" fmla="*/ 362902649 w 513"/>
                <a:gd name="T23" fmla="*/ 40322496 h 152"/>
                <a:gd name="T24" fmla="*/ 393144528 w 513"/>
                <a:gd name="T25" fmla="*/ 10080624 h 152"/>
                <a:gd name="T26" fmla="*/ 423386507 w 513"/>
                <a:gd name="T27" fmla="*/ 90725613 h 152"/>
                <a:gd name="T28" fmla="*/ 453628386 w 513"/>
                <a:gd name="T29" fmla="*/ 131048122 h 152"/>
                <a:gd name="T30" fmla="*/ 483870265 w 513"/>
                <a:gd name="T31" fmla="*/ 201612469 h 152"/>
                <a:gd name="T32" fmla="*/ 514112144 w 513"/>
                <a:gd name="T33" fmla="*/ 181451227 h 152"/>
                <a:gd name="T34" fmla="*/ 544354024 w 513"/>
                <a:gd name="T35" fmla="*/ 100806234 h 152"/>
                <a:gd name="T36" fmla="*/ 574595903 w 513"/>
                <a:gd name="T37" fmla="*/ 40322496 h 152"/>
                <a:gd name="T38" fmla="*/ 604837782 w 513"/>
                <a:gd name="T39" fmla="*/ 20161248 h 152"/>
                <a:gd name="T40" fmla="*/ 635079661 w 513"/>
                <a:gd name="T41" fmla="*/ 110886880 h 152"/>
                <a:gd name="T42" fmla="*/ 665321540 w 513"/>
                <a:gd name="T43" fmla="*/ 201612469 h 152"/>
                <a:gd name="T44" fmla="*/ 695563419 w 513"/>
                <a:gd name="T45" fmla="*/ 181451227 h 152"/>
                <a:gd name="T46" fmla="*/ 725805299 w 513"/>
                <a:gd name="T47" fmla="*/ 171370606 h 152"/>
                <a:gd name="T48" fmla="*/ 756047178 w 513"/>
                <a:gd name="T49" fmla="*/ 312499349 h 152"/>
                <a:gd name="T50" fmla="*/ 786289057 w 513"/>
                <a:gd name="T51" fmla="*/ 322579970 h 152"/>
                <a:gd name="T52" fmla="*/ 816530936 w 513"/>
                <a:gd name="T53" fmla="*/ 241935002 h 152"/>
                <a:gd name="T54" fmla="*/ 849293964 w 513"/>
                <a:gd name="T55" fmla="*/ 262096244 h 152"/>
                <a:gd name="T56" fmla="*/ 879535843 w 513"/>
                <a:gd name="T57" fmla="*/ 272176865 h 152"/>
                <a:gd name="T58" fmla="*/ 909777722 w 513"/>
                <a:gd name="T59" fmla="*/ 262096244 h 152"/>
                <a:gd name="T60" fmla="*/ 940019602 w 513"/>
                <a:gd name="T61" fmla="*/ 201612469 h 152"/>
                <a:gd name="T62" fmla="*/ 970261481 w 513"/>
                <a:gd name="T63" fmla="*/ 110886880 h 152"/>
                <a:gd name="T64" fmla="*/ 1000503360 w 513"/>
                <a:gd name="T65" fmla="*/ 211693139 h 152"/>
                <a:gd name="T66" fmla="*/ 1030745239 w 513"/>
                <a:gd name="T67" fmla="*/ 241935002 h 152"/>
                <a:gd name="T68" fmla="*/ 1060987118 w 513"/>
                <a:gd name="T69" fmla="*/ 181451227 h 152"/>
                <a:gd name="T70" fmla="*/ 1091228998 w 513"/>
                <a:gd name="T71" fmla="*/ 231854381 h 152"/>
                <a:gd name="T72" fmla="*/ 1121470877 w 513"/>
                <a:gd name="T73" fmla="*/ 221773760 h 152"/>
                <a:gd name="T74" fmla="*/ 1151712756 w 513"/>
                <a:gd name="T75" fmla="*/ 201612469 h 152"/>
                <a:gd name="T76" fmla="*/ 1181954635 w 513"/>
                <a:gd name="T77" fmla="*/ 110886880 h 152"/>
                <a:gd name="T78" fmla="*/ 1212196514 w 513"/>
                <a:gd name="T79" fmla="*/ 191531848 h 152"/>
                <a:gd name="T80" fmla="*/ 1242438393 w 513"/>
                <a:gd name="T81" fmla="*/ 342741212 h 152"/>
                <a:gd name="T82" fmla="*/ 1272680273 w 513"/>
                <a:gd name="T83" fmla="*/ 332660591 h 1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152"/>
                <a:gd name="T128" fmla="*/ 513 w 513"/>
                <a:gd name="T129" fmla="*/ 152 h 1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152">
                  <a:moveTo>
                    <a:pt x="0" y="36"/>
                  </a:moveTo>
                  <a:lnTo>
                    <a:pt x="8" y="44"/>
                  </a:lnTo>
                  <a:lnTo>
                    <a:pt x="12" y="48"/>
                  </a:lnTo>
                  <a:lnTo>
                    <a:pt x="16" y="40"/>
                  </a:lnTo>
                  <a:lnTo>
                    <a:pt x="20" y="32"/>
                  </a:lnTo>
                  <a:lnTo>
                    <a:pt x="24" y="28"/>
                  </a:lnTo>
                  <a:lnTo>
                    <a:pt x="28" y="28"/>
                  </a:lnTo>
                  <a:lnTo>
                    <a:pt x="32" y="44"/>
                  </a:lnTo>
                  <a:lnTo>
                    <a:pt x="36" y="64"/>
                  </a:lnTo>
                  <a:lnTo>
                    <a:pt x="40" y="80"/>
                  </a:lnTo>
                  <a:lnTo>
                    <a:pt x="44" y="92"/>
                  </a:lnTo>
                  <a:lnTo>
                    <a:pt x="48" y="92"/>
                  </a:lnTo>
                  <a:lnTo>
                    <a:pt x="52" y="84"/>
                  </a:lnTo>
                  <a:lnTo>
                    <a:pt x="56" y="64"/>
                  </a:lnTo>
                  <a:lnTo>
                    <a:pt x="60" y="48"/>
                  </a:lnTo>
                  <a:lnTo>
                    <a:pt x="64" y="48"/>
                  </a:lnTo>
                  <a:lnTo>
                    <a:pt x="68" y="64"/>
                  </a:lnTo>
                  <a:lnTo>
                    <a:pt x="72" y="96"/>
                  </a:lnTo>
                  <a:lnTo>
                    <a:pt x="76" y="124"/>
                  </a:lnTo>
                  <a:lnTo>
                    <a:pt x="80" y="144"/>
                  </a:lnTo>
                  <a:lnTo>
                    <a:pt x="84" y="148"/>
                  </a:lnTo>
                  <a:lnTo>
                    <a:pt x="88" y="148"/>
                  </a:lnTo>
                  <a:lnTo>
                    <a:pt x="92" y="148"/>
                  </a:lnTo>
                  <a:lnTo>
                    <a:pt x="96" y="152"/>
                  </a:lnTo>
                  <a:lnTo>
                    <a:pt x="100" y="152"/>
                  </a:lnTo>
                  <a:lnTo>
                    <a:pt x="104" y="140"/>
                  </a:lnTo>
                  <a:lnTo>
                    <a:pt x="108" y="124"/>
                  </a:lnTo>
                  <a:lnTo>
                    <a:pt x="112" y="112"/>
                  </a:lnTo>
                  <a:lnTo>
                    <a:pt x="116" y="104"/>
                  </a:lnTo>
                  <a:lnTo>
                    <a:pt x="120" y="104"/>
                  </a:lnTo>
                  <a:lnTo>
                    <a:pt x="124" y="100"/>
                  </a:lnTo>
                  <a:lnTo>
                    <a:pt x="128" y="92"/>
                  </a:lnTo>
                  <a:lnTo>
                    <a:pt x="132" y="76"/>
                  </a:lnTo>
                  <a:lnTo>
                    <a:pt x="136" y="56"/>
                  </a:lnTo>
                  <a:lnTo>
                    <a:pt x="140" y="36"/>
                  </a:lnTo>
                  <a:lnTo>
                    <a:pt x="144" y="16"/>
                  </a:lnTo>
                  <a:lnTo>
                    <a:pt x="148" y="4"/>
                  </a:lnTo>
                  <a:lnTo>
                    <a:pt x="152" y="0"/>
                  </a:lnTo>
                  <a:lnTo>
                    <a:pt x="156" y="4"/>
                  </a:lnTo>
                  <a:lnTo>
                    <a:pt x="160" y="12"/>
                  </a:lnTo>
                  <a:lnTo>
                    <a:pt x="164" y="24"/>
                  </a:lnTo>
                  <a:lnTo>
                    <a:pt x="168" y="36"/>
                  </a:lnTo>
                  <a:lnTo>
                    <a:pt x="172" y="44"/>
                  </a:lnTo>
                  <a:lnTo>
                    <a:pt x="176" y="48"/>
                  </a:lnTo>
                  <a:lnTo>
                    <a:pt x="180" y="52"/>
                  </a:lnTo>
                  <a:lnTo>
                    <a:pt x="184" y="60"/>
                  </a:lnTo>
                  <a:lnTo>
                    <a:pt x="188" y="72"/>
                  </a:lnTo>
                  <a:lnTo>
                    <a:pt x="192" y="80"/>
                  </a:lnTo>
                  <a:lnTo>
                    <a:pt x="196" y="80"/>
                  </a:lnTo>
                  <a:lnTo>
                    <a:pt x="200" y="76"/>
                  </a:lnTo>
                  <a:lnTo>
                    <a:pt x="204" y="72"/>
                  </a:lnTo>
                  <a:lnTo>
                    <a:pt x="208" y="60"/>
                  </a:lnTo>
                  <a:lnTo>
                    <a:pt x="212" y="52"/>
                  </a:lnTo>
                  <a:lnTo>
                    <a:pt x="216" y="40"/>
                  </a:lnTo>
                  <a:lnTo>
                    <a:pt x="220" y="28"/>
                  </a:lnTo>
                  <a:lnTo>
                    <a:pt x="224" y="20"/>
                  </a:lnTo>
                  <a:lnTo>
                    <a:pt x="228" y="16"/>
                  </a:lnTo>
                  <a:lnTo>
                    <a:pt x="232" y="12"/>
                  </a:lnTo>
                  <a:lnTo>
                    <a:pt x="236" y="8"/>
                  </a:lnTo>
                  <a:lnTo>
                    <a:pt x="240" y="8"/>
                  </a:lnTo>
                  <a:lnTo>
                    <a:pt x="244" y="20"/>
                  </a:lnTo>
                  <a:lnTo>
                    <a:pt x="248" y="32"/>
                  </a:lnTo>
                  <a:lnTo>
                    <a:pt x="252" y="44"/>
                  </a:lnTo>
                  <a:lnTo>
                    <a:pt x="256" y="60"/>
                  </a:lnTo>
                  <a:lnTo>
                    <a:pt x="260" y="72"/>
                  </a:lnTo>
                  <a:lnTo>
                    <a:pt x="264" y="80"/>
                  </a:lnTo>
                  <a:lnTo>
                    <a:pt x="268" y="84"/>
                  </a:lnTo>
                  <a:lnTo>
                    <a:pt x="272" y="80"/>
                  </a:lnTo>
                  <a:lnTo>
                    <a:pt x="276" y="72"/>
                  </a:lnTo>
                  <a:lnTo>
                    <a:pt x="280" y="68"/>
                  </a:lnTo>
                  <a:lnTo>
                    <a:pt x="284" y="64"/>
                  </a:lnTo>
                  <a:lnTo>
                    <a:pt x="288" y="68"/>
                  </a:lnTo>
                  <a:lnTo>
                    <a:pt x="292" y="84"/>
                  </a:lnTo>
                  <a:lnTo>
                    <a:pt x="296" y="100"/>
                  </a:lnTo>
                  <a:lnTo>
                    <a:pt x="300" y="124"/>
                  </a:lnTo>
                  <a:lnTo>
                    <a:pt x="304" y="136"/>
                  </a:lnTo>
                  <a:lnTo>
                    <a:pt x="308" y="140"/>
                  </a:lnTo>
                  <a:lnTo>
                    <a:pt x="312" y="128"/>
                  </a:lnTo>
                  <a:lnTo>
                    <a:pt x="316" y="112"/>
                  </a:lnTo>
                  <a:lnTo>
                    <a:pt x="320" y="96"/>
                  </a:lnTo>
                  <a:lnTo>
                    <a:pt x="324" y="96"/>
                  </a:lnTo>
                  <a:lnTo>
                    <a:pt x="329" y="96"/>
                  </a:lnTo>
                  <a:lnTo>
                    <a:pt x="333" y="100"/>
                  </a:lnTo>
                  <a:lnTo>
                    <a:pt x="337" y="104"/>
                  </a:lnTo>
                  <a:lnTo>
                    <a:pt x="341" y="104"/>
                  </a:lnTo>
                  <a:lnTo>
                    <a:pt x="345" y="104"/>
                  </a:lnTo>
                  <a:lnTo>
                    <a:pt x="349" y="108"/>
                  </a:lnTo>
                  <a:lnTo>
                    <a:pt x="353" y="112"/>
                  </a:lnTo>
                  <a:lnTo>
                    <a:pt x="357" y="112"/>
                  </a:lnTo>
                  <a:lnTo>
                    <a:pt x="361" y="104"/>
                  </a:lnTo>
                  <a:lnTo>
                    <a:pt x="365" y="96"/>
                  </a:lnTo>
                  <a:lnTo>
                    <a:pt x="369" y="88"/>
                  </a:lnTo>
                  <a:lnTo>
                    <a:pt x="373" y="80"/>
                  </a:lnTo>
                  <a:lnTo>
                    <a:pt x="377" y="72"/>
                  </a:lnTo>
                  <a:lnTo>
                    <a:pt x="381" y="56"/>
                  </a:lnTo>
                  <a:lnTo>
                    <a:pt x="385" y="44"/>
                  </a:lnTo>
                  <a:lnTo>
                    <a:pt x="389" y="44"/>
                  </a:lnTo>
                  <a:lnTo>
                    <a:pt x="393" y="60"/>
                  </a:lnTo>
                  <a:lnTo>
                    <a:pt x="397" y="84"/>
                  </a:lnTo>
                  <a:lnTo>
                    <a:pt x="401" y="96"/>
                  </a:lnTo>
                  <a:lnTo>
                    <a:pt x="405" y="100"/>
                  </a:lnTo>
                  <a:lnTo>
                    <a:pt x="409" y="96"/>
                  </a:lnTo>
                  <a:lnTo>
                    <a:pt x="413" y="84"/>
                  </a:lnTo>
                  <a:lnTo>
                    <a:pt x="417" y="76"/>
                  </a:lnTo>
                  <a:lnTo>
                    <a:pt x="421" y="72"/>
                  </a:lnTo>
                  <a:lnTo>
                    <a:pt x="425" y="76"/>
                  </a:lnTo>
                  <a:lnTo>
                    <a:pt x="429" y="84"/>
                  </a:lnTo>
                  <a:lnTo>
                    <a:pt x="433" y="92"/>
                  </a:lnTo>
                  <a:lnTo>
                    <a:pt x="437" y="92"/>
                  </a:lnTo>
                  <a:lnTo>
                    <a:pt x="441" y="92"/>
                  </a:lnTo>
                  <a:lnTo>
                    <a:pt x="445" y="88"/>
                  </a:lnTo>
                  <a:lnTo>
                    <a:pt x="449" y="84"/>
                  </a:lnTo>
                  <a:lnTo>
                    <a:pt x="453" y="84"/>
                  </a:lnTo>
                  <a:lnTo>
                    <a:pt x="457" y="80"/>
                  </a:lnTo>
                  <a:lnTo>
                    <a:pt x="461" y="68"/>
                  </a:lnTo>
                  <a:lnTo>
                    <a:pt x="465" y="56"/>
                  </a:lnTo>
                  <a:lnTo>
                    <a:pt x="469" y="44"/>
                  </a:lnTo>
                  <a:lnTo>
                    <a:pt x="473" y="44"/>
                  </a:lnTo>
                  <a:lnTo>
                    <a:pt x="477" y="52"/>
                  </a:lnTo>
                  <a:lnTo>
                    <a:pt x="481" y="76"/>
                  </a:lnTo>
                  <a:lnTo>
                    <a:pt x="485" y="100"/>
                  </a:lnTo>
                  <a:lnTo>
                    <a:pt x="489" y="124"/>
                  </a:lnTo>
                  <a:lnTo>
                    <a:pt x="493" y="136"/>
                  </a:lnTo>
                  <a:lnTo>
                    <a:pt x="497" y="140"/>
                  </a:lnTo>
                  <a:lnTo>
                    <a:pt x="501" y="140"/>
                  </a:lnTo>
                  <a:lnTo>
                    <a:pt x="505" y="132"/>
                  </a:lnTo>
                  <a:lnTo>
                    <a:pt x="509" y="116"/>
                  </a:lnTo>
                  <a:lnTo>
                    <a:pt x="513" y="100"/>
                  </a:lnTo>
                </a:path>
              </a:pathLst>
            </a:custGeom>
            <a:noFill/>
            <a:ln w="0">
              <a:solidFill>
                <a:srgbClr val="BF00B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68" name="Line 122"/>
            <p:cNvSpPr>
              <a:spLocks noChangeShapeType="1"/>
            </p:cNvSpPr>
            <p:nvPr/>
          </p:nvSpPr>
          <p:spPr bwMode="auto">
            <a:xfrm flipV="1">
              <a:off x="6450013" y="1925638"/>
              <a:ext cx="12700" cy="19050"/>
            </a:xfrm>
            <a:prstGeom prst="line">
              <a:avLst/>
            </a:prstGeom>
            <a:noFill/>
            <a:ln w="0">
              <a:solidFill>
                <a:srgbClr val="BF00B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69" name="Freeform 123"/>
            <p:cNvSpPr>
              <a:spLocks/>
            </p:cNvSpPr>
            <p:nvPr/>
          </p:nvSpPr>
          <p:spPr bwMode="auto">
            <a:xfrm>
              <a:off x="4829175" y="1620838"/>
              <a:ext cx="806450" cy="641350"/>
            </a:xfrm>
            <a:custGeom>
              <a:avLst/>
              <a:gdLst>
                <a:gd name="T0" fmla="*/ 20161251 w 508"/>
                <a:gd name="T1" fmla="*/ 493950674 h 404"/>
                <a:gd name="T2" fmla="*/ 50403125 w 508"/>
                <a:gd name="T3" fmla="*/ 776208089 h 404"/>
                <a:gd name="T4" fmla="*/ 80645005 w 508"/>
                <a:gd name="T5" fmla="*/ 957659483 h 404"/>
                <a:gd name="T6" fmla="*/ 110886898 w 508"/>
                <a:gd name="T7" fmla="*/ 1008062592 h 404"/>
                <a:gd name="T8" fmla="*/ 141128766 w 508"/>
                <a:gd name="T9" fmla="*/ 725804979 h 404"/>
                <a:gd name="T10" fmla="*/ 171370633 w 508"/>
                <a:gd name="T11" fmla="*/ 544353784 h 404"/>
                <a:gd name="T12" fmla="*/ 201612501 w 508"/>
                <a:gd name="T13" fmla="*/ 423386321 h 404"/>
                <a:gd name="T14" fmla="*/ 231854419 w 508"/>
                <a:gd name="T15" fmla="*/ 443547564 h 404"/>
                <a:gd name="T16" fmla="*/ 262096286 w 508"/>
                <a:gd name="T17" fmla="*/ 514111918 h 404"/>
                <a:gd name="T18" fmla="*/ 292338154 w 508"/>
                <a:gd name="T19" fmla="*/ 504031296 h 404"/>
                <a:gd name="T20" fmla="*/ 322580022 w 508"/>
                <a:gd name="T21" fmla="*/ 272176892 h 404"/>
                <a:gd name="T22" fmla="*/ 352821889 w 508"/>
                <a:gd name="T23" fmla="*/ 151209379 h 404"/>
                <a:gd name="T24" fmla="*/ 383063757 w 508"/>
                <a:gd name="T25" fmla="*/ 0 h 404"/>
                <a:gd name="T26" fmla="*/ 413305625 w 508"/>
                <a:gd name="T27" fmla="*/ 90725622 h 404"/>
                <a:gd name="T28" fmla="*/ 443547592 w 508"/>
                <a:gd name="T29" fmla="*/ 252015648 h 404"/>
                <a:gd name="T30" fmla="*/ 473789460 w 508"/>
                <a:gd name="T31" fmla="*/ 292338136 h 404"/>
                <a:gd name="T32" fmla="*/ 504031327 w 508"/>
                <a:gd name="T33" fmla="*/ 221773782 h 404"/>
                <a:gd name="T34" fmla="*/ 534273195 w 508"/>
                <a:gd name="T35" fmla="*/ 201612489 h 404"/>
                <a:gd name="T36" fmla="*/ 564515063 w 508"/>
                <a:gd name="T37" fmla="*/ 221773782 h 404"/>
                <a:gd name="T38" fmla="*/ 594756931 w 508"/>
                <a:gd name="T39" fmla="*/ 483870052 h 404"/>
                <a:gd name="T40" fmla="*/ 624998798 w 508"/>
                <a:gd name="T41" fmla="*/ 544353784 h 404"/>
                <a:gd name="T42" fmla="*/ 655240666 w 508"/>
                <a:gd name="T43" fmla="*/ 302418758 h 404"/>
                <a:gd name="T44" fmla="*/ 685482534 w 508"/>
                <a:gd name="T45" fmla="*/ 221773782 h 404"/>
                <a:gd name="T46" fmla="*/ 715724401 w 508"/>
                <a:gd name="T47" fmla="*/ 433466942 h 404"/>
                <a:gd name="T48" fmla="*/ 745966269 w 508"/>
                <a:gd name="T49" fmla="*/ 604837516 h 404"/>
                <a:gd name="T50" fmla="*/ 776208137 w 508"/>
                <a:gd name="T51" fmla="*/ 695563113 h 404"/>
                <a:gd name="T52" fmla="*/ 806450005 w 508"/>
                <a:gd name="T53" fmla="*/ 564515028 h 404"/>
                <a:gd name="T54" fmla="*/ 836692071 w 508"/>
                <a:gd name="T55" fmla="*/ 514111918 h 404"/>
                <a:gd name="T56" fmla="*/ 866933939 w 508"/>
                <a:gd name="T57" fmla="*/ 705643735 h 404"/>
                <a:gd name="T58" fmla="*/ 897175806 w 508"/>
                <a:gd name="T59" fmla="*/ 846772641 h 404"/>
                <a:gd name="T60" fmla="*/ 927417674 w 508"/>
                <a:gd name="T61" fmla="*/ 856853263 h 404"/>
                <a:gd name="T62" fmla="*/ 957659542 w 508"/>
                <a:gd name="T63" fmla="*/ 856853263 h 404"/>
                <a:gd name="T64" fmla="*/ 987901409 w 508"/>
                <a:gd name="T65" fmla="*/ 766127467 h 404"/>
                <a:gd name="T66" fmla="*/ 1018143277 w 508"/>
                <a:gd name="T67" fmla="*/ 796369333 h 404"/>
                <a:gd name="T68" fmla="*/ 1048385145 w 508"/>
                <a:gd name="T69" fmla="*/ 927417617 h 404"/>
                <a:gd name="T70" fmla="*/ 1078627013 w 508"/>
                <a:gd name="T71" fmla="*/ 594756894 h 404"/>
                <a:gd name="T72" fmla="*/ 1108868880 w 508"/>
                <a:gd name="T73" fmla="*/ 544353784 h 404"/>
                <a:gd name="T74" fmla="*/ 1139110748 w 508"/>
                <a:gd name="T75" fmla="*/ 786288711 h 404"/>
                <a:gd name="T76" fmla="*/ 1169352616 w 508"/>
                <a:gd name="T77" fmla="*/ 695563113 h 404"/>
                <a:gd name="T78" fmla="*/ 1199594484 w 508"/>
                <a:gd name="T79" fmla="*/ 574595650 h 404"/>
                <a:gd name="T80" fmla="*/ 1229836351 w 508"/>
                <a:gd name="T81" fmla="*/ 463708808 h 404"/>
                <a:gd name="T82" fmla="*/ 1260078219 w 508"/>
                <a:gd name="T83" fmla="*/ 332660624 h 4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404"/>
                <a:gd name="T128" fmla="*/ 508 w 508"/>
                <a:gd name="T129" fmla="*/ 404 h 4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404">
                  <a:moveTo>
                    <a:pt x="0" y="188"/>
                  </a:moveTo>
                  <a:lnTo>
                    <a:pt x="4" y="188"/>
                  </a:lnTo>
                  <a:lnTo>
                    <a:pt x="8" y="196"/>
                  </a:lnTo>
                  <a:lnTo>
                    <a:pt x="12" y="224"/>
                  </a:lnTo>
                  <a:lnTo>
                    <a:pt x="16" y="264"/>
                  </a:lnTo>
                  <a:lnTo>
                    <a:pt x="20" y="308"/>
                  </a:lnTo>
                  <a:lnTo>
                    <a:pt x="24" y="340"/>
                  </a:lnTo>
                  <a:lnTo>
                    <a:pt x="28" y="364"/>
                  </a:lnTo>
                  <a:lnTo>
                    <a:pt x="32" y="380"/>
                  </a:lnTo>
                  <a:lnTo>
                    <a:pt x="36" y="392"/>
                  </a:lnTo>
                  <a:lnTo>
                    <a:pt x="40" y="404"/>
                  </a:lnTo>
                  <a:lnTo>
                    <a:pt x="44" y="400"/>
                  </a:lnTo>
                  <a:lnTo>
                    <a:pt x="48" y="376"/>
                  </a:lnTo>
                  <a:lnTo>
                    <a:pt x="52" y="336"/>
                  </a:lnTo>
                  <a:lnTo>
                    <a:pt x="56" y="288"/>
                  </a:lnTo>
                  <a:lnTo>
                    <a:pt x="60" y="252"/>
                  </a:lnTo>
                  <a:lnTo>
                    <a:pt x="64" y="228"/>
                  </a:lnTo>
                  <a:lnTo>
                    <a:pt x="68" y="216"/>
                  </a:lnTo>
                  <a:lnTo>
                    <a:pt x="72" y="200"/>
                  </a:lnTo>
                  <a:lnTo>
                    <a:pt x="76" y="180"/>
                  </a:lnTo>
                  <a:lnTo>
                    <a:pt x="80" y="168"/>
                  </a:lnTo>
                  <a:lnTo>
                    <a:pt x="84" y="168"/>
                  </a:lnTo>
                  <a:lnTo>
                    <a:pt x="88" y="172"/>
                  </a:lnTo>
                  <a:lnTo>
                    <a:pt x="92" y="176"/>
                  </a:lnTo>
                  <a:lnTo>
                    <a:pt x="96" y="176"/>
                  </a:lnTo>
                  <a:lnTo>
                    <a:pt x="100" y="184"/>
                  </a:lnTo>
                  <a:lnTo>
                    <a:pt x="104" y="204"/>
                  </a:lnTo>
                  <a:lnTo>
                    <a:pt x="108" y="220"/>
                  </a:lnTo>
                  <a:lnTo>
                    <a:pt x="112" y="220"/>
                  </a:lnTo>
                  <a:lnTo>
                    <a:pt x="116" y="200"/>
                  </a:lnTo>
                  <a:lnTo>
                    <a:pt x="120" y="168"/>
                  </a:lnTo>
                  <a:lnTo>
                    <a:pt x="124" y="136"/>
                  </a:lnTo>
                  <a:lnTo>
                    <a:pt x="128" y="108"/>
                  </a:lnTo>
                  <a:lnTo>
                    <a:pt x="132" y="92"/>
                  </a:lnTo>
                  <a:lnTo>
                    <a:pt x="136" y="76"/>
                  </a:lnTo>
                  <a:lnTo>
                    <a:pt x="140" y="60"/>
                  </a:lnTo>
                  <a:lnTo>
                    <a:pt x="144" y="36"/>
                  </a:lnTo>
                  <a:lnTo>
                    <a:pt x="148" y="16"/>
                  </a:lnTo>
                  <a:lnTo>
                    <a:pt x="152" y="0"/>
                  </a:lnTo>
                  <a:lnTo>
                    <a:pt x="156" y="0"/>
                  </a:lnTo>
                  <a:lnTo>
                    <a:pt x="160" y="12"/>
                  </a:lnTo>
                  <a:lnTo>
                    <a:pt x="164" y="36"/>
                  </a:lnTo>
                  <a:lnTo>
                    <a:pt x="168" y="64"/>
                  </a:lnTo>
                  <a:lnTo>
                    <a:pt x="172" y="84"/>
                  </a:lnTo>
                  <a:lnTo>
                    <a:pt x="176" y="100"/>
                  </a:lnTo>
                  <a:lnTo>
                    <a:pt x="180" y="112"/>
                  </a:lnTo>
                  <a:lnTo>
                    <a:pt x="184" y="116"/>
                  </a:lnTo>
                  <a:lnTo>
                    <a:pt x="188" y="116"/>
                  </a:lnTo>
                  <a:lnTo>
                    <a:pt x="192" y="108"/>
                  </a:lnTo>
                  <a:lnTo>
                    <a:pt x="196" y="96"/>
                  </a:lnTo>
                  <a:lnTo>
                    <a:pt x="200" y="88"/>
                  </a:lnTo>
                  <a:lnTo>
                    <a:pt x="204" y="84"/>
                  </a:lnTo>
                  <a:lnTo>
                    <a:pt x="208" y="84"/>
                  </a:lnTo>
                  <a:lnTo>
                    <a:pt x="212" y="80"/>
                  </a:lnTo>
                  <a:lnTo>
                    <a:pt x="216" y="76"/>
                  </a:lnTo>
                  <a:lnTo>
                    <a:pt x="220" y="76"/>
                  </a:lnTo>
                  <a:lnTo>
                    <a:pt x="224" y="88"/>
                  </a:lnTo>
                  <a:lnTo>
                    <a:pt x="228" y="116"/>
                  </a:lnTo>
                  <a:lnTo>
                    <a:pt x="232" y="152"/>
                  </a:lnTo>
                  <a:lnTo>
                    <a:pt x="236" y="192"/>
                  </a:lnTo>
                  <a:lnTo>
                    <a:pt x="240" y="220"/>
                  </a:lnTo>
                  <a:lnTo>
                    <a:pt x="244" y="232"/>
                  </a:lnTo>
                  <a:lnTo>
                    <a:pt x="248" y="216"/>
                  </a:lnTo>
                  <a:lnTo>
                    <a:pt x="252" y="184"/>
                  </a:lnTo>
                  <a:lnTo>
                    <a:pt x="256" y="148"/>
                  </a:lnTo>
                  <a:lnTo>
                    <a:pt x="260" y="120"/>
                  </a:lnTo>
                  <a:lnTo>
                    <a:pt x="264" y="100"/>
                  </a:lnTo>
                  <a:lnTo>
                    <a:pt x="268" y="88"/>
                  </a:lnTo>
                  <a:lnTo>
                    <a:pt x="272" y="88"/>
                  </a:lnTo>
                  <a:lnTo>
                    <a:pt x="276" y="104"/>
                  </a:lnTo>
                  <a:lnTo>
                    <a:pt x="280" y="136"/>
                  </a:lnTo>
                  <a:lnTo>
                    <a:pt x="284" y="172"/>
                  </a:lnTo>
                  <a:lnTo>
                    <a:pt x="288" y="200"/>
                  </a:lnTo>
                  <a:lnTo>
                    <a:pt x="292" y="220"/>
                  </a:lnTo>
                  <a:lnTo>
                    <a:pt x="296" y="240"/>
                  </a:lnTo>
                  <a:lnTo>
                    <a:pt x="300" y="256"/>
                  </a:lnTo>
                  <a:lnTo>
                    <a:pt x="304" y="272"/>
                  </a:lnTo>
                  <a:lnTo>
                    <a:pt x="308" y="276"/>
                  </a:lnTo>
                  <a:lnTo>
                    <a:pt x="312" y="268"/>
                  </a:lnTo>
                  <a:lnTo>
                    <a:pt x="316" y="248"/>
                  </a:lnTo>
                  <a:lnTo>
                    <a:pt x="320" y="224"/>
                  </a:lnTo>
                  <a:lnTo>
                    <a:pt x="324" y="208"/>
                  </a:lnTo>
                  <a:lnTo>
                    <a:pt x="328" y="200"/>
                  </a:lnTo>
                  <a:lnTo>
                    <a:pt x="332" y="204"/>
                  </a:lnTo>
                  <a:lnTo>
                    <a:pt x="336" y="224"/>
                  </a:lnTo>
                  <a:lnTo>
                    <a:pt x="340" y="256"/>
                  </a:lnTo>
                  <a:lnTo>
                    <a:pt x="344" y="280"/>
                  </a:lnTo>
                  <a:lnTo>
                    <a:pt x="348" y="308"/>
                  </a:lnTo>
                  <a:lnTo>
                    <a:pt x="352" y="324"/>
                  </a:lnTo>
                  <a:lnTo>
                    <a:pt x="356" y="336"/>
                  </a:lnTo>
                  <a:lnTo>
                    <a:pt x="360" y="340"/>
                  </a:lnTo>
                  <a:lnTo>
                    <a:pt x="364" y="340"/>
                  </a:lnTo>
                  <a:lnTo>
                    <a:pt x="368" y="340"/>
                  </a:lnTo>
                  <a:lnTo>
                    <a:pt x="372" y="340"/>
                  </a:lnTo>
                  <a:lnTo>
                    <a:pt x="376" y="344"/>
                  </a:lnTo>
                  <a:lnTo>
                    <a:pt x="380" y="340"/>
                  </a:lnTo>
                  <a:lnTo>
                    <a:pt x="384" y="328"/>
                  </a:lnTo>
                  <a:lnTo>
                    <a:pt x="388" y="312"/>
                  </a:lnTo>
                  <a:lnTo>
                    <a:pt x="392" y="304"/>
                  </a:lnTo>
                  <a:lnTo>
                    <a:pt x="396" y="300"/>
                  </a:lnTo>
                  <a:lnTo>
                    <a:pt x="400" y="304"/>
                  </a:lnTo>
                  <a:lnTo>
                    <a:pt x="404" y="316"/>
                  </a:lnTo>
                  <a:lnTo>
                    <a:pt x="408" y="344"/>
                  </a:lnTo>
                  <a:lnTo>
                    <a:pt x="412" y="368"/>
                  </a:lnTo>
                  <a:lnTo>
                    <a:pt x="416" y="368"/>
                  </a:lnTo>
                  <a:lnTo>
                    <a:pt x="420" y="340"/>
                  </a:lnTo>
                  <a:lnTo>
                    <a:pt x="424" y="292"/>
                  </a:lnTo>
                  <a:lnTo>
                    <a:pt x="428" y="236"/>
                  </a:lnTo>
                  <a:lnTo>
                    <a:pt x="432" y="200"/>
                  </a:lnTo>
                  <a:lnTo>
                    <a:pt x="436" y="192"/>
                  </a:lnTo>
                  <a:lnTo>
                    <a:pt x="440" y="216"/>
                  </a:lnTo>
                  <a:lnTo>
                    <a:pt x="444" y="252"/>
                  </a:lnTo>
                  <a:lnTo>
                    <a:pt x="448" y="288"/>
                  </a:lnTo>
                  <a:lnTo>
                    <a:pt x="452" y="312"/>
                  </a:lnTo>
                  <a:lnTo>
                    <a:pt x="456" y="312"/>
                  </a:lnTo>
                  <a:lnTo>
                    <a:pt x="460" y="296"/>
                  </a:lnTo>
                  <a:lnTo>
                    <a:pt x="464" y="276"/>
                  </a:lnTo>
                  <a:lnTo>
                    <a:pt x="468" y="256"/>
                  </a:lnTo>
                  <a:lnTo>
                    <a:pt x="472" y="240"/>
                  </a:lnTo>
                  <a:lnTo>
                    <a:pt x="476" y="228"/>
                  </a:lnTo>
                  <a:lnTo>
                    <a:pt x="480" y="212"/>
                  </a:lnTo>
                  <a:lnTo>
                    <a:pt x="484" y="196"/>
                  </a:lnTo>
                  <a:lnTo>
                    <a:pt x="488" y="184"/>
                  </a:lnTo>
                  <a:lnTo>
                    <a:pt x="492" y="172"/>
                  </a:lnTo>
                  <a:lnTo>
                    <a:pt x="496" y="156"/>
                  </a:lnTo>
                  <a:lnTo>
                    <a:pt x="500" y="132"/>
                  </a:lnTo>
                  <a:lnTo>
                    <a:pt x="504" y="108"/>
                  </a:lnTo>
                  <a:lnTo>
                    <a:pt x="508" y="84"/>
                  </a:lnTo>
                </a:path>
              </a:pathLst>
            </a:custGeom>
            <a:noFill/>
            <a:ln w="0">
              <a:solidFill>
                <a:srgbClr val="BFBF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70" name="Freeform 124"/>
            <p:cNvSpPr>
              <a:spLocks/>
            </p:cNvSpPr>
            <p:nvPr/>
          </p:nvSpPr>
          <p:spPr bwMode="auto">
            <a:xfrm>
              <a:off x="5635625" y="1608138"/>
              <a:ext cx="814388" cy="463550"/>
            </a:xfrm>
            <a:custGeom>
              <a:avLst/>
              <a:gdLst>
                <a:gd name="T0" fmla="*/ 30241892 w 513"/>
                <a:gd name="T1" fmla="*/ 181451224 h 292"/>
                <a:gd name="T2" fmla="*/ 60483783 w 513"/>
                <a:gd name="T3" fmla="*/ 90725612 h 292"/>
                <a:gd name="T4" fmla="*/ 90725662 w 513"/>
                <a:gd name="T5" fmla="*/ 120967499 h 292"/>
                <a:gd name="T6" fmla="*/ 120967566 w 513"/>
                <a:gd name="T7" fmla="*/ 453628134 h 292"/>
                <a:gd name="T8" fmla="*/ 151209445 w 513"/>
                <a:gd name="T9" fmla="*/ 534273100 h 292"/>
                <a:gd name="T10" fmla="*/ 181451325 w 513"/>
                <a:gd name="T11" fmla="*/ 473789375 h 292"/>
                <a:gd name="T12" fmla="*/ 211693253 w 513"/>
                <a:gd name="T13" fmla="*/ 705643653 h 292"/>
                <a:gd name="T14" fmla="*/ 241935133 w 513"/>
                <a:gd name="T15" fmla="*/ 635079308 h 292"/>
                <a:gd name="T16" fmla="*/ 272177012 w 513"/>
                <a:gd name="T17" fmla="*/ 564514962 h 292"/>
                <a:gd name="T18" fmla="*/ 302418891 w 513"/>
                <a:gd name="T19" fmla="*/ 483869996 h 292"/>
                <a:gd name="T20" fmla="*/ 332660770 w 513"/>
                <a:gd name="T21" fmla="*/ 564514962 h 292"/>
                <a:gd name="T22" fmla="*/ 362902649 w 513"/>
                <a:gd name="T23" fmla="*/ 342741206 h 292"/>
                <a:gd name="T24" fmla="*/ 393144528 w 513"/>
                <a:gd name="T25" fmla="*/ 141128741 h 292"/>
                <a:gd name="T26" fmla="*/ 423386507 w 513"/>
                <a:gd name="T27" fmla="*/ 50403116 h 292"/>
                <a:gd name="T28" fmla="*/ 453628386 w 513"/>
                <a:gd name="T29" fmla="*/ 302418723 h 292"/>
                <a:gd name="T30" fmla="*/ 483870265 w 513"/>
                <a:gd name="T31" fmla="*/ 423386271 h 292"/>
                <a:gd name="T32" fmla="*/ 514112144 w 513"/>
                <a:gd name="T33" fmla="*/ 423386271 h 292"/>
                <a:gd name="T34" fmla="*/ 544354024 w 513"/>
                <a:gd name="T35" fmla="*/ 292338102 h 292"/>
                <a:gd name="T36" fmla="*/ 574595903 w 513"/>
                <a:gd name="T37" fmla="*/ 60483750 h 292"/>
                <a:gd name="T38" fmla="*/ 604837782 w 513"/>
                <a:gd name="T39" fmla="*/ 20161248 h 292"/>
                <a:gd name="T40" fmla="*/ 635079661 w 513"/>
                <a:gd name="T41" fmla="*/ 221773757 h 292"/>
                <a:gd name="T42" fmla="*/ 665321540 w 513"/>
                <a:gd name="T43" fmla="*/ 312499344 h 292"/>
                <a:gd name="T44" fmla="*/ 695563419 w 513"/>
                <a:gd name="T45" fmla="*/ 332660585 h 292"/>
                <a:gd name="T46" fmla="*/ 725805299 w 513"/>
                <a:gd name="T47" fmla="*/ 352821827 h 292"/>
                <a:gd name="T48" fmla="*/ 756047178 w 513"/>
                <a:gd name="T49" fmla="*/ 493950617 h 292"/>
                <a:gd name="T50" fmla="*/ 786289057 w 513"/>
                <a:gd name="T51" fmla="*/ 635079308 h 292"/>
                <a:gd name="T52" fmla="*/ 816530936 w 513"/>
                <a:gd name="T53" fmla="*/ 524192479 h 292"/>
                <a:gd name="T54" fmla="*/ 849293964 w 513"/>
                <a:gd name="T55" fmla="*/ 574595583 h 292"/>
                <a:gd name="T56" fmla="*/ 879535843 w 513"/>
                <a:gd name="T57" fmla="*/ 443547513 h 292"/>
                <a:gd name="T58" fmla="*/ 909777722 w 513"/>
                <a:gd name="T59" fmla="*/ 403224931 h 292"/>
                <a:gd name="T60" fmla="*/ 940019602 w 513"/>
                <a:gd name="T61" fmla="*/ 383063689 h 292"/>
                <a:gd name="T62" fmla="*/ 970261481 w 513"/>
                <a:gd name="T63" fmla="*/ 463708755 h 292"/>
                <a:gd name="T64" fmla="*/ 1000503360 w 513"/>
                <a:gd name="T65" fmla="*/ 504031238 h 292"/>
                <a:gd name="T66" fmla="*/ 1030745239 w 513"/>
                <a:gd name="T67" fmla="*/ 443547513 h 292"/>
                <a:gd name="T68" fmla="*/ 1060987118 w 513"/>
                <a:gd name="T69" fmla="*/ 322579964 h 292"/>
                <a:gd name="T70" fmla="*/ 1091228998 w 513"/>
                <a:gd name="T71" fmla="*/ 342741206 h 292"/>
                <a:gd name="T72" fmla="*/ 1121470877 w 513"/>
                <a:gd name="T73" fmla="*/ 574595583 h 292"/>
                <a:gd name="T74" fmla="*/ 1151712756 w 513"/>
                <a:gd name="T75" fmla="*/ 534273100 h 292"/>
                <a:gd name="T76" fmla="*/ 1181954635 w 513"/>
                <a:gd name="T77" fmla="*/ 312499344 h 292"/>
                <a:gd name="T78" fmla="*/ 1212196514 w 513"/>
                <a:gd name="T79" fmla="*/ 252015619 h 292"/>
                <a:gd name="T80" fmla="*/ 1242438393 w 513"/>
                <a:gd name="T81" fmla="*/ 514111859 h 292"/>
                <a:gd name="T82" fmla="*/ 1272680273 w 513"/>
                <a:gd name="T83" fmla="*/ 735885516 h 2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292"/>
                <a:gd name="T128" fmla="*/ 513 w 513"/>
                <a:gd name="T129" fmla="*/ 292 h 2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292">
                  <a:moveTo>
                    <a:pt x="0" y="92"/>
                  </a:moveTo>
                  <a:lnTo>
                    <a:pt x="8" y="80"/>
                  </a:lnTo>
                  <a:lnTo>
                    <a:pt x="12" y="72"/>
                  </a:lnTo>
                  <a:lnTo>
                    <a:pt x="16" y="68"/>
                  </a:lnTo>
                  <a:lnTo>
                    <a:pt x="20" y="52"/>
                  </a:lnTo>
                  <a:lnTo>
                    <a:pt x="24" y="36"/>
                  </a:lnTo>
                  <a:lnTo>
                    <a:pt x="28" y="24"/>
                  </a:lnTo>
                  <a:lnTo>
                    <a:pt x="32" y="28"/>
                  </a:lnTo>
                  <a:lnTo>
                    <a:pt x="36" y="48"/>
                  </a:lnTo>
                  <a:lnTo>
                    <a:pt x="40" y="84"/>
                  </a:lnTo>
                  <a:lnTo>
                    <a:pt x="44" y="132"/>
                  </a:lnTo>
                  <a:lnTo>
                    <a:pt x="48" y="180"/>
                  </a:lnTo>
                  <a:lnTo>
                    <a:pt x="52" y="212"/>
                  </a:lnTo>
                  <a:lnTo>
                    <a:pt x="56" y="220"/>
                  </a:lnTo>
                  <a:lnTo>
                    <a:pt x="60" y="212"/>
                  </a:lnTo>
                  <a:lnTo>
                    <a:pt x="64" y="192"/>
                  </a:lnTo>
                  <a:lnTo>
                    <a:pt x="68" y="180"/>
                  </a:lnTo>
                  <a:lnTo>
                    <a:pt x="72" y="188"/>
                  </a:lnTo>
                  <a:lnTo>
                    <a:pt x="76" y="220"/>
                  </a:lnTo>
                  <a:lnTo>
                    <a:pt x="80" y="256"/>
                  </a:lnTo>
                  <a:lnTo>
                    <a:pt x="84" y="280"/>
                  </a:lnTo>
                  <a:lnTo>
                    <a:pt x="88" y="280"/>
                  </a:lnTo>
                  <a:lnTo>
                    <a:pt x="92" y="268"/>
                  </a:lnTo>
                  <a:lnTo>
                    <a:pt x="96" y="252"/>
                  </a:lnTo>
                  <a:lnTo>
                    <a:pt x="100" y="244"/>
                  </a:lnTo>
                  <a:lnTo>
                    <a:pt x="104" y="240"/>
                  </a:lnTo>
                  <a:lnTo>
                    <a:pt x="108" y="224"/>
                  </a:lnTo>
                  <a:lnTo>
                    <a:pt x="112" y="204"/>
                  </a:lnTo>
                  <a:lnTo>
                    <a:pt x="116" y="188"/>
                  </a:lnTo>
                  <a:lnTo>
                    <a:pt x="120" y="192"/>
                  </a:lnTo>
                  <a:lnTo>
                    <a:pt x="124" y="212"/>
                  </a:lnTo>
                  <a:lnTo>
                    <a:pt x="128" y="228"/>
                  </a:lnTo>
                  <a:lnTo>
                    <a:pt x="132" y="224"/>
                  </a:lnTo>
                  <a:lnTo>
                    <a:pt x="136" y="200"/>
                  </a:lnTo>
                  <a:lnTo>
                    <a:pt x="140" y="168"/>
                  </a:lnTo>
                  <a:lnTo>
                    <a:pt x="144" y="136"/>
                  </a:lnTo>
                  <a:lnTo>
                    <a:pt x="148" y="112"/>
                  </a:lnTo>
                  <a:lnTo>
                    <a:pt x="152" y="88"/>
                  </a:lnTo>
                  <a:lnTo>
                    <a:pt x="156" y="56"/>
                  </a:lnTo>
                  <a:lnTo>
                    <a:pt x="160" y="24"/>
                  </a:lnTo>
                  <a:lnTo>
                    <a:pt x="164" y="12"/>
                  </a:lnTo>
                  <a:lnTo>
                    <a:pt x="168" y="20"/>
                  </a:lnTo>
                  <a:lnTo>
                    <a:pt x="172" y="52"/>
                  </a:lnTo>
                  <a:lnTo>
                    <a:pt x="176" y="88"/>
                  </a:lnTo>
                  <a:lnTo>
                    <a:pt x="180" y="120"/>
                  </a:lnTo>
                  <a:lnTo>
                    <a:pt x="184" y="140"/>
                  </a:lnTo>
                  <a:lnTo>
                    <a:pt x="188" y="156"/>
                  </a:lnTo>
                  <a:lnTo>
                    <a:pt x="192" y="168"/>
                  </a:lnTo>
                  <a:lnTo>
                    <a:pt x="196" y="176"/>
                  </a:lnTo>
                  <a:lnTo>
                    <a:pt x="200" y="176"/>
                  </a:lnTo>
                  <a:lnTo>
                    <a:pt x="204" y="168"/>
                  </a:lnTo>
                  <a:lnTo>
                    <a:pt x="208" y="152"/>
                  </a:lnTo>
                  <a:lnTo>
                    <a:pt x="212" y="136"/>
                  </a:lnTo>
                  <a:lnTo>
                    <a:pt x="216" y="116"/>
                  </a:lnTo>
                  <a:lnTo>
                    <a:pt x="220" y="88"/>
                  </a:lnTo>
                  <a:lnTo>
                    <a:pt x="224" y="56"/>
                  </a:lnTo>
                  <a:lnTo>
                    <a:pt x="228" y="24"/>
                  </a:lnTo>
                  <a:lnTo>
                    <a:pt x="232" y="4"/>
                  </a:lnTo>
                  <a:lnTo>
                    <a:pt x="236" y="0"/>
                  </a:lnTo>
                  <a:lnTo>
                    <a:pt x="240" y="8"/>
                  </a:lnTo>
                  <a:lnTo>
                    <a:pt x="244" y="36"/>
                  </a:lnTo>
                  <a:lnTo>
                    <a:pt x="248" y="64"/>
                  </a:lnTo>
                  <a:lnTo>
                    <a:pt x="252" y="88"/>
                  </a:lnTo>
                  <a:lnTo>
                    <a:pt x="256" y="108"/>
                  </a:lnTo>
                  <a:lnTo>
                    <a:pt x="260" y="116"/>
                  </a:lnTo>
                  <a:lnTo>
                    <a:pt x="264" y="124"/>
                  </a:lnTo>
                  <a:lnTo>
                    <a:pt x="268" y="128"/>
                  </a:lnTo>
                  <a:lnTo>
                    <a:pt x="272" y="132"/>
                  </a:lnTo>
                  <a:lnTo>
                    <a:pt x="276" y="132"/>
                  </a:lnTo>
                  <a:lnTo>
                    <a:pt x="280" y="132"/>
                  </a:lnTo>
                  <a:lnTo>
                    <a:pt x="284" y="136"/>
                  </a:lnTo>
                  <a:lnTo>
                    <a:pt x="288" y="140"/>
                  </a:lnTo>
                  <a:lnTo>
                    <a:pt x="292" y="152"/>
                  </a:lnTo>
                  <a:lnTo>
                    <a:pt x="296" y="168"/>
                  </a:lnTo>
                  <a:lnTo>
                    <a:pt x="300" y="196"/>
                  </a:lnTo>
                  <a:lnTo>
                    <a:pt x="304" y="228"/>
                  </a:lnTo>
                  <a:lnTo>
                    <a:pt x="308" y="252"/>
                  </a:lnTo>
                  <a:lnTo>
                    <a:pt x="312" y="252"/>
                  </a:lnTo>
                  <a:lnTo>
                    <a:pt x="316" y="240"/>
                  </a:lnTo>
                  <a:lnTo>
                    <a:pt x="320" y="220"/>
                  </a:lnTo>
                  <a:lnTo>
                    <a:pt x="324" y="208"/>
                  </a:lnTo>
                  <a:lnTo>
                    <a:pt x="329" y="212"/>
                  </a:lnTo>
                  <a:lnTo>
                    <a:pt x="333" y="224"/>
                  </a:lnTo>
                  <a:lnTo>
                    <a:pt x="337" y="228"/>
                  </a:lnTo>
                  <a:lnTo>
                    <a:pt x="341" y="220"/>
                  </a:lnTo>
                  <a:lnTo>
                    <a:pt x="345" y="200"/>
                  </a:lnTo>
                  <a:lnTo>
                    <a:pt x="349" y="176"/>
                  </a:lnTo>
                  <a:lnTo>
                    <a:pt x="353" y="160"/>
                  </a:lnTo>
                  <a:lnTo>
                    <a:pt x="357" y="156"/>
                  </a:lnTo>
                  <a:lnTo>
                    <a:pt x="361" y="160"/>
                  </a:lnTo>
                  <a:lnTo>
                    <a:pt x="365" y="160"/>
                  </a:lnTo>
                  <a:lnTo>
                    <a:pt x="369" y="156"/>
                  </a:lnTo>
                  <a:lnTo>
                    <a:pt x="373" y="152"/>
                  </a:lnTo>
                  <a:lnTo>
                    <a:pt x="377" y="156"/>
                  </a:lnTo>
                  <a:lnTo>
                    <a:pt x="381" y="168"/>
                  </a:lnTo>
                  <a:lnTo>
                    <a:pt x="385" y="184"/>
                  </a:lnTo>
                  <a:lnTo>
                    <a:pt x="389" y="192"/>
                  </a:lnTo>
                  <a:lnTo>
                    <a:pt x="393" y="196"/>
                  </a:lnTo>
                  <a:lnTo>
                    <a:pt x="397" y="200"/>
                  </a:lnTo>
                  <a:lnTo>
                    <a:pt x="401" y="200"/>
                  </a:lnTo>
                  <a:lnTo>
                    <a:pt x="405" y="192"/>
                  </a:lnTo>
                  <a:lnTo>
                    <a:pt x="409" y="176"/>
                  </a:lnTo>
                  <a:lnTo>
                    <a:pt x="413" y="160"/>
                  </a:lnTo>
                  <a:lnTo>
                    <a:pt x="417" y="144"/>
                  </a:lnTo>
                  <a:lnTo>
                    <a:pt x="421" y="128"/>
                  </a:lnTo>
                  <a:lnTo>
                    <a:pt x="425" y="124"/>
                  </a:lnTo>
                  <a:lnTo>
                    <a:pt x="429" y="124"/>
                  </a:lnTo>
                  <a:lnTo>
                    <a:pt x="433" y="136"/>
                  </a:lnTo>
                  <a:lnTo>
                    <a:pt x="437" y="160"/>
                  </a:lnTo>
                  <a:lnTo>
                    <a:pt x="441" y="192"/>
                  </a:lnTo>
                  <a:lnTo>
                    <a:pt x="445" y="228"/>
                  </a:lnTo>
                  <a:lnTo>
                    <a:pt x="449" y="248"/>
                  </a:lnTo>
                  <a:lnTo>
                    <a:pt x="453" y="240"/>
                  </a:lnTo>
                  <a:lnTo>
                    <a:pt x="457" y="212"/>
                  </a:lnTo>
                  <a:lnTo>
                    <a:pt x="461" y="176"/>
                  </a:lnTo>
                  <a:lnTo>
                    <a:pt x="465" y="144"/>
                  </a:lnTo>
                  <a:lnTo>
                    <a:pt x="469" y="124"/>
                  </a:lnTo>
                  <a:lnTo>
                    <a:pt x="473" y="112"/>
                  </a:lnTo>
                  <a:lnTo>
                    <a:pt x="477" y="100"/>
                  </a:lnTo>
                  <a:lnTo>
                    <a:pt x="481" y="100"/>
                  </a:lnTo>
                  <a:lnTo>
                    <a:pt x="485" y="120"/>
                  </a:lnTo>
                  <a:lnTo>
                    <a:pt x="489" y="156"/>
                  </a:lnTo>
                  <a:lnTo>
                    <a:pt x="493" y="204"/>
                  </a:lnTo>
                  <a:lnTo>
                    <a:pt x="497" y="248"/>
                  </a:lnTo>
                  <a:lnTo>
                    <a:pt x="501" y="276"/>
                  </a:lnTo>
                  <a:lnTo>
                    <a:pt x="505" y="292"/>
                  </a:lnTo>
                  <a:lnTo>
                    <a:pt x="509" y="292"/>
                  </a:lnTo>
                  <a:lnTo>
                    <a:pt x="513" y="280"/>
                  </a:lnTo>
                </a:path>
              </a:pathLst>
            </a:custGeom>
            <a:noFill/>
            <a:ln w="0">
              <a:solidFill>
                <a:srgbClr val="BFBF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71" name="Line 125"/>
            <p:cNvSpPr>
              <a:spLocks noChangeShapeType="1"/>
            </p:cNvSpPr>
            <p:nvPr/>
          </p:nvSpPr>
          <p:spPr bwMode="auto">
            <a:xfrm flipV="1">
              <a:off x="6450013" y="2014538"/>
              <a:ext cx="12700" cy="38100"/>
            </a:xfrm>
            <a:prstGeom prst="line">
              <a:avLst/>
            </a:prstGeom>
            <a:noFill/>
            <a:ln w="0">
              <a:solidFill>
                <a:srgbClr val="BFBF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72" name="Freeform 126"/>
            <p:cNvSpPr>
              <a:spLocks/>
            </p:cNvSpPr>
            <p:nvPr/>
          </p:nvSpPr>
          <p:spPr bwMode="auto">
            <a:xfrm>
              <a:off x="4829175" y="1576388"/>
              <a:ext cx="806450" cy="742950"/>
            </a:xfrm>
            <a:custGeom>
              <a:avLst/>
              <a:gdLst>
                <a:gd name="T0" fmla="*/ 20161251 w 508"/>
                <a:gd name="T1" fmla="*/ 604837541 h 468"/>
                <a:gd name="T2" fmla="*/ 50403125 w 508"/>
                <a:gd name="T3" fmla="*/ 897175788 h 468"/>
                <a:gd name="T4" fmla="*/ 80645005 w 508"/>
                <a:gd name="T5" fmla="*/ 1139110725 h 468"/>
                <a:gd name="T6" fmla="*/ 110886898 w 508"/>
                <a:gd name="T7" fmla="*/ 1139110725 h 468"/>
                <a:gd name="T8" fmla="*/ 141128766 w 508"/>
                <a:gd name="T9" fmla="*/ 836692054 h 468"/>
                <a:gd name="T10" fmla="*/ 171370633 w 508"/>
                <a:gd name="T11" fmla="*/ 564515051 h 468"/>
                <a:gd name="T12" fmla="*/ 201612501 w 508"/>
                <a:gd name="T13" fmla="*/ 504031317 h 468"/>
                <a:gd name="T14" fmla="*/ 231854419 w 508"/>
                <a:gd name="T15" fmla="*/ 554434429 h 468"/>
                <a:gd name="T16" fmla="*/ 262096286 w 508"/>
                <a:gd name="T17" fmla="*/ 624998785 h 468"/>
                <a:gd name="T18" fmla="*/ 292338154 w 508"/>
                <a:gd name="T19" fmla="*/ 514111939 h 468"/>
                <a:gd name="T20" fmla="*/ 322580022 w 508"/>
                <a:gd name="T21" fmla="*/ 262096281 h 468"/>
                <a:gd name="T22" fmla="*/ 352821889 w 508"/>
                <a:gd name="T23" fmla="*/ 110886896 h 468"/>
                <a:gd name="T24" fmla="*/ 383063757 w 508"/>
                <a:gd name="T25" fmla="*/ 10080625 h 468"/>
                <a:gd name="T26" fmla="*/ 413305625 w 508"/>
                <a:gd name="T27" fmla="*/ 100806249 h 468"/>
                <a:gd name="T28" fmla="*/ 443547592 w 508"/>
                <a:gd name="T29" fmla="*/ 372983127 h 468"/>
                <a:gd name="T30" fmla="*/ 473789460 w 508"/>
                <a:gd name="T31" fmla="*/ 423386338 h 468"/>
                <a:gd name="T32" fmla="*/ 504031327 w 508"/>
                <a:gd name="T33" fmla="*/ 272176903 h 468"/>
                <a:gd name="T34" fmla="*/ 534273195 w 508"/>
                <a:gd name="T35" fmla="*/ 171370630 h 468"/>
                <a:gd name="T36" fmla="*/ 564515063 w 508"/>
                <a:gd name="T37" fmla="*/ 252015658 h 468"/>
                <a:gd name="T38" fmla="*/ 594756931 w 508"/>
                <a:gd name="T39" fmla="*/ 614918163 h 468"/>
                <a:gd name="T40" fmla="*/ 624998798 w 508"/>
                <a:gd name="T41" fmla="*/ 584676296 h 468"/>
                <a:gd name="T42" fmla="*/ 655240666 w 508"/>
                <a:gd name="T43" fmla="*/ 342741260 h 468"/>
                <a:gd name="T44" fmla="*/ 685482534 w 508"/>
                <a:gd name="T45" fmla="*/ 231854414 h 468"/>
                <a:gd name="T46" fmla="*/ 715724401 w 508"/>
                <a:gd name="T47" fmla="*/ 372983127 h 468"/>
                <a:gd name="T48" fmla="*/ 745966269 w 508"/>
                <a:gd name="T49" fmla="*/ 635079408 h 468"/>
                <a:gd name="T50" fmla="*/ 776208137 w 508"/>
                <a:gd name="T51" fmla="*/ 836692054 h 468"/>
                <a:gd name="T52" fmla="*/ 806450005 w 508"/>
                <a:gd name="T53" fmla="*/ 725805009 h 468"/>
                <a:gd name="T54" fmla="*/ 836692071 w 508"/>
                <a:gd name="T55" fmla="*/ 685482520 h 468"/>
                <a:gd name="T56" fmla="*/ 866933939 w 508"/>
                <a:gd name="T57" fmla="*/ 917337033 h 468"/>
                <a:gd name="T58" fmla="*/ 897175806 w 508"/>
                <a:gd name="T59" fmla="*/ 997982012 h 468"/>
                <a:gd name="T60" fmla="*/ 927417674 w 508"/>
                <a:gd name="T61" fmla="*/ 1008062634 h 468"/>
                <a:gd name="T62" fmla="*/ 957659542 w 508"/>
                <a:gd name="T63" fmla="*/ 897175788 h 468"/>
                <a:gd name="T64" fmla="*/ 987901409 w 508"/>
                <a:gd name="T65" fmla="*/ 766127499 h 468"/>
                <a:gd name="T66" fmla="*/ 1018143277 w 508"/>
                <a:gd name="T67" fmla="*/ 917337033 h 468"/>
                <a:gd name="T68" fmla="*/ 1048385145 w 508"/>
                <a:gd name="T69" fmla="*/ 987901389 h 468"/>
                <a:gd name="T70" fmla="*/ 1078627013 w 508"/>
                <a:gd name="T71" fmla="*/ 604837541 h 468"/>
                <a:gd name="T72" fmla="*/ 1108868880 w 508"/>
                <a:gd name="T73" fmla="*/ 645160030 h 468"/>
                <a:gd name="T74" fmla="*/ 1139110748 w 508"/>
                <a:gd name="T75" fmla="*/ 907256410 h 468"/>
                <a:gd name="T76" fmla="*/ 1169352616 w 508"/>
                <a:gd name="T77" fmla="*/ 846772676 h 468"/>
                <a:gd name="T78" fmla="*/ 1199594484 w 508"/>
                <a:gd name="T79" fmla="*/ 665321275 h 468"/>
                <a:gd name="T80" fmla="*/ 1229836351 w 508"/>
                <a:gd name="T81" fmla="*/ 544353806 h 468"/>
                <a:gd name="T82" fmla="*/ 1260078219 w 508"/>
                <a:gd name="T83" fmla="*/ 231854414 h 4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468"/>
                <a:gd name="T128" fmla="*/ 508 w 508"/>
                <a:gd name="T129" fmla="*/ 468 h 4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468">
                  <a:moveTo>
                    <a:pt x="0" y="216"/>
                  </a:moveTo>
                  <a:lnTo>
                    <a:pt x="4" y="216"/>
                  </a:lnTo>
                  <a:lnTo>
                    <a:pt x="8" y="240"/>
                  </a:lnTo>
                  <a:lnTo>
                    <a:pt x="12" y="276"/>
                  </a:lnTo>
                  <a:lnTo>
                    <a:pt x="16" y="316"/>
                  </a:lnTo>
                  <a:lnTo>
                    <a:pt x="20" y="356"/>
                  </a:lnTo>
                  <a:lnTo>
                    <a:pt x="24" y="396"/>
                  </a:lnTo>
                  <a:lnTo>
                    <a:pt x="28" y="428"/>
                  </a:lnTo>
                  <a:lnTo>
                    <a:pt x="32" y="452"/>
                  </a:lnTo>
                  <a:lnTo>
                    <a:pt x="36" y="468"/>
                  </a:lnTo>
                  <a:lnTo>
                    <a:pt x="40" y="468"/>
                  </a:lnTo>
                  <a:lnTo>
                    <a:pt x="44" y="452"/>
                  </a:lnTo>
                  <a:lnTo>
                    <a:pt x="48" y="420"/>
                  </a:lnTo>
                  <a:lnTo>
                    <a:pt x="52" y="380"/>
                  </a:lnTo>
                  <a:lnTo>
                    <a:pt x="56" y="332"/>
                  </a:lnTo>
                  <a:lnTo>
                    <a:pt x="60" y="284"/>
                  </a:lnTo>
                  <a:lnTo>
                    <a:pt x="64" y="248"/>
                  </a:lnTo>
                  <a:lnTo>
                    <a:pt x="68" y="224"/>
                  </a:lnTo>
                  <a:lnTo>
                    <a:pt x="72" y="204"/>
                  </a:lnTo>
                  <a:lnTo>
                    <a:pt x="76" y="196"/>
                  </a:lnTo>
                  <a:lnTo>
                    <a:pt x="80" y="200"/>
                  </a:lnTo>
                  <a:lnTo>
                    <a:pt x="84" y="212"/>
                  </a:lnTo>
                  <a:lnTo>
                    <a:pt x="88" y="216"/>
                  </a:lnTo>
                  <a:lnTo>
                    <a:pt x="92" y="220"/>
                  </a:lnTo>
                  <a:lnTo>
                    <a:pt x="96" y="224"/>
                  </a:lnTo>
                  <a:lnTo>
                    <a:pt x="100" y="232"/>
                  </a:lnTo>
                  <a:lnTo>
                    <a:pt x="104" y="248"/>
                  </a:lnTo>
                  <a:lnTo>
                    <a:pt x="108" y="252"/>
                  </a:lnTo>
                  <a:lnTo>
                    <a:pt x="112" y="236"/>
                  </a:lnTo>
                  <a:lnTo>
                    <a:pt x="116" y="204"/>
                  </a:lnTo>
                  <a:lnTo>
                    <a:pt x="120" y="164"/>
                  </a:lnTo>
                  <a:lnTo>
                    <a:pt x="124" y="128"/>
                  </a:lnTo>
                  <a:lnTo>
                    <a:pt x="128" y="104"/>
                  </a:lnTo>
                  <a:lnTo>
                    <a:pt x="132" y="80"/>
                  </a:lnTo>
                  <a:lnTo>
                    <a:pt x="136" y="60"/>
                  </a:lnTo>
                  <a:lnTo>
                    <a:pt x="140" y="44"/>
                  </a:lnTo>
                  <a:lnTo>
                    <a:pt x="144" y="28"/>
                  </a:lnTo>
                  <a:lnTo>
                    <a:pt x="148" y="12"/>
                  </a:lnTo>
                  <a:lnTo>
                    <a:pt x="152" y="4"/>
                  </a:lnTo>
                  <a:lnTo>
                    <a:pt x="156" y="0"/>
                  </a:lnTo>
                  <a:lnTo>
                    <a:pt x="160" y="12"/>
                  </a:lnTo>
                  <a:lnTo>
                    <a:pt x="164" y="40"/>
                  </a:lnTo>
                  <a:lnTo>
                    <a:pt x="168" y="76"/>
                  </a:lnTo>
                  <a:lnTo>
                    <a:pt x="172" y="116"/>
                  </a:lnTo>
                  <a:lnTo>
                    <a:pt x="176" y="148"/>
                  </a:lnTo>
                  <a:lnTo>
                    <a:pt x="180" y="168"/>
                  </a:lnTo>
                  <a:lnTo>
                    <a:pt x="184" y="176"/>
                  </a:lnTo>
                  <a:lnTo>
                    <a:pt x="188" y="168"/>
                  </a:lnTo>
                  <a:lnTo>
                    <a:pt x="192" y="148"/>
                  </a:lnTo>
                  <a:lnTo>
                    <a:pt x="196" y="128"/>
                  </a:lnTo>
                  <a:lnTo>
                    <a:pt x="200" y="108"/>
                  </a:lnTo>
                  <a:lnTo>
                    <a:pt x="204" y="88"/>
                  </a:lnTo>
                  <a:lnTo>
                    <a:pt x="208" y="76"/>
                  </a:lnTo>
                  <a:lnTo>
                    <a:pt x="212" y="68"/>
                  </a:lnTo>
                  <a:lnTo>
                    <a:pt x="216" y="64"/>
                  </a:lnTo>
                  <a:lnTo>
                    <a:pt x="220" y="72"/>
                  </a:lnTo>
                  <a:lnTo>
                    <a:pt x="224" y="100"/>
                  </a:lnTo>
                  <a:lnTo>
                    <a:pt x="228" y="144"/>
                  </a:lnTo>
                  <a:lnTo>
                    <a:pt x="232" y="196"/>
                  </a:lnTo>
                  <a:lnTo>
                    <a:pt x="236" y="244"/>
                  </a:lnTo>
                  <a:lnTo>
                    <a:pt x="240" y="268"/>
                  </a:lnTo>
                  <a:lnTo>
                    <a:pt x="244" y="264"/>
                  </a:lnTo>
                  <a:lnTo>
                    <a:pt x="248" y="232"/>
                  </a:lnTo>
                  <a:lnTo>
                    <a:pt x="252" y="192"/>
                  </a:lnTo>
                  <a:lnTo>
                    <a:pt x="256" y="160"/>
                  </a:lnTo>
                  <a:lnTo>
                    <a:pt x="260" y="136"/>
                  </a:lnTo>
                  <a:lnTo>
                    <a:pt x="264" y="116"/>
                  </a:lnTo>
                  <a:lnTo>
                    <a:pt x="268" y="100"/>
                  </a:lnTo>
                  <a:lnTo>
                    <a:pt x="272" y="92"/>
                  </a:lnTo>
                  <a:lnTo>
                    <a:pt x="276" y="96"/>
                  </a:lnTo>
                  <a:lnTo>
                    <a:pt x="280" y="116"/>
                  </a:lnTo>
                  <a:lnTo>
                    <a:pt x="284" y="148"/>
                  </a:lnTo>
                  <a:lnTo>
                    <a:pt x="288" y="180"/>
                  </a:lnTo>
                  <a:lnTo>
                    <a:pt x="292" y="216"/>
                  </a:lnTo>
                  <a:lnTo>
                    <a:pt x="296" y="252"/>
                  </a:lnTo>
                  <a:lnTo>
                    <a:pt x="300" y="288"/>
                  </a:lnTo>
                  <a:lnTo>
                    <a:pt x="304" y="316"/>
                  </a:lnTo>
                  <a:lnTo>
                    <a:pt x="308" y="332"/>
                  </a:lnTo>
                  <a:lnTo>
                    <a:pt x="312" y="332"/>
                  </a:lnTo>
                  <a:lnTo>
                    <a:pt x="316" y="312"/>
                  </a:lnTo>
                  <a:lnTo>
                    <a:pt x="320" y="288"/>
                  </a:lnTo>
                  <a:lnTo>
                    <a:pt x="324" y="264"/>
                  </a:lnTo>
                  <a:lnTo>
                    <a:pt x="328" y="260"/>
                  </a:lnTo>
                  <a:lnTo>
                    <a:pt x="332" y="272"/>
                  </a:lnTo>
                  <a:lnTo>
                    <a:pt x="336" y="304"/>
                  </a:lnTo>
                  <a:lnTo>
                    <a:pt x="340" y="336"/>
                  </a:lnTo>
                  <a:lnTo>
                    <a:pt x="344" y="364"/>
                  </a:lnTo>
                  <a:lnTo>
                    <a:pt x="348" y="384"/>
                  </a:lnTo>
                  <a:lnTo>
                    <a:pt x="352" y="392"/>
                  </a:lnTo>
                  <a:lnTo>
                    <a:pt x="356" y="396"/>
                  </a:lnTo>
                  <a:lnTo>
                    <a:pt x="360" y="400"/>
                  </a:lnTo>
                  <a:lnTo>
                    <a:pt x="364" y="400"/>
                  </a:lnTo>
                  <a:lnTo>
                    <a:pt x="368" y="400"/>
                  </a:lnTo>
                  <a:lnTo>
                    <a:pt x="372" y="392"/>
                  </a:lnTo>
                  <a:lnTo>
                    <a:pt x="376" y="380"/>
                  </a:lnTo>
                  <a:lnTo>
                    <a:pt x="380" y="356"/>
                  </a:lnTo>
                  <a:lnTo>
                    <a:pt x="384" y="336"/>
                  </a:lnTo>
                  <a:lnTo>
                    <a:pt x="388" y="316"/>
                  </a:lnTo>
                  <a:lnTo>
                    <a:pt x="392" y="304"/>
                  </a:lnTo>
                  <a:lnTo>
                    <a:pt x="396" y="312"/>
                  </a:lnTo>
                  <a:lnTo>
                    <a:pt x="400" y="332"/>
                  </a:lnTo>
                  <a:lnTo>
                    <a:pt x="404" y="364"/>
                  </a:lnTo>
                  <a:lnTo>
                    <a:pt x="408" y="392"/>
                  </a:lnTo>
                  <a:lnTo>
                    <a:pt x="412" y="408"/>
                  </a:lnTo>
                  <a:lnTo>
                    <a:pt x="416" y="392"/>
                  </a:lnTo>
                  <a:lnTo>
                    <a:pt x="420" y="348"/>
                  </a:lnTo>
                  <a:lnTo>
                    <a:pt x="424" y="292"/>
                  </a:lnTo>
                  <a:lnTo>
                    <a:pt x="428" y="240"/>
                  </a:lnTo>
                  <a:lnTo>
                    <a:pt x="432" y="216"/>
                  </a:lnTo>
                  <a:lnTo>
                    <a:pt x="436" y="220"/>
                  </a:lnTo>
                  <a:lnTo>
                    <a:pt x="440" y="256"/>
                  </a:lnTo>
                  <a:lnTo>
                    <a:pt x="444" y="300"/>
                  </a:lnTo>
                  <a:lnTo>
                    <a:pt x="448" y="340"/>
                  </a:lnTo>
                  <a:lnTo>
                    <a:pt x="452" y="360"/>
                  </a:lnTo>
                  <a:lnTo>
                    <a:pt x="456" y="364"/>
                  </a:lnTo>
                  <a:lnTo>
                    <a:pt x="460" y="352"/>
                  </a:lnTo>
                  <a:lnTo>
                    <a:pt x="464" y="336"/>
                  </a:lnTo>
                  <a:lnTo>
                    <a:pt x="468" y="312"/>
                  </a:lnTo>
                  <a:lnTo>
                    <a:pt x="472" y="288"/>
                  </a:lnTo>
                  <a:lnTo>
                    <a:pt x="476" y="264"/>
                  </a:lnTo>
                  <a:lnTo>
                    <a:pt x="480" y="244"/>
                  </a:lnTo>
                  <a:lnTo>
                    <a:pt x="484" y="232"/>
                  </a:lnTo>
                  <a:lnTo>
                    <a:pt x="488" y="216"/>
                  </a:lnTo>
                  <a:lnTo>
                    <a:pt x="492" y="188"/>
                  </a:lnTo>
                  <a:lnTo>
                    <a:pt x="496" y="140"/>
                  </a:lnTo>
                  <a:lnTo>
                    <a:pt x="500" y="92"/>
                  </a:lnTo>
                  <a:lnTo>
                    <a:pt x="504" y="60"/>
                  </a:lnTo>
                  <a:lnTo>
                    <a:pt x="508" y="56"/>
                  </a:lnTo>
                </a:path>
              </a:pathLst>
            </a:custGeom>
            <a:noFill/>
            <a:ln w="0">
              <a:solidFill>
                <a:srgbClr val="3F3F3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73" name="Freeform 127"/>
            <p:cNvSpPr>
              <a:spLocks/>
            </p:cNvSpPr>
            <p:nvPr/>
          </p:nvSpPr>
          <p:spPr bwMode="auto">
            <a:xfrm>
              <a:off x="5635625" y="1576388"/>
              <a:ext cx="814388" cy="546100"/>
            </a:xfrm>
            <a:custGeom>
              <a:avLst/>
              <a:gdLst>
                <a:gd name="T0" fmla="*/ 30241892 w 513"/>
                <a:gd name="T1" fmla="*/ 201612478 h 344"/>
                <a:gd name="T2" fmla="*/ 60483783 w 513"/>
                <a:gd name="T3" fmla="*/ 70564375 h 344"/>
                <a:gd name="T4" fmla="*/ 90725662 w 513"/>
                <a:gd name="T5" fmla="*/ 191531857 h 344"/>
                <a:gd name="T6" fmla="*/ 120967566 w 513"/>
                <a:gd name="T7" fmla="*/ 514111891 h 344"/>
                <a:gd name="T8" fmla="*/ 151209445 w 513"/>
                <a:gd name="T9" fmla="*/ 544353755 h 344"/>
                <a:gd name="T10" fmla="*/ 181451325 w 513"/>
                <a:gd name="T11" fmla="*/ 604837484 h 344"/>
                <a:gd name="T12" fmla="*/ 211693253 w 513"/>
                <a:gd name="T13" fmla="*/ 846772596 h 344"/>
                <a:gd name="T14" fmla="*/ 241935133 w 513"/>
                <a:gd name="T15" fmla="*/ 796369291 h 344"/>
                <a:gd name="T16" fmla="*/ 272177012 w 513"/>
                <a:gd name="T17" fmla="*/ 695563077 h 344"/>
                <a:gd name="T18" fmla="*/ 302418891 w 513"/>
                <a:gd name="T19" fmla="*/ 554434377 h 344"/>
                <a:gd name="T20" fmla="*/ 332660770 w 513"/>
                <a:gd name="T21" fmla="*/ 665321212 h 344"/>
                <a:gd name="T22" fmla="*/ 362902649 w 513"/>
                <a:gd name="T23" fmla="*/ 443547541 h 344"/>
                <a:gd name="T24" fmla="*/ 393144528 w 513"/>
                <a:gd name="T25" fmla="*/ 171370614 h 344"/>
                <a:gd name="T26" fmla="*/ 423386507 w 513"/>
                <a:gd name="T27" fmla="*/ 100806239 h 344"/>
                <a:gd name="T28" fmla="*/ 453628386 w 513"/>
                <a:gd name="T29" fmla="*/ 302418742 h 344"/>
                <a:gd name="T30" fmla="*/ 483870265 w 513"/>
                <a:gd name="T31" fmla="*/ 463708784 h 344"/>
                <a:gd name="T32" fmla="*/ 514112144 w 513"/>
                <a:gd name="T33" fmla="*/ 433466920 h 344"/>
                <a:gd name="T34" fmla="*/ 544354024 w 513"/>
                <a:gd name="T35" fmla="*/ 262096256 h 344"/>
                <a:gd name="T36" fmla="*/ 574595903 w 513"/>
                <a:gd name="T37" fmla="*/ 50403120 h 344"/>
                <a:gd name="T38" fmla="*/ 604837782 w 513"/>
                <a:gd name="T39" fmla="*/ 0 h 344"/>
                <a:gd name="T40" fmla="*/ 635079661 w 513"/>
                <a:gd name="T41" fmla="*/ 181451235 h 344"/>
                <a:gd name="T42" fmla="*/ 665321540 w 513"/>
                <a:gd name="T43" fmla="*/ 423386298 h 344"/>
                <a:gd name="T44" fmla="*/ 695563419 w 513"/>
                <a:gd name="T45" fmla="*/ 413305578 h 344"/>
                <a:gd name="T46" fmla="*/ 725805299 w 513"/>
                <a:gd name="T47" fmla="*/ 302418742 h 344"/>
                <a:gd name="T48" fmla="*/ 756047178 w 513"/>
                <a:gd name="T49" fmla="*/ 584676241 h 344"/>
                <a:gd name="T50" fmla="*/ 786289057 w 513"/>
                <a:gd name="T51" fmla="*/ 866933839 h 344"/>
                <a:gd name="T52" fmla="*/ 816530936 w 513"/>
                <a:gd name="T53" fmla="*/ 685482455 h 344"/>
                <a:gd name="T54" fmla="*/ 849293964 w 513"/>
                <a:gd name="T55" fmla="*/ 574595620 h 344"/>
                <a:gd name="T56" fmla="*/ 879535843 w 513"/>
                <a:gd name="T57" fmla="*/ 453628162 h 344"/>
                <a:gd name="T58" fmla="*/ 909777722 w 513"/>
                <a:gd name="T59" fmla="*/ 463708784 h 344"/>
                <a:gd name="T60" fmla="*/ 940019602 w 513"/>
                <a:gd name="T61" fmla="*/ 413305578 h 344"/>
                <a:gd name="T62" fmla="*/ 970261481 w 513"/>
                <a:gd name="T63" fmla="*/ 393144335 h 344"/>
                <a:gd name="T64" fmla="*/ 1000503360 w 513"/>
                <a:gd name="T65" fmla="*/ 504031270 h 344"/>
                <a:gd name="T66" fmla="*/ 1030745239 w 513"/>
                <a:gd name="T67" fmla="*/ 524192512 h 344"/>
                <a:gd name="T68" fmla="*/ 1060987118 w 513"/>
                <a:gd name="T69" fmla="*/ 352821849 h 344"/>
                <a:gd name="T70" fmla="*/ 1091228998 w 513"/>
                <a:gd name="T71" fmla="*/ 403224956 h 344"/>
                <a:gd name="T72" fmla="*/ 1121470877 w 513"/>
                <a:gd name="T73" fmla="*/ 635079348 h 344"/>
                <a:gd name="T74" fmla="*/ 1151712756 w 513"/>
                <a:gd name="T75" fmla="*/ 534273134 h 344"/>
                <a:gd name="T76" fmla="*/ 1181954635 w 513"/>
                <a:gd name="T77" fmla="*/ 292338120 h 344"/>
                <a:gd name="T78" fmla="*/ 1212196514 w 513"/>
                <a:gd name="T79" fmla="*/ 252015635 h 344"/>
                <a:gd name="T80" fmla="*/ 1242438393 w 513"/>
                <a:gd name="T81" fmla="*/ 665321212 h 344"/>
                <a:gd name="T82" fmla="*/ 1272680273 w 513"/>
                <a:gd name="T83" fmla="*/ 836691975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344"/>
                <a:gd name="T128" fmla="*/ 513 w 513"/>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344">
                  <a:moveTo>
                    <a:pt x="0" y="56"/>
                  </a:moveTo>
                  <a:lnTo>
                    <a:pt x="8" y="72"/>
                  </a:lnTo>
                  <a:lnTo>
                    <a:pt x="12" y="80"/>
                  </a:lnTo>
                  <a:lnTo>
                    <a:pt x="16" y="68"/>
                  </a:lnTo>
                  <a:lnTo>
                    <a:pt x="20" y="48"/>
                  </a:lnTo>
                  <a:lnTo>
                    <a:pt x="24" y="28"/>
                  </a:lnTo>
                  <a:lnTo>
                    <a:pt x="28" y="24"/>
                  </a:lnTo>
                  <a:lnTo>
                    <a:pt x="32" y="40"/>
                  </a:lnTo>
                  <a:lnTo>
                    <a:pt x="36" y="76"/>
                  </a:lnTo>
                  <a:lnTo>
                    <a:pt x="40" y="120"/>
                  </a:lnTo>
                  <a:lnTo>
                    <a:pt x="44" y="164"/>
                  </a:lnTo>
                  <a:lnTo>
                    <a:pt x="48" y="204"/>
                  </a:lnTo>
                  <a:lnTo>
                    <a:pt x="52" y="228"/>
                  </a:lnTo>
                  <a:lnTo>
                    <a:pt x="56" y="232"/>
                  </a:lnTo>
                  <a:lnTo>
                    <a:pt x="60" y="216"/>
                  </a:lnTo>
                  <a:lnTo>
                    <a:pt x="64" y="204"/>
                  </a:lnTo>
                  <a:lnTo>
                    <a:pt x="68" y="208"/>
                  </a:lnTo>
                  <a:lnTo>
                    <a:pt x="72" y="240"/>
                  </a:lnTo>
                  <a:lnTo>
                    <a:pt x="76" y="280"/>
                  </a:lnTo>
                  <a:lnTo>
                    <a:pt x="80" y="320"/>
                  </a:lnTo>
                  <a:lnTo>
                    <a:pt x="84" y="336"/>
                  </a:lnTo>
                  <a:lnTo>
                    <a:pt x="88" y="336"/>
                  </a:lnTo>
                  <a:lnTo>
                    <a:pt x="92" y="328"/>
                  </a:lnTo>
                  <a:lnTo>
                    <a:pt x="96" y="316"/>
                  </a:lnTo>
                  <a:lnTo>
                    <a:pt x="100" y="312"/>
                  </a:lnTo>
                  <a:lnTo>
                    <a:pt x="104" y="300"/>
                  </a:lnTo>
                  <a:lnTo>
                    <a:pt x="108" y="276"/>
                  </a:lnTo>
                  <a:lnTo>
                    <a:pt x="112" y="244"/>
                  </a:lnTo>
                  <a:lnTo>
                    <a:pt x="116" y="220"/>
                  </a:lnTo>
                  <a:lnTo>
                    <a:pt x="120" y="220"/>
                  </a:lnTo>
                  <a:lnTo>
                    <a:pt x="124" y="240"/>
                  </a:lnTo>
                  <a:lnTo>
                    <a:pt x="128" y="260"/>
                  </a:lnTo>
                  <a:lnTo>
                    <a:pt x="132" y="264"/>
                  </a:lnTo>
                  <a:lnTo>
                    <a:pt x="136" y="244"/>
                  </a:lnTo>
                  <a:lnTo>
                    <a:pt x="140" y="212"/>
                  </a:lnTo>
                  <a:lnTo>
                    <a:pt x="144" y="176"/>
                  </a:lnTo>
                  <a:lnTo>
                    <a:pt x="148" y="140"/>
                  </a:lnTo>
                  <a:lnTo>
                    <a:pt x="152" y="104"/>
                  </a:lnTo>
                  <a:lnTo>
                    <a:pt x="156" y="68"/>
                  </a:lnTo>
                  <a:lnTo>
                    <a:pt x="160" y="44"/>
                  </a:lnTo>
                  <a:lnTo>
                    <a:pt x="164" y="32"/>
                  </a:lnTo>
                  <a:lnTo>
                    <a:pt x="168" y="40"/>
                  </a:lnTo>
                  <a:lnTo>
                    <a:pt x="172" y="60"/>
                  </a:lnTo>
                  <a:lnTo>
                    <a:pt x="176" y="92"/>
                  </a:lnTo>
                  <a:lnTo>
                    <a:pt x="180" y="120"/>
                  </a:lnTo>
                  <a:lnTo>
                    <a:pt x="184" y="144"/>
                  </a:lnTo>
                  <a:lnTo>
                    <a:pt x="188" y="168"/>
                  </a:lnTo>
                  <a:lnTo>
                    <a:pt x="192" y="184"/>
                  </a:lnTo>
                  <a:lnTo>
                    <a:pt x="196" y="188"/>
                  </a:lnTo>
                  <a:lnTo>
                    <a:pt x="200" y="184"/>
                  </a:lnTo>
                  <a:lnTo>
                    <a:pt x="204" y="172"/>
                  </a:lnTo>
                  <a:lnTo>
                    <a:pt x="208" y="156"/>
                  </a:lnTo>
                  <a:lnTo>
                    <a:pt x="212" y="132"/>
                  </a:lnTo>
                  <a:lnTo>
                    <a:pt x="216" y="104"/>
                  </a:lnTo>
                  <a:lnTo>
                    <a:pt x="220" y="72"/>
                  </a:lnTo>
                  <a:lnTo>
                    <a:pt x="224" y="44"/>
                  </a:lnTo>
                  <a:lnTo>
                    <a:pt x="228" y="20"/>
                  </a:lnTo>
                  <a:lnTo>
                    <a:pt x="232" y="8"/>
                  </a:lnTo>
                  <a:lnTo>
                    <a:pt x="236" y="0"/>
                  </a:lnTo>
                  <a:lnTo>
                    <a:pt x="240" y="0"/>
                  </a:lnTo>
                  <a:lnTo>
                    <a:pt x="244" y="12"/>
                  </a:lnTo>
                  <a:lnTo>
                    <a:pt x="248" y="40"/>
                  </a:lnTo>
                  <a:lnTo>
                    <a:pt x="252" y="72"/>
                  </a:lnTo>
                  <a:lnTo>
                    <a:pt x="256" y="112"/>
                  </a:lnTo>
                  <a:lnTo>
                    <a:pt x="260" y="144"/>
                  </a:lnTo>
                  <a:lnTo>
                    <a:pt x="264" y="168"/>
                  </a:lnTo>
                  <a:lnTo>
                    <a:pt x="268" y="176"/>
                  </a:lnTo>
                  <a:lnTo>
                    <a:pt x="272" y="176"/>
                  </a:lnTo>
                  <a:lnTo>
                    <a:pt x="276" y="164"/>
                  </a:lnTo>
                  <a:lnTo>
                    <a:pt x="280" y="148"/>
                  </a:lnTo>
                  <a:lnTo>
                    <a:pt x="284" y="128"/>
                  </a:lnTo>
                  <a:lnTo>
                    <a:pt x="288" y="120"/>
                  </a:lnTo>
                  <a:lnTo>
                    <a:pt x="292" y="136"/>
                  </a:lnTo>
                  <a:lnTo>
                    <a:pt x="296" y="172"/>
                  </a:lnTo>
                  <a:lnTo>
                    <a:pt x="300" y="232"/>
                  </a:lnTo>
                  <a:lnTo>
                    <a:pt x="304" y="296"/>
                  </a:lnTo>
                  <a:lnTo>
                    <a:pt x="308" y="336"/>
                  </a:lnTo>
                  <a:lnTo>
                    <a:pt x="312" y="344"/>
                  </a:lnTo>
                  <a:lnTo>
                    <a:pt x="316" y="328"/>
                  </a:lnTo>
                  <a:lnTo>
                    <a:pt x="320" y="296"/>
                  </a:lnTo>
                  <a:lnTo>
                    <a:pt x="324" y="272"/>
                  </a:lnTo>
                  <a:lnTo>
                    <a:pt x="329" y="252"/>
                  </a:lnTo>
                  <a:lnTo>
                    <a:pt x="333" y="240"/>
                  </a:lnTo>
                  <a:lnTo>
                    <a:pt x="337" y="228"/>
                  </a:lnTo>
                  <a:lnTo>
                    <a:pt x="341" y="212"/>
                  </a:lnTo>
                  <a:lnTo>
                    <a:pt x="345" y="192"/>
                  </a:lnTo>
                  <a:lnTo>
                    <a:pt x="349" y="180"/>
                  </a:lnTo>
                  <a:lnTo>
                    <a:pt x="353" y="172"/>
                  </a:lnTo>
                  <a:lnTo>
                    <a:pt x="357" y="176"/>
                  </a:lnTo>
                  <a:lnTo>
                    <a:pt x="361" y="184"/>
                  </a:lnTo>
                  <a:lnTo>
                    <a:pt x="365" y="188"/>
                  </a:lnTo>
                  <a:lnTo>
                    <a:pt x="369" y="180"/>
                  </a:lnTo>
                  <a:lnTo>
                    <a:pt x="373" y="164"/>
                  </a:lnTo>
                  <a:lnTo>
                    <a:pt x="377" y="156"/>
                  </a:lnTo>
                  <a:lnTo>
                    <a:pt x="381" y="152"/>
                  </a:lnTo>
                  <a:lnTo>
                    <a:pt x="385" y="156"/>
                  </a:lnTo>
                  <a:lnTo>
                    <a:pt x="389" y="164"/>
                  </a:lnTo>
                  <a:lnTo>
                    <a:pt x="393" y="180"/>
                  </a:lnTo>
                  <a:lnTo>
                    <a:pt x="397" y="200"/>
                  </a:lnTo>
                  <a:lnTo>
                    <a:pt x="401" y="216"/>
                  </a:lnTo>
                  <a:lnTo>
                    <a:pt x="405" y="220"/>
                  </a:lnTo>
                  <a:lnTo>
                    <a:pt x="409" y="208"/>
                  </a:lnTo>
                  <a:lnTo>
                    <a:pt x="413" y="180"/>
                  </a:lnTo>
                  <a:lnTo>
                    <a:pt x="417" y="156"/>
                  </a:lnTo>
                  <a:lnTo>
                    <a:pt x="421" y="140"/>
                  </a:lnTo>
                  <a:lnTo>
                    <a:pt x="425" y="136"/>
                  </a:lnTo>
                  <a:lnTo>
                    <a:pt x="429" y="140"/>
                  </a:lnTo>
                  <a:lnTo>
                    <a:pt x="433" y="160"/>
                  </a:lnTo>
                  <a:lnTo>
                    <a:pt x="437" y="188"/>
                  </a:lnTo>
                  <a:lnTo>
                    <a:pt x="441" y="224"/>
                  </a:lnTo>
                  <a:lnTo>
                    <a:pt x="445" y="252"/>
                  </a:lnTo>
                  <a:lnTo>
                    <a:pt x="449" y="260"/>
                  </a:lnTo>
                  <a:lnTo>
                    <a:pt x="453" y="244"/>
                  </a:lnTo>
                  <a:lnTo>
                    <a:pt x="457" y="212"/>
                  </a:lnTo>
                  <a:lnTo>
                    <a:pt x="461" y="180"/>
                  </a:lnTo>
                  <a:lnTo>
                    <a:pt x="465" y="148"/>
                  </a:lnTo>
                  <a:lnTo>
                    <a:pt x="469" y="116"/>
                  </a:lnTo>
                  <a:lnTo>
                    <a:pt x="473" y="92"/>
                  </a:lnTo>
                  <a:lnTo>
                    <a:pt x="477" y="84"/>
                  </a:lnTo>
                  <a:lnTo>
                    <a:pt x="481" y="100"/>
                  </a:lnTo>
                  <a:lnTo>
                    <a:pt x="485" y="148"/>
                  </a:lnTo>
                  <a:lnTo>
                    <a:pt x="489" y="208"/>
                  </a:lnTo>
                  <a:lnTo>
                    <a:pt x="493" y="264"/>
                  </a:lnTo>
                  <a:lnTo>
                    <a:pt x="497" y="304"/>
                  </a:lnTo>
                  <a:lnTo>
                    <a:pt x="501" y="328"/>
                  </a:lnTo>
                  <a:lnTo>
                    <a:pt x="505" y="332"/>
                  </a:lnTo>
                  <a:lnTo>
                    <a:pt x="509" y="324"/>
                  </a:lnTo>
                  <a:lnTo>
                    <a:pt x="513" y="308"/>
                  </a:lnTo>
                </a:path>
              </a:pathLst>
            </a:custGeom>
            <a:noFill/>
            <a:ln w="0">
              <a:solidFill>
                <a:srgbClr val="3F3F3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74" name="Line 128"/>
            <p:cNvSpPr>
              <a:spLocks noChangeShapeType="1"/>
            </p:cNvSpPr>
            <p:nvPr/>
          </p:nvSpPr>
          <p:spPr bwMode="auto">
            <a:xfrm flipV="1">
              <a:off x="6450013" y="2027238"/>
              <a:ext cx="12700" cy="38100"/>
            </a:xfrm>
            <a:prstGeom prst="line">
              <a:avLst/>
            </a:prstGeom>
            <a:noFill/>
            <a:ln w="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75" name="Freeform 129"/>
            <p:cNvSpPr>
              <a:spLocks/>
            </p:cNvSpPr>
            <p:nvPr/>
          </p:nvSpPr>
          <p:spPr bwMode="auto">
            <a:xfrm>
              <a:off x="4829175" y="1627188"/>
              <a:ext cx="806450" cy="552450"/>
            </a:xfrm>
            <a:custGeom>
              <a:avLst/>
              <a:gdLst>
                <a:gd name="T0" fmla="*/ 20161251 w 508"/>
                <a:gd name="T1" fmla="*/ 423386300 h 348"/>
                <a:gd name="T2" fmla="*/ 50403125 w 508"/>
                <a:gd name="T3" fmla="*/ 191531857 h 348"/>
                <a:gd name="T4" fmla="*/ 80645005 w 508"/>
                <a:gd name="T5" fmla="*/ 30241877 h 348"/>
                <a:gd name="T6" fmla="*/ 110886898 w 508"/>
                <a:gd name="T7" fmla="*/ 30241877 h 348"/>
                <a:gd name="T8" fmla="*/ 141128766 w 508"/>
                <a:gd name="T9" fmla="*/ 292338122 h 348"/>
                <a:gd name="T10" fmla="*/ 171370633 w 508"/>
                <a:gd name="T11" fmla="*/ 473789407 h 348"/>
                <a:gd name="T12" fmla="*/ 201612501 w 508"/>
                <a:gd name="T13" fmla="*/ 413305579 h 348"/>
                <a:gd name="T14" fmla="*/ 231854419 w 508"/>
                <a:gd name="T15" fmla="*/ 352821850 h 348"/>
                <a:gd name="T16" fmla="*/ 262096286 w 508"/>
                <a:gd name="T17" fmla="*/ 362902472 h 348"/>
                <a:gd name="T18" fmla="*/ 292338154 w 508"/>
                <a:gd name="T19" fmla="*/ 554434379 h 348"/>
                <a:gd name="T20" fmla="*/ 322580022 w 508"/>
                <a:gd name="T21" fmla="*/ 776208051 h 348"/>
                <a:gd name="T22" fmla="*/ 352821889 w 508"/>
                <a:gd name="T23" fmla="*/ 866933843 h 348"/>
                <a:gd name="T24" fmla="*/ 383063757 w 508"/>
                <a:gd name="T25" fmla="*/ 735885565 h 348"/>
                <a:gd name="T26" fmla="*/ 413305625 w 508"/>
                <a:gd name="T27" fmla="*/ 655240594 h 348"/>
                <a:gd name="T28" fmla="*/ 443547592 w 508"/>
                <a:gd name="T29" fmla="*/ 493950650 h 348"/>
                <a:gd name="T30" fmla="*/ 473789460 w 508"/>
                <a:gd name="T31" fmla="*/ 574595622 h 348"/>
                <a:gd name="T32" fmla="*/ 504031327 w 508"/>
                <a:gd name="T33" fmla="*/ 705643701 h 348"/>
                <a:gd name="T34" fmla="*/ 534273195 w 508"/>
                <a:gd name="T35" fmla="*/ 745966187 h 348"/>
                <a:gd name="T36" fmla="*/ 564515063 w 508"/>
                <a:gd name="T37" fmla="*/ 655240594 h 348"/>
                <a:gd name="T38" fmla="*/ 594756931 w 508"/>
                <a:gd name="T39" fmla="*/ 463708786 h 348"/>
                <a:gd name="T40" fmla="*/ 624998798 w 508"/>
                <a:gd name="T41" fmla="*/ 483870029 h 348"/>
                <a:gd name="T42" fmla="*/ 655240666 w 508"/>
                <a:gd name="T43" fmla="*/ 514111893 h 348"/>
                <a:gd name="T44" fmla="*/ 685482534 w 508"/>
                <a:gd name="T45" fmla="*/ 554434379 h 348"/>
                <a:gd name="T46" fmla="*/ 715724401 w 508"/>
                <a:gd name="T47" fmla="*/ 514111893 h 348"/>
                <a:gd name="T48" fmla="*/ 745966269 w 508"/>
                <a:gd name="T49" fmla="*/ 393144336 h 348"/>
                <a:gd name="T50" fmla="*/ 776208137 w 508"/>
                <a:gd name="T51" fmla="*/ 221773771 h 348"/>
                <a:gd name="T52" fmla="*/ 806450005 w 508"/>
                <a:gd name="T53" fmla="*/ 372983093 h 348"/>
                <a:gd name="T54" fmla="*/ 836692071 w 508"/>
                <a:gd name="T55" fmla="*/ 403224958 h 348"/>
                <a:gd name="T56" fmla="*/ 866933939 w 508"/>
                <a:gd name="T57" fmla="*/ 191531857 h 348"/>
                <a:gd name="T58" fmla="*/ 897175806 w 508"/>
                <a:gd name="T59" fmla="*/ 60483754 h 348"/>
                <a:gd name="T60" fmla="*/ 927417674 w 508"/>
                <a:gd name="T61" fmla="*/ 80644997 h 348"/>
                <a:gd name="T62" fmla="*/ 957659542 w 508"/>
                <a:gd name="T63" fmla="*/ 181451236 h 348"/>
                <a:gd name="T64" fmla="*/ 987901409 w 508"/>
                <a:gd name="T65" fmla="*/ 231854393 h 348"/>
                <a:gd name="T66" fmla="*/ 1018143277 w 508"/>
                <a:gd name="T67" fmla="*/ 231854393 h 348"/>
                <a:gd name="T68" fmla="*/ 1048385145 w 508"/>
                <a:gd name="T69" fmla="*/ 372983093 h 348"/>
                <a:gd name="T70" fmla="*/ 1078627013 w 508"/>
                <a:gd name="T71" fmla="*/ 604837486 h 348"/>
                <a:gd name="T72" fmla="*/ 1108868880 w 508"/>
                <a:gd name="T73" fmla="*/ 514111893 h 348"/>
                <a:gd name="T74" fmla="*/ 1139110748 w 508"/>
                <a:gd name="T75" fmla="*/ 221773771 h 348"/>
                <a:gd name="T76" fmla="*/ 1169352616 w 508"/>
                <a:gd name="T77" fmla="*/ 262096257 h 348"/>
                <a:gd name="T78" fmla="*/ 1199594484 w 508"/>
                <a:gd name="T79" fmla="*/ 433466921 h 348"/>
                <a:gd name="T80" fmla="*/ 1229836351 w 508"/>
                <a:gd name="T81" fmla="*/ 594756865 h 348"/>
                <a:gd name="T82" fmla="*/ 1260078219 w 508"/>
                <a:gd name="T83" fmla="*/ 715724322 h 3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348"/>
                <a:gd name="T128" fmla="*/ 508 w 508"/>
                <a:gd name="T129" fmla="*/ 348 h 3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348">
                  <a:moveTo>
                    <a:pt x="0" y="184"/>
                  </a:moveTo>
                  <a:lnTo>
                    <a:pt x="4" y="184"/>
                  </a:lnTo>
                  <a:lnTo>
                    <a:pt x="8" y="168"/>
                  </a:lnTo>
                  <a:lnTo>
                    <a:pt x="12" y="140"/>
                  </a:lnTo>
                  <a:lnTo>
                    <a:pt x="16" y="108"/>
                  </a:lnTo>
                  <a:lnTo>
                    <a:pt x="20" y="76"/>
                  </a:lnTo>
                  <a:lnTo>
                    <a:pt x="24" y="48"/>
                  </a:lnTo>
                  <a:lnTo>
                    <a:pt x="28" y="28"/>
                  </a:lnTo>
                  <a:lnTo>
                    <a:pt x="32" y="12"/>
                  </a:lnTo>
                  <a:lnTo>
                    <a:pt x="36" y="4"/>
                  </a:lnTo>
                  <a:lnTo>
                    <a:pt x="40" y="0"/>
                  </a:lnTo>
                  <a:lnTo>
                    <a:pt x="44" y="12"/>
                  </a:lnTo>
                  <a:lnTo>
                    <a:pt x="48" y="36"/>
                  </a:lnTo>
                  <a:lnTo>
                    <a:pt x="52" y="76"/>
                  </a:lnTo>
                  <a:lnTo>
                    <a:pt x="56" y="116"/>
                  </a:lnTo>
                  <a:lnTo>
                    <a:pt x="60" y="148"/>
                  </a:lnTo>
                  <a:lnTo>
                    <a:pt x="64" y="172"/>
                  </a:lnTo>
                  <a:lnTo>
                    <a:pt x="68" y="188"/>
                  </a:lnTo>
                  <a:lnTo>
                    <a:pt x="72" y="196"/>
                  </a:lnTo>
                  <a:lnTo>
                    <a:pt x="76" y="184"/>
                  </a:lnTo>
                  <a:lnTo>
                    <a:pt x="80" y="164"/>
                  </a:lnTo>
                  <a:lnTo>
                    <a:pt x="84" y="144"/>
                  </a:lnTo>
                  <a:lnTo>
                    <a:pt x="88" y="136"/>
                  </a:lnTo>
                  <a:lnTo>
                    <a:pt x="92" y="140"/>
                  </a:lnTo>
                  <a:lnTo>
                    <a:pt x="96" y="140"/>
                  </a:lnTo>
                  <a:lnTo>
                    <a:pt x="100" y="140"/>
                  </a:lnTo>
                  <a:lnTo>
                    <a:pt x="104" y="144"/>
                  </a:lnTo>
                  <a:lnTo>
                    <a:pt x="108" y="156"/>
                  </a:lnTo>
                  <a:lnTo>
                    <a:pt x="112" y="188"/>
                  </a:lnTo>
                  <a:lnTo>
                    <a:pt x="116" y="220"/>
                  </a:lnTo>
                  <a:lnTo>
                    <a:pt x="120" y="248"/>
                  </a:lnTo>
                  <a:lnTo>
                    <a:pt x="124" y="280"/>
                  </a:lnTo>
                  <a:lnTo>
                    <a:pt x="128" y="308"/>
                  </a:lnTo>
                  <a:lnTo>
                    <a:pt x="132" y="336"/>
                  </a:lnTo>
                  <a:lnTo>
                    <a:pt x="136" y="348"/>
                  </a:lnTo>
                  <a:lnTo>
                    <a:pt x="140" y="344"/>
                  </a:lnTo>
                  <a:lnTo>
                    <a:pt x="144" y="328"/>
                  </a:lnTo>
                  <a:lnTo>
                    <a:pt x="148" y="308"/>
                  </a:lnTo>
                  <a:lnTo>
                    <a:pt x="152" y="292"/>
                  </a:lnTo>
                  <a:lnTo>
                    <a:pt x="156" y="284"/>
                  </a:lnTo>
                  <a:lnTo>
                    <a:pt x="160" y="276"/>
                  </a:lnTo>
                  <a:lnTo>
                    <a:pt x="164" y="260"/>
                  </a:lnTo>
                  <a:lnTo>
                    <a:pt x="168" y="232"/>
                  </a:lnTo>
                  <a:lnTo>
                    <a:pt x="172" y="208"/>
                  </a:lnTo>
                  <a:lnTo>
                    <a:pt x="176" y="196"/>
                  </a:lnTo>
                  <a:lnTo>
                    <a:pt x="180" y="200"/>
                  </a:lnTo>
                  <a:lnTo>
                    <a:pt x="184" y="208"/>
                  </a:lnTo>
                  <a:lnTo>
                    <a:pt x="188" y="228"/>
                  </a:lnTo>
                  <a:lnTo>
                    <a:pt x="192" y="252"/>
                  </a:lnTo>
                  <a:lnTo>
                    <a:pt x="196" y="268"/>
                  </a:lnTo>
                  <a:lnTo>
                    <a:pt x="200" y="280"/>
                  </a:lnTo>
                  <a:lnTo>
                    <a:pt x="204" y="288"/>
                  </a:lnTo>
                  <a:lnTo>
                    <a:pt x="208" y="296"/>
                  </a:lnTo>
                  <a:lnTo>
                    <a:pt x="212" y="296"/>
                  </a:lnTo>
                  <a:lnTo>
                    <a:pt x="216" y="296"/>
                  </a:lnTo>
                  <a:lnTo>
                    <a:pt x="220" y="280"/>
                  </a:lnTo>
                  <a:lnTo>
                    <a:pt x="224" y="260"/>
                  </a:lnTo>
                  <a:lnTo>
                    <a:pt x="228" y="232"/>
                  </a:lnTo>
                  <a:lnTo>
                    <a:pt x="232" y="204"/>
                  </a:lnTo>
                  <a:lnTo>
                    <a:pt x="236" y="184"/>
                  </a:lnTo>
                  <a:lnTo>
                    <a:pt x="240" y="180"/>
                  </a:lnTo>
                  <a:lnTo>
                    <a:pt x="244" y="180"/>
                  </a:lnTo>
                  <a:lnTo>
                    <a:pt x="248" y="192"/>
                  </a:lnTo>
                  <a:lnTo>
                    <a:pt x="252" y="200"/>
                  </a:lnTo>
                  <a:lnTo>
                    <a:pt x="256" y="204"/>
                  </a:lnTo>
                  <a:lnTo>
                    <a:pt x="260" y="204"/>
                  </a:lnTo>
                  <a:lnTo>
                    <a:pt x="264" y="204"/>
                  </a:lnTo>
                  <a:lnTo>
                    <a:pt x="268" y="212"/>
                  </a:lnTo>
                  <a:lnTo>
                    <a:pt x="272" y="220"/>
                  </a:lnTo>
                  <a:lnTo>
                    <a:pt x="276" y="220"/>
                  </a:lnTo>
                  <a:lnTo>
                    <a:pt x="280" y="212"/>
                  </a:lnTo>
                  <a:lnTo>
                    <a:pt x="284" y="204"/>
                  </a:lnTo>
                  <a:lnTo>
                    <a:pt x="288" y="192"/>
                  </a:lnTo>
                  <a:lnTo>
                    <a:pt x="292" y="176"/>
                  </a:lnTo>
                  <a:lnTo>
                    <a:pt x="296" y="156"/>
                  </a:lnTo>
                  <a:lnTo>
                    <a:pt x="300" y="124"/>
                  </a:lnTo>
                  <a:lnTo>
                    <a:pt x="304" y="100"/>
                  </a:lnTo>
                  <a:lnTo>
                    <a:pt x="308" y="88"/>
                  </a:lnTo>
                  <a:lnTo>
                    <a:pt x="312" y="92"/>
                  </a:lnTo>
                  <a:lnTo>
                    <a:pt x="316" y="116"/>
                  </a:lnTo>
                  <a:lnTo>
                    <a:pt x="320" y="148"/>
                  </a:lnTo>
                  <a:lnTo>
                    <a:pt x="324" y="168"/>
                  </a:lnTo>
                  <a:lnTo>
                    <a:pt x="328" y="172"/>
                  </a:lnTo>
                  <a:lnTo>
                    <a:pt x="332" y="160"/>
                  </a:lnTo>
                  <a:lnTo>
                    <a:pt x="336" y="132"/>
                  </a:lnTo>
                  <a:lnTo>
                    <a:pt x="340" y="104"/>
                  </a:lnTo>
                  <a:lnTo>
                    <a:pt x="344" y="76"/>
                  </a:lnTo>
                  <a:lnTo>
                    <a:pt x="348" y="52"/>
                  </a:lnTo>
                  <a:lnTo>
                    <a:pt x="352" y="36"/>
                  </a:lnTo>
                  <a:lnTo>
                    <a:pt x="356" y="24"/>
                  </a:lnTo>
                  <a:lnTo>
                    <a:pt x="360" y="20"/>
                  </a:lnTo>
                  <a:lnTo>
                    <a:pt x="364" y="24"/>
                  </a:lnTo>
                  <a:lnTo>
                    <a:pt x="368" y="32"/>
                  </a:lnTo>
                  <a:lnTo>
                    <a:pt x="372" y="44"/>
                  </a:lnTo>
                  <a:lnTo>
                    <a:pt x="376" y="56"/>
                  </a:lnTo>
                  <a:lnTo>
                    <a:pt x="380" y="72"/>
                  </a:lnTo>
                  <a:lnTo>
                    <a:pt x="384" y="84"/>
                  </a:lnTo>
                  <a:lnTo>
                    <a:pt x="388" y="88"/>
                  </a:lnTo>
                  <a:lnTo>
                    <a:pt x="392" y="92"/>
                  </a:lnTo>
                  <a:lnTo>
                    <a:pt x="396" y="96"/>
                  </a:lnTo>
                  <a:lnTo>
                    <a:pt x="400" y="96"/>
                  </a:lnTo>
                  <a:lnTo>
                    <a:pt x="404" y="92"/>
                  </a:lnTo>
                  <a:lnTo>
                    <a:pt x="408" y="100"/>
                  </a:lnTo>
                  <a:lnTo>
                    <a:pt x="412" y="116"/>
                  </a:lnTo>
                  <a:lnTo>
                    <a:pt x="416" y="148"/>
                  </a:lnTo>
                  <a:lnTo>
                    <a:pt x="420" y="184"/>
                  </a:lnTo>
                  <a:lnTo>
                    <a:pt x="424" y="216"/>
                  </a:lnTo>
                  <a:lnTo>
                    <a:pt x="428" y="240"/>
                  </a:lnTo>
                  <a:lnTo>
                    <a:pt x="432" y="248"/>
                  </a:lnTo>
                  <a:lnTo>
                    <a:pt x="436" y="236"/>
                  </a:lnTo>
                  <a:lnTo>
                    <a:pt x="440" y="204"/>
                  </a:lnTo>
                  <a:lnTo>
                    <a:pt x="444" y="156"/>
                  </a:lnTo>
                  <a:lnTo>
                    <a:pt x="448" y="112"/>
                  </a:lnTo>
                  <a:lnTo>
                    <a:pt x="452" y="88"/>
                  </a:lnTo>
                  <a:lnTo>
                    <a:pt x="456" y="80"/>
                  </a:lnTo>
                  <a:lnTo>
                    <a:pt x="460" y="88"/>
                  </a:lnTo>
                  <a:lnTo>
                    <a:pt x="464" y="104"/>
                  </a:lnTo>
                  <a:lnTo>
                    <a:pt x="468" y="120"/>
                  </a:lnTo>
                  <a:lnTo>
                    <a:pt x="472" y="144"/>
                  </a:lnTo>
                  <a:lnTo>
                    <a:pt x="476" y="172"/>
                  </a:lnTo>
                  <a:lnTo>
                    <a:pt x="480" y="200"/>
                  </a:lnTo>
                  <a:lnTo>
                    <a:pt x="484" y="220"/>
                  </a:lnTo>
                  <a:lnTo>
                    <a:pt x="488" y="236"/>
                  </a:lnTo>
                  <a:lnTo>
                    <a:pt x="492" y="248"/>
                  </a:lnTo>
                  <a:lnTo>
                    <a:pt x="496" y="268"/>
                  </a:lnTo>
                  <a:lnTo>
                    <a:pt x="500" y="284"/>
                  </a:lnTo>
                  <a:lnTo>
                    <a:pt x="504" y="288"/>
                  </a:lnTo>
                  <a:lnTo>
                    <a:pt x="508" y="276"/>
                  </a:lnTo>
                </a:path>
              </a:pathLst>
            </a:custGeom>
            <a:noFill/>
            <a:ln w="0">
              <a:solidFill>
                <a:srgbClr val="0000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76" name="Freeform 130"/>
            <p:cNvSpPr>
              <a:spLocks/>
            </p:cNvSpPr>
            <p:nvPr/>
          </p:nvSpPr>
          <p:spPr bwMode="auto">
            <a:xfrm>
              <a:off x="5635625" y="1754188"/>
              <a:ext cx="814388" cy="368300"/>
            </a:xfrm>
            <a:custGeom>
              <a:avLst/>
              <a:gdLst>
                <a:gd name="T0" fmla="*/ 30241892 w 513"/>
                <a:gd name="T1" fmla="*/ 413305615 h 232"/>
                <a:gd name="T2" fmla="*/ 60483783 w 513"/>
                <a:gd name="T3" fmla="*/ 473789449 h 232"/>
                <a:gd name="T4" fmla="*/ 90725662 w 513"/>
                <a:gd name="T5" fmla="*/ 393144371 h 232"/>
                <a:gd name="T6" fmla="*/ 120967566 w 513"/>
                <a:gd name="T7" fmla="*/ 231854413 h 232"/>
                <a:gd name="T8" fmla="*/ 151209445 w 513"/>
                <a:gd name="T9" fmla="*/ 362902504 h 232"/>
                <a:gd name="T10" fmla="*/ 181451325 w 513"/>
                <a:gd name="T11" fmla="*/ 292338147 h 232"/>
                <a:gd name="T12" fmla="*/ 211693253 w 513"/>
                <a:gd name="T13" fmla="*/ 30241879 h 232"/>
                <a:gd name="T14" fmla="*/ 241935133 w 513"/>
                <a:gd name="T15" fmla="*/ 10080625 h 232"/>
                <a:gd name="T16" fmla="*/ 272177012 w 513"/>
                <a:gd name="T17" fmla="*/ 60483759 h 232"/>
                <a:gd name="T18" fmla="*/ 302418891 w 513"/>
                <a:gd name="T19" fmla="*/ 181451252 h 232"/>
                <a:gd name="T20" fmla="*/ 332660770 w 513"/>
                <a:gd name="T21" fmla="*/ 252015658 h 232"/>
                <a:gd name="T22" fmla="*/ 362902649 w 513"/>
                <a:gd name="T23" fmla="*/ 483870071 h 232"/>
                <a:gd name="T24" fmla="*/ 393144528 w 513"/>
                <a:gd name="T25" fmla="*/ 584676295 h 232"/>
                <a:gd name="T26" fmla="*/ 423386507 w 513"/>
                <a:gd name="T27" fmla="*/ 483870071 h 232"/>
                <a:gd name="T28" fmla="*/ 453628386 w 513"/>
                <a:gd name="T29" fmla="*/ 393144371 h 232"/>
                <a:gd name="T30" fmla="*/ 483870265 w 513"/>
                <a:gd name="T31" fmla="*/ 302418770 h 232"/>
                <a:gd name="T32" fmla="*/ 514112144 w 513"/>
                <a:gd name="T33" fmla="*/ 292338147 h 232"/>
                <a:gd name="T34" fmla="*/ 544354024 w 513"/>
                <a:gd name="T35" fmla="*/ 403224993 h 232"/>
                <a:gd name="T36" fmla="*/ 574595903 w 513"/>
                <a:gd name="T37" fmla="*/ 514111938 h 232"/>
                <a:gd name="T38" fmla="*/ 604837782 w 513"/>
                <a:gd name="T39" fmla="*/ 564515050 h 232"/>
                <a:gd name="T40" fmla="*/ 635079661 w 513"/>
                <a:gd name="T41" fmla="*/ 453628204 h 232"/>
                <a:gd name="T42" fmla="*/ 665321540 w 513"/>
                <a:gd name="T43" fmla="*/ 292338147 h 232"/>
                <a:gd name="T44" fmla="*/ 695563419 w 513"/>
                <a:gd name="T45" fmla="*/ 292338147 h 232"/>
                <a:gd name="T46" fmla="*/ 725805299 w 513"/>
                <a:gd name="T47" fmla="*/ 332660637 h 232"/>
                <a:gd name="T48" fmla="*/ 756047178 w 513"/>
                <a:gd name="T49" fmla="*/ 171370630 h 232"/>
                <a:gd name="T50" fmla="*/ 786289057 w 513"/>
                <a:gd name="T51" fmla="*/ 70564381 h 232"/>
                <a:gd name="T52" fmla="*/ 816530936 w 513"/>
                <a:gd name="T53" fmla="*/ 211693169 h 232"/>
                <a:gd name="T54" fmla="*/ 849293964 w 513"/>
                <a:gd name="T55" fmla="*/ 191531874 h 232"/>
                <a:gd name="T56" fmla="*/ 879535843 w 513"/>
                <a:gd name="T57" fmla="*/ 181451252 h 232"/>
                <a:gd name="T58" fmla="*/ 909777722 w 513"/>
                <a:gd name="T59" fmla="*/ 161290007 h 232"/>
                <a:gd name="T60" fmla="*/ 940019602 w 513"/>
                <a:gd name="T61" fmla="*/ 252015658 h 232"/>
                <a:gd name="T62" fmla="*/ 970261481 w 513"/>
                <a:gd name="T63" fmla="*/ 393144371 h 232"/>
                <a:gd name="T64" fmla="*/ 1000503360 w 513"/>
                <a:gd name="T65" fmla="*/ 322580014 h 232"/>
                <a:gd name="T66" fmla="*/ 1030745239 w 513"/>
                <a:gd name="T67" fmla="*/ 201612497 h 232"/>
                <a:gd name="T68" fmla="*/ 1060987118 w 513"/>
                <a:gd name="T69" fmla="*/ 292338147 h 232"/>
                <a:gd name="T70" fmla="*/ 1091228998 w 513"/>
                <a:gd name="T71" fmla="*/ 252015658 h 232"/>
                <a:gd name="T72" fmla="*/ 1121470877 w 513"/>
                <a:gd name="T73" fmla="*/ 241935036 h 232"/>
                <a:gd name="T74" fmla="*/ 1151712756 w 513"/>
                <a:gd name="T75" fmla="*/ 272176903 h 232"/>
                <a:gd name="T76" fmla="*/ 1181954635 w 513"/>
                <a:gd name="T77" fmla="*/ 393144371 h 232"/>
                <a:gd name="T78" fmla="*/ 1212196514 w 513"/>
                <a:gd name="T79" fmla="*/ 352821881 h 232"/>
                <a:gd name="T80" fmla="*/ 1242438393 w 513"/>
                <a:gd name="T81" fmla="*/ 100806248 h 232"/>
                <a:gd name="T82" fmla="*/ 1272680273 w 513"/>
                <a:gd name="T83" fmla="*/ 50403124 h 2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232"/>
                <a:gd name="T128" fmla="*/ 513 w 513"/>
                <a:gd name="T129" fmla="*/ 232 h 2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232">
                  <a:moveTo>
                    <a:pt x="0" y="196"/>
                  </a:moveTo>
                  <a:lnTo>
                    <a:pt x="8" y="176"/>
                  </a:lnTo>
                  <a:lnTo>
                    <a:pt x="12" y="164"/>
                  </a:lnTo>
                  <a:lnTo>
                    <a:pt x="16" y="168"/>
                  </a:lnTo>
                  <a:lnTo>
                    <a:pt x="20" y="176"/>
                  </a:lnTo>
                  <a:lnTo>
                    <a:pt x="24" y="188"/>
                  </a:lnTo>
                  <a:lnTo>
                    <a:pt x="28" y="192"/>
                  </a:lnTo>
                  <a:lnTo>
                    <a:pt x="32" y="180"/>
                  </a:lnTo>
                  <a:lnTo>
                    <a:pt x="36" y="156"/>
                  </a:lnTo>
                  <a:lnTo>
                    <a:pt x="40" y="128"/>
                  </a:lnTo>
                  <a:lnTo>
                    <a:pt x="44" y="104"/>
                  </a:lnTo>
                  <a:lnTo>
                    <a:pt x="48" y="92"/>
                  </a:lnTo>
                  <a:lnTo>
                    <a:pt x="52" y="96"/>
                  </a:lnTo>
                  <a:lnTo>
                    <a:pt x="56" y="116"/>
                  </a:lnTo>
                  <a:lnTo>
                    <a:pt x="60" y="144"/>
                  </a:lnTo>
                  <a:lnTo>
                    <a:pt x="64" y="160"/>
                  </a:lnTo>
                  <a:lnTo>
                    <a:pt x="68" y="148"/>
                  </a:lnTo>
                  <a:lnTo>
                    <a:pt x="72" y="116"/>
                  </a:lnTo>
                  <a:lnTo>
                    <a:pt x="76" y="72"/>
                  </a:lnTo>
                  <a:lnTo>
                    <a:pt x="80" y="36"/>
                  </a:lnTo>
                  <a:lnTo>
                    <a:pt x="84" y="12"/>
                  </a:lnTo>
                  <a:lnTo>
                    <a:pt x="88" y="4"/>
                  </a:lnTo>
                  <a:lnTo>
                    <a:pt x="92" y="4"/>
                  </a:lnTo>
                  <a:lnTo>
                    <a:pt x="96" y="4"/>
                  </a:lnTo>
                  <a:lnTo>
                    <a:pt x="100" y="0"/>
                  </a:lnTo>
                  <a:lnTo>
                    <a:pt x="104" y="8"/>
                  </a:lnTo>
                  <a:lnTo>
                    <a:pt x="108" y="24"/>
                  </a:lnTo>
                  <a:lnTo>
                    <a:pt x="112" y="48"/>
                  </a:lnTo>
                  <a:lnTo>
                    <a:pt x="116" y="64"/>
                  </a:lnTo>
                  <a:lnTo>
                    <a:pt x="120" y="72"/>
                  </a:lnTo>
                  <a:lnTo>
                    <a:pt x="124" y="76"/>
                  </a:lnTo>
                  <a:lnTo>
                    <a:pt x="128" y="84"/>
                  </a:lnTo>
                  <a:lnTo>
                    <a:pt x="132" y="100"/>
                  </a:lnTo>
                  <a:lnTo>
                    <a:pt x="136" y="124"/>
                  </a:lnTo>
                  <a:lnTo>
                    <a:pt x="140" y="156"/>
                  </a:lnTo>
                  <a:lnTo>
                    <a:pt x="144" y="192"/>
                  </a:lnTo>
                  <a:lnTo>
                    <a:pt x="148" y="216"/>
                  </a:lnTo>
                  <a:lnTo>
                    <a:pt x="152" y="232"/>
                  </a:lnTo>
                  <a:lnTo>
                    <a:pt x="156" y="232"/>
                  </a:lnTo>
                  <a:lnTo>
                    <a:pt x="160" y="228"/>
                  </a:lnTo>
                  <a:lnTo>
                    <a:pt x="164" y="208"/>
                  </a:lnTo>
                  <a:lnTo>
                    <a:pt x="168" y="192"/>
                  </a:lnTo>
                  <a:lnTo>
                    <a:pt x="172" y="176"/>
                  </a:lnTo>
                  <a:lnTo>
                    <a:pt x="176" y="164"/>
                  </a:lnTo>
                  <a:lnTo>
                    <a:pt x="180" y="156"/>
                  </a:lnTo>
                  <a:lnTo>
                    <a:pt x="184" y="148"/>
                  </a:lnTo>
                  <a:lnTo>
                    <a:pt x="188" y="132"/>
                  </a:lnTo>
                  <a:lnTo>
                    <a:pt x="192" y="120"/>
                  </a:lnTo>
                  <a:lnTo>
                    <a:pt x="196" y="108"/>
                  </a:lnTo>
                  <a:lnTo>
                    <a:pt x="200" y="108"/>
                  </a:lnTo>
                  <a:lnTo>
                    <a:pt x="204" y="116"/>
                  </a:lnTo>
                  <a:lnTo>
                    <a:pt x="208" y="128"/>
                  </a:lnTo>
                  <a:lnTo>
                    <a:pt x="212" y="144"/>
                  </a:lnTo>
                  <a:lnTo>
                    <a:pt x="216" y="160"/>
                  </a:lnTo>
                  <a:lnTo>
                    <a:pt x="220" y="180"/>
                  </a:lnTo>
                  <a:lnTo>
                    <a:pt x="224" y="196"/>
                  </a:lnTo>
                  <a:lnTo>
                    <a:pt x="228" y="204"/>
                  </a:lnTo>
                  <a:lnTo>
                    <a:pt x="232" y="212"/>
                  </a:lnTo>
                  <a:lnTo>
                    <a:pt x="236" y="220"/>
                  </a:lnTo>
                  <a:lnTo>
                    <a:pt x="240" y="224"/>
                  </a:lnTo>
                  <a:lnTo>
                    <a:pt x="244" y="216"/>
                  </a:lnTo>
                  <a:lnTo>
                    <a:pt x="248" y="200"/>
                  </a:lnTo>
                  <a:lnTo>
                    <a:pt x="252" y="180"/>
                  </a:lnTo>
                  <a:lnTo>
                    <a:pt x="256" y="160"/>
                  </a:lnTo>
                  <a:lnTo>
                    <a:pt x="260" y="136"/>
                  </a:lnTo>
                  <a:lnTo>
                    <a:pt x="264" y="116"/>
                  </a:lnTo>
                  <a:lnTo>
                    <a:pt x="268" y="108"/>
                  </a:lnTo>
                  <a:lnTo>
                    <a:pt x="272" y="108"/>
                  </a:lnTo>
                  <a:lnTo>
                    <a:pt x="276" y="116"/>
                  </a:lnTo>
                  <a:lnTo>
                    <a:pt x="280" y="124"/>
                  </a:lnTo>
                  <a:lnTo>
                    <a:pt x="284" y="132"/>
                  </a:lnTo>
                  <a:lnTo>
                    <a:pt x="288" y="132"/>
                  </a:lnTo>
                  <a:lnTo>
                    <a:pt x="292" y="120"/>
                  </a:lnTo>
                  <a:lnTo>
                    <a:pt x="296" y="96"/>
                  </a:lnTo>
                  <a:lnTo>
                    <a:pt x="300" y="68"/>
                  </a:lnTo>
                  <a:lnTo>
                    <a:pt x="304" y="40"/>
                  </a:lnTo>
                  <a:lnTo>
                    <a:pt x="308" y="24"/>
                  </a:lnTo>
                  <a:lnTo>
                    <a:pt x="312" y="28"/>
                  </a:lnTo>
                  <a:lnTo>
                    <a:pt x="316" y="44"/>
                  </a:lnTo>
                  <a:lnTo>
                    <a:pt x="320" y="68"/>
                  </a:lnTo>
                  <a:lnTo>
                    <a:pt x="324" y="84"/>
                  </a:lnTo>
                  <a:lnTo>
                    <a:pt x="329" y="84"/>
                  </a:lnTo>
                  <a:lnTo>
                    <a:pt x="333" y="80"/>
                  </a:lnTo>
                  <a:lnTo>
                    <a:pt x="337" y="76"/>
                  </a:lnTo>
                  <a:lnTo>
                    <a:pt x="341" y="72"/>
                  </a:lnTo>
                  <a:lnTo>
                    <a:pt x="345" y="72"/>
                  </a:lnTo>
                  <a:lnTo>
                    <a:pt x="349" y="72"/>
                  </a:lnTo>
                  <a:lnTo>
                    <a:pt x="353" y="68"/>
                  </a:lnTo>
                  <a:lnTo>
                    <a:pt x="357" y="64"/>
                  </a:lnTo>
                  <a:lnTo>
                    <a:pt x="361" y="64"/>
                  </a:lnTo>
                  <a:lnTo>
                    <a:pt x="365" y="76"/>
                  </a:lnTo>
                  <a:lnTo>
                    <a:pt x="369" y="88"/>
                  </a:lnTo>
                  <a:lnTo>
                    <a:pt x="373" y="100"/>
                  </a:lnTo>
                  <a:lnTo>
                    <a:pt x="377" y="112"/>
                  </a:lnTo>
                  <a:lnTo>
                    <a:pt x="381" y="132"/>
                  </a:lnTo>
                  <a:lnTo>
                    <a:pt x="385" y="156"/>
                  </a:lnTo>
                  <a:lnTo>
                    <a:pt x="389" y="168"/>
                  </a:lnTo>
                  <a:lnTo>
                    <a:pt x="393" y="156"/>
                  </a:lnTo>
                  <a:lnTo>
                    <a:pt x="397" y="128"/>
                  </a:lnTo>
                  <a:lnTo>
                    <a:pt x="401" y="100"/>
                  </a:lnTo>
                  <a:lnTo>
                    <a:pt x="405" y="80"/>
                  </a:lnTo>
                  <a:lnTo>
                    <a:pt x="409" y="80"/>
                  </a:lnTo>
                  <a:lnTo>
                    <a:pt x="413" y="92"/>
                  </a:lnTo>
                  <a:lnTo>
                    <a:pt x="417" y="104"/>
                  </a:lnTo>
                  <a:lnTo>
                    <a:pt x="421" y="116"/>
                  </a:lnTo>
                  <a:lnTo>
                    <a:pt x="425" y="116"/>
                  </a:lnTo>
                  <a:lnTo>
                    <a:pt x="429" y="112"/>
                  </a:lnTo>
                  <a:lnTo>
                    <a:pt x="433" y="100"/>
                  </a:lnTo>
                  <a:lnTo>
                    <a:pt x="437" y="92"/>
                  </a:lnTo>
                  <a:lnTo>
                    <a:pt x="441" y="92"/>
                  </a:lnTo>
                  <a:lnTo>
                    <a:pt x="445" y="96"/>
                  </a:lnTo>
                  <a:lnTo>
                    <a:pt x="449" y="100"/>
                  </a:lnTo>
                  <a:lnTo>
                    <a:pt x="453" y="104"/>
                  </a:lnTo>
                  <a:lnTo>
                    <a:pt x="457" y="108"/>
                  </a:lnTo>
                  <a:lnTo>
                    <a:pt x="461" y="116"/>
                  </a:lnTo>
                  <a:lnTo>
                    <a:pt x="465" y="136"/>
                  </a:lnTo>
                  <a:lnTo>
                    <a:pt x="469" y="156"/>
                  </a:lnTo>
                  <a:lnTo>
                    <a:pt x="473" y="168"/>
                  </a:lnTo>
                  <a:lnTo>
                    <a:pt x="477" y="164"/>
                  </a:lnTo>
                  <a:lnTo>
                    <a:pt x="481" y="140"/>
                  </a:lnTo>
                  <a:lnTo>
                    <a:pt x="485" y="104"/>
                  </a:lnTo>
                  <a:lnTo>
                    <a:pt x="489" y="68"/>
                  </a:lnTo>
                  <a:lnTo>
                    <a:pt x="493" y="40"/>
                  </a:lnTo>
                  <a:lnTo>
                    <a:pt x="497" y="24"/>
                  </a:lnTo>
                  <a:lnTo>
                    <a:pt x="501" y="16"/>
                  </a:lnTo>
                  <a:lnTo>
                    <a:pt x="505" y="20"/>
                  </a:lnTo>
                  <a:lnTo>
                    <a:pt x="509" y="36"/>
                  </a:lnTo>
                  <a:lnTo>
                    <a:pt x="513" y="60"/>
                  </a:lnTo>
                </a:path>
              </a:pathLst>
            </a:custGeom>
            <a:noFill/>
            <a:ln w="0">
              <a:solidFill>
                <a:srgbClr val="0000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77" name="Line 131"/>
            <p:cNvSpPr>
              <a:spLocks noChangeShapeType="1"/>
            </p:cNvSpPr>
            <p:nvPr/>
          </p:nvSpPr>
          <p:spPr bwMode="auto">
            <a:xfrm>
              <a:off x="6450013" y="1849438"/>
              <a:ext cx="12700" cy="38100"/>
            </a:xfrm>
            <a:prstGeom prst="line">
              <a:avLst/>
            </a:prstGeom>
            <a:noFill/>
            <a:ln w="0">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78" name="Rectangle 132"/>
            <p:cNvSpPr>
              <a:spLocks noChangeArrowheads="1"/>
            </p:cNvSpPr>
            <p:nvPr/>
          </p:nvSpPr>
          <p:spPr bwMode="auto">
            <a:xfrm>
              <a:off x="5292255" y="920750"/>
              <a:ext cx="705321" cy="169277"/>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smtClean="0">
                  <a:ln>
                    <a:noFill/>
                  </a:ln>
                  <a:solidFill>
                    <a:srgbClr val="000000"/>
                  </a:solidFill>
                  <a:effectLst/>
                  <a:uLnTx/>
                  <a:uFillTx/>
                  <a:latin typeface="Arial Narrow" pitchFamily="34" charset="0"/>
                </a:rPr>
                <a:t>Hidden states</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979" name="Rectangle 133"/>
            <p:cNvSpPr>
              <a:spLocks noChangeArrowheads="1"/>
            </p:cNvSpPr>
            <p:nvPr/>
          </p:nvSpPr>
          <p:spPr bwMode="auto">
            <a:xfrm>
              <a:off x="5544802" y="2859088"/>
              <a:ext cx="198772" cy="153888"/>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smtClean="0">
                  <a:ln>
                    <a:noFill/>
                  </a:ln>
                  <a:solidFill>
                    <a:srgbClr val="000000"/>
                  </a:solidFill>
                  <a:effectLst/>
                  <a:uLnTx/>
                  <a:uFillTx/>
                  <a:latin typeface="Arial Narrow" pitchFamily="34" charset="0"/>
                </a:rPr>
                <a:t>time</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980" name="Rectangle 135"/>
            <p:cNvSpPr>
              <a:spLocks noChangeArrowheads="1"/>
            </p:cNvSpPr>
            <p:nvPr/>
          </p:nvSpPr>
          <p:spPr bwMode="auto">
            <a:xfrm>
              <a:off x="2679700" y="3611563"/>
              <a:ext cx="1633538" cy="1625600"/>
            </a:xfrm>
            <a:prstGeom prst="rect">
              <a:avLst/>
            </a:prstGeom>
            <a:noFill/>
            <a:ln w="0">
              <a:solidFill>
                <a:srgbClr val="FFFFFF"/>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81" name="Line 136"/>
            <p:cNvSpPr>
              <a:spLocks noChangeShapeType="1"/>
            </p:cNvSpPr>
            <p:nvPr/>
          </p:nvSpPr>
          <p:spPr bwMode="auto">
            <a:xfrm>
              <a:off x="2679700" y="5237163"/>
              <a:ext cx="1633538" cy="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82" name="Line 137"/>
            <p:cNvSpPr>
              <a:spLocks noChangeShapeType="1"/>
            </p:cNvSpPr>
            <p:nvPr/>
          </p:nvSpPr>
          <p:spPr bwMode="auto">
            <a:xfrm flipV="1">
              <a:off x="2679700" y="3611563"/>
              <a:ext cx="0" cy="162560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83" name="Line 138"/>
            <p:cNvSpPr>
              <a:spLocks noChangeShapeType="1"/>
            </p:cNvSpPr>
            <p:nvPr/>
          </p:nvSpPr>
          <p:spPr bwMode="auto">
            <a:xfrm flipV="1">
              <a:off x="2998788" y="5218113"/>
              <a:ext cx="0" cy="1905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84" name="Rectangle 139"/>
            <p:cNvSpPr>
              <a:spLocks noChangeArrowheads="1"/>
            </p:cNvSpPr>
            <p:nvPr/>
          </p:nvSpPr>
          <p:spPr bwMode="auto">
            <a:xfrm>
              <a:off x="2959880" y="5262563"/>
              <a:ext cx="83356"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50</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985" name="Line 140"/>
            <p:cNvSpPr>
              <a:spLocks noChangeShapeType="1"/>
            </p:cNvSpPr>
            <p:nvPr/>
          </p:nvSpPr>
          <p:spPr bwMode="auto">
            <a:xfrm flipV="1">
              <a:off x="3316288" y="5218113"/>
              <a:ext cx="0" cy="1905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86" name="Rectangle 141"/>
            <p:cNvSpPr>
              <a:spLocks noChangeArrowheads="1"/>
            </p:cNvSpPr>
            <p:nvPr/>
          </p:nvSpPr>
          <p:spPr bwMode="auto">
            <a:xfrm>
              <a:off x="3257930" y="5262563"/>
              <a:ext cx="125034"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100</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987" name="Line 142"/>
            <p:cNvSpPr>
              <a:spLocks noChangeShapeType="1"/>
            </p:cNvSpPr>
            <p:nvPr/>
          </p:nvSpPr>
          <p:spPr bwMode="auto">
            <a:xfrm flipV="1">
              <a:off x="3633788" y="5218113"/>
              <a:ext cx="0" cy="1905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88" name="Rectangle 143"/>
            <p:cNvSpPr>
              <a:spLocks noChangeArrowheads="1"/>
            </p:cNvSpPr>
            <p:nvPr/>
          </p:nvSpPr>
          <p:spPr bwMode="auto">
            <a:xfrm>
              <a:off x="3575429" y="5262563"/>
              <a:ext cx="125034"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150</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989" name="Line 144"/>
            <p:cNvSpPr>
              <a:spLocks noChangeShapeType="1"/>
            </p:cNvSpPr>
            <p:nvPr/>
          </p:nvSpPr>
          <p:spPr bwMode="auto">
            <a:xfrm flipV="1">
              <a:off x="3951288" y="5218113"/>
              <a:ext cx="0" cy="1905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90" name="Rectangle 145"/>
            <p:cNvSpPr>
              <a:spLocks noChangeArrowheads="1"/>
            </p:cNvSpPr>
            <p:nvPr/>
          </p:nvSpPr>
          <p:spPr bwMode="auto">
            <a:xfrm>
              <a:off x="3892929" y="5262563"/>
              <a:ext cx="125034"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200</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991" name="Line 146"/>
            <p:cNvSpPr>
              <a:spLocks noChangeShapeType="1"/>
            </p:cNvSpPr>
            <p:nvPr/>
          </p:nvSpPr>
          <p:spPr bwMode="auto">
            <a:xfrm flipV="1">
              <a:off x="4268788" y="5218113"/>
              <a:ext cx="0" cy="1905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92" name="Rectangle 147"/>
            <p:cNvSpPr>
              <a:spLocks noChangeArrowheads="1"/>
            </p:cNvSpPr>
            <p:nvPr/>
          </p:nvSpPr>
          <p:spPr bwMode="auto">
            <a:xfrm>
              <a:off x="4210429" y="5262563"/>
              <a:ext cx="125034"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250</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993" name="Line 148"/>
            <p:cNvSpPr>
              <a:spLocks noChangeShapeType="1"/>
            </p:cNvSpPr>
            <p:nvPr/>
          </p:nvSpPr>
          <p:spPr bwMode="auto">
            <a:xfrm>
              <a:off x="2679700" y="5237163"/>
              <a:ext cx="19050" cy="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94" name="Rectangle 149"/>
            <p:cNvSpPr>
              <a:spLocks noChangeArrowheads="1"/>
            </p:cNvSpPr>
            <p:nvPr/>
          </p:nvSpPr>
          <p:spPr bwMode="auto">
            <a:xfrm>
              <a:off x="2500257" y="5186363"/>
              <a:ext cx="169918"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-0.15</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995" name="Line 150"/>
            <p:cNvSpPr>
              <a:spLocks noChangeShapeType="1"/>
            </p:cNvSpPr>
            <p:nvPr/>
          </p:nvSpPr>
          <p:spPr bwMode="auto">
            <a:xfrm>
              <a:off x="2679700" y="5002213"/>
              <a:ext cx="19050" cy="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96" name="Rectangle 151"/>
            <p:cNvSpPr>
              <a:spLocks noChangeArrowheads="1"/>
            </p:cNvSpPr>
            <p:nvPr/>
          </p:nvSpPr>
          <p:spPr bwMode="auto">
            <a:xfrm>
              <a:off x="2538761" y="4951413"/>
              <a:ext cx="128240"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-0.1</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997" name="Line 152"/>
            <p:cNvSpPr>
              <a:spLocks noChangeShapeType="1"/>
            </p:cNvSpPr>
            <p:nvPr/>
          </p:nvSpPr>
          <p:spPr bwMode="auto">
            <a:xfrm>
              <a:off x="2679700" y="4773613"/>
              <a:ext cx="19050" cy="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98" name="Rectangle 153"/>
            <p:cNvSpPr>
              <a:spLocks noChangeArrowheads="1"/>
            </p:cNvSpPr>
            <p:nvPr/>
          </p:nvSpPr>
          <p:spPr bwMode="auto">
            <a:xfrm>
              <a:off x="2500258" y="4722813"/>
              <a:ext cx="169918"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-0.05</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999" name="Line 154"/>
            <p:cNvSpPr>
              <a:spLocks noChangeShapeType="1"/>
            </p:cNvSpPr>
            <p:nvPr/>
          </p:nvSpPr>
          <p:spPr bwMode="auto">
            <a:xfrm>
              <a:off x="2679700" y="4538663"/>
              <a:ext cx="19050" cy="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000" name="Rectangle 155"/>
            <p:cNvSpPr>
              <a:spLocks noChangeArrowheads="1"/>
            </p:cNvSpPr>
            <p:nvPr/>
          </p:nvSpPr>
          <p:spPr bwMode="auto">
            <a:xfrm>
              <a:off x="2622147" y="4487863"/>
              <a:ext cx="41678"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0</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1001" name="Line 156"/>
            <p:cNvSpPr>
              <a:spLocks noChangeShapeType="1"/>
            </p:cNvSpPr>
            <p:nvPr/>
          </p:nvSpPr>
          <p:spPr bwMode="auto">
            <a:xfrm>
              <a:off x="2679700" y="4310063"/>
              <a:ext cx="19050" cy="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002" name="Rectangle 157"/>
            <p:cNvSpPr>
              <a:spLocks noChangeArrowheads="1"/>
            </p:cNvSpPr>
            <p:nvPr/>
          </p:nvSpPr>
          <p:spPr bwMode="auto">
            <a:xfrm>
              <a:off x="2525890" y="4259263"/>
              <a:ext cx="145873"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0.05</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1003" name="Line 158"/>
            <p:cNvSpPr>
              <a:spLocks noChangeShapeType="1"/>
            </p:cNvSpPr>
            <p:nvPr/>
          </p:nvSpPr>
          <p:spPr bwMode="auto">
            <a:xfrm>
              <a:off x="2679700" y="4075113"/>
              <a:ext cx="19050" cy="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004" name="Rectangle 159"/>
            <p:cNvSpPr>
              <a:spLocks noChangeArrowheads="1"/>
            </p:cNvSpPr>
            <p:nvPr/>
          </p:nvSpPr>
          <p:spPr bwMode="auto">
            <a:xfrm>
              <a:off x="2564393" y="4024313"/>
              <a:ext cx="104195"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0.1</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1005" name="Line 160"/>
            <p:cNvSpPr>
              <a:spLocks noChangeShapeType="1"/>
            </p:cNvSpPr>
            <p:nvPr/>
          </p:nvSpPr>
          <p:spPr bwMode="auto">
            <a:xfrm>
              <a:off x="2679700" y="3846513"/>
              <a:ext cx="19050" cy="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006" name="Rectangle 161"/>
            <p:cNvSpPr>
              <a:spLocks noChangeArrowheads="1"/>
            </p:cNvSpPr>
            <p:nvPr/>
          </p:nvSpPr>
          <p:spPr bwMode="auto">
            <a:xfrm>
              <a:off x="2525890" y="3795713"/>
              <a:ext cx="145873"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0.15</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1007" name="Line 162"/>
            <p:cNvSpPr>
              <a:spLocks noChangeShapeType="1"/>
            </p:cNvSpPr>
            <p:nvPr/>
          </p:nvSpPr>
          <p:spPr bwMode="auto">
            <a:xfrm>
              <a:off x="2679700" y="3611563"/>
              <a:ext cx="19050" cy="0"/>
            </a:xfrm>
            <a:prstGeom prst="line">
              <a:avLst/>
            </a:prstGeom>
            <a:no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008" name="Rectangle 163"/>
            <p:cNvSpPr>
              <a:spLocks noChangeArrowheads="1"/>
            </p:cNvSpPr>
            <p:nvPr/>
          </p:nvSpPr>
          <p:spPr bwMode="auto">
            <a:xfrm>
              <a:off x="2564393" y="3560763"/>
              <a:ext cx="104195" cy="107722"/>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smtClean="0">
                  <a:ln>
                    <a:noFill/>
                  </a:ln>
                  <a:solidFill>
                    <a:srgbClr val="000000"/>
                  </a:solidFill>
                  <a:effectLst/>
                  <a:uLnTx/>
                  <a:uFillTx/>
                  <a:latin typeface="Arial Narrow" pitchFamily="34" charset="0"/>
                </a:rPr>
                <a:t>0.2</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1009" name="Freeform 164"/>
            <p:cNvSpPr>
              <a:spLocks/>
            </p:cNvSpPr>
            <p:nvPr/>
          </p:nvSpPr>
          <p:spPr bwMode="auto">
            <a:xfrm>
              <a:off x="2679700" y="4005263"/>
              <a:ext cx="814388" cy="895350"/>
            </a:xfrm>
            <a:custGeom>
              <a:avLst/>
              <a:gdLst>
                <a:gd name="T0" fmla="*/ 30241892 w 513"/>
                <a:gd name="T1" fmla="*/ 504031230 h 564"/>
                <a:gd name="T2" fmla="*/ 60483783 w 513"/>
                <a:gd name="T3" fmla="*/ 463708748 h 564"/>
                <a:gd name="T4" fmla="*/ 90725662 w 513"/>
                <a:gd name="T5" fmla="*/ 594756816 h 564"/>
                <a:gd name="T6" fmla="*/ 120967566 w 513"/>
                <a:gd name="T7" fmla="*/ 1028223702 h 564"/>
                <a:gd name="T8" fmla="*/ 151209445 w 513"/>
                <a:gd name="T9" fmla="*/ 957659357 h 564"/>
                <a:gd name="T10" fmla="*/ 181451325 w 513"/>
                <a:gd name="T11" fmla="*/ 826611091 h 564"/>
                <a:gd name="T12" fmla="*/ 211693253 w 513"/>
                <a:gd name="T13" fmla="*/ 1048384943 h 564"/>
                <a:gd name="T14" fmla="*/ 241935133 w 513"/>
                <a:gd name="T15" fmla="*/ 1018143081 h 564"/>
                <a:gd name="T16" fmla="*/ 272177012 w 513"/>
                <a:gd name="T17" fmla="*/ 705643643 h 564"/>
                <a:gd name="T18" fmla="*/ 302418891 w 513"/>
                <a:gd name="T19" fmla="*/ 967739978 h 564"/>
                <a:gd name="T20" fmla="*/ 335181720 w 513"/>
                <a:gd name="T21" fmla="*/ 806449849 h 564"/>
                <a:gd name="T22" fmla="*/ 365423600 w 513"/>
                <a:gd name="T23" fmla="*/ 1179433011 h 564"/>
                <a:gd name="T24" fmla="*/ 395665479 w 513"/>
                <a:gd name="T25" fmla="*/ 907256254 h 564"/>
                <a:gd name="T26" fmla="*/ 425907457 w 513"/>
                <a:gd name="T27" fmla="*/ 887095013 h 564"/>
                <a:gd name="T28" fmla="*/ 456149336 w 513"/>
                <a:gd name="T29" fmla="*/ 1350803562 h 564"/>
                <a:gd name="T30" fmla="*/ 486391216 w 513"/>
                <a:gd name="T31" fmla="*/ 1330642321 h 564"/>
                <a:gd name="T32" fmla="*/ 516633095 w 513"/>
                <a:gd name="T33" fmla="*/ 826611091 h 564"/>
                <a:gd name="T34" fmla="*/ 546874974 w 513"/>
                <a:gd name="T35" fmla="*/ 766127367 h 564"/>
                <a:gd name="T36" fmla="*/ 577116853 w 513"/>
                <a:gd name="T37" fmla="*/ 725804884 h 564"/>
                <a:gd name="T38" fmla="*/ 607358732 w 513"/>
                <a:gd name="T39" fmla="*/ 776207987 h 564"/>
                <a:gd name="T40" fmla="*/ 637600611 w 513"/>
                <a:gd name="T41" fmla="*/ 1108868667 h 564"/>
                <a:gd name="T42" fmla="*/ 667842491 w 513"/>
                <a:gd name="T43" fmla="*/ 1139110529 h 564"/>
                <a:gd name="T44" fmla="*/ 698084370 w 513"/>
                <a:gd name="T45" fmla="*/ 231854374 h 564"/>
                <a:gd name="T46" fmla="*/ 728326249 w 513"/>
                <a:gd name="T47" fmla="*/ 90725611 h 564"/>
                <a:gd name="T48" fmla="*/ 758568128 w 513"/>
                <a:gd name="T49" fmla="*/ 554434333 h 564"/>
                <a:gd name="T50" fmla="*/ 788810007 w 513"/>
                <a:gd name="T51" fmla="*/ 1350803562 h 564"/>
                <a:gd name="T52" fmla="*/ 819051887 w 513"/>
                <a:gd name="T53" fmla="*/ 1199594253 h 564"/>
                <a:gd name="T54" fmla="*/ 849293964 w 513"/>
                <a:gd name="T55" fmla="*/ 1028223702 h 564"/>
                <a:gd name="T56" fmla="*/ 879535843 w 513"/>
                <a:gd name="T57" fmla="*/ 826611091 h 564"/>
                <a:gd name="T58" fmla="*/ 909777722 w 513"/>
                <a:gd name="T59" fmla="*/ 826611091 h 564"/>
                <a:gd name="T60" fmla="*/ 940019602 w 513"/>
                <a:gd name="T61" fmla="*/ 554434333 h 564"/>
                <a:gd name="T62" fmla="*/ 970261481 w 513"/>
                <a:gd name="T63" fmla="*/ 282257477 h 564"/>
                <a:gd name="T64" fmla="*/ 1000503360 w 513"/>
                <a:gd name="T65" fmla="*/ 383063683 h 564"/>
                <a:gd name="T66" fmla="*/ 1030745239 w 513"/>
                <a:gd name="T67" fmla="*/ 292338098 h 564"/>
                <a:gd name="T68" fmla="*/ 1060987118 w 513"/>
                <a:gd name="T69" fmla="*/ 725804884 h 564"/>
                <a:gd name="T70" fmla="*/ 1091228998 w 513"/>
                <a:gd name="T71" fmla="*/ 856853151 h 564"/>
                <a:gd name="T72" fmla="*/ 1121470877 w 513"/>
                <a:gd name="T73" fmla="*/ 443547506 h 564"/>
                <a:gd name="T74" fmla="*/ 1151712756 w 513"/>
                <a:gd name="T75" fmla="*/ 1048384943 h 564"/>
                <a:gd name="T76" fmla="*/ 1181954635 w 513"/>
                <a:gd name="T77" fmla="*/ 1149191149 h 564"/>
                <a:gd name="T78" fmla="*/ 1212196514 w 513"/>
                <a:gd name="T79" fmla="*/ 1038304322 h 564"/>
                <a:gd name="T80" fmla="*/ 1242438393 w 513"/>
                <a:gd name="T81" fmla="*/ 826611091 h 564"/>
                <a:gd name="T82" fmla="*/ 1272680273 w 513"/>
                <a:gd name="T83" fmla="*/ 614918057 h 5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564"/>
                <a:gd name="T128" fmla="*/ 513 w 513"/>
                <a:gd name="T129" fmla="*/ 564 h 5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564">
                  <a:moveTo>
                    <a:pt x="0" y="368"/>
                  </a:moveTo>
                  <a:lnTo>
                    <a:pt x="8" y="296"/>
                  </a:lnTo>
                  <a:lnTo>
                    <a:pt x="12" y="200"/>
                  </a:lnTo>
                  <a:lnTo>
                    <a:pt x="16" y="128"/>
                  </a:lnTo>
                  <a:lnTo>
                    <a:pt x="20" y="128"/>
                  </a:lnTo>
                  <a:lnTo>
                    <a:pt x="24" y="184"/>
                  </a:lnTo>
                  <a:lnTo>
                    <a:pt x="28" y="248"/>
                  </a:lnTo>
                  <a:lnTo>
                    <a:pt x="32" y="268"/>
                  </a:lnTo>
                  <a:lnTo>
                    <a:pt x="36" y="236"/>
                  </a:lnTo>
                  <a:lnTo>
                    <a:pt x="40" y="220"/>
                  </a:lnTo>
                  <a:lnTo>
                    <a:pt x="44" y="280"/>
                  </a:lnTo>
                  <a:lnTo>
                    <a:pt x="48" y="408"/>
                  </a:lnTo>
                  <a:lnTo>
                    <a:pt x="52" y="504"/>
                  </a:lnTo>
                  <a:lnTo>
                    <a:pt x="56" y="492"/>
                  </a:lnTo>
                  <a:lnTo>
                    <a:pt x="60" y="380"/>
                  </a:lnTo>
                  <a:lnTo>
                    <a:pt x="64" y="280"/>
                  </a:lnTo>
                  <a:lnTo>
                    <a:pt x="68" y="268"/>
                  </a:lnTo>
                  <a:lnTo>
                    <a:pt x="72" y="328"/>
                  </a:lnTo>
                  <a:lnTo>
                    <a:pt x="76" y="392"/>
                  </a:lnTo>
                  <a:lnTo>
                    <a:pt x="80" y="416"/>
                  </a:lnTo>
                  <a:lnTo>
                    <a:pt x="84" y="416"/>
                  </a:lnTo>
                  <a:lnTo>
                    <a:pt x="88" y="432"/>
                  </a:lnTo>
                  <a:lnTo>
                    <a:pt x="92" y="440"/>
                  </a:lnTo>
                  <a:lnTo>
                    <a:pt x="96" y="404"/>
                  </a:lnTo>
                  <a:lnTo>
                    <a:pt x="100" y="336"/>
                  </a:lnTo>
                  <a:lnTo>
                    <a:pt x="104" y="288"/>
                  </a:lnTo>
                  <a:lnTo>
                    <a:pt x="108" y="280"/>
                  </a:lnTo>
                  <a:lnTo>
                    <a:pt x="112" y="304"/>
                  </a:lnTo>
                  <a:lnTo>
                    <a:pt x="116" y="344"/>
                  </a:lnTo>
                  <a:lnTo>
                    <a:pt x="120" y="384"/>
                  </a:lnTo>
                  <a:lnTo>
                    <a:pt x="125" y="384"/>
                  </a:lnTo>
                  <a:lnTo>
                    <a:pt x="129" y="348"/>
                  </a:lnTo>
                  <a:lnTo>
                    <a:pt x="133" y="320"/>
                  </a:lnTo>
                  <a:lnTo>
                    <a:pt x="137" y="336"/>
                  </a:lnTo>
                  <a:lnTo>
                    <a:pt x="141" y="404"/>
                  </a:lnTo>
                  <a:lnTo>
                    <a:pt x="145" y="468"/>
                  </a:lnTo>
                  <a:lnTo>
                    <a:pt x="149" y="488"/>
                  </a:lnTo>
                  <a:lnTo>
                    <a:pt x="153" y="440"/>
                  </a:lnTo>
                  <a:lnTo>
                    <a:pt x="157" y="360"/>
                  </a:lnTo>
                  <a:lnTo>
                    <a:pt x="161" y="300"/>
                  </a:lnTo>
                  <a:lnTo>
                    <a:pt x="165" y="296"/>
                  </a:lnTo>
                  <a:lnTo>
                    <a:pt x="169" y="352"/>
                  </a:lnTo>
                  <a:lnTo>
                    <a:pt x="173" y="432"/>
                  </a:lnTo>
                  <a:lnTo>
                    <a:pt x="177" y="504"/>
                  </a:lnTo>
                  <a:lnTo>
                    <a:pt x="181" y="536"/>
                  </a:lnTo>
                  <a:lnTo>
                    <a:pt x="185" y="544"/>
                  </a:lnTo>
                  <a:lnTo>
                    <a:pt x="189" y="540"/>
                  </a:lnTo>
                  <a:lnTo>
                    <a:pt x="193" y="528"/>
                  </a:lnTo>
                  <a:lnTo>
                    <a:pt x="197" y="484"/>
                  </a:lnTo>
                  <a:lnTo>
                    <a:pt x="201" y="404"/>
                  </a:lnTo>
                  <a:lnTo>
                    <a:pt x="205" y="328"/>
                  </a:lnTo>
                  <a:lnTo>
                    <a:pt x="209" y="292"/>
                  </a:lnTo>
                  <a:lnTo>
                    <a:pt x="213" y="292"/>
                  </a:lnTo>
                  <a:lnTo>
                    <a:pt x="217" y="304"/>
                  </a:lnTo>
                  <a:lnTo>
                    <a:pt x="221" y="300"/>
                  </a:lnTo>
                  <a:lnTo>
                    <a:pt x="225" y="288"/>
                  </a:lnTo>
                  <a:lnTo>
                    <a:pt x="229" y="288"/>
                  </a:lnTo>
                  <a:lnTo>
                    <a:pt x="233" y="296"/>
                  </a:lnTo>
                  <a:lnTo>
                    <a:pt x="237" y="296"/>
                  </a:lnTo>
                  <a:lnTo>
                    <a:pt x="241" y="308"/>
                  </a:lnTo>
                  <a:lnTo>
                    <a:pt x="245" y="348"/>
                  </a:lnTo>
                  <a:lnTo>
                    <a:pt x="249" y="400"/>
                  </a:lnTo>
                  <a:lnTo>
                    <a:pt x="253" y="440"/>
                  </a:lnTo>
                  <a:lnTo>
                    <a:pt x="257" y="456"/>
                  </a:lnTo>
                  <a:lnTo>
                    <a:pt x="261" y="468"/>
                  </a:lnTo>
                  <a:lnTo>
                    <a:pt x="265" y="452"/>
                  </a:lnTo>
                  <a:lnTo>
                    <a:pt x="269" y="372"/>
                  </a:lnTo>
                  <a:lnTo>
                    <a:pt x="273" y="236"/>
                  </a:lnTo>
                  <a:lnTo>
                    <a:pt x="277" y="92"/>
                  </a:lnTo>
                  <a:lnTo>
                    <a:pt x="281" y="8"/>
                  </a:lnTo>
                  <a:lnTo>
                    <a:pt x="285" y="0"/>
                  </a:lnTo>
                  <a:lnTo>
                    <a:pt x="289" y="36"/>
                  </a:lnTo>
                  <a:lnTo>
                    <a:pt x="293" y="80"/>
                  </a:lnTo>
                  <a:lnTo>
                    <a:pt x="297" y="136"/>
                  </a:lnTo>
                  <a:lnTo>
                    <a:pt x="301" y="220"/>
                  </a:lnTo>
                  <a:lnTo>
                    <a:pt x="305" y="324"/>
                  </a:lnTo>
                  <a:lnTo>
                    <a:pt x="309" y="440"/>
                  </a:lnTo>
                  <a:lnTo>
                    <a:pt x="313" y="536"/>
                  </a:lnTo>
                  <a:lnTo>
                    <a:pt x="317" y="564"/>
                  </a:lnTo>
                  <a:lnTo>
                    <a:pt x="321" y="528"/>
                  </a:lnTo>
                  <a:lnTo>
                    <a:pt x="325" y="476"/>
                  </a:lnTo>
                  <a:lnTo>
                    <a:pt x="329" y="444"/>
                  </a:lnTo>
                  <a:lnTo>
                    <a:pt x="333" y="424"/>
                  </a:lnTo>
                  <a:lnTo>
                    <a:pt x="337" y="408"/>
                  </a:lnTo>
                  <a:lnTo>
                    <a:pt x="341" y="388"/>
                  </a:lnTo>
                  <a:lnTo>
                    <a:pt x="345" y="364"/>
                  </a:lnTo>
                  <a:lnTo>
                    <a:pt x="349" y="328"/>
                  </a:lnTo>
                  <a:lnTo>
                    <a:pt x="353" y="296"/>
                  </a:lnTo>
                  <a:lnTo>
                    <a:pt x="357" y="296"/>
                  </a:lnTo>
                  <a:lnTo>
                    <a:pt x="361" y="328"/>
                  </a:lnTo>
                  <a:lnTo>
                    <a:pt x="365" y="336"/>
                  </a:lnTo>
                  <a:lnTo>
                    <a:pt x="369" y="296"/>
                  </a:lnTo>
                  <a:lnTo>
                    <a:pt x="373" y="220"/>
                  </a:lnTo>
                  <a:lnTo>
                    <a:pt x="377" y="156"/>
                  </a:lnTo>
                  <a:lnTo>
                    <a:pt x="381" y="128"/>
                  </a:lnTo>
                  <a:lnTo>
                    <a:pt x="385" y="112"/>
                  </a:lnTo>
                  <a:lnTo>
                    <a:pt x="389" y="108"/>
                  </a:lnTo>
                  <a:lnTo>
                    <a:pt x="393" y="120"/>
                  </a:lnTo>
                  <a:lnTo>
                    <a:pt x="397" y="152"/>
                  </a:lnTo>
                  <a:lnTo>
                    <a:pt x="401" y="172"/>
                  </a:lnTo>
                  <a:lnTo>
                    <a:pt x="405" y="156"/>
                  </a:lnTo>
                  <a:lnTo>
                    <a:pt x="409" y="116"/>
                  </a:lnTo>
                  <a:lnTo>
                    <a:pt x="413" y="108"/>
                  </a:lnTo>
                  <a:lnTo>
                    <a:pt x="417" y="172"/>
                  </a:lnTo>
                  <a:lnTo>
                    <a:pt x="421" y="288"/>
                  </a:lnTo>
                  <a:lnTo>
                    <a:pt x="425" y="376"/>
                  </a:lnTo>
                  <a:lnTo>
                    <a:pt x="429" y="396"/>
                  </a:lnTo>
                  <a:lnTo>
                    <a:pt x="433" y="340"/>
                  </a:lnTo>
                  <a:lnTo>
                    <a:pt x="437" y="256"/>
                  </a:lnTo>
                  <a:lnTo>
                    <a:pt x="441" y="192"/>
                  </a:lnTo>
                  <a:lnTo>
                    <a:pt x="445" y="176"/>
                  </a:lnTo>
                  <a:lnTo>
                    <a:pt x="449" y="212"/>
                  </a:lnTo>
                  <a:lnTo>
                    <a:pt x="453" y="304"/>
                  </a:lnTo>
                  <a:lnTo>
                    <a:pt x="457" y="416"/>
                  </a:lnTo>
                  <a:lnTo>
                    <a:pt x="461" y="488"/>
                  </a:lnTo>
                  <a:lnTo>
                    <a:pt x="465" y="492"/>
                  </a:lnTo>
                  <a:lnTo>
                    <a:pt x="469" y="456"/>
                  </a:lnTo>
                  <a:lnTo>
                    <a:pt x="473" y="420"/>
                  </a:lnTo>
                  <a:lnTo>
                    <a:pt x="477" y="408"/>
                  </a:lnTo>
                  <a:lnTo>
                    <a:pt x="481" y="412"/>
                  </a:lnTo>
                  <a:lnTo>
                    <a:pt x="485" y="412"/>
                  </a:lnTo>
                  <a:lnTo>
                    <a:pt x="489" y="396"/>
                  </a:lnTo>
                  <a:lnTo>
                    <a:pt x="493" y="328"/>
                  </a:lnTo>
                  <a:lnTo>
                    <a:pt x="497" y="224"/>
                  </a:lnTo>
                  <a:lnTo>
                    <a:pt x="501" y="176"/>
                  </a:lnTo>
                  <a:lnTo>
                    <a:pt x="505" y="244"/>
                  </a:lnTo>
                  <a:lnTo>
                    <a:pt x="509" y="360"/>
                  </a:lnTo>
                  <a:lnTo>
                    <a:pt x="513" y="432"/>
                  </a:lnTo>
                </a:path>
              </a:pathLst>
            </a:custGeom>
            <a:noFill/>
            <a:ln w="0">
              <a:solidFill>
                <a:srgbClr val="FF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010" name="Freeform 165"/>
            <p:cNvSpPr>
              <a:spLocks/>
            </p:cNvSpPr>
            <p:nvPr/>
          </p:nvSpPr>
          <p:spPr bwMode="auto">
            <a:xfrm>
              <a:off x="3494088" y="4138613"/>
              <a:ext cx="806450" cy="1003300"/>
            </a:xfrm>
            <a:custGeom>
              <a:avLst/>
              <a:gdLst>
                <a:gd name="T0" fmla="*/ 20161251 w 508"/>
                <a:gd name="T1" fmla="*/ 947578781 h 632"/>
                <a:gd name="T2" fmla="*/ 50403125 w 508"/>
                <a:gd name="T3" fmla="*/ 957659402 h 632"/>
                <a:gd name="T4" fmla="*/ 80645005 w 508"/>
                <a:gd name="T5" fmla="*/ 554434359 h 632"/>
                <a:gd name="T6" fmla="*/ 110886898 w 508"/>
                <a:gd name="T7" fmla="*/ 332660596 h 632"/>
                <a:gd name="T8" fmla="*/ 141128766 w 508"/>
                <a:gd name="T9" fmla="*/ 816530508 h 632"/>
                <a:gd name="T10" fmla="*/ 171370633 w 508"/>
                <a:gd name="T11" fmla="*/ 554434359 h 632"/>
                <a:gd name="T12" fmla="*/ 201612501 w 508"/>
                <a:gd name="T13" fmla="*/ 1068546234 h 632"/>
                <a:gd name="T14" fmla="*/ 231854419 w 508"/>
                <a:gd name="T15" fmla="*/ 1068546234 h 632"/>
                <a:gd name="T16" fmla="*/ 262096286 w 508"/>
                <a:gd name="T17" fmla="*/ 1018143129 h 632"/>
                <a:gd name="T18" fmla="*/ 292338154 w 508"/>
                <a:gd name="T19" fmla="*/ 493950633 h 632"/>
                <a:gd name="T20" fmla="*/ 322580022 w 508"/>
                <a:gd name="T21" fmla="*/ 1360884246 h 632"/>
                <a:gd name="T22" fmla="*/ 352821889 w 508"/>
                <a:gd name="T23" fmla="*/ 1199594308 h 632"/>
                <a:gd name="T24" fmla="*/ 383063757 w 508"/>
                <a:gd name="T25" fmla="*/ 1320561762 h 632"/>
                <a:gd name="T26" fmla="*/ 413305625 w 508"/>
                <a:gd name="T27" fmla="*/ 413305565 h 632"/>
                <a:gd name="T28" fmla="*/ 443547592 w 508"/>
                <a:gd name="T29" fmla="*/ 493950633 h 632"/>
                <a:gd name="T30" fmla="*/ 473789460 w 508"/>
                <a:gd name="T31" fmla="*/ 614918086 h 632"/>
                <a:gd name="T32" fmla="*/ 504031327 w 508"/>
                <a:gd name="T33" fmla="*/ 715724297 h 632"/>
                <a:gd name="T34" fmla="*/ 534273195 w 508"/>
                <a:gd name="T35" fmla="*/ 987901265 h 632"/>
                <a:gd name="T36" fmla="*/ 564515063 w 508"/>
                <a:gd name="T37" fmla="*/ 1048384992 h 632"/>
                <a:gd name="T38" fmla="*/ 594756931 w 508"/>
                <a:gd name="T39" fmla="*/ 221773764 h 632"/>
                <a:gd name="T40" fmla="*/ 624998798 w 508"/>
                <a:gd name="T41" fmla="*/ 756046781 h 632"/>
                <a:gd name="T42" fmla="*/ 655240666 w 508"/>
                <a:gd name="T43" fmla="*/ 1139110582 h 632"/>
                <a:gd name="T44" fmla="*/ 685482534 w 508"/>
                <a:gd name="T45" fmla="*/ 604837465 h 632"/>
                <a:gd name="T46" fmla="*/ 715724401 w 508"/>
                <a:gd name="T47" fmla="*/ 272176869 h 632"/>
                <a:gd name="T48" fmla="*/ 745966269 w 508"/>
                <a:gd name="T49" fmla="*/ 866933812 h 632"/>
                <a:gd name="T50" fmla="*/ 776208137 w 508"/>
                <a:gd name="T51" fmla="*/ 1592738532 h 632"/>
                <a:gd name="T52" fmla="*/ 806450005 w 508"/>
                <a:gd name="T53" fmla="*/ 524192496 h 632"/>
                <a:gd name="T54" fmla="*/ 836692071 w 508"/>
                <a:gd name="T55" fmla="*/ 473789390 h 632"/>
                <a:gd name="T56" fmla="*/ 866933939 w 508"/>
                <a:gd name="T57" fmla="*/ 776208024 h 632"/>
                <a:gd name="T58" fmla="*/ 897175806 w 508"/>
                <a:gd name="T59" fmla="*/ 836691949 h 632"/>
                <a:gd name="T60" fmla="*/ 927417674 w 508"/>
                <a:gd name="T61" fmla="*/ 282257490 h 632"/>
                <a:gd name="T62" fmla="*/ 957659542 w 508"/>
                <a:gd name="T63" fmla="*/ 90725615 h 632"/>
                <a:gd name="T64" fmla="*/ 987901409 w 508"/>
                <a:gd name="T65" fmla="*/ 745966160 h 632"/>
                <a:gd name="T66" fmla="*/ 1018143277 w 508"/>
                <a:gd name="T67" fmla="*/ 927417539 h 632"/>
                <a:gd name="T68" fmla="*/ 1048385145 w 508"/>
                <a:gd name="T69" fmla="*/ 756046781 h 632"/>
                <a:gd name="T70" fmla="*/ 1078627013 w 508"/>
                <a:gd name="T71" fmla="*/ 413305565 h 632"/>
                <a:gd name="T72" fmla="*/ 1108868880 w 508"/>
                <a:gd name="T73" fmla="*/ 423386285 h 632"/>
                <a:gd name="T74" fmla="*/ 1139110748 w 508"/>
                <a:gd name="T75" fmla="*/ 927417539 h 632"/>
                <a:gd name="T76" fmla="*/ 1169352616 w 508"/>
                <a:gd name="T77" fmla="*/ 514111875 h 632"/>
                <a:gd name="T78" fmla="*/ 1199594484 w 508"/>
                <a:gd name="T79" fmla="*/ 675401813 h 632"/>
                <a:gd name="T80" fmla="*/ 1229836351 w 508"/>
                <a:gd name="T81" fmla="*/ 504031254 h 632"/>
                <a:gd name="T82" fmla="*/ 1260078219 w 508"/>
                <a:gd name="T83" fmla="*/ 604837465 h 6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632"/>
                <a:gd name="T128" fmla="*/ 508 w 508"/>
                <a:gd name="T129" fmla="*/ 632 h 6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632">
                  <a:moveTo>
                    <a:pt x="0" y="348"/>
                  </a:moveTo>
                  <a:lnTo>
                    <a:pt x="4" y="364"/>
                  </a:lnTo>
                  <a:lnTo>
                    <a:pt x="8" y="376"/>
                  </a:lnTo>
                  <a:lnTo>
                    <a:pt x="12" y="396"/>
                  </a:lnTo>
                  <a:lnTo>
                    <a:pt x="16" y="400"/>
                  </a:lnTo>
                  <a:lnTo>
                    <a:pt x="20" y="380"/>
                  </a:lnTo>
                  <a:lnTo>
                    <a:pt x="24" y="344"/>
                  </a:lnTo>
                  <a:lnTo>
                    <a:pt x="28" y="292"/>
                  </a:lnTo>
                  <a:lnTo>
                    <a:pt x="32" y="220"/>
                  </a:lnTo>
                  <a:lnTo>
                    <a:pt x="36" y="148"/>
                  </a:lnTo>
                  <a:lnTo>
                    <a:pt x="40" y="112"/>
                  </a:lnTo>
                  <a:lnTo>
                    <a:pt x="44" y="132"/>
                  </a:lnTo>
                  <a:lnTo>
                    <a:pt x="48" y="200"/>
                  </a:lnTo>
                  <a:lnTo>
                    <a:pt x="52" y="276"/>
                  </a:lnTo>
                  <a:lnTo>
                    <a:pt x="56" y="324"/>
                  </a:lnTo>
                  <a:lnTo>
                    <a:pt x="60" y="320"/>
                  </a:lnTo>
                  <a:lnTo>
                    <a:pt x="64" y="268"/>
                  </a:lnTo>
                  <a:lnTo>
                    <a:pt x="68" y="220"/>
                  </a:lnTo>
                  <a:lnTo>
                    <a:pt x="72" y="244"/>
                  </a:lnTo>
                  <a:lnTo>
                    <a:pt x="76" y="336"/>
                  </a:lnTo>
                  <a:lnTo>
                    <a:pt x="80" y="424"/>
                  </a:lnTo>
                  <a:lnTo>
                    <a:pt x="84" y="464"/>
                  </a:lnTo>
                  <a:lnTo>
                    <a:pt x="88" y="448"/>
                  </a:lnTo>
                  <a:lnTo>
                    <a:pt x="92" y="424"/>
                  </a:lnTo>
                  <a:lnTo>
                    <a:pt x="96" y="436"/>
                  </a:lnTo>
                  <a:lnTo>
                    <a:pt x="100" y="448"/>
                  </a:lnTo>
                  <a:lnTo>
                    <a:pt x="104" y="404"/>
                  </a:lnTo>
                  <a:lnTo>
                    <a:pt x="108" y="296"/>
                  </a:lnTo>
                  <a:lnTo>
                    <a:pt x="112" y="200"/>
                  </a:lnTo>
                  <a:lnTo>
                    <a:pt x="116" y="196"/>
                  </a:lnTo>
                  <a:lnTo>
                    <a:pt x="120" y="296"/>
                  </a:lnTo>
                  <a:lnTo>
                    <a:pt x="124" y="440"/>
                  </a:lnTo>
                  <a:lnTo>
                    <a:pt x="128" y="540"/>
                  </a:lnTo>
                  <a:lnTo>
                    <a:pt x="132" y="544"/>
                  </a:lnTo>
                  <a:lnTo>
                    <a:pt x="136" y="496"/>
                  </a:lnTo>
                  <a:lnTo>
                    <a:pt x="140" y="476"/>
                  </a:lnTo>
                  <a:lnTo>
                    <a:pt x="144" y="512"/>
                  </a:lnTo>
                  <a:lnTo>
                    <a:pt x="148" y="552"/>
                  </a:lnTo>
                  <a:lnTo>
                    <a:pt x="152" y="524"/>
                  </a:lnTo>
                  <a:lnTo>
                    <a:pt x="156" y="416"/>
                  </a:lnTo>
                  <a:lnTo>
                    <a:pt x="160" y="268"/>
                  </a:lnTo>
                  <a:lnTo>
                    <a:pt x="164" y="164"/>
                  </a:lnTo>
                  <a:lnTo>
                    <a:pt x="168" y="132"/>
                  </a:lnTo>
                  <a:lnTo>
                    <a:pt x="172" y="160"/>
                  </a:lnTo>
                  <a:lnTo>
                    <a:pt x="176" y="196"/>
                  </a:lnTo>
                  <a:lnTo>
                    <a:pt x="180" y="220"/>
                  </a:lnTo>
                  <a:lnTo>
                    <a:pt x="184" y="232"/>
                  </a:lnTo>
                  <a:lnTo>
                    <a:pt x="188" y="244"/>
                  </a:lnTo>
                  <a:lnTo>
                    <a:pt x="192" y="252"/>
                  </a:lnTo>
                  <a:lnTo>
                    <a:pt x="196" y="268"/>
                  </a:lnTo>
                  <a:lnTo>
                    <a:pt x="200" y="284"/>
                  </a:lnTo>
                  <a:lnTo>
                    <a:pt x="204" y="304"/>
                  </a:lnTo>
                  <a:lnTo>
                    <a:pt x="208" y="336"/>
                  </a:lnTo>
                  <a:lnTo>
                    <a:pt x="212" y="392"/>
                  </a:lnTo>
                  <a:lnTo>
                    <a:pt x="216" y="448"/>
                  </a:lnTo>
                  <a:lnTo>
                    <a:pt x="220" y="464"/>
                  </a:lnTo>
                  <a:lnTo>
                    <a:pt x="224" y="416"/>
                  </a:lnTo>
                  <a:lnTo>
                    <a:pt x="228" y="312"/>
                  </a:lnTo>
                  <a:lnTo>
                    <a:pt x="232" y="184"/>
                  </a:lnTo>
                  <a:lnTo>
                    <a:pt x="236" y="88"/>
                  </a:lnTo>
                  <a:lnTo>
                    <a:pt x="240" y="84"/>
                  </a:lnTo>
                  <a:lnTo>
                    <a:pt x="244" y="172"/>
                  </a:lnTo>
                  <a:lnTo>
                    <a:pt x="248" y="300"/>
                  </a:lnTo>
                  <a:lnTo>
                    <a:pt x="252" y="404"/>
                  </a:lnTo>
                  <a:lnTo>
                    <a:pt x="256" y="444"/>
                  </a:lnTo>
                  <a:lnTo>
                    <a:pt x="260" y="452"/>
                  </a:lnTo>
                  <a:lnTo>
                    <a:pt x="264" y="428"/>
                  </a:lnTo>
                  <a:lnTo>
                    <a:pt x="268" y="360"/>
                  </a:lnTo>
                  <a:lnTo>
                    <a:pt x="272" y="240"/>
                  </a:lnTo>
                  <a:lnTo>
                    <a:pt x="276" y="124"/>
                  </a:lnTo>
                  <a:lnTo>
                    <a:pt x="280" y="84"/>
                  </a:lnTo>
                  <a:lnTo>
                    <a:pt x="284" y="108"/>
                  </a:lnTo>
                  <a:lnTo>
                    <a:pt x="288" y="148"/>
                  </a:lnTo>
                  <a:lnTo>
                    <a:pt x="292" y="216"/>
                  </a:lnTo>
                  <a:lnTo>
                    <a:pt x="296" y="344"/>
                  </a:lnTo>
                  <a:lnTo>
                    <a:pt x="300" y="508"/>
                  </a:lnTo>
                  <a:lnTo>
                    <a:pt x="304" y="620"/>
                  </a:lnTo>
                  <a:lnTo>
                    <a:pt x="308" y="632"/>
                  </a:lnTo>
                  <a:lnTo>
                    <a:pt x="312" y="532"/>
                  </a:lnTo>
                  <a:lnTo>
                    <a:pt x="316" y="368"/>
                  </a:lnTo>
                  <a:lnTo>
                    <a:pt x="320" y="208"/>
                  </a:lnTo>
                  <a:lnTo>
                    <a:pt x="324" y="120"/>
                  </a:lnTo>
                  <a:lnTo>
                    <a:pt x="328" y="124"/>
                  </a:lnTo>
                  <a:lnTo>
                    <a:pt x="332" y="188"/>
                  </a:lnTo>
                  <a:lnTo>
                    <a:pt x="336" y="260"/>
                  </a:lnTo>
                  <a:lnTo>
                    <a:pt x="340" y="304"/>
                  </a:lnTo>
                  <a:lnTo>
                    <a:pt x="344" y="308"/>
                  </a:lnTo>
                  <a:lnTo>
                    <a:pt x="348" y="304"/>
                  </a:lnTo>
                  <a:lnTo>
                    <a:pt x="352" y="312"/>
                  </a:lnTo>
                  <a:lnTo>
                    <a:pt x="356" y="332"/>
                  </a:lnTo>
                  <a:lnTo>
                    <a:pt x="360" y="316"/>
                  </a:lnTo>
                  <a:lnTo>
                    <a:pt x="364" y="236"/>
                  </a:lnTo>
                  <a:lnTo>
                    <a:pt x="368" y="112"/>
                  </a:lnTo>
                  <a:lnTo>
                    <a:pt x="372" y="16"/>
                  </a:lnTo>
                  <a:lnTo>
                    <a:pt x="376" y="0"/>
                  </a:lnTo>
                  <a:lnTo>
                    <a:pt x="380" y="36"/>
                  </a:lnTo>
                  <a:lnTo>
                    <a:pt x="384" y="96"/>
                  </a:lnTo>
                  <a:lnTo>
                    <a:pt x="388" y="184"/>
                  </a:lnTo>
                  <a:lnTo>
                    <a:pt x="392" y="296"/>
                  </a:lnTo>
                  <a:lnTo>
                    <a:pt x="396" y="368"/>
                  </a:lnTo>
                  <a:lnTo>
                    <a:pt x="400" y="388"/>
                  </a:lnTo>
                  <a:lnTo>
                    <a:pt x="404" y="368"/>
                  </a:lnTo>
                  <a:lnTo>
                    <a:pt x="408" y="344"/>
                  </a:lnTo>
                  <a:lnTo>
                    <a:pt x="412" y="320"/>
                  </a:lnTo>
                  <a:lnTo>
                    <a:pt x="416" y="300"/>
                  </a:lnTo>
                  <a:lnTo>
                    <a:pt x="420" y="284"/>
                  </a:lnTo>
                  <a:lnTo>
                    <a:pt x="424" y="244"/>
                  </a:lnTo>
                  <a:lnTo>
                    <a:pt x="428" y="164"/>
                  </a:lnTo>
                  <a:lnTo>
                    <a:pt x="432" y="100"/>
                  </a:lnTo>
                  <a:lnTo>
                    <a:pt x="436" y="100"/>
                  </a:lnTo>
                  <a:lnTo>
                    <a:pt x="440" y="168"/>
                  </a:lnTo>
                  <a:lnTo>
                    <a:pt x="444" y="268"/>
                  </a:lnTo>
                  <a:lnTo>
                    <a:pt x="448" y="356"/>
                  </a:lnTo>
                  <a:lnTo>
                    <a:pt x="452" y="368"/>
                  </a:lnTo>
                  <a:lnTo>
                    <a:pt x="456" y="304"/>
                  </a:lnTo>
                  <a:lnTo>
                    <a:pt x="460" y="232"/>
                  </a:lnTo>
                  <a:lnTo>
                    <a:pt x="464" y="204"/>
                  </a:lnTo>
                  <a:lnTo>
                    <a:pt x="468" y="232"/>
                  </a:lnTo>
                  <a:lnTo>
                    <a:pt x="472" y="268"/>
                  </a:lnTo>
                  <a:lnTo>
                    <a:pt x="476" y="268"/>
                  </a:lnTo>
                  <a:lnTo>
                    <a:pt x="480" y="240"/>
                  </a:lnTo>
                  <a:lnTo>
                    <a:pt x="484" y="208"/>
                  </a:lnTo>
                  <a:lnTo>
                    <a:pt x="488" y="200"/>
                  </a:lnTo>
                  <a:lnTo>
                    <a:pt x="492" y="208"/>
                  </a:lnTo>
                  <a:lnTo>
                    <a:pt x="496" y="220"/>
                  </a:lnTo>
                  <a:lnTo>
                    <a:pt x="500" y="240"/>
                  </a:lnTo>
                  <a:lnTo>
                    <a:pt x="504" y="300"/>
                  </a:lnTo>
                  <a:lnTo>
                    <a:pt x="508" y="404"/>
                  </a:lnTo>
                </a:path>
              </a:pathLst>
            </a:custGeom>
            <a:noFill/>
            <a:ln w="0">
              <a:solidFill>
                <a:srgbClr val="FF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011" name="Line 166"/>
            <p:cNvSpPr>
              <a:spLocks noChangeShapeType="1"/>
            </p:cNvSpPr>
            <p:nvPr/>
          </p:nvSpPr>
          <p:spPr bwMode="auto">
            <a:xfrm>
              <a:off x="4300538" y="4779963"/>
              <a:ext cx="12700" cy="127000"/>
            </a:xfrm>
            <a:prstGeom prst="line">
              <a:avLst/>
            </a:prstGeom>
            <a:noFill/>
            <a:ln w="0">
              <a:solidFill>
                <a:srgbClr val="FF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012" name="Freeform 167"/>
            <p:cNvSpPr>
              <a:spLocks/>
            </p:cNvSpPr>
            <p:nvPr/>
          </p:nvSpPr>
          <p:spPr bwMode="auto">
            <a:xfrm>
              <a:off x="2679700" y="3979863"/>
              <a:ext cx="814388" cy="1060450"/>
            </a:xfrm>
            <a:custGeom>
              <a:avLst/>
              <a:gdLst>
                <a:gd name="T0" fmla="*/ 30241892 w 513"/>
                <a:gd name="T1" fmla="*/ 413305573 h 668"/>
                <a:gd name="T2" fmla="*/ 60483783 w 513"/>
                <a:gd name="T3" fmla="*/ 352821845 h 668"/>
                <a:gd name="T4" fmla="*/ 90725662 w 513"/>
                <a:gd name="T5" fmla="*/ 463708779 h 668"/>
                <a:gd name="T6" fmla="*/ 120967566 w 513"/>
                <a:gd name="T7" fmla="*/ 1018143150 h 668"/>
                <a:gd name="T8" fmla="*/ 151209445 w 513"/>
                <a:gd name="T9" fmla="*/ 1058465635 h 668"/>
                <a:gd name="T10" fmla="*/ 181451325 w 513"/>
                <a:gd name="T11" fmla="*/ 1159271848 h 668"/>
                <a:gd name="T12" fmla="*/ 211693253 w 513"/>
                <a:gd name="T13" fmla="*/ 1088707499 h 668"/>
                <a:gd name="T14" fmla="*/ 241935133 w 513"/>
                <a:gd name="T15" fmla="*/ 897175694 h 668"/>
                <a:gd name="T16" fmla="*/ 272177012 w 513"/>
                <a:gd name="T17" fmla="*/ 977820665 h 668"/>
                <a:gd name="T18" fmla="*/ 302418891 w 513"/>
                <a:gd name="T19" fmla="*/ 1169352470 h 668"/>
                <a:gd name="T20" fmla="*/ 335181720 w 513"/>
                <a:gd name="T21" fmla="*/ 735885554 h 668"/>
                <a:gd name="T22" fmla="*/ 365423600 w 513"/>
                <a:gd name="T23" fmla="*/ 1108868742 h 668"/>
                <a:gd name="T24" fmla="*/ 395665479 w 513"/>
                <a:gd name="T25" fmla="*/ 1310481168 h 668"/>
                <a:gd name="T26" fmla="*/ 425907457 w 513"/>
                <a:gd name="T27" fmla="*/ 987901286 h 668"/>
                <a:gd name="T28" fmla="*/ 456149336 w 513"/>
                <a:gd name="T29" fmla="*/ 655240584 h 668"/>
                <a:gd name="T30" fmla="*/ 486391216 w 513"/>
                <a:gd name="T31" fmla="*/ 735885554 h 668"/>
                <a:gd name="T32" fmla="*/ 516633095 w 513"/>
                <a:gd name="T33" fmla="*/ 1048385014 h 668"/>
                <a:gd name="T34" fmla="*/ 546874974 w 513"/>
                <a:gd name="T35" fmla="*/ 1028223771 h 668"/>
                <a:gd name="T36" fmla="*/ 577116853 w 513"/>
                <a:gd name="T37" fmla="*/ 342741224 h 668"/>
                <a:gd name="T38" fmla="*/ 607358732 w 513"/>
                <a:gd name="T39" fmla="*/ 534273128 h 668"/>
                <a:gd name="T40" fmla="*/ 637600611 w 513"/>
                <a:gd name="T41" fmla="*/ 1421368002 h 668"/>
                <a:gd name="T42" fmla="*/ 667842491 w 513"/>
                <a:gd name="T43" fmla="*/ 1512093594 h 668"/>
                <a:gd name="T44" fmla="*/ 698084370 w 513"/>
                <a:gd name="T45" fmla="*/ 1461690488 h 668"/>
                <a:gd name="T46" fmla="*/ 728326249 w 513"/>
                <a:gd name="T47" fmla="*/ 1068546256 h 668"/>
                <a:gd name="T48" fmla="*/ 758568128 w 513"/>
                <a:gd name="T49" fmla="*/ 685482448 h 668"/>
                <a:gd name="T50" fmla="*/ 788810007 w 513"/>
                <a:gd name="T51" fmla="*/ 705643691 h 668"/>
                <a:gd name="T52" fmla="*/ 819051887 w 513"/>
                <a:gd name="T53" fmla="*/ 544353749 h 668"/>
                <a:gd name="T54" fmla="*/ 849293964 w 513"/>
                <a:gd name="T55" fmla="*/ 80644995 h 668"/>
                <a:gd name="T56" fmla="*/ 879535843 w 513"/>
                <a:gd name="T57" fmla="*/ 574595613 h 668"/>
                <a:gd name="T58" fmla="*/ 909777722 w 513"/>
                <a:gd name="T59" fmla="*/ 766127418 h 668"/>
                <a:gd name="T60" fmla="*/ 940019602 w 513"/>
                <a:gd name="T61" fmla="*/ 937498179 h 668"/>
                <a:gd name="T62" fmla="*/ 970261481 w 513"/>
                <a:gd name="T63" fmla="*/ 1491932352 h 668"/>
                <a:gd name="T64" fmla="*/ 1000503360 w 513"/>
                <a:gd name="T65" fmla="*/ 917336937 h 668"/>
                <a:gd name="T66" fmla="*/ 1030745239 w 513"/>
                <a:gd name="T67" fmla="*/ 90725617 h 668"/>
                <a:gd name="T68" fmla="*/ 1060987118 w 513"/>
                <a:gd name="T69" fmla="*/ 846772587 h 668"/>
                <a:gd name="T70" fmla="*/ 1091228998 w 513"/>
                <a:gd name="T71" fmla="*/ 322579981 h 668"/>
                <a:gd name="T72" fmla="*/ 1121470877 w 513"/>
                <a:gd name="T73" fmla="*/ 171370612 h 668"/>
                <a:gd name="T74" fmla="*/ 1151712756 w 513"/>
                <a:gd name="T75" fmla="*/ 725804933 h 668"/>
                <a:gd name="T76" fmla="*/ 1181954635 w 513"/>
                <a:gd name="T77" fmla="*/ 806449904 h 668"/>
                <a:gd name="T78" fmla="*/ 1212196514 w 513"/>
                <a:gd name="T79" fmla="*/ 534273128 h 668"/>
                <a:gd name="T80" fmla="*/ 1242438393 w 513"/>
                <a:gd name="T81" fmla="*/ 1149191227 h 668"/>
                <a:gd name="T82" fmla="*/ 1272680273 w 513"/>
                <a:gd name="T83" fmla="*/ 1411287381 h 6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668"/>
                <a:gd name="T128" fmla="*/ 513 w 513"/>
                <a:gd name="T129" fmla="*/ 668 h 6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668">
                  <a:moveTo>
                    <a:pt x="0" y="160"/>
                  </a:moveTo>
                  <a:lnTo>
                    <a:pt x="8" y="160"/>
                  </a:lnTo>
                  <a:lnTo>
                    <a:pt x="12" y="164"/>
                  </a:lnTo>
                  <a:lnTo>
                    <a:pt x="16" y="180"/>
                  </a:lnTo>
                  <a:lnTo>
                    <a:pt x="20" y="180"/>
                  </a:lnTo>
                  <a:lnTo>
                    <a:pt x="24" y="140"/>
                  </a:lnTo>
                  <a:lnTo>
                    <a:pt x="28" y="100"/>
                  </a:lnTo>
                  <a:lnTo>
                    <a:pt x="32" y="108"/>
                  </a:lnTo>
                  <a:lnTo>
                    <a:pt x="36" y="184"/>
                  </a:lnTo>
                  <a:lnTo>
                    <a:pt x="40" y="292"/>
                  </a:lnTo>
                  <a:lnTo>
                    <a:pt x="44" y="368"/>
                  </a:lnTo>
                  <a:lnTo>
                    <a:pt x="48" y="404"/>
                  </a:lnTo>
                  <a:lnTo>
                    <a:pt x="52" y="408"/>
                  </a:lnTo>
                  <a:lnTo>
                    <a:pt x="56" y="408"/>
                  </a:lnTo>
                  <a:lnTo>
                    <a:pt x="60" y="420"/>
                  </a:lnTo>
                  <a:lnTo>
                    <a:pt x="64" y="444"/>
                  </a:lnTo>
                  <a:lnTo>
                    <a:pt x="68" y="464"/>
                  </a:lnTo>
                  <a:lnTo>
                    <a:pt x="72" y="460"/>
                  </a:lnTo>
                  <a:lnTo>
                    <a:pt x="76" y="428"/>
                  </a:lnTo>
                  <a:lnTo>
                    <a:pt x="80" y="412"/>
                  </a:lnTo>
                  <a:lnTo>
                    <a:pt x="84" y="432"/>
                  </a:lnTo>
                  <a:lnTo>
                    <a:pt x="88" y="448"/>
                  </a:lnTo>
                  <a:lnTo>
                    <a:pt x="92" y="420"/>
                  </a:lnTo>
                  <a:lnTo>
                    <a:pt x="96" y="356"/>
                  </a:lnTo>
                  <a:lnTo>
                    <a:pt x="100" y="316"/>
                  </a:lnTo>
                  <a:lnTo>
                    <a:pt x="104" y="332"/>
                  </a:lnTo>
                  <a:lnTo>
                    <a:pt x="108" y="388"/>
                  </a:lnTo>
                  <a:lnTo>
                    <a:pt x="112" y="448"/>
                  </a:lnTo>
                  <a:lnTo>
                    <a:pt x="116" y="484"/>
                  </a:lnTo>
                  <a:lnTo>
                    <a:pt x="120" y="464"/>
                  </a:lnTo>
                  <a:lnTo>
                    <a:pt x="125" y="384"/>
                  </a:lnTo>
                  <a:lnTo>
                    <a:pt x="129" y="312"/>
                  </a:lnTo>
                  <a:lnTo>
                    <a:pt x="133" y="292"/>
                  </a:lnTo>
                  <a:lnTo>
                    <a:pt x="137" y="328"/>
                  </a:lnTo>
                  <a:lnTo>
                    <a:pt x="141" y="380"/>
                  </a:lnTo>
                  <a:lnTo>
                    <a:pt x="145" y="440"/>
                  </a:lnTo>
                  <a:lnTo>
                    <a:pt x="149" y="512"/>
                  </a:lnTo>
                  <a:lnTo>
                    <a:pt x="153" y="552"/>
                  </a:lnTo>
                  <a:lnTo>
                    <a:pt x="157" y="520"/>
                  </a:lnTo>
                  <a:lnTo>
                    <a:pt x="161" y="464"/>
                  </a:lnTo>
                  <a:lnTo>
                    <a:pt x="165" y="420"/>
                  </a:lnTo>
                  <a:lnTo>
                    <a:pt x="169" y="392"/>
                  </a:lnTo>
                  <a:lnTo>
                    <a:pt x="173" y="344"/>
                  </a:lnTo>
                  <a:lnTo>
                    <a:pt x="177" y="288"/>
                  </a:lnTo>
                  <a:lnTo>
                    <a:pt x="181" y="260"/>
                  </a:lnTo>
                  <a:lnTo>
                    <a:pt x="185" y="264"/>
                  </a:lnTo>
                  <a:lnTo>
                    <a:pt x="189" y="276"/>
                  </a:lnTo>
                  <a:lnTo>
                    <a:pt x="193" y="292"/>
                  </a:lnTo>
                  <a:lnTo>
                    <a:pt x="197" y="316"/>
                  </a:lnTo>
                  <a:lnTo>
                    <a:pt x="201" y="368"/>
                  </a:lnTo>
                  <a:lnTo>
                    <a:pt x="205" y="416"/>
                  </a:lnTo>
                  <a:lnTo>
                    <a:pt x="209" y="444"/>
                  </a:lnTo>
                  <a:lnTo>
                    <a:pt x="213" y="440"/>
                  </a:lnTo>
                  <a:lnTo>
                    <a:pt x="217" y="408"/>
                  </a:lnTo>
                  <a:lnTo>
                    <a:pt x="221" y="336"/>
                  </a:lnTo>
                  <a:lnTo>
                    <a:pt x="225" y="236"/>
                  </a:lnTo>
                  <a:lnTo>
                    <a:pt x="229" y="136"/>
                  </a:lnTo>
                  <a:lnTo>
                    <a:pt x="233" y="76"/>
                  </a:lnTo>
                  <a:lnTo>
                    <a:pt x="237" y="96"/>
                  </a:lnTo>
                  <a:lnTo>
                    <a:pt x="241" y="212"/>
                  </a:lnTo>
                  <a:lnTo>
                    <a:pt x="245" y="384"/>
                  </a:lnTo>
                  <a:lnTo>
                    <a:pt x="249" y="516"/>
                  </a:lnTo>
                  <a:lnTo>
                    <a:pt x="253" y="564"/>
                  </a:lnTo>
                  <a:lnTo>
                    <a:pt x="257" y="568"/>
                  </a:lnTo>
                  <a:lnTo>
                    <a:pt x="261" y="584"/>
                  </a:lnTo>
                  <a:lnTo>
                    <a:pt x="265" y="600"/>
                  </a:lnTo>
                  <a:lnTo>
                    <a:pt x="269" y="596"/>
                  </a:lnTo>
                  <a:lnTo>
                    <a:pt x="273" y="584"/>
                  </a:lnTo>
                  <a:lnTo>
                    <a:pt x="277" y="580"/>
                  </a:lnTo>
                  <a:lnTo>
                    <a:pt x="281" y="552"/>
                  </a:lnTo>
                  <a:lnTo>
                    <a:pt x="285" y="496"/>
                  </a:lnTo>
                  <a:lnTo>
                    <a:pt x="289" y="424"/>
                  </a:lnTo>
                  <a:lnTo>
                    <a:pt x="293" y="356"/>
                  </a:lnTo>
                  <a:lnTo>
                    <a:pt x="297" y="304"/>
                  </a:lnTo>
                  <a:lnTo>
                    <a:pt x="301" y="272"/>
                  </a:lnTo>
                  <a:lnTo>
                    <a:pt x="305" y="264"/>
                  </a:lnTo>
                  <a:lnTo>
                    <a:pt x="309" y="272"/>
                  </a:lnTo>
                  <a:lnTo>
                    <a:pt x="313" y="280"/>
                  </a:lnTo>
                  <a:lnTo>
                    <a:pt x="317" y="284"/>
                  </a:lnTo>
                  <a:lnTo>
                    <a:pt x="321" y="268"/>
                  </a:lnTo>
                  <a:lnTo>
                    <a:pt x="325" y="216"/>
                  </a:lnTo>
                  <a:lnTo>
                    <a:pt x="329" y="132"/>
                  </a:lnTo>
                  <a:lnTo>
                    <a:pt x="333" y="60"/>
                  </a:lnTo>
                  <a:lnTo>
                    <a:pt x="337" y="32"/>
                  </a:lnTo>
                  <a:lnTo>
                    <a:pt x="341" y="56"/>
                  </a:lnTo>
                  <a:lnTo>
                    <a:pt x="345" y="132"/>
                  </a:lnTo>
                  <a:lnTo>
                    <a:pt x="349" y="228"/>
                  </a:lnTo>
                  <a:lnTo>
                    <a:pt x="353" y="304"/>
                  </a:lnTo>
                  <a:lnTo>
                    <a:pt x="357" y="328"/>
                  </a:lnTo>
                  <a:lnTo>
                    <a:pt x="361" y="304"/>
                  </a:lnTo>
                  <a:lnTo>
                    <a:pt x="365" y="276"/>
                  </a:lnTo>
                  <a:lnTo>
                    <a:pt x="369" y="300"/>
                  </a:lnTo>
                  <a:lnTo>
                    <a:pt x="373" y="372"/>
                  </a:lnTo>
                  <a:lnTo>
                    <a:pt x="377" y="464"/>
                  </a:lnTo>
                  <a:lnTo>
                    <a:pt x="381" y="540"/>
                  </a:lnTo>
                  <a:lnTo>
                    <a:pt x="385" y="592"/>
                  </a:lnTo>
                  <a:lnTo>
                    <a:pt x="389" y="584"/>
                  </a:lnTo>
                  <a:lnTo>
                    <a:pt x="393" y="504"/>
                  </a:lnTo>
                  <a:lnTo>
                    <a:pt x="397" y="364"/>
                  </a:lnTo>
                  <a:lnTo>
                    <a:pt x="401" y="200"/>
                  </a:lnTo>
                  <a:lnTo>
                    <a:pt x="405" y="72"/>
                  </a:lnTo>
                  <a:lnTo>
                    <a:pt x="409" y="36"/>
                  </a:lnTo>
                  <a:lnTo>
                    <a:pt x="413" y="112"/>
                  </a:lnTo>
                  <a:lnTo>
                    <a:pt x="417" y="240"/>
                  </a:lnTo>
                  <a:lnTo>
                    <a:pt x="421" y="336"/>
                  </a:lnTo>
                  <a:lnTo>
                    <a:pt x="425" y="344"/>
                  </a:lnTo>
                  <a:lnTo>
                    <a:pt x="429" y="260"/>
                  </a:lnTo>
                  <a:lnTo>
                    <a:pt x="433" y="128"/>
                  </a:lnTo>
                  <a:lnTo>
                    <a:pt x="437" y="24"/>
                  </a:lnTo>
                  <a:lnTo>
                    <a:pt x="441" y="0"/>
                  </a:lnTo>
                  <a:lnTo>
                    <a:pt x="445" y="68"/>
                  </a:lnTo>
                  <a:lnTo>
                    <a:pt x="449" y="176"/>
                  </a:lnTo>
                  <a:lnTo>
                    <a:pt x="453" y="260"/>
                  </a:lnTo>
                  <a:lnTo>
                    <a:pt x="457" y="288"/>
                  </a:lnTo>
                  <a:lnTo>
                    <a:pt x="461" y="284"/>
                  </a:lnTo>
                  <a:lnTo>
                    <a:pt x="465" y="292"/>
                  </a:lnTo>
                  <a:lnTo>
                    <a:pt x="469" y="320"/>
                  </a:lnTo>
                  <a:lnTo>
                    <a:pt x="473" y="332"/>
                  </a:lnTo>
                  <a:lnTo>
                    <a:pt x="477" y="288"/>
                  </a:lnTo>
                  <a:lnTo>
                    <a:pt x="481" y="212"/>
                  </a:lnTo>
                  <a:lnTo>
                    <a:pt x="485" y="184"/>
                  </a:lnTo>
                  <a:lnTo>
                    <a:pt x="489" y="272"/>
                  </a:lnTo>
                  <a:lnTo>
                    <a:pt x="493" y="456"/>
                  </a:lnTo>
                  <a:lnTo>
                    <a:pt x="497" y="632"/>
                  </a:lnTo>
                  <a:lnTo>
                    <a:pt x="501" y="668"/>
                  </a:lnTo>
                  <a:lnTo>
                    <a:pt x="505" y="560"/>
                  </a:lnTo>
                  <a:lnTo>
                    <a:pt x="509" y="452"/>
                  </a:lnTo>
                  <a:lnTo>
                    <a:pt x="513" y="452"/>
                  </a:lnTo>
                </a:path>
              </a:pathLst>
            </a:custGeom>
            <a:noFill/>
            <a:ln w="0">
              <a:solidFill>
                <a:srgbClr val="FF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013" name="Freeform 168"/>
            <p:cNvSpPr>
              <a:spLocks/>
            </p:cNvSpPr>
            <p:nvPr/>
          </p:nvSpPr>
          <p:spPr bwMode="auto">
            <a:xfrm>
              <a:off x="3494088" y="4011613"/>
              <a:ext cx="806450" cy="1016000"/>
            </a:xfrm>
            <a:custGeom>
              <a:avLst/>
              <a:gdLst>
                <a:gd name="T0" fmla="*/ 20161251 w 508"/>
                <a:gd name="T1" fmla="*/ 1512093570 h 640"/>
                <a:gd name="T2" fmla="*/ 50403125 w 508"/>
                <a:gd name="T3" fmla="*/ 1078626860 h 640"/>
                <a:gd name="T4" fmla="*/ 80645005 w 508"/>
                <a:gd name="T5" fmla="*/ 695563058 h 640"/>
                <a:gd name="T6" fmla="*/ 110886898 w 508"/>
                <a:gd name="T7" fmla="*/ 806449891 h 640"/>
                <a:gd name="T8" fmla="*/ 141128766 w 508"/>
                <a:gd name="T9" fmla="*/ 383063703 h 640"/>
                <a:gd name="T10" fmla="*/ 171370633 w 508"/>
                <a:gd name="T11" fmla="*/ 131048125 h 640"/>
                <a:gd name="T12" fmla="*/ 201612501 w 508"/>
                <a:gd name="T13" fmla="*/ 715724300 h 640"/>
                <a:gd name="T14" fmla="*/ 231854419 w 508"/>
                <a:gd name="T15" fmla="*/ 856853195 h 640"/>
                <a:gd name="T16" fmla="*/ 262096286 w 508"/>
                <a:gd name="T17" fmla="*/ 1229836178 h 640"/>
                <a:gd name="T18" fmla="*/ 292338154 w 508"/>
                <a:gd name="T19" fmla="*/ 524192498 h 640"/>
                <a:gd name="T20" fmla="*/ 322580022 w 508"/>
                <a:gd name="T21" fmla="*/ 493950635 h 640"/>
                <a:gd name="T22" fmla="*/ 352821889 w 508"/>
                <a:gd name="T23" fmla="*/ 554434362 h 640"/>
                <a:gd name="T24" fmla="*/ 383063757 w 508"/>
                <a:gd name="T25" fmla="*/ 856853195 h 640"/>
                <a:gd name="T26" fmla="*/ 413305625 w 508"/>
                <a:gd name="T27" fmla="*/ 957659407 h 640"/>
                <a:gd name="T28" fmla="*/ 443547592 w 508"/>
                <a:gd name="T29" fmla="*/ 745966164 h 640"/>
                <a:gd name="T30" fmla="*/ 473789460 w 508"/>
                <a:gd name="T31" fmla="*/ 1088707482 h 640"/>
                <a:gd name="T32" fmla="*/ 504031327 w 508"/>
                <a:gd name="T33" fmla="*/ 1340723010 h 640"/>
                <a:gd name="T34" fmla="*/ 534273195 w 508"/>
                <a:gd name="T35" fmla="*/ 1522174191 h 640"/>
                <a:gd name="T36" fmla="*/ 564515063 w 508"/>
                <a:gd name="T37" fmla="*/ 1169352451 h 640"/>
                <a:gd name="T38" fmla="*/ 594756931 w 508"/>
                <a:gd name="T39" fmla="*/ 1169352451 h 640"/>
                <a:gd name="T40" fmla="*/ 624998798 w 508"/>
                <a:gd name="T41" fmla="*/ 695563058 h 640"/>
                <a:gd name="T42" fmla="*/ 655240666 w 508"/>
                <a:gd name="T43" fmla="*/ 796369270 h 640"/>
                <a:gd name="T44" fmla="*/ 685482534 w 508"/>
                <a:gd name="T45" fmla="*/ 1391126116 h 640"/>
                <a:gd name="T46" fmla="*/ 715724401 w 508"/>
                <a:gd name="T47" fmla="*/ 1088707482 h 640"/>
                <a:gd name="T48" fmla="*/ 745966269 w 508"/>
                <a:gd name="T49" fmla="*/ 50403118 h 640"/>
                <a:gd name="T50" fmla="*/ 776208137 w 508"/>
                <a:gd name="T51" fmla="*/ 262096249 h 640"/>
                <a:gd name="T52" fmla="*/ 806450005 w 508"/>
                <a:gd name="T53" fmla="*/ 887095058 h 640"/>
                <a:gd name="T54" fmla="*/ 836692071 w 508"/>
                <a:gd name="T55" fmla="*/ 1612899782 h 640"/>
                <a:gd name="T56" fmla="*/ 866933939 w 508"/>
                <a:gd name="T57" fmla="*/ 1391126116 h 640"/>
                <a:gd name="T58" fmla="*/ 897175806 w 508"/>
                <a:gd name="T59" fmla="*/ 1239916799 h 640"/>
                <a:gd name="T60" fmla="*/ 927417674 w 508"/>
                <a:gd name="T61" fmla="*/ 1320561768 h 640"/>
                <a:gd name="T62" fmla="*/ 957659542 w 508"/>
                <a:gd name="T63" fmla="*/ 806449891 h 640"/>
                <a:gd name="T64" fmla="*/ 987901409 w 508"/>
                <a:gd name="T65" fmla="*/ 907256301 h 640"/>
                <a:gd name="T66" fmla="*/ 1018143277 w 508"/>
                <a:gd name="T67" fmla="*/ 1350803632 h 640"/>
                <a:gd name="T68" fmla="*/ 1048385145 w 508"/>
                <a:gd name="T69" fmla="*/ 1209674935 h 640"/>
                <a:gd name="T70" fmla="*/ 1078627013 w 508"/>
                <a:gd name="T71" fmla="*/ 614918089 h 640"/>
                <a:gd name="T72" fmla="*/ 1108868880 w 508"/>
                <a:gd name="T73" fmla="*/ 887095058 h 640"/>
                <a:gd name="T74" fmla="*/ 1139110748 w 508"/>
                <a:gd name="T75" fmla="*/ 1320561768 h 640"/>
                <a:gd name="T76" fmla="*/ 1169352616 w 508"/>
                <a:gd name="T77" fmla="*/ 1451609843 h 640"/>
                <a:gd name="T78" fmla="*/ 1199594484 w 508"/>
                <a:gd name="T79" fmla="*/ 554434362 h 640"/>
                <a:gd name="T80" fmla="*/ 1229836351 w 508"/>
                <a:gd name="T81" fmla="*/ 514111877 h 640"/>
                <a:gd name="T82" fmla="*/ 1260078219 w 508"/>
                <a:gd name="T83" fmla="*/ 745966164 h 6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640"/>
                <a:gd name="T128" fmla="*/ 508 w 508"/>
                <a:gd name="T129" fmla="*/ 640 h 6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640">
                  <a:moveTo>
                    <a:pt x="0" y="432"/>
                  </a:moveTo>
                  <a:lnTo>
                    <a:pt x="4" y="520"/>
                  </a:lnTo>
                  <a:lnTo>
                    <a:pt x="8" y="600"/>
                  </a:lnTo>
                  <a:lnTo>
                    <a:pt x="12" y="600"/>
                  </a:lnTo>
                  <a:lnTo>
                    <a:pt x="16" y="532"/>
                  </a:lnTo>
                  <a:lnTo>
                    <a:pt x="20" y="428"/>
                  </a:lnTo>
                  <a:lnTo>
                    <a:pt x="24" y="344"/>
                  </a:lnTo>
                  <a:lnTo>
                    <a:pt x="28" y="304"/>
                  </a:lnTo>
                  <a:lnTo>
                    <a:pt x="32" y="276"/>
                  </a:lnTo>
                  <a:lnTo>
                    <a:pt x="36" y="264"/>
                  </a:lnTo>
                  <a:lnTo>
                    <a:pt x="40" y="280"/>
                  </a:lnTo>
                  <a:lnTo>
                    <a:pt x="44" y="320"/>
                  </a:lnTo>
                  <a:lnTo>
                    <a:pt x="48" y="332"/>
                  </a:lnTo>
                  <a:lnTo>
                    <a:pt x="52" y="272"/>
                  </a:lnTo>
                  <a:lnTo>
                    <a:pt x="56" y="152"/>
                  </a:lnTo>
                  <a:lnTo>
                    <a:pt x="60" y="40"/>
                  </a:lnTo>
                  <a:lnTo>
                    <a:pt x="64" y="0"/>
                  </a:lnTo>
                  <a:lnTo>
                    <a:pt x="68" y="52"/>
                  </a:lnTo>
                  <a:lnTo>
                    <a:pt x="72" y="144"/>
                  </a:lnTo>
                  <a:lnTo>
                    <a:pt x="76" y="232"/>
                  </a:lnTo>
                  <a:lnTo>
                    <a:pt x="80" y="284"/>
                  </a:lnTo>
                  <a:lnTo>
                    <a:pt x="84" y="296"/>
                  </a:lnTo>
                  <a:lnTo>
                    <a:pt x="88" y="300"/>
                  </a:lnTo>
                  <a:lnTo>
                    <a:pt x="92" y="340"/>
                  </a:lnTo>
                  <a:lnTo>
                    <a:pt x="96" y="424"/>
                  </a:lnTo>
                  <a:lnTo>
                    <a:pt x="100" y="492"/>
                  </a:lnTo>
                  <a:lnTo>
                    <a:pt x="104" y="488"/>
                  </a:lnTo>
                  <a:lnTo>
                    <a:pt x="108" y="408"/>
                  </a:lnTo>
                  <a:lnTo>
                    <a:pt x="112" y="292"/>
                  </a:lnTo>
                  <a:lnTo>
                    <a:pt x="116" y="208"/>
                  </a:lnTo>
                  <a:lnTo>
                    <a:pt x="120" y="196"/>
                  </a:lnTo>
                  <a:lnTo>
                    <a:pt x="124" y="208"/>
                  </a:lnTo>
                  <a:lnTo>
                    <a:pt x="128" y="196"/>
                  </a:lnTo>
                  <a:lnTo>
                    <a:pt x="132" y="160"/>
                  </a:lnTo>
                  <a:lnTo>
                    <a:pt x="136" y="156"/>
                  </a:lnTo>
                  <a:lnTo>
                    <a:pt x="140" y="220"/>
                  </a:lnTo>
                  <a:lnTo>
                    <a:pt x="144" y="296"/>
                  </a:lnTo>
                  <a:lnTo>
                    <a:pt x="148" y="332"/>
                  </a:lnTo>
                  <a:lnTo>
                    <a:pt x="152" y="340"/>
                  </a:lnTo>
                  <a:lnTo>
                    <a:pt x="156" y="352"/>
                  </a:lnTo>
                  <a:lnTo>
                    <a:pt x="160" y="372"/>
                  </a:lnTo>
                  <a:lnTo>
                    <a:pt x="164" y="380"/>
                  </a:lnTo>
                  <a:lnTo>
                    <a:pt x="168" y="364"/>
                  </a:lnTo>
                  <a:lnTo>
                    <a:pt x="172" y="328"/>
                  </a:lnTo>
                  <a:lnTo>
                    <a:pt x="176" y="296"/>
                  </a:lnTo>
                  <a:lnTo>
                    <a:pt x="180" y="308"/>
                  </a:lnTo>
                  <a:lnTo>
                    <a:pt x="184" y="368"/>
                  </a:lnTo>
                  <a:lnTo>
                    <a:pt x="188" y="432"/>
                  </a:lnTo>
                  <a:lnTo>
                    <a:pt x="192" y="472"/>
                  </a:lnTo>
                  <a:lnTo>
                    <a:pt x="196" y="500"/>
                  </a:lnTo>
                  <a:lnTo>
                    <a:pt x="200" y="532"/>
                  </a:lnTo>
                  <a:lnTo>
                    <a:pt x="204" y="576"/>
                  </a:lnTo>
                  <a:lnTo>
                    <a:pt x="208" y="612"/>
                  </a:lnTo>
                  <a:lnTo>
                    <a:pt x="212" y="604"/>
                  </a:lnTo>
                  <a:lnTo>
                    <a:pt x="216" y="556"/>
                  </a:lnTo>
                  <a:lnTo>
                    <a:pt x="220" y="500"/>
                  </a:lnTo>
                  <a:lnTo>
                    <a:pt x="224" y="464"/>
                  </a:lnTo>
                  <a:lnTo>
                    <a:pt x="228" y="456"/>
                  </a:lnTo>
                  <a:lnTo>
                    <a:pt x="232" y="464"/>
                  </a:lnTo>
                  <a:lnTo>
                    <a:pt x="236" y="464"/>
                  </a:lnTo>
                  <a:lnTo>
                    <a:pt x="240" y="420"/>
                  </a:lnTo>
                  <a:lnTo>
                    <a:pt x="244" y="340"/>
                  </a:lnTo>
                  <a:lnTo>
                    <a:pt x="248" y="276"/>
                  </a:lnTo>
                  <a:lnTo>
                    <a:pt x="252" y="260"/>
                  </a:lnTo>
                  <a:lnTo>
                    <a:pt x="256" y="284"/>
                  </a:lnTo>
                  <a:lnTo>
                    <a:pt x="260" y="316"/>
                  </a:lnTo>
                  <a:lnTo>
                    <a:pt x="264" y="368"/>
                  </a:lnTo>
                  <a:lnTo>
                    <a:pt x="268" y="452"/>
                  </a:lnTo>
                  <a:lnTo>
                    <a:pt x="272" y="552"/>
                  </a:lnTo>
                  <a:lnTo>
                    <a:pt x="276" y="608"/>
                  </a:lnTo>
                  <a:lnTo>
                    <a:pt x="280" y="572"/>
                  </a:lnTo>
                  <a:lnTo>
                    <a:pt x="284" y="432"/>
                  </a:lnTo>
                  <a:lnTo>
                    <a:pt x="288" y="240"/>
                  </a:lnTo>
                  <a:lnTo>
                    <a:pt x="292" y="84"/>
                  </a:lnTo>
                  <a:lnTo>
                    <a:pt x="296" y="20"/>
                  </a:lnTo>
                  <a:lnTo>
                    <a:pt x="300" y="24"/>
                  </a:lnTo>
                  <a:lnTo>
                    <a:pt x="304" y="60"/>
                  </a:lnTo>
                  <a:lnTo>
                    <a:pt x="308" y="104"/>
                  </a:lnTo>
                  <a:lnTo>
                    <a:pt x="312" y="168"/>
                  </a:lnTo>
                  <a:lnTo>
                    <a:pt x="316" y="248"/>
                  </a:lnTo>
                  <a:lnTo>
                    <a:pt x="320" y="352"/>
                  </a:lnTo>
                  <a:lnTo>
                    <a:pt x="324" y="468"/>
                  </a:lnTo>
                  <a:lnTo>
                    <a:pt x="328" y="580"/>
                  </a:lnTo>
                  <a:lnTo>
                    <a:pt x="332" y="640"/>
                  </a:lnTo>
                  <a:lnTo>
                    <a:pt x="336" y="632"/>
                  </a:lnTo>
                  <a:lnTo>
                    <a:pt x="340" y="596"/>
                  </a:lnTo>
                  <a:lnTo>
                    <a:pt x="344" y="552"/>
                  </a:lnTo>
                  <a:lnTo>
                    <a:pt x="348" y="516"/>
                  </a:lnTo>
                  <a:lnTo>
                    <a:pt x="352" y="488"/>
                  </a:lnTo>
                  <a:lnTo>
                    <a:pt x="356" y="492"/>
                  </a:lnTo>
                  <a:lnTo>
                    <a:pt x="360" y="520"/>
                  </a:lnTo>
                  <a:lnTo>
                    <a:pt x="364" y="536"/>
                  </a:lnTo>
                  <a:lnTo>
                    <a:pt x="368" y="524"/>
                  </a:lnTo>
                  <a:lnTo>
                    <a:pt x="372" y="472"/>
                  </a:lnTo>
                  <a:lnTo>
                    <a:pt x="376" y="396"/>
                  </a:lnTo>
                  <a:lnTo>
                    <a:pt x="380" y="320"/>
                  </a:lnTo>
                  <a:lnTo>
                    <a:pt x="384" y="284"/>
                  </a:lnTo>
                  <a:lnTo>
                    <a:pt x="388" y="304"/>
                  </a:lnTo>
                  <a:lnTo>
                    <a:pt x="392" y="360"/>
                  </a:lnTo>
                  <a:lnTo>
                    <a:pt x="396" y="436"/>
                  </a:lnTo>
                  <a:lnTo>
                    <a:pt x="400" y="504"/>
                  </a:lnTo>
                  <a:lnTo>
                    <a:pt x="404" y="536"/>
                  </a:lnTo>
                  <a:lnTo>
                    <a:pt x="408" y="528"/>
                  </a:lnTo>
                  <a:lnTo>
                    <a:pt x="412" y="508"/>
                  </a:lnTo>
                  <a:lnTo>
                    <a:pt x="416" y="480"/>
                  </a:lnTo>
                  <a:lnTo>
                    <a:pt x="420" y="444"/>
                  </a:lnTo>
                  <a:lnTo>
                    <a:pt x="424" y="356"/>
                  </a:lnTo>
                  <a:lnTo>
                    <a:pt x="428" y="244"/>
                  </a:lnTo>
                  <a:lnTo>
                    <a:pt x="432" y="184"/>
                  </a:lnTo>
                  <a:lnTo>
                    <a:pt x="436" y="228"/>
                  </a:lnTo>
                  <a:lnTo>
                    <a:pt x="440" y="352"/>
                  </a:lnTo>
                  <a:lnTo>
                    <a:pt x="444" y="464"/>
                  </a:lnTo>
                  <a:lnTo>
                    <a:pt x="448" y="512"/>
                  </a:lnTo>
                  <a:lnTo>
                    <a:pt x="452" y="524"/>
                  </a:lnTo>
                  <a:lnTo>
                    <a:pt x="456" y="556"/>
                  </a:lnTo>
                  <a:lnTo>
                    <a:pt x="460" y="596"/>
                  </a:lnTo>
                  <a:lnTo>
                    <a:pt x="464" y="576"/>
                  </a:lnTo>
                  <a:lnTo>
                    <a:pt x="468" y="476"/>
                  </a:lnTo>
                  <a:lnTo>
                    <a:pt x="472" y="340"/>
                  </a:lnTo>
                  <a:lnTo>
                    <a:pt x="476" y="220"/>
                  </a:lnTo>
                  <a:lnTo>
                    <a:pt x="480" y="168"/>
                  </a:lnTo>
                  <a:lnTo>
                    <a:pt x="484" y="168"/>
                  </a:lnTo>
                  <a:lnTo>
                    <a:pt x="488" y="204"/>
                  </a:lnTo>
                  <a:lnTo>
                    <a:pt x="492" y="244"/>
                  </a:lnTo>
                  <a:lnTo>
                    <a:pt x="496" y="276"/>
                  </a:lnTo>
                  <a:lnTo>
                    <a:pt x="500" y="296"/>
                  </a:lnTo>
                  <a:lnTo>
                    <a:pt x="504" y="304"/>
                  </a:lnTo>
                  <a:lnTo>
                    <a:pt x="508" y="288"/>
                  </a:lnTo>
                </a:path>
              </a:pathLst>
            </a:custGeom>
            <a:noFill/>
            <a:ln w="0">
              <a:solidFill>
                <a:srgbClr val="FF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014" name="Line 169"/>
            <p:cNvSpPr>
              <a:spLocks noChangeShapeType="1"/>
            </p:cNvSpPr>
            <p:nvPr/>
          </p:nvSpPr>
          <p:spPr bwMode="auto">
            <a:xfrm flipV="1">
              <a:off x="4300538" y="4430713"/>
              <a:ext cx="12700" cy="38100"/>
            </a:xfrm>
            <a:prstGeom prst="line">
              <a:avLst/>
            </a:prstGeom>
            <a:noFill/>
            <a:ln w="0">
              <a:solidFill>
                <a:srgbClr val="FF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015" name="Freeform 170"/>
            <p:cNvSpPr>
              <a:spLocks/>
            </p:cNvSpPr>
            <p:nvPr/>
          </p:nvSpPr>
          <p:spPr bwMode="auto">
            <a:xfrm>
              <a:off x="2679700" y="3738563"/>
              <a:ext cx="814388" cy="1270000"/>
            </a:xfrm>
            <a:custGeom>
              <a:avLst/>
              <a:gdLst>
                <a:gd name="T0" fmla="*/ 30241892 w 513"/>
                <a:gd name="T1" fmla="*/ 1794351496 h 800"/>
                <a:gd name="T2" fmla="*/ 60483783 w 513"/>
                <a:gd name="T3" fmla="*/ 1945560825 h 800"/>
                <a:gd name="T4" fmla="*/ 90725662 w 513"/>
                <a:gd name="T5" fmla="*/ 1784270874 h 800"/>
                <a:gd name="T6" fmla="*/ 120967566 w 513"/>
                <a:gd name="T7" fmla="*/ 1169352540 h 800"/>
                <a:gd name="T8" fmla="*/ 151209445 w 513"/>
                <a:gd name="T9" fmla="*/ 997981967 h 800"/>
                <a:gd name="T10" fmla="*/ 181451325 w 513"/>
                <a:gd name="T11" fmla="*/ 1401206844 h 800"/>
                <a:gd name="T12" fmla="*/ 211693253 w 513"/>
                <a:gd name="T13" fmla="*/ 1864915850 h 800"/>
                <a:gd name="T14" fmla="*/ 241935133 w 513"/>
                <a:gd name="T15" fmla="*/ 1764109630 h 800"/>
                <a:gd name="T16" fmla="*/ 272177012 w 513"/>
                <a:gd name="T17" fmla="*/ 947578858 h 800"/>
                <a:gd name="T18" fmla="*/ 302418891 w 513"/>
                <a:gd name="T19" fmla="*/ 433466941 h 800"/>
                <a:gd name="T20" fmla="*/ 335181720 w 513"/>
                <a:gd name="T21" fmla="*/ 0 h 800"/>
                <a:gd name="T22" fmla="*/ 365423600 w 513"/>
                <a:gd name="T23" fmla="*/ 947578858 h 800"/>
                <a:gd name="T24" fmla="*/ 395665479 w 513"/>
                <a:gd name="T25" fmla="*/ 1340723113 h 800"/>
                <a:gd name="T26" fmla="*/ 425907457 w 513"/>
                <a:gd name="T27" fmla="*/ 1754029008 h 800"/>
                <a:gd name="T28" fmla="*/ 456149336 w 513"/>
                <a:gd name="T29" fmla="*/ 1179433162 h 800"/>
                <a:gd name="T30" fmla="*/ 486391216 w 513"/>
                <a:gd name="T31" fmla="*/ 594756892 h 800"/>
                <a:gd name="T32" fmla="*/ 516633095 w 513"/>
                <a:gd name="T33" fmla="*/ 695563111 h 800"/>
                <a:gd name="T34" fmla="*/ 546874974 w 513"/>
                <a:gd name="T35" fmla="*/ 967740102 h 800"/>
                <a:gd name="T36" fmla="*/ 577116853 w 513"/>
                <a:gd name="T37" fmla="*/ 1401206844 h 800"/>
                <a:gd name="T38" fmla="*/ 607358732 w 513"/>
                <a:gd name="T39" fmla="*/ 947578858 h 800"/>
                <a:gd name="T40" fmla="*/ 637600611 w 513"/>
                <a:gd name="T41" fmla="*/ 1300400625 h 800"/>
                <a:gd name="T42" fmla="*/ 667842491 w 513"/>
                <a:gd name="T43" fmla="*/ 1512093685 h 800"/>
                <a:gd name="T44" fmla="*/ 698084370 w 513"/>
                <a:gd name="T45" fmla="*/ 1592738661 h 800"/>
                <a:gd name="T46" fmla="*/ 728326249 w 513"/>
                <a:gd name="T47" fmla="*/ 1471771198 h 800"/>
                <a:gd name="T48" fmla="*/ 758568128 w 513"/>
                <a:gd name="T49" fmla="*/ 1874996472 h 800"/>
                <a:gd name="T50" fmla="*/ 788810007 w 513"/>
                <a:gd name="T51" fmla="*/ 1300400625 h 800"/>
                <a:gd name="T52" fmla="*/ 819051887 w 513"/>
                <a:gd name="T53" fmla="*/ 1108868808 h 800"/>
                <a:gd name="T54" fmla="*/ 849293964 w 513"/>
                <a:gd name="T55" fmla="*/ 1693545277 h 800"/>
                <a:gd name="T56" fmla="*/ 879535843 w 513"/>
                <a:gd name="T57" fmla="*/ 2006044557 h 800"/>
                <a:gd name="T58" fmla="*/ 909777722 w 513"/>
                <a:gd name="T59" fmla="*/ 1905238337 h 800"/>
                <a:gd name="T60" fmla="*/ 940019602 w 513"/>
                <a:gd name="T61" fmla="*/ 1592738661 h 800"/>
                <a:gd name="T62" fmla="*/ 970261481 w 513"/>
                <a:gd name="T63" fmla="*/ 1673384033 h 800"/>
                <a:gd name="T64" fmla="*/ 1000503360 w 513"/>
                <a:gd name="T65" fmla="*/ 1663303014 h 800"/>
                <a:gd name="T66" fmla="*/ 1030745239 w 513"/>
                <a:gd name="T67" fmla="*/ 877014504 h 800"/>
                <a:gd name="T68" fmla="*/ 1060987118 w 513"/>
                <a:gd name="T69" fmla="*/ 90725622 h 800"/>
                <a:gd name="T70" fmla="*/ 1091228998 w 513"/>
                <a:gd name="T71" fmla="*/ 645160002 h 800"/>
                <a:gd name="T72" fmla="*/ 1121470877 w 513"/>
                <a:gd name="T73" fmla="*/ 1703625899 h 800"/>
                <a:gd name="T74" fmla="*/ 1151712756 w 513"/>
                <a:gd name="T75" fmla="*/ 1431448710 h 800"/>
                <a:gd name="T76" fmla="*/ 1181954635 w 513"/>
                <a:gd name="T77" fmla="*/ 1179433162 h 800"/>
                <a:gd name="T78" fmla="*/ 1212196514 w 513"/>
                <a:gd name="T79" fmla="*/ 584676270 h 800"/>
                <a:gd name="T80" fmla="*/ 1242438393 w 513"/>
                <a:gd name="T81" fmla="*/ 473789429 h 800"/>
                <a:gd name="T82" fmla="*/ 1272680273 w 513"/>
                <a:gd name="T83" fmla="*/ 1108868808 h 8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00"/>
                <a:gd name="T128" fmla="*/ 513 w 513"/>
                <a:gd name="T129" fmla="*/ 800 h 8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00">
                  <a:moveTo>
                    <a:pt x="0" y="632"/>
                  </a:moveTo>
                  <a:lnTo>
                    <a:pt x="8" y="656"/>
                  </a:lnTo>
                  <a:lnTo>
                    <a:pt x="12" y="712"/>
                  </a:lnTo>
                  <a:lnTo>
                    <a:pt x="16" y="772"/>
                  </a:lnTo>
                  <a:lnTo>
                    <a:pt x="20" y="788"/>
                  </a:lnTo>
                  <a:lnTo>
                    <a:pt x="24" y="772"/>
                  </a:lnTo>
                  <a:lnTo>
                    <a:pt x="28" y="752"/>
                  </a:lnTo>
                  <a:lnTo>
                    <a:pt x="32" y="736"/>
                  </a:lnTo>
                  <a:lnTo>
                    <a:pt x="36" y="708"/>
                  </a:lnTo>
                  <a:lnTo>
                    <a:pt x="40" y="652"/>
                  </a:lnTo>
                  <a:lnTo>
                    <a:pt x="44" y="560"/>
                  </a:lnTo>
                  <a:lnTo>
                    <a:pt x="48" y="464"/>
                  </a:lnTo>
                  <a:lnTo>
                    <a:pt x="52" y="412"/>
                  </a:lnTo>
                  <a:lnTo>
                    <a:pt x="56" y="400"/>
                  </a:lnTo>
                  <a:lnTo>
                    <a:pt x="60" y="396"/>
                  </a:lnTo>
                  <a:lnTo>
                    <a:pt x="64" y="396"/>
                  </a:lnTo>
                  <a:lnTo>
                    <a:pt x="68" y="440"/>
                  </a:lnTo>
                  <a:lnTo>
                    <a:pt x="72" y="556"/>
                  </a:lnTo>
                  <a:lnTo>
                    <a:pt x="76" y="688"/>
                  </a:lnTo>
                  <a:lnTo>
                    <a:pt x="80" y="752"/>
                  </a:lnTo>
                  <a:lnTo>
                    <a:pt x="84" y="740"/>
                  </a:lnTo>
                  <a:lnTo>
                    <a:pt x="88" y="700"/>
                  </a:lnTo>
                  <a:lnTo>
                    <a:pt x="92" y="688"/>
                  </a:lnTo>
                  <a:lnTo>
                    <a:pt x="96" y="700"/>
                  </a:lnTo>
                  <a:lnTo>
                    <a:pt x="100" y="656"/>
                  </a:lnTo>
                  <a:lnTo>
                    <a:pt x="104" y="528"/>
                  </a:lnTo>
                  <a:lnTo>
                    <a:pt x="108" y="376"/>
                  </a:lnTo>
                  <a:lnTo>
                    <a:pt x="112" y="280"/>
                  </a:lnTo>
                  <a:lnTo>
                    <a:pt x="116" y="232"/>
                  </a:lnTo>
                  <a:lnTo>
                    <a:pt x="120" y="172"/>
                  </a:lnTo>
                  <a:lnTo>
                    <a:pt x="125" y="84"/>
                  </a:lnTo>
                  <a:lnTo>
                    <a:pt x="129" y="8"/>
                  </a:lnTo>
                  <a:lnTo>
                    <a:pt x="133" y="0"/>
                  </a:lnTo>
                  <a:lnTo>
                    <a:pt x="137" y="84"/>
                  </a:lnTo>
                  <a:lnTo>
                    <a:pt x="141" y="236"/>
                  </a:lnTo>
                  <a:lnTo>
                    <a:pt x="145" y="376"/>
                  </a:lnTo>
                  <a:lnTo>
                    <a:pt x="149" y="464"/>
                  </a:lnTo>
                  <a:lnTo>
                    <a:pt x="153" y="504"/>
                  </a:lnTo>
                  <a:lnTo>
                    <a:pt x="157" y="532"/>
                  </a:lnTo>
                  <a:lnTo>
                    <a:pt x="161" y="592"/>
                  </a:lnTo>
                  <a:lnTo>
                    <a:pt x="165" y="664"/>
                  </a:lnTo>
                  <a:lnTo>
                    <a:pt x="169" y="696"/>
                  </a:lnTo>
                  <a:lnTo>
                    <a:pt x="173" y="660"/>
                  </a:lnTo>
                  <a:lnTo>
                    <a:pt x="177" y="572"/>
                  </a:lnTo>
                  <a:lnTo>
                    <a:pt x="181" y="468"/>
                  </a:lnTo>
                  <a:lnTo>
                    <a:pt x="185" y="368"/>
                  </a:lnTo>
                  <a:lnTo>
                    <a:pt x="189" y="284"/>
                  </a:lnTo>
                  <a:lnTo>
                    <a:pt x="193" y="236"/>
                  </a:lnTo>
                  <a:lnTo>
                    <a:pt x="197" y="236"/>
                  </a:lnTo>
                  <a:lnTo>
                    <a:pt x="201" y="260"/>
                  </a:lnTo>
                  <a:lnTo>
                    <a:pt x="205" y="276"/>
                  </a:lnTo>
                  <a:lnTo>
                    <a:pt x="209" y="280"/>
                  </a:lnTo>
                  <a:lnTo>
                    <a:pt x="213" y="312"/>
                  </a:lnTo>
                  <a:lnTo>
                    <a:pt x="217" y="384"/>
                  </a:lnTo>
                  <a:lnTo>
                    <a:pt x="221" y="476"/>
                  </a:lnTo>
                  <a:lnTo>
                    <a:pt x="225" y="544"/>
                  </a:lnTo>
                  <a:lnTo>
                    <a:pt x="229" y="556"/>
                  </a:lnTo>
                  <a:lnTo>
                    <a:pt x="233" y="516"/>
                  </a:lnTo>
                  <a:lnTo>
                    <a:pt x="237" y="444"/>
                  </a:lnTo>
                  <a:lnTo>
                    <a:pt x="241" y="376"/>
                  </a:lnTo>
                  <a:lnTo>
                    <a:pt x="245" y="364"/>
                  </a:lnTo>
                  <a:lnTo>
                    <a:pt x="249" y="424"/>
                  </a:lnTo>
                  <a:lnTo>
                    <a:pt x="253" y="516"/>
                  </a:lnTo>
                  <a:lnTo>
                    <a:pt x="257" y="588"/>
                  </a:lnTo>
                  <a:lnTo>
                    <a:pt x="261" y="608"/>
                  </a:lnTo>
                  <a:lnTo>
                    <a:pt x="265" y="600"/>
                  </a:lnTo>
                  <a:lnTo>
                    <a:pt x="269" y="592"/>
                  </a:lnTo>
                  <a:lnTo>
                    <a:pt x="273" y="608"/>
                  </a:lnTo>
                  <a:lnTo>
                    <a:pt x="277" y="632"/>
                  </a:lnTo>
                  <a:lnTo>
                    <a:pt x="281" y="632"/>
                  </a:lnTo>
                  <a:lnTo>
                    <a:pt x="285" y="596"/>
                  </a:lnTo>
                  <a:lnTo>
                    <a:pt x="289" y="584"/>
                  </a:lnTo>
                  <a:lnTo>
                    <a:pt x="293" y="636"/>
                  </a:lnTo>
                  <a:lnTo>
                    <a:pt x="297" y="712"/>
                  </a:lnTo>
                  <a:lnTo>
                    <a:pt x="301" y="744"/>
                  </a:lnTo>
                  <a:lnTo>
                    <a:pt x="305" y="712"/>
                  </a:lnTo>
                  <a:lnTo>
                    <a:pt x="309" y="628"/>
                  </a:lnTo>
                  <a:lnTo>
                    <a:pt x="313" y="516"/>
                  </a:lnTo>
                  <a:lnTo>
                    <a:pt x="317" y="416"/>
                  </a:lnTo>
                  <a:lnTo>
                    <a:pt x="321" y="384"/>
                  </a:lnTo>
                  <a:lnTo>
                    <a:pt x="325" y="440"/>
                  </a:lnTo>
                  <a:lnTo>
                    <a:pt x="329" y="536"/>
                  </a:lnTo>
                  <a:lnTo>
                    <a:pt x="333" y="616"/>
                  </a:lnTo>
                  <a:lnTo>
                    <a:pt x="337" y="672"/>
                  </a:lnTo>
                  <a:lnTo>
                    <a:pt x="341" y="724"/>
                  </a:lnTo>
                  <a:lnTo>
                    <a:pt x="345" y="768"/>
                  </a:lnTo>
                  <a:lnTo>
                    <a:pt x="349" y="796"/>
                  </a:lnTo>
                  <a:lnTo>
                    <a:pt x="353" y="800"/>
                  </a:lnTo>
                  <a:lnTo>
                    <a:pt x="357" y="788"/>
                  </a:lnTo>
                  <a:lnTo>
                    <a:pt x="361" y="756"/>
                  </a:lnTo>
                  <a:lnTo>
                    <a:pt x="365" y="704"/>
                  </a:lnTo>
                  <a:lnTo>
                    <a:pt x="369" y="664"/>
                  </a:lnTo>
                  <a:lnTo>
                    <a:pt x="373" y="632"/>
                  </a:lnTo>
                  <a:lnTo>
                    <a:pt x="377" y="616"/>
                  </a:lnTo>
                  <a:lnTo>
                    <a:pt x="381" y="628"/>
                  </a:lnTo>
                  <a:lnTo>
                    <a:pt x="385" y="664"/>
                  </a:lnTo>
                  <a:lnTo>
                    <a:pt x="389" y="684"/>
                  </a:lnTo>
                  <a:lnTo>
                    <a:pt x="393" y="680"/>
                  </a:lnTo>
                  <a:lnTo>
                    <a:pt x="397" y="660"/>
                  </a:lnTo>
                  <a:lnTo>
                    <a:pt x="401" y="612"/>
                  </a:lnTo>
                  <a:lnTo>
                    <a:pt x="405" y="512"/>
                  </a:lnTo>
                  <a:lnTo>
                    <a:pt x="409" y="348"/>
                  </a:lnTo>
                  <a:lnTo>
                    <a:pt x="413" y="176"/>
                  </a:lnTo>
                  <a:lnTo>
                    <a:pt x="417" y="60"/>
                  </a:lnTo>
                  <a:lnTo>
                    <a:pt x="421" y="36"/>
                  </a:lnTo>
                  <a:lnTo>
                    <a:pt x="425" y="84"/>
                  </a:lnTo>
                  <a:lnTo>
                    <a:pt x="429" y="156"/>
                  </a:lnTo>
                  <a:lnTo>
                    <a:pt x="433" y="256"/>
                  </a:lnTo>
                  <a:lnTo>
                    <a:pt x="437" y="404"/>
                  </a:lnTo>
                  <a:lnTo>
                    <a:pt x="441" y="572"/>
                  </a:lnTo>
                  <a:lnTo>
                    <a:pt x="445" y="676"/>
                  </a:lnTo>
                  <a:lnTo>
                    <a:pt x="449" y="684"/>
                  </a:lnTo>
                  <a:lnTo>
                    <a:pt x="453" y="620"/>
                  </a:lnTo>
                  <a:lnTo>
                    <a:pt x="457" y="568"/>
                  </a:lnTo>
                  <a:lnTo>
                    <a:pt x="461" y="548"/>
                  </a:lnTo>
                  <a:lnTo>
                    <a:pt x="465" y="532"/>
                  </a:lnTo>
                  <a:lnTo>
                    <a:pt x="469" y="468"/>
                  </a:lnTo>
                  <a:lnTo>
                    <a:pt x="473" y="364"/>
                  </a:lnTo>
                  <a:lnTo>
                    <a:pt x="477" y="280"/>
                  </a:lnTo>
                  <a:lnTo>
                    <a:pt x="481" y="232"/>
                  </a:lnTo>
                  <a:lnTo>
                    <a:pt x="485" y="220"/>
                  </a:lnTo>
                  <a:lnTo>
                    <a:pt x="489" y="208"/>
                  </a:lnTo>
                  <a:lnTo>
                    <a:pt x="493" y="188"/>
                  </a:lnTo>
                  <a:lnTo>
                    <a:pt x="497" y="212"/>
                  </a:lnTo>
                  <a:lnTo>
                    <a:pt x="501" y="308"/>
                  </a:lnTo>
                  <a:lnTo>
                    <a:pt x="505" y="440"/>
                  </a:lnTo>
                  <a:lnTo>
                    <a:pt x="509" y="536"/>
                  </a:lnTo>
                  <a:lnTo>
                    <a:pt x="513" y="552"/>
                  </a:lnTo>
                </a:path>
              </a:pathLst>
            </a:custGeom>
            <a:noFill/>
            <a:ln w="0">
              <a:solidFill>
                <a:srgbClr val="FF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016" name="Freeform 171"/>
            <p:cNvSpPr>
              <a:spLocks/>
            </p:cNvSpPr>
            <p:nvPr/>
          </p:nvSpPr>
          <p:spPr bwMode="auto">
            <a:xfrm>
              <a:off x="3494088" y="3814763"/>
              <a:ext cx="806450" cy="1257300"/>
            </a:xfrm>
            <a:custGeom>
              <a:avLst/>
              <a:gdLst>
                <a:gd name="T0" fmla="*/ 20161251 w 508"/>
                <a:gd name="T1" fmla="*/ 1118949427 h 792"/>
                <a:gd name="T2" fmla="*/ 50403125 w 508"/>
                <a:gd name="T3" fmla="*/ 1280239377 h 792"/>
                <a:gd name="T4" fmla="*/ 80645005 w 508"/>
                <a:gd name="T5" fmla="*/ 1723787137 h 792"/>
                <a:gd name="T6" fmla="*/ 110886898 w 508"/>
                <a:gd name="T7" fmla="*/ 836692014 h 792"/>
                <a:gd name="T8" fmla="*/ 141128766 w 508"/>
                <a:gd name="T9" fmla="*/ 665321243 h 792"/>
                <a:gd name="T10" fmla="*/ 171370633 w 508"/>
                <a:gd name="T11" fmla="*/ 1643141765 h 792"/>
                <a:gd name="T12" fmla="*/ 201612501 w 508"/>
                <a:gd name="T13" fmla="*/ 1562496790 h 792"/>
                <a:gd name="T14" fmla="*/ 231854419 w 508"/>
                <a:gd name="T15" fmla="*/ 1713706515 h 792"/>
                <a:gd name="T16" fmla="*/ 262096286 w 508"/>
                <a:gd name="T17" fmla="*/ 1451609949 h 792"/>
                <a:gd name="T18" fmla="*/ 292338154 w 508"/>
                <a:gd name="T19" fmla="*/ 1159271915 h 792"/>
                <a:gd name="T20" fmla="*/ 322580022 w 508"/>
                <a:gd name="T21" fmla="*/ 312499378 h 792"/>
                <a:gd name="T22" fmla="*/ 352821889 w 508"/>
                <a:gd name="T23" fmla="*/ 80645000 h 792"/>
                <a:gd name="T24" fmla="*/ 383063757 w 508"/>
                <a:gd name="T25" fmla="*/ 937498233 h 792"/>
                <a:gd name="T26" fmla="*/ 413305625 w 508"/>
                <a:gd name="T27" fmla="*/ 1239916890 h 792"/>
                <a:gd name="T28" fmla="*/ 443547592 w 508"/>
                <a:gd name="T29" fmla="*/ 1179433158 h 792"/>
                <a:gd name="T30" fmla="*/ 473789460 w 508"/>
                <a:gd name="T31" fmla="*/ 1260078133 h 792"/>
                <a:gd name="T32" fmla="*/ 504031327 w 508"/>
                <a:gd name="T33" fmla="*/ 1048385074 h 792"/>
                <a:gd name="T34" fmla="*/ 534273195 w 508"/>
                <a:gd name="T35" fmla="*/ 917336989 h 792"/>
                <a:gd name="T36" fmla="*/ 564515063 w 508"/>
                <a:gd name="T37" fmla="*/ 907256367 h 792"/>
                <a:gd name="T38" fmla="*/ 594756931 w 508"/>
                <a:gd name="T39" fmla="*/ 1118949427 h 792"/>
                <a:gd name="T40" fmla="*/ 624998798 w 508"/>
                <a:gd name="T41" fmla="*/ 1320561865 h 792"/>
                <a:gd name="T42" fmla="*/ 655240666 w 508"/>
                <a:gd name="T43" fmla="*/ 1340723109 h 792"/>
                <a:gd name="T44" fmla="*/ 685482534 w 508"/>
                <a:gd name="T45" fmla="*/ 1249997512 h 792"/>
                <a:gd name="T46" fmla="*/ 715724401 w 508"/>
                <a:gd name="T47" fmla="*/ 1723787137 h 792"/>
                <a:gd name="T48" fmla="*/ 745966269 w 508"/>
                <a:gd name="T49" fmla="*/ 1592738656 h 792"/>
                <a:gd name="T50" fmla="*/ 776208137 w 508"/>
                <a:gd name="T51" fmla="*/ 846772636 h 792"/>
                <a:gd name="T52" fmla="*/ 806450005 w 508"/>
                <a:gd name="T53" fmla="*/ 1300400621 h 792"/>
                <a:gd name="T54" fmla="*/ 836692071 w 508"/>
                <a:gd name="T55" fmla="*/ 1572577412 h 792"/>
                <a:gd name="T56" fmla="*/ 866933939 w 508"/>
                <a:gd name="T57" fmla="*/ 1915318953 h 792"/>
                <a:gd name="T58" fmla="*/ 897175806 w 508"/>
                <a:gd name="T59" fmla="*/ 1481851815 h 792"/>
                <a:gd name="T60" fmla="*/ 927417674 w 508"/>
                <a:gd name="T61" fmla="*/ 1108868805 h 792"/>
                <a:gd name="T62" fmla="*/ 957659542 w 508"/>
                <a:gd name="T63" fmla="*/ 786288706 h 792"/>
                <a:gd name="T64" fmla="*/ 987901409 w 508"/>
                <a:gd name="T65" fmla="*/ 1491932437 h 792"/>
                <a:gd name="T66" fmla="*/ 1018143277 w 508"/>
                <a:gd name="T67" fmla="*/ 1330642487 h 792"/>
                <a:gd name="T68" fmla="*/ 1048385145 w 508"/>
                <a:gd name="T69" fmla="*/ 1532254925 h 792"/>
                <a:gd name="T70" fmla="*/ 1078627013 w 508"/>
                <a:gd name="T71" fmla="*/ 1391126218 h 792"/>
                <a:gd name="T72" fmla="*/ 1108868880 w 508"/>
                <a:gd name="T73" fmla="*/ 917336989 h 792"/>
                <a:gd name="T74" fmla="*/ 1139110748 w 508"/>
                <a:gd name="T75" fmla="*/ 1008062586 h 792"/>
                <a:gd name="T76" fmla="*/ 1169352616 w 508"/>
                <a:gd name="T77" fmla="*/ 1169352536 h 792"/>
                <a:gd name="T78" fmla="*/ 1199594484 w 508"/>
                <a:gd name="T79" fmla="*/ 1995963928 h 792"/>
                <a:gd name="T80" fmla="*/ 1229836351 w 508"/>
                <a:gd name="T81" fmla="*/ 1602819278 h 792"/>
                <a:gd name="T82" fmla="*/ 1260078219 w 508"/>
                <a:gd name="T83" fmla="*/ 927417611 h 7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92"/>
                <a:gd name="T128" fmla="*/ 508 w 508"/>
                <a:gd name="T129" fmla="*/ 792 h 7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92">
                  <a:moveTo>
                    <a:pt x="0" y="504"/>
                  </a:moveTo>
                  <a:lnTo>
                    <a:pt x="4" y="472"/>
                  </a:lnTo>
                  <a:lnTo>
                    <a:pt x="8" y="444"/>
                  </a:lnTo>
                  <a:lnTo>
                    <a:pt x="12" y="436"/>
                  </a:lnTo>
                  <a:lnTo>
                    <a:pt x="16" y="456"/>
                  </a:lnTo>
                  <a:lnTo>
                    <a:pt x="20" y="508"/>
                  </a:lnTo>
                  <a:lnTo>
                    <a:pt x="24" y="588"/>
                  </a:lnTo>
                  <a:lnTo>
                    <a:pt x="28" y="660"/>
                  </a:lnTo>
                  <a:lnTo>
                    <a:pt x="32" y="684"/>
                  </a:lnTo>
                  <a:lnTo>
                    <a:pt x="36" y="624"/>
                  </a:lnTo>
                  <a:lnTo>
                    <a:pt x="40" y="492"/>
                  </a:lnTo>
                  <a:lnTo>
                    <a:pt x="44" y="332"/>
                  </a:lnTo>
                  <a:lnTo>
                    <a:pt x="48" y="200"/>
                  </a:lnTo>
                  <a:lnTo>
                    <a:pt x="52" y="168"/>
                  </a:lnTo>
                  <a:lnTo>
                    <a:pt x="56" y="264"/>
                  </a:lnTo>
                  <a:lnTo>
                    <a:pt x="60" y="436"/>
                  </a:lnTo>
                  <a:lnTo>
                    <a:pt x="64" y="588"/>
                  </a:lnTo>
                  <a:lnTo>
                    <a:pt x="68" y="652"/>
                  </a:lnTo>
                  <a:lnTo>
                    <a:pt x="72" y="636"/>
                  </a:lnTo>
                  <a:lnTo>
                    <a:pt x="76" y="612"/>
                  </a:lnTo>
                  <a:lnTo>
                    <a:pt x="80" y="620"/>
                  </a:lnTo>
                  <a:lnTo>
                    <a:pt x="84" y="668"/>
                  </a:lnTo>
                  <a:lnTo>
                    <a:pt x="88" y="704"/>
                  </a:lnTo>
                  <a:lnTo>
                    <a:pt x="92" y="680"/>
                  </a:lnTo>
                  <a:lnTo>
                    <a:pt x="96" y="616"/>
                  </a:lnTo>
                  <a:lnTo>
                    <a:pt x="100" y="568"/>
                  </a:lnTo>
                  <a:lnTo>
                    <a:pt x="104" y="576"/>
                  </a:lnTo>
                  <a:lnTo>
                    <a:pt x="108" y="596"/>
                  </a:lnTo>
                  <a:lnTo>
                    <a:pt x="112" y="556"/>
                  </a:lnTo>
                  <a:lnTo>
                    <a:pt x="116" y="460"/>
                  </a:lnTo>
                  <a:lnTo>
                    <a:pt x="120" y="340"/>
                  </a:lnTo>
                  <a:lnTo>
                    <a:pt x="124" y="228"/>
                  </a:lnTo>
                  <a:lnTo>
                    <a:pt x="128" y="124"/>
                  </a:lnTo>
                  <a:lnTo>
                    <a:pt x="132" y="40"/>
                  </a:lnTo>
                  <a:lnTo>
                    <a:pt x="136" y="0"/>
                  </a:lnTo>
                  <a:lnTo>
                    <a:pt x="140" y="32"/>
                  </a:lnTo>
                  <a:lnTo>
                    <a:pt x="144" y="116"/>
                  </a:lnTo>
                  <a:lnTo>
                    <a:pt x="148" y="236"/>
                  </a:lnTo>
                  <a:lnTo>
                    <a:pt x="152" y="372"/>
                  </a:lnTo>
                  <a:lnTo>
                    <a:pt x="156" y="476"/>
                  </a:lnTo>
                  <a:lnTo>
                    <a:pt x="160" y="508"/>
                  </a:lnTo>
                  <a:lnTo>
                    <a:pt x="164" y="492"/>
                  </a:lnTo>
                  <a:lnTo>
                    <a:pt x="168" y="460"/>
                  </a:lnTo>
                  <a:lnTo>
                    <a:pt x="172" y="448"/>
                  </a:lnTo>
                  <a:lnTo>
                    <a:pt x="176" y="468"/>
                  </a:lnTo>
                  <a:lnTo>
                    <a:pt x="180" y="500"/>
                  </a:lnTo>
                  <a:lnTo>
                    <a:pt x="184" y="516"/>
                  </a:lnTo>
                  <a:lnTo>
                    <a:pt x="188" y="500"/>
                  </a:lnTo>
                  <a:lnTo>
                    <a:pt x="192" y="468"/>
                  </a:lnTo>
                  <a:lnTo>
                    <a:pt x="196" y="444"/>
                  </a:lnTo>
                  <a:lnTo>
                    <a:pt x="200" y="416"/>
                  </a:lnTo>
                  <a:lnTo>
                    <a:pt x="204" y="384"/>
                  </a:lnTo>
                  <a:lnTo>
                    <a:pt x="208" y="364"/>
                  </a:lnTo>
                  <a:lnTo>
                    <a:pt x="212" y="364"/>
                  </a:lnTo>
                  <a:lnTo>
                    <a:pt x="216" y="376"/>
                  </a:lnTo>
                  <a:lnTo>
                    <a:pt x="220" y="376"/>
                  </a:lnTo>
                  <a:lnTo>
                    <a:pt x="224" y="360"/>
                  </a:lnTo>
                  <a:lnTo>
                    <a:pt x="228" y="360"/>
                  </a:lnTo>
                  <a:lnTo>
                    <a:pt x="232" y="396"/>
                  </a:lnTo>
                  <a:lnTo>
                    <a:pt x="236" y="444"/>
                  </a:lnTo>
                  <a:lnTo>
                    <a:pt x="240" y="476"/>
                  </a:lnTo>
                  <a:lnTo>
                    <a:pt x="244" y="492"/>
                  </a:lnTo>
                  <a:lnTo>
                    <a:pt x="248" y="524"/>
                  </a:lnTo>
                  <a:lnTo>
                    <a:pt x="252" y="560"/>
                  </a:lnTo>
                  <a:lnTo>
                    <a:pt x="256" y="568"/>
                  </a:lnTo>
                  <a:lnTo>
                    <a:pt x="260" y="532"/>
                  </a:lnTo>
                  <a:lnTo>
                    <a:pt x="264" y="488"/>
                  </a:lnTo>
                  <a:lnTo>
                    <a:pt x="268" y="480"/>
                  </a:lnTo>
                  <a:lnTo>
                    <a:pt x="272" y="496"/>
                  </a:lnTo>
                  <a:lnTo>
                    <a:pt x="276" y="544"/>
                  </a:lnTo>
                  <a:lnTo>
                    <a:pt x="280" y="612"/>
                  </a:lnTo>
                  <a:lnTo>
                    <a:pt x="284" y="684"/>
                  </a:lnTo>
                  <a:lnTo>
                    <a:pt x="288" y="724"/>
                  </a:lnTo>
                  <a:lnTo>
                    <a:pt x="292" y="712"/>
                  </a:lnTo>
                  <a:lnTo>
                    <a:pt x="296" y="632"/>
                  </a:lnTo>
                  <a:lnTo>
                    <a:pt x="300" y="516"/>
                  </a:lnTo>
                  <a:lnTo>
                    <a:pt x="304" y="400"/>
                  </a:lnTo>
                  <a:lnTo>
                    <a:pt x="308" y="336"/>
                  </a:lnTo>
                  <a:lnTo>
                    <a:pt x="312" y="360"/>
                  </a:lnTo>
                  <a:lnTo>
                    <a:pt x="316" y="436"/>
                  </a:lnTo>
                  <a:lnTo>
                    <a:pt x="320" y="516"/>
                  </a:lnTo>
                  <a:lnTo>
                    <a:pt x="324" y="560"/>
                  </a:lnTo>
                  <a:lnTo>
                    <a:pt x="328" y="588"/>
                  </a:lnTo>
                  <a:lnTo>
                    <a:pt x="332" y="624"/>
                  </a:lnTo>
                  <a:lnTo>
                    <a:pt x="336" y="680"/>
                  </a:lnTo>
                  <a:lnTo>
                    <a:pt x="340" y="736"/>
                  </a:lnTo>
                  <a:lnTo>
                    <a:pt x="344" y="760"/>
                  </a:lnTo>
                  <a:lnTo>
                    <a:pt x="348" y="716"/>
                  </a:lnTo>
                  <a:lnTo>
                    <a:pt x="352" y="640"/>
                  </a:lnTo>
                  <a:lnTo>
                    <a:pt x="356" y="588"/>
                  </a:lnTo>
                  <a:lnTo>
                    <a:pt x="360" y="572"/>
                  </a:lnTo>
                  <a:lnTo>
                    <a:pt x="364" y="536"/>
                  </a:lnTo>
                  <a:lnTo>
                    <a:pt x="368" y="440"/>
                  </a:lnTo>
                  <a:lnTo>
                    <a:pt x="372" y="312"/>
                  </a:lnTo>
                  <a:lnTo>
                    <a:pt x="376" y="252"/>
                  </a:lnTo>
                  <a:lnTo>
                    <a:pt x="380" y="312"/>
                  </a:lnTo>
                  <a:lnTo>
                    <a:pt x="384" y="444"/>
                  </a:lnTo>
                  <a:lnTo>
                    <a:pt x="388" y="556"/>
                  </a:lnTo>
                  <a:lnTo>
                    <a:pt x="392" y="592"/>
                  </a:lnTo>
                  <a:lnTo>
                    <a:pt x="396" y="572"/>
                  </a:lnTo>
                  <a:lnTo>
                    <a:pt x="400" y="540"/>
                  </a:lnTo>
                  <a:lnTo>
                    <a:pt x="404" y="528"/>
                  </a:lnTo>
                  <a:lnTo>
                    <a:pt x="408" y="528"/>
                  </a:lnTo>
                  <a:lnTo>
                    <a:pt x="412" y="556"/>
                  </a:lnTo>
                  <a:lnTo>
                    <a:pt x="416" y="608"/>
                  </a:lnTo>
                  <a:lnTo>
                    <a:pt x="420" y="652"/>
                  </a:lnTo>
                  <a:lnTo>
                    <a:pt x="424" y="640"/>
                  </a:lnTo>
                  <a:lnTo>
                    <a:pt x="428" y="552"/>
                  </a:lnTo>
                  <a:lnTo>
                    <a:pt x="432" y="436"/>
                  </a:lnTo>
                  <a:lnTo>
                    <a:pt x="436" y="360"/>
                  </a:lnTo>
                  <a:lnTo>
                    <a:pt x="440" y="364"/>
                  </a:lnTo>
                  <a:lnTo>
                    <a:pt x="444" y="404"/>
                  </a:lnTo>
                  <a:lnTo>
                    <a:pt x="448" y="420"/>
                  </a:lnTo>
                  <a:lnTo>
                    <a:pt x="452" y="400"/>
                  </a:lnTo>
                  <a:lnTo>
                    <a:pt x="456" y="376"/>
                  </a:lnTo>
                  <a:lnTo>
                    <a:pt x="460" y="388"/>
                  </a:lnTo>
                  <a:lnTo>
                    <a:pt x="464" y="464"/>
                  </a:lnTo>
                  <a:lnTo>
                    <a:pt x="468" y="596"/>
                  </a:lnTo>
                  <a:lnTo>
                    <a:pt x="472" y="728"/>
                  </a:lnTo>
                  <a:lnTo>
                    <a:pt x="476" y="792"/>
                  </a:lnTo>
                  <a:lnTo>
                    <a:pt x="480" y="772"/>
                  </a:lnTo>
                  <a:lnTo>
                    <a:pt x="484" y="704"/>
                  </a:lnTo>
                  <a:lnTo>
                    <a:pt x="488" y="636"/>
                  </a:lnTo>
                  <a:lnTo>
                    <a:pt x="492" y="560"/>
                  </a:lnTo>
                  <a:lnTo>
                    <a:pt x="496" y="464"/>
                  </a:lnTo>
                  <a:lnTo>
                    <a:pt x="500" y="368"/>
                  </a:lnTo>
                  <a:lnTo>
                    <a:pt x="504" y="308"/>
                  </a:lnTo>
                  <a:lnTo>
                    <a:pt x="508" y="296"/>
                  </a:lnTo>
                </a:path>
              </a:pathLst>
            </a:custGeom>
            <a:noFill/>
            <a:ln w="0">
              <a:solidFill>
                <a:srgbClr val="FF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017" name="Line 172"/>
            <p:cNvSpPr>
              <a:spLocks noChangeShapeType="1"/>
            </p:cNvSpPr>
            <p:nvPr/>
          </p:nvSpPr>
          <p:spPr bwMode="auto">
            <a:xfrm>
              <a:off x="4300538" y="4284663"/>
              <a:ext cx="12700" cy="6350"/>
            </a:xfrm>
            <a:prstGeom prst="line">
              <a:avLst/>
            </a:prstGeom>
            <a:noFill/>
            <a:ln w="0">
              <a:solidFill>
                <a:srgbClr val="FF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018" name="Freeform 173"/>
            <p:cNvSpPr>
              <a:spLocks/>
            </p:cNvSpPr>
            <p:nvPr/>
          </p:nvSpPr>
          <p:spPr bwMode="auto">
            <a:xfrm>
              <a:off x="2679700" y="4005263"/>
              <a:ext cx="814388" cy="895350"/>
            </a:xfrm>
            <a:custGeom>
              <a:avLst/>
              <a:gdLst>
                <a:gd name="T0" fmla="*/ 30241892 w 513"/>
                <a:gd name="T1" fmla="*/ 504031230 h 564"/>
                <a:gd name="T2" fmla="*/ 60483783 w 513"/>
                <a:gd name="T3" fmla="*/ 463708748 h 564"/>
                <a:gd name="T4" fmla="*/ 90725662 w 513"/>
                <a:gd name="T5" fmla="*/ 594756816 h 564"/>
                <a:gd name="T6" fmla="*/ 120967566 w 513"/>
                <a:gd name="T7" fmla="*/ 1028223702 h 564"/>
                <a:gd name="T8" fmla="*/ 151209445 w 513"/>
                <a:gd name="T9" fmla="*/ 957659357 h 564"/>
                <a:gd name="T10" fmla="*/ 181451325 w 513"/>
                <a:gd name="T11" fmla="*/ 826611091 h 564"/>
                <a:gd name="T12" fmla="*/ 211693253 w 513"/>
                <a:gd name="T13" fmla="*/ 1048384943 h 564"/>
                <a:gd name="T14" fmla="*/ 241935133 w 513"/>
                <a:gd name="T15" fmla="*/ 1018143081 h 564"/>
                <a:gd name="T16" fmla="*/ 272177012 w 513"/>
                <a:gd name="T17" fmla="*/ 705643643 h 564"/>
                <a:gd name="T18" fmla="*/ 302418891 w 513"/>
                <a:gd name="T19" fmla="*/ 967739978 h 564"/>
                <a:gd name="T20" fmla="*/ 335181720 w 513"/>
                <a:gd name="T21" fmla="*/ 806449849 h 564"/>
                <a:gd name="T22" fmla="*/ 365423600 w 513"/>
                <a:gd name="T23" fmla="*/ 1179433011 h 564"/>
                <a:gd name="T24" fmla="*/ 395665479 w 513"/>
                <a:gd name="T25" fmla="*/ 907256254 h 564"/>
                <a:gd name="T26" fmla="*/ 425907457 w 513"/>
                <a:gd name="T27" fmla="*/ 887095013 h 564"/>
                <a:gd name="T28" fmla="*/ 456149336 w 513"/>
                <a:gd name="T29" fmla="*/ 1350803562 h 564"/>
                <a:gd name="T30" fmla="*/ 486391216 w 513"/>
                <a:gd name="T31" fmla="*/ 1330642321 h 564"/>
                <a:gd name="T32" fmla="*/ 516633095 w 513"/>
                <a:gd name="T33" fmla="*/ 826611091 h 564"/>
                <a:gd name="T34" fmla="*/ 546874974 w 513"/>
                <a:gd name="T35" fmla="*/ 766127367 h 564"/>
                <a:gd name="T36" fmla="*/ 577116853 w 513"/>
                <a:gd name="T37" fmla="*/ 725804884 h 564"/>
                <a:gd name="T38" fmla="*/ 607358732 w 513"/>
                <a:gd name="T39" fmla="*/ 776207987 h 564"/>
                <a:gd name="T40" fmla="*/ 637600611 w 513"/>
                <a:gd name="T41" fmla="*/ 1108868667 h 564"/>
                <a:gd name="T42" fmla="*/ 667842491 w 513"/>
                <a:gd name="T43" fmla="*/ 1139110529 h 564"/>
                <a:gd name="T44" fmla="*/ 698084370 w 513"/>
                <a:gd name="T45" fmla="*/ 231854374 h 564"/>
                <a:gd name="T46" fmla="*/ 728326249 w 513"/>
                <a:gd name="T47" fmla="*/ 90725611 h 564"/>
                <a:gd name="T48" fmla="*/ 758568128 w 513"/>
                <a:gd name="T49" fmla="*/ 554434333 h 564"/>
                <a:gd name="T50" fmla="*/ 788810007 w 513"/>
                <a:gd name="T51" fmla="*/ 1350803562 h 564"/>
                <a:gd name="T52" fmla="*/ 819051887 w 513"/>
                <a:gd name="T53" fmla="*/ 1199594253 h 564"/>
                <a:gd name="T54" fmla="*/ 849293964 w 513"/>
                <a:gd name="T55" fmla="*/ 1028223702 h 564"/>
                <a:gd name="T56" fmla="*/ 879535843 w 513"/>
                <a:gd name="T57" fmla="*/ 826611091 h 564"/>
                <a:gd name="T58" fmla="*/ 909777722 w 513"/>
                <a:gd name="T59" fmla="*/ 826611091 h 564"/>
                <a:gd name="T60" fmla="*/ 940019602 w 513"/>
                <a:gd name="T61" fmla="*/ 554434333 h 564"/>
                <a:gd name="T62" fmla="*/ 970261481 w 513"/>
                <a:gd name="T63" fmla="*/ 282257477 h 564"/>
                <a:gd name="T64" fmla="*/ 1000503360 w 513"/>
                <a:gd name="T65" fmla="*/ 383063683 h 564"/>
                <a:gd name="T66" fmla="*/ 1030745239 w 513"/>
                <a:gd name="T67" fmla="*/ 292338098 h 564"/>
                <a:gd name="T68" fmla="*/ 1060987118 w 513"/>
                <a:gd name="T69" fmla="*/ 725804884 h 564"/>
                <a:gd name="T70" fmla="*/ 1091228998 w 513"/>
                <a:gd name="T71" fmla="*/ 856853151 h 564"/>
                <a:gd name="T72" fmla="*/ 1121470877 w 513"/>
                <a:gd name="T73" fmla="*/ 443547506 h 564"/>
                <a:gd name="T74" fmla="*/ 1151712756 w 513"/>
                <a:gd name="T75" fmla="*/ 1048384943 h 564"/>
                <a:gd name="T76" fmla="*/ 1181954635 w 513"/>
                <a:gd name="T77" fmla="*/ 1149191149 h 564"/>
                <a:gd name="T78" fmla="*/ 1212196514 w 513"/>
                <a:gd name="T79" fmla="*/ 1038304322 h 564"/>
                <a:gd name="T80" fmla="*/ 1242438393 w 513"/>
                <a:gd name="T81" fmla="*/ 826611091 h 564"/>
                <a:gd name="T82" fmla="*/ 1272680273 w 513"/>
                <a:gd name="T83" fmla="*/ 614918057 h 5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564"/>
                <a:gd name="T128" fmla="*/ 513 w 513"/>
                <a:gd name="T129" fmla="*/ 564 h 5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564">
                  <a:moveTo>
                    <a:pt x="0" y="368"/>
                  </a:moveTo>
                  <a:lnTo>
                    <a:pt x="8" y="296"/>
                  </a:lnTo>
                  <a:lnTo>
                    <a:pt x="12" y="200"/>
                  </a:lnTo>
                  <a:lnTo>
                    <a:pt x="16" y="128"/>
                  </a:lnTo>
                  <a:lnTo>
                    <a:pt x="20" y="128"/>
                  </a:lnTo>
                  <a:lnTo>
                    <a:pt x="24" y="184"/>
                  </a:lnTo>
                  <a:lnTo>
                    <a:pt x="28" y="248"/>
                  </a:lnTo>
                  <a:lnTo>
                    <a:pt x="32" y="268"/>
                  </a:lnTo>
                  <a:lnTo>
                    <a:pt x="36" y="236"/>
                  </a:lnTo>
                  <a:lnTo>
                    <a:pt x="40" y="220"/>
                  </a:lnTo>
                  <a:lnTo>
                    <a:pt x="44" y="280"/>
                  </a:lnTo>
                  <a:lnTo>
                    <a:pt x="48" y="408"/>
                  </a:lnTo>
                  <a:lnTo>
                    <a:pt x="52" y="504"/>
                  </a:lnTo>
                  <a:lnTo>
                    <a:pt x="56" y="492"/>
                  </a:lnTo>
                  <a:lnTo>
                    <a:pt x="60" y="380"/>
                  </a:lnTo>
                  <a:lnTo>
                    <a:pt x="64" y="280"/>
                  </a:lnTo>
                  <a:lnTo>
                    <a:pt x="68" y="268"/>
                  </a:lnTo>
                  <a:lnTo>
                    <a:pt x="72" y="328"/>
                  </a:lnTo>
                  <a:lnTo>
                    <a:pt x="76" y="392"/>
                  </a:lnTo>
                  <a:lnTo>
                    <a:pt x="80" y="416"/>
                  </a:lnTo>
                  <a:lnTo>
                    <a:pt x="84" y="416"/>
                  </a:lnTo>
                  <a:lnTo>
                    <a:pt x="88" y="432"/>
                  </a:lnTo>
                  <a:lnTo>
                    <a:pt x="92" y="440"/>
                  </a:lnTo>
                  <a:lnTo>
                    <a:pt x="96" y="404"/>
                  </a:lnTo>
                  <a:lnTo>
                    <a:pt x="100" y="336"/>
                  </a:lnTo>
                  <a:lnTo>
                    <a:pt x="104" y="288"/>
                  </a:lnTo>
                  <a:lnTo>
                    <a:pt x="108" y="280"/>
                  </a:lnTo>
                  <a:lnTo>
                    <a:pt x="112" y="304"/>
                  </a:lnTo>
                  <a:lnTo>
                    <a:pt x="116" y="344"/>
                  </a:lnTo>
                  <a:lnTo>
                    <a:pt x="120" y="384"/>
                  </a:lnTo>
                  <a:lnTo>
                    <a:pt x="125" y="384"/>
                  </a:lnTo>
                  <a:lnTo>
                    <a:pt x="129" y="348"/>
                  </a:lnTo>
                  <a:lnTo>
                    <a:pt x="133" y="320"/>
                  </a:lnTo>
                  <a:lnTo>
                    <a:pt x="137" y="336"/>
                  </a:lnTo>
                  <a:lnTo>
                    <a:pt x="141" y="404"/>
                  </a:lnTo>
                  <a:lnTo>
                    <a:pt x="145" y="468"/>
                  </a:lnTo>
                  <a:lnTo>
                    <a:pt x="149" y="488"/>
                  </a:lnTo>
                  <a:lnTo>
                    <a:pt x="153" y="440"/>
                  </a:lnTo>
                  <a:lnTo>
                    <a:pt x="157" y="360"/>
                  </a:lnTo>
                  <a:lnTo>
                    <a:pt x="161" y="300"/>
                  </a:lnTo>
                  <a:lnTo>
                    <a:pt x="165" y="296"/>
                  </a:lnTo>
                  <a:lnTo>
                    <a:pt x="169" y="352"/>
                  </a:lnTo>
                  <a:lnTo>
                    <a:pt x="173" y="432"/>
                  </a:lnTo>
                  <a:lnTo>
                    <a:pt x="177" y="504"/>
                  </a:lnTo>
                  <a:lnTo>
                    <a:pt x="181" y="536"/>
                  </a:lnTo>
                  <a:lnTo>
                    <a:pt x="185" y="544"/>
                  </a:lnTo>
                  <a:lnTo>
                    <a:pt x="189" y="540"/>
                  </a:lnTo>
                  <a:lnTo>
                    <a:pt x="193" y="528"/>
                  </a:lnTo>
                  <a:lnTo>
                    <a:pt x="197" y="484"/>
                  </a:lnTo>
                  <a:lnTo>
                    <a:pt x="201" y="404"/>
                  </a:lnTo>
                  <a:lnTo>
                    <a:pt x="205" y="328"/>
                  </a:lnTo>
                  <a:lnTo>
                    <a:pt x="209" y="292"/>
                  </a:lnTo>
                  <a:lnTo>
                    <a:pt x="213" y="292"/>
                  </a:lnTo>
                  <a:lnTo>
                    <a:pt x="217" y="304"/>
                  </a:lnTo>
                  <a:lnTo>
                    <a:pt x="221" y="300"/>
                  </a:lnTo>
                  <a:lnTo>
                    <a:pt x="225" y="288"/>
                  </a:lnTo>
                  <a:lnTo>
                    <a:pt x="229" y="288"/>
                  </a:lnTo>
                  <a:lnTo>
                    <a:pt x="233" y="296"/>
                  </a:lnTo>
                  <a:lnTo>
                    <a:pt x="237" y="296"/>
                  </a:lnTo>
                  <a:lnTo>
                    <a:pt x="241" y="308"/>
                  </a:lnTo>
                  <a:lnTo>
                    <a:pt x="245" y="348"/>
                  </a:lnTo>
                  <a:lnTo>
                    <a:pt x="249" y="400"/>
                  </a:lnTo>
                  <a:lnTo>
                    <a:pt x="253" y="440"/>
                  </a:lnTo>
                  <a:lnTo>
                    <a:pt x="257" y="456"/>
                  </a:lnTo>
                  <a:lnTo>
                    <a:pt x="261" y="468"/>
                  </a:lnTo>
                  <a:lnTo>
                    <a:pt x="265" y="452"/>
                  </a:lnTo>
                  <a:lnTo>
                    <a:pt x="269" y="372"/>
                  </a:lnTo>
                  <a:lnTo>
                    <a:pt x="273" y="236"/>
                  </a:lnTo>
                  <a:lnTo>
                    <a:pt x="277" y="92"/>
                  </a:lnTo>
                  <a:lnTo>
                    <a:pt x="281" y="8"/>
                  </a:lnTo>
                  <a:lnTo>
                    <a:pt x="285" y="0"/>
                  </a:lnTo>
                  <a:lnTo>
                    <a:pt x="289" y="36"/>
                  </a:lnTo>
                  <a:lnTo>
                    <a:pt x="293" y="80"/>
                  </a:lnTo>
                  <a:lnTo>
                    <a:pt x="297" y="136"/>
                  </a:lnTo>
                  <a:lnTo>
                    <a:pt x="301" y="220"/>
                  </a:lnTo>
                  <a:lnTo>
                    <a:pt x="305" y="324"/>
                  </a:lnTo>
                  <a:lnTo>
                    <a:pt x="309" y="440"/>
                  </a:lnTo>
                  <a:lnTo>
                    <a:pt x="313" y="536"/>
                  </a:lnTo>
                  <a:lnTo>
                    <a:pt x="317" y="564"/>
                  </a:lnTo>
                  <a:lnTo>
                    <a:pt x="321" y="528"/>
                  </a:lnTo>
                  <a:lnTo>
                    <a:pt x="325" y="476"/>
                  </a:lnTo>
                  <a:lnTo>
                    <a:pt x="329" y="444"/>
                  </a:lnTo>
                  <a:lnTo>
                    <a:pt x="333" y="424"/>
                  </a:lnTo>
                  <a:lnTo>
                    <a:pt x="337" y="408"/>
                  </a:lnTo>
                  <a:lnTo>
                    <a:pt x="341" y="388"/>
                  </a:lnTo>
                  <a:lnTo>
                    <a:pt x="345" y="364"/>
                  </a:lnTo>
                  <a:lnTo>
                    <a:pt x="349" y="328"/>
                  </a:lnTo>
                  <a:lnTo>
                    <a:pt x="353" y="296"/>
                  </a:lnTo>
                  <a:lnTo>
                    <a:pt x="357" y="296"/>
                  </a:lnTo>
                  <a:lnTo>
                    <a:pt x="361" y="328"/>
                  </a:lnTo>
                  <a:lnTo>
                    <a:pt x="365" y="336"/>
                  </a:lnTo>
                  <a:lnTo>
                    <a:pt x="369" y="296"/>
                  </a:lnTo>
                  <a:lnTo>
                    <a:pt x="373" y="220"/>
                  </a:lnTo>
                  <a:lnTo>
                    <a:pt x="377" y="156"/>
                  </a:lnTo>
                  <a:lnTo>
                    <a:pt x="381" y="128"/>
                  </a:lnTo>
                  <a:lnTo>
                    <a:pt x="385" y="112"/>
                  </a:lnTo>
                  <a:lnTo>
                    <a:pt x="389" y="108"/>
                  </a:lnTo>
                  <a:lnTo>
                    <a:pt x="393" y="120"/>
                  </a:lnTo>
                  <a:lnTo>
                    <a:pt x="397" y="152"/>
                  </a:lnTo>
                  <a:lnTo>
                    <a:pt x="401" y="172"/>
                  </a:lnTo>
                  <a:lnTo>
                    <a:pt x="405" y="156"/>
                  </a:lnTo>
                  <a:lnTo>
                    <a:pt x="409" y="116"/>
                  </a:lnTo>
                  <a:lnTo>
                    <a:pt x="413" y="108"/>
                  </a:lnTo>
                  <a:lnTo>
                    <a:pt x="417" y="172"/>
                  </a:lnTo>
                  <a:lnTo>
                    <a:pt x="421" y="288"/>
                  </a:lnTo>
                  <a:lnTo>
                    <a:pt x="425" y="376"/>
                  </a:lnTo>
                  <a:lnTo>
                    <a:pt x="429" y="396"/>
                  </a:lnTo>
                  <a:lnTo>
                    <a:pt x="433" y="340"/>
                  </a:lnTo>
                  <a:lnTo>
                    <a:pt x="437" y="256"/>
                  </a:lnTo>
                  <a:lnTo>
                    <a:pt x="441" y="192"/>
                  </a:lnTo>
                  <a:lnTo>
                    <a:pt x="445" y="176"/>
                  </a:lnTo>
                  <a:lnTo>
                    <a:pt x="449" y="212"/>
                  </a:lnTo>
                  <a:lnTo>
                    <a:pt x="453" y="304"/>
                  </a:lnTo>
                  <a:lnTo>
                    <a:pt x="457" y="416"/>
                  </a:lnTo>
                  <a:lnTo>
                    <a:pt x="461" y="488"/>
                  </a:lnTo>
                  <a:lnTo>
                    <a:pt x="465" y="492"/>
                  </a:lnTo>
                  <a:lnTo>
                    <a:pt x="469" y="456"/>
                  </a:lnTo>
                  <a:lnTo>
                    <a:pt x="473" y="420"/>
                  </a:lnTo>
                  <a:lnTo>
                    <a:pt x="477" y="408"/>
                  </a:lnTo>
                  <a:lnTo>
                    <a:pt x="481" y="412"/>
                  </a:lnTo>
                  <a:lnTo>
                    <a:pt x="485" y="412"/>
                  </a:lnTo>
                  <a:lnTo>
                    <a:pt x="489" y="396"/>
                  </a:lnTo>
                  <a:lnTo>
                    <a:pt x="493" y="328"/>
                  </a:lnTo>
                  <a:lnTo>
                    <a:pt x="497" y="224"/>
                  </a:lnTo>
                  <a:lnTo>
                    <a:pt x="501" y="176"/>
                  </a:lnTo>
                  <a:lnTo>
                    <a:pt x="505" y="244"/>
                  </a:lnTo>
                  <a:lnTo>
                    <a:pt x="509" y="360"/>
                  </a:lnTo>
                  <a:lnTo>
                    <a:pt x="513" y="432"/>
                  </a:lnTo>
                </a:path>
              </a:pathLst>
            </a:custGeom>
            <a:noFill/>
            <a:ln w="0">
              <a:solidFill>
                <a:srgbClr val="0000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019" name="Freeform 174"/>
            <p:cNvSpPr>
              <a:spLocks/>
            </p:cNvSpPr>
            <p:nvPr/>
          </p:nvSpPr>
          <p:spPr bwMode="auto">
            <a:xfrm>
              <a:off x="3494088" y="4138613"/>
              <a:ext cx="806450" cy="1003300"/>
            </a:xfrm>
            <a:custGeom>
              <a:avLst/>
              <a:gdLst>
                <a:gd name="T0" fmla="*/ 20161251 w 508"/>
                <a:gd name="T1" fmla="*/ 947578781 h 632"/>
                <a:gd name="T2" fmla="*/ 50403125 w 508"/>
                <a:gd name="T3" fmla="*/ 957659402 h 632"/>
                <a:gd name="T4" fmla="*/ 80645005 w 508"/>
                <a:gd name="T5" fmla="*/ 554434359 h 632"/>
                <a:gd name="T6" fmla="*/ 110886898 w 508"/>
                <a:gd name="T7" fmla="*/ 332660596 h 632"/>
                <a:gd name="T8" fmla="*/ 141128766 w 508"/>
                <a:gd name="T9" fmla="*/ 816530508 h 632"/>
                <a:gd name="T10" fmla="*/ 171370633 w 508"/>
                <a:gd name="T11" fmla="*/ 554434359 h 632"/>
                <a:gd name="T12" fmla="*/ 201612501 w 508"/>
                <a:gd name="T13" fmla="*/ 1068546234 h 632"/>
                <a:gd name="T14" fmla="*/ 231854419 w 508"/>
                <a:gd name="T15" fmla="*/ 1068546234 h 632"/>
                <a:gd name="T16" fmla="*/ 262096286 w 508"/>
                <a:gd name="T17" fmla="*/ 1018143129 h 632"/>
                <a:gd name="T18" fmla="*/ 292338154 w 508"/>
                <a:gd name="T19" fmla="*/ 493950633 h 632"/>
                <a:gd name="T20" fmla="*/ 322580022 w 508"/>
                <a:gd name="T21" fmla="*/ 1360884246 h 632"/>
                <a:gd name="T22" fmla="*/ 352821889 w 508"/>
                <a:gd name="T23" fmla="*/ 1199594308 h 632"/>
                <a:gd name="T24" fmla="*/ 383063757 w 508"/>
                <a:gd name="T25" fmla="*/ 1320561762 h 632"/>
                <a:gd name="T26" fmla="*/ 413305625 w 508"/>
                <a:gd name="T27" fmla="*/ 413305565 h 632"/>
                <a:gd name="T28" fmla="*/ 443547592 w 508"/>
                <a:gd name="T29" fmla="*/ 493950633 h 632"/>
                <a:gd name="T30" fmla="*/ 473789460 w 508"/>
                <a:gd name="T31" fmla="*/ 614918086 h 632"/>
                <a:gd name="T32" fmla="*/ 504031327 w 508"/>
                <a:gd name="T33" fmla="*/ 715724297 h 632"/>
                <a:gd name="T34" fmla="*/ 534273195 w 508"/>
                <a:gd name="T35" fmla="*/ 987901265 h 632"/>
                <a:gd name="T36" fmla="*/ 564515063 w 508"/>
                <a:gd name="T37" fmla="*/ 1048384992 h 632"/>
                <a:gd name="T38" fmla="*/ 594756931 w 508"/>
                <a:gd name="T39" fmla="*/ 221773764 h 632"/>
                <a:gd name="T40" fmla="*/ 624998798 w 508"/>
                <a:gd name="T41" fmla="*/ 756046781 h 632"/>
                <a:gd name="T42" fmla="*/ 655240666 w 508"/>
                <a:gd name="T43" fmla="*/ 1139110582 h 632"/>
                <a:gd name="T44" fmla="*/ 685482534 w 508"/>
                <a:gd name="T45" fmla="*/ 604837465 h 632"/>
                <a:gd name="T46" fmla="*/ 715724401 w 508"/>
                <a:gd name="T47" fmla="*/ 272176869 h 632"/>
                <a:gd name="T48" fmla="*/ 745966269 w 508"/>
                <a:gd name="T49" fmla="*/ 866933812 h 632"/>
                <a:gd name="T50" fmla="*/ 776208137 w 508"/>
                <a:gd name="T51" fmla="*/ 1592738532 h 632"/>
                <a:gd name="T52" fmla="*/ 806450005 w 508"/>
                <a:gd name="T53" fmla="*/ 524192496 h 632"/>
                <a:gd name="T54" fmla="*/ 836692071 w 508"/>
                <a:gd name="T55" fmla="*/ 473789390 h 632"/>
                <a:gd name="T56" fmla="*/ 866933939 w 508"/>
                <a:gd name="T57" fmla="*/ 776208024 h 632"/>
                <a:gd name="T58" fmla="*/ 897175806 w 508"/>
                <a:gd name="T59" fmla="*/ 836691949 h 632"/>
                <a:gd name="T60" fmla="*/ 927417674 w 508"/>
                <a:gd name="T61" fmla="*/ 282257490 h 632"/>
                <a:gd name="T62" fmla="*/ 957659542 w 508"/>
                <a:gd name="T63" fmla="*/ 90725615 h 632"/>
                <a:gd name="T64" fmla="*/ 987901409 w 508"/>
                <a:gd name="T65" fmla="*/ 745966160 h 632"/>
                <a:gd name="T66" fmla="*/ 1018143277 w 508"/>
                <a:gd name="T67" fmla="*/ 927417539 h 632"/>
                <a:gd name="T68" fmla="*/ 1048385145 w 508"/>
                <a:gd name="T69" fmla="*/ 756046781 h 632"/>
                <a:gd name="T70" fmla="*/ 1078627013 w 508"/>
                <a:gd name="T71" fmla="*/ 413305565 h 632"/>
                <a:gd name="T72" fmla="*/ 1108868880 w 508"/>
                <a:gd name="T73" fmla="*/ 423386285 h 632"/>
                <a:gd name="T74" fmla="*/ 1139110748 w 508"/>
                <a:gd name="T75" fmla="*/ 927417539 h 632"/>
                <a:gd name="T76" fmla="*/ 1169352616 w 508"/>
                <a:gd name="T77" fmla="*/ 514111875 h 632"/>
                <a:gd name="T78" fmla="*/ 1199594484 w 508"/>
                <a:gd name="T79" fmla="*/ 675401813 h 632"/>
                <a:gd name="T80" fmla="*/ 1229836351 w 508"/>
                <a:gd name="T81" fmla="*/ 504031254 h 632"/>
                <a:gd name="T82" fmla="*/ 1260078219 w 508"/>
                <a:gd name="T83" fmla="*/ 604837465 h 6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632"/>
                <a:gd name="T128" fmla="*/ 508 w 508"/>
                <a:gd name="T129" fmla="*/ 632 h 6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632">
                  <a:moveTo>
                    <a:pt x="0" y="348"/>
                  </a:moveTo>
                  <a:lnTo>
                    <a:pt x="4" y="364"/>
                  </a:lnTo>
                  <a:lnTo>
                    <a:pt x="8" y="376"/>
                  </a:lnTo>
                  <a:lnTo>
                    <a:pt x="12" y="396"/>
                  </a:lnTo>
                  <a:lnTo>
                    <a:pt x="16" y="400"/>
                  </a:lnTo>
                  <a:lnTo>
                    <a:pt x="20" y="380"/>
                  </a:lnTo>
                  <a:lnTo>
                    <a:pt x="24" y="344"/>
                  </a:lnTo>
                  <a:lnTo>
                    <a:pt x="28" y="292"/>
                  </a:lnTo>
                  <a:lnTo>
                    <a:pt x="32" y="220"/>
                  </a:lnTo>
                  <a:lnTo>
                    <a:pt x="36" y="148"/>
                  </a:lnTo>
                  <a:lnTo>
                    <a:pt x="40" y="112"/>
                  </a:lnTo>
                  <a:lnTo>
                    <a:pt x="44" y="132"/>
                  </a:lnTo>
                  <a:lnTo>
                    <a:pt x="48" y="200"/>
                  </a:lnTo>
                  <a:lnTo>
                    <a:pt x="52" y="276"/>
                  </a:lnTo>
                  <a:lnTo>
                    <a:pt x="56" y="324"/>
                  </a:lnTo>
                  <a:lnTo>
                    <a:pt x="60" y="320"/>
                  </a:lnTo>
                  <a:lnTo>
                    <a:pt x="64" y="268"/>
                  </a:lnTo>
                  <a:lnTo>
                    <a:pt x="68" y="220"/>
                  </a:lnTo>
                  <a:lnTo>
                    <a:pt x="72" y="244"/>
                  </a:lnTo>
                  <a:lnTo>
                    <a:pt x="76" y="336"/>
                  </a:lnTo>
                  <a:lnTo>
                    <a:pt x="80" y="424"/>
                  </a:lnTo>
                  <a:lnTo>
                    <a:pt x="84" y="464"/>
                  </a:lnTo>
                  <a:lnTo>
                    <a:pt x="88" y="448"/>
                  </a:lnTo>
                  <a:lnTo>
                    <a:pt x="92" y="424"/>
                  </a:lnTo>
                  <a:lnTo>
                    <a:pt x="96" y="436"/>
                  </a:lnTo>
                  <a:lnTo>
                    <a:pt x="100" y="448"/>
                  </a:lnTo>
                  <a:lnTo>
                    <a:pt x="104" y="404"/>
                  </a:lnTo>
                  <a:lnTo>
                    <a:pt x="108" y="296"/>
                  </a:lnTo>
                  <a:lnTo>
                    <a:pt x="112" y="200"/>
                  </a:lnTo>
                  <a:lnTo>
                    <a:pt x="116" y="196"/>
                  </a:lnTo>
                  <a:lnTo>
                    <a:pt x="120" y="296"/>
                  </a:lnTo>
                  <a:lnTo>
                    <a:pt x="124" y="440"/>
                  </a:lnTo>
                  <a:lnTo>
                    <a:pt x="128" y="540"/>
                  </a:lnTo>
                  <a:lnTo>
                    <a:pt x="132" y="544"/>
                  </a:lnTo>
                  <a:lnTo>
                    <a:pt x="136" y="496"/>
                  </a:lnTo>
                  <a:lnTo>
                    <a:pt x="140" y="476"/>
                  </a:lnTo>
                  <a:lnTo>
                    <a:pt x="144" y="512"/>
                  </a:lnTo>
                  <a:lnTo>
                    <a:pt x="148" y="552"/>
                  </a:lnTo>
                  <a:lnTo>
                    <a:pt x="152" y="524"/>
                  </a:lnTo>
                  <a:lnTo>
                    <a:pt x="156" y="416"/>
                  </a:lnTo>
                  <a:lnTo>
                    <a:pt x="160" y="268"/>
                  </a:lnTo>
                  <a:lnTo>
                    <a:pt x="164" y="164"/>
                  </a:lnTo>
                  <a:lnTo>
                    <a:pt x="168" y="132"/>
                  </a:lnTo>
                  <a:lnTo>
                    <a:pt x="172" y="160"/>
                  </a:lnTo>
                  <a:lnTo>
                    <a:pt x="176" y="196"/>
                  </a:lnTo>
                  <a:lnTo>
                    <a:pt x="180" y="220"/>
                  </a:lnTo>
                  <a:lnTo>
                    <a:pt x="184" y="232"/>
                  </a:lnTo>
                  <a:lnTo>
                    <a:pt x="188" y="244"/>
                  </a:lnTo>
                  <a:lnTo>
                    <a:pt x="192" y="252"/>
                  </a:lnTo>
                  <a:lnTo>
                    <a:pt x="196" y="268"/>
                  </a:lnTo>
                  <a:lnTo>
                    <a:pt x="200" y="284"/>
                  </a:lnTo>
                  <a:lnTo>
                    <a:pt x="204" y="304"/>
                  </a:lnTo>
                  <a:lnTo>
                    <a:pt x="208" y="336"/>
                  </a:lnTo>
                  <a:lnTo>
                    <a:pt x="212" y="392"/>
                  </a:lnTo>
                  <a:lnTo>
                    <a:pt x="216" y="448"/>
                  </a:lnTo>
                  <a:lnTo>
                    <a:pt x="220" y="464"/>
                  </a:lnTo>
                  <a:lnTo>
                    <a:pt x="224" y="416"/>
                  </a:lnTo>
                  <a:lnTo>
                    <a:pt x="228" y="312"/>
                  </a:lnTo>
                  <a:lnTo>
                    <a:pt x="232" y="184"/>
                  </a:lnTo>
                  <a:lnTo>
                    <a:pt x="236" y="88"/>
                  </a:lnTo>
                  <a:lnTo>
                    <a:pt x="240" y="84"/>
                  </a:lnTo>
                  <a:lnTo>
                    <a:pt x="244" y="172"/>
                  </a:lnTo>
                  <a:lnTo>
                    <a:pt x="248" y="300"/>
                  </a:lnTo>
                  <a:lnTo>
                    <a:pt x="252" y="404"/>
                  </a:lnTo>
                  <a:lnTo>
                    <a:pt x="256" y="444"/>
                  </a:lnTo>
                  <a:lnTo>
                    <a:pt x="260" y="452"/>
                  </a:lnTo>
                  <a:lnTo>
                    <a:pt x="264" y="428"/>
                  </a:lnTo>
                  <a:lnTo>
                    <a:pt x="268" y="360"/>
                  </a:lnTo>
                  <a:lnTo>
                    <a:pt x="272" y="240"/>
                  </a:lnTo>
                  <a:lnTo>
                    <a:pt x="276" y="124"/>
                  </a:lnTo>
                  <a:lnTo>
                    <a:pt x="280" y="84"/>
                  </a:lnTo>
                  <a:lnTo>
                    <a:pt x="284" y="108"/>
                  </a:lnTo>
                  <a:lnTo>
                    <a:pt x="288" y="148"/>
                  </a:lnTo>
                  <a:lnTo>
                    <a:pt x="292" y="216"/>
                  </a:lnTo>
                  <a:lnTo>
                    <a:pt x="296" y="344"/>
                  </a:lnTo>
                  <a:lnTo>
                    <a:pt x="300" y="508"/>
                  </a:lnTo>
                  <a:lnTo>
                    <a:pt x="304" y="620"/>
                  </a:lnTo>
                  <a:lnTo>
                    <a:pt x="308" y="632"/>
                  </a:lnTo>
                  <a:lnTo>
                    <a:pt x="312" y="532"/>
                  </a:lnTo>
                  <a:lnTo>
                    <a:pt x="316" y="368"/>
                  </a:lnTo>
                  <a:lnTo>
                    <a:pt x="320" y="208"/>
                  </a:lnTo>
                  <a:lnTo>
                    <a:pt x="324" y="120"/>
                  </a:lnTo>
                  <a:lnTo>
                    <a:pt x="328" y="124"/>
                  </a:lnTo>
                  <a:lnTo>
                    <a:pt x="332" y="188"/>
                  </a:lnTo>
                  <a:lnTo>
                    <a:pt x="336" y="260"/>
                  </a:lnTo>
                  <a:lnTo>
                    <a:pt x="340" y="304"/>
                  </a:lnTo>
                  <a:lnTo>
                    <a:pt x="344" y="308"/>
                  </a:lnTo>
                  <a:lnTo>
                    <a:pt x="348" y="304"/>
                  </a:lnTo>
                  <a:lnTo>
                    <a:pt x="352" y="312"/>
                  </a:lnTo>
                  <a:lnTo>
                    <a:pt x="356" y="332"/>
                  </a:lnTo>
                  <a:lnTo>
                    <a:pt x="360" y="316"/>
                  </a:lnTo>
                  <a:lnTo>
                    <a:pt x="364" y="236"/>
                  </a:lnTo>
                  <a:lnTo>
                    <a:pt x="368" y="112"/>
                  </a:lnTo>
                  <a:lnTo>
                    <a:pt x="372" y="16"/>
                  </a:lnTo>
                  <a:lnTo>
                    <a:pt x="376" y="0"/>
                  </a:lnTo>
                  <a:lnTo>
                    <a:pt x="380" y="36"/>
                  </a:lnTo>
                  <a:lnTo>
                    <a:pt x="384" y="96"/>
                  </a:lnTo>
                  <a:lnTo>
                    <a:pt x="388" y="184"/>
                  </a:lnTo>
                  <a:lnTo>
                    <a:pt x="392" y="296"/>
                  </a:lnTo>
                  <a:lnTo>
                    <a:pt x="396" y="368"/>
                  </a:lnTo>
                  <a:lnTo>
                    <a:pt x="400" y="388"/>
                  </a:lnTo>
                  <a:lnTo>
                    <a:pt x="404" y="368"/>
                  </a:lnTo>
                  <a:lnTo>
                    <a:pt x="408" y="344"/>
                  </a:lnTo>
                  <a:lnTo>
                    <a:pt x="412" y="320"/>
                  </a:lnTo>
                  <a:lnTo>
                    <a:pt x="416" y="300"/>
                  </a:lnTo>
                  <a:lnTo>
                    <a:pt x="420" y="284"/>
                  </a:lnTo>
                  <a:lnTo>
                    <a:pt x="424" y="244"/>
                  </a:lnTo>
                  <a:lnTo>
                    <a:pt x="428" y="164"/>
                  </a:lnTo>
                  <a:lnTo>
                    <a:pt x="432" y="100"/>
                  </a:lnTo>
                  <a:lnTo>
                    <a:pt x="436" y="100"/>
                  </a:lnTo>
                  <a:lnTo>
                    <a:pt x="440" y="168"/>
                  </a:lnTo>
                  <a:lnTo>
                    <a:pt x="444" y="268"/>
                  </a:lnTo>
                  <a:lnTo>
                    <a:pt x="448" y="356"/>
                  </a:lnTo>
                  <a:lnTo>
                    <a:pt x="452" y="368"/>
                  </a:lnTo>
                  <a:lnTo>
                    <a:pt x="456" y="304"/>
                  </a:lnTo>
                  <a:lnTo>
                    <a:pt x="460" y="232"/>
                  </a:lnTo>
                  <a:lnTo>
                    <a:pt x="464" y="204"/>
                  </a:lnTo>
                  <a:lnTo>
                    <a:pt x="468" y="232"/>
                  </a:lnTo>
                  <a:lnTo>
                    <a:pt x="472" y="268"/>
                  </a:lnTo>
                  <a:lnTo>
                    <a:pt x="476" y="268"/>
                  </a:lnTo>
                  <a:lnTo>
                    <a:pt x="480" y="240"/>
                  </a:lnTo>
                  <a:lnTo>
                    <a:pt x="484" y="208"/>
                  </a:lnTo>
                  <a:lnTo>
                    <a:pt x="488" y="200"/>
                  </a:lnTo>
                  <a:lnTo>
                    <a:pt x="492" y="208"/>
                  </a:lnTo>
                  <a:lnTo>
                    <a:pt x="496" y="220"/>
                  </a:lnTo>
                  <a:lnTo>
                    <a:pt x="500" y="240"/>
                  </a:lnTo>
                  <a:lnTo>
                    <a:pt x="504" y="300"/>
                  </a:lnTo>
                  <a:lnTo>
                    <a:pt x="508" y="404"/>
                  </a:lnTo>
                </a:path>
              </a:pathLst>
            </a:custGeom>
            <a:noFill/>
            <a:ln w="0">
              <a:solidFill>
                <a:srgbClr val="0000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020" name="Line 175"/>
            <p:cNvSpPr>
              <a:spLocks noChangeShapeType="1"/>
            </p:cNvSpPr>
            <p:nvPr/>
          </p:nvSpPr>
          <p:spPr bwMode="auto">
            <a:xfrm>
              <a:off x="4300538" y="4779963"/>
              <a:ext cx="12700" cy="127000"/>
            </a:xfrm>
            <a:prstGeom prst="line">
              <a:avLst/>
            </a:prstGeom>
            <a:noFill/>
            <a:ln w="0">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021" name="Freeform 176"/>
            <p:cNvSpPr>
              <a:spLocks/>
            </p:cNvSpPr>
            <p:nvPr/>
          </p:nvSpPr>
          <p:spPr bwMode="auto">
            <a:xfrm>
              <a:off x="2679700" y="3979863"/>
              <a:ext cx="814388" cy="1060450"/>
            </a:xfrm>
            <a:custGeom>
              <a:avLst/>
              <a:gdLst>
                <a:gd name="T0" fmla="*/ 30241892 w 513"/>
                <a:gd name="T1" fmla="*/ 413305573 h 668"/>
                <a:gd name="T2" fmla="*/ 60483783 w 513"/>
                <a:gd name="T3" fmla="*/ 352821845 h 668"/>
                <a:gd name="T4" fmla="*/ 90725662 w 513"/>
                <a:gd name="T5" fmla="*/ 463708779 h 668"/>
                <a:gd name="T6" fmla="*/ 120967566 w 513"/>
                <a:gd name="T7" fmla="*/ 1018143150 h 668"/>
                <a:gd name="T8" fmla="*/ 151209445 w 513"/>
                <a:gd name="T9" fmla="*/ 1058465635 h 668"/>
                <a:gd name="T10" fmla="*/ 181451325 w 513"/>
                <a:gd name="T11" fmla="*/ 1159271848 h 668"/>
                <a:gd name="T12" fmla="*/ 211693253 w 513"/>
                <a:gd name="T13" fmla="*/ 1088707499 h 668"/>
                <a:gd name="T14" fmla="*/ 241935133 w 513"/>
                <a:gd name="T15" fmla="*/ 897175694 h 668"/>
                <a:gd name="T16" fmla="*/ 272177012 w 513"/>
                <a:gd name="T17" fmla="*/ 977820665 h 668"/>
                <a:gd name="T18" fmla="*/ 302418891 w 513"/>
                <a:gd name="T19" fmla="*/ 1169352470 h 668"/>
                <a:gd name="T20" fmla="*/ 335181720 w 513"/>
                <a:gd name="T21" fmla="*/ 735885554 h 668"/>
                <a:gd name="T22" fmla="*/ 365423600 w 513"/>
                <a:gd name="T23" fmla="*/ 1108868742 h 668"/>
                <a:gd name="T24" fmla="*/ 395665479 w 513"/>
                <a:gd name="T25" fmla="*/ 1310481168 h 668"/>
                <a:gd name="T26" fmla="*/ 425907457 w 513"/>
                <a:gd name="T27" fmla="*/ 987901286 h 668"/>
                <a:gd name="T28" fmla="*/ 456149336 w 513"/>
                <a:gd name="T29" fmla="*/ 655240584 h 668"/>
                <a:gd name="T30" fmla="*/ 486391216 w 513"/>
                <a:gd name="T31" fmla="*/ 735885554 h 668"/>
                <a:gd name="T32" fmla="*/ 516633095 w 513"/>
                <a:gd name="T33" fmla="*/ 1048385014 h 668"/>
                <a:gd name="T34" fmla="*/ 546874974 w 513"/>
                <a:gd name="T35" fmla="*/ 1028223771 h 668"/>
                <a:gd name="T36" fmla="*/ 577116853 w 513"/>
                <a:gd name="T37" fmla="*/ 342741224 h 668"/>
                <a:gd name="T38" fmla="*/ 607358732 w 513"/>
                <a:gd name="T39" fmla="*/ 534273128 h 668"/>
                <a:gd name="T40" fmla="*/ 637600611 w 513"/>
                <a:gd name="T41" fmla="*/ 1421368002 h 668"/>
                <a:gd name="T42" fmla="*/ 667842491 w 513"/>
                <a:gd name="T43" fmla="*/ 1512093594 h 668"/>
                <a:gd name="T44" fmla="*/ 698084370 w 513"/>
                <a:gd name="T45" fmla="*/ 1461690488 h 668"/>
                <a:gd name="T46" fmla="*/ 728326249 w 513"/>
                <a:gd name="T47" fmla="*/ 1068546256 h 668"/>
                <a:gd name="T48" fmla="*/ 758568128 w 513"/>
                <a:gd name="T49" fmla="*/ 685482448 h 668"/>
                <a:gd name="T50" fmla="*/ 788810007 w 513"/>
                <a:gd name="T51" fmla="*/ 705643691 h 668"/>
                <a:gd name="T52" fmla="*/ 819051887 w 513"/>
                <a:gd name="T53" fmla="*/ 544353749 h 668"/>
                <a:gd name="T54" fmla="*/ 849293964 w 513"/>
                <a:gd name="T55" fmla="*/ 80644995 h 668"/>
                <a:gd name="T56" fmla="*/ 879535843 w 513"/>
                <a:gd name="T57" fmla="*/ 574595613 h 668"/>
                <a:gd name="T58" fmla="*/ 909777722 w 513"/>
                <a:gd name="T59" fmla="*/ 766127418 h 668"/>
                <a:gd name="T60" fmla="*/ 940019602 w 513"/>
                <a:gd name="T61" fmla="*/ 937498179 h 668"/>
                <a:gd name="T62" fmla="*/ 970261481 w 513"/>
                <a:gd name="T63" fmla="*/ 1491932352 h 668"/>
                <a:gd name="T64" fmla="*/ 1000503360 w 513"/>
                <a:gd name="T65" fmla="*/ 917336937 h 668"/>
                <a:gd name="T66" fmla="*/ 1030745239 w 513"/>
                <a:gd name="T67" fmla="*/ 90725617 h 668"/>
                <a:gd name="T68" fmla="*/ 1060987118 w 513"/>
                <a:gd name="T69" fmla="*/ 846772587 h 668"/>
                <a:gd name="T70" fmla="*/ 1091228998 w 513"/>
                <a:gd name="T71" fmla="*/ 322579981 h 668"/>
                <a:gd name="T72" fmla="*/ 1121470877 w 513"/>
                <a:gd name="T73" fmla="*/ 171370612 h 668"/>
                <a:gd name="T74" fmla="*/ 1151712756 w 513"/>
                <a:gd name="T75" fmla="*/ 725804933 h 668"/>
                <a:gd name="T76" fmla="*/ 1181954635 w 513"/>
                <a:gd name="T77" fmla="*/ 806449904 h 668"/>
                <a:gd name="T78" fmla="*/ 1212196514 w 513"/>
                <a:gd name="T79" fmla="*/ 534273128 h 668"/>
                <a:gd name="T80" fmla="*/ 1242438393 w 513"/>
                <a:gd name="T81" fmla="*/ 1149191227 h 668"/>
                <a:gd name="T82" fmla="*/ 1272680273 w 513"/>
                <a:gd name="T83" fmla="*/ 1411287381 h 6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668"/>
                <a:gd name="T128" fmla="*/ 513 w 513"/>
                <a:gd name="T129" fmla="*/ 668 h 6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668">
                  <a:moveTo>
                    <a:pt x="0" y="160"/>
                  </a:moveTo>
                  <a:lnTo>
                    <a:pt x="8" y="160"/>
                  </a:lnTo>
                  <a:lnTo>
                    <a:pt x="12" y="164"/>
                  </a:lnTo>
                  <a:lnTo>
                    <a:pt x="16" y="180"/>
                  </a:lnTo>
                  <a:lnTo>
                    <a:pt x="20" y="180"/>
                  </a:lnTo>
                  <a:lnTo>
                    <a:pt x="24" y="140"/>
                  </a:lnTo>
                  <a:lnTo>
                    <a:pt x="28" y="100"/>
                  </a:lnTo>
                  <a:lnTo>
                    <a:pt x="32" y="108"/>
                  </a:lnTo>
                  <a:lnTo>
                    <a:pt x="36" y="184"/>
                  </a:lnTo>
                  <a:lnTo>
                    <a:pt x="40" y="292"/>
                  </a:lnTo>
                  <a:lnTo>
                    <a:pt x="44" y="368"/>
                  </a:lnTo>
                  <a:lnTo>
                    <a:pt x="48" y="404"/>
                  </a:lnTo>
                  <a:lnTo>
                    <a:pt x="52" y="408"/>
                  </a:lnTo>
                  <a:lnTo>
                    <a:pt x="56" y="408"/>
                  </a:lnTo>
                  <a:lnTo>
                    <a:pt x="60" y="420"/>
                  </a:lnTo>
                  <a:lnTo>
                    <a:pt x="64" y="444"/>
                  </a:lnTo>
                  <a:lnTo>
                    <a:pt x="68" y="464"/>
                  </a:lnTo>
                  <a:lnTo>
                    <a:pt x="72" y="460"/>
                  </a:lnTo>
                  <a:lnTo>
                    <a:pt x="76" y="428"/>
                  </a:lnTo>
                  <a:lnTo>
                    <a:pt x="80" y="412"/>
                  </a:lnTo>
                  <a:lnTo>
                    <a:pt x="84" y="432"/>
                  </a:lnTo>
                  <a:lnTo>
                    <a:pt x="88" y="448"/>
                  </a:lnTo>
                  <a:lnTo>
                    <a:pt x="92" y="420"/>
                  </a:lnTo>
                  <a:lnTo>
                    <a:pt x="96" y="356"/>
                  </a:lnTo>
                  <a:lnTo>
                    <a:pt x="100" y="316"/>
                  </a:lnTo>
                  <a:lnTo>
                    <a:pt x="104" y="332"/>
                  </a:lnTo>
                  <a:lnTo>
                    <a:pt x="108" y="388"/>
                  </a:lnTo>
                  <a:lnTo>
                    <a:pt x="112" y="448"/>
                  </a:lnTo>
                  <a:lnTo>
                    <a:pt x="116" y="484"/>
                  </a:lnTo>
                  <a:lnTo>
                    <a:pt x="120" y="464"/>
                  </a:lnTo>
                  <a:lnTo>
                    <a:pt x="125" y="384"/>
                  </a:lnTo>
                  <a:lnTo>
                    <a:pt x="129" y="312"/>
                  </a:lnTo>
                  <a:lnTo>
                    <a:pt x="133" y="292"/>
                  </a:lnTo>
                  <a:lnTo>
                    <a:pt x="137" y="328"/>
                  </a:lnTo>
                  <a:lnTo>
                    <a:pt x="141" y="380"/>
                  </a:lnTo>
                  <a:lnTo>
                    <a:pt x="145" y="440"/>
                  </a:lnTo>
                  <a:lnTo>
                    <a:pt x="149" y="512"/>
                  </a:lnTo>
                  <a:lnTo>
                    <a:pt x="153" y="552"/>
                  </a:lnTo>
                  <a:lnTo>
                    <a:pt x="157" y="520"/>
                  </a:lnTo>
                  <a:lnTo>
                    <a:pt x="161" y="464"/>
                  </a:lnTo>
                  <a:lnTo>
                    <a:pt x="165" y="420"/>
                  </a:lnTo>
                  <a:lnTo>
                    <a:pt x="169" y="392"/>
                  </a:lnTo>
                  <a:lnTo>
                    <a:pt x="173" y="344"/>
                  </a:lnTo>
                  <a:lnTo>
                    <a:pt x="177" y="288"/>
                  </a:lnTo>
                  <a:lnTo>
                    <a:pt x="181" y="260"/>
                  </a:lnTo>
                  <a:lnTo>
                    <a:pt x="185" y="264"/>
                  </a:lnTo>
                  <a:lnTo>
                    <a:pt x="189" y="276"/>
                  </a:lnTo>
                  <a:lnTo>
                    <a:pt x="193" y="292"/>
                  </a:lnTo>
                  <a:lnTo>
                    <a:pt x="197" y="316"/>
                  </a:lnTo>
                  <a:lnTo>
                    <a:pt x="201" y="368"/>
                  </a:lnTo>
                  <a:lnTo>
                    <a:pt x="205" y="416"/>
                  </a:lnTo>
                  <a:lnTo>
                    <a:pt x="209" y="444"/>
                  </a:lnTo>
                  <a:lnTo>
                    <a:pt x="213" y="440"/>
                  </a:lnTo>
                  <a:lnTo>
                    <a:pt x="217" y="408"/>
                  </a:lnTo>
                  <a:lnTo>
                    <a:pt x="221" y="336"/>
                  </a:lnTo>
                  <a:lnTo>
                    <a:pt x="225" y="236"/>
                  </a:lnTo>
                  <a:lnTo>
                    <a:pt x="229" y="136"/>
                  </a:lnTo>
                  <a:lnTo>
                    <a:pt x="233" y="76"/>
                  </a:lnTo>
                  <a:lnTo>
                    <a:pt x="237" y="96"/>
                  </a:lnTo>
                  <a:lnTo>
                    <a:pt x="241" y="212"/>
                  </a:lnTo>
                  <a:lnTo>
                    <a:pt x="245" y="384"/>
                  </a:lnTo>
                  <a:lnTo>
                    <a:pt x="249" y="516"/>
                  </a:lnTo>
                  <a:lnTo>
                    <a:pt x="253" y="564"/>
                  </a:lnTo>
                  <a:lnTo>
                    <a:pt x="257" y="568"/>
                  </a:lnTo>
                  <a:lnTo>
                    <a:pt x="261" y="584"/>
                  </a:lnTo>
                  <a:lnTo>
                    <a:pt x="265" y="600"/>
                  </a:lnTo>
                  <a:lnTo>
                    <a:pt x="269" y="596"/>
                  </a:lnTo>
                  <a:lnTo>
                    <a:pt x="273" y="584"/>
                  </a:lnTo>
                  <a:lnTo>
                    <a:pt x="277" y="580"/>
                  </a:lnTo>
                  <a:lnTo>
                    <a:pt x="281" y="552"/>
                  </a:lnTo>
                  <a:lnTo>
                    <a:pt x="285" y="496"/>
                  </a:lnTo>
                  <a:lnTo>
                    <a:pt x="289" y="424"/>
                  </a:lnTo>
                  <a:lnTo>
                    <a:pt x="293" y="356"/>
                  </a:lnTo>
                  <a:lnTo>
                    <a:pt x="297" y="304"/>
                  </a:lnTo>
                  <a:lnTo>
                    <a:pt x="301" y="272"/>
                  </a:lnTo>
                  <a:lnTo>
                    <a:pt x="305" y="264"/>
                  </a:lnTo>
                  <a:lnTo>
                    <a:pt x="309" y="272"/>
                  </a:lnTo>
                  <a:lnTo>
                    <a:pt x="313" y="280"/>
                  </a:lnTo>
                  <a:lnTo>
                    <a:pt x="317" y="284"/>
                  </a:lnTo>
                  <a:lnTo>
                    <a:pt x="321" y="268"/>
                  </a:lnTo>
                  <a:lnTo>
                    <a:pt x="325" y="216"/>
                  </a:lnTo>
                  <a:lnTo>
                    <a:pt x="329" y="132"/>
                  </a:lnTo>
                  <a:lnTo>
                    <a:pt x="333" y="60"/>
                  </a:lnTo>
                  <a:lnTo>
                    <a:pt x="337" y="32"/>
                  </a:lnTo>
                  <a:lnTo>
                    <a:pt x="341" y="56"/>
                  </a:lnTo>
                  <a:lnTo>
                    <a:pt x="345" y="132"/>
                  </a:lnTo>
                  <a:lnTo>
                    <a:pt x="349" y="228"/>
                  </a:lnTo>
                  <a:lnTo>
                    <a:pt x="353" y="304"/>
                  </a:lnTo>
                  <a:lnTo>
                    <a:pt x="357" y="328"/>
                  </a:lnTo>
                  <a:lnTo>
                    <a:pt x="361" y="304"/>
                  </a:lnTo>
                  <a:lnTo>
                    <a:pt x="365" y="276"/>
                  </a:lnTo>
                  <a:lnTo>
                    <a:pt x="369" y="300"/>
                  </a:lnTo>
                  <a:lnTo>
                    <a:pt x="373" y="372"/>
                  </a:lnTo>
                  <a:lnTo>
                    <a:pt x="377" y="464"/>
                  </a:lnTo>
                  <a:lnTo>
                    <a:pt x="381" y="540"/>
                  </a:lnTo>
                  <a:lnTo>
                    <a:pt x="385" y="592"/>
                  </a:lnTo>
                  <a:lnTo>
                    <a:pt x="389" y="584"/>
                  </a:lnTo>
                  <a:lnTo>
                    <a:pt x="393" y="504"/>
                  </a:lnTo>
                  <a:lnTo>
                    <a:pt x="397" y="364"/>
                  </a:lnTo>
                  <a:lnTo>
                    <a:pt x="401" y="200"/>
                  </a:lnTo>
                  <a:lnTo>
                    <a:pt x="405" y="72"/>
                  </a:lnTo>
                  <a:lnTo>
                    <a:pt x="409" y="36"/>
                  </a:lnTo>
                  <a:lnTo>
                    <a:pt x="413" y="112"/>
                  </a:lnTo>
                  <a:lnTo>
                    <a:pt x="417" y="240"/>
                  </a:lnTo>
                  <a:lnTo>
                    <a:pt x="421" y="336"/>
                  </a:lnTo>
                  <a:lnTo>
                    <a:pt x="425" y="344"/>
                  </a:lnTo>
                  <a:lnTo>
                    <a:pt x="429" y="260"/>
                  </a:lnTo>
                  <a:lnTo>
                    <a:pt x="433" y="128"/>
                  </a:lnTo>
                  <a:lnTo>
                    <a:pt x="437" y="24"/>
                  </a:lnTo>
                  <a:lnTo>
                    <a:pt x="441" y="0"/>
                  </a:lnTo>
                  <a:lnTo>
                    <a:pt x="445" y="68"/>
                  </a:lnTo>
                  <a:lnTo>
                    <a:pt x="449" y="176"/>
                  </a:lnTo>
                  <a:lnTo>
                    <a:pt x="453" y="260"/>
                  </a:lnTo>
                  <a:lnTo>
                    <a:pt x="457" y="288"/>
                  </a:lnTo>
                  <a:lnTo>
                    <a:pt x="461" y="284"/>
                  </a:lnTo>
                  <a:lnTo>
                    <a:pt x="465" y="292"/>
                  </a:lnTo>
                  <a:lnTo>
                    <a:pt x="469" y="320"/>
                  </a:lnTo>
                  <a:lnTo>
                    <a:pt x="473" y="332"/>
                  </a:lnTo>
                  <a:lnTo>
                    <a:pt x="477" y="288"/>
                  </a:lnTo>
                  <a:lnTo>
                    <a:pt x="481" y="212"/>
                  </a:lnTo>
                  <a:lnTo>
                    <a:pt x="485" y="184"/>
                  </a:lnTo>
                  <a:lnTo>
                    <a:pt x="489" y="272"/>
                  </a:lnTo>
                  <a:lnTo>
                    <a:pt x="493" y="456"/>
                  </a:lnTo>
                  <a:lnTo>
                    <a:pt x="497" y="632"/>
                  </a:lnTo>
                  <a:lnTo>
                    <a:pt x="501" y="668"/>
                  </a:lnTo>
                  <a:lnTo>
                    <a:pt x="505" y="560"/>
                  </a:lnTo>
                  <a:lnTo>
                    <a:pt x="509" y="452"/>
                  </a:lnTo>
                  <a:lnTo>
                    <a:pt x="513" y="452"/>
                  </a:lnTo>
                </a:path>
              </a:pathLst>
            </a:custGeom>
            <a:noFill/>
            <a:ln w="0">
              <a:solidFill>
                <a:srgbClr val="007F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022" name="Freeform 177"/>
            <p:cNvSpPr>
              <a:spLocks/>
            </p:cNvSpPr>
            <p:nvPr/>
          </p:nvSpPr>
          <p:spPr bwMode="auto">
            <a:xfrm>
              <a:off x="3494088" y="4011613"/>
              <a:ext cx="806450" cy="1016000"/>
            </a:xfrm>
            <a:custGeom>
              <a:avLst/>
              <a:gdLst>
                <a:gd name="T0" fmla="*/ 20161251 w 508"/>
                <a:gd name="T1" fmla="*/ 1512093570 h 640"/>
                <a:gd name="T2" fmla="*/ 50403125 w 508"/>
                <a:gd name="T3" fmla="*/ 1078626860 h 640"/>
                <a:gd name="T4" fmla="*/ 80645005 w 508"/>
                <a:gd name="T5" fmla="*/ 695563058 h 640"/>
                <a:gd name="T6" fmla="*/ 110886898 w 508"/>
                <a:gd name="T7" fmla="*/ 806449891 h 640"/>
                <a:gd name="T8" fmla="*/ 141128766 w 508"/>
                <a:gd name="T9" fmla="*/ 383063703 h 640"/>
                <a:gd name="T10" fmla="*/ 171370633 w 508"/>
                <a:gd name="T11" fmla="*/ 131048125 h 640"/>
                <a:gd name="T12" fmla="*/ 201612501 w 508"/>
                <a:gd name="T13" fmla="*/ 715724300 h 640"/>
                <a:gd name="T14" fmla="*/ 231854419 w 508"/>
                <a:gd name="T15" fmla="*/ 856853195 h 640"/>
                <a:gd name="T16" fmla="*/ 262096286 w 508"/>
                <a:gd name="T17" fmla="*/ 1229836178 h 640"/>
                <a:gd name="T18" fmla="*/ 292338154 w 508"/>
                <a:gd name="T19" fmla="*/ 524192498 h 640"/>
                <a:gd name="T20" fmla="*/ 322580022 w 508"/>
                <a:gd name="T21" fmla="*/ 493950635 h 640"/>
                <a:gd name="T22" fmla="*/ 352821889 w 508"/>
                <a:gd name="T23" fmla="*/ 554434362 h 640"/>
                <a:gd name="T24" fmla="*/ 383063757 w 508"/>
                <a:gd name="T25" fmla="*/ 856853195 h 640"/>
                <a:gd name="T26" fmla="*/ 413305625 w 508"/>
                <a:gd name="T27" fmla="*/ 957659407 h 640"/>
                <a:gd name="T28" fmla="*/ 443547592 w 508"/>
                <a:gd name="T29" fmla="*/ 745966164 h 640"/>
                <a:gd name="T30" fmla="*/ 473789460 w 508"/>
                <a:gd name="T31" fmla="*/ 1088707482 h 640"/>
                <a:gd name="T32" fmla="*/ 504031327 w 508"/>
                <a:gd name="T33" fmla="*/ 1340723010 h 640"/>
                <a:gd name="T34" fmla="*/ 534273195 w 508"/>
                <a:gd name="T35" fmla="*/ 1522174191 h 640"/>
                <a:gd name="T36" fmla="*/ 564515063 w 508"/>
                <a:gd name="T37" fmla="*/ 1169352451 h 640"/>
                <a:gd name="T38" fmla="*/ 594756931 w 508"/>
                <a:gd name="T39" fmla="*/ 1169352451 h 640"/>
                <a:gd name="T40" fmla="*/ 624998798 w 508"/>
                <a:gd name="T41" fmla="*/ 695563058 h 640"/>
                <a:gd name="T42" fmla="*/ 655240666 w 508"/>
                <a:gd name="T43" fmla="*/ 796369270 h 640"/>
                <a:gd name="T44" fmla="*/ 685482534 w 508"/>
                <a:gd name="T45" fmla="*/ 1391126116 h 640"/>
                <a:gd name="T46" fmla="*/ 715724401 w 508"/>
                <a:gd name="T47" fmla="*/ 1088707482 h 640"/>
                <a:gd name="T48" fmla="*/ 745966269 w 508"/>
                <a:gd name="T49" fmla="*/ 50403118 h 640"/>
                <a:gd name="T50" fmla="*/ 776208137 w 508"/>
                <a:gd name="T51" fmla="*/ 262096249 h 640"/>
                <a:gd name="T52" fmla="*/ 806450005 w 508"/>
                <a:gd name="T53" fmla="*/ 887095058 h 640"/>
                <a:gd name="T54" fmla="*/ 836692071 w 508"/>
                <a:gd name="T55" fmla="*/ 1612899782 h 640"/>
                <a:gd name="T56" fmla="*/ 866933939 w 508"/>
                <a:gd name="T57" fmla="*/ 1391126116 h 640"/>
                <a:gd name="T58" fmla="*/ 897175806 w 508"/>
                <a:gd name="T59" fmla="*/ 1239916799 h 640"/>
                <a:gd name="T60" fmla="*/ 927417674 w 508"/>
                <a:gd name="T61" fmla="*/ 1320561768 h 640"/>
                <a:gd name="T62" fmla="*/ 957659542 w 508"/>
                <a:gd name="T63" fmla="*/ 806449891 h 640"/>
                <a:gd name="T64" fmla="*/ 987901409 w 508"/>
                <a:gd name="T65" fmla="*/ 907256301 h 640"/>
                <a:gd name="T66" fmla="*/ 1018143277 w 508"/>
                <a:gd name="T67" fmla="*/ 1350803632 h 640"/>
                <a:gd name="T68" fmla="*/ 1048385145 w 508"/>
                <a:gd name="T69" fmla="*/ 1209674935 h 640"/>
                <a:gd name="T70" fmla="*/ 1078627013 w 508"/>
                <a:gd name="T71" fmla="*/ 614918089 h 640"/>
                <a:gd name="T72" fmla="*/ 1108868880 w 508"/>
                <a:gd name="T73" fmla="*/ 887095058 h 640"/>
                <a:gd name="T74" fmla="*/ 1139110748 w 508"/>
                <a:gd name="T75" fmla="*/ 1320561768 h 640"/>
                <a:gd name="T76" fmla="*/ 1169352616 w 508"/>
                <a:gd name="T77" fmla="*/ 1451609843 h 640"/>
                <a:gd name="T78" fmla="*/ 1199594484 w 508"/>
                <a:gd name="T79" fmla="*/ 554434362 h 640"/>
                <a:gd name="T80" fmla="*/ 1229836351 w 508"/>
                <a:gd name="T81" fmla="*/ 514111877 h 640"/>
                <a:gd name="T82" fmla="*/ 1260078219 w 508"/>
                <a:gd name="T83" fmla="*/ 745966164 h 6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640"/>
                <a:gd name="T128" fmla="*/ 508 w 508"/>
                <a:gd name="T129" fmla="*/ 640 h 6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640">
                  <a:moveTo>
                    <a:pt x="0" y="432"/>
                  </a:moveTo>
                  <a:lnTo>
                    <a:pt x="4" y="520"/>
                  </a:lnTo>
                  <a:lnTo>
                    <a:pt x="8" y="600"/>
                  </a:lnTo>
                  <a:lnTo>
                    <a:pt x="12" y="600"/>
                  </a:lnTo>
                  <a:lnTo>
                    <a:pt x="16" y="532"/>
                  </a:lnTo>
                  <a:lnTo>
                    <a:pt x="20" y="428"/>
                  </a:lnTo>
                  <a:lnTo>
                    <a:pt x="24" y="344"/>
                  </a:lnTo>
                  <a:lnTo>
                    <a:pt x="28" y="304"/>
                  </a:lnTo>
                  <a:lnTo>
                    <a:pt x="32" y="276"/>
                  </a:lnTo>
                  <a:lnTo>
                    <a:pt x="36" y="264"/>
                  </a:lnTo>
                  <a:lnTo>
                    <a:pt x="40" y="280"/>
                  </a:lnTo>
                  <a:lnTo>
                    <a:pt x="44" y="320"/>
                  </a:lnTo>
                  <a:lnTo>
                    <a:pt x="48" y="332"/>
                  </a:lnTo>
                  <a:lnTo>
                    <a:pt x="52" y="272"/>
                  </a:lnTo>
                  <a:lnTo>
                    <a:pt x="56" y="152"/>
                  </a:lnTo>
                  <a:lnTo>
                    <a:pt x="60" y="40"/>
                  </a:lnTo>
                  <a:lnTo>
                    <a:pt x="64" y="0"/>
                  </a:lnTo>
                  <a:lnTo>
                    <a:pt x="68" y="52"/>
                  </a:lnTo>
                  <a:lnTo>
                    <a:pt x="72" y="144"/>
                  </a:lnTo>
                  <a:lnTo>
                    <a:pt x="76" y="232"/>
                  </a:lnTo>
                  <a:lnTo>
                    <a:pt x="80" y="284"/>
                  </a:lnTo>
                  <a:lnTo>
                    <a:pt x="84" y="296"/>
                  </a:lnTo>
                  <a:lnTo>
                    <a:pt x="88" y="300"/>
                  </a:lnTo>
                  <a:lnTo>
                    <a:pt x="92" y="340"/>
                  </a:lnTo>
                  <a:lnTo>
                    <a:pt x="96" y="424"/>
                  </a:lnTo>
                  <a:lnTo>
                    <a:pt x="100" y="492"/>
                  </a:lnTo>
                  <a:lnTo>
                    <a:pt x="104" y="488"/>
                  </a:lnTo>
                  <a:lnTo>
                    <a:pt x="108" y="408"/>
                  </a:lnTo>
                  <a:lnTo>
                    <a:pt x="112" y="292"/>
                  </a:lnTo>
                  <a:lnTo>
                    <a:pt x="116" y="208"/>
                  </a:lnTo>
                  <a:lnTo>
                    <a:pt x="120" y="196"/>
                  </a:lnTo>
                  <a:lnTo>
                    <a:pt x="124" y="208"/>
                  </a:lnTo>
                  <a:lnTo>
                    <a:pt x="128" y="196"/>
                  </a:lnTo>
                  <a:lnTo>
                    <a:pt x="132" y="160"/>
                  </a:lnTo>
                  <a:lnTo>
                    <a:pt x="136" y="156"/>
                  </a:lnTo>
                  <a:lnTo>
                    <a:pt x="140" y="220"/>
                  </a:lnTo>
                  <a:lnTo>
                    <a:pt x="144" y="296"/>
                  </a:lnTo>
                  <a:lnTo>
                    <a:pt x="148" y="332"/>
                  </a:lnTo>
                  <a:lnTo>
                    <a:pt x="152" y="340"/>
                  </a:lnTo>
                  <a:lnTo>
                    <a:pt x="156" y="352"/>
                  </a:lnTo>
                  <a:lnTo>
                    <a:pt x="160" y="372"/>
                  </a:lnTo>
                  <a:lnTo>
                    <a:pt x="164" y="380"/>
                  </a:lnTo>
                  <a:lnTo>
                    <a:pt x="168" y="364"/>
                  </a:lnTo>
                  <a:lnTo>
                    <a:pt x="172" y="328"/>
                  </a:lnTo>
                  <a:lnTo>
                    <a:pt x="176" y="296"/>
                  </a:lnTo>
                  <a:lnTo>
                    <a:pt x="180" y="308"/>
                  </a:lnTo>
                  <a:lnTo>
                    <a:pt x="184" y="368"/>
                  </a:lnTo>
                  <a:lnTo>
                    <a:pt x="188" y="432"/>
                  </a:lnTo>
                  <a:lnTo>
                    <a:pt x="192" y="472"/>
                  </a:lnTo>
                  <a:lnTo>
                    <a:pt x="196" y="500"/>
                  </a:lnTo>
                  <a:lnTo>
                    <a:pt x="200" y="532"/>
                  </a:lnTo>
                  <a:lnTo>
                    <a:pt x="204" y="576"/>
                  </a:lnTo>
                  <a:lnTo>
                    <a:pt x="208" y="612"/>
                  </a:lnTo>
                  <a:lnTo>
                    <a:pt x="212" y="604"/>
                  </a:lnTo>
                  <a:lnTo>
                    <a:pt x="216" y="556"/>
                  </a:lnTo>
                  <a:lnTo>
                    <a:pt x="220" y="500"/>
                  </a:lnTo>
                  <a:lnTo>
                    <a:pt x="224" y="464"/>
                  </a:lnTo>
                  <a:lnTo>
                    <a:pt x="228" y="456"/>
                  </a:lnTo>
                  <a:lnTo>
                    <a:pt x="232" y="464"/>
                  </a:lnTo>
                  <a:lnTo>
                    <a:pt x="236" y="464"/>
                  </a:lnTo>
                  <a:lnTo>
                    <a:pt x="240" y="420"/>
                  </a:lnTo>
                  <a:lnTo>
                    <a:pt x="244" y="340"/>
                  </a:lnTo>
                  <a:lnTo>
                    <a:pt x="248" y="276"/>
                  </a:lnTo>
                  <a:lnTo>
                    <a:pt x="252" y="260"/>
                  </a:lnTo>
                  <a:lnTo>
                    <a:pt x="256" y="284"/>
                  </a:lnTo>
                  <a:lnTo>
                    <a:pt x="260" y="316"/>
                  </a:lnTo>
                  <a:lnTo>
                    <a:pt x="264" y="368"/>
                  </a:lnTo>
                  <a:lnTo>
                    <a:pt x="268" y="452"/>
                  </a:lnTo>
                  <a:lnTo>
                    <a:pt x="272" y="552"/>
                  </a:lnTo>
                  <a:lnTo>
                    <a:pt x="276" y="608"/>
                  </a:lnTo>
                  <a:lnTo>
                    <a:pt x="280" y="572"/>
                  </a:lnTo>
                  <a:lnTo>
                    <a:pt x="284" y="432"/>
                  </a:lnTo>
                  <a:lnTo>
                    <a:pt x="288" y="240"/>
                  </a:lnTo>
                  <a:lnTo>
                    <a:pt x="292" y="84"/>
                  </a:lnTo>
                  <a:lnTo>
                    <a:pt x="296" y="20"/>
                  </a:lnTo>
                  <a:lnTo>
                    <a:pt x="300" y="24"/>
                  </a:lnTo>
                  <a:lnTo>
                    <a:pt x="304" y="60"/>
                  </a:lnTo>
                  <a:lnTo>
                    <a:pt x="308" y="104"/>
                  </a:lnTo>
                  <a:lnTo>
                    <a:pt x="312" y="168"/>
                  </a:lnTo>
                  <a:lnTo>
                    <a:pt x="316" y="248"/>
                  </a:lnTo>
                  <a:lnTo>
                    <a:pt x="320" y="352"/>
                  </a:lnTo>
                  <a:lnTo>
                    <a:pt x="324" y="468"/>
                  </a:lnTo>
                  <a:lnTo>
                    <a:pt x="328" y="580"/>
                  </a:lnTo>
                  <a:lnTo>
                    <a:pt x="332" y="640"/>
                  </a:lnTo>
                  <a:lnTo>
                    <a:pt x="336" y="632"/>
                  </a:lnTo>
                  <a:lnTo>
                    <a:pt x="340" y="596"/>
                  </a:lnTo>
                  <a:lnTo>
                    <a:pt x="344" y="552"/>
                  </a:lnTo>
                  <a:lnTo>
                    <a:pt x="348" y="516"/>
                  </a:lnTo>
                  <a:lnTo>
                    <a:pt x="352" y="488"/>
                  </a:lnTo>
                  <a:lnTo>
                    <a:pt x="356" y="492"/>
                  </a:lnTo>
                  <a:lnTo>
                    <a:pt x="360" y="520"/>
                  </a:lnTo>
                  <a:lnTo>
                    <a:pt x="364" y="536"/>
                  </a:lnTo>
                  <a:lnTo>
                    <a:pt x="368" y="524"/>
                  </a:lnTo>
                  <a:lnTo>
                    <a:pt x="372" y="472"/>
                  </a:lnTo>
                  <a:lnTo>
                    <a:pt x="376" y="396"/>
                  </a:lnTo>
                  <a:lnTo>
                    <a:pt x="380" y="320"/>
                  </a:lnTo>
                  <a:lnTo>
                    <a:pt x="384" y="284"/>
                  </a:lnTo>
                  <a:lnTo>
                    <a:pt x="388" y="304"/>
                  </a:lnTo>
                  <a:lnTo>
                    <a:pt x="392" y="360"/>
                  </a:lnTo>
                  <a:lnTo>
                    <a:pt x="396" y="436"/>
                  </a:lnTo>
                  <a:lnTo>
                    <a:pt x="400" y="504"/>
                  </a:lnTo>
                  <a:lnTo>
                    <a:pt x="404" y="536"/>
                  </a:lnTo>
                  <a:lnTo>
                    <a:pt x="408" y="528"/>
                  </a:lnTo>
                  <a:lnTo>
                    <a:pt x="412" y="508"/>
                  </a:lnTo>
                  <a:lnTo>
                    <a:pt x="416" y="480"/>
                  </a:lnTo>
                  <a:lnTo>
                    <a:pt x="420" y="444"/>
                  </a:lnTo>
                  <a:lnTo>
                    <a:pt x="424" y="356"/>
                  </a:lnTo>
                  <a:lnTo>
                    <a:pt x="428" y="244"/>
                  </a:lnTo>
                  <a:lnTo>
                    <a:pt x="432" y="184"/>
                  </a:lnTo>
                  <a:lnTo>
                    <a:pt x="436" y="228"/>
                  </a:lnTo>
                  <a:lnTo>
                    <a:pt x="440" y="352"/>
                  </a:lnTo>
                  <a:lnTo>
                    <a:pt x="444" y="464"/>
                  </a:lnTo>
                  <a:lnTo>
                    <a:pt x="448" y="512"/>
                  </a:lnTo>
                  <a:lnTo>
                    <a:pt x="452" y="524"/>
                  </a:lnTo>
                  <a:lnTo>
                    <a:pt x="456" y="556"/>
                  </a:lnTo>
                  <a:lnTo>
                    <a:pt x="460" y="596"/>
                  </a:lnTo>
                  <a:lnTo>
                    <a:pt x="464" y="576"/>
                  </a:lnTo>
                  <a:lnTo>
                    <a:pt x="468" y="476"/>
                  </a:lnTo>
                  <a:lnTo>
                    <a:pt x="472" y="340"/>
                  </a:lnTo>
                  <a:lnTo>
                    <a:pt x="476" y="220"/>
                  </a:lnTo>
                  <a:lnTo>
                    <a:pt x="480" y="168"/>
                  </a:lnTo>
                  <a:lnTo>
                    <a:pt x="484" y="168"/>
                  </a:lnTo>
                  <a:lnTo>
                    <a:pt x="488" y="204"/>
                  </a:lnTo>
                  <a:lnTo>
                    <a:pt x="492" y="244"/>
                  </a:lnTo>
                  <a:lnTo>
                    <a:pt x="496" y="276"/>
                  </a:lnTo>
                  <a:lnTo>
                    <a:pt x="500" y="296"/>
                  </a:lnTo>
                  <a:lnTo>
                    <a:pt x="504" y="304"/>
                  </a:lnTo>
                  <a:lnTo>
                    <a:pt x="508" y="288"/>
                  </a:lnTo>
                </a:path>
              </a:pathLst>
            </a:custGeom>
            <a:noFill/>
            <a:ln w="0">
              <a:solidFill>
                <a:srgbClr val="007F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023" name="Line 178"/>
            <p:cNvSpPr>
              <a:spLocks noChangeShapeType="1"/>
            </p:cNvSpPr>
            <p:nvPr/>
          </p:nvSpPr>
          <p:spPr bwMode="auto">
            <a:xfrm flipV="1">
              <a:off x="4300538" y="4430713"/>
              <a:ext cx="12700" cy="38100"/>
            </a:xfrm>
            <a:prstGeom prst="line">
              <a:avLst/>
            </a:prstGeom>
            <a:noFill/>
            <a:ln w="0">
              <a:solidFill>
                <a:srgbClr val="007F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024" name="Freeform 179"/>
            <p:cNvSpPr>
              <a:spLocks/>
            </p:cNvSpPr>
            <p:nvPr/>
          </p:nvSpPr>
          <p:spPr bwMode="auto">
            <a:xfrm>
              <a:off x="2679700" y="3738563"/>
              <a:ext cx="814388" cy="1270000"/>
            </a:xfrm>
            <a:custGeom>
              <a:avLst/>
              <a:gdLst>
                <a:gd name="T0" fmla="*/ 30241892 w 513"/>
                <a:gd name="T1" fmla="*/ 1794351496 h 800"/>
                <a:gd name="T2" fmla="*/ 60483783 w 513"/>
                <a:gd name="T3" fmla="*/ 1945560825 h 800"/>
                <a:gd name="T4" fmla="*/ 90725662 w 513"/>
                <a:gd name="T5" fmla="*/ 1784270874 h 800"/>
                <a:gd name="T6" fmla="*/ 120967566 w 513"/>
                <a:gd name="T7" fmla="*/ 1169352540 h 800"/>
                <a:gd name="T8" fmla="*/ 151209445 w 513"/>
                <a:gd name="T9" fmla="*/ 997981967 h 800"/>
                <a:gd name="T10" fmla="*/ 181451325 w 513"/>
                <a:gd name="T11" fmla="*/ 1401206844 h 800"/>
                <a:gd name="T12" fmla="*/ 211693253 w 513"/>
                <a:gd name="T13" fmla="*/ 1864915850 h 800"/>
                <a:gd name="T14" fmla="*/ 241935133 w 513"/>
                <a:gd name="T15" fmla="*/ 1764109630 h 800"/>
                <a:gd name="T16" fmla="*/ 272177012 w 513"/>
                <a:gd name="T17" fmla="*/ 947578858 h 800"/>
                <a:gd name="T18" fmla="*/ 302418891 w 513"/>
                <a:gd name="T19" fmla="*/ 433466941 h 800"/>
                <a:gd name="T20" fmla="*/ 335181720 w 513"/>
                <a:gd name="T21" fmla="*/ 0 h 800"/>
                <a:gd name="T22" fmla="*/ 365423600 w 513"/>
                <a:gd name="T23" fmla="*/ 947578858 h 800"/>
                <a:gd name="T24" fmla="*/ 395665479 w 513"/>
                <a:gd name="T25" fmla="*/ 1340723113 h 800"/>
                <a:gd name="T26" fmla="*/ 425907457 w 513"/>
                <a:gd name="T27" fmla="*/ 1754029008 h 800"/>
                <a:gd name="T28" fmla="*/ 456149336 w 513"/>
                <a:gd name="T29" fmla="*/ 1179433162 h 800"/>
                <a:gd name="T30" fmla="*/ 486391216 w 513"/>
                <a:gd name="T31" fmla="*/ 594756892 h 800"/>
                <a:gd name="T32" fmla="*/ 516633095 w 513"/>
                <a:gd name="T33" fmla="*/ 695563111 h 800"/>
                <a:gd name="T34" fmla="*/ 546874974 w 513"/>
                <a:gd name="T35" fmla="*/ 967740102 h 800"/>
                <a:gd name="T36" fmla="*/ 577116853 w 513"/>
                <a:gd name="T37" fmla="*/ 1401206844 h 800"/>
                <a:gd name="T38" fmla="*/ 607358732 w 513"/>
                <a:gd name="T39" fmla="*/ 947578858 h 800"/>
                <a:gd name="T40" fmla="*/ 637600611 w 513"/>
                <a:gd name="T41" fmla="*/ 1300400625 h 800"/>
                <a:gd name="T42" fmla="*/ 667842491 w 513"/>
                <a:gd name="T43" fmla="*/ 1512093685 h 800"/>
                <a:gd name="T44" fmla="*/ 698084370 w 513"/>
                <a:gd name="T45" fmla="*/ 1592738661 h 800"/>
                <a:gd name="T46" fmla="*/ 728326249 w 513"/>
                <a:gd name="T47" fmla="*/ 1471771198 h 800"/>
                <a:gd name="T48" fmla="*/ 758568128 w 513"/>
                <a:gd name="T49" fmla="*/ 1874996472 h 800"/>
                <a:gd name="T50" fmla="*/ 788810007 w 513"/>
                <a:gd name="T51" fmla="*/ 1300400625 h 800"/>
                <a:gd name="T52" fmla="*/ 819051887 w 513"/>
                <a:gd name="T53" fmla="*/ 1108868808 h 800"/>
                <a:gd name="T54" fmla="*/ 849293964 w 513"/>
                <a:gd name="T55" fmla="*/ 1693545277 h 800"/>
                <a:gd name="T56" fmla="*/ 879535843 w 513"/>
                <a:gd name="T57" fmla="*/ 2006044557 h 800"/>
                <a:gd name="T58" fmla="*/ 909777722 w 513"/>
                <a:gd name="T59" fmla="*/ 1905238337 h 800"/>
                <a:gd name="T60" fmla="*/ 940019602 w 513"/>
                <a:gd name="T61" fmla="*/ 1592738661 h 800"/>
                <a:gd name="T62" fmla="*/ 970261481 w 513"/>
                <a:gd name="T63" fmla="*/ 1673384033 h 800"/>
                <a:gd name="T64" fmla="*/ 1000503360 w 513"/>
                <a:gd name="T65" fmla="*/ 1663303014 h 800"/>
                <a:gd name="T66" fmla="*/ 1030745239 w 513"/>
                <a:gd name="T67" fmla="*/ 877014504 h 800"/>
                <a:gd name="T68" fmla="*/ 1060987118 w 513"/>
                <a:gd name="T69" fmla="*/ 90725622 h 800"/>
                <a:gd name="T70" fmla="*/ 1091228998 w 513"/>
                <a:gd name="T71" fmla="*/ 645160002 h 800"/>
                <a:gd name="T72" fmla="*/ 1121470877 w 513"/>
                <a:gd name="T73" fmla="*/ 1703625899 h 800"/>
                <a:gd name="T74" fmla="*/ 1151712756 w 513"/>
                <a:gd name="T75" fmla="*/ 1431448710 h 800"/>
                <a:gd name="T76" fmla="*/ 1181954635 w 513"/>
                <a:gd name="T77" fmla="*/ 1179433162 h 800"/>
                <a:gd name="T78" fmla="*/ 1212196514 w 513"/>
                <a:gd name="T79" fmla="*/ 584676270 h 800"/>
                <a:gd name="T80" fmla="*/ 1242438393 w 513"/>
                <a:gd name="T81" fmla="*/ 473789429 h 800"/>
                <a:gd name="T82" fmla="*/ 1272680273 w 513"/>
                <a:gd name="T83" fmla="*/ 1108868808 h 8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00"/>
                <a:gd name="T128" fmla="*/ 513 w 513"/>
                <a:gd name="T129" fmla="*/ 800 h 8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00">
                  <a:moveTo>
                    <a:pt x="0" y="632"/>
                  </a:moveTo>
                  <a:lnTo>
                    <a:pt x="8" y="656"/>
                  </a:lnTo>
                  <a:lnTo>
                    <a:pt x="12" y="712"/>
                  </a:lnTo>
                  <a:lnTo>
                    <a:pt x="16" y="772"/>
                  </a:lnTo>
                  <a:lnTo>
                    <a:pt x="20" y="788"/>
                  </a:lnTo>
                  <a:lnTo>
                    <a:pt x="24" y="772"/>
                  </a:lnTo>
                  <a:lnTo>
                    <a:pt x="28" y="752"/>
                  </a:lnTo>
                  <a:lnTo>
                    <a:pt x="32" y="736"/>
                  </a:lnTo>
                  <a:lnTo>
                    <a:pt x="36" y="708"/>
                  </a:lnTo>
                  <a:lnTo>
                    <a:pt x="40" y="652"/>
                  </a:lnTo>
                  <a:lnTo>
                    <a:pt x="44" y="560"/>
                  </a:lnTo>
                  <a:lnTo>
                    <a:pt x="48" y="464"/>
                  </a:lnTo>
                  <a:lnTo>
                    <a:pt x="52" y="412"/>
                  </a:lnTo>
                  <a:lnTo>
                    <a:pt x="56" y="400"/>
                  </a:lnTo>
                  <a:lnTo>
                    <a:pt x="60" y="396"/>
                  </a:lnTo>
                  <a:lnTo>
                    <a:pt x="64" y="396"/>
                  </a:lnTo>
                  <a:lnTo>
                    <a:pt x="68" y="440"/>
                  </a:lnTo>
                  <a:lnTo>
                    <a:pt x="72" y="556"/>
                  </a:lnTo>
                  <a:lnTo>
                    <a:pt x="76" y="688"/>
                  </a:lnTo>
                  <a:lnTo>
                    <a:pt x="80" y="752"/>
                  </a:lnTo>
                  <a:lnTo>
                    <a:pt x="84" y="740"/>
                  </a:lnTo>
                  <a:lnTo>
                    <a:pt x="88" y="700"/>
                  </a:lnTo>
                  <a:lnTo>
                    <a:pt x="92" y="688"/>
                  </a:lnTo>
                  <a:lnTo>
                    <a:pt x="96" y="700"/>
                  </a:lnTo>
                  <a:lnTo>
                    <a:pt x="100" y="656"/>
                  </a:lnTo>
                  <a:lnTo>
                    <a:pt x="104" y="528"/>
                  </a:lnTo>
                  <a:lnTo>
                    <a:pt x="108" y="376"/>
                  </a:lnTo>
                  <a:lnTo>
                    <a:pt x="112" y="280"/>
                  </a:lnTo>
                  <a:lnTo>
                    <a:pt x="116" y="232"/>
                  </a:lnTo>
                  <a:lnTo>
                    <a:pt x="120" y="172"/>
                  </a:lnTo>
                  <a:lnTo>
                    <a:pt x="125" y="84"/>
                  </a:lnTo>
                  <a:lnTo>
                    <a:pt x="129" y="8"/>
                  </a:lnTo>
                  <a:lnTo>
                    <a:pt x="133" y="0"/>
                  </a:lnTo>
                  <a:lnTo>
                    <a:pt x="137" y="84"/>
                  </a:lnTo>
                  <a:lnTo>
                    <a:pt x="141" y="236"/>
                  </a:lnTo>
                  <a:lnTo>
                    <a:pt x="145" y="376"/>
                  </a:lnTo>
                  <a:lnTo>
                    <a:pt x="149" y="464"/>
                  </a:lnTo>
                  <a:lnTo>
                    <a:pt x="153" y="504"/>
                  </a:lnTo>
                  <a:lnTo>
                    <a:pt x="157" y="532"/>
                  </a:lnTo>
                  <a:lnTo>
                    <a:pt x="161" y="592"/>
                  </a:lnTo>
                  <a:lnTo>
                    <a:pt x="165" y="664"/>
                  </a:lnTo>
                  <a:lnTo>
                    <a:pt x="169" y="696"/>
                  </a:lnTo>
                  <a:lnTo>
                    <a:pt x="173" y="660"/>
                  </a:lnTo>
                  <a:lnTo>
                    <a:pt x="177" y="572"/>
                  </a:lnTo>
                  <a:lnTo>
                    <a:pt x="181" y="468"/>
                  </a:lnTo>
                  <a:lnTo>
                    <a:pt x="185" y="368"/>
                  </a:lnTo>
                  <a:lnTo>
                    <a:pt x="189" y="284"/>
                  </a:lnTo>
                  <a:lnTo>
                    <a:pt x="193" y="236"/>
                  </a:lnTo>
                  <a:lnTo>
                    <a:pt x="197" y="236"/>
                  </a:lnTo>
                  <a:lnTo>
                    <a:pt x="201" y="260"/>
                  </a:lnTo>
                  <a:lnTo>
                    <a:pt x="205" y="276"/>
                  </a:lnTo>
                  <a:lnTo>
                    <a:pt x="209" y="280"/>
                  </a:lnTo>
                  <a:lnTo>
                    <a:pt x="213" y="312"/>
                  </a:lnTo>
                  <a:lnTo>
                    <a:pt x="217" y="384"/>
                  </a:lnTo>
                  <a:lnTo>
                    <a:pt x="221" y="476"/>
                  </a:lnTo>
                  <a:lnTo>
                    <a:pt x="225" y="544"/>
                  </a:lnTo>
                  <a:lnTo>
                    <a:pt x="229" y="556"/>
                  </a:lnTo>
                  <a:lnTo>
                    <a:pt x="233" y="516"/>
                  </a:lnTo>
                  <a:lnTo>
                    <a:pt x="237" y="444"/>
                  </a:lnTo>
                  <a:lnTo>
                    <a:pt x="241" y="376"/>
                  </a:lnTo>
                  <a:lnTo>
                    <a:pt x="245" y="364"/>
                  </a:lnTo>
                  <a:lnTo>
                    <a:pt x="249" y="424"/>
                  </a:lnTo>
                  <a:lnTo>
                    <a:pt x="253" y="516"/>
                  </a:lnTo>
                  <a:lnTo>
                    <a:pt x="257" y="588"/>
                  </a:lnTo>
                  <a:lnTo>
                    <a:pt x="261" y="608"/>
                  </a:lnTo>
                  <a:lnTo>
                    <a:pt x="265" y="600"/>
                  </a:lnTo>
                  <a:lnTo>
                    <a:pt x="269" y="592"/>
                  </a:lnTo>
                  <a:lnTo>
                    <a:pt x="273" y="608"/>
                  </a:lnTo>
                  <a:lnTo>
                    <a:pt x="277" y="632"/>
                  </a:lnTo>
                  <a:lnTo>
                    <a:pt x="281" y="632"/>
                  </a:lnTo>
                  <a:lnTo>
                    <a:pt x="285" y="596"/>
                  </a:lnTo>
                  <a:lnTo>
                    <a:pt x="289" y="584"/>
                  </a:lnTo>
                  <a:lnTo>
                    <a:pt x="293" y="636"/>
                  </a:lnTo>
                  <a:lnTo>
                    <a:pt x="297" y="712"/>
                  </a:lnTo>
                  <a:lnTo>
                    <a:pt x="301" y="744"/>
                  </a:lnTo>
                  <a:lnTo>
                    <a:pt x="305" y="712"/>
                  </a:lnTo>
                  <a:lnTo>
                    <a:pt x="309" y="628"/>
                  </a:lnTo>
                  <a:lnTo>
                    <a:pt x="313" y="516"/>
                  </a:lnTo>
                  <a:lnTo>
                    <a:pt x="317" y="416"/>
                  </a:lnTo>
                  <a:lnTo>
                    <a:pt x="321" y="384"/>
                  </a:lnTo>
                  <a:lnTo>
                    <a:pt x="325" y="440"/>
                  </a:lnTo>
                  <a:lnTo>
                    <a:pt x="329" y="536"/>
                  </a:lnTo>
                  <a:lnTo>
                    <a:pt x="333" y="616"/>
                  </a:lnTo>
                  <a:lnTo>
                    <a:pt x="337" y="672"/>
                  </a:lnTo>
                  <a:lnTo>
                    <a:pt x="341" y="724"/>
                  </a:lnTo>
                  <a:lnTo>
                    <a:pt x="345" y="768"/>
                  </a:lnTo>
                  <a:lnTo>
                    <a:pt x="349" y="796"/>
                  </a:lnTo>
                  <a:lnTo>
                    <a:pt x="353" y="800"/>
                  </a:lnTo>
                  <a:lnTo>
                    <a:pt x="357" y="788"/>
                  </a:lnTo>
                  <a:lnTo>
                    <a:pt x="361" y="756"/>
                  </a:lnTo>
                  <a:lnTo>
                    <a:pt x="365" y="704"/>
                  </a:lnTo>
                  <a:lnTo>
                    <a:pt x="369" y="664"/>
                  </a:lnTo>
                  <a:lnTo>
                    <a:pt x="373" y="632"/>
                  </a:lnTo>
                  <a:lnTo>
                    <a:pt x="377" y="616"/>
                  </a:lnTo>
                  <a:lnTo>
                    <a:pt x="381" y="628"/>
                  </a:lnTo>
                  <a:lnTo>
                    <a:pt x="385" y="664"/>
                  </a:lnTo>
                  <a:lnTo>
                    <a:pt x="389" y="684"/>
                  </a:lnTo>
                  <a:lnTo>
                    <a:pt x="393" y="680"/>
                  </a:lnTo>
                  <a:lnTo>
                    <a:pt x="397" y="660"/>
                  </a:lnTo>
                  <a:lnTo>
                    <a:pt x="401" y="612"/>
                  </a:lnTo>
                  <a:lnTo>
                    <a:pt x="405" y="512"/>
                  </a:lnTo>
                  <a:lnTo>
                    <a:pt x="409" y="348"/>
                  </a:lnTo>
                  <a:lnTo>
                    <a:pt x="413" y="176"/>
                  </a:lnTo>
                  <a:lnTo>
                    <a:pt x="417" y="60"/>
                  </a:lnTo>
                  <a:lnTo>
                    <a:pt x="421" y="36"/>
                  </a:lnTo>
                  <a:lnTo>
                    <a:pt x="425" y="84"/>
                  </a:lnTo>
                  <a:lnTo>
                    <a:pt x="429" y="156"/>
                  </a:lnTo>
                  <a:lnTo>
                    <a:pt x="433" y="256"/>
                  </a:lnTo>
                  <a:lnTo>
                    <a:pt x="437" y="404"/>
                  </a:lnTo>
                  <a:lnTo>
                    <a:pt x="441" y="572"/>
                  </a:lnTo>
                  <a:lnTo>
                    <a:pt x="445" y="676"/>
                  </a:lnTo>
                  <a:lnTo>
                    <a:pt x="449" y="684"/>
                  </a:lnTo>
                  <a:lnTo>
                    <a:pt x="453" y="620"/>
                  </a:lnTo>
                  <a:lnTo>
                    <a:pt x="457" y="568"/>
                  </a:lnTo>
                  <a:lnTo>
                    <a:pt x="461" y="548"/>
                  </a:lnTo>
                  <a:lnTo>
                    <a:pt x="465" y="532"/>
                  </a:lnTo>
                  <a:lnTo>
                    <a:pt x="469" y="468"/>
                  </a:lnTo>
                  <a:lnTo>
                    <a:pt x="473" y="364"/>
                  </a:lnTo>
                  <a:lnTo>
                    <a:pt x="477" y="280"/>
                  </a:lnTo>
                  <a:lnTo>
                    <a:pt x="481" y="232"/>
                  </a:lnTo>
                  <a:lnTo>
                    <a:pt x="485" y="220"/>
                  </a:lnTo>
                  <a:lnTo>
                    <a:pt x="489" y="208"/>
                  </a:lnTo>
                  <a:lnTo>
                    <a:pt x="493" y="188"/>
                  </a:lnTo>
                  <a:lnTo>
                    <a:pt x="497" y="212"/>
                  </a:lnTo>
                  <a:lnTo>
                    <a:pt x="501" y="308"/>
                  </a:lnTo>
                  <a:lnTo>
                    <a:pt x="505" y="440"/>
                  </a:lnTo>
                  <a:lnTo>
                    <a:pt x="509" y="536"/>
                  </a:lnTo>
                  <a:lnTo>
                    <a:pt x="513" y="552"/>
                  </a:lnTo>
                </a:path>
              </a:pathLst>
            </a:custGeom>
            <a:noFill/>
            <a:ln w="0">
              <a:solidFill>
                <a:srgbClr val="FF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025" name="Freeform 180"/>
            <p:cNvSpPr>
              <a:spLocks/>
            </p:cNvSpPr>
            <p:nvPr/>
          </p:nvSpPr>
          <p:spPr bwMode="auto">
            <a:xfrm>
              <a:off x="3494088" y="3814763"/>
              <a:ext cx="806450" cy="1257300"/>
            </a:xfrm>
            <a:custGeom>
              <a:avLst/>
              <a:gdLst>
                <a:gd name="T0" fmla="*/ 20161251 w 508"/>
                <a:gd name="T1" fmla="*/ 1118949427 h 792"/>
                <a:gd name="T2" fmla="*/ 50403125 w 508"/>
                <a:gd name="T3" fmla="*/ 1280239377 h 792"/>
                <a:gd name="T4" fmla="*/ 80645005 w 508"/>
                <a:gd name="T5" fmla="*/ 1723787137 h 792"/>
                <a:gd name="T6" fmla="*/ 110886898 w 508"/>
                <a:gd name="T7" fmla="*/ 836692014 h 792"/>
                <a:gd name="T8" fmla="*/ 141128766 w 508"/>
                <a:gd name="T9" fmla="*/ 665321243 h 792"/>
                <a:gd name="T10" fmla="*/ 171370633 w 508"/>
                <a:gd name="T11" fmla="*/ 1643141765 h 792"/>
                <a:gd name="T12" fmla="*/ 201612501 w 508"/>
                <a:gd name="T13" fmla="*/ 1562496790 h 792"/>
                <a:gd name="T14" fmla="*/ 231854419 w 508"/>
                <a:gd name="T15" fmla="*/ 1713706515 h 792"/>
                <a:gd name="T16" fmla="*/ 262096286 w 508"/>
                <a:gd name="T17" fmla="*/ 1451609949 h 792"/>
                <a:gd name="T18" fmla="*/ 292338154 w 508"/>
                <a:gd name="T19" fmla="*/ 1159271915 h 792"/>
                <a:gd name="T20" fmla="*/ 322580022 w 508"/>
                <a:gd name="T21" fmla="*/ 312499378 h 792"/>
                <a:gd name="T22" fmla="*/ 352821889 w 508"/>
                <a:gd name="T23" fmla="*/ 80645000 h 792"/>
                <a:gd name="T24" fmla="*/ 383063757 w 508"/>
                <a:gd name="T25" fmla="*/ 937498233 h 792"/>
                <a:gd name="T26" fmla="*/ 413305625 w 508"/>
                <a:gd name="T27" fmla="*/ 1239916890 h 792"/>
                <a:gd name="T28" fmla="*/ 443547592 w 508"/>
                <a:gd name="T29" fmla="*/ 1179433158 h 792"/>
                <a:gd name="T30" fmla="*/ 473789460 w 508"/>
                <a:gd name="T31" fmla="*/ 1260078133 h 792"/>
                <a:gd name="T32" fmla="*/ 504031327 w 508"/>
                <a:gd name="T33" fmla="*/ 1048385074 h 792"/>
                <a:gd name="T34" fmla="*/ 534273195 w 508"/>
                <a:gd name="T35" fmla="*/ 917336989 h 792"/>
                <a:gd name="T36" fmla="*/ 564515063 w 508"/>
                <a:gd name="T37" fmla="*/ 907256367 h 792"/>
                <a:gd name="T38" fmla="*/ 594756931 w 508"/>
                <a:gd name="T39" fmla="*/ 1118949427 h 792"/>
                <a:gd name="T40" fmla="*/ 624998798 w 508"/>
                <a:gd name="T41" fmla="*/ 1320561865 h 792"/>
                <a:gd name="T42" fmla="*/ 655240666 w 508"/>
                <a:gd name="T43" fmla="*/ 1340723109 h 792"/>
                <a:gd name="T44" fmla="*/ 685482534 w 508"/>
                <a:gd name="T45" fmla="*/ 1249997512 h 792"/>
                <a:gd name="T46" fmla="*/ 715724401 w 508"/>
                <a:gd name="T47" fmla="*/ 1723787137 h 792"/>
                <a:gd name="T48" fmla="*/ 745966269 w 508"/>
                <a:gd name="T49" fmla="*/ 1592738656 h 792"/>
                <a:gd name="T50" fmla="*/ 776208137 w 508"/>
                <a:gd name="T51" fmla="*/ 846772636 h 792"/>
                <a:gd name="T52" fmla="*/ 806450005 w 508"/>
                <a:gd name="T53" fmla="*/ 1300400621 h 792"/>
                <a:gd name="T54" fmla="*/ 836692071 w 508"/>
                <a:gd name="T55" fmla="*/ 1572577412 h 792"/>
                <a:gd name="T56" fmla="*/ 866933939 w 508"/>
                <a:gd name="T57" fmla="*/ 1915318953 h 792"/>
                <a:gd name="T58" fmla="*/ 897175806 w 508"/>
                <a:gd name="T59" fmla="*/ 1481851815 h 792"/>
                <a:gd name="T60" fmla="*/ 927417674 w 508"/>
                <a:gd name="T61" fmla="*/ 1108868805 h 792"/>
                <a:gd name="T62" fmla="*/ 957659542 w 508"/>
                <a:gd name="T63" fmla="*/ 786288706 h 792"/>
                <a:gd name="T64" fmla="*/ 987901409 w 508"/>
                <a:gd name="T65" fmla="*/ 1491932437 h 792"/>
                <a:gd name="T66" fmla="*/ 1018143277 w 508"/>
                <a:gd name="T67" fmla="*/ 1330642487 h 792"/>
                <a:gd name="T68" fmla="*/ 1048385145 w 508"/>
                <a:gd name="T69" fmla="*/ 1532254925 h 792"/>
                <a:gd name="T70" fmla="*/ 1078627013 w 508"/>
                <a:gd name="T71" fmla="*/ 1391126218 h 792"/>
                <a:gd name="T72" fmla="*/ 1108868880 w 508"/>
                <a:gd name="T73" fmla="*/ 917336989 h 792"/>
                <a:gd name="T74" fmla="*/ 1139110748 w 508"/>
                <a:gd name="T75" fmla="*/ 1008062586 h 792"/>
                <a:gd name="T76" fmla="*/ 1169352616 w 508"/>
                <a:gd name="T77" fmla="*/ 1169352536 h 792"/>
                <a:gd name="T78" fmla="*/ 1199594484 w 508"/>
                <a:gd name="T79" fmla="*/ 1995963928 h 792"/>
                <a:gd name="T80" fmla="*/ 1229836351 w 508"/>
                <a:gd name="T81" fmla="*/ 1602819278 h 792"/>
                <a:gd name="T82" fmla="*/ 1260078219 w 508"/>
                <a:gd name="T83" fmla="*/ 927417611 h 7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92"/>
                <a:gd name="T128" fmla="*/ 508 w 508"/>
                <a:gd name="T129" fmla="*/ 792 h 7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92">
                  <a:moveTo>
                    <a:pt x="0" y="504"/>
                  </a:moveTo>
                  <a:lnTo>
                    <a:pt x="4" y="472"/>
                  </a:lnTo>
                  <a:lnTo>
                    <a:pt x="8" y="444"/>
                  </a:lnTo>
                  <a:lnTo>
                    <a:pt x="12" y="436"/>
                  </a:lnTo>
                  <a:lnTo>
                    <a:pt x="16" y="456"/>
                  </a:lnTo>
                  <a:lnTo>
                    <a:pt x="20" y="508"/>
                  </a:lnTo>
                  <a:lnTo>
                    <a:pt x="24" y="588"/>
                  </a:lnTo>
                  <a:lnTo>
                    <a:pt x="28" y="660"/>
                  </a:lnTo>
                  <a:lnTo>
                    <a:pt x="32" y="684"/>
                  </a:lnTo>
                  <a:lnTo>
                    <a:pt x="36" y="624"/>
                  </a:lnTo>
                  <a:lnTo>
                    <a:pt x="40" y="492"/>
                  </a:lnTo>
                  <a:lnTo>
                    <a:pt x="44" y="332"/>
                  </a:lnTo>
                  <a:lnTo>
                    <a:pt x="48" y="200"/>
                  </a:lnTo>
                  <a:lnTo>
                    <a:pt x="52" y="168"/>
                  </a:lnTo>
                  <a:lnTo>
                    <a:pt x="56" y="264"/>
                  </a:lnTo>
                  <a:lnTo>
                    <a:pt x="60" y="436"/>
                  </a:lnTo>
                  <a:lnTo>
                    <a:pt x="64" y="588"/>
                  </a:lnTo>
                  <a:lnTo>
                    <a:pt x="68" y="652"/>
                  </a:lnTo>
                  <a:lnTo>
                    <a:pt x="72" y="636"/>
                  </a:lnTo>
                  <a:lnTo>
                    <a:pt x="76" y="612"/>
                  </a:lnTo>
                  <a:lnTo>
                    <a:pt x="80" y="620"/>
                  </a:lnTo>
                  <a:lnTo>
                    <a:pt x="84" y="668"/>
                  </a:lnTo>
                  <a:lnTo>
                    <a:pt x="88" y="704"/>
                  </a:lnTo>
                  <a:lnTo>
                    <a:pt x="92" y="680"/>
                  </a:lnTo>
                  <a:lnTo>
                    <a:pt x="96" y="616"/>
                  </a:lnTo>
                  <a:lnTo>
                    <a:pt x="100" y="568"/>
                  </a:lnTo>
                  <a:lnTo>
                    <a:pt x="104" y="576"/>
                  </a:lnTo>
                  <a:lnTo>
                    <a:pt x="108" y="596"/>
                  </a:lnTo>
                  <a:lnTo>
                    <a:pt x="112" y="556"/>
                  </a:lnTo>
                  <a:lnTo>
                    <a:pt x="116" y="460"/>
                  </a:lnTo>
                  <a:lnTo>
                    <a:pt x="120" y="340"/>
                  </a:lnTo>
                  <a:lnTo>
                    <a:pt x="124" y="228"/>
                  </a:lnTo>
                  <a:lnTo>
                    <a:pt x="128" y="124"/>
                  </a:lnTo>
                  <a:lnTo>
                    <a:pt x="132" y="40"/>
                  </a:lnTo>
                  <a:lnTo>
                    <a:pt x="136" y="0"/>
                  </a:lnTo>
                  <a:lnTo>
                    <a:pt x="140" y="32"/>
                  </a:lnTo>
                  <a:lnTo>
                    <a:pt x="144" y="116"/>
                  </a:lnTo>
                  <a:lnTo>
                    <a:pt x="148" y="236"/>
                  </a:lnTo>
                  <a:lnTo>
                    <a:pt x="152" y="372"/>
                  </a:lnTo>
                  <a:lnTo>
                    <a:pt x="156" y="476"/>
                  </a:lnTo>
                  <a:lnTo>
                    <a:pt x="160" y="508"/>
                  </a:lnTo>
                  <a:lnTo>
                    <a:pt x="164" y="492"/>
                  </a:lnTo>
                  <a:lnTo>
                    <a:pt x="168" y="460"/>
                  </a:lnTo>
                  <a:lnTo>
                    <a:pt x="172" y="448"/>
                  </a:lnTo>
                  <a:lnTo>
                    <a:pt x="176" y="468"/>
                  </a:lnTo>
                  <a:lnTo>
                    <a:pt x="180" y="500"/>
                  </a:lnTo>
                  <a:lnTo>
                    <a:pt x="184" y="516"/>
                  </a:lnTo>
                  <a:lnTo>
                    <a:pt x="188" y="500"/>
                  </a:lnTo>
                  <a:lnTo>
                    <a:pt x="192" y="468"/>
                  </a:lnTo>
                  <a:lnTo>
                    <a:pt x="196" y="444"/>
                  </a:lnTo>
                  <a:lnTo>
                    <a:pt x="200" y="416"/>
                  </a:lnTo>
                  <a:lnTo>
                    <a:pt x="204" y="384"/>
                  </a:lnTo>
                  <a:lnTo>
                    <a:pt x="208" y="364"/>
                  </a:lnTo>
                  <a:lnTo>
                    <a:pt x="212" y="364"/>
                  </a:lnTo>
                  <a:lnTo>
                    <a:pt x="216" y="376"/>
                  </a:lnTo>
                  <a:lnTo>
                    <a:pt x="220" y="376"/>
                  </a:lnTo>
                  <a:lnTo>
                    <a:pt x="224" y="360"/>
                  </a:lnTo>
                  <a:lnTo>
                    <a:pt x="228" y="360"/>
                  </a:lnTo>
                  <a:lnTo>
                    <a:pt x="232" y="396"/>
                  </a:lnTo>
                  <a:lnTo>
                    <a:pt x="236" y="444"/>
                  </a:lnTo>
                  <a:lnTo>
                    <a:pt x="240" y="476"/>
                  </a:lnTo>
                  <a:lnTo>
                    <a:pt x="244" y="492"/>
                  </a:lnTo>
                  <a:lnTo>
                    <a:pt x="248" y="524"/>
                  </a:lnTo>
                  <a:lnTo>
                    <a:pt x="252" y="560"/>
                  </a:lnTo>
                  <a:lnTo>
                    <a:pt x="256" y="568"/>
                  </a:lnTo>
                  <a:lnTo>
                    <a:pt x="260" y="532"/>
                  </a:lnTo>
                  <a:lnTo>
                    <a:pt x="264" y="488"/>
                  </a:lnTo>
                  <a:lnTo>
                    <a:pt x="268" y="480"/>
                  </a:lnTo>
                  <a:lnTo>
                    <a:pt x="272" y="496"/>
                  </a:lnTo>
                  <a:lnTo>
                    <a:pt x="276" y="544"/>
                  </a:lnTo>
                  <a:lnTo>
                    <a:pt x="280" y="612"/>
                  </a:lnTo>
                  <a:lnTo>
                    <a:pt x="284" y="684"/>
                  </a:lnTo>
                  <a:lnTo>
                    <a:pt x="288" y="724"/>
                  </a:lnTo>
                  <a:lnTo>
                    <a:pt x="292" y="712"/>
                  </a:lnTo>
                  <a:lnTo>
                    <a:pt x="296" y="632"/>
                  </a:lnTo>
                  <a:lnTo>
                    <a:pt x="300" y="516"/>
                  </a:lnTo>
                  <a:lnTo>
                    <a:pt x="304" y="400"/>
                  </a:lnTo>
                  <a:lnTo>
                    <a:pt x="308" y="336"/>
                  </a:lnTo>
                  <a:lnTo>
                    <a:pt x="312" y="360"/>
                  </a:lnTo>
                  <a:lnTo>
                    <a:pt x="316" y="436"/>
                  </a:lnTo>
                  <a:lnTo>
                    <a:pt x="320" y="516"/>
                  </a:lnTo>
                  <a:lnTo>
                    <a:pt x="324" y="560"/>
                  </a:lnTo>
                  <a:lnTo>
                    <a:pt x="328" y="588"/>
                  </a:lnTo>
                  <a:lnTo>
                    <a:pt x="332" y="624"/>
                  </a:lnTo>
                  <a:lnTo>
                    <a:pt x="336" y="680"/>
                  </a:lnTo>
                  <a:lnTo>
                    <a:pt x="340" y="736"/>
                  </a:lnTo>
                  <a:lnTo>
                    <a:pt x="344" y="760"/>
                  </a:lnTo>
                  <a:lnTo>
                    <a:pt x="348" y="716"/>
                  </a:lnTo>
                  <a:lnTo>
                    <a:pt x="352" y="640"/>
                  </a:lnTo>
                  <a:lnTo>
                    <a:pt x="356" y="588"/>
                  </a:lnTo>
                  <a:lnTo>
                    <a:pt x="360" y="572"/>
                  </a:lnTo>
                  <a:lnTo>
                    <a:pt x="364" y="536"/>
                  </a:lnTo>
                  <a:lnTo>
                    <a:pt x="368" y="440"/>
                  </a:lnTo>
                  <a:lnTo>
                    <a:pt x="372" y="312"/>
                  </a:lnTo>
                  <a:lnTo>
                    <a:pt x="376" y="252"/>
                  </a:lnTo>
                  <a:lnTo>
                    <a:pt x="380" y="312"/>
                  </a:lnTo>
                  <a:lnTo>
                    <a:pt x="384" y="444"/>
                  </a:lnTo>
                  <a:lnTo>
                    <a:pt x="388" y="556"/>
                  </a:lnTo>
                  <a:lnTo>
                    <a:pt x="392" y="592"/>
                  </a:lnTo>
                  <a:lnTo>
                    <a:pt x="396" y="572"/>
                  </a:lnTo>
                  <a:lnTo>
                    <a:pt x="400" y="540"/>
                  </a:lnTo>
                  <a:lnTo>
                    <a:pt x="404" y="528"/>
                  </a:lnTo>
                  <a:lnTo>
                    <a:pt x="408" y="528"/>
                  </a:lnTo>
                  <a:lnTo>
                    <a:pt x="412" y="556"/>
                  </a:lnTo>
                  <a:lnTo>
                    <a:pt x="416" y="608"/>
                  </a:lnTo>
                  <a:lnTo>
                    <a:pt x="420" y="652"/>
                  </a:lnTo>
                  <a:lnTo>
                    <a:pt x="424" y="640"/>
                  </a:lnTo>
                  <a:lnTo>
                    <a:pt x="428" y="552"/>
                  </a:lnTo>
                  <a:lnTo>
                    <a:pt x="432" y="436"/>
                  </a:lnTo>
                  <a:lnTo>
                    <a:pt x="436" y="360"/>
                  </a:lnTo>
                  <a:lnTo>
                    <a:pt x="440" y="364"/>
                  </a:lnTo>
                  <a:lnTo>
                    <a:pt x="444" y="404"/>
                  </a:lnTo>
                  <a:lnTo>
                    <a:pt x="448" y="420"/>
                  </a:lnTo>
                  <a:lnTo>
                    <a:pt x="452" y="400"/>
                  </a:lnTo>
                  <a:lnTo>
                    <a:pt x="456" y="376"/>
                  </a:lnTo>
                  <a:lnTo>
                    <a:pt x="460" y="388"/>
                  </a:lnTo>
                  <a:lnTo>
                    <a:pt x="464" y="464"/>
                  </a:lnTo>
                  <a:lnTo>
                    <a:pt x="468" y="596"/>
                  </a:lnTo>
                  <a:lnTo>
                    <a:pt x="472" y="728"/>
                  </a:lnTo>
                  <a:lnTo>
                    <a:pt x="476" y="792"/>
                  </a:lnTo>
                  <a:lnTo>
                    <a:pt x="480" y="772"/>
                  </a:lnTo>
                  <a:lnTo>
                    <a:pt x="484" y="704"/>
                  </a:lnTo>
                  <a:lnTo>
                    <a:pt x="488" y="636"/>
                  </a:lnTo>
                  <a:lnTo>
                    <a:pt x="492" y="560"/>
                  </a:lnTo>
                  <a:lnTo>
                    <a:pt x="496" y="464"/>
                  </a:lnTo>
                  <a:lnTo>
                    <a:pt x="500" y="368"/>
                  </a:lnTo>
                  <a:lnTo>
                    <a:pt x="504" y="308"/>
                  </a:lnTo>
                  <a:lnTo>
                    <a:pt x="508" y="296"/>
                  </a:lnTo>
                </a:path>
              </a:pathLst>
            </a:custGeom>
            <a:noFill/>
            <a:ln w="0">
              <a:solidFill>
                <a:srgbClr val="FF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026" name="Line 181"/>
            <p:cNvSpPr>
              <a:spLocks noChangeShapeType="1"/>
            </p:cNvSpPr>
            <p:nvPr/>
          </p:nvSpPr>
          <p:spPr bwMode="auto">
            <a:xfrm>
              <a:off x="4300538" y="4284663"/>
              <a:ext cx="12700" cy="6350"/>
            </a:xfrm>
            <a:prstGeom prst="line">
              <a:avLst/>
            </a:prstGeom>
            <a:noFill/>
            <a:ln w="0">
              <a:solidFill>
                <a:srgbClr val="FF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027" name="Rectangle 182"/>
            <p:cNvSpPr>
              <a:spLocks noChangeArrowheads="1"/>
            </p:cNvSpPr>
            <p:nvPr/>
          </p:nvSpPr>
          <p:spPr bwMode="auto">
            <a:xfrm>
              <a:off x="3118411" y="3475038"/>
              <a:ext cx="763029" cy="169277"/>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smtClean="0">
                  <a:ln>
                    <a:noFill/>
                  </a:ln>
                  <a:solidFill>
                    <a:srgbClr val="000000"/>
                  </a:solidFill>
                  <a:effectLst/>
                  <a:uLnTx/>
                  <a:uFillTx/>
                  <a:latin typeface="Arial Narrow" pitchFamily="34" charset="0"/>
                </a:rPr>
                <a:t>Hidden causes</a:t>
              </a:r>
              <a:endParaRPr kumimoji="0" lang="en-GB" sz="1800" b="0" i="0" u="none" strike="noStrike" kern="0" cap="none" spc="0" normalizeH="0" baseline="0" noProof="0" smtClean="0">
                <a:ln>
                  <a:noFill/>
                </a:ln>
                <a:solidFill>
                  <a:sysClr val="windowText" lastClr="000000"/>
                </a:solidFill>
                <a:effectLst/>
                <a:uLnTx/>
                <a:uFillTx/>
              </a:endParaRPr>
            </a:p>
          </p:txBody>
        </p:sp>
        <p:sp>
          <p:nvSpPr>
            <p:cNvPr id="1028" name="Rectangle 183"/>
            <p:cNvSpPr>
              <a:spLocks noChangeArrowheads="1"/>
            </p:cNvSpPr>
            <p:nvPr/>
          </p:nvSpPr>
          <p:spPr bwMode="auto">
            <a:xfrm>
              <a:off x="3403266" y="5364163"/>
              <a:ext cx="198772" cy="153888"/>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smtClean="0">
                  <a:ln>
                    <a:noFill/>
                  </a:ln>
                  <a:solidFill>
                    <a:srgbClr val="000000"/>
                  </a:solidFill>
                  <a:effectLst/>
                  <a:uLnTx/>
                  <a:uFillTx/>
                  <a:latin typeface="Arial Narrow" pitchFamily="34" charset="0"/>
                </a:rPr>
                <a:t>time</a:t>
              </a:r>
              <a:endParaRPr kumimoji="0" lang="en-GB" sz="1800" b="0" i="0" u="none" strike="noStrike" kern="0" cap="none" spc="0" normalizeH="0" baseline="0" noProof="0" smtClean="0">
                <a:ln>
                  <a:noFill/>
                </a:ln>
                <a:solidFill>
                  <a:sysClr val="windowText" lastClr="000000"/>
                </a:solidFill>
                <a:effectLst/>
                <a:uLnTx/>
                <a:uFillTx/>
              </a:endParaRPr>
            </a:p>
          </p:txBody>
        </p:sp>
        <p:grpSp>
          <p:nvGrpSpPr>
            <p:cNvPr id="1029" name="Group 196"/>
            <p:cNvGrpSpPr>
              <a:grpSpLocks/>
            </p:cNvGrpSpPr>
            <p:nvPr/>
          </p:nvGrpSpPr>
          <p:grpSpPr bwMode="auto">
            <a:xfrm>
              <a:off x="5108575" y="4075113"/>
              <a:ext cx="1079500" cy="649287"/>
              <a:chOff x="3218" y="2250"/>
              <a:chExt cx="680" cy="409"/>
            </a:xfrm>
          </p:grpSpPr>
          <p:sp>
            <p:nvSpPr>
              <p:cNvPr id="1031" name="Oval 10"/>
              <p:cNvSpPr>
                <a:spLocks noChangeArrowheads="1"/>
              </p:cNvSpPr>
              <p:nvPr/>
            </p:nvSpPr>
            <p:spPr bwMode="auto">
              <a:xfrm>
                <a:off x="3218" y="2523"/>
                <a:ext cx="136" cy="136"/>
              </a:xfrm>
              <a:prstGeom prst="ellipse">
                <a:avLst/>
              </a:prstGeom>
              <a:gradFill rotWithShape="1">
                <a:gsLst>
                  <a:gs pos="0">
                    <a:srgbClr val="FFFFFF"/>
                  </a:gs>
                  <a:gs pos="100000">
                    <a:srgbClr val="808080"/>
                  </a:gs>
                </a:gsLst>
                <a:path path="shape">
                  <a:fillToRect l="50000" t="50000" r="50000" b="50000"/>
                </a:path>
              </a:gradFill>
              <a:ln w="28575">
                <a:solidFill>
                  <a:srgbClr val="33339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32" name="Oval 11"/>
              <p:cNvSpPr>
                <a:spLocks noChangeArrowheads="1"/>
              </p:cNvSpPr>
              <p:nvPr/>
            </p:nvSpPr>
            <p:spPr bwMode="auto">
              <a:xfrm>
                <a:off x="3762" y="2522"/>
                <a:ext cx="136" cy="136"/>
              </a:xfrm>
              <a:prstGeom prst="ellipse">
                <a:avLst/>
              </a:prstGeom>
              <a:gradFill rotWithShape="1">
                <a:gsLst>
                  <a:gs pos="0">
                    <a:srgbClr val="FFFFFF"/>
                  </a:gs>
                  <a:gs pos="100000">
                    <a:srgbClr val="808080"/>
                  </a:gs>
                </a:gsLst>
                <a:path path="shape">
                  <a:fillToRect l="50000" t="50000" r="50000" b="50000"/>
                </a:path>
              </a:gradFill>
              <a:ln w="19050">
                <a:solidFill>
                  <a:srgbClr val="FF33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1033" name="AutoShape 12"/>
              <p:cNvCxnSpPr>
                <a:cxnSpLocks noChangeShapeType="1"/>
                <a:stCxn id="1034" idx="2"/>
                <a:endCxn id="1031" idx="0"/>
              </p:cNvCxnSpPr>
              <p:nvPr/>
            </p:nvCxnSpPr>
            <p:spPr bwMode="auto">
              <a:xfrm rot="10800000" flipV="1">
                <a:off x="3286" y="2318"/>
                <a:ext cx="204" cy="205"/>
              </a:xfrm>
              <a:prstGeom prst="curvedConnector2">
                <a:avLst/>
              </a:prstGeom>
              <a:noFill/>
              <a:ln w="9525">
                <a:solidFill>
                  <a:srgbClr val="000000"/>
                </a:solidFill>
                <a:round/>
                <a:headEnd type="triangle" w="med" len="med"/>
                <a:tailEnd type="triangle" w="med" len="med"/>
              </a:ln>
            </p:spPr>
          </p:cxnSp>
          <p:sp>
            <p:nvSpPr>
              <p:cNvPr id="1034" name="Oval 14"/>
              <p:cNvSpPr>
                <a:spLocks noChangeArrowheads="1"/>
              </p:cNvSpPr>
              <p:nvPr/>
            </p:nvSpPr>
            <p:spPr bwMode="auto">
              <a:xfrm>
                <a:off x="3490" y="2250"/>
                <a:ext cx="136" cy="136"/>
              </a:xfrm>
              <a:prstGeom prst="ellipse">
                <a:avLst/>
              </a:prstGeom>
              <a:gradFill rotWithShape="1">
                <a:gsLst>
                  <a:gs pos="0">
                    <a:srgbClr val="FFFFFF"/>
                  </a:gs>
                  <a:gs pos="100000">
                    <a:srgbClr val="808080"/>
                  </a:gs>
                </a:gsLst>
                <a:path path="shape">
                  <a:fillToRect l="50000" t="50000" r="50000" b="50000"/>
                </a:path>
              </a:gradFill>
              <a:ln w="19050">
                <a:solidFill>
                  <a:srgbClr val="99CC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1035" name="AutoShape 12"/>
              <p:cNvCxnSpPr>
                <a:cxnSpLocks noChangeShapeType="1"/>
                <a:stCxn id="1034" idx="6"/>
                <a:endCxn id="1032" idx="0"/>
              </p:cNvCxnSpPr>
              <p:nvPr/>
            </p:nvCxnSpPr>
            <p:spPr bwMode="auto">
              <a:xfrm>
                <a:off x="3632" y="2318"/>
                <a:ext cx="198" cy="198"/>
              </a:xfrm>
              <a:prstGeom prst="curvedConnector2">
                <a:avLst/>
              </a:prstGeom>
              <a:noFill/>
              <a:ln w="9525">
                <a:solidFill>
                  <a:srgbClr val="000000"/>
                </a:solidFill>
                <a:round/>
                <a:headEnd type="triangle" w="med" len="med"/>
                <a:tailEnd type="triangle" w="med" len="med"/>
              </a:ln>
            </p:spPr>
          </p:cxnSp>
          <p:cxnSp>
            <p:nvCxnSpPr>
              <p:cNvPr id="1036" name="AutoShape 12"/>
              <p:cNvCxnSpPr>
                <a:cxnSpLocks noChangeShapeType="1"/>
                <a:stCxn id="1031" idx="6"/>
                <a:endCxn id="1032" idx="2"/>
              </p:cNvCxnSpPr>
              <p:nvPr/>
            </p:nvCxnSpPr>
            <p:spPr bwMode="auto">
              <a:xfrm flipV="1">
                <a:off x="3363" y="2590"/>
                <a:ext cx="393" cy="1"/>
              </a:xfrm>
              <a:prstGeom prst="curvedConnector3">
                <a:avLst>
                  <a:gd name="adj1" fmla="val 49620"/>
                </a:avLst>
              </a:prstGeom>
              <a:noFill/>
              <a:ln w="9525" cap="rnd">
                <a:solidFill>
                  <a:srgbClr val="808080"/>
                </a:solidFill>
                <a:prstDash val="sysDot"/>
                <a:round/>
                <a:headEnd type="triangle" w="med" len="med"/>
                <a:tailEnd type="triangle" w="med" len="med"/>
              </a:ln>
            </p:spPr>
          </p:cxnSp>
        </p:grpSp>
        <p:sp>
          <p:nvSpPr>
            <p:cNvPr id="1030" name="Rectangle 195"/>
            <p:cNvSpPr>
              <a:spLocks noChangeArrowheads="1"/>
            </p:cNvSpPr>
            <p:nvPr/>
          </p:nvSpPr>
          <p:spPr bwMode="auto">
            <a:xfrm>
              <a:off x="4771283" y="3475038"/>
              <a:ext cx="1718418" cy="169277"/>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smtClean="0">
                  <a:ln>
                    <a:noFill/>
                  </a:ln>
                  <a:solidFill>
                    <a:srgbClr val="000000"/>
                  </a:solidFill>
                  <a:effectLst/>
                  <a:uLnTx/>
                  <a:uFillTx/>
                  <a:latin typeface="Arial Narrow" pitchFamily="34" charset="0"/>
                </a:rPr>
                <a:t>Network or graph generating data</a:t>
              </a:r>
              <a:endParaRPr kumimoji="0" lang="en-GB" sz="1800" b="0" i="0" u="none" strike="noStrike" kern="0" cap="none" spc="0" normalizeH="0" baseline="0" noProof="0" smtClean="0">
                <a:ln>
                  <a:noFill/>
                </a:ln>
                <a:solidFill>
                  <a:sysClr val="windowText" lastClr="000000"/>
                </a:solidFill>
                <a:effectLst/>
                <a:uLnTx/>
                <a:uFillTx/>
              </a:endParaRPr>
            </a:p>
          </p:txBody>
        </p:sp>
      </p:grpSp>
      <p:graphicFrame>
        <p:nvGraphicFramePr>
          <p:cNvPr id="488" name="Object 344"/>
          <p:cNvGraphicFramePr>
            <a:graphicFrameLocks noChangeAspect="1"/>
          </p:cNvGraphicFramePr>
          <p:nvPr/>
        </p:nvGraphicFramePr>
        <p:xfrm>
          <a:off x="8553400" y="4005064"/>
          <a:ext cx="712788" cy="458788"/>
        </p:xfrm>
        <a:graphic>
          <a:graphicData uri="http://schemas.openxmlformats.org/presentationml/2006/ole">
            <p:oleObj spid="_x0000_s243719" name="Equation" r:id="rId3" imgW="355446" imgH="228501" progId="Equation.DSMT4">
              <p:embed/>
            </p:oleObj>
          </a:graphicData>
        </a:graphic>
      </p:graphicFrame>
      <p:graphicFrame>
        <p:nvGraphicFramePr>
          <p:cNvPr id="489" name="Object 345"/>
          <p:cNvGraphicFramePr>
            <a:graphicFrameLocks noChangeAspect="1"/>
          </p:cNvGraphicFramePr>
          <p:nvPr/>
        </p:nvGraphicFramePr>
        <p:xfrm>
          <a:off x="7977336" y="773705"/>
          <a:ext cx="381000" cy="458788"/>
        </p:xfrm>
        <a:graphic>
          <a:graphicData uri="http://schemas.openxmlformats.org/presentationml/2006/ole">
            <p:oleObj spid="_x0000_s243720" name="Equation" r:id="rId4" imgW="190500" imgH="228600" progId="Equation.DSMT4">
              <p:embed/>
            </p:oleObj>
          </a:graphicData>
        </a:graphic>
      </p:graphicFrame>
      <p:graphicFrame>
        <p:nvGraphicFramePr>
          <p:cNvPr id="243715" name="Object 3"/>
          <p:cNvGraphicFramePr>
            <a:graphicFrameLocks noChangeAspect="1"/>
          </p:cNvGraphicFramePr>
          <p:nvPr/>
        </p:nvGraphicFramePr>
        <p:xfrm>
          <a:off x="6393160" y="4005064"/>
          <a:ext cx="381000" cy="458788"/>
        </p:xfrm>
        <a:graphic>
          <a:graphicData uri="http://schemas.openxmlformats.org/presentationml/2006/ole">
            <p:oleObj spid="_x0000_s243721" name="Equation" r:id="rId5" imgW="190500" imgH="228600" progId="Equation.DSMT4">
              <p:embed/>
            </p:oleObj>
          </a:graphicData>
        </a:graphic>
      </p:graphicFrame>
      <p:sp>
        <p:nvSpPr>
          <p:cNvPr id="490" name="Rectangle 489"/>
          <p:cNvSpPr/>
          <p:nvPr/>
        </p:nvSpPr>
        <p:spPr>
          <a:xfrm>
            <a:off x="5988115" y="6084295"/>
            <a:ext cx="2418269" cy="369332"/>
          </a:xfrm>
          <a:prstGeom prst="rect">
            <a:avLst/>
          </a:prstGeom>
        </p:spPr>
        <p:txBody>
          <a:bodyPr wrap="square">
            <a:spAutoFit/>
          </a:bodyPr>
          <a:lstStyle/>
          <a:p>
            <a:pPr algn="ctr" eaLnBrk="1" fontAlgn="auto" hangingPunct="1">
              <a:spcBef>
                <a:spcPts val="0"/>
              </a:spcBef>
              <a:spcAft>
                <a:spcPts val="0"/>
              </a:spcAft>
            </a:pPr>
            <a:r>
              <a:rPr lang="en-GB" dirty="0" smtClean="0">
                <a:solidFill>
                  <a:schemeClr val="accent2"/>
                </a:solidFill>
                <a:latin typeface="Calibri"/>
              </a:rPr>
              <a:t>Stochastic DCM</a:t>
            </a:r>
          </a:p>
        </p:txBody>
      </p:sp>
      <p:sp>
        <p:nvSpPr>
          <p:cNvPr id="491" name="Rectangle 490"/>
          <p:cNvSpPr/>
          <p:nvPr/>
        </p:nvSpPr>
        <p:spPr>
          <a:xfrm>
            <a:off x="5988115" y="2888940"/>
            <a:ext cx="2418269" cy="369332"/>
          </a:xfrm>
          <a:prstGeom prst="rect">
            <a:avLst/>
          </a:prstGeom>
        </p:spPr>
        <p:txBody>
          <a:bodyPr wrap="square">
            <a:spAutoFit/>
          </a:bodyPr>
          <a:lstStyle/>
          <a:p>
            <a:pPr algn="ctr" eaLnBrk="1" fontAlgn="auto" hangingPunct="1">
              <a:spcBef>
                <a:spcPts val="0"/>
              </a:spcBef>
              <a:spcAft>
                <a:spcPts val="0"/>
              </a:spcAft>
            </a:pPr>
            <a:r>
              <a:rPr lang="en-GB" dirty="0" smtClean="0">
                <a:solidFill>
                  <a:schemeClr val="accent2"/>
                </a:solidFill>
                <a:latin typeface="Calibri"/>
              </a:rPr>
              <a:t>Deterministic DCM</a:t>
            </a:r>
          </a:p>
        </p:txBody>
      </p:sp>
      <p:sp>
        <p:nvSpPr>
          <p:cNvPr id="492" name="Rectangle 179"/>
          <p:cNvSpPr>
            <a:spLocks noChangeArrowheads="1"/>
          </p:cNvSpPr>
          <p:nvPr/>
        </p:nvSpPr>
        <p:spPr bwMode="auto">
          <a:xfrm>
            <a:off x="776536" y="476672"/>
            <a:ext cx="4392488" cy="369332"/>
          </a:xfrm>
          <a:prstGeom prst="rect">
            <a:avLst/>
          </a:prstGeom>
          <a:noFill/>
          <a:ln w="12700">
            <a:noFill/>
            <a:miter lim="800000"/>
            <a:headEnd/>
            <a:tailEnd/>
          </a:ln>
        </p:spPr>
        <p:txBody>
          <a:bodyPr wrap="square">
            <a:spAutoFit/>
          </a:bodyPr>
          <a:lstStyle/>
          <a:p>
            <a:pPr algn="l"/>
            <a:r>
              <a:rPr lang="en-US" b="0" dirty="0" smtClean="0">
                <a:solidFill>
                  <a:srgbClr val="990033"/>
                </a:solidFill>
                <a:latin typeface="Arial Narrow" pitchFamily="34" charset="0"/>
              </a:rPr>
              <a:t>Simulated responses </a:t>
            </a:r>
            <a:r>
              <a:rPr lang="en-US" b="0" dirty="0">
                <a:solidFill>
                  <a:srgbClr val="990033"/>
                </a:solidFill>
                <a:latin typeface="Arial Narrow" pitchFamily="34" charset="0"/>
              </a:rPr>
              <a:t>of a </a:t>
            </a:r>
            <a:r>
              <a:rPr lang="en-US" b="0" dirty="0" smtClean="0">
                <a:solidFill>
                  <a:srgbClr val="990033"/>
                </a:solidFill>
                <a:latin typeface="Arial Narrow" pitchFamily="34" charset="0"/>
              </a:rPr>
              <a:t>three node network</a:t>
            </a:r>
            <a:endParaRPr lang="en-US" b="0" dirty="0">
              <a:solidFill>
                <a:srgbClr val="990033"/>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54"/>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3596630" y="404666"/>
            <a:ext cx="2076450" cy="1152129"/>
          </a:xfrm>
          <a:prstGeom prst="rect">
            <a:avLst/>
          </a:prstGeom>
          <a:noFill/>
          <a:ln w="9525">
            <a:noFill/>
            <a:miter lim="800000"/>
            <a:headEnd/>
            <a:tailEnd/>
          </a:ln>
          <a:effectLst/>
        </p:spPr>
      </p:pic>
      <p:pic>
        <p:nvPicPr>
          <p:cNvPr id="174091" name="Picture 11"/>
          <p:cNvPicPr>
            <a:picLocks noChangeAspect="1" noChangeArrowheads="1"/>
          </p:cNvPicPr>
          <p:nvPr/>
        </p:nvPicPr>
        <p:blipFill>
          <a:blip r:embed="rId4" cstate="print">
            <a:grayscl/>
          </a:blip>
          <a:srcRect b="9224"/>
          <a:stretch>
            <a:fillRect/>
          </a:stretch>
        </p:blipFill>
        <p:spPr bwMode="auto">
          <a:xfrm>
            <a:off x="3656856" y="1628807"/>
            <a:ext cx="2016224" cy="1512167"/>
          </a:xfrm>
          <a:prstGeom prst="rect">
            <a:avLst/>
          </a:prstGeom>
          <a:noFill/>
          <a:ln w="9525">
            <a:noFill/>
            <a:miter lim="800000"/>
            <a:headEnd/>
            <a:tailEnd/>
          </a:ln>
        </p:spPr>
      </p:pic>
      <p:graphicFrame>
        <p:nvGraphicFramePr>
          <p:cNvPr id="36868" name="Object 4"/>
          <p:cNvGraphicFramePr>
            <a:graphicFrameLocks noChangeAspect="1"/>
          </p:cNvGraphicFramePr>
          <p:nvPr/>
        </p:nvGraphicFramePr>
        <p:xfrm>
          <a:off x="4009791" y="2183988"/>
          <a:ext cx="1282700" cy="279400"/>
        </p:xfrm>
        <a:graphic>
          <a:graphicData uri="http://schemas.openxmlformats.org/presentationml/2006/ole">
            <p:oleObj spid="_x0000_s264200" name="Equation" r:id="rId5" imgW="850531" imgH="203112" progId="Equation.DSMT4">
              <p:embed/>
            </p:oleObj>
          </a:graphicData>
        </a:graphic>
      </p:graphicFrame>
      <p:graphicFrame>
        <p:nvGraphicFramePr>
          <p:cNvPr id="36873" name="Object 9"/>
          <p:cNvGraphicFramePr>
            <a:graphicFrameLocks noChangeAspect="1"/>
          </p:cNvGraphicFramePr>
          <p:nvPr/>
        </p:nvGraphicFramePr>
        <p:xfrm>
          <a:off x="3152803" y="3861049"/>
          <a:ext cx="442913" cy="282575"/>
        </p:xfrm>
        <a:graphic>
          <a:graphicData uri="http://schemas.openxmlformats.org/presentationml/2006/ole">
            <p:oleObj spid="_x0000_s264201" name="Equation" r:id="rId6" imgW="291973" imgH="203112" progId="Equation.DSMT4">
              <p:embed/>
            </p:oleObj>
          </a:graphicData>
        </a:graphic>
      </p:graphicFrame>
      <p:graphicFrame>
        <p:nvGraphicFramePr>
          <p:cNvPr id="36881" name="Object 17"/>
          <p:cNvGraphicFramePr>
            <a:graphicFrameLocks noChangeAspect="1"/>
          </p:cNvGraphicFramePr>
          <p:nvPr/>
        </p:nvGraphicFramePr>
        <p:xfrm>
          <a:off x="3152800" y="764708"/>
          <a:ext cx="423863" cy="284163"/>
        </p:xfrm>
        <a:graphic>
          <a:graphicData uri="http://schemas.openxmlformats.org/presentationml/2006/ole">
            <p:oleObj spid="_x0000_s264202" name="Equation" r:id="rId7" imgW="279279" imgH="203112" progId="Equation.DSMT4">
              <p:embed/>
            </p:oleObj>
          </a:graphicData>
        </a:graphic>
      </p:graphicFrame>
      <p:sp>
        <p:nvSpPr>
          <p:cNvPr id="45" name="Rectangle 44"/>
          <p:cNvSpPr/>
          <p:nvPr/>
        </p:nvSpPr>
        <p:spPr>
          <a:xfrm>
            <a:off x="632520" y="548682"/>
            <a:ext cx="2418269" cy="646331"/>
          </a:xfrm>
          <a:prstGeom prst="rect">
            <a:avLst/>
          </a:prstGeom>
        </p:spPr>
        <p:txBody>
          <a:bodyPr wrap="square">
            <a:spAutoFit/>
          </a:bodyPr>
          <a:lstStyle/>
          <a:p>
            <a:pPr algn="ctr" eaLnBrk="1" fontAlgn="auto" hangingPunct="1">
              <a:spcBef>
                <a:spcPts val="0"/>
              </a:spcBef>
              <a:spcAft>
                <a:spcPts val="0"/>
              </a:spcAft>
            </a:pPr>
            <a:r>
              <a:rPr lang="en-GB" b="0" dirty="0" smtClean="0">
                <a:solidFill>
                  <a:srgbClr val="1F497D"/>
                </a:solidFill>
                <a:latin typeface="Calibri"/>
              </a:rPr>
              <a:t>The forward (dynamic causal) model</a:t>
            </a:r>
          </a:p>
        </p:txBody>
      </p:sp>
      <p:sp>
        <p:nvSpPr>
          <p:cNvPr id="46" name="Rectangle 45"/>
          <p:cNvSpPr/>
          <p:nvPr/>
        </p:nvSpPr>
        <p:spPr>
          <a:xfrm>
            <a:off x="5673080" y="692699"/>
            <a:ext cx="1008112" cy="430887"/>
          </a:xfrm>
          <a:prstGeom prst="rect">
            <a:avLst/>
          </a:prstGeom>
        </p:spPr>
        <p:txBody>
          <a:bodyPr wrap="square">
            <a:spAutoFit/>
          </a:bodyPr>
          <a:lstStyle/>
          <a:p>
            <a:pPr algn="l" eaLnBrk="1" fontAlgn="auto" hangingPunct="1">
              <a:spcBef>
                <a:spcPts val="0"/>
              </a:spcBef>
              <a:spcAft>
                <a:spcPts val="0"/>
              </a:spcAft>
            </a:pPr>
            <a:r>
              <a:rPr lang="en-GB" sz="1100" b="0" dirty="0" smtClean="0">
                <a:solidFill>
                  <a:schemeClr val="accent2"/>
                </a:solidFill>
                <a:latin typeface="Calibri"/>
              </a:rPr>
              <a:t>Endogenous fluctuations</a:t>
            </a:r>
          </a:p>
        </p:txBody>
      </p:sp>
      <p:pic>
        <p:nvPicPr>
          <p:cNvPr id="23" name="Picture 2"/>
          <p:cNvPicPr>
            <a:picLocks noChangeAspect="1" noChangeArrowheads="1"/>
          </p:cNvPicPr>
          <p:nvPr/>
        </p:nvPicPr>
        <p:blipFill>
          <a:blip r:embed="rId8" cstate="print">
            <a:grayscl/>
            <a:extLst>
              <a:ext uri="{28A0092B-C50C-407E-A947-70E740481C1C}">
                <a14:useLocalDpi xmlns="" xmlns:a14="http://schemas.microsoft.com/office/drawing/2010/main" val="0"/>
              </a:ext>
            </a:extLst>
          </a:blip>
          <a:srcRect/>
          <a:stretch>
            <a:fillRect/>
          </a:stretch>
        </p:blipFill>
        <p:spPr bwMode="auto">
          <a:xfrm>
            <a:off x="3620856" y="3405946"/>
            <a:ext cx="2060575" cy="11927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6" name="Straight Arrow Connector 25"/>
          <p:cNvCxnSpPr/>
          <p:nvPr/>
        </p:nvCxnSpPr>
        <p:spPr>
          <a:xfrm flipV="1">
            <a:off x="4651143" y="1475492"/>
            <a:ext cx="1" cy="504056"/>
          </a:xfrm>
          <a:prstGeom prst="straightConnector1">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73080" y="3790207"/>
            <a:ext cx="864096" cy="430887"/>
          </a:xfrm>
          <a:prstGeom prst="rect">
            <a:avLst/>
          </a:prstGeom>
        </p:spPr>
        <p:txBody>
          <a:bodyPr wrap="square">
            <a:spAutoFit/>
          </a:bodyPr>
          <a:lstStyle/>
          <a:p>
            <a:pPr algn="l" eaLnBrk="1" fontAlgn="auto" hangingPunct="1">
              <a:spcBef>
                <a:spcPts val="0"/>
              </a:spcBef>
              <a:spcAft>
                <a:spcPts val="0"/>
              </a:spcAft>
            </a:pPr>
            <a:r>
              <a:rPr lang="en-GB" sz="1100" b="0" dirty="0" smtClean="0">
                <a:solidFill>
                  <a:schemeClr val="tx1">
                    <a:lumMod val="50000"/>
                    <a:lumOff val="50000"/>
                  </a:schemeClr>
                </a:solidFill>
                <a:latin typeface="Calibri"/>
              </a:rPr>
              <a:t>Observed timeseries</a:t>
            </a:r>
          </a:p>
        </p:txBody>
      </p:sp>
      <p:cxnSp>
        <p:nvCxnSpPr>
          <p:cNvPr id="43" name="Straight Arrow Connector 42"/>
          <p:cNvCxnSpPr/>
          <p:nvPr/>
        </p:nvCxnSpPr>
        <p:spPr>
          <a:xfrm flipV="1">
            <a:off x="4651143" y="3131676"/>
            <a:ext cx="1" cy="504056"/>
          </a:xfrm>
          <a:prstGeom prst="straightConnector1">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9997" name="Picture 13"/>
          <p:cNvPicPr>
            <a:picLocks noChangeAspect="1" noChangeArrowheads="1"/>
          </p:cNvPicPr>
          <p:nvPr/>
        </p:nvPicPr>
        <p:blipFill>
          <a:blip r:embed="rId9" cstate="print">
            <a:duotone>
              <a:prstClr val="black"/>
              <a:schemeClr val="accent2">
                <a:tint val="45000"/>
                <a:satMod val="400000"/>
              </a:schemeClr>
            </a:duotone>
          </a:blip>
          <a:srcRect/>
          <a:stretch>
            <a:fillRect/>
          </a:stretch>
        </p:blipFill>
        <p:spPr bwMode="auto">
          <a:xfrm>
            <a:off x="5313040" y="2204864"/>
            <a:ext cx="1362075" cy="1376362"/>
          </a:xfrm>
          <a:prstGeom prst="rect">
            <a:avLst/>
          </a:prstGeom>
          <a:noFill/>
          <a:ln w="9525">
            <a:noFill/>
            <a:miter lim="800000"/>
            <a:headEnd/>
            <a:tailEnd/>
          </a:ln>
        </p:spPr>
      </p:pic>
      <p:grpSp>
        <p:nvGrpSpPr>
          <p:cNvPr id="16" name="Group 15"/>
          <p:cNvGrpSpPr/>
          <p:nvPr/>
        </p:nvGrpSpPr>
        <p:grpSpPr>
          <a:xfrm>
            <a:off x="3978891" y="4499828"/>
            <a:ext cx="1344500" cy="1869642"/>
            <a:chOff x="3978891" y="4499828"/>
            <a:chExt cx="1344500" cy="1869642"/>
          </a:xfrm>
        </p:grpSpPr>
        <p:cxnSp>
          <p:nvCxnSpPr>
            <p:cNvPr id="27" name="Straight Arrow Connector 26"/>
            <p:cNvCxnSpPr/>
            <p:nvPr/>
          </p:nvCxnSpPr>
          <p:spPr>
            <a:xfrm flipV="1">
              <a:off x="4651143" y="4499828"/>
              <a:ext cx="1" cy="504056"/>
            </a:xfrm>
            <a:prstGeom prst="straightConnector1">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9998" name="Picture 14"/>
            <p:cNvPicPr>
              <a:picLocks noChangeAspect="1" noChangeArrowheads="1"/>
            </p:cNvPicPr>
            <p:nvPr/>
          </p:nvPicPr>
          <p:blipFill>
            <a:blip r:embed="rId10" cstate="print">
              <a:grayscl/>
            </a:blip>
            <a:srcRect/>
            <a:stretch>
              <a:fillRect/>
            </a:stretch>
          </p:blipFill>
          <p:spPr bwMode="auto">
            <a:xfrm>
              <a:off x="3978891" y="5013176"/>
              <a:ext cx="1344500" cy="1356294"/>
            </a:xfrm>
            <a:prstGeom prst="rect">
              <a:avLst/>
            </a:prstGeom>
            <a:noFill/>
            <a:ln w="9525">
              <a:noFill/>
              <a:miter lim="800000"/>
              <a:headEnd/>
              <a:tailEnd/>
            </a:ln>
          </p:spPr>
        </p:pic>
      </p:grpSp>
      <p:sp>
        <p:nvSpPr>
          <p:cNvPr id="17" name="Rectangle 16"/>
          <p:cNvSpPr/>
          <p:nvPr/>
        </p:nvSpPr>
        <p:spPr>
          <a:xfrm>
            <a:off x="560512" y="3789040"/>
            <a:ext cx="2418269" cy="369332"/>
          </a:xfrm>
          <a:prstGeom prst="rect">
            <a:avLst/>
          </a:prstGeom>
        </p:spPr>
        <p:txBody>
          <a:bodyPr wrap="square">
            <a:spAutoFit/>
          </a:bodyPr>
          <a:lstStyle/>
          <a:p>
            <a:pPr algn="ctr" eaLnBrk="1" fontAlgn="auto" hangingPunct="1">
              <a:spcBef>
                <a:spcPts val="0"/>
              </a:spcBef>
              <a:spcAft>
                <a:spcPts val="0"/>
              </a:spcAft>
            </a:pPr>
            <a:r>
              <a:rPr lang="en-GB" dirty="0" smtClean="0">
                <a:solidFill>
                  <a:schemeClr val="accent2"/>
                </a:solidFill>
                <a:latin typeface="Calibri"/>
              </a:rPr>
              <a:t>Spectral DCM</a:t>
            </a:r>
          </a:p>
        </p:txBody>
      </p:sp>
    </p:spTree>
    <p:extLst>
      <p:ext uri="{BB962C8B-B14F-4D97-AF65-F5344CB8AC3E}">
        <p14:creationId xmlns="" xmlns:p14="http://schemas.microsoft.com/office/powerpoint/2010/main" val="8230200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23" name="Picture 7"/>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4016899" y="548682"/>
            <a:ext cx="1296144" cy="912689"/>
          </a:xfrm>
          <a:prstGeom prst="rect">
            <a:avLst/>
          </a:prstGeom>
          <a:noFill/>
          <a:ln w="9525">
            <a:noFill/>
            <a:miter lim="800000"/>
            <a:headEnd/>
            <a:tailEnd/>
          </a:ln>
        </p:spPr>
      </p:pic>
      <p:pic>
        <p:nvPicPr>
          <p:cNvPr id="174091" name="Picture 11"/>
          <p:cNvPicPr>
            <a:picLocks noChangeAspect="1" noChangeArrowheads="1"/>
          </p:cNvPicPr>
          <p:nvPr/>
        </p:nvPicPr>
        <p:blipFill>
          <a:blip r:embed="rId4" cstate="print">
            <a:grayscl/>
          </a:blip>
          <a:srcRect b="9224"/>
          <a:stretch>
            <a:fillRect/>
          </a:stretch>
        </p:blipFill>
        <p:spPr bwMode="auto">
          <a:xfrm>
            <a:off x="3656856" y="1628807"/>
            <a:ext cx="2016224" cy="1512167"/>
          </a:xfrm>
          <a:prstGeom prst="rect">
            <a:avLst/>
          </a:prstGeom>
          <a:noFill/>
          <a:ln w="9525">
            <a:noFill/>
            <a:miter lim="800000"/>
            <a:headEnd/>
            <a:tailEnd/>
          </a:ln>
        </p:spPr>
      </p:pic>
      <p:graphicFrame>
        <p:nvGraphicFramePr>
          <p:cNvPr id="36868" name="Object 4"/>
          <p:cNvGraphicFramePr>
            <a:graphicFrameLocks noChangeAspect="1"/>
          </p:cNvGraphicFramePr>
          <p:nvPr/>
        </p:nvGraphicFramePr>
        <p:xfrm>
          <a:off x="4009791" y="2183988"/>
          <a:ext cx="1282700" cy="279400"/>
        </p:xfrm>
        <a:graphic>
          <a:graphicData uri="http://schemas.openxmlformats.org/presentationml/2006/ole">
            <p:oleObj spid="_x0000_s265228" name="Equation" r:id="rId5" imgW="850531" imgH="203112" progId="Equation.DSMT4">
              <p:embed/>
            </p:oleObj>
          </a:graphicData>
        </a:graphic>
      </p:graphicFrame>
      <p:graphicFrame>
        <p:nvGraphicFramePr>
          <p:cNvPr id="36881" name="Object 17"/>
          <p:cNvGraphicFramePr>
            <a:graphicFrameLocks noChangeAspect="1"/>
          </p:cNvGraphicFramePr>
          <p:nvPr/>
        </p:nvGraphicFramePr>
        <p:xfrm>
          <a:off x="3370338" y="747714"/>
          <a:ext cx="790576" cy="320675"/>
        </p:xfrm>
        <a:graphic>
          <a:graphicData uri="http://schemas.openxmlformats.org/presentationml/2006/ole">
            <p:oleObj spid="_x0000_s265229" name="Equation" r:id="rId6" imgW="520700" imgH="228600" progId="Equation.DSMT4">
              <p:embed/>
            </p:oleObj>
          </a:graphicData>
        </a:graphic>
      </p:graphicFrame>
      <p:sp>
        <p:nvSpPr>
          <p:cNvPr id="45" name="Rectangle 44"/>
          <p:cNvSpPr/>
          <p:nvPr/>
        </p:nvSpPr>
        <p:spPr>
          <a:xfrm>
            <a:off x="632520" y="548682"/>
            <a:ext cx="2418269" cy="646331"/>
          </a:xfrm>
          <a:prstGeom prst="rect">
            <a:avLst/>
          </a:prstGeom>
        </p:spPr>
        <p:txBody>
          <a:bodyPr wrap="square">
            <a:spAutoFit/>
          </a:bodyPr>
          <a:lstStyle/>
          <a:p>
            <a:pPr algn="ctr" eaLnBrk="1" fontAlgn="auto" hangingPunct="1">
              <a:spcBef>
                <a:spcPts val="0"/>
              </a:spcBef>
              <a:spcAft>
                <a:spcPts val="0"/>
              </a:spcAft>
            </a:pPr>
            <a:r>
              <a:rPr lang="en-GB" b="0" dirty="0" smtClean="0">
                <a:solidFill>
                  <a:srgbClr val="1F497D"/>
                </a:solidFill>
                <a:latin typeface="Calibri"/>
              </a:rPr>
              <a:t>The forward (dynamic causal) model</a:t>
            </a:r>
          </a:p>
        </p:txBody>
      </p:sp>
      <p:sp>
        <p:nvSpPr>
          <p:cNvPr id="46" name="Rectangle 45"/>
          <p:cNvSpPr/>
          <p:nvPr/>
        </p:nvSpPr>
        <p:spPr>
          <a:xfrm>
            <a:off x="5673080" y="692699"/>
            <a:ext cx="1008112" cy="430887"/>
          </a:xfrm>
          <a:prstGeom prst="rect">
            <a:avLst/>
          </a:prstGeom>
        </p:spPr>
        <p:txBody>
          <a:bodyPr wrap="square">
            <a:spAutoFit/>
          </a:bodyPr>
          <a:lstStyle/>
          <a:p>
            <a:pPr algn="l" eaLnBrk="1" fontAlgn="auto" hangingPunct="1">
              <a:spcBef>
                <a:spcPts val="0"/>
              </a:spcBef>
              <a:spcAft>
                <a:spcPts val="0"/>
              </a:spcAft>
            </a:pPr>
            <a:r>
              <a:rPr lang="en-GB" sz="1100" b="0" dirty="0" smtClean="0">
                <a:solidFill>
                  <a:schemeClr val="accent2"/>
                </a:solidFill>
                <a:latin typeface="Calibri"/>
              </a:rPr>
              <a:t>Endogenous fluctuations</a:t>
            </a:r>
          </a:p>
        </p:txBody>
      </p:sp>
      <p:cxnSp>
        <p:nvCxnSpPr>
          <p:cNvPr id="26" name="Straight Arrow Connector 25"/>
          <p:cNvCxnSpPr/>
          <p:nvPr/>
        </p:nvCxnSpPr>
        <p:spPr>
          <a:xfrm flipV="1">
            <a:off x="4651143" y="1475492"/>
            <a:ext cx="1" cy="504056"/>
          </a:xfrm>
          <a:prstGeom prst="straightConnector1">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4651143" y="3131676"/>
            <a:ext cx="1" cy="504056"/>
          </a:xfrm>
          <a:prstGeom prst="straightConnector1">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9997" name="Picture 13"/>
          <p:cNvPicPr>
            <a:picLocks noChangeAspect="1" noChangeArrowheads="1"/>
          </p:cNvPicPr>
          <p:nvPr/>
        </p:nvPicPr>
        <p:blipFill>
          <a:blip r:embed="rId7" cstate="print">
            <a:duotone>
              <a:prstClr val="black"/>
              <a:schemeClr val="accent2">
                <a:tint val="45000"/>
                <a:satMod val="400000"/>
              </a:schemeClr>
            </a:duotone>
          </a:blip>
          <a:srcRect/>
          <a:stretch>
            <a:fillRect/>
          </a:stretch>
        </p:blipFill>
        <p:spPr bwMode="auto">
          <a:xfrm>
            <a:off x="5313040" y="2204864"/>
            <a:ext cx="1362075" cy="1376362"/>
          </a:xfrm>
          <a:prstGeom prst="rect">
            <a:avLst/>
          </a:prstGeom>
          <a:noFill/>
          <a:ln w="9525">
            <a:noFill/>
            <a:miter lim="800000"/>
            <a:headEnd/>
            <a:tailEnd/>
          </a:ln>
        </p:spPr>
      </p:pic>
      <p:cxnSp>
        <p:nvCxnSpPr>
          <p:cNvPr id="27" name="Straight Arrow Connector 26"/>
          <p:cNvCxnSpPr/>
          <p:nvPr/>
        </p:nvCxnSpPr>
        <p:spPr>
          <a:xfrm flipV="1">
            <a:off x="4651143" y="4499828"/>
            <a:ext cx="1" cy="504056"/>
          </a:xfrm>
          <a:prstGeom prst="straightConnector1">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9998" name="Picture 14"/>
          <p:cNvPicPr>
            <a:picLocks noChangeAspect="1" noChangeArrowheads="1"/>
          </p:cNvPicPr>
          <p:nvPr/>
        </p:nvPicPr>
        <p:blipFill>
          <a:blip r:embed="rId8" cstate="print">
            <a:grayscl/>
          </a:blip>
          <a:srcRect/>
          <a:stretch>
            <a:fillRect/>
          </a:stretch>
        </p:blipFill>
        <p:spPr bwMode="auto">
          <a:xfrm>
            <a:off x="3978891" y="5013176"/>
            <a:ext cx="1344500" cy="1356294"/>
          </a:xfrm>
          <a:prstGeom prst="rect">
            <a:avLst/>
          </a:prstGeom>
          <a:noFill/>
          <a:ln w="9525">
            <a:noFill/>
            <a:miter lim="800000"/>
            <a:headEnd/>
            <a:tailEnd/>
          </a:ln>
        </p:spPr>
      </p:pic>
      <p:graphicFrame>
        <p:nvGraphicFramePr>
          <p:cNvPr id="265224" name="Object 8"/>
          <p:cNvGraphicFramePr>
            <a:graphicFrameLocks noChangeAspect="1"/>
          </p:cNvGraphicFramePr>
          <p:nvPr/>
        </p:nvGraphicFramePr>
        <p:xfrm>
          <a:off x="3371851" y="3692004"/>
          <a:ext cx="2733675" cy="673100"/>
        </p:xfrm>
        <a:graphic>
          <a:graphicData uri="http://schemas.openxmlformats.org/presentationml/2006/ole">
            <p:oleObj spid="_x0000_s265230" name="Equation" r:id="rId9" imgW="1803400" imgH="482600" progId="Equation.DSMT4">
              <p:embed/>
            </p:oleObj>
          </a:graphicData>
        </a:graphic>
      </p:graphicFrame>
      <p:sp>
        <p:nvSpPr>
          <p:cNvPr id="14" name="Rectangle 13"/>
          <p:cNvSpPr/>
          <p:nvPr/>
        </p:nvSpPr>
        <p:spPr>
          <a:xfrm>
            <a:off x="560512" y="3789040"/>
            <a:ext cx="2418269" cy="369332"/>
          </a:xfrm>
          <a:prstGeom prst="rect">
            <a:avLst/>
          </a:prstGeom>
        </p:spPr>
        <p:txBody>
          <a:bodyPr wrap="square">
            <a:spAutoFit/>
          </a:bodyPr>
          <a:lstStyle/>
          <a:p>
            <a:pPr algn="ctr" eaLnBrk="1" fontAlgn="auto" hangingPunct="1">
              <a:spcBef>
                <a:spcPts val="0"/>
              </a:spcBef>
              <a:spcAft>
                <a:spcPts val="0"/>
              </a:spcAft>
            </a:pPr>
            <a:r>
              <a:rPr lang="en-GB" dirty="0" smtClean="0">
                <a:solidFill>
                  <a:schemeClr val="accent2"/>
                </a:solidFill>
                <a:latin typeface="Calibri"/>
              </a:rPr>
              <a:t>Spectral DCM</a:t>
            </a:r>
          </a:p>
        </p:txBody>
      </p:sp>
    </p:spTree>
    <p:extLst>
      <p:ext uri="{BB962C8B-B14F-4D97-AF65-F5344CB8AC3E}">
        <p14:creationId xmlns="" xmlns:p14="http://schemas.microsoft.com/office/powerpoint/2010/main" val="82302002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91" name="Picture 7" descr="https://encrypted-tbn3.gstatic.com/images?q=tbn:ANd9GcR-LLDGVC8X0vJddXsTLXulgXrKw2W2XWgjLnPB-woP5W2uFHMQ">
            <a:hlinkClick r:id="rId3"/>
          </p:cNvPr>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3872880" y="476672"/>
            <a:ext cx="1584176" cy="962496"/>
          </a:xfrm>
          <a:prstGeom prst="rect">
            <a:avLst/>
          </a:prstGeom>
          <a:noFill/>
        </p:spPr>
      </p:pic>
      <p:pic>
        <p:nvPicPr>
          <p:cNvPr id="266247" name="Picture 7"/>
          <p:cNvPicPr>
            <a:picLocks noChangeAspect="1" noChangeArrowheads="1"/>
          </p:cNvPicPr>
          <p:nvPr/>
        </p:nvPicPr>
        <p:blipFill>
          <a:blip r:embed="rId5" cstate="print">
            <a:grayscl/>
          </a:blip>
          <a:srcRect/>
          <a:stretch>
            <a:fillRect/>
          </a:stretch>
        </p:blipFill>
        <p:spPr bwMode="auto">
          <a:xfrm>
            <a:off x="3533552" y="4725144"/>
            <a:ext cx="2355552" cy="1259053"/>
          </a:xfrm>
          <a:prstGeom prst="rect">
            <a:avLst/>
          </a:prstGeom>
          <a:noFill/>
          <a:ln w="9525">
            <a:noFill/>
            <a:miter lim="800000"/>
            <a:headEnd/>
            <a:tailEnd/>
          </a:ln>
        </p:spPr>
      </p:pic>
      <p:pic>
        <p:nvPicPr>
          <p:cNvPr id="174091" name="Picture 11"/>
          <p:cNvPicPr>
            <a:picLocks noChangeAspect="1" noChangeArrowheads="1"/>
          </p:cNvPicPr>
          <p:nvPr/>
        </p:nvPicPr>
        <p:blipFill>
          <a:blip r:embed="rId6" cstate="print">
            <a:grayscl/>
          </a:blip>
          <a:srcRect b="9224"/>
          <a:stretch>
            <a:fillRect/>
          </a:stretch>
        </p:blipFill>
        <p:spPr bwMode="auto">
          <a:xfrm>
            <a:off x="3656856" y="1628807"/>
            <a:ext cx="2016224" cy="1512167"/>
          </a:xfrm>
          <a:prstGeom prst="rect">
            <a:avLst/>
          </a:prstGeom>
          <a:noFill/>
          <a:ln w="9525">
            <a:noFill/>
            <a:miter lim="800000"/>
            <a:headEnd/>
            <a:tailEnd/>
          </a:ln>
        </p:spPr>
      </p:pic>
      <p:graphicFrame>
        <p:nvGraphicFramePr>
          <p:cNvPr id="36868" name="Object 4"/>
          <p:cNvGraphicFramePr>
            <a:graphicFrameLocks noChangeAspect="1"/>
          </p:cNvGraphicFramePr>
          <p:nvPr/>
        </p:nvGraphicFramePr>
        <p:xfrm>
          <a:off x="4009791" y="2183988"/>
          <a:ext cx="1282700" cy="279400"/>
        </p:xfrm>
        <a:graphic>
          <a:graphicData uri="http://schemas.openxmlformats.org/presentationml/2006/ole">
            <p:oleObj spid="_x0000_s273417" name="Equation" r:id="rId7" imgW="850531" imgH="203112" progId="Equation.DSMT4">
              <p:embed/>
            </p:oleObj>
          </a:graphicData>
        </a:graphic>
      </p:graphicFrame>
      <p:graphicFrame>
        <p:nvGraphicFramePr>
          <p:cNvPr id="36881" name="Object 17"/>
          <p:cNvGraphicFramePr>
            <a:graphicFrameLocks noChangeAspect="1"/>
          </p:cNvGraphicFramePr>
          <p:nvPr/>
        </p:nvGraphicFramePr>
        <p:xfrm>
          <a:off x="4448944" y="548680"/>
          <a:ext cx="849312" cy="320675"/>
        </p:xfrm>
        <a:graphic>
          <a:graphicData uri="http://schemas.openxmlformats.org/presentationml/2006/ole">
            <p:oleObj spid="_x0000_s273418" name="Equation" r:id="rId8" imgW="558800" imgH="228600" progId="Equation.DSMT4">
              <p:embed/>
            </p:oleObj>
          </a:graphicData>
        </a:graphic>
      </p:graphicFrame>
      <p:sp>
        <p:nvSpPr>
          <p:cNvPr id="45" name="Rectangle 44"/>
          <p:cNvSpPr/>
          <p:nvPr/>
        </p:nvSpPr>
        <p:spPr>
          <a:xfrm>
            <a:off x="632520" y="548682"/>
            <a:ext cx="2418269" cy="646331"/>
          </a:xfrm>
          <a:prstGeom prst="rect">
            <a:avLst/>
          </a:prstGeom>
        </p:spPr>
        <p:txBody>
          <a:bodyPr wrap="square">
            <a:spAutoFit/>
          </a:bodyPr>
          <a:lstStyle/>
          <a:p>
            <a:pPr algn="ctr" eaLnBrk="1" fontAlgn="auto" hangingPunct="1">
              <a:spcBef>
                <a:spcPts val="0"/>
              </a:spcBef>
              <a:spcAft>
                <a:spcPts val="0"/>
              </a:spcAft>
            </a:pPr>
            <a:r>
              <a:rPr lang="en-GB" b="0" dirty="0" smtClean="0">
                <a:solidFill>
                  <a:srgbClr val="1F497D"/>
                </a:solidFill>
                <a:latin typeface="Calibri"/>
              </a:rPr>
              <a:t>The forward (dynamic causal) model</a:t>
            </a:r>
          </a:p>
        </p:txBody>
      </p:sp>
      <p:sp>
        <p:nvSpPr>
          <p:cNvPr id="46" name="Rectangle 45"/>
          <p:cNvSpPr/>
          <p:nvPr/>
        </p:nvSpPr>
        <p:spPr>
          <a:xfrm>
            <a:off x="5673080" y="692699"/>
            <a:ext cx="1008112" cy="430887"/>
          </a:xfrm>
          <a:prstGeom prst="rect">
            <a:avLst/>
          </a:prstGeom>
        </p:spPr>
        <p:txBody>
          <a:bodyPr wrap="square">
            <a:spAutoFit/>
          </a:bodyPr>
          <a:lstStyle/>
          <a:p>
            <a:pPr algn="l" eaLnBrk="1" fontAlgn="auto" hangingPunct="1">
              <a:spcBef>
                <a:spcPts val="0"/>
              </a:spcBef>
              <a:spcAft>
                <a:spcPts val="0"/>
              </a:spcAft>
            </a:pPr>
            <a:r>
              <a:rPr lang="en-GB" sz="1100" b="0" dirty="0" smtClean="0">
                <a:solidFill>
                  <a:schemeClr val="accent2"/>
                </a:solidFill>
                <a:latin typeface="Calibri"/>
              </a:rPr>
              <a:t>Endogenous fluctuations</a:t>
            </a:r>
          </a:p>
        </p:txBody>
      </p:sp>
      <p:cxnSp>
        <p:nvCxnSpPr>
          <p:cNvPr id="26" name="Straight Arrow Connector 25"/>
          <p:cNvCxnSpPr/>
          <p:nvPr/>
        </p:nvCxnSpPr>
        <p:spPr>
          <a:xfrm flipV="1">
            <a:off x="4651143" y="1475492"/>
            <a:ext cx="1" cy="504056"/>
          </a:xfrm>
          <a:prstGeom prst="straightConnector1">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4651143" y="3131676"/>
            <a:ext cx="1" cy="504056"/>
          </a:xfrm>
          <a:prstGeom prst="straightConnector1">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9997" name="Picture 13"/>
          <p:cNvPicPr>
            <a:picLocks noChangeAspect="1" noChangeArrowheads="1"/>
          </p:cNvPicPr>
          <p:nvPr/>
        </p:nvPicPr>
        <p:blipFill>
          <a:blip r:embed="rId9" cstate="print">
            <a:duotone>
              <a:prstClr val="black"/>
              <a:schemeClr val="accent2">
                <a:tint val="45000"/>
                <a:satMod val="400000"/>
              </a:schemeClr>
            </a:duotone>
          </a:blip>
          <a:srcRect/>
          <a:stretch>
            <a:fillRect/>
          </a:stretch>
        </p:blipFill>
        <p:spPr bwMode="auto">
          <a:xfrm>
            <a:off x="5313040" y="2204864"/>
            <a:ext cx="1362075" cy="1376362"/>
          </a:xfrm>
          <a:prstGeom prst="rect">
            <a:avLst/>
          </a:prstGeom>
          <a:noFill/>
          <a:ln w="9525">
            <a:noFill/>
            <a:miter lim="800000"/>
            <a:headEnd/>
            <a:tailEnd/>
          </a:ln>
        </p:spPr>
      </p:pic>
      <p:cxnSp>
        <p:nvCxnSpPr>
          <p:cNvPr id="27" name="Straight Arrow Connector 26"/>
          <p:cNvCxnSpPr/>
          <p:nvPr/>
        </p:nvCxnSpPr>
        <p:spPr>
          <a:xfrm flipV="1">
            <a:off x="4651143" y="4499828"/>
            <a:ext cx="1" cy="504056"/>
          </a:xfrm>
          <a:prstGeom prst="straightConnector1">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65224" name="Object 8"/>
          <p:cNvGraphicFramePr>
            <a:graphicFrameLocks noChangeAspect="1"/>
          </p:cNvGraphicFramePr>
          <p:nvPr/>
        </p:nvGraphicFramePr>
        <p:xfrm>
          <a:off x="3016253" y="3709992"/>
          <a:ext cx="3444875" cy="638175"/>
        </p:xfrm>
        <a:graphic>
          <a:graphicData uri="http://schemas.openxmlformats.org/presentationml/2006/ole">
            <p:oleObj spid="_x0000_s273419" name="Equation" r:id="rId10" imgW="2273300" imgH="457200" progId="Equation.DSMT4">
              <p:embed/>
            </p:oleObj>
          </a:graphicData>
        </a:graphic>
      </p:graphicFrame>
      <p:sp>
        <p:nvSpPr>
          <p:cNvPr id="130" name="Rectangle 129"/>
          <p:cNvSpPr/>
          <p:nvPr/>
        </p:nvSpPr>
        <p:spPr>
          <a:xfrm>
            <a:off x="560512" y="3789040"/>
            <a:ext cx="2418269" cy="369332"/>
          </a:xfrm>
          <a:prstGeom prst="rect">
            <a:avLst/>
          </a:prstGeom>
        </p:spPr>
        <p:txBody>
          <a:bodyPr wrap="square">
            <a:spAutoFit/>
          </a:bodyPr>
          <a:lstStyle/>
          <a:p>
            <a:pPr algn="ctr" eaLnBrk="1" fontAlgn="auto" hangingPunct="1">
              <a:spcBef>
                <a:spcPts val="0"/>
              </a:spcBef>
              <a:spcAft>
                <a:spcPts val="0"/>
              </a:spcAft>
            </a:pPr>
            <a:r>
              <a:rPr lang="en-GB" dirty="0" smtClean="0">
                <a:solidFill>
                  <a:schemeClr val="accent2"/>
                </a:solidFill>
                <a:latin typeface="Calibri"/>
              </a:rPr>
              <a:t>Spectral DCM</a:t>
            </a:r>
          </a:p>
        </p:txBody>
      </p:sp>
      <p:sp>
        <p:nvSpPr>
          <p:cNvPr id="131" name="Rectangle 130"/>
          <p:cNvSpPr/>
          <p:nvPr/>
        </p:nvSpPr>
        <p:spPr>
          <a:xfrm>
            <a:off x="3470835" y="6093296"/>
            <a:ext cx="2418269" cy="369332"/>
          </a:xfrm>
          <a:prstGeom prst="rect">
            <a:avLst/>
          </a:prstGeom>
        </p:spPr>
        <p:txBody>
          <a:bodyPr wrap="square">
            <a:spAutoFit/>
          </a:bodyPr>
          <a:lstStyle/>
          <a:p>
            <a:pPr algn="ctr" eaLnBrk="1" fontAlgn="auto" hangingPunct="1">
              <a:spcBef>
                <a:spcPts val="0"/>
              </a:spcBef>
              <a:spcAft>
                <a:spcPts val="0"/>
              </a:spcAft>
            </a:pPr>
            <a:r>
              <a:rPr lang="en-GB" b="0" dirty="0" smtClean="0">
                <a:solidFill>
                  <a:srgbClr val="1F497D"/>
                </a:solidFill>
                <a:latin typeface="Calibri"/>
              </a:rPr>
              <a:t>Complex cross-spectra</a:t>
            </a:r>
          </a:p>
        </p:txBody>
      </p:sp>
    </p:spTree>
    <p:extLst>
      <p:ext uri="{BB962C8B-B14F-4D97-AF65-F5344CB8AC3E}">
        <p14:creationId xmlns="" xmlns:p14="http://schemas.microsoft.com/office/powerpoint/2010/main" val="82302002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6" name="Group 215"/>
          <p:cNvGrpSpPr/>
          <p:nvPr/>
        </p:nvGrpSpPr>
        <p:grpSpPr>
          <a:xfrm>
            <a:off x="344490" y="1268760"/>
            <a:ext cx="4464264" cy="4228202"/>
            <a:chOff x="2985011" y="1268760"/>
            <a:chExt cx="4464267" cy="4228202"/>
          </a:xfrm>
        </p:grpSpPr>
        <p:sp>
          <p:nvSpPr>
            <p:cNvPr id="3250" name="Rectangle 195"/>
            <p:cNvSpPr>
              <a:spLocks noChangeArrowheads="1"/>
            </p:cNvSpPr>
            <p:nvPr/>
          </p:nvSpPr>
          <p:spPr bwMode="auto">
            <a:xfrm>
              <a:off x="5186896" y="3475042"/>
              <a:ext cx="171842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GB" sz="1100" b="0" dirty="0">
                  <a:solidFill>
                    <a:srgbClr val="000000"/>
                  </a:solidFill>
                  <a:latin typeface="Arial Narrow" pitchFamily="34" charset="0"/>
                </a:rPr>
                <a:t>Network or graph generating data</a:t>
              </a:r>
              <a:endParaRPr lang="en-GB" dirty="0">
                <a:solidFill>
                  <a:srgbClr val="000000"/>
                </a:solidFill>
                <a:latin typeface="Arial" charset="0"/>
              </a:endParaRPr>
            </a:p>
          </p:txBody>
        </p:sp>
        <p:grpSp>
          <p:nvGrpSpPr>
            <p:cNvPr id="3327" name="Group 3326"/>
            <p:cNvGrpSpPr/>
            <p:nvPr/>
          </p:nvGrpSpPr>
          <p:grpSpPr>
            <a:xfrm>
              <a:off x="5918213" y="3861048"/>
              <a:ext cx="247650" cy="1474242"/>
              <a:chOff x="5934076" y="4182591"/>
              <a:chExt cx="228600" cy="1474242"/>
            </a:xfrm>
          </p:grpSpPr>
          <p:sp>
            <p:nvSpPr>
              <p:cNvPr id="3251" name="Oval 10"/>
              <p:cNvSpPr>
                <a:spLocks noChangeArrowheads="1"/>
              </p:cNvSpPr>
              <p:nvPr/>
            </p:nvSpPr>
            <p:spPr bwMode="auto">
              <a:xfrm>
                <a:off x="5934076" y="5440933"/>
                <a:ext cx="215900" cy="215900"/>
              </a:xfrm>
              <a:prstGeom prst="ellipse">
                <a:avLst/>
              </a:prstGeom>
              <a:gradFill rotWithShape="1">
                <a:gsLst>
                  <a:gs pos="0">
                    <a:schemeClr val="bg1"/>
                  </a:gs>
                  <a:gs pos="100000">
                    <a:schemeClr val="bg2"/>
                  </a:gs>
                </a:gsLst>
                <a:path path="shape">
                  <a:fillToRect l="50000" t="50000" r="50000" b="50000"/>
                </a:path>
              </a:gradFill>
              <a:ln w="28575">
                <a:solidFill>
                  <a:schemeClr val="accent2"/>
                </a:solidFill>
                <a:round/>
                <a:headEnd/>
                <a:tailEnd/>
              </a:ln>
            </p:spPr>
            <p:txBody>
              <a:bodyPr wrap="none" anchor="ctr"/>
              <a:lstStyle/>
              <a:p>
                <a:pPr algn="l" eaLnBrk="1" hangingPunct="1"/>
                <a:endParaRPr lang="en-US" b="0">
                  <a:solidFill>
                    <a:srgbClr val="000000"/>
                  </a:solidFill>
                  <a:latin typeface="Arial" charset="0"/>
                </a:endParaRPr>
              </a:p>
            </p:txBody>
          </p:sp>
          <p:sp>
            <p:nvSpPr>
              <p:cNvPr id="3252" name="Oval 11"/>
              <p:cNvSpPr>
                <a:spLocks noChangeArrowheads="1"/>
              </p:cNvSpPr>
              <p:nvPr/>
            </p:nvSpPr>
            <p:spPr bwMode="auto">
              <a:xfrm>
                <a:off x="5940276" y="4182591"/>
                <a:ext cx="215900" cy="215900"/>
              </a:xfrm>
              <a:prstGeom prst="ellipse">
                <a:avLst/>
              </a:prstGeom>
              <a:gradFill rotWithShape="1">
                <a:gsLst>
                  <a:gs pos="0">
                    <a:schemeClr val="bg1"/>
                  </a:gs>
                  <a:gs pos="100000">
                    <a:schemeClr val="bg2"/>
                  </a:gs>
                </a:gsLst>
                <a:path path="shape">
                  <a:fillToRect l="50000" t="50000" r="50000" b="50000"/>
                </a:path>
              </a:gradFill>
              <a:ln w="19050">
                <a:solidFill>
                  <a:srgbClr val="FF3300"/>
                </a:solidFill>
                <a:round/>
                <a:headEnd/>
                <a:tailEnd/>
              </a:ln>
            </p:spPr>
            <p:txBody>
              <a:bodyPr wrap="none" anchor="ctr"/>
              <a:lstStyle/>
              <a:p>
                <a:pPr algn="l" eaLnBrk="1" hangingPunct="1"/>
                <a:endParaRPr lang="en-US" b="0">
                  <a:solidFill>
                    <a:srgbClr val="000000"/>
                  </a:solidFill>
                  <a:latin typeface="Arial" charset="0"/>
                </a:endParaRPr>
              </a:p>
            </p:txBody>
          </p:sp>
          <p:cxnSp>
            <p:nvCxnSpPr>
              <p:cNvPr id="3253" name="AutoShape 12"/>
              <p:cNvCxnSpPr>
                <a:cxnSpLocks noChangeShapeType="1"/>
                <a:stCxn id="3254" idx="2"/>
                <a:endCxn id="3251" idx="2"/>
              </p:cNvCxnSpPr>
              <p:nvPr/>
            </p:nvCxnSpPr>
            <p:spPr bwMode="auto">
              <a:xfrm rot="10800000" flipV="1">
                <a:off x="5934076" y="4905225"/>
                <a:ext cx="12700" cy="643657"/>
              </a:xfrm>
              <a:prstGeom prst="curvedConnector3">
                <a:avLst>
                  <a:gd name="adj1" fmla="val 1800000"/>
                </a:avLst>
              </a:prstGeom>
              <a:noFill/>
              <a:ln w="19050">
                <a:solidFill>
                  <a:schemeClr val="tx1"/>
                </a:solidFill>
                <a:round/>
                <a:headEnd type="triangle" w="med" len="med"/>
                <a:tailEnd type="none" w="med" len="med"/>
              </a:ln>
              <a:extLst>
                <a:ext uri="{909E8E84-426E-40DD-AFC4-6F175D3DCCD1}">
                  <a14:hiddenFill xmlns="" xmlns:a14="http://schemas.microsoft.com/office/drawing/2010/main">
                    <a:noFill/>
                  </a14:hiddenFill>
                </a:ext>
              </a:extLst>
            </p:spPr>
          </p:cxnSp>
          <p:sp>
            <p:nvSpPr>
              <p:cNvPr id="3254" name="Oval 14"/>
              <p:cNvSpPr>
                <a:spLocks noChangeArrowheads="1"/>
              </p:cNvSpPr>
              <p:nvPr/>
            </p:nvSpPr>
            <p:spPr bwMode="auto">
              <a:xfrm>
                <a:off x="5934076" y="4797276"/>
                <a:ext cx="215900" cy="215900"/>
              </a:xfrm>
              <a:prstGeom prst="ellipse">
                <a:avLst/>
              </a:prstGeom>
              <a:gradFill rotWithShape="1">
                <a:gsLst>
                  <a:gs pos="0">
                    <a:schemeClr val="bg1"/>
                  </a:gs>
                  <a:gs pos="100000">
                    <a:schemeClr val="bg2"/>
                  </a:gs>
                </a:gsLst>
                <a:path path="shape">
                  <a:fillToRect l="50000" t="50000" r="50000" b="50000"/>
                </a:path>
              </a:gradFill>
              <a:ln w="19050">
                <a:solidFill>
                  <a:schemeClr val="folHlink"/>
                </a:solidFill>
                <a:round/>
                <a:headEnd/>
                <a:tailEnd/>
              </a:ln>
            </p:spPr>
            <p:txBody>
              <a:bodyPr wrap="none" anchor="ctr"/>
              <a:lstStyle/>
              <a:p>
                <a:pPr algn="l" eaLnBrk="1" hangingPunct="1"/>
                <a:endParaRPr lang="en-US" b="0">
                  <a:solidFill>
                    <a:srgbClr val="000000"/>
                  </a:solidFill>
                  <a:latin typeface="Arial" charset="0"/>
                </a:endParaRPr>
              </a:p>
            </p:txBody>
          </p:sp>
          <p:cxnSp>
            <p:nvCxnSpPr>
              <p:cNvPr id="3255" name="AutoShape 12"/>
              <p:cNvCxnSpPr>
                <a:cxnSpLocks noChangeShapeType="1"/>
                <a:stCxn id="3254" idx="6"/>
                <a:endCxn id="3252" idx="6"/>
              </p:cNvCxnSpPr>
              <p:nvPr/>
            </p:nvCxnSpPr>
            <p:spPr bwMode="auto">
              <a:xfrm flipV="1">
                <a:off x="6149976" y="4290541"/>
                <a:ext cx="6200" cy="614685"/>
              </a:xfrm>
              <a:prstGeom prst="curvedConnector3">
                <a:avLst>
                  <a:gd name="adj1" fmla="val 3787097"/>
                </a:avLst>
              </a:prstGeom>
              <a:noFill/>
              <a:ln w="19050">
                <a:solidFill>
                  <a:schemeClr val="tx1"/>
                </a:solidFill>
                <a:prstDash val="sysDot"/>
                <a:round/>
                <a:headEnd type="triangle" w="med" len="med"/>
                <a:tailEnd type="none" w="med" len="med"/>
              </a:ln>
              <a:extLst>
                <a:ext uri="{909E8E84-426E-40DD-AFC4-6F175D3DCCD1}">
                  <a14:hiddenFill xmlns="" xmlns:a14="http://schemas.microsoft.com/office/drawing/2010/main">
                    <a:noFill/>
                  </a14:hiddenFill>
                </a:ext>
              </a:extLst>
            </p:spPr>
          </p:cxnSp>
          <p:cxnSp>
            <p:nvCxnSpPr>
              <p:cNvPr id="155" name="AutoShape 12"/>
              <p:cNvCxnSpPr>
                <a:cxnSpLocks noChangeShapeType="1"/>
                <a:stCxn id="3252" idx="2"/>
                <a:endCxn id="3254" idx="2"/>
              </p:cNvCxnSpPr>
              <p:nvPr/>
            </p:nvCxnSpPr>
            <p:spPr bwMode="auto">
              <a:xfrm rot="10800000" flipV="1">
                <a:off x="5934076" y="4290540"/>
                <a:ext cx="6200" cy="614685"/>
              </a:xfrm>
              <a:prstGeom prst="curvedConnector3">
                <a:avLst>
                  <a:gd name="adj1" fmla="val 3787097"/>
                </a:avLst>
              </a:prstGeom>
              <a:noFill/>
              <a:ln w="19050">
                <a:solidFill>
                  <a:schemeClr val="tx1"/>
                </a:solidFill>
                <a:round/>
                <a:headEnd type="triangle" w="med" len="med"/>
                <a:tailEnd type="none" w="med" len="med"/>
              </a:ln>
              <a:extLst>
                <a:ext uri="{909E8E84-426E-40DD-AFC4-6F175D3DCCD1}">
                  <a14:hiddenFill xmlns="" xmlns:a14="http://schemas.microsoft.com/office/drawing/2010/main">
                    <a:noFill/>
                  </a14:hiddenFill>
                </a:ext>
              </a:extLst>
            </p:spPr>
          </p:cxnSp>
          <p:cxnSp>
            <p:nvCxnSpPr>
              <p:cNvPr id="158" name="AutoShape 12"/>
              <p:cNvCxnSpPr>
                <a:cxnSpLocks noChangeShapeType="1"/>
                <a:stCxn id="3251" idx="6"/>
                <a:endCxn id="3254" idx="6"/>
              </p:cNvCxnSpPr>
              <p:nvPr/>
            </p:nvCxnSpPr>
            <p:spPr bwMode="auto">
              <a:xfrm flipV="1">
                <a:off x="6149976" y="4905226"/>
                <a:ext cx="12700" cy="643657"/>
              </a:xfrm>
              <a:prstGeom prst="curvedConnector3">
                <a:avLst>
                  <a:gd name="adj1" fmla="val 1800000"/>
                </a:avLst>
              </a:prstGeom>
              <a:noFill/>
              <a:ln w="19050">
                <a:solidFill>
                  <a:schemeClr val="tx1"/>
                </a:solidFill>
                <a:prstDash val="sysDot"/>
                <a:round/>
                <a:headEnd type="triangle" w="med" len="med"/>
                <a:tailEnd type="none" w="med" len="med"/>
              </a:ln>
              <a:extLst>
                <a:ext uri="{909E8E84-426E-40DD-AFC4-6F175D3DCCD1}">
                  <a14:hiddenFill xmlns="" xmlns:a14="http://schemas.microsoft.com/office/drawing/2010/main">
                    <a:noFill/>
                  </a14:hiddenFill>
                </a:ext>
              </a:extLst>
            </p:spPr>
          </p:cxnSp>
        </p:grpSp>
        <p:sp>
          <p:nvSpPr>
            <p:cNvPr id="162" name="Rectangle 195"/>
            <p:cNvSpPr>
              <a:spLocks noChangeArrowheads="1"/>
            </p:cNvSpPr>
            <p:nvPr/>
          </p:nvSpPr>
          <p:spPr bwMode="auto">
            <a:xfrm>
              <a:off x="6464275" y="4149091"/>
              <a:ext cx="189154"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GB" sz="1050" dirty="0" smtClean="0">
                  <a:solidFill>
                    <a:srgbClr val="FF0000"/>
                  </a:solidFill>
                  <a:latin typeface="Arial Narrow" pitchFamily="34" charset="0"/>
                </a:rPr>
                <a:t>-0.3</a:t>
              </a:r>
              <a:endParaRPr lang="en-GB" sz="1600" dirty="0">
                <a:solidFill>
                  <a:srgbClr val="FF0000"/>
                </a:solidFill>
                <a:latin typeface="Arial" charset="0"/>
              </a:endParaRPr>
            </a:p>
          </p:txBody>
        </p:sp>
        <p:sp>
          <p:nvSpPr>
            <p:cNvPr id="163" name="Rectangle 195"/>
            <p:cNvSpPr>
              <a:spLocks noChangeArrowheads="1"/>
            </p:cNvSpPr>
            <p:nvPr/>
          </p:nvSpPr>
          <p:spPr bwMode="auto">
            <a:xfrm>
              <a:off x="6464275" y="4797163"/>
              <a:ext cx="189154"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GB" sz="1050" dirty="0" smtClean="0">
                  <a:solidFill>
                    <a:srgbClr val="FF0000"/>
                  </a:solidFill>
                  <a:latin typeface="Arial Narrow" pitchFamily="34" charset="0"/>
                </a:rPr>
                <a:t>-0.2</a:t>
              </a:r>
              <a:endParaRPr lang="en-GB" sz="1600" dirty="0">
                <a:solidFill>
                  <a:srgbClr val="FF0000"/>
                </a:solidFill>
                <a:latin typeface="Arial" charset="0"/>
              </a:endParaRPr>
            </a:p>
          </p:txBody>
        </p:sp>
        <p:sp>
          <p:nvSpPr>
            <p:cNvPr id="164" name="Rectangle 195"/>
            <p:cNvSpPr>
              <a:spLocks noChangeArrowheads="1"/>
            </p:cNvSpPr>
            <p:nvPr/>
          </p:nvSpPr>
          <p:spPr bwMode="auto">
            <a:xfrm>
              <a:off x="5450161" y="4797163"/>
              <a:ext cx="152286"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GB" sz="1050" dirty="0" smtClean="0">
                  <a:solidFill>
                    <a:srgbClr val="000000"/>
                  </a:solidFill>
                  <a:latin typeface="Arial Narrow" pitchFamily="34" charset="0"/>
                </a:rPr>
                <a:t>0.4</a:t>
              </a:r>
              <a:endParaRPr lang="en-GB" sz="1600" dirty="0">
                <a:solidFill>
                  <a:srgbClr val="000000"/>
                </a:solidFill>
                <a:latin typeface="Arial" charset="0"/>
              </a:endParaRPr>
            </a:p>
          </p:txBody>
        </p:sp>
        <p:sp>
          <p:nvSpPr>
            <p:cNvPr id="165" name="Rectangle 195"/>
            <p:cNvSpPr>
              <a:spLocks noChangeArrowheads="1"/>
            </p:cNvSpPr>
            <p:nvPr/>
          </p:nvSpPr>
          <p:spPr bwMode="auto">
            <a:xfrm>
              <a:off x="5450161" y="4149091"/>
              <a:ext cx="152286"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GB" sz="1050" dirty="0" smtClean="0">
                  <a:solidFill>
                    <a:srgbClr val="000000"/>
                  </a:solidFill>
                  <a:latin typeface="Arial Narrow" pitchFamily="34" charset="0"/>
                </a:rPr>
                <a:t>0.2</a:t>
              </a:r>
              <a:endParaRPr lang="en-GB" sz="1600" dirty="0">
                <a:solidFill>
                  <a:srgbClr val="000000"/>
                </a:solidFill>
                <a:latin typeface="Arial" charset="0"/>
              </a:endParaRPr>
            </a:p>
          </p:txBody>
        </p:sp>
        <p:grpSp>
          <p:nvGrpSpPr>
            <p:cNvPr id="17527" name="Group 17526"/>
            <p:cNvGrpSpPr/>
            <p:nvPr/>
          </p:nvGrpSpPr>
          <p:grpSpPr>
            <a:xfrm>
              <a:off x="2985017" y="1268760"/>
              <a:ext cx="3928041" cy="1866672"/>
              <a:chOff x="2755395" y="577850"/>
              <a:chExt cx="3625884" cy="1866672"/>
            </a:xfrm>
          </p:grpSpPr>
          <p:sp>
            <p:nvSpPr>
              <p:cNvPr id="3249" name="Rectangle 6"/>
              <p:cNvSpPr>
                <a:spLocks noChangeArrowheads="1"/>
              </p:cNvSpPr>
              <p:nvPr/>
            </p:nvSpPr>
            <p:spPr bwMode="auto">
              <a:xfrm>
                <a:off x="3030538" y="787400"/>
                <a:ext cx="1423988" cy="1416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256" name="Rectangle 7"/>
              <p:cNvSpPr>
                <a:spLocks noChangeArrowheads="1"/>
              </p:cNvSpPr>
              <p:nvPr/>
            </p:nvSpPr>
            <p:spPr bwMode="auto">
              <a:xfrm>
                <a:off x="3030538" y="787400"/>
                <a:ext cx="1423988" cy="1416050"/>
              </a:xfrm>
              <a:prstGeom prst="rect">
                <a:avLst/>
              </a:prstGeom>
              <a:noFill/>
              <a:ln w="0">
                <a:solidFill>
                  <a:srgbClr val="FFFFF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258" name="Line 8"/>
              <p:cNvSpPr>
                <a:spLocks noChangeShapeType="1"/>
              </p:cNvSpPr>
              <p:nvPr/>
            </p:nvSpPr>
            <p:spPr bwMode="auto">
              <a:xfrm>
                <a:off x="3030538" y="787400"/>
                <a:ext cx="142398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28" name="Line 9"/>
              <p:cNvSpPr>
                <a:spLocks noChangeShapeType="1"/>
              </p:cNvSpPr>
              <p:nvPr/>
            </p:nvSpPr>
            <p:spPr bwMode="auto">
              <a:xfrm>
                <a:off x="3030538" y="2203450"/>
                <a:ext cx="142398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29" name="Line 10"/>
              <p:cNvSpPr>
                <a:spLocks noChangeShapeType="1"/>
              </p:cNvSpPr>
              <p:nvPr/>
            </p:nvSpPr>
            <p:spPr bwMode="auto">
              <a:xfrm flipV="1">
                <a:off x="4454526" y="787400"/>
                <a:ext cx="0" cy="14160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30" name="Line 11"/>
              <p:cNvSpPr>
                <a:spLocks noChangeShapeType="1"/>
              </p:cNvSpPr>
              <p:nvPr/>
            </p:nvSpPr>
            <p:spPr bwMode="auto">
              <a:xfrm flipV="1">
                <a:off x="3030538" y="787400"/>
                <a:ext cx="0" cy="14160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31" name="Line 12"/>
              <p:cNvSpPr>
                <a:spLocks noChangeShapeType="1"/>
              </p:cNvSpPr>
              <p:nvPr/>
            </p:nvSpPr>
            <p:spPr bwMode="auto">
              <a:xfrm>
                <a:off x="3030538" y="2203450"/>
                <a:ext cx="142398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32" name="Line 13"/>
              <p:cNvSpPr>
                <a:spLocks noChangeShapeType="1"/>
              </p:cNvSpPr>
              <p:nvPr/>
            </p:nvSpPr>
            <p:spPr bwMode="auto">
              <a:xfrm flipV="1">
                <a:off x="3030538" y="787400"/>
                <a:ext cx="0" cy="14160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33" name="Line 14"/>
              <p:cNvSpPr>
                <a:spLocks noChangeShapeType="1"/>
              </p:cNvSpPr>
              <p:nvPr/>
            </p:nvSpPr>
            <p:spPr bwMode="auto">
              <a:xfrm flipV="1">
                <a:off x="3030538" y="2190750"/>
                <a:ext cx="0" cy="127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34" name="Line 15"/>
              <p:cNvSpPr>
                <a:spLocks noChangeShapeType="1"/>
              </p:cNvSpPr>
              <p:nvPr/>
            </p:nvSpPr>
            <p:spPr bwMode="auto">
              <a:xfrm>
                <a:off x="3030538" y="787400"/>
                <a:ext cx="0" cy="127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35" name="Rectangle 16"/>
              <p:cNvSpPr>
                <a:spLocks noChangeArrowheads="1"/>
              </p:cNvSpPr>
              <p:nvPr/>
            </p:nvSpPr>
            <p:spPr bwMode="auto">
              <a:xfrm>
                <a:off x="3011488" y="2228850"/>
                <a:ext cx="38472"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a:t>
                </a:r>
                <a:endParaRPr lang="en-US" b="0" smtClean="0">
                  <a:solidFill>
                    <a:srgbClr val="000000"/>
                  </a:solidFill>
                  <a:latin typeface="Arial" pitchFamily="34" charset="0"/>
                </a:endParaRPr>
              </a:p>
            </p:txBody>
          </p:sp>
          <p:sp>
            <p:nvSpPr>
              <p:cNvPr id="136" name="Line 17"/>
              <p:cNvSpPr>
                <a:spLocks noChangeShapeType="1"/>
              </p:cNvSpPr>
              <p:nvPr/>
            </p:nvSpPr>
            <p:spPr bwMode="auto">
              <a:xfrm flipV="1">
                <a:off x="3271838" y="2190750"/>
                <a:ext cx="0" cy="127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37" name="Line 18"/>
              <p:cNvSpPr>
                <a:spLocks noChangeShapeType="1"/>
              </p:cNvSpPr>
              <p:nvPr/>
            </p:nvSpPr>
            <p:spPr bwMode="auto">
              <a:xfrm>
                <a:off x="3271838" y="787400"/>
                <a:ext cx="0" cy="127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38" name="Rectangle 19"/>
              <p:cNvSpPr>
                <a:spLocks noChangeArrowheads="1"/>
              </p:cNvSpPr>
              <p:nvPr/>
            </p:nvSpPr>
            <p:spPr bwMode="auto">
              <a:xfrm>
                <a:off x="3233738" y="2228850"/>
                <a:ext cx="76944"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50</a:t>
                </a:r>
                <a:endParaRPr lang="en-US" b="0" smtClean="0">
                  <a:solidFill>
                    <a:srgbClr val="000000"/>
                  </a:solidFill>
                  <a:latin typeface="Arial" pitchFamily="34" charset="0"/>
                </a:endParaRPr>
              </a:p>
            </p:txBody>
          </p:sp>
          <p:sp>
            <p:nvSpPr>
              <p:cNvPr id="139" name="Line 20"/>
              <p:cNvSpPr>
                <a:spLocks noChangeShapeType="1"/>
              </p:cNvSpPr>
              <p:nvPr/>
            </p:nvSpPr>
            <p:spPr bwMode="auto">
              <a:xfrm flipV="1">
                <a:off x="3506788" y="2190750"/>
                <a:ext cx="0" cy="127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40" name="Line 21"/>
              <p:cNvSpPr>
                <a:spLocks noChangeShapeType="1"/>
              </p:cNvSpPr>
              <p:nvPr/>
            </p:nvSpPr>
            <p:spPr bwMode="auto">
              <a:xfrm>
                <a:off x="3506788" y="787400"/>
                <a:ext cx="0" cy="127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41" name="Rectangle 22"/>
              <p:cNvSpPr>
                <a:spLocks noChangeArrowheads="1"/>
              </p:cNvSpPr>
              <p:nvPr/>
            </p:nvSpPr>
            <p:spPr bwMode="auto">
              <a:xfrm>
                <a:off x="3449638" y="2228850"/>
                <a:ext cx="115416"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100</a:t>
                </a:r>
                <a:endParaRPr lang="en-US" b="0" smtClean="0">
                  <a:solidFill>
                    <a:srgbClr val="000000"/>
                  </a:solidFill>
                  <a:latin typeface="Arial" pitchFamily="34" charset="0"/>
                </a:endParaRPr>
              </a:p>
            </p:txBody>
          </p:sp>
          <p:sp>
            <p:nvSpPr>
              <p:cNvPr id="142" name="Line 23"/>
              <p:cNvSpPr>
                <a:spLocks noChangeShapeType="1"/>
              </p:cNvSpPr>
              <p:nvPr/>
            </p:nvSpPr>
            <p:spPr bwMode="auto">
              <a:xfrm flipV="1">
                <a:off x="3743326" y="2190750"/>
                <a:ext cx="0" cy="127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43" name="Line 24"/>
              <p:cNvSpPr>
                <a:spLocks noChangeShapeType="1"/>
              </p:cNvSpPr>
              <p:nvPr/>
            </p:nvSpPr>
            <p:spPr bwMode="auto">
              <a:xfrm>
                <a:off x="3743326" y="787400"/>
                <a:ext cx="0" cy="127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44" name="Rectangle 25"/>
              <p:cNvSpPr>
                <a:spLocks noChangeArrowheads="1"/>
              </p:cNvSpPr>
              <p:nvPr/>
            </p:nvSpPr>
            <p:spPr bwMode="auto">
              <a:xfrm>
                <a:off x="3686176" y="2228850"/>
                <a:ext cx="115416"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150</a:t>
                </a:r>
                <a:endParaRPr lang="en-US" b="0" smtClean="0">
                  <a:solidFill>
                    <a:srgbClr val="000000"/>
                  </a:solidFill>
                  <a:latin typeface="Arial" pitchFamily="34" charset="0"/>
                </a:endParaRPr>
              </a:p>
            </p:txBody>
          </p:sp>
          <p:sp>
            <p:nvSpPr>
              <p:cNvPr id="145" name="Line 26"/>
              <p:cNvSpPr>
                <a:spLocks noChangeShapeType="1"/>
              </p:cNvSpPr>
              <p:nvPr/>
            </p:nvSpPr>
            <p:spPr bwMode="auto">
              <a:xfrm flipV="1">
                <a:off x="3978276" y="2190750"/>
                <a:ext cx="0" cy="127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46" name="Line 27"/>
              <p:cNvSpPr>
                <a:spLocks noChangeShapeType="1"/>
              </p:cNvSpPr>
              <p:nvPr/>
            </p:nvSpPr>
            <p:spPr bwMode="auto">
              <a:xfrm>
                <a:off x="3978276" y="787400"/>
                <a:ext cx="0" cy="127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47" name="Rectangle 28"/>
              <p:cNvSpPr>
                <a:spLocks noChangeArrowheads="1"/>
              </p:cNvSpPr>
              <p:nvPr/>
            </p:nvSpPr>
            <p:spPr bwMode="auto">
              <a:xfrm>
                <a:off x="3921126" y="2228850"/>
                <a:ext cx="115416"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200</a:t>
                </a:r>
                <a:endParaRPr lang="en-US" b="0" smtClean="0">
                  <a:solidFill>
                    <a:srgbClr val="000000"/>
                  </a:solidFill>
                  <a:latin typeface="Arial" pitchFamily="34" charset="0"/>
                </a:endParaRPr>
              </a:p>
            </p:txBody>
          </p:sp>
          <p:sp>
            <p:nvSpPr>
              <p:cNvPr id="148" name="Line 29"/>
              <p:cNvSpPr>
                <a:spLocks noChangeShapeType="1"/>
              </p:cNvSpPr>
              <p:nvPr/>
            </p:nvSpPr>
            <p:spPr bwMode="auto">
              <a:xfrm flipV="1">
                <a:off x="4213226" y="2190750"/>
                <a:ext cx="0" cy="127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49" name="Line 30"/>
              <p:cNvSpPr>
                <a:spLocks noChangeShapeType="1"/>
              </p:cNvSpPr>
              <p:nvPr/>
            </p:nvSpPr>
            <p:spPr bwMode="auto">
              <a:xfrm>
                <a:off x="4213226" y="787400"/>
                <a:ext cx="0" cy="127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50" name="Rectangle 31"/>
              <p:cNvSpPr>
                <a:spLocks noChangeArrowheads="1"/>
              </p:cNvSpPr>
              <p:nvPr/>
            </p:nvSpPr>
            <p:spPr bwMode="auto">
              <a:xfrm>
                <a:off x="4156076" y="2228850"/>
                <a:ext cx="115416"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250</a:t>
                </a:r>
                <a:endParaRPr lang="en-US" b="0" smtClean="0">
                  <a:solidFill>
                    <a:srgbClr val="000000"/>
                  </a:solidFill>
                  <a:latin typeface="Arial" pitchFamily="34" charset="0"/>
                </a:endParaRPr>
              </a:p>
            </p:txBody>
          </p:sp>
          <p:sp>
            <p:nvSpPr>
              <p:cNvPr id="151" name="Line 32"/>
              <p:cNvSpPr>
                <a:spLocks noChangeShapeType="1"/>
              </p:cNvSpPr>
              <p:nvPr/>
            </p:nvSpPr>
            <p:spPr bwMode="auto">
              <a:xfrm flipV="1">
                <a:off x="4454526" y="2190750"/>
                <a:ext cx="0" cy="127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52" name="Line 33"/>
              <p:cNvSpPr>
                <a:spLocks noChangeShapeType="1"/>
              </p:cNvSpPr>
              <p:nvPr/>
            </p:nvSpPr>
            <p:spPr bwMode="auto">
              <a:xfrm>
                <a:off x="4454526" y="787400"/>
                <a:ext cx="0" cy="127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53" name="Rectangle 34"/>
              <p:cNvSpPr>
                <a:spLocks noChangeArrowheads="1"/>
              </p:cNvSpPr>
              <p:nvPr/>
            </p:nvSpPr>
            <p:spPr bwMode="auto">
              <a:xfrm>
                <a:off x="4397376" y="2228850"/>
                <a:ext cx="115416"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300</a:t>
                </a:r>
                <a:endParaRPr lang="en-US" b="0" smtClean="0">
                  <a:solidFill>
                    <a:srgbClr val="000000"/>
                  </a:solidFill>
                  <a:latin typeface="Arial" pitchFamily="34" charset="0"/>
                </a:endParaRPr>
              </a:p>
            </p:txBody>
          </p:sp>
          <p:sp>
            <p:nvSpPr>
              <p:cNvPr id="154" name="Line 35"/>
              <p:cNvSpPr>
                <a:spLocks noChangeShapeType="1"/>
              </p:cNvSpPr>
              <p:nvPr/>
            </p:nvSpPr>
            <p:spPr bwMode="auto">
              <a:xfrm>
                <a:off x="3030538" y="220345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56" name="Line 36"/>
              <p:cNvSpPr>
                <a:spLocks noChangeShapeType="1"/>
              </p:cNvSpPr>
              <p:nvPr/>
            </p:nvSpPr>
            <p:spPr bwMode="auto">
              <a:xfrm flipH="1">
                <a:off x="4435476" y="220345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57" name="Rectangle 37"/>
              <p:cNvSpPr>
                <a:spLocks noChangeArrowheads="1"/>
              </p:cNvSpPr>
              <p:nvPr/>
            </p:nvSpPr>
            <p:spPr bwMode="auto">
              <a:xfrm>
                <a:off x="2890838" y="2152650"/>
                <a:ext cx="118375"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-0.3</a:t>
                </a:r>
                <a:endParaRPr lang="en-US" b="0" smtClean="0">
                  <a:solidFill>
                    <a:srgbClr val="000000"/>
                  </a:solidFill>
                  <a:latin typeface="Arial" pitchFamily="34" charset="0"/>
                </a:endParaRPr>
              </a:p>
            </p:txBody>
          </p:sp>
          <p:sp>
            <p:nvSpPr>
              <p:cNvPr id="159" name="Line 38"/>
              <p:cNvSpPr>
                <a:spLocks noChangeShapeType="1"/>
              </p:cNvSpPr>
              <p:nvPr/>
            </p:nvSpPr>
            <p:spPr bwMode="auto">
              <a:xfrm>
                <a:off x="3030538" y="200025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08" name="Line 39"/>
              <p:cNvSpPr>
                <a:spLocks noChangeShapeType="1"/>
              </p:cNvSpPr>
              <p:nvPr/>
            </p:nvSpPr>
            <p:spPr bwMode="auto">
              <a:xfrm flipH="1">
                <a:off x="4435476" y="200025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09" name="Rectangle 40"/>
              <p:cNvSpPr>
                <a:spLocks noChangeArrowheads="1"/>
              </p:cNvSpPr>
              <p:nvPr/>
            </p:nvSpPr>
            <p:spPr bwMode="auto">
              <a:xfrm>
                <a:off x="2890838" y="1949450"/>
                <a:ext cx="118375"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-0.2</a:t>
                </a:r>
                <a:endParaRPr lang="en-US" b="0" smtClean="0">
                  <a:solidFill>
                    <a:srgbClr val="000000"/>
                  </a:solidFill>
                  <a:latin typeface="Arial" pitchFamily="34" charset="0"/>
                </a:endParaRPr>
              </a:p>
            </p:txBody>
          </p:sp>
          <p:sp>
            <p:nvSpPr>
              <p:cNvPr id="17411" name="Line 41"/>
              <p:cNvSpPr>
                <a:spLocks noChangeShapeType="1"/>
              </p:cNvSpPr>
              <p:nvPr/>
            </p:nvSpPr>
            <p:spPr bwMode="auto">
              <a:xfrm>
                <a:off x="3030538" y="179705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12" name="Line 42"/>
              <p:cNvSpPr>
                <a:spLocks noChangeShapeType="1"/>
              </p:cNvSpPr>
              <p:nvPr/>
            </p:nvSpPr>
            <p:spPr bwMode="auto">
              <a:xfrm flipH="1">
                <a:off x="4435476" y="179705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13" name="Rectangle 43"/>
              <p:cNvSpPr>
                <a:spLocks noChangeArrowheads="1"/>
              </p:cNvSpPr>
              <p:nvPr/>
            </p:nvSpPr>
            <p:spPr bwMode="auto">
              <a:xfrm>
                <a:off x="2890838" y="1746250"/>
                <a:ext cx="118375"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-0.1</a:t>
                </a:r>
                <a:endParaRPr lang="en-US" b="0" smtClean="0">
                  <a:solidFill>
                    <a:srgbClr val="000000"/>
                  </a:solidFill>
                  <a:latin typeface="Arial" pitchFamily="34" charset="0"/>
                </a:endParaRPr>
              </a:p>
            </p:txBody>
          </p:sp>
          <p:sp>
            <p:nvSpPr>
              <p:cNvPr id="17414" name="Line 44"/>
              <p:cNvSpPr>
                <a:spLocks noChangeShapeType="1"/>
              </p:cNvSpPr>
              <p:nvPr/>
            </p:nvSpPr>
            <p:spPr bwMode="auto">
              <a:xfrm>
                <a:off x="3030538" y="159385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15" name="Line 45"/>
              <p:cNvSpPr>
                <a:spLocks noChangeShapeType="1"/>
              </p:cNvSpPr>
              <p:nvPr/>
            </p:nvSpPr>
            <p:spPr bwMode="auto">
              <a:xfrm flipH="1">
                <a:off x="4435476" y="159385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16" name="Rectangle 46"/>
              <p:cNvSpPr>
                <a:spLocks noChangeArrowheads="1"/>
              </p:cNvSpPr>
              <p:nvPr/>
            </p:nvSpPr>
            <p:spPr bwMode="auto">
              <a:xfrm>
                <a:off x="2973388" y="1543050"/>
                <a:ext cx="38472"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a:t>
                </a:r>
                <a:endParaRPr lang="en-US" b="0" smtClean="0">
                  <a:solidFill>
                    <a:srgbClr val="000000"/>
                  </a:solidFill>
                  <a:latin typeface="Arial" pitchFamily="34" charset="0"/>
                </a:endParaRPr>
              </a:p>
            </p:txBody>
          </p:sp>
          <p:sp>
            <p:nvSpPr>
              <p:cNvPr id="17417" name="Line 47"/>
              <p:cNvSpPr>
                <a:spLocks noChangeShapeType="1"/>
              </p:cNvSpPr>
              <p:nvPr/>
            </p:nvSpPr>
            <p:spPr bwMode="auto">
              <a:xfrm>
                <a:off x="3030538" y="139700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18" name="Line 48"/>
              <p:cNvSpPr>
                <a:spLocks noChangeShapeType="1"/>
              </p:cNvSpPr>
              <p:nvPr/>
            </p:nvSpPr>
            <p:spPr bwMode="auto">
              <a:xfrm flipH="1">
                <a:off x="4435476" y="139700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19" name="Rectangle 49"/>
              <p:cNvSpPr>
                <a:spLocks noChangeArrowheads="1"/>
              </p:cNvSpPr>
              <p:nvPr/>
            </p:nvSpPr>
            <p:spPr bwMode="auto">
              <a:xfrm>
                <a:off x="2916238" y="1346200"/>
                <a:ext cx="96181"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0.1</a:t>
                </a:r>
                <a:endParaRPr lang="en-US" b="0" smtClean="0">
                  <a:solidFill>
                    <a:srgbClr val="000000"/>
                  </a:solidFill>
                  <a:latin typeface="Arial" pitchFamily="34" charset="0"/>
                </a:endParaRPr>
              </a:p>
            </p:txBody>
          </p:sp>
          <p:sp>
            <p:nvSpPr>
              <p:cNvPr id="17420" name="Line 50"/>
              <p:cNvSpPr>
                <a:spLocks noChangeShapeType="1"/>
              </p:cNvSpPr>
              <p:nvPr/>
            </p:nvSpPr>
            <p:spPr bwMode="auto">
              <a:xfrm>
                <a:off x="3030538" y="119380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21" name="Line 51"/>
              <p:cNvSpPr>
                <a:spLocks noChangeShapeType="1"/>
              </p:cNvSpPr>
              <p:nvPr/>
            </p:nvSpPr>
            <p:spPr bwMode="auto">
              <a:xfrm flipH="1">
                <a:off x="4435476" y="119380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22" name="Rectangle 52"/>
              <p:cNvSpPr>
                <a:spLocks noChangeArrowheads="1"/>
              </p:cNvSpPr>
              <p:nvPr/>
            </p:nvSpPr>
            <p:spPr bwMode="auto">
              <a:xfrm>
                <a:off x="2916238" y="1143000"/>
                <a:ext cx="96181"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0.2</a:t>
                </a:r>
                <a:endParaRPr lang="en-US" b="0" smtClean="0">
                  <a:solidFill>
                    <a:srgbClr val="000000"/>
                  </a:solidFill>
                  <a:latin typeface="Arial" pitchFamily="34" charset="0"/>
                </a:endParaRPr>
              </a:p>
            </p:txBody>
          </p:sp>
          <p:sp>
            <p:nvSpPr>
              <p:cNvPr id="17423" name="Line 53"/>
              <p:cNvSpPr>
                <a:spLocks noChangeShapeType="1"/>
              </p:cNvSpPr>
              <p:nvPr/>
            </p:nvSpPr>
            <p:spPr bwMode="auto">
              <a:xfrm>
                <a:off x="3030538" y="99060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24" name="Line 54"/>
              <p:cNvSpPr>
                <a:spLocks noChangeShapeType="1"/>
              </p:cNvSpPr>
              <p:nvPr/>
            </p:nvSpPr>
            <p:spPr bwMode="auto">
              <a:xfrm flipH="1">
                <a:off x="4435476" y="99060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25" name="Rectangle 55"/>
              <p:cNvSpPr>
                <a:spLocks noChangeArrowheads="1"/>
              </p:cNvSpPr>
              <p:nvPr/>
            </p:nvSpPr>
            <p:spPr bwMode="auto">
              <a:xfrm>
                <a:off x="2916238" y="939800"/>
                <a:ext cx="96181"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0.3</a:t>
                </a:r>
                <a:endParaRPr lang="en-US" b="0" smtClean="0">
                  <a:solidFill>
                    <a:srgbClr val="000000"/>
                  </a:solidFill>
                  <a:latin typeface="Arial" pitchFamily="34" charset="0"/>
                </a:endParaRPr>
              </a:p>
            </p:txBody>
          </p:sp>
          <p:sp>
            <p:nvSpPr>
              <p:cNvPr id="17426" name="Line 56"/>
              <p:cNvSpPr>
                <a:spLocks noChangeShapeType="1"/>
              </p:cNvSpPr>
              <p:nvPr/>
            </p:nvSpPr>
            <p:spPr bwMode="auto">
              <a:xfrm>
                <a:off x="3030538" y="78740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27" name="Line 57"/>
              <p:cNvSpPr>
                <a:spLocks noChangeShapeType="1"/>
              </p:cNvSpPr>
              <p:nvPr/>
            </p:nvSpPr>
            <p:spPr bwMode="auto">
              <a:xfrm flipH="1">
                <a:off x="4435476" y="78740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28" name="Rectangle 58"/>
              <p:cNvSpPr>
                <a:spLocks noChangeArrowheads="1"/>
              </p:cNvSpPr>
              <p:nvPr/>
            </p:nvSpPr>
            <p:spPr bwMode="auto">
              <a:xfrm>
                <a:off x="2916238" y="736600"/>
                <a:ext cx="96181"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0.4</a:t>
                </a:r>
                <a:endParaRPr lang="en-US" b="0" smtClean="0">
                  <a:solidFill>
                    <a:srgbClr val="000000"/>
                  </a:solidFill>
                  <a:latin typeface="Arial" pitchFamily="34" charset="0"/>
                </a:endParaRPr>
              </a:p>
            </p:txBody>
          </p:sp>
          <p:sp>
            <p:nvSpPr>
              <p:cNvPr id="17429" name="Line 59"/>
              <p:cNvSpPr>
                <a:spLocks noChangeShapeType="1"/>
              </p:cNvSpPr>
              <p:nvPr/>
            </p:nvSpPr>
            <p:spPr bwMode="auto">
              <a:xfrm>
                <a:off x="3030538" y="787400"/>
                <a:ext cx="142398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30" name="Line 60"/>
              <p:cNvSpPr>
                <a:spLocks noChangeShapeType="1"/>
              </p:cNvSpPr>
              <p:nvPr/>
            </p:nvSpPr>
            <p:spPr bwMode="auto">
              <a:xfrm>
                <a:off x="3030538" y="2203450"/>
                <a:ext cx="142398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31" name="Line 61"/>
              <p:cNvSpPr>
                <a:spLocks noChangeShapeType="1"/>
              </p:cNvSpPr>
              <p:nvPr/>
            </p:nvSpPr>
            <p:spPr bwMode="auto">
              <a:xfrm flipV="1">
                <a:off x="4454526" y="787400"/>
                <a:ext cx="0" cy="14160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32" name="Line 62"/>
              <p:cNvSpPr>
                <a:spLocks noChangeShapeType="1"/>
              </p:cNvSpPr>
              <p:nvPr/>
            </p:nvSpPr>
            <p:spPr bwMode="auto">
              <a:xfrm flipV="1">
                <a:off x="3030538" y="787400"/>
                <a:ext cx="0" cy="14160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33" name="Freeform 63"/>
              <p:cNvSpPr>
                <a:spLocks/>
              </p:cNvSpPr>
              <p:nvPr/>
            </p:nvSpPr>
            <p:spPr bwMode="auto">
              <a:xfrm>
                <a:off x="3043238" y="952500"/>
                <a:ext cx="1201738" cy="1225550"/>
              </a:xfrm>
              <a:custGeom>
                <a:avLst/>
                <a:gdLst>
                  <a:gd name="T0" fmla="*/ 12 w 757"/>
                  <a:gd name="T1" fmla="*/ 324 h 772"/>
                  <a:gd name="T2" fmla="*/ 28 w 757"/>
                  <a:gd name="T3" fmla="*/ 396 h 772"/>
                  <a:gd name="T4" fmla="*/ 48 w 757"/>
                  <a:gd name="T5" fmla="*/ 248 h 772"/>
                  <a:gd name="T6" fmla="*/ 64 w 757"/>
                  <a:gd name="T7" fmla="*/ 368 h 772"/>
                  <a:gd name="T8" fmla="*/ 84 w 757"/>
                  <a:gd name="T9" fmla="*/ 560 h 772"/>
                  <a:gd name="T10" fmla="*/ 100 w 757"/>
                  <a:gd name="T11" fmla="*/ 524 h 772"/>
                  <a:gd name="T12" fmla="*/ 120 w 757"/>
                  <a:gd name="T13" fmla="*/ 284 h 772"/>
                  <a:gd name="T14" fmla="*/ 136 w 757"/>
                  <a:gd name="T15" fmla="*/ 300 h 772"/>
                  <a:gd name="T16" fmla="*/ 156 w 757"/>
                  <a:gd name="T17" fmla="*/ 760 h 772"/>
                  <a:gd name="T18" fmla="*/ 172 w 757"/>
                  <a:gd name="T19" fmla="*/ 460 h 772"/>
                  <a:gd name="T20" fmla="*/ 192 w 757"/>
                  <a:gd name="T21" fmla="*/ 252 h 772"/>
                  <a:gd name="T22" fmla="*/ 208 w 757"/>
                  <a:gd name="T23" fmla="*/ 468 h 772"/>
                  <a:gd name="T24" fmla="*/ 224 w 757"/>
                  <a:gd name="T25" fmla="*/ 648 h 772"/>
                  <a:gd name="T26" fmla="*/ 244 w 757"/>
                  <a:gd name="T27" fmla="*/ 640 h 772"/>
                  <a:gd name="T28" fmla="*/ 260 w 757"/>
                  <a:gd name="T29" fmla="*/ 488 h 772"/>
                  <a:gd name="T30" fmla="*/ 280 w 757"/>
                  <a:gd name="T31" fmla="*/ 368 h 772"/>
                  <a:gd name="T32" fmla="*/ 296 w 757"/>
                  <a:gd name="T33" fmla="*/ 552 h 772"/>
                  <a:gd name="T34" fmla="*/ 316 w 757"/>
                  <a:gd name="T35" fmla="*/ 304 h 772"/>
                  <a:gd name="T36" fmla="*/ 333 w 757"/>
                  <a:gd name="T37" fmla="*/ 372 h 772"/>
                  <a:gd name="T38" fmla="*/ 353 w 757"/>
                  <a:gd name="T39" fmla="*/ 452 h 772"/>
                  <a:gd name="T40" fmla="*/ 369 w 757"/>
                  <a:gd name="T41" fmla="*/ 356 h 772"/>
                  <a:gd name="T42" fmla="*/ 389 w 757"/>
                  <a:gd name="T43" fmla="*/ 292 h 772"/>
                  <a:gd name="T44" fmla="*/ 405 w 757"/>
                  <a:gd name="T45" fmla="*/ 408 h 772"/>
                  <a:gd name="T46" fmla="*/ 425 w 757"/>
                  <a:gd name="T47" fmla="*/ 552 h 772"/>
                  <a:gd name="T48" fmla="*/ 441 w 757"/>
                  <a:gd name="T49" fmla="*/ 540 h 772"/>
                  <a:gd name="T50" fmla="*/ 457 w 757"/>
                  <a:gd name="T51" fmla="*/ 532 h 772"/>
                  <a:gd name="T52" fmla="*/ 477 w 757"/>
                  <a:gd name="T53" fmla="*/ 588 h 772"/>
                  <a:gd name="T54" fmla="*/ 493 w 757"/>
                  <a:gd name="T55" fmla="*/ 772 h 772"/>
                  <a:gd name="T56" fmla="*/ 513 w 757"/>
                  <a:gd name="T57" fmla="*/ 28 h 772"/>
                  <a:gd name="T58" fmla="*/ 529 w 757"/>
                  <a:gd name="T59" fmla="*/ 356 h 772"/>
                  <a:gd name="T60" fmla="*/ 549 w 757"/>
                  <a:gd name="T61" fmla="*/ 372 h 772"/>
                  <a:gd name="T62" fmla="*/ 565 w 757"/>
                  <a:gd name="T63" fmla="*/ 368 h 772"/>
                  <a:gd name="T64" fmla="*/ 585 w 757"/>
                  <a:gd name="T65" fmla="*/ 500 h 772"/>
                  <a:gd name="T66" fmla="*/ 601 w 757"/>
                  <a:gd name="T67" fmla="*/ 468 h 772"/>
                  <a:gd name="T68" fmla="*/ 621 w 757"/>
                  <a:gd name="T69" fmla="*/ 444 h 772"/>
                  <a:gd name="T70" fmla="*/ 637 w 757"/>
                  <a:gd name="T71" fmla="*/ 496 h 772"/>
                  <a:gd name="T72" fmla="*/ 657 w 757"/>
                  <a:gd name="T73" fmla="*/ 424 h 772"/>
                  <a:gd name="T74" fmla="*/ 673 w 757"/>
                  <a:gd name="T75" fmla="*/ 480 h 772"/>
                  <a:gd name="T76" fmla="*/ 689 w 757"/>
                  <a:gd name="T77" fmla="*/ 428 h 772"/>
                  <a:gd name="T78" fmla="*/ 709 w 757"/>
                  <a:gd name="T79" fmla="*/ 492 h 772"/>
                  <a:gd name="T80" fmla="*/ 725 w 757"/>
                  <a:gd name="T81" fmla="*/ 324 h 772"/>
                  <a:gd name="T82" fmla="*/ 745 w 757"/>
                  <a:gd name="T83" fmla="*/ 44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7" h="772">
                    <a:moveTo>
                      <a:pt x="0" y="72"/>
                    </a:moveTo>
                    <a:lnTo>
                      <a:pt x="4" y="288"/>
                    </a:lnTo>
                    <a:lnTo>
                      <a:pt x="12" y="324"/>
                    </a:lnTo>
                    <a:lnTo>
                      <a:pt x="16" y="240"/>
                    </a:lnTo>
                    <a:lnTo>
                      <a:pt x="24" y="400"/>
                    </a:lnTo>
                    <a:lnTo>
                      <a:pt x="28" y="396"/>
                    </a:lnTo>
                    <a:lnTo>
                      <a:pt x="36" y="636"/>
                    </a:lnTo>
                    <a:lnTo>
                      <a:pt x="40" y="340"/>
                    </a:lnTo>
                    <a:lnTo>
                      <a:pt x="48" y="248"/>
                    </a:lnTo>
                    <a:lnTo>
                      <a:pt x="52" y="444"/>
                    </a:lnTo>
                    <a:lnTo>
                      <a:pt x="60" y="200"/>
                    </a:lnTo>
                    <a:lnTo>
                      <a:pt x="64" y="368"/>
                    </a:lnTo>
                    <a:lnTo>
                      <a:pt x="72" y="376"/>
                    </a:lnTo>
                    <a:lnTo>
                      <a:pt x="76" y="216"/>
                    </a:lnTo>
                    <a:lnTo>
                      <a:pt x="84" y="560"/>
                    </a:lnTo>
                    <a:lnTo>
                      <a:pt x="88" y="340"/>
                    </a:lnTo>
                    <a:lnTo>
                      <a:pt x="96" y="656"/>
                    </a:lnTo>
                    <a:lnTo>
                      <a:pt x="100" y="524"/>
                    </a:lnTo>
                    <a:lnTo>
                      <a:pt x="108" y="696"/>
                    </a:lnTo>
                    <a:lnTo>
                      <a:pt x="112" y="376"/>
                    </a:lnTo>
                    <a:lnTo>
                      <a:pt x="120" y="284"/>
                    </a:lnTo>
                    <a:lnTo>
                      <a:pt x="124" y="188"/>
                    </a:lnTo>
                    <a:lnTo>
                      <a:pt x="132" y="364"/>
                    </a:lnTo>
                    <a:lnTo>
                      <a:pt x="136" y="300"/>
                    </a:lnTo>
                    <a:lnTo>
                      <a:pt x="144" y="388"/>
                    </a:lnTo>
                    <a:lnTo>
                      <a:pt x="148" y="508"/>
                    </a:lnTo>
                    <a:lnTo>
                      <a:pt x="156" y="760"/>
                    </a:lnTo>
                    <a:lnTo>
                      <a:pt x="160" y="500"/>
                    </a:lnTo>
                    <a:lnTo>
                      <a:pt x="168" y="356"/>
                    </a:lnTo>
                    <a:lnTo>
                      <a:pt x="172" y="460"/>
                    </a:lnTo>
                    <a:lnTo>
                      <a:pt x="180" y="420"/>
                    </a:lnTo>
                    <a:lnTo>
                      <a:pt x="184" y="288"/>
                    </a:lnTo>
                    <a:lnTo>
                      <a:pt x="192" y="252"/>
                    </a:lnTo>
                    <a:lnTo>
                      <a:pt x="196" y="252"/>
                    </a:lnTo>
                    <a:lnTo>
                      <a:pt x="204" y="428"/>
                    </a:lnTo>
                    <a:lnTo>
                      <a:pt x="208" y="468"/>
                    </a:lnTo>
                    <a:lnTo>
                      <a:pt x="216" y="444"/>
                    </a:lnTo>
                    <a:lnTo>
                      <a:pt x="220" y="404"/>
                    </a:lnTo>
                    <a:lnTo>
                      <a:pt x="224" y="648"/>
                    </a:lnTo>
                    <a:lnTo>
                      <a:pt x="232" y="580"/>
                    </a:lnTo>
                    <a:lnTo>
                      <a:pt x="236" y="600"/>
                    </a:lnTo>
                    <a:lnTo>
                      <a:pt x="244" y="640"/>
                    </a:lnTo>
                    <a:lnTo>
                      <a:pt x="248" y="424"/>
                    </a:lnTo>
                    <a:lnTo>
                      <a:pt x="256" y="496"/>
                    </a:lnTo>
                    <a:lnTo>
                      <a:pt x="260" y="488"/>
                    </a:lnTo>
                    <a:lnTo>
                      <a:pt x="268" y="504"/>
                    </a:lnTo>
                    <a:lnTo>
                      <a:pt x="272" y="424"/>
                    </a:lnTo>
                    <a:lnTo>
                      <a:pt x="280" y="368"/>
                    </a:lnTo>
                    <a:lnTo>
                      <a:pt x="284" y="548"/>
                    </a:lnTo>
                    <a:lnTo>
                      <a:pt x="292" y="508"/>
                    </a:lnTo>
                    <a:lnTo>
                      <a:pt x="296" y="552"/>
                    </a:lnTo>
                    <a:lnTo>
                      <a:pt x="304" y="544"/>
                    </a:lnTo>
                    <a:lnTo>
                      <a:pt x="308" y="436"/>
                    </a:lnTo>
                    <a:lnTo>
                      <a:pt x="316" y="304"/>
                    </a:lnTo>
                    <a:lnTo>
                      <a:pt x="320" y="380"/>
                    </a:lnTo>
                    <a:lnTo>
                      <a:pt x="329" y="316"/>
                    </a:lnTo>
                    <a:lnTo>
                      <a:pt x="333" y="372"/>
                    </a:lnTo>
                    <a:lnTo>
                      <a:pt x="341" y="452"/>
                    </a:lnTo>
                    <a:lnTo>
                      <a:pt x="345" y="460"/>
                    </a:lnTo>
                    <a:lnTo>
                      <a:pt x="353" y="452"/>
                    </a:lnTo>
                    <a:lnTo>
                      <a:pt x="357" y="432"/>
                    </a:lnTo>
                    <a:lnTo>
                      <a:pt x="365" y="268"/>
                    </a:lnTo>
                    <a:lnTo>
                      <a:pt x="369" y="356"/>
                    </a:lnTo>
                    <a:lnTo>
                      <a:pt x="377" y="348"/>
                    </a:lnTo>
                    <a:lnTo>
                      <a:pt x="381" y="192"/>
                    </a:lnTo>
                    <a:lnTo>
                      <a:pt x="389" y="292"/>
                    </a:lnTo>
                    <a:lnTo>
                      <a:pt x="393" y="108"/>
                    </a:lnTo>
                    <a:lnTo>
                      <a:pt x="401" y="216"/>
                    </a:lnTo>
                    <a:lnTo>
                      <a:pt x="405" y="408"/>
                    </a:lnTo>
                    <a:lnTo>
                      <a:pt x="413" y="424"/>
                    </a:lnTo>
                    <a:lnTo>
                      <a:pt x="417" y="428"/>
                    </a:lnTo>
                    <a:lnTo>
                      <a:pt x="425" y="552"/>
                    </a:lnTo>
                    <a:lnTo>
                      <a:pt x="429" y="596"/>
                    </a:lnTo>
                    <a:lnTo>
                      <a:pt x="437" y="512"/>
                    </a:lnTo>
                    <a:lnTo>
                      <a:pt x="441" y="540"/>
                    </a:lnTo>
                    <a:lnTo>
                      <a:pt x="445" y="536"/>
                    </a:lnTo>
                    <a:lnTo>
                      <a:pt x="453" y="320"/>
                    </a:lnTo>
                    <a:lnTo>
                      <a:pt x="457" y="532"/>
                    </a:lnTo>
                    <a:lnTo>
                      <a:pt x="465" y="624"/>
                    </a:lnTo>
                    <a:lnTo>
                      <a:pt x="469" y="612"/>
                    </a:lnTo>
                    <a:lnTo>
                      <a:pt x="477" y="588"/>
                    </a:lnTo>
                    <a:lnTo>
                      <a:pt x="481" y="768"/>
                    </a:lnTo>
                    <a:lnTo>
                      <a:pt x="489" y="764"/>
                    </a:lnTo>
                    <a:lnTo>
                      <a:pt x="493" y="772"/>
                    </a:lnTo>
                    <a:lnTo>
                      <a:pt x="501" y="644"/>
                    </a:lnTo>
                    <a:lnTo>
                      <a:pt x="505" y="452"/>
                    </a:lnTo>
                    <a:lnTo>
                      <a:pt x="513" y="28"/>
                    </a:lnTo>
                    <a:lnTo>
                      <a:pt x="517" y="0"/>
                    </a:lnTo>
                    <a:lnTo>
                      <a:pt x="525" y="404"/>
                    </a:lnTo>
                    <a:lnTo>
                      <a:pt x="529" y="356"/>
                    </a:lnTo>
                    <a:lnTo>
                      <a:pt x="537" y="348"/>
                    </a:lnTo>
                    <a:lnTo>
                      <a:pt x="541" y="304"/>
                    </a:lnTo>
                    <a:lnTo>
                      <a:pt x="549" y="372"/>
                    </a:lnTo>
                    <a:lnTo>
                      <a:pt x="553" y="360"/>
                    </a:lnTo>
                    <a:lnTo>
                      <a:pt x="561" y="476"/>
                    </a:lnTo>
                    <a:lnTo>
                      <a:pt x="565" y="368"/>
                    </a:lnTo>
                    <a:lnTo>
                      <a:pt x="573" y="212"/>
                    </a:lnTo>
                    <a:lnTo>
                      <a:pt x="577" y="380"/>
                    </a:lnTo>
                    <a:lnTo>
                      <a:pt x="585" y="500"/>
                    </a:lnTo>
                    <a:lnTo>
                      <a:pt x="589" y="512"/>
                    </a:lnTo>
                    <a:lnTo>
                      <a:pt x="597" y="116"/>
                    </a:lnTo>
                    <a:lnTo>
                      <a:pt x="601" y="468"/>
                    </a:lnTo>
                    <a:lnTo>
                      <a:pt x="609" y="436"/>
                    </a:lnTo>
                    <a:lnTo>
                      <a:pt x="613" y="436"/>
                    </a:lnTo>
                    <a:lnTo>
                      <a:pt x="621" y="444"/>
                    </a:lnTo>
                    <a:lnTo>
                      <a:pt x="625" y="560"/>
                    </a:lnTo>
                    <a:lnTo>
                      <a:pt x="633" y="528"/>
                    </a:lnTo>
                    <a:lnTo>
                      <a:pt x="637" y="496"/>
                    </a:lnTo>
                    <a:lnTo>
                      <a:pt x="645" y="508"/>
                    </a:lnTo>
                    <a:lnTo>
                      <a:pt x="649" y="480"/>
                    </a:lnTo>
                    <a:lnTo>
                      <a:pt x="657" y="424"/>
                    </a:lnTo>
                    <a:lnTo>
                      <a:pt x="661" y="280"/>
                    </a:lnTo>
                    <a:lnTo>
                      <a:pt x="665" y="340"/>
                    </a:lnTo>
                    <a:lnTo>
                      <a:pt x="673" y="480"/>
                    </a:lnTo>
                    <a:lnTo>
                      <a:pt x="677" y="440"/>
                    </a:lnTo>
                    <a:lnTo>
                      <a:pt x="685" y="468"/>
                    </a:lnTo>
                    <a:lnTo>
                      <a:pt x="689" y="428"/>
                    </a:lnTo>
                    <a:lnTo>
                      <a:pt x="697" y="252"/>
                    </a:lnTo>
                    <a:lnTo>
                      <a:pt x="701" y="620"/>
                    </a:lnTo>
                    <a:lnTo>
                      <a:pt x="709" y="492"/>
                    </a:lnTo>
                    <a:lnTo>
                      <a:pt x="713" y="156"/>
                    </a:lnTo>
                    <a:lnTo>
                      <a:pt x="721" y="228"/>
                    </a:lnTo>
                    <a:lnTo>
                      <a:pt x="725" y="324"/>
                    </a:lnTo>
                    <a:lnTo>
                      <a:pt x="733" y="608"/>
                    </a:lnTo>
                    <a:lnTo>
                      <a:pt x="737" y="604"/>
                    </a:lnTo>
                    <a:lnTo>
                      <a:pt x="745" y="440"/>
                    </a:lnTo>
                    <a:lnTo>
                      <a:pt x="749" y="244"/>
                    </a:lnTo>
                    <a:lnTo>
                      <a:pt x="757" y="496"/>
                    </a:lnTo>
                  </a:path>
                </a:pathLst>
              </a:custGeom>
              <a:noFill/>
              <a:ln w="0">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34" name="Freeform 64"/>
              <p:cNvSpPr>
                <a:spLocks/>
              </p:cNvSpPr>
              <p:nvPr/>
            </p:nvSpPr>
            <p:spPr bwMode="auto">
              <a:xfrm>
                <a:off x="3043238" y="1054100"/>
                <a:ext cx="1201738" cy="1035050"/>
              </a:xfrm>
              <a:custGeom>
                <a:avLst/>
                <a:gdLst>
                  <a:gd name="T0" fmla="*/ 12 w 757"/>
                  <a:gd name="T1" fmla="*/ 324 h 652"/>
                  <a:gd name="T2" fmla="*/ 28 w 757"/>
                  <a:gd name="T3" fmla="*/ 188 h 652"/>
                  <a:gd name="T4" fmla="*/ 48 w 757"/>
                  <a:gd name="T5" fmla="*/ 364 h 652"/>
                  <a:gd name="T6" fmla="*/ 64 w 757"/>
                  <a:gd name="T7" fmla="*/ 0 h 652"/>
                  <a:gd name="T8" fmla="*/ 84 w 757"/>
                  <a:gd name="T9" fmla="*/ 544 h 652"/>
                  <a:gd name="T10" fmla="*/ 100 w 757"/>
                  <a:gd name="T11" fmla="*/ 400 h 652"/>
                  <a:gd name="T12" fmla="*/ 120 w 757"/>
                  <a:gd name="T13" fmla="*/ 488 h 652"/>
                  <a:gd name="T14" fmla="*/ 136 w 757"/>
                  <a:gd name="T15" fmla="*/ 248 h 652"/>
                  <a:gd name="T16" fmla="*/ 156 w 757"/>
                  <a:gd name="T17" fmla="*/ 132 h 652"/>
                  <a:gd name="T18" fmla="*/ 172 w 757"/>
                  <a:gd name="T19" fmla="*/ 444 h 652"/>
                  <a:gd name="T20" fmla="*/ 192 w 757"/>
                  <a:gd name="T21" fmla="*/ 456 h 652"/>
                  <a:gd name="T22" fmla="*/ 208 w 757"/>
                  <a:gd name="T23" fmla="*/ 352 h 652"/>
                  <a:gd name="T24" fmla="*/ 224 w 757"/>
                  <a:gd name="T25" fmla="*/ 520 h 652"/>
                  <a:gd name="T26" fmla="*/ 244 w 757"/>
                  <a:gd name="T27" fmla="*/ 412 h 652"/>
                  <a:gd name="T28" fmla="*/ 260 w 757"/>
                  <a:gd name="T29" fmla="*/ 612 h 652"/>
                  <a:gd name="T30" fmla="*/ 280 w 757"/>
                  <a:gd name="T31" fmla="*/ 208 h 652"/>
                  <a:gd name="T32" fmla="*/ 296 w 757"/>
                  <a:gd name="T33" fmla="*/ 400 h 652"/>
                  <a:gd name="T34" fmla="*/ 316 w 757"/>
                  <a:gd name="T35" fmla="*/ 508 h 652"/>
                  <a:gd name="T36" fmla="*/ 333 w 757"/>
                  <a:gd name="T37" fmla="*/ 340 h 652"/>
                  <a:gd name="T38" fmla="*/ 353 w 757"/>
                  <a:gd name="T39" fmla="*/ 336 h 652"/>
                  <a:gd name="T40" fmla="*/ 369 w 757"/>
                  <a:gd name="T41" fmla="*/ 236 h 652"/>
                  <a:gd name="T42" fmla="*/ 389 w 757"/>
                  <a:gd name="T43" fmla="*/ 472 h 652"/>
                  <a:gd name="T44" fmla="*/ 405 w 757"/>
                  <a:gd name="T45" fmla="*/ 472 h 652"/>
                  <a:gd name="T46" fmla="*/ 425 w 757"/>
                  <a:gd name="T47" fmla="*/ 412 h 652"/>
                  <a:gd name="T48" fmla="*/ 441 w 757"/>
                  <a:gd name="T49" fmla="*/ 500 h 652"/>
                  <a:gd name="T50" fmla="*/ 457 w 757"/>
                  <a:gd name="T51" fmla="*/ 652 h 652"/>
                  <a:gd name="T52" fmla="*/ 477 w 757"/>
                  <a:gd name="T53" fmla="*/ 320 h 652"/>
                  <a:gd name="T54" fmla="*/ 493 w 757"/>
                  <a:gd name="T55" fmla="*/ 412 h 652"/>
                  <a:gd name="T56" fmla="*/ 513 w 757"/>
                  <a:gd name="T57" fmla="*/ 524 h 652"/>
                  <a:gd name="T58" fmla="*/ 529 w 757"/>
                  <a:gd name="T59" fmla="*/ 492 h 652"/>
                  <a:gd name="T60" fmla="*/ 549 w 757"/>
                  <a:gd name="T61" fmla="*/ 464 h 652"/>
                  <a:gd name="T62" fmla="*/ 565 w 757"/>
                  <a:gd name="T63" fmla="*/ 380 h 652"/>
                  <a:gd name="T64" fmla="*/ 585 w 757"/>
                  <a:gd name="T65" fmla="*/ 436 h 652"/>
                  <a:gd name="T66" fmla="*/ 601 w 757"/>
                  <a:gd name="T67" fmla="*/ 496 h 652"/>
                  <a:gd name="T68" fmla="*/ 621 w 757"/>
                  <a:gd name="T69" fmla="*/ 348 h 652"/>
                  <a:gd name="T70" fmla="*/ 637 w 757"/>
                  <a:gd name="T71" fmla="*/ 380 h 652"/>
                  <a:gd name="T72" fmla="*/ 657 w 757"/>
                  <a:gd name="T73" fmla="*/ 320 h 652"/>
                  <a:gd name="T74" fmla="*/ 673 w 757"/>
                  <a:gd name="T75" fmla="*/ 236 h 652"/>
                  <a:gd name="T76" fmla="*/ 689 w 757"/>
                  <a:gd name="T77" fmla="*/ 232 h 652"/>
                  <a:gd name="T78" fmla="*/ 709 w 757"/>
                  <a:gd name="T79" fmla="*/ 496 h 652"/>
                  <a:gd name="T80" fmla="*/ 725 w 757"/>
                  <a:gd name="T81" fmla="*/ 360 h 652"/>
                  <a:gd name="T82" fmla="*/ 745 w 757"/>
                  <a:gd name="T83" fmla="*/ 284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7" h="652">
                    <a:moveTo>
                      <a:pt x="0" y="308"/>
                    </a:moveTo>
                    <a:lnTo>
                      <a:pt x="4" y="164"/>
                    </a:lnTo>
                    <a:lnTo>
                      <a:pt x="12" y="324"/>
                    </a:lnTo>
                    <a:lnTo>
                      <a:pt x="16" y="240"/>
                    </a:lnTo>
                    <a:lnTo>
                      <a:pt x="24" y="312"/>
                    </a:lnTo>
                    <a:lnTo>
                      <a:pt x="28" y="188"/>
                    </a:lnTo>
                    <a:lnTo>
                      <a:pt x="36" y="464"/>
                    </a:lnTo>
                    <a:lnTo>
                      <a:pt x="40" y="528"/>
                    </a:lnTo>
                    <a:lnTo>
                      <a:pt x="48" y="364"/>
                    </a:lnTo>
                    <a:lnTo>
                      <a:pt x="52" y="244"/>
                    </a:lnTo>
                    <a:lnTo>
                      <a:pt x="60" y="212"/>
                    </a:lnTo>
                    <a:lnTo>
                      <a:pt x="64" y="0"/>
                    </a:lnTo>
                    <a:lnTo>
                      <a:pt x="72" y="312"/>
                    </a:lnTo>
                    <a:lnTo>
                      <a:pt x="76" y="384"/>
                    </a:lnTo>
                    <a:lnTo>
                      <a:pt x="84" y="544"/>
                    </a:lnTo>
                    <a:lnTo>
                      <a:pt x="88" y="240"/>
                    </a:lnTo>
                    <a:lnTo>
                      <a:pt x="96" y="388"/>
                    </a:lnTo>
                    <a:lnTo>
                      <a:pt x="100" y="400"/>
                    </a:lnTo>
                    <a:lnTo>
                      <a:pt x="108" y="436"/>
                    </a:lnTo>
                    <a:lnTo>
                      <a:pt x="112" y="368"/>
                    </a:lnTo>
                    <a:lnTo>
                      <a:pt x="120" y="488"/>
                    </a:lnTo>
                    <a:lnTo>
                      <a:pt x="124" y="212"/>
                    </a:lnTo>
                    <a:lnTo>
                      <a:pt x="132" y="396"/>
                    </a:lnTo>
                    <a:lnTo>
                      <a:pt x="136" y="248"/>
                    </a:lnTo>
                    <a:lnTo>
                      <a:pt x="144" y="284"/>
                    </a:lnTo>
                    <a:lnTo>
                      <a:pt x="148" y="196"/>
                    </a:lnTo>
                    <a:lnTo>
                      <a:pt x="156" y="132"/>
                    </a:lnTo>
                    <a:lnTo>
                      <a:pt x="160" y="284"/>
                    </a:lnTo>
                    <a:lnTo>
                      <a:pt x="168" y="220"/>
                    </a:lnTo>
                    <a:lnTo>
                      <a:pt x="172" y="444"/>
                    </a:lnTo>
                    <a:lnTo>
                      <a:pt x="180" y="412"/>
                    </a:lnTo>
                    <a:lnTo>
                      <a:pt x="184" y="396"/>
                    </a:lnTo>
                    <a:lnTo>
                      <a:pt x="192" y="456"/>
                    </a:lnTo>
                    <a:lnTo>
                      <a:pt x="196" y="548"/>
                    </a:lnTo>
                    <a:lnTo>
                      <a:pt x="204" y="460"/>
                    </a:lnTo>
                    <a:lnTo>
                      <a:pt x="208" y="352"/>
                    </a:lnTo>
                    <a:lnTo>
                      <a:pt x="216" y="460"/>
                    </a:lnTo>
                    <a:lnTo>
                      <a:pt x="220" y="620"/>
                    </a:lnTo>
                    <a:lnTo>
                      <a:pt x="224" y="520"/>
                    </a:lnTo>
                    <a:lnTo>
                      <a:pt x="232" y="484"/>
                    </a:lnTo>
                    <a:lnTo>
                      <a:pt x="236" y="284"/>
                    </a:lnTo>
                    <a:lnTo>
                      <a:pt x="244" y="412"/>
                    </a:lnTo>
                    <a:lnTo>
                      <a:pt x="248" y="396"/>
                    </a:lnTo>
                    <a:lnTo>
                      <a:pt x="256" y="644"/>
                    </a:lnTo>
                    <a:lnTo>
                      <a:pt x="260" y="612"/>
                    </a:lnTo>
                    <a:lnTo>
                      <a:pt x="268" y="548"/>
                    </a:lnTo>
                    <a:lnTo>
                      <a:pt x="272" y="292"/>
                    </a:lnTo>
                    <a:lnTo>
                      <a:pt x="280" y="208"/>
                    </a:lnTo>
                    <a:lnTo>
                      <a:pt x="284" y="312"/>
                    </a:lnTo>
                    <a:lnTo>
                      <a:pt x="292" y="528"/>
                    </a:lnTo>
                    <a:lnTo>
                      <a:pt x="296" y="400"/>
                    </a:lnTo>
                    <a:lnTo>
                      <a:pt x="304" y="428"/>
                    </a:lnTo>
                    <a:lnTo>
                      <a:pt x="308" y="312"/>
                    </a:lnTo>
                    <a:lnTo>
                      <a:pt x="316" y="508"/>
                    </a:lnTo>
                    <a:lnTo>
                      <a:pt x="320" y="596"/>
                    </a:lnTo>
                    <a:lnTo>
                      <a:pt x="329" y="384"/>
                    </a:lnTo>
                    <a:lnTo>
                      <a:pt x="333" y="340"/>
                    </a:lnTo>
                    <a:lnTo>
                      <a:pt x="341" y="160"/>
                    </a:lnTo>
                    <a:lnTo>
                      <a:pt x="345" y="212"/>
                    </a:lnTo>
                    <a:lnTo>
                      <a:pt x="353" y="336"/>
                    </a:lnTo>
                    <a:lnTo>
                      <a:pt x="357" y="420"/>
                    </a:lnTo>
                    <a:lnTo>
                      <a:pt x="365" y="164"/>
                    </a:lnTo>
                    <a:lnTo>
                      <a:pt x="369" y="236"/>
                    </a:lnTo>
                    <a:lnTo>
                      <a:pt x="377" y="208"/>
                    </a:lnTo>
                    <a:lnTo>
                      <a:pt x="381" y="288"/>
                    </a:lnTo>
                    <a:lnTo>
                      <a:pt x="389" y="472"/>
                    </a:lnTo>
                    <a:lnTo>
                      <a:pt x="393" y="416"/>
                    </a:lnTo>
                    <a:lnTo>
                      <a:pt x="401" y="492"/>
                    </a:lnTo>
                    <a:lnTo>
                      <a:pt x="405" y="472"/>
                    </a:lnTo>
                    <a:lnTo>
                      <a:pt x="413" y="200"/>
                    </a:lnTo>
                    <a:lnTo>
                      <a:pt x="417" y="92"/>
                    </a:lnTo>
                    <a:lnTo>
                      <a:pt x="425" y="412"/>
                    </a:lnTo>
                    <a:lnTo>
                      <a:pt x="429" y="532"/>
                    </a:lnTo>
                    <a:lnTo>
                      <a:pt x="437" y="564"/>
                    </a:lnTo>
                    <a:lnTo>
                      <a:pt x="441" y="500"/>
                    </a:lnTo>
                    <a:lnTo>
                      <a:pt x="445" y="424"/>
                    </a:lnTo>
                    <a:lnTo>
                      <a:pt x="453" y="628"/>
                    </a:lnTo>
                    <a:lnTo>
                      <a:pt x="457" y="652"/>
                    </a:lnTo>
                    <a:lnTo>
                      <a:pt x="465" y="588"/>
                    </a:lnTo>
                    <a:lnTo>
                      <a:pt x="469" y="548"/>
                    </a:lnTo>
                    <a:lnTo>
                      <a:pt x="477" y="320"/>
                    </a:lnTo>
                    <a:lnTo>
                      <a:pt x="481" y="308"/>
                    </a:lnTo>
                    <a:lnTo>
                      <a:pt x="489" y="432"/>
                    </a:lnTo>
                    <a:lnTo>
                      <a:pt x="493" y="412"/>
                    </a:lnTo>
                    <a:lnTo>
                      <a:pt x="501" y="412"/>
                    </a:lnTo>
                    <a:lnTo>
                      <a:pt x="505" y="428"/>
                    </a:lnTo>
                    <a:lnTo>
                      <a:pt x="513" y="524"/>
                    </a:lnTo>
                    <a:lnTo>
                      <a:pt x="517" y="268"/>
                    </a:lnTo>
                    <a:lnTo>
                      <a:pt x="525" y="384"/>
                    </a:lnTo>
                    <a:lnTo>
                      <a:pt x="529" y="492"/>
                    </a:lnTo>
                    <a:lnTo>
                      <a:pt x="537" y="432"/>
                    </a:lnTo>
                    <a:lnTo>
                      <a:pt x="541" y="256"/>
                    </a:lnTo>
                    <a:lnTo>
                      <a:pt x="549" y="464"/>
                    </a:lnTo>
                    <a:lnTo>
                      <a:pt x="553" y="328"/>
                    </a:lnTo>
                    <a:lnTo>
                      <a:pt x="561" y="312"/>
                    </a:lnTo>
                    <a:lnTo>
                      <a:pt x="565" y="380"/>
                    </a:lnTo>
                    <a:lnTo>
                      <a:pt x="573" y="572"/>
                    </a:lnTo>
                    <a:lnTo>
                      <a:pt x="577" y="384"/>
                    </a:lnTo>
                    <a:lnTo>
                      <a:pt x="585" y="436"/>
                    </a:lnTo>
                    <a:lnTo>
                      <a:pt x="589" y="212"/>
                    </a:lnTo>
                    <a:lnTo>
                      <a:pt x="597" y="232"/>
                    </a:lnTo>
                    <a:lnTo>
                      <a:pt x="601" y="496"/>
                    </a:lnTo>
                    <a:lnTo>
                      <a:pt x="609" y="460"/>
                    </a:lnTo>
                    <a:lnTo>
                      <a:pt x="613" y="456"/>
                    </a:lnTo>
                    <a:lnTo>
                      <a:pt x="621" y="348"/>
                    </a:lnTo>
                    <a:lnTo>
                      <a:pt x="625" y="376"/>
                    </a:lnTo>
                    <a:lnTo>
                      <a:pt x="633" y="320"/>
                    </a:lnTo>
                    <a:lnTo>
                      <a:pt x="637" y="380"/>
                    </a:lnTo>
                    <a:lnTo>
                      <a:pt x="645" y="648"/>
                    </a:lnTo>
                    <a:lnTo>
                      <a:pt x="649" y="396"/>
                    </a:lnTo>
                    <a:lnTo>
                      <a:pt x="657" y="320"/>
                    </a:lnTo>
                    <a:lnTo>
                      <a:pt x="661" y="332"/>
                    </a:lnTo>
                    <a:lnTo>
                      <a:pt x="665" y="372"/>
                    </a:lnTo>
                    <a:lnTo>
                      <a:pt x="673" y="236"/>
                    </a:lnTo>
                    <a:lnTo>
                      <a:pt x="677" y="232"/>
                    </a:lnTo>
                    <a:lnTo>
                      <a:pt x="685" y="84"/>
                    </a:lnTo>
                    <a:lnTo>
                      <a:pt x="689" y="232"/>
                    </a:lnTo>
                    <a:lnTo>
                      <a:pt x="697" y="372"/>
                    </a:lnTo>
                    <a:lnTo>
                      <a:pt x="701" y="356"/>
                    </a:lnTo>
                    <a:lnTo>
                      <a:pt x="709" y="496"/>
                    </a:lnTo>
                    <a:lnTo>
                      <a:pt x="713" y="460"/>
                    </a:lnTo>
                    <a:lnTo>
                      <a:pt x="721" y="492"/>
                    </a:lnTo>
                    <a:lnTo>
                      <a:pt x="725" y="360"/>
                    </a:lnTo>
                    <a:lnTo>
                      <a:pt x="733" y="352"/>
                    </a:lnTo>
                    <a:lnTo>
                      <a:pt x="737" y="228"/>
                    </a:lnTo>
                    <a:lnTo>
                      <a:pt x="745" y="284"/>
                    </a:lnTo>
                    <a:lnTo>
                      <a:pt x="749" y="232"/>
                    </a:lnTo>
                    <a:lnTo>
                      <a:pt x="757" y="284"/>
                    </a:lnTo>
                  </a:path>
                </a:pathLst>
              </a:custGeom>
              <a:noFill/>
              <a:ln w="0">
                <a:solidFill>
                  <a:srgbClr val="007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35" name="Freeform 65"/>
              <p:cNvSpPr>
                <a:spLocks/>
              </p:cNvSpPr>
              <p:nvPr/>
            </p:nvSpPr>
            <p:spPr bwMode="auto">
              <a:xfrm>
                <a:off x="3043238" y="920750"/>
                <a:ext cx="1201738" cy="1282700"/>
              </a:xfrm>
              <a:custGeom>
                <a:avLst/>
                <a:gdLst>
                  <a:gd name="T0" fmla="*/ 12 w 757"/>
                  <a:gd name="T1" fmla="*/ 592 h 808"/>
                  <a:gd name="T2" fmla="*/ 28 w 757"/>
                  <a:gd name="T3" fmla="*/ 616 h 808"/>
                  <a:gd name="T4" fmla="*/ 48 w 757"/>
                  <a:gd name="T5" fmla="*/ 432 h 808"/>
                  <a:gd name="T6" fmla="*/ 64 w 757"/>
                  <a:gd name="T7" fmla="*/ 504 h 808"/>
                  <a:gd name="T8" fmla="*/ 84 w 757"/>
                  <a:gd name="T9" fmla="*/ 516 h 808"/>
                  <a:gd name="T10" fmla="*/ 100 w 757"/>
                  <a:gd name="T11" fmla="*/ 348 h 808"/>
                  <a:gd name="T12" fmla="*/ 120 w 757"/>
                  <a:gd name="T13" fmla="*/ 512 h 808"/>
                  <a:gd name="T14" fmla="*/ 136 w 757"/>
                  <a:gd name="T15" fmla="*/ 808 h 808"/>
                  <a:gd name="T16" fmla="*/ 156 w 757"/>
                  <a:gd name="T17" fmla="*/ 632 h 808"/>
                  <a:gd name="T18" fmla="*/ 172 w 757"/>
                  <a:gd name="T19" fmla="*/ 368 h 808"/>
                  <a:gd name="T20" fmla="*/ 192 w 757"/>
                  <a:gd name="T21" fmla="*/ 516 h 808"/>
                  <a:gd name="T22" fmla="*/ 208 w 757"/>
                  <a:gd name="T23" fmla="*/ 288 h 808"/>
                  <a:gd name="T24" fmla="*/ 224 w 757"/>
                  <a:gd name="T25" fmla="*/ 568 h 808"/>
                  <a:gd name="T26" fmla="*/ 244 w 757"/>
                  <a:gd name="T27" fmla="*/ 400 h 808"/>
                  <a:gd name="T28" fmla="*/ 260 w 757"/>
                  <a:gd name="T29" fmla="*/ 220 h 808"/>
                  <a:gd name="T30" fmla="*/ 280 w 757"/>
                  <a:gd name="T31" fmla="*/ 340 h 808"/>
                  <a:gd name="T32" fmla="*/ 296 w 757"/>
                  <a:gd name="T33" fmla="*/ 532 h 808"/>
                  <a:gd name="T34" fmla="*/ 316 w 757"/>
                  <a:gd name="T35" fmla="*/ 408 h 808"/>
                  <a:gd name="T36" fmla="*/ 333 w 757"/>
                  <a:gd name="T37" fmla="*/ 344 h 808"/>
                  <a:gd name="T38" fmla="*/ 353 w 757"/>
                  <a:gd name="T39" fmla="*/ 656 h 808"/>
                  <a:gd name="T40" fmla="*/ 369 w 757"/>
                  <a:gd name="T41" fmla="*/ 252 h 808"/>
                  <a:gd name="T42" fmla="*/ 389 w 757"/>
                  <a:gd name="T43" fmla="*/ 360 h 808"/>
                  <a:gd name="T44" fmla="*/ 405 w 757"/>
                  <a:gd name="T45" fmla="*/ 416 h 808"/>
                  <a:gd name="T46" fmla="*/ 425 w 757"/>
                  <a:gd name="T47" fmla="*/ 552 h 808"/>
                  <a:gd name="T48" fmla="*/ 441 w 757"/>
                  <a:gd name="T49" fmla="*/ 396 h 808"/>
                  <a:gd name="T50" fmla="*/ 457 w 757"/>
                  <a:gd name="T51" fmla="*/ 532 h 808"/>
                  <a:gd name="T52" fmla="*/ 477 w 757"/>
                  <a:gd name="T53" fmla="*/ 512 h 808"/>
                  <a:gd name="T54" fmla="*/ 493 w 757"/>
                  <a:gd name="T55" fmla="*/ 328 h 808"/>
                  <a:gd name="T56" fmla="*/ 513 w 757"/>
                  <a:gd name="T57" fmla="*/ 388 h 808"/>
                  <a:gd name="T58" fmla="*/ 529 w 757"/>
                  <a:gd name="T59" fmla="*/ 444 h 808"/>
                  <a:gd name="T60" fmla="*/ 549 w 757"/>
                  <a:gd name="T61" fmla="*/ 652 h 808"/>
                  <a:gd name="T62" fmla="*/ 565 w 757"/>
                  <a:gd name="T63" fmla="*/ 532 h 808"/>
                  <a:gd name="T64" fmla="*/ 585 w 757"/>
                  <a:gd name="T65" fmla="*/ 512 h 808"/>
                  <a:gd name="T66" fmla="*/ 601 w 757"/>
                  <a:gd name="T67" fmla="*/ 460 h 808"/>
                  <a:gd name="T68" fmla="*/ 621 w 757"/>
                  <a:gd name="T69" fmla="*/ 240 h 808"/>
                  <a:gd name="T70" fmla="*/ 637 w 757"/>
                  <a:gd name="T71" fmla="*/ 356 h 808"/>
                  <a:gd name="T72" fmla="*/ 657 w 757"/>
                  <a:gd name="T73" fmla="*/ 212 h 808"/>
                  <a:gd name="T74" fmla="*/ 673 w 757"/>
                  <a:gd name="T75" fmla="*/ 116 h 808"/>
                  <a:gd name="T76" fmla="*/ 689 w 757"/>
                  <a:gd name="T77" fmla="*/ 464 h 808"/>
                  <a:gd name="T78" fmla="*/ 709 w 757"/>
                  <a:gd name="T79" fmla="*/ 28 h 808"/>
                  <a:gd name="T80" fmla="*/ 725 w 757"/>
                  <a:gd name="T81" fmla="*/ 336 h 808"/>
                  <a:gd name="T82" fmla="*/ 745 w 757"/>
                  <a:gd name="T83" fmla="*/ 42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7" h="808">
                    <a:moveTo>
                      <a:pt x="0" y="372"/>
                    </a:moveTo>
                    <a:lnTo>
                      <a:pt x="4" y="416"/>
                    </a:lnTo>
                    <a:lnTo>
                      <a:pt x="12" y="592"/>
                    </a:lnTo>
                    <a:lnTo>
                      <a:pt x="16" y="448"/>
                    </a:lnTo>
                    <a:lnTo>
                      <a:pt x="24" y="632"/>
                    </a:lnTo>
                    <a:lnTo>
                      <a:pt x="28" y="616"/>
                    </a:lnTo>
                    <a:lnTo>
                      <a:pt x="36" y="484"/>
                    </a:lnTo>
                    <a:lnTo>
                      <a:pt x="40" y="504"/>
                    </a:lnTo>
                    <a:lnTo>
                      <a:pt x="48" y="432"/>
                    </a:lnTo>
                    <a:lnTo>
                      <a:pt x="52" y="420"/>
                    </a:lnTo>
                    <a:lnTo>
                      <a:pt x="60" y="464"/>
                    </a:lnTo>
                    <a:lnTo>
                      <a:pt x="64" y="504"/>
                    </a:lnTo>
                    <a:lnTo>
                      <a:pt x="72" y="240"/>
                    </a:lnTo>
                    <a:lnTo>
                      <a:pt x="76" y="404"/>
                    </a:lnTo>
                    <a:lnTo>
                      <a:pt x="84" y="516"/>
                    </a:lnTo>
                    <a:lnTo>
                      <a:pt x="88" y="484"/>
                    </a:lnTo>
                    <a:lnTo>
                      <a:pt x="96" y="428"/>
                    </a:lnTo>
                    <a:lnTo>
                      <a:pt x="100" y="348"/>
                    </a:lnTo>
                    <a:lnTo>
                      <a:pt x="108" y="132"/>
                    </a:lnTo>
                    <a:lnTo>
                      <a:pt x="112" y="356"/>
                    </a:lnTo>
                    <a:lnTo>
                      <a:pt x="120" y="512"/>
                    </a:lnTo>
                    <a:lnTo>
                      <a:pt x="124" y="488"/>
                    </a:lnTo>
                    <a:lnTo>
                      <a:pt x="132" y="616"/>
                    </a:lnTo>
                    <a:lnTo>
                      <a:pt x="136" y="808"/>
                    </a:lnTo>
                    <a:lnTo>
                      <a:pt x="144" y="472"/>
                    </a:lnTo>
                    <a:lnTo>
                      <a:pt x="148" y="444"/>
                    </a:lnTo>
                    <a:lnTo>
                      <a:pt x="156" y="632"/>
                    </a:lnTo>
                    <a:lnTo>
                      <a:pt x="160" y="296"/>
                    </a:lnTo>
                    <a:lnTo>
                      <a:pt x="168" y="280"/>
                    </a:lnTo>
                    <a:lnTo>
                      <a:pt x="172" y="368"/>
                    </a:lnTo>
                    <a:lnTo>
                      <a:pt x="180" y="568"/>
                    </a:lnTo>
                    <a:lnTo>
                      <a:pt x="184" y="460"/>
                    </a:lnTo>
                    <a:lnTo>
                      <a:pt x="192" y="516"/>
                    </a:lnTo>
                    <a:lnTo>
                      <a:pt x="196" y="692"/>
                    </a:lnTo>
                    <a:lnTo>
                      <a:pt x="204" y="496"/>
                    </a:lnTo>
                    <a:lnTo>
                      <a:pt x="208" y="288"/>
                    </a:lnTo>
                    <a:lnTo>
                      <a:pt x="216" y="468"/>
                    </a:lnTo>
                    <a:lnTo>
                      <a:pt x="220" y="424"/>
                    </a:lnTo>
                    <a:lnTo>
                      <a:pt x="224" y="568"/>
                    </a:lnTo>
                    <a:lnTo>
                      <a:pt x="232" y="564"/>
                    </a:lnTo>
                    <a:lnTo>
                      <a:pt x="236" y="556"/>
                    </a:lnTo>
                    <a:lnTo>
                      <a:pt x="244" y="400"/>
                    </a:lnTo>
                    <a:lnTo>
                      <a:pt x="248" y="220"/>
                    </a:lnTo>
                    <a:lnTo>
                      <a:pt x="256" y="440"/>
                    </a:lnTo>
                    <a:lnTo>
                      <a:pt x="260" y="220"/>
                    </a:lnTo>
                    <a:lnTo>
                      <a:pt x="268" y="356"/>
                    </a:lnTo>
                    <a:lnTo>
                      <a:pt x="272" y="340"/>
                    </a:lnTo>
                    <a:lnTo>
                      <a:pt x="280" y="340"/>
                    </a:lnTo>
                    <a:lnTo>
                      <a:pt x="284" y="156"/>
                    </a:lnTo>
                    <a:lnTo>
                      <a:pt x="292" y="464"/>
                    </a:lnTo>
                    <a:lnTo>
                      <a:pt x="296" y="532"/>
                    </a:lnTo>
                    <a:lnTo>
                      <a:pt x="304" y="596"/>
                    </a:lnTo>
                    <a:lnTo>
                      <a:pt x="308" y="228"/>
                    </a:lnTo>
                    <a:lnTo>
                      <a:pt x="316" y="408"/>
                    </a:lnTo>
                    <a:lnTo>
                      <a:pt x="320" y="440"/>
                    </a:lnTo>
                    <a:lnTo>
                      <a:pt x="329" y="408"/>
                    </a:lnTo>
                    <a:lnTo>
                      <a:pt x="333" y="344"/>
                    </a:lnTo>
                    <a:lnTo>
                      <a:pt x="341" y="488"/>
                    </a:lnTo>
                    <a:lnTo>
                      <a:pt x="345" y="580"/>
                    </a:lnTo>
                    <a:lnTo>
                      <a:pt x="353" y="656"/>
                    </a:lnTo>
                    <a:lnTo>
                      <a:pt x="357" y="484"/>
                    </a:lnTo>
                    <a:lnTo>
                      <a:pt x="365" y="324"/>
                    </a:lnTo>
                    <a:lnTo>
                      <a:pt x="369" y="252"/>
                    </a:lnTo>
                    <a:lnTo>
                      <a:pt x="377" y="208"/>
                    </a:lnTo>
                    <a:lnTo>
                      <a:pt x="381" y="148"/>
                    </a:lnTo>
                    <a:lnTo>
                      <a:pt x="389" y="360"/>
                    </a:lnTo>
                    <a:lnTo>
                      <a:pt x="393" y="476"/>
                    </a:lnTo>
                    <a:lnTo>
                      <a:pt x="401" y="596"/>
                    </a:lnTo>
                    <a:lnTo>
                      <a:pt x="405" y="416"/>
                    </a:lnTo>
                    <a:lnTo>
                      <a:pt x="413" y="388"/>
                    </a:lnTo>
                    <a:lnTo>
                      <a:pt x="417" y="392"/>
                    </a:lnTo>
                    <a:lnTo>
                      <a:pt x="425" y="552"/>
                    </a:lnTo>
                    <a:lnTo>
                      <a:pt x="429" y="516"/>
                    </a:lnTo>
                    <a:lnTo>
                      <a:pt x="437" y="340"/>
                    </a:lnTo>
                    <a:lnTo>
                      <a:pt x="441" y="396"/>
                    </a:lnTo>
                    <a:lnTo>
                      <a:pt x="445" y="552"/>
                    </a:lnTo>
                    <a:lnTo>
                      <a:pt x="453" y="532"/>
                    </a:lnTo>
                    <a:lnTo>
                      <a:pt x="457" y="532"/>
                    </a:lnTo>
                    <a:lnTo>
                      <a:pt x="465" y="220"/>
                    </a:lnTo>
                    <a:lnTo>
                      <a:pt x="469" y="208"/>
                    </a:lnTo>
                    <a:lnTo>
                      <a:pt x="477" y="512"/>
                    </a:lnTo>
                    <a:lnTo>
                      <a:pt x="481" y="288"/>
                    </a:lnTo>
                    <a:lnTo>
                      <a:pt x="489" y="548"/>
                    </a:lnTo>
                    <a:lnTo>
                      <a:pt x="493" y="328"/>
                    </a:lnTo>
                    <a:lnTo>
                      <a:pt x="501" y="332"/>
                    </a:lnTo>
                    <a:lnTo>
                      <a:pt x="505" y="328"/>
                    </a:lnTo>
                    <a:lnTo>
                      <a:pt x="513" y="388"/>
                    </a:lnTo>
                    <a:lnTo>
                      <a:pt x="517" y="508"/>
                    </a:lnTo>
                    <a:lnTo>
                      <a:pt x="525" y="492"/>
                    </a:lnTo>
                    <a:lnTo>
                      <a:pt x="529" y="444"/>
                    </a:lnTo>
                    <a:lnTo>
                      <a:pt x="537" y="528"/>
                    </a:lnTo>
                    <a:lnTo>
                      <a:pt x="541" y="628"/>
                    </a:lnTo>
                    <a:lnTo>
                      <a:pt x="549" y="652"/>
                    </a:lnTo>
                    <a:lnTo>
                      <a:pt x="553" y="556"/>
                    </a:lnTo>
                    <a:lnTo>
                      <a:pt x="561" y="628"/>
                    </a:lnTo>
                    <a:lnTo>
                      <a:pt x="565" y="532"/>
                    </a:lnTo>
                    <a:lnTo>
                      <a:pt x="573" y="512"/>
                    </a:lnTo>
                    <a:lnTo>
                      <a:pt x="577" y="520"/>
                    </a:lnTo>
                    <a:lnTo>
                      <a:pt x="585" y="512"/>
                    </a:lnTo>
                    <a:lnTo>
                      <a:pt x="589" y="508"/>
                    </a:lnTo>
                    <a:lnTo>
                      <a:pt x="597" y="348"/>
                    </a:lnTo>
                    <a:lnTo>
                      <a:pt x="601" y="460"/>
                    </a:lnTo>
                    <a:lnTo>
                      <a:pt x="609" y="248"/>
                    </a:lnTo>
                    <a:lnTo>
                      <a:pt x="613" y="36"/>
                    </a:lnTo>
                    <a:lnTo>
                      <a:pt x="621" y="240"/>
                    </a:lnTo>
                    <a:lnTo>
                      <a:pt x="625" y="112"/>
                    </a:lnTo>
                    <a:lnTo>
                      <a:pt x="633" y="300"/>
                    </a:lnTo>
                    <a:lnTo>
                      <a:pt x="637" y="356"/>
                    </a:lnTo>
                    <a:lnTo>
                      <a:pt x="645" y="0"/>
                    </a:lnTo>
                    <a:lnTo>
                      <a:pt x="649" y="264"/>
                    </a:lnTo>
                    <a:lnTo>
                      <a:pt x="657" y="212"/>
                    </a:lnTo>
                    <a:lnTo>
                      <a:pt x="661" y="312"/>
                    </a:lnTo>
                    <a:lnTo>
                      <a:pt x="665" y="56"/>
                    </a:lnTo>
                    <a:lnTo>
                      <a:pt x="673" y="116"/>
                    </a:lnTo>
                    <a:lnTo>
                      <a:pt x="677" y="176"/>
                    </a:lnTo>
                    <a:lnTo>
                      <a:pt x="685" y="112"/>
                    </a:lnTo>
                    <a:lnTo>
                      <a:pt x="689" y="464"/>
                    </a:lnTo>
                    <a:lnTo>
                      <a:pt x="697" y="284"/>
                    </a:lnTo>
                    <a:lnTo>
                      <a:pt x="701" y="196"/>
                    </a:lnTo>
                    <a:lnTo>
                      <a:pt x="709" y="28"/>
                    </a:lnTo>
                    <a:lnTo>
                      <a:pt x="713" y="184"/>
                    </a:lnTo>
                    <a:lnTo>
                      <a:pt x="721" y="44"/>
                    </a:lnTo>
                    <a:lnTo>
                      <a:pt x="725" y="336"/>
                    </a:lnTo>
                    <a:lnTo>
                      <a:pt x="733" y="376"/>
                    </a:lnTo>
                    <a:lnTo>
                      <a:pt x="737" y="608"/>
                    </a:lnTo>
                    <a:lnTo>
                      <a:pt x="745" y="428"/>
                    </a:lnTo>
                    <a:lnTo>
                      <a:pt x="749" y="400"/>
                    </a:lnTo>
                    <a:lnTo>
                      <a:pt x="757" y="364"/>
                    </a:lnTo>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36" name="Rectangle 66"/>
              <p:cNvSpPr>
                <a:spLocks noChangeArrowheads="1"/>
              </p:cNvSpPr>
              <p:nvPr/>
            </p:nvSpPr>
            <p:spPr bwMode="auto">
              <a:xfrm>
                <a:off x="3113088" y="584200"/>
                <a:ext cx="116600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1100" b="0" dirty="0" smtClean="0">
                    <a:solidFill>
                      <a:srgbClr val="000000"/>
                    </a:solidFill>
                    <a:latin typeface="Arial Narrow" pitchFamily="34" charset="0"/>
                  </a:rPr>
                  <a:t>Endogenous fluctuations</a:t>
                </a:r>
                <a:endParaRPr lang="en-US" b="0" dirty="0" smtClean="0">
                  <a:solidFill>
                    <a:srgbClr val="000000"/>
                  </a:solidFill>
                  <a:latin typeface="Arial" pitchFamily="34" charset="0"/>
                </a:endParaRPr>
              </a:p>
            </p:txBody>
          </p:sp>
          <p:sp>
            <p:nvSpPr>
              <p:cNvPr id="17437" name="Rectangle 67"/>
              <p:cNvSpPr>
                <a:spLocks noChangeArrowheads="1"/>
              </p:cNvSpPr>
              <p:nvPr/>
            </p:nvSpPr>
            <p:spPr bwMode="auto">
              <a:xfrm>
                <a:off x="3519488" y="2336800"/>
                <a:ext cx="448348"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time (seconds)</a:t>
                </a:r>
                <a:endParaRPr lang="en-US" b="0" smtClean="0">
                  <a:solidFill>
                    <a:srgbClr val="000000"/>
                  </a:solidFill>
                  <a:latin typeface="Arial" pitchFamily="34" charset="0"/>
                </a:endParaRPr>
              </a:p>
            </p:txBody>
          </p:sp>
          <p:sp>
            <p:nvSpPr>
              <p:cNvPr id="17438" name="Rectangle 68"/>
              <p:cNvSpPr>
                <a:spLocks noChangeArrowheads="1"/>
              </p:cNvSpPr>
              <p:nvPr/>
            </p:nvSpPr>
            <p:spPr bwMode="auto">
              <a:xfrm rot="16200000">
                <a:off x="2644011" y="1412370"/>
                <a:ext cx="322204" cy="99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amplitude</a:t>
                </a:r>
                <a:endParaRPr lang="en-US" b="0" smtClean="0">
                  <a:solidFill>
                    <a:srgbClr val="000000"/>
                  </a:solidFill>
                  <a:latin typeface="Arial" pitchFamily="34" charset="0"/>
                </a:endParaRPr>
              </a:p>
            </p:txBody>
          </p:sp>
          <p:sp>
            <p:nvSpPr>
              <p:cNvPr id="17439" name="Rectangle 69"/>
              <p:cNvSpPr>
                <a:spLocks noChangeArrowheads="1"/>
              </p:cNvSpPr>
              <p:nvPr/>
            </p:nvSpPr>
            <p:spPr bwMode="auto">
              <a:xfrm>
                <a:off x="4899026" y="781050"/>
                <a:ext cx="1423988" cy="14287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0" name="Rectangle 70"/>
              <p:cNvSpPr>
                <a:spLocks noChangeArrowheads="1"/>
              </p:cNvSpPr>
              <p:nvPr/>
            </p:nvSpPr>
            <p:spPr bwMode="auto">
              <a:xfrm>
                <a:off x="4899026" y="781050"/>
                <a:ext cx="1423988" cy="1428750"/>
              </a:xfrm>
              <a:prstGeom prst="rect">
                <a:avLst/>
              </a:prstGeom>
              <a:noFill/>
              <a:ln w="0">
                <a:solidFill>
                  <a:srgbClr val="FFFFF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1" name="Line 71"/>
              <p:cNvSpPr>
                <a:spLocks noChangeShapeType="1"/>
              </p:cNvSpPr>
              <p:nvPr/>
            </p:nvSpPr>
            <p:spPr bwMode="auto">
              <a:xfrm>
                <a:off x="4899026" y="781050"/>
                <a:ext cx="142398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6" name="Line 72"/>
              <p:cNvSpPr>
                <a:spLocks noChangeShapeType="1"/>
              </p:cNvSpPr>
              <p:nvPr/>
            </p:nvSpPr>
            <p:spPr bwMode="auto">
              <a:xfrm>
                <a:off x="4899026" y="2209800"/>
                <a:ext cx="142398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7" name="Line 73"/>
              <p:cNvSpPr>
                <a:spLocks noChangeShapeType="1"/>
              </p:cNvSpPr>
              <p:nvPr/>
            </p:nvSpPr>
            <p:spPr bwMode="auto">
              <a:xfrm flipV="1">
                <a:off x="6323013" y="781050"/>
                <a:ext cx="0" cy="14287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8" name="Line 74"/>
              <p:cNvSpPr>
                <a:spLocks noChangeShapeType="1"/>
              </p:cNvSpPr>
              <p:nvPr/>
            </p:nvSpPr>
            <p:spPr bwMode="auto">
              <a:xfrm flipV="1">
                <a:off x="4899026" y="781050"/>
                <a:ext cx="0" cy="14287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9" name="Line 75"/>
              <p:cNvSpPr>
                <a:spLocks noChangeShapeType="1"/>
              </p:cNvSpPr>
              <p:nvPr/>
            </p:nvSpPr>
            <p:spPr bwMode="auto">
              <a:xfrm>
                <a:off x="4899026" y="2209800"/>
                <a:ext cx="142398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0" name="Line 76"/>
              <p:cNvSpPr>
                <a:spLocks noChangeShapeType="1"/>
              </p:cNvSpPr>
              <p:nvPr/>
            </p:nvSpPr>
            <p:spPr bwMode="auto">
              <a:xfrm flipV="1">
                <a:off x="4899026" y="781050"/>
                <a:ext cx="0" cy="14287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1" name="Line 77"/>
              <p:cNvSpPr>
                <a:spLocks noChangeShapeType="1"/>
              </p:cNvSpPr>
              <p:nvPr/>
            </p:nvSpPr>
            <p:spPr bwMode="auto">
              <a:xfrm flipV="1">
                <a:off x="4899026" y="2190750"/>
                <a:ext cx="0" cy="190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2" name="Line 78"/>
              <p:cNvSpPr>
                <a:spLocks noChangeShapeType="1"/>
              </p:cNvSpPr>
              <p:nvPr/>
            </p:nvSpPr>
            <p:spPr bwMode="auto">
              <a:xfrm>
                <a:off x="4899026" y="781050"/>
                <a:ext cx="0" cy="190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3" name="Rectangle 79"/>
              <p:cNvSpPr>
                <a:spLocks noChangeArrowheads="1"/>
              </p:cNvSpPr>
              <p:nvPr/>
            </p:nvSpPr>
            <p:spPr bwMode="auto">
              <a:xfrm>
                <a:off x="4879976" y="2228850"/>
                <a:ext cx="38472"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a:t>
                </a:r>
                <a:endParaRPr lang="en-US" b="0" smtClean="0">
                  <a:solidFill>
                    <a:srgbClr val="000000"/>
                  </a:solidFill>
                  <a:latin typeface="Arial" pitchFamily="34" charset="0"/>
                </a:endParaRPr>
              </a:p>
            </p:txBody>
          </p:sp>
          <p:sp>
            <p:nvSpPr>
              <p:cNvPr id="174" name="Line 80"/>
              <p:cNvSpPr>
                <a:spLocks noChangeShapeType="1"/>
              </p:cNvSpPr>
              <p:nvPr/>
            </p:nvSpPr>
            <p:spPr bwMode="auto">
              <a:xfrm flipV="1">
                <a:off x="5133976" y="2190750"/>
                <a:ext cx="0" cy="190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5" name="Line 81"/>
              <p:cNvSpPr>
                <a:spLocks noChangeShapeType="1"/>
              </p:cNvSpPr>
              <p:nvPr/>
            </p:nvSpPr>
            <p:spPr bwMode="auto">
              <a:xfrm>
                <a:off x="5133976" y="781050"/>
                <a:ext cx="0" cy="190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6" name="Rectangle 82"/>
              <p:cNvSpPr>
                <a:spLocks noChangeArrowheads="1"/>
              </p:cNvSpPr>
              <p:nvPr/>
            </p:nvSpPr>
            <p:spPr bwMode="auto">
              <a:xfrm>
                <a:off x="5095876" y="2228850"/>
                <a:ext cx="76944"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50</a:t>
                </a:r>
                <a:endParaRPr lang="en-US" b="0" smtClean="0">
                  <a:solidFill>
                    <a:srgbClr val="000000"/>
                  </a:solidFill>
                  <a:latin typeface="Arial" pitchFamily="34" charset="0"/>
                </a:endParaRPr>
              </a:p>
            </p:txBody>
          </p:sp>
          <p:sp>
            <p:nvSpPr>
              <p:cNvPr id="177" name="Line 83"/>
              <p:cNvSpPr>
                <a:spLocks noChangeShapeType="1"/>
              </p:cNvSpPr>
              <p:nvPr/>
            </p:nvSpPr>
            <p:spPr bwMode="auto">
              <a:xfrm flipV="1">
                <a:off x="5368926" y="2190750"/>
                <a:ext cx="0" cy="190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8" name="Line 84"/>
              <p:cNvSpPr>
                <a:spLocks noChangeShapeType="1"/>
              </p:cNvSpPr>
              <p:nvPr/>
            </p:nvSpPr>
            <p:spPr bwMode="auto">
              <a:xfrm>
                <a:off x="5368926" y="781050"/>
                <a:ext cx="0" cy="190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9" name="Rectangle 85"/>
              <p:cNvSpPr>
                <a:spLocks noChangeArrowheads="1"/>
              </p:cNvSpPr>
              <p:nvPr/>
            </p:nvSpPr>
            <p:spPr bwMode="auto">
              <a:xfrm>
                <a:off x="5311776" y="2228850"/>
                <a:ext cx="115416"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100</a:t>
                </a:r>
                <a:endParaRPr lang="en-US" b="0" smtClean="0">
                  <a:solidFill>
                    <a:srgbClr val="000000"/>
                  </a:solidFill>
                  <a:latin typeface="Arial" pitchFamily="34" charset="0"/>
                </a:endParaRPr>
              </a:p>
            </p:txBody>
          </p:sp>
          <p:sp>
            <p:nvSpPr>
              <p:cNvPr id="180" name="Line 86"/>
              <p:cNvSpPr>
                <a:spLocks noChangeShapeType="1"/>
              </p:cNvSpPr>
              <p:nvPr/>
            </p:nvSpPr>
            <p:spPr bwMode="auto">
              <a:xfrm flipV="1">
                <a:off x="5610226" y="2190750"/>
                <a:ext cx="0" cy="190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81" name="Line 87"/>
              <p:cNvSpPr>
                <a:spLocks noChangeShapeType="1"/>
              </p:cNvSpPr>
              <p:nvPr/>
            </p:nvSpPr>
            <p:spPr bwMode="auto">
              <a:xfrm>
                <a:off x="5610226" y="781050"/>
                <a:ext cx="0" cy="190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82" name="Rectangle 88"/>
              <p:cNvSpPr>
                <a:spLocks noChangeArrowheads="1"/>
              </p:cNvSpPr>
              <p:nvPr/>
            </p:nvSpPr>
            <p:spPr bwMode="auto">
              <a:xfrm>
                <a:off x="5553076" y="2228850"/>
                <a:ext cx="115416"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150</a:t>
                </a:r>
                <a:endParaRPr lang="en-US" b="0" smtClean="0">
                  <a:solidFill>
                    <a:srgbClr val="000000"/>
                  </a:solidFill>
                  <a:latin typeface="Arial" pitchFamily="34" charset="0"/>
                </a:endParaRPr>
              </a:p>
            </p:txBody>
          </p:sp>
          <p:sp>
            <p:nvSpPr>
              <p:cNvPr id="183" name="Line 89"/>
              <p:cNvSpPr>
                <a:spLocks noChangeShapeType="1"/>
              </p:cNvSpPr>
              <p:nvPr/>
            </p:nvSpPr>
            <p:spPr bwMode="auto">
              <a:xfrm flipV="1">
                <a:off x="5846763" y="2190750"/>
                <a:ext cx="0" cy="190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84" name="Line 90"/>
              <p:cNvSpPr>
                <a:spLocks noChangeShapeType="1"/>
              </p:cNvSpPr>
              <p:nvPr/>
            </p:nvSpPr>
            <p:spPr bwMode="auto">
              <a:xfrm>
                <a:off x="5846763" y="781050"/>
                <a:ext cx="0" cy="190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85" name="Rectangle 91"/>
              <p:cNvSpPr>
                <a:spLocks noChangeArrowheads="1"/>
              </p:cNvSpPr>
              <p:nvPr/>
            </p:nvSpPr>
            <p:spPr bwMode="auto">
              <a:xfrm>
                <a:off x="5789613" y="2228850"/>
                <a:ext cx="115416"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200</a:t>
                </a:r>
                <a:endParaRPr lang="en-US" b="0" smtClean="0">
                  <a:solidFill>
                    <a:srgbClr val="000000"/>
                  </a:solidFill>
                  <a:latin typeface="Arial" pitchFamily="34" charset="0"/>
                </a:endParaRPr>
              </a:p>
            </p:txBody>
          </p:sp>
          <p:sp>
            <p:nvSpPr>
              <p:cNvPr id="186" name="Line 92"/>
              <p:cNvSpPr>
                <a:spLocks noChangeShapeType="1"/>
              </p:cNvSpPr>
              <p:nvPr/>
            </p:nvSpPr>
            <p:spPr bwMode="auto">
              <a:xfrm flipV="1">
                <a:off x="6081713" y="2190750"/>
                <a:ext cx="0" cy="190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87" name="Line 93"/>
              <p:cNvSpPr>
                <a:spLocks noChangeShapeType="1"/>
              </p:cNvSpPr>
              <p:nvPr/>
            </p:nvSpPr>
            <p:spPr bwMode="auto">
              <a:xfrm>
                <a:off x="6081713" y="781050"/>
                <a:ext cx="0" cy="190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88" name="Rectangle 94"/>
              <p:cNvSpPr>
                <a:spLocks noChangeArrowheads="1"/>
              </p:cNvSpPr>
              <p:nvPr/>
            </p:nvSpPr>
            <p:spPr bwMode="auto">
              <a:xfrm>
                <a:off x="6024563" y="2228850"/>
                <a:ext cx="115416"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250</a:t>
                </a:r>
                <a:endParaRPr lang="en-US" b="0" smtClean="0">
                  <a:solidFill>
                    <a:srgbClr val="000000"/>
                  </a:solidFill>
                  <a:latin typeface="Arial" pitchFamily="34" charset="0"/>
                </a:endParaRPr>
              </a:p>
            </p:txBody>
          </p:sp>
          <p:sp>
            <p:nvSpPr>
              <p:cNvPr id="189" name="Line 95"/>
              <p:cNvSpPr>
                <a:spLocks noChangeShapeType="1"/>
              </p:cNvSpPr>
              <p:nvPr/>
            </p:nvSpPr>
            <p:spPr bwMode="auto">
              <a:xfrm flipV="1">
                <a:off x="6323013" y="2190750"/>
                <a:ext cx="0" cy="190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90" name="Line 96"/>
              <p:cNvSpPr>
                <a:spLocks noChangeShapeType="1"/>
              </p:cNvSpPr>
              <p:nvPr/>
            </p:nvSpPr>
            <p:spPr bwMode="auto">
              <a:xfrm>
                <a:off x="6323013" y="781050"/>
                <a:ext cx="0" cy="190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91" name="Rectangle 97"/>
              <p:cNvSpPr>
                <a:spLocks noChangeArrowheads="1"/>
              </p:cNvSpPr>
              <p:nvPr/>
            </p:nvSpPr>
            <p:spPr bwMode="auto">
              <a:xfrm>
                <a:off x="6265863" y="2228850"/>
                <a:ext cx="115416"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300</a:t>
                </a:r>
                <a:endParaRPr lang="en-US" b="0" smtClean="0">
                  <a:solidFill>
                    <a:srgbClr val="000000"/>
                  </a:solidFill>
                  <a:latin typeface="Arial" pitchFamily="34" charset="0"/>
                </a:endParaRPr>
              </a:p>
            </p:txBody>
          </p:sp>
          <p:sp>
            <p:nvSpPr>
              <p:cNvPr id="3311" name="Line 98"/>
              <p:cNvSpPr>
                <a:spLocks noChangeShapeType="1"/>
              </p:cNvSpPr>
              <p:nvPr/>
            </p:nvSpPr>
            <p:spPr bwMode="auto">
              <a:xfrm>
                <a:off x="4899026" y="2209800"/>
                <a:ext cx="1270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312" name="Line 99"/>
              <p:cNvSpPr>
                <a:spLocks noChangeShapeType="1"/>
              </p:cNvSpPr>
              <p:nvPr/>
            </p:nvSpPr>
            <p:spPr bwMode="auto">
              <a:xfrm flipH="1">
                <a:off x="6303963" y="220980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313" name="Rectangle 100"/>
              <p:cNvSpPr>
                <a:spLocks noChangeArrowheads="1"/>
              </p:cNvSpPr>
              <p:nvPr/>
            </p:nvSpPr>
            <p:spPr bwMode="auto">
              <a:xfrm>
                <a:off x="4752977" y="2159000"/>
                <a:ext cx="118375"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-0.1</a:t>
                </a:r>
                <a:endParaRPr lang="en-US" b="0" smtClean="0">
                  <a:solidFill>
                    <a:srgbClr val="000000"/>
                  </a:solidFill>
                  <a:latin typeface="Arial" pitchFamily="34" charset="0"/>
                </a:endParaRPr>
              </a:p>
            </p:txBody>
          </p:sp>
          <p:sp>
            <p:nvSpPr>
              <p:cNvPr id="3314" name="Line 101"/>
              <p:cNvSpPr>
                <a:spLocks noChangeShapeType="1"/>
              </p:cNvSpPr>
              <p:nvPr/>
            </p:nvSpPr>
            <p:spPr bwMode="auto">
              <a:xfrm>
                <a:off x="4899026" y="1854200"/>
                <a:ext cx="1270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315" name="Line 102"/>
              <p:cNvSpPr>
                <a:spLocks noChangeShapeType="1"/>
              </p:cNvSpPr>
              <p:nvPr/>
            </p:nvSpPr>
            <p:spPr bwMode="auto">
              <a:xfrm flipH="1">
                <a:off x="6303963" y="185420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316" name="Rectangle 103"/>
              <p:cNvSpPr>
                <a:spLocks noChangeArrowheads="1"/>
              </p:cNvSpPr>
              <p:nvPr/>
            </p:nvSpPr>
            <p:spPr bwMode="auto">
              <a:xfrm>
                <a:off x="4714876" y="1803400"/>
                <a:ext cx="156848"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-0.05</a:t>
                </a:r>
                <a:endParaRPr lang="en-US" b="0" smtClean="0">
                  <a:solidFill>
                    <a:srgbClr val="000000"/>
                  </a:solidFill>
                  <a:latin typeface="Arial" pitchFamily="34" charset="0"/>
                </a:endParaRPr>
              </a:p>
            </p:txBody>
          </p:sp>
          <p:sp>
            <p:nvSpPr>
              <p:cNvPr id="3317" name="Line 104"/>
              <p:cNvSpPr>
                <a:spLocks noChangeShapeType="1"/>
              </p:cNvSpPr>
              <p:nvPr/>
            </p:nvSpPr>
            <p:spPr bwMode="auto">
              <a:xfrm>
                <a:off x="4899026" y="1492250"/>
                <a:ext cx="1270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318" name="Line 105"/>
              <p:cNvSpPr>
                <a:spLocks noChangeShapeType="1"/>
              </p:cNvSpPr>
              <p:nvPr/>
            </p:nvSpPr>
            <p:spPr bwMode="auto">
              <a:xfrm flipH="1">
                <a:off x="6303963" y="149225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319" name="Rectangle 106"/>
              <p:cNvSpPr>
                <a:spLocks noChangeArrowheads="1"/>
              </p:cNvSpPr>
              <p:nvPr/>
            </p:nvSpPr>
            <p:spPr bwMode="auto">
              <a:xfrm>
                <a:off x="4835528" y="1441450"/>
                <a:ext cx="38472"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a:t>
                </a:r>
                <a:endParaRPr lang="en-US" b="0" smtClean="0">
                  <a:solidFill>
                    <a:srgbClr val="000000"/>
                  </a:solidFill>
                  <a:latin typeface="Arial" pitchFamily="34" charset="0"/>
                </a:endParaRPr>
              </a:p>
            </p:txBody>
          </p:sp>
          <p:sp>
            <p:nvSpPr>
              <p:cNvPr id="3320" name="Line 107"/>
              <p:cNvSpPr>
                <a:spLocks noChangeShapeType="1"/>
              </p:cNvSpPr>
              <p:nvPr/>
            </p:nvSpPr>
            <p:spPr bwMode="auto">
              <a:xfrm>
                <a:off x="4899026" y="1136650"/>
                <a:ext cx="1270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321" name="Line 108"/>
              <p:cNvSpPr>
                <a:spLocks noChangeShapeType="1"/>
              </p:cNvSpPr>
              <p:nvPr/>
            </p:nvSpPr>
            <p:spPr bwMode="auto">
              <a:xfrm flipH="1">
                <a:off x="6303963" y="113665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322" name="Rectangle 109"/>
              <p:cNvSpPr>
                <a:spLocks noChangeArrowheads="1"/>
              </p:cNvSpPr>
              <p:nvPr/>
            </p:nvSpPr>
            <p:spPr bwMode="auto">
              <a:xfrm>
                <a:off x="4740278" y="1085850"/>
                <a:ext cx="134653"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0.05</a:t>
                </a:r>
                <a:endParaRPr lang="en-US" b="0" smtClean="0">
                  <a:solidFill>
                    <a:srgbClr val="000000"/>
                  </a:solidFill>
                  <a:latin typeface="Arial" pitchFamily="34" charset="0"/>
                </a:endParaRPr>
              </a:p>
            </p:txBody>
          </p:sp>
          <p:sp>
            <p:nvSpPr>
              <p:cNvPr id="3323" name="Line 110"/>
              <p:cNvSpPr>
                <a:spLocks noChangeShapeType="1"/>
              </p:cNvSpPr>
              <p:nvPr/>
            </p:nvSpPr>
            <p:spPr bwMode="auto">
              <a:xfrm>
                <a:off x="4899026" y="781050"/>
                <a:ext cx="1270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324" name="Line 111"/>
              <p:cNvSpPr>
                <a:spLocks noChangeShapeType="1"/>
              </p:cNvSpPr>
              <p:nvPr/>
            </p:nvSpPr>
            <p:spPr bwMode="auto">
              <a:xfrm flipH="1">
                <a:off x="6303963" y="78105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325" name="Rectangle 112"/>
              <p:cNvSpPr>
                <a:spLocks noChangeArrowheads="1"/>
              </p:cNvSpPr>
              <p:nvPr/>
            </p:nvSpPr>
            <p:spPr bwMode="auto">
              <a:xfrm>
                <a:off x="4778378" y="730250"/>
                <a:ext cx="96181"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0.1</a:t>
                </a:r>
                <a:endParaRPr lang="en-US" b="0" smtClean="0">
                  <a:solidFill>
                    <a:srgbClr val="000000"/>
                  </a:solidFill>
                  <a:latin typeface="Arial" pitchFamily="34" charset="0"/>
                </a:endParaRPr>
              </a:p>
            </p:txBody>
          </p:sp>
          <p:sp>
            <p:nvSpPr>
              <p:cNvPr id="3326" name="Line 113"/>
              <p:cNvSpPr>
                <a:spLocks noChangeShapeType="1"/>
              </p:cNvSpPr>
              <p:nvPr/>
            </p:nvSpPr>
            <p:spPr bwMode="auto">
              <a:xfrm>
                <a:off x="4899026" y="781050"/>
                <a:ext cx="142398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40" name="Line 114"/>
              <p:cNvSpPr>
                <a:spLocks noChangeShapeType="1"/>
              </p:cNvSpPr>
              <p:nvPr/>
            </p:nvSpPr>
            <p:spPr bwMode="auto">
              <a:xfrm>
                <a:off x="4899026" y="2209800"/>
                <a:ext cx="142398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41" name="Line 115"/>
              <p:cNvSpPr>
                <a:spLocks noChangeShapeType="1"/>
              </p:cNvSpPr>
              <p:nvPr/>
            </p:nvSpPr>
            <p:spPr bwMode="auto">
              <a:xfrm flipV="1">
                <a:off x="6323013" y="781050"/>
                <a:ext cx="0" cy="14287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42" name="Line 116"/>
              <p:cNvSpPr>
                <a:spLocks noChangeShapeType="1"/>
              </p:cNvSpPr>
              <p:nvPr/>
            </p:nvSpPr>
            <p:spPr bwMode="auto">
              <a:xfrm flipV="1">
                <a:off x="4899026" y="781050"/>
                <a:ext cx="0" cy="14287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43" name="Freeform 117"/>
              <p:cNvSpPr>
                <a:spLocks/>
              </p:cNvSpPr>
              <p:nvPr/>
            </p:nvSpPr>
            <p:spPr bwMode="auto">
              <a:xfrm>
                <a:off x="4905376" y="1244600"/>
                <a:ext cx="1208088" cy="438150"/>
              </a:xfrm>
              <a:custGeom>
                <a:avLst/>
                <a:gdLst>
                  <a:gd name="T0" fmla="*/ 12 w 761"/>
                  <a:gd name="T1" fmla="*/ 180 h 276"/>
                  <a:gd name="T2" fmla="*/ 28 w 761"/>
                  <a:gd name="T3" fmla="*/ 192 h 276"/>
                  <a:gd name="T4" fmla="*/ 48 w 761"/>
                  <a:gd name="T5" fmla="*/ 76 h 276"/>
                  <a:gd name="T6" fmla="*/ 64 w 761"/>
                  <a:gd name="T7" fmla="*/ 176 h 276"/>
                  <a:gd name="T8" fmla="*/ 84 w 761"/>
                  <a:gd name="T9" fmla="*/ 160 h 276"/>
                  <a:gd name="T10" fmla="*/ 100 w 761"/>
                  <a:gd name="T11" fmla="*/ 200 h 276"/>
                  <a:gd name="T12" fmla="*/ 120 w 761"/>
                  <a:gd name="T13" fmla="*/ 68 h 276"/>
                  <a:gd name="T14" fmla="*/ 136 w 761"/>
                  <a:gd name="T15" fmla="*/ 196 h 276"/>
                  <a:gd name="T16" fmla="*/ 156 w 761"/>
                  <a:gd name="T17" fmla="*/ 248 h 276"/>
                  <a:gd name="T18" fmla="*/ 172 w 761"/>
                  <a:gd name="T19" fmla="*/ 88 h 276"/>
                  <a:gd name="T20" fmla="*/ 192 w 761"/>
                  <a:gd name="T21" fmla="*/ 124 h 276"/>
                  <a:gd name="T22" fmla="*/ 208 w 761"/>
                  <a:gd name="T23" fmla="*/ 216 h 276"/>
                  <a:gd name="T24" fmla="*/ 228 w 761"/>
                  <a:gd name="T25" fmla="*/ 172 h 276"/>
                  <a:gd name="T26" fmla="*/ 244 w 761"/>
                  <a:gd name="T27" fmla="*/ 188 h 276"/>
                  <a:gd name="T28" fmla="*/ 264 w 761"/>
                  <a:gd name="T29" fmla="*/ 120 h 276"/>
                  <a:gd name="T30" fmla="*/ 280 w 761"/>
                  <a:gd name="T31" fmla="*/ 156 h 276"/>
                  <a:gd name="T32" fmla="*/ 300 w 761"/>
                  <a:gd name="T33" fmla="*/ 168 h 276"/>
                  <a:gd name="T34" fmla="*/ 316 w 761"/>
                  <a:gd name="T35" fmla="*/ 108 h 276"/>
                  <a:gd name="T36" fmla="*/ 336 w 761"/>
                  <a:gd name="T37" fmla="*/ 168 h 276"/>
                  <a:gd name="T38" fmla="*/ 352 w 761"/>
                  <a:gd name="T39" fmla="*/ 184 h 276"/>
                  <a:gd name="T40" fmla="*/ 372 w 761"/>
                  <a:gd name="T41" fmla="*/ 128 h 276"/>
                  <a:gd name="T42" fmla="*/ 388 w 761"/>
                  <a:gd name="T43" fmla="*/ 128 h 276"/>
                  <a:gd name="T44" fmla="*/ 408 w 761"/>
                  <a:gd name="T45" fmla="*/ 204 h 276"/>
                  <a:gd name="T46" fmla="*/ 424 w 761"/>
                  <a:gd name="T47" fmla="*/ 204 h 276"/>
                  <a:gd name="T48" fmla="*/ 444 w 761"/>
                  <a:gd name="T49" fmla="*/ 128 h 276"/>
                  <a:gd name="T50" fmla="*/ 460 w 761"/>
                  <a:gd name="T51" fmla="*/ 144 h 276"/>
                  <a:gd name="T52" fmla="*/ 476 w 761"/>
                  <a:gd name="T53" fmla="*/ 172 h 276"/>
                  <a:gd name="T54" fmla="*/ 496 w 761"/>
                  <a:gd name="T55" fmla="*/ 184 h 276"/>
                  <a:gd name="T56" fmla="*/ 513 w 761"/>
                  <a:gd name="T57" fmla="*/ 0 h 276"/>
                  <a:gd name="T58" fmla="*/ 533 w 761"/>
                  <a:gd name="T59" fmla="*/ 256 h 276"/>
                  <a:gd name="T60" fmla="*/ 549 w 761"/>
                  <a:gd name="T61" fmla="*/ 160 h 276"/>
                  <a:gd name="T62" fmla="*/ 569 w 761"/>
                  <a:gd name="T63" fmla="*/ 172 h 276"/>
                  <a:gd name="T64" fmla="*/ 585 w 761"/>
                  <a:gd name="T65" fmla="*/ 188 h 276"/>
                  <a:gd name="T66" fmla="*/ 605 w 761"/>
                  <a:gd name="T67" fmla="*/ 132 h 276"/>
                  <a:gd name="T68" fmla="*/ 621 w 761"/>
                  <a:gd name="T69" fmla="*/ 156 h 276"/>
                  <a:gd name="T70" fmla="*/ 641 w 761"/>
                  <a:gd name="T71" fmla="*/ 164 h 276"/>
                  <a:gd name="T72" fmla="*/ 657 w 761"/>
                  <a:gd name="T73" fmla="*/ 136 h 276"/>
                  <a:gd name="T74" fmla="*/ 677 w 761"/>
                  <a:gd name="T75" fmla="*/ 184 h 276"/>
                  <a:gd name="T76" fmla="*/ 693 w 761"/>
                  <a:gd name="T77" fmla="*/ 168 h 276"/>
                  <a:gd name="T78" fmla="*/ 713 w 761"/>
                  <a:gd name="T79" fmla="*/ 188 h 276"/>
                  <a:gd name="T80" fmla="*/ 729 w 761"/>
                  <a:gd name="T81" fmla="*/ 136 h 276"/>
                  <a:gd name="T82" fmla="*/ 749 w 761"/>
                  <a:gd name="T83" fmla="*/ 20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1" h="276">
                    <a:moveTo>
                      <a:pt x="0" y="96"/>
                    </a:moveTo>
                    <a:lnTo>
                      <a:pt x="4" y="120"/>
                    </a:lnTo>
                    <a:lnTo>
                      <a:pt x="12" y="180"/>
                    </a:lnTo>
                    <a:lnTo>
                      <a:pt x="16" y="180"/>
                    </a:lnTo>
                    <a:lnTo>
                      <a:pt x="24" y="188"/>
                    </a:lnTo>
                    <a:lnTo>
                      <a:pt x="28" y="192"/>
                    </a:lnTo>
                    <a:lnTo>
                      <a:pt x="36" y="220"/>
                    </a:lnTo>
                    <a:lnTo>
                      <a:pt x="40" y="152"/>
                    </a:lnTo>
                    <a:lnTo>
                      <a:pt x="48" y="76"/>
                    </a:lnTo>
                    <a:lnTo>
                      <a:pt x="52" y="128"/>
                    </a:lnTo>
                    <a:lnTo>
                      <a:pt x="60" y="148"/>
                    </a:lnTo>
                    <a:lnTo>
                      <a:pt x="64" y="176"/>
                    </a:lnTo>
                    <a:lnTo>
                      <a:pt x="72" y="196"/>
                    </a:lnTo>
                    <a:lnTo>
                      <a:pt x="76" y="136"/>
                    </a:lnTo>
                    <a:lnTo>
                      <a:pt x="84" y="160"/>
                    </a:lnTo>
                    <a:lnTo>
                      <a:pt x="88" y="164"/>
                    </a:lnTo>
                    <a:lnTo>
                      <a:pt x="96" y="208"/>
                    </a:lnTo>
                    <a:lnTo>
                      <a:pt x="100" y="200"/>
                    </a:lnTo>
                    <a:lnTo>
                      <a:pt x="108" y="188"/>
                    </a:lnTo>
                    <a:lnTo>
                      <a:pt x="112" y="120"/>
                    </a:lnTo>
                    <a:lnTo>
                      <a:pt x="120" y="68"/>
                    </a:lnTo>
                    <a:lnTo>
                      <a:pt x="124" y="80"/>
                    </a:lnTo>
                    <a:lnTo>
                      <a:pt x="132" y="160"/>
                    </a:lnTo>
                    <a:lnTo>
                      <a:pt x="136" y="196"/>
                    </a:lnTo>
                    <a:lnTo>
                      <a:pt x="144" y="204"/>
                    </a:lnTo>
                    <a:lnTo>
                      <a:pt x="148" y="212"/>
                    </a:lnTo>
                    <a:lnTo>
                      <a:pt x="156" y="248"/>
                    </a:lnTo>
                    <a:lnTo>
                      <a:pt x="160" y="188"/>
                    </a:lnTo>
                    <a:lnTo>
                      <a:pt x="168" y="88"/>
                    </a:lnTo>
                    <a:lnTo>
                      <a:pt x="172" y="88"/>
                    </a:lnTo>
                    <a:lnTo>
                      <a:pt x="180" y="120"/>
                    </a:lnTo>
                    <a:lnTo>
                      <a:pt x="184" y="128"/>
                    </a:lnTo>
                    <a:lnTo>
                      <a:pt x="192" y="124"/>
                    </a:lnTo>
                    <a:lnTo>
                      <a:pt x="196" y="136"/>
                    </a:lnTo>
                    <a:lnTo>
                      <a:pt x="204" y="184"/>
                    </a:lnTo>
                    <a:lnTo>
                      <a:pt x="208" y="216"/>
                    </a:lnTo>
                    <a:lnTo>
                      <a:pt x="216" y="192"/>
                    </a:lnTo>
                    <a:lnTo>
                      <a:pt x="220" y="148"/>
                    </a:lnTo>
                    <a:lnTo>
                      <a:pt x="228" y="172"/>
                    </a:lnTo>
                    <a:lnTo>
                      <a:pt x="232" y="192"/>
                    </a:lnTo>
                    <a:lnTo>
                      <a:pt x="240" y="188"/>
                    </a:lnTo>
                    <a:lnTo>
                      <a:pt x="244" y="188"/>
                    </a:lnTo>
                    <a:lnTo>
                      <a:pt x="252" y="132"/>
                    </a:lnTo>
                    <a:lnTo>
                      <a:pt x="256" y="104"/>
                    </a:lnTo>
                    <a:lnTo>
                      <a:pt x="264" y="120"/>
                    </a:lnTo>
                    <a:lnTo>
                      <a:pt x="268" y="144"/>
                    </a:lnTo>
                    <a:lnTo>
                      <a:pt x="276" y="156"/>
                    </a:lnTo>
                    <a:lnTo>
                      <a:pt x="280" y="156"/>
                    </a:lnTo>
                    <a:lnTo>
                      <a:pt x="288" y="192"/>
                    </a:lnTo>
                    <a:lnTo>
                      <a:pt x="292" y="188"/>
                    </a:lnTo>
                    <a:lnTo>
                      <a:pt x="300" y="168"/>
                    </a:lnTo>
                    <a:lnTo>
                      <a:pt x="304" y="164"/>
                    </a:lnTo>
                    <a:lnTo>
                      <a:pt x="312" y="148"/>
                    </a:lnTo>
                    <a:lnTo>
                      <a:pt x="316" y="108"/>
                    </a:lnTo>
                    <a:lnTo>
                      <a:pt x="324" y="112"/>
                    </a:lnTo>
                    <a:lnTo>
                      <a:pt x="328" y="132"/>
                    </a:lnTo>
                    <a:lnTo>
                      <a:pt x="336" y="168"/>
                    </a:lnTo>
                    <a:lnTo>
                      <a:pt x="340" y="204"/>
                    </a:lnTo>
                    <a:lnTo>
                      <a:pt x="348" y="212"/>
                    </a:lnTo>
                    <a:lnTo>
                      <a:pt x="352" y="184"/>
                    </a:lnTo>
                    <a:lnTo>
                      <a:pt x="360" y="152"/>
                    </a:lnTo>
                    <a:lnTo>
                      <a:pt x="364" y="112"/>
                    </a:lnTo>
                    <a:lnTo>
                      <a:pt x="372" y="128"/>
                    </a:lnTo>
                    <a:lnTo>
                      <a:pt x="376" y="152"/>
                    </a:lnTo>
                    <a:lnTo>
                      <a:pt x="384" y="128"/>
                    </a:lnTo>
                    <a:lnTo>
                      <a:pt x="388" y="128"/>
                    </a:lnTo>
                    <a:lnTo>
                      <a:pt x="396" y="112"/>
                    </a:lnTo>
                    <a:lnTo>
                      <a:pt x="400" y="136"/>
                    </a:lnTo>
                    <a:lnTo>
                      <a:pt x="408" y="204"/>
                    </a:lnTo>
                    <a:lnTo>
                      <a:pt x="412" y="232"/>
                    </a:lnTo>
                    <a:lnTo>
                      <a:pt x="420" y="216"/>
                    </a:lnTo>
                    <a:lnTo>
                      <a:pt x="424" y="204"/>
                    </a:lnTo>
                    <a:lnTo>
                      <a:pt x="432" y="184"/>
                    </a:lnTo>
                    <a:lnTo>
                      <a:pt x="436" y="140"/>
                    </a:lnTo>
                    <a:lnTo>
                      <a:pt x="444" y="128"/>
                    </a:lnTo>
                    <a:lnTo>
                      <a:pt x="448" y="144"/>
                    </a:lnTo>
                    <a:lnTo>
                      <a:pt x="452" y="120"/>
                    </a:lnTo>
                    <a:lnTo>
                      <a:pt x="460" y="144"/>
                    </a:lnTo>
                    <a:lnTo>
                      <a:pt x="464" y="196"/>
                    </a:lnTo>
                    <a:lnTo>
                      <a:pt x="472" y="196"/>
                    </a:lnTo>
                    <a:lnTo>
                      <a:pt x="476" y="172"/>
                    </a:lnTo>
                    <a:lnTo>
                      <a:pt x="484" y="200"/>
                    </a:lnTo>
                    <a:lnTo>
                      <a:pt x="488" y="208"/>
                    </a:lnTo>
                    <a:lnTo>
                      <a:pt x="496" y="184"/>
                    </a:lnTo>
                    <a:lnTo>
                      <a:pt x="500" y="136"/>
                    </a:lnTo>
                    <a:lnTo>
                      <a:pt x="508" y="80"/>
                    </a:lnTo>
                    <a:lnTo>
                      <a:pt x="513" y="0"/>
                    </a:lnTo>
                    <a:lnTo>
                      <a:pt x="521" y="12"/>
                    </a:lnTo>
                    <a:lnTo>
                      <a:pt x="525" y="180"/>
                    </a:lnTo>
                    <a:lnTo>
                      <a:pt x="533" y="256"/>
                    </a:lnTo>
                    <a:lnTo>
                      <a:pt x="537" y="212"/>
                    </a:lnTo>
                    <a:lnTo>
                      <a:pt x="545" y="160"/>
                    </a:lnTo>
                    <a:lnTo>
                      <a:pt x="549" y="160"/>
                    </a:lnTo>
                    <a:lnTo>
                      <a:pt x="557" y="164"/>
                    </a:lnTo>
                    <a:lnTo>
                      <a:pt x="561" y="188"/>
                    </a:lnTo>
                    <a:lnTo>
                      <a:pt x="569" y="172"/>
                    </a:lnTo>
                    <a:lnTo>
                      <a:pt x="573" y="112"/>
                    </a:lnTo>
                    <a:lnTo>
                      <a:pt x="581" y="124"/>
                    </a:lnTo>
                    <a:lnTo>
                      <a:pt x="585" y="188"/>
                    </a:lnTo>
                    <a:lnTo>
                      <a:pt x="593" y="216"/>
                    </a:lnTo>
                    <a:lnTo>
                      <a:pt x="597" y="128"/>
                    </a:lnTo>
                    <a:lnTo>
                      <a:pt x="605" y="132"/>
                    </a:lnTo>
                    <a:lnTo>
                      <a:pt x="609" y="164"/>
                    </a:lnTo>
                    <a:lnTo>
                      <a:pt x="617" y="164"/>
                    </a:lnTo>
                    <a:lnTo>
                      <a:pt x="621" y="156"/>
                    </a:lnTo>
                    <a:lnTo>
                      <a:pt x="629" y="180"/>
                    </a:lnTo>
                    <a:lnTo>
                      <a:pt x="633" y="184"/>
                    </a:lnTo>
                    <a:lnTo>
                      <a:pt x="641" y="164"/>
                    </a:lnTo>
                    <a:lnTo>
                      <a:pt x="645" y="148"/>
                    </a:lnTo>
                    <a:lnTo>
                      <a:pt x="653" y="132"/>
                    </a:lnTo>
                    <a:lnTo>
                      <a:pt x="657" y="136"/>
                    </a:lnTo>
                    <a:lnTo>
                      <a:pt x="665" y="124"/>
                    </a:lnTo>
                    <a:lnTo>
                      <a:pt x="669" y="136"/>
                    </a:lnTo>
                    <a:lnTo>
                      <a:pt x="677" y="184"/>
                    </a:lnTo>
                    <a:lnTo>
                      <a:pt x="681" y="196"/>
                    </a:lnTo>
                    <a:lnTo>
                      <a:pt x="689" y="184"/>
                    </a:lnTo>
                    <a:lnTo>
                      <a:pt x="693" y="168"/>
                    </a:lnTo>
                    <a:lnTo>
                      <a:pt x="701" y="116"/>
                    </a:lnTo>
                    <a:lnTo>
                      <a:pt x="705" y="168"/>
                    </a:lnTo>
                    <a:lnTo>
                      <a:pt x="713" y="188"/>
                    </a:lnTo>
                    <a:lnTo>
                      <a:pt x="717" y="92"/>
                    </a:lnTo>
                    <a:lnTo>
                      <a:pt x="725" y="68"/>
                    </a:lnTo>
                    <a:lnTo>
                      <a:pt x="729" y="136"/>
                    </a:lnTo>
                    <a:lnTo>
                      <a:pt x="737" y="248"/>
                    </a:lnTo>
                    <a:lnTo>
                      <a:pt x="741" y="276"/>
                    </a:lnTo>
                    <a:lnTo>
                      <a:pt x="749" y="200"/>
                    </a:lnTo>
                    <a:lnTo>
                      <a:pt x="753" y="100"/>
                    </a:lnTo>
                    <a:lnTo>
                      <a:pt x="761" y="124"/>
                    </a:lnTo>
                  </a:path>
                </a:pathLst>
              </a:custGeom>
              <a:noFill/>
              <a:ln w="0">
                <a:solidFill>
                  <a:srgbClr val="00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44" name="Freeform 118"/>
              <p:cNvSpPr>
                <a:spLocks/>
              </p:cNvSpPr>
              <p:nvPr/>
            </p:nvSpPr>
            <p:spPr bwMode="auto">
              <a:xfrm>
                <a:off x="4905376" y="1289050"/>
                <a:ext cx="1208088" cy="368300"/>
              </a:xfrm>
              <a:custGeom>
                <a:avLst/>
                <a:gdLst>
                  <a:gd name="T0" fmla="*/ 12 w 761"/>
                  <a:gd name="T1" fmla="*/ 104 h 232"/>
                  <a:gd name="T2" fmla="*/ 28 w 761"/>
                  <a:gd name="T3" fmla="*/ 124 h 232"/>
                  <a:gd name="T4" fmla="*/ 48 w 761"/>
                  <a:gd name="T5" fmla="*/ 144 h 232"/>
                  <a:gd name="T6" fmla="*/ 64 w 761"/>
                  <a:gd name="T7" fmla="*/ 52 h 232"/>
                  <a:gd name="T8" fmla="*/ 84 w 761"/>
                  <a:gd name="T9" fmla="*/ 224 h 232"/>
                  <a:gd name="T10" fmla="*/ 100 w 761"/>
                  <a:gd name="T11" fmla="*/ 152 h 232"/>
                  <a:gd name="T12" fmla="*/ 120 w 761"/>
                  <a:gd name="T13" fmla="*/ 108 h 232"/>
                  <a:gd name="T14" fmla="*/ 136 w 761"/>
                  <a:gd name="T15" fmla="*/ 88 h 232"/>
                  <a:gd name="T16" fmla="*/ 156 w 761"/>
                  <a:gd name="T17" fmla="*/ 164 h 232"/>
                  <a:gd name="T18" fmla="*/ 172 w 761"/>
                  <a:gd name="T19" fmla="*/ 164 h 232"/>
                  <a:gd name="T20" fmla="*/ 192 w 761"/>
                  <a:gd name="T21" fmla="*/ 92 h 232"/>
                  <a:gd name="T22" fmla="*/ 208 w 761"/>
                  <a:gd name="T23" fmla="*/ 136 h 232"/>
                  <a:gd name="T24" fmla="*/ 228 w 761"/>
                  <a:gd name="T25" fmla="*/ 164 h 232"/>
                  <a:gd name="T26" fmla="*/ 244 w 761"/>
                  <a:gd name="T27" fmla="*/ 104 h 232"/>
                  <a:gd name="T28" fmla="*/ 264 w 761"/>
                  <a:gd name="T29" fmla="*/ 184 h 232"/>
                  <a:gd name="T30" fmla="*/ 280 w 761"/>
                  <a:gd name="T31" fmla="*/ 24 h 232"/>
                  <a:gd name="T32" fmla="*/ 300 w 761"/>
                  <a:gd name="T33" fmla="*/ 184 h 232"/>
                  <a:gd name="T34" fmla="*/ 316 w 761"/>
                  <a:gd name="T35" fmla="*/ 128 h 232"/>
                  <a:gd name="T36" fmla="*/ 336 w 761"/>
                  <a:gd name="T37" fmla="*/ 80 h 232"/>
                  <a:gd name="T38" fmla="*/ 352 w 761"/>
                  <a:gd name="T39" fmla="*/ 144 h 232"/>
                  <a:gd name="T40" fmla="*/ 372 w 761"/>
                  <a:gd name="T41" fmla="*/ 104 h 232"/>
                  <a:gd name="T42" fmla="*/ 388 w 761"/>
                  <a:gd name="T43" fmla="*/ 180 h 232"/>
                  <a:gd name="T44" fmla="*/ 408 w 761"/>
                  <a:gd name="T45" fmla="*/ 108 h 232"/>
                  <a:gd name="T46" fmla="*/ 424 w 761"/>
                  <a:gd name="T47" fmla="*/ 164 h 232"/>
                  <a:gd name="T48" fmla="*/ 444 w 761"/>
                  <a:gd name="T49" fmla="*/ 156 h 232"/>
                  <a:gd name="T50" fmla="*/ 460 w 761"/>
                  <a:gd name="T51" fmla="*/ 132 h 232"/>
                  <a:gd name="T52" fmla="*/ 476 w 761"/>
                  <a:gd name="T53" fmla="*/ 112 h 232"/>
                  <a:gd name="T54" fmla="*/ 496 w 761"/>
                  <a:gd name="T55" fmla="*/ 164 h 232"/>
                  <a:gd name="T56" fmla="*/ 513 w 761"/>
                  <a:gd name="T57" fmla="*/ 88 h 232"/>
                  <a:gd name="T58" fmla="*/ 533 w 761"/>
                  <a:gd name="T59" fmla="*/ 160 h 232"/>
                  <a:gd name="T60" fmla="*/ 549 w 761"/>
                  <a:gd name="T61" fmla="*/ 108 h 232"/>
                  <a:gd name="T62" fmla="*/ 569 w 761"/>
                  <a:gd name="T63" fmla="*/ 148 h 232"/>
                  <a:gd name="T64" fmla="*/ 585 w 761"/>
                  <a:gd name="T65" fmla="*/ 124 h 232"/>
                  <a:gd name="T66" fmla="*/ 605 w 761"/>
                  <a:gd name="T67" fmla="*/ 152 h 232"/>
                  <a:gd name="T68" fmla="*/ 621 w 761"/>
                  <a:gd name="T69" fmla="*/ 152 h 232"/>
                  <a:gd name="T70" fmla="*/ 641 w 761"/>
                  <a:gd name="T71" fmla="*/ 120 h 232"/>
                  <a:gd name="T72" fmla="*/ 657 w 761"/>
                  <a:gd name="T73" fmla="*/ 84 h 232"/>
                  <a:gd name="T74" fmla="*/ 677 w 761"/>
                  <a:gd name="T75" fmla="*/ 124 h 232"/>
                  <a:gd name="T76" fmla="*/ 693 w 761"/>
                  <a:gd name="T77" fmla="*/ 120 h 232"/>
                  <a:gd name="T78" fmla="*/ 713 w 761"/>
                  <a:gd name="T79" fmla="*/ 204 h 232"/>
                  <a:gd name="T80" fmla="*/ 729 w 761"/>
                  <a:gd name="T81" fmla="*/ 68 h 232"/>
                  <a:gd name="T82" fmla="*/ 749 w 761"/>
                  <a:gd name="T83" fmla="*/ 1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1" h="232">
                    <a:moveTo>
                      <a:pt x="0" y="108"/>
                    </a:moveTo>
                    <a:lnTo>
                      <a:pt x="4" y="64"/>
                    </a:lnTo>
                    <a:lnTo>
                      <a:pt x="12" y="104"/>
                    </a:lnTo>
                    <a:lnTo>
                      <a:pt x="16" y="132"/>
                    </a:lnTo>
                    <a:lnTo>
                      <a:pt x="24" y="144"/>
                    </a:lnTo>
                    <a:lnTo>
                      <a:pt x="28" y="124"/>
                    </a:lnTo>
                    <a:lnTo>
                      <a:pt x="36" y="180"/>
                    </a:lnTo>
                    <a:lnTo>
                      <a:pt x="40" y="224"/>
                    </a:lnTo>
                    <a:lnTo>
                      <a:pt x="48" y="144"/>
                    </a:lnTo>
                    <a:lnTo>
                      <a:pt x="52" y="60"/>
                    </a:lnTo>
                    <a:lnTo>
                      <a:pt x="60" y="60"/>
                    </a:lnTo>
                    <a:lnTo>
                      <a:pt x="64" y="52"/>
                    </a:lnTo>
                    <a:lnTo>
                      <a:pt x="72" y="148"/>
                    </a:lnTo>
                    <a:lnTo>
                      <a:pt x="76" y="224"/>
                    </a:lnTo>
                    <a:lnTo>
                      <a:pt x="84" y="224"/>
                    </a:lnTo>
                    <a:lnTo>
                      <a:pt x="88" y="132"/>
                    </a:lnTo>
                    <a:lnTo>
                      <a:pt x="96" y="100"/>
                    </a:lnTo>
                    <a:lnTo>
                      <a:pt x="100" y="152"/>
                    </a:lnTo>
                    <a:lnTo>
                      <a:pt x="108" y="188"/>
                    </a:lnTo>
                    <a:lnTo>
                      <a:pt x="112" y="168"/>
                    </a:lnTo>
                    <a:lnTo>
                      <a:pt x="120" y="108"/>
                    </a:lnTo>
                    <a:lnTo>
                      <a:pt x="124" y="20"/>
                    </a:lnTo>
                    <a:lnTo>
                      <a:pt x="132" y="44"/>
                    </a:lnTo>
                    <a:lnTo>
                      <a:pt x="136" y="88"/>
                    </a:lnTo>
                    <a:lnTo>
                      <a:pt x="144" y="116"/>
                    </a:lnTo>
                    <a:lnTo>
                      <a:pt x="148" y="152"/>
                    </a:lnTo>
                    <a:lnTo>
                      <a:pt x="156" y="164"/>
                    </a:lnTo>
                    <a:lnTo>
                      <a:pt x="160" y="192"/>
                    </a:lnTo>
                    <a:lnTo>
                      <a:pt x="168" y="168"/>
                    </a:lnTo>
                    <a:lnTo>
                      <a:pt x="172" y="164"/>
                    </a:lnTo>
                    <a:lnTo>
                      <a:pt x="180" y="144"/>
                    </a:lnTo>
                    <a:lnTo>
                      <a:pt x="184" y="100"/>
                    </a:lnTo>
                    <a:lnTo>
                      <a:pt x="192" y="92"/>
                    </a:lnTo>
                    <a:lnTo>
                      <a:pt x="196" y="116"/>
                    </a:lnTo>
                    <a:lnTo>
                      <a:pt x="204" y="124"/>
                    </a:lnTo>
                    <a:lnTo>
                      <a:pt x="208" y="136"/>
                    </a:lnTo>
                    <a:lnTo>
                      <a:pt x="216" y="168"/>
                    </a:lnTo>
                    <a:lnTo>
                      <a:pt x="220" y="196"/>
                    </a:lnTo>
                    <a:lnTo>
                      <a:pt x="228" y="164"/>
                    </a:lnTo>
                    <a:lnTo>
                      <a:pt x="232" y="124"/>
                    </a:lnTo>
                    <a:lnTo>
                      <a:pt x="240" y="76"/>
                    </a:lnTo>
                    <a:lnTo>
                      <a:pt x="244" y="104"/>
                    </a:lnTo>
                    <a:lnTo>
                      <a:pt x="252" y="156"/>
                    </a:lnTo>
                    <a:lnTo>
                      <a:pt x="256" y="196"/>
                    </a:lnTo>
                    <a:lnTo>
                      <a:pt x="264" y="184"/>
                    </a:lnTo>
                    <a:lnTo>
                      <a:pt x="268" y="136"/>
                    </a:lnTo>
                    <a:lnTo>
                      <a:pt x="276" y="56"/>
                    </a:lnTo>
                    <a:lnTo>
                      <a:pt x="280" y="24"/>
                    </a:lnTo>
                    <a:lnTo>
                      <a:pt x="288" y="96"/>
                    </a:lnTo>
                    <a:lnTo>
                      <a:pt x="292" y="208"/>
                    </a:lnTo>
                    <a:lnTo>
                      <a:pt x="300" y="184"/>
                    </a:lnTo>
                    <a:lnTo>
                      <a:pt x="304" y="120"/>
                    </a:lnTo>
                    <a:lnTo>
                      <a:pt x="312" y="84"/>
                    </a:lnTo>
                    <a:lnTo>
                      <a:pt x="316" y="128"/>
                    </a:lnTo>
                    <a:lnTo>
                      <a:pt x="324" y="164"/>
                    </a:lnTo>
                    <a:lnTo>
                      <a:pt x="328" y="116"/>
                    </a:lnTo>
                    <a:lnTo>
                      <a:pt x="336" y="80"/>
                    </a:lnTo>
                    <a:lnTo>
                      <a:pt x="340" y="68"/>
                    </a:lnTo>
                    <a:lnTo>
                      <a:pt x="348" y="96"/>
                    </a:lnTo>
                    <a:lnTo>
                      <a:pt x="352" y="144"/>
                    </a:lnTo>
                    <a:lnTo>
                      <a:pt x="360" y="176"/>
                    </a:lnTo>
                    <a:lnTo>
                      <a:pt x="364" y="124"/>
                    </a:lnTo>
                    <a:lnTo>
                      <a:pt x="372" y="104"/>
                    </a:lnTo>
                    <a:lnTo>
                      <a:pt x="376" y="128"/>
                    </a:lnTo>
                    <a:lnTo>
                      <a:pt x="384" y="156"/>
                    </a:lnTo>
                    <a:lnTo>
                      <a:pt x="388" y="180"/>
                    </a:lnTo>
                    <a:lnTo>
                      <a:pt x="396" y="140"/>
                    </a:lnTo>
                    <a:lnTo>
                      <a:pt x="400" y="96"/>
                    </a:lnTo>
                    <a:lnTo>
                      <a:pt x="408" y="108"/>
                    </a:lnTo>
                    <a:lnTo>
                      <a:pt x="412" y="104"/>
                    </a:lnTo>
                    <a:lnTo>
                      <a:pt x="420" y="92"/>
                    </a:lnTo>
                    <a:lnTo>
                      <a:pt x="424" y="164"/>
                    </a:lnTo>
                    <a:lnTo>
                      <a:pt x="432" y="232"/>
                    </a:lnTo>
                    <a:lnTo>
                      <a:pt x="436" y="216"/>
                    </a:lnTo>
                    <a:lnTo>
                      <a:pt x="444" y="156"/>
                    </a:lnTo>
                    <a:lnTo>
                      <a:pt x="448" y="96"/>
                    </a:lnTo>
                    <a:lnTo>
                      <a:pt x="452" y="104"/>
                    </a:lnTo>
                    <a:lnTo>
                      <a:pt x="460" y="132"/>
                    </a:lnTo>
                    <a:lnTo>
                      <a:pt x="464" y="156"/>
                    </a:lnTo>
                    <a:lnTo>
                      <a:pt x="472" y="172"/>
                    </a:lnTo>
                    <a:lnTo>
                      <a:pt x="476" y="112"/>
                    </a:lnTo>
                    <a:lnTo>
                      <a:pt x="484" y="76"/>
                    </a:lnTo>
                    <a:lnTo>
                      <a:pt x="488" y="132"/>
                    </a:lnTo>
                    <a:lnTo>
                      <a:pt x="496" y="164"/>
                    </a:lnTo>
                    <a:lnTo>
                      <a:pt x="500" y="156"/>
                    </a:lnTo>
                    <a:lnTo>
                      <a:pt x="508" y="124"/>
                    </a:lnTo>
                    <a:lnTo>
                      <a:pt x="513" y="88"/>
                    </a:lnTo>
                    <a:lnTo>
                      <a:pt x="521" y="0"/>
                    </a:lnTo>
                    <a:lnTo>
                      <a:pt x="525" y="28"/>
                    </a:lnTo>
                    <a:lnTo>
                      <a:pt x="533" y="160"/>
                    </a:lnTo>
                    <a:lnTo>
                      <a:pt x="537" y="200"/>
                    </a:lnTo>
                    <a:lnTo>
                      <a:pt x="545" y="120"/>
                    </a:lnTo>
                    <a:lnTo>
                      <a:pt x="549" y="108"/>
                    </a:lnTo>
                    <a:lnTo>
                      <a:pt x="557" y="116"/>
                    </a:lnTo>
                    <a:lnTo>
                      <a:pt x="561" y="120"/>
                    </a:lnTo>
                    <a:lnTo>
                      <a:pt x="569" y="148"/>
                    </a:lnTo>
                    <a:lnTo>
                      <a:pt x="573" y="180"/>
                    </a:lnTo>
                    <a:lnTo>
                      <a:pt x="581" y="140"/>
                    </a:lnTo>
                    <a:lnTo>
                      <a:pt x="585" y="124"/>
                    </a:lnTo>
                    <a:lnTo>
                      <a:pt x="593" y="104"/>
                    </a:lnTo>
                    <a:lnTo>
                      <a:pt x="597" y="92"/>
                    </a:lnTo>
                    <a:lnTo>
                      <a:pt x="605" y="152"/>
                    </a:lnTo>
                    <a:lnTo>
                      <a:pt x="609" y="196"/>
                    </a:lnTo>
                    <a:lnTo>
                      <a:pt x="617" y="196"/>
                    </a:lnTo>
                    <a:lnTo>
                      <a:pt x="621" y="152"/>
                    </a:lnTo>
                    <a:lnTo>
                      <a:pt x="629" y="124"/>
                    </a:lnTo>
                    <a:lnTo>
                      <a:pt x="633" y="120"/>
                    </a:lnTo>
                    <a:lnTo>
                      <a:pt x="641" y="120"/>
                    </a:lnTo>
                    <a:lnTo>
                      <a:pt x="645" y="180"/>
                    </a:lnTo>
                    <a:lnTo>
                      <a:pt x="653" y="164"/>
                    </a:lnTo>
                    <a:lnTo>
                      <a:pt x="657" y="84"/>
                    </a:lnTo>
                    <a:lnTo>
                      <a:pt x="665" y="60"/>
                    </a:lnTo>
                    <a:lnTo>
                      <a:pt x="669" y="92"/>
                    </a:lnTo>
                    <a:lnTo>
                      <a:pt x="677" y="124"/>
                    </a:lnTo>
                    <a:lnTo>
                      <a:pt x="681" y="140"/>
                    </a:lnTo>
                    <a:lnTo>
                      <a:pt x="689" y="112"/>
                    </a:lnTo>
                    <a:lnTo>
                      <a:pt x="693" y="120"/>
                    </a:lnTo>
                    <a:lnTo>
                      <a:pt x="701" y="140"/>
                    </a:lnTo>
                    <a:lnTo>
                      <a:pt x="705" y="156"/>
                    </a:lnTo>
                    <a:lnTo>
                      <a:pt x="713" y="204"/>
                    </a:lnTo>
                    <a:lnTo>
                      <a:pt x="717" y="180"/>
                    </a:lnTo>
                    <a:lnTo>
                      <a:pt x="725" y="112"/>
                    </a:lnTo>
                    <a:lnTo>
                      <a:pt x="729" y="68"/>
                    </a:lnTo>
                    <a:lnTo>
                      <a:pt x="737" y="80"/>
                    </a:lnTo>
                    <a:lnTo>
                      <a:pt x="741" y="104"/>
                    </a:lnTo>
                    <a:lnTo>
                      <a:pt x="749" y="120"/>
                    </a:lnTo>
                    <a:lnTo>
                      <a:pt x="753" y="108"/>
                    </a:lnTo>
                    <a:lnTo>
                      <a:pt x="761" y="116"/>
                    </a:lnTo>
                  </a:path>
                </a:pathLst>
              </a:custGeom>
              <a:noFill/>
              <a:ln w="0">
                <a:solidFill>
                  <a:srgbClr val="00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45" name="Freeform 119"/>
              <p:cNvSpPr>
                <a:spLocks/>
              </p:cNvSpPr>
              <p:nvPr/>
            </p:nvSpPr>
            <p:spPr bwMode="auto">
              <a:xfrm>
                <a:off x="4905376" y="1352550"/>
                <a:ext cx="1208088" cy="292100"/>
              </a:xfrm>
              <a:custGeom>
                <a:avLst/>
                <a:gdLst>
                  <a:gd name="T0" fmla="*/ 12 w 761"/>
                  <a:gd name="T1" fmla="*/ 108 h 184"/>
                  <a:gd name="T2" fmla="*/ 28 w 761"/>
                  <a:gd name="T3" fmla="*/ 124 h 184"/>
                  <a:gd name="T4" fmla="*/ 48 w 761"/>
                  <a:gd name="T5" fmla="*/ 80 h 184"/>
                  <a:gd name="T6" fmla="*/ 64 w 761"/>
                  <a:gd name="T7" fmla="*/ 80 h 184"/>
                  <a:gd name="T8" fmla="*/ 84 w 761"/>
                  <a:gd name="T9" fmla="*/ 140 h 184"/>
                  <a:gd name="T10" fmla="*/ 100 w 761"/>
                  <a:gd name="T11" fmla="*/ 64 h 184"/>
                  <a:gd name="T12" fmla="*/ 120 w 761"/>
                  <a:gd name="T13" fmla="*/ 144 h 184"/>
                  <a:gd name="T14" fmla="*/ 136 w 761"/>
                  <a:gd name="T15" fmla="*/ 144 h 184"/>
                  <a:gd name="T16" fmla="*/ 156 w 761"/>
                  <a:gd name="T17" fmla="*/ 72 h 184"/>
                  <a:gd name="T18" fmla="*/ 172 w 761"/>
                  <a:gd name="T19" fmla="*/ 72 h 184"/>
                  <a:gd name="T20" fmla="*/ 192 w 761"/>
                  <a:gd name="T21" fmla="*/ 108 h 184"/>
                  <a:gd name="T22" fmla="*/ 208 w 761"/>
                  <a:gd name="T23" fmla="*/ 24 h 184"/>
                  <a:gd name="T24" fmla="*/ 228 w 761"/>
                  <a:gd name="T25" fmla="*/ 144 h 184"/>
                  <a:gd name="T26" fmla="*/ 244 w 761"/>
                  <a:gd name="T27" fmla="*/ 52 h 184"/>
                  <a:gd name="T28" fmla="*/ 264 w 761"/>
                  <a:gd name="T29" fmla="*/ 88 h 184"/>
                  <a:gd name="T30" fmla="*/ 280 w 761"/>
                  <a:gd name="T31" fmla="*/ 76 h 184"/>
                  <a:gd name="T32" fmla="*/ 300 w 761"/>
                  <a:gd name="T33" fmla="*/ 172 h 184"/>
                  <a:gd name="T34" fmla="*/ 316 w 761"/>
                  <a:gd name="T35" fmla="*/ 32 h 184"/>
                  <a:gd name="T36" fmla="*/ 336 w 761"/>
                  <a:gd name="T37" fmla="*/ 76 h 184"/>
                  <a:gd name="T38" fmla="*/ 352 w 761"/>
                  <a:gd name="T39" fmla="*/ 144 h 184"/>
                  <a:gd name="T40" fmla="*/ 372 w 761"/>
                  <a:gd name="T41" fmla="*/ 0 h 184"/>
                  <a:gd name="T42" fmla="*/ 388 w 761"/>
                  <a:gd name="T43" fmla="*/ 116 h 184"/>
                  <a:gd name="T44" fmla="*/ 408 w 761"/>
                  <a:gd name="T45" fmla="*/ 116 h 184"/>
                  <a:gd name="T46" fmla="*/ 424 w 761"/>
                  <a:gd name="T47" fmla="*/ 96 h 184"/>
                  <a:gd name="T48" fmla="*/ 444 w 761"/>
                  <a:gd name="T49" fmla="*/ 80 h 184"/>
                  <a:gd name="T50" fmla="*/ 460 w 761"/>
                  <a:gd name="T51" fmla="*/ 112 h 184"/>
                  <a:gd name="T52" fmla="*/ 476 w 761"/>
                  <a:gd name="T53" fmla="*/ 92 h 184"/>
                  <a:gd name="T54" fmla="*/ 496 w 761"/>
                  <a:gd name="T55" fmla="*/ 108 h 184"/>
                  <a:gd name="T56" fmla="*/ 513 w 761"/>
                  <a:gd name="T57" fmla="*/ 84 h 184"/>
                  <a:gd name="T58" fmla="*/ 533 w 761"/>
                  <a:gd name="T59" fmla="*/ 80 h 184"/>
                  <a:gd name="T60" fmla="*/ 549 w 761"/>
                  <a:gd name="T61" fmla="*/ 128 h 184"/>
                  <a:gd name="T62" fmla="*/ 569 w 761"/>
                  <a:gd name="T63" fmla="*/ 76 h 184"/>
                  <a:gd name="T64" fmla="*/ 585 w 761"/>
                  <a:gd name="T65" fmla="*/ 84 h 184"/>
                  <a:gd name="T66" fmla="*/ 605 w 761"/>
                  <a:gd name="T67" fmla="*/ 60 h 184"/>
                  <a:gd name="T68" fmla="*/ 621 w 761"/>
                  <a:gd name="T69" fmla="*/ 56 h 184"/>
                  <a:gd name="T70" fmla="*/ 641 w 761"/>
                  <a:gd name="T71" fmla="*/ 144 h 184"/>
                  <a:gd name="T72" fmla="*/ 657 w 761"/>
                  <a:gd name="T73" fmla="*/ 92 h 184"/>
                  <a:gd name="T74" fmla="*/ 677 w 761"/>
                  <a:gd name="T75" fmla="*/ 36 h 184"/>
                  <a:gd name="T76" fmla="*/ 693 w 761"/>
                  <a:gd name="T77" fmla="*/ 148 h 184"/>
                  <a:gd name="T78" fmla="*/ 713 w 761"/>
                  <a:gd name="T79" fmla="*/ 36 h 184"/>
                  <a:gd name="T80" fmla="*/ 729 w 761"/>
                  <a:gd name="T81" fmla="*/ 120 h 184"/>
                  <a:gd name="T82" fmla="*/ 749 w 761"/>
                  <a:gd name="T83" fmla="*/ 13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1" h="184">
                    <a:moveTo>
                      <a:pt x="0" y="76"/>
                    </a:moveTo>
                    <a:lnTo>
                      <a:pt x="4" y="72"/>
                    </a:lnTo>
                    <a:lnTo>
                      <a:pt x="12" y="108"/>
                    </a:lnTo>
                    <a:lnTo>
                      <a:pt x="16" y="108"/>
                    </a:lnTo>
                    <a:lnTo>
                      <a:pt x="24" y="120"/>
                    </a:lnTo>
                    <a:lnTo>
                      <a:pt x="28" y="124"/>
                    </a:lnTo>
                    <a:lnTo>
                      <a:pt x="36" y="88"/>
                    </a:lnTo>
                    <a:lnTo>
                      <a:pt x="40" y="84"/>
                    </a:lnTo>
                    <a:lnTo>
                      <a:pt x="48" y="80"/>
                    </a:lnTo>
                    <a:lnTo>
                      <a:pt x="52" y="60"/>
                    </a:lnTo>
                    <a:lnTo>
                      <a:pt x="60" y="64"/>
                    </a:lnTo>
                    <a:lnTo>
                      <a:pt x="64" y="80"/>
                    </a:lnTo>
                    <a:lnTo>
                      <a:pt x="72" y="40"/>
                    </a:lnTo>
                    <a:lnTo>
                      <a:pt x="76" y="72"/>
                    </a:lnTo>
                    <a:lnTo>
                      <a:pt x="84" y="140"/>
                    </a:lnTo>
                    <a:lnTo>
                      <a:pt x="88" y="152"/>
                    </a:lnTo>
                    <a:lnTo>
                      <a:pt x="96" y="100"/>
                    </a:lnTo>
                    <a:lnTo>
                      <a:pt x="100" y="64"/>
                    </a:lnTo>
                    <a:lnTo>
                      <a:pt x="108" y="24"/>
                    </a:lnTo>
                    <a:lnTo>
                      <a:pt x="112" y="72"/>
                    </a:lnTo>
                    <a:lnTo>
                      <a:pt x="120" y="144"/>
                    </a:lnTo>
                    <a:lnTo>
                      <a:pt x="124" y="144"/>
                    </a:lnTo>
                    <a:lnTo>
                      <a:pt x="132" y="120"/>
                    </a:lnTo>
                    <a:lnTo>
                      <a:pt x="136" y="144"/>
                    </a:lnTo>
                    <a:lnTo>
                      <a:pt x="144" y="80"/>
                    </a:lnTo>
                    <a:lnTo>
                      <a:pt x="148" y="24"/>
                    </a:lnTo>
                    <a:lnTo>
                      <a:pt x="156" y="72"/>
                    </a:lnTo>
                    <a:lnTo>
                      <a:pt x="160" y="64"/>
                    </a:lnTo>
                    <a:lnTo>
                      <a:pt x="168" y="44"/>
                    </a:lnTo>
                    <a:lnTo>
                      <a:pt x="172" y="72"/>
                    </a:lnTo>
                    <a:lnTo>
                      <a:pt x="180" y="144"/>
                    </a:lnTo>
                    <a:lnTo>
                      <a:pt x="184" y="140"/>
                    </a:lnTo>
                    <a:lnTo>
                      <a:pt x="192" y="108"/>
                    </a:lnTo>
                    <a:lnTo>
                      <a:pt x="196" y="124"/>
                    </a:lnTo>
                    <a:lnTo>
                      <a:pt x="204" y="96"/>
                    </a:lnTo>
                    <a:lnTo>
                      <a:pt x="208" y="24"/>
                    </a:lnTo>
                    <a:lnTo>
                      <a:pt x="216" y="44"/>
                    </a:lnTo>
                    <a:lnTo>
                      <a:pt x="220" y="100"/>
                    </a:lnTo>
                    <a:lnTo>
                      <a:pt x="228" y="144"/>
                    </a:lnTo>
                    <a:lnTo>
                      <a:pt x="232" y="144"/>
                    </a:lnTo>
                    <a:lnTo>
                      <a:pt x="240" y="108"/>
                    </a:lnTo>
                    <a:lnTo>
                      <a:pt x="244" y="52"/>
                    </a:lnTo>
                    <a:lnTo>
                      <a:pt x="252" y="4"/>
                    </a:lnTo>
                    <a:lnTo>
                      <a:pt x="256" y="60"/>
                    </a:lnTo>
                    <a:lnTo>
                      <a:pt x="264" y="88"/>
                    </a:lnTo>
                    <a:lnTo>
                      <a:pt x="268" y="100"/>
                    </a:lnTo>
                    <a:lnTo>
                      <a:pt x="276" y="96"/>
                    </a:lnTo>
                    <a:lnTo>
                      <a:pt x="280" y="76"/>
                    </a:lnTo>
                    <a:lnTo>
                      <a:pt x="288" y="32"/>
                    </a:lnTo>
                    <a:lnTo>
                      <a:pt x="292" y="96"/>
                    </a:lnTo>
                    <a:lnTo>
                      <a:pt x="300" y="172"/>
                    </a:lnTo>
                    <a:lnTo>
                      <a:pt x="304" y="176"/>
                    </a:lnTo>
                    <a:lnTo>
                      <a:pt x="312" y="64"/>
                    </a:lnTo>
                    <a:lnTo>
                      <a:pt x="316" y="32"/>
                    </a:lnTo>
                    <a:lnTo>
                      <a:pt x="324" y="80"/>
                    </a:lnTo>
                    <a:lnTo>
                      <a:pt x="328" y="104"/>
                    </a:lnTo>
                    <a:lnTo>
                      <a:pt x="336" y="76"/>
                    </a:lnTo>
                    <a:lnTo>
                      <a:pt x="340" y="84"/>
                    </a:lnTo>
                    <a:lnTo>
                      <a:pt x="348" y="116"/>
                    </a:lnTo>
                    <a:lnTo>
                      <a:pt x="352" y="144"/>
                    </a:lnTo>
                    <a:lnTo>
                      <a:pt x="360" y="108"/>
                    </a:lnTo>
                    <a:lnTo>
                      <a:pt x="364" y="40"/>
                    </a:lnTo>
                    <a:lnTo>
                      <a:pt x="372" y="0"/>
                    </a:lnTo>
                    <a:lnTo>
                      <a:pt x="376" y="16"/>
                    </a:lnTo>
                    <a:lnTo>
                      <a:pt x="384" y="44"/>
                    </a:lnTo>
                    <a:lnTo>
                      <a:pt x="388" y="116"/>
                    </a:lnTo>
                    <a:lnTo>
                      <a:pt x="396" y="176"/>
                    </a:lnTo>
                    <a:lnTo>
                      <a:pt x="400" y="184"/>
                    </a:lnTo>
                    <a:lnTo>
                      <a:pt x="408" y="116"/>
                    </a:lnTo>
                    <a:lnTo>
                      <a:pt x="412" y="56"/>
                    </a:lnTo>
                    <a:lnTo>
                      <a:pt x="420" y="40"/>
                    </a:lnTo>
                    <a:lnTo>
                      <a:pt x="424" y="96"/>
                    </a:lnTo>
                    <a:lnTo>
                      <a:pt x="432" y="144"/>
                    </a:lnTo>
                    <a:lnTo>
                      <a:pt x="436" y="112"/>
                    </a:lnTo>
                    <a:lnTo>
                      <a:pt x="444" y="80"/>
                    </a:lnTo>
                    <a:lnTo>
                      <a:pt x="448" y="108"/>
                    </a:lnTo>
                    <a:lnTo>
                      <a:pt x="452" y="120"/>
                    </a:lnTo>
                    <a:lnTo>
                      <a:pt x="460" y="112"/>
                    </a:lnTo>
                    <a:lnTo>
                      <a:pt x="464" y="40"/>
                    </a:lnTo>
                    <a:lnTo>
                      <a:pt x="472" y="8"/>
                    </a:lnTo>
                    <a:lnTo>
                      <a:pt x="476" y="92"/>
                    </a:lnTo>
                    <a:lnTo>
                      <a:pt x="484" y="100"/>
                    </a:lnTo>
                    <a:lnTo>
                      <a:pt x="488" y="124"/>
                    </a:lnTo>
                    <a:lnTo>
                      <a:pt x="496" y="108"/>
                    </a:lnTo>
                    <a:lnTo>
                      <a:pt x="500" y="72"/>
                    </a:lnTo>
                    <a:lnTo>
                      <a:pt x="508" y="68"/>
                    </a:lnTo>
                    <a:lnTo>
                      <a:pt x="513" y="84"/>
                    </a:lnTo>
                    <a:lnTo>
                      <a:pt x="521" y="104"/>
                    </a:lnTo>
                    <a:lnTo>
                      <a:pt x="525" y="92"/>
                    </a:lnTo>
                    <a:lnTo>
                      <a:pt x="533" y="80"/>
                    </a:lnTo>
                    <a:lnTo>
                      <a:pt x="537" y="104"/>
                    </a:lnTo>
                    <a:lnTo>
                      <a:pt x="545" y="132"/>
                    </a:lnTo>
                    <a:lnTo>
                      <a:pt x="549" y="128"/>
                    </a:lnTo>
                    <a:lnTo>
                      <a:pt x="557" y="96"/>
                    </a:lnTo>
                    <a:lnTo>
                      <a:pt x="561" y="84"/>
                    </a:lnTo>
                    <a:lnTo>
                      <a:pt x="569" y="76"/>
                    </a:lnTo>
                    <a:lnTo>
                      <a:pt x="573" y="76"/>
                    </a:lnTo>
                    <a:lnTo>
                      <a:pt x="581" y="84"/>
                    </a:lnTo>
                    <a:lnTo>
                      <a:pt x="585" y="84"/>
                    </a:lnTo>
                    <a:lnTo>
                      <a:pt x="593" y="84"/>
                    </a:lnTo>
                    <a:lnTo>
                      <a:pt x="597" y="48"/>
                    </a:lnTo>
                    <a:lnTo>
                      <a:pt x="605" y="60"/>
                    </a:lnTo>
                    <a:lnTo>
                      <a:pt x="609" y="64"/>
                    </a:lnTo>
                    <a:lnTo>
                      <a:pt x="617" y="24"/>
                    </a:lnTo>
                    <a:lnTo>
                      <a:pt x="621" y="56"/>
                    </a:lnTo>
                    <a:lnTo>
                      <a:pt x="629" y="80"/>
                    </a:lnTo>
                    <a:lnTo>
                      <a:pt x="633" y="116"/>
                    </a:lnTo>
                    <a:lnTo>
                      <a:pt x="641" y="144"/>
                    </a:lnTo>
                    <a:lnTo>
                      <a:pt x="645" y="72"/>
                    </a:lnTo>
                    <a:lnTo>
                      <a:pt x="653" y="76"/>
                    </a:lnTo>
                    <a:lnTo>
                      <a:pt x="657" y="92"/>
                    </a:lnTo>
                    <a:lnTo>
                      <a:pt x="665" y="104"/>
                    </a:lnTo>
                    <a:lnTo>
                      <a:pt x="669" y="56"/>
                    </a:lnTo>
                    <a:lnTo>
                      <a:pt x="677" y="36"/>
                    </a:lnTo>
                    <a:lnTo>
                      <a:pt x="681" y="76"/>
                    </a:lnTo>
                    <a:lnTo>
                      <a:pt x="689" y="88"/>
                    </a:lnTo>
                    <a:lnTo>
                      <a:pt x="693" y="148"/>
                    </a:lnTo>
                    <a:lnTo>
                      <a:pt x="701" y="148"/>
                    </a:lnTo>
                    <a:lnTo>
                      <a:pt x="705" y="88"/>
                    </a:lnTo>
                    <a:lnTo>
                      <a:pt x="713" y="36"/>
                    </a:lnTo>
                    <a:lnTo>
                      <a:pt x="717" y="68"/>
                    </a:lnTo>
                    <a:lnTo>
                      <a:pt x="725" y="76"/>
                    </a:lnTo>
                    <a:lnTo>
                      <a:pt x="729" y="120"/>
                    </a:lnTo>
                    <a:lnTo>
                      <a:pt x="737" y="148"/>
                    </a:lnTo>
                    <a:lnTo>
                      <a:pt x="741" y="180"/>
                    </a:lnTo>
                    <a:lnTo>
                      <a:pt x="749" y="132"/>
                    </a:lnTo>
                    <a:lnTo>
                      <a:pt x="753" y="72"/>
                    </a:lnTo>
                    <a:lnTo>
                      <a:pt x="761" y="44"/>
                    </a:lnTo>
                  </a:path>
                </a:pathLst>
              </a:custGeom>
              <a:noFill/>
              <a:ln w="0">
                <a:solidFill>
                  <a:srgbClr val="00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46" name="Freeform 120"/>
              <p:cNvSpPr>
                <a:spLocks/>
              </p:cNvSpPr>
              <p:nvPr/>
            </p:nvSpPr>
            <p:spPr bwMode="auto">
              <a:xfrm>
                <a:off x="4905376" y="863600"/>
                <a:ext cx="1208088" cy="1250950"/>
              </a:xfrm>
              <a:custGeom>
                <a:avLst/>
                <a:gdLst>
                  <a:gd name="T0" fmla="*/ 12 w 761"/>
                  <a:gd name="T1" fmla="*/ 220 h 788"/>
                  <a:gd name="T2" fmla="*/ 28 w 761"/>
                  <a:gd name="T3" fmla="*/ 380 h 788"/>
                  <a:gd name="T4" fmla="*/ 48 w 761"/>
                  <a:gd name="T5" fmla="*/ 448 h 788"/>
                  <a:gd name="T6" fmla="*/ 64 w 761"/>
                  <a:gd name="T7" fmla="*/ 300 h 788"/>
                  <a:gd name="T8" fmla="*/ 84 w 761"/>
                  <a:gd name="T9" fmla="*/ 356 h 788"/>
                  <a:gd name="T10" fmla="*/ 100 w 761"/>
                  <a:gd name="T11" fmla="*/ 528 h 788"/>
                  <a:gd name="T12" fmla="*/ 120 w 761"/>
                  <a:gd name="T13" fmla="*/ 448 h 788"/>
                  <a:gd name="T14" fmla="*/ 136 w 761"/>
                  <a:gd name="T15" fmla="*/ 248 h 788"/>
                  <a:gd name="T16" fmla="*/ 156 w 761"/>
                  <a:gd name="T17" fmla="*/ 580 h 788"/>
                  <a:gd name="T18" fmla="*/ 172 w 761"/>
                  <a:gd name="T19" fmla="*/ 520 h 788"/>
                  <a:gd name="T20" fmla="*/ 192 w 761"/>
                  <a:gd name="T21" fmla="*/ 284 h 788"/>
                  <a:gd name="T22" fmla="*/ 208 w 761"/>
                  <a:gd name="T23" fmla="*/ 312 h 788"/>
                  <a:gd name="T24" fmla="*/ 228 w 761"/>
                  <a:gd name="T25" fmla="*/ 428 h 788"/>
                  <a:gd name="T26" fmla="*/ 244 w 761"/>
                  <a:gd name="T27" fmla="*/ 612 h 788"/>
                  <a:gd name="T28" fmla="*/ 264 w 761"/>
                  <a:gd name="T29" fmla="*/ 428 h 788"/>
                  <a:gd name="T30" fmla="*/ 280 w 761"/>
                  <a:gd name="T31" fmla="*/ 360 h 788"/>
                  <a:gd name="T32" fmla="*/ 300 w 761"/>
                  <a:gd name="T33" fmla="*/ 500 h 788"/>
                  <a:gd name="T34" fmla="*/ 316 w 761"/>
                  <a:gd name="T35" fmla="*/ 448 h 788"/>
                  <a:gd name="T36" fmla="*/ 336 w 761"/>
                  <a:gd name="T37" fmla="*/ 256 h 788"/>
                  <a:gd name="T38" fmla="*/ 352 w 761"/>
                  <a:gd name="T39" fmla="*/ 496 h 788"/>
                  <a:gd name="T40" fmla="*/ 372 w 761"/>
                  <a:gd name="T41" fmla="*/ 372 h 788"/>
                  <a:gd name="T42" fmla="*/ 388 w 761"/>
                  <a:gd name="T43" fmla="*/ 252 h 788"/>
                  <a:gd name="T44" fmla="*/ 408 w 761"/>
                  <a:gd name="T45" fmla="*/ 132 h 788"/>
                  <a:gd name="T46" fmla="*/ 424 w 761"/>
                  <a:gd name="T47" fmla="*/ 500 h 788"/>
                  <a:gd name="T48" fmla="*/ 444 w 761"/>
                  <a:gd name="T49" fmla="*/ 524 h 788"/>
                  <a:gd name="T50" fmla="*/ 460 w 761"/>
                  <a:gd name="T51" fmla="*/ 372 h 788"/>
                  <a:gd name="T52" fmla="*/ 476 w 761"/>
                  <a:gd name="T53" fmla="*/ 536 h 788"/>
                  <a:gd name="T54" fmla="*/ 496 w 761"/>
                  <a:gd name="T55" fmla="*/ 784 h 788"/>
                  <a:gd name="T56" fmla="*/ 513 w 761"/>
                  <a:gd name="T57" fmla="*/ 436 h 788"/>
                  <a:gd name="T58" fmla="*/ 533 w 761"/>
                  <a:gd name="T59" fmla="*/ 140 h 788"/>
                  <a:gd name="T60" fmla="*/ 549 w 761"/>
                  <a:gd name="T61" fmla="*/ 348 h 788"/>
                  <a:gd name="T62" fmla="*/ 569 w 761"/>
                  <a:gd name="T63" fmla="*/ 440 h 788"/>
                  <a:gd name="T64" fmla="*/ 585 w 761"/>
                  <a:gd name="T65" fmla="*/ 304 h 788"/>
                  <a:gd name="T66" fmla="*/ 605 w 761"/>
                  <a:gd name="T67" fmla="*/ 368 h 788"/>
                  <a:gd name="T68" fmla="*/ 621 w 761"/>
                  <a:gd name="T69" fmla="*/ 376 h 788"/>
                  <a:gd name="T70" fmla="*/ 641 w 761"/>
                  <a:gd name="T71" fmla="*/ 476 h 788"/>
                  <a:gd name="T72" fmla="*/ 657 w 761"/>
                  <a:gd name="T73" fmla="*/ 388 h 788"/>
                  <a:gd name="T74" fmla="*/ 677 w 761"/>
                  <a:gd name="T75" fmla="*/ 280 h 788"/>
                  <a:gd name="T76" fmla="*/ 693 w 761"/>
                  <a:gd name="T77" fmla="*/ 456 h 788"/>
                  <a:gd name="T78" fmla="*/ 713 w 761"/>
                  <a:gd name="T79" fmla="*/ 428 h 788"/>
                  <a:gd name="T80" fmla="*/ 729 w 761"/>
                  <a:gd name="T81" fmla="*/ 112 h 788"/>
                  <a:gd name="T82" fmla="*/ 749 w 761"/>
                  <a:gd name="T83" fmla="*/ 56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1" h="788">
                    <a:moveTo>
                      <a:pt x="0" y="344"/>
                    </a:moveTo>
                    <a:lnTo>
                      <a:pt x="4" y="228"/>
                    </a:lnTo>
                    <a:lnTo>
                      <a:pt x="12" y="220"/>
                    </a:lnTo>
                    <a:lnTo>
                      <a:pt x="16" y="272"/>
                    </a:lnTo>
                    <a:lnTo>
                      <a:pt x="24" y="316"/>
                    </a:lnTo>
                    <a:lnTo>
                      <a:pt x="28" y="380"/>
                    </a:lnTo>
                    <a:lnTo>
                      <a:pt x="36" y="472"/>
                    </a:lnTo>
                    <a:lnTo>
                      <a:pt x="40" y="548"/>
                    </a:lnTo>
                    <a:lnTo>
                      <a:pt x="48" y="448"/>
                    </a:lnTo>
                    <a:lnTo>
                      <a:pt x="52" y="320"/>
                    </a:lnTo>
                    <a:lnTo>
                      <a:pt x="60" y="300"/>
                    </a:lnTo>
                    <a:lnTo>
                      <a:pt x="64" y="300"/>
                    </a:lnTo>
                    <a:lnTo>
                      <a:pt x="72" y="364"/>
                    </a:lnTo>
                    <a:lnTo>
                      <a:pt x="76" y="392"/>
                    </a:lnTo>
                    <a:lnTo>
                      <a:pt x="84" y="356"/>
                    </a:lnTo>
                    <a:lnTo>
                      <a:pt x="88" y="376"/>
                    </a:lnTo>
                    <a:lnTo>
                      <a:pt x="96" y="416"/>
                    </a:lnTo>
                    <a:lnTo>
                      <a:pt x="100" y="528"/>
                    </a:lnTo>
                    <a:lnTo>
                      <a:pt x="108" y="596"/>
                    </a:lnTo>
                    <a:lnTo>
                      <a:pt x="112" y="596"/>
                    </a:lnTo>
                    <a:lnTo>
                      <a:pt x="120" y="448"/>
                    </a:lnTo>
                    <a:lnTo>
                      <a:pt x="124" y="268"/>
                    </a:lnTo>
                    <a:lnTo>
                      <a:pt x="132" y="192"/>
                    </a:lnTo>
                    <a:lnTo>
                      <a:pt x="136" y="248"/>
                    </a:lnTo>
                    <a:lnTo>
                      <a:pt x="144" y="332"/>
                    </a:lnTo>
                    <a:lnTo>
                      <a:pt x="148" y="436"/>
                    </a:lnTo>
                    <a:lnTo>
                      <a:pt x="156" y="580"/>
                    </a:lnTo>
                    <a:lnTo>
                      <a:pt x="160" y="728"/>
                    </a:lnTo>
                    <a:lnTo>
                      <a:pt x="168" y="680"/>
                    </a:lnTo>
                    <a:lnTo>
                      <a:pt x="172" y="520"/>
                    </a:lnTo>
                    <a:lnTo>
                      <a:pt x="180" y="408"/>
                    </a:lnTo>
                    <a:lnTo>
                      <a:pt x="184" y="348"/>
                    </a:lnTo>
                    <a:lnTo>
                      <a:pt x="192" y="284"/>
                    </a:lnTo>
                    <a:lnTo>
                      <a:pt x="196" y="228"/>
                    </a:lnTo>
                    <a:lnTo>
                      <a:pt x="204" y="224"/>
                    </a:lnTo>
                    <a:lnTo>
                      <a:pt x="208" y="312"/>
                    </a:lnTo>
                    <a:lnTo>
                      <a:pt x="216" y="416"/>
                    </a:lnTo>
                    <a:lnTo>
                      <a:pt x="220" y="440"/>
                    </a:lnTo>
                    <a:lnTo>
                      <a:pt x="228" y="428"/>
                    </a:lnTo>
                    <a:lnTo>
                      <a:pt x="232" y="484"/>
                    </a:lnTo>
                    <a:lnTo>
                      <a:pt x="240" y="552"/>
                    </a:lnTo>
                    <a:lnTo>
                      <a:pt x="244" y="612"/>
                    </a:lnTo>
                    <a:lnTo>
                      <a:pt x="252" y="624"/>
                    </a:lnTo>
                    <a:lnTo>
                      <a:pt x="256" y="528"/>
                    </a:lnTo>
                    <a:lnTo>
                      <a:pt x="264" y="428"/>
                    </a:lnTo>
                    <a:lnTo>
                      <a:pt x="268" y="376"/>
                    </a:lnTo>
                    <a:lnTo>
                      <a:pt x="276" y="364"/>
                    </a:lnTo>
                    <a:lnTo>
                      <a:pt x="280" y="360"/>
                    </a:lnTo>
                    <a:lnTo>
                      <a:pt x="288" y="392"/>
                    </a:lnTo>
                    <a:lnTo>
                      <a:pt x="292" y="464"/>
                    </a:lnTo>
                    <a:lnTo>
                      <a:pt x="300" y="500"/>
                    </a:lnTo>
                    <a:lnTo>
                      <a:pt x="304" y="512"/>
                    </a:lnTo>
                    <a:lnTo>
                      <a:pt x="312" y="508"/>
                    </a:lnTo>
                    <a:lnTo>
                      <a:pt x="316" y="448"/>
                    </a:lnTo>
                    <a:lnTo>
                      <a:pt x="324" y="344"/>
                    </a:lnTo>
                    <a:lnTo>
                      <a:pt x="328" y="272"/>
                    </a:lnTo>
                    <a:lnTo>
                      <a:pt x="336" y="256"/>
                    </a:lnTo>
                    <a:lnTo>
                      <a:pt x="340" y="308"/>
                    </a:lnTo>
                    <a:lnTo>
                      <a:pt x="348" y="412"/>
                    </a:lnTo>
                    <a:lnTo>
                      <a:pt x="352" y="496"/>
                    </a:lnTo>
                    <a:lnTo>
                      <a:pt x="360" y="520"/>
                    </a:lnTo>
                    <a:lnTo>
                      <a:pt x="364" y="464"/>
                    </a:lnTo>
                    <a:lnTo>
                      <a:pt x="372" y="372"/>
                    </a:lnTo>
                    <a:lnTo>
                      <a:pt x="376" y="340"/>
                    </a:lnTo>
                    <a:lnTo>
                      <a:pt x="384" y="316"/>
                    </a:lnTo>
                    <a:lnTo>
                      <a:pt x="388" y="252"/>
                    </a:lnTo>
                    <a:lnTo>
                      <a:pt x="396" y="180"/>
                    </a:lnTo>
                    <a:lnTo>
                      <a:pt x="400" y="108"/>
                    </a:lnTo>
                    <a:lnTo>
                      <a:pt x="408" y="132"/>
                    </a:lnTo>
                    <a:lnTo>
                      <a:pt x="412" y="256"/>
                    </a:lnTo>
                    <a:lnTo>
                      <a:pt x="420" y="392"/>
                    </a:lnTo>
                    <a:lnTo>
                      <a:pt x="424" y="500"/>
                    </a:lnTo>
                    <a:lnTo>
                      <a:pt x="432" y="572"/>
                    </a:lnTo>
                    <a:lnTo>
                      <a:pt x="436" y="580"/>
                    </a:lnTo>
                    <a:lnTo>
                      <a:pt x="444" y="524"/>
                    </a:lnTo>
                    <a:lnTo>
                      <a:pt x="448" y="476"/>
                    </a:lnTo>
                    <a:lnTo>
                      <a:pt x="452" y="436"/>
                    </a:lnTo>
                    <a:lnTo>
                      <a:pt x="460" y="372"/>
                    </a:lnTo>
                    <a:lnTo>
                      <a:pt x="464" y="396"/>
                    </a:lnTo>
                    <a:lnTo>
                      <a:pt x="472" y="480"/>
                    </a:lnTo>
                    <a:lnTo>
                      <a:pt x="476" y="536"/>
                    </a:lnTo>
                    <a:lnTo>
                      <a:pt x="484" y="588"/>
                    </a:lnTo>
                    <a:lnTo>
                      <a:pt x="488" y="696"/>
                    </a:lnTo>
                    <a:lnTo>
                      <a:pt x="496" y="784"/>
                    </a:lnTo>
                    <a:lnTo>
                      <a:pt x="500" y="788"/>
                    </a:lnTo>
                    <a:lnTo>
                      <a:pt x="508" y="676"/>
                    </a:lnTo>
                    <a:lnTo>
                      <a:pt x="513" y="436"/>
                    </a:lnTo>
                    <a:lnTo>
                      <a:pt x="521" y="120"/>
                    </a:lnTo>
                    <a:lnTo>
                      <a:pt x="525" y="0"/>
                    </a:lnTo>
                    <a:lnTo>
                      <a:pt x="533" y="140"/>
                    </a:lnTo>
                    <a:lnTo>
                      <a:pt x="537" y="300"/>
                    </a:lnTo>
                    <a:lnTo>
                      <a:pt x="545" y="352"/>
                    </a:lnTo>
                    <a:lnTo>
                      <a:pt x="549" y="348"/>
                    </a:lnTo>
                    <a:lnTo>
                      <a:pt x="557" y="356"/>
                    </a:lnTo>
                    <a:lnTo>
                      <a:pt x="561" y="388"/>
                    </a:lnTo>
                    <a:lnTo>
                      <a:pt x="569" y="440"/>
                    </a:lnTo>
                    <a:lnTo>
                      <a:pt x="573" y="408"/>
                    </a:lnTo>
                    <a:lnTo>
                      <a:pt x="581" y="308"/>
                    </a:lnTo>
                    <a:lnTo>
                      <a:pt x="585" y="304"/>
                    </a:lnTo>
                    <a:lnTo>
                      <a:pt x="593" y="404"/>
                    </a:lnTo>
                    <a:lnTo>
                      <a:pt x="597" y="448"/>
                    </a:lnTo>
                    <a:lnTo>
                      <a:pt x="605" y="368"/>
                    </a:lnTo>
                    <a:lnTo>
                      <a:pt x="609" y="356"/>
                    </a:lnTo>
                    <a:lnTo>
                      <a:pt x="617" y="376"/>
                    </a:lnTo>
                    <a:lnTo>
                      <a:pt x="621" y="376"/>
                    </a:lnTo>
                    <a:lnTo>
                      <a:pt x="629" y="392"/>
                    </a:lnTo>
                    <a:lnTo>
                      <a:pt x="633" y="440"/>
                    </a:lnTo>
                    <a:lnTo>
                      <a:pt x="641" y="476"/>
                    </a:lnTo>
                    <a:lnTo>
                      <a:pt x="645" y="476"/>
                    </a:lnTo>
                    <a:lnTo>
                      <a:pt x="653" y="436"/>
                    </a:lnTo>
                    <a:lnTo>
                      <a:pt x="657" y="388"/>
                    </a:lnTo>
                    <a:lnTo>
                      <a:pt x="665" y="336"/>
                    </a:lnTo>
                    <a:lnTo>
                      <a:pt x="669" y="280"/>
                    </a:lnTo>
                    <a:lnTo>
                      <a:pt x="677" y="280"/>
                    </a:lnTo>
                    <a:lnTo>
                      <a:pt x="681" y="352"/>
                    </a:lnTo>
                    <a:lnTo>
                      <a:pt x="689" y="416"/>
                    </a:lnTo>
                    <a:lnTo>
                      <a:pt x="693" y="456"/>
                    </a:lnTo>
                    <a:lnTo>
                      <a:pt x="701" y="424"/>
                    </a:lnTo>
                    <a:lnTo>
                      <a:pt x="705" y="372"/>
                    </a:lnTo>
                    <a:lnTo>
                      <a:pt x="713" y="428"/>
                    </a:lnTo>
                    <a:lnTo>
                      <a:pt x="717" y="400"/>
                    </a:lnTo>
                    <a:lnTo>
                      <a:pt x="725" y="224"/>
                    </a:lnTo>
                    <a:lnTo>
                      <a:pt x="729" y="112"/>
                    </a:lnTo>
                    <a:lnTo>
                      <a:pt x="737" y="176"/>
                    </a:lnTo>
                    <a:lnTo>
                      <a:pt x="741" y="392"/>
                    </a:lnTo>
                    <a:lnTo>
                      <a:pt x="749" y="564"/>
                    </a:lnTo>
                    <a:lnTo>
                      <a:pt x="753" y="540"/>
                    </a:lnTo>
                    <a:lnTo>
                      <a:pt x="761" y="428"/>
                    </a:lnTo>
                  </a:path>
                </a:pathLst>
              </a:custGeom>
              <a:noFill/>
              <a:ln w="0">
                <a:solidFill>
                  <a:srgbClr val="00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47" name="Freeform 121"/>
              <p:cNvSpPr>
                <a:spLocks/>
              </p:cNvSpPr>
              <p:nvPr/>
            </p:nvSpPr>
            <p:spPr bwMode="auto">
              <a:xfrm>
                <a:off x="4905376" y="1003300"/>
                <a:ext cx="1208088" cy="1123950"/>
              </a:xfrm>
              <a:custGeom>
                <a:avLst/>
                <a:gdLst>
                  <a:gd name="T0" fmla="*/ 12 w 761"/>
                  <a:gd name="T1" fmla="*/ 108 h 708"/>
                  <a:gd name="T2" fmla="*/ 28 w 761"/>
                  <a:gd name="T3" fmla="*/ 124 h 708"/>
                  <a:gd name="T4" fmla="*/ 48 w 761"/>
                  <a:gd name="T5" fmla="*/ 436 h 708"/>
                  <a:gd name="T6" fmla="*/ 64 w 761"/>
                  <a:gd name="T7" fmla="*/ 80 h 708"/>
                  <a:gd name="T8" fmla="*/ 84 w 761"/>
                  <a:gd name="T9" fmla="*/ 312 h 708"/>
                  <a:gd name="T10" fmla="*/ 100 w 761"/>
                  <a:gd name="T11" fmla="*/ 364 h 708"/>
                  <a:gd name="T12" fmla="*/ 120 w 761"/>
                  <a:gd name="T13" fmla="*/ 580 h 708"/>
                  <a:gd name="T14" fmla="*/ 136 w 761"/>
                  <a:gd name="T15" fmla="*/ 108 h 708"/>
                  <a:gd name="T16" fmla="*/ 156 w 761"/>
                  <a:gd name="T17" fmla="*/ 120 h 708"/>
                  <a:gd name="T18" fmla="*/ 172 w 761"/>
                  <a:gd name="T19" fmla="*/ 384 h 708"/>
                  <a:gd name="T20" fmla="*/ 192 w 761"/>
                  <a:gd name="T21" fmla="*/ 352 h 708"/>
                  <a:gd name="T22" fmla="*/ 208 w 761"/>
                  <a:gd name="T23" fmla="*/ 276 h 708"/>
                  <a:gd name="T24" fmla="*/ 228 w 761"/>
                  <a:gd name="T25" fmla="*/ 544 h 708"/>
                  <a:gd name="T26" fmla="*/ 244 w 761"/>
                  <a:gd name="T27" fmla="*/ 400 h 708"/>
                  <a:gd name="T28" fmla="*/ 264 w 761"/>
                  <a:gd name="T29" fmla="*/ 640 h 708"/>
                  <a:gd name="T30" fmla="*/ 280 w 761"/>
                  <a:gd name="T31" fmla="*/ 432 h 708"/>
                  <a:gd name="T32" fmla="*/ 300 w 761"/>
                  <a:gd name="T33" fmla="*/ 480 h 708"/>
                  <a:gd name="T34" fmla="*/ 316 w 761"/>
                  <a:gd name="T35" fmla="*/ 400 h 708"/>
                  <a:gd name="T36" fmla="*/ 336 w 761"/>
                  <a:gd name="T37" fmla="*/ 388 h 708"/>
                  <a:gd name="T38" fmla="*/ 352 w 761"/>
                  <a:gd name="T39" fmla="*/ 152 h 708"/>
                  <a:gd name="T40" fmla="*/ 372 w 761"/>
                  <a:gd name="T41" fmla="*/ 224 h 708"/>
                  <a:gd name="T42" fmla="*/ 388 w 761"/>
                  <a:gd name="T43" fmla="*/ 300 h 708"/>
                  <a:gd name="T44" fmla="*/ 408 w 761"/>
                  <a:gd name="T45" fmla="*/ 280 h 708"/>
                  <a:gd name="T46" fmla="*/ 424 w 761"/>
                  <a:gd name="T47" fmla="*/ 160 h 708"/>
                  <a:gd name="T48" fmla="*/ 444 w 761"/>
                  <a:gd name="T49" fmla="*/ 632 h 708"/>
                  <a:gd name="T50" fmla="*/ 460 w 761"/>
                  <a:gd name="T51" fmla="*/ 516 h 708"/>
                  <a:gd name="T52" fmla="*/ 476 w 761"/>
                  <a:gd name="T53" fmla="*/ 668 h 708"/>
                  <a:gd name="T54" fmla="*/ 496 w 761"/>
                  <a:gd name="T55" fmla="*/ 556 h 708"/>
                  <a:gd name="T56" fmla="*/ 513 w 761"/>
                  <a:gd name="T57" fmla="*/ 604 h 708"/>
                  <a:gd name="T58" fmla="*/ 533 w 761"/>
                  <a:gd name="T59" fmla="*/ 104 h 708"/>
                  <a:gd name="T60" fmla="*/ 549 w 761"/>
                  <a:gd name="T61" fmla="*/ 244 h 708"/>
                  <a:gd name="T62" fmla="*/ 569 w 761"/>
                  <a:gd name="T63" fmla="*/ 192 h 708"/>
                  <a:gd name="T64" fmla="*/ 585 w 761"/>
                  <a:gd name="T65" fmla="*/ 320 h 708"/>
                  <a:gd name="T66" fmla="*/ 605 w 761"/>
                  <a:gd name="T67" fmla="*/ 204 h 708"/>
                  <a:gd name="T68" fmla="*/ 621 w 761"/>
                  <a:gd name="T69" fmla="*/ 544 h 708"/>
                  <a:gd name="T70" fmla="*/ 641 w 761"/>
                  <a:gd name="T71" fmla="*/ 512 h 708"/>
                  <a:gd name="T72" fmla="*/ 657 w 761"/>
                  <a:gd name="T73" fmla="*/ 636 h 708"/>
                  <a:gd name="T74" fmla="*/ 677 w 761"/>
                  <a:gd name="T75" fmla="*/ 348 h 708"/>
                  <a:gd name="T76" fmla="*/ 693 w 761"/>
                  <a:gd name="T77" fmla="*/ 316 h 708"/>
                  <a:gd name="T78" fmla="*/ 713 w 761"/>
                  <a:gd name="T79" fmla="*/ 444 h 708"/>
                  <a:gd name="T80" fmla="*/ 729 w 761"/>
                  <a:gd name="T81" fmla="*/ 536 h 708"/>
                  <a:gd name="T82" fmla="*/ 749 w 761"/>
                  <a:gd name="T83" fmla="*/ 30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1" h="708">
                    <a:moveTo>
                      <a:pt x="0" y="296"/>
                    </a:moveTo>
                    <a:lnTo>
                      <a:pt x="4" y="208"/>
                    </a:lnTo>
                    <a:lnTo>
                      <a:pt x="12" y="108"/>
                    </a:lnTo>
                    <a:lnTo>
                      <a:pt x="16" y="92"/>
                    </a:lnTo>
                    <a:lnTo>
                      <a:pt x="24" y="108"/>
                    </a:lnTo>
                    <a:lnTo>
                      <a:pt x="28" y="124"/>
                    </a:lnTo>
                    <a:lnTo>
                      <a:pt x="36" y="152"/>
                    </a:lnTo>
                    <a:lnTo>
                      <a:pt x="40" y="308"/>
                    </a:lnTo>
                    <a:lnTo>
                      <a:pt x="48" y="436"/>
                    </a:lnTo>
                    <a:lnTo>
                      <a:pt x="52" y="364"/>
                    </a:lnTo>
                    <a:lnTo>
                      <a:pt x="60" y="220"/>
                    </a:lnTo>
                    <a:lnTo>
                      <a:pt x="64" y="80"/>
                    </a:lnTo>
                    <a:lnTo>
                      <a:pt x="72" y="0"/>
                    </a:lnTo>
                    <a:lnTo>
                      <a:pt x="76" y="124"/>
                    </a:lnTo>
                    <a:lnTo>
                      <a:pt x="84" y="312"/>
                    </a:lnTo>
                    <a:lnTo>
                      <a:pt x="88" y="428"/>
                    </a:lnTo>
                    <a:lnTo>
                      <a:pt x="96" y="368"/>
                    </a:lnTo>
                    <a:lnTo>
                      <a:pt x="100" y="364"/>
                    </a:lnTo>
                    <a:lnTo>
                      <a:pt x="108" y="448"/>
                    </a:lnTo>
                    <a:lnTo>
                      <a:pt x="112" y="568"/>
                    </a:lnTo>
                    <a:lnTo>
                      <a:pt x="120" y="580"/>
                    </a:lnTo>
                    <a:lnTo>
                      <a:pt x="124" y="440"/>
                    </a:lnTo>
                    <a:lnTo>
                      <a:pt x="132" y="220"/>
                    </a:lnTo>
                    <a:lnTo>
                      <a:pt x="136" y="108"/>
                    </a:lnTo>
                    <a:lnTo>
                      <a:pt x="144" y="48"/>
                    </a:lnTo>
                    <a:lnTo>
                      <a:pt x="148" y="60"/>
                    </a:lnTo>
                    <a:lnTo>
                      <a:pt x="156" y="120"/>
                    </a:lnTo>
                    <a:lnTo>
                      <a:pt x="160" y="208"/>
                    </a:lnTo>
                    <a:lnTo>
                      <a:pt x="168" y="320"/>
                    </a:lnTo>
                    <a:lnTo>
                      <a:pt x="172" y="384"/>
                    </a:lnTo>
                    <a:lnTo>
                      <a:pt x="180" y="440"/>
                    </a:lnTo>
                    <a:lnTo>
                      <a:pt x="184" y="424"/>
                    </a:lnTo>
                    <a:lnTo>
                      <a:pt x="192" y="352"/>
                    </a:lnTo>
                    <a:lnTo>
                      <a:pt x="196" y="300"/>
                    </a:lnTo>
                    <a:lnTo>
                      <a:pt x="204" y="280"/>
                    </a:lnTo>
                    <a:lnTo>
                      <a:pt x="208" y="276"/>
                    </a:lnTo>
                    <a:lnTo>
                      <a:pt x="216" y="320"/>
                    </a:lnTo>
                    <a:lnTo>
                      <a:pt x="220" y="432"/>
                    </a:lnTo>
                    <a:lnTo>
                      <a:pt x="228" y="544"/>
                    </a:lnTo>
                    <a:lnTo>
                      <a:pt x="232" y="568"/>
                    </a:lnTo>
                    <a:lnTo>
                      <a:pt x="240" y="500"/>
                    </a:lnTo>
                    <a:lnTo>
                      <a:pt x="244" y="400"/>
                    </a:lnTo>
                    <a:lnTo>
                      <a:pt x="252" y="408"/>
                    </a:lnTo>
                    <a:lnTo>
                      <a:pt x="256" y="504"/>
                    </a:lnTo>
                    <a:lnTo>
                      <a:pt x="264" y="640"/>
                    </a:lnTo>
                    <a:lnTo>
                      <a:pt x="268" y="708"/>
                    </a:lnTo>
                    <a:lnTo>
                      <a:pt x="276" y="636"/>
                    </a:lnTo>
                    <a:lnTo>
                      <a:pt x="280" y="432"/>
                    </a:lnTo>
                    <a:lnTo>
                      <a:pt x="288" y="272"/>
                    </a:lnTo>
                    <a:lnTo>
                      <a:pt x="292" y="324"/>
                    </a:lnTo>
                    <a:lnTo>
                      <a:pt x="300" y="480"/>
                    </a:lnTo>
                    <a:lnTo>
                      <a:pt x="304" y="524"/>
                    </a:lnTo>
                    <a:lnTo>
                      <a:pt x="312" y="456"/>
                    </a:lnTo>
                    <a:lnTo>
                      <a:pt x="316" y="400"/>
                    </a:lnTo>
                    <a:lnTo>
                      <a:pt x="324" y="436"/>
                    </a:lnTo>
                    <a:lnTo>
                      <a:pt x="328" y="468"/>
                    </a:lnTo>
                    <a:lnTo>
                      <a:pt x="336" y="388"/>
                    </a:lnTo>
                    <a:lnTo>
                      <a:pt x="340" y="272"/>
                    </a:lnTo>
                    <a:lnTo>
                      <a:pt x="348" y="168"/>
                    </a:lnTo>
                    <a:lnTo>
                      <a:pt x="352" y="152"/>
                    </a:lnTo>
                    <a:lnTo>
                      <a:pt x="360" y="216"/>
                    </a:lnTo>
                    <a:lnTo>
                      <a:pt x="364" y="268"/>
                    </a:lnTo>
                    <a:lnTo>
                      <a:pt x="372" y="224"/>
                    </a:lnTo>
                    <a:lnTo>
                      <a:pt x="376" y="196"/>
                    </a:lnTo>
                    <a:lnTo>
                      <a:pt x="384" y="224"/>
                    </a:lnTo>
                    <a:lnTo>
                      <a:pt x="388" y="300"/>
                    </a:lnTo>
                    <a:lnTo>
                      <a:pt x="396" y="372"/>
                    </a:lnTo>
                    <a:lnTo>
                      <a:pt x="400" y="344"/>
                    </a:lnTo>
                    <a:lnTo>
                      <a:pt x="408" y="280"/>
                    </a:lnTo>
                    <a:lnTo>
                      <a:pt x="412" y="240"/>
                    </a:lnTo>
                    <a:lnTo>
                      <a:pt x="420" y="176"/>
                    </a:lnTo>
                    <a:lnTo>
                      <a:pt x="424" y="160"/>
                    </a:lnTo>
                    <a:lnTo>
                      <a:pt x="432" y="304"/>
                    </a:lnTo>
                    <a:lnTo>
                      <a:pt x="436" y="508"/>
                    </a:lnTo>
                    <a:lnTo>
                      <a:pt x="444" y="632"/>
                    </a:lnTo>
                    <a:lnTo>
                      <a:pt x="448" y="620"/>
                    </a:lnTo>
                    <a:lnTo>
                      <a:pt x="452" y="544"/>
                    </a:lnTo>
                    <a:lnTo>
                      <a:pt x="460" y="516"/>
                    </a:lnTo>
                    <a:lnTo>
                      <a:pt x="464" y="548"/>
                    </a:lnTo>
                    <a:lnTo>
                      <a:pt x="472" y="624"/>
                    </a:lnTo>
                    <a:lnTo>
                      <a:pt x="476" y="668"/>
                    </a:lnTo>
                    <a:lnTo>
                      <a:pt x="484" y="568"/>
                    </a:lnTo>
                    <a:lnTo>
                      <a:pt x="488" y="508"/>
                    </a:lnTo>
                    <a:lnTo>
                      <a:pt x="496" y="556"/>
                    </a:lnTo>
                    <a:lnTo>
                      <a:pt x="500" y="624"/>
                    </a:lnTo>
                    <a:lnTo>
                      <a:pt x="508" y="652"/>
                    </a:lnTo>
                    <a:lnTo>
                      <a:pt x="513" y="604"/>
                    </a:lnTo>
                    <a:lnTo>
                      <a:pt x="521" y="428"/>
                    </a:lnTo>
                    <a:lnTo>
                      <a:pt x="525" y="172"/>
                    </a:lnTo>
                    <a:lnTo>
                      <a:pt x="533" y="104"/>
                    </a:lnTo>
                    <a:lnTo>
                      <a:pt x="537" y="220"/>
                    </a:lnTo>
                    <a:lnTo>
                      <a:pt x="545" y="292"/>
                    </a:lnTo>
                    <a:lnTo>
                      <a:pt x="549" y="244"/>
                    </a:lnTo>
                    <a:lnTo>
                      <a:pt x="557" y="212"/>
                    </a:lnTo>
                    <a:lnTo>
                      <a:pt x="561" y="184"/>
                    </a:lnTo>
                    <a:lnTo>
                      <a:pt x="569" y="192"/>
                    </a:lnTo>
                    <a:lnTo>
                      <a:pt x="573" y="260"/>
                    </a:lnTo>
                    <a:lnTo>
                      <a:pt x="581" y="332"/>
                    </a:lnTo>
                    <a:lnTo>
                      <a:pt x="585" y="320"/>
                    </a:lnTo>
                    <a:lnTo>
                      <a:pt x="593" y="296"/>
                    </a:lnTo>
                    <a:lnTo>
                      <a:pt x="597" y="232"/>
                    </a:lnTo>
                    <a:lnTo>
                      <a:pt x="605" y="204"/>
                    </a:lnTo>
                    <a:lnTo>
                      <a:pt x="609" y="304"/>
                    </a:lnTo>
                    <a:lnTo>
                      <a:pt x="617" y="444"/>
                    </a:lnTo>
                    <a:lnTo>
                      <a:pt x="621" y="544"/>
                    </a:lnTo>
                    <a:lnTo>
                      <a:pt x="629" y="548"/>
                    </a:lnTo>
                    <a:lnTo>
                      <a:pt x="633" y="536"/>
                    </a:lnTo>
                    <a:lnTo>
                      <a:pt x="641" y="512"/>
                    </a:lnTo>
                    <a:lnTo>
                      <a:pt x="645" y="540"/>
                    </a:lnTo>
                    <a:lnTo>
                      <a:pt x="653" y="656"/>
                    </a:lnTo>
                    <a:lnTo>
                      <a:pt x="657" y="636"/>
                    </a:lnTo>
                    <a:lnTo>
                      <a:pt x="665" y="508"/>
                    </a:lnTo>
                    <a:lnTo>
                      <a:pt x="669" y="384"/>
                    </a:lnTo>
                    <a:lnTo>
                      <a:pt x="677" y="348"/>
                    </a:lnTo>
                    <a:lnTo>
                      <a:pt x="681" y="356"/>
                    </a:lnTo>
                    <a:lnTo>
                      <a:pt x="689" y="352"/>
                    </a:lnTo>
                    <a:lnTo>
                      <a:pt x="693" y="316"/>
                    </a:lnTo>
                    <a:lnTo>
                      <a:pt x="701" y="316"/>
                    </a:lnTo>
                    <a:lnTo>
                      <a:pt x="705" y="344"/>
                    </a:lnTo>
                    <a:lnTo>
                      <a:pt x="713" y="444"/>
                    </a:lnTo>
                    <a:lnTo>
                      <a:pt x="717" y="600"/>
                    </a:lnTo>
                    <a:lnTo>
                      <a:pt x="725" y="624"/>
                    </a:lnTo>
                    <a:lnTo>
                      <a:pt x="729" y="536"/>
                    </a:lnTo>
                    <a:lnTo>
                      <a:pt x="737" y="408"/>
                    </a:lnTo>
                    <a:lnTo>
                      <a:pt x="741" y="336"/>
                    </a:lnTo>
                    <a:lnTo>
                      <a:pt x="749" y="300"/>
                    </a:lnTo>
                    <a:lnTo>
                      <a:pt x="753" y="272"/>
                    </a:lnTo>
                    <a:lnTo>
                      <a:pt x="761" y="228"/>
                    </a:lnTo>
                  </a:path>
                </a:pathLst>
              </a:custGeom>
              <a:noFill/>
              <a:ln w="0">
                <a:solidFill>
                  <a:srgbClr val="00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48" name="Freeform 122"/>
              <p:cNvSpPr>
                <a:spLocks/>
              </p:cNvSpPr>
              <p:nvPr/>
            </p:nvSpPr>
            <p:spPr bwMode="auto">
              <a:xfrm>
                <a:off x="4905376" y="908050"/>
                <a:ext cx="1208088" cy="996950"/>
              </a:xfrm>
              <a:custGeom>
                <a:avLst/>
                <a:gdLst>
                  <a:gd name="T0" fmla="*/ 12 w 761"/>
                  <a:gd name="T1" fmla="*/ 320 h 628"/>
                  <a:gd name="T2" fmla="*/ 28 w 761"/>
                  <a:gd name="T3" fmla="*/ 480 h 628"/>
                  <a:gd name="T4" fmla="*/ 48 w 761"/>
                  <a:gd name="T5" fmla="*/ 492 h 628"/>
                  <a:gd name="T6" fmla="*/ 64 w 761"/>
                  <a:gd name="T7" fmla="*/ 356 h 628"/>
                  <a:gd name="T8" fmla="*/ 84 w 761"/>
                  <a:gd name="T9" fmla="*/ 252 h 628"/>
                  <a:gd name="T10" fmla="*/ 100 w 761"/>
                  <a:gd name="T11" fmla="*/ 432 h 628"/>
                  <a:gd name="T12" fmla="*/ 120 w 761"/>
                  <a:gd name="T13" fmla="*/ 280 h 628"/>
                  <a:gd name="T14" fmla="*/ 136 w 761"/>
                  <a:gd name="T15" fmla="*/ 560 h 628"/>
                  <a:gd name="T16" fmla="*/ 156 w 761"/>
                  <a:gd name="T17" fmla="*/ 436 h 628"/>
                  <a:gd name="T18" fmla="*/ 172 w 761"/>
                  <a:gd name="T19" fmla="*/ 260 h 628"/>
                  <a:gd name="T20" fmla="*/ 192 w 761"/>
                  <a:gd name="T21" fmla="*/ 484 h 628"/>
                  <a:gd name="T22" fmla="*/ 208 w 761"/>
                  <a:gd name="T23" fmla="*/ 524 h 628"/>
                  <a:gd name="T24" fmla="*/ 228 w 761"/>
                  <a:gd name="T25" fmla="*/ 428 h 628"/>
                  <a:gd name="T26" fmla="*/ 244 w 761"/>
                  <a:gd name="T27" fmla="*/ 604 h 628"/>
                  <a:gd name="T28" fmla="*/ 264 w 761"/>
                  <a:gd name="T29" fmla="*/ 324 h 628"/>
                  <a:gd name="T30" fmla="*/ 280 w 761"/>
                  <a:gd name="T31" fmla="*/ 340 h 628"/>
                  <a:gd name="T32" fmla="*/ 300 w 761"/>
                  <a:gd name="T33" fmla="*/ 292 h 628"/>
                  <a:gd name="T34" fmla="*/ 316 w 761"/>
                  <a:gd name="T35" fmla="*/ 436 h 628"/>
                  <a:gd name="T36" fmla="*/ 336 w 761"/>
                  <a:gd name="T37" fmla="*/ 380 h 628"/>
                  <a:gd name="T38" fmla="*/ 352 w 761"/>
                  <a:gd name="T39" fmla="*/ 452 h 628"/>
                  <a:gd name="T40" fmla="*/ 372 w 761"/>
                  <a:gd name="T41" fmla="*/ 348 h 628"/>
                  <a:gd name="T42" fmla="*/ 388 w 761"/>
                  <a:gd name="T43" fmla="*/ 44 h 628"/>
                  <a:gd name="T44" fmla="*/ 408 w 761"/>
                  <a:gd name="T45" fmla="*/ 472 h 628"/>
                  <a:gd name="T46" fmla="*/ 424 w 761"/>
                  <a:gd name="T47" fmla="*/ 312 h 628"/>
                  <a:gd name="T48" fmla="*/ 444 w 761"/>
                  <a:gd name="T49" fmla="*/ 468 h 628"/>
                  <a:gd name="T50" fmla="*/ 460 w 761"/>
                  <a:gd name="T51" fmla="*/ 580 h 628"/>
                  <a:gd name="T52" fmla="*/ 476 w 761"/>
                  <a:gd name="T53" fmla="*/ 324 h 628"/>
                  <a:gd name="T54" fmla="*/ 496 w 761"/>
                  <a:gd name="T55" fmla="*/ 456 h 628"/>
                  <a:gd name="T56" fmla="*/ 513 w 761"/>
                  <a:gd name="T57" fmla="*/ 376 h 628"/>
                  <a:gd name="T58" fmla="*/ 533 w 761"/>
                  <a:gd name="T59" fmla="*/ 396 h 628"/>
                  <a:gd name="T60" fmla="*/ 549 w 761"/>
                  <a:gd name="T61" fmla="*/ 544 h 628"/>
                  <a:gd name="T62" fmla="*/ 569 w 761"/>
                  <a:gd name="T63" fmla="*/ 568 h 628"/>
                  <a:gd name="T64" fmla="*/ 585 w 761"/>
                  <a:gd name="T65" fmla="*/ 496 h 628"/>
                  <a:gd name="T66" fmla="*/ 605 w 761"/>
                  <a:gd name="T67" fmla="*/ 364 h 628"/>
                  <a:gd name="T68" fmla="*/ 621 w 761"/>
                  <a:gd name="T69" fmla="*/ 116 h 628"/>
                  <a:gd name="T70" fmla="*/ 641 w 761"/>
                  <a:gd name="T71" fmla="*/ 180 h 628"/>
                  <a:gd name="T72" fmla="*/ 657 w 761"/>
                  <a:gd name="T73" fmla="*/ 168 h 628"/>
                  <a:gd name="T74" fmla="*/ 677 w 761"/>
                  <a:gd name="T75" fmla="*/ 80 h 628"/>
                  <a:gd name="T76" fmla="*/ 693 w 761"/>
                  <a:gd name="T77" fmla="*/ 40 h 628"/>
                  <a:gd name="T78" fmla="*/ 713 w 761"/>
                  <a:gd name="T79" fmla="*/ 160 h 628"/>
                  <a:gd name="T80" fmla="*/ 729 w 761"/>
                  <a:gd name="T81" fmla="*/ 56 h 628"/>
                  <a:gd name="T82" fmla="*/ 749 w 761"/>
                  <a:gd name="T83" fmla="*/ 436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1" h="628">
                    <a:moveTo>
                      <a:pt x="0" y="360"/>
                    </a:moveTo>
                    <a:lnTo>
                      <a:pt x="4" y="328"/>
                    </a:lnTo>
                    <a:lnTo>
                      <a:pt x="12" y="320"/>
                    </a:lnTo>
                    <a:lnTo>
                      <a:pt x="16" y="368"/>
                    </a:lnTo>
                    <a:lnTo>
                      <a:pt x="24" y="408"/>
                    </a:lnTo>
                    <a:lnTo>
                      <a:pt x="28" y="480"/>
                    </a:lnTo>
                    <a:lnTo>
                      <a:pt x="36" y="520"/>
                    </a:lnTo>
                    <a:lnTo>
                      <a:pt x="40" y="504"/>
                    </a:lnTo>
                    <a:lnTo>
                      <a:pt x="48" y="492"/>
                    </a:lnTo>
                    <a:lnTo>
                      <a:pt x="52" y="452"/>
                    </a:lnTo>
                    <a:lnTo>
                      <a:pt x="60" y="388"/>
                    </a:lnTo>
                    <a:lnTo>
                      <a:pt x="64" y="356"/>
                    </a:lnTo>
                    <a:lnTo>
                      <a:pt x="72" y="300"/>
                    </a:lnTo>
                    <a:lnTo>
                      <a:pt x="76" y="220"/>
                    </a:lnTo>
                    <a:lnTo>
                      <a:pt x="84" y="252"/>
                    </a:lnTo>
                    <a:lnTo>
                      <a:pt x="88" y="376"/>
                    </a:lnTo>
                    <a:lnTo>
                      <a:pt x="96" y="452"/>
                    </a:lnTo>
                    <a:lnTo>
                      <a:pt x="100" y="432"/>
                    </a:lnTo>
                    <a:lnTo>
                      <a:pt x="108" y="336"/>
                    </a:lnTo>
                    <a:lnTo>
                      <a:pt x="112" y="240"/>
                    </a:lnTo>
                    <a:lnTo>
                      <a:pt x="120" y="280"/>
                    </a:lnTo>
                    <a:lnTo>
                      <a:pt x="124" y="400"/>
                    </a:lnTo>
                    <a:lnTo>
                      <a:pt x="132" y="480"/>
                    </a:lnTo>
                    <a:lnTo>
                      <a:pt x="136" y="560"/>
                    </a:lnTo>
                    <a:lnTo>
                      <a:pt x="144" y="624"/>
                    </a:lnTo>
                    <a:lnTo>
                      <a:pt x="148" y="536"/>
                    </a:lnTo>
                    <a:lnTo>
                      <a:pt x="156" y="436"/>
                    </a:lnTo>
                    <a:lnTo>
                      <a:pt x="160" y="408"/>
                    </a:lnTo>
                    <a:lnTo>
                      <a:pt x="168" y="332"/>
                    </a:lnTo>
                    <a:lnTo>
                      <a:pt x="172" y="260"/>
                    </a:lnTo>
                    <a:lnTo>
                      <a:pt x="180" y="296"/>
                    </a:lnTo>
                    <a:lnTo>
                      <a:pt x="184" y="416"/>
                    </a:lnTo>
                    <a:lnTo>
                      <a:pt x="192" y="484"/>
                    </a:lnTo>
                    <a:lnTo>
                      <a:pt x="196" y="528"/>
                    </a:lnTo>
                    <a:lnTo>
                      <a:pt x="204" y="584"/>
                    </a:lnTo>
                    <a:lnTo>
                      <a:pt x="208" y="524"/>
                    </a:lnTo>
                    <a:lnTo>
                      <a:pt x="216" y="392"/>
                    </a:lnTo>
                    <a:lnTo>
                      <a:pt x="220" y="364"/>
                    </a:lnTo>
                    <a:lnTo>
                      <a:pt x="228" y="428"/>
                    </a:lnTo>
                    <a:lnTo>
                      <a:pt x="232" y="544"/>
                    </a:lnTo>
                    <a:lnTo>
                      <a:pt x="240" y="628"/>
                    </a:lnTo>
                    <a:lnTo>
                      <a:pt x="244" y="604"/>
                    </a:lnTo>
                    <a:lnTo>
                      <a:pt x="252" y="468"/>
                    </a:lnTo>
                    <a:lnTo>
                      <a:pt x="256" y="336"/>
                    </a:lnTo>
                    <a:lnTo>
                      <a:pt x="264" y="324"/>
                    </a:lnTo>
                    <a:lnTo>
                      <a:pt x="268" y="324"/>
                    </a:lnTo>
                    <a:lnTo>
                      <a:pt x="276" y="348"/>
                    </a:lnTo>
                    <a:lnTo>
                      <a:pt x="280" y="340"/>
                    </a:lnTo>
                    <a:lnTo>
                      <a:pt x="288" y="268"/>
                    </a:lnTo>
                    <a:lnTo>
                      <a:pt x="292" y="196"/>
                    </a:lnTo>
                    <a:lnTo>
                      <a:pt x="300" y="292"/>
                    </a:lnTo>
                    <a:lnTo>
                      <a:pt x="304" y="472"/>
                    </a:lnTo>
                    <a:lnTo>
                      <a:pt x="312" y="552"/>
                    </a:lnTo>
                    <a:lnTo>
                      <a:pt x="316" y="436"/>
                    </a:lnTo>
                    <a:lnTo>
                      <a:pt x="324" y="364"/>
                    </a:lnTo>
                    <a:lnTo>
                      <a:pt x="328" y="376"/>
                    </a:lnTo>
                    <a:lnTo>
                      <a:pt x="336" y="380"/>
                    </a:lnTo>
                    <a:lnTo>
                      <a:pt x="340" y="352"/>
                    </a:lnTo>
                    <a:lnTo>
                      <a:pt x="348" y="372"/>
                    </a:lnTo>
                    <a:lnTo>
                      <a:pt x="352" y="452"/>
                    </a:lnTo>
                    <a:lnTo>
                      <a:pt x="360" y="536"/>
                    </a:lnTo>
                    <a:lnTo>
                      <a:pt x="364" y="504"/>
                    </a:lnTo>
                    <a:lnTo>
                      <a:pt x="372" y="348"/>
                    </a:lnTo>
                    <a:lnTo>
                      <a:pt x="376" y="180"/>
                    </a:lnTo>
                    <a:lnTo>
                      <a:pt x="384" y="68"/>
                    </a:lnTo>
                    <a:lnTo>
                      <a:pt x="388" y="44"/>
                    </a:lnTo>
                    <a:lnTo>
                      <a:pt x="396" y="160"/>
                    </a:lnTo>
                    <a:lnTo>
                      <a:pt x="400" y="340"/>
                    </a:lnTo>
                    <a:lnTo>
                      <a:pt x="408" y="472"/>
                    </a:lnTo>
                    <a:lnTo>
                      <a:pt x="412" y="456"/>
                    </a:lnTo>
                    <a:lnTo>
                      <a:pt x="420" y="364"/>
                    </a:lnTo>
                    <a:lnTo>
                      <a:pt x="424" y="312"/>
                    </a:lnTo>
                    <a:lnTo>
                      <a:pt x="432" y="376"/>
                    </a:lnTo>
                    <a:lnTo>
                      <a:pt x="436" y="464"/>
                    </a:lnTo>
                    <a:lnTo>
                      <a:pt x="444" y="468"/>
                    </a:lnTo>
                    <a:lnTo>
                      <a:pt x="448" y="472"/>
                    </a:lnTo>
                    <a:lnTo>
                      <a:pt x="452" y="524"/>
                    </a:lnTo>
                    <a:lnTo>
                      <a:pt x="460" y="580"/>
                    </a:lnTo>
                    <a:lnTo>
                      <a:pt x="464" y="560"/>
                    </a:lnTo>
                    <a:lnTo>
                      <a:pt x="472" y="416"/>
                    </a:lnTo>
                    <a:lnTo>
                      <a:pt x="476" y="324"/>
                    </a:lnTo>
                    <a:lnTo>
                      <a:pt x="484" y="360"/>
                    </a:lnTo>
                    <a:lnTo>
                      <a:pt x="488" y="392"/>
                    </a:lnTo>
                    <a:lnTo>
                      <a:pt x="496" y="456"/>
                    </a:lnTo>
                    <a:lnTo>
                      <a:pt x="500" y="452"/>
                    </a:lnTo>
                    <a:lnTo>
                      <a:pt x="508" y="408"/>
                    </a:lnTo>
                    <a:lnTo>
                      <a:pt x="513" y="376"/>
                    </a:lnTo>
                    <a:lnTo>
                      <a:pt x="521" y="388"/>
                    </a:lnTo>
                    <a:lnTo>
                      <a:pt x="525" y="404"/>
                    </a:lnTo>
                    <a:lnTo>
                      <a:pt x="533" y="396"/>
                    </a:lnTo>
                    <a:lnTo>
                      <a:pt x="537" y="400"/>
                    </a:lnTo>
                    <a:lnTo>
                      <a:pt x="545" y="460"/>
                    </a:lnTo>
                    <a:lnTo>
                      <a:pt x="549" y="544"/>
                    </a:lnTo>
                    <a:lnTo>
                      <a:pt x="557" y="600"/>
                    </a:lnTo>
                    <a:lnTo>
                      <a:pt x="561" y="588"/>
                    </a:lnTo>
                    <a:lnTo>
                      <a:pt x="569" y="568"/>
                    </a:lnTo>
                    <a:lnTo>
                      <a:pt x="573" y="532"/>
                    </a:lnTo>
                    <a:lnTo>
                      <a:pt x="581" y="508"/>
                    </a:lnTo>
                    <a:lnTo>
                      <a:pt x="585" y="496"/>
                    </a:lnTo>
                    <a:lnTo>
                      <a:pt x="593" y="488"/>
                    </a:lnTo>
                    <a:lnTo>
                      <a:pt x="597" y="448"/>
                    </a:lnTo>
                    <a:lnTo>
                      <a:pt x="605" y="364"/>
                    </a:lnTo>
                    <a:lnTo>
                      <a:pt x="609" y="316"/>
                    </a:lnTo>
                    <a:lnTo>
                      <a:pt x="617" y="228"/>
                    </a:lnTo>
                    <a:lnTo>
                      <a:pt x="621" y="116"/>
                    </a:lnTo>
                    <a:lnTo>
                      <a:pt x="629" y="88"/>
                    </a:lnTo>
                    <a:lnTo>
                      <a:pt x="633" y="100"/>
                    </a:lnTo>
                    <a:lnTo>
                      <a:pt x="641" y="180"/>
                    </a:lnTo>
                    <a:lnTo>
                      <a:pt x="645" y="224"/>
                    </a:lnTo>
                    <a:lnTo>
                      <a:pt x="653" y="176"/>
                    </a:lnTo>
                    <a:lnTo>
                      <a:pt x="657" y="168"/>
                    </a:lnTo>
                    <a:lnTo>
                      <a:pt x="665" y="184"/>
                    </a:lnTo>
                    <a:lnTo>
                      <a:pt x="669" y="172"/>
                    </a:lnTo>
                    <a:lnTo>
                      <a:pt x="677" y="80"/>
                    </a:lnTo>
                    <a:lnTo>
                      <a:pt x="681" y="12"/>
                    </a:lnTo>
                    <a:lnTo>
                      <a:pt x="689" y="0"/>
                    </a:lnTo>
                    <a:lnTo>
                      <a:pt x="693" y="40"/>
                    </a:lnTo>
                    <a:lnTo>
                      <a:pt x="701" y="168"/>
                    </a:lnTo>
                    <a:lnTo>
                      <a:pt x="705" y="224"/>
                    </a:lnTo>
                    <a:lnTo>
                      <a:pt x="713" y="160"/>
                    </a:lnTo>
                    <a:lnTo>
                      <a:pt x="717" y="76"/>
                    </a:lnTo>
                    <a:lnTo>
                      <a:pt x="725" y="52"/>
                    </a:lnTo>
                    <a:lnTo>
                      <a:pt x="729" y="56"/>
                    </a:lnTo>
                    <a:lnTo>
                      <a:pt x="737" y="148"/>
                    </a:lnTo>
                    <a:lnTo>
                      <a:pt x="741" y="288"/>
                    </a:lnTo>
                    <a:lnTo>
                      <a:pt x="749" y="436"/>
                    </a:lnTo>
                    <a:lnTo>
                      <a:pt x="753" y="460"/>
                    </a:lnTo>
                    <a:lnTo>
                      <a:pt x="761" y="384"/>
                    </a:lnTo>
                  </a:path>
                </a:pathLst>
              </a:custGeom>
              <a:noFill/>
              <a:ln w="0">
                <a:solidFill>
                  <a:srgbClr val="00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49" name="Freeform 123"/>
              <p:cNvSpPr>
                <a:spLocks/>
              </p:cNvSpPr>
              <p:nvPr/>
            </p:nvSpPr>
            <p:spPr bwMode="auto">
              <a:xfrm>
                <a:off x="4905376" y="1301750"/>
                <a:ext cx="1208088" cy="393700"/>
              </a:xfrm>
              <a:custGeom>
                <a:avLst/>
                <a:gdLst>
                  <a:gd name="T0" fmla="*/ 12 w 761"/>
                  <a:gd name="T1" fmla="*/ 64 h 248"/>
                  <a:gd name="T2" fmla="*/ 28 w 761"/>
                  <a:gd name="T3" fmla="*/ 108 h 248"/>
                  <a:gd name="T4" fmla="*/ 48 w 761"/>
                  <a:gd name="T5" fmla="*/ 152 h 248"/>
                  <a:gd name="T6" fmla="*/ 64 w 761"/>
                  <a:gd name="T7" fmla="*/ 88 h 248"/>
                  <a:gd name="T8" fmla="*/ 84 w 761"/>
                  <a:gd name="T9" fmla="*/ 112 h 248"/>
                  <a:gd name="T10" fmla="*/ 100 w 761"/>
                  <a:gd name="T11" fmla="*/ 152 h 248"/>
                  <a:gd name="T12" fmla="*/ 120 w 761"/>
                  <a:gd name="T13" fmla="*/ 156 h 248"/>
                  <a:gd name="T14" fmla="*/ 136 w 761"/>
                  <a:gd name="T15" fmla="*/ 68 h 248"/>
                  <a:gd name="T16" fmla="*/ 156 w 761"/>
                  <a:gd name="T17" fmla="*/ 160 h 248"/>
                  <a:gd name="T18" fmla="*/ 172 w 761"/>
                  <a:gd name="T19" fmla="*/ 180 h 248"/>
                  <a:gd name="T20" fmla="*/ 192 w 761"/>
                  <a:gd name="T21" fmla="*/ 92 h 248"/>
                  <a:gd name="T22" fmla="*/ 208 w 761"/>
                  <a:gd name="T23" fmla="*/ 84 h 248"/>
                  <a:gd name="T24" fmla="*/ 228 w 761"/>
                  <a:gd name="T25" fmla="*/ 132 h 248"/>
                  <a:gd name="T26" fmla="*/ 244 w 761"/>
                  <a:gd name="T27" fmla="*/ 184 h 248"/>
                  <a:gd name="T28" fmla="*/ 264 w 761"/>
                  <a:gd name="T29" fmla="*/ 144 h 248"/>
                  <a:gd name="T30" fmla="*/ 280 w 761"/>
                  <a:gd name="T31" fmla="*/ 112 h 248"/>
                  <a:gd name="T32" fmla="*/ 300 w 761"/>
                  <a:gd name="T33" fmla="*/ 152 h 248"/>
                  <a:gd name="T34" fmla="*/ 316 w 761"/>
                  <a:gd name="T35" fmla="*/ 148 h 248"/>
                  <a:gd name="T36" fmla="*/ 336 w 761"/>
                  <a:gd name="T37" fmla="*/ 76 h 248"/>
                  <a:gd name="T38" fmla="*/ 352 w 761"/>
                  <a:gd name="T39" fmla="*/ 144 h 248"/>
                  <a:gd name="T40" fmla="*/ 372 w 761"/>
                  <a:gd name="T41" fmla="*/ 124 h 248"/>
                  <a:gd name="T42" fmla="*/ 388 w 761"/>
                  <a:gd name="T43" fmla="*/ 84 h 248"/>
                  <a:gd name="T44" fmla="*/ 408 w 761"/>
                  <a:gd name="T45" fmla="*/ 32 h 248"/>
                  <a:gd name="T46" fmla="*/ 424 w 761"/>
                  <a:gd name="T47" fmla="*/ 144 h 248"/>
                  <a:gd name="T48" fmla="*/ 444 w 761"/>
                  <a:gd name="T49" fmla="*/ 168 h 248"/>
                  <a:gd name="T50" fmla="*/ 460 w 761"/>
                  <a:gd name="T51" fmla="*/ 120 h 248"/>
                  <a:gd name="T52" fmla="*/ 476 w 761"/>
                  <a:gd name="T53" fmla="*/ 160 h 248"/>
                  <a:gd name="T54" fmla="*/ 496 w 761"/>
                  <a:gd name="T55" fmla="*/ 236 h 248"/>
                  <a:gd name="T56" fmla="*/ 513 w 761"/>
                  <a:gd name="T57" fmla="*/ 164 h 248"/>
                  <a:gd name="T58" fmla="*/ 533 w 761"/>
                  <a:gd name="T59" fmla="*/ 24 h 248"/>
                  <a:gd name="T60" fmla="*/ 549 w 761"/>
                  <a:gd name="T61" fmla="*/ 108 h 248"/>
                  <a:gd name="T62" fmla="*/ 569 w 761"/>
                  <a:gd name="T63" fmla="*/ 132 h 248"/>
                  <a:gd name="T64" fmla="*/ 585 w 761"/>
                  <a:gd name="T65" fmla="*/ 92 h 248"/>
                  <a:gd name="T66" fmla="*/ 605 w 761"/>
                  <a:gd name="T67" fmla="*/ 120 h 248"/>
                  <a:gd name="T68" fmla="*/ 621 w 761"/>
                  <a:gd name="T69" fmla="*/ 116 h 248"/>
                  <a:gd name="T70" fmla="*/ 641 w 761"/>
                  <a:gd name="T71" fmla="*/ 144 h 248"/>
                  <a:gd name="T72" fmla="*/ 657 w 761"/>
                  <a:gd name="T73" fmla="*/ 124 h 248"/>
                  <a:gd name="T74" fmla="*/ 677 w 761"/>
                  <a:gd name="T75" fmla="*/ 84 h 248"/>
                  <a:gd name="T76" fmla="*/ 693 w 761"/>
                  <a:gd name="T77" fmla="*/ 136 h 248"/>
                  <a:gd name="T78" fmla="*/ 713 w 761"/>
                  <a:gd name="T79" fmla="*/ 124 h 248"/>
                  <a:gd name="T80" fmla="*/ 729 w 761"/>
                  <a:gd name="T81" fmla="*/ 40 h 248"/>
                  <a:gd name="T82" fmla="*/ 749 w 761"/>
                  <a:gd name="T83" fmla="*/ 16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1" h="248">
                    <a:moveTo>
                      <a:pt x="0" y="112"/>
                    </a:moveTo>
                    <a:lnTo>
                      <a:pt x="4" y="80"/>
                    </a:lnTo>
                    <a:lnTo>
                      <a:pt x="12" y="64"/>
                    </a:lnTo>
                    <a:lnTo>
                      <a:pt x="16" y="76"/>
                    </a:lnTo>
                    <a:lnTo>
                      <a:pt x="24" y="92"/>
                    </a:lnTo>
                    <a:lnTo>
                      <a:pt x="28" y="108"/>
                    </a:lnTo>
                    <a:lnTo>
                      <a:pt x="36" y="132"/>
                    </a:lnTo>
                    <a:lnTo>
                      <a:pt x="40" y="164"/>
                    </a:lnTo>
                    <a:lnTo>
                      <a:pt x="48" y="152"/>
                    </a:lnTo>
                    <a:lnTo>
                      <a:pt x="52" y="108"/>
                    </a:lnTo>
                    <a:lnTo>
                      <a:pt x="60" y="92"/>
                    </a:lnTo>
                    <a:lnTo>
                      <a:pt x="64" y="88"/>
                    </a:lnTo>
                    <a:lnTo>
                      <a:pt x="72" y="104"/>
                    </a:lnTo>
                    <a:lnTo>
                      <a:pt x="76" y="120"/>
                    </a:lnTo>
                    <a:lnTo>
                      <a:pt x="84" y="112"/>
                    </a:lnTo>
                    <a:lnTo>
                      <a:pt x="88" y="112"/>
                    </a:lnTo>
                    <a:lnTo>
                      <a:pt x="96" y="120"/>
                    </a:lnTo>
                    <a:lnTo>
                      <a:pt x="100" y="152"/>
                    </a:lnTo>
                    <a:lnTo>
                      <a:pt x="108" y="176"/>
                    </a:lnTo>
                    <a:lnTo>
                      <a:pt x="112" y="188"/>
                    </a:lnTo>
                    <a:lnTo>
                      <a:pt x="120" y="156"/>
                    </a:lnTo>
                    <a:lnTo>
                      <a:pt x="124" y="100"/>
                    </a:lnTo>
                    <a:lnTo>
                      <a:pt x="132" y="60"/>
                    </a:lnTo>
                    <a:lnTo>
                      <a:pt x="136" y="68"/>
                    </a:lnTo>
                    <a:lnTo>
                      <a:pt x="144" y="92"/>
                    </a:lnTo>
                    <a:lnTo>
                      <a:pt x="148" y="120"/>
                    </a:lnTo>
                    <a:lnTo>
                      <a:pt x="156" y="160"/>
                    </a:lnTo>
                    <a:lnTo>
                      <a:pt x="160" y="212"/>
                    </a:lnTo>
                    <a:lnTo>
                      <a:pt x="168" y="220"/>
                    </a:lnTo>
                    <a:lnTo>
                      <a:pt x="172" y="180"/>
                    </a:lnTo>
                    <a:lnTo>
                      <a:pt x="180" y="136"/>
                    </a:lnTo>
                    <a:lnTo>
                      <a:pt x="184" y="112"/>
                    </a:lnTo>
                    <a:lnTo>
                      <a:pt x="192" y="92"/>
                    </a:lnTo>
                    <a:lnTo>
                      <a:pt x="196" y="72"/>
                    </a:lnTo>
                    <a:lnTo>
                      <a:pt x="204" y="64"/>
                    </a:lnTo>
                    <a:lnTo>
                      <a:pt x="208" y="84"/>
                    </a:lnTo>
                    <a:lnTo>
                      <a:pt x="216" y="116"/>
                    </a:lnTo>
                    <a:lnTo>
                      <a:pt x="220" y="136"/>
                    </a:lnTo>
                    <a:lnTo>
                      <a:pt x="228" y="132"/>
                    </a:lnTo>
                    <a:lnTo>
                      <a:pt x="232" y="144"/>
                    </a:lnTo>
                    <a:lnTo>
                      <a:pt x="240" y="164"/>
                    </a:lnTo>
                    <a:lnTo>
                      <a:pt x="244" y="184"/>
                    </a:lnTo>
                    <a:lnTo>
                      <a:pt x="252" y="196"/>
                    </a:lnTo>
                    <a:lnTo>
                      <a:pt x="256" y="176"/>
                    </a:lnTo>
                    <a:lnTo>
                      <a:pt x="264" y="144"/>
                    </a:lnTo>
                    <a:lnTo>
                      <a:pt x="268" y="120"/>
                    </a:lnTo>
                    <a:lnTo>
                      <a:pt x="276" y="112"/>
                    </a:lnTo>
                    <a:lnTo>
                      <a:pt x="280" y="112"/>
                    </a:lnTo>
                    <a:lnTo>
                      <a:pt x="288" y="116"/>
                    </a:lnTo>
                    <a:lnTo>
                      <a:pt x="292" y="136"/>
                    </a:lnTo>
                    <a:lnTo>
                      <a:pt x="300" y="152"/>
                    </a:lnTo>
                    <a:lnTo>
                      <a:pt x="304" y="156"/>
                    </a:lnTo>
                    <a:lnTo>
                      <a:pt x="312" y="160"/>
                    </a:lnTo>
                    <a:lnTo>
                      <a:pt x="316" y="148"/>
                    </a:lnTo>
                    <a:lnTo>
                      <a:pt x="324" y="116"/>
                    </a:lnTo>
                    <a:lnTo>
                      <a:pt x="328" y="88"/>
                    </a:lnTo>
                    <a:lnTo>
                      <a:pt x="336" y="76"/>
                    </a:lnTo>
                    <a:lnTo>
                      <a:pt x="340" y="88"/>
                    </a:lnTo>
                    <a:lnTo>
                      <a:pt x="348" y="116"/>
                    </a:lnTo>
                    <a:lnTo>
                      <a:pt x="352" y="144"/>
                    </a:lnTo>
                    <a:lnTo>
                      <a:pt x="360" y="160"/>
                    </a:lnTo>
                    <a:lnTo>
                      <a:pt x="364" y="152"/>
                    </a:lnTo>
                    <a:lnTo>
                      <a:pt x="372" y="124"/>
                    </a:lnTo>
                    <a:lnTo>
                      <a:pt x="376" y="108"/>
                    </a:lnTo>
                    <a:lnTo>
                      <a:pt x="384" y="100"/>
                    </a:lnTo>
                    <a:lnTo>
                      <a:pt x="388" y="84"/>
                    </a:lnTo>
                    <a:lnTo>
                      <a:pt x="396" y="60"/>
                    </a:lnTo>
                    <a:lnTo>
                      <a:pt x="400" y="36"/>
                    </a:lnTo>
                    <a:lnTo>
                      <a:pt x="408" y="32"/>
                    </a:lnTo>
                    <a:lnTo>
                      <a:pt x="412" y="64"/>
                    </a:lnTo>
                    <a:lnTo>
                      <a:pt x="420" y="104"/>
                    </a:lnTo>
                    <a:lnTo>
                      <a:pt x="424" y="144"/>
                    </a:lnTo>
                    <a:lnTo>
                      <a:pt x="432" y="168"/>
                    </a:lnTo>
                    <a:lnTo>
                      <a:pt x="436" y="180"/>
                    </a:lnTo>
                    <a:lnTo>
                      <a:pt x="444" y="168"/>
                    </a:lnTo>
                    <a:lnTo>
                      <a:pt x="448" y="152"/>
                    </a:lnTo>
                    <a:lnTo>
                      <a:pt x="452" y="140"/>
                    </a:lnTo>
                    <a:lnTo>
                      <a:pt x="460" y="120"/>
                    </a:lnTo>
                    <a:lnTo>
                      <a:pt x="464" y="116"/>
                    </a:lnTo>
                    <a:lnTo>
                      <a:pt x="472" y="140"/>
                    </a:lnTo>
                    <a:lnTo>
                      <a:pt x="476" y="160"/>
                    </a:lnTo>
                    <a:lnTo>
                      <a:pt x="484" y="176"/>
                    </a:lnTo>
                    <a:lnTo>
                      <a:pt x="488" y="204"/>
                    </a:lnTo>
                    <a:lnTo>
                      <a:pt x="496" y="236"/>
                    </a:lnTo>
                    <a:lnTo>
                      <a:pt x="500" y="248"/>
                    </a:lnTo>
                    <a:lnTo>
                      <a:pt x="508" y="228"/>
                    </a:lnTo>
                    <a:lnTo>
                      <a:pt x="513" y="164"/>
                    </a:lnTo>
                    <a:lnTo>
                      <a:pt x="521" y="68"/>
                    </a:lnTo>
                    <a:lnTo>
                      <a:pt x="525" y="0"/>
                    </a:lnTo>
                    <a:lnTo>
                      <a:pt x="533" y="24"/>
                    </a:lnTo>
                    <a:lnTo>
                      <a:pt x="537" y="76"/>
                    </a:lnTo>
                    <a:lnTo>
                      <a:pt x="545" y="104"/>
                    </a:lnTo>
                    <a:lnTo>
                      <a:pt x="549" y="108"/>
                    </a:lnTo>
                    <a:lnTo>
                      <a:pt x="557" y="108"/>
                    </a:lnTo>
                    <a:lnTo>
                      <a:pt x="561" y="112"/>
                    </a:lnTo>
                    <a:lnTo>
                      <a:pt x="569" y="132"/>
                    </a:lnTo>
                    <a:lnTo>
                      <a:pt x="573" y="132"/>
                    </a:lnTo>
                    <a:lnTo>
                      <a:pt x="581" y="104"/>
                    </a:lnTo>
                    <a:lnTo>
                      <a:pt x="585" y="92"/>
                    </a:lnTo>
                    <a:lnTo>
                      <a:pt x="593" y="112"/>
                    </a:lnTo>
                    <a:lnTo>
                      <a:pt x="597" y="136"/>
                    </a:lnTo>
                    <a:lnTo>
                      <a:pt x="605" y="120"/>
                    </a:lnTo>
                    <a:lnTo>
                      <a:pt x="609" y="108"/>
                    </a:lnTo>
                    <a:lnTo>
                      <a:pt x="617" y="112"/>
                    </a:lnTo>
                    <a:lnTo>
                      <a:pt x="621" y="116"/>
                    </a:lnTo>
                    <a:lnTo>
                      <a:pt x="629" y="116"/>
                    </a:lnTo>
                    <a:lnTo>
                      <a:pt x="633" y="132"/>
                    </a:lnTo>
                    <a:lnTo>
                      <a:pt x="641" y="144"/>
                    </a:lnTo>
                    <a:lnTo>
                      <a:pt x="645" y="148"/>
                    </a:lnTo>
                    <a:lnTo>
                      <a:pt x="653" y="140"/>
                    </a:lnTo>
                    <a:lnTo>
                      <a:pt x="657" y="124"/>
                    </a:lnTo>
                    <a:lnTo>
                      <a:pt x="665" y="108"/>
                    </a:lnTo>
                    <a:lnTo>
                      <a:pt x="669" y="88"/>
                    </a:lnTo>
                    <a:lnTo>
                      <a:pt x="677" y="84"/>
                    </a:lnTo>
                    <a:lnTo>
                      <a:pt x="681" y="100"/>
                    </a:lnTo>
                    <a:lnTo>
                      <a:pt x="689" y="120"/>
                    </a:lnTo>
                    <a:lnTo>
                      <a:pt x="693" y="136"/>
                    </a:lnTo>
                    <a:lnTo>
                      <a:pt x="701" y="136"/>
                    </a:lnTo>
                    <a:lnTo>
                      <a:pt x="705" y="116"/>
                    </a:lnTo>
                    <a:lnTo>
                      <a:pt x="713" y="124"/>
                    </a:lnTo>
                    <a:lnTo>
                      <a:pt x="717" y="128"/>
                    </a:lnTo>
                    <a:lnTo>
                      <a:pt x="725" y="88"/>
                    </a:lnTo>
                    <a:lnTo>
                      <a:pt x="729" y="40"/>
                    </a:lnTo>
                    <a:lnTo>
                      <a:pt x="737" y="40"/>
                    </a:lnTo>
                    <a:lnTo>
                      <a:pt x="741" y="96"/>
                    </a:lnTo>
                    <a:lnTo>
                      <a:pt x="749" y="160"/>
                    </a:lnTo>
                    <a:lnTo>
                      <a:pt x="753" y="176"/>
                    </a:lnTo>
                    <a:lnTo>
                      <a:pt x="761" y="144"/>
                    </a:lnTo>
                  </a:path>
                </a:pathLst>
              </a:custGeom>
              <a:noFill/>
              <a:ln w="0">
                <a:solidFill>
                  <a:srgbClr val="00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50" name="Freeform 124"/>
              <p:cNvSpPr>
                <a:spLocks/>
              </p:cNvSpPr>
              <p:nvPr/>
            </p:nvSpPr>
            <p:spPr bwMode="auto">
              <a:xfrm>
                <a:off x="4905376" y="1346200"/>
                <a:ext cx="1208088" cy="342900"/>
              </a:xfrm>
              <a:custGeom>
                <a:avLst/>
                <a:gdLst>
                  <a:gd name="T0" fmla="*/ 12 w 761"/>
                  <a:gd name="T1" fmla="*/ 40 h 216"/>
                  <a:gd name="T2" fmla="*/ 28 w 761"/>
                  <a:gd name="T3" fmla="*/ 36 h 216"/>
                  <a:gd name="T4" fmla="*/ 48 w 761"/>
                  <a:gd name="T5" fmla="*/ 124 h 216"/>
                  <a:gd name="T6" fmla="*/ 64 w 761"/>
                  <a:gd name="T7" fmla="*/ 36 h 216"/>
                  <a:gd name="T8" fmla="*/ 84 w 761"/>
                  <a:gd name="T9" fmla="*/ 76 h 216"/>
                  <a:gd name="T10" fmla="*/ 100 w 761"/>
                  <a:gd name="T11" fmla="*/ 108 h 216"/>
                  <a:gd name="T12" fmla="*/ 120 w 761"/>
                  <a:gd name="T13" fmla="*/ 180 h 216"/>
                  <a:gd name="T14" fmla="*/ 136 w 761"/>
                  <a:gd name="T15" fmla="*/ 40 h 216"/>
                  <a:gd name="T16" fmla="*/ 156 w 761"/>
                  <a:gd name="T17" fmla="*/ 28 h 216"/>
                  <a:gd name="T18" fmla="*/ 172 w 761"/>
                  <a:gd name="T19" fmla="*/ 112 h 216"/>
                  <a:gd name="T20" fmla="*/ 192 w 761"/>
                  <a:gd name="T21" fmla="*/ 116 h 216"/>
                  <a:gd name="T22" fmla="*/ 208 w 761"/>
                  <a:gd name="T23" fmla="*/ 84 h 216"/>
                  <a:gd name="T24" fmla="*/ 228 w 761"/>
                  <a:gd name="T25" fmla="*/ 156 h 216"/>
                  <a:gd name="T26" fmla="*/ 244 w 761"/>
                  <a:gd name="T27" fmla="*/ 132 h 216"/>
                  <a:gd name="T28" fmla="*/ 264 w 761"/>
                  <a:gd name="T29" fmla="*/ 184 h 216"/>
                  <a:gd name="T30" fmla="*/ 280 w 761"/>
                  <a:gd name="T31" fmla="*/ 156 h 216"/>
                  <a:gd name="T32" fmla="*/ 300 w 761"/>
                  <a:gd name="T33" fmla="*/ 132 h 216"/>
                  <a:gd name="T34" fmla="*/ 316 w 761"/>
                  <a:gd name="T35" fmla="*/ 128 h 216"/>
                  <a:gd name="T36" fmla="*/ 336 w 761"/>
                  <a:gd name="T37" fmla="*/ 128 h 216"/>
                  <a:gd name="T38" fmla="*/ 352 w 761"/>
                  <a:gd name="T39" fmla="*/ 44 h 216"/>
                  <a:gd name="T40" fmla="*/ 372 w 761"/>
                  <a:gd name="T41" fmla="*/ 72 h 216"/>
                  <a:gd name="T42" fmla="*/ 388 w 761"/>
                  <a:gd name="T43" fmla="*/ 80 h 216"/>
                  <a:gd name="T44" fmla="*/ 408 w 761"/>
                  <a:gd name="T45" fmla="*/ 92 h 216"/>
                  <a:gd name="T46" fmla="*/ 424 w 761"/>
                  <a:gd name="T47" fmla="*/ 44 h 216"/>
                  <a:gd name="T48" fmla="*/ 444 w 761"/>
                  <a:gd name="T49" fmla="*/ 184 h 216"/>
                  <a:gd name="T50" fmla="*/ 460 w 761"/>
                  <a:gd name="T51" fmla="*/ 160 h 216"/>
                  <a:gd name="T52" fmla="*/ 476 w 761"/>
                  <a:gd name="T53" fmla="*/ 208 h 216"/>
                  <a:gd name="T54" fmla="*/ 496 w 761"/>
                  <a:gd name="T55" fmla="*/ 168 h 216"/>
                  <a:gd name="T56" fmla="*/ 513 w 761"/>
                  <a:gd name="T57" fmla="*/ 196 h 216"/>
                  <a:gd name="T58" fmla="*/ 533 w 761"/>
                  <a:gd name="T59" fmla="*/ 32 h 216"/>
                  <a:gd name="T60" fmla="*/ 549 w 761"/>
                  <a:gd name="T61" fmla="*/ 76 h 216"/>
                  <a:gd name="T62" fmla="*/ 569 w 761"/>
                  <a:gd name="T63" fmla="*/ 56 h 216"/>
                  <a:gd name="T64" fmla="*/ 585 w 761"/>
                  <a:gd name="T65" fmla="*/ 100 h 216"/>
                  <a:gd name="T66" fmla="*/ 605 w 761"/>
                  <a:gd name="T67" fmla="*/ 60 h 216"/>
                  <a:gd name="T68" fmla="*/ 621 w 761"/>
                  <a:gd name="T69" fmla="*/ 160 h 216"/>
                  <a:gd name="T70" fmla="*/ 641 w 761"/>
                  <a:gd name="T71" fmla="*/ 160 h 216"/>
                  <a:gd name="T72" fmla="*/ 657 w 761"/>
                  <a:gd name="T73" fmla="*/ 204 h 216"/>
                  <a:gd name="T74" fmla="*/ 677 w 761"/>
                  <a:gd name="T75" fmla="*/ 108 h 216"/>
                  <a:gd name="T76" fmla="*/ 693 w 761"/>
                  <a:gd name="T77" fmla="*/ 100 h 216"/>
                  <a:gd name="T78" fmla="*/ 713 w 761"/>
                  <a:gd name="T79" fmla="*/ 124 h 216"/>
                  <a:gd name="T80" fmla="*/ 729 w 761"/>
                  <a:gd name="T81" fmla="*/ 176 h 216"/>
                  <a:gd name="T82" fmla="*/ 749 w 761"/>
                  <a:gd name="T83" fmla="*/ 9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1" h="216">
                    <a:moveTo>
                      <a:pt x="0" y="92"/>
                    </a:moveTo>
                    <a:lnTo>
                      <a:pt x="4" y="72"/>
                    </a:lnTo>
                    <a:lnTo>
                      <a:pt x="12" y="40"/>
                    </a:lnTo>
                    <a:lnTo>
                      <a:pt x="16" y="24"/>
                    </a:lnTo>
                    <a:lnTo>
                      <a:pt x="24" y="28"/>
                    </a:lnTo>
                    <a:lnTo>
                      <a:pt x="28" y="36"/>
                    </a:lnTo>
                    <a:lnTo>
                      <a:pt x="36" y="36"/>
                    </a:lnTo>
                    <a:lnTo>
                      <a:pt x="40" y="76"/>
                    </a:lnTo>
                    <a:lnTo>
                      <a:pt x="48" y="124"/>
                    </a:lnTo>
                    <a:lnTo>
                      <a:pt x="52" y="124"/>
                    </a:lnTo>
                    <a:lnTo>
                      <a:pt x="60" y="80"/>
                    </a:lnTo>
                    <a:lnTo>
                      <a:pt x="64" y="36"/>
                    </a:lnTo>
                    <a:lnTo>
                      <a:pt x="72" y="0"/>
                    </a:lnTo>
                    <a:lnTo>
                      <a:pt x="76" y="20"/>
                    </a:lnTo>
                    <a:lnTo>
                      <a:pt x="84" y="76"/>
                    </a:lnTo>
                    <a:lnTo>
                      <a:pt x="88" y="124"/>
                    </a:lnTo>
                    <a:lnTo>
                      <a:pt x="96" y="120"/>
                    </a:lnTo>
                    <a:lnTo>
                      <a:pt x="100" y="108"/>
                    </a:lnTo>
                    <a:lnTo>
                      <a:pt x="108" y="128"/>
                    </a:lnTo>
                    <a:lnTo>
                      <a:pt x="112" y="164"/>
                    </a:lnTo>
                    <a:lnTo>
                      <a:pt x="120" y="180"/>
                    </a:lnTo>
                    <a:lnTo>
                      <a:pt x="124" y="156"/>
                    </a:lnTo>
                    <a:lnTo>
                      <a:pt x="132" y="88"/>
                    </a:lnTo>
                    <a:lnTo>
                      <a:pt x="136" y="40"/>
                    </a:lnTo>
                    <a:lnTo>
                      <a:pt x="144" y="16"/>
                    </a:lnTo>
                    <a:lnTo>
                      <a:pt x="148" y="12"/>
                    </a:lnTo>
                    <a:lnTo>
                      <a:pt x="156" y="28"/>
                    </a:lnTo>
                    <a:lnTo>
                      <a:pt x="160" y="52"/>
                    </a:lnTo>
                    <a:lnTo>
                      <a:pt x="168" y="88"/>
                    </a:lnTo>
                    <a:lnTo>
                      <a:pt x="172" y="112"/>
                    </a:lnTo>
                    <a:lnTo>
                      <a:pt x="180" y="132"/>
                    </a:lnTo>
                    <a:lnTo>
                      <a:pt x="184" y="136"/>
                    </a:lnTo>
                    <a:lnTo>
                      <a:pt x="192" y="116"/>
                    </a:lnTo>
                    <a:lnTo>
                      <a:pt x="196" y="96"/>
                    </a:lnTo>
                    <a:lnTo>
                      <a:pt x="204" y="88"/>
                    </a:lnTo>
                    <a:lnTo>
                      <a:pt x="208" y="84"/>
                    </a:lnTo>
                    <a:lnTo>
                      <a:pt x="216" y="92"/>
                    </a:lnTo>
                    <a:lnTo>
                      <a:pt x="220" y="120"/>
                    </a:lnTo>
                    <a:lnTo>
                      <a:pt x="228" y="156"/>
                    </a:lnTo>
                    <a:lnTo>
                      <a:pt x="232" y="176"/>
                    </a:lnTo>
                    <a:lnTo>
                      <a:pt x="240" y="164"/>
                    </a:lnTo>
                    <a:lnTo>
                      <a:pt x="244" y="132"/>
                    </a:lnTo>
                    <a:lnTo>
                      <a:pt x="252" y="124"/>
                    </a:lnTo>
                    <a:lnTo>
                      <a:pt x="256" y="144"/>
                    </a:lnTo>
                    <a:lnTo>
                      <a:pt x="264" y="184"/>
                    </a:lnTo>
                    <a:lnTo>
                      <a:pt x="268" y="216"/>
                    </a:lnTo>
                    <a:lnTo>
                      <a:pt x="276" y="212"/>
                    </a:lnTo>
                    <a:lnTo>
                      <a:pt x="280" y="156"/>
                    </a:lnTo>
                    <a:lnTo>
                      <a:pt x="288" y="96"/>
                    </a:lnTo>
                    <a:lnTo>
                      <a:pt x="292" y="88"/>
                    </a:lnTo>
                    <a:lnTo>
                      <a:pt x="300" y="132"/>
                    </a:lnTo>
                    <a:lnTo>
                      <a:pt x="304" y="160"/>
                    </a:lnTo>
                    <a:lnTo>
                      <a:pt x="312" y="148"/>
                    </a:lnTo>
                    <a:lnTo>
                      <a:pt x="316" y="128"/>
                    </a:lnTo>
                    <a:lnTo>
                      <a:pt x="324" y="128"/>
                    </a:lnTo>
                    <a:lnTo>
                      <a:pt x="328" y="144"/>
                    </a:lnTo>
                    <a:lnTo>
                      <a:pt x="336" y="128"/>
                    </a:lnTo>
                    <a:lnTo>
                      <a:pt x="340" y="96"/>
                    </a:lnTo>
                    <a:lnTo>
                      <a:pt x="348" y="60"/>
                    </a:lnTo>
                    <a:lnTo>
                      <a:pt x="352" y="44"/>
                    </a:lnTo>
                    <a:lnTo>
                      <a:pt x="360" y="56"/>
                    </a:lnTo>
                    <a:lnTo>
                      <a:pt x="364" y="76"/>
                    </a:lnTo>
                    <a:lnTo>
                      <a:pt x="372" y="72"/>
                    </a:lnTo>
                    <a:lnTo>
                      <a:pt x="376" y="60"/>
                    </a:lnTo>
                    <a:lnTo>
                      <a:pt x="384" y="64"/>
                    </a:lnTo>
                    <a:lnTo>
                      <a:pt x="388" y="80"/>
                    </a:lnTo>
                    <a:lnTo>
                      <a:pt x="396" y="108"/>
                    </a:lnTo>
                    <a:lnTo>
                      <a:pt x="400" y="108"/>
                    </a:lnTo>
                    <a:lnTo>
                      <a:pt x="408" y="92"/>
                    </a:lnTo>
                    <a:lnTo>
                      <a:pt x="412" y="76"/>
                    </a:lnTo>
                    <a:lnTo>
                      <a:pt x="420" y="60"/>
                    </a:lnTo>
                    <a:lnTo>
                      <a:pt x="424" y="44"/>
                    </a:lnTo>
                    <a:lnTo>
                      <a:pt x="432" y="76"/>
                    </a:lnTo>
                    <a:lnTo>
                      <a:pt x="436" y="136"/>
                    </a:lnTo>
                    <a:lnTo>
                      <a:pt x="444" y="184"/>
                    </a:lnTo>
                    <a:lnTo>
                      <a:pt x="448" y="196"/>
                    </a:lnTo>
                    <a:lnTo>
                      <a:pt x="452" y="176"/>
                    </a:lnTo>
                    <a:lnTo>
                      <a:pt x="460" y="160"/>
                    </a:lnTo>
                    <a:lnTo>
                      <a:pt x="464" y="164"/>
                    </a:lnTo>
                    <a:lnTo>
                      <a:pt x="472" y="184"/>
                    </a:lnTo>
                    <a:lnTo>
                      <a:pt x="476" y="208"/>
                    </a:lnTo>
                    <a:lnTo>
                      <a:pt x="484" y="188"/>
                    </a:lnTo>
                    <a:lnTo>
                      <a:pt x="488" y="160"/>
                    </a:lnTo>
                    <a:lnTo>
                      <a:pt x="496" y="168"/>
                    </a:lnTo>
                    <a:lnTo>
                      <a:pt x="500" y="188"/>
                    </a:lnTo>
                    <a:lnTo>
                      <a:pt x="508" y="200"/>
                    </a:lnTo>
                    <a:lnTo>
                      <a:pt x="513" y="196"/>
                    </a:lnTo>
                    <a:lnTo>
                      <a:pt x="521" y="156"/>
                    </a:lnTo>
                    <a:lnTo>
                      <a:pt x="525" y="76"/>
                    </a:lnTo>
                    <a:lnTo>
                      <a:pt x="533" y="32"/>
                    </a:lnTo>
                    <a:lnTo>
                      <a:pt x="537" y="52"/>
                    </a:lnTo>
                    <a:lnTo>
                      <a:pt x="545" y="84"/>
                    </a:lnTo>
                    <a:lnTo>
                      <a:pt x="549" y="76"/>
                    </a:lnTo>
                    <a:lnTo>
                      <a:pt x="557" y="64"/>
                    </a:lnTo>
                    <a:lnTo>
                      <a:pt x="561" y="56"/>
                    </a:lnTo>
                    <a:lnTo>
                      <a:pt x="569" y="56"/>
                    </a:lnTo>
                    <a:lnTo>
                      <a:pt x="573" y="68"/>
                    </a:lnTo>
                    <a:lnTo>
                      <a:pt x="581" y="96"/>
                    </a:lnTo>
                    <a:lnTo>
                      <a:pt x="585" y="100"/>
                    </a:lnTo>
                    <a:lnTo>
                      <a:pt x="593" y="92"/>
                    </a:lnTo>
                    <a:lnTo>
                      <a:pt x="597" y="76"/>
                    </a:lnTo>
                    <a:lnTo>
                      <a:pt x="605" y="60"/>
                    </a:lnTo>
                    <a:lnTo>
                      <a:pt x="609" y="80"/>
                    </a:lnTo>
                    <a:lnTo>
                      <a:pt x="617" y="120"/>
                    </a:lnTo>
                    <a:lnTo>
                      <a:pt x="621" y="160"/>
                    </a:lnTo>
                    <a:lnTo>
                      <a:pt x="629" y="172"/>
                    </a:lnTo>
                    <a:lnTo>
                      <a:pt x="633" y="168"/>
                    </a:lnTo>
                    <a:lnTo>
                      <a:pt x="641" y="160"/>
                    </a:lnTo>
                    <a:lnTo>
                      <a:pt x="645" y="160"/>
                    </a:lnTo>
                    <a:lnTo>
                      <a:pt x="653" y="192"/>
                    </a:lnTo>
                    <a:lnTo>
                      <a:pt x="657" y="204"/>
                    </a:lnTo>
                    <a:lnTo>
                      <a:pt x="665" y="172"/>
                    </a:lnTo>
                    <a:lnTo>
                      <a:pt x="669" y="132"/>
                    </a:lnTo>
                    <a:lnTo>
                      <a:pt x="677" y="108"/>
                    </a:lnTo>
                    <a:lnTo>
                      <a:pt x="681" y="108"/>
                    </a:lnTo>
                    <a:lnTo>
                      <a:pt x="689" y="108"/>
                    </a:lnTo>
                    <a:lnTo>
                      <a:pt x="693" y="100"/>
                    </a:lnTo>
                    <a:lnTo>
                      <a:pt x="701" y="96"/>
                    </a:lnTo>
                    <a:lnTo>
                      <a:pt x="705" y="100"/>
                    </a:lnTo>
                    <a:lnTo>
                      <a:pt x="713" y="124"/>
                    </a:lnTo>
                    <a:lnTo>
                      <a:pt x="717" y="172"/>
                    </a:lnTo>
                    <a:lnTo>
                      <a:pt x="725" y="196"/>
                    </a:lnTo>
                    <a:lnTo>
                      <a:pt x="729" y="176"/>
                    </a:lnTo>
                    <a:lnTo>
                      <a:pt x="737" y="140"/>
                    </a:lnTo>
                    <a:lnTo>
                      <a:pt x="741" y="108"/>
                    </a:lnTo>
                    <a:lnTo>
                      <a:pt x="749" y="96"/>
                    </a:lnTo>
                    <a:lnTo>
                      <a:pt x="753" y="84"/>
                    </a:lnTo>
                    <a:lnTo>
                      <a:pt x="761" y="72"/>
                    </a:lnTo>
                  </a:path>
                </a:pathLst>
              </a:custGeom>
              <a:noFill/>
              <a:ln w="0">
                <a:solidFill>
                  <a:srgbClr val="00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51" name="Freeform 125"/>
              <p:cNvSpPr>
                <a:spLocks/>
              </p:cNvSpPr>
              <p:nvPr/>
            </p:nvSpPr>
            <p:spPr bwMode="auto">
              <a:xfrm>
                <a:off x="4905376" y="1308100"/>
                <a:ext cx="1208088" cy="311150"/>
              </a:xfrm>
              <a:custGeom>
                <a:avLst/>
                <a:gdLst>
                  <a:gd name="T0" fmla="*/ 12 w 761"/>
                  <a:gd name="T1" fmla="*/ 100 h 196"/>
                  <a:gd name="T2" fmla="*/ 28 w 761"/>
                  <a:gd name="T3" fmla="*/ 144 h 196"/>
                  <a:gd name="T4" fmla="*/ 48 w 761"/>
                  <a:gd name="T5" fmla="*/ 160 h 196"/>
                  <a:gd name="T6" fmla="*/ 64 w 761"/>
                  <a:gd name="T7" fmla="*/ 116 h 196"/>
                  <a:gd name="T8" fmla="*/ 84 w 761"/>
                  <a:gd name="T9" fmla="*/ 72 h 196"/>
                  <a:gd name="T10" fmla="*/ 100 w 761"/>
                  <a:gd name="T11" fmla="*/ 140 h 196"/>
                  <a:gd name="T12" fmla="*/ 120 w 761"/>
                  <a:gd name="T13" fmla="*/ 80 h 196"/>
                  <a:gd name="T14" fmla="*/ 136 w 761"/>
                  <a:gd name="T15" fmla="*/ 168 h 196"/>
                  <a:gd name="T16" fmla="*/ 156 w 761"/>
                  <a:gd name="T17" fmla="*/ 148 h 196"/>
                  <a:gd name="T18" fmla="*/ 172 w 761"/>
                  <a:gd name="T19" fmla="*/ 88 h 196"/>
                  <a:gd name="T20" fmla="*/ 192 w 761"/>
                  <a:gd name="T21" fmla="*/ 148 h 196"/>
                  <a:gd name="T22" fmla="*/ 208 w 761"/>
                  <a:gd name="T23" fmla="*/ 176 h 196"/>
                  <a:gd name="T24" fmla="*/ 228 w 761"/>
                  <a:gd name="T25" fmla="*/ 128 h 196"/>
                  <a:gd name="T26" fmla="*/ 244 w 761"/>
                  <a:gd name="T27" fmla="*/ 196 h 196"/>
                  <a:gd name="T28" fmla="*/ 264 w 761"/>
                  <a:gd name="T29" fmla="*/ 104 h 196"/>
                  <a:gd name="T30" fmla="*/ 280 w 761"/>
                  <a:gd name="T31" fmla="*/ 112 h 196"/>
                  <a:gd name="T32" fmla="*/ 300 w 761"/>
                  <a:gd name="T33" fmla="*/ 80 h 196"/>
                  <a:gd name="T34" fmla="*/ 316 w 761"/>
                  <a:gd name="T35" fmla="*/ 152 h 196"/>
                  <a:gd name="T36" fmla="*/ 336 w 761"/>
                  <a:gd name="T37" fmla="*/ 124 h 196"/>
                  <a:gd name="T38" fmla="*/ 352 w 761"/>
                  <a:gd name="T39" fmla="*/ 136 h 196"/>
                  <a:gd name="T40" fmla="*/ 372 w 761"/>
                  <a:gd name="T41" fmla="*/ 128 h 196"/>
                  <a:gd name="T42" fmla="*/ 388 w 761"/>
                  <a:gd name="T43" fmla="*/ 12 h 196"/>
                  <a:gd name="T44" fmla="*/ 408 w 761"/>
                  <a:gd name="T45" fmla="*/ 140 h 196"/>
                  <a:gd name="T46" fmla="*/ 424 w 761"/>
                  <a:gd name="T47" fmla="*/ 104 h 196"/>
                  <a:gd name="T48" fmla="*/ 444 w 761"/>
                  <a:gd name="T49" fmla="*/ 148 h 196"/>
                  <a:gd name="T50" fmla="*/ 460 w 761"/>
                  <a:gd name="T51" fmla="*/ 180 h 196"/>
                  <a:gd name="T52" fmla="*/ 476 w 761"/>
                  <a:gd name="T53" fmla="*/ 108 h 196"/>
                  <a:gd name="T54" fmla="*/ 496 w 761"/>
                  <a:gd name="T55" fmla="*/ 140 h 196"/>
                  <a:gd name="T56" fmla="*/ 513 w 761"/>
                  <a:gd name="T57" fmla="*/ 124 h 196"/>
                  <a:gd name="T58" fmla="*/ 533 w 761"/>
                  <a:gd name="T59" fmla="*/ 128 h 196"/>
                  <a:gd name="T60" fmla="*/ 549 w 761"/>
                  <a:gd name="T61" fmla="*/ 164 h 196"/>
                  <a:gd name="T62" fmla="*/ 569 w 761"/>
                  <a:gd name="T63" fmla="*/ 184 h 196"/>
                  <a:gd name="T64" fmla="*/ 585 w 761"/>
                  <a:gd name="T65" fmla="*/ 160 h 196"/>
                  <a:gd name="T66" fmla="*/ 605 w 761"/>
                  <a:gd name="T67" fmla="*/ 124 h 196"/>
                  <a:gd name="T68" fmla="*/ 621 w 761"/>
                  <a:gd name="T69" fmla="*/ 48 h 196"/>
                  <a:gd name="T70" fmla="*/ 641 w 761"/>
                  <a:gd name="T71" fmla="*/ 48 h 196"/>
                  <a:gd name="T72" fmla="*/ 657 w 761"/>
                  <a:gd name="T73" fmla="*/ 52 h 196"/>
                  <a:gd name="T74" fmla="*/ 677 w 761"/>
                  <a:gd name="T75" fmla="*/ 36 h 196"/>
                  <a:gd name="T76" fmla="*/ 693 w 761"/>
                  <a:gd name="T77" fmla="*/ 8 h 196"/>
                  <a:gd name="T78" fmla="*/ 713 w 761"/>
                  <a:gd name="T79" fmla="*/ 60 h 196"/>
                  <a:gd name="T80" fmla="*/ 729 w 761"/>
                  <a:gd name="T81" fmla="*/ 16 h 196"/>
                  <a:gd name="T82" fmla="*/ 749 w 761"/>
                  <a:gd name="T83" fmla="*/ 12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1" h="196">
                    <a:moveTo>
                      <a:pt x="0" y="116"/>
                    </a:moveTo>
                    <a:lnTo>
                      <a:pt x="4" y="108"/>
                    </a:lnTo>
                    <a:lnTo>
                      <a:pt x="12" y="100"/>
                    </a:lnTo>
                    <a:lnTo>
                      <a:pt x="16" y="112"/>
                    </a:lnTo>
                    <a:lnTo>
                      <a:pt x="24" y="124"/>
                    </a:lnTo>
                    <a:lnTo>
                      <a:pt x="28" y="144"/>
                    </a:lnTo>
                    <a:lnTo>
                      <a:pt x="36" y="164"/>
                    </a:lnTo>
                    <a:lnTo>
                      <a:pt x="40" y="164"/>
                    </a:lnTo>
                    <a:lnTo>
                      <a:pt x="48" y="160"/>
                    </a:lnTo>
                    <a:lnTo>
                      <a:pt x="52" y="148"/>
                    </a:lnTo>
                    <a:lnTo>
                      <a:pt x="60" y="132"/>
                    </a:lnTo>
                    <a:lnTo>
                      <a:pt x="64" y="116"/>
                    </a:lnTo>
                    <a:lnTo>
                      <a:pt x="72" y="104"/>
                    </a:lnTo>
                    <a:lnTo>
                      <a:pt x="76" y="76"/>
                    </a:lnTo>
                    <a:lnTo>
                      <a:pt x="84" y="72"/>
                    </a:lnTo>
                    <a:lnTo>
                      <a:pt x="88" y="108"/>
                    </a:lnTo>
                    <a:lnTo>
                      <a:pt x="96" y="136"/>
                    </a:lnTo>
                    <a:lnTo>
                      <a:pt x="100" y="140"/>
                    </a:lnTo>
                    <a:lnTo>
                      <a:pt x="108" y="120"/>
                    </a:lnTo>
                    <a:lnTo>
                      <a:pt x="112" y="84"/>
                    </a:lnTo>
                    <a:lnTo>
                      <a:pt x="120" y="80"/>
                    </a:lnTo>
                    <a:lnTo>
                      <a:pt x="124" y="116"/>
                    </a:lnTo>
                    <a:lnTo>
                      <a:pt x="132" y="144"/>
                    </a:lnTo>
                    <a:lnTo>
                      <a:pt x="136" y="168"/>
                    </a:lnTo>
                    <a:lnTo>
                      <a:pt x="144" y="196"/>
                    </a:lnTo>
                    <a:lnTo>
                      <a:pt x="148" y="184"/>
                    </a:lnTo>
                    <a:lnTo>
                      <a:pt x="156" y="148"/>
                    </a:lnTo>
                    <a:lnTo>
                      <a:pt x="160" y="136"/>
                    </a:lnTo>
                    <a:lnTo>
                      <a:pt x="168" y="116"/>
                    </a:lnTo>
                    <a:lnTo>
                      <a:pt x="172" y="88"/>
                    </a:lnTo>
                    <a:lnTo>
                      <a:pt x="180" y="88"/>
                    </a:lnTo>
                    <a:lnTo>
                      <a:pt x="184" y="120"/>
                    </a:lnTo>
                    <a:lnTo>
                      <a:pt x="192" y="148"/>
                    </a:lnTo>
                    <a:lnTo>
                      <a:pt x="196" y="164"/>
                    </a:lnTo>
                    <a:lnTo>
                      <a:pt x="204" y="184"/>
                    </a:lnTo>
                    <a:lnTo>
                      <a:pt x="208" y="176"/>
                    </a:lnTo>
                    <a:lnTo>
                      <a:pt x="216" y="140"/>
                    </a:lnTo>
                    <a:lnTo>
                      <a:pt x="220" y="116"/>
                    </a:lnTo>
                    <a:lnTo>
                      <a:pt x="228" y="128"/>
                    </a:lnTo>
                    <a:lnTo>
                      <a:pt x="232" y="160"/>
                    </a:lnTo>
                    <a:lnTo>
                      <a:pt x="240" y="192"/>
                    </a:lnTo>
                    <a:lnTo>
                      <a:pt x="244" y="196"/>
                    </a:lnTo>
                    <a:lnTo>
                      <a:pt x="252" y="168"/>
                    </a:lnTo>
                    <a:lnTo>
                      <a:pt x="256" y="120"/>
                    </a:lnTo>
                    <a:lnTo>
                      <a:pt x="264" y="104"/>
                    </a:lnTo>
                    <a:lnTo>
                      <a:pt x="268" y="104"/>
                    </a:lnTo>
                    <a:lnTo>
                      <a:pt x="276" y="108"/>
                    </a:lnTo>
                    <a:lnTo>
                      <a:pt x="280" y="112"/>
                    </a:lnTo>
                    <a:lnTo>
                      <a:pt x="288" y="96"/>
                    </a:lnTo>
                    <a:lnTo>
                      <a:pt x="292" y="68"/>
                    </a:lnTo>
                    <a:lnTo>
                      <a:pt x="300" y="80"/>
                    </a:lnTo>
                    <a:lnTo>
                      <a:pt x="304" y="132"/>
                    </a:lnTo>
                    <a:lnTo>
                      <a:pt x="312" y="172"/>
                    </a:lnTo>
                    <a:lnTo>
                      <a:pt x="316" y="152"/>
                    </a:lnTo>
                    <a:lnTo>
                      <a:pt x="324" y="120"/>
                    </a:lnTo>
                    <a:lnTo>
                      <a:pt x="328" y="120"/>
                    </a:lnTo>
                    <a:lnTo>
                      <a:pt x="336" y="124"/>
                    </a:lnTo>
                    <a:lnTo>
                      <a:pt x="340" y="116"/>
                    </a:lnTo>
                    <a:lnTo>
                      <a:pt x="348" y="116"/>
                    </a:lnTo>
                    <a:lnTo>
                      <a:pt x="352" y="136"/>
                    </a:lnTo>
                    <a:lnTo>
                      <a:pt x="360" y="164"/>
                    </a:lnTo>
                    <a:lnTo>
                      <a:pt x="364" y="168"/>
                    </a:lnTo>
                    <a:lnTo>
                      <a:pt x="372" y="128"/>
                    </a:lnTo>
                    <a:lnTo>
                      <a:pt x="376" y="76"/>
                    </a:lnTo>
                    <a:lnTo>
                      <a:pt x="384" y="32"/>
                    </a:lnTo>
                    <a:lnTo>
                      <a:pt x="388" y="12"/>
                    </a:lnTo>
                    <a:lnTo>
                      <a:pt x="396" y="36"/>
                    </a:lnTo>
                    <a:lnTo>
                      <a:pt x="400" y="88"/>
                    </a:lnTo>
                    <a:lnTo>
                      <a:pt x="408" y="140"/>
                    </a:lnTo>
                    <a:lnTo>
                      <a:pt x="412" y="148"/>
                    </a:lnTo>
                    <a:lnTo>
                      <a:pt x="420" y="128"/>
                    </a:lnTo>
                    <a:lnTo>
                      <a:pt x="424" y="104"/>
                    </a:lnTo>
                    <a:lnTo>
                      <a:pt x="432" y="112"/>
                    </a:lnTo>
                    <a:lnTo>
                      <a:pt x="436" y="140"/>
                    </a:lnTo>
                    <a:lnTo>
                      <a:pt x="444" y="148"/>
                    </a:lnTo>
                    <a:lnTo>
                      <a:pt x="448" y="148"/>
                    </a:lnTo>
                    <a:lnTo>
                      <a:pt x="452" y="160"/>
                    </a:lnTo>
                    <a:lnTo>
                      <a:pt x="460" y="180"/>
                    </a:lnTo>
                    <a:lnTo>
                      <a:pt x="464" y="184"/>
                    </a:lnTo>
                    <a:lnTo>
                      <a:pt x="472" y="148"/>
                    </a:lnTo>
                    <a:lnTo>
                      <a:pt x="476" y="108"/>
                    </a:lnTo>
                    <a:lnTo>
                      <a:pt x="484" y="112"/>
                    </a:lnTo>
                    <a:lnTo>
                      <a:pt x="488" y="120"/>
                    </a:lnTo>
                    <a:lnTo>
                      <a:pt x="496" y="140"/>
                    </a:lnTo>
                    <a:lnTo>
                      <a:pt x="500" y="144"/>
                    </a:lnTo>
                    <a:lnTo>
                      <a:pt x="508" y="136"/>
                    </a:lnTo>
                    <a:lnTo>
                      <a:pt x="513" y="124"/>
                    </a:lnTo>
                    <a:lnTo>
                      <a:pt x="521" y="120"/>
                    </a:lnTo>
                    <a:lnTo>
                      <a:pt x="525" y="128"/>
                    </a:lnTo>
                    <a:lnTo>
                      <a:pt x="533" y="128"/>
                    </a:lnTo>
                    <a:lnTo>
                      <a:pt x="537" y="124"/>
                    </a:lnTo>
                    <a:lnTo>
                      <a:pt x="545" y="140"/>
                    </a:lnTo>
                    <a:lnTo>
                      <a:pt x="549" y="164"/>
                    </a:lnTo>
                    <a:lnTo>
                      <a:pt x="557" y="188"/>
                    </a:lnTo>
                    <a:lnTo>
                      <a:pt x="561" y="188"/>
                    </a:lnTo>
                    <a:lnTo>
                      <a:pt x="569" y="184"/>
                    </a:lnTo>
                    <a:lnTo>
                      <a:pt x="573" y="172"/>
                    </a:lnTo>
                    <a:lnTo>
                      <a:pt x="581" y="164"/>
                    </a:lnTo>
                    <a:lnTo>
                      <a:pt x="585" y="160"/>
                    </a:lnTo>
                    <a:lnTo>
                      <a:pt x="593" y="156"/>
                    </a:lnTo>
                    <a:lnTo>
                      <a:pt x="597" y="148"/>
                    </a:lnTo>
                    <a:lnTo>
                      <a:pt x="605" y="124"/>
                    </a:lnTo>
                    <a:lnTo>
                      <a:pt x="609" y="108"/>
                    </a:lnTo>
                    <a:lnTo>
                      <a:pt x="617" y="84"/>
                    </a:lnTo>
                    <a:lnTo>
                      <a:pt x="621" y="48"/>
                    </a:lnTo>
                    <a:lnTo>
                      <a:pt x="629" y="32"/>
                    </a:lnTo>
                    <a:lnTo>
                      <a:pt x="633" y="28"/>
                    </a:lnTo>
                    <a:lnTo>
                      <a:pt x="641" y="48"/>
                    </a:lnTo>
                    <a:lnTo>
                      <a:pt x="645" y="68"/>
                    </a:lnTo>
                    <a:lnTo>
                      <a:pt x="653" y="60"/>
                    </a:lnTo>
                    <a:lnTo>
                      <a:pt x="657" y="52"/>
                    </a:lnTo>
                    <a:lnTo>
                      <a:pt x="665" y="56"/>
                    </a:lnTo>
                    <a:lnTo>
                      <a:pt x="669" y="60"/>
                    </a:lnTo>
                    <a:lnTo>
                      <a:pt x="677" y="36"/>
                    </a:lnTo>
                    <a:lnTo>
                      <a:pt x="681" y="8"/>
                    </a:lnTo>
                    <a:lnTo>
                      <a:pt x="689" y="0"/>
                    </a:lnTo>
                    <a:lnTo>
                      <a:pt x="693" y="8"/>
                    </a:lnTo>
                    <a:lnTo>
                      <a:pt x="701" y="40"/>
                    </a:lnTo>
                    <a:lnTo>
                      <a:pt x="705" y="68"/>
                    </a:lnTo>
                    <a:lnTo>
                      <a:pt x="713" y="60"/>
                    </a:lnTo>
                    <a:lnTo>
                      <a:pt x="717" y="32"/>
                    </a:lnTo>
                    <a:lnTo>
                      <a:pt x="725" y="20"/>
                    </a:lnTo>
                    <a:lnTo>
                      <a:pt x="729" y="16"/>
                    </a:lnTo>
                    <a:lnTo>
                      <a:pt x="737" y="36"/>
                    </a:lnTo>
                    <a:lnTo>
                      <a:pt x="741" y="76"/>
                    </a:lnTo>
                    <a:lnTo>
                      <a:pt x="749" y="124"/>
                    </a:lnTo>
                    <a:lnTo>
                      <a:pt x="753" y="148"/>
                    </a:lnTo>
                    <a:lnTo>
                      <a:pt x="761" y="132"/>
                    </a:lnTo>
                  </a:path>
                </a:pathLst>
              </a:custGeom>
              <a:noFill/>
              <a:ln w="0">
                <a:solidFill>
                  <a:srgbClr val="00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52" name="Freeform 126"/>
              <p:cNvSpPr>
                <a:spLocks/>
              </p:cNvSpPr>
              <p:nvPr/>
            </p:nvSpPr>
            <p:spPr bwMode="auto">
              <a:xfrm>
                <a:off x="4905376" y="1219200"/>
                <a:ext cx="1208088" cy="495300"/>
              </a:xfrm>
              <a:custGeom>
                <a:avLst/>
                <a:gdLst>
                  <a:gd name="T0" fmla="*/ 12 w 761"/>
                  <a:gd name="T1" fmla="*/ 232 h 312"/>
                  <a:gd name="T2" fmla="*/ 28 w 761"/>
                  <a:gd name="T3" fmla="*/ 224 h 312"/>
                  <a:gd name="T4" fmla="*/ 48 w 761"/>
                  <a:gd name="T5" fmla="*/ 128 h 312"/>
                  <a:gd name="T6" fmla="*/ 64 w 761"/>
                  <a:gd name="T7" fmla="*/ 208 h 312"/>
                  <a:gd name="T8" fmla="*/ 84 w 761"/>
                  <a:gd name="T9" fmla="*/ 188 h 312"/>
                  <a:gd name="T10" fmla="*/ 100 w 761"/>
                  <a:gd name="T11" fmla="*/ 168 h 312"/>
                  <a:gd name="T12" fmla="*/ 120 w 761"/>
                  <a:gd name="T13" fmla="*/ 92 h 312"/>
                  <a:gd name="T14" fmla="*/ 136 w 761"/>
                  <a:gd name="T15" fmla="*/ 240 h 312"/>
                  <a:gd name="T16" fmla="*/ 156 w 761"/>
                  <a:gd name="T17" fmla="*/ 180 h 312"/>
                  <a:gd name="T18" fmla="*/ 172 w 761"/>
                  <a:gd name="T19" fmla="*/ 52 h 312"/>
                  <a:gd name="T20" fmla="*/ 192 w 761"/>
                  <a:gd name="T21" fmla="*/ 176 h 312"/>
                  <a:gd name="T22" fmla="*/ 208 w 761"/>
                  <a:gd name="T23" fmla="*/ 248 h 312"/>
                  <a:gd name="T24" fmla="*/ 228 w 761"/>
                  <a:gd name="T25" fmla="*/ 172 h 312"/>
                  <a:gd name="T26" fmla="*/ 244 w 761"/>
                  <a:gd name="T27" fmla="*/ 116 h 312"/>
                  <a:gd name="T28" fmla="*/ 264 w 761"/>
                  <a:gd name="T29" fmla="*/ 100 h 312"/>
                  <a:gd name="T30" fmla="*/ 280 w 761"/>
                  <a:gd name="T31" fmla="*/ 180 h 312"/>
                  <a:gd name="T32" fmla="*/ 300 w 761"/>
                  <a:gd name="T33" fmla="*/ 156 h 312"/>
                  <a:gd name="T34" fmla="*/ 316 w 761"/>
                  <a:gd name="T35" fmla="*/ 124 h 312"/>
                  <a:gd name="T36" fmla="*/ 336 w 761"/>
                  <a:gd name="T37" fmla="*/ 212 h 312"/>
                  <a:gd name="T38" fmla="*/ 352 w 761"/>
                  <a:gd name="T39" fmla="*/ 188 h 312"/>
                  <a:gd name="T40" fmla="*/ 372 w 761"/>
                  <a:gd name="T41" fmla="*/ 140 h 312"/>
                  <a:gd name="T42" fmla="*/ 388 w 761"/>
                  <a:gd name="T43" fmla="*/ 208 h 312"/>
                  <a:gd name="T44" fmla="*/ 408 w 761"/>
                  <a:gd name="T45" fmla="*/ 296 h 312"/>
                  <a:gd name="T46" fmla="*/ 424 w 761"/>
                  <a:gd name="T47" fmla="*/ 208 h 312"/>
                  <a:gd name="T48" fmla="*/ 444 w 761"/>
                  <a:gd name="T49" fmla="*/ 100 h 312"/>
                  <a:gd name="T50" fmla="*/ 460 w 761"/>
                  <a:gd name="T51" fmla="*/ 144 h 312"/>
                  <a:gd name="T52" fmla="*/ 476 w 761"/>
                  <a:gd name="T53" fmla="*/ 148 h 312"/>
                  <a:gd name="T54" fmla="*/ 496 w 761"/>
                  <a:gd name="T55" fmla="*/ 56 h 312"/>
                  <a:gd name="T56" fmla="*/ 513 w 761"/>
                  <a:gd name="T57" fmla="*/ 28 h 312"/>
                  <a:gd name="T58" fmla="*/ 533 w 761"/>
                  <a:gd name="T59" fmla="*/ 312 h 312"/>
                  <a:gd name="T60" fmla="*/ 549 w 761"/>
                  <a:gd name="T61" fmla="*/ 224 h 312"/>
                  <a:gd name="T62" fmla="*/ 569 w 761"/>
                  <a:gd name="T63" fmla="*/ 184 h 312"/>
                  <a:gd name="T64" fmla="*/ 585 w 761"/>
                  <a:gd name="T65" fmla="*/ 200 h 312"/>
                  <a:gd name="T66" fmla="*/ 605 w 761"/>
                  <a:gd name="T67" fmla="*/ 168 h 312"/>
                  <a:gd name="T68" fmla="*/ 621 w 761"/>
                  <a:gd name="T69" fmla="*/ 188 h 312"/>
                  <a:gd name="T70" fmla="*/ 641 w 761"/>
                  <a:gd name="T71" fmla="*/ 164 h 312"/>
                  <a:gd name="T72" fmla="*/ 657 w 761"/>
                  <a:gd name="T73" fmla="*/ 152 h 312"/>
                  <a:gd name="T74" fmla="*/ 677 w 761"/>
                  <a:gd name="T75" fmla="*/ 216 h 312"/>
                  <a:gd name="T76" fmla="*/ 693 w 761"/>
                  <a:gd name="T77" fmla="*/ 180 h 312"/>
                  <a:gd name="T78" fmla="*/ 713 w 761"/>
                  <a:gd name="T79" fmla="*/ 172 h 312"/>
                  <a:gd name="T80" fmla="*/ 729 w 761"/>
                  <a:gd name="T81" fmla="*/ 232 h 312"/>
                  <a:gd name="T82" fmla="*/ 749 w 761"/>
                  <a:gd name="T83" fmla="*/ 2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1" h="312">
                    <a:moveTo>
                      <a:pt x="0" y="176"/>
                    </a:moveTo>
                    <a:lnTo>
                      <a:pt x="4" y="196"/>
                    </a:lnTo>
                    <a:lnTo>
                      <a:pt x="12" y="232"/>
                    </a:lnTo>
                    <a:lnTo>
                      <a:pt x="16" y="248"/>
                    </a:lnTo>
                    <a:lnTo>
                      <a:pt x="24" y="240"/>
                    </a:lnTo>
                    <a:lnTo>
                      <a:pt x="28" y="224"/>
                    </a:lnTo>
                    <a:lnTo>
                      <a:pt x="36" y="196"/>
                    </a:lnTo>
                    <a:lnTo>
                      <a:pt x="40" y="160"/>
                    </a:lnTo>
                    <a:lnTo>
                      <a:pt x="48" y="128"/>
                    </a:lnTo>
                    <a:lnTo>
                      <a:pt x="52" y="148"/>
                    </a:lnTo>
                    <a:lnTo>
                      <a:pt x="60" y="184"/>
                    </a:lnTo>
                    <a:lnTo>
                      <a:pt x="64" y="208"/>
                    </a:lnTo>
                    <a:lnTo>
                      <a:pt x="72" y="212"/>
                    </a:lnTo>
                    <a:lnTo>
                      <a:pt x="76" y="200"/>
                    </a:lnTo>
                    <a:lnTo>
                      <a:pt x="84" y="188"/>
                    </a:lnTo>
                    <a:lnTo>
                      <a:pt x="88" y="192"/>
                    </a:lnTo>
                    <a:lnTo>
                      <a:pt x="96" y="188"/>
                    </a:lnTo>
                    <a:lnTo>
                      <a:pt x="100" y="168"/>
                    </a:lnTo>
                    <a:lnTo>
                      <a:pt x="108" y="136"/>
                    </a:lnTo>
                    <a:lnTo>
                      <a:pt x="112" y="100"/>
                    </a:lnTo>
                    <a:lnTo>
                      <a:pt x="120" y="92"/>
                    </a:lnTo>
                    <a:lnTo>
                      <a:pt x="124" y="132"/>
                    </a:lnTo>
                    <a:lnTo>
                      <a:pt x="132" y="196"/>
                    </a:lnTo>
                    <a:lnTo>
                      <a:pt x="136" y="240"/>
                    </a:lnTo>
                    <a:lnTo>
                      <a:pt x="144" y="244"/>
                    </a:lnTo>
                    <a:lnTo>
                      <a:pt x="148" y="220"/>
                    </a:lnTo>
                    <a:lnTo>
                      <a:pt x="156" y="180"/>
                    </a:lnTo>
                    <a:lnTo>
                      <a:pt x="160" y="120"/>
                    </a:lnTo>
                    <a:lnTo>
                      <a:pt x="168" y="60"/>
                    </a:lnTo>
                    <a:lnTo>
                      <a:pt x="172" y="52"/>
                    </a:lnTo>
                    <a:lnTo>
                      <a:pt x="180" y="88"/>
                    </a:lnTo>
                    <a:lnTo>
                      <a:pt x="184" y="136"/>
                    </a:lnTo>
                    <a:lnTo>
                      <a:pt x="192" y="176"/>
                    </a:lnTo>
                    <a:lnTo>
                      <a:pt x="196" y="212"/>
                    </a:lnTo>
                    <a:lnTo>
                      <a:pt x="204" y="240"/>
                    </a:lnTo>
                    <a:lnTo>
                      <a:pt x="208" y="248"/>
                    </a:lnTo>
                    <a:lnTo>
                      <a:pt x="216" y="224"/>
                    </a:lnTo>
                    <a:lnTo>
                      <a:pt x="220" y="192"/>
                    </a:lnTo>
                    <a:lnTo>
                      <a:pt x="228" y="172"/>
                    </a:lnTo>
                    <a:lnTo>
                      <a:pt x="232" y="160"/>
                    </a:lnTo>
                    <a:lnTo>
                      <a:pt x="240" y="140"/>
                    </a:lnTo>
                    <a:lnTo>
                      <a:pt x="244" y="116"/>
                    </a:lnTo>
                    <a:lnTo>
                      <a:pt x="252" y="88"/>
                    </a:lnTo>
                    <a:lnTo>
                      <a:pt x="256" y="76"/>
                    </a:lnTo>
                    <a:lnTo>
                      <a:pt x="264" y="100"/>
                    </a:lnTo>
                    <a:lnTo>
                      <a:pt x="268" y="136"/>
                    </a:lnTo>
                    <a:lnTo>
                      <a:pt x="276" y="164"/>
                    </a:lnTo>
                    <a:lnTo>
                      <a:pt x="280" y="180"/>
                    </a:lnTo>
                    <a:lnTo>
                      <a:pt x="288" y="188"/>
                    </a:lnTo>
                    <a:lnTo>
                      <a:pt x="292" y="176"/>
                    </a:lnTo>
                    <a:lnTo>
                      <a:pt x="300" y="156"/>
                    </a:lnTo>
                    <a:lnTo>
                      <a:pt x="304" y="136"/>
                    </a:lnTo>
                    <a:lnTo>
                      <a:pt x="312" y="128"/>
                    </a:lnTo>
                    <a:lnTo>
                      <a:pt x="316" y="124"/>
                    </a:lnTo>
                    <a:lnTo>
                      <a:pt x="324" y="144"/>
                    </a:lnTo>
                    <a:lnTo>
                      <a:pt x="328" y="180"/>
                    </a:lnTo>
                    <a:lnTo>
                      <a:pt x="336" y="212"/>
                    </a:lnTo>
                    <a:lnTo>
                      <a:pt x="340" y="228"/>
                    </a:lnTo>
                    <a:lnTo>
                      <a:pt x="348" y="220"/>
                    </a:lnTo>
                    <a:lnTo>
                      <a:pt x="352" y="188"/>
                    </a:lnTo>
                    <a:lnTo>
                      <a:pt x="360" y="152"/>
                    </a:lnTo>
                    <a:lnTo>
                      <a:pt x="364" y="132"/>
                    </a:lnTo>
                    <a:lnTo>
                      <a:pt x="372" y="140"/>
                    </a:lnTo>
                    <a:lnTo>
                      <a:pt x="376" y="168"/>
                    </a:lnTo>
                    <a:lnTo>
                      <a:pt x="384" y="188"/>
                    </a:lnTo>
                    <a:lnTo>
                      <a:pt x="388" y="208"/>
                    </a:lnTo>
                    <a:lnTo>
                      <a:pt x="396" y="232"/>
                    </a:lnTo>
                    <a:lnTo>
                      <a:pt x="400" y="268"/>
                    </a:lnTo>
                    <a:lnTo>
                      <a:pt x="408" y="296"/>
                    </a:lnTo>
                    <a:lnTo>
                      <a:pt x="412" y="296"/>
                    </a:lnTo>
                    <a:lnTo>
                      <a:pt x="420" y="260"/>
                    </a:lnTo>
                    <a:lnTo>
                      <a:pt x="424" y="208"/>
                    </a:lnTo>
                    <a:lnTo>
                      <a:pt x="432" y="160"/>
                    </a:lnTo>
                    <a:lnTo>
                      <a:pt x="436" y="120"/>
                    </a:lnTo>
                    <a:lnTo>
                      <a:pt x="444" y="100"/>
                    </a:lnTo>
                    <a:lnTo>
                      <a:pt x="448" y="108"/>
                    </a:lnTo>
                    <a:lnTo>
                      <a:pt x="452" y="124"/>
                    </a:lnTo>
                    <a:lnTo>
                      <a:pt x="460" y="144"/>
                    </a:lnTo>
                    <a:lnTo>
                      <a:pt x="464" y="168"/>
                    </a:lnTo>
                    <a:lnTo>
                      <a:pt x="472" y="168"/>
                    </a:lnTo>
                    <a:lnTo>
                      <a:pt x="476" y="148"/>
                    </a:lnTo>
                    <a:lnTo>
                      <a:pt x="484" y="124"/>
                    </a:lnTo>
                    <a:lnTo>
                      <a:pt x="488" y="96"/>
                    </a:lnTo>
                    <a:lnTo>
                      <a:pt x="496" y="56"/>
                    </a:lnTo>
                    <a:lnTo>
                      <a:pt x="500" y="16"/>
                    </a:lnTo>
                    <a:lnTo>
                      <a:pt x="508" y="0"/>
                    </a:lnTo>
                    <a:lnTo>
                      <a:pt x="513" y="28"/>
                    </a:lnTo>
                    <a:lnTo>
                      <a:pt x="521" y="112"/>
                    </a:lnTo>
                    <a:lnTo>
                      <a:pt x="525" y="236"/>
                    </a:lnTo>
                    <a:lnTo>
                      <a:pt x="533" y="312"/>
                    </a:lnTo>
                    <a:lnTo>
                      <a:pt x="537" y="300"/>
                    </a:lnTo>
                    <a:lnTo>
                      <a:pt x="545" y="256"/>
                    </a:lnTo>
                    <a:lnTo>
                      <a:pt x="549" y="224"/>
                    </a:lnTo>
                    <a:lnTo>
                      <a:pt x="557" y="208"/>
                    </a:lnTo>
                    <a:lnTo>
                      <a:pt x="561" y="200"/>
                    </a:lnTo>
                    <a:lnTo>
                      <a:pt x="569" y="184"/>
                    </a:lnTo>
                    <a:lnTo>
                      <a:pt x="573" y="168"/>
                    </a:lnTo>
                    <a:lnTo>
                      <a:pt x="581" y="172"/>
                    </a:lnTo>
                    <a:lnTo>
                      <a:pt x="585" y="200"/>
                    </a:lnTo>
                    <a:lnTo>
                      <a:pt x="593" y="208"/>
                    </a:lnTo>
                    <a:lnTo>
                      <a:pt x="597" y="184"/>
                    </a:lnTo>
                    <a:lnTo>
                      <a:pt x="605" y="168"/>
                    </a:lnTo>
                    <a:lnTo>
                      <a:pt x="609" y="180"/>
                    </a:lnTo>
                    <a:lnTo>
                      <a:pt x="617" y="188"/>
                    </a:lnTo>
                    <a:lnTo>
                      <a:pt x="621" y="188"/>
                    </a:lnTo>
                    <a:lnTo>
                      <a:pt x="629" y="184"/>
                    </a:lnTo>
                    <a:lnTo>
                      <a:pt x="633" y="180"/>
                    </a:lnTo>
                    <a:lnTo>
                      <a:pt x="641" y="164"/>
                    </a:lnTo>
                    <a:lnTo>
                      <a:pt x="645" y="148"/>
                    </a:lnTo>
                    <a:lnTo>
                      <a:pt x="653" y="144"/>
                    </a:lnTo>
                    <a:lnTo>
                      <a:pt x="657" y="152"/>
                    </a:lnTo>
                    <a:lnTo>
                      <a:pt x="665" y="168"/>
                    </a:lnTo>
                    <a:lnTo>
                      <a:pt x="669" y="192"/>
                    </a:lnTo>
                    <a:lnTo>
                      <a:pt x="677" y="216"/>
                    </a:lnTo>
                    <a:lnTo>
                      <a:pt x="681" y="224"/>
                    </a:lnTo>
                    <a:lnTo>
                      <a:pt x="689" y="204"/>
                    </a:lnTo>
                    <a:lnTo>
                      <a:pt x="693" y="180"/>
                    </a:lnTo>
                    <a:lnTo>
                      <a:pt x="701" y="160"/>
                    </a:lnTo>
                    <a:lnTo>
                      <a:pt x="705" y="164"/>
                    </a:lnTo>
                    <a:lnTo>
                      <a:pt x="713" y="172"/>
                    </a:lnTo>
                    <a:lnTo>
                      <a:pt x="717" y="164"/>
                    </a:lnTo>
                    <a:lnTo>
                      <a:pt x="725" y="176"/>
                    </a:lnTo>
                    <a:lnTo>
                      <a:pt x="729" y="232"/>
                    </a:lnTo>
                    <a:lnTo>
                      <a:pt x="737" y="280"/>
                    </a:lnTo>
                    <a:lnTo>
                      <a:pt x="741" y="272"/>
                    </a:lnTo>
                    <a:lnTo>
                      <a:pt x="749" y="212"/>
                    </a:lnTo>
                    <a:lnTo>
                      <a:pt x="753" y="144"/>
                    </a:lnTo>
                    <a:lnTo>
                      <a:pt x="761" y="128"/>
                    </a:lnTo>
                  </a:path>
                </a:pathLst>
              </a:custGeom>
              <a:noFill/>
              <a:ln w="0">
                <a:solidFill>
                  <a:srgbClr val="00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53" name="Freeform 127"/>
              <p:cNvSpPr>
                <a:spLocks/>
              </p:cNvSpPr>
              <p:nvPr/>
            </p:nvSpPr>
            <p:spPr bwMode="auto">
              <a:xfrm>
                <a:off x="4905376" y="1231900"/>
                <a:ext cx="1208088" cy="457200"/>
              </a:xfrm>
              <a:custGeom>
                <a:avLst/>
                <a:gdLst>
                  <a:gd name="T0" fmla="*/ 12 w 761"/>
                  <a:gd name="T1" fmla="*/ 204 h 288"/>
                  <a:gd name="T2" fmla="*/ 28 w 761"/>
                  <a:gd name="T3" fmla="*/ 264 h 288"/>
                  <a:gd name="T4" fmla="*/ 48 w 761"/>
                  <a:gd name="T5" fmla="*/ 192 h 288"/>
                  <a:gd name="T6" fmla="*/ 64 w 761"/>
                  <a:gd name="T7" fmla="*/ 188 h 288"/>
                  <a:gd name="T8" fmla="*/ 84 w 761"/>
                  <a:gd name="T9" fmla="*/ 260 h 288"/>
                  <a:gd name="T10" fmla="*/ 100 w 761"/>
                  <a:gd name="T11" fmla="*/ 140 h 288"/>
                  <a:gd name="T12" fmla="*/ 120 w 761"/>
                  <a:gd name="T13" fmla="*/ 68 h 288"/>
                  <a:gd name="T14" fmla="*/ 136 w 761"/>
                  <a:gd name="T15" fmla="*/ 164 h 288"/>
                  <a:gd name="T16" fmla="*/ 156 w 761"/>
                  <a:gd name="T17" fmla="*/ 280 h 288"/>
                  <a:gd name="T18" fmla="*/ 172 w 761"/>
                  <a:gd name="T19" fmla="*/ 188 h 288"/>
                  <a:gd name="T20" fmla="*/ 192 w 761"/>
                  <a:gd name="T21" fmla="*/ 116 h 288"/>
                  <a:gd name="T22" fmla="*/ 208 w 761"/>
                  <a:gd name="T23" fmla="*/ 172 h 288"/>
                  <a:gd name="T24" fmla="*/ 228 w 761"/>
                  <a:gd name="T25" fmla="*/ 124 h 288"/>
                  <a:gd name="T26" fmla="*/ 244 w 761"/>
                  <a:gd name="T27" fmla="*/ 72 h 288"/>
                  <a:gd name="T28" fmla="*/ 264 w 761"/>
                  <a:gd name="T29" fmla="*/ 80 h 288"/>
                  <a:gd name="T30" fmla="*/ 280 w 761"/>
                  <a:gd name="T31" fmla="*/ 8 h 288"/>
                  <a:gd name="T32" fmla="*/ 300 w 761"/>
                  <a:gd name="T33" fmla="*/ 140 h 288"/>
                  <a:gd name="T34" fmla="*/ 316 w 761"/>
                  <a:gd name="T35" fmla="*/ 92 h 288"/>
                  <a:gd name="T36" fmla="*/ 336 w 761"/>
                  <a:gd name="T37" fmla="*/ 96 h 288"/>
                  <a:gd name="T38" fmla="*/ 352 w 761"/>
                  <a:gd name="T39" fmla="*/ 208 h 288"/>
                  <a:gd name="T40" fmla="*/ 372 w 761"/>
                  <a:gd name="T41" fmla="*/ 200 h 288"/>
                  <a:gd name="T42" fmla="*/ 388 w 761"/>
                  <a:gd name="T43" fmla="*/ 208 h 288"/>
                  <a:gd name="T44" fmla="*/ 408 w 761"/>
                  <a:gd name="T45" fmla="*/ 156 h 288"/>
                  <a:gd name="T46" fmla="*/ 424 w 761"/>
                  <a:gd name="T47" fmla="*/ 220 h 288"/>
                  <a:gd name="T48" fmla="*/ 444 w 761"/>
                  <a:gd name="T49" fmla="*/ 112 h 288"/>
                  <a:gd name="T50" fmla="*/ 460 w 761"/>
                  <a:gd name="T51" fmla="*/ 44 h 288"/>
                  <a:gd name="T52" fmla="*/ 476 w 761"/>
                  <a:gd name="T53" fmla="*/ 24 h 288"/>
                  <a:gd name="T54" fmla="*/ 496 w 761"/>
                  <a:gd name="T55" fmla="*/ 48 h 288"/>
                  <a:gd name="T56" fmla="*/ 513 w 761"/>
                  <a:gd name="T57" fmla="*/ 12 h 288"/>
                  <a:gd name="T58" fmla="*/ 533 w 761"/>
                  <a:gd name="T59" fmla="*/ 176 h 288"/>
                  <a:gd name="T60" fmla="*/ 549 w 761"/>
                  <a:gd name="T61" fmla="*/ 196 h 288"/>
                  <a:gd name="T62" fmla="*/ 569 w 761"/>
                  <a:gd name="T63" fmla="*/ 220 h 288"/>
                  <a:gd name="T64" fmla="*/ 585 w 761"/>
                  <a:gd name="T65" fmla="*/ 176 h 288"/>
                  <a:gd name="T66" fmla="*/ 605 w 761"/>
                  <a:gd name="T67" fmla="*/ 192 h 288"/>
                  <a:gd name="T68" fmla="*/ 621 w 761"/>
                  <a:gd name="T69" fmla="*/ 128 h 288"/>
                  <a:gd name="T70" fmla="*/ 641 w 761"/>
                  <a:gd name="T71" fmla="*/ 60 h 288"/>
                  <a:gd name="T72" fmla="*/ 657 w 761"/>
                  <a:gd name="T73" fmla="*/ 20 h 288"/>
                  <a:gd name="T74" fmla="*/ 677 w 761"/>
                  <a:gd name="T75" fmla="*/ 96 h 288"/>
                  <a:gd name="T76" fmla="*/ 693 w 761"/>
                  <a:gd name="T77" fmla="*/ 144 h 288"/>
                  <a:gd name="T78" fmla="*/ 713 w 761"/>
                  <a:gd name="T79" fmla="*/ 148 h 288"/>
                  <a:gd name="T80" fmla="*/ 729 w 761"/>
                  <a:gd name="T81" fmla="*/ 36 h 288"/>
                  <a:gd name="T82" fmla="*/ 749 w 761"/>
                  <a:gd name="T83" fmla="*/ 12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1" h="288">
                    <a:moveTo>
                      <a:pt x="0" y="168"/>
                    </a:moveTo>
                    <a:lnTo>
                      <a:pt x="4" y="172"/>
                    </a:lnTo>
                    <a:lnTo>
                      <a:pt x="12" y="204"/>
                    </a:lnTo>
                    <a:lnTo>
                      <a:pt x="16" y="244"/>
                    </a:lnTo>
                    <a:lnTo>
                      <a:pt x="24" y="260"/>
                    </a:lnTo>
                    <a:lnTo>
                      <a:pt x="28" y="264"/>
                    </a:lnTo>
                    <a:lnTo>
                      <a:pt x="36" y="260"/>
                    </a:lnTo>
                    <a:lnTo>
                      <a:pt x="40" y="244"/>
                    </a:lnTo>
                    <a:lnTo>
                      <a:pt x="48" y="192"/>
                    </a:lnTo>
                    <a:lnTo>
                      <a:pt x="52" y="144"/>
                    </a:lnTo>
                    <a:lnTo>
                      <a:pt x="60" y="148"/>
                    </a:lnTo>
                    <a:lnTo>
                      <a:pt x="64" y="188"/>
                    </a:lnTo>
                    <a:lnTo>
                      <a:pt x="72" y="252"/>
                    </a:lnTo>
                    <a:lnTo>
                      <a:pt x="76" y="288"/>
                    </a:lnTo>
                    <a:lnTo>
                      <a:pt x="84" y="260"/>
                    </a:lnTo>
                    <a:lnTo>
                      <a:pt x="88" y="200"/>
                    </a:lnTo>
                    <a:lnTo>
                      <a:pt x="96" y="152"/>
                    </a:lnTo>
                    <a:lnTo>
                      <a:pt x="100" y="140"/>
                    </a:lnTo>
                    <a:lnTo>
                      <a:pt x="108" y="136"/>
                    </a:lnTo>
                    <a:lnTo>
                      <a:pt x="112" y="108"/>
                    </a:lnTo>
                    <a:lnTo>
                      <a:pt x="120" y="68"/>
                    </a:lnTo>
                    <a:lnTo>
                      <a:pt x="124" y="52"/>
                    </a:lnTo>
                    <a:lnTo>
                      <a:pt x="132" y="88"/>
                    </a:lnTo>
                    <a:lnTo>
                      <a:pt x="136" y="164"/>
                    </a:lnTo>
                    <a:lnTo>
                      <a:pt x="144" y="232"/>
                    </a:lnTo>
                    <a:lnTo>
                      <a:pt x="148" y="272"/>
                    </a:lnTo>
                    <a:lnTo>
                      <a:pt x="156" y="280"/>
                    </a:lnTo>
                    <a:lnTo>
                      <a:pt x="160" y="264"/>
                    </a:lnTo>
                    <a:lnTo>
                      <a:pt x="168" y="232"/>
                    </a:lnTo>
                    <a:lnTo>
                      <a:pt x="172" y="188"/>
                    </a:lnTo>
                    <a:lnTo>
                      <a:pt x="180" y="152"/>
                    </a:lnTo>
                    <a:lnTo>
                      <a:pt x="184" y="124"/>
                    </a:lnTo>
                    <a:lnTo>
                      <a:pt x="192" y="116"/>
                    </a:lnTo>
                    <a:lnTo>
                      <a:pt x="196" y="136"/>
                    </a:lnTo>
                    <a:lnTo>
                      <a:pt x="204" y="156"/>
                    </a:lnTo>
                    <a:lnTo>
                      <a:pt x="208" y="172"/>
                    </a:lnTo>
                    <a:lnTo>
                      <a:pt x="216" y="176"/>
                    </a:lnTo>
                    <a:lnTo>
                      <a:pt x="220" y="164"/>
                    </a:lnTo>
                    <a:lnTo>
                      <a:pt x="228" y="124"/>
                    </a:lnTo>
                    <a:lnTo>
                      <a:pt x="232" y="84"/>
                    </a:lnTo>
                    <a:lnTo>
                      <a:pt x="240" y="60"/>
                    </a:lnTo>
                    <a:lnTo>
                      <a:pt x="244" y="72"/>
                    </a:lnTo>
                    <a:lnTo>
                      <a:pt x="252" y="100"/>
                    </a:lnTo>
                    <a:lnTo>
                      <a:pt x="256" y="104"/>
                    </a:lnTo>
                    <a:lnTo>
                      <a:pt x="264" y="80"/>
                    </a:lnTo>
                    <a:lnTo>
                      <a:pt x="268" y="36"/>
                    </a:lnTo>
                    <a:lnTo>
                      <a:pt x="276" y="0"/>
                    </a:lnTo>
                    <a:lnTo>
                      <a:pt x="280" y="8"/>
                    </a:lnTo>
                    <a:lnTo>
                      <a:pt x="288" y="72"/>
                    </a:lnTo>
                    <a:lnTo>
                      <a:pt x="292" y="136"/>
                    </a:lnTo>
                    <a:lnTo>
                      <a:pt x="300" y="140"/>
                    </a:lnTo>
                    <a:lnTo>
                      <a:pt x="304" y="108"/>
                    </a:lnTo>
                    <a:lnTo>
                      <a:pt x="312" y="84"/>
                    </a:lnTo>
                    <a:lnTo>
                      <a:pt x="316" y="92"/>
                    </a:lnTo>
                    <a:lnTo>
                      <a:pt x="324" y="108"/>
                    </a:lnTo>
                    <a:lnTo>
                      <a:pt x="328" y="104"/>
                    </a:lnTo>
                    <a:lnTo>
                      <a:pt x="336" y="96"/>
                    </a:lnTo>
                    <a:lnTo>
                      <a:pt x="340" y="120"/>
                    </a:lnTo>
                    <a:lnTo>
                      <a:pt x="348" y="164"/>
                    </a:lnTo>
                    <a:lnTo>
                      <a:pt x="352" y="208"/>
                    </a:lnTo>
                    <a:lnTo>
                      <a:pt x="360" y="228"/>
                    </a:lnTo>
                    <a:lnTo>
                      <a:pt x="364" y="216"/>
                    </a:lnTo>
                    <a:lnTo>
                      <a:pt x="372" y="200"/>
                    </a:lnTo>
                    <a:lnTo>
                      <a:pt x="376" y="208"/>
                    </a:lnTo>
                    <a:lnTo>
                      <a:pt x="384" y="216"/>
                    </a:lnTo>
                    <a:lnTo>
                      <a:pt x="388" y="208"/>
                    </a:lnTo>
                    <a:lnTo>
                      <a:pt x="396" y="184"/>
                    </a:lnTo>
                    <a:lnTo>
                      <a:pt x="400" y="156"/>
                    </a:lnTo>
                    <a:lnTo>
                      <a:pt x="408" y="156"/>
                    </a:lnTo>
                    <a:lnTo>
                      <a:pt x="412" y="172"/>
                    </a:lnTo>
                    <a:lnTo>
                      <a:pt x="420" y="192"/>
                    </a:lnTo>
                    <a:lnTo>
                      <a:pt x="424" y="220"/>
                    </a:lnTo>
                    <a:lnTo>
                      <a:pt x="432" y="224"/>
                    </a:lnTo>
                    <a:lnTo>
                      <a:pt x="436" y="184"/>
                    </a:lnTo>
                    <a:lnTo>
                      <a:pt x="444" y="112"/>
                    </a:lnTo>
                    <a:lnTo>
                      <a:pt x="448" y="52"/>
                    </a:lnTo>
                    <a:lnTo>
                      <a:pt x="452" y="32"/>
                    </a:lnTo>
                    <a:lnTo>
                      <a:pt x="460" y="44"/>
                    </a:lnTo>
                    <a:lnTo>
                      <a:pt x="464" y="52"/>
                    </a:lnTo>
                    <a:lnTo>
                      <a:pt x="472" y="48"/>
                    </a:lnTo>
                    <a:lnTo>
                      <a:pt x="476" y="24"/>
                    </a:lnTo>
                    <a:lnTo>
                      <a:pt x="484" y="8"/>
                    </a:lnTo>
                    <a:lnTo>
                      <a:pt x="488" y="28"/>
                    </a:lnTo>
                    <a:lnTo>
                      <a:pt x="496" y="48"/>
                    </a:lnTo>
                    <a:lnTo>
                      <a:pt x="500" y="44"/>
                    </a:lnTo>
                    <a:lnTo>
                      <a:pt x="508" y="24"/>
                    </a:lnTo>
                    <a:lnTo>
                      <a:pt x="513" y="12"/>
                    </a:lnTo>
                    <a:lnTo>
                      <a:pt x="521" y="20"/>
                    </a:lnTo>
                    <a:lnTo>
                      <a:pt x="525" y="84"/>
                    </a:lnTo>
                    <a:lnTo>
                      <a:pt x="533" y="176"/>
                    </a:lnTo>
                    <a:lnTo>
                      <a:pt x="537" y="224"/>
                    </a:lnTo>
                    <a:lnTo>
                      <a:pt x="545" y="212"/>
                    </a:lnTo>
                    <a:lnTo>
                      <a:pt x="549" y="196"/>
                    </a:lnTo>
                    <a:lnTo>
                      <a:pt x="557" y="200"/>
                    </a:lnTo>
                    <a:lnTo>
                      <a:pt x="561" y="208"/>
                    </a:lnTo>
                    <a:lnTo>
                      <a:pt x="569" y="220"/>
                    </a:lnTo>
                    <a:lnTo>
                      <a:pt x="573" y="220"/>
                    </a:lnTo>
                    <a:lnTo>
                      <a:pt x="581" y="200"/>
                    </a:lnTo>
                    <a:lnTo>
                      <a:pt x="585" y="176"/>
                    </a:lnTo>
                    <a:lnTo>
                      <a:pt x="593" y="168"/>
                    </a:lnTo>
                    <a:lnTo>
                      <a:pt x="597" y="172"/>
                    </a:lnTo>
                    <a:lnTo>
                      <a:pt x="605" y="192"/>
                    </a:lnTo>
                    <a:lnTo>
                      <a:pt x="609" y="204"/>
                    </a:lnTo>
                    <a:lnTo>
                      <a:pt x="617" y="176"/>
                    </a:lnTo>
                    <a:lnTo>
                      <a:pt x="621" y="128"/>
                    </a:lnTo>
                    <a:lnTo>
                      <a:pt x="629" y="84"/>
                    </a:lnTo>
                    <a:lnTo>
                      <a:pt x="633" y="64"/>
                    </a:lnTo>
                    <a:lnTo>
                      <a:pt x="641" y="60"/>
                    </a:lnTo>
                    <a:lnTo>
                      <a:pt x="645" y="64"/>
                    </a:lnTo>
                    <a:lnTo>
                      <a:pt x="653" y="52"/>
                    </a:lnTo>
                    <a:lnTo>
                      <a:pt x="657" y="20"/>
                    </a:lnTo>
                    <a:lnTo>
                      <a:pt x="665" y="16"/>
                    </a:lnTo>
                    <a:lnTo>
                      <a:pt x="669" y="52"/>
                    </a:lnTo>
                    <a:lnTo>
                      <a:pt x="677" y="96"/>
                    </a:lnTo>
                    <a:lnTo>
                      <a:pt x="681" y="124"/>
                    </a:lnTo>
                    <a:lnTo>
                      <a:pt x="689" y="136"/>
                    </a:lnTo>
                    <a:lnTo>
                      <a:pt x="693" y="144"/>
                    </a:lnTo>
                    <a:lnTo>
                      <a:pt x="701" y="156"/>
                    </a:lnTo>
                    <a:lnTo>
                      <a:pt x="705" y="160"/>
                    </a:lnTo>
                    <a:lnTo>
                      <a:pt x="713" y="148"/>
                    </a:lnTo>
                    <a:lnTo>
                      <a:pt x="717" y="112"/>
                    </a:lnTo>
                    <a:lnTo>
                      <a:pt x="725" y="60"/>
                    </a:lnTo>
                    <a:lnTo>
                      <a:pt x="729" y="36"/>
                    </a:lnTo>
                    <a:lnTo>
                      <a:pt x="737" y="52"/>
                    </a:lnTo>
                    <a:lnTo>
                      <a:pt x="741" y="92"/>
                    </a:lnTo>
                    <a:lnTo>
                      <a:pt x="749" y="128"/>
                    </a:lnTo>
                    <a:lnTo>
                      <a:pt x="753" y="156"/>
                    </a:lnTo>
                    <a:lnTo>
                      <a:pt x="761" y="176"/>
                    </a:lnTo>
                  </a:path>
                </a:pathLst>
              </a:custGeom>
              <a:noFill/>
              <a:ln w="0">
                <a:solidFill>
                  <a:srgbClr val="00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54" name="Freeform 128"/>
              <p:cNvSpPr>
                <a:spLocks/>
              </p:cNvSpPr>
              <p:nvPr/>
            </p:nvSpPr>
            <p:spPr bwMode="auto">
              <a:xfrm>
                <a:off x="4905376" y="1327150"/>
                <a:ext cx="1208088" cy="450850"/>
              </a:xfrm>
              <a:custGeom>
                <a:avLst/>
                <a:gdLst>
                  <a:gd name="T0" fmla="*/ 12 w 761"/>
                  <a:gd name="T1" fmla="*/ 120 h 284"/>
                  <a:gd name="T2" fmla="*/ 28 w 761"/>
                  <a:gd name="T3" fmla="*/ 96 h 284"/>
                  <a:gd name="T4" fmla="*/ 48 w 761"/>
                  <a:gd name="T5" fmla="*/ 44 h 284"/>
                  <a:gd name="T6" fmla="*/ 64 w 761"/>
                  <a:gd name="T7" fmla="*/ 84 h 284"/>
                  <a:gd name="T8" fmla="*/ 84 w 761"/>
                  <a:gd name="T9" fmla="*/ 160 h 284"/>
                  <a:gd name="T10" fmla="*/ 100 w 761"/>
                  <a:gd name="T11" fmla="*/ 92 h 284"/>
                  <a:gd name="T12" fmla="*/ 120 w 761"/>
                  <a:gd name="T13" fmla="*/ 144 h 284"/>
                  <a:gd name="T14" fmla="*/ 136 w 761"/>
                  <a:gd name="T15" fmla="*/ 72 h 284"/>
                  <a:gd name="T16" fmla="*/ 156 w 761"/>
                  <a:gd name="T17" fmla="*/ 20 h 284"/>
                  <a:gd name="T18" fmla="*/ 172 w 761"/>
                  <a:gd name="T19" fmla="*/ 108 h 284"/>
                  <a:gd name="T20" fmla="*/ 192 w 761"/>
                  <a:gd name="T21" fmla="*/ 104 h 284"/>
                  <a:gd name="T22" fmla="*/ 208 w 761"/>
                  <a:gd name="T23" fmla="*/ 20 h 284"/>
                  <a:gd name="T24" fmla="*/ 228 w 761"/>
                  <a:gd name="T25" fmla="*/ 88 h 284"/>
                  <a:gd name="T26" fmla="*/ 244 w 761"/>
                  <a:gd name="T27" fmla="*/ 8 h 284"/>
                  <a:gd name="T28" fmla="*/ 264 w 761"/>
                  <a:gd name="T29" fmla="*/ 88 h 284"/>
                  <a:gd name="T30" fmla="*/ 280 w 761"/>
                  <a:gd name="T31" fmla="*/ 120 h 284"/>
                  <a:gd name="T32" fmla="*/ 300 w 761"/>
                  <a:gd name="T33" fmla="*/ 172 h 284"/>
                  <a:gd name="T34" fmla="*/ 316 w 761"/>
                  <a:gd name="T35" fmla="*/ 56 h 284"/>
                  <a:gd name="T36" fmla="*/ 336 w 761"/>
                  <a:gd name="T37" fmla="*/ 96 h 284"/>
                  <a:gd name="T38" fmla="*/ 352 w 761"/>
                  <a:gd name="T39" fmla="*/ 104 h 284"/>
                  <a:gd name="T40" fmla="*/ 372 w 761"/>
                  <a:gd name="T41" fmla="*/ 48 h 284"/>
                  <a:gd name="T42" fmla="*/ 388 w 761"/>
                  <a:gd name="T43" fmla="*/ 224 h 284"/>
                  <a:gd name="T44" fmla="*/ 408 w 761"/>
                  <a:gd name="T45" fmla="*/ 156 h 284"/>
                  <a:gd name="T46" fmla="*/ 424 w 761"/>
                  <a:gd name="T47" fmla="*/ 100 h 284"/>
                  <a:gd name="T48" fmla="*/ 444 w 761"/>
                  <a:gd name="T49" fmla="*/ 80 h 284"/>
                  <a:gd name="T50" fmla="*/ 460 w 761"/>
                  <a:gd name="T51" fmla="*/ 40 h 284"/>
                  <a:gd name="T52" fmla="*/ 476 w 761"/>
                  <a:gd name="T53" fmla="*/ 60 h 284"/>
                  <a:gd name="T54" fmla="*/ 496 w 761"/>
                  <a:gd name="T55" fmla="*/ 96 h 284"/>
                  <a:gd name="T56" fmla="*/ 513 w 761"/>
                  <a:gd name="T57" fmla="*/ 84 h 284"/>
                  <a:gd name="T58" fmla="*/ 533 w 761"/>
                  <a:gd name="T59" fmla="*/ 92 h 284"/>
                  <a:gd name="T60" fmla="*/ 549 w 761"/>
                  <a:gd name="T61" fmla="*/ 72 h 284"/>
                  <a:gd name="T62" fmla="*/ 569 w 761"/>
                  <a:gd name="T63" fmla="*/ 4 h 284"/>
                  <a:gd name="T64" fmla="*/ 585 w 761"/>
                  <a:gd name="T65" fmla="*/ 28 h 284"/>
                  <a:gd name="T66" fmla="*/ 605 w 761"/>
                  <a:gd name="T67" fmla="*/ 60 h 284"/>
                  <a:gd name="T68" fmla="*/ 621 w 761"/>
                  <a:gd name="T69" fmla="*/ 160 h 284"/>
                  <a:gd name="T70" fmla="*/ 641 w 761"/>
                  <a:gd name="T71" fmla="*/ 236 h 284"/>
                  <a:gd name="T72" fmla="*/ 657 w 761"/>
                  <a:gd name="T73" fmla="*/ 200 h 284"/>
                  <a:gd name="T74" fmla="*/ 677 w 761"/>
                  <a:gd name="T75" fmla="*/ 208 h 284"/>
                  <a:gd name="T76" fmla="*/ 693 w 761"/>
                  <a:gd name="T77" fmla="*/ 284 h 284"/>
                  <a:gd name="T78" fmla="*/ 713 w 761"/>
                  <a:gd name="T79" fmla="*/ 204 h 284"/>
                  <a:gd name="T80" fmla="*/ 729 w 761"/>
                  <a:gd name="T81" fmla="*/ 256 h 284"/>
                  <a:gd name="T82" fmla="*/ 749 w 761"/>
                  <a:gd name="T83" fmla="*/ 17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1" h="284">
                    <a:moveTo>
                      <a:pt x="0" y="108"/>
                    </a:moveTo>
                    <a:lnTo>
                      <a:pt x="4" y="112"/>
                    </a:lnTo>
                    <a:lnTo>
                      <a:pt x="12" y="120"/>
                    </a:lnTo>
                    <a:lnTo>
                      <a:pt x="16" y="124"/>
                    </a:lnTo>
                    <a:lnTo>
                      <a:pt x="24" y="112"/>
                    </a:lnTo>
                    <a:lnTo>
                      <a:pt x="28" y="96"/>
                    </a:lnTo>
                    <a:lnTo>
                      <a:pt x="36" y="68"/>
                    </a:lnTo>
                    <a:lnTo>
                      <a:pt x="40" y="48"/>
                    </a:lnTo>
                    <a:lnTo>
                      <a:pt x="48" y="44"/>
                    </a:lnTo>
                    <a:lnTo>
                      <a:pt x="52" y="44"/>
                    </a:lnTo>
                    <a:lnTo>
                      <a:pt x="60" y="60"/>
                    </a:lnTo>
                    <a:lnTo>
                      <a:pt x="64" y="84"/>
                    </a:lnTo>
                    <a:lnTo>
                      <a:pt x="72" y="104"/>
                    </a:lnTo>
                    <a:lnTo>
                      <a:pt x="76" y="128"/>
                    </a:lnTo>
                    <a:lnTo>
                      <a:pt x="84" y="160"/>
                    </a:lnTo>
                    <a:lnTo>
                      <a:pt x="88" y="156"/>
                    </a:lnTo>
                    <a:lnTo>
                      <a:pt x="96" y="124"/>
                    </a:lnTo>
                    <a:lnTo>
                      <a:pt x="100" y="92"/>
                    </a:lnTo>
                    <a:lnTo>
                      <a:pt x="108" y="84"/>
                    </a:lnTo>
                    <a:lnTo>
                      <a:pt x="112" y="112"/>
                    </a:lnTo>
                    <a:lnTo>
                      <a:pt x="120" y="144"/>
                    </a:lnTo>
                    <a:lnTo>
                      <a:pt x="124" y="144"/>
                    </a:lnTo>
                    <a:lnTo>
                      <a:pt x="132" y="108"/>
                    </a:lnTo>
                    <a:lnTo>
                      <a:pt x="136" y="72"/>
                    </a:lnTo>
                    <a:lnTo>
                      <a:pt x="144" y="36"/>
                    </a:lnTo>
                    <a:lnTo>
                      <a:pt x="148" y="8"/>
                    </a:lnTo>
                    <a:lnTo>
                      <a:pt x="156" y="20"/>
                    </a:lnTo>
                    <a:lnTo>
                      <a:pt x="160" y="52"/>
                    </a:lnTo>
                    <a:lnTo>
                      <a:pt x="168" y="76"/>
                    </a:lnTo>
                    <a:lnTo>
                      <a:pt x="172" y="108"/>
                    </a:lnTo>
                    <a:lnTo>
                      <a:pt x="180" y="140"/>
                    </a:lnTo>
                    <a:lnTo>
                      <a:pt x="184" y="136"/>
                    </a:lnTo>
                    <a:lnTo>
                      <a:pt x="192" y="104"/>
                    </a:lnTo>
                    <a:lnTo>
                      <a:pt x="196" y="72"/>
                    </a:lnTo>
                    <a:lnTo>
                      <a:pt x="204" y="44"/>
                    </a:lnTo>
                    <a:lnTo>
                      <a:pt x="208" y="20"/>
                    </a:lnTo>
                    <a:lnTo>
                      <a:pt x="216" y="32"/>
                    </a:lnTo>
                    <a:lnTo>
                      <a:pt x="220" y="68"/>
                    </a:lnTo>
                    <a:lnTo>
                      <a:pt x="228" y="88"/>
                    </a:lnTo>
                    <a:lnTo>
                      <a:pt x="232" y="80"/>
                    </a:lnTo>
                    <a:lnTo>
                      <a:pt x="240" y="40"/>
                    </a:lnTo>
                    <a:lnTo>
                      <a:pt x="244" y="8"/>
                    </a:lnTo>
                    <a:lnTo>
                      <a:pt x="252" y="0"/>
                    </a:lnTo>
                    <a:lnTo>
                      <a:pt x="256" y="40"/>
                    </a:lnTo>
                    <a:lnTo>
                      <a:pt x="264" y="88"/>
                    </a:lnTo>
                    <a:lnTo>
                      <a:pt x="268" y="112"/>
                    </a:lnTo>
                    <a:lnTo>
                      <a:pt x="276" y="120"/>
                    </a:lnTo>
                    <a:lnTo>
                      <a:pt x="280" y="120"/>
                    </a:lnTo>
                    <a:lnTo>
                      <a:pt x="288" y="124"/>
                    </a:lnTo>
                    <a:lnTo>
                      <a:pt x="292" y="148"/>
                    </a:lnTo>
                    <a:lnTo>
                      <a:pt x="300" y="172"/>
                    </a:lnTo>
                    <a:lnTo>
                      <a:pt x="304" y="148"/>
                    </a:lnTo>
                    <a:lnTo>
                      <a:pt x="312" y="92"/>
                    </a:lnTo>
                    <a:lnTo>
                      <a:pt x="316" y="56"/>
                    </a:lnTo>
                    <a:lnTo>
                      <a:pt x="324" y="68"/>
                    </a:lnTo>
                    <a:lnTo>
                      <a:pt x="328" y="92"/>
                    </a:lnTo>
                    <a:lnTo>
                      <a:pt x="336" y="96"/>
                    </a:lnTo>
                    <a:lnTo>
                      <a:pt x="340" y="100"/>
                    </a:lnTo>
                    <a:lnTo>
                      <a:pt x="348" y="108"/>
                    </a:lnTo>
                    <a:lnTo>
                      <a:pt x="352" y="104"/>
                    </a:lnTo>
                    <a:lnTo>
                      <a:pt x="360" y="76"/>
                    </a:lnTo>
                    <a:lnTo>
                      <a:pt x="364" y="48"/>
                    </a:lnTo>
                    <a:lnTo>
                      <a:pt x="372" y="48"/>
                    </a:lnTo>
                    <a:lnTo>
                      <a:pt x="376" y="96"/>
                    </a:lnTo>
                    <a:lnTo>
                      <a:pt x="384" y="164"/>
                    </a:lnTo>
                    <a:lnTo>
                      <a:pt x="388" y="224"/>
                    </a:lnTo>
                    <a:lnTo>
                      <a:pt x="396" y="244"/>
                    </a:lnTo>
                    <a:lnTo>
                      <a:pt x="400" y="216"/>
                    </a:lnTo>
                    <a:lnTo>
                      <a:pt x="408" y="156"/>
                    </a:lnTo>
                    <a:lnTo>
                      <a:pt x="412" y="100"/>
                    </a:lnTo>
                    <a:lnTo>
                      <a:pt x="420" y="84"/>
                    </a:lnTo>
                    <a:lnTo>
                      <a:pt x="424" y="100"/>
                    </a:lnTo>
                    <a:lnTo>
                      <a:pt x="432" y="116"/>
                    </a:lnTo>
                    <a:lnTo>
                      <a:pt x="436" y="104"/>
                    </a:lnTo>
                    <a:lnTo>
                      <a:pt x="444" y="80"/>
                    </a:lnTo>
                    <a:lnTo>
                      <a:pt x="448" y="68"/>
                    </a:lnTo>
                    <a:lnTo>
                      <a:pt x="452" y="56"/>
                    </a:lnTo>
                    <a:lnTo>
                      <a:pt x="460" y="40"/>
                    </a:lnTo>
                    <a:lnTo>
                      <a:pt x="464" y="16"/>
                    </a:lnTo>
                    <a:lnTo>
                      <a:pt x="472" y="20"/>
                    </a:lnTo>
                    <a:lnTo>
                      <a:pt x="476" y="60"/>
                    </a:lnTo>
                    <a:lnTo>
                      <a:pt x="484" y="96"/>
                    </a:lnTo>
                    <a:lnTo>
                      <a:pt x="488" y="104"/>
                    </a:lnTo>
                    <a:lnTo>
                      <a:pt x="496" y="96"/>
                    </a:lnTo>
                    <a:lnTo>
                      <a:pt x="500" y="76"/>
                    </a:lnTo>
                    <a:lnTo>
                      <a:pt x="508" y="72"/>
                    </a:lnTo>
                    <a:lnTo>
                      <a:pt x="513" y="84"/>
                    </a:lnTo>
                    <a:lnTo>
                      <a:pt x="521" y="92"/>
                    </a:lnTo>
                    <a:lnTo>
                      <a:pt x="525" y="96"/>
                    </a:lnTo>
                    <a:lnTo>
                      <a:pt x="533" y="92"/>
                    </a:lnTo>
                    <a:lnTo>
                      <a:pt x="537" y="92"/>
                    </a:lnTo>
                    <a:lnTo>
                      <a:pt x="545" y="88"/>
                    </a:lnTo>
                    <a:lnTo>
                      <a:pt x="549" y="72"/>
                    </a:lnTo>
                    <a:lnTo>
                      <a:pt x="557" y="40"/>
                    </a:lnTo>
                    <a:lnTo>
                      <a:pt x="561" y="12"/>
                    </a:lnTo>
                    <a:lnTo>
                      <a:pt x="569" y="4"/>
                    </a:lnTo>
                    <a:lnTo>
                      <a:pt x="573" y="8"/>
                    </a:lnTo>
                    <a:lnTo>
                      <a:pt x="581" y="20"/>
                    </a:lnTo>
                    <a:lnTo>
                      <a:pt x="585" y="28"/>
                    </a:lnTo>
                    <a:lnTo>
                      <a:pt x="593" y="36"/>
                    </a:lnTo>
                    <a:lnTo>
                      <a:pt x="597" y="44"/>
                    </a:lnTo>
                    <a:lnTo>
                      <a:pt x="605" y="60"/>
                    </a:lnTo>
                    <a:lnTo>
                      <a:pt x="609" y="92"/>
                    </a:lnTo>
                    <a:lnTo>
                      <a:pt x="617" y="120"/>
                    </a:lnTo>
                    <a:lnTo>
                      <a:pt x="621" y="160"/>
                    </a:lnTo>
                    <a:lnTo>
                      <a:pt x="629" y="204"/>
                    </a:lnTo>
                    <a:lnTo>
                      <a:pt x="633" y="232"/>
                    </a:lnTo>
                    <a:lnTo>
                      <a:pt x="641" y="236"/>
                    </a:lnTo>
                    <a:lnTo>
                      <a:pt x="645" y="212"/>
                    </a:lnTo>
                    <a:lnTo>
                      <a:pt x="653" y="196"/>
                    </a:lnTo>
                    <a:lnTo>
                      <a:pt x="657" y="200"/>
                    </a:lnTo>
                    <a:lnTo>
                      <a:pt x="665" y="204"/>
                    </a:lnTo>
                    <a:lnTo>
                      <a:pt x="669" y="200"/>
                    </a:lnTo>
                    <a:lnTo>
                      <a:pt x="677" y="208"/>
                    </a:lnTo>
                    <a:lnTo>
                      <a:pt x="681" y="240"/>
                    </a:lnTo>
                    <a:lnTo>
                      <a:pt x="689" y="268"/>
                    </a:lnTo>
                    <a:lnTo>
                      <a:pt x="693" y="284"/>
                    </a:lnTo>
                    <a:lnTo>
                      <a:pt x="701" y="268"/>
                    </a:lnTo>
                    <a:lnTo>
                      <a:pt x="705" y="228"/>
                    </a:lnTo>
                    <a:lnTo>
                      <a:pt x="713" y="204"/>
                    </a:lnTo>
                    <a:lnTo>
                      <a:pt x="717" y="212"/>
                    </a:lnTo>
                    <a:lnTo>
                      <a:pt x="725" y="236"/>
                    </a:lnTo>
                    <a:lnTo>
                      <a:pt x="729" y="256"/>
                    </a:lnTo>
                    <a:lnTo>
                      <a:pt x="737" y="256"/>
                    </a:lnTo>
                    <a:lnTo>
                      <a:pt x="741" y="228"/>
                    </a:lnTo>
                    <a:lnTo>
                      <a:pt x="749" y="172"/>
                    </a:lnTo>
                    <a:lnTo>
                      <a:pt x="753" y="112"/>
                    </a:lnTo>
                    <a:lnTo>
                      <a:pt x="761" y="88"/>
                    </a:lnTo>
                  </a:path>
                </a:pathLst>
              </a:custGeom>
              <a:noFill/>
              <a:ln w="0">
                <a:solidFill>
                  <a:srgbClr val="00FF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55" name="Freeform 129"/>
              <p:cNvSpPr>
                <a:spLocks/>
              </p:cNvSpPr>
              <p:nvPr/>
            </p:nvSpPr>
            <p:spPr bwMode="auto">
              <a:xfrm>
                <a:off x="4905376" y="1263650"/>
                <a:ext cx="1208088" cy="438150"/>
              </a:xfrm>
              <a:custGeom>
                <a:avLst/>
                <a:gdLst>
                  <a:gd name="T0" fmla="*/ 12 w 761"/>
                  <a:gd name="T1" fmla="*/ 124 h 276"/>
                  <a:gd name="T2" fmla="*/ 28 w 761"/>
                  <a:gd name="T3" fmla="*/ 160 h 276"/>
                  <a:gd name="T4" fmla="*/ 48 w 761"/>
                  <a:gd name="T5" fmla="*/ 96 h 276"/>
                  <a:gd name="T6" fmla="*/ 64 w 761"/>
                  <a:gd name="T7" fmla="*/ 148 h 276"/>
                  <a:gd name="T8" fmla="*/ 84 w 761"/>
                  <a:gd name="T9" fmla="*/ 164 h 276"/>
                  <a:gd name="T10" fmla="*/ 100 w 761"/>
                  <a:gd name="T11" fmla="*/ 192 h 276"/>
                  <a:gd name="T12" fmla="*/ 120 w 761"/>
                  <a:gd name="T13" fmla="*/ 96 h 276"/>
                  <a:gd name="T14" fmla="*/ 136 w 761"/>
                  <a:gd name="T15" fmla="*/ 124 h 276"/>
                  <a:gd name="T16" fmla="*/ 156 w 761"/>
                  <a:gd name="T17" fmla="*/ 276 h 276"/>
                  <a:gd name="T18" fmla="*/ 172 w 761"/>
                  <a:gd name="T19" fmla="*/ 156 h 276"/>
                  <a:gd name="T20" fmla="*/ 192 w 761"/>
                  <a:gd name="T21" fmla="*/ 88 h 276"/>
                  <a:gd name="T22" fmla="*/ 208 w 761"/>
                  <a:gd name="T23" fmla="*/ 160 h 276"/>
                  <a:gd name="T24" fmla="*/ 228 w 761"/>
                  <a:gd name="T25" fmla="*/ 188 h 276"/>
                  <a:gd name="T26" fmla="*/ 244 w 761"/>
                  <a:gd name="T27" fmla="*/ 228 h 276"/>
                  <a:gd name="T28" fmla="*/ 264 w 761"/>
                  <a:gd name="T29" fmla="*/ 140 h 276"/>
                  <a:gd name="T30" fmla="*/ 280 w 761"/>
                  <a:gd name="T31" fmla="*/ 136 h 276"/>
                  <a:gd name="T32" fmla="*/ 300 w 761"/>
                  <a:gd name="T33" fmla="*/ 180 h 276"/>
                  <a:gd name="T34" fmla="*/ 316 w 761"/>
                  <a:gd name="T35" fmla="*/ 116 h 276"/>
                  <a:gd name="T36" fmla="*/ 336 w 761"/>
                  <a:gd name="T37" fmla="*/ 120 h 276"/>
                  <a:gd name="T38" fmla="*/ 352 w 761"/>
                  <a:gd name="T39" fmla="*/ 180 h 276"/>
                  <a:gd name="T40" fmla="*/ 372 w 761"/>
                  <a:gd name="T41" fmla="*/ 136 h 276"/>
                  <a:gd name="T42" fmla="*/ 388 w 761"/>
                  <a:gd name="T43" fmla="*/ 84 h 276"/>
                  <a:gd name="T44" fmla="*/ 408 w 761"/>
                  <a:gd name="T45" fmla="*/ 116 h 276"/>
                  <a:gd name="T46" fmla="*/ 424 w 761"/>
                  <a:gd name="T47" fmla="*/ 196 h 276"/>
                  <a:gd name="T48" fmla="*/ 444 w 761"/>
                  <a:gd name="T49" fmla="*/ 172 h 276"/>
                  <a:gd name="T50" fmla="*/ 460 w 761"/>
                  <a:gd name="T51" fmla="*/ 152 h 276"/>
                  <a:gd name="T52" fmla="*/ 476 w 761"/>
                  <a:gd name="T53" fmla="*/ 192 h 276"/>
                  <a:gd name="T54" fmla="*/ 496 w 761"/>
                  <a:gd name="T55" fmla="*/ 264 h 276"/>
                  <a:gd name="T56" fmla="*/ 513 w 761"/>
                  <a:gd name="T57" fmla="*/ 32 h 276"/>
                  <a:gd name="T58" fmla="*/ 533 w 761"/>
                  <a:gd name="T59" fmla="*/ 124 h 276"/>
                  <a:gd name="T60" fmla="*/ 549 w 761"/>
                  <a:gd name="T61" fmla="*/ 136 h 276"/>
                  <a:gd name="T62" fmla="*/ 569 w 761"/>
                  <a:gd name="T63" fmla="*/ 152 h 276"/>
                  <a:gd name="T64" fmla="*/ 585 w 761"/>
                  <a:gd name="T65" fmla="*/ 164 h 276"/>
                  <a:gd name="T66" fmla="*/ 605 w 761"/>
                  <a:gd name="T67" fmla="*/ 144 h 276"/>
                  <a:gd name="T68" fmla="*/ 621 w 761"/>
                  <a:gd name="T69" fmla="*/ 136 h 276"/>
                  <a:gd name="T70" fmla="*/ 641 w 761"/>
                  <a:gd name="T71" fmla="*/ 164 h 276"/>
                  <a:gd name="T72" fmla="*/ 657 w 761"/>
                  <a:gd name="T73" fmla="*/ 132 h 276"/>
                  <a:gd name="T74" fmla="*/ 677 w 761"/>
                  <a:gd name="T75" fmla="*/ 148 h 276"/>
                  <a:gd name="T76" fmla="*/ 693 w 761"/>
                  <a:gd name="T77" fmla="*/ 160 h 276"/>
                  <a:gd name="T78" fmla="*/ 713 w 761"/>
                  <a:gd name="T79" fmla="*/ 160 h 276"/>
                  <a:gd name="T80" fmla="*/ 729 w 761"/>
                  <a:gd name="T81" fmla="*/ 76 h 276"/>
                  <a:gd name="T82" fmla="*/ 749 w 761"/>
                  <a:gd name="T83" fmla="*/ 18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1" h="276">
                    <a:moveTo>
                      <a:pt x="0" y="60"/>
                    </a:moveTo>
                    <a:lnTo>
                      <a:pt x="4" y="100"/>
                    </a:lnTo>
                    <a:lnTo>
                      <a:pt x="12" y="124"/>
                    </a:lnTo>
                    <a:lnTo>
                      <a:pt x="16" y="108"/>
                    </a:lnTo>
                    <a:lnTo>
                      <a:pt x="24" y="144"/>
                    </a:lnTo>
                    <a:lnTo>
                      <a:pt x="28" y="160"/>
                    </a:lnTo>
                    <a:lnTo>
                      <a:pt x="36" y="220"/>
                    </a:lnTo>
                    <a:lnTo>
                      <a:pt x="40" y="144"/>
                    </a:lnTo>
                    <a:lnTo>
                      <a:pt x="48" y="96"/>
                    </a:lnTo>
                    <a:lnTo>
                      <a:pt x="52" y="144"/>
                    </a:lnTo>
                    <a:lnTo>
                      <a:pt x="60" y="104"/>
                    </a:lnTo>
                    <a:lnTo>
                      <a:pt x="64" y="148"/>
                    </a:lnTo>
                    <a:lnTo>
                      <a:pt x="72" y="156"/>
                    </a:lnTo>
                    <a:lnTo>
                      <a:pt x="76" y="96"/>
                    </a:lnTo>
                    <a:lnTo>
                      <a:pt x="84" y="164"/>
                    </a:lnTo>
                    <a:lnTo>
                      <a:pt x="88" y="132"/>
                    </a:lnTo>
                    <a:lnTo>
                      <a:pt x="96" y="212"/>
                    </a:lnTo>
                    <a:lnTo>
                      <a:pt x="100" y="192"/>
                    </a:lnTo>
                    <a:lnTo>
                      <a:pt x="108" y="224"/>
                    </a:lnTo>
                    <a:lnTo>
                      <a:pt x="112" y="144"/>
                    </a:lnTo>
                    <a:lnTo>
                      <a:pt x="120" y="96"/>
                    </a:lnTo>
                    <a:lnTo>
                      <a:pt x="124" y="76"/>
                    </a:lnTo>
                    <a:lnTo>
                      <a:pt x="132" y="120"/>
                    </a:lnTo>
                    <a:lnTo>
                      <a:pt x="136" y="124"/>
                    </a:lnTo>
                    <a:lnTo>
                      <a:pt x="144" y="152"/>
                    </a:lnTo>
                    <a:lnTo>
                      <a:pt x="148" y="192"/>
                    </a:lnTo>
                    <a:lnTo>
                      <a:pt x="156" y="276"/>
                    </a:lnTo>
                    <a:lnTo>
                      <a:pt x="160" y="220"/>
                    </a:lnTo>
                    <a:lnTo>
                      <a:pt x="168" y="156"/>
                    </a:lnTo>
                    <a:lnTo>
                      <a:pt x="172" y="156"/>
                    </a:lnTo>
                    <a:lnTo>
                      <a:pt x="180" y="144"/>
                    </a:lnTo>
                    <a:lnTo>
                      <a:pt x="184" y="108"/>
                    </a:lnTo>
                    <a:lnTo>
                      <a:pt x="192" y="88"/>
                    </a:lnTo>
                    <a:lnTo>
                      <a:pt x="196" y="84"/>
                    </a:lnTo>
                    <a:lnTo>
                      <a:pt x="204" y="132"/>
                    </a:lnTo>
                    <a:lnTo>
                      <a:pt x="208" y="160"/>
                    </a:lnTo>
                    <a:lnTo>
                      <a:pt x="216" y="156"/>
                    </a:lnTo>
                    <a:lnTo>
                      <a:pt x="220" y="132"/>
                    </a:lnTo>
                    <a:lnTo>
                      <a:pt x="228" y="188"/>
                    </a:lnTo>
                    <a:lnTo>
                      <a:pt x="232" y="192"/>
                    </a:lnTo>
                    <a:lnTo>
                      <a:pt x="240" y="212"/>
                    </a:lnTo>
                    <a:lnTo>
                      <a:pt x="244" y="228"/>
                    </a:lnTo>
                    <a:lnTo>
                      <a:pt x="252" y="168"/>
                    </a:lnTo>
                    <a:lnTo>
                      <a:pt x="256" y="152"/>
                    </a:lnTo>
                    <a:lnTo>
                      <a:pt x="264" y="140"/>
                    </a:lnTo>
                    <a:lnTo>
                      <a:pt x="268" y="144"/>
                    </a:lnTo>
                    <a:lnTo>
                      <a:pt x="276" y="140"/>
                    </a:lnTo>
                    <a:lnTo>
                      <a:pt x="280" y="136"/>
                    </a:lnTo>
                    <a:lnTo>
                      <a:pt x="288" y="180"/>
                    </a:lnTo>
                    <a:lnTo>
                      <a:pt x="292" y="168"/>
                    </a:lnTo>
                    <a:lnTo>
                      <a:pt x="300" y="180"/>
                    </a:lnTo>
                    <a:lnTo>
                      <a:pt x="304" y="184"/>
                    </a:lnTo>
                    <a:lnTo>
                      <a:pt x="312" y="164"/>
                    </a:lnTo>
                    <a:lnTo>
                      <a:pt x="316" y="116"/>
                    </a:lnTo>
                    <a:lnTo>
                      <a:pt x="324" y="112"/>
                    </a:lnTo>
                    <a:lnTo>
                      <a:pt x="328" y="100"/>
                    </a:lnTo>
                    <a:lnTo>
                      <a:pt x="336" y="120"/>
                    </a:lnTo>
                    <a:lnTo>
                      <a:pt x="340" y="160"/>
                    </a:lnTo>
                    <a:lnTo>
                      <a:pt x="348" y="180"/>
                    </a:lnTo>
                    <a:lnTo>
                      <a:pt x="352" y="180"/>
                    </a:lnTo>
                    <a:lnTo>
                      <a:pt x="360" y="168"/>
                    </a:lnTo>
                    <a:lnTo>
                      <a:pt x="364" y="124"/>
                    </a:lnTo>
                    <a:lnTo>
                      <a:pt x="372" y="136"/>
                    </a:lnTo>
                    <a:lnTo>
                      <a:pt x="376" y="132"/>
                    </a:lnTo>
                    <a:lnTo>
                      <a:pt x="384" y="84"/>
                    </a:lnTo>
                    <a:lnTo>
                      <a:pt x="388" y="84"/>
                    </a:lnTo>
                    <a:lnTo>
                      <a:pt x="396" y="36"/>
                    </a:lnTo>
                    <a:lnTo>
                      <a:pt x="400" y="56"/>
                    </a:lnTo>
                    <a:lnTo>
                      <a:pt x="408" y="116"/>
                    </a:lnTo>
                    <a:lnTo>
                      <a:pt x="412" y="148"/>
                    </a:lnTo>
                    <a:lnTo>
                      <a:pt x="420" y="168"/>
                    </a:lnTo>
                    <a:lnTo>
                      <a:pt x="424" y="196"/>
                    </a:lnTo>
                    <a:lnTo>
                      <a:pt x="432" y="204"/>
                    </a:lnTo>
                    <a:lnTo>
                      <a:pt x="436" y="172"/>
                    </a:lnTo>
                    <a:lnTo>
                      <a:pt x="444" y="172"/>
                    </a:lnTo>
                    <a:lnTo>
                      <a:pt x="448" y="176"/>
                    </a:lnTo>
                    <a:lnTo>
                      <a:pt x="452" y="116"/>
                    </a:lnTo>
                    <a:lnTo>
                      <a:pt x="460" y="152"/>
                    </a:lnTo>
                    <a:lnTo>
                      <a:pt x="464" y="184"/>
                    </a:lnTo>
                    <a:lnTo>
                      <a:pt x="472" y="188"/>
                    </a:lnTo>
                    <a:lnTo>
                      <a:pt x="476" y="192"/>
                    </a:lnTo>
                    <a:lnTo>
                      <a:pt x="484" y="252"/>
                    </a:lnTo>
                    <a:lnTo>
                      <a:pt x="488" y="264"/>
                    </a:lnTo>
                    <a:lnTo>
                      <a:pt x="496" y="264"/>
                    </a:lnTo>
                    <a:lnTo>
                      <a:pt x="500" y="232"/>
                    </a:lnTo>
                    <a:lnTo>
                      <a:pt x="508" y="168"/>
                    </a:lnTo>
                    <a:lnTo>
                      <a:pt x="513" y="32"/>
                    </a:lnTo>
                    <a:lnTo>
                      <a:pt x="521" y="0"/>
                    </a:lnTo>
                    <a:lnTo>
                      <a:pt x="525" y="112"/>
                    </a:lnTo>
                    <a:lnTo>
                      <a:pt x="533" y="124"/>
                    </a:lnTo>
                    <a:lnTo>
                      <a:pt x="537" y="120"/>
                    </a:lnTo>
                    <a:lnTo>
                      <a:pt x="545" y="116"/>
                    </a:lnTo>
                    <a:lnTo>
                      <a:pt x="549" y="136"/>
                    </a:lnTo>
                    <a:lnTo>
                      <a:pt x="557" y="140"/>
                    </a:lnTo>
                    <a:lnTo>
                      <a:pt x="561" y="172"/>
                    </a:lnTo>
                    <a:lnTo>
                      <a:pt x="569" y="152"/>
                    </a:lnTo>
                    <a:lnTo>
                      <a:pt x="573" y="92"/>
                    </a:lnTo>
                    <a:lnTo>
                      <a:pt x="581" y="120"/>
                    </a:lnTo>
                    <a:lnTo>
                      <a:pt x="585" y="164"/>
                    </a:lnTo>
                    <a:lnTo>
                      <a:pt x="593" y="188"/>
                    </a:lnTo>
                    <a:lnTo>
                      <a:pt x="597" y="92"/>
                    </a:lnTo>
                    <a:lnTo>
                      <a:pt x="605" y="144"/>
                    </a:lnTo>
                    <a:lnTo>
                      <a:pt x="609" y="144"/>
                    </a:lnTo>
                    <a:lnTo>
                      <a:pt x="617" y="136"/>
                    </a:lnTo>
                    <a:lnTo>
                      <a:pt x="621" y="136"/>
                    </a:lnTo>
                    <a:lnTo>
                      <a:pt x="629" y="168"/>
                    </a:lnTo>
                    <a:lnTo>
                      <a:pt x="633" y="172"/>
                    </a:lnTo>
                    <a:lnTo>
                      <a:pt x="641" y="164"/>
                    </a:lnTo>
                    <a:lnTo>
                      <a:pt x="645" y="156"/>
                    </a:lnTo>
                    <a:lnTo>
                      <a:pt x="653" y="140"/>
                    </a:lnTo>
                    <a:lnTo>
                      <a:pt x="657" y="132"/>
                    </a:lnTo>
                    <a:lnTo>
                      <a:pt x="665" y="100"/>
                    </a:lnTo>
                    <a:lnTo>
                      <a:pt x="669" y="104"/>
                    </a:lnTo>
                    <a:lnTo>
                      <a:pt x="677" y="148"/>
                    </a:lnTo>
                    <a:lnTo>
                      <a:pt x="681" y="152"/>
                    </a:lnTo>
                    <a:lnTo>
                      <a:pt x="689" y="164"/>
                    </a:lnTo>
                    <a:lnTo>
                      <a:pt x="693" y="160"/>
                    </a:lnTo>
                    <a:lnTo>
                      <a:pt x="701" y="104"/>
                    </a:lnTo>
                    <a:lnTo>
                      <a:pt x="705" y="184"/>
                    </a:lnTo>
                    <a:lnTo>
                      <a:pt x="713" y="160"/>
                    </a:lnTo>
                    <a:lnTo>
                      <a:pt x="717" y="56"/>
                    </a:lnTo>
                    <a:lnTo>
                      <a:pt x="725" y="48"/>
                    </a:lnTo>
                    <a:lnTo>
                      <a:pt x="729" y="76"/>
                    </a:lnTo>
                    <a:lnTo>
                      <a:pt x="737" y="172"/>
                    </a:lnTo>
                    <a:lnTo>
                      <a:pt x="741" y="208"/>
                    </a:lnTo>
                    <a:lnTo>
                      <a:pt x="749" y="180"/>
                    </a:lnTo>
                    <a:lnTo>
                      <a:pt x="753" y="120"/>
                    </a:lnTo>
                    <a:lnTo>
                      <a:pt x="761" y="168"/>
                    </a:lnTo>
                  </a:path>
                </a:pathLst>
              </a:custGeom>
              <a:noFill/>
              <a:ln w="0">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56" name="Freeform 130"/>
              <p:cNvSpPr>
                <a:spLocks/>
              </p:cNvSpPr>
              <p:nvPr/>
            </p:nvSpPr>
            <p:spPr bwMode="auto">
              <a:xfrm>
                <a:off x="4905376" y="1295400"/>
                <a:ext cx="1208088" cy="425450"/>
              </a:xfrm>
              <a:custGeom>
                <a:avLst/>
                <a:gdLst>
                  <a:gd name="T0" fmla="*/ 12 w 761"/>
                  <a:gd name="T1" fmla="*/ 72 h 268"/>
                  <a:gd name="T2" fmla="*/ 28 w 761"/>
                  <a:gd name="T3" fmla="*/ 48 h 268"/>
                  <a:gd name="T4" fmla="*/ 48 w 761"/>
                  <a:gd name="T5" fmla="*/ 124 h 268"/>
                  <a:gd name="T6" fmla="*/ 64 w 761"/>
                  <a:gd name="T7" fmla="*/ 0 h 268"/>
                  <a:gd name="T8" fmla="*/ 84 w 761"/>
                  <a:gd name="T9" fmla="*/ 180 h 268"/>
                  <a:gd name="T10" fmla="*/ 100 w 761"/>
                  <a:gd name="T11" fmla="*/ 176 h 268"/>
                  <a:gd name="T12" fmla="*/ 120 w 761"/>
                  <a:gd name="T13" fmla="*/ 168 h 268"/>
                  <a:gd name="T14" fmla="*/ 136 w 761"/>
                  <a:gd name="T15" fmla="*/ 40 h 268"/>
                  <a:gd name="T16" fmla="*/ 156 w 761"/>
                  <a:gd name="T17" fmla="*/ 88 h 268"/>
                  <a:gd name="T18" fmla="*/ 172 w 761"/>
                  <a:gd name="T19" fmla="*/ 176 h 268"/>
                  <a:gd name="T20" fmla="*/ 192 w 761"/>
                  <a:gd name="T21" fmla="*/ 120 h 268"/>
                  <a:gd name="T22" fmla="*/ 208 w 761"/>
                  <a:gd name="T23" fmla="*/ 128 h 268"/>
                  <a:gd name="T24" fmla="*/ 228 w 761"/>
                  <a:gd name="T25" fmla="*/ 200 h 268"/>
                  <a:gd name="T26" fmla="*/ 244 w 761"/>
                  <a:gd name="T27" fmla="*/ 172 h 268"/>
                  <a:gd name="T28" fmla="*/ 264 w 761"/>
                  <a:gd name="T29" fmla="*/ 248 h 268"/>
                  <a:gd name="T30" fmla="*/ 280 w 761"/>
                  <a:gd name="T31" fmla="*/ 100 h 268"/>
                  <a:gd name="T32" fmla="*/ 300 w 761"/>
                  <a:gd name="T33" fmla="*/ 176 h 268"/>
                  <a:gd name="T34" fmla="*/ 316 w 761"/>
                  <a:gd name="T35" fmla="*/ 176 h 268"/>
                  <a:gd name="T36" fmla="*/ 336 w 761"/>
                  <a:gd name="T37" fmla="*/ 116 h 268"/>
                  <a:gd name="T38" fmla="*/ 352 w 761"/>
                  <a:gd name="T39" fmla="*/ 104 h 268"/>
                  <a:gd name="T40" fmla="*/ 372 w 761"/>
                  <a:gd name="T41" fmla="*/ 92 h 268"/>
                  <a:gd name="T42" fmla="*/ 388 w 761"/>
                  <a:gd name="T43" fmla="*/ 160 h 268"/>
                  <a:gd name="T44" fmla="*/ 408 w 761"/>
                  <a:gd name="T45" fmla="*/ 124 h 268"/>
                  <a:gd name="T46" fmla="*/ 424 w 761"/>
                  <a:gd name="T47" fmla="*/ 144 h 268"/>
                  <a:gd name="T48" fmla="*/ 444 w 761"/>
                  <a:gd name="T49" fmla="*/ 212 h 268"/>
                  <a:gd name="T50" fmla="*/ 460 w 761"/>
                  <a:gd name="T51" fmla="*/ 208 h 268"/>
                  <a:gd name="T52" fmla="*/ 476 w 761"/>
                  <a:gd name="T53" fmla="*/ 184 h 268"/>
                  <a:gd name="T54" fmla="*/ 496 w 761"/>
                  <a:gd name="T55" fmla="*/ 228 h 268"/>
                  <a:gd name="T56" fmla="*/ 513 w 761"/>
                  <a:gd name="T57" fmla="*/ 168 h 268"/>
                  <a:gd name="T58" fmla="*/ 533 w 761"/>
                  <a:gd name="T59" fmla="*/ 132 h 268"/>
                  <a:gd name="T60" fmla="*/ 549 w 761"/>
                  <a:gd name="T61" fmla="*/ 104 h 268"/>
                  <a:gd name="T62" fmla="*/ 569 w 761"/>
                  <a:gd name="T63" fmla="*/ 108 h 268"/>
                  <a:gd name="T64" fmla="*/ 585 w 761"/>
                  <a:gd name="T65" fmla="*/ 132 h 268"/>
                  <a:gd name="T66" fmla="*/ 605 w 761"/>
                  <a:gd name="T67" fmla="*/ 144 h 268"/>
                  <a:gd name="T68" fmla="*/ 621 w 761"/>
                  <a:gd name="T69" fmla="*/ 184 h 268"/>
                  <a:gd name="T70" fmla="*/ 641 w 761"/>
                  <a:gd name="T71" fmla="*/ 180 h 268"/>
                  <a:gd name="T72" fmla="*/ 657 w 761"/>
                  <a:gd name="T73" fmla="*/ 172 h 268"/>
                  <a:gd name="T74" fmla="*/ 677 w 761"/>
                  <a:gd name="T75" fmla="*/ 148 h 268"/>
                  <a:gd name="T76" fmla="*/ 693 w 761"/>
                  <a:gd name="T77" fmla="*/ 124 h 268"/>
                  <a:gd name="T78" fmla="*/ 713 w 761"/>
                  <a:gd name="T79" fmla="*/ 236 h 268"/>
                  <a:gd name="T80" fmla="*/ 729 w 761"/>
                  <a:gd name="T81" fmla="*/ 144 h 268"/>
                  <a:gd name="T82" fmla="*/ 749 w 761"/>
                  <a:gd name="T83" fmla="*/ 12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1" h="268">
                    <a:moveTo>
                      <a:pt x="0" y="92"/>
                    </a:moveTo>
                    <a:lnTo>
                      <a:pt x="4" y="40"/>
                    </a:lnTo>
                    <a:lnTo>
                      <a:pt x="12" y="72"/>
                    </a:lnTo>
                    <a:lnTo>
                      <a:pt x="16" y="60"/>
                    </a:lnTo>
                    <a:lnTo>
                      <a:pt x="24" y="76"/>
                    </a:lnTo>
                    <a:lnTo>
                      <a:pt x="28" y="48"/>
                    </a:lnTo>
                    <a:lnTo>
                      <a:pt x="36" y="148"/>
                    </a:lnTo>
                    <a:lnTo>
                      <a:pt x="40" y="184"/>
                    </a:lnTo>
                    <a:lnTo>
                      <a:pt x="48" y="124"/>
                    </a:lnTo>
                    <a:lnTo>
                      <a:pt x="52" y="84"/>
                    </a:lnTo>
                    <a:lnTo>
                      <a:pt x="60" y="60"/>
                    </a:lnTo>
                    <a:lnTo>
                      <a:pt x="64" y="0"/>
                    </a:lnTo>
                    <a:lnTo>
                      <a:pt x="72" y="96"/>
                    </a:lnTo>
                    <a:lnTo>
                      <a:pt x="76" y="128"/>
                    </a:lnTo>
                    <a:lnTo>
                      <a:pt x="84" y="180"/>
                    </a:lnTo>
                    <a:lnTo>
                      <a:pt x="88" y="104"/>
                    </a:lnTo>
                    <a:lnTo>
                      <a:pt x="96" y="144"/>
                    </a:lnTo>
                    <a:lnTo>
                      <a:pt x="100" y="176"/>
                    </a:lnTo>
                    <a:lnTo>
                      <a:pt x="108" y="224"/>
                    </a:lnTo>
                    <a:lnTo>
                      <a:pt x="112" y="196"/>
                    </a:lnTo>
                    <a:lnTo>
                      <a:pt x="120" y="168"/>
                    </a:lnTo>
                    <a:lnTo>
                      <a:pt x="124" y="64"/>
                    </a:lnTo>
                    <a:lnTo>
                      <a:pt x="132" y="84"/>
                    </a:lnTo>
                    <a:lnTo>
                      <a:pt x="136" y="40"/>
                    </a:lnTo>
                    <a:lnTo>
                      <a:pt x="144" y="56"/>
                    </a:lnTo>
                    <a:lnTo>
                      <a:pt x="148" y="72"/>
                    </a:lnTo>
                    <a:lnTo>
                      <a:pt x="156" y="88"/>
                    </a:lnTo>
                    <a:lnTo>
                      <a:pt x="160" y="144"/>
                    </a:lnTo>
                    <a:lnTo>
                      <a:pt x="168" y="128"/>
                    </a:lnTo>
                    <a:lnTo>
                      <a:pt x="172" y="176"/>
                    </a:lnTo>
                    <a:lnTo>
                      <a:pt x="180" y="156"/>
                    </a:lnTo>
                    <a:lnTo>
                      <a:pt x="184" y="128"/>
                    </a:lnTo>
                    <a:lnTo>
                      <a:pt x="192" y="120"/>
                    </a:lnTo>
                    <a:lnTo>
                      <a:pt x="196" y="124"/>
                    </a:lnTo>
                    <a:lnTo>
                      <a:pt x="204" y="120"/>
                    </a:lnTo>
                    <a:lnTo>
                      <a:pt x="208" y="128"/>
                    </a:lnTo>
                    <a:lnTo>
                      <a:pt x="216" y="168"/>
                    </a:lnTo>
                    <a:lnTo>
                      <a:pt x="220" y="208"/>
                    </a:lnTo>
                    <a:lnTo>
                      <a:pt x="228" y="200"/>
                    </a:lnTo>
                    <a:lnTo>
                      <a:pt x="232" y="188"/>
                    </a:lnTo>
                    <a:lnTo>
                      <a:pt x="240" y="132"/>
                    </a:lnTo>
                    <a:lnTo>
                      <a:pt x="244" y="172"/>
                    </a:lnTo>
                    <a:lnTo>
                      <a:pt x="252" y="184"/>
                    </a:lnTo>
                    <a:lnTo>
                      <a:pt x="256" y="240"/>
                    </a:lnTo>
                    <a:lnTo>
                      <a:pt x="264" y="248"/>
                    </a:lnTo>
                    <a:lnTo>
                      <a:pt x="268" y="228"/>
                    </a:lnTo>
                    <a:lnTo>
                      <a:pt x="276" y="148"/>
                    </a:lnTo>
                    <a:lnTo>
                      <a:pt x="280" y="100"/>
                    </a:lnTo>
                    <a:lnTo>
                      <a:pt x="288" y="144"/>
                    </a:lnTo>
                    <a:lnTo>
                      <a:pt x="292" y="212"/>
                    </a:lnTo>
                    <a:lnTo>
                      <a:pt x="300" y="176"/>
                    </a:lnTo>
                    <a:lnTo>
                      <a:pt x="304" y="164"/>
                    </a:lnTo>
                    <a:lnTo>
                      <a:pt x="312" y="140"/>
                    </a:lnTo>
                    <a:lnTo>
                      <a:pt x="316" y="176"/>
                    </a:lnTo>
                    <a:lnTo>
                      <a:pt x="324" y="192"/>
                    </a:lnTo>
                    <a:lnTo>
                      <a:pt x="328" y="136"/>
                    </a:lnTo>
                    <a:lnTo>
                      <a:pt x="336" y="116"/>
                    </a:lnTo>
                    <a:lnTo>
                      <a:pt x="340" y="72"/>
                    </a:lnTo>
                    <a:lnTo>
                      <a:pt x="348" y="76"/>
                    </a:lnTo>
                    <a:lnTo>
                      <a:pt x="352" y="104"/>
                    </a:lnTo>
                    <a:lnTo>
                      <a:pt x="360" y="132"/>
                    </a:lnTo>
                    <a:lnTo>
                      <a:pt x="364" y="76"/>
                    </a:lnTo>
                    <a:lnTo>
                      <a:pt x="372" y="92"/>
                    </a:lnTo>
                    <a:lnTo>
                      <a:pt x="376" y="100"/>
                    </a:lnTo>
                    <a:lnTo>
                      <a:pt x="384" y="120"/>
                    </a:lnTo>
                    <a:lnTo>
                      <a:pt x="388" y="160"/>
                    </a:lnTo>
                    <a:lnTo>
                      <a:pt x="396" y="120"/>
                    </a:lnTo>
                    <a:lnTo>
                      <a:pt x="400" y="108"/>
                    </a:lnTo>
                    <a:lnTo>
                      <a:pt x="408" y="124"/>
                    </a:lnTo>
                    <a:lnTo>
                      <a:pt x="412" y="84"/>
                    </a:lnTo>
                    <a:lnTo>
                      <a:pt x="420" y="56"/>
                    </a:lnTo>
                    <a:lnTo>
                      <a:pt x="424" y="144"/>
                    </a:lnTo>
                    <a:lnTo>
                      <a:pt x="432" y="200"/>
                    </a:lnTo>
                    <a:lnTo>
                      <a:pt x="436" y="224"/>
                    </a:lnTo>
                    <a:lnTo>
                      <a:pt x="444" y="212"/>
                    </a:lnTo>
                    <a:lnTo>
                      <a:pt x="448" y="176"/>
                    </a:lnTo>
                    <a:lnTo>
                      <a:pt x="452" y="196"/>
                    </a:lnTo>
                    <a:lnTo>
                      <a:pt x="460" y="208"/>
                    </a:lnTo>
                    <a:lnTo>
                      <a:pt x="464" y="232"/>
                    </a:lnTo>
                    <a:lnTo>
                      <a:pt x="472" y="252"/>
                    </a:lnTo>
                    <a:lnTo>
                      <a:pt x="476" y="184"/>
                    </a:lnTo>
                    <a:lnTo>
                      <a:pt x="484" y="180"/>
                    </a:lnTo>
                    <a:lnTo>
                      <a:pt x="488" y="220"/>
                    </a:lnTo>
                    <a:lnTo>
                      <a:pt x="496" y="228"/>
                    </a:lnTo>
                    <a:lnTo>
                      <a:pt x="500" y="228"/>
                    </a:lnTo>
                    <a:lnTo>
                      <a:pt x="508" y="208"/>
                    </a:lnTo>
                    <a:lnTo>
                      <a:pt x="513" y="168"/>
                    </a:lnTo>
                    <a:lnTo>
                      <a:pt x="521" y="44"/>
                    </a:lnTo>
                    <a:lnTo>
                      <a:pt x="525" y="68"/>
                    </a:lnTo>
                    <a:lnTo>
                      <a:pt x="533" y="132"/>
                    </a:lnTo>
                    <a:lnTo>
                      <a:pt x="537" y="132"/>
                    </a:lnTo>
                    <a:lnTo>
                      <a:pt x="545" y="68"/>
                    </a:lnTo>
                    <a:lnTo>
                      <a:pt x="549" y="104"/>
                    </a:lnTo>
                    <a:lnTo>
                      <a:pt x="557" y="84"/>
                    </a:lnTo>
                    <a:lnTo>
                      <a:pt x="561" y="88"/>
                    </a:lnTo>
                    <a:lnTo>
                      <a:pt x="569" y="108"/>
                    </a:lnTo>
                    <a:lnTo>
                      <a:pt x="573" y="152"/>
                    </a:lnTo>
                    <a:lnTo>
                      <a:pt x="581" y="112"/>
                    </a:lnTo>
                    <a:lnTo>
                      <a:pt x="585" y="132"/>
                    </a:lnTo>
                    <a:lnTo>
                      <a:pt x="593" y="96"/>
                    </a:lnTo>
                    <a:lnTo>
                      <a:pt x="597" y="72"/>
                    </a:lnTo>
                    <a:lnTo>
                      <a:pt x="605" y="144"/>
                    </a:lnTo>
                    <a:lnTo>
                      <a:pt x="609" y="176"/>
                    </a:lnTo>
                    <a:lnTo>
                      <a:pt x="617" y="204"/>
                    </a:lnTo>
                    <a:lnTo>
                      <a:pt x="621" y="184"/>
                    </a:lnTo>
                    <a:lnTo>
                      <a:pt x="629" y="196"/>
                    </a:lnTo>
                    <a:lnTo>
                      <a:pt x="633" y="184"/>
                    </a:lnTo>
                    <a:lnTo>
                      <a:pt x="641" y="180"/>
                    </a:lnTo>
                    <a:lnTo>
                      <a:pt x="645" y="268"/>
                    </a:lnTo>
                    <a:lnTo>
                      <a:pt x="653" y="216"/>
                    </a:lnTo>
                    <a:lnTo>
                      <a:pt x="657" y="172"/>
                    </a:lnTo>
                    <a:lnTo>
                      <a:pt x="665" y="140"/>
                    </a:lnTo>
                    <a:lnTo>
                      <a:pt x="669" y="156"/>
                    </a:lnTo>
                    <a:lnTo>
                      <a:pt x="677" y="148"/>
                    </a:lnTo>
                    <a:lnTo>
                      <a:pt x="681" y="148"/>
                    </a:lnTo>
                    <a:lnTo>
                      <a:pt x="689" y="116"/>
                    </a:lnTo>
                    <a:lnTo>
                      <a:pt x="693" y="124"/>
                    </a:lnTo>
                    <a:lnTo>
                      <a:pt x="701" y="140"/>
                    </a:lnTo>
                    <a:lnTo>
                      <a:pt x="705" y="168"/>
                    </a:lnTo>
                    <a:lnTo>
                      <a:pt x="713" y="236"/>
                    </a:lnTo>
                    <a:lnTo>
                      <a:pt x="717" y="208"/>
                    </a:lnTo>
                    <a:lnTo>
                      <a:pt x="725" y="192"/>
                    </a:lnTo>
                    <a:lnTo>
                      <a:pt x="729" y="144"/>
                    </a:lnTo>
                    <a:lnTo>
                      <a:pt x="737" y="148"/>
                    </a:lnTo>
                    <a:lnTo>
                      <a:pt x="741" y="124"/>
                    </a:lnTo>
                    <a:lnTo>
                      <a:pt x="749" y="120"/>
                    </a:lnTo>
                    <a:lnTo>
                      <a:pt x="753" y="88"/>
                    </a:lnTo>
                    <a:lnTo>
                      <a:pt x="761" y="108"/>
                    </a:lnTo>
                  </a:path>
                </a:pathLst>
              </a:custGeom>
              <a:noFill/>
              <a:ln w="0">
                <a:solidFill>
                  <a:srgbClr val="007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57" name="Freeform 131"/>
              <p:cNvSpPr>
                <a:spLocks/>
              </p:cNvSpPr>
              <p:nvPr/>
            </p:nvSpPr>
            <p:spPr bwMode="auto">
              <a:xfrm>
                <a:off x="4905376" y="1295400"/>
                <a:ext cx="1208088" cy="368300"/>
              </a:xfrm>
              <a:custGeom>
                <a:avLst/>
                <a:gdLst>
                  <a:gd name="T0" fmla="*/ 12 w 761"/>
                  <a:gd name="T1" fmla="*/ 148 h 232"/>
                  <a:gd name="T2" fmla="*/ 28 w 761"/>
                  <a:gd name="T3" fmla="*/ 176 h 232"/>
                  <a:gd name="T4" fmla="*/ 48 w 761"/>
                  <a:gd name="T5" fmla="*/ 148 h 232"/>
                  <a:gd name="T6" fmla="*/ 64 w 761"/>
                  <a:gd name="T7" fmla="*/ 120 h 232"/>
                  <a:gd name="T8" fmla="*/ 84 w 761"/>
                  <a:gd name="T9" fmla="*/ 148 h 232"/>
                  <a:gd name="T10" fmla="*/ 100 w 761"/>
                  <a:gd name="T11" fmla="*/ 120 h 232"/>
                  <a:gd name="T12" fmla="*/ 120 w 761"/>
                  <a:gd name="T13" fmla="*/ 156 h 232"/>
                  <a:gd name="T14" fmla="*/ 136 w 761"/>
                  <a:gd name="T15" fmla="*/ 232 h 232"/>
                  <a:gd name="T16" fmla="*/ 156 w 761"/>
                  <a:gd name="T17" fmla="*/ 172 h 232"/>
                  <a:gd name="T18" fmla="*/ 172 w 761"/>
                  <a:gd name="T19" fmla="*/ 100 h 232"/>
                  <a:gd name="T20" fmla="*/ 192 w 761"/>
                  <a:gd name="T21" fmla="*/ 160 h 232"/>
                  <a:gd name="T22" fmla="*/ 208 w 761"/>
                  <a:gd name="T23" fmla="*/ 104 h 232"/>
                  <a:gd name="T24" fmla="*/ 228 w 761"/>
                  <a:gd name="T25" fmla="*/ 192 h 232"/>
                  <a:gd name="T26" fmla="*/ 244 w 761"/>
                  <a:gd name="T27" fmla="*/ 152 h 232"/>
                  <a:gd name="T28" fmla="*/ 264 w 761"/>
                  <a:gd name="T29" fmla="*/ 104 h 232"/>
                  <a:gd name="T30" fmla="*/ 280 w 761"/>
                  <a:gd name="T31" fmla="*/ 96 h 232"/>
                  <a:gd name="T32" fmla="*/ 300 w 761"/>
                  <a:gd name="T33" fmla="*/ 172 h 232"/>
                  <a:gd name="T34" fmla="*/ 316 w 761"/>
                  <a:gd name="T35" fmla="*/ 124 h 232"/>
                  <a:gd name="T36" fmla="*/ 336 w 761"/>
                  <a:gd name="T37" fmla="*/ 104 h 232"/>
                  <a:gd name="T38" fmla="*/ 352 w 761"/>
                  <a:gd name="T39" fmla="*/ 192 h 232"/>
                  <a:gd name="T40" fmla="*/ 372 w 761"/>
                  <a:gd name="T41" fmla="*/ 60 h 232"/>
                  <a:gd name="T42" fmla="*/ 388 w 761"/>
                  <a:gd name="T43" fmla="*/ 72 h 232"/>
                  <a:gd name="T44" fmla="*/ 408 w 761"/>
                  <a:gd name="T45" fmla="*/ 136 h 232"/>
                  <a:gd name="T46" fmla="*/ 424 w 761"/>
                  <a:gd name="T47" fmla="*/ 148 h 232"/>
                  <a:gd name="T48" fmla="*/ 444 w 761"/>
                  <a:gd name="T49" fmla="*/ 148 h 232"/>
                  <a:gd name="T50" fmla="*/ 460 w 761"/>
                  <a:gd name="T51" fmla="*/ 200 h 232"/>
                  <a:gd name="T52" fmla="*/ 476 w 761"/>
                  <a:gd name="T53" fmla="*/ 160 h 232"/>
                  <a:gd name="T54" fmla="*/ 496 w 761"/>
                  <a:gd name="T55" fmla="*/ 140 h 232"/>
                  <a:gd name="T56" fmla="*/ 513 w 761"/>
                  <a:gd name="T57" fmla="*/ 132 h 232"/>
                  <a:gd name="T58" fmla="*/ 533 w 761"/>
                  <a:gd name="T59" fmla="*/ 128 h 232"/>
                  <a:gd name="T60" fmla="*/ 549 w 761"/>
                  <a:gd name="T61" fmla="*/ 204 h 232"/>
                  <a:gd name="T62" fmla="*/ 569 w 761"/>
                  <a:gd name="T63" fmla="*/ 172 h 232"/>
                  <a:gd name="T64" fmla="*/ 585 w 761"/>
                  <a:gd name="T65" fmla="*/ 164 h 232"/>
                  <a:gd name="T66" fmla="*/ 605 w 761"/>
                  <a:gd name="T67" fmla="*/ 128 h 232"/>
                  <a:gd name="T68" fmla="*/ 621 w 761"/>
                  <a:gd name="T69" fmla="*/ 52 h 232"/>
                  <a:gd name="T70" fmla="*/ 641 w 761"/>
                  <a:gd name="T71" fmla="*/ 100 h 232"/>
                  <a:gd name="T72" fmla="*/ 657 w 761"/>
                  <a:gd name="T73" fmla="*/ 64 h 232"/>
                  <a:gd name="T74" fmla="*/ 677 w 761"/>
                  <a:gd name="T75" fmla="*/ 4 h 232"/>
                  <a:gd name="T76" fmla="*/ 693 w 761"/>
                  <a:gd name="T77" fmla="*/ 88 h 232"/>
                  <a:gd name="T78" fmla="*/ 713 w 761"/>
                  <a:gd name="T79" fmla="*/ 8 h 232"/>
                  <a:gd name="T80" fmla="*/ 729 w 761"/>
                  <a:gd name="T81" fmla="*/ 64 h 232"/>
                  <a:gd name="T82" fmla="*/ 749 w 761"/>
                  <a:gd name="T83" fmla="*/ 14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1" h="232">
                    <a:moveTo>
                      <a:pt x="0" y="108"/>
                    </a:moveTo>
                    <a:lnTo>
                      <a:pt x="4" y="100"/>
                    </a:lnTo>
                    <a:lnTo>
                      <a:pt x="12" y="148"/>
                    </a:lnTo>
                    <a:lnTo>
                      <a:pt x="16" y="124"/>
                    </a:lnTo>
                    <a:lnTo>
                      <a:pt x="24" y="168"/>
                    </a:lnTo>
                    <a:lnTo>
                      <a:pt x="28" y="176"/>
                    </a:lnTo>
                    <a:lnTo>
                      <a:pt x="36" y="156"/>
                    </a:lnTo>
                    <a:lnTo>
                      <a:pt x="40" y="172"/>
                    </a:lnTo>
                    <a:lnTo>
                      <a:pt x="48" y="148"/>
                    </a:lnTo>
                    <a:lnTo>
                      <a:pt x="52" y="124"/>
                    </a:lnTo>
                    <a:lnTo>
                      <a:pt x="60" y="124"/>
                    </a:lnTo>
                    <a:lnTo>
                      <a:pt x="64" y="120"/>
                    </a:lnTo>
                    <a:lnTo>
                      <a:pt x="72" y="56"/>
                    </a:lnTo>
                    <a:lnTo>
                      <a:pt x="76" y="92"/>
                    </a:lnTo>
                    <a:lnTo>
                      <a:pt x="84" y="148"/>
                    </a:lnTo>
                    <a:lnTo>
                      <a:pt x="88" y="152"/>
                    </a:lnTo>
                    <a:lnTo>
                      <a:pt x="96" y="136"/>
                    </a:lnTo>
                    <a:lnTo>
                      <a:pt x="100" y="120"/>
                    </a:lnTo>
                    <a:lnTo>
                      <a:pt x="108" y="60"/>
                    </a:lnTo>
                    <a:lnTo>
                      <a:pt x="112" y="104"/>
                    </a:lnTo>
                    <a:lnTo>
                      <a:pt x="120" y="156"/>
                    </a:lnTo>
                    <a:lnTo>
                      <a:pt x="124" y="148"/>
                    </a:lnTo>
                    <a:lnTo>
                      <a:pt x="132" y="176"/>
                    </a:lnTo>
                    <a:lnTo>
                      <a:pt x="136" y="232"/>
                    </a:lnTo>
                    <a:lnTo>
                      <a:pt x="144" y="156"/>
                    </a:lnTo>
                    <a:lnTo>
                      <a:pt x="148" y="128"/>
                    </a:lnTo>
                    <a:lnTo>
                      <a:pt x="156" y="172"/>
                    </a:lnTo>
                    <a:lnTo>
                      <a:pt x="160" y="108"/>
                    </a:lnTo>
                    <a:lnTo>
                      <a:pt x="168" y="80"/>
                    </a:lnTo>
                    <a:lnTo>
                      <a:pt x="172" y="100"/>
                    </a:lnTo>
                    <a:lnTo>
                      <a:pt x="180" y="168"/>
                    </a:lnTo>
                    <a:lnTo>
                      <a:pt x="184" y="152"/>
                    </a:lnTo>
                    <a:lnTo>
                      <a:pt x="192" y="160"/>
                    </a:lnTo>
                    <a:lnTo>
                      <a:pt x="196" y="212"/>
                    </a:lnTo>
                    <a:lnTo>
                      <a:pt x="204" y="176"/>
                    </a:lnTo>
                    <a:lnTo>
                      <a:pt x="208" y="104"/>
                    </a:lnTo>
                    <a:lnTo>
                      <a:pt x="216" y="136"/>
                    </a:lnTo>
                    <a:lnTo>
                      <a:pt x="220" y="148"/>
                    </a:lnTo>
                    <a:lnTo>
                      <a:pt x="228" y="192"/>
                    </a:lnTo>
                    <a:lnTo>
                      <a:pt x="232" y="204"/>
                    </a:lnTo>
                    <a:lnTo>
                      <a:pt x="240" y="196"/>
                    </a:lnTo>
                    <a:lnTo>
                      <a:pt x="244" y="152"/>
                    </a:lnTo>
                    <a:lnTo>
                      <a:pt x="252" y="92"/>
                    </a:lnTo>
                    <a:lnTo>
                      <a:pt x="256" y="140"/>
                    </a:lnTo>
                    <a:lnTo>
                      <a:pt x="264" y="104"/>
                    </a:lnTo>
                    <a:lnTo>
                      <a:pt x="268" y="128"/>
                    </a:lnTo>
                    <a:lnTo>
                      <a:pt x="276" y="116"/>
                    </a:lnTo>
                    <a:lnTo>
                      <a:pt x="280" y="96"/>
                    </a:lnTo>
                    <a:lnTo>
                      <a:pt x="288" y="40"/>
                    </a:lnTo>
                    <a:lnTo>
                      <a:pt x="292" y="124"/>
                    </a:lnTo>
                    <a:lnTo>
                      <a:pt x="300" y="172"/>
                    </a:lnTo>
                    <a:lnTo>
                      <a:pt x="304" y="200"/>
                    </a:lnTo>
                    <a:lnTo>
                      <a:pt x="312" y="104"/>
                    </a:lnTo>
                    <a:lnTo>
                      <a:pt x="316" y="124"/>
                    </a:lnTo>
                    <a:lnTo>
                      <a:pt x="324" y="144"/>
                    </a:lnTo>
                    <a:lnTo>
                      <a:pt x="328" y="136"/>
                    </a:lnTo>
                    <a:lnTo>
                      <a:pt x="336" y="104"/>
                    </a:lnTo>
                    <a:lnTo>
                      <a:pt x="340" y="128"/>
                    </a:lnTo>
                    <a:lnTo>
                      <a:pt x="348" y="156"/>
                    </a:lnTo>
                    <a:lnTo>
                      <a:pt x="352" y="192"/>
                    </a:lnTo>
                    <a:lnTo>
                      <a:pt x="360" y="164"/>
                    </a:lnTo>
                    <a:lnTo>
                      <a:pt x="364" y="104"/>
                    </a:lnTo>
                    <a:lnTo>
                      <a:pt x="372" y="60"/>
                    </a:lnTo>
                    <a:lnTo>
                      <a:pt x="376" y="32"/>
                    </a:lnTo>
                    <a:lnTo>
                      <a:pt x="384" y="12"/>
                    </a:lnTo>
                    <a:lnTo>
                      <a:pt x="388" y="72"/>
                    </a:lnTo>
                    <a:lnTo>
                      <a:pt x="396" y="124"/>
                    </a:lnTo>
                    <a:lnTo>
                      <a:pt x="400" y="168"/>
                    </a:lnTo>
                    <a:lnTo>
                      <a:pt x="408" y="136"/>
                    </a:lnTo>
                    <a:lnTo>
                      <a:pt x="412" y="112"/>
                    </a:lnTo>
                    <a:lnTo>
                      <a:pt x="420" y="96"/>
                    </a:lnTo>
                    <a:lnTo>
                      <a:pt x="424" y="148"/>
                    </a:lnTo>
                    <a:lnTo>
                      <a:pt x="432" y="172"/>
                    </a:lnTo>
                    <a:lnTo>
                      <a:pt x="436" y="144"/>
                    </a:lnTo>
                    <a:lnTo>
                      <a:pt x="444" y="148"/>
                    </a:lnTo>
                    <a:lnTo>
                      <a:pt x="448" y="184"/>
                    </a:lnTo>
                    <a:lnTo>
                      <a:pt x="452" y="196"/>
                    </a:lnTo>
                    <a:lnTo>
                      <a:pt x="460" y="200"/>
                    </a:lnTo>
                    <a:lnTo>
                      <a:pt x="464" y="120"/>
                    </a:lnTo>
                    <a:lnTo>
                      <a:pt x="472" y="92"/>
                    </a:lnTo>
                    <a:lnTo>
                      <a:pt x="476" y="160"/>
                    </a:lnTo>
                    <a:lnTo>
                      <a:pt x="484" y="112"/>
                    </a:lnTo>
                    <a:lnTo>
                      <a:pt x="488" y="176"/>
                    </a:lnTo>
                    <a:lnTo>
                      <a:pt x="496" y="140"/>
                    </a:lnTo>
                    <a:lnTo>
                      <a:pt x="500" y="132"/>
                    </a:lnTo>
                    <a:lnTo>
                      <a:pt x="508" y="124"/>
                    </a:lnTo>
                    <a:lnTo>
                      <a:pt x="513" y="132"/>
                    </a:lnTo>
                    <a:lnTo>
                      <a:pt x="521" y="144"/>
                    </a:lnTo>
                    <a:lnTo>
                      <a:pt x="525" y="132"/>
                    </a:lnTo>
                    <a:lnTo>
                      <a:pt x="533" y="128"/>
                    </a:lnTo>
                    <a:lnTo>
                      <a:pt x="537" y="156"/>
                    </a:lnTo>
                    <a:lnTo>
                      <a:pt x="545" y="184"/>
                    </a:lnTo>
                    <a:lnTo>
                      <a:pt x="549" y="204"/>
                    </a:lnTo>
                    <a:lnTo>
                      <a:pt x="557" y="180"/>
                    </a:lnTo>
                    <a:lnTo>
                      <a:pt x="561" y="192"/>
                    </a:lnTo>
                    <a:lnTo>
                      <a:pt x="569" y="172"/>
                    </a:lnTo>
                    <a:lnTo>
                      <a:pt x="573" y="172"/>
                    </a:lnTo>
                    <a:lnTo>
                      <a:pt x="581" y="168"/>
                    </a:lnTo>
                    <a:lnTo>
                      <a:pt x="585" y="164"/>
                    </a:lnTo>
                    <a:lnTo>
                      <a:pt x="593" y="160"/>
                    </a:lnTo>
                    <a:lnTo>
                      <a:pt x="597" y="108"/>
                    </a:lnTo>
                    <a:lnTo>
                      <a:pt x="605" y="128"/>
                    </a:lnTo>
                    <a:lnTo>
                      <a:pt x="609" y="88"/>
                    </a:lnTo>
                    <a:lnTo>
                      <a:pt x="617" y="20"/>
                    </a:lnTo>
                    <a:lnTo>
                      <a:pt x="621" y="52"/>
                    </a:lnTo>
                    <a:lnTo>
                      <a:pt x="629" y="28"/>
                    </a:lnTo>
                    <a:lnTo>
                      <a:pt x="633" y="72"/>
                    </a:lnTo>
                    <a:lnTo>
                      <a:pt x="641" y="100"/>
                    </a:lnTo>
                    <a:lnTo>
                      <a:pt x="645" y="28"/>
                    </a:lnTo>
                    <a:lnTo>
                      <a:pt x="653" y="72"/>
                    </a:lnTo>
                    <a:lnTo>
                      <a:pt x="657" y="64"/>
                    </a:lnTo>
                    <a:lnTo>
                      <a:pt x="665" y="76"/>
                    </a:lnTo>
                    <a:lnTo>
                      <a:pt x="669" y="12"/>
                    </a:lnTo>
                    <a:lnTo>
                      <a:pt x="677" y="4"/>
                    </a:lnTo>
                    <a:lnTo>
                      <a:pt x="681" y="16"/>
                    </a:lnTo>
                    <a:lnTo>
                      <a:pt x="689" y="0"/>
                    </a:lnTo>
                    <a:lnTo>
                      <a:pt x="693" y="88"/>
                    </a:lnTo>
                    <a:lnTo>
                      <a:pt x="701" y="76"/>
                    </a:lnTo>
                    <a:lnTo>
                      <a:pt x="705" y="52"/>
                    </a:lnTo>
                    <a:lnTo>
                      <a:pt x="713" y="8"/>
                    </a:lnTo>
                    <a:lnTo>
                      <a:pt x="717" y="40"/>
                    </a:lnTo>
                    <a:lnTo>
                      <a:pt x="725" y="4"/>
                    </a:lnTo>
                    <a:lnTo>
                      <a:pt x="729" y="64"/>
                    </a:lnTo>
                    <a:lnTo>
                      <a:pt x="737" y="96"/>
                    </a:lnTo>
                    <a:lnTo>
                      <a:pt x="741" y="168"/>
                    </a:lnTo>
                    <a:lnTo>
                      <a:pt x="749" y="140"/>
                    </a:lnTo>
                    <a:lnTo>
                      <a:pt x="753" y="120"/>
                    </a:lnTo>
                    <a:lnTo>
                      <a:pt x="761" y="100"/>
                    </a:lnTo>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58" name="Rectangle 132"/>
              <p:cNvSpPr>
                <a:spLocks noChangeArrowheads="1"/>
              </p:cNvSpPr>
              <p:nvPr/>
            </p:nvSpPr>
            <p:spPr bwMode="auto">
              <a:xfrm>
                <a:off x="5260978" y="577850"/>
                <a:ext cx="651066"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1100" b="0" dirty="0" smtClean="0">
                    <a:solidFill>
                      <a:srgbClr val="000000"/>
                    </a:solidFill>
                    <a:latin typeface="Arial Narrow" pitchFamily="34" charset="0"/>
                  </a:rPr>
                  <a:t>Hidden states</a:t>
                </a:r>
                <a:endParaRPr lang="en-US" b="0" dirty="0" smtClean="0">
                  <a:solidFill>
                    <a:srgbClr val="000000"/>
                  </a:solidFill>
                  <a:latin typeface="Arial" pitchFamily="34" charset="0"/>
                </a:endParaRPr>
              </a:p>
            </p:txBody>
          </p:sp>
          <p:sp>
            <p:nvSpPr>
              <p:cNvPr id="17459" name="Rectangle 133"/>
              <p:cNvSpPr>
                <a:spLocks noChangeArrowheads="1"/>
              </p:cNvSpPr>
              <p:nvPr/>
            </p:nvSpPr>
            <p:spPr bwMode="auto">
              <a:xfrm>
                <a:off x="5387977" y="2336800"/>
                <a:ext cx="448348"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time (seconds)</a:t>
                </a:r>
                <a:endParaRPr lang="en-US" b="0" smtClean="0">
                  <a:solidFill>
                    <a:srgbClr val="000000"/>
                  </a:solidFill>
                  <a:latin typeface="Arial" pitchFamily="34" charset="0"/>
                </a:endParaRPr>
              </a:p>
            </p:txBody>
          </p:sp>
          <p:sp>
            <p:nvSpPr>
              <p:cNvPr id="17460" name="Rectangle 134"/>
              <p:cNvSpPr>
                <a:spLocks noChangeArrowheads="1"/>
              </p:cNvSpPr>
              <p:nvPr/>
            </p:nvSpPr>
            <p:spPr bwMode="auto">
              <a:xfrm rot="16200000">
                <a:off x="4468050" y="1412370"/>
                <a:ext cx="322204" cy="99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amplitude</a:t>
                </a:r>
                <a:endParaRPr lang="en-US" b="0" smtClean="0">
                  <a:solidFill>
                    <a:srgbClr val="000000"/>
                  </a:solidFill>
                  <a:latin typeface="Arial" pitchFamily="34" charset="0"/>
                </a:endParaRPr>
              </a:p>
            </p:txBody>
          </p:sp>
        </p:grpSp>
        <p:sp>
          <p:nvSpPr>
            <p:cNvPr id="17524" name="Rectangle 198"/>
            <p:cNvSpPr>
              <a:spLocks noChangeArrowheads="1"/>
            </p:cNvSpPr>
            <p:nvPr/>
          </p:nvSpPr>
          <p:spPr bwMode="auto">
            <a:xfrm>
              <a:off x="3056075" y="3475042"/>
              <a:ext cx="1776128"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1100" b="0" dirty="0" smtClean="0">
                  <a:solidFill>
                    <a:srgbClr val="000000"/>
                  </a:solidFill>
                  <a:latin typeface="Arial Narrow" pitchFamily="34" charset="0"/>
                </a:rPr>
                <a:t>Hemodynamic response and noise</a:t>
              </a:r>
              <a:endParaRPr lang="en-US" b="0" dirty="0" smtClean="0">
                <a:solidFill>
                  <a:srgbClr val="000000"/>
                </a:solidFill>
                <a:latin typeface="Arial" pitchFamily="34" charset="0"/>
              </a:endParaRPr>
            </a:p>
          </p:txBody>
        </p:sp>
        <p:grpSp>
          <p:nvGrpSpPr>
            <p:cNvPr id="17528" name="Group 17527"/>
            <p:cNvGrpSpPr/>
            <p:nvPr/>
          </p:nvGrpSpPr>
          <p:grpSpPr>
            <a:xfrm>
              <a:off x="2985011" y="3789040"/>
              <a:ext cx="1903847" cy="1707922"/>
              <a:chOff x="2755395" y="3627438"/>
              <a:chExt cx="1757397" cy="1707922"/>
            </a:xfrm>
          </p:grpSpPr>
          <p:sp>
            <p:nvSpPr>
              <p:cNvPr id="17461" name="Rectangle 135"/>
              <p:cNvSpPr>
                <a:spLocks noChangeArrowheads="1"/>
              </p:cNvSpPr>
              <p:nvPr/>
            </p:nvSpPr>
            <p:spPr bwMode="auto">
              <a:xfrm>
                <a:off x="3030538" y="3678238"/>
                <a:ext cx="1423988" cy="1416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62" name="Rectangle 136"/>
              <p:cNvSpPr>
                <a:spLocks noChangeArrowheads="1"/>
              </p:cNvSpPr>
              <p:nvPr/>
            </p:nvSpPr>
            <p:spPr bwMode="auto">
              <a:xfrm>
                <a:off x="3030538" y="3678238"/>
                <a:ext cx="1423988" cy="1416050"/>
              </a:xfrm>
              <a:prstGeom prst="rect">
                <a:avLst/>
              </a:prstGeom>
              <a:noFill/>
              <a:ln w="0">
                <a:solidFill>
                  <a:srgbClr val="FFFFF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63" name="Line 137"/>
              <p:cNvSpPr>
                <a:spLocks noChangeShapeType="1"/>
              </p:cNvSpPr>
              <p:nvPr/>
            </p:nvSpPr>
            <p:spPr bwMode="auto">
              <a:xfrm>
                <a:off x="3030538" y="3678238"/>
                <a:ext cx="142398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64" name="Line 138"/>
              <p:cNvSpPr>
                <a:spLocks noChangeShapeType="1"/>
              </p:cNvSpPr>
              <p:nvPr/>
            </p:nvSpPr>
            <p:spPr bwMode="auto">
              <a:xfrm>
                <a:off x="3030538" y="5094288"/>
                <a:ext cx="142398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65" name="Line 139"/>
              <p:cNvSpPr>
                <a:spLocks noChangeShapeType="1"/>
              </p:cNvSpPr>
              <p:nvPr/>
            </p:nvSpPr>
            <p:spPr bwMode="auto">
              <a:xfrm flipV="1">
                <a:off x="4454526" y="3678238"/>
                <a:ext cx="0" cy="14160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66" name="Line 140"/>
              <p:cNvSpPr>
                <a:spLocks noChangeShapeType="1"/>
              </p:cNvSpPr>
              <p:nvPr/>
            </p:nvSpPr>
            <p:spPr bwMode="auto">
              <a:xfrm flipV="1">
                <a:off x="3030538" y="3678238"/>
                <a:ext cx="0" cy="14160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67" name="Line 141"/>
              <p:cNvSpPr>
                <a:spLocks noChangeShapeType="1"/>
              </p:cNvSpPr>
              <p:nvPr/>
            </p:nvSpPr>
            <p:spPr bwMode="auto">
              <a:xfrm>
                <a:off x="3030538" y="5094288"/>
                <a:ext cx="142398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68" name="Line 142"/>
              <p:cNvSpPr>
                <a:spLocks noChangeShapeType="1"/>
              </p:cNvSpPr>
              <p:nvPr/>
            </p:nvSpPr>
            <p:spPr bwMode="auto">
              <a:xfrm flipV="1">
                <a:off x="3030538" y="3678238"/>
                <a:ext cx="0" cy="14160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69" name="Line 143"/>
              <p:cNvSpPr>
                <a:spLocks noChangeShapeType="1"/>
              </p:cNvSpPr>
              <p:nvPr/>
            </p:nvSpPr>
            <p:spPr bwMode="auto">
              <a:xfrm flipV="1">
                <a:off x="3030538" y="5081588"/>
                <a:ext cx="0" cy="127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70" name="Line 144"/>
              <p:cNvSpPr>
                <a:spLocks noChangeShapeType="1"/>
              </p:cNvSpPr>
              <p:nvPr/>
            </p:nvSpPr>
            <p:spPr bwMode="auto">
              <a:xfrm>
                <a:off x="3030538" y="3678238"/>
                <a:ext cx="0" cy="127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71" name="Rectangle 145"/>
              <p:cNvSpPr>
                <a:spLocks noChangeArrowheads="1"/>
              </p:cNvSpPr>
              <p:nvPr/>
            </p:nvSpPr>
            <p:spPr bwMode="auto">
              <a:xfrm>
                <a:off x="3011488" y="5119688"/>
                <a:ext cx="38472"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a:t>
                </a:r>
                <a:endParaRPr lang="en-US" b="0" smtClean="0">
                  <a:solidFill>
                    <a:srgbClr val="000000"/>
                  </a:solidFill>
                  <a:latin typeface="Arial" pitchFamily="34" charset="0"/>
                </a:endParaRPr>
              </a:p>
            </p:txBody>
          </p:sp>
          <p:sp>
            <p:nvSpPr>
              <p:cNvPr id="17472" name="Line 146"/>
              <p:cNvSpPr>
                <a:spLocks noChangeShapeType="1"/>
              </p:cNvSpPr>
              <p:nvPr/>
            </p:nvSpPr>
            <p:spPr bwMode="auto">
              <a:xfrm flipV="1">
                <a:off x="3271838" y="5081588"/>
                <a:ext cx="0" cy="127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73" name="Line 147"/>
              <p:cNvSpPr>
                <a:spLocks noChangeShapeType="1"/>
              </p:cNvSpPr>
              <p:nvPr/>
            </p:nvSpPr>
            <p:spPr bwMode="auto">
              <a:xfrm>
                <a:off x="3271838" y="3678238"/>
                <a:ext cx="0" cy="127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74" name="Rectangle 148"/>
              <p:cNvSpPr>
                <a:spLocks noChangeArrowheads="1"/>
              </p:cNvSpPr>
              <p:nvPr/>
            </p:nvSpPr>
            <p:spPr bwMode="auto">
              <a:xfrm>
                <a:off x="3233738" y="5119688"/>
                <a:ext cx="76944"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50</a:t>
                </a:r>
                <a:endParaRPr lang="en-US" b="0" smtClean="0">
                  <a:solidFill>
                    <a:srgbClr val="000000"/>
                  </a:solidFill>
                  <a:latin typeface="Arial" pitchFamily="34" charset="0"/>
                </a:endParaRPr>
              </a:p>
            </p:txBody>
          </p:sp>
          <p:sp>
            <p:nvSpPr>
              <p:cNvPr id="17475" name="Line 149"/>
              <p:cNvSpPr>
                <a:spLocks noChangeShapeType="1"/>
              </p:cNvSpPr>
              <p:nvPr/>
            </p:nvSpPr>
            <p:spPr bwMode="auto">
              <a:xfrm flipV="1">
                <a:off x="3506788" y="5081588"/>
                <a:ext cx="0" cy="127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76" name="Line 150"/>
              <p:cNvSpPr>
                <a:spLocks noChangeShapeType="1"/>
              </p:cNvSpPr>
              <p:nvPr/>
            </p:nvSpPr>
            <p:spPr bwMode="auto">
              <a:xfrm>
                <a:off x="3506788" y="3678238"/>
                <a:ext cx="0" cy="127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77" name="Rectangle 151"/>
              <p:cNvSpPr>
                <a:spLocks noChangeArrowheads="1"/>
              </p:cNvSpPr>
              <p:nvPr/>
            </p:nvSpPr>
            <p:spPr bwMode="auto">
              <a:xfrm>
                <a:off x="3449638" y="5119688"/>
                <a:ext cx="115416"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100</a:t>
                </a:r>
                <a:endParaRPr lang="en-US" b="0" smtClean="0">
                  <a:solidFill>
                    <a:srgbClr val="000000"/>
                  </a:solidFill>
                  <a:latin typeface="Arial" pitchFamily="34" charset="0"/>
                </a:endParaRPr>
              </a:p>
            </p:txBody>
          </p:sp>
          <p:sp>
            <p:nvSpPr>
              <p:cNvPr id="17478" name="Line 152"/>
              <p:cNvSpPr>
                <a:spLocks noChangeShapeType="1"/>
              </p:cNvSpPr>
              <p:nvPr/>
            </p:nvSpPr>
            <p:spPr bwMode="auto">
              <a:xfrm flipV="1">
                <a:off x="3743326" y="5081588"/>
                <a:ext cx="0" cy="127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79" name="Line 153"/>
              <p:cNvSpPr>
                <a:spLocks noChangeShapeType="1"/>
              </p:cNvSpPr>
              <p:nvPr/>
            </p:nvSpPr>
            <p:spPr bwMode="auto">
              <a:xfrm>
                <a:off x="3743326" y="3678238"/>
                <a:ext cx="0" cy="127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80" name="Rectangle 154"/>
              <p:cNvSpPr>
                <a:spLocks noChangeArrowheads="1"/>
              </p:cNvSpPr>
              <p:nvPr/>
            </p:nvSpPr>
            <p:spPr bwMode="auto">
              <a:xfrm>
                <a:off x="3686176" y="5119688"/>
                <a:ext cx="115416"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150</a:t>
                </a:r>
                <a:endParaRPr lang="en-US" b="0" smtClean="0">
                  <a:solidFill>
                    <a:srgbClr val="000000"/>
                  </a:solidFill>
                  <a:latin typeface="Arial" pitchFamily="34" charset="0"/>
                </a:endParaRPr>
              </a:p>
            </p:txBody>
          </p:sp>
          <p:sp>
            <p:nvSpPr>
              <p:cNvPr id="17481" name="Line 155"/>
              <p:cNvSpPr>
                <a:spLocks noChangeShapeType="1"/>
              </p:cNvSpPr>
              <p:nvPr/>
            </p:nvSpPr>
            <p:spPr bwMode="auto">
              <a:xfrm flipV="1">
                <a:off x="3978276" y="5081588"/>
                <a:ext cx="0" cy="127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82" name="Line 156"/>
              <p:cNvSpPr>
                <a:spLocks noChangeShapeType="1"/>
              </p:cNvSpPr>
              <p:nvPr/>
            </p:nvSpPr>
            <p:spPr bwMode="auto">
              <a:xfrm>
                <a:off x="3978276" y="3678238"/>
                <a:ext cx="0" cy="127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83" name="Rectangle 157"/>
              <p:cNvSpPr>
                <a:spLocks noChangeArrowheads="1"/>
              </p:cNvSpPr>
              <p:nvPr/>
            </p:nvSpPr>
            <p:spPr bwMode="auto">
              <a:xfrm>
                <a:off x="3921126" y="5119688"/>
                <a:ext cx="115416"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200</a:t>
                </a:r>
                <a:endParaRPr lang="en-US" b="0" smtClean="0">
                  <a:solidFill>
                    <a:srgbClr val="000000"/>
                  </a:solidFill>
                  <a:latin typeface="Arial" pitchFamily="34" charset="0"/>
                </a:endParaRPr>
              </a:p>
            </p:txBody>
          </p:sp>
          <p:sp>
            <p:nvSpPr>
              <p:cNvPr id="17484" name="Line 158"/>
              <p:cNvSpPr>
                <a:spLocks noChangeShapeType="1"/>
              </p:cNvSpPr>
              <p:nvPr/>
            </p:nvSpPr>
            <p:spPr bwMode="auto">
              <a:xfrm flipV="1">
                <a:off x="4213226" y="5081588"/>
                <a:ext cx="0" cy="127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85" name="Line 159"/>
              <p:cNvSpPr>
                <a:spLocks noChangeShapeType="1"/>
              </p:cNvSpPr>
              <p:nvPr/>
            </p:nvSpPr>
            <p:spPr bwMode="auto">
              <a:xfrm>
                <a:off x="4213226" y="3678238"/>
                <a:ext cx="0" cy="127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86" name="Rectangle 160"/>
              <p:cNvSpPr>
                <a:spLocks noChangeArrowheads="1"/>
              </p:cNvSpPr>
              <p:nvPr/>
            </p:nvSpPr>
            <p:spPr bwMode="auto">
              <a:xfrm>
                <a:off x="4156076" y="5119688"/>
                <a:ext cx="115416"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250</a:t>
                </a:r>
                <a:endParaRPr lang="en-US" b="0" smtClean="0">
                  <a:solidFill>
                    <a:srgbClr val="000000"/>
                  </a:solidFill>
                  <a:latin typeface="Arial" pitchFamily="34" charset="0"/>
                </a:endParaRPr>
              </a:p>
            </p:txBody>
          </p:sp>
          <p:sp>
            <p:nvSpPr>
              <p:cNvPr id="17487" name="Line 161"/>
              <p:cNvSpPr>
                <a:spLocks noChangeShapeType="1"/>
              </p:cNvSpPr>
              <p:nvPr/>
            </p:nvSpPr>
            <p:spPr bwMode="auto">
              <a:xfrm flipV="1">
                <a:off x="4454526" y="5081588"/>
                <a:ext cx="0" cy="127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88" name="Line 162"/>
              <p:cNvSpPr>
                <a:spLocks noChangeShapeType="1"/>
              </p:cNvSpPr>
              <p:nvPr/>
            </p:nvSpPr>
            <p:spPr bwMode="auto">
              <a:xfrm>
                <a:off x="4454526" y="3678238"/>
                <a:ext cx="0" cy="127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89" name="Rectangle 163"/>
              <p:cNvSpPr>
                <a:spLocks noChangeArrowheads="1"/>
              </p:cNvSpPr>
              <p:nvPr/>
            </p:nvSpPr>
            <p:spPr bwMode="auto">
              <a:xfrm>
                <a:off x="4397376" y="5119688"/>
                <a:ext cx="115416"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300</a:t>
                </a:r>
                <a:endParaRPr lang="en-US" b="0" smtClean="0">
                  <a:solidFill>
                    <a:srgbClr val="000000"/>
                  </a:solidFill>
                  <a:latin typeface="Arial" pitchFamily="34" charset="0"/>
                </a:endParaRPr>
              </a:p>
            </p:txBody>
          </p:sp>
          <p:sp>
            <p:nvSpPr>
              <p:cNvPr id="17490" name="Line 164"/>
              <p:cNvSpPr>
                <a:spLocks noChangeShapeType="1"/>
              </p:cNvSpPr>
              <p:nvPr/>
            </p:nvSpPr>
            <p:spPr bwMode="auto">
              <a:xfrm>
                <a:off x="3030538" y="5094288"/>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91" name="Line 165"/>
              <p:cNvSpPr>
                <a:spLocks noChangeShapeType="1"/>
              </p:cNvSpPr>
              <p:nvPr/>
            </p:nvSpPr>
            <p:spPr bwMode="auto">
              <a:xfrm flipH="1">
                <a:off x="4435476" y="5094288"/>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92" name="Rectangle 166"/>
              <p:cNvSpPr>
                <a:spLocks noChangeArrowheads="1"/>
              </p:cNvSpPr>
              <p:nvPr/>
            </p:nvSpPr>
            <p:spPr bwMode="auto">
              <a:xfrm>
                <a:off x="2890838" y="5043488"/>
                <a:ext cx="118375"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-0.8</a:t>
                </a:r>
                <a:endParaRPr lang="en-US" b="0" smtClean="0">
                  <a:solidFill>
                    <a:srgbClr val="000000"/>
                  </a:solidFill>
                  <a:latin typeface="Arial" pitchFamily="34" charset="0"/>
                </a:endParaRPr>
              </a:p>
            </p:txBody>
          </p:sp>
          <p:sp>
            <p:nvSpPr>
              <p:cNvPr id="17493" name="Line 167"/>
              <p:cNvSpPr>
                <a:spLocks noChangeShapeType="1"/>
              </p:cNvSpPr>
              <p:nvPr/>
            </p:nvSpPr>
            <p:spPr bwMode="auto">
              <a:xfrm>
                <a:off x="3030538" y="4891088"/>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94" name="Line 168"/>
              <p:cNvSpPr>
                <a:spLocks noChangeShapeType="1"/>
              </p:cNvSpPr>
              <p:nvPr/>
            </p:nvSpPr>
            <p:spPr bwMode="auto">
              <a:xfrm flipH="1">
                <a:off x="4435476" y="4891088"/>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95" name="Rectangle 169"/>
              <p:cNvSpPr>
                <a:spLocks noChangeArrowheads="1"/>
              </p:cNvSpPr>
              <p:nvPr/>
            </p:nvSpPr>
            <p:spPr bwMode="auto">
              <a:xfrm>
                <a:off x="2890838" y="4840288"/>
                <a:ext cx="118375"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-0.6</a:t>
                </a:r>
                <a:endParaRPr lang="en-US" b="0" smtClean="0">
                  <a:solidFill>
                    <a:srgbClr val="000000"/>
                  </a:solidFill>
                  <a:latin typeface="Arial" pitchFamily="34" charset="0"/>
                </a:endParaRPr>
              </a:p>
            </p:txBody>
          </p:sp>
          <p:sp>
            <p:nvSpPr>
              <p:cNvPr id="17496" name="Line 170"/>
              <p:cNvSpPr>
                <a:spLocks noChangeShapeType="1"/>
              </p:cNvSpPr>
              <p:nvPr/>
            </p:nvSpPr>
            <p:spPr bwMode="auto">
              <a:xfrm>
                <a:off x="3030538" y="4687888"/>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97" name="Line 171"/>
              <p:cNvSpPr>
                <a:spLocks noChangeShapeType="1"/>
              </p:cNvSpPr>
              <p:nvPr/>
            </p:nvSpPr>
            <p:spPr bwMode="auto">
              <a:xfrm flipH="1">
                <a:off x="4435476" y="4687888"/>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498" name="Rectangle 172"/>
              <p:cNvSpPr>
                <a:spLocks noChangeArrowheads="1"/>
              </p:cNvSpPr>
              <p:nvPr/>
            </p:nvSpPr>
            <p:spPr bwMode="auto">
              <a:xfrm>
                <a:off x="2890838" y="4637088"/>
                <a:ext cx="118375"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-0.4</a:t>
                </a:r>
                <a:endParaRPr lang="en-US" b="0" smtClean="0">
                  <a:solidFill>
                    <a:srgbClr val="000000"/>
                  </a:solidFill>
                  <a:latin typeface="Arial" pitchFamily="34" charset="0"/>
                </a:endParaRPr>
              </a:p>
            </p:txBody>
          </p:sp>
          <p:sp>
            <p:nvSpPr>
              <p:cNvPr id="17499" name="Line 173"/>
              <p:cNvSpPr>
                <a:spLocks noChangeShapeType="1"/>
              </p:cNvSpPr>
              <p:nvPr/>
            </p:nvSpPr>
            <p:spPr bwMode="auto">
              <a:xfrm>
                <a:off x="3030538" y="4484688"/>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500" name="Line 174"/>
              <p:cNvSpPr>
                <a:spLocks noChangeShapeType="1"/>
              </p:cNvSpPr>
              <p:nvPr/>
            </p:nvSpPr>
            <p:spPr bwMode="auto">
              <a:xfrm flipH="1">
                <a:off x="4435476" y="4484688"/>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501" name="Rectangle 175"/>
              <p:cNvSpPr>
                <a:spLocks noChangeArrowheads="1"/>
              </p:cNvSpPr>
              <p:nvPr/>
            </p:nvSpPr>
            <p:spPr bwMode="auto">
              <a:xfrm>
                <a:off x="2890838" y="4433888"/>
                <a:ext cx="118375"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-0.2</a:t>
                </a:r>
                <a:endParaRPr lang="en-US" b="0" smtClean="0">
                  <a:solidFill>
                    <a:srgbClr val="000000"/>
                  </a:solidFill>
                  <a:latin typeface="Arial" pitchFamily="34" charset="0"/>
                </a:endParaRPr>
              </a:p>
            </p:txBody>
          </p:sp>
          <p:sp>
            <p:nvSpPr>
              <p:cNvPr id="17502" name="Line 176"/>
              <p:cNvSpPr>
                <a:spLocks noChangeShapeType="1"/>
              </p:cNvSpPr>
              <p:nvPr/>
            </p:nvSpPr>
            <p:spPr bwMode="auto">
              <a:xfrm>
                <a:off x="3030538" y="4287838"/>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503" name="Line 177"/>
              <p:cNvSpPr>
                <a:spLocks noChangeShapeType="1"/>
              </p:cNvSpPr>
              <p:nvPr/>
            </p:nvSpPr>
            <p:spPr bwMode="auto">
              <a:xfrm flipH="1">
                <a:off x="4435476" y="4287838"/>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504" name="Rectangle 178"/>
              <p:cNvSpPr>
                <a:spLocks noChangeArrowheads="1"/>
              </p:cNvSpPr>
              <p:nvPr/>
            </p:nvSpPr>
            <p:spPr bwMode="auto">
              <a:xfrm>
                <a:off x="2973388" y="4237038"/>
                <a:ext cx="38472"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a:t>
                </a:r>
                <a:endParaRPr lang="en-US" b="0" smtClean="0">
                  <a:solidFill>
                    <a:srgbClr val="000000"/>
                  </a:solidFill>
                  <a:latin typeface="Arial" pitchFamily="34" charset="0"/>
                </a:endParaRPr>
              </a:p>
            </p:txBody>
          </p:sp>
          <p:sp>
            <p:nvSpPr>
              <p:cNvPr id="17505" name="Line 179"/>
              <p:cNvSpPr>
                <a:spLocks noChangeShapeType="1"/>
              </p:cNvSpPr>
              <p:nvPr/>
            </p:nvSpPr>
            <p:spPr bwMode="auto">
              <a:xfrm>
                <a:off x="3030538" y="4084638"/>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506" name="Line 180"/>
              <p:cNvSpPr>
                <a:spLocks noChangeShapeType="1"/>
              </p:cNvSpPr>
              <p:nvPr/>
            </p:nvSpPr>
            <p:spPr bwMode="auto">
              <a:xfrm flipH="1">
                <a:off x="4435476" y="4084638"/>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507" name="Rectangle 181"/>
              <p:cNvSpPr>
                <a:spLocks noChangeArrowheads="1"/>
              </p:cNvSpPr>
              <p:nvPr/>
            </p:nvSpPr>
            <p:spPr bwMode="auto">
              <a:xfrm>
                <a:off x="2916238" y="4033838"/>
                <a:ext cx="96181"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0.2</a:t>
                </a:r>
                <a:endParaRPr lang="en-US" b="0" smtClean="0">
                  <a:solidFill>
                    <a:srgbClr val="000000"/>
                  </a:solidFill>
                  <a:latin typeface="Arial" pitchFamily="34" charset="0"/>
                </a:endParaRPr>
              </a:p>
            </p:txBody>
          </p:sp>
          <p:sp>
            <p:nvSpPr>
              <p:cNvPr id="17508" name="Line 182"/>
              <p:cNvSpPr>
                <a:spLocks noChangeShapeType="1"/>
              </p:cNvSpPr>
              <p:nvPr/>
            </p:nvSpPr>
            <p:spPr bwMode="auto">
              <a:xfrm>
                <a:off x="3030538" y="3881438"/>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509" name="Line 183"/>
              <p:cNvSpPr>
                <a:spLocks noChangeShapeType="1"/>
              </p:cNvSpPr>
              <p:nvPr/>
            </p:nvSpPr>
            <p:spPr bwMode="auto">
              <a:xfrm flipH="1">
                <a:off x="4435476" y="3881438"/>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510" name="Rectangle 184"/>
              <p:cNvSpPr>
                <a:spLocks noChangeArrowheads="1"/>
              </p:cNvSpPr>
              <p:nvPr/>
            </p:nvSpPr>
            <p:spPr bwMode="auto">
              <a:xfrm>
                <a:off x="2916238" y="3830638"/>
                <a:ext cx="96181"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0.4</a:t>
                </a:r>
                <a:endParaRPr lang="en-US" b="0" smtClean="0">
                  <a:solidFill>
                    <a:srgbClr val="000000"/>
                  </a:solidFill>
                  <a:latin typeface="Arial" pitchFamily="34" charset="0"/>
                </a:endParaRPr>
              </a:p>
            </p:txBody>
          </p:sp>
          <p:sp>
            <p:nvSpPr>
              <p:cNvPr id="17511" name="Line 185"/>
              <p:cNvSpPr>
                <a:spLocks noChangeShapeType="1"/>
              </p:cNvSpPr>
              <p:nvPr/>
            </p:nvSpPr>
            <p:spPr bwMode="auto">
              <a:xfrm>
                <a:off x="3030538" y="3678238"/>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512" name="Line 186"/>
              <p:cNvSpPr>
                <a:spLocks noChangeShapeType="1"/>
              </p:cNvSpPr>
              <p:nvPr/>
            </p:nvSpPr>
            <p:spPr bwMode="auto">
              <a:xfrm flipH="1">
                <a:off x="4435476" y="3678238"/>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513" name="Rectangle 187"/>
              <p:cNvSpPr>
                <a:spLocks noChangeArrowheads="1"/>
              </p:cNvSpPr>
              <p:nvPr/>
            </p:nvSpPr>
            <p:spPr bwMode="auto">
              <a:xfrm>
                <a:off x="2916238" y="3627438"/>
                <a:ext cx="96181"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0.6</a:t>
                </a:r>
                <a:endParaRPr lang="en-US" b="0" smtClean="0">
                  <a:solidFill>
                    <a:srgbClr val="000000"/>
                  </a:solidFill>
                  <a:latin typeface="Arial" pitchFamily="34" charset="0"/>
                </a:endParaRPr>
              </a:p>
            </p:txBody>
          </p:sp>
          <p:sp>
            <p:nvSpPr>
              <p:cNvPr id="17514" name="Line 188"/>
              <p:cNvSpPr>
                <a:spLocks noChangeShapeType="1"/>
              </p:cNvSpPr>
              <p:nvPr/>
            </p:nvSpPr>
            <p:spPr bwMode="auto">
              <a:xfrm>
                <a:off x="3030538" y="3678238"/>
                <a:ext cx="142398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515" name="Line 189"/>
              <p:cNvSpPr>
                <a:spLocks noChangeShapeType="1"/>
              </p:cNvSpPr>
              <p:nvPr/>
            </p:nvSpPr>
            <p:spPr bwMode="auto">
              <a:xfrm>
                <a:off x="3030538" y="5094288"/>
                <a:ext cx="142398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516" name="Line 190"/>
              <p:cNvSpPr>
                <a:spLocks noChangeShapeType="1"/>
              </p:cNvSpPr>
              <p:nvPr/>
            </p:nvSpPr>
            <p:spPr bwMode="auto">
              <a:xfrm flipV="1">
                <a:off x="4454526" y="3678238"/>
                <a:ext cx="0" cy="14160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517" name="Line 191"/>
              <p:cNvSpPr>
                <a:spLocks noChangeShapeType="1"/>
              </p:cNvSpPr>
              <p:nvPr/>
            </p:nvSpPr>
            <p:spPr bwMode="auto">
              <a:xfrm flipV="1">
                <a:off x="3030538" y="3678238"/>
                <a:ext cx="0" cy="14160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518" name="Freeform 192"/>
              <p:cNvSpPr>
                <a:spLocks/>
              </p:cNvSpPr>
              <p:nvPr/>
            </p:nvSpPr>
            <p:spPr bwMode="auto">
              <a:xfrm>
                <a:off x="3043238" y="3862388"/>
                <a:ext cx="1201738" cy="971550"/>
              </a:xfrm>
              <a:custGeom>
                <a:avLst/>
                <a:gdLst>
                  <a:gd name="T0" fmla="*/ 12 w 757"/>
                  <a:gd name="T1" fmla="*/ 148 h 612"/>
                  <a:gd name="T2" fmla="*/ 28 w 757"/>
                  <a:gd name="T3" fmla="*/ 176 h 612"/>
                  <a:gd name="T4" fmla="*/ 48 w 757"/>
                  <a:gd name="T5" fmla="*/ 352 h 612"/>
                  <a:gd name="T6" fmla="*/ 64 w 757"/>
                  <a:gd name="T7" fmla="*/ 200 h 612"/>
                  <a:gd name="T8" fmla="*/ 84 w 757"/>
                  <a:gd name="T9" fmla="*/ 236 h 612"/>
                  <a:gd name="T10" fmla="*/ 100 w 757"/>
                  <a:gd name="T11" fmla="*/ 280 h 612"/>
                  <a:gd name="T12" fmla="*/ 120 w 757"/>
                  <a:gd name="T13" fmla="*/ 424 h 612"/>
                  <a:gd name="T14" fmla="*/ 136 w 757"/>
                  <a:gd name="T15" fmla="*/ 136 h 612"/>
                  <a:gd name="T16" fmla="*/ 156 w 757"/>
                  <a:gd name="T17" fmla="*/ 268 h 612"/>
                  <a:gd name="T18" fmla="*/ 172 w 757"/>
                  <a:gd name="T19" fmla="*/ 504 h 612"/>
                  <a:gd name="T20" fmla="*/ 192 w 757"/>
                  <a:gd name="T21" fmla="*/ 256 h 612"/>
                  <a:gd name="T22" fmla="*/ 208 w 757"/>
                  <a:gd name="T23" fmla="*/ 124 h 612"/>
                  <a:gd name="T24" fmla="*/ 224 w 757"/>
                  <a:gd name="T25" fmla="*/ 276 h 612"/>
                  <a:gd name="T26" fmla="*/ 244 w 757"/>
                  <a:gd name="T27" fmla="*/ 388 h 612"/>
                  <a:gd name="T28" fmla="*/ 260 w 757"/>
                  <a:gd name="T29" fmla="*/ 408 h 612"/>
                  <a:gd name="T30" fmla="*/ 280 w 757"/>
                  <a:gd name="T31" fmla="*/ 256 h 612"/>
                  <a:gd name="T32" fmla="*/ 296 w 757"/>
                  <a:gd name="T33" fmla="*/ 304 h 612"/>
                  <a:gd name="T34" fmla="*/ 316 w 757"/>
                  <a:gd name="T35" fmla="*/ 360 h 612"/>
                  <a:gd name="T36" fmla="*/ 333 w 757"/>
                  <a:gd name="T37" fmla="*/ 188 h 612"/>
                  <a:gd name="T38" fmla="*/ 353 w 757"/>
                  <a:gd name="T39" fmla="*/ 248 h 612"/>
                  <a:gd name="T40" fmla="*/ 369 w 757"/>
                  <a:gd name="T41" fmla="*/ 328 h 612"/>
                  <a:gd name="T42" fmla="*/ 389 w 757"/>
                  <a:gd name="T43" fmla="*/ 200 h 612"/>
                  <a:gd name="T44" fmla="*/ 405 w 757"/>
                  <a:gd name="T45" fmla="*/ 28 h 612"/>
                  <a:gd name="T46" fmla="*/ 425 w 757"/>
                  <a:gd name="T47" fmla="*/ 208 h 612"/>
                  <a:gd name="T48" fmla="*/ 441 w 757"/>
                  <a:gd name="T49" fmla="*/ 412 h 612"/>
                  <a:gd name="T50" fmla="*/ 457 w 757"/>
                  <a:gd name="T51" fmla="*/ 320 h 612"/>
                  <a:gd name="T52" fmla="*/ 477 w 757"/>
                  <a:gd name="T53" fmla="*/ 324 h 612"/>
                  <a:gd name="T54" fmla="*/ 493 w 757"/>
                  <a:gd name="T55" fmla="*/ 512 h 612"/>
                  <a:gd name="T56" fmla="*/ 513 w 757"/>
                  <a:gd name="T57" fmla="*/ 548 h 612"/>
                  <a:gd name="T58" fmla="*/ 529 w 757"/>
                  <a:gd name="T59" fmla="*/ 0 h 612"/>
                  <a:gd name="T60" fmla="*/ 549 w 757"/>
                  <a:gd name="T61" fmla="*/ 176 h 612"/>
                  <a:gd name="T62" fmla="*/ 565 w 757"/>
                  <a:gd name="T63" fmla="*/ 248 h 612"/>
                  <a:gd name="T64" fmla="*/ 585 w 757"/>
                  <a:gd name="T65" fmla="*/ 212 h 612"/>
                  <a:gd name="T66" fmla="*/ 601 w 757"/>
                  <a:gd name="T67" fmla="*/ 276 h 612"/>
                  <a:gd name="T68" fmla="*/ 621 w 757"/>
                  <a:gd name="T69" fmla="*/ 244 h 612"/>
                  <a:gd name="T70" fmla="*/ 637 w 757"/>
                  <a:gd name="T71" fmla="*/ 292 h 612"/>
                  <a:gd name="T72" fmla="*/ 657 w 757"/>
                  <a:gd name="T73" fmla="*/ 308 h 612"/>
                  <a:gd name="T74" fmla="*/ 673 w 757"/>
                  <a:gd name="T75" fmla="*/ 180 h 612"/>
                  <a:gd name="T76" fmla="*/ 689 w 757"/>
                  <a:gd name="T77" fmla="*/ 256 h 612"/>
                  <a:gd name="T78" fmla="*/ 709 w 757"/>
                  <a:gd name="T79" fmla="*/ 268 h 612"/>
                  <a:gd name="T80" fmla="*/ 725 w 757"/>
                  <a:gd name="T81" fmla="*/ 144 h 612"/>
                  <a:gd name="T82" fmla="*/ 745 w 757"/>
                  <a:gd name="T83" fmla="*/ 208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7" h="612">
                    <a:moveTo>
                      <a:pt x="0" y="264"/>
                    </a:moveTo>
                    <a:lnTo>
                      <a:pt x="4" y="216"/>
                    </a:lnTo>
                    <a:lnTo>
                      <a:pt x="12" y="148"/>
                    </a:lnTo>
                    <a:lnTo>
                      <a:pt x="16" y="124"/>
                    </a:lnTo>
                    <a:lnTo>
                      <a:pt x="24" y="140"/>
                    </a:lnTo>
                    <a:lnTo>
                      <a:pt x="28" y="176"/>
                    </a:lnTo>
                    <a:lnTo>
                      <a:pt x="36" y="228"/>
                    </a:lnTo>
                    <a:lnTo>
                      <a:pt x="40" y="304"/>
                    </a:lnTo>
                    <a:lnTo>
                      <a:pt x="48" y="352"/>
                    </a:lnTo>
                    <a:lnTo>
                      <a:pt x="52" y="312"/>
                    </a:lnTo>
                    <a:lnTo>
                      <a:pt x="60" y="244"/>
                    </a:lnTo>
                    <a:lnTo>
                      <a:pt x="64" y="200"/>
                    </a:lnTo>
                    <a:lnTo>
                      <a:pt x="72" y="192"/>
                    </a:lnTo>
                    <a:lnTo>
                      <a:pt x="76" y="220"/>
                    </a:lnTo>
                    <a:lnTo>
                      <a:pt x="84" y="236"/>
                    </a:lnTo>
                    <a:lnTo>
                      <a:pt x="88" y="232"/>
                    </a:lnTo>
                    <a:lnTo>
                      <a:pt x="96" y="240"/>
                    </a:lnTo>
                    <a:lnTo>
                      <a:pt x="100" y="280"/>
                    </a:lnTo>
                    <a:lnTo>
                      <a:pt x="108" y="352"/>
                    </a:lnTo>
                    <a:lnTo>
                      <a:pt x="112" y="416"/>
                    </a:lnTo>
                    <a:lnTo>
                      <a:pt x="120" y="424"/>
                    </a:lnTo>
                    <a:lnTo>
                      <a:pt x="124" y="340"/>
                    </a:lnTo>
                    <a:lnTo>
                      <a:pt x="132" y="212"/>
                    </a:lnTo>
                    <a:lnTo>
                      <a:pt x="136" y="136"/>
                    </a:lnTo>
                    <a:lnTo>
                      <a:pt x="144" y="136"/>
                    </a:lnTo>
                    <a:lnTo>
                      <a:pt x="148" y="188"/>
                    </a:lnTo>
                    <a:lnTo>
                      <a:pt x="156" y="268"/>
                    </a:lnTo>
                    <a:lnTo>
                      <a:pt x="160" y="388"/>
                    </a:lnTo>
                    <a:lnTo>
                      <a:pt x="168" y="496"/>
                    </a:lnTo>
                    <a:lnTo>
                      <a:pt x="172" y="504"/>
                    </a:lnTo>
                    <a:lnTo>
                      <a:pt x="180" y="424"/>
                    </a:lnTo>
                    <a:lnTo>
                      <a:pt x="184" y="332"/>
                    </a:lnTo>
                    <a:lnTo>
                      <a:pt x="192" y="256"/>
                    </a:lnTo>
                    <a:lnTo>
                      <a:pt x="196" y="188"/>
                    </a:lnTo>
                    <a:lnTo>
                      <a:pt x="204" y="136"/>
                    </a:lnTo>
                    <a:lnTo>
                      <a:pt x="208" y="124"/>
                    </a:lnTo>
                    <a:lnTo>
                      <a:pt x="216" y="172"/>
                    </a:lnTo>
                    <a:lnTo>
                      <a:pt x="220" y="240"/>
                    </a:lnTo>
                    <a:lnTo>
                      <a:pt x="224" y="276"/>
                    </a:lnTo>
                    <a:lnTo>
                      <a:pt x="232" y="296"/>
                    </a:lnTo>
                    <a:lnTo>
                      <a:pt x="236" y="336"/>
                    </a:lnTo>
                    <a:lnTo>
                      <a:pt x="244" y="388"/>
                    </a:lnTo>
                    <a:lnTo>
                      <a:pt x="248" y="440"/>
                    </a:lnTo>
                    <a:lnTo>
                      <a:pt x="256" y="456"/>
                    </a:lnTo>
                    <a:lnTo>
                      <a:pt x="260" y="408"/>
                    </a:lnTo>
                    <a:lnTo>
                      <a:pt x="268" y="340"/>
                    </a:lnTo>
                    <a:lnTo>
                      <a:pt x="272" y="284"/>
                    </a:lnTo>
                    <a:lnTo>
                      <a:pt x="280" y="256"/>
                    </a:lnTo>
                    <a:lnTo>
                      <a:pt x="284" y="244"/>
                    </a:lnTo>
                    <a:lnTo>
                      <a:pt x="292" y="264"/>
                    </a:lnTo>
                    <a:lnTo>
                      <a:pt x="296" y="304"/>
                    </a:lnTo>
                    <a:lnTo>
                      <a:pt x="304" y="340"/>
                    </a:lnTo>
                    <a:lnTo>
                      <a:pt x="308" y="360"/>
                    </a:lnTo>
                    <a:lnTo>
                      <a:pt x="316" y="360"/>
                    </a:lnTo>
                    <a:lnTo>
                      <a:pt x="320" y="320"/>
                    </a:lnTo>
                    <a:lnTo>
                      <a:pt x="329" y="252"/>
                    </a:lnTo>
                    <a:lnTo>
                      <a:pt x="333" y="188"/>
                    </a:lnTo>
                    <a:lnTo>
                      <a:pt x="341" y="160"/>
                    </a:lnTo>
                    <a:lnTo>
                      <a:pt x="345" y="184"/>
                    </a:lnTo>
                    <a:lnTo>
                      <a:pt x="353" y="248"/>
                    </a:lnTo>
                    <a:lnTo>
                      <a:pt x="357" y="316"/>
                    </a:lnTo>
                    <a:lnTo>
                      <a:pt x="365" y="348"/>
                    </a:lnTo>
                    <a:lnTo>
                      <a:pt x="369" y="328"/>
                    </a:lnTo>
                    <a:lnTo>
                      <a:pt x="377" y="276"/>
                    </a:lnTo>
                    <a:lnTo>
                      <a:pt x="381" y="236"/>
                    </a:lnTo>
                    <a:lnTo>
                      <a:pt x="389" y="200"/>
                    </a:lnTo>
                    <a:lnTo>
                      <a:pt x="393" y="148"/>
                    </a:lnTo>
                    <a:lnTo>
                      <a:pt x="401" y="84"/>
                    </a:lnTo>
                    <a:lnTo>
                      <a:pt x="405" y="28"/>
                    </a:lnTo>
                    <a:lnTo>
                      <a:pt x="413" y="32"/>
                    </a:lnTo>
                    <a:lnTo>
                      <a:pt x="417" y="108"/>
                    </a:lnTo>
                    <a:lnTo>
                      <a:pt x="425" y="208"/>
                    </a:lnTo>
                    <a:lnTo>
                      <a:pt x="429" y="304"/>
                    </a:lnTo>
                    <a:lnTo>
                      <a:pt x="437" y="380"/>
                    </a:lnTo>
                    <a:lnTo>
                      <a:pt x="441" y="412"/>
                    </a:lnTo>
                    <a:lnTo>
                      <a:pt x="445" y="392"/>
                    </a:lnTo>
                    <a:lnTo>
                      <a:pt x="453" y="364"/>
                    </a:lnTo>
                    <a:lnTo>
                      <a:pt x="457" y="320"/>
                    </a:lnTo>
                    <a:lnTo>
                      <a:pt x="465" y="276"/>
                    </a:lnTo>
                    <a:lnTo>
                      <a:pt x="469" y="280"/>
                    </a:lnTo>
                    <a:lnTo>
                      <a:pt x="477" y="324"/>
                    </a:lnTo>
                    <a:lnTo>
                      <a:pt x="481" y="372"/>
                    </a:lnTo>
                    <a:lnTo>
                      <a:pt x="489" y="428"/>
                    </a:lnTo>
                    <a:lnTo>
                      <a:pt x="493" y="512"/>
                    </a:lnTo>
                    <a:lnTo>
                      <a:pt x="501" y="584"/>
                    </a:lnTo>
                    <a:lnTo>
                      <a:pt x="505" y="612"/>
                    </a:lnTo>
                    <a:lnTo>
                      <a:pt x="513" y="548"/>
                    </a:lnTo>
                    <a:lnTo>
                      <a:pt x="517" y="368"/>
                    </a:lnTo>
                    <a:lnTo>
                      <a:pt x="525" y="128"/>
                    </a:lnTo>
                    <a:lnTo>
                      <a:pt x="529" y="0"/>
                    </a:lnTo>
                    <a:lnTo>
                      <a:pt x="537" y="32"/>
                    </a:lnTo>
                    <a:lnTo>
                      <a:pt x="541" y="120"/>
                    </a:lnTo>
                    <a:lnTo>
                      <a:pt x="549" y="176"/>
                    </a:lnTo>
                    <a:lnTo>
                      <a:pt x="553" y="200"/>
                    </a:lnTo>
                    <a:lnTo>
                      <a:pt x="561" y="216"/>
                    </a:lnTo>
                    <a:lnTo>
                      <a:pt x="565" y="248"/>
                    </a:lnTo>
                    <a:lnTo>
                      <a:pt x="573" y="280"/>
                    </a:lnTo>
                    <a:lnTo>
                      <a:pt x="577" y="264"/>
                    </a:lnTo>
                    <a:lnTo>
                      <a:pt x="585" y="212"/>
                    </a:lnTo>
                    <a:lnTo>
                      <a:pt x="589" y="204"/>
                    </a:lnTo>
                    <a:lnTo>
                      <a:pt x="597" y="252"/>
                    </a:lnTo>
                    <a:lnTo>
                      <a:pt x="601" y="276"/>
                    </a:lnTo>
                    <a:lnTo>
                      <a:pt x="609" y="252"/>
                    </a:lnTo>
                    <a:lnTo>
                      <a:pt x="613" y="240"/>
                    </a:lnTo>
                    <a:lnTo>
                      <a:pt x="621" y="244"/>
                    </a:lnTo>
                    <a:lnTo>
                      <a:pt x="625" y="244"/>
                    </a:lnTo>
                    <a:lnTo>
                      <a:pt x="633" y="260"/>
                    </a:lnTo>
                    <a:lnTo>
                      <a:pt x="637" y="292"/>
                    </a:lnTo>
                    <a:lnTo>
                      <a:pt x="645" y="320"/>
                    </a:lnTo>
                    <a:lnTo>
                      <a:pt x="649" y="328"/>
                    </a:lnTo>
                    <a:lnTo>
                      <a:pt x="657" y="308"/>
                    </a:lnTo>
                    <a:lnTo>
                      <a:pt x="661" y="272"/>
                    </a:lnTo>
                    <a:lnTo>
                      <a:pt x="665" y="224"/>
                    </a:lnTo>
                    <a:lnTo>
                      <a:pt x="673" y="180"/>
                    </a:lnTo>
                    <a:lnTo>
                      <a:pt x="677" y="176"/>
                    </a:lnTo>
                    <a:lnTo>
                      <a:pt x="685" y="208"/>
                    </a:lnTo>
                    <a:lnTo>
                      <a:pt x="689" y="256"/>
                    </a:lnTo>
                    <a:lnTo>
                      <a:pt x="697" y="292"/>
                    </a:lnTo>
                    <a:lnTo>
                      <a:pt x="701" y="284"/>
                    </a:lnTo>
                    <a:lnTo>
                      <a:pt x="709" y="268"/>
                    </a:lnTo>
                    <a:lnTo>
                      <a:pt x="713" y="284"/>
                    </a:lnTo>
                    <a:lnTo>
                      <a:pt x="721" y="252"/>
                    </a:lnTo>
                    <a:lnTo>
                      <a:pt x="725" y="144"/>
                    </a:lnTo>
                    <a:lnTo>
                      <a:pt x="733" y="60"/>
                    </a:lnTo>
                    <a:lnTo>
                      <a:pt x="737" y="84"/>
                    </a:lnTo>
                    <a:lnTo>
                      <a:pt x="745" y="208"/>
                    </a:lnTo>
                    <a:lnTo>
                      <a:pt x="749" y="332"/>
                    </a:lnTo>
                    <a:lnTo>
                      <a:pt x="757" y="360"/>
                    </a:lnTo>
                  </a:path>
                </a:pathLst>
              </a:custGeom>
              <a:noFill/>
              <a:ln w="0">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519" name="Freeform 193"/>
              <p:cNvSpPr>
                <a:spLocks/>
              </p:cNvSpPr>
              <p:nvPr/>
            </p:nvSpPr>
            <p:spPr bwMode="auto">
              <a:xfrm>
                <a:off x="3043238" y="3919538"/>
                <a:ext cx="1201738" cy="895350"/>
              </a:xfrm>
              <a:custGeom>
                <a:avLst/>
                <a:gdLst>
                  <a:gd name="T0" fmla="*/ 12 w 757"/>
                  <a:gd name="T1" fmla="*/ 148 h 564"/>
                  <a:gd name="T2" fmla="*/ 28 w 757"/>
                  <a:gd name="T3" fmla="*/ 44 h 564"/>
                  <a:gd name="T4" fmla="*/ 48 w 757"/>
                  <a:gd name="T5" fmla="*/ 192 h 564"/>
                  <a:gd name="T6" fmla="*/ 64 w 757"/>
                  <a:gd name="T7" fmla="*/ 176 h 564"/>
                  <a:gd name="T8" fmla="*/ 84 w 757"/>
                  <a:gd name="T9" fmla="*/ 56 h 564"/>
                  <a:gd name="T10" fmla="*/ 100 w 757"/>
                  <a:gd name="T11" fmla="*/ 276 h 564"/>
                  <a:gd name="T12" fmla="*/ 120 w 757"/>
                  <a:gd name="T13" fmla="*/ 428 h 564"/>
                  <a:gd name="T14" fmla="*/ 136 w 757"/>
                  <a:gd name="T15" fmla="*/ 220 h 564"/>
                  <a:gd name="T16" fmla="*/ 156 w 757"/>
                  <a:gd name="T17" fmla="*/ 12 h 564"/>
                  <a:gd name="T18" fmla="*/ 172 w 757"/>
                  <a:gd name="T19" fmla="*/ 196 h 564"/>
                  <a:gd name="T20" fmla="*/ 192 w 757"/>
                  <a:gd name="T21" fmla="*/ 324 h 564"/>
                  <a:gd name="T22" fmla="*/ 208 w 757"/>
                  <a:gd name="T23" fmla="*/ 220 h 564"/>
                  <a:gd name="T24" fmla="*/ 224 w 757"/>
                  <a:gd name="T25" fmla="*/ 320 h 564"/>
                  <a:gd name="T26" fmla="*/ 244 w 757"/>
                  <a:gd name="T27" fmla="*/ 412 h 564"/>
                  <a:gd name="T28" fmla="*/ 260 w 757"/>
                  <a:gd name="T29" fmla="*/ 408 h 564"/>
                  <a:gd name="T30" fmla="*/ 280 w 757"/>
                  <a:gd name="T31" fmla="*/ 532 h 564"/>
                  <a:gd name="T32" fmla="*/ 296 w 757"/>
                  <a:gd name="T33" fmla="*/ 284 h 564"/>
                  <a:gd name="T34" fmla="*/ 316 w 757"/>
                  <a:gd name="T35" fmla="*/ 376 h 564"/>
                  <a:gd name="T36" fmla="*/ 333 w 757"/>
                  <a:gd name="T37" fmla="*/ 364 h 564"/>
                  <a:gd name="T38" fmla="*/ 353 w 757"/>
                  <a:gd name="T39" fmla="*/ 144 h 564"/>
                  <a:gd name="T40" fmla="*/ 369 w 757"/>
                  <a:gd name="T41" fmla="*/ 160 h 564"/>
                  <a:gd name="T42" fmla="*/ 389 w 757"/>
                  <a:gd name="T43" fmla="*/ 152 h 564"/>
                  <a:gd name="T44" fmla="*/ 405 w 757"/>
                  <a:gd name="T45" fmla="*/ 248 h 564"/>
                  <a:gd name="T46" fmla="*/ 425 w 757"/>
                  <a:gd name="T47" fmla="*/ 124 h 564"/>
                  <a:gd name="T48" fmla="*/ 441 w 757"/>
                  <a:gd name="T49" fmla="*/ 348 h 564"/>
                  <a:gd name="T50" fmla="*/ 457 w 757"/>
                  <a:gd name="T51" fmla="*/ 468 h 564"/>
                  <a:gd name="T52" fmla="*/ 477 w 757"/>
                  <a:gd name="T53" fmla="*/ 516 h 564"/>
                  <a:gd name="T54" fmla="*/ 493 w 757"/>
                  <a:gd name="T55" fmla="*/ 464 h 564"/>
                  <a:gd name="T56" fmla="*/ 513 w 757"/>
                  <a:gd name="T57" fmla="*/ 540 h 564"/>
                  <a:gd name="T58" fmla="*/ 529 w 757"/>
                  <a:gd name="T59" fmla="*/ 196 h 564"/>
                  <a:gd name="T60" fmla="*/ 549 w 757"/>
                  <a:gd name="T61" fmla="*/ 176 h 564"/>
                  <a:gd name="T62" fmla="*/ 565 w 757"/>
                  <a:gd name="T63" fmla="*/ 124 h 564"/>
                  <a:gd name="T64" fmla="*/ 585 w 757"/>
                  <a:gd name="T65" fmla="*/ 216 h 564"/>
                  <a:gd name="T66" fmla="*/ 601 w 757"/>
                  <a:gd name="T67" fmla="*/ 172 h 564"/>
                  <a:gd name="T68" fmla="*/ 621 w 757"/>
                  <a:gd name="T69" fmla="*/ 312 h 564"/>
                  <a:gd name="T70" fmla="*/ 637 w 757"/>
                  <a:gd name="T71" fmla="*/ 440 h 564"/>
                  <a:gd name="T72" fmla="*/ 657 w 757"/>
                  <a:gd name="T73" fmla="*/ 520 h 564"/>
                  <a:gd name="T74" fmla="*/ 673 w 757"/>
                  <a:gd name="T75" fmla="*/ 360 h 564"/>
                  <a:gd name="T76" fmla="*/ 689 w 757"/>
                  <a:gd name="T77" fmla="*/ 272 h 564"/>
                  <a:gd name="T78" fmla="*/ 709 w 757"/>
                  <a:gd name="T79" fmla="*/ 268 h 564"/>
                  <a:gd name="T80" fmla="*/ 725 w 757"/>
                  <a:gd name="T81" fmla="*/ 488 h 564"/>
                  <a:gd name="T82" fmla="*/ 745 w 757"/>
                  <a:gd name="T83" fmla="*/ 29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7" h="564">
                    <a:moveTo>
                      <a:pt x="0" y="228"/>
                    </a:moveTo>
                    <a:lnTo>
                      <a:pt x="4" y="212"/>
                    </a:lnTo>
                    <a:lnTo>
                      <a:pt x="12" y="148"/>
                    </a:lnTo>
                    <a:lnTo>
                      <a:pt x="16" y="76"/>
                    </a:lnTo>
                    <a:lnTo>
                      <a:pt x="24" y="44"/>
                    </a:lnTo>
                    <a:lnTo>
                      <a:pt x="28" y="44"/>
                    </a:lnTo>
                    <a:lnTo>
                      <a:pt x="36" y="48"/>
                    </a:lnTo>
                    <a:lnTo>
                      <a:pt x="40" y="88"/>
                    </a:lnTo>
                    <a:lnTo>
                      <a:pt x="48" y="192"/>
                    </a:lnTo>
                    <a:lnTo>
                      <a:pt x="52" y="276"/>
                    </a:lnTo>
                    <a:lnTo>
                      <a:pt x="60" y="264"/>
                    </a:lnTo>
                    <a:lnTo>
                      <a:pt x="64" y="176"/>
                    </a:lnTo>
                    <a:lnTo>
                      <a:pt x="72" y="56"/>
                    </a:lnTo>
                    <a:lnTo>
                      <a:pt x="76" y="0"/>
                    </a:lnTo>
                    <a:lnTo>
                      <a:pt x="84" y="56"/>
                    </a:lnTo>
                    <a:lnTo>
                      <a:pt x="88" y="180"/>
                    </a:lnTo>
                    <a:lnTo>
                      <a:pt x="96" y="264"/>
                    </a:lnTo>
                    <a:lnTo>
                      <a:pt x="100" y="276"/>
                    </a:lnTo>
                    <a:lnTo>
                      <a:pt x="108" y="292"/>
                    </a:lnTo>
                    <a:lnTo>
                      <a:pt x="112" y="352"/>
                    </a:lnTo>
                    <a:lnTo>
                      <a:pt x="120" y="428"/>
                    </a:lnTo>
                    <a:lnTo>
                      <a:pt x="124" y="452"/>
                    </a:lnTo>
                    <a:lnTo>
                      <a:pt x="132" y="368"/>
                    </a:lnTo>
                    <a:lnTo>
                      <a:pt x="136" y="220"/>
                    </a:lnTo>
                    <a:lnTo>
                      <a:pt x="144" y="96"/>
                    </a:lnTo>
                    <a:lnTo>
                      <a:pt x="148" y="24"/>
                    </a:lnTo>
                    <a:lnTo>
                      <a:pt x="156" y="12"/>
                    </a:lnTo>
                    <a:lnTo>
                      <a:pt x="160" y="44"/>
                    </a:lnTo>
                    <a:lnTo>
                      <a:pt x="168" y="112"/>
                    </a:lnTo>
                    <a:lnTo>
                      <a:pt x="172" y="196"/>
                    </a:lnTo>
                    <a:lnTo>
                      <a:pt x="180" y="268"/>
                    </a:lnTo>
                    <a:lnTo>
                      <a:pt x="184" y="320"/>
                    </a:lnTo>
                    <a:lnTo>
                      <a:pt x="192" y="324"/>
                    </a:lnTo>
                    <a:lnTo>
                      <a:pt x="196" y="284"/>
                    </a:lnTo>
                    <a:lnTo>
                      <a:pt x="204" y="244"/>
                    </a:lnTo>
                    <a:lnTo>
                      <a:pt x="208" y="220"/>
                    </a:lnTo>
                    <a:lnTo>
                      <a:pt x="216" y="212"/>
                    </a:lnTo>
                    <a:lnTo>
                      <a:pt x="220" y="244"/>
                    </a:lnTo>
                    <a:lnTo>
                      <a:pt x="224" y="320"/>
                    </a:lnTo>
                    <a:lnTo>
                      <a:pt x="232" y="404"/>
                    </a:lnTo>
                    <a:lnTo>
                      <a:pt x="236" y="440"/>
                    </a:lnTo>
                    <a:lnTo>
                      <a:pt x="244" y="412"/>
                    </a:lnTo>
                    <a:lnTo>
                      <a:pt x="248" y="360"/>
                    </a:lnTo>
                    <a:lnTo>
                      <a:pt x="256" y="352"/>
                    </a:lnTo>
                    <a:lnTo>
                      <a:pt x="260" y="408"/>
                    </a:lnTo>
                    <a:lnTo>
                      <a:pt x="268" y="500"/>
                    </a:lnTo>
                    <a:lnTo>
                      <a:pt x="272" y="564"/>
                    </a:lnTo>
                    <a:lnTo>
                      <a:pt x="280" y="532"/>
                    </a:lnTo>
                    <a:lnTo>
                      <a:pt x="284" y="404"/>
                    </a:lnTo>
                    <a:lnTo>
                      <a:pt x="292" y="284"/>
                    </a:lnTo>
                    <a:lnTo>
                      <a:pt x="296" y="284"/>
                    </a:lnTo>
                    <a:lnTo>
                      <a:pt x="304" y="356"/>
                    </a:lnTo>
                    <a:lnTo>
                      <a:pt x="308" y="396"/>
                    </a:lnTo>
                    <a:lnTo>
                      <a:pt x="316" y="376"/>
                    </a:lnTo>
                    <a:lnTo>
                      <a:pt x="320" y="348"/>
                    </a:lnTo>
                    <a:lnTo>
                      <a:pt x="329" y="356"/>
                    </a:lnTo>
                    <a:lnTo>
                      <a:pt x="333" y="364"/>
                    </a:lnTo>
                    <a:lnTo>
                      <a:pt x="341" y="316"/>
                    </a:lnTo>
                    <a:lnTo>
                      <a:pt x="345" y="228"/>
                    </a:lnTo>
                    <a:lnTo>
                      <a:pt x="353" y="144"/>
                    </a:lnTo>
                    <a:lnTo>
                      <a:pt x="357" y="112"/>
                    </a:lnTo>
                    <a:lnTo>
                      <a:pt x="365" y="136"/>
                    </a:lnTo>
                    <a:lnTo>
                      <a:pt x="369" y="160"/>
                    </a:lnTo>
                    <a:lnTo>
                      <a:pt x="377" y="148"/>
                    </a:lnTo>
                    <a:lnTo>
                      <a:pt x="381" y="132"/>
                    </a:lnTo>
                    <a:lnTo>
                      <a:pt x="389" y="152"/>
                    </a:lnTo>
                    <a:lnTo>
                      <a:pt x="393" y="204"/>
                    </a:lnTo>
                    <a:lnTo>
                      <a:pt x="401" y="252"/>
                    </a:lnTo>
                    <a:lnTo>
                      <a:pt x="405" y="248"/>
                    </a:lnTo>
                    <a:lnTo>
                      <a:pt x="413" y="216"/>
                    </a:lnTo>
                    <a:lnTo>
                      <a:pt x="417" y="176"/>
                    </a:lnTo>
                    <a:lnTo>
                      <a:pt x="425" y="124"/>
                    </a:lnTo>
                    <a:lnTo>
                      <a:pt x="429" y="120"/>
                    </a:lnTo>
                    <a:lnTo>
                      <a:pt x="437" y="208"/>
                    </a:lnTo>
                    <a:lnTo>
                      <a:pt x="441" y="348"/>
                    </a:lnTo>
                    <a:lnTo>
                      <a:pt x="445" y="460"/>
                    </a:lnTo>
                    <a:lnTo>
                      <a:pt x="453" y="492"/>
                    </a:lnTo>
                    <a:lnTo>
                      <a:pt x="457" y="468"/>
                    </a:lnTo>
                    <a:lnTo>
                      <a:pt x="465" y="452"/>
                    </a:lnTo>
                    <a:lnTo>
                      <a:pt x="469" y="468"/>
                    </a:lnTo>
                    <a:lnTo>
                      <a:pt x="477" y="516"/>
                    </a:lnTo>
                    <a:lnTo>
                      <a:pt x="481" y="540"/>
                    </a:lnTo>
                    <a:lnTo>
                      <a:pt x="489" y="500"/>
                    </a:lnTo>
                    <a:lnTo>
                      <a:pt x="493" y="464"/>
                    </a:lnTo>
                    <a:lnTo>
                      <a:pt x="501" y="476"/>
                    </a:lnTo>
                    <a:lnTo>
                      <a:pt x="505" y="516"/>
                    </a:lnTo>
                    <a:lnTo>
                      <a:pt x="513" y="540"/>
                    </a:lnTo>
                    <a:lnTo>
                      <a:pt x="517" y="508"/>
                    </a:lnTo>
                    <a:lnTo>
                      <a:pt x="525" y="380"/>
                    </a:lnTo>
                    <a:lnTo>
                      <a:pt x="529" y="196"/>
                    </a:lnTo>
                    <a:lnTo>
                      <a:pt x="537" y="116"/>
                    </a:lnTo>
                    <a:lnTo>
                      <a:pt x="541" y="144"/>
                    </a:lnTo>
                    <a:lnTo>
                      <a:pt x="549" y="176"/>
                    </a:lnTo>
                    <a:lnTo>
                      <a:pt x="553" y="164"/>
                    </a:lnTo>
                    <a:lnTo>
                      <a:pt x="561" y="144"/>
                    </a:lnTo>
                    <a:lnTo>
                      <a:pt x="565" y="124"/>
                    </a:lnTo>
                    <a:lnTo>
                      <a:pt x="573" y="128"/>
                    </a:lnTo>
                    <a:lnTo>
                      <a:pt x="577" y="172"/>
                    </a:lnTo>
                    <a:lnTo>
                      <a:pt x="585" y="216"/>
                    </a:lnTo>
                    <a:lnTo>
                      <a:pt x="589" y="228"/>
                    </a:lnTo>
                    <a:lnTo>
                      <a:pt x="597" y="212"/>
                    </a:lnTo>
                    <a:lnTo>
                      <a:pt x="601" y="172"/>
                    </a:lnTo>
                    <a:lnTo>
                      <a:pt x="609" y="160"/>
                    </a:lnTo>
                    <a:lnTo>
                      <a:pt x="613" y="216"/>
                    </a:lnTo>
                    <a:lnTo>
                      <a:pt x="621" y="312"/>
                    </a:lnTo>
                    <a:lnTo>
                      <a:pt x="625" y="396"/>
                    </a:lnTo>
                    <a:lnTo>
                      <a:pt x="633" y="436"/>
                    </a:lnTo>
                    <a:lnTo>
                      <a:pt x="637" y="440"/>
                    </a:lnTo>
                    <a:lnTo>
                      <a:pt x="645" y="436"/>
                    </a:lnTo>
                    <a:lnTo>
                      <a:pt x="649" y="464"/>
                    </a:lnTo>
                    <a:lnTo>
                      <a:pt x="657" y="520"/>
                    </a:lnTo>
                    <a:lnTo>
                      <a:pt x="661" y="524"/>
                    </a:lnTo>
                    <a:lnTo>
                      <a:pt x="665" y="448"/>
                    </a:lnTo>
                    <a:lnTo>
                      <a:pt x="673" y="360"/>
                    </a:lnTo>
                    <a:lnTo>
                      <a:pt x="677" y="308"/>
                    </a:lnTo>
                    <a:lnTo>
                      <a:pt x="685" y="288"/>
                    </a:lnTo>
                    <a:lnTo>
                      <a:pt x="689" y="272"/>
                    </a:lnTo>
                    <a:lnTo>
                      <a:pt x="697" y="252"/>
                    </a:lnTo>
                    <a:lnTo>
                      <a:pt x="701" y="244"/>
                    </a:lnTo>
                    <a:lnTo>
                      <a:pt x="709" y="268"/>
                    </a:lnTo>
                    <a:lnTo>
                      <a:pt x="713" y="344"/>
                    </a:lnTo>
                    <a:lnTo>
                      <a:pt x="721" y="444"/>
                    </a:lnTo>
                    <a:lnTo>
                      <a:pt x="725" y="488"/>
                    </a:lnTo>
                    <a:lnTo>
                      <a:pt x="733" y="452"/>
                    </a:lnTo>
                    <a:lnTo>
                      <a:pt x="737" y="368"/>
                    </a:lnTo>
                    <a:lnTo>
                      <a:pt x="745" y="296"/>
                    </a:lnTo>
                    <a:lnTo>
                      <a:pt x="749" y="248"/>
                    </a:lnTo>
                    <a:lnTo>
                      <a:pt x="757" y="208"/>
                    </a:lnTo>
                  </a:path>
                </a:pathLst>
              </a:custGeom>
              <a:noFill/>
              <a:ln w="0">
                <a:solidFill>
                  <a:srgbClr val="007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520" name="Freeform 194"/>
              <p:cNvSpPr>
                <a:spLocks/>
              </p:cNvSpPr>
              <p:nvPr/>
            </p:nvSpPr>
            <p:spPr bwMode="auto">
              <a:xfrm>
                <a:off x="3043238" y="3748088"/>
                <a:ext cx="1201738" cy="857250"/>
              </a:xfrm>
              <a:custGeom>
                <a:avLst/>
                <a:gdLst>
                  <a:gd name="T0" fmla="*/ 12 w 757"/>
                  <a:gd name="T1" fmla="*/ 304 h 540"/>
                  <a:gd name="T2" fmla="*/ 28 w 757"/>
                  <a:gd name="T3" fmla="*/ 364 h 540"/>
                  <a:gd name="T4" fmla="*/ 48 w 757"/>
                  <a:gd name="T5" fmla="*/ 464 h 540"/>
                  <a:gd name="T6" fmla="*/ 64 w 757"/>
                  <a:gd name="T7" fmla="*/ 380 h 540"/>
                  <a:gd name="T8" fmla="*/ 84 w 757"/>
                  <a:gd name="T9" fmla="*/ 232 h 540"/>
                  <a:gd name="T10" fmla="*/ 100 w 757"/>
                  <a:gd name="T11" fmla="*/ 372 h 540"/>
                  <a:gd name="T12" fmla="*/ 120 w 757"/>
                  <a:gd name="T13" fmla="*/ 260 h 540"/>
                  <a:gd name="T14" fmla="*/ 136 w 757"/>
                  <a:gd name="T15" fmla="*/ 408 h 540"/>
                  <a:gd name="T16" fmla="*/ 156 w 757"/>
                  <a:gd name="T17" fmla="*/ 500 h 540"/>
                  <a:gd name="T18" fmla="*/ 172 w 757"/>
                  <a:gd name="T19" fmla="*/ 328 h 540"/>
                  <a:gd name="T20" fmla="*/ 192 w 757"/>
                  <a:gd name="T21" fmla="*/ 352 h 540"/>
                  <a:gd name="T22" fmla="*/ 208 w 757"/>
                  <a:gd name="T23" fmla="*/ 508 h 540"/>
                  <a:gd name="T24" fmla="*/ 224 w 757"/>
                  <a:gd name="T25" fmla="*/ 368 h 540"/>
                  <a:gd name="T26" fmla="*/ 244 w 757"/>
                  <a:gd name="T27" fmla="*/ 536 h 540"/>
                  <a:gd name="T28" fmla="*/ 260 w 757"/>
                  <a:gd name="T29" fmla="*/ 368 h 540"/>
                  <a:gd name="T30" fmla="*/ 280 w 757"/>
                  <a:gd name="T31" fmla="*/ 312 h 540"/>
                  <a:gd name="T32" fmla="*/ 296 w 757"/>
                  <a:gd name="T33" fmla="*/ 216 h 540"/>
                  <a:gd name="T34" fmla="*/ 316 w 757"/>
                  <a:gd name="T35" fmla="*/ 440 h 540"/>
                  <a:gd name="T36" fmla="*/ 333 w 757"/>
                  <a:gd name="T37" fmla="*/ 356 h 540"/>
                  <a:gd name="T38" fmla="*/ 353 w 757"/>
                  <a:gd name="T39" fmla="*/ 348 h 540"/>
                  <a:gd name="T40" fmla="*/ 369 w 757"/>
                  <a:gd name="T41" fmla="*/ 444 h 540"/>
                  <a:gd name="T42" fmla="*/ 389 w 757"/>
                  <a:gd name="T43" fmla="*/ 108 h 540"/>
                  <a:gd name="T44" fmla="*/ 405 w 757"/>
                  <a:gd name="T45" fmla="*/ 256 h 540"/>
                  <a:gd name="T46" fmla="*/ 425 w 757"/>
                  <a:gd name="T47" fmla="*/ 344 h 540"/>
                  <a:gd name="T48" fmla="*/ 441 w 757"/>
                  <a:gd name="T49" fmla="*/ 396 h 540"/>
                  <a:gd name="T50" fmla="*/ 457 w 757"/>
                  <a:gd name="T51" fmla="*/ 476 h 540"/>
                  <a:gd name="T52" fmla="*/ 477 w 757"/>
                  <a:gd name="T53" fmla="*/ 416 h 540"/>
                  <a:gd name="T54" fmla="*/ 493 w 757"/>
                  <a:gd name="T55" fmla="*/ 360 h 540"/>
                  <a:gd name="T56" fmla="*/ 513 w 757"/>
                  <a:gd name="T57" fmla="*/ 384 h 540"/>
                  <a:gd name="T58" fmla="*/ 529 w 757"/>
                  <a:gd name="T59" fmla="*/ 368 h 540"/>
                  <a:gd name="T60" fmla="*/ 549 w 757"/>
                  <a:gd name="T61" fmla="*/ 416 h 540"/>
                  <a:gd name="T62" fmla="*/ 565 w 757"/>
                  <a:gd name="T63" fmla="*/ 540 h 540"/>
                  <a:gd name="T64" fmla="*/ 585 w 757"/>
                  <a:gd name="T65" fmla="*/ 488 h 540"/>
                  <a:gd name="T66" fmla="*/ 601 w 757"/>
                  <a:gd name="T67" fmla="*/ 420 h 540"/>
                  <a:gd name="T68" fmla="*/ 621 w 757"/>
                  <a:gd name="T69" fmla="*/ 224 h 540"/>
                  <a:gd name="T70" fmla="*/ 637 w 757"/>
                  <a:gd name="T71" fmla="*/ 96 h 540"/>
                  <a:gd name="T72" fmla="*/ 657 w 757"/>
                  <a:gd name="T73" fmla="*/ 156 h 540"/>
                  <a:gd name="T74" fmla="*/ 673 w 757"/>
                  <a:gd name="T75" fmla="*/ 136 h 540"/>
                  <a:gd name="T76" fmla="*/ 689 w 757"/>
                  <a:gd name="T77" fmla="*/ 0 h 540"/>
                  <a:gd name="T78" fmla="*/ 709 w 757"/>
                  <a:gd name="T79" fmla="*/ 152 h 540"/>
                  <a:gd name="T80" fmla="*/ 725 w 757"/>
                  <a:gd name="T81" fmla="*/ 48 h 540"/>
                  <a:gd name="T82" fmla="*/ 745 w 757"/>
                  <a:gd name="T83" fmla="*/ 22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7" h="540">
                    <a:moveTo>
                      <a:pt x="0" y="336"/>
                    </a:moveTo>
                    <a:lnTo>
                      <a:pt x="4" y="328"/>
                    </a:lnTo>
                    <a:lnTo>
                      <a:pt x="12" y="304"/>
                    </a:lnTo>
                    <a:lnTo>
                      <a:pt x="16" y="304"/>
                    </a:lnTo>
                    <a:lnTo>
                      <a:pt x="24" y="328"/>
                    </a:lnTo>
                    <a:lnTo>
                      <a:pt x="28" y="364"/>
                    </a:lnTo>
                    <a:lnTo>
                      <a:pt x="36" y="416"/>
                    </a:lnTo>
                    <a:lnTo>
                      <a:pt x="40" y="452"/>
                    </a:lnTo>
                    <a:lnTo>
                      <a:pt x="48" y="464"/>
                    </a:lnTo>
                    <a:lnTo>
                      <a:pt x="52" y="456"/>
                    </a:lnTo>
                    <a:lnTo>
                      <a:pt x="60" y="424"/>
                    </a:lnTo>
                    <a:lnTo>
                      <a:pt x="64" y="380"/>
                    </a:lnTo>
                    <a:lnTo>
                      <a:pt x="72" y="340"/>
                    </a:lnTo>
                    <a:lnTo>
                      <a:pt x="76" y="288"/>
                    </a:lnTo>
                    <a:lnTo>
                      <a:pt x="84" y="232"/>
                    </a:lnTo>
                    <a:lnTo>
                      <a:pt x="88" y="244"/>
                    </a:lnTo>
                    <a:lnTo>
                      <a:pt x="96" y="312"/>
                    </a:lnTo>
                    <a:lnTo>
                      <a:pt x="100" y="372"/>
                    </a:lnTo>
                    <a:lnTo>
                      <a:pt x="108" y="376"/>
                    </a:lnTo>
                    <a:lnTo>
                      <a:pt x="112" y="320"/>
                    </a:lnTo>
                    <a:lnTo>
                      <a:pt x="120" y="260"/>
                    </a:lnTo>
                    <a:lnTo>
                      <a:pt x="124" y="272"/>
                    </a:lnTo>
                    <a:lnTo>
                      <a:pt x="132" y="336"/>
                    </a:lnTo>
                    <a:lnTo>
                      <a:pt x="136" y="408"/>
                    </a:lnTo>
                    <a:lnTo>
                      <a:pt x="144" y="488"/>
                    </a:lnTo>
                    <a:lnTo>
                      <a:pt x="148" y="532"/>
                    </a:lnTo>
                    <a:lnTo>
                      <a:pt x="156" y="500"/>
                    </a:lnTo>
                    <a:lnTo>
                      <a:pt x="160" y="444"/>
                    </a:lnTo>
                    <a:lnTo>
                      <a:pt x="168" y="396"/>
                    </a:lnTo>
                    <a:lnTo>
                      <a:pt x="172" y="328"/>
                    </a:lnTo>
                    <a:lnTo>
                      <a:pt x="180" y="272"/>
                    </a:lnTo>
                    <a:lnTo>
                      <a:pt x="184" y="288"/>
                    </a:lnTo>
                    <a:lnTo>
                      <a:pt x="192" y="352"/>
                    </a:lnTo>
                    <a:lnTo>
                      <a:pt x="196" y="412"/>
                    </a:lnTo>
                    <a:lnTo>
                      <a:pt x="204" y="468"/>
                    </a:lnTo>
                    <a:lnTo>
                      <a:pt x="208" y="508"/>
                    </a:lnTo>
                    <a:lnTo>
                      <a:pt x="216" y="480"/>
                    </a:lnTo>
                    <a:lnTo>
                      <a:pt x="220" y="408"/>
                    </a:lnTo>
                    <a:lnTo>
                      <a:pt x="224" y="368"/>
                    </a:lnTo>
                    <a:lnTo>
                      <a:pt x="232" y="400"/>
                    </a:lnTo>
                    <a:lnTo>
                      <a:pt x="236" y="472"/>
                    </a:lnTo>
                    <a:lnTo>
                      <a:pt x="244" y="536"/>
                    </a:lnTo>
                    <a:lnTo>
                      <a:pt x="248" y="540"/>
                    </a:lnTo>
                    <a:lnTo>
                      <a:pt x="256" y="460"/>
                    </a:lnTo>
                    <a:lnTo>
                      <a:pt x="260" y="368"/>
                    </a:lnTo>
                    <a:lnTo>
                      <a:pt x="268" y="324"/>
                    </a:lnTo>
                    <a:lnTo>
                      <a:pt x="272" y="312"/>
                    </a:lnTo>
                    <a:lnTo>
                      <a:pt x="280" y="312"/>
                    </a:lnTo>
                    <a:lnTo>
                      <a:pt x="284" y="304"/>
                    </a:lnTo>
                    <a:lnTo>
                      <a:pt x="292" y="252"/>
                    </a:lnTo>
                    <a:lnTo>
                      <a:pt x="296" y="216"/>
                    </a:lnTo>
                    <a:lnTo>
                      <a:pt x="304" y="268"/>
                    </a:lnTo>
                    <a:lnTo>
                      <a:pt x="308" y="380"/>
                    </a:lnTo>
                    <a:lnTo>
                      <a:pt x="316" y="440"/>
                    </a:lnTo>
                    <a:lnTo>
                      <a:pt x="320" y="408"/>
                    </a:lnTo>
                    <a:lnTo>
                      <a:pt x="329" y="364"/>
                    </a:lnTo>
                    <a:lnTo>
                      <a:pt x="333" y="356"/>
                    </a:lnTo>
                    <a:lnTo>
                      <a:pt x="341" y="348"/>
                    </a:lnTo>
                    <a:lnTo>
                      <a:pt x="345" y="332"/>
                    </a:lnTo>
                    <a:lnTo>
                      <a:pt x="353" y="348"/>
                    </a:lnTo>
                    <a:lnTo>
                      <a:pt x="357" y="400"/>
                    </a:lnTo>
                    <a:lnTo>
                      <a:pt x="365" y="456"/>
                    </a:lnTo>
                    <a:lnTo>
                      <a:pt x="369" y="444"/>
                    </a:lnTo>
                    <a:lnTo>
                      <a:pt x="377" y="348"/>
                    </a:lnTo>
                    <a:lnTo>
                      <a:pt x="381" y="216"/>
                    </a:lnTo>
                    <a:lnTo>
                      <a:pt x="389" y="108"/>
                    </a:lnTo>
                    <a:lnTo>
                      <a:pt x="393" y="72"/>
                    </a:lnTo>
                    <a:lnTo>
                      <a:pt x="401" y="132"/>
                    </a:lnTo>
                    <a:lnTo>
                      <a:pt x="405" y="256"/>
                    </a:lnTo>
                    <a:lnTo>
                      <a:pt x="413" y="360"/>
                    </a:lnTo>
                    <a:lnTo>
                      <a:pt x="417" y="384"/>
                    </a:lnTo>
                    <a:lnTo>
                      <a:pt x="425" y="344"/>
                    </a:lnTo>
                    <a:lnTo>
                      <a:pt x="429" y="316"/>
                    </a:lnTo>
                    <a:lnTo>
                      <a:pt x="437" y="344"/>
                    </a:lnTo>
                    <a:lnTo>
                      <a:pt x="441" y="396"/>
                    </a:lnTo>
                    <a:lnTo>
                      <a:pt x="445" y="416"/>
                    </a:lnTo>
                    <a:lnTo>
                      <a:pt x="453" y="436"/>
                    </a:lnTo>
                    <a:lnTo>
                      <a:pt x="457" y="476"/>
                    </a:lnTo>
                    <a:lnTo>
                      <a:pt x="465" y="516"/>
                    </a:lnTo>
                    <a:lnTo>
                      <a:pt x="469" y="504"/>
                    </a:lnTo>
                    <a:lnTo>
                      <a:pt x="477" y="416"/>
                    </a:lnTo>
                    <a:lnTo>
                      <a:pt x="481" y="352"/>
                    </a:lnTo>
                    <a:lnTo>
                      <a:pt x="489" y="340"/>
                    </a:lnTo>
                    <a:lnTo>
                      <a:pt x="493" y="360"/>
                    </a:lnTo>
                    <a:lnTo>
                      <a:pt x="501" y="396"/>
                    </a:lnTo>
                    <a:lnTo>
                      <a:pt x="505" y="404"/>
                    </a:lnTo>
                    <a:lnTo>
                      <a:pt x="513" y="384"/>
                    </a:lnTo>
                    <a:lnTo>
                      <a:pt x="517" y="360"/>
                    </a:lnTo>
                    <a:lnTo>
                      <a:pt x="525" y="360"/>
                    </a:lnTo>
                    <a:lnTo>
                      <a:pt x="529" y="368"/>
                    </a:lnTo>
                    <a:lnTo>
                      <a:pt x="537" y="364"/>
                    </a:lnTo>
                    <a:lnTo>
                      <a:pt x="541" y="372"/>
                    </a:lnTo>
                    <a:lnTo>
                      <a:pt x="549" y="416"/>
                    </a:lnTo>
                    <a:lnTo>
                      <a:pt x="553" y="476"/>
                    </a:lnTo>
                    <a:lnTo>
                      <a:pt x="561" y="524"/>
                    </a:lnTo>
                    <a:lnTo>
                      <a:pt x="565" y="540"/>
                    </a:lnTo>
                    <a:lnTo>
                      <a:pt x="573" y="532"/>
                    </a:lnTo>
                    <a:lnTo>
                      <a:pt x="577" y="508"/>
                    </a:lnTo>
                    <a:lnTo>
                      <a:pt x="585" y="488"/>
                    </a:lnTo>
                    <a:lnTo>
                      <a:pt x="589" y="472"/>
                    </a:lnTo>
                    <a:lnTo>
                      <a:pt x="597" y="456"/>
                    </a:lnTo>
                    <a:lnTo>
                      <a:pt x="601" y="420"/>
                    </a:lnTo>
                    <a:lnTo>
                      <a:pt x="609" y="364"/>
                    </a:lnTo>
                    <a:lnTo>
                      <a:pt x="613" y="308"/>
                    </a:lnTo>
                    <a:lnTo>
                      <a:pt x="621" y="224"/>
                    </a:lnTo>
                    <a:lnTo>
                      <a:pt x="625" y="144"/>
                    </a:lnTo>
                    <a:lnTo>
                      <a:pt x="633" y="96"/>
                    </a:lnTo>
                    <a:lnTo>
                      <a:pt x="637" y="96"/>
                    </a:lnTo>
                    <a:lnTo>
                      <a:pt x="645" y="140"/>
                    </a:lnTo>
                    <a:lnTo>
                      <a:pt x="649" y="164"/>
                    </a:lnTo>
                    <a:lnTo>
                      <a:pt x="657" y="156"/>
                    </a:lnTo>
                    <a:lnTo>
                      <a:pt x="661" y="152"/>
                    </a:lnTo>
                    <a:lnTo>
                      <a:pt x="665" y="156"/>
                    </a:lnTo>
                    <a:lnTo>
                      <a:pt x="673" y="136"/>
                    </a:lnTo>
                    <a:lnTo>
                      <a:pt x="677" y="76"/>
                    </a:lnTo>
                    <a:lnTo>
                      <a:pt x="685" y="24"/>
                    </a:lnTo>
                    <a:lnTo>
                      <a:pt x="689" y="0"/>
                    </a:lnTo>
                    <a:lnTo>
                      <a:pt x="697" y="32"/>
                    </a:lnTo>
                    <a:lnTo>
                      <a:pt x="701" y="108"/>
                    </a:lnTo>
                    <a:lnTo>
                      <a:pt x="709" y="152"/>
                    </a:lnTo>
                    <a:lnTo>
                      <a:pt x="713" y="128"/>
                    </a:lnTo>
                    <a:lnTo>
                      <a:pt x="721" y="84"/>
                    </a:lnTo>
                    <a:lnTo>
                      <a:pt x="725" y="48"/>
                    </a:lnTo>
                    <a:lnTo>
                      <a:pt x="733" y="56"/>
                    </a:lnTo>
                    <a:lnTo>
                      <a:pt x="737" y="112"/>
                    </a:lnTo>
                    <a:lnTo>
                      <a:pt x="745" y="220"/>
                    </a:lnTo>
                    <a:lnTo>
                      <a:pt x="749" y="332"/>
                    </a:lnTo>
                    <a:lnTo>
                      <a:pt x="757" y="376"/>
                    </a:lnTo>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521" name="Freeform 195"/>
              <p:cNvSpPr>
                <a:spLocks/>
              </p:cNvSpPr>
              <p:nvPr/>
            </p:nvSpPr>
            <p:spPr bwMode="auto">
              <a:xfrm>
                <a:off x="3043238" y="4008438"/>
                <a:ext cx="1201738" cy="673100"/>
              </a:xfrm>
              <a:custGeom>
                <a:avLst/>
                <a:gdLst>
                  <a:gd name="T0" fmla="*/ 12 w 757"/>
                  <a:gd name="T1" fmla="*/ 88 h 424"/>
                  <a:gd name="T2" fmla="*/ 28 w 757"/>
                  <a:gd name="T3" fmla="*/ 156 h 424"/>
                  <a:gd name="T4" fmla="*/ 48 w 757"/>
                  <a:gd name="T5" fmla="*/ 84 h 424"/>
                  <a:gd name="T6" fmla="*/ 64 w 757"/>
                  <a:gd name="T7" fmla="*/ 80 h 424"/>
                  <a:gd name="T8" fmla="*/ 84 w 757"/>
                  <a:gd name="T9" fmla="*/ 204 h 424"/>
                  <a:gd name="T10" fmla="*/ 100 w 757"/>
                  <a:gd name="T11" fmla="*/ 228 h 424"/>
                  <a:gd name="T12" fmla="*/ 120 w 757"/>
                  <a:gd name="T13" fmla="*/ 128 h 424"/>
                  <a:gd name="T14" fmla="*/ 136 w 757"/>
                  <a:gd name="T15" fmla="*/ 272 h 424"/>
                  <a:gd name="T16" fmla="*/ 156 w 757"/>
                  <a:gd name="T17" fmla="*/ 176 h 424"/>
                  <a:gd name="T18" fmla="*/ 172 w 757"/>
                  <a:gd name="T19" fmla="*/ 160 h 424"/>
                  <a:gd name="T20" fmla="*/ 192 w 757"/>
                  <a:gd name="T21" fmla="*/ 268 h 424"/>
                  <a:gd name="T22" fmla="*/ 208 w 757"/>
                  <a:gd name="T23" fmla="*/ 132 h 424"/>
                  <a:gd name="T24" fmla="*/ 224 w 757"/>
                  <a:gd name="T25" fmla="*/ 292 h 424"/>
                  <a:gd name="T26" fmla="*/ 244 w 757"/>
                  <a:gd name="T27" fmla="*/ 140 h 424"/>
                  <a:gd name="T28" fmla="*/ 260 w 757"/>
                  <a:gd name="T29" fmla="*/ 228 h 424"/>
                  <a:gd name="T30" fmla="*/ 280 w 757"/>
                  <a:gd name="T31" fmla="*/ 292 h 424"/>
                  <a:gd name="T32" fmla="*/ 296 w 757"/>
                  <a:gd name="T33" fmla="*/ 172 h 424"/>
                  <a:gd name="T34" fmla="*/ 316 w 757"/>
                  <a:gd name="T35" fmla="*/ 36 h 424"/>
                  <a:gd name="T36" fmla="*/ 333 w 757"/>
                  <a:gd name="T37" fmla="*/ 236 h 424"/>
                  <a:gd name="T38" fmla="*/ 353 w 757"/>
                  <a:gd name="T39" fmla="*/ 152 h 424"/>
                  <a:gd name="T40" fmla="*/ 369 w 757"/>
                  <a:gd name="T41" fmla="*/ 228 h 424"/>
                  <a:gd name="T42" fmla="*/ 389 w 757"/>
                  <a:gd name="T43" fmla="*/ 268 h 424"/>
                  <a:gd name="T44" fmla="*/ 405 w 757"/>
                  <a:gd name="T45" fmla="*/ 260 h 424"/>
                  <a:gd name="T46" fmla="*/ 425 w 757"/>
                  <a:gd name="T47" fmla="*/ 100 h 424"/>
                  <a:gd name="T48" fmla="*/ 441 w 757"/>
                  <a:gd name="T49" fmla="*/ 124 h 424"/>
                  <a:gd name="T50" fmla="*/ 457 w 757"/>
                  <a:gd name="T51" fmla="*/ 268 h 424"/>
                  <a:gd name="T52" fmla="*/ 477 w 757"/>
                  <a:gd name="T53" fmla="*/ 208 h 424"/>
                  <a:gd name="T54" fmla="*/ 493 w 757"/>
                  <a:gd name="T55" fmla="*/ 220 h 424"/>
                  <a:gd name="T56" fmla="*/ 513 w 757"/>
                  <a:gd name="T57" fmla="*/ 136 h 424"/>
                  <a:gd name="T58" fmla="*/ 529 w 757"/>
                  <a:gd name="T59" fmla="*/ 196 h 424"/>
                  <a:gd name="T60" fmla="*/ 549 w 757"/>
                  <a:gd name="T61" fmla="*/ 308 h 424"/>
                  <a:gd name="T62" fmla="*/ 565 w 757"/>
                  <a:gd name="T63" fmla="*/ 60 h 424"/>
                  <a:gd name="T64" fmla="*/ 585 w 757"/>
                  <a:gd name="T65" fmla="*/ 148 h 424"/>
                  <a:gd name="T66" fmla="*/ 601 w 757"/>
                  <a:gd name="T67" fmla="*/ 232 h 424"/>
                  <a:gd name="T68" fmla="*/ 621 w 757"/>
                  <a:gd name="T69" fmla="*/ 176 h 424"/>
                  <a:gd name="T70" fmla="*/ 637 w 757"/>
                  <a:gd name="T71" fmla="*/ 140 h 424"/>
                  <a:gd name="T72" fmla="*/ 657 w 757"/>
                  <a:gd name="T73" fmla="*/ 124 h 424"/>
                  <a:gd name="T74" fmla="*/ 673 w 757"/>
                  <a:gd name="T75" fmla="*/ 48 h 424"/>
                  <a:gd name="T76" fmla="*/ 689 w 757"/>
                  <a:gd name="T77" fmla="*/ 156 h 424"/>
                  <a:gd name="T78" fmla="*/ 709 w 757"/>
                  <a:gd name="T79" fmla="*/ 152 h 424"/>
                  <a:gd name="T80" fmla="*/ 725 w 757"/>
                  <a:gd name="T81" fmla="*/ 144 h 424"/>
                  <a:gd name="T82" fmla="*/ 745 w 757"/>
                  <a:gd name="T83" fmla="*/ 208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7" h="424">
                    <a:moveTo>
                      <a:pt x="0" y="160"/>
                    </a:moveTo>
                    <a:lnTo>
                      <a:pt x="4" y="188"/>
                    </a:lnTo>
                    <a:lnTo>
                      <a:pt x="12" y="88"/>
                    </a:lnTo>
                    <a:lnTo>
                      <a:pt x="16" y="136"/>
                    </a:lnTo>
                    <a:lnTo>
                      <a:pt x="24" y="236"/>
                    </a:lnTo>
                    <a:lnTo>
                      <a:pt x="28" y="156"/>
                    </a:lnTo>
                    <a:lnTo>
                      <a:pt x="36" y="140"/>
                    </a:lnTo>
                    <a:lnTo>
                      <a:pt x="40" y="180"/>
                    </a:lnTo>
                    <a:lnTo>
                      <a:pt x="48" y="84"/>
                    </a:lnTo>
                    <a:lnTo>
                      <a:pt x="52" y="4"/>
                    </a:lnTo>
                    <a:lnTo>
                      <a:pt x="60" y="44"/>
                    </a:lnTo>
                    <a:lnTo>
                      <a:pt x="64" y="80"/>
                    </a:lnTo>
                    <a:lnTo>
                      <a:pt x="72" y="260"/>
                    </a:lnTo>
                    <a:lnTo>
                      <a:pt x="76" y="188"/>
                    </a:lnTo>
                    <a:lnTo>
                      <a:pt x="84" y="204"/>
                    </a:lnTo>
                    <a:lnTo>
                      <a:pt x="88" y="112"/>
                    </a:lnTo>
                    <a:lnTo>
                      <a:pt x="96" y="84"/>
                    </a:lnTo>
                    <a:lnTo>
                      <a:pt x="100" y="228"/>
                    </a:lnTo>
                    <a:lnTo>
                      <a:pt x="108" y="252"/>
                    </a:lnTo>
                    <a:lnTo>
                      <a:pt x="112" y="172"/>
                    </a:lnTo>
                    <a:lnTo>
                      <a:pt x="120" y="128"/>
                    </a:lnTo>
                    <a:lnTo>
                      <a:pt x="124" y="176"/>
                    </a:lnTo>
                    <a:lnTo>
                      <a:pt x="132" y="136"/>
                    </a:lnTo>
                    <a:lnTo>
                      <a:pt x="136" y="272"/>
                    </a:lnTo>
                    <a:lnTo>
                      <a:pt x="144" y="260"/>
                    </a:lnTo>
                    <a:lnTo>
                      <a:pt x="148" y="168"/>
                    </a:lnTo>
                    <a:lnTo>
                      <a:pt x="156" y="176"/>
                    </a:lnTo>
                    <a:lnTo>
                      <a:pt x="160" y="244"/>
                    </a:lnTo>
                    <a:lnTo>
                      <a:pt x="168" y="232"/>
                    </a:lnTo>
                    <a:lnTo>
                      <a:pt x="172" y="160"/>
                    </a:lnTo>
                    <a:lnTo>
                      <a:pt x="180" y="188"/>
                    </a:lnTo>
                    <a:lnTo>
                      <a:pt x="184" y="256"/>
                    </a:lnTo>
                    <a:lnTo>
                      <a:pt x="192" y="268"/>
                    </a:lnTo>
                    <a:lnTo>
                      <a:pt x="196" y="220"/>
                    </a:lnTo>
                    <a:lnTo>
                      <a:pt x="204" y="184"/>
                    </a:lnTo>
                    <a:lnTo>
                      <a:pt x="208" y="132"/>
                    </a:lnTo>
                    <a:lnTo>
                      <a:pt x="216" y="356"/>
                    </a:lnTo>
                    <a:lnTo>
                      <a:pt x="220" y="216"/>
                    </a:lnTo>
                    <a:lnTo>
                      <a:pt x="224" y="292"/>
                    </a:lnTo>
                    <a:lnTo>
                      <a:pt x="232" y="252"/>
                    </a:lnTo>
                    <a:lnTo>
                      <a:pt x="236" y="144"/>
                    </a:lnTo>
                    <a:lnTo>
                      <a:pt x="244" y="140"/>
                    </a:lnTo>
                    <a:lnTo>
                      <a:pt x="248" y="92"/>
                    </a:lnTo>
                    <a:lnTo>
                      <a:pt x="256" y="232"/>
                    </a:lnTo>
                    <a:lnTo>
                      <a:pt x="260" y="228"/>
                    </a:lnTo>
                    <a:lnTo>
                      <a:pt x="268" y="64"/>
                    </a:lnTo>
                    <a:lnTo>
                      <a:pt x="272" y="164"/>
                    </a:lnTo>
                    <a:lnTo>
                      <a:pt x="280" y="292"/>
                    </a:lnTo>
                    <a:lnTo>
                      <a:pt x="284" y="228"/>
                    </a:lnTo>
                    <a:lnTo>
                      <a:pt x="292" y="148"/>
                    </a:lnTo>
                    <a:lnTo>
                      <a:pt x="296" y="172"/>
                    </a:lnTo>
                    <a:lnTo>
                      <a:pt x="304" y="176"/>
                    </a:lnTo>
                    <a:lnTo>
                      <a:pt x="308" y="52"/>
                    </a:lnTo>
                    <a:lnTo>
                      <a:pt x="316" y="36"/>
                    </a:lnTo>
                    <a:lnTo>
                      <a:pt x="320" y="96"/>
                    </a:lnTo>
                    <a:lnTo>
                      <a:pt x="329" y="192"/>
                    </a:lnTo>
                    <a:lnTo>
                      <a:pt x="333" y="236"/>
                    </a:lnTo>
                    <a:lnTo>
                      <a:pt x="341" y="196"/>
                    </a:lnTo>
                    <a:lnTo>
                      <a:pt x="345" y="268"/>
                    </a:lnTo>
                    <a:lnTo>
                      <a:pt x="353" y="152"/>
                    </a:lnTo>
                    <a:lnTo>
                      <a:pt x="357" y="140"/>
                    </a:lnTo>
                    <a:lnTo>
                      <a:pt x="365" y="100"/>
                    </a:lnTo>
                    <a:lnTo>
                      <a:pt x="369" y="228"/>
                    </a:lnTo>
                    <a:lnTo>
                      <a:pt x="377" y="116"/>
                    </a:lnTo>
                    <a:lnTo>
                      <a:pt x="381" y="68"/>
                    </a:lnTo>
                    <a:lnTo>
                      <a:pt x="389" y="268"/>
                    </a:lnTo>
                    <a:lnTo>
                      <a:pt x="393" y="180"/>
                    </a:lnTo>
                    <a:lnTo>
                      <a:pt x="401" y="244"/>
                    </a:lnTo>
                    <a:lnTo>
                      <a:pt x="405" y="260"/>
                    </a:lnTo>
                    <a:lnTo>
                      <a:pt x="413" y="124"/>
                    </a:lnTo>
                    <a:lnTo>
                      <a:pt x="417" y="80"/>
                    </a:lnTo>
                    <a:lnTo>
                      <a:pt x="425" y="100"/>
                    </a:lnTo>
                    <a:lnTo>
                      <a:pt x="429" y="0"/>
                    </a:lnTo>
                    <a:lnTo>
                      <a:pt x="437" y="60"/>
                    </a:lnTo>
                    <a:lnTo>
                      <a:pt x="441" y="124"/>
                    </a:lnTo>
                    <a:lnTo>
                      <a:pt x="445" y="120"/>
                    </a:lnTo>
                    <a:lnTo>
                      <a:pt x="453" y="184"/>
                    </a:lnTo>
                    <a:lnTo>
                      <a:pt x="457" y="268"/>
                    </a:lnTo>
                    <a:lnTo>
                      <a:pt x="465" y="176"/>
                    </a:lnTo>
                    <a:lnTo>
                      <a:pt x="469" y="424"/>
                    </a:lnTo>
                    <a:lnTo>
                      <a:pt x="477" y="208"/>
                    </a:lnTo>
                    <a:lnTo>
                      <a:pt x="481" y="180"/>
                    </a:lnTo>
                    <a:lnTo>
                      <a:pt x="489" y="300"/>
                    </a:lnTo>
                    <a:lnTo>
                      <a:pt x="493" y="220"/>
                    </a:lnTo>
                    <a:lnTo>
                      <a:pt x="501" y="212"/>
                    </a:lnTo>
                    <a:lnTo>
                      <a:pt x="505" y="304"/>
                    </a:lnTo>
                    <a:lnTo>
                      <a:pt x="513" y="136"/>
                    </a:lnTo>
                    <a:lnTo>
                      <a:pt x="517" y="284"/>
                    </a:lnTo>
                    <a:lnTo>
                      <a:pt x="525" y="244"/>
                    </a:lnTo>
                    <a:lnTo>
                      <a:pt x="529" y="196"/>
                    </a:lnTo>
                    <a:lnTo>
                      <a:pt x="537" y="104"/>
                    </a:lnTo>
                    <a:lnTo>
                      <a:pt x="541" y="84"/>
                    </a:lnTo>
                    <a:lnTo>
                      <a:pt x="549" y="308"/>
                    </a:lnTo>
                    <a:lnTo>
                      <a:pt x="553" y="96"/>
                    </a:lnTo>
                    <a:lnTo>
                      <a:pt x="561" y="48"/>
                    </a:lnTo>
                    <a:lnTo>
                      <a:pt x="565" y="60"/>
                    </a:lnTo>
                    <a:lnTo>
                      <a:pt x="573" y="92"/>
                    </a:lnTo>
                    <a:lnTo>
                      <a:pt x="577" y="84"/>
                    </a:lnTo>
                    <a:lnTo>
                      <a:pt x="585" y="148"/>
                    </a:lnTo>
                    <a:lnTo>
                      <a:pt x="589" y="128"/>
                    </a:lnTo>
                    <a:lnTo>
                      <a:pt x="597" y="156"/>
                    </a:lnTo>
                    <a:lnTo>
                      <a:pt x="601" y="232"/>
                    </a:lnTo>
                    <a:lnTo>
                      <a:pt x="609" y="108"/>
                    </a:lnTo>
                    <a:lnTo>
                      <a:pt x="613" y="136"/>
                    </a:lnTo>
                    <a:lnTo>
                      <a:pt x="621" y="176"/>
                    </a:lnTo>
                    <a:lnTo>
                      <a:pt x="625" y="152"/>
                    </a:lnTo>
                    <a:lnTo>
                      <a:pt x="633" y="72"/>
                    </a:lnTo>
                    <a:lnTo>
                      <a:pt x="637" y="140"/>
                    </a:lnTo>
                    <a:lnTo>
                      <a:pt x="645" y="168"/>
                    </a:lnTo>
                    <a:lnTo>
                      <a:pt x="649" y="40"/>
                    </a:lnTo>
                    <a:lnTo>
                      <a:pt x="657" y="124"/>
                    </a:lnTo>
                    <a:lnTo>
                      <a:pt x="661" y="108"/>
                    </a:lnTo>
                    <a:lnTo>
                      <a:pt x="665" y="196"/>
                    </a:lnTo>
                    <a:lnTo>
                      <a:pt x="673" y="48"/>
                    </a:lnTo>
                    <a:lnTo>
                      <a:pt x="677" y="68"/>
                    </a:lnTo>
                    <a:lnTo>
                      <a:pt x="685" y="140"/>
                    </a:lnTo>
                    <a:lnTo>
                      <a:pt x="689" y="156"/>
                    </a:lnTo>
                    <a:lnTo>
                      <a:pt x="697" y="124"/>
                    </a:lnTo>
                    <a:lnTo>
                      <a:pt x="701" y="68"/>
                    </a:lnTo>
                    <a:lnTo>
                      <a:pt x="709" y="152"/>
                    </a:lnTo>
                    <a:lnTo>
                      <a:pt x="713" y="80"/>
                    </a:lnTo>
                    <a:lnTo>
                      <a:pt x="721" y="128"/>
                    </a:lnTo>
                    <a:lnTo>
                      <a:pt x="725" y="144"/>
                    </a:lnTo>
                    <a:lnTo>
                      <a:pt x="733" y="132"/>
                    </a:lnTo>
                    <a:lnTo>
                      <a:pt x="737" y="192"/>
                    </a:lnTo>
                    <a:lnTo>
                      <a:pt x="745" y="208"/>
                    </a:lnTo>
                    <a:lnTo>
                      <a:pt x="749" y="284"/>
                    </a:lnTo>
                    <a:lnTo>
                      <a:pt x="757" y="276"/>
                    </a:lnTo>
                  </a:path>
                </a:pathLst>
              </a:custGeom>
              <a:noFill/>
              <a:ln w="0">
                <a:solidFill>
                  <a:srgbClr val="00BFBF"/>
                </a:solidFill>
                <a:prstDash val="sysDot"/>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522" name="Freeform 196"/>
              <p:cNvSpPr>
                <a:spLocks/>
              </p:cNvSpPr>
              <p:nvPr/>
            </p:nvSpPr>
            <p:spPr bwMode="auto">
              <a:xfrm>
                <a:off x="3043238" y="4052888"/>
                <a:ext cx="1201738" cy="590550"/>
              </a:xfrm>
              <a:custGeom>
                <a:avLst/>
                <a:gdLst>
                  <a:gd name="T0" fmla="*/ 12 w 757"/>
                  <a:gd name="T1" fmla="*/ 108 h 372"/>
                  <a:gd name="T2" fmla="*/ 28 w 757"/>
                  <a:gd name="T3" fmla="*/ 112 h 372"/>
                  <a:gd name="T4" fmla="*/ 48 w 757"/>
                  <a:gd name="T5" fmla="*/ 148 h 372"/>
                  <a:gd name="T6" fmla="*/ 64 w 757"/>
                  <a:gd name="T7" fmla="*/ 204 h 372"/>
                  <a:gd name="T8" fmla="*/ 84 w 757"/>
                  <a:gd name="T9" fmla="*/ 100 h 372"/>
                  <a:gd name="T10" fmla="*/ 100 w 757"/>
                  <a:gd name="T11" fmla="*/ 144 h 372"/>
                  <a:gd name="T12" fmla="*/ 120 w 757"/>
                  <a:gd name="T13" fmla="*/ 148 h 372"/>
                  <a:gd name="T14" fmla="*/ 136 w 757"/>
                  <a:gd name="T15" fmla="*/ 20 h 372"/>
                  <a:gd name="T16" fmla="*/ 156 w 757"/>
                  <a:gd name="T17" fmla="*/ 240 h 372"/>
                  <a:gd name="T18" fmla="*/ 172 w 757"/>
                  <a:gd name="T19" fmla="*/ 188 h 372"/>
                  <a:gd name="T20" fmla="*/ 192 w 757"/>
                  <a:gd name="T21" fmla="*/ 176 h 372"/>
                  <a:gd name="T22" fmla="*/ 208 w 757"/>
                  <a:gd name="T23" fmla="*/ 160 h 372"/>
                  <a:gd name="T24" fmla="*/ 224 w 757"/>
                  <a:gd name="T25" fmla="*/ 180 h 372"/>
                  <a:gd name="T26" fmla="*/ 244 w 757"/>
                  <a:gd name="T27" fmla="*/ 12 h 372"/>
                  <a:gd name="T28" fmla="*/ 260 w 757"/>
                  <a:gd name="T29" fmla="*/ 244 h 372"/>
                  <a:gd name="T30" fmla="*/ 280 w 757"/>
                  <a:gd name="T31" fmla="*/ 168 h 372"/>
                  <a:gd name="T32" fmla="*/ 296 w 757"/>
                  <a:gd name="T33" fmla="*/ 180 h 372"/>
                  <a:gd name="T34" fmla="*/ 316 w 757"/>
                  <a:gd name="T35" fmla="*/ 100 h 372"/>
                  <a:gd name="T36" fmla="*/ 333 w 757"/>
                  <a:gd name="T37" fmla="*/ 68 h 372"/>
                  <a:gd name="T38" fmla="*/ 353 w 757"/>
                  <a:gd name="T39" fmla="*/ 152 h 372"/>
                  <a:gd name="T40" fmla="*/ 369 w 757"/>
                  <a:gd name="T41" fmla="*/ 268 h 372"/>
                  <a:gd name="T42" fmla="*/ 389 w 757"/>
                  <a:gd name="T43" fmla="*/ 124 h 372"/>
                  <a:gd name="T44" fmla="*/ 405 w 757"/>
                  <a:gd name="T45" fmla="*/ 156 h 372"/>
                  <a:gd name="T46" fmla="*/ 425 w 757"/>
                  <a:gd name="T47" fmla="*/ 200 h 372"/>
                  <a:gd name="T48" fmla="*/ 441 w 757"/>
                  <a:gd name="T49" fmla="*/ 232 h 372"/>
                  <a:gd name="T50" fmla="*/ 457 w 757"/>
                  <a:gd name="T51" fmla="*/ 316 h 372"/>
                  <a:gd name="T52" fmla="*/ 477 w 757"/>
                  <a:gd name="T53" fmla="*/ 180 h 372"/>
                  <a:gd name="T54" fmla="*/ 493 w 757"/>
                  <a:gd name="T55" fmla="*/ 120 h 372"/>
                  <a:gd name="T56" fmla="*/ 513 w 757"/>
                  <a:gd name="T57" fmla="*/ 184 h 372"/>
                  <a:gd name="T58" fmla="*/ 529 w 757"/>
                  <a:gd name="T59" fmla="*/ 116 h 372"/>
                  <a:gd name="T60" fmla="*/ 549 w 757"/>
                  <a:gd name="T61" fmla="*/ 176 h 372"/>
                  <a:gd name="T62" fmla="*/ 565 w 757"/>
                  <a:gd name="T63" fmla="*/ 76 h 372"/>
                  <a:gd name="T64" fmla="*/ 585 w 757"/>
                  <a:gd name="T65" fmla="*/ 208 h 372"/>
                  <a:gd name="T66" fmla="*/ 601 w 757"/>
                  <a:gd name="T67" fmla="*/ 88 h 372"/>
                  <a:gd name="T68" fmla="*/ 621 w 757"/>
                  <a:gd name="T69" fmla="*/ 112 h 372"/>
                  <a:gd name="T70" fmla="*/ 637 w 757"/>
                  <a:gd name="T71" fmla="*/ 80 h 372"/>
                  <a:gd name="T72" fmla="*/ 657 w 757"/>
                  <a:gd name="T73" fmla="*/ 212 h 372"/>
                  <a:gd name="T74" fmla="*/ 673 w 757"/>
                  <a:gd name="T75" fmla="*/ 164 h 372"/>
                  <a:gd name="T76" fmla="*/ 689 w 757"/>
                  <a:gd name="T77" fmla="*/ 176 h 372"/>
                  <a:gd name="T78" fmla="*/ 709 w 757"/>
                  <a:gd name="T79" fmla="*/ 240 h 372"/>
                  <a:gd name="T80" fmla="*/ 725 w 757"/>
                  <a:gd name="T81" fmla="*/ 88 h 372"/>
                  <a:gd name="T82" fmla="*/ 745 w 757"/>
                  <a:gd name="T83" fmla="*/ 1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7" h="372">
                    <a:moveTo>
                      <a:pt x="0" y="140"/>
                    </a:moveTo>
                    <a:lnTo>
                      <a:pt x="4" y="76"/>
                    </a:lnTo>
                    <a:lnTo>
                      <a:pt x="12" y="108"/>
                    </a:lnTo>
                    <a:lnTo>
                      <a:pt x="16" y="156"/>
                    </a:lnTo>
                    <a:lnTo>
                      <a:pt x="24" y="92"/>
                    </a:lnTo>
                    <a:lnTo>
                      <a:pt x="28" y="112"/>
                    </a:lnTo>
                    <a:lnTo>
                      <a:pt x="36" y="36"/>
                    </a:lnTo>
                    <a:lnTo>
                      <a:pt x="40" y="136"/>
                    </a:lnTo>
                    <a:lnTo>
                      <a:pt x="48" y="148"/>
                    </a:lnTo>
                    <a:lnTo>
                      <a:pt x="52" y="188"/>
                    </a:lnTo>
                    <a:lnTo>
                      <a:pt x="60" y="104"/>
                    </a:lnTo>
                    <a:lnTo>
                      <a:pt x="64" y="204"/>
                    </a:lnTo>
                    <a:lnTo>
                      <a:pt x="72" y="112"/>
                    </a:lnTo>
                    <a:lnTo>
                      <a:pt x="76" y="176"/>
                    </a:lnTo>
                    <a:lnTo>
                      <a:pt x="84" y="100"/>
                    </a:lnTo>
                    <a:lnTo>
                      <a:pt x="88" y="208"/>
                    </a:lnTo>
                    <a:lnTo>
                      <a:pt x="96" y="116"/>
                    </a:lnTo>
                    <a:lnTo>
                      <a:pt x="100" y="144"/>
                    </a:lnTo>
                    <a:lnTo>
                      <a:pt x="108" y="176"/>
                    </a:lnTo>
                    <a:lnTo>
                      <a:pt x="112" y="228"/>
                    </a:lnTo>
                    <a:lnTo>
                      <a:pt x="120" y="148"/>
                    </a:lnTo>
                    <a:lnTo>
                      <a:pt x="124" y="32"/>
                    </a:lnTo>
                    <a:lnTo>
                      <a:pt x="132" y="32"/>
                    </a:lnTo>
                    <a:lnTo>
                      <a:pt x="136" y="20"/>
                    </a:lnTo>
                    <a:lnTo>
                      <a:pt x="144" y="144"/>
                    </a:lnTo>
                    <a:lnTo>
                      <a:pt x="148" y="204"/>
                    </a:lnTo>
                    <a:lnTo>
                      <a:pt x="156" y="240"/>
                    </a:lnTo>
                    <a:lnTo>
                      <a:pt x="160" y="228"/>
                    </a:lnTo>
                    <a:lnTo>
                      <a:pt x="168" y="216"/>
                    </a:lnTo>
                    <a:lnTo>
                      <a:pt x="172" y="188"/>
                    </a:lnTo>
                    <a:lnTo>
                      <a:pt x="180" y="220"/>
                    </a:lnTo>
                    <a:lnTo>
                      <a:pt x="184" y="128"/>
                    </a:lnTo>
                    <a:lnTo>
                      <a:pt x="192" y="176"/>
                    </a:lnTo>
                    <a:lnTo>
                      <a:pt x="196" y="316"/>
                    </a:lnTo>
                    <a:lnTo>
                      <a:pt x="204" y="220"/>
                    </a:lnTo>
                    <a:lnTo>
                      <a:pt x="208" y="160"/>
                    </a:lnTo>
                    <a:lnTo>
                      <a:pt x="216" y="300"/>
                    </a:lnTo>
                    <a:lnTo>
                      <a:pt x="220" y="256"/>
                    </a:lnTo>
                    <a:lnTo>
                      <a:pt x="224" y="180"/>
                    </a:lnTo>
                    <a:lnTo>
                      <a:pt x="232" y="108"/>
                    </a:lnTo>
                    <a:lnTo>
                      <a:pt x="236" y="164"/>
                    </a:lnTo>
                    <a:lnTo>
                      <a:pt x="244" y="12"/>
                    </a:lnTo>
                    <a:lnTo>
                      <a:pt x="248" y="56"/>
                    </a:lnTo>
                    <a:lnTo>
                      <a:pt x="256" y="76"/>
                    </a:lnTo>
                    <a:lnTo>
                      <a:pt x="260" y="244"/>
                    </a:lnTo>
                    <a:lnTo>
                      <a:pt x="268" y="228"/>
                    </a:lnTo>
                    <a:lnTo>
                      <a:pt x="272" y="164"/>
                    </a:lnTo>
                    <a:lnTo>
                      <a:pt x="280" y="168"/>
                    </a:lnTo>
                    <a:lnTo>
                      <a:pt x="284" y="148"/>
                    </a:lnTo>
                    <a:lnTo>
                      <a:pt x="292" y="160"/>
                    </a:lnTo>
                    <a:lnTo>
                      <a:pt x="296" y="180"/>
                    </a:lnTo>
                    <a:lnTo>
                      <a:pt x="304" y="200"/>
                    </a:lnTo>
                    <a:lnTo>
                      <a:pt x="308" y="112"/>
                    </a:lnTo>
                    <a:lnTo>
                      <a:pt x="316" y="100"/>
                    </a:lnTo>
                    <a:lnTo>
                      <a:pt x="320" y="132"/>
                    </a:lnTo>
                    <a:lnTo>
                      <a:pt x="329" y="156"/>
                    </a:lnTo>
                    <a:lnTo>
                      <a:pt x="333" y="68"/>
                    </a:lnTo>
                    <a:lnTo>
                      <a:pt x="341" y="96"/>
                    </a:lnTo>
                    <a:lnTo>
                      <a:pt x="345" y="36"/>
                    </a:lnTo>
                    <a:lnTo>
                      <a:pt x="353" y="152"/>
                    </a:lnTo>
                    <a:lnTo>
                      <a:pt x="357" y="224"/>
                    </a:lnTo>
                    <a:lnTo>
                      <a:pt x="365" y="204"/>
                    </a:lnTo>
                    <a:lnTo>
                      <a:pt x="369" y="268"/>
                    </a:lnTo>
                    <a:lnTo>
                      <a:pt x="377" y="172"/>
                    </a:lnTo>
                    <a:lnTo>
                      <a:pt x="381" y="184"/>
                    </a:lnTo>
                    <a:lnTo>
                      <a:pt x="389" y="124"/>
                    </a:lnTo>
                    <a:lnTo>
                      <a:pt x="393" y="212"/>
                    </a:lnTo>
                    <a:lnTo>
                      <a:pt x="401" y="232"/>
                    </a:lnTo>
                    <a:lnTo>
                      <a:pt x="405" y="156"/>
                    </a:lnTo>
                    <a:lnTo>
                      <a:pt x="413" y="172"/>
                    </a:lnTo>
                    <a:lnTo>
                      <a:pt x="417" y="124"/>
                    </a:lnTo>
                    <a:lnTo>
                      <a:pt x="425" y="200"/>
                    </a:lnTo>
                    <a:lnTo>
                      <a:pt x="429" y="60"/>
                    </a:lnTo>
                    <a:lnTo>
                      <a:pt x="437" y="124"/>
                    </a:lnTo>
                    <a:lnTo>
                      <a:pt x="441" y="232"/>
                    </a:lnTo>
                    <a:lnTo>
                      <a:pt x="445" y="256"/>
                    </a:lnTo>
                    <a:lnTo>
                      <a:pt x="453" y="372"/>
                    </a:lnTo>
                    <a:lnTo>
                      <a:pt x="457" y="316"/>
                    </a:lnTo>
                    <a:lnTo>
                      <a:pt x="465" y="228"/>
                    </a:lnTo>
                    <a:lnTo>
                      <a:pt x="469" y="192"/>
                    </a:lnTo>
                    <a:lnTo>
                      <a:pt x="477" y="180"/>
                    </a:lnTo>
                    <a:lnTo>
                      <a:pt x="481" y="136"/>
                    </a:lnTo>
                    <a:lnTo>
                      <a:pt x="489" y="112"/>
                    </a:lnTo>
                    <a:lnTo>
                      <a:pt x="493" y="120"/>
                    </a:lnTo>
                    <a:lnTo>
                      <a:pt x="501" y="236"/>
                    </a:lnTo>
                    <a:lnTo>
                      <a:pt x="505" y="204"/>
                    </a:lnTo>
                    <a:lnTo>
                      <a:pt x="513" y="184"/>
                    </a:lnTo>
                    <a:lnTo>
                      <a:pt x="517" y="92"/>
                    </a:lnTo>
                    <a:lnTo>
                      <a:pt x="525" y="172"/>
                    </a:lnTo>
                    <a:lnTo>
                      <a:pt x="529" y="116"/>
                    </a:lnTo>
                    <a:lnTo>
                      <a:pt x="537" y="188"/>
                    </a:lnTo>
                    <a:lnTo>
                      <a:pt x="541" y="228"/>
                    </a:lnTo>
                    <a:lnTo>
                      <a:pt x="549" y="176"/>
                    </a:lnTo>
                    <a:lnTo>
                      <a:pt x="553" y="224"/>
                    </a:lnTo>
                    <a:lnTo>
                      <a:pt x="561" y="44"/>
                    </a:lnTo>
                    <a:lnTo>
                      <a:pt x="565" y="76"/>
                    </a:lnTo>
                    <a:lnTo>
                      <a:pt x="573" y="188"/>
                    </a:lnTo>
                    <a:lnTo>
                      <a:pt x="577" y="188"/>
                    </a:lnTo>
                    <a:lnTo>
                      <a:pt x="585" y="208"/>
                    </a:lnTo>
                    <a:lnTo>
                      <a:pt x="589" y="292"/>
                    </a:lnTo>
                    <a:lnTo>
                      <a:pt x="597" y="204"/>
                    </a:lnTo>
                    <a:lnTo>
                      <a:pt x="601" y="88"/>
                    </a:lnTo>
                    <a:lnTo>
                      <a:pt x="609" y="280"/>
                    </a:lnTo>
                    <a:lnTo>
                      <a:pt x="613" y="248"/>
                    </a:lnTo>
                    <a:lnTo>
                      <a:pt x="621" y="112"/>
                    </a:lnTo>
                    <a:lnTo>
                      <a:pt x="625" y="36"/>
                    </a:lnTo>
                    <a:lnTo>
                      <a:pt x="633" y="0"/>
                    </a:lnTo>
                    <a:lnTo>
                      <a:pt x="637" y="80"/>
                    </a:lnTo>
                    <a:lnTo>
                      <a:pt x="645" y="100"/>
                    </a:lnTo>
                    <a:lnTo>
                      <a:pt x="649" y="76"/>
                    </a:lnTo>
                    <a:lnTo>
                      <a:pt x="657" y="212"/>
                    </a:lnTo>
                    <a:lnTo>
                      <a:pt x="661" y="116"/>
                    </a:lnTo>
                    <a:lnTo>
                      <a:pt x="665" y="88"/>
                    </a:lnTo>
                    <a:lnTo>
                      <a:pt x="673" y="164"/>
                    </a:lnTo>
                    <a:lnTo>
                      <a:pt x="677" y="136"/>
                    </a:lnTo>
                    <a:lnTo>
                      <a:pt x="685" y="144"/>
                    </a:lnTo>
                    <a:lnTo>
                      <a:pt x="689" y="176"/>
                    </a:lnTo>
                    <a:lnTo>
                      <a:pt x="697" y="180"/>
                    </a:lnTo>
                    <a:lnTo>
                      <a:pt x="701" y="308"/>
                    </a:lnTo>
                    <a:lnTo>
                      <a:pt x="709" y="240"/>
                    </a:lnTo>
                    <a:lnTo>
                      <a:pt x="713" y="188"/>
                    </a:lnTo>
                    <a:lnTo>
                      <a:pt x="721" y="128"/>
                    </a:lnTo>
                    <a:lnTo>
                      <a:pt x="725" y="88"/>
                    </a:lnTo>
                    <a:lnTo>
                      <a:pt x="733" y="104"/>
                    </a:lnTo>
                    <a:lnTo>
                      <a:pt x="737" y="92"/>
                    </a:lnTo>
                    <a:lnTo>
                      <a:pt x="745" y="172"/>
                    </a:lnTo>
                    <a:lnTo>
                      <a:pt x="749" y="172"/>
                    </a:lnTo>
                    <a:lnTo>
                      <a:pt x="757" y="104"/>
                    </a:lnTo>
                  </a:path>
                </a:pathLst>
              </a:custGeom>
              <a:noFill/>
              <a:ln w="0">
                <a:solidFill>
                  <a:srgbClr val="BF00BF"/>
                </a:solidFill>
                <a:prstDash val="sysDot"/>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523" name="Freeform 197"/>
              <p:cNvSpPr>
                <a:spLocks/>
              </p:cNvSpPr>
              <p:nvPr/>
            </p:nvSpPr>
            <p:spPr bwMode="auto">
              <a:xfrm>
                <a:off x="3043238" y="3881438"/>
                <a:ext cx="1201738" cy="717550"/>
              </a:xfrm>
              <a:custGeom>
                <a:avLst/>
                <a:gdLst>
                  <a:gd name="T0" fmla="*/ 12 w 757"/>
                  <a:gd name="T1" fmla="*/ 392 h 452"/>
                  <a:gd name="T2" fmla="*/ 28 w 757"/>
                  <a:gd name="T3" fmla="*/ 300 h 452"/>
                  <a:gd name="T4" fmla="*/ 48 w 757"/>
                  <a:gd name="T5" fmla="*/ 392 h 452"/>
                  <a:gd name="T6" fmla="*/ 64 w 757"/>
                  <a:gd name="T7" fmla="*/ 416 h 452"/>
                  <a:gd name="T8" fmla="*/ 84 w 757"/>
                  <a:gd name="T9" fmla="*/ 304 h 452"/>
                  <a:gd name="T10" fmla="*/ 100 w 757"/>
                  <a:gd name="T11" fmla="*/ 224 h 452"/>
                  <a:gd name="T12" fmla="*/ 120 w 757"/>
                  <a:gd name="T13" fmla="*/ 152 h 452"/>
                  <a:gd name="T14" fmla="*/ 136 w 757"/>
                  <a:gd name="T15" fmla="*/ 376 h 452"/>
                  <a:gd name="T16" fmla="*/ 156 w 757"/>
                  <a:gd name="T17" fmla="*/ 236 h 452"/>
                  <a:gd name="T18" fmla="*/ 172 w 757"/>
                  <a:gd name="T19" fmla="*/ 208 h 452"/>
                  <a:gd name="T20" fmla="*/ 192 w 757"/>
                  <a:gd name="T21" fmla="*/ 440 h 452"/>
                  <a:gd name="T22" fmla="*/ 208 w 757"/>
                  <a:gd name="T23" fmla="*/ 360 h 452"/>
                  <a:gd name="T24" fmla="*/ 224 w 757"/>
                  <a:gd name="T25" fmla="*/ 200 h 452"/>
                  <a:gd name="T26" fmla="*/ 244 w 757"/>
                  <a:gd name="T27" fmla="*/ 320 h 452"/>
                  <a:gd name="T28" fmla="*/ 260 w 757"/>
                  <a:gd name="T29" fmla="*/ 452 h 452"/>
                  <a:gd name="T30" fmla="*/ 280 w 757"/>
                  <a:gd name="T31" fmla="*/ 216 h 452"/>
                  <a:gd name="T32" fmla="*/ 296 w 757"/>
                  <a:gd name="T33" fmla="*/ 272 h 452"/>
                  <a:gd name="T34" fmla="*/ 316 w 757"/>
                  <a:gd name="T35" fmla="*/ 124 h 452"/>
                  <a:gd name="T36" fmla="*/ 333 w 757"/>
                  <a:gd name="T37" fmla="*/ 204 h 452"/>
                  <a:gd name="T38" fmla="*/ 353 w 757"/>
                  <a:gd name="T39" fmla="*/ 340 h 452"/>
                  <a:gd name="T40" fmla="*/ 369 w 757"/>
                  <a:gd name="T41" fmla="*/ 324 h 452"/>
                  <a:gd name="T42" fmla="*/ 389 w 757"/>
                  <a:gd name="T43" fmla="*/ 132 h 452"/>
                  <a:gd name="T44" fmla="*/ 405 w 757"/>
                  <a:gd name="T45" fmla="*/ 164 h 452"/>
                  <a:gd name="T46" fmla="*/ 425 w 757"/>
                  <a:gd name="T47" fmla="*/ 220 h 452"/>
                  <a:gd name="T48" fmla="*/ 441 w 757"/>
                  <a:gd name="T49" fmla="*/ 296 h 452"/>
                  <a:gd name="T50" fmla="*/ 457 w 757"/>
                  <a:gd name="T51" fmla="*/ 212 h 452"/>
                  <a:gd name="T52" fmla="*/ 477 w 757"/>
                  <a:gd name="T53" fmla="*/ 44 h 452"/>
                  <a:gd name="T54" fmla="*/ 493 w 757"/>
                  <a:gd name="T55" fmla="*/ 232 h 452"/>
                  <a:gd name="T56" fmla="*/ 513 w 757"/>
                  <a:gd name="T57" fmla="*/ 244 h 452"/>
                  <a:gd name="T58" fmla="*/ 529 w 757"/>
                  <a:gd name="T59" fmla="*/ 300 h 452"/>
                  <a:gd name="T60" fmla="*/ 549 w 757"/>
                  <a:gd name="T61" fmla="*/ 300 h 452"/>
                  <a:gd name="T62" fmla="*/ 565 w 757"/>
                  <a:gd name="T63" fmla="*/ 200 h 452"/>
                  <a:gd name="T64" fmla="*/ 585 w 757"/>
                  <a:gd name="T65" fmla="*/ 336 h 452"/>
                  <a:gd name="T66" fmla="*/ 601 w 757"/>
                  <a:gd name="T67" fmla="*/ 268 h 452"/>
                  <a:gd name="T68" fmla="*/ 621 w 757"/>
                  <a:gd name="T69" fmla="*/ 304 h 452"/>
                  <a:gd name="T70" fmla="*/ 637 w 757"/>
                  <a:gd name="T71" fmla="*/ 196 h 452"/>
                  <a:gd name="T72" fmla="*/ 657 w 757"/>
                  <a:gd name="T73" fmla="*/ 320 h 452"/>
                  <a:gd name="T74" fmla="*/ 673 w 757"/>
                  <a:gd name="T75" fmla="*/ 276 h 452"/>
                  <a:gd name="T76" fmla="*/ 689 w 757"/>
                  <a:gd name="T77" fmla="*/ 388 h 452"/>
                  <a:gd name="T78" fmla="*/ 709 w 757"/>
                  <a:gd name="T79" fmla="*/ 244 h 452"/>
                  <a:gd name="T80" fmla="*/ 725 w 757"/>
                  <a:gd name="T81" fmla="*/ 220 h 452"/>
                  <a:gd name="T82" fmla="*/ 745 w 757"/>
                  <a:gd name="T83" fmla="*/ 29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7" h="452">
                    <a:moveTo>
                      <a:pt x="0" y="260"/>
                    </a:moveTo>
                    <a:lnTo>
                      <a:pt x="4" y="336"/>
                    </a:lnTo>
                    <a:lnTo>
                      <a:pt x="12" y="392"/>
                    </a:lnTo>
                    <a:lnTo>
                      <a:pt x="16" y="360"/>
                    </a:lnTo>
                    <a:lnTo>
                      <a:pt x="24" y="356"/>
                    </a:lnTo>
                    <a:lnTo>
                      <a:pt x="28" y="300"/>
                    </a:lnTo>
                    <a:lnTo>
                      <a:pt x="36" y="248"/>
                    </a:lnTo>
                    <a:lnTo>
                      <a:pt x="40" y="340"/>
                    </a:lnTo>
                    <a:lnTo>
                      <a:pt x="48" y="392"/>
                    </a:lnTo>
                    <a:lnTo>
                      <a:pt x="52" y="376"/>
                    </a:lnTo>
                    <a:lnTo>
                      <a:pt x="60" y="400"/>
                    </a:lnTo>
                    <a:lnTo>
                      <a:pt x="64" y="416"/>
                    </a:lnTo>
                    <a:lnTo>
                      <a:pt x="72" y="364"/>
                    </a:lnTo>
                    <a:lnTo>
                      <a:pt x="76" y="244"/>
                    </a:lnTo>
                    <a:lnTo>
                      <a:pt x="84" y="304"/>
                    </a:lnTo>
                    <a:lnTo>
                      <a:pt x="88" y="92"/>
                    </a:lnTo>
                    <a:lnTo>
                      <a:pt x="96" y="252"/>
                    </a:lnTo>
                    <a:lnTo>
                      <a:pt x="100" y="224"/>
                    </a:lnTo>
                    <a:lnTo>
                      <a:pt x="108" y="196"/>
                    </a:lnTo>
                    <a:lnTo>
                      <a:pt x="112" y="140"/>
                    </a:lnTo>
                    <a:lnTo>
                      <a:pt x="120" y="152"/>
                    </a:lnTo>
                    <a:lnTo>
                      <a:pt x="124" y="288"/>
                    </a:lnTo>
                    <a:lnTo>
                      <a:pt x="132" y="356"/>
                    </a:lnTo>
                    <a:lnTo>
                      <a:pt x="136" y="376"/>
                    </a:lnTo>
                    <a:lnTo>
                      <a:pt x="144" y="280"/>
                    </a:lnTo>
                    <a:lnTo>
                      <a:pt x="148" y="256"/>
                    </a:lnTo>
                    <a:lnTo>
                      <a:pt x="156" y="236"/>
                    </a:lnTo>
                    <a:lnTo>
                      <a:pt x="160" y="244"/>
                    </a:lnTo>
                    <a:lnTo>
                      <a:pt x="168" y="192"/>
                    </a:lnTo>
                    <a:lnTo>
                      <a:pt x="172" y="208"/>
                    </a:lnTo>
                    <a:lnTo>
                      <a:pt x="180" y="240"/>
                    </a:lnTo>
                    <a:lnTo>
                      <a:pt x="184" y="284"/>
                    </a:lnTo>
                    <a:lnTo>
                      <a:pt x="192" y="440"/>
                    </a:lnTo>
                    <a:lnTo>
                      <a:pt x="196" y="348"/>
                    </a:lnTo>
                    <a:lnTo>
                      <a:pt x="204" y="292"/>
                    </a:lnTo>
                    <a:lnTo>
                      <a:pt x="208" y="360"/>
                    </a:lnTo>
                    <a:lnTo>
                      <a:pt x="216" y="216"/>
                    </a:lnTo>
                    <a:lnTo>
                      <a:pt x="220" y="224"/>
                    </a:lnTo>
                    <a:lnTo>
                      <a:pt x="224" y="200"/>
                    </a:lnTo>
                    <a:lnTo>
                      <a:pt x="232" y="292"/>
                    </a:lnTo>
                    <a:lnTo>
                      <a:pt x="236" y="360"/>
                    </a:lnTo>
                    <a:lnTo>
                      <a:pt x="244" y="320"/>
                    </a:lnTo>
                    <a:lnTo>
                      <a:pt x="248" y="204"/>
                    </a:lnTo>
                    <a:lnTo>
                      <a:pt x="256" y="352"/>
                    </a:lnTo>
                    <a:lnTo>
                      <a:pt x="260" y="452"/>
                    </a:lnTo>
                    <a:lnTo>
                      <a:pt x="268" y="276"/>
                    </a:lnTo>
                    <a:lnTo>
                      <a:pt x="272" y="252"/>
                    </a:lnTo>
                    <a:lnTo>
                      <a:pt x="280" y="216"/>
                    </a:lnTo>
                    <a:lnTo>
                      <a:pt x="284" y="288"/>
                    </a:lnTo>
                    <a:lnTo>
                      <a:pt x="292" y="212"/>
                    </a:lnTo>
                    <a:lnTo>
                      <a:pt x="296" y="272"/>
                    </a:lnTo>
                    <a:lnTo>
                      <a:pt x="304" y="216"/>
                    </a:lnTo>
                    <a:lnTo>
                      <a:pt x="308" y="228"/>
                    </a:lnTo>
                    <a:lnTo>
                      <a:pt x="316" y="124"/>
                    </a:lnTo>
                    <a:lnTo>
                      <a:pt x="320" y="240"/>
                    </a:lnTo>
                    <a:lnTo>
                      <a:pt x="329" y="212"/>
                    </a:lnTo>
                    <a:lnTo>
                      <a:pt x="333" y="204"/>
                    </a:lnTo>
                    <a:lnTo>
                      <a:pt x="341" y="160"/>
                    </a:lnTo>
                    <a:lnTo>
                      <a:pt x="345" y="128"/>
                    </a:lnTo>
                    <a:lnTo>
                      <a:pt x="353" y="340"/>
                    </a:lnTo>
                    <a:lnTo>
                      <a:pt x="357" y="440"/>
                    </a:lnTo>
                    <a:lnTo>
                      <a:pt x="365" y="404"/>
                    </a:lnTo>
                    <a:lnTo>
                      <a:pt x="369" y="324"/>
                    </a:lnTo>
                    <a:lnTo>
                      <a:pt x="377" y="432"/>
                    </a:lnTo>
                    <a:lnTo>
                      <a:pt x="381" y="188"/>
                    </a:lnTo>
                    <a:lnTo>
                      <a:pt x="389" y="132"/>
                    </a:lnTo>
                    <a:lnTo>
                      <a:pt x="393" y="184"/>
                    </a:lnTo>
                    <a:lnTo>
                      <a:pt x="401" y="124"/>
                    </a:lnTo>
                    <a:lnTo>
                      <a:pt x="405" y="164"/>
                    </a:lnTo>
                    <a:lnTo>
                      <a:pt x="413" y="84"/>
                    </a:lnTo>
                    <a:lnTo>
                      <a:pt x="417" y="0"/>
                    </a:lnTo>
                    <a:lnTo>
                      <a:pt x="425" y="220"/>
                    </a:lnTo>
                    <a:lnTo>
                      <a:pt x="429" y="200"/>
                    </a:lnTo>
                    <a:lnTo>
                      <a:pt x="437" y="228"/>
                    </a:lnTo>
                    <a:lnTo>
                      <a:pt x="441" y="296"/>
                    </a:lnTo>
                    <a:lnTo>
                      <a:pt x="445" y="232"/>
                    </a:lnTo>
                    <a:lnTo>
                      <a:pt x="453" y="172"/>
                    </a:lnTo>
                    <a:lnTo>
                      <a:pt x="457" y="212"/>
                    </a:lnTo>
                    <a:lnTo>
                      <a:pt x="465" y="200"/>
                    </a:lnTo>
                    <a:lnTo>
                      <a:pt x="469" y="84"/>
                    </a:lnTo>
                    <a:lnTo>
                      <a:pt x="477" y="44"/>
                    </a:lnTo>
                    <a:lnTo>
                      <a:pt x="481" y="64"/>
                    </a:lnTo>
                    <a:lnTo>
                      <a:pt x="489" y="64"/>
                    </a:lnTo>
                    <a:lnTo>
                      <a:pt x="493" y="232"/>
                    </a:lnTo>
                    <a:lnTo>
                      <a:pt x="501" y="260"/>
                    </a:lnTo>
                    <a:lnTo>
                      <a:pt x="505" y="304"/>
                    </a:lnTo>
                    <a:lnTo>
                      <a:pt x="513" y="244"/>
                    </a:lnTo>
                    <a:lnTo>
                      <a:pt x="517" y="216"/>
                    </a:lnTo>
                    <a:lnTo>
                      <a:pt x="525" y="392"/>
                    </a:lnTo>
                    <a:lnTo>
                      <a:pt x="529" y="300"/>
                    </a:lnTo>
                    <a:lnTo>
                      <a:pt x="537" y="320"/>
                    </a:lnTo>
                    <a:lnTo>
                      <a:pt x="541" y="328"/>
                    </a:lnTo>
                    <a:lnTo>
                      <a:pt x="549" y="300"/>
                    </a:lnTo>
                    <a:lnTo>
                      <a:pt x="553" y="240"/>
                    </a:lnTo>
                    <a:lnTo>
                      <a:pt x="561" y="200"/>
                    </a:lnTo>
                    <a:lnTo>
                      <a:pt x="565" y="200"/>
                    </a:lnTo>
                    <a:lnTo>
                      <a:pt x="573" y="292"/>
                    </a:lnTo>
                    <a:lnTo>
                      <a:pt x="577" y="328"/>
                    </a:lnTo>
                    <a:lnTo>
                      <a:pt x="585" y="336"/>
                    </a:lnTo>
                    <a:lnTo>
                      <a:pt x="589" y="236"/>
                    </a:lnTo>
                    <a:lnTo>
                      <a:pt x="597" y="392"/>
                    </a:lnTo>
                    <a:lnTo>
                      <a:pt x="601" y="268"/>
                    </a:lnTo>
                    <a:lnTo>
                      <a:pt x="609" y="344"/>
                    </a:lnTo>
                    <a:lnTo>
                      <a:pt x="613" y="312"/>
                    </a:lnTo>
                    <a:lnTo>
                      <a:pt x="621" y="304"/>
                    </a:lnTo>
                    <a:lnTo>
                      <a:pt x="625" y="148"/>
                    </a:lnTo>
                    <a:lnTo>
                      <a:pt x="633" y="120"/>
                    </a:lnTo>
                    <a:lnTo>
                      <a:pt x="637" y="196"/>
                    </a:lnTo>
                    <a:lnTo>
                      <a:pt x="645" y="212"/>
                    </a:lnTo>
                    <a:lnTo>
                      <a:pt x="649" y="304"/>
                    </a:lnTo>
                    <a:lnTo>
                      <a:pt x="657" y="320"/>
                    </a:lnTo>
                    <a:lnTo>
                      <a:pt x="661" y="288"/>
                    </a:lnTo>
                    <a:lnTo>
                      <a:pt x="665" y="312"/>
                    </a:lnTo>
                    <a:lnTo>
                      <a:pt x="673" y="276"/>
                    </a:lnTo>
                    <a:lnTo>
                      <a:pt x="677" y="256"/>
                    </a:lnTo>
                    <a:lnTo>
                      <a:pt x="685" y="320"/>
                    </a:lnTo>
                    <a:lnTo>
                      <a:pt x="689" y="388"/>
                    </a:lnTo>
                    <a:lnTo>
                      <a:pt x="697" y="304"/>
                    </a:lnTo>
                    <a:lnTo>
                      <a:pt x="701" y="244"/>
                    </a:lnTo>
                    <a:lnTo>
                      <a:pt x="709" y="244"/>
                    </a:lnTo>
                    <a:lnTo>
                      <a:pt x="713" y="308"/>
                    </a:lnTo>
                    <a:lnTo>
                      <a:pt x="721" y="280"/>
                    </a:lnTo>
                    <a:lnTo>
                      <a:pt x="725" y="220"/>
                    </a:lnTo>
                    <a:lnTo>
                      <a:pt x="733" y="288"/>
                    </a:lnTo>
                    <a:lnTo>
                      <a:pt x="737" y="332"/>
                    </a:lnTo>
                    <a:lnTo>
                      <a:pt x="745" y="292"/>
                    </a:lnTo>
                    <a:lnTo>
                      <a:pt x="749" y="104"/>
                    </a:lnTo>
                    <a:lnTo>
                      <a:pt x="757" y="132"/>
                    </a:lnTo>
                  </a:path>
                </a:pathLst>
              </a:custGeom>
              <a:noFill/>
              <a:ln w="0">
                <a:solidFill>
                  <a:srgbClr val="BFBF00"/>
                </a:solidFill>
                <a:prstDash val="sysDot"/>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7525" name="Rectangle 199"/>
              <p:cNvSpPr>
                <a:spLocks noChangeArrowheads="1"/>
              </p:cNvSpPr>
              <p:nvPr/>
            </p:nvSpPr>
            <p:spPr bwMode="auto">
              <a:xfrm>
                <a:off x="3519488" y="5227638"/>
                <a:ext cx="448348"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time (seconds)</a:t>
                </a:r>
                <a:endParaRPr lang="en-US" b="0" smtClean="0">
                  <a:solidFill>
                    <a:srgbClr val="000000"/>
                  </a:solidFill>
                  <a:latin typeface="Arial" pitchFamily="34" charset="0"/>
                </a:endParaRPr>
              </a:p>
            </p:txBody>
          </p:sp>
          <p:sp>
            <p:nvSpPr>
              <p:cNvPr id="17526" name="Rectangle 200"/>
              <p:cNvSpPr>
                <a:spLocks noChangeArrowheads="1"/>
              </p:cNvSpPr>
              <p:nvPr/>
            </p:nvSpPr>
            <p:spPr bwMode="auto">
              <a:xfrm rot="16200000">
                <a:off x="2644011" y="4309557"/>
                <a:ext cx="322204" cy="99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amplitude</a:t>
                </a:r>
                <a:endParaRPr lang="en-US" b="0" smtClean="0">
                  <a:solidFill>
                    <a:srgbClr val="000000"/>
                  </a:solidFill>
                  <a:latin typeface="Arial" pitchFamily="34" charset="0"/>
                </a:endParaRPr>
              </a:p>
            </p:txBody>
          </p:sp>
        </p:grpSp>
        <p:sp>
          <p:nvSpPr>
            <p:cNvPr id="213" name="Rectangle 195"/>
            <p:cNvSpPr>
              <a:spLocks noChangeArrowheads="1"/>
            </p:cNvSpPr>
            <p:nvPr/>
          </p:nvSpPr>
          <p:spPr bwMode="auto">
            <a:xfrm>
              <a:off x="6395348" y="5157203"/>
              <a:ext cx="105393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l" eaLnBrk="1" hangingPunct="1"/>
              <a:r>
                <a:rPr lang="en-GB" sz="900" dirty="0" smtClean="0">
                  <a:solidFill>
                    <a:srgbClr val="002060"/>
                  </a:solidFill>
                  <a:latin typeface="Arial Narrow" pitchFamily="34" charset="0"/>
                </a:rPr>
                <a:t>Region 1</a:t>
              </a:r>
              <a:endParaRPr lang="en-GB" sz="1200" dirty="0">
                <a:solidFill>
                  <a:srgbClr val="002060"/>
                </a:solidFill>
                <a:latin typeface="Arial" charset="0"/>
              </a:endParaRPr>
            </a:p>
          </p:txBody>
        </p:sp>
        <p:sp>
          <p:nvSpPr>
            <p:cNvPr id="214" name="Rectangle 195"/>
            <p:cNvSpPr>
              <a:spLocks noChangeArrowheads="1"/>
            </p:cNvSpPr>
            <p:nvPr/>
          </p:nvSpPr>
          <p:spPr bwMode="auto">
            <a:xfrm>
              <a:off x="6395348" y="4509131"/>
              <a:ext cx="105393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l" eaLnBrk="1" hangingPunct="1"/>
              <a:r>
                <a:rPr lang="en-GB" sz="900" dirty="0" smtClean="0">
                  <a:solidFill>
                    <a:srgbClr val="92D050"/>
                  </a:solidFill>
                  <a:latin typeface="Arial Narrow" pitchFamily="34" charset="0"/>
                </a:rPr>
                <a:t>Region 2</a:t>
              </a:r>
              <a:endParaRPr lang="en-GB" sz="1200" dirty="0">
                <a:solidFill>
                  <a:srgbClr val="92D050"/>
                </a:solidFill>
                <a:latin typeface="Arial" charset="0"/>
              </a:endParaRPr>
            </a:p>
          </p:txBody>
        </p:sp>
        <p:sp>
          <p:nvSpPr>
            <p:cNvPr id="215" name="Rectangle 195"/>
            <p:cNvSpPr>
              <a:spLocks noChangeArrowheads="1"/>
            </p:cNvSpPr>
            <p:nvPr/>
          </p:nvSpPr>
          <p:spPr bwMode="auto">
            <a:xfrm>
              <a:off x="6395348" y="3861052"/>
              <a:ext cx="105393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l" eaLnBrk="1" hangingPunct="1"/>
              <a:r>
                <a:rPr lang="en-GB" sz="900" dirty="0" smtClean="0">
                  <a:solidFill>
                    <a:srgbClr val="FF0000"/>
                  </a:solidFill>
                  <a:latin typeface="Arial Narrow" pitchFamily="34" charset="0"/>
                </a:rPr>
                <a:t>Region 3</a:t>
              </a:r>
              <a:endParaRPr lang="en-GB" sz="1200" dirty="0">
                <a:solidFill>
                  <a:srgbClr val="FF0000"/>
                </a:solidFill>
                <a:latin typeface="Arial" charset="0"/>
              </a:endParaRPr>
            </a:p>
          </p:txBody>
        </p:sp>
      </p:grpSp>
      <p:grpSp>
        <p:nvGrpSpPr>
          <p:cNvPr id="217" name="Group 216"/>
          <p:cNvGrpSpPr/>
          <p:nvPr/>
        </p:nvGrpSpPr>
        <p:grpSpPr>
          <a:xfrm>
            <a:off x="4790937" y="3284984"/>
            <a:ext cx="4482540" cy="3028600"/>
            <a:chOff x="222663" y="688432"/>
            <a:chExt cx="4137729" cy="3028600"/>
          </a:xfrm>
        </p:grpSpPr>
        <p:sp>
          <p:nvSpPr>
            <p:cNvPr id="218" name="Rectangle 5"/>
            <p:cNvSpPr>
              <a:spLocks noChangeArrowheads="1"/>
            </p:cNvSpPr>
            <p:nvPr/>
          </p:nvSpPr>
          <p:spPr bwMode="auto">
            <a:xfrm>
              <a:off x="527051" y="1003300"/>
              <a:ext cx="1627188" cy="23939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19" name="Rectangle 6"/>
            <p:cNvSpPr>
              <a:spLocks noChangeArrowheads="1"/>
            </p:cNvSpPr>
            <p:nvPr/>
          </p:nvSpPr>
          <p:spPr bwMode="auto">
            <a:xfrm>
              <a:off x="527051" y="1003300"/>
              <a:ext cx="1627188" cy="2393950"/>
            </a:xfrm>
            <a:prstGeom prst="rect">
              <a:avLst/>
            </a:prstGeom>
            <a:noFill/>
            <a:ln w="0">
              <a:solidFill>
                <a:srgbClr val="FFFFF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20" name="Line 7"/>
            <p:cNvSpPr>
              <a:spLocks noChangeShapeType="1"/>
            </p:cNvSpPr>
            <p:nvPr/>
          </p:nvSpPr>
          <p:spPr bwMode="auto">
            <a:xfrm flipV="1">
              <a:off x="527051" y="1003300"/>
              <a:ext cx="0" cy="2393950"/>
            </a:xfrm>
            <a:prstGeom prst="line">
              <a:avLst/>
            </a:prstGeom>
            <a:noFill/>
            <a:ln w="0">
              <a:solidFill>
                <a:srgbClr val="000000"/>
              </a:solidFill>
              <a:prstDash val="sysDot"/>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21" name="Line 14"/>
            <p:cNvSpPr>
              <a:spLocks noChangeShapeType="1"/>
            </p:cNvSpPr>
            <p:nvPr/>
          </p:nvSpPr>
          <p:spPr bwMode="auto">
            <a:xfrm>
              <a:off x="527051" y="3397250"/>
              <a:ext cx="1627188" cy="0"/>
            </a:xfrm>
            <a:prstGeom prst="line">
              <a:avLst/>
            </a:prstGeom>
            <a:noFill/>
            <a:ln w="0">
              <a:solidFill>
                <a:srgbClr val="000000"/>
              </a:solidFill>
              <a:prstDash val="sysDot"/>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22" name="Line 15"/>
            <p:cNvSpPr>
              <a:spLocks noChangeShapeType="1"/>
            </p:cNvSpPr>
            <p:nvPr/>
          </p:nvSpPr>
          <p:spPr bwMode="auto">
            <a:xfrm>
              <a:off x="527051" y="3054350"/>
              <a:ext cx="1627188" cy="0"/>
            </a:xfrm>
            <a:prstGeom prst="line">
              <a:avLst/>
            </a:prstGeom>
            <a:noFill/>
            <a:ln w="0">
              <a:solidFill>
                <a:srgbClr val="000000"/>
              </a:solidFill>
              <a:prstDash val="sysDot"/>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23" name="Line 23"/>
            <p:cNvSpPr>
              <a:spLocks noChangeShapeType="1"/>
            </p:cNvSpPr>
            <p:nvPr/>
          </p:nvSpPr>
          <p:spPr bwMode="auto">
            <a:xfrm>
              <a:off x="527051" y="3397250"/>
              <a:ext cx="162718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24" name="Line 25"/>
            <p:cNvSpPr>
              <a:spLocks noChangeShapeType="1"/>
            </p:cNvSpPr>
            <p:nvPr/>
          </p:nvSpPr>
          <p:spPr bwMode="auto">
            <a:xfrm flipV="1">
              <a:off x="527051" y="1003300"/>
              <a:ext cx="0" cy="23939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25" name="Line 26"/>
            <p:cNvSpPr>
              <a:spLocks noChangeShapeType="1"/>
            </p:cNvSpPr>
            <p:nvPr/>
          </p:nvSpPr>
          <p:spPr bwMode="auto">
            <a:xfrm>
              <a:off x="527051" y="3397250"/>
              <a:ext cx="162718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26" name="Line 27"/>
            <p:cNvSpPr>
              <a:spLocks noChangeShapeType="1"/>
            </p:cNvSpPr>
            <p:nvPr/>
          </p:nvSpPr>
          <p:spPr bwMode="auto">
            <a:xfrm flipV="1">
              <a:off x="527051" y="1003300"/>
              <a:ext cx="0" cy="23939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27" name="Line 28"/>
            <p:cNvSpPr>
              <a:spLocks noChangeShapeType="1"/>
            </p:cNvSpPr>
            <p:nvPr/>
          </p:nvSpPr>
          <p:spPr bwMode="auto">
            <a:xfrm flipV="1">
              <a:off x="527051" y="3371850"/>
              <a:ext cx="0" cy="254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28" name="Rectangle 30"/>
            <p:cNvSpPr>
              <a:spLocks noChangeArrowheads="1"/>
            </p:cNvSpPr>
            <p:nvPr/>
          </p:nvSpPr>
          <p:spPr bwMode="auto">
            <a:xfrm>
              <a:off x="508001" y="3416300"/>
              <a:ext cx="38472"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a:t>
              </a:r>
              <a:endParaRPr lang="en-US" b="0" smtClean="0">
                <a:solidFill>
                  <a:srgbClr val="000000"/>
                </a:solidFill>
                <a:latin typeface="Arial" pitchFamily="34" charset="0"/>
              </a:endParaRPr>
            </a:p>
          </p:txBody>
        </p:sp>
        <p:sp>
          <p:nvSpPr>
            <p:cNvPr id="229" name="Rectangle 33"/>
            <p:cNvSpPr>
              <a:spLocks noChangeArrowheads="1"/>
            </p:cNvSpPr>
            <p:nvPr/>
          </p:nvSpPr>
          <p:spPr bwMode="auto">
            <a:xfrm>
              <a:off x="755651" y="3416300"/>
              <a:ext cx="76944"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50</a:t>
              </a:r>
              <a:endParaRPr lang="en-US" b="0" smtClean="0">
                <a:solidFill>
                  <a:srgbClr val="000000"/>
                </a:solidFill>
                <a:latin typeface="Arial" pitchFamily="34" charset="0"/>
              </a:endParaRPr>
            </a:p>
          </p:txBody>
        </p:sp>
        <p:sp>
          <p:nvSpPr>
            <p:cNvPr id="230" name="Rectangle 36"/>
            <p:cNvSpPr>
              <a:spLocks noChangeArrowheads="1"/>
            </p:cNvSpPr>
            <p:nvPr/>
          </p:nvSpPr>
          <p:spPr bwMode="auto">
            <a:xfrm>
              <a:off x="1009651" y="3416300"/>
              <a:ext cx="115416"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100</a:t>
              </a:r>
              <a:endParaRPr lang="en-US" b="0" smtClean="0">
                <a:solidFill>
                  <a:srgbClr val="000000"/>
                </a:solidFill>
                <a:latin typeface="Arial" pitchFamily="34" charset="0"/>
              </a:endParaRPr>
            </a:p>
          </p:txBody>
        </p:sp>
        <p:sp>
          <p:nvSpPr>
            <p:cNvPr id="231" name="Rectangle 39"/>
            <p:cNvSpPr>
              <a:spLocks noChangeArrowheads="1"/>
            </p:cNvSpPr>
            <p:nvPr/>
          </p:nvSpPr>
          <p:spPr bwMode="auto">
            <a:xfrm>
              <a:off x="1284288" y="3416300"/>
              <a:ext cx="115416"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150</a:t>
              </a:r>
              <a:endParaRPr lang="en-US" b="0" smtClean="0">
                <a:solidFill>
                  <a:srgbClr val="000000"/>
                </a:solidFill>
                <a:latin typeface="Arial" pitchFamily="34" charset="0"/>
              </a:endParaRPr>
            </a:p>
          </p:txBody>
        </p:sp>
        <p:sp>
          <p:nvSpPr>
            <p:cNvPr id="232" name="Rectangle 42"/>
            <p:cNvSpPr>
              <a:spLocks noChangeArrowheads="1"/>
            </p:cNvSpPr>
            <p:nvPr/>
          </p:nvSpPr>
          <p:spPr bwMode="auto">
            <a:xfrm>
              <a:off x="1550988" y="3416300"/>
              <a:ext cx="115416"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200</a:t>
              </a:r>
              <a:endParaRPr lang="en-US" b="0" smtClean="0">
                <a:solidFill>
                  <a:srgbClr val="000000"/>
                </a:solidFill>
                <a:latin typeface="Arial" pitchFamily="34" charset="0"/>
              </a:endParaRPr>
            </a:p>
          </p:txBody>
        </p:sp>
        <p:sp>
          <p:nvSpPr>
            <p:cNvPr id="233" name="Rectangle 45"/>
            <p:cNvSpPr>
              <a:spLocks noChangeArrowheads="1"/>
            </p:cNvSpPr>
            <p:nvPr/>
          </p:nvSpPr>
          <p:spPr bwMode="auto">
            <a:xfrm>
              <a:off x="1824038" y="3416300"/>
              <a:ext cx="115416"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250</a:t>
              </a:r>
              <a:endParaRPr lang="en-US" b="0" smtClean="0">
                <a:solidFill>
                  <a:srgbClr val="000000"/>
                </a:solidFill>
                <a:latin typeface="Arial" pitchFamily="34" charset="0"/>
              </a:endParaRPr>
            </a:p>
          </p:txBody>
        </p:sp>
        <p:sp>
          <p:nvSpPr>
            <p:cNvPr id="234" name="Rectangle 48"/>
            <p:cNvSpPr>
              <a:spLocks noChangeArrowheads="1"/>
            </p:cNvSpPr>
            <p:nvPr/>
          </p:nvSpPr>
          <p:spPr bwMode="auto">
            <a:xfrm>
              <a:off x="2097088" y="3416300"/>
              <a:ext cx="115416"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300</a:t>
              </a:r>
              <a:endParaRPr lang="en-US" b="0" smtClean="0">
                <a:solidFill>
                  <a:srgbClr val="000000"/>
                </a:solidFill>
                <a:latin typeface="Arial" pitchFamily="34" charset="0"/>
              </a:endParaRPr>
            </a:p>
          </p:txBody>
        </p:sp>
        <p:sp>
          <p:nvSpPr>
            <p:cNvPr id="235" name="Line 49"/>
            <p:cNvSpPr>
              <a:spLocks noChangeShapeType="1"/>
            </p:cNvSpPr>
            <p:nvPr/>
          </p:nvSpPr>
          <p:spPr bwMode="auto">
            <a:xfrm>
              <a:off x="527051" y="339725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36" name="Rectangle 51"/>
            <p:cNvSpPr>
              <a:spLocks noChangeArrowheads="1"/>
            </p:cNvSpPr>
            <p:nvPr/>
          </p:nvSpPr>
          <p:spPr bwMode="auto">
            <a:xfrm>
              <a:off x="381001" y="3346450"/>
              <a:ext cx="118375"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-0.1</a:t>
              </a:r>
              <a:endParaRPr lang="en-US" b="0" smtClean="0">
                <a:solidFill>
                  <a:srgbClr val="000000"/>
                </a:solidFill>
                <a:latin typeface="Arial" pitchFamily="34" charset="0"/>
              </a:endParaRPr>
            </a:p>
          </p:txBody>
        </p:sp>
        <p:sp>
          <p:nvSpPr>
            <p:cNvPr id="237" name="Line 52"/>
            <p:cNvSpPr>
              <a:spLocks noChangeShapeType="1"/>
            </p:cNvSpPr>
            <p:nvPr/>
          </p:nvSpPr>
          <p:spPr bwMode="auto">
            <a:xfrm>
              <a:off x="527051" y="305435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38" name="Rectangle 54"/>
            <p:cNvSpPr>
              <a:spLocks noChangeArrowheads="1"/>
            </p:cNvSpPr>
            <p:nvPr/>
          </p:nvSpPr>
          <p:spPr bwMode="auto">
            <a:xfrm>
              <a:off x="463551" y="3003550"/>
              <a:ext cx="38472"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a:t>
              </a:r>
              <a:endParaRPr lang="en-US" b="0" smtClean="0">
                <a:solidFill>
                  <a:srgbClr val="000000"/>
                </a:solidFill>
                <a:latin typeface="Arial" pitchFamily="34" charset="0"/>
              </a:endParaRPr>
            </a:p>
          </p:txBody>
        </p:sp>
        <p:sp>
          <p:nvSpPr>
            <p:cNvPr id="239" name="Line 55"/>
            <p:cNvSpPr>
              <a:spLocks noChangeShapeType="1"/>
            </p:cNvSpPr>
            <p:nvPr/>
          </p:nvSpPr>
          <p:spPr bwMode="auto">
            <a:xfrm>
              <a:off x="527051" y="271145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40" name="Rectangle 57"/>
            <p:cNvSpPr>
              <a:spLocks noChangeArrowheads="1"/>
            </p:cNvSpPr>
            <p:nvPr/>
          </p:nvSpPr>
          <p:spPr bwMode="auto">
            <a:xfrm>
              <a:off x="406401" y="2660650"/>
              <a:ext cx="96181"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0.1</a:t>
              </a:r>
              <a:endParaRPr lang="en-US" b="0" smtClean="0">
                <a:solidFill>
                  <a:srgbClr val="000000"/>
                </a:solidFill>
                <a:latin typeface="Arial" pitchFamily="34" charset="0"/>
              </a:endParaRPr>
            </a:p>
          </p:txBody>
        </p:sp>
        <p:sp>
          <p:nvSpPr>
            <p:cNvPr id="241" name="Line 58"/>
            <p:cNvSpPr>
              <a:spLocks noChangeShapeType="1"/>
            </p:cNvSpPr>
            <p:nvPr/>
          </p:nvSpPr>
          <p:spPr bwMode="auto">
            <a:xfrm>
              <a:off x="527051" y="236855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42" name="Rectangle 60"/>
            <p:cNvSpPr>
              <a:spLocks noChangeArrowheads="1"/>
            </p:cNvSpPr>
            <p:nvPr/>
          </p:nvSpPr>
          <p:spPr bwMode="auto">
            <a:xfrm>
              <a:off x="406401" y="2317750"/>
              <a:ext cx="96181"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0.2</a:t>
              </a:r>
              <a:endParaRPr lang="en-US" b="0" smtClean="0">
                <a:solidFill>
                  <a:srgbClr val="000000"/>
                </a:solidFill>
                <a:latin typeface="Arial" pitchFamily="34" charset="0"/>
              </a:endParaRPr>
            </a:p>
          </p:txBody>
        </p:sp>
        <p:sp>
          <p:nvSpPr>
            <p:cNvPr id="243" name="Line 61"/>
            <p:cNvSpPr>
              <a:spLocks noChangeShapeType="1"/>
            </p:cNvSpPr>
            <p:nvPr/>
          </p:nvSpPr>
          <p:spPr bwMode="auto">
            <a:xfrm>
              <a:off x="527051" y="202565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44" name="Rectangle 63"/>
            <p:cNvSpPr>
              <a:spLocks noChangeArrowheads="1"/>
            </p:cNvSpPr>
            <p:nvPr/>
          </p:nvSpPr>
          <p:spPr bwMode="auto">
            <a:xfrm>
              <a:off x="406401" y="1974850"/>
              <a:ext cx="96181"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0.3</a:t>
              </a:r>
              <a:endParaRPr lang="en-US" b="0" smtClean="0">
                <a:solidFill>
                  <a:srgbClr val="000000"/>
                </a:solidFill>
                <a:latin typeface="Arial" pitchFamily="34" charset="0"/>
              </a:endParaRPr>
            </a:p>
          </p:txBody>
        </p:sp>
        <p:sp>
          <p:nvSpPr>
            <p:cNvPr id="245" name="Line 64"/>
            <p:cNvSpPr>
              <a:spLocks noChangeShapeType="1"/>
            </p:cNvSpPr>
            <p:nvPr/>
          </p:nvSpPr>
          <p:spPr bwMode="auto">
            <a:xfrm>
              <a:off x="527051" y="168275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46" name="Rectangle 66"/>
            <p:cNvSpPr>
              <a:spLocks noChangeArrowheads="1"/>
            </p:cNvSpPr>
            <p:nvPr/>
          </p:nvSpPr>
          <p:spPr bwMode="auto">
            <a:xfrm>
              <a:off x="406401" y="1631950"/>
              <a:ext cx="96181"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0.4</a:t>
              </a:r>
              <a:endParaRPr lang="en-US" b="0" smtClean="0">
                <a:solidFill>
                  <a:srgbClr val="000000"/>
                </a:solidFill>
                <a:latin typeface="Arial" pitchFamily="34" charset="0"/>
              </a:endParaRPr>
            </a:p>
          </p:txBody>
        </p:sp>
        <p:sp>
          <p:nvSpPr>
            <p:cNvPr id="247" name="Line 67"/>
            <p:cNvSpPr>
              <a:spLocks noChangeShapeType="1"/>
            </p:cNvSpPr>
            <p:nvPr/>
          </p:nvSpPr>
          <p:spPr bwMode="auto">
            <a:xfrm>
              <a:off x="527051" y="133985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48" name="Rectangle 69"/>
            <p:cNvSpPr>
              <a:spLocks noChangeArrowheads="1"/>
            </p:cNvSpPr>
            <p:nvPr/>
          </p:nvSpPr>
          <p:spPr bwMode="auto">
            <a:xfrm>
              <a:off x="406401" y="1289050"/>
              <a:ext cx="96181"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0.5</a:t>
              </a:r>
              <a:endParaRPr lang="en-US" b="0" smtClean="0">
                <a:solidFill>
                  <a:srgbClr val="000000"/>
                </a:solidFill>
                <a:latin typeface="Arial" pitchFamily="34" charset="0"/>
              </a:endParaRPr>
            </a:p>
          </p:txBody>
        </p:sp>
        <p:sp>
          <p:nvSpPr>
            <p:cNvPr id="249" name="Rectangle 72"/>
            <p:cNvSpPr>
              <a:spLocks noChangeArrowheads="1"/>
            </p:cNvSpPr>
            <p:nvPr/>
          </p:nvSpPr>
          <p:spPr bwMode="auto">
            <a:xfrm>
              <a:off x="406401" y="952500"/>
              <a:ext cx="96181"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0.6</a:t>
              </a:r>
              <a:endParaRPr lang="en-US" b="0" smtClean="0">
                <a:solidFill>
                  <a:srgbClr val="000000"/>
                </a:solidFill>
                <a:latin typeface="Arial" pitchFamily="34" charset="0"/>
              </a:endParaRPr>
            </a:p>
          </p:txBody>
        </p:sp>
        <p:sp>
          <p:nvSpPr>
            <p:cNvPr id="250" name="Line 74"/>
            <p:cNvSpPr>
              <a:spLocks noChangeShapeType="1"/>
            </p:cNvSpPr>
            <p:nvPr/>
          </p:nvSpPr>
          <p:spPr bwMode="auto">
            <a:xfrm>
              <a:off x="527051" y="3397250"/>
              <a:ext cx="162718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51" name="Line 76"/>
            <p:cNvSpPr>
              <a:spLocks noChangeShapeType="1"/>
            </p:cNvSpPr>
            <p:nvPr/>
          </p:nvSpPr>
          <p:spPr bwMode="auto">
            <a:xfrm flipV="1">
              <a:off x="527051" y="1003300"/>
              <a:ext cx="0" cy="23939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52" name="Freeform 77"/>
            <p:cNvSpPr>
              <a:spLocks/>
            </p:cNvSpPr>
            <p:nvPr/>
          </p:nvSpPr>
          <p:spPr bwMode="auto">
            <a:xfrm>
              <a:off x="533401" y="2108200"/>
              <a:ext cx="1379538" cy="1028700"/>
            </a:xfrm>
            <a:custGeom>
              <a:avLst/>
              <a:gdLst>
                <a:gd name="T0" fmla="*/ 16 w 869"/>
                <a:gd name="T1" fmla="*/ 300 h 648"/>
                <a:gd name="T2" fmla="*/ 36 w 869"/>
                <a:gd name="T3" fmla="*/ 376 h 648"/>
                <a:gd name="T4" fmla="*/ 56 w 869"/>
                <a:gd name="T5" fmla="*/ 416 h 648"/>
                <a:gd name="T6" fmla="*/ 76 w 869"/>
                <a:gd name="T7" fmla="*/ 448 h 648"/>
                <a:gd name="T8" fmla="*/ 96 w 869"/>
                <a:gd name="T9" fmla="*/ 480 h 648"/>
                <a:gd name="T10" fmla="*/ 116 w 869"/>
                <a:gd name="T11" fmla="*/ 508 h 648"/>
                <a:gd name="T12" fmla="*/ 136 w 869"/>
                <a:gd name="T13" fmla="*/ 532 h 648"/>
                <a:gd name="T14" fmla="*/ 156 w 869"/>
                <a:gd name="T15" fmla="*/ 548 h 648"/>
                <a:gd name="T16" fmla="*/ 180 w 869"/>
                <a:gd name="T17" fmla="*/ 556 h 648"/>
                <a:gd name="T18" fmla="*/ 200 w 869"/>
                <a:gd name="T19" fmla="*/ 564 h 648"/>
                <a:gd name="T20" fmla="*/ 220 w 869"/>
                <a:gd name="T21" fmla="*/ 564 h 648"/>
                <a:gd name="T22" fmla="*/ 240 w 869"/>
                <a:gd name="T23" fmla="*/ 568 h 648"/>
                <a:gd name="T24" fmla="*/ 260 w 869"/>
                <a:gd name="T25" fmla="*/ 568 h 648"/>
                <a:gd name="T26" fmla="*/ 280 w 869"/>
                <a:gd name="T27" fmla="*/ 572 h 648"/>
                <a:gd name="T28" fmla="*/ 300 w 869"/>
                <a:gd name="T29" fmla="*/ 572 h 648"/>
                <a:gd name="T30" fmla="*/ 320 w 869"/>
                <a:gd name="T31" fmla="*/ 572 h 648"/>
                <a:gd name="T32" fmla="*/ 344 w 869"/>
                <a:gd name="T33" fmla="*/ 576 h 648"/>
                <a:gd name="T34" fmla="*/ 364 w 869"/>
                <a:gd name="T35" fmla="*/ 576 h 648"/>
                <a:gd name="T36" fmla="*/ 385 w 869"/>
                <a:gd name="T37" fmla="*/ 576 h 648"/>
                <a:gd name="T38" fmla="*/ 405 w 869"/>
                <a:gd name="T39" fmla="*/ 576 h 648"/>
                <a:gd name="T40" fmla="*/ 425 w 869"/>
                <a:gd name="T41" fmla="*/ 576 h 648"/>
                <a:gd name="T42" fmla="*/ 445 w 869"/>
                <a:gd name="T43" fmla="*/ 568 h 648"/>
                <a:gd name="T44" fmla="*/ 465 w 869"/>
                <a:gd name="T45" fmla="*/ 572 h 648"/>
                <a:gd name="T46" fmla="*/ 485 w 869"/>
                <a:gd name="T47" fmla="*/ 580 h 648"/>
                <a:gd name="T48" fmla="*/ 509 w 869"/>
                <a:gd name="T49" fmla="*/ 592 h 648"/>
                <a:gd name="T50" fmla="*/ 529 w 869"/>
                <a:gd name="T51" fmla="*/ 608 h 648"/>
                <a:gd name="T52" fmla="*/ 549 w 869"/>
                <a:gd name="T53" fmla="*/ 624 h 648"/>
                <a:gd name="T54" fmla="*/ 569 w 869"/>
                <a:gd name="T55" fmla="*/ 640 h 648"/>
                <a:gd name="T56" fmla="*/ 589 w 869"/>
                <a:gd name="T57" fmla="*/ 648 h 648"/>
                <a:gd name="T58" fmla="*/ 609 w 869"/>
                <a:gd name="T59" fmla="*/ 644 h 648"/>
                <a:gd name="T60" fmla="*/ 629 w 869"/>
                <a:gd name="T61" fmla="*/ 616 h 648"/>
                <a:gd name="T62" fmla="*/ 649 w 869"/>
                <a:gd name="T63" fmla="*/ 388 h 648"/>
                <a:gd name="T64" fmla="*/ 669 w 869"/>
                <a:gd name="T65" fmla="*/ 568 h 648"/>
                <a:gd name="T66" fmla="*/ 693 w 869"/>
                <a:gd name="T67" fmla="*/ 632 h 648"/>
                <a:gd name="T68" fmla="*/ 713 w 869"/>
                <a:gd name="T69" fmla="*/ 648 h 648"/>
                <a:gd name="T70" fmla="*/ 733 w 869"/>
                <a:gd name="T71" fmla="*/ 644 h 648"/>
                <a:gd name="T72" fmla="*/ 753 w 869"/>
                <a:gd name="T73" fmla="*/ 636 h 648"/>
                <a:gd name="T74" fmla="*/ 773 w 869"/>
                <a:gd name="T75" fmla="*/ 620 h 648"/>
                <a:gd name="T76" fmla="*/ 793 w 869"/>
                <a:gd name="T77" fmla="*/ 604 h 648"/>
                <a:gd name="T78" fmla="*/ 813 w 869"/>
                <a:gd name="T79" fmla="*/ 588 h 648"/>
                <a:gd name="T80" fmla="*/ 833 w 869"/>
                <a:gd name="T81" fmla="*/ 576 h 648"/>
                <a:gd name="T82" fmla="*/ 857 w 869"/>
                <a:gd name="T83" fmla="*/ 56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648">
                  <a:moveTo>
                    <a:pt x="0" y="168"/>
                  </a:moveTo>
                  <a:lnTo>
                    <a:pt x="8" y="248"/>
                  </a:lnTo>
                  <a:lnTo>
                    <a:pt x="16" y="300"/>
                  </a:lnTo>
                  <a:lnTo>
                    <a:pt x="20" y="332"/>
                  </a:lnTo>
                  <a:lnTo>
                    <a:pt x="28" y="356"/>
                  </a:lnTo>
                  <a:lnTo>
                    <a:pt x="36" y="376"/>
                  </a:lnTo>
                  <a:lnTo>
                    <a:pt x="40" y="392"/>
                  </a:lnTo>
                  <a:lnTo>
                    <a:pt x="48" y="404"/>
                  </a:lnTo>
                  <a:lnTo>
                    <a:pt x="56" y="416"/>
                  </a:lnTo>
                  <a:lnTo>
                    <a:pt x="64" y="428"/>
                  </a:lnTo>
                  <a:lnTo>
                    <a:pt x="68" y="440"/>
                  </a:lnTo>
                  <a:lnTo>
                    <a:pt x="76" y="448"/>
                  </a:lnTo>
                  <a:lnTo>
                    <a:pt x="84" y="460"/>
                  </a:lnTo>
                  <a:lnTo>
                    <a:pt x="88" y="468"/>
                  </a:lnTo>
                  <a:lnTo>
                    <a:pt x="96" y="480"/>
                  </a:lnTo>
                  <a:lnTo>
                    <a:pt x="104" y="488"/>
                  </a:lnTo>
                  <a:lnTo>
                    <a:pt x="112" y="500"/>
                  </a:lnTo>
                  <a:lnTo>
                    <a:pt x="116" y="508"/>
                  </a:lnTo>
                  <a:lnTo>
                    <a:pt x="124" y="516"/>
                  </a:lnTo>
                  <a:lnTo>
                    <a:pt x="132" y="524"/>
                  </a:lnTo>
                  <a:lnTo>
                    <a:pt x="136" y="532"/>
                  </a:lnTo>
                  <a:lnTo>
                    <a:pt x="144" y="536"/>
                  </a:lnTo>
                  <a:lnTo>
                    <a:pt x="152" y="544"/>
                  </a:lnTo>
                  <a:lnTo>
                    <a:pt x="156" y="548"/>
                  </a:lnTo>
                  <a:lnTo>
                    <a:pt x="164" y="552"/>
                  </a:lnTo>
                  <a:lnTo>
                    <a:pt x="172" y="552"/>
                  </a:lnTo>
                  <a:lnTo>
                    <a:pt x="180" y="556"/>
                  </a:lnTo>
                  <a:lnTo>
                    <a:pt x="184" y="560"/>
                  </a:lnTo>
                  <a:lnTo>
                    <a:pt x="192" y="560"/>
                  </a:lnTo>
                  <a:lnTo>
                    <a:pt x="200" y="564"/>
                  </a:lnTo>
                  <a:lnTo>
                    <a:pt x="204" y="564"/>
                  </a:lnTo>
                  <a:lnTo>
                    <a:pt x="212" y="564"/>
                  </a:lnTo>
                  <a:lnTo>
                    <a:pt x="220" y="564"/>
                  </a:lnTo>
                  <a:lnTo>
                    <a:pt x="228" y="568"/>
                  </a:lnTo>
                  <a:lnTo>
                    <a:pt x="232" y="568"/>
                  </a:lnTo>
                  <a:lnTo>
                    <a:pt x="240" y="568"/>
                  </a:lnTo>
                  <a:lnTo>
                    <a:pt x="248" y="568"/>
                  </a:lnTo>
                  <a:lnTo>
                    <a:pt x="252" y="568"/>
                  </a:lnTo>
                  <a:lnTo>
                    <a:pt x="260" y="568"/>
                  </a:lnTo>
                  <a:lnTo>
                    <a:pt x="268" y="572"/>
                  </a:lnTo>
                  <a:lnTo>
                    <a:pt x="272" y="572"/>
                  </a:lnTo>
                  <a:lnTo>
                    <a:pt x="280" y="572"/>
                  </a:lnTo>
                  <a:lnTo>
                    <a:pt x="288" y="572"/>
                  </a:lnTo>
                  <a:lnTo>
                    <a:pt x="296" y="572"/>
                  </a:lnTo>
                  <a:lnTo>
                    <a:pt x="300" y="572"/>
                  </a:lnTo>
                  <a:lnTo>
                    <a:pt x="308" y="572"/>
                  </a:lnTo>
                  <a:lnTo>
                    <a:pt x="316" y="572"/>
                  </a:lnTo>
                  <a:lnTo>
                    <a:pt x="320" y="572"/>
                  </a:lnTo>
                  <a:lnTo>
                    <a:pt x="328" y="572"/>
                  </a:lnTo>
                  <a:lnTo>
                    <a:pt x="336" y="572"/>
                  </a:lnTo>
                  <a:lnTo>
                    <a:pt x="344" y="576"/>
                  </a:lnTo>
                  <a:lnTo>
                    <a:pt x="348" y="576"/>
                  </a:lnTo>
                  <a:lnTo>
                    <a:pt x="356" y="576"/>
                  </a:lnTo>
                  <a:lnTo>
                    <a:pt x="364" y="576"/>
                  </a:lnTo>
                  <a:lnTo>
                    <a:pt x="368" y="576"/>
                  </a:lnTo>
                  <a:lnTo>
                    <a:pt x="377" y="576"/>
                  </a:lnTo>
                  <a:lnTo>
                    <a:pt x="385" y="576"/>
                  </a:lnTo>
                  <a:lnTo>
                    <a:pt x="389" y="576"/>
                  </a:lnTo>
                  <a:lnTo>
                    <a:pt x="397" y="576"/>
                  </a:lnTo>
                  <a:lnTo>
                    <a:pt x="405" y="576"/>
                  </a:lnTo>
                  <a:lnTo>
                    <a:pt x="413" y="576"/>
                  </a:lnTo>
                  <a:lnTo>
                    <a:pt x="417" y="576"/>
                  </a:lnTo>
                  <a:lnTo>
                    <a:pt x="425" y="576"/>
                  </a:lnTo>
                  <a:lnTo>
                    <a:pt x="433" y="576"/>
                  </a:lnTo>
                  <a:lnTo>
                    <a:pt x="437" y="568"/>
                  </a:lnTo>
                  <a:lnTo>
                    <a:pt x="445" y="568"/>
                  </a:lnTo>
                  <a:lnTo>
                    <a:pt x="453" y="568"/>
                  </a:lnTo>
                  <a:lnTo>
                    <a:pt x="461" y="568"/>
                  </a:lnTo>
                  <a:lnTo>
                    <a:pt x="465" y="572"/>
                  </a:lnTo>
                  <a:lnTo>
                    <a:pt x="473" y="572"/>
                  </a:lnTo>
                  <a:lnTo>
                    <a:pt x="481" y="576"/>
                  </a:lnTo>
                  <a:lnTo>
                    <a:pt x="485" y="580"/>
                  </a:lnTo>
                  <a:lnTo>
                    <a:pt x="493" y="584"/>
                  </a:lnTo>
                  <a:lnTo>
                    <a:pt x="501" y="588"/>
                  </a:lnTo>
                  <a:lnTo>
                    <a:pt x="509" y="592"/>
                  </a:lnTo>
                  <a:lnTo>
                    <a:pt x="513" y="600"/>
                  </a:lnTo>
                  <a:lnTo>
                    <a:pt x="521" y="604"/>
                  </a:lnTo>
                  <a:lnTo>
                    <a:pt x="529" y="608"/>
                  </a:lnTo>
                  <a:lnTo>
                    <a:pt x="533" y="616"/>
                  </a:lnTo>
                  <a:lnTo>
                    <a:pt x="541" y="620"/>
                  </a:lnTo>
                  <a:lnTo>
                    <a:pt x="549" y="624"/>
                  </a:lnTo>
                  <a:lnTo>
                    <a:pt x="553" y="632"/>
                  </a:lnTo>
                  <a:lnTo>
                    <a:pt x="561" y="636"/>
                  </a:lnTo>
                  <a:lnTo>
                    <a:pt x="569" y="640"/>
                  </a:lnTo>
                  <a:lnTo>
                    <a:pt x="577" y="644"/>
                  </a:lnTo>
                  <a:lnTo>
                    <a:pt x="581" y="644"/>
                  </a:lnTo>
                  <a:lnTo>
                    <a:pt x="589" y="648"/>
                  </a:lnTo>
                  <a:lnTo>
                    <a:pt x="597" y="648"/>
                  </a:lnTo>
                  <a:lnTo>
                    <a:pt x="601" y="648"/>
                  </a:lnTo>
                  <a:lnTo>
                    <a:pt x="609" y="644"/>
                  </a:lnTo>
                  <a:lnTo>
                    <a:pt x="617" y="640"/>
                  </a:lnTo>
                  <a:lnTo>
                    <a:pt x="625" y="632"/>
                  </a:lnTo>
                  <a:lnTo>
                    <a:pt x="629" y="616"/>
                  </a:lnTo>
                  <a:lnTo>
                    <a:pt x="637" y="604"/>
                  </a:lnTo>
                  <a:lnTo>
                    <a:pt x="645" y="568"/>
                  </a:lnTo>
                  <a:lnTo>
                    <a:pt x="649" y="388"/>
                  </a:lnTo>
                  <a:lnTo>
                    <a:pt x="657" y="0"/>
                  </a:lnTo>
                  <a:lnTo>
                    <a:pt x="665" y="388"/>
                  </a:lnTo>
                  <a:lnTo>
                    <a:pt x="669" y="568"/>
                  </a:lnTo>
                  <a:lnTo>
                    <a:pt x="677" y="604"/>
                  </a:lnTo>
                  <a:lnTo>
                    <a:pt x="685" y="616"/>
                  </a:lnTo>
                  <a:lnTo>
                    <a:pt x="693" y="632"/>
                  </a:lnTo>
                  <a:lnTo>
                    <a:pt x="697" y="640"/>
                  </a:lnTo>
                  <a:lnTo>
                    <a:pt x="705" y="644"/>
                  </a:lnTo>
                  <a:lnTo>
                    <a:pt x="713" y="648"/>
                  </a:lnTo>
                  <a:lnTo>
                    <a:pt x="717" y="648"/>
                  </a:lnTo>
                  <a:lnTo>
                    <a:pt x="725" y="648"/>
                  </a:lnTo>
                  <a:lnTo>
                    <a:pt x="733" y="644"/>
                  </a:lnTo>
                  <a:lnTo>
                    <a:pt x="741" y="644"/>
                  </a:lnTo>
                  <a:lnTo>
                    <a:pt x="745" y="640"/>
                  </a:lnTo>
                  <a:lnTo>
                    <a:pt x="753" y="636"/>
                  </a:lnTo>
                  <a:lnTo>
                    <a:pt x="761" y="632"/>
                  </a:lnTo>
                  <a:lnTo>
                    <a:pt x="765" y="624"/>
                  </a:lnTo>
                  <a:lnTo>
                    <a:pt x="773" y="620"/>
                  </a:lnTo>
                  <a:lnTo>
                    <a:pt x="781" y="616"/>
                  </a:lnTo>
                  <a:lnTo>
                    <a:pt x="785" y="608"/>
                  </a:lnTo>
                  <a:lnTo>
                    <a:pt x="793" y="604"/>
                  </a:lnTo>
                  <a:lnTo>
                    <a:pt x="801" y="600"/>
                  </a:lnTo>
                  <a:lnTo>
                    <a:pt x="809" y="592"/>
                  </a:lnTo>
                  <a:lnTo>
                    <a:pt x="813" y="588"/>
                  </a:lnTo>
                  <a:lnTo>
                    <a:pt x="821" y="584"/>
                  </a:lnTo>
                  <a:lnTo>
                    <a:pt x="829" y="580"/>
                  </a:lnTo>
                  <a:lnTo>
                    <a:pt x="833" y="576"/>
                  </a:lnTo>
                  <a:lnTo>
                    <a:pt x="841" y="572"/>
                  </a:lnTo>
                  <a:lnTo>
                    <a:pt x="849" y="572"/>
                  </a:lnTo>
                  <a:lnTo>
                    <a:pt x="857" y="568"/>
                  </a:lnTo>
                  <a:lnTo>
                    <a:pt x="861" y="568"/>
                  </a:lnTo>
                  <a:lnTo>
                    <a:pt x="869" y="568"/>
                  </a:lnTo>
                </a:path>
              </a:pathLst>
            </a:custGeom>
            <a:noFill/>
            <a:ln w="0">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53" name="Freeform 79"/>
            <p:cNvSpPr>
              <a:spLocks/>
            </p:cNvSpPr>
            <p:nvPr/>
          </p:nvSpPr>
          <p:spPr bwMode="auto">
            <a:xfrm>
              <a:off x="533401" y="2717800"/>
              <a:ext cx="1379538" cy="368300"/>
            </a:xfrm>
            <a:custGeom>
              <a:avLst/>
              <a:gdLst>
                <a:gd name="T0" fmla="*/ 16 w 869"/>
                <a:gd name="T1" fmla="*/ 84 h 232"/>
                <a:gd name="T2" fmla="*/ 36 w 869"/>
                <a:gd name="T3" fmla="*/ 108 h 232"/>
                <a:gd name="T4" fmla="*/ 56 w 869"/>
                <a:gd name="T5" fmla="*/ 124 h 232"/>
                <a:gd name="T6" fmla="*/ 76 w 869"/>
                <a:gd name="T7" fmla="*/ 140 h 232"/>
                <a:gd name="T8" fmla="*/ 96 w 869"/>
                <a:gd name="T9" fmla="*/ 156 h 232"/>
                <a:gd name="T10" fmla="*/ 116 w 869"/>
                <a:gd name="T11" fmla="*/ 176 h 232"/>
                <a:gd name="T12" fmla="*/ 136 w 869"/>
                <a:gd name="T13" fmla="*/ 192 h 232"/>
                <a:gd name="T14" fmla="*/ 156 w 869"/>
                <a:gd name="T15" fmla="*/ 200 h 232"/>
                <a:gd name="T16" fmla="*/ 180 w 869"/>
                <a:gd name="T17" fmla="*/ 204 h 232"/>
                <a:gd name="T18" fmla="*/ 200 w 869"/>
                <a:gd name="T19" fmla="*/ 208 h 232"/>
                <a:gd name="T20" fmla="*/ 220 w 869"/>
                <a:gd name="T21" fmla="*/ 208 h 232"/>
                <a:gd name="T22" fmla="*/ 240 w 869"/>
                <a:gd name="T23" fmla="*/ 208 h 232"/>
                <a:gd name="T24" fmla="*/ 260 w 869"/>
                <a:gd name="T25" fmla="*/ 208 h 232"/>
                <a:gd name="T26" fmla="*/ 280 w 869"/>
                <a:gd name="T27" fmla="*/ 208 h 232"/>
                <a:gd name="T28" fmla="*/ 300 w 869"/>
                <a:gd name="T29" fmla="*/ 208 h 232"/>
                <a:gd name="T30" fmla="*/ 320 w 869"/>
                <a:gd name="T31" fmla="*/ 208 h 232"/>
                <a:gd name="T32" fmla="*/ 344 w 869"/>
                <a:gd name="T33" fmla="*/ 208 h 232"/>
                <a:gd name="T34" fmla="*/ 364 w 869"/>
                <a:gd name="T35" fmla="*/ 208 h 232"/>
                <a:gd name="T36" fmla="*/ 385 w 869"/>
                <a:gd name="T37" fmla="*/ 208 h 232"/>
                <a:gd name="T38" fmla="*/ 405 w 869"/>
                <a:gd name="T39" fmla="*/ 208 h 232"/>
                <a:gd name="T40" fmla="*/ 425 w 869"/>
                <a:gd name="T41" fmla="*/ 208 h 232"/>
                <a:gd name="T42" fmla="*/ 445 w 869"/>
                <a:gd name="T43" fmla="*/ 200 h 232"/>
                <a:gd name="T44" fmla="*/ 465 w 869"/>
                <a:gd name="T45" fmla="*/ 200 h 232"/>
                <a:gd name="T46" fmla="*/ 485 w 869"/>
                <a:gd name="T47" fmla="*/ 204 h 232"/>
                <a:gd name="T48" fmla="*/ 509 w 869"/>
                <a:gd name="T49" fmla="*/ 208 h 232"/>
                <a:gd name="T50" fmla="*/ 529 w 869"/>
                <a:gd name="T51" fmla="*/ 216 h 232"/>
                <a:gd name="T52" fmla="*/ 549 w 869"/>
                <a:gd name="T53" fmla="*/ 220 h 232"/>
                <a:gd name="T54" fmla="*/ 569 w 869"/>
                <a:gd name="T55" fmla="*/ 228 h 232"/>
                <a:gd name="T56" fmla="*/ 589 w 869"/>
                <a:gd name="T57" fmla="*/ 232 h 232"/>
                <a:gd name="T58" fmla="*/ 609 w 869"/>
                <a:gd name="T59" fmla="*/ 232 h 232"/>
                <a:gd name="T60" fmla="*/ 629 w 869"/>
                <a:gd name="T61" fmla="*/ 224 h 232"/>
                <a:gd name="T62" fmla="*/ 649 w 869"/>
                <a:gd name="T63" fmla="*/ 156 h 232"/>
                <a:gd name="T64" fmla="*/ 669 w 869"/>
                <a:gd name="T65" fmla="*/ 192 h 232"/>
                <a:gd name="T66" fmla="*/ 693 w 869"/>
                <a:gd name="T67" fmla="*/ 224 h 232"/>
                <a:gd name="T68" fmla="*/ 713 w 869"/>
                <a:gd name="T69" fmla="*/ 232 h 232"/>
                <a:gd name="T70" fmla="*/ 733 w 869"/>
                <a:gd name="T71" fmla="*/ 232 h 232"/>
                <a:gd name="T72" fmla="*/ 753 w 869"/>
                <a:gd name="T73" fmla="*/ 228 h 232"/>
                <a:gd name="T74" fmla="*/ 773 w 869"/>
                <a:gd name="T75" fmla="*/ 220 h 232"/>
                <a:gd name="T76" fmla="*/ 793 w 869"/>
                <a:gd name="T77" fmla="*/ 216 h 232"/>
                <a:gd name="T78" fmla="*/ 813 w 869"/>
                <a:gd name="T79" fmla="*/ 208 h 232"/>
                <a:gd name="T80" fmla="*/ 833 w 869"/>
                <a:gd name="T81" fmla="*/ 204 h 232"/>
                <a:gd name="T82" fmla="*/ 857 w 869"/>
                <a:gd name="T83" fmla="*/ 20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232">
                  <a:moveTo>
                    <a:pt x="0" y="44"/>
                  </a:moveTo>
                  <a:lnTo>
                    <a:pt x="8" y="72"/>
                  </a:lnTo>
                  <a:lnTo>
                    <a:pt x="16" y="84"/>
                  </a:lnTo>
                  <a:lnTo>
                    <a:pt x="20" y="96"/>
                  </a:lnTo>
                  <a:lnTo>
                    <a:pt x="28" y="104"/>
                  </a:lnTo>
                  <a:lnTo>
                    <a:pt x="36" y="108"/>
                  </a:lnTo>
                  <a:lnTo>
                    <a:pt x="40" y="116"/>
                  </a:lnTo>
                  <a:lnTo>
                    <a:pt x="48" y="120"/>
                  </a:lnTo>
                  <a:lnTo>
                    <a:pt x="56" y="124"/>
                  </a:lnTo>
                  <a:lnTo>
                    <a:pt x="64" y="128"/>
                  </a:lnTo>
                  <a:lnTo>
                    <a:pt x="68" y="132"/>
                  </a:lnTo>
                  <a:lnTo>
                    <a:pt x="76" y="140"/>
                  </a:lnTo>
                  <a:lnTo>
                    <a:pt x="84" y="144"/>
                  </a:lnTo>
                  <a:lnTo>
                    <a:pt x="88" y="152"/>
                  </a:lnTo>
                  <a:lnTo>
                    <a:pt x="96" y="156"/>
                  </a:lnTo>
                  <a:lnTo>
                    <a:pt x="104" y="164"/>
                  </a:lnTo>
                  <a:lnTo>
                    <a:pt x="112" y="172"/>
                  </a:lnTo>
                  <a:lnTo>
                    <a:pt x="116" y="176"/>
                  </a:lnTo>
                  <a:lnTo>
                    <a:pt x="124" y="184"/>
                  </a:lnTo>
                  <a:lnTo>
                    <a:pt x="132" y="188"/>
                  </a:lnTo>
                  <a:lnTo>
                    <a:pt x="136" y="192"/>
                  </a:lnTo>
                  <a:lnTo>
                    <a:pt x="144" y="196"/>
                  </a:lnTo>
                  <a:lnTo>
                    <a:pt x="152" y="200"/>
                  </a:lnTo>
                  <a:lnTo>
                    <a:pt x="156" y="200"/>
                  </a:lnTo>
                  <a:lnTo>
                    <a:pt x="164" y="204"/>
                  </a:lnTo>
                  <a:lnTo>
                    <a:pt x="172" y="204"/>
                  </a:lnTo>
                  <a:lnTo>
                    <a:pt x="180" y="204"/>
                  </a:lnTo>
                  <a:lnTo>
                    <a:pt x="184" y="208"/>
                  </a:lnTo>
                  <a:lnTo>
                    <a:pt x="192" y="208"/>
                  </a:lnTo>
                  <a:lnTo>
                    <a:pt x="200" y="208"/>
                  </a:lnTo>
                  <a:lnTo>
                    <a:pt x="204" y="208"/>
                  </a:lnTo>
                  <a:lnTo>
                    <a:pt x="212" y="208"/>
                  </a:lnTo>
                  <a:lnTo>
                    <a:pt x="220" y="208"/>
                  </a:lnTo>
                  <a:lnTo>
                    <a:pt x="228" y="208"/>
                  </a:lnTo>
                  <a:lnTo>
                    <a:pt x="232" y="208"/>
                  </a:lnTo>
                  <a:lnTo>
                    <a:pt x="240" y="208"/>
                  </a:lnTo>
                  <a:lnTo>
                    <a:pt x="248" y="208"/>
                  </a:lnTo>
                  <a:lnTo>
                    <a:pt x="252" y="208"/>
                  </a:lnTo>
                  <a:lnTo>
                    <a:pt x="260" y="208"/>
                  </a:lnTo>
                  <a:lnTo>
                    <a:pt x="268" y="208"/>
                  </a:lnTo>
                  <a:lnTo>
                    <a:pt x="272" y="208"/>
                  </a:lnTo>
                  <a:lnTo>
                    <a:pt x="280" y="208"/>
                  </a:lnTo>
                  <a:lnTo>
                    <a:pt x="288" y="208"/>
                  </a:lnTo>
                  <a:lnTo>
                    <a:pt x="296" y="208"/>
                  </a:lnTo>
                  <a:lnTo>
                    <a:pt x="300" y="208"/>
                  </a:lnTo>
                  <a:lnTo>
                    <a:pt x="308" y="208"/>
                  </a:lnTo>
                  <a:lnTo>
                    <a:pt x="316" y="208"/>
                  </a:lnTo>
                  <a:lnTo>
                    <a:pt x="320" y="208"/>
                  </a:lnTo>
                  <a:lnTo>
                    <a:pt x="328" y="208"/>
                  </a:lnTo>
                  <a:lnTo>
                    <a:pt x="336" y="208"/>
                  </a:lnTo>
                  <a:lnTo>
                    <a:pt x="344" y="208"/>
                  </a:lnTo>
                  <a:lnTo>
                    <a:pt x="348" y="208"/>
                  </a:lnTo>
                  <a:lnTo>
                    <a:pt x="356" y="208"/>
                  </a:lnTo>
                  <a:lnTo>
                    <a:pt x="364" y="208"/>
                  </a:lnTo>
                  <a:lnTo>
                    <a:pt x="368" y="208"/>
                  </a:lnTo>
                  <a:lnTo>
                    <a:pt x="377" y="208"/>
                  </a:lnTo>
                  <a:lnTo>
                    <a:pt x="385" y="208"/>
                  </a:lnTo>
                  <a:lnTo>
                    <a:pt x="389" y="208"/>
                  </a:lnTo>
                  <a:lnTo>
                    <a:pt x="397" y="208"/>
                  </a:lnTo>
                  <a:lnTo>
                    <a:pt x="405" y="208"/>
                  </a:lnTo>
                  <a:lnTo>
                    <a:pt x="413" y="208"/>
                  </a:lnTo>
                  <a:lnTo>
                    <a:pt x="417" y="208"/>
                  </a:lnTo>
                  <a:lnTo>
                    <a:pt x="425" y="208"/>
                  </a:lnTo>
                  <a:lnTo>
                    <a:pt x="433" y="208"/>
                  </a:lnTo>
                  <a:lnTo>
                    <a:pt x="437" y="200"/>
                  </a:lnTo>
                  <a:lnTo>
                    <a:pt x="445" y="200"/>
                  </a:lnTo>
                  <a:lnTo>
                    <a:pt x="453" y="200"/>
                  </a:lnTo>
                  <a:lnTo>
                    <a:pt x="461" y="200"/>
                  </a:lnTo>
                  <a:lnTo>
                    <a:pt x="465" y="200"/>
                  </a:lnTo>
                  <a:lnTo>
                    <a:pt x="473" y="200"/>
                  </a:lnTo>
                  <a:lnTo>
                    <a:pt x="481" y="204"/>
                  </a:lnTo>
                  <a:lnTo>
                    <a:pt x="485" y="204"/>
                  </a:lnTo>
                  <a:lnTo>
                    <a:pt x="493" y="204"/>
                  </a:lnTo>
                  <a:lnTo>
                    <a:pt x="501" y="208"/>
                  </a:lnTo>
                  <a:lnTo>
                    <a:pt x="509" y="208"/>
                  </a:lnTo>
                  <a:lnTo>
                    <a:pt x="513" y="212"/>
                  </a:lnTo>
                  <a:lnTo>
                    <a:pt x="521" y="212"/>
                  </a:lnTo>
                  <a:lnTo>
                    <a:pt x="529" y="216"/>
                  </a:lnTo>
                  <a:lnTo>
                    <a:pt x="533" y="216"/>
                  </a:lnTo>
                  <a:lnTo>
                    <a:pt x="541" y="220"/>
                  </a:lnTo>
                  <a:lnTo>
                    <a:pt x="549" y="220"/>
                  </a:lnTo>
                  <a:lnTo>
                    <a:pt x="553" y="224"/>
                  </a:lnTo>
                  <a:lnTo>
                    <a:pt x="561" y="224"/>
                  </a:lnTo>
                  <a:lnTo>
                    <a:pt x="569" y="228"/>
                  </a:lnTo>
                  <a:lnTo>
                    <a:pt x="577" y="228"/>
                  </a:lnTo>
                  <a:lnTo>
                    <a:pt x="581" y="232"/>
                  </a:lnTo>
                  <a:lnTo>
                    <a:pt x="589" y="232"/>
                  </a:lnTo>
                  <a:lnTo>
                    <a:pt x="597" y="232"/>
                  </a:lnTo>
                  <a:lnTo>
                    <a:pt x="601" y="232"/>
                  </a:lnTo>
                  <a:lnTo>
                    <a:pt x="609" y="232"/>
                  </a:lnTo>
                  <a:lnTo>
                    <a:pt x="617" y="232"/>
                  </a:lnTo>
                  <a:lnTo>
                    <a:pt x="625" y="228"/>
                  </a:lnTo>
                  <a:lnTo>
                    <a:pt x="629" y="224"/>
                  </a:lnTo>
                  <a:lnTo>
                    <a:pt x="637" y="228"/>
                  </a:lnTo>
                  <a:lnTo>
                    <a:pt x="645" y="232"/>
                  </a:lnTo>
                  <a:lnTo>
                    <a:pt x="649" y="156"/>
                  </a:lnTo>
                  <a:lnTo>
                    <a:pt x="657" y="0"/>
                  </a:lnTo>
                  <a:lnTo>
                    <a:pt x="665" y="56"/>
                  </a:lnTo>
                  <a:lnTo>
                    <a:pt x="669" y="192"/>
                  </a:lnTo>
                  <a:lnTo>
                    <a:pt x="677" y="228"/>
                  </a:lnTo>
                  <a:lnTo>
                    <a:pt x="685" y="220"/>
                  </a:lnTo>
                  <a:lnTo>
                    <a:pt x="693" y="224"/>
                  </a:lnTo>
                  <a:lnTo>
                    <a:pt x="697" y="228"/>
                  </a:lnTo>
                  <a:lnTo>
                    <a:pt x="705" y="232"/>
                  </a:lnTo>
                  <a:lnTo>
                    <a:pt x="713" y="232"/>
                  </a:lnTo>
                  <a:lnTo>
                    <a:pt x="717" y="232"/>
                  </a:lnTo>
                  <a:lnTo>
                    <a:pt x="725" y="232"/>
                  </a:lnTo>
                  <a:lnTo>
                    <a:pt x="733" y="232"/>
                  </a:lnTo>
                  <a:lnTo>
                    <a:pt x="741" y="232"/>
                  </a:lnTo>
                  <a:lnTo>
                    <a:pt x="745" y="228"/>
                  </a:lnTo>
                  <a:lnTo>
                    <a:pt x="753" y="228"/>
                  </a:lnTo>
                  <a:lnTo>
                    <a:pt x="761" y="224"/>
                  </a:lnTo>
                  <a:lnTo>
                    <a:pt x="765" y="224"/>
                  </a:lnTo>
                  <a:lnTo>
                    <a:pt x="773" y="220"/>
                  </a:lnTo>
                  <a:lnTo>
                    <a:pt x="781" y="220"/>
                  </a:lnTo>
                  <a:lnTo>
                    <a:pt x="785" y="216"/>
                  </a:lnTo>
                  <a:lnTo>
                    <a:pt x="793" y="216"/>
                  </a:lnTo>
                  <a:lnTo>
                    <a:pt x="801" y="212"/>
                  </a:lnTo>
                  <a:lnTo>
                    <a:pt x="809" y="212"/>
                  </a:lnTo>
                  <a:lnTo>
                    <a:pt x="813" y="208"/>
                  </a:lnTo>
                  <a:lnTo>
                    <a:pt x="821" y="208"/>
                  </a:lnTo>
                  <a:lnTo>
                    <a:pt x="829" y="204"/>
                  </a:lnTo>
                  <a:lnTo>
                    <a:pt x="833" y="204"/>
                  </a:lnTo>
                  <a:lnTo>
                    <a:pt x="841" y="204"/>
                  </a:lnTo>
                  <a:lnTo>
                    <a:pt x="849" y="200"/>
                  </a:lnTo>
                  <a:lnTo>
                    <a:pt x="857" y="200"/>
                  </a:lnTo>
                  <a:lnTo>
                    <a:pt x="861" y="200"/>
                  </a:lnTo>
                  <a:lnTo>
                    <a:pt x="869" y="200"/>
                  </a:lnTo>
                </a:path>
              </a:pathLst>
            </a:custGeom>
            <a:noFill/>
            <a:ln w="0">
              <a:solidFill>
                <a:srgbClr val="007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54" name="Freeform 81"/>
            <p:cNvSpPr>
              <a:spLocks/>
            </p:cNvSpPr>
            <p:nvPr/>
          </p:nvSpPr>
          <p:spPr bwMode="auto">
            <a:xfrm>
              <a:off x="533401" y="2806700"/>
              <a:ext cx="1379538" cy="368300"/>
            </a:xfrm>
            <a:custGeom>
              <a:avLst/>
              <a:gdLst>
                <a:gd name="T0" fmla="*/ 16 w 869"/>
                <a:gd name="T1" fmla="*/ 104 h 232"/>
                <a:gd name="T2" fmla="*/ 36 w 869"/>
                <a:gd name="T3" fmla="*/ 120 h 232"/>
                <a:gd name="T4" fmla="*/ 56 w 869"/>
                <a:gd name="T5" fmla="*/ 136 h 232"/>
                <a:gd name="T6" fmla="*/ 76 w 869"/>
                <a:gd name="T7" fmla="*/ 148 h 232"/>
                <a:gd name="T8" fmla="*/ 96 w 869"/>
                <a:gd name="T9" fmla="*/ 152 h 232"/>
                <a:gd name="T10" fmla="*/ 116 w 869"/>
                <a:gd name="T11" fmla="*/ 156 h 232"/>
                <a:gd name="T12" fmla="*/ 136 w 869"/>
                <a:gd name="T13" fmla="*/ 156 h 232"/>
                <a:gd name="T14" fmla="*/ 156 w 869"/>
                <a:gd name="T15" fmla="*/ 156 h 232"/>
                <a:gd name="T16" fmla="*/ 180 w 869"/>
                <a:gd name="T17" fmla="*/ 156 h 232"/>
                <a:gd name="T18" fmla="*/ 200 w 869"/>
                <a:gd name="T19" fmla="*/ 152 h 232"/>
                <a:gd name="T20" fmla="*/ 220 w 869"/>
                <a:gd name="T21" fmla="*/ 152 h 232"/>
                <a:gd name="T22" fmla="*/ 240 w 869"/>
                <a:gd name="T23" fmla="*/ 152 h 232"/>
                <a:gd name="T24" fmla="*/ 260 w 869"/>
                <a:gd name="T25" fmla="*/ 152 h 232"/>
                <a:gd name="T26" fmla="*/ 280 w 869"/>
                <a:gd name="T27" fmla="*/ 152 h 232"/>
                <a:gd name="T28" fmla="*/ 300 w 869"/>
                <a:gd name="T29" fmla="*/ 152 h 232"/>
                <a:gd name="T30" fmla="*/ 320 w 869"/>
                <a:gd name="T31" fmla="*/ 152 h 232"/>
                <a:gd name="T32" fmla="*/ 344 w 869"/>
                <a:gd name="T33" fmla="*/ 152 h 232"/>
                <a:gd name="T34" fmla="*/ 364 w 869"/>
                <a:gd name="T35" fmla="*/ 152 h 232"/>
                <a:gd name="T36" fmla="*/ 385 w 869"/>
                <a:gd name="T37" fmla="*/ 152 h 232"/>
                <a:gd name="T38" fmla="*/ 405 w 869"/>
                <a:gd name="T39" fmla="*/ 152 h 232"/>
                <a:gd name="T40" fmla="*/ 425 w 869"/>
                <a:gd name="T41" fmla="*/ 152 h 232"/>
                <a:gd name="T42" fmla="*/ 445 w 869"/>
                <a:gd name="T43" fmla="*/ 152 h 232"/>
                <a:gd name="T44" fmla="*/ 465 w 869"/>
                <a:gd name="T45" fmla="*/ 148 h 232"/>
                <a:gd name="T46" fmla="*/ 485 w 869"/>
                <a:gd name="T47" fmla="*/ 152 h 232"/>
                <a:gd name="T48" fmla="*/ 509 w 869"/>
                <a:gd name="T49" fmla="*/ 152 h 232"/>
                <a:gd name="T50" fmla="*/ 529 w 869"/>
                <a:gd name="T51" fmla="*/ 152 h 232"/>
                <a:gd name="T52" fmla="*/ 549 w 869"/>
                <a:gd name="T53" fmla="*/ 156 h 232"/>
                <a:gd name="T54" fmla="*/ 569 w 869"/>
                <a:gd name="T55" fmla="*/ 160 h 232"/>
                <a:gd name="T56" fmla="*/ 589 w 869"/>
                <a:gd name="T57" fmla="*/ 164 h 232"/>
                <a:gd name="T58" fmla="*/ 609 w 869"/>
                <a:gd name="T59" fmla="*/ 164 h 232"/>
                <a:gd name="T60" fmla="*/ 629 w 869"/>
                <a:gd name="T61" fmla="*/ 168 h 232"/>
                <a:gd name="T62" fmla="*/ 649 w 869"/>
                <a:gd name="T63" fmla="*/ 232 h 232"/>
                <a:gd name="T64" fmla="*/ 669 w 869"/>
                <a:gd name="T65" fmla="*/ 72 h 232"/>
                <a:gd name="T66" fmla="*/ 693 w 869"/>
                <a:gd name="T67" fmla="*/ 160 h 232"/>
                <a:gd name="T68" fmla="*/ 713 w 869"/>
                <a:gd name="T69" fmla="*/ 164 h 232"/>
                <a:gd name="T70" fmla="*/ 733 w 869"/>
                <a:gd name="T71" fmla="*/ 164 h 232"/>
                <a:gd name="T72" fmla="*/ 753 w 869"/>
                <a:gd name="T73" fmla="*/ 164 h 232"/>
                <a:gd name="T74" fmla="*/ 773 w 869"/>
                <a:gd name="T75" fmla="*/ 160 h 232"/>
                <a:gd name="T76" fmla="*/ 793 w 869"/>
                <a:gd name="T77" fmla="*/ 160 h 232"/>
                <a:gd name="T78" fmla="*/ 813 w 869"/>
                <a:gd name="T79" fmla="*/ 156 h 232"/>
                <a:gd name="T80" fmla="*/ 833 w 869"/>
                <a:gd name="T81" fmla="*/ 152 h 232"/>
                <a:gd name="T82" fmla="*/ 857 w 869"/>
                <a:gd name="T83" fmla="*/ 15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232">
                  <a:moveTo>
                    <a:pt x="0" y="92"/>
                  </a:moveTo>
                  <a:lnTo>
                    <a:pt x="8" y="100"/>
                  </a:lnTo>
                  <a:lnTo>
                    <a:pt x="16" y="104"/>
                  </a:lnTo>
                  <a:lnTo>
                    <a:pt x="20" y="112"/>
                  </a:lnTo>
                  <a:lnTo>
                    <a:pt x="28" y="116"/>
                  </a:lnTo>
                  <a:lnTo>
                    <a:pt x="36" y="120"/>
                  </a:lnTo>
                  <a:lnTo>
                    <a:pt x="40" y="124"/>
                  </a:lnTo>
                  <a:lnTo>
                    <a:pt x="48" y="132"/>
                  </a:lnTo>
                  <a:lnTo>
                    <a:pt x="56" y="136"/>
                  </a:lnTo>
                  <a:lnTo>
                    <a:pt x="64" y="140"/>
                  </a:lnTo>
                  <a:lnTo>
                    <a:pt x="68" y="144"/>
                  </a:lnTo>
                  <a:lnTo>
                    <a:pt x="76" y="148"/>
                  </a:lnTo>
                  <a:lnTo>
                    <a:pt x="84" y="148"/>
                  </a:lnTo>
                  <a:lnTo>
                    <a:pt x="88" y="152"/>
                  </a:lnTo>
                  <a:lnTo>
                    <a:pt x="96" y="152"/>
                  </a:lnTo>
                  <a:lnTo>
                    <a:pt x="104" y="156"/>
                  </a:lnTo>
                  <a:lnTo>
                    <a:pt x="112" y="156"/>
                  </a:lnTo>
                  <a:lnTo>
                    <a:pt x="116" y="156"/>
                  </a:lnTo>
                  <a:lnTo>
                    <a:pt x="124" y="156"/>
                  </a:lnTo>
                  <a:lnTo>
                    <a:pt x="132" y="156"/>
                  </a:lnTo>
                  <a:lnTo>
                    <a:pt x="136" y="156"/>
                  </a:lnTo>
                  <a:lnTo>
                    <a:pt x="144" y="156"/>
                  </a:lnTo>
                  <a:lnTo>
                    <a:pt x="152" y="156"/>
                  </a:lnTo>
                  <a:lnTo>
                    <a:pt x="156" y="156"/>
                  </a:lnTo>
                  <a:lnTo>
                    <a:pt x="164" y="156"/>
                  </a:lnTo>
                  <a:lnTo>
                    <a:pt x="172" y="156"/>
                  </a:lnTo>
                  <a:lnTo>
                    <a:pt x="180" y="156"/>
                  </a:lnTo>
                  <a:lnTo>
                    <a:pt x="184" y="156"/>
                  </a:lnTo>
                  <a:lnTo>
                    <a:pt x="192" y="156"/>
                  </a:lnTo>
                  <a:lnTo>
                    <a:pt x="200" y="152"/>
                  </a:lnTo>
                  <a:lnTo>
                    <a:pt x="204" y="152"/>
                  </a:lnTo>
                  <a:lnTo>
                    <a:pt x="212" y="152"/>
                  </a:lnTo>
                  <a:lnTo>
                    <a:pt x="220" y="152"/>
                  </a:lnTo>
                  <a:lnTo>
                    <a:pt x="228" y="152"/>
                  </a:lnTo>
                  <a:lnTo>
                    <a:pt x="232" y="152"/>
                  </a:lnTo>
                  <a:lnTo>
                    <a:pt x="240" y="152"/>
                  </a:lnTo>
                  <a:lnTo>
                    <a:pt x="248" y="152"/>
                  </a:lnTo>
                  <a:lnTo>
                    <a:pt x="252" y="152"/>
                  </a:lnTo>
                  <a:lnTo>
                    <a:pt x="260" y="152"/>
                  </a:lnTo>
                  <a:lnTo>
                    <a:pt x="268" y="152"/>
                  </a:lnTo>
                  <a:lnTo>
                    <a:pt x="272" y="152"/>
                  </a:lnTo>
                  <a:lnTo>
                    <a:pt x="280" y="152"/>
                  </a:lnTo>
                  <a:lnTo>
                    <a:pt x="288" y="152"/>
                  </a:lnTo>
                  <a:lnTo>
                    <a:pt x="296" y="152"/>
                  </a:lnTo>
                  <a:lnTo>
                    <a:pt x="300" y="152"/>
                  </a:lnTo>
                  <a:lnTo>
                    <a:pt x="308" y="152"/>
                  </a:lnTo>
                  <a:lnTo>
                    <a:pt x="316" y="152"/>
                  </a:lnTo>
                  <a:lnTo>
                    <a:pt x="320" y="152"/>
                  </a:lnTo>
                  <a:lnTo>
                    <a:pt x="328" y="152"/>
                  </a:lnTo>
                  <a:lnTo>
                    <a:pt x="336" y="152"/>
                  </a:lnTo>
                  <a:lnTo>
                    <a:pt x="344" y="152"/>
                  </a:lnTo>
                  <a:lnTo>
                    <a:pt x="348" y="152"/>
                  </a:lnTo>
                  <a:lnTo>
                    <a:pt x="356" y="152"/>
                  </a:lnTo>
                  <a:lnTo>
                    <a:pt x="364" y="152"/>
                  </a:lnTo>
                  <a:lnTo>
                    <a:pt x="368" y="152"/>
                  </a:lnTo>
                  <a:lnTo>
                    <a:pt x="377" y="152"/>
                  </a:lnTo>
                  <a:lnTo>
                    <a:pt x="385" y="152"/>
                  </a:lnTo>
                  <a:lnTo>
                    <a:pt x="389" y="152"/>
                  </a:lnTo>
                  <a:lnTo>
                    <a:pt x="397" y="152"/>
                  </a:lnTo>
                  <a:lnTo>
                    <a:pt x="405" y="152"/>
                  </a:lnTo>
                  <a:lnTo>
                    <a:pt x="413" y="152"/>
                  </a:lnTo>
                  <a:lnTo>
                    <a:pt x="417" y="152"/>
                  </a:lnTo>
                  <a:lnTo>
                    <a:pt x="425" y="152"/>
                  </a:lnTo>
                  <a:lnTo>
                    <a:pt x="433" y="152"/>
                  </a:lnTo>
                  <a:lnTo>
                    <a:pt x="437" y="152"/>
                  </a:lnTo>
                  <a:lnTo>
                    <a:pt x="445" y="152"/>
                  </a:lnTo>
                  <a:lnTo>
                    <a:pt x="453" y="148"/>
                  </a:lnTo>
                  <a:lnTo>
                    <a:pt x="461" y="148"/>
                  </a:lnTo>
                  <a:lnTo>
                    <a:pt x="465" y="148"/>
                  </a:lnTo>
                  <a:lnTo>
                    <a:pt x="473" y="152"/>
                  </a:lnTo>
                  <a:lnTo>
                    <a:pt x="481" y="152"/>
                  </a:lnTo>
                  <a:lnTo>
                    <a:pt x="485" y="152"/>
                  </a:lnTo>
                  <a:lnTo>
                    <a:pt x="493" y="152"/>
                  </a:lnTo>
                  <a:lnTo>
                    <a:pt x="501" y="152"/>
                  </a:lnTo>
                  <a:lnTo>
                    <a:pt x="509" y="152"/>
                  </a:lnTo>
                  <a:lnTo>
                    <a:pt x="513" y="152"/>
                  </a:lnTo>
                  <a:lnTo>
                    <a:pt x="521" y="152"/>
                  </a:lnTo>
                  <a:lnTo>
                    <a:pt x="529" y="152"/>
                  </a:lnTo>
                  <a:lnTo>
                    <a:pt x="533" y="156"/>
                  </a:lnTo>
                  <a:lnTo>
                    <a:pt x="541" y="156"/>
                  </a:lnTo>
                  <a:lnTo>
                    <a:pt x="549" y="156"/>
                  </a:lnTo>
                  <a:lnTo>
                    <a:pt x="553" y="156"/>
                  </a:lnTo>
                  <a:lnTo>
                    <a:pt x="561" y="160"/>
                  </a:lnTo>
                  <a:lnTo>
                    <a:pt x="569" y="160"/>
                  </a:lnTo>
                  <a:lnTo>
                    <a:pt x="577" y="160"/>
                  </a:lnTo>
                  <a:lnTo>
                    <a:pt x="581" y="160"/>
                  </a:lnTo>
                  <a:lnTo>
                    <a:pt x="589" y="164"/>
                  </a:lnTo>
                  <a:lnTo>
                    <a:pt x="597" y="164"/>
                  </a:lnTo>
                  <a:lnTo>
                    <a:pt x="601" y="164"/>
                  </a:lnTo>
                  <a:lnTo>
                    <a:pt x="609" y="164"/>
                  </a:lnTo>
                  <a:lnTo>
                    <a:pt x="617" y="168"/>
                  </a:lnTo>
                  <a:lnTo>
                    <a:pt x="625" y="168"/>
                  </a:lnTo>
                  <a:lnTo>
                    <a:pt x="629" y="168"/>
                  </a:lnTo>
                  <a:lnTo>
                    <a:pt x="637" y="168"/>
                  </a:lnTo>
                  <a:lnTo>
                    <a:pt x="645" y="200"/>
                  </a:lnTo>
                  <a:lnTo>
                    <a:pt x="649" y="232"/>
                  </a:lnTo>
                  <a:lnTo>
                    <a:pt x="657" y="104"/>
                  </a:lnTo>
                  <a:lnTo>
                    <a:pt x="665" y="0"/>
                  </a:lnTo>
                  <a:lnTo>
                    <a:pt x="669" y="72"/>
                  </a:lnTo>
                  <a:lnTo>
                    <a:pt x="677" y="148"/>
                  </a:lnTo>
                  <a:lnTo>
                    <a:pt x="685" y="160"/>
                  </a:lnTo>
                  <a:lnTo>
                    <a:pt x="693" y="160"/>
                  </a:lnTo>
                  <a:lnTo>
                    <a:pt x="697" y="160"/>
                  </a:lnTo>
                  <a:lnTo>
                    <a:pt x="705" y="164"/>
                  </a:lnTo>
                  <a:lnTo>
                    <a:pt x="713" y="164"/>
                  </a:lnTo>
                  <a:lnTo>
                    <a:pt x="717" y="164"/>
                  </a:lnTo>
                  <a:lnTo>
                    <a:pt x="725" y="164"/>
                  </a:lnTo>
                  <a:lnTo>
                    <a:pt x="733" y="164"/>
                  </a:lnTo>
                  <a:lnTo>
                    <a:pt x="741" y="164"/>
                  </a:lnTo>
                  <a:lnTo>
                    <a:pt x="745" y="164"/>
                  </a:lnTo>
                  <a:lnTo>
                    <a:pt x="753" y="164"/>
                  </a:lnTo>
                  <a:lnTo>
                    <a:pt x="761" y="164"/>
                  </a:lnTo>
                  <a:lnTo>
                    <a:pt x="765" y="160"/>
                  </a:lnTo>
                  <a:lnTo>
                    <a:pt x="773" y="160"/>
                  </a:lnTo>
                  <a:lnTo>
                    <a:pt x="781" y="160"/>
                  </a:lnTo>
                  <a:lnTo>
                    <a:pt x="785" y="160"/>
                  </a:lnTo>
                  <a:lnTo>
                    <a:pt x="793" y="160"/>
                  </a:lnTo>
                  <a:lnTo>
                    <a:pt x="801" y="156"/>
                  </a:lnTo>
                  <a:lnTo>
                    <a:pt x="809" y="156"/>
                  </a:lnTo>
                  <a:lnTo>
                    <a:pt x="813" y="156"/>
                  </a:lnTo>
                  <a:lnTo>
                    <a:pt x="821" y="156"/>
                  </a:lnTo>
                  <a:lnTo>
                    <a:pt x="829" y="156"/>
                  </a:lnTo>
                  <a:lnTo>
                    <a:pt x="833" y="152"/>
                  </a:lnTo>
                  <a:lnTo>
                    <a:pt x="841" y="152"/>
                  </a:lnTo>
                  <a:lnTo>
                    <a:pt x="849" y="152"/>
                  </a:lnTo>
                  <a:lnTo>
                    <a:pt x="857" y="152"/>
                  </a:lnTo>
                  <a:lnTo>
                    <a:pt x="861" y="152"/>
                  </a:lnTo>
                  <a:lnTo>
                    <a:pt x="869" y="152"/>
                  </a:lnTo>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55" name="Freeform 83"/>
            <p:cNvSpPr>
              <a:spLocks/>
            </p:cNvSpPr>
            <p:nvPr/>
          </p:nvSpPr>
          <p:spPr bwMode="auto">
            <a:xfrm>
              <a:off x="533401" y="2717800"/>
              <a:ext cx="1379538" cy="368300"/>
            </a:xfrm>
            <a:custGeom>
              <a:avLst/>
              <a:gdLst>
                <a:gd name="T0" fmla="*/ 16 w 869"/>
                <a:gd name="T1" fmla="*/ 84 h 232"/>
                <a:gd name="T2" fmla="*/ 36 w 869"/>
                <a:gd name="T3" fmla="*/ 108 h 232"/>
                <a:gd name="T4" fmla="*/ 56 w 869"/>
                <a:gd name="T5" fmla="*/ 124 h 232"/>
                <a:gd name="T6" fmla="*/ 76 w 869"/>
                <a:gd name="T7" fmla="*/ 140 h 232"/>
                <a:gd name="T8" fmla="*/ 96 w 869"/>
                <a:gd name="T9" fmla="*/ 156 h 232"/>
                <a:gd name="T10" fmla="*/ 116 w 869"/>
                <a:gd name="T11" fmla="*/ 176 h 232"/>
                <a:gd name="T12" fmla="*/ 136 w 869"/>
                <a:gd name="T13" fmla="*/ 192 h 232"/>
                <a:gd name="T14" fmla="*/ 156 w 869"/>
                <a:gd name="T15" fmla="*/ 200 h 232"/>
                <a:gd name="T16" fmla="*/ 180 w 869"/>
                <a:gd name="T17" fmla="*/ 204 h 232"/>
                <a:gd name="T18" fmla="*/ 200 w 869"/>
                <a:gd name="T19" fmla="*/ 208 h 232"/>
                <a:gd name="T20" fmla="*/ 220 w 869"/>
                <a:gd name="T21" fmla="*/ 208 h 232"/>
                <a:gd name="T22" fmla="*/ 240 w 869"/>
                <a:gd name="T23" fmla="*/ 208 h 232"/>
                <a:gd name="T24" fmla="*/ 260 w 869"/>
                <a:gd name="T25" fmla="*/ 208 h 232"/>
                <a:gd name="T26" fmla="*/ 280 w 869"/>
                <a:gd name="T27" fmla="*/ 208 h 232"/>
                <a:gd name="T28" fmla="*/ 300 w 869"/>
                <a:gd name="T29" fmla="*/ 208 h 232"/>
                <a:gd name="T30" fmla="*/ 320 w 869"/>
                <a:gd name="T31" fmla="*/ 208 h 232"/>
                <a:gd name="T32" fmla="*/ 344 w 869"/>
                <a:gd name="T33" fmla="*/ 208 h 232"/>
                <a:gd name="T34" fmla="*/ 364 w 869"/>
                <a:gd name="T35" fmla="*/ 208 h 232"/>
                <a:gd name="T36" fmla="*/ 385 w 869"/>
                <a:gd name="T37" fmla="*/ 208 h 232"/>
                <a:gd name="T38" fmla="*/ 405 w 869"/>
                <a:gd name="T39" fmla="*/ 208 h 232"/>
                <a:gd name="T40" fmla="*/ 425 w 869"/>
                <a:gd name="T41" fmla="*/ 208 h 232"/>
                <a:gd name="T42" fmla="*/ 445 w 869"/>
                <a:gd name="T43" fmla="*/ 200 h 232"/>
                <a:gd name="T44" fmla="*/ 465 w 869"/>
                <a:gd name="T45" fmla="*/ 200 h 232"/>
                <a:gd name="T46" fmla="*/ 485 w 869"/>
                <a:gd name="T47" fmla="*/ 204 h 232"/>
                <a:gd name="T48" fmla="*/ 509 w 869"/>
                <a:gd name="T49" fmla="*/ 212 h 232"/>
                <a:gd name="T50" fmla="*/ 529 w 869"/>
                <a:gd name="T51" fmla="*/ 216 h 232"/>
                <a:gd name="T52" fmla="*/ 549 w 869"/>
                <a:gd name="T53" fmla="*/ 224 h 232"/>
                <a:gd name="T54" fmla="*/ 569 w 869"/>
                <a:gd name="T55" fmla="*/ 228 h 232"/>
                <a:gd name="T56" fmla="*/ 589 w 869"/>
                <a:gd name="T57" fmla="*/ 232 h 232"/>
                <a:gd name="T58" fmla="*/ 609 w 869"/>
                <a:gd name="T59" fmla="*/ 232 h 232"/>
                <a:gd name="T60" fmla="*/ 629 w 869"/>
                <a:gd name="T61" fmla="*/ 220 h 232"/>
                <a:gd name="T62" fmla="*/ 649 w 869"/>
                <a:gd name="T63" fmla="*/ 56 h 232"/>
                <a:gd name="T64" fmla="*/ 669 w 869"/>
                <a:gd name="T65" fmla="*/ 232 h 232"/>
                <a:gd name="T66" fmla="*/ 693 w 869"/>
                <a:gd name="T67" fmla="*/ 228 h 232"/>
                <a:gd name="T68" fmla="*/ 713 w 869"/>
                <a:gd name="T69" fmla="*/ 232 h 232"/>
                <a:gd name="T70" fmla="*/ 733 w 869"/>
                <a:gd name="T71" fmla="*/ 232 h 232"/>
                <a:gd name="T72" fmla="*/ 753 w 869"/>
                <a:gd name="T73" fmla="*/ 224 h 232"/>
                <a:gd name="T74" fmla="*/ 773 w 869"/>
                <a:gd name="T75" fmla="*/ 220 h 232"/>
                <a:gd name="T76" fmla="*/ 793 w 869"/>
                <a:gd name="T77" fmla="*/ 212 h 232"/>
                <a:gd name="T78" fmla="*/ 813 w 869"/>
                <a:gd name="T79" fmla="*/ 208 h 232"/>
                <a:gd name="T80" fmla="*/ 833 w 869"/>
                <a:gd name="T81" fmla="*/ 204 h 232"/>
                <a:gd name="T82" fmla="*/ 857 w 869"/>
                <a:gd name="T83" fmla="*/ 20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232">
                  <a:moveTo>
                    <a:pt x="0" y="44"/>
                  </a:moveTo>
                  <a:lnTo>
                    <a:pt x="8" y="72"/>
                  </a:lnTo>
                  <a:lnTo>
                    <a:pt x="16" y="84"/>
                  </a:lnTo>
                  <a:lnTo>
                    <a:pt x="20" y="96"/>
                  </a:lnTo>
                  <a:lnTo>
                    <a:pt x="28" y="104"/>
                  </a:lnTo>
                  <a:lnTo>
                    <a:pt x="36" y="108"/>
                  </a:lnTo>
                  <a:lnTo>
                    <a:pt x="40" y="116"/>
                  </a:lnTo>
                  <a:lnTo>
                    <a:pt x="48" y="120"/>
                  </a:lnTo>
                  <a:lnTo>
                    <a:pt x="56" y="124"/>
                  </a:lnTo>
                  <a:lnTo>
                    <a:pt x="64" y="128"/>
                  </a:lnTo>
                  <a:lnTo>
                    <a:pt x="68" y="132"/>
                  </a:lnTo>
                  <a:lnTo>
                    <a:pt x="76" y="140"/>
                  </a:lnTo>
                  <a:lnTo>
                    <a:pt x="84" y="144"/>
                  </a:lnTo>
                  <a:lnTo>
                    <a:pt x="88" y="152"/>
                  </a:lnTo>
                  <a:lnTo>
                    <a:pt x="96" y="156"/>
                  </a:lnTo>
                  <a:lnTo>
                    <a:pt x="104" y="164"/>
                  </a:lnTo>
                  <a:lnTo>
                    <a:pt x="112" y="172"/>
                  </a:lnTo>
                  <a:lnTo>
                    <a:pt x="116" y="176"/>
                  </a:lnTo>
                  <a:lnTo>
                    <a:pt x="124" y="184"/>
                  </a:lnTo>
                  <a:lnTo>
                    <a:pt x="132" y="188"/>
                  </a:lnTo>
                  <a:lnTo>
                    <a:pt x="136" y="192"/>
                  </a:lnTo>
                  <a:lnTo>
                    <a:pt x="144" y="196"/>
                  </a:lnTo>
                  <a:lnTo>
                    <a:pt x="152" y="200"/>
                  </a:lnTo>
                  <a:lnTo>
                    <a:pt x="156" y="200"/>
                  </a:lnTo>
                  <a:lnTo>
                    <a:pt x="164" y="204"/>
                  </a:lnTo>
                  <a:lnTo>
                    <a:pt x="172" y="204"/>
                  </a:lnTo>
                  <a:lnTo>
                    <a:pt x="180" y="204"/>
                  </a:lnTo>
                  <a:lnTo>
                    <a:pt x="184" y="208"/>
                  </a:lnTo>
                  <a:lnTo>
                    <a:pt x="192" y="208"/>
                  </a:lnTo>
                  <a:lnTo>
                    <a:pt x="200" y="208"/>
                  </a:lnTo>
                  <a:lnTo>
                    <a:pt x="204" y="208"/>
                  </a:lnTo>
                  <a:lnTo>
                    <a:pt x="212" y="208"/>
                  </a:lnTo>
                  <a:lnTo>
                    <a:pt x="220" y="208"/>
                  </a:lnTo>
                  <a:lnTo>
                    <a:pt x="228" y="208"/>
                  </a:lnTo>
                  <a:lnTo>
                    <a:pt x="232" y="208"/>
                  </a:lnTo>
                  <a:lnTo>
                    <a:pt x="240" y="208"/>
                  </a:lnTo>
                  <a:lnTo>
                    <a:pt x="248" y="208"/>
                  </a:lnTo>
                  <a:lnTo>
                    <a:pt x="252" y="208"/>
                  </a:lnTo>
                  <a:lnTo>
                    <a:pt x="260" y="208"/>
                  </a:lnTo>
                  <a:lnTo>
                    <a:pt x="268" y="208"/>
                  </a:lnTo>
                  <a:lnTo>
                    <a:pt x="272" y="208"/>
                  </a:lnTo>
                  <a:lnTo>
                    <a:pt x="280" y="208"/>
                  </a:lnTo>
                  <a:lnTo>
                    <a:pt x="288" y="208"/>
                  </a:lnTo>
                  <a:lnTo>
                    <a:pt x="296" y="208"/>
                  </a:lnTo>
                  <a:lnTo>
                    <a:pt x="300" y="208"/>
                  </a:lnTo>
                  <a:lnTo>
                    <a:pt x="308" y="208"/>
                  </a:lnTo>
                  <a:lnTo>
                    <a:pt x="316" y="208"/>
                  </a:lnTo>
                  <a:lnTo>
                    <a:pt x="320" y="208"/>
                  </a:lnTo>
                  <a:lnTo>
                    <a:pt x="328" y="208"/>
                  </a:lnTo>
                  <a:lnTo>
                    <a:pt x="336" y="208"/>
                  </a:lnTo>
                  <a:lnTo>
                    <a:pt x="344" y="208"/>
                  </a:lnTo>
                  <a:lnTo>
                    <a:pt x="348" y="208"/>
                  </a:lnTo>
                  <a:lnTo>
                    <a:pt x="356" y="208"/>
                  </a:lnTo>
                  <a:lnTo>
                    <a:pt x="364" y="208"/>
                  </a:lnTo>
                  <a:lnTo>
                    <a:pt x="368" y="208"/>
                  </a:lnTo>
                  <a:lnTo>
                    <a:pt x="377" y="208"/>
                  </a:lnTo>
                  <a:lnTo>
                    <a:pt x="385" y="208"/>
                  </a:lnTo>
                  <a:lnTo>
                    <a:pt x="389" y="208"/>
                  </a:lnTo>
                  <a:lnTo>
                    <a:pt x="397" y="208"/>
                  </a:lnTo>
                  <a:lnTo>
                    <a:pt x="405" y="208"/>
                  </a:lnTo>
                  <a:lnTo>
                    <a:pt x="413" y="208"/>
                  </a:lnTo>
                  <a:lnTo>
                    <a:pt x="417" y="208"/>
                  </a:lnTo>
                  <a:lnTo>
                    <a:pt x="425" y="208"/>
                  </a:lnTo>
                  <a:lnTo>
                    <a:pt x="433" y="208"/>
                  </a:lnTo>
                  <a:lnTo>
                    <a:pt x="437" y="200"/>
                  </a:lnTo>
                  <a:lnTo>
                    <a:pt x="445" y="200"/>
                  </a:lnTo>
                  <a:lnTo>
                    <a:pt x="453" y="200"/>
                  </a:lnTo>
                  <a:lnTo>
                    <a:pt x="461" y="200"/>
                  </a:lnTo>
                  <a:lnTo>
                    <a:pt x="465" y="200"/>
                  </a:lnTo>
                  <a:lnTo>
                    <a:pt x="473" y="204"/>
                  </a:lnTo>
                  <a:lnTo>
                    <a:pt x="481" y="204"/>
                  </a:lnTo>
                  <a:lnTo>
                    <a:pt x="485" y="204"/>
                  </a:lnTo>
                  <a:lnTo>
                    <a:pt x="493" y="208"/>
                  </a:lnTo>
                  <a:lnTo>
                    <a:pt x="501" y="208"/>
                  </a:lnTo>
                  <a:lnTo>
                    <a:pt x="509" y="212"/>
                  </a:lnTo>
                  <a:lnTo>
                    <a:pt x="513" y="212"/>
                  </a:lnTo>
                  <a:lnTo>
                    <a:pt x="521" y="216"/>
                  </a:lnTo>
                  <a:lnTo>
                    <a:pt x="529" y="216"/>
                  </a:lnTo>
                  <a:lnTo>
                    <a:pt x="533" y="220"/>
                  </a:lnTo>
                  <a:lnTo>
                    <a:pt x="541" y="220"/>
                  </a:lnTo>
                  <a:lnTo>
                    <a:pt x="549" y="224"/>
                  </a:lnTo>
                  <a:lnTo>
                    <a:pt x="553" y="224"/>
                  </a:lnTo>
                  <a:lnTo>
                    <a:pt x="561" y="228"/>
                  </a:lnTo>
                  <a:lnTo>
                    <a:pt x="569" y="228"/>
                  </a:lnTo>
                  <a:lnTo>
                    <a:pt x="577" y="232"/>
                  </a:lnTo>
                  <a:lnTo>
                    <a:pt x="581" y="232"/>
                  </a:lnTo>
                  <a:lnTo>
                    <a:pt x="589" y="232"/>
                  </a:lnTo>
                  <a:lnTo>
                    <a:pt x="597" y="232"/>
                  </a:lnTo>
                  <a:lnTo>
                    <a:pt x="601" y="232"/>
                  </a:lnTo>
                  <a:lnTo>
                    <a:pt x="609" y="232"/>
                  </a:lnTo>
                  <a:lnTo>
                    <a:pt x="617" y="228"/>
                  </a:lnTo>
                  <a:lnTo>
                    <a:pt x="625" y="224"/>
                  </a:lnTo>
                  <a:lnTo>
                    <a:pt x="629" y="220"/>
                  </a:lnTo>
                  <a:lnTo>
                    <a:pt x="637" y="228"/>
                  </a:lnTo>
                  <a:lnTo>
                    <a:pt x="645" y="192"/>
                  </a:lnTo>
                  <a:lnTo>
                    <a:pt x="649" y="56"/>
                  </a:lnTo>
                  <a:lnTo>
                    <a:pt x="657" y="0"/>
                  </a:lnTo>
                  <a:lnTo>
                    <a:pt x="665" y="156"/>
                  </a:lnTo>
                  <a:lnTo>
                    <a:pt x="669" y="232"/>
                  </a:lnTo>
                  <a:lnTo>
                    <a:pt x="677" y="228"/>
                  </a:lnTo>
                  <a:lnTo>
                    <a:pt x="685" y="224"/>
                  </a:lnTo>
                  <a:lnTo>
                    <a:pt x="693" y="228"/>
                  </a:lnTo>
                  <a:lnTo>
                    <a:pt x="697" y="232"/>
                  </a:lnTo>
                  <a:lnTo>
                    <a:pt x="705" y="232"/>
                  </a:lnTo>
                  <a:lnTo>
                    <a:pt x="713" y="232"/>
                  </a:lnTo>
                  <a:lnTo>
                    <a:pt x="717" y="232"/>
                  </a:lnTo>
                  <a:lnTo>
                    <a:pt x="725" y="232"/>
                  </a:lnTo>
                  <a:lnTo>
                    <a:pt x="733" y="232"/>
                  </a:lnTo>
                  <a:lnTo>
                    <a:pt x="741" y="228"/>
                  </a:lnTo>
                  <a:lnTo>
                    <a:pt x="745" y="228"/>
                  </a:lnTo>
                  <a:lnTo>
                    <a:pt x="753" y="224"/>
                  </a:lnTo>
                  <a:lnTo>
                    <a:pt x="761" y="224"/>
                  </a:lnTo>
                  <a:lnTo>
                    <a:pt x="765" y="220"/>
                  </a:lnTo>
                  <a:lnTo>
                    <a:pt x="773" y="220"/>
                  </a:lnTo>
                  <a:lnTo>
                    <a:pt x="781" y="216"/>
                  </a:lnTo>
                  <a:lnTo>
                    <a:pt x="785" y="216"/>
                  </a:lnTo>
                  <a:lnTo>
                    <a:pt x="793" y="212"/>
                  </a:lnTo>
                  <a:lnTo>
                    <a:pt x="801" y="212"/>
                  </a:lnTo>
                  <a:lnTo>
                    <a:pt x="809" y="208"/>
                  </a:lnTo>
                  <a:lnTo>
                    <a:pt x="813" y="208"/>
                  </a:lnTo>
                  <a:lnTo>
                    <a:pt x="821" y="204"/>
                  </a:lnTo>
                  <a:lnTo>
                    <a:pt x="829" y="204"/>
                  </a:lnTo>
                  <a:lnTo>
                    <a:pt x="833" y="204"/>
                  </a:lnTo>
                  <a:lnTo>
                    <a:pt x="841" y="200"/>
                  </a:lnTo>
                  <a:lnTo>
                    <a:pt x="849" y="200"/>
                  </a:lnTo>
                  <a:lnTo>
                    <a:pt x="857" y="200"/>
                  </a:lnTo>
                  <a:lnTo>
                    <a:pt x="861" y="200"/>
                  </a:lnTo>
                  <a:lnTo>
                    <a:pt x="869" y="200"/>
                  </a:lnTo>
                </a:path>
              </a:pathLst>
            </a:custGeom>
            <a:noFill/>
            <a:ln w="0">
              <a:solidFill>
                <a:srgbClr val="00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56" name="Freeform 85"/>
            <p:cNvSpPr>
              <a:spLocks/>
            </p:cNvSpPr>
            <p:nvPr/>
          </p:nvSpPr>
          <p:spPr bwMode="auto">
            <a:xfrm>
              <a:off x="533401" y="1835150"/>
              <a:ext cx="1379538" cy="1333500"/>
            </a:xfrm>
            <a:custGeom>
              <a:avLst/>
              <a:gdLst>
                <a:gd name="T0" fmla="*/ 16 w 869"/>
                <a:gd name="T1" fmla="*/ 364 h 840"/>
                <a:gd name="T2" fmla="*/ 36 w 869"/>
                <a:gd name="T3" fmla="*/ 472 h 840"/>
                <a:gd name="T4" fmla="*/ 56 w 869"/>
                <a:gd name="T5" fmla="*/ 524 h 840"/>
                <a:gd name="T6" fmla="*/ 76 w 869"/>
                <a:gd name="T7" fmla="*/ 568 h 840"/>
                <a:gd name="T8" fmla="*/ 96 w 869"/>
                <a:gd name="T9" fmla="*/ 612 h 840"/>
                <a:gd name="T10" fmla="*/ 116 w 869"/>
                <a:gd name="T11" fmla="*/ 656 h 840"/>
                <a:gd name="T12" fmla="*/ 136 w 869"/>
                <a:gd name="T13" fmla="*/ 688 h 840"/>
                <a:gd name="T14" fmla="*/ 156 w 869"/>
                <a:gd name="T15" fmla="*/ 712 h 840"/>
                <a:gd name="T16" fmla="*/ 180 w 869"/>
                <a:gd name="T17" fmla="*/ 724 h 840"/>
                <a:gd name="T18" fmla="*/ 200 w 869"/>
                <a:gd name="T19" fmla="*/ 732 h 840"/>
                <a:gd name="T20" fmla="*/ 220 w 869"/>
                <a:gd name="T21" fmla="*/ 736 h 840"/>
                <a:gd name="T22" fmla="*/ 240 w 869"/>
                <a:gd name="T23" fmla="*/ 740 h 840"/>
                <a:gd name="T24" fmla="*/ 260 w 869"/>
                <a:gd name="T25" fmla="*/ 740 h 840"/>
                <a:gd name="T26" fmla="*/ 280 w 869"/>
                <a:gd name="T27" fmla="*/ 740 h 840"/>
                <a:gd name="T28" fmla="*/ 300 w 869"/>
                <a:gd name="T29" fmla="*/ 744 h 840"/>
                <a:gd name="T30" fmla="*/ 320 w 869"/>
                <a:gd name="T31" fmla="*/ 744 h 840"/>
                <a:gd name="T32" fmla="*/ 344 w 869"/>
                <a:gd name="T33" fmla="*/ 744 h 840"/>
                <a:gd name="T34" fmla="*/ 364 w 869"/>
                <a:gd name="T35" fmla="*/ 744 h 840"/>
                <a:gd name="T36" fmla="*/ 385 w 869"/>
                <a:gd name="T37" fmla="*/ 748 h 840"/>
                <a:gd name="T38" fmla="*/ 405 w 869"/>
                <a:gd name="T39" fmla="*/ 748 h 840"/>
                <a:gd name="T40" fmla="*/ 425 w 869"/>
                <a:gd name="T41" fmla="*/ 748 h 840"/>
                <a:gd name="T42" fmla="*/ 445 w 869"/>
                <a:gd name="T43" fmla="*/ 728 h 840"/>
                <a:gd name="T44" fmla="*/ 465 w 869"/>
                <a:gd name="T45" fmla="*/ 732 h 840"/>
                <a:gd name="T46" fmla="*/ 485 w 869"/>
                <a:gd name="T47" fmla="*/ 748 h 840"/>
                <a:gd name="T48" fmla="*/ 509 w 869"/>
                <a:gd name="T49" fmla="*/ 764 h 840"/>
                <a:gd name="T50" fmla="*/ 529 w 869"/>
                <a:gd name="T51" fmla="*/ 788 h 840"/>
                <a:gd name="T52" fmla="*/ 549 w 869"/>
                <a:gd name="T53" fmla="*/ 812 h 840"/>
                <a:gd name="T54" fmla="*/ 569 w 869"/>
                <a:gd name="T55" fmla="*/ 828 h 840"/>
                <a:gd name="T56" fmla="*/ 589 w 869"/>
                <a:gd name="T57" fmla="*/ 840 h 840"/>
                <a:gd name="T58" fmla="*/ 609 w 869"/>
                <a:gd name="T59" fmla="*/ 836 h 840"/>
                <a:gd name="T60" fmla="*/ 629 w 869"/>
                <a:gd name="T61" fmla="*/ 796 h 840"/>
                <a:gd name="T62" fmla="*/ 649 w 869"/>
                <a:gd name="T63" fmla="*/ 476 h 840"/>
                <a:gd name="T64" fmla="*/ 669 w 869"/>
                <a:gd name="T65" fmla="*/ 732 h 840"/>
                <a:gd name="T66" fmla="*/ 693 w 869"/>
                <a:gd name="T67" fmla="*/ 816 h 840"/>
                <a:gd name="T68" fmla="*/ 713 w 869"/>
                <a:gd name="T69" fmla="*/ 840 h 840"/>
                <a:gd name="T70" fmla="*/ 733 w 869"/>
                <a:gd name="T71" fmla="*/ 836 h 840"/>
                <a:gd name="T72" fmla="*/ 753 w 869"/>
                <a:gd name="T73" fmla="*/ 824 h 840"/>
                <a:gd name="T74" fmla="*/ 773 w 869"/>
                <a:gd name="T75" fmla="*/ 804 h 840"/>
                <a:gd name="T76" fmla="*/ 793 w 869"/>
                <a:gd name="T77" fmla="*/ 780 h 840"/>
                <a:gd name="T78" fmla="*/ 813 w 869"/>
                <a:gd name="T79" fmla="*/ 760 h 840"/>
                <a:gd name="T80" fmla="*/ 833 w 869"/>
                <a:gd name="T81" fmla="*/ 740 h 840"/>
                <a:gd name="T82" fmla="*/ 857 w 869"/>
                <a:gd name="T83" fmla="*/ 732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840">
                  <a:moveTo>
                    <a:pt x="0" y="172"/>
                  </a:moveTo>
                  <a:lnTo>
                    <a:pt x="8" y="292"/>
                  </a:lnTo>
                  <a:lnTo>
                    <a:pt x="16" y="364"/>
                  </a:lnTo>
                  <a:lnTo>
                    <a:pt x="20" y="412"/>
                  </a:lnTo>
                  <a:lnTo>
                    <a:pt x="28" y="444"/>
                  </a:lnTo>
                  <a:lnTo>
                    <a:pt x="36" y="472"/>
                  </a:lnTo>
                  <a:lnTo>
                    <a:pt x="40" y="492"/>
                  </a:lnTo>
                  <a:lnTo>
                    <a:pt x="48" y="508"/>
                  </a:lnTo>
                  <a:lnTo>
                    <a:pt x="56" y="524"/>
                  </a:lnTo>
                  <a:lnTo>
                    <a:pt x="64" y="540"/>
                  </a:lnTo>
                  <a:lnTo>
                    <a:pt x="68" y="556"/>
                  </a:lnTo>
                  <a:lnTo>
                    <a:pt x="76" y="568"/>
                  </a:lnTo>
                  <a:lnTo>
                    <a:pt x="84" y="584"/>
                  </a:lnTo>
                  <a:lnTo>
                    <a:pt x="88" y="600"/>
                  </a:lnTo>
                  <a:lnTo>
                    <a:pt x="96" y="612"/>
                  </a:lnTo>
                  <a:lnTo>
                    <a:pt x="104" y="628"/>
                  </a:lnTo>
                  <a:lnTo>
                    <a:pt x="112" y="640"/>
                  </a:lnTo>
                  <a:lnTo>
                    <a:pt x="116" y="656"/>
                  </a:lnTo>
                  <a:lnTo>
                    <a:pt x="124" y="668"/>
                  </a:lnTo>
                  <a:lnTo>
                    <a:pt x="132" y="676"/>
                  </a:lnTo>
                  <a:lnTo>
                    <a:pt x="136" y="688"/>
                  </a:lnTo>
                  <a:lnTo>
                    <a:pt x="144" y="696"/>
                  </a:lnTo>
                  <a:lnTo>
                    <a:pt x="152" y="704"/>
                  </a:lnTo>
                  <a:lnTo>
                    <a:pt x="156" y="712"/>
                  </a:lnTo>
                  <a:lnTo>
                    <a:pt x="164" y="716"/>
                  </a:lnTo>
                  <a:lnTo>
                    <a:pt x="172" y="720"/>
                  </a:lnTo>
                  <a:lnTo>
                    <a:pt x="180" y="724"/>
                  </a:lnTo>
                  <a:lnTo>
                    <a:pt x="184" y="728"/>
                  </a:lnTo>
                  <a:lnTo>
                    <a:pt x="192" y="728"/>
                  </a:lnTo>
                  <a:lnTo>
                    <a:pt x="200" y="732"/>
                  </a:lnTo>
                  <a:lnTo>
                    <a:pt x="204" y="732"/>
                  </a:lnTo>
                  <a:lnTo>
                    <a:pt x="212" y="736"/>
                  </a:lnTo>
                  <a:lnTo>
                    <a:pt x="220" y="736"/>
                  </a:lnTo>
                  <a:lnTo>
                    <a:pt x="228" y="736"/>
                  </a:lnTo>
                  <a:lnTo>
                    <a:pt x="232" y="736"/>
                  </a:lnTo>
                  <a:lnTo>
                    <a:pt x="240" y="740"/>
                  </a:lnTo>
                  <a:lnTo>
                    <a:pt x="248" y="740"/>
                  </a:lnTo>
                  <a:lnTo>
                    <a:pt x="252" y="740"/>
                  </a:lnTo>
                  <a:lnTo>
                    <a:pt x="260" y="740"/>
                  </a:lnTo>
                  <a:lnTo>
                    <a:pt x="268" y="740"/>
                  </a:lnTo>
                  <a:lnTo>
                    <a:pt x="272" y="740"/>
                  </a:lnTo>
                  <a:lnTo>
                    <a:pt x="280" y="740"/>
                  </a:lnTo>
                  <a:lnTo>
                    <a:pt x="288" y="744"/>
                  </a:lnTo>
                  <a:lnTo>
                    <a:pt x="296" y="744"/>
                  </a:lnTo>
                  <a:lnTo>
                    <a:pt x="300" y="744"/>
                  </a:lnTo>
                  <a:lnTo>
                    <a:pt x="308" y="744"/>
                  </a:lnTo>
                  <a:lnTo>
                    <a:pt x="316" y="744"/>
                  </a:lnTo>
                  <a:lnTo>
                    <a:pt x="320" y="744"/>
                  </a:lnTo>
                  <a:lnTo>
                    <a:pt x="328" y="744"/>
                  </a:lnTo>
                  <a:lnTo>
                    <a:pt x="336" y="744"/>
                  </a:lnTo>
                  <a:lnTo>
                    <a:pt x="344" y="744"/>
                  </a:lnTo>
                  <a:lnTo>
                    <a:pt x="348" y="744"/>
                  </a:lnTo>
                  <a:lnTo>
                    <a:pt x="356" y="744"/>
                  </a:lnTo>
                  <a:lnTo>
                    <a:pt x="364" y="744"/>
                  </a:lnTo>
                  <a:lnTo>
                    <a:pt x="368" y="748"/>
                  </a:lnTo>
                  <a:lnTo>
                    <a:pt x="377" y="748"/>
                  </a:lnTo>
                  <a:lnTo>
                    <a:pt x="385" y="748"/>
                  </a:lnTo>
                  <a:lnTo>
                    <a:pt x="389" y="748"/>
                  </a:lnTo>
                  <a:lnTo>
                    <a:pt x="397" y="748"/>
                  </a:lnTo>
                  <a:lnTo>
                    <a:pt x="405" y="748"/>
                  </a:lnTo>
                  <a:lnTo>
                    <a:pt x="413" y="748"/>
                  </a:lnTo>
                  <a:lnTo>
                    <a:pt x="417" y="748"/>
                  </a:lnTo>
                  <a:lnTo>
                    <a:pt x="425" y="748"/>
                  </a:lnTo>
                  <a:lnTo>
                    <a:pt x="433" y="748"/>
                  </a:lnTo>
                  <a:lnTo>
                    <a:pt x="437" y="728"/>
                  </a:lnTo>
                  <a:lnTo>
                    <a:pt x="445" y="728"/>
                  </a:lnTo>
                  <a:lnTo>
                    <a:pt x="453" y="728"/>
                  </a:lnTo>
                  <a:lnTo>
                    <a:pt x="461" y="732"/>
                  </a:lnTo>
                  <a:lnTo>
                    <a:pt x="465" y="732"/>
                  </a:lnTo>
                  <a:lnTo>
                    <a:pt x="473" y="736"/>
                  </a:lnTo>
                  <a:lnTo>
                    <a:pt x="481" y="740"/>
                  </a:lnTo>
                  <a:lnTo>
                    <a:pt x="485" y="748"/>
                  </a:lnTo>
                  <a:lnTo>
                    <a:pt x="493" y="752"/>
                  </a:lnTo>
                  <a:lnTo>
                    <a:pt x="501" y="760"/>
                  </a:lnTo>
                  <a:lnTo>
                    <a:pt x="509" y="764"/>
                  </a:lnTo>
                  <a:lnTo>
                    <a:pt x="513" y="772"/>
                  </a:lnTo>
                  <a:lnTo>
                    <a:pt x="521" y="780"/>
                  </a:lnTo>
                  <a:lnTo>
                    <a:pt x="529" y="788"/>
                  </a:lnTo>
                  <a:lnTo>
                    <a:pt x="533" y="796"/>
                  </a:lnTo>
                  <a:lnTo>
                    <a:pt x="541" y="804"/>
                  </a:lnTo>
                  <a:lnTo>
                    <a:pt x="549" y="812"/>
                  </a:lnTo>
                  <a:lnTo>
                    <a:pt x="553" y="816"/>
                  </a:lnTo>
                  <a:lnTo>
                    <a:pt x="561" y="824"/>
                  </a:lnTo>
                  <a:lnTo>
                    <a:pt x="569" y="828"/>
                  </a:lnTo>
                  <a:lnTo>
                    <a:pt x="577" y="836"/>
                  </a:lnTo>
                  <a:lnTo>
                    <a:pt x="581" y="836"/>
                  </a:lnTo>
                  <a:lnTo>
                    <a:pt x="589" y="840"/>
                  </a:lnTo>
                  <a:lnTo>
                    <a:pt x="597" y="840"/>
                  </a:lnTo>
                  <a:lnTo>
                    <a:pt x="601" y="840"/>
                  </a:lnTo>
                  <a:lnTo>
                    <a:pt x="609" y="836"/>
                  </a:lnTo>
                  <a:lnTo>
                    <a:pt x="617" y="828"/>
                  </a:lnTo>
                  <a:lnTo>
                    <a:pt x="625" y="816"/>
                  </a:lnTo>
                  <a:lnTo>
                    <a:pt x="629" y="796"/>
                  </a:lnTo>
                  <a:lnTo>
                    <a:pt x="637" y="780"/>
                  </a:lnTo>
                  <a:lnTo>
                    <a:pt x="645" y="732"/>
                  </a:lnTo>
                  <a:lnTo>
                    <a:pt x="649" y="476"/>
                  </a:lnTo>
                  <a:lnTo>
                    <a:pt x="657" y="0"/>
                  </a:lnTo>
                  <a:lnTo>
                    <a:pt x="665" y="476"/>
                  </a:lnTo>
                  <a:lnTo>
                    <a:pt x="669" y="732"/>
                  </a:lnTo>
                  <a:lnTo>
                    <a:pt x="677" y="780"/>
                  </a:lnTo>
                  <a:lnTo>
                    <a:pt x="685" y="796"/>
                  </a:lnTo>
                  <a:lnTo>
                    <a:pt x="693" y="816"/>
                  </a:lnTo>
                  <a:lnTo>
                    <a:pt x="697" y="828"/>
                  </a:lnTo>
                  <a:lnTo>
                    <a:pt x="705" y="836"/>
                  </a:lnTo>
                  <a:lnTo>
                    <a:pt x="713" y="840"/>
                  </a:lnTo>
                  <a:lnTo>
                    <a:pt x="717" y="840"/>
                  </a:lnTo>
                  <a:lnTo>
                    <a:pt x="725" y="840"/>
                  </a:lnTo>
                  <a:lnTo>
                    <a:pt x="733" y="836"/>
                  </a:lnTo>
                  <a:lnTo>
                    <a:pt x="741" y="836"/>
                  </a:lnTo>
                  <a:lnTo>
                    <a:pt x="745" y="828"/>
                  </a:lnTo>
                  <a:lnTo>
                    <a:pt x="753" y="824"/>
                  </a:lnTo>
                  <a:lnTo>
                    <a:pt x="761" y="816"/>
                  </a:lnTo>
                  <a:lnTo>
                    <a:pt x="765" y="812"/>
                  </a:lnTo>
                  <a:lnTo>
                    <a:pt x="773" y="804"/>
                  </a:lnTo>
                  <a:lnTo>
                    <a:pt x="781" y="796"/>
                  </a:lnTo>
                  <a:lnTo>
                    <a:pt x="785" y="788"/>
                  </a:lnTo>
                  <a:lnTo>
                    <a:pt x="793" y="780"/>
                  </a:lnTo>
                  <a:lnTo>
                    <a:pt x="801" y="772"/>
                  </a:lnTo>
                  <a:lnTo>
                    <a:pt x="809" y="764"/>
                  </a:lnTo>
                  <a:lnTo>
                    <a:pt x="813" y="760"/>
                  </a:lnTo>
                  <a:lnTo>
                    <a:pt x="821" y="752"/>
                  </a:lnTo>
                  <a:lnTo>
                    <a:pt x="829" y="748"/>
                  </a:lnTo>
                  <a:lnTo>
                    <a:pt x="833" y="740"/>
                  </a:lnTo>
                  <a:lnTo>
                    <a:pt x="841" y="736"/>
                  </a:lnTo>
                  <a:lnTo>
                    <a:pt x="849" y="732"/>
                  </a:lnTo>
                  <a:lnTo>
                    <a:pt x="857" y="732"/>
                  </a:lnTo>
                  <a:lnTo>
                    <a:pt x="861" y="728"/>
                  </a:lnTo>
                  <a:lnTo>
                    <a:pt x="869" y="728"/>
                  </a:lnTo>
                </a:path>
              </a:pathLst>
            </a:custGeom>
            <a:noFill/>
            <a:ln w="0">
              <a:solidFill>
                <a:srgbClr val="BF00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57" name="Freeform 87"/>
            <p:cNvSpPr>
              <a:spLocks/>
            </p:cNvSpPr>
            <p:nvPr/>
          </p:nvSpPr>
          <p:spPr bwMode="auto">
            <a:xfrm>
              <a:off x="533401" y="2736850"/>
              <a:ext cx="1379538" cy="488950"/>
            </a:xfrm>
            <a:custGeom>
              <a:avLst/>
              <a:gdLst>
                <a:gd name="T0" fmla="*/ 16 w 869"/>
                <a:gd name="T1" fmla="*/ 144 h 308"/>
                <a:gd name="T2" fmla="*/ 36 w 869"/>
                <a:gd name="T3" fmla="*/ 156 h 308"/>
                <a:gd name="T4" fmla="*/ 56 w 869"/>
                <a:gd name="T5" fmla="*/ 160 h 308"/>
                <a:gd name="T6" fmla="*/ 76 w 869"/>
                <a:gd name="T7" fmla="*/ 168 h 308"/>
                <a:gd name="T8" fmla="*/ 96 w 869"/>
                <a:gd name="T9" fmla="*/ 176 h 308"/>
                <a:gd name="T10" fmla="*/ 116 w 869"/>
                <a:gd name="T11" fmla="*/ 184 h 308"/>
                <a:gd name="T12" fmla="*/ 136 w 869"/>
                <a:gd name="T13" fmla="*/ 188 h 308"/>
                <a:gd name="T14" fmla="*/ 156 w 869"/>
                <a:gd name="T15" fmla="*/ 192 h 308"/>
                <a:gd name="T16" fmla="*/ 180 w 869"/>
                <a:gd name="T17" fmla="*/ 196 h 308"/>
                <a:gd name="T18" fmla="*/ 200 w 869"/>
                <a:gd name="T19" fmla="*/ 196 h 308"/>
                <a:gd name="T20" fmla="*/ 220 w 869"/>
                <a:gd name="T21" fmla="*/ 196 h 308"/>
                <a:gd name="T22" fmla="*/ 240 w 869"/>
                <a:gd name="T23" fmla="*/ 196 h 308"/>
                <a:gd name="T24" fmla="*/ 260 w 869"/>
                <a:gd name="T25" fmla="*/ 196 h 308"/>
                <a:gd name="T26" fmla="*/ 280 w 869"/>
                <a:gd name="T27" fmla="*/ 196 h 308"/>
                <a:gd name="T28" fmla="*/ 300 w 869"/>
                <a:gd name="T29" fmla="*/ 196 h 308"/>
                <a:gd name="T30" fmla="*/ 320 w 869"/>
                <a:gd name="T31" fmla="*/ 196 h 308"/>
                <a:gd name="T32" fmla="*/ 344 w 869"/>
                <a:gd name="T33" fmla="*/ 196 h 308"/>
                <a:gd name="T34" fmla="*/ 364 w 869"/>
                <a:gd name="T35" fmla="*/ 196 h 308"/>
                <a:gd name="T36" fmla="*/ 385 w 869"/>
                <a:gd name="T37" fmla="*/ 196 h 308"/>
                <a:gd name="T38" fmla="*/ 405 w 869"/>
                <a:gd name="T39" fmla="*/ 196 h 308"/>
                <a:gd name="T40" fmla="*/ 425 w 869"/>
                <a:gd name="T41" fmla="*/ 196 h 308"/>
                <a:gd name="T42" fmla="*/ 445 w 869"/>
                <a:gd name="T43" fmla="*/ 192 h 308"/>
                <a:gd name="T44" fmla="*/ 465 w 869"/>
                <a:gd name="T45" fmla="*/ 192 h 308"/>
                <a:gd name="T46" fmla="*/ 485 w 869"/>
                <a:gd name="T47" fmla="*/ 192 h 308"/>
                <a:gd name="T48" fmla="*/ 509 w 869"/>
                <a:gd name="T49" fmla="*/ 196 h 308"/>
                <a:gd name="T50" fmla="*/ 529 w 869"/>
                <a:gd name="T51" fmla="*/ 196 h 308"/>
                <a:gd name="T52" fmla="*/ 549 w 869"/>
                <a:gd name="T53" fmla="*/ 200 h 308"/>
                <a:gd name="T54" fmla="*/ 569 w 869"/>
                <a:gd name="T55" fmla="*/ 204 h 308"/>
                <a:gd name="T56" fmla="*/ 589 w 869"/>
                <a:gd name="T57" fmla="*/ 208 h 308"/>
                <a:gd name="T58" fmla="*/ 609 w 869"/>
                <a:gd name="T59" fmla="*/ 212 h 308"/>
                <a:gd name="T60" fmla="*/ 629 w 869"/>
                <a:gd name="T61" fmla="*/ 212 h 308"/>
                <a:gd name="T62" fmla="*/ 649 w 869"/>
                <a:gd name="T63" fmla="*/ 308 h 308"/>
                <a:gd name="T64" fmla="*/ 669 w 869"/>
                <a:gd name="T65" fmla="*/ 116 h 308"/>
                <a:gd name="T66" fmla="*/ 693 w 869"/>
                <a:gd name="T67" fmla="*/ 200 h 308"/>
                <a:gd name="T68" fmla="*/ 713 w 869"/>
                <a:gd name="T69" fmla="*/ 208 h 308"/>
                <a:gd name="T70" fmla="*/ 733 w 869"/>
                <a:gd name="T71" fmla="*/ 208 h 308"/>
                <a:gd name="T72" fmla="*/ 753 w 869"/>
                <a:gd name="T73" fmla="*/ 208 h 308"/>
                <a:gd name="T74" fmla="*/ 773 w 869"/>
                <a:gd name="T75" fmla="*/ 208 h 308"/>
                <a:gd name="T76" fmla="*/ 793 w 869"/>
                <a:gd name="T77" fmla="*/ 204 h 308"/>
                <a:gd name="T78" fmla="*/ 813 w 869"/>
                <a:gd name="T79" fmla="*/ 200 h 308"/>
                <a:gd name="T80" fmla="*/ 833 w 869"/>
                <a:gd name="T81" fmla="*/ 196 h 308"/>
                <a:gd name="T82" fmla="*/ 857 w 869"/>
                <a:gd name="T83" fmla="*/ 19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308">
                  <a:moveTo>
                    <a:pt x="0" y="128"/>
                  </a:moveTo>
                  <a:lnTo>
                    <a:pt x="8" y="136"/>
                  </a:lnTo>
                  <a:lnTo>
                    <a:pt x="16" y="144"/>
                  </a:lnTo>
                  <a:lnTo>
                    <a:pt x="20" y="148"/>
                  </a:lnTo>
                  <a:lnTo>
                    <a:pt x="28" y="152"/>
                  </a:lnTo>
                  <a:lnTo>
                    <a:pt x="36" y="156"/>
                  </a:lnTo>
                  <a:lnTo>
                    <a:pt x="40" y="156"/>
                  </a:lnTo>
                  <a:lnTo>
                    <a:pt x="48" y="160"/>
                  </a:lnTo>
                  <a:lnTo>
                    <a:pt x="56" y="160"/>
                  </a:lnTo>
                  <a:lnTo>
                    <a:pt x="64" y="164"/>
                  </a:lnTo>
                  <a:lnTo>
                    <a:pt x="68" y="164"/>
                  </a:lnTo>
                  <a:lnTo>
                    <a:pt x="76" y="168"/>
                  </a:lnTo>
                  <a:lnTo>
                    <a:pt x="84" y="172"/>
                  </a:lnTo>
                  <a:lnTo>
                    <a:pt x="88" y="172"/>
                  </a:lnTo>
                  <a:lnTo>
                    <a:pt x="96" y="176"/>
                  </a:lnTo>
                  <a:lnTo>
                    <a:pt x="104" y="180"/>
                  </a:lnTo>
                  <a:lnTo>
                    <a:pt x="112" y="180"/>
                  </a:lnTo>
                  <a:lnTo>
                    <a:pt x="116" y="184"/>
                  </a:lnTo>
                  <a:lnTo>
                    <a:pt x="124" y="184"/>
                  </a:lnTo>
                  <a:lnTo>
                    <a:pt x="132" y="188"/>
                  </a:lnTo>
                  <a:lnTo>
                    <a:pt x="136" y="188"/>
                  </a:lnTo>
                  <a:lnTo>
                    <a:pt x="144" y="192"/>
                  </a:lnTo>
                  <a:lnTo>
                    <a:pt x="152" y="192"/>
                  </a:lnTo>
                  <a:lnTo>
                    <a:pt x="156" y="192"/>
                  </a:lnTo>
                  <a:lnTo>
                    <a:pt x="164" y="196"/>
                  </a:lnTo>
                  <a:lnTo>
                    <a:pt x="172" y="196"/>
                  </a:lnTo>
                  <a:lnTo>
                    <a:pt x="180" y="196"/>
                  </a:lnTo>
                  <a:lnTo>
                    <a:pt x="184" y="196"/>
                  </a:lnTo>
                  <a:lnTo>
                    <a:pt x="192" y="196"/>
                  </a:lnTo>
                  <a:lnTo>
                    <a:pt x="200" y="196"/>
                  </a:lnTo>
                  <a:lnTo>
                    <a:pt x="204" y="196"/>
                  </a:lnTo>
                  <a:lnTo>
                    <a:pt x="212" y="196"/>
                  </a:lnTo>
                  <a:lnTo>
                    <a:pt x="220" y="196"/>
                  </a:lnTo>
                  <a:lnTo>
                    <a:pt x="228" y="196"/>
                  </a:lnTo>
                  <a:lnTo>
                    <a:pt x="232" y="196"/>
                  </a:lnTo>
                  <a:lnTo>
                    <a:pt x="240" y="196"/>
                  </a:lnTo>
                  <a:lnTo>
                    <a:pt x="248" y="196"/>
                  </a:lnTo>
                  <a:lnTo>
                    <a:pt x="252" y="196"/>
                  </a:lnTo>
                  <a:lnTo>
                    <a:pt x="260" y="196"/>
                  </a:lnTo>
                  <a:lnTo>
                    <a:pt x="268" y="196"/>
                  </a:lnTo>
                  <a:lnTo>
                    <a:pt x="272" y="196"/>
                  </a:lnTo>
                  <a:lnTo>
                    <a:pt x="280" y="196"/>
                  </a:lnTo>
                  <a:lnTo>
                    <a:pt x="288" y="196"/>
                  </a:lnTo>
                  <a:lnTo>
                    <a:pt x="296" y="196"/>
                  </a:lnTo>
                  <a:lnTo>
                    <a:pt x="300" y="196"/>
                  </a:lnTo>
                  <a:lnTo>
                    <a:pt x="308" y="196"/>
                  </a:lnTo>
                  <a:lnTo>
                    <a:pt x="316" y="196"/>
                  </a:lnTo>
                  <a:lnTo>
                    <a:pt x="320" y="196"/>
                  </a:lnTo>
                  <a:lnTo>
                    <a:pt x="328" y="196"/>
                  </a:lnTo>
                  <a:lnTo>
                    <a:pt x="336" y="196"/>
                  </a:lnTo>
                  <a:lnTo>
                    <a:pt x="344" y="196"/>
                  </a:lnTo>
                  <a:lnTo>
                    <a:pt x="348" y="196"/>
                  </a:lnTo>
                  <a:lnTo>
                    <a:pt x="356" y="196"/>
                  </a:lnTo>
                  <a:lnTo>
                    <a:pt x="364" y="196"/>
                  </a:lnTo>
                  <a:lnTo>
                    <a:pt x="368" y="196"/>
                  </a:lnTo>
                  <a:lnTo>
                    <a:pt x="377" y="196"/>
                  </a:lnTo>
                  <a:lnTo>
                    <a:pt x="385" y="196"/>
                  </a:lnTo>
                  <a:lnTo>
                    <a:pt x="389" y="196"/>
                  </a:lnTo>
                  <a:lnTo>
                    <a:pt x="397" y="196"/>
                  </a:lnTo>
                  <a:lnTo>
                    <a:pt x="405" y="196"/>
                  </a:lnTo>
                  <a:lnTo>
                    <a:pt x="413" y="196"/>
                  </a:lnTo>
                  <a:lnTo>
                    <a:pt x="417" y="196"/>
                  </a:lnTo>
                  <a:lnTo>
                    <a:pt x="425" y="196"/>
                  </a:lnTo>
                  <a:lnTo>
                    <a:pt x="433" y="196"/>
                  </a:lnTo>
                  <a:lnTo>
                    <a:pt x="437" y="192"/>
                  </a:lnTo>
                  <a:lnTo>
                    <a:pt x="445" y="192"/>
                  </a:lnTo>
                  <a:lnTo>
                    <a:pt x="453" y="192"/>
                  </a:lnTo>
                  <a:lnTo>
                    <a:pt x="461" y="192"/>
                  </a:lnTo>
                  <a:lnTo>
                    <a:pt x="465" y="192"/>
                  </a:lnTo>
                  <a:lnTo>
                    <a:pt x="473" y="192"/>
                  </a:lnTo>
                  <a:lnTo>
                    <a:pt x="481" y="192"/>
                  </a:lnTo>
                  <a:lnTo>
                    <a:pt x="485" y="192"/>
                  </a:lnTo>
                  <a:lnTo>
                    <a:pt x="493" y="192"/>
                  </a:lnTo>
                  <a:lnTo>
                    <a:pt x="501" y="196"/>
                  </a:lnTo>
                  <a:lnTo>
                    <a:pt x="509" y="196"/>
                  </a:lnTo>
                  <a:lnTo>
                    <a:pt x="513" y="196"/>
                  </a:lnTo>
                  <a:lnTo>
                    <a:pt x="521" y="196"/>
                  </a:lnTo>
                  <a:lnTo>
                    <a:pt x="529" y="196"/>
                  </a:lnTo>
                  <a:lnTo>
                    <a:pt x="533" y="200"/>
                  </a:lnTo>
                  <a:lnTo>
                    <a:pt x="541" y="200"/>
                  </a:lnTo>
                  <a:lnTo>
                    <a:pt x="549" y="200"/>
                  </a:lnTo>
                  <a:lnTo>
                    <a:pt x="553" y="200"/>
                  </a:lnTo>
                  <a:lnTo>
                    <a:pt x="561" y="204"/>
                  </a:lnTo>
                  <a:lnTo>
                    <a:pt x="569" y="204"/>
                  </a:lnTo>
                  <a:lnTo>
                    <a:pt x="577" y="204"/>
                  </a:lnTo>
                  <a:lnTo>
                    <a:pt x="581" y="204"/>
                  </a:lnTo>
                  <a:lnTo>
                    <a:pt x="589" y="208"/>
                  </a:lnTo>
                  <a:lnTo>
                    <a:pt x="597" y="208"/>
                  </a:lnTo>
                  <a:lnTo>
                    <a:pt x="601" y="208"/>
                  </a:lnTo>
                  <a:lnTo>
                    <a:pt x="609" y="212"/>
                  </a:lnTo>
                  <a:lnTo>
                    <a:pt x="617" y="212"/>
                  </a:lnTo>
                  <a:lnTo>
                    <a:pt x="625" y="212"/>
                  </a:lnTo>
                  <a:lnTo>
                    <a:pt x="629" y="212"/>
                  </a:lnTo>
                  <a:lnTo>
                    <a:pt x="637" y="220"/>
                  </a:lnTo>
                  <a:lnTo>
                    <a:pt x="645" y="280"/>
                  </a:lnTo>
                  <a:lnTo>
                    <a:pt x="649" y="308"/>
                  </a:lnTo>
                  <a:lnTo>
                    <a:pt x="657" y="104"/>
                  </a:lnTo>
                  <a:lnTo>
                    <a:pt x="665" y="0"/>
                  </a:lnTo>
                  <a:lnTo>
                    <a:pt x="669" y="116"/>
                  </a:lnTo>
                  <a:lnTo>
                    <a:pt x="677" y="192"/>
                  </a:lnTo>
                  <a:lnTo>
                    <a:pt x="685" y="200"/>
                  </a:lnTo>
                  <a:lnTo>
                    <a:pt x="693" y="200"/>
                  </a:lnTo>
                  <a:lnTo>
                    <a:pt x="697" y="204"/>
                  </a:lnTo>
                  <a:lnTo>
                    <a:pt x="705" y="204"/>
                  </a:lnTo>
                  <a:lnTo>
                    <a:pt x="713" y="208"/>
                  </a:lnTo>
                  <a:lnTo>
                    <a:pt x="717" y="208"/>
                  </a:lnTo>
                  <a:lnTo>
                    <a:pt x="725" y="208"/>
                  </a:lnTo>
                  <a:lnTo>
                    <a:pt x="733" y="208"/>
                  </a:lnTo>
                  <a:lnTo>
                    <a:pt x="741" y="208"/>
                  </a:lnTo>
                  <a:lnTo>
                    <a:pt x="745" y="208"/>
                  </a:lnTo>
                  <a:lnTo>
                    <a:pt x="753" y="208"/>
                  </a:lnTo>
                  <a:lnTo>
                    <a:pt x="761" y="208"/>
                  </a:lnTo>
                  <a:lnTo>
                    <a:pt x="765" y="208"/>
                  </a:lnTo>
                  <a:lnTo>
                    <a:pt x="773" y="208"/>
                  </a:lnTo>
                  <a:lnTo>
                    <a:pt x="781" y="204"/>
                  </a:lnTo>
                  <a:lnTo>
                    <a:pt x="785" y="204"/>
                  </a:lnTo>
                  <a:lnTo>
                    <a:pt x="793" y="204"/>
                  </a:lnTo>
                  <a:lnTo>
                    <a:pt x="801" y="204"/>
                  </a:lnTo>
                  <a:lnTo>
                    <a:pt x="809" y="200"/>
                  </a:lnTo>
                  <a:lnTo>
                    <a:pt x="813" y="200"/>
                  </a:lnTo>
                  <a:lnTo>
                    <a:pt x="821" y="200"/>
                  </a:lnTo>
                  <a:lnTo>
                    <a:pt x="829" y="200"/>
                  </a:lnTo>
                  <a:lnTo>
                    <a:pt x="833" y="196"/>
                  </a:lnTo>
                  <a:lnTo>
                    <a:pt x="841" y="196"/>
                  </a:lnTo>
                  <a:lnTo>
                    <a:pt x="849" y="196"/>
                  </a:lnTo>
                  <a:lnTo>
                    <a:pt x="857" y="196"/>
                  </a:lnTo>
                  <a:lnTo>
                    <a:pt x="861" y="196"/>
                  </a:lnTo>
                  <a:lnTo>
                    <a:pt x="869" y="196"/>
                  </a:lnTo>
                </a:path>
              </a:pathLst>
            </a:custGeom>
            <a:noFill/>
            <a:ln w="0">
              <a:solidFill>
                <a:srgbClr val="BFB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58" name="Freeform 89"/>
            <p:cNvSpPr>
              <a:spLocks/>
            </p:cNvSpPr>
            <p:nvPr/>
          </p:nvSpPr>
          <p:spPr bwMode="auto">
            <a:xfrm>
              <a:off x="533401" y="2806700"/>
              <a:ext cx="1379538" cy="368300"/>
            </a:xfrm>
            <a:custGeom>
              <a:avLst/>
              <a:gdLst>
                <a:gd name="T0" fmla="*/ 16 w 869"/>
                <a:gd name="T1" fmla="*/ 104 h 232"/>
                <a:gd name="T2" fmla="*/ 36 w 869"/>
                <a:gd name="T3" fmla="*/ 120 h 232"/>
                <a:gd name="T4" fmla="*/ 56 w 869"/>
                <a:gd name="T5" fmla="*/ 136 h 232"/>
                <a:gd name="T6" fmla="*/ 76 w 869"/>
                <a:gd name="T7" fmla="*/ 148 h 232"/>
                <a:gd name="T8" fmla="*/ 96 w 869"/>
                <a:gd name="T9" fmla="*/ 152 h 232"/>
                <a:gd name="T10" fmla="*/ 116 w 869"/>
                <a:gd name="T11" fmla="*/ 156 h 232"/>
                <a:gd name="T12" fmla="*/ 136 w 869"/>
                <a:gd name="T13" fmla="*/ 156 h 232"/>
                <a:gd name="T14" fmla="*/ 156 w 869"/>
                <a:gd name="T15" fmla="*/ 156 h 232"/>
                <a:gd name="T16" fmla="*/ 180 w 869"/>
                <a:gd name="T17" fmla="*/ 156 h 232"/>
                <a:gd name="T18" fmla="*/ 200 w 869"/>
                <a:gd name="T19" fmla="*/ 152 h 232"/>
                <a:gd name="T20" fmla="*/ 220 w 869"/>
                <a:gd name="T21" fmla="*/ 152 h 232"/>
                <a:gd name="T22" fmla="*/ 240 w 869"/>
                <a:gd name="T23" fmla="*/ 152 h 232"/>
                <a:gd name="T24" fmla="*/ 260 w 869"/>
                <a:gd name="T25" fmla="*/ 152 h 232"/>
                <a:gd name="T26" fmla="*/ 280 w 869"/>
                <a:gd name="T27" fmla="*/ 152 h 232"/>
                <a:gd name="T28" fmla="*/ 300 w 869"/>
                <a:gd name="T29" fmla="*/ 152 h 232"/>
                <a:gd name="T30" fmla="*/ 320 w 869"/>
                <a:gd name="T31" fmla="*/ 152 h 232"/>
                <a:gd name="T32" fmla="*/ 344 w 869"/>
                <a:gd name="T33" fmla="*/ 152 h 232"/>
                <a:gd name="T34" fmla="*/ 364 w 869"/>
                <a:gd name="T35" fmla="*/ 152 h 232"/>
                <a:gd name="T36" fmla="*/ 385 w 869"/>
                <a:gd name="T37" fmla="*/ 152 h 232"/>
                <a:gd name="T38" fmla="*/ 405 w 869"/>
                <a:gd name="T39" fmla="*/ 152 h 232"/>
                <a:gd name="T40" fmla="*/ 425 w 869"/>
                <a:gd name="T41" fmla="*/ 152 h 232"/>
                <a:gd name="T42" fmla="*/ 445 w 869"/>
                <a:gd name="T43" fmla="*/ 152 h 232"/>
                <a:gd name="T44" fmla="*/ 465 w 869"/>
                <a:gd name="T45" fmla="*/ 152 h 232"/>
                <a:gd name="T46" fmla="*/ 485 w 869"/>
                <a:gd name="T47" fmla="*/ 156 h 232"/>
                <a:gd name="T48" fmla="*/ 509 w 869"/>
                <a:gd name="T49" fmla="*/ 156 h 232"/>
                <a:gd name="T50" fmla="*/ 529 w 869"/>
                <a:gd name="T51" fmla="*/ 160 h 232"/>
                <a:gd name="T52" fmla="*/ 549 w 869"/>
                <a:gd name="T53" fmla="*/ 160 h 232"/>
                <a:gd name="T54" fmla="*/ 569 w 869"/>
                <a:gd name="T55" fmla="*/ 164 h 232"/>
                <a:gd name="T56" fmla="*/ 589 w 869"/>
                <a:gd name="T57" fmla="*/ 164 h 232"/>
                <a:gd name="T58" fmla="*/ 609 w 869"/>
                <a:gd name="T59" fmla="*/ 164 h 232"/>
                <a:gd name="T60" fmla="*/ 629 w 869"/>
                <a:gd name="T61" fmla="*/ 160 h 232"/>
                <a:gd name="T62" fmla="*/ 649 w 869"/>
                <a:gd name="T63" fmla="*/ 0 h 232"/>
                <a:gd name="T64" fmla="*/ 669 w 869"/>
                <a:gd name="T65" fmla="*/ 200 h 232"/>
                <a:gd name="T66" fmla="*/ 693 w 869"/>
                <a:gd name="T67" fmla="*/ 168 h 232"/>
                <a:gd name="T68" fmla="*/ 713 w 869"/>
                <a:gd name="T69" fmla="*/ 164 h 232"/>
                <a:gd name="T70" fmla="*/ 733 w 869"/>
                <a:gd name="T71" fmla="*/ 160 h 232"/>
                <a:gd name="T72" fmla="*/ 753 w 869"/>
                <a:gd name="T73" fmla="*/ 160 h 232"/>
                <a:gd name="T74" fmla="*/ 773 w 869"/>
                <a:gd name="T75" fmla="*/ 156 h 232"/>
                <a:gd name="T76" fmla="*/ 793 w 869"/>
                <a:gd name="T77" fmla="*/ 152 h 232"/>
                <a:gd name="T78" fmla="*/ 813 w 869"/>
                <a:gd name="T79" fmla="*/ 152 h 232"/>
                <a:gd name="T80" fmla="*/ 833 w 869"/>
                <a:gd name="T81" fmla="*/ 152 h 232"/>
                <a:gd name="T82" fmla="*/ 857 w 869"/>
                <a:gd name="T83" fmla="*/ 14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232">
                  <a:moveTo>
                    <a:pt x="0" y="92"/>
                  </a:moveTo>
                  <a:lnTo>
                    <a:pt x="8" y="100"/>
                  </a:lnTo>
                  <a:lnTo>
                    <a:pt x="16" y="104"/>
                  </a:lnTo>
                  <a:lnTo>
                    <a:pt x="20" y="112"/>
                  </a:lnTo>
                  <a:lnTo>
                    <a:pt x="28" y="116"/>
                  </a:lnTo>
                  <a:lnTo>
                    <a:pt x="36" y="120"/>
                  </a:lnTo>
                  <a:lnTo>
                    <a:pt x="40" y="124"/>
                  </a:lnTo>
                  <a:lnTo>
                    <a:pt x="48" y="132"/>
                  </a:lnTo>
                  <a:lnTo>
                    <a:pt x="56" y="136"/>
                  </a:lnTo>
                  <a:lnTo>
                    <a:pt x="64" y="140"/>
                  </a:lnTo>
                  <a:lnTo>
                    <a:pt x="68" y="144"/>
                  </a:lnTo>
                  <a:lnTo>
                    <a:pt x="76" y="148"/>
                  </a:lnTo>
                  <a:lnTo>
                    <a:pt x="84" y="148"/>
                  </a:lnTo>
                  <a:lnTo>
                    <a:pt x="88" y="152"/>
                  </a:lnTo>
                  <a:lnTo>
                    <a:pt x="96" y="152"/>
                  </a:lnTo>
                  <a:lnTo>
                    <a:pt x="104" y="156"/>
                  </a:lnTo>
                  <a:lnTo>
                    <a:pt x="112" y="156"/>
                  </a:lnTo>
                  <a:lnTo>
                    <a:pt x="116" y="156"/>
                  </a:lnTo>
                  <a:lnTo>
                    <a:pt x="124" y="156"/>
                  </a:lnTo>
                  <a:lnTo>
                    <a:pt x="132" y="156"/>
                  </a:lnTo>
                  <a:lnTo>
                    <a:pt x="136" y="156"/>
                  </a:lnTo>
                  <a:lnTo>
                    <a:pt x="144" y="156"/>
                  </a:lnTo>
                  <a:lnTo>
                    <a:pt x="152" y="156"/>
                  </a:lnTo>
                  <a:lnTo>
                    <a:pt x="156" y="156"/>
                  </a:lnTo>
                  <a:lnTo>
                    <a:pt x="164" y="156"/>
                  </a:lnTo>
                  <a:lnTo>
                    <a:pt x="172" y="156"/>
                  </a:lnTo>
                  <a:lnTo>
                    <a:pt x="180" y="156"/>
                  </a:lnTo>
                  <a:lnTo>
                    <a:pt x="184" y="156"/>
                  </a:lnTo>
                  <a:lnTo>
                    <a:pt x="192" y="156"/>
                  </a:lnTo>
                  <a:lnTo>
                    <a:pt x="200" y="152"/>
                  </a:lnTo>
                  <a:lnTo>
                    <a:pt x="204" y="152"/>
                  </a:lnTo>
                  <a:lnTo>
                    <a:pt x="212" y="152"/>
                  </a:lnTo>
                  <a:lnTo>
                    <a:pt x="220" y="152"/>
                  </a:lnTo>
                  <a:lnTo>
                    <a:pt x="228" y="152"/>
                  </a:lnTo>
                  <a:lnTo>
                    <a:pt x="232" y="152"/>
                  </a:lnTo>
                  <a:lnTo>
                    <a:pt x="240" y="152"/>
                  </a:lnTo>
                  <a:lnTo>
                    <a:pt x="248" y="152"/>
                  </a:lnTo>
                  <a:lnTo>
                    <a:pt x="252" y="152"/>
                  </a:lnTo>
                  <a:lnTo>
                    <a:pt x="260" y="152"/>
                  </a:lnTo>
                  <a:lnTo>
                    <a:pt x="268" y="152"/>
                  </a:lnTo>
                  <a:lnTo>
                    <a:pt x="272" y="152"/>
                  </a:lnTo>
                  <a:lnTo>
                    <a:pt x="280" y="152"/>
                  </a:lnTo>
                  <a:lnTo>
                    <a:pt x="288" y="152"/>
                  </a:lnTo>
                  <a:lnTo>
                    <a:pt x="296" y="152"/>
                  </a:lnTo>
                  <a:lnTo>
                    <a:pt x="300" y="152"/>
                  </a:lnTo>
                  <a:lnTo>
                    <a:pt x="308" y="152"/>
                  </a:lnTo>
                  <a:lnTo>
                    <a:pt x="316" y="152"/>
                  </a:lnTo>
                  <a:lnTo>
                    <a:pt x="320" y="152"/>
                  </a:lnTo>
                  <a:lnTo>
                    <a:pt x="328" y="152"/>
                  </a:lnTo>
                  <a:lnTo>
                    <a:pt x="336" y="152"/>
                  </a:lnTo>
                  <a:lnTo>
                    <a:pt x="344" y="152"/>
                  </a:lnTo>
                  <a:lnTo>
                    <a:pt x="348" y="152"/>
                  </a:lnTo>
                  <a:lnTo>
                    <a:pt x="356" y="152"/>
                  </a:lnTo>
                  <a:lnTo>
                    <a:pt x="364" y="152"/>
                  </a:lnTo>
                  <a:lnTo>
                    <a:pt x="368" y="152"/>
                  </a:lnTo>
                  <a:lnTo>
                    <a:pt x="377" y="152"/>
                  </a:lnTo>
                  <a:lnTo>
                    <a:pt x="385" y="152"/>
                  </a:lnTo>
                  <a:lnTo>
                    <a:pt x="389" y="152"/>
                  </a:lnTo>
                  <a:lnTo>
                    <a:pt x="397" y="152"/>
                  </a:lnTo>
                  <a:lnTo>
                    <a:pt x="405" y="152"/>
                  </a:lnTo>
                  <a:lnTo>
                    <a:pt x="413" y="152"/>
                  </a:lnTo>
                  <a:lnTo>
                    <a:pt x="417" y="152"/>
                  </a:lnTo>
                  <a:lnTo>
                    <a:pt x="425" y="152"/>
                  </a:lnTo>
                  <a:lnTo>
                    <a:pt x="433" y="152"/>
                  </a:lnTo>
                  <a:lnTo>
                    <a:pt x="437" y="152"/>
                  </a:lnTo>
                  <a:lnTo>
                    <a:pt x="445" y="152"/>
                  </a:lnTo>
                  <a:lnTo>
                    <a:pt x="453" y="152"/>
                  </a:lnTo>
                  <a:lnTo>
                    <a:pt x="461" y="152"/>
                  </a:lnTo>
                  <a:lnTo>
                    <a:pt x="465" y="152"/>
                  </a:lnTo>
                  <a:lnTo>
                    <a:pt x="473" y="152"/>
                  </a:lnTo>
                  <a:lnTo>
                    <a:pt x="481" y="152"/>
                  </a:lnTo>
                  <a:lnTo>
                    <a:pt x="485" y="156"/>
                  </a:lnTo>
                  <a:lnTo>
                    <a:pt x="493" y="156"/>
                  </a:lnTo>
                  <a:lnTo>
                    <a:pt x="501" y="156"/>
                  </a:lnTo>
                  <a:lnTo>
                    <a:pt x="509" y="156"/>
                  </a:lnTo>
                  <a:lnTo>
                    <a:pt x="513" y="156"/>
                  </a:lnTo>
                  <a:lnTo>
                    <a:pt x="521" y="160"/>
                  </a:lnTo>
                  <a:lnTo>
                    <a:pt x="529" y="160"/>
                  </a:lnTo>
                  <a:lnTo>
                    <a:pt x="533" y="160"/>
                  </a:lnTo>
                  <a:lnTo>
                    <a:pt x="541" y="160"/>
                  </a:lnTo>
                  <a:lnTo>
                    <a:pt x="549" y="160"/>
                  </a:lnTo>
                  <a:lnTo>
                    <a:pt x="553" y="164"/>
                  </a:lnTo>
                  <a:lnTo>
                    <a:pt x="561" y="164"/>
                  </a:lnTo>
                  <a:lnTo>
                    <a:pt x="569" y="164"/>
                  </a:lnTo>
                  <a:lnTo>
                    <a:pt x="577" y="164"/>
                  </a:lnTo>
                  <a:lnTo>
                    <a:pt x="581" y="164"/>
                  </a:lnTo>
                  <a:lnTo>
                    <a:pt x="589" y="164"/>
                  </a:lnTo>
                  <a:lnTo>
                    <a:pt x="597" y="164"/>
                  </a:lnTo>
                  <a:lnTo>
                    <a:pt x="601" y="164"/>
                  </a:lnTo>
                  <a:lnTo>
                    <a:pt x="609" y="164"/>
                  </a:lnTo>
                  <a:lnTo>
                    <a:pt x="617" y="160"/>
                  </a:lnTo>
                  <a:lnTo>
                    <a:pt x="625" y="160"/>
                  </a:lnTo>
                  <a:lnTo>
                    <a:pt x="629" y="160"/>
                  </a:lnTo>
                  <a:lnTo>
                    <a:pt x="637" y="148"/>
                  </a:lnTo>
                  <a:lnTo>
                    <a:pt x="645" y="72"/>
                  </a:lnTo>
                  <a:lnTo>
                    <a:pt x="649" y="0"/>
                  </a:lnTo>
                  <a:lnTo>
                    <a:pt x="657" y="104"/>
                  </a:lnTo>
                  <a:lnTo>
                    <a:pt x="665" y="232"/>
                  </a:lnTo>
                  <a:lnTo>
                    <a:pt x="669" y="200"/>
                  </a:lnTo>
                  <a:lnTo>
                    <a:pt x="677" y="168"/>
                  </a:lnTo>
                  <a:lnTo>
                    <a:pt x="685" y="168"/>
                  </a:lnTo>
                  <a:lnTo>
                    <a:pt x="693" y="168"/>
                  </a:lnTo>
                  <a:lnTo>
                    <a:pt x="697" y="168"/>
                  </a:lnTo>
                  <a:lnTo>
                    <a:pt x="705" y="164"/>
                  </a:lnTo>
                  <a:lnTo>
                    <a:pt x="713" y="164"/>
                  </a:lnTo>
                  <a:lnTo>
                    <a:pt x="717" y="164"/>
                  </a:lnTo>
                  <a:lnTo>
                    <a:pt x="725" y="164"/>
                  </a:lnTo>
                  <a:lnTo>
                    <a:pt x="733" y="160"/>
                  </a:lnTo>
                  <a:lnTo>
                    <a:pt x="741" y="160"/>
                  </a:lnTo>
                  <a:lnTo>
                    <a:pt x="745" y="160"/>
                  </a:lnTo>
                  <a:lnTo>
                    <a:pt x="753" y="160"/>
                  </a:lnTo>
                  <a:lnTo>
                    <a:pt x="761" y="156"/>
                  </a:lnTo>
                  <a:lnTo>
                    <a:pt x="765" y="156"/>
                  </a:lnTo>
                  <a:lnTo>
                    <a:pt x="773" y="156"/>
                  </a:lnTo>
                  <a:lnTo>
                    <a:pt x="781" y="156"/>
                  </a:lnTo>
                  <a:lnTo>
                    <a:pt x="785" y="152"/>
                  </a:lnTo>
                  <a:lnTo>
                    <a:pt x="793" y="152"/>
                  </a:lnTo>
                  <a:lnTo>
                    <a:pt x="801" y="152"/>
                  </a:lnTo>
                  <a:lnTo>
                    <a:pt x="809" y="152"/>
                  </a:lnTo>
                  <a:lnTo>
                    <a:pt x="813" y="152"/>
                  </a:lnTo>
                  <a:lnTo>
                    <a:pt x="821" y="152"/>
                  </a:lnTo>
                  <a:lnTo>
                    <a:pt x="829" y="152"/>
                  </a:lnTo>
                  <a:lnTo>
                    <a:pt x="833" y="152"/>
                  </a:lnTo>
                  <a:lnTo>
                    <a:pt x="841" y="152"/>
                  </a:lnTo>
                  <a:lnTo>
                    <a:pt x="849" y="148"/>
                  </a:lnTo>
                  <a:lnTo>
                    <a:pt x="857" y="148"/>
                  </a:lnTo>
                  <a:lnTo>
                    <a:pt x="861" y="148"/>
                  </a:lnTo>
                  <a:lnTo>
                    <a:pt x="869" y="152"/>
                  </a:lnTo>
                </a:path>
              </a:pathLst>
            </a:custGeom>
            <a:noFill/>
            <a:ln w="0">
              <a:solidFill>
                <a:srgbClr val="3F3F3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59" name="Freeform 91"/>
            <p:cNvSpPr>
              <a:spLocks/>
            </p:cNvSpPr>
            <p:nvPr/>
          </p:nvSpPr>
          <p:spPr bwMode="auto">
            <a:xfrm>
              <a:off x="533401" y="2736850"/>
              <a:ext cx="1379538" cy="488950"/>
            </a:xfrm>
            <a:custGeom>
              <a:avLst/>
              <a:gdLst>
                <a:gd name="T0" fmla="*/ 16 w 869"/>
                <a:gd name="T1" fmla="*/ 144 h 308"/>
                <a:gd name="T2" fmla="*/ 36 w 869"/>
                <a:gd name="T3" fmla="*/ 156 h 308"/>
                <a:gd name="T4" fmla="*/ 56 w 869"/>
                <a:gd name="T5" fmla="*/ 160 h 308"/>
                <a:gd name="T6" fmla="*/ 76 w 869"/>
                <a:gd name="T7" fmla="*/ 168 h 308"/>
                <a:gd name="T8" fmla="*/ 96 w 869"/>
                <a:gd name="T9" fmla="*/ 176 h 308"/>
                <a:gd name="T10" fmla="*/ 116 w 869"/>
                <a:gd name="T11" fmla="*/ 184 h 308"/>
                <a:gd name="T12" fmla="*/ 136 w 869"/>
                <a:gd name="T13" fmla="*/ 188 h 308"/>
                <a:gd name="T14" fmla="*/ 156 w 869"/>
                <a:gd name="T15" fmla="*/ 192 h 308"/>
                <a:gd name="T16" fmla="*/ 180 w 869"/>
                <a:gd name="T17" fmla="*/ 196 h 308"/>
                <a:gd name="T18" fmla="*/ 200 w 869"/>
                <a:gd name="T19" fmla="*/ 196 h 308"/>
                <a:gd name="T20" fmla="*/ 220 w 869"/>
                <a:gd name="T21" fmla="*/ 196 h 308"/>
                <a:gd name="T22" fmla="*/ 240 w 869"/>
                <a:gd name="T23" fmla="*/ 196 h 308"/>
                <a:gd name="T24" fmla="*/ 260 w 869"/>
                <a:gd name="T25" fmla="*/ 196 h 308"/>
                <a:gd name="T26" fmla="*/ 280 w 869"/>
                <a:gd name="T27" fmla="*/ 196 h 308"/>
                <a:gd name="T28" fmla="*/ 300 w 869"/>
                <a:gd name="T29" fmla="*/ 196 h 308"/>
                <a:gd name="T30" fmla="*/ 320 w 869"/>
                <a:gd name="T31" fmla="*/ 196 h 308"/>
                <a:gd name="T32" fmla="*/ 344 w 869"/>
                <a:gd name="T33" fmla="*/ 196 h 308"/>
                <a:gd name="T34" fmla="*/ 364 w 869"/>
                <a:gd name="T35" fmla="*/ 196 h 308"/>
                <a:gd name="T36" fmla="*/ 385 w 869"/>
                <a:gd name="T37" fmla="*/ 196 h 308"/>
                <a:gd name="T38" fmla="*/ 405 w 869"/>
                <a:gd name="T39" fmla="*/ 196 h 308"/>
                <a:gd name="T40" fmla="*/ 425 w 869"/>
                <a:gd name="T41" fmla="*/ 196 h 308"/>
                <a:gd name="T42" fmla="*/ 445 w 869"/>
                <a:gd name="T43" fmla="*/ 196 h 308"/>
                <a:gd name="T44" fmla="*/ 465 w 869"/>
                <a:gd name="T45" fmla="*/ 196 h 308"/>
                <a:gd name="T46" fmla="*/ 485 w 869"/>
                <a:gd name="T47" fmla="*/ 200 h 308"/>
                <a:gd name="T48" fmla="*/ 509 w 869"/>
                <a:gd name="T49" fmla="*/ 200 h 308"/>
                <a:gd name="T50" fmla="*/ 529 w 869"/>
                <a:gd name="T51" fmla="*/ 204 h 308"/>
                <a:gd name="T52" fmla="*/ 549 w 869"/>
                <a:gd name="T53" fmla="*/ 208 h 308"/>
                <a:gd name="T54" fmla="*/ 569 w 869"/>
                <a:gd name="T55" fmla="*/ 208 h 308"/>
                <a:gd name="T56" fmla="*/ 589 w 869"/>
                <a:gd name="T57" fmla="*/ 208 h 308"/>
                <a:gd name="T58" fmla="*/ 609 w 869"/>
                <a:gd name="T59" fmla="*/ 204 h 308"/>
                <a:gd name="T60" fmla="*/ 629 w 869"/>
                <a:gd name="T61" fmla="*/ 200 h 308"/>
                <a:gd name="T62" fmla="*/ 649 w 869"/>
                <a:gd name="T63" fmla="*/ 0 h 308"/>
                <a:gd name="T64" fmla="*/ 669 w 869"/>
                <a:gd name="T65" fmla="*/ 280 h 308"/>
                <a:gd name="T66" fmla="*/ 693 w 869"/>
                <a:gd name="T67" fmla="*/ 212 h 308"/>
                <a:gd name="T68" fmla="*/ 713 w 869"/>
                <a:gd name="T69" fmla="*/ 208 h 308"/>
                <a:gd name="T70" fmla="*/ 733 w 869"/>
                <a:gd name="T71" fmla="*/ 204 h 308"/>
                <a:gd name="T72" fmla="*/ 753 w 869"/>
                <a:gd name="T73" fmla="*/ 204 h 308"/>
                <a:gd name="T74" fmla="*/ 773 w 869"/>
                <a:gd name="T75" fmla="*/ 200 h 308"/>
                <a:gd name="T76" fmla="*/ 793 w 869"/>
                <a:gd name="T77" fmla="*/ 196 h 308"/>
                <a:gd name="T78" fmla="*/ 813 w 869"/>
                <a:gd name="T79" fmla="*/ 196 h 308"/>
                <a:gd name="T80" fmla="*/ 833 w 869"/>
                <a:gd name="T81" fmla="*/ 192 h 308"/>
                <a:gd name="T82" fmla="*/ 857 w 869"/>
                <a:gd name="T83" fmla="*/ 19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308">
                  <a:moveTo>
                    <a:pt x="0" y="128"/>
                  </a:moveTo>
                  <a:lnTo>
                    <a:pt x="8" y="136"/>
                  </a:lnTo>
                  <a:lnTo>
                    <a:pt x="16" y="144"/>
                  </a:lnTo>
                  <a:lnTo>
                    <a:pt x="20" y="148"/>
                  </a:lnTo>
                  <a:lnTo>
                    <a:pt x="28" y="152"/>
                  </a:lnTo>
                  <a:lnTo>
                    <a:pt x="36" y="156"/>
                  </a:lnTo>
                  <a:lnTo>
                    <a:pt x="40" y="156"/>
                  </a:lnTo>
                  <a:lnTo>
                    <a:pt x="48" y="160"/>
                  </a:lnTo>
                  <a:lnTo>
                    <a:pt x="56" y="160"/>
                  </a:lnTo>
                  <a:lnTo>
                    <a:pt x="64" y="164"/>
                  </a:lnTo>
                  <a:lnTo>
                    <a:pt x="68" y="164"/>
                  </a:lnTo>
                  <a:lnTo>
                    <a:pt x="76" y="168"/>
                  </a:lnTo>
                  <a:lnTo>
                    <a:pt x="84" y="172"/>
                  </a:lnTo>
                  <a:lnTo>
                    <a:pt x="88" y="172"/>
                  </a:lnTo>
                  <a:lnTo>
                    <a:pt x="96" y="176"/>
                  </a:lnTo>
                  <a:lnTo>
                    <a:pt x="104" y="180"/>
                  </a:lnTo>
                  <a:lnTo>
                    <a:pt x="112" y="180"/>
                  </a:lnTo>
                  <a:lnTo>
                    <a:pt x="116" y="184"/>
                  </a:lnTo>
                  <a:lnTo>
                    <a:pt x="124" y="184"/>
                  </a:lnTo>
                  <a:lnTo>
                    <a:pt x="132" y="188"/>
                  </a:lnTo>
                  <a:lnTo>
                    <a:pt x="136" y="188"/>
                  </a:lnTo>
                  <a:lnTo>
                    <a:pt x="144" y="192"/>
                  </a:lnTo>
                  <a:lnTo>
                    <a:pt x="152" y="192"/>
                  </a:lnTo>
                  <a:lnTo>
                    <a:pt x="156" y="192"/>
                  </a:lnTo>
                  <a:lnTo>
                    <a:pt x="164" y="196"/>
                  </a:lnTo>
                  <a:lnTo>
                    <a:pt x="172" y="196"/>
                  </a:lnTo>
                  <a:lnTo>
                    <a:pt x="180" y="196"/>
                  </a:lnTo>
                  <a:lnTo>
                    <a:pt x="184" y="196"/>
                  </a:lnTo>
                  <a:lnTo>
                    <a:pt x="192" y="196"/>
                  </a:lnTo>
                  <a:lnTo>
                    <a:pt x="200" y="196"/>
                  </a:lnTo>
                  <a:lnTo>
                    <a:pt x="204" y="196"/>
                  </a:lnTo>
                  <a:lnTo>
                    <a:pt x="212" y="196"/>
                  </a:lnTo>
                  <a:lnTo>
                    <a:pt x="220" y="196"/>
                  </a:lnTo>
                  <a:lnTo>
                    <a:pt x="228" y="196"/>
                  </a:lnTo>
                  <a:lnTo>
                    <a:pt x="232" y="196"/>
                  </a:lnTo>
                  <a:lnTo>
                    <a:pt x="240" y="196"/>
                  </a:lnTo>
                  <a:lnTo>
                    <a:pt x="248" y="196"/>
                  </a:lnTo>
                  <a:lnTo>
                    <a:pt x="252" y="196"/>
                  </a:lnTo>
                  <a:lnTo>
                    <a:pt x="260" y="196"/>
                  </a:lnTo>
                  <a:lnTo>
                    <a:pt x="268" y="196"/>
                  </a:lnTo>
                  <a:lnTo>
                    <a:pt x="272" y="196"/>
                  </a:lnTo>
                  <a:lnTo>
                    <a:pt x="280" y="196"/>
                  </a:lnTo>
                  <a:lnTo>
                    <a:pt x="288" y="196"/>
                  </a:lnTo>
                  <a:lnTo>
                    <a:pt x="296" y="196"/>
                  </a:lnTo>
                  <a:lnTo>
                    <a:pt x="300" y="196"/>
                  </a:lnTo>
                  <a:lnTo>
                    <a:pt x="308" y="196"/>
                  </a:lnTo>
                  <a:lnTo>
                    <a:pt x="316" y="196"/>
                  </a:lnTo>
                  <a:lnTo>
                    <a:pt x="320" y="196"/>
                  </a:lnTo>
                  <a:lnTo>
                    <a:pt x="328" y="196"/>
                  </a:lnTo>
                  <a:lnTo>
                    <a:pt x="336" y="196"/>
                  </a:lnTo>
                  <a:lnTo>
                    <a:pt x="344" y="196"/>
                  </a:lnTo>
                  <a:lnTo>
                    <a:pt x="348" y="196"/>
                  </a:lnTo>
                  <a:lnTo>
                    <a:pt x="356" y="196"/>
                  </a:lnTo>
                  <a:lnTo>
                    <a:pt x="364" y="196"/>
                  </a:lnTo>
                  <a:lnTo>
                    <a:pt x="368" y="196"/>
                  </a:lnTo>
                  <a:lnTo>
                    <a:pt x="377" y="196"/>
                  </a:lnTo>
                  <a:lnTo>
                    <a:pt x="385" y="196"/>
                  </a:lnTo>
                  <a:lnTo>
                    <a:pt x="389" y="196"/>
                  </a:lnTo>
                  <a:lnTo>
                    <a:pt x="397" y="196"/>
                  </a:lnTo>
                  <a:lnTo>
                    <a:pt x="405" y="196"/>
                  </a:lnTo>
                  <a:lnTo>
                    <a:pt x="413" y="196"/>
                  </a:lnTo>
                  <a:lnTo>
                    <a:pt x="417" y="196"/>
                  </a:lnTo>
                  <a:lnTo>
                    <a:pt x="425" y="196"/>
                  </a:lnTo>
                  <a:lnTo>
                    <a:pt x="433" y="196"/>
                  </a:lnTo>
                  <a:lnTo>
                    <a:pt x="437" y="192"/>
                  </a:lnTo>
                  <a:lnTo>
                    <a:pt x="445" y="196"/>
                  </a:lnTo>
                  <a:lnTo>
                    <a:pt x="453" y="196"/>
                  </a:lnTo>
                  <a:lnTo>
                    <a:pt x="461" y="196"/>
                  </a:lnTo>
                  <a:lnTo>
                    <a:pt x="465" y="196"/>
                  </a:lnTo>
                  <a:lnTo>
                    <a:pt x="473" y="196"/>
                  </a:lnTo>
                  <a:lnTo>
                    <a:pt x="481" y="196"/>
                  </a:lnTo>
                  <a:lnTo>
                    <a:pt x="485" y="200"/>
                  </a:lnTo>
                  <a:lnTo>
                    <a:pt x="493" y="200"/>
                  </a:lnTo>
                  <a:lnTo>
                    <a:pt x="501" y="200"/>
                  </a:lnTo>
                  <a:lnTo>
                    <a:pt x="509" y="200"/>
                  </a:lnTo>
                  <a:lnTo>
                    <a:pt x="513" y="204"/>
                  </a:lnTo>
                  <a:lnTo>
                    <a:pt x="521" y="204"/>
                  </a:lnTo>
                  <a:lnTo>
                    <a:pt x="529" y="204"/>
                  </a:lnTo>
                  <a:lnTo>
                    <a:pt x="533" y="204"/>
                  </a:lnTo>
                  <a:lnTo>
                    <a:pt x="541" y="208"/>
                  </a:lnTo>
                  <a:lnTo>
                    <a:pt x="549" y="208"/>
                  </a:lnTo>
                  <a:lnTo>
                    <a:pt x="553" y="208"/>
                  </a:lnTo>
                  <a:lnTo>
                    <a:pt x="561" y="208"/>
                  </a:lnTo>
                  <a:lnTo>
                    <a:pt x="569" y="208"/>
                  </a:lnTo>
                  <a:lnTo>
                    <a:pt x="577" y="208"/>
                  </a:lnTo>
                  <a:lnTo>
                    <a:pt x="581" y="208"/>
                  </a:lnTo>
                  <a:lnTo>
                    <a:pt x="589" y="208"/>
                  </a:lnTo>
                  <a:lnTo>
                    <a:pt x="597" y="208"/>
                  </a:lnTo>
                  <a:lnTo>
                    <a:pt x="601" y="208"/>
                  </a:lnTo>
                  <a:lnTo>
                    <a:pt x="609" y="204"/>
                  </a:lnTo>
                  <a:lnTo>
                    <a:pt x="617" y="204"/>
                  </a:lnTo>
                  <a:lnTo>
                    <a:pt x="625" y="200"/>
                  </a:lnTo>
                  <a:lnTo>
                    <a:pt x="629" y="200"/>
                  </a:lnTo>
                  <a:lnTo>
                    <a:pt x="637" y="192"/>
                  </a:lnTo>
                  <a:lnTo>
                    <a:pt x="645" y="116"/>
                  </a:lnTo>
                  <a:lnTo>
                    <a:pt x="649" y="0"/>
                  </a:lnTo>
                  <a:lnTo>
                    <a:pt x="657" y="104"/>
                  </a:lnTo>
                  <a:lnTo>
                    <a:pt x="665" y="308"/>
                  </a:lnTo>
                  <a:lnTo>
                    <a:pt x="669" y="280"/>
                  </a:lnTo>
                  <a:lnTo>
                    <a:pt x="677" y="220"/>
                  </a:lnTo>
                  <a:lnTo>
                    <a:pt x="685" y="212"/>
                  </a:lnTo>
                  <a:lnTo>
                    <a:pt x="693" y="212"/>
                  </a:lnTo>
                  <a:lnTo>
                    <a:pt x="697" y="212"/>
                  </a:lnTo>
                  <a:lnTo>
                    <a:pt x="705" y="212"/>
                  </a:lnTo>
                  <a:lnTo>
                    <a:pt x="713" y="208"/>
                  </a:lnTo>
                  <a:lnTo>
                    <a:pt x="717" y="208"/>
                  </a:lnTo>
                  <a:lnTo>
                    <a:pt x="725" y="208"/>
                  </a:lnTo>
                  <a:lnTo>
                    <a:pt x="733" y="204"/>
                  </a:lnTo>
                  <a:lnTo>
                    <a:pt x="741" y="204"/>
                  </a:lnTo>
                  <a:lnTo>
                    <a:pt x="745" y="204"/>
                  </a:lnTo>
                  <a:lnTo>
                    <a:pt x="753" y="204"/>
                  </a:lnTo>
                  <a:lnTo>
                    <a:pt x="761" y="200"/>
                  </a:lnTo>
                  <a:lnTo>
                    <a:pt x="765" y="200"/>
                  </a:lnTo>
                  <a:lnTo>
                    <a:pt x="773" y="200"/>
                  </a:lnTo>
                  <a:lnTo>
                    <a:pt x="781" y="200"/>
                  </a:lnTo>
                  <a:lnTo>
                    <a:pt x="785" y="196"/>
                  </a:lnTo>
                  <a:lnTo>
                    <a:pt x="793" y="196"/>
                  </a:lnTo>
                  <a:lnTo>
                    <a:pt x="801" y="196"/>
                  </a:lnTo>
                  <a:lnTo>
                    <a:pt x="809" y="196"/>
                  </a:lnTo>
                  <a:lnTo>
                    <a:pt x="813" y="196"/>
                  </a:lnTo>
                  <a:lnTo>
                    <a:pt x="821" y="192"/>
                  </a:lnTo>
                  <a:lnTo>
                    <a:pt x="829" y="192"/>
                  </a:lnTo>
                  <a:lnTo>
                    <a:pt x="833" y="192"/>
                  </a:lnTo>
                  <a:lnTo>
                    <a:pt x="841" y="192"/>
                  </a:lnTo>
                  <a:lnTo>
                    <a:pt x="849" y="192"/>
                  </a:lnTo>
                  <a:lnTo>
                    <a:pt x="857" y="192"/>
                  </a:lnTo>
                  <a:lnTo>
                    <a:pt x="861" y="192"/>
                  </a:lnTo>
                  <a:lnTo>
                    <a:pt x="869" y="192"/>
                  </a:lnTo>
                </a:path>
              </a:pathLst>
            </a:custGeom>
            <a:noFill/>
            <a:ln w="0">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60" name="Freeform 93"/>
            <p:cNvSpPr>
              <a:spLocks/>
            </p:cNvSpPr>
            <p:nvPr/>
          </p:nvSpPr>
          <p:spPr bwMode="auto">
            <a:xfrm>
              <a:off x="533401" y="1758950"/>
              <a:ext cx="1379538" cy="1428750"/>
            </a:xfrm>
            <a:custGeom>
              <a:avLst/>
              <a:gdLst>
                <a:gd name="T0" fmla="*/ 16 w 869"/>
                <a:gd name="T1" fmla="*/ 356 h 900"/>
                <a:gd name="T2" fmla="*/ 36 w 869"/>
                <a:gd name="T3" fmla="*/ 468 h 900"/>
                <a:gd name="T4" fmla="*/ 56 w 869"/>
                <a:gd name="T5" fmla="*/ 532 h 900"/>
                <a:gd name="T6" fmla="*/ 76 w 869"/>
                <a:gd name="T7" fmla="*/ 584 h 900"/>
                <a:gd name="T8" fmla="*/ 96 w 869"/>
                <a:gd name="T9" fmla="*/ 640 h 900"/>
                <a:gd name="T10" fmla="*/ 116 w 869"/>
                <a:gd name="T11" fmla="*/ 692 h 900"/>
                <a:gd name="T12" fmla="*/ 136 w 869"/>
                <a:gd name="T13" fmla="*/ 736 h 900"/>
                <a:gd name="T14" fmla="*/ 156 w 869"/>
                <a:gd name="T15" fmla="*/ 764 h 900"/>
                <a:gd name="T16" fmla="*/ 180 w 869"/>
                <a:gd name="T17" fmla="*/ 780 h 900"/>
                <a:gd name="T18" fmla="*/ 200 w 869"/>
                <a:gd name="T19" fmla="*/ 788 h 900"/>
                <a:gd name="T20" fmla="*/ 220 w 869"/>
                <a:gd name="T21" fmla="*/ 792 h 900"/>
                <a:gd name="T22" fmla="*/ 240 w 869"/>
                <a:gd name="T23" fmla="*/ 796 h 900"/>
                <a:gd name="T24" fmla="*/ 260 w 869"/>
                <a:gd name="T25" fmla="*/ 796 h 900"/>
                <a:gd name="T26" fmla="*/ 280 w 869"/>
                <a:gd name="T27" fmla="*/ 800 h 900"/>
                <a:gd name="T28" fmla="*/ 300 w 869"/>
                <a:gd name="T29" fmla="*/ 800 h 900"/>
                <a:gd name="T30" fmla="*/ 320 w 869"/>
                <a:gd name="T31" fmla="*/ 800 h 900"/>
                <a:gd name="T32" fmla="*/ 344 w 869"/>
                <a:gd name="T33" fmla="*/ 800 h 900"/>
                <a:gd name="T34" fmla="*/ 364 w 869"/>
                <a:gd name="T35" fmla="*/ 800 h 900"/>
                <a:gd name="T36" fmla="*/ 385 w 869"/>
                <a:gd name="T37" fmla="*/ 800 h 900"/>
                <a:gd name="T38" fmla="*/ 405 w 869"/>
                <a:gd name="T39" fmla="*/ 804 h 900"/>
                <a:gd name="T40" fmla="*/ 425 w 869"/>
                <a:gd name="T41" fmla="*/ 804 h 900"/>
                <a:gd name="T42" fmla="*/ 445 w 869"/>
                <a:gd name="T43" fmla="*/ 772 h 900"/>
                <a:gd name="T44" fmla="*/ 465 w 869"/>
                <a:gd name="T45" fmla="*/ 776 h 900"/>
                <a:gd name="T46" fmla="*/ 485 w 869"/>
                <a:gd name="T47" fmla="*/ 792 h 900"/>
                <a:gd name="T48" fmla="*/ 509 w 869"/>
                <a:gd name="T49" fmla="*/ 812 h 900"/>
                <a:gd name="T50" fmla="*/ 529 w 869"/>
                <a:gd name="T51" fmla="*/ 840 h 900"/>
                <a:gd name="T52" fmla="*/ 549 w 869"/>
                <a:gd name="T53" fmla="*/ 864 h 900"/>
                <a:gd name="T54" fmla="*/ 569 w 869"/>
                <a:gd name="T55" fmla="*/ 884 h 900"/>
                <a:gd name="T56" fmla="*/ 589 w 869"/>
                <a:gd name="T57" fmla="*/ 896 h 900"/>
                <a:gd name="T58" fmla="*/ 609 w 869"/>
                <a:gd name="T59" fmla="*/ 892 h 900"/>
                <a:gd name="T60" fmla="*/ 629 w 869"/>
                <a:gd name="T61" fmla="*/ 852 h 900"/>
                <a:gd name="T62" fmla="*/ 649 w 869"/>
                <a:gd name="T63" fmla="*/ 460 h 900"/>
                <a:gd name="T64" fmla="*/ 669 w 869"/>
                <a:gd name="T65" fmla="*/ 788 h 900"/>
                <a:gd name="T66" fmla="*/ 693 w 869"/>
                <a:gd name="T67" fmla="*/ 872 h 900"/>
                <a:gd name="T68" fmla="*/ 713 w 869"/>
                <a:gd name="T69" fmla="*/ 896 h 900"/>
                <a:gd name="T70" fmla="*/ 733 w 869"/>
                <a:gd name="T71" fmla="*/ 896 h 900"/>
                <a:gd name="T72" fmla="*/ 753 w 869"/>
                <a:gd name="T73" fmla="*/ 880 h 900"/>
                <a:gd name="T74" fmla="*/ 773 w 869"/>
                <a:gd name="T75" fmla="*/ 856 h 900"/>
                <a:gd name="T76" fmla="*/ 793 w 869"/>
                <a:gd name="T77" fmla="*/ 828 h 900"/>
                <a:gd name="T78" fmla="*/ 813 w 869"/>
                <a:gd name="T79" fmla="*/ 804 h 900"/>
                <a:gd name="T80" fmla="*/ 833 w 869"/>
                <a:gd name="T81" fmla="*/ 788 h 900"/>
                <a:gd name="T82" fmla="*/ 857 w 869"/>
                <a:gd name="T83" fmla="*/ 776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900">
                  <a:moveTo>
                    <a:pt x="0" y="152"/>
                  </a:moveTo>
                  <a:lnTo>
                    <a:pt x="8" y="280"/>
                  </a:lnTo>
                  <a:lnTo>
                    <a:pt x="16" y="356"/>
                  </a:lnTo>
                  <a:lnTo>
                    <a:pt x="20" y="404"/>
                  </a:lnTo>
                  <a:lnTo>
                    <a:pt x="28" y="440"/>
                  </a:lnTo>
                  <a:lnTo>
                    <a:pt x="36" y="468"/>
                  </a:lnTo>
                  <a:lnTo>
                    <a:pt x="40" y="492"/>
                  </a:lnTo>
                  <a:lnTo>
                    <a:pt x="48" y="512"/>
                  </a:lnTo>
                  <a:lnTo>
                    <a:pt x="56" y="532"/>
                  </a:lnTo>
                  <a:lnTo>
                    <a:pt x="64" y="548"/>
                  </a:lnTo>
                  <a:lnTo>
                    <a:pt x="68" y="568"/>
                  </a:lnTo>
                  <a:lnTo>
                    <a:pt x="76" y="584"/>
                  </a:lnTo>
                  <a:lnTo>
                    <a:pt x="84" y="600"/>
                  </a:lnTo>
                  <a:lnTo>
                    <a:pt x="88" y="620"/>
                  </a:lnTo>
                  <a:lnTo>
                    <a:pt x="96" y="640"/>
                  </a:lnTo>
                  <a:lnTo>
                    <a:pt x="104" y="656"/>
                  </a:lnTo>
                  <a:lnTo>
                    <a:pt x="112" y="676"/>
                  </a:lnTo>
                  <a:lnTo>
                    <a:pt x="116" y="692"/>
                  </a:lnTo>
                  <a:lnTo>
                    <a:pt x="124" y="708"/>
                  </a:lnTo>
                  <a:lnTo>
                    <a:pt x="132" y="724"/>
                  </a:lnTo>
                  <a:lnTo>
                    <a:pt x="136" y="736"/>
                  </a:lnTo>
                  <a:lnTo>
                    <a:pt x="144" y="748"/>
                  </a:lnTo>
                  <a:lnTo>
                    <a:pt x="152" y="756"/>
                  </a:lnTo>
                  <a:lnTo>
                    <a:pt x="156" y="764"/>
                  </a:lnTo>
                  <a:lnTo>
                    <a:pt x="164" y="772"/>
                  </a:lnTo>
                  <a:lnTo>
                    <a:pt x="172" y="776"/>
                  </a:lnTo>
                  <a:lnTo>
                    <a:pt x="180" y="780"/>
                  </a:lnTo>
                  <a:lnTo>
                    <a:pt x="184" y="784"/>
                  </a:lnTo>
                  <a:lnTo>
                    <a:pt x="192" y="784"/>
                  </a:lnTo>
                  <a:lnTo>
                    <a:pt x="200" y="788"/>
                  </a:lnTo>
                  <a:lnTo>
                    <a:pt x="204" y="792"/>
                  </a:lnTo>
                  <a:lnTo>
                    <a:pt x="212" y="792"/>
                  </a:lnTo>
                  <a:lnTo>
                    <a:pt x="220" y="792"/>
                  </a:lnTo>
                  <a:lnTo>
                    <a:pt x="228" y="792"/>
                  </a:lnTo>
                  <a:lnTo>
                    <a:pt x="232" y="796"/>
                  </a:lnTo>
                  <a:lnTo>
                    <a:pt x="240" y="796"/>
                  </a:lnTo>
                  <a:lnTo>
                    <a:pt x="248" y="796"/>
                  </a:lnTo>
                  <a:lnTo>
                    <a:pt x="252" y="796"/>
                  </a:lnTo>
                  <a:lnTo>
                    <a:pt x="260" y="796"/>
                  </a:lnTo>
                  <a:lnTo>
                    <a:pt x="268" y="796"/>
                  </a:lnTo>
                  <a:lnTo>
                    <a:pt x="272" y="796"/>
                  </a:lnTo>
                  <a:lnTo>
                    <a:pt x="280" y="800"/>
                  </a:lnTo>
                  <a:lnTo>
                    <a:pt x="288" y="800"/>
                  </a:lnTo>
                  <a:lnTo>
                    <a:pt x="296" y="800"/>
                  </a:lnTo>
                  <a:lnTo>
                    <a:pt x="300" y="800"/>
                  </a:lnTo>
                  <a:lnTo>
                    <a:pt x="308" y="800"/>
                  </a:lnTo>
                  <a:lnTo>
                    <a:pt x="316" y="800"/>
                  </a:lnTo>
                  <a:lnTo>
                    <a:pt x="320" y="800"/>
                  </a:lnTo>
                  <a:lnTo>
                    <a:pt x="328" y="800"/>
                  </a:lnTo>
                  <a:lnTo>
                    <a:pt x="336" y="800"/>
                  </a:lnTo>
                  <a:lnTo>
                    <a:pt x="344" y="800"/>
                  </a:lnTo>
                  <a:lnTo>
                    <a:pt x="348" y="800"/>
                  </a:lnTo>
                  <a:lnTo>
                    <a:pt x="356" y="800"/>
                  </a:lnTo>
                  <a:lnTo>
                    <a:pt x="364" y="800"/>
                  </a:lnTo>
                  <a:lnTo>
                    <a:pt x="368" y="800"/>
                  </a:lnTo>
                  <a:lnTo>
                    <a:pt x="377" y="800"/>
                  </a:lnTo>
                  <a:lnTo>
                    <a:pt x="385" y="800"/>
                  </a:lnTo>
                  <a:lnTo>
                    <a:pt x="389" y="800"/>
                  </a:lnTo>
                  <a:lnTo>
                    <a:pt x="397" y="800"/>
                  </a:lnTo>
                  <a:lnTo>
                    <a:pt x="405" y="804"/>
                  </a:lnTo>
                  <a:lnTo>
                    <a:pt x="413" y="804"/>
                  </a:lnTo>
                  <a:lnTo>
                    <a:pt x="417" y="804"/>
                  </a:lnTo>
                  <a:lnTo>
                    <a:pt x="425" y="804"/>
                  </a:lnTo>
                  <a:lnTo>
                    <a:pt x="433" y="804"/>
                  </a:lnTo>
                  <a:lnTo>
                    <a:pt x="437" y="768"/>
                  </a:lnTo>
                  <a:lnTo>
                    <a:pt x="445" y="772"/>
                  </a:lnTo>
                  <a:lnTo>
                    <a:pt x="453" y="772"/>
                  </a:lnTo>
                  <a:lnTo>
                    <a:pt x="461" y="776"/>
                  </a:lnTo>
                  <a:lnTo>
                    <a:pt x="465" y="776"/>
                  </a:lnTo>
                  <a:lnTo>
                    <a:pt x="473" y="780"/>
                  </a:lnTo>
                  <a:lnTo>
                    <a:pt x="481" y="788"/>
                  </a:lnTo>
                  <a:lnTo>
                    <a:pt x="485" y="792"/>
                  </a:lnTo>
                  <a:lnTo>
                    <a:pt x="493" y="800"/>
                  </a:lnTo>
                  <a:lnTo>
                    <a:pt x="501" y="804"/>
                  </a:lnTo>
                  <a:lnTo>
                    <a:pt x="509" y="812"/>
                  </a:lnTo>
                  <a:lnTo>
                    <a:pt x="513" y="820"/>
                  </a:lnTo>
                  <a:lnTo>
                    <a:pt x="521" y="828"/>
                  </a:lnTo>
                  <a:lnTo>
                    <a:pt x="529" y="840"/>
                  </a:lnTo>
                  <a:lnTo>
                    <a:pt x="533" y="848"/>
                  </a:lnTo>
                  <a:lnTo>
                    <a:pt x="541" y="856"/>
                  </a:lnTo>
                  <a:lnTo>
                    <a:pt x="549" y="864"/>
                  </a:lnTo>
                  <a:lnTo>
                    <a:pt x="553" y="872"/>
                  </a:lnTo>
                  <a:lnTo>
                    <a:pt x="561" y="880"/>
                  </a:lnTo>
                  <a:lnTo>
                    <a:pt x="569" y="884"/>
                  </a:lnTo>
                  <a:lnTo>
                    <a:pt x="577" y="892"/>
                  </a:lnTo>
                  <a:lnTo>
                    <a:pt x="581" y="896"/>
                  </a:lnTo>
                  <a:lnTo>
                    <a:pt x="589" y="896"/>
                  </a:lnTo>
                  <a:lnTo>
                    <a:pt x="597" y="900"/>
                  </a:lnTo>
                  <a:lnTo>
                    <a:pt x="601" y="896"/>
                  </a:lnTo>
                  <a:lnTo>
                    <a:pt x="609" y="892"/>
                  </a:lnTo>
                  <a:lnTo>
                    <a:pt x="617" y="888"/>
                  </a:lnTo>
                  <a:lnTo>
                    <a:pt x="625" y="872"/>
                  </a:lnTo>
                  <a:lnTo>
                    <a:pt x="629" y="852"/>
                  </a:lnTo>
                  <a:lnTo>
                    <a:pt x="637" y="844"/>
                  </a:lnTo>
                  <a:lnTo>
                    <a:pt x="645" y="788"/>
                  </a:lnTo>
                  <a:lnTo>
                    <a:pt x="649" y="460"/>
                  </a:lnTo>
                  <a:lnTo>
                    <a:pt x="657" y="0"/>
                  </a:lnTo>
                  <a:lnTo>
                    <a:pt x="665" y="460"/>
                  </a:lnTo>
                  <a:lnTo>
                    <a:pt x="669" y="788"/>
                  </a:lnTo>
                  <a:lnTo>
                    <a:pt x="677" y="844"/>
                  </a:lnTo>
                  <a:lnTo>
                    <a:pt x="685" y="852"/>
                  </a:lnTo>
                  <a:lnTo>
                    <a:pt x="693" y="872"/>
                  </a:lnTo>
                  <a:lnTo>
                    <a:pt x="697" y="888"/>
                  </a:lnTo>
                  <a:lnTo>
                    <a:pt x="705" y="892"/>
                  </a:lnTo>
                  <a:lnTo>
                    <a:pt x="713" y="896"/>
                  </a:lnTo>
                  <a:lnTo>
                    <a:pt x="717" y="900"/>
                  </a:lnTo>
                  <a:lnTo>
                    <a:pt x="725" y="896"/>
                  </a:lnTo>
                  <a:lnTo>
                    <a:pt x="733" y="896"/>
                  </a:lnTo>
                  <a:lnTo>
                    <a:pt x="741" y="892"/>
                  </a:lnTo>
                  <a:lnTo>
                    <a:pt x="745" y="884"/>
                  </a:lnTo>
                  <a:lnTo>
                    <a:pt x="753" y="880"/>
                  </a:lnTo>
                  <a:lnTo>
                    <a:pt x="761" y="872"/>
                  </a:lnTo>
                  <a:lnTo>
                    <a:pt x="765" y="864"/>
                  </a:lnTo>
                  <a:lnTo>
                    <a:pt x="773" y="856"/>
                  </a:lnTo>
                  <a:lnTo>
                    <a:pt x="781" y="848"/>
                  </a:lnTo>
                  <a:lnTo>
                    <a:pt x="785" y="840"/>
                  </a:lnTo>
                  <a:lnTo>
                    <a:pt x="793" y="828"/>
                  </a:lnTo>
                  <a:lnTo>
                    <a:pt x="801" y="820"/>
                  </a:lnTo>
                  <a:lnTo>
                    <a:pt x="809" y="812"/>
                  </a:lnTo>
                  <a:lnTo>
                    <a:pt x="813" y="804"/>
                  </a:lnTo>
                  <a:lnTo>
                    <a:pt x="821" y="800"/>
                  </a:lnTo>
                  <a:lnTo>
                    <a:pt x="829" y="792"/>
                  </a:lnTo>
                  <a:lnTo>
                    <a:pt x="833" y="788"/>
                  </a:lnTo>
                  <a:lnTo>
                    <a:pt x="841" y="780"/>
                  </a:lnTo>
                  <a:lnTo>
                    <a:pt x="849" y="776"/>
                  </a:lnTo>
                  <a:lnTo>
                    <a:pt x="857" y="776"/>
                  </a:lnTo>
                  <a:lnTo>
                    <a:pt x="861" y="772"/>
                  </a:lnTo>
                  <a:lnTo>
                    <a:pt x="869" y="772"/>
                  </a:lnTo>
                </a:path>
              </a:pathLst>
            </a:custGeom>
            <a:noFill/>
            <a:ln w="0">
              <a:solidFill>
                <a:srgbClr val="007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61" name="Freeform 95"/>
            <p:cNvSpPr>
              <a:spLocks/>
            </p:cNvSpPr>
            <p:nvPr/>
          </p:nvSpPr>
          <p:spPr bwMode="auto">
            <a:xfrm>
              <a:off x="533401" y="1854200"/>
              <a:ext cx="1379538" cy="1397000"/>
            </a:xfrm>
            <a:custGeom>
              <a:avLst/>
              <a:gdLst>
                <a:gd name="T0" fmla="*/ 16 w 869"/>
                <a:gd name="T1" fmla="*/ 500 h 880"/>
                <a:gd name="T2" fmla="*/ 36 w 869"/>
                <a:gd name="T3" fmla="*/ 472 h 880"/>
                <a:gd name="T4" fmla="*/ 56 w 869"/>
                <a:gd name="T5" fmla="*/ 432 h 880"/>
                <a:gd name="T6" fmla="*/ 76 w 869"/>
                <a:gd name="T7" fmla="*/ 488 h 880"/>
                <a:gd name="T8" fmla="*/ 96 w 869"/>
                <a:gd name="T9" fmla="*/ 588 h 880"/>
                <a:gd name="T10" fmla="*/ 116 w 869"/>
                <a:gd name="T11" fmla="*/ 640 h 880"/>
                <a:gd name="T12" fmla="*/ 136 w 869"/>
                <a:gd name="T13" fmla="*/ 672 h 880"/>
                <a:gd name="T14" fmla="*/ 156 w 869"/>
                <a:gd name="T15" fmla="*/ 688 h 880"/>
                <a:gd name="T16" fmla="*/ 180 w 869"/>
                <a:gd name="T17" fmla="*/ 696 h 880"/>
                <a:gd name="T18" fmla="*/ 200 w 869"/>
                <a:gd name="T19" fmla="*/ 708 h 880"/>
                <a:gd name="T20" fmla="*/ 220 w 869"/>
                <a:gd name="T21" fmla="*/ 716 h 880"/>
                <a:gd name="T22" fmla="*/ 240 w 869"/>
                <a:gd name="T23" fmla="*/ 716 h 880"/>
                <a:gd name="T24" fmla="*/ 260 w 869"/>
                <a:gd name="T25" fmla="*/ 720 h 880"/>
                <a:gd name="T26" fmla="*/ 280 w 869"/>
                <a:gd name="T27" fmla="*/ 724 h 880"/>
                <a:gd name="T28" fmla="*/ 300 w 869"/>
                <a:gd name="T29" fmla="*/ 724 h 880"/>
                <a:gd name="T30" fmla="*/ 320 w 869"/>
                <a:gd name="T31" fmla="*/ 724 h 880"/>
                <a:gd name="T32" fmla="*/ 344 w 869"/>
                <a:gd name="T33" fmla="*/ 728 h 880"/>
                <a:gd name="T34" fmla="*/ 364 w 869"/>
                <a:gd name="T35" fmla="*/ 732 h 880"/>
                <a:gd name="T36" fmla="*/ 385 w 869"/>
                <a:gd name="T37" fmla="*/ 732 h 880"/>
                <a:gd name="T38" fmla="*/ 405 w 869"/>
                <a:gd name="T39" fmla="*/ 736 h 880"/>
                <a:gd name="T40" fmla="*/ 425 w 869"/>
                <a:gd name="T41" fmla="*/ 736 h 880"/>
                <a:gd name="T42" fmla="*/ 445 w 869"/>
                <a:gd name="T43" fmla="*/ 740 h 880"/>
                <a:gd name="T44" fmla="*/ 465 w 869"/>
                <a:gd name="T45" fmla="*/ 744 h 880"/>
                <a:gd name="T46" fmla="*/ 485 w 869"/>
                <a:gd name="T47" fmla="*/ 748 h 880"/>
                <a:gd name="T48" fmla="*/ 509 w 869"/>
                <a:gd name="T49" fmla="*/ 752 h 880"/>
                <a:gd name="T50" fmla="*/ 529 w 869"/>
                <a:gd name="T51" fmla="*/ 760 h 880"/>
                <a:gd name="T52" fmla="*/ 549 w 869"/>
                <a:gd name="T53" fmla="*/ 768 h 880"/>
                <a:gd name="T54" fmla="*/ 569 w 869"/>
                <a:gd name="T55" fmla="*/ 776 h 880"/>
                <a:gd name="T56" fmla="*/ 589 w 869"/>
                <a:gd name="T57" fmla="*/ 784 h 880"/>
                <a:gd name="T58" fmla="*/ 609 w 869"/>
                <a:gd name="T59" fmla="*/ 784 h 880"/>
                <a:gd name="T60" fmla="*/ 629 w 869"/>
                <a:gd name="T61" fmla="*/ 820 h 880"/>
                <a:gd name="T62" fmla="*/ 649 w 869"/>
                <a:gd name="T63" fmla="*/ 560 h 880"/>
                <a:gd name="T64" fmla="*/ 669 w 869"/>
                <a:gd name="T65" fmla="*/ 836 h 880"/>
                <a:gd name="T66" fmla="*/ 693 w 869"/>
                <a:gd name="T67" fmla="*/ 772 h 880"/>
                <a:gd name="T68" fmla="*/ 713 w 869"/>
                <a:gd name="T69" fmla="*/ 796 h 880"/>
                <a:gd name="T70" fmla="*/ 733 w 869"/>
                <a:gd name="T71" fmla="*/ 780 h 880"/>
                <a:gd name="T72" fmla="*/ 753 w 869"/>
                <a:gd name="T73" fmla="*/ 776 h 880"/>
                <a:gd name="T74" fmla="*/ 773 w 869"/>
                <a:gd name="T75" fmla="*/ 764 h 880"/>
                <a:gd name="T76" fmla="*/ 793 w 869"/>
                <a:gd name="T77" fmla="*/ 756 h 880"/>
                <a:gd name="T78" fmla="*/ 813 w 869"/>
                <a:gd name="T79" fmla="*/ 752 h 880"/>
                <a:gd name="T80" fmla="*/ 833 w 869"/>
                <a:gd name="T81" fmla="*/ 744 h 880"/>
                <a:gd name="T82" fmla="*/ 857 w 869"/>
                <a:gd name="T83" fmla="*/ 74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880">
                  <a:moveTo>
                    <a:pt x="0" y="508"/>
                  </a:moveTo>
                  <a:lnTo>
                    <a:pt x="8" y="504"/>
                  </a:lnTo>
                  <a:lnTo>
                    <a:pt x="16" y="500"/>
                  </a:lnTo>
                  <a:lnTo>
                    <a:pt x="20" y="492"/>
                  </a:lnTo>
                  <a:lnTo>
                    <a:pt x="28" y="484"/>
                  </a:lnTo>
                  <a:lnTo>
                    <a:pt x="36" y="472"/>
                  </a:lnTo>
                  <a:lnTo>
                    <a:pt x="40" y="456"/>
                  </a:lnTo>
                  <a:lnTo>
                    <a:pt x="48" y="440"/>
                  </a:lnTo>
                  <a:lnTo>
                    <a:pt x="56" y="432"/>
                  </a:lnTo>
                  <a:lnTo>
                    <a:pt x="64" y="436"/>
                  </a:lnTo>
                  <a:lnTo>
                    <a:pt x="68" y="456"/>
                  </a:lnTo>
                  <a:lnTo>
                    <a:pt x="76" y="488"/>
                  </a:lnTo>
                  <a:lnTo>
                    <a:pt x="84" y="528"/>
                  </a:lnTo>
                  <a:lnTo>
                    <a:pt x="88" y="560"/>
                  </a:lnTo>
                  <a:lnTo>
                    <a:pt x="96" y="588"/>
                  </a:lnTo>
                  <a:lnTo>
                    <a:pt x="104" y="608"/>
                  </a:lnTo>
                  <a:lnTo>
                    <a:pt x="112" y="628"/>
                  </a:lnTo>
                  <a:lnTo>
                    <a:pt x="116" y="640"/>
                  </a:lnTo>
                  <a:lnTo>
                    <a:pt x="124" y="652"/>
                  </a:lnTo>
                  <a:lnTo>
                    <a:pt x="132" y="664"/>
                  </a:lnTo>
                  <a:lnTo>
                    <a:pt x="136" y="672"/>
                  </a:lnTo>
                  <a:lnTo>
                    <a:pt x="144" y="676"/>
                  </a:lnTo>
                  <a:lnTo>
                    <a:pt x="152" y="684"/>
                  </a:lnTo>
                  <a:lnTo>
                    <a:pt x="156" y="688"/>
                  </a:lnTo>
                  <a:lnTo>
                    <a:pt x="164" y="692"/>
                  </a:lnTo>
                  <a:lnTo>
                    <a:pt x="172" y="696"/>
                  </a:lnTo>
                  <a:lnTo>
                    <a:pt x="180" y="696"/>
                  </a:lnTo>
                  <a:lnTo>
                    <a:pt x="184" y="700"/>
                  </a:lnTo>
                  <a:lnTo>
                    <a:pt x="192" y="704"/>
                  </a:lnTo>
                  <a:lnTo>
                    <a:pt x="200" y="708"/>
                  </a:lnTo>
                  <a:lnTo>
                    <a:pt x="204" y="708"/>
                  </a:lnTo>
                  <a:lnTo>
                    <a:pt x="212" y="712"/>
                  </a:lnTo>
                  <a:lnTo>
                    <a:pt x="220" y="716"/>
                  </a:lnTo>
                  <a:lnTo>
                    <a:pt x="228" y="716"/>
                  </a:lnTo>
                  <a:lnTo>
                    <a:pt x="232" y="716"/>
                  </a:lnTo>
                  <a:lnTo>
                    <a:pt x="240" y="716"/>
                  </a:lnTo>
                  <a:lnTo>
                    <a:pt x="248" y="720"/>
                  </a:lnTo>
                  <a:lnTo>
                    <a:pt x="252" y="720"/>
                  </a:lnTo>
                  <a:lnTo>
                    <a:pt x="260" y="720"/>
                  </a:lnTo>
                  <a:lnTo>
                    <a:pt x="268" y="724"/>
                  </a:lnTo>
                  <a:lnTo>
                    <a:pt x="272" y="724"/>
                  </a:lnTo>
                  <a:lnTo>
                    <a:pt x="280" y="724"/>
                  </a:lnTo>
                  <a:lnTo>
                    <a:pt x="288" y="724"/>
                  </a:lnTo>
                  <a:lnTo>
                    <a:pt x="296" y="724"/>
                  </a:lnTo>
                  <a:lnTo>
                    <a:pt x="300" y="724"/>
                  </a:lnTo>
                  <a:lnTo>
                    <a:pt x="308" y="724"/>
                  </a:lnTo>
                  <a:lnTo>
                    <a:pt x="316" y="724"/>
                  </a:lnTo>
                  <a:lnTo>
                    <a:pt x="320" y="724"/>
                  </a:lnTo>
                  <a:lnTo>
                    <a:pt x="328" y="728"/>
                  </a:lnTo>
                  <a:lnTo>
                    <a:pt x="336" y="728"/>
                  </a:lnTo>
                  <a:lnTo>
                    <a:pt x="344" y="728"/>
                  </a:lnTo>
                  <a:lnTo>
                    <a:pt x="348" y="728"/>
                  </a:lnTo>
                  <a:lnTo>
                    <a:pt x="356" y="732"/>
                  </a:lnTo>
                  <a:lnTo>
                    <a:pt x="364" y="732"/>
                  </a:lnTo>
                  <a:lnTo>
                    <a:pt x="368" y="732"/>
                  </a:lnTo>
                  <a:lnTo>
                    <a:pt x="377" y="732"/>
                  </a:lnTo>
                  <a:lnTo>
                    <a:pt x="385" y="732"/>
                  </a:lnTo>
                  <a:lnTo>
                    <a:pt x="389" y="736"/>
                  </a:lnTo>
                  <a:lnTo>
                    <a:pt x="397" y="736"/>
                  </a:lnTo>
                  <a:lnTo>
                    <a:pt x="405" y="736"/>
                  </a:lnTo>
                  <a:lnTo>
                    <a:pt x="413" y="736"/>
                  </a:lnTo>
                  <a:lnTo>
                    <a:pt x="417" y="736"/>
                  </a:lnTo>
                  <a:lnTo>
                    <a:pt x="425" y="736"/>
                  </a:lnTo>
                  <a:lnTo>
                    <a:pt x="433" y="736"/>
                  </a:lnTo>
                  <a:lnTo>
                    <a:pt x="437" y="740"/>
                  </a:lnTo>
                  <a:lnTo>
                    <a:pt x="445" y="740"/>
                  </a:lnTo>
                  <a:lnTo>
                    <a:pt x="453" y="740"/>
                  </a:lnTo>
                  <a:lnTo>
                    <a:pt x="461" y="740"/>
                  </a:lnTo>
                  <a:lnTo>
                    <a:pt x="465" y="744"/>
                  </a:lnTo>
                  <a:lnTo>
                    <a:pt x="473" y="744"/>
                  </a:lnTo>
                  <a:lnTo>
                    <a:pt x="481" y="744"/>
                  </a:lnTo>
                  <a:lnTo>
                    <a:pt x="485" y="748"/>
                  </a:lnTo>
                  <a:lnTo>
                    <a:pt x="493" y="748"/>
                  </a:lnTo>
                  <a:lnTo>
                    <a:pt x="501" y="752"/>
                  </a:lnTo>
                  <a:lnTo>
                    <a:pt x="509" y="752"/>
                  </a:lnTo>
                  <a:lnTo>
                    <a:pt x="513" y="756"/>
                  </a:lnTo>
                  <a:lnTo>
                    <a:pt x="521" y="756"/>
                  </a:lnTo>
                  <a:lnTo>
                    <a:pt x="529" y="760"/>
                  </a:lnTo>
                  <a:lnTo>
                    <a:pt x="533" y="764"/>
                  </a:lnTo>
                  <a:lnTo>
                    <a:pt x="541" y="764"/>
                  </a:lnTo>
                  <a:lnTo>
                    <a:pt x="549" y="768"/>
                  </a:lnTo>
                  <a:lnTo>
                    <a:pt x="553" y="772"/>
                  </a:lnTo>
                  <a:lnTo>
                    <a:pt x="561" y="776"/>
                  </a:lnTo>
                  <a:lnTo>
                    <a:pt x="569" y="776"/>
                  </a:lnTo>
                  <a:lnTo>
                    <a:pt x="577" y="776"/>
                  </a:lnTo>
                  <a:lnTo>
                    <a:pt x="581" y="780"/>
                  </a:lnTo>
                  <a:lnTo>
                    <a:pt x="589" y="784"/>
                  </a:lnTo>
                  <a:lnTo>
                    <a:pt x="597" y="792"/>
                  </a:lnTo>
                  <a:lnTo>
                    <a:pt x="601" y="796"/>
                  </a:lnTo>
                  <a:lnTo>
                    <a:pt x="609" y="784"/>
                  </a:lnTo>
                  <a:lnTo>
                    <a:pt x="617" y="772"/>
                  </a:lnTo>
                  <a:lnTo>
                    <a:pt x="625" y="772"/>
                  </a:lnTo>
                  <a:lnTo>
                    <a:pt x="629" y="820"/>
                  </a:lnTo>
                  <a:lnTo>
                    <a:pt x="637" y="880"/>
                  </a:lnTo>
                  <a:lnTo>
                    <a:pt x="645" y="836"/>
                  </a:lnTo>
                  <a:lnTo>
                    <a:pt x="649" y="560"/>
                  </a:lnTo>
                  <a:lnTo>
                    <a:pt x="657" y="0"/>
                  </a:lnTo>
                  <a:lnTo>
                    <a:pt x="665" y="560"/>
                  </a:lnTo>
                  <a:lnTo>
                    <a:pt x="669" y="836"/>
                  </a:lnTo>
                  <a:lnTo>
                    <a:pt x="677" y="880"/>
                  </a:lnTo>
                  <a:lnTo>
                    <a:pt x="685" y="820"/>
                  </a:lnTo>
                  <a:lnTo>
                    <a:pt x="693" y="772"/>
                  </a:lnTo>
                  <a:lnTo>
                    <a:pt x="697" y="772"/>
                  </a:lnTo>
                  <a:lnTo>
                    <a:pt x="705" y="784"/>
                  </a:lnTo>
                  <a:lnTo>
                    <a:pt x="713" y="796"/>
                  </a:lnTo>
                  <a:lnTo>
                    <a:pt x="717" y="792"/>
                  </a:lnTo>
                  <a:lnTo>
                    <a:pt x="725" y="784"/>
                  </a:lnTo>
                  <a:lnTo>
                    <a:pt x="733" y="780"/>
                  </a:lnTo>
                  <a:lnTo>
                    <a:pt x="741" y="776"/>
                  </a:lnTo>
                  <a:lnTo>
                    <a:pt x="745" y="776"/>
                  </a:lnTo>
                  <a:lnTo>
                    <a:pt x="753" y="776"/>
                  </a:lnTo>
                  <a:lnTo>
                    <a:pt x="761" y="772"/>
                  </a:lnTo>
                  <a:lnTo>
                    <a:pt x="765" y="768"/>
                  </a:lnTo>
                  <a:lnTo>
                    <a:pt x="773" y="764"/>
                  </a:lnTo>
                  <a:lnTo>
                    <a:pt x="781" y="764"/>
                  </a:lnTo>
                  <a:lnTo>
                    <a:pt x="785" y="760"/>
                  </a:lnTo>
                  <a:lnTo>
                    <a:pt x="793" y="756"/>
                  </a:lnTo>
                  <a:lnTo>
                    <a:pt x="801" y="756"/>
                  </a:lnTo>
                  <a:lnTo>
                    <a:pt x="809" y="752"/>
                  </a:lnTo>
                  <a:lnTo>
                    <a:pt x="813" y="752"/>
                  </a:lnTo>
                  <a:lnTo>
                    <a:pt x="821" y="748"/>
                  </a:lnTo>
                  <a:lnTo>
                    <a:pt x="829" y="748"/>
                  </a:lnTo>
                  <a:lnTo>
                    <a:pt x="833" y="744"/>
                  </a:lnTo>
                  <a:lnTo>
                    <a:pt x="841" y="744"/>
                  </a:lnTo>
                  <a:lnTo>
                    <a:pt x="849" y="744"/>
                  </a:lnTo>
                  <a:lnTo>
                    <a:pt x="857" y="740"/>
                  </a:lnTo>
                  <a:lnTo>
                    <a:pt x="861" y="740"/>
                  </a:lnTo>
                  <a:lnTo>
                    <a:pt x="869" y="740"/>
                  </a:lnTo>
                </a:path>
              </a:pathLst>
            </a:custGeom>
            <a:noFill/>
            <a:ln w="0">
              <a:solidFill>
                <a:srgbClr val="0000FF"/>
              </a:solidFill>
              <a:prstDash val="sysDot"/>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62" name="Freeform 97"/>
            <p:cNvSpPr>
              <a:spLocks/>
            </p:cNvSpPr>
            <p:nvPr/>
          </p:nvSpPr>
          <p:spPr bwMode="auto">
            <a:xfrm>
              <a:off x="533401" y="2692400"/>
              <a:ext cx="1379538" cy="425450"/>
            </a:xfrm>
            <a:custGeom>
              <a:avLst/>
              <a:gdLst>
                <a:gd name="T0" fmla="*/ 16 w 869"/>
                <a:gd name="T1" fmla="*/ 108 h 268"/>
                <a:gd name="T2" fmla="*/ 36 w 869"/>
                <a:gd name="T3" fmla="*/ 140 h 268"/>
                <a:gd name="T4" fmla="*/ 56 w 869"/>
                <a:gd name="T5" fmla="*/ 116 h 268"/>
                <a:gd name="T6" fmla="*/ 76 w 869"/>
                <a:gd name="T7" fmla="*/ 124 h 268"/>
                <a:gd name="T8" fmla="*/ 96 w 869"/>
                <a:gd name="T9" fmla="*/ 172 h 268"/>
                <a:gd name="T10" fmla="*/ 116 w 869"/>
                <a:gd name="T11" fmla="*/ 200 h 268"/>
                <a:gd name="T12" fmla="*/ 136 w 869"/>
                <a:gd name="T13" fmla="*/ 212 h 268"/>
                <a:gd name="T14" fmla="*/ 156 w 869"/>
                <a:gd name="T15" fmla="*/ 216 h 268"/>
                <a:gd name="T16" fmla="*/ 180 w 869"/>
                <a:gd name="T17" fmla="*/ 216 h 268"/>
                <a:gd name="T18" fmla="*/ 200 w 869"/>
                <a:gd name="T19" fmla="*/ 220 h 268"/>
                <a:gd name="T20" fmla="*/ 220 w 869"/>
                <a:gd name="T21" fmla="*/ 220 h 268"/>
                <a:gd name="T22" fmla="*/ 240 w 869"/>
                <a:gd name="T23" fmla="*/ 224 h 268"/>
                <a:gd name="T24" fmla="*/ 260 w 869"/>
                <a:gd name="T25" fmla="*/ 224 h 268"/>
                <a:gd name="T26" fmla="*/ 280 w 869"/>
                <a:gd name="T27" fmla="*/ 224 h 268"/>
                <a:gd name="T28" fmla="*/ 300 w 869"/>
                <a:gd name="T29" fmla="*/ 224 h 268"/>
                <a:gd name="T30" fmla="*/ 320 w 869"/>
                <a:gd name="T31" fmla="*/ 224 h 268"/>
                <a:gd name="T32" fmla="*/ 344 w 869"/>
                <a:gd name="T33" fmla="*/ 228 h 268"/>
                <a:gd name="T34" fmla="*/ 364 w 869"/>
                <a:gd name="T35" fmla="*/ 228 h 268"/>
                <a:gd name="T36" fmla="*/ 385 w 869"/>
                <a:gd name="T37" fmla="*/ 228 h 268"/>
                <a:gd name="T38" fmla="*/ 405 w 869"/>
                <a:gd name="T39" fmla="*/ 224 h 268"/>
                <a:gd name="T40" fmla="*/ 425 w 869"/>
                <a:gd name="T41" fmla="*/ 224 h 268"/>
                <a:gd name="T42" fmla="*/ 445 w 869"/>
                <a:gd name="T43" fmla="*/ 220 h 268"/>
                <a:gd name="T44" fmla="*/ 465 w 869"/>
                <a:gd name="T45" fmla="*/ 220 h 268"/>
                <a:gd name="T46" fmla="*/ 485 w 869"/>
                <a:gd name="T47" fmla="*/ 224 h 268"/>
                <a:gd name="T48" fmla="*/ 509 w 869"/>
                <a:gd name="T49" fmla="*/ 228 h 268"/>
                <a:gd name="T50" fmla="*/ 529 w 869"/>
                <a:gd name="T51" fmla="*/ 232 h 268"/>
                <a:gd name="T52" fmla="*/ 549 w 869"/>
                <a:gd name="T53" fmla="*/ 236 h 268"/>
                <a:gd name="T54" fmla="*/ 569 w 869"/>
                <a:gd name="T55" fmla="*/ 240 h 268"/>
                <a:gd name="T56" fmla="*/ 589 w 869"/>
                <a:gd name="T57" fmla="*/ 248 h 268"/>
                <a:gd name="T58" fmla="*/ 609 w 869"/>
                <a:gd name="T59" fmla="*/ 252 h 268"/>
                <a:gd name="T60" fmla="*/ 629 w 869"/>
                <a:gd name="T61" fmla="*/ 204 h 268"/>
                <a:gd name="T62" fmla="*/ 649 w 869"/>
                <a:gd name="T63" fmla="*/ 196 h 268"/>
                <a:gd name="T64" fmla="*/ 669 w 869"/>
                <a:gd name="T65" fmla="*/ 224 h 268"/>
                <a:gd name="T66" fmla="*/ 693 w 869"/>
                <a:gd name="T67" fmla="*/ 244 h 268"/>
                <a:gd name="T68" fmla="*/ 713 w 869"/>
                <a:gd name="T69" fmla="*/ 256 h 268"/>
                <a:gd name="T70" fmla="*/ 733 w 869"/>
                <a:gd name="T71" fmla="*/ 240 h 268"/>
                <a:gd name="T72" fmla="*/ 753 w 869"/>
                <a:gd name="T73" fmla="*/ 240 h 268"/>
                <a:gd name="T74" fmla="*/ 773 w 869"/>
                <a:gd name="T75" fmla="*/ 232 h 268"/>
                <a:gd name="T76" fmla="*/ 793 w 869"/>
                <a:gd name="T77" fmla="*/ 228 h 268"/>
                <a:gd name="T78" fmla="*/ 813 w 869"/>
                <a:gd name="T79" fmla="*/ 224 h 268"/>
                <a:gd name="T80" fmla="*/ 833 w 869"/>
                <a:gd name="T81" fmla="*/ 220 h 268"/>
                <a:gd name="T82" fmla="*/ 857 w 869"/>
                <a:gd name="T83" fmla="*/ 22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268">
                  <a:moveTo>
                    <a:pt x="0" y="92"/>
                  </a:moveTo>
                  <a:lnTo>
                    <a:pt x="8" y="96"/>
                  </a:lnTo>
                  <a:lnTo>
                    <a:pt x="16" y="108"/>
                  </a:lnTo>
                  <a:lnTo>
                    <a:pt x="20" y="120"/>
                  </a:lnTo>
                  <a:lnTo>
                    <a:pt x="28" y="132"/>
                  </a:lnTo>
                  <a:lnTo>
                    <a:pt x="36" y="140"/>
                  </a:lnTo>
                  <a:lnTo>
                    <a:pt x="40" y="140"/>
                  </a:lnTo>
                  <a:lnTo>
                    <a:pt x="48" y="132"/>
                  </a:lnTo>
                  <a:lnTo>
                    <a:pt x="56" y="116"/>
                  </a:lnTo>
                  <a:lnTo>
                    <a:pt x="64" y="108"/>
                  </a:lnTo>
                  <a:lnTo>
                    <a:pt x="68" y="112"/>
                  </a:lnTo>
                  <a:lnTo>
                    <a:pt x="76" y="124"/>
                  </a:lnTo>
                  <a:lnTo>
                    <a:pt x="84" y="144"/>
                  </a:lnTo>
                  <a:lnTo>
                    <a:pt x="88" y="160"/>
                  </a:lnTo>
                  <a:lnTo>
                    <a:pt x="96" y="172"/>
                  </a:lnTo>
                  <a:lnTo>
                    <a:pt x="104" y="184"/>
                  </a:lnTo>
                  <a:lnTo>
                    <a:pt x="112" y="192"/>
                  </a:lnTo>
                  <a:lnTo>
                    <a:pt x="116" y="200"/>
                  </a:lnTo>
                  <a:lnTo>
                    <a:pt x="124" y="204"/>
                  </a:lnTo>
                  <a:lnTo>
                    <a:pt x="132" y="208"/>
                  </a:lnTo>
                  <a:lnTo>
                    <a:pt x="136" y="212"/>
                  </a:lnTo>
                  <a:lnTo>
                    <a:pt x="144" y="212"/>
                  </a:lnTo>
                  <a:lnTo>
                    <a:pt x="152" y="216"/>
                  </a:lnTo>
                  <a:lnTo>
                    <a:pt x="156" y="216"/>
                  </a:lnTo>
                  <a:lnTo>
                    <a:pt x="164" y="216"/>
                  </a:lnTo>
                  <a:lnTo>
                    <a:pt x="172" y="216"/>
                  </a:lnTo>
                  <a:lnTo>
                    <a:pt x="180" y="216"/>
                  </a:lnTo>
                  <a:lnTo>
                    <a:pt x="184" y="216"/>
                  </a:lnTo>
                  <a:lnTo>
                    <a:pt x="192" y="216"/>
                  </a:lnTo>
                  <a:lnTo>
                    <a:pt x="200" y="220"/>
                  </a:lnTo>
                  <a:lnTo>
                    <a:pt x="204" y="220"/>
                  </a:lnTo>
                  <a:lnTo>
                    <a:pt x="212" y="220"/>
                  </a:lnTo>
                  <a:lnTo>
                    <a:pt x="220" y="220"/>
                  </a:lnTo>
                  <a:lnTo>
                    <a:pt x="228" y="224"/>
                  </a:lnTo>
                  <a:lnTo>
                    <a:pt x="232" y="224"/>
                  </a:lnTo>
                  <a:lnTo>
                    <a:pt x="240" y="224"/>
                  </a:lnTo>
                  <a:lnTo>
                    <a:pt x="248" y="224"/>
                  </a:lnTo>
                  <a:lnTo>
                    <a:pt x="252" y="224"/>
                  </a:lnTo>
                  <a:lnTo>
                    <a:pt x="260" y="224"/>
                  </a:lnTo>
                  <a:lnTo>
                    <a:pt x="268" y="224"/>
                  </a:lnTo>
                  <a:lnTo>
                    <a:pt x="272" y="224"/>
                  </a:lnTo>
                  <a:lnTo>
                    <a:pt x="280" y="224"/>
                  </a:lnTo>
                  <a:lnTo>
                    <a:pt x="288" y="224"/>
                  </a:lnTo>
                  <a:lnTo>
                    <a:pt x="296" y="224"/>
                  </a:lnTo>
                  <a:lnTo>
                    <a:pt x="300" y="224"/>
                  </a:lnTo>
                  <a:lnTo>
                    <a:pt x="308" y="224"/>
                  </a:lnTo>
                  <a:lnTo>
                    <a:pt x="316" y="224"/>
                  </a:lnTo>
                  <a:lnTo>
                    <a:pt x="320" y="224"/>
                  </a:lnTo>
                  <a:lnTo>
                    <a:pt x="328" y="224"/>
                  </a:lnTo>
                  <a:lnTo>
                    <a:pt x="336" y="224"/>
                  </a:lnTo>
                  <a:lnTo>
                    <a:pt x="344" y="228"/>
                  </a:lnTo>
                  <a:lnTo>
                    <a:pt x="348" y="228"/>
                  </a:lnTo>
                  <a:lnTo>
                    <a:pt x="356" y="228"/>
                  </a:lnTo>
                  <a:lnTo>
                    <a:pt x="364" y="228"/>
                  </a:lnTo>
                  <a:lnTo>
                    <a:pt x="368" y="228"/>
                  </a:lnTo>
                  <a:lnTo>
                    <a:pt x="377" y="228"/>
                  </a:lnTo>
                  <a:lnTo>
                    <a:pt x="385" y="228"/>
                  </a:lnTo>
                  <a:lnTo>
                    <a:pt x="389" y="224"/>
                  </a:lnTo>
                  <a:lnTo>
                    <a:pt x="397" y="224"/>
                  </a:lnTo>
                  <a:lnTo>
                    <a:pt x="405" y="224"/>
                  </a:lnTo>
                  <a:lnTo>
                    <a:pt x="413" y="224"/>
                  </a:lnTo>
                  <a:lnTo>
                    <a:pt x="417" y="224"/>
                  </a:lnTo>
                  <a:lnTo>
                    <a:pt x="425" y="224"/>
                  </a:lnTo>
                  <a:lnTo>
                    <a:pt x="433" y="224"/>
                  </a:lnTo>
                  <a:lnTo>
                    <a:pt x="437" y="220"/>
                  </a:lnTo>
                  <a:lnTo>
                    <a:pt x="445" y="220"/>
                  </a:lnTo>
                  <a:lnTo>
                    <a:pt x="453" y="220"/>
                  </a:lnTo>
                  <a:lnTo>
                    <a:pt x="461" y="220"/>
                  </a:lnTo>
                  <a:lnTo>
                    <a:pt x="465" y="220"/>
                  </a:lnTo>
                  <a:lnTo>
                    <a:pt x="473" y="220"/>
                  </a:lnTo>
                  <a:lnTo>
                    <a:pt x="481" y="220"/>
                  </a:lnTo>
                  <a:lnTo>
                    <a:pt x="485" y="224"/>
                  </a:lnTo>
                  <a:lnTo>
                    <a:pt x="493" y="224"/>
                  </a:lnTo>
                  <a:lnTo>
                    <a:pt x="501" y="224"/>
                  </a:lnTo>
                  <a:lnTo>
                    <a:pt x="509" y="228"/>
                  </a:lnTo>
                  <a:lnTo>
                    <a:pt x="513" y="228"/>
                  </a:lnTo>
                  <a:lnTo>
                    <a:pt x="521" y="228"/>
                  </a:lnTo>
                  <a:lnTo>
                    <a:pt x="529" y="232"/>
                  </a:lnTo>
                  <a:lnTo>
                    <a:pt x="533" y="232"/>
                  </a:lnTo>
                  <a:lnTo>
                    <a:pt x="541" y="236"/>
                  </a:lnTo>
                  <a:lnTo>
                    <a:pt x="549" y="236"/>
                  </a:lnTo>
                  <a:lnTo>
                    <a:pt x="553" y="236"/>
                  </a:lnTo>
                  <a:lnTo>
                    <a:pt x="561" y="240"/>
                  </a:lnTo>
                  <a:lnTo>
                    <a:pt x="569" y="240"/>
                  </a:lnTo>
                  <a:lnTo>
                    <a:pt x="577" y="240"/>
                  </a:lnTo>
                  <a:lnTo>
                    <a:pt x="581" y="244"/>
                  </a:lnTo>
                  <a:lnTo>
                    <a:pt x="589" y="248"/>
                  </a:lnTo>
                  <a:lnTo>
                    <a:pt x="597" y="256"/>
                  </a:lnTo>
                  <a:lnTo>
                    <a:pt x="601" y="260"/>
                  </a:lnTo>
                  <a:lnTo>
                    <a:pt x="609" y="252"/>
                  </a:lnTo>
                  <a:lnTo>
                    <a:pt x="617" y="232"/>
                  </a:lnTo>
                  <a:lnTo>
                    <a:pt x="625" y="204"/>
                  </a:lnTo>
                  <a:lnTo>
                    <a:pt x="629" y="204"/>
                  </a:lnTo>
                  <a:lnTo>
                    <a:pt x="637" y="264"/>
                  </a:lnTo>
                  <a:lnTo>
                    <a:pt x="645" y="256"/>
                  </a:lnTo>
                  <a:lnTo>
                    <a:pt x="649" y="196"/>
                  </a:lnTo>
                  <a:lnTo>
                    <a:pt x="657" y="0"/>
                  </a:lnTo>
                  <a:lnTo>
                    <a:pt x="665" y="64"/>
                  </a:lnTo>
                  <a:lnTo>
                    <a:pt x="669" y="224"/>
                  </a:lnTo>
                  <a:lnTo>
                    <a:pt x="677" y="268"/>
                  </a:lnTo>
                  <a:lnTo>
                    <a:pt x="685" y="268"/>
                  </a:lnTo>
                  <a:lnTo>
                    <a:pt x="693" y="244"/>
                  </a:lnTo>
                  <a:lnTo>
                    <a:pt x="697" y="240"/>
                  </a:lnTo>
                  <a:lnTo>
                    <a:pt x="705" y="252"/>
                  </a:lnTo>
                  <a:lnTo>
                    <a:pt x="713" y="256"/>
                  </a:lnTo>
                  <a:lnTo>
                    <a:pt x="717" y="252"/>
                  </a:lnTo>
                  <a:lnTo>
                    <a:pt x="725" y="244"/>
                  </a:lnTo>
                  <a:lnTo>
                    <a:pt x="733" y="240"/>
                  </a:lnTo>
                  <a:lnTo>
                    <a:pt x="741" y="240"/>
                  </a:lnTo>
                  <a:lnTo>
                    <a:pt x="745" y="240"/>
                  </a:lnTo>
                  <a:lnTo>
                    <a:pt x="753" y="240"/>
                  </a:lnTo>
                  <a:lnTo>
                    <a:pt x="761" y="236"/>
                  </a:lnTo>
                  <a:lnTo>
                    <a:pt x="765" y="236"/>
                  </a:lnTo>
                  <a:lnTo>
                    <a:pt x="773" y="232"/>
                  </a:lnTo>
                  <a:lnTo>
                    <a:pt x="781" y="232"/>
                  </a:lnTo>
                  <a:lnTo>
                    <a:pt x="785" y="228"/>
                  </a:lnTo>
                  <a:lnTo>
                    <a:pt x="793" y="228"/>
                  </a:lnTo>
                  <a:lnTo>
                    <a:pt x="801" y="228"/>
                  </a:lnTo>
                  <a:lnTo>
                    <a:pt x="809" y="224"/>
                  </a:lnTo>
                  <a:lnTo>
                    <a:pt x="813" y="224"/>
                  </a:lnTo>
                  <a:lnTo>
                    <a:pt x="821" y="224"/>
                  </a:lnTo>
                  <a:lnTo>
                    <a:pt x="829" y="220"/>
                  </a:lnTo>
                  <a:lnTo>
                    <a:pt x="833" y="220"/>
                  </a:lnTo>
                  <a:lnTo>
                    <a:pt x="841" y="220"/>
                  </a:lnTo>
                  <a:lnTo>
                    <a:pt x="849" y="220"/>
                  </a:lnTo>
                  <a:lnTo>
                    <a:pt x="857" y="220"/>
                  </a:lnTo>
                  <a:lnTo>
                    <a:pt x="861" y="220"/>
                  </a:lnTo>
                  <a:lnTo>
                    <a:pt x="869" y="220"/>
                  </a:lnTo>
                </a:path>
              </a:pathLst>
            </a:custGeom>
            <a:noFill/>
            <a:ln w="0">
              <a:solidFill>
                <a:srgbClr val="007F00"/>
              </a:solidFill>
              <a:prstDash val="sysDot"/>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63" name="Freeform 99"/>
            <p:cNvSpPr>
              <a:spLocks/>
            </p:cNvSpPr>
            <p:nvPr/>
          </p:nvSpPr>
          <p:spPr bwMode="auto">
            <a:xfrm>
              <a:off x="533401" y="2882900"/>
              <a:ext cx="1379538" cy="317500"/>
            </a:xfrm>
            <a:custGeom>
              <a:avLst/>
              <a:gdLst>
                <a:gd name="T0" fmla="*/ 16 w 869"/>
                <a:gd name="T1" fmla="*/ 56 h 200"/>
                <a:gd name="T2" fmla="*/ 36 w 869"/>
                <a:gd name="T3" fmla="*/ 44 h 200"/>
                <a:gd name="T4" fmla="*/ 56 w 869"/>
                <a:gd name="T5" fmla="*/ 48 h 200"/>
                <a:gd name="T6" fmla="*/ 76 w 869"/>
                <a:gd name="T7" fmla="*/ 80 h 200"/>
                <a:gd name="T8" fmla="*/ 96 w 869"/>
                <a:gd name="T9" fmla="*/ 88 h 200"/>
                <a:gd name="T10" fmla="*/ 116 w 869"/>
                <a:gd name="T11" fmla="*/ 92 h 200"/>
                <a:gd name="T12" fmla="*/ 136 w 869"/>
                <a:gd name="T13" fmla="*/ 100 h 200"/>
                <a:gd name="T14" fmla="*/ 156 w 869"/>
                <a:gd name="T15" fmla="*/ 108 h 200"/>
                <a:gd name="T16" fmla="*/ 180 w 869"/>
                <a:gd name="T17" fmla="*/ 112 h 200"/>
                <a:gd name="T18" fmla="*/ 200 w 869"/>
                <a:gd name="T19" fmla="*/ 108 h 200"/>
                <a:gd name="T20" fmla="*/ 220 w 869"/>
                <a:gd name="T21" fmla="*/ 104 h 200"/>
                <a:gd name="T22" fmla="*/ 240 w 869"/>
                <a:gd name="T23" fmla="*/ 104 h 200"/>
                <a:gd name="T24" fmla="*/ 260 w 869"/>
                <a:gd name="T25" fmla="*/ 104 h 200"/>
                <a:gd name="T26" fmla="*/ 280 w 869"/>
                <a:gd name="T27" fmla="*/ 108 h 200"/>
                <a:gd name="T28" fmla="*/ 300 w 869"/>
                <a:gd name="T29" fmla="*/ 112 h 200"/>
                <a:gd name="T30" fmla="*/ 320 w 869"/>
                <a:gd name="T31" fmla="*/ 112 h 200"/>
                <a:gd name="T32" fmla="*/ 344 w 869"/>
                <a:gd name="T33" fmla="*/ 112 h 200"/>
                <a:gd name="T34" fmla="*/ 364 w 869"/>
                <a:gd name="T35" fmla="*/ 108 h 200"/>
                <a:gd name="T36" fmla="*/ 385 w 869"/>
                <a:gd name="T37" fmla="*/ 108 h 200"/>
                <a:gd name="T38" fmla="*/ 405 w 869"/>
                <a:gd name="T39" fmla="*/ 108 h 200"/>
                <a:gd name="T40" fmla="*/ 425 w 869"/>
                <a:gd name="T41" fmla="*/ 108 h 200"/>
                <a:gd name="T42" fmla="*/ 445 w 869"/>
                <a:gd name="T43" fmla="*/ 104 h 200"/>
                <a:gd name="T44" fmla="*/ 465 w 869"/>
                <a:gd name="T45" fmla="*/ 104 h 200"/>
                <a:gd name="T46" fmla="*/ 485 w 869"/>
                <a:gd name="T47" fmla="*/ 108 h 200"/>
                <a:gd name="T48" fmla="*/ 509 w 869"/>
                <a:gd name="T49" fmla="*/ 108 h 200"/>
                <a:gd name="T50" fmla="*/ 529 w 869"/>
                <a:gd name="T51" fmla="*/ 108 h 200"/>
                <a:gd name="T52" fmla="*/ 549 w 869"/>
                <a:gd name="T53" fmla="*/ 112 h 200"/>
                <a:gd name="T54" fmla="*/ 569 w 869"/>
                <a:gd name="T55" fmla="*/ 112 h 200"/>
                <a:gd name="T56" fmla="*/ 589 w 869"/>
                <a:gd name="T57" fmla="*/ 108 h 200"/>
                <a:gd name="T58" fmla="*/ 609 w 869"/>
                <a:gd name="T59" fmla="*/ 120 h 200"/>
                <a:gd name="T60" fmla="*/ 629 w 869"/>
                <a:gd name="T61" fmla="*/ 60 h 200"/>
                <a:gd name="T62" fmla="*/ 649 w 869"/>
                <a:gd name="T63" fmla="*/ 116 h 200"/>
                <a:gd name="T64" fmla="*/ 669 w 869"/>
                <a:gd name="T65" fmla="*/ 68 h 200"/>
                <a:gd name="T66" fmla="*/ 693 w 869"/>
                <a:gd name="T67" fmla="*/ 172 h 200"/>
                <a:gd name="T68" fmla="*/ 713 w 869"/>
                <a:gd name="T69" fmla="*/ 100 h 200"/>
                <a:gd name="T70" fmla="*/ 733 w 869"/>
                <a:gd name="T71" fmla="*/ 112 h 200"/>
                <a:gd name="T72" fmla="*/ 753 w 869"/>
                <a:gd name="T73" fmla="*/ 104 h 200"/>
                <a:gd name="T74" fmla="*/ 773 w 869"/>
                <a:gd name="T75" fmla="*/ 108 h 200"/>
                <a:gd name="T76" fmla="*/ 793 w 869"/>
                <a:gd name="T77" fmla="*/ 104 h 200"/>
                <a:gd name="T78" fmla="*/ 813 w 869"/>
                <a:gd name="T79" fmla="*/ 104 h 200"/>
                <a:gd name="T80" fmla="*/ 833 w 869"/>
                <a:gd name="T81" fmla="*/ 104 h 200"/>
                <a:gd name="T82" fmla="*/ 857 w 869"/>
                <a:gd name="T83" fmla="*/ 10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200">
                  <a:moveTo>
                    <a:pt x="0" y="68"/>
                  </a:moveTo>
                  <a:lnTo>
                    <a:pt x="8" y="64"/>
                  </a:lnTo>
                  <a:lnTo>
                    <a:pt x="16" y="56"/>
                  </a:lnTo>
                  <a:lnTo>
                    <a:pt x="20" y="52"/>
                  </a:lnTo>
                  <a:lnTo>
                    <a:pt x="28" y="48"/>
                  </a:lnTo>
                  <a:lnTo>
                    <a:pt x="36" y="44"/>
                  </a:lnTo>
                  <a:lnTo>
                    <a:pt x="40" y="40"/>
                  </a:lnTo>
                  <a:lnTo>
                    <a:pt x="48" y="44"/>
                  </a:lnTo>
                  <a:lnTo>
                    <a:pt x="56" y="48"/>
                  </a:lnTo>
                  <a:lnTo>
                    <a:pt x="64" y="60"/>
                  </a:lnTo>
                  <a:lnTo>
                    <a:pt x="68" y="72"/>
                  </a:lnTo>
                  <a:lnTo>
                    <a:pt x="76" y="80"/>
                  </a:lnTo>
                  <a:lnTo>
                    <a:pt x="84" y="84"/>
                  </a:lnTo>
                  <a:lnTo>
                    <a:pt x="88" y="84"/>
                  </a:lnTo>
                  <a:lnTo>
                    <a:pt x="96" y="88"/>
                  </a:lnTo>
                  <a:lnTo>
                    <a:pt x="104" y="88"/>
                  </a:lnTo>
                  <a:lnTo>
                    <a:pt x="112" y="92"/>
                  </a:lnTo>
                  <a:lnTo>
                    <a:pt x="116" y="92"/>
                  </a:lnTo>
                  <a:lnTo>
                    <a:pt x="124" y="96"/>
                  </a:lnTo>
                  <a:lnTo>
                    <a:pt x="132" y="100"/>
                  </a:lnTo>
                  <a:lnTo>
                    <a:pt x="136" y="100"/>
                  </a:lnTo>
                  <a:lnTo>
                    <a:pt x="144" y="104"/>
                  </a:lnTo>
                  <a:lnTo>
                    <a:pt x="152" y="108"/>
                  </a:lnTo>
                  <a:lnTo>
                    <a:pt x="156" y="108"/>
                  </a:lnTo>
                  <a:lnTo>
                    <a:pt x="164" y="108"/>
                  </a:lnTo>
                  <a:lnTo>
                    <a:pt x="172" y="112"/>
                  </a:lnTo>
                  <a:lnTo>
                    <a:pt x="180" y="112"/>
                  </a:lnTo>
                  <a:lnTo>
                    <a:pt x="184" y="108"/>
                  </a:lnTo>
                  <a:lnTo>
                    <a:pt x="192" y="108"/>
                  </a:lnTo>
                  <a:lnTo>
                    <a:pt x="200" y="108"/>
                  </a:lnTo>
                  <a:lnTo>
                    <a:pt x="204" y="108"/>
                  </a:lnTo>
                  <a:lnTo>
                    <a:pt x="212" y="108"/>
                  </a:lnTo>
                  <a:lnTo>
                    <a:pt x="220" y="104"/>
                  </a:lnTo>
                  <a:lnTo>
                    <a:pt x="228" y="104"/>
                  </a:lnTo>
                  <a:lnTo>
                    <a:pt x="232" y="104"/>
                  </a:lnTo>
                  <a:lnTo>
                    <a:pt x="240" y="104"/>
                  </a:lnTo>
                  <a:lnTo>
                    <a:pt x="248" y="104"/>
                  </a:lnTo>
                  <a:lnTo>
                    <a:pt x="252" y="104"/>
                  </a:lnTo>
                  <a:lnTo>
                    <a:pt x="260" y="104"/>
                  </a:lnTo>
                  <a:lnTo>
                    <a:pt x="268" y="104"/>
                  </a:lnTo>
                  <a:lnTo>
                    <a:pt x="272" y="104"/>
                  </a:lnTo>
                  <a:lnTo>
                    <a:pt x="280" y="108"/>
                  </a:lnTo>
                  <a:lnTo>
                    <a:pt x="288" y="108"/>
                  </a:lnTo>
                  <a:lnTo>
                    <a:pt x="296" y="108"/>
                  </a:lnTo>
                  <a:lnTo>
                    <a:pt x="300" y="112"/>
                  </a:lnTo>
                  <a:lnTo>
                    <a:pt x="308" y="112"/>
                  </a:lnTo>
                  <a:lnTo>
                    <a:pt x="316" y="112"/>
                  </a:lnTo>
                  <a:lnTo>
                    <a:pt x="320" y="112"/>
                  </a:lnTo>
                  <a:lnTo>
                    <a:pt x="328" y="112"/>
                  </a:lnTo>
                  <a:lnTo>
                    <a:pt x="336" y="112"/>
                  </a:lnTo>
                  <a:lnTo>
                    <a:pt x="344" y="112"/>
                  </a:lnTo>
                  <a:lnTo>
                    <a:pt x="348" y="112"/>
                  </a:lnTo>
                  <a:lnTo>
                    <a:pt x="356" y="108"/>
                  </a:lnTo>
                  <a:lnTo>
                    <a:pt x="364" y="108"/>
                  </a:lnTo>
                  <a:lnTo>
                    <a:pt x="368" y="108"/>
                  </a:lnTo>
                  <a:lnTo>
                    <a:pt x="377" y="108"/>
                  </a:lnTo>
                  <a:lnTo>
                    <a:pt x="385" y="108"/>
                  </a:lnTo>
                  <a:lnTo>
                    <a:pt x="389" y="108"/>
                  </a:lnTo>
                  <a:lnTo>
                    <a:pt x="397" y="108"/>
                  </a:lnTo>
                  <a:lnTo>
                    <a:pt x="405" y="108"/>
                  </a:lnTo>
                  <a:lnTo>
                    <a:pt x="413" y="108"/>
                  </a:lnTo>
                  <a:lnTo>
                    <a:pt x="417" y="108"/>
                  </a:lnTo>
                  <a:lnTo>
                    <a:pt x="425" y="108"/>
                  </a:lnTo>
                  <a:lnTo>
                    <a:pt x="433" y="108"/>
                  </a:lnTo>
                  <a:lnTo>
                    <a:pt x="437" y="104"/>
                  </a:lnTo>
                  <a:lnTo>
                    <a:pt x="445" y="104"/>
                  </a:lnTo>
                  <a:lnTo>
                    <a:pt x="453" y="104"/>
                  </a:lnTo>
                  <a:lnTo>
                    <a:pt x="461" y="104"/>
                  </a:lnTo>
                  <a:lnTo>
                    <a:pt x="465" y="104"/>
                  </a:lnTo>
                  <a:lnTo>
                    <a:pt x="473" y="104"/>
                  </a:lnTo>
                  <a:lnTo>
                    <a:pt x="481" y="108"/>
                  </a:lnTo>
                  <a:lnTo>
                    <a:pt x="485" y="108"/>
                  </a:lnTo>
                  <a:lnTo>
                    <a:pt x="493" y="108"/>
                  </a:lnTo>
                  <a:lnTo>
                    <a:pt x="501" y="108"/>
                  </a:lnTo>
                  <a:lnTo>
                    <a:pt x="509" y="108"/>
                  </a:lnTo>
                  <a:lnTo>
                    <a:pt x="513" y="108"/>
                  </a:lnTo>
                  <a:lnTo>
                    <a:pt x="521" y="108"/>
                  </a:lnTo>
                  <a:lnTo>
                    <a:pt x="529" y="108"/>
                  </a:lnTo>
                  <a:lnTo>
                    <a:pt x="533" y="112"/>
                  </a:lnTo>
                  <a:lnTo>
                    <a:pt x="541" y="112"/>
                  </a:lnTo>
                  <a:lnTo>
                    <a:pt x="549" y="112"/>
                  </a:lnTo>
                  <a:lnTo>
                    <a:pt x="553" y="112"/>
                  </a:lnTo>
                  <a:lnTo>
                    <a:pt x="561" y="112"/>
                  </a:lnTo>
                  <a:lnTo>
                    <a:pt x="569" y="112"/>
                  </a:lnTo>
                  <a:lnTo>
                    <a:pt x="577" y="112"/>
                  </a:lnTo>
                  <a:lnTo>
                    <a:pt x="581" y="112"/>
                  </a:lnTo>
                  <a:lnTo>
                    <a:pt x="589" y="108"/>
                  </a:lnTo>
                  <a:lnTo>
                    <a:pt x="597" y="112"/>
                  </a:lnTo>
                  <a:lnTo>
                    <a:pt x="601" y="120"/>
                  </a:lnTo>
                  <a:lnTo>
                    <a:pt x="609" y="120"/>
                  </a:lnTo>
                  <a:lnTo>
                    <a:pt x="617" y="104"/>
                  </a:lnTo>
                  <a:lnTo>
                    <a:pt x="625" y="76"/>
                  </a:lnTo>
                  <a:lnTo>
                    <a:pt x="629" y="60"/>
                  </a:lnTo>
                  <a:lnTo>
                    <a:pt x="637" y="112"/>
                  </a:lnTo>
                  <a:lnTo>
                    <a:pt x="645" y="156"/>
                  </a:lnTo>
                  <a:lnTo>
                    <a:pt x="649" y="116"/>
                  </a:lnTo>
                  <a:lnTo>
                    <a:pt x="657" y="24"/>
                  </a:lnTo>
                  <a:lnTo>
                    <a:pt x="665" y="0"/>
                  </a:lnTo>
                  <a:lnTo>
                    <a:pt x="669" y="68"/>
                  </a:lnTo>
                  <a:lnTo>
                    <a:pt x="677" y="144"/>
                  </a:lnTo>
                  <a:lnTo>
                    <a:pt x="685" y="200"/>
                  </a:lnTo>
                  <a:lnTo>
                    <a:pt x="693" y="172"/>
                  </a:lnTo>
                  <a:lnTo>
                    <a:pt x="697" y="120"/>
                  </a:lnTo>
                  <a:lnTo>
                    <a:pt x="705" y="96"/>
                  </a:lnTo>
                  <a:lnTo>
                    <a:pt x="713" y="100"/>
                  </a:lnTo>
                  <a:lnTo>
                    <a:pt x="717" y="112"/>
                  </a:lnTo>
                  <a:lnTo>
                    <a:pt x="725" y="116"/>
                  </a:lnTo>
                  <a:lnTo>
                    <a:pt x="733" y="112"/>
                  </a:lnTo>
                  <a:lnTo>
                    <a:pt x="741" y="108"/>
                  </a:lnTo>
                  <a:lnTo>
                    <a:pt x="745" y="104"/>
                  </a:lnTo>
                  <a:lnTo>
                    <a:pt x="753" y="104"/>
                  </a:lnTo>
                  <a:lnTo>
                    <a:pt x="761" y="108"/>
                  </a:lnTo>
                  <a:lnTo>
                    <a:pt x="765" y="108"/>
                  </a:lnTo>
                  <a:lnTo>
                    <a:pt x="773" y="108"/>
                  </a:lnTo>
                  <a:lnTo>
                    <a:pt x="781" y="104"/>
                  </a:lnTo>
                  <a:lnTo>
                    <a:pt x="785" y="104"/>
                  </a:lnTo>
                  <a:lnTo>
                    <a:pt x="793" y="104"/>
                  </a:lnTo>
                  <a:lnTo>
                    <a:pt x="801" y="104"/>
                  </a:lnTo>
                  <a:lnTo>
                    <a:pt x="809" y="104"/>
                  </a:lnTo>
                  <a:lnTo>
                    <a:pt x="813" y="104"/>
                  </a:lnTo>
                  <a:lnTo>
                    <a:pt x="821" y="104"/>
                  </a:lnTo>
                  <a:lnTo>
                    <a:pt x="829" y="104"/>
                  </a:lnTo>
                  <a:lnTo>
                    <a:pt x="833" y="104"/>
                  </a:lnTo>
                  <a:lnTo>
                    <a:pt x="841" y="104"/>
                  </a:lnTo>
                  <a:lnTo>
                    <a:pt x="849" y="104"/>
                  </a:lnTo>
                  <a:lnTo>
                    <a:pt x="857" y="104"/>
                  </a:lnTo>
                  <a:lnTo>
                    <a:pt x="861" y="104"/>
                  </a:lnTo>
                  <a:lnTo>
                    <a:pt x="869" y="104"/>
                  </a:lnTo>
                </a:path>
              </a:pathLst>
            </a:custGeom>
            <a:noFill/>
            <a:ln w="0">
              <a:solidFill>
                <a:srgbClr val="FF0000"/>
              </a:solidFill>
              <a:prstDash val="sysDot"/>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64" name="Freeform 101"/>
            <p:cNvSpPr>
              <a:spLocks/>
            </p:cNvSpPr>
            <p:nvPr/>
          </p:nvSpPr>
          <p:spPr bwMode="auto">
            <a:xfrm>
              <a:off x="533401" y="2692400"/>
              <a:ext cx="1379538" cy="425450"/>
            </a:xfrm>
            <a:custGeom>
              <a:avLst/>
              <a:gdLst>
                <a:gd name="T0" fmla="*/ 16 w 869"/>
                <a:gd name="T1" fmla="*/ 108 h 268"/>
                <a:gd name="T2" fmla="*/ 36 w 869"/>
                <a:gd name="T3" fmla="*/ 140 h 268"/>
                <a:gd name="T4" fmla="*/ 56 w 869"/>
                <a:gd name="T5" fmla="*/ 116 h 268"/>
                <a:gd name="T6" fmla="*/ 76 w 869"/>
                <a:gd name="T7" fmla="*/ 124 h 268"/>
                <a:gd name="T8" fmla="*/ 96 w 869"/>
                <a:gd name="T9" fmla="*/ 172 h 268"/>
                <a:gd name="T10" fmla="*/ 116 w 869"/>
                <a:gd name="T11" fmla="*/ 200 h 268"/>
                <a:gd name="T12" fmla="*/ 136 w 869"/>
                <a:gd name="T13" fmla="*/ 212 h 268"/>
                <a:gd name="T14" fmla="*/ 156 w 869"/>
                <a:gd name="T15" fmla="*/ 216 h 268"/>
                <a:gd name="T16" fmla="*/ 180 w 869"/>
                <a:gd name="T17" fmla="*/ 216 h 268"/>
                <a:gd name="T18" fmla="*/ 200 w 869"/>
                <a:gd name="T19" fmla="*/ 220 h 268"/>
                <a:gd name="T20" fmla="*/ 220 w 869"/>
                <a:gd name="T21" fmla="*/ 220 h 268"/>
                <a:gd name="T22" fmla="*/ 240 w 869"/>
                <a:gd name="T23" fmla="*/ 224 h 268"/>
                <a:gd name="T24" fmla="*/ 260 w 869"/>
                <a:gd name="T25" fmla="*/ 224 h 268"/>
                <a:gd name="T26" fmla="*/ 280 w 869"/>
                <a:gd name="T27" fmla="*/ 224 h 268"/>
                <a:gd name="T28" fmla="*/ 300 w 869"/>
                <a:gd name="T29" fmla="*/ 224 h 268"/>
                <a:gd name="T30" fmla="*/ 320 w 869"/>
                <a:gd name="T31" fmla="*/ 224 h 268"/>
                <a:gd name="T32" fmla="*/ 344 w 869"/>
                <a:gd name="T33" fmla="*/ 228 h 268"/>
                <a:gd name="T34" fmla="*/ 364 w 869"/>
                <a:gd name="T35" fmla="*/ 228 h 268"/>
                <a:gd name="T36" fmla="*/ 385 w 869"/>
                <a:gd name="T37" fmla="*/ 228 h 268"/>
                <a:gd name="T38" fmla="*/ 405 w 869"/>
                <a:gd name="T39" fmla="*/ 224 h 268"/>
                <a:gd name="T40" fmla="*/ 425 w 869"/>
                <a:gd name="T41" fmla="*/ 224 h 268"/>
                <a:gd name="T42" fmla="*/ 445 w 869"/>
                <a:gd name="T43" fmla="*/ 220 h 268"/>
                <a:gd name="T44" fmla="*/ 465 w 869"/>
                <a:gd name="T45" fmla="*/ 220 h 268"/>
                <a:gd name="T46" fmla="*/ 485 w 869"/>
                <a:gd name="T47" fmla="*/ 220 h 268"/>
                <a:gd name="T48" fmla="*/ 509 w 869"/>
                <a:gd name="T49" fmla="*/ 224 h 268"/>
                <a:gd name="T50" fmla="*/ 529 w 869"/>
                <a:gd name="T51" fmla="*/ 228 h 268"/>
                <a:gd name="T52" fmla="*/ 549 w 869"/>
                <a:gd name="T53" fmla="*/ 236 h 268"/>
                <a:gd name="T54" fmla="*/ 569 w 869"/>
                <a:gd name="T55" fmla="*/ 240 h 268"/>
                <a:gd name="T56" fmla="*/ 589 w 869"/>
                <a:gd name="T57" fmla="*/ 244 h 268"/>
                <a:gd name="T58" fmla="*/ 609 w 869"/>
                <a:gd name="T59" fmla="*/ 252 h 268"/>
                <a:gd name="T60" fmla="*/ 629 w 869"/>
                <a:gd name="T61" fmla="*/ 268 h 268"/>
                <a:gd name="T62" fmla="*/ 649 w 869"/>
                <a:gd name="T63" fmla="*/ 64 h 268"/>
                <a:gd name="T64" fmla="*/ 669 w 869"/>
                <a:gd name="T65" fmla="*/ 256 h 268"/>
                <a:gd name="T66" fmla="*/ 693 w 869"/>
                <a:gd name="T67" fmla="*/ 204 h 268"/>
                <a:gd name="T68" fmla="*/ 713 w 869"/>
                <a:gd name="T69" fmla="*/ 260 h 268"/>
                <a:gd name="T70" fmla="*/ 733 w 869"/>
                <a:gd name="T71" fmla="*/ 244 h 268"/>
                <a:gd name="T72" fmla="*/ 753 w 869"/>
                <a:gd name="T73" fmla="*/ 240 h 268"/>
                <a:gd name="T74" fmla="*/ 773 w 869"/>
                <a:gd name="T75" fmla="*/ 236 h 268"/>
                <a:gd name="T76" fmla="*/ 793 w 869"/>
                <a:gd name="T77" fmla="*/ 228 h 268"/>
                <a:gd name="T78" fmla="*/ 813 w 869"/>
                <a:gd name="T79" fmla="*/ 224 h 268"/>
                <a:gd name="T80" fmla="*/ 833 w 869"/>
                <a:gd name="T81" fmla="*/ 220 h 268"/>
                <a:gd name="T82" fmla="*/ 857 w 869"/>
                <a:gd name="T83" fmla="*/ 22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268">
                  <a:moveTo>
                    <a:pt x="0" y="92"/>
                  </a:moveTo>
                  <a:lnTo>
                    <a:pt x="8" y="96"/>
                  </a:lnTo>
                  <a:lnTo>
                    <a:pt x="16" y="108"/>
                  </a:lnTo>
                  <a:lnTo>
                    <a:pt x="20" y="120"/>
                  </a:lnTo>
                  <a:lnTo>
                    <a:pt x="28" y="132"/>
                  </a:lnTo>
                  <a:lnTo>
                    <a:pt x="36" y="140"/>
                  </a:lnTo>
                  <a:lnTo>
                    <a:pt x="40" y="140"/>
                  </a:lnTo>
                  <a:lnTo>
                    <a:pt x="48" y="132"/>
                  </a:lnTo>
                  <a:lnTo>
                    <a:pt x="56" y="116"/>
                  </a:lnTo>
                  <a:lnTo>
                    <a:pt x="64" y="108"/>
                  </a:lnTo>
                  <a:lnTo>
                    <a:pt x="68" y="112"/>
                  </a:lnTo>
                  <a:lnTo>
                    <a:pt x="76" y="124"/>
                  </a:lnTo>
                  <a:lnTo>
                    <a:pt x="84" y="144"/>
                  </a:lnTo>
                  <a:lnTo>
                    <a:pt x="88" y="160"/>
                  </a:lnTo>
                  <a:lnTo>
                    <a:pt x="96" y="172"/>
                  </a:lnTo>
                  <a:lnTo>
                    <a:pt x="104" y="184"/>
                  </a:lnTo>
                  <a:lnTo>
                    <a:pt x="112" y="192"/>
                  </a:lnTo>
                  <a:lnTo>
                    <a:pt x="116" y="200"/>
                  </a:lnTo>
                  <a:lnTo>
                    <a:pt x="124" y="204"/>
                  </a:lnTo>
                  <a:lnTo>
                    <a:pt x="132" y="208"/>
                  </a:lnTo>
                  <a:lnTo>
                    <a:pt x="136" y="212"/>
                  </a:lnTo>
                  <a:lnTo>
                    <a:pt x="144" y="212"/>
                  </a:lnTo>
                  <a:lnTo>
                    <a:pt x="152" y="216"/>
                  </a:lnTo>
                  <a:lnTo>
                    <a:pt x="156" y="216"/>
                  </a:lnTo>
                  <a:lnTo>
                    <a:pt x="164" y="216"/>
                  </a:lnTo>
                  <a:lnTo>
                    <a:pt x="172" y="216"/>
                  </a:lnTo>
                  <a:lnTo>
                    <a:pt x="180" y="216"/>
                  </a:lnTo>
                  <a:lnTo>
                    <a:pt x="184" y="216"/>
                  </a:lnTo>
                  <a:lnTo>
                    <a:pt x="192" y="216"/>
                  </a:lnTo>
                  <a:lnTo>
                    <a:pt x="200" y="220"/>
                  </a:lnTo>
                  <a:lnTo>
                    <a:pt x="204" y="220"/>
                  </a:lnTo>
                  <a:lnTo>
                    <a:pt x="212" y="220"/>
                  </a:lnTo>
                  <a:lnTo>
                    <a:pt x="220" y="220"/>
                  </a:lnTo>
                  <a:lnTo>
                    <a:pt x="228" y="224"/>
                  </a:lnTo>
                  <a:lnTo>
                    <a:pt x="232" y="224"/>
                  </a:lnTo>
                  <a:lnTo>
                    <a:pt x="240" y="224"/>
                  </a:lnTo>
                  <a:lnTo>
                    <a:pt x="248" y="224"/>
                  </a:lnTo>
                  <a:lnTo>
                    <a:pt x="252" y="224"/>
                  </a:lnTo>
                  <a:lnTo>
                    <a:pt x="260" y="224"/>
                  </a:lnTo>
                  <a:lnTo>
                    <a:pt x="268" y="224"/>
                  </a:lnTo>
                  <a:lnTo>
                    <a:pt x="272" y="224"/>
                  </a:lnTo>
                  <a:lnTo>
                    <a:pt x="280" y="224"/>
                  </a:lnTo>
                  <a:lnTo>
                    <a:pt x="288" y="224"/>
                  </a:lnTo>
                  <a:lnTo>
                    <a:pt x="296" y="224"/>
                  </a:lnTo>
                  <a:lnTo>
                    <a:pt x="300" y="224"/>
                  </a:lnTo>
                  <a:lnTo>
                    <a:pt x="308" y="224"/>
                  </a:lnTo>
                  <a:lnTo>
                    <a:pt x="316" y="224"/>
                  </a:lnTo>
                  <a:lnTo>
                    <a:pt x="320" y="224"/>
                  </a:lnTo>
                  <a:lnTo>
                    <a:pt x="328" y="224"/>
                  </a:lnTo>
                  <a:lnTo>
                    <a:pt x="336" y="224"/>
                  </a:lnTo>
                  <a:lnTo>
                    <a:pt x="344" y="228"/>
                  </a:lnTo>
                  <a:lnTo>
                    <a:pt x="348" y="228"/>
                  </a:lnTo>
                  <a:lnTo>
                    <a:pt x="356" y="228"/>
                  </a:lnTo>
                  <a:lnTo>
                    <a:pt x="364" y="228"/>
                  </a:lnTo>
                  <a:lnTo>
                    <a:pt x="368" y="228"/>
                  </a:lnTo>
                  <a:lnTo>
                    <a:pt x="377" y="228"/>
                  </a:lnTo>
                  <a:lnTo>
                    <a:pt x="385" y="228"/>
                  </a:lnTo>
                  <a:lnTo>
                    <a:pt x="389" y="224"/>
                  </a:lnTo>
                  <a:lnTo>
                    <a:pt x="397" y="224"/>
                  </a:lnTo>
                  <a:lnTo>
                    <a:pt x="405" y="224"/>
                  </a:lnTo>
                  <a:lnTo>
                    <a:pt x="413" y="224"/>
                  </a:lnTo>
                  <a:lnTo>
                    <a:pt x="417" y="224"/>
                  </a:lnTo>
                  <a:lnTo>
                    <a:pt x="425" y="224"/>
                  </a:lnTo>
                  <a:lnTo>
                    <a:pt x="433" y="224"/>
                  </a:lnTo>
                  <a:lnTo>
                    <a:pt x="437" y="220"/>
                  </a:lnTo>
                  <a:lnTo>
                    <a:pt x="445" y="220"/>
                  </a:lnTo>
                  <a:lnTo>
                    <a:pt x="453" y="220"/>
                  </a:lnTo>
                  <a:lnTo>
                    <a:pt x="461" y="220"/>
                  </a:lnTo>
                  <a:lnTo>
                    <a:pt x="465" y="220"/>
                  </a:lnTo>
                  <a:lnTo>
                    <a:pt x="473" y="220"/>
                  </a:lnTo>
                  <a:lnTo>
                    <a:pt x="481" y="220"/>
                  </a:lnTo>
                  <a:lnTo>
                    <a:pt x="485" y="220"/>
                  </a:lnTo>
                  <a:lnTo>
                    <a:pt x="493" y="224"/>
                  </a:lnTo>
                  <a:lnTo>
                    <a:pt x="501" y="224"/>
                  </a:lnTo>
                  <a:lnTo>
                    <a:pt x="509" y="224"/>
                  </a:lnTo>
                  <a:lnTo>
                    <a:pt x="513" y="228"/>
                  </a:lnTo>
                  <a:lnTo>
                    <a:pt x="521" y="228"/>
                  </a:lnTo>
                  <a:lnTo>
                    <a:pt x="529" y="228"/>
                  </a:lnTo>
                  <a:lnTo>
                    <a:pt x="533" y="232"/>
                  </a:lnTo>
                  <a:lnTo>
                    <a:pt x="541" y="232"/>
                  </a:lnTo>
                  <a:lnTo>
                    <a:pt x="549" y="236"/>
                  </a:lnTo>
                  <a:lnTo>
                    <a:pt x="553" y="236"/>
                  </a:lnTo>
                  <a:lnTo>
                    <a:pt x="561" y="240"/>
                  </a:lnTo>
                  <a:lnTo>
                    <a:pt x="569" y="240"/>
                  </a:lnTo>
                  <a:lnTo>
                    <a:pt x="577" y="240"/>
                  </a:lnTo>
                  <a:lnTo>
                    <a:pt x="581" y="240"/>
                  </a:lnTo>
                  <a:lnTo>
                    <a:pt x="589" y="244"/>
                  </a:lnTo>
                  <a:lnTo>
                    <a:pt x="597" y="252"/>
                  </a:lnTo>
                  <a:lnTo>
                    <a:pt x="601" y="256"/>
                  </a:lnTo>
                  <a:lnTo>
                    <a:pt x="609" y="252"/>
                  </a:lnTo>
                  <a:lnTo>
                    <a:pt x="617" y="240"/>
                  </a:lnTo>
                  <a:lnTo>
                    <a:pt x="625" y="244"/>
                  </a:lnTo>
                  <a:lnTo>
                    <a:pt x="629" y="268"/>
                  </a:lnTo>
                  <a:lnTo>
                    <a:pt x="637" y="268"/>
                  </a:lnTo>
                  <a:lnTo>
                    <a:pt x="645" y="224"/>
                  </a:lnTo>
                  <a:lnTo>
                    <a:pt x="649" y="64"/>
                  </a:lnTo>
                  <a:lnTo>
                    <a:pt x="657" y="0"/>
                  </a:lnTo>
                  <a:lnTo>
                    <a:pt x="665" y="196"/>
                  </a:lnTo>
                  <a:lnTo>
                    <a:pt x="669" y="256"/>
                  </a:lnTo>
                  <a:lnTo>
                    <a:pt x="677" y="264"/>
                  </a:lnTo>
                  <a:lnTo>
                    <a:pt x="685" y="204"/>
                  </a:lnTo>
                  <a:lnTo>
                    <a:pt x="693" y="204"/>
                  </a:lnTo>
                  <a:lnTo>
                    <a:pt x="697" y="232"/>
                  </a:lnTo>
                  <a:lnTo>
                    <a:pt x="705" y="252"/>
                  </a:lnTo>
                  <a:lnTo>
                    <a:pt x="713" y="260"/>
                  </a:lnTo>
                  <a:lnTo>
                    <a:pt x="717" y="256"/>
                  </a:lnTo>
                  <a:lnTo>
                    <a:pt x="725" y="248"/>
                  </a:lnTo>
                  <a:lnTo>
                    <a:pt x="733" y="244"/>
                  </a:lnTo>
                  <a:lnTo>
                    <a:pt x="741" y="240"/>
                  </a:lnTo>
                  <a:lnTo>
                    <a:pt x="745" y="240"/>
                  </a:lnTo>
                  <a:lnTo>
                    <a:pt x="753" y="240"/>
                  </a:lnTo>
                  <a:lnTo>
                    <a:pt x="761" y="236"/>
                  </a:lnTo>
                  <a:lnTo>
                    <a:pt x="765" y="236"/>
                  </a:lnTo>
                  <a:lnTo>
                    <a:pt x="773" y="236"/>
                  </a:lnTo>
                  <a:lnTo>
                    <a:pt x="781" y="232"/>
                  </a:lnTo>
                  <a:lnTo>
                    <a:pt x="785" y="232"/>
                  </a:lnTo>
                  <a:lnTo>
                    <a:pt x="793" y="228"/>
                  </a:lnTo>
                  <a:lnTo>
                    <a:pt x="801" y="228"/>
                  </a:lnTo>
                  <a:lnTo>
                    <a:pt x="809" y="228"/>
                  </a:lnTo>
                  <a:lnTo>
                    <a:pt x="813" y="224"/>
                  </a:lnTo>
                  <a:lnTo>
                    <a:pt x="821" y="224"/>
                  </a:lnTo>
                  <a:lnTo>
                    <a:pt x="829" y="224"/>
                  </a:lnTo>
                  <a:lnTo>
                    <a:pt x="833" y="220"/>
                  </a:lnTo>
                  <a:lnTo>
                    <a:pt x="841" y="220"/>
                  </a:lnTo>
                  <a:lnTo>
                    <a:pt x="849" y="220"/>
                  </a:lnTo>
                  <a:lnTo>
                    <a:pt x="857" y="220"/>
                  </a:lnTo>
                  <a:lnTo>
                    <a:pt x="861" y="220"/>
                  </a:lnTo>
                  <a:lnTo>
                    <a:pt x="869" y="220"/>
                  </a:lnTo>
                </a:path>
              </a:pathLst>
            </a:custGeom>
            <a:noFill/>
            <a:ln w="0">
              <a:solidFill>
                <a:srgbClr val="00BFBF"/>
              </a:solidFill>
              <a:prstDash val="sysDot"/>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65" name="Freeform 103"/>
            <p:cNvSpPr>
              <a:spLocks/>
            </p:cNvSpPr>
            <p:nvPr/>
          </p:nvSpPr>
          <p:spPr bwMode="auto">
            <a:xfrm>
              <a:off x="533401" y="1587500"/>
              <a:ext cx="1379538" cy="1682750"/>
            </a:xfrm>
            <a:custGeom>
              <a:avLst/>
              <a:gdLst>
                <a:gd name="T0" fmla="*/ 16 w 869"/>
                <a:gd name="T1" fmla="*/ 484 h 1060"/>
                <a:gd name="T2" fmla="*/ 36 w 869"/>
                <a:gd name="T3" fmla="*/ 476 h 1060"/>
                <a:gd name="T4" fmla="*/ 56 w 869"/>
                <a:gd name="T5" fmla="*/ 584 h 1060"/>
                <a:gd name="T6" fmla="*/ 76 w 869"/>
                <a:gd name="T7" fmla="*/ 696 h 1060"/>
                <a:gd name="T8" fmla="*/ 96 w 869"/>
                <a:gd name="T9" fmla="*/ 776 h 1060"/>
                <a:gd name="T10" fmla="*/ 116 w 869"/>
                <a:gd name="T11" fmla="*/ 808 h 1060"/>
                <a:gd name="T12" fmla="*/ 136 w 869"/>
                <a:gd name="T13" fmla="*/ 820 h 1060"/>
                <a:gd name="T14" fmla="*/ 156 w 869"/>
                <a:gd name="T15" fmla="*/ 832 h 1060"/>
                <a:gd name="T16" fmla="*/ 180 w 869"/>
                <a:gd name="T17" fmla="*/ 848 h 1060"/>
                <a:gd name="T18" fmla="*/ 200 w 869"/>
                <a:gd name="T19" fmla="*/ 864 h 1060"/>
                <a:gd name="T20" fmla="*/ 220 w 869"/>
                <a:gd name="T21" fmla="*/ 872 h 1060"/>
                <a:gd name="T22" fmla="*/ 240 w 869"/>
                <a:gd name="T23" fmla="*/ 876 h 1060"/>
                <a:gd name="T24" fmla="*/ 260 w 869"/>
                <a:gd name="T25" fmla="*/ 884 h 1060"/>
                <a:gd name="T26" fmla="*/ 280 w 869"/>
                <a:gd name="T27" fmla="*/ 888 h 1060"/>
                <a:gd name="T28" fmla="*/ 300 w 869"/>
                <a:gd name="T29" fmla="*/ 892 h 1060"/>
                <a:gd name="T30" fmla="*/ 320 w 869"/>
                <a:gd name="T31" fmla="*/ 892 h 1060"/>
                <a:gd name="T32" fmla="*/ 344 w 869"/>
                <a:gd name="T33" fmla="*/ 896 h 1060"/>
                <a:gd name="T34" fmla="*/ 364 w 869"/>
                <a:gd name="T35" fmla="*/ 900 h 1060"/>
                <a:gd name="T36" fmla="*/ 385 w 869"/>
                <a:gd name="T37" fmla="*/ 904 h 1060"/>
                <a:gd name="T38" fmla="*/ 405 w 869"/>
                <a:gd name="T39" fmla="*/ 908 h 1060"/>
                <a:gd name="T40" fmla="*/ 425 w 869"/>
                <a:gd name="T41" fmla="*/ 908 h 1060"/>
                <a:gd name="T42" fmla="*/ 445 w 869"/>
                <a:gd name="T43" fmla="*/ 900 h 1060"/>
                <a:gd name="T44" fmla="*/ 465 w 869"/>
                <a:gd name="T45" fmla="*/ 904 h 1060"/>
                <a:gd name="T46" fmla="*/ 485 w 869"/>
                <a:gd name="T47" fmla="*/ 908 h 1060"/>
                <a:gd name="T48" fmla="*/ 509 w 869"/>
                <a:gd name="T49" fmla="*/ 920 h 1060"/>
                <a:gd name="T50" fmla="*/ 529 w 869"/>
                <a:gd name="T51" fmla="*/ 932 h 1060"/>
                <a:gd name="T52" fmla="*/ 549 w 869"/>
                <a:gd name="T53" fmla="*/ 944 h 1060"/>
                <a:gd name="T54" fmla="*/ 569 w 869"/>
                <a:gd name="T55" fmla="*/ 960 h 1060"/>
                <a:gd name="T56" fmla="*/ 589 w 869"/>
                <a:gd name="T57" fmla="*/ 968 h 1060"/>
                <a:gd name="T58" fmla="*/ 609 w 869"/>
                <a:gd name="T59" fmla="*/ 988 h 1060"/>
                <a:gd name="T60" fmla="*/ 629 w 869"/>
                <a:gd name="T61" fmla="*/ 1060 h 1060"/>
                <a:gd name="T62" fmla="*/ 649 w 869"/>
                <a:gd name="T63" fmla="*/ 632 h 1060"/>
                <a:gd name="T64" fmla="*/ 669 w 869"/>
                <a:gd name="T65" fmla="*/ 900 h 1060"/>
                <a:gd name="T66" fmla="*/ 693 w 869"/>
                <a:gd name="T67" fmla="*/ 1020 h 1060"/>
                <a:gd name="T68" fmla="*/ 713 w 869"/>
                <a:gd name="T69" fmla="*/ 976 h 1060"/>
                <a:gd name="T70" fmla="*/ 733 w 869"/>
                <a:gd name="T71" fmla="*/ 964 h 1060"/>
                <a:gd name="T72" fmla="*/ 753 w 869"/>
                <a:gd name="T73" fmla="*/ 956 h 1060"/>
                <a:gd name="T74" fmla="*/ 773 w 869"/>
                <a:gd name="T75" fmla="*/ 940 h 1060"/>
                <a:gd name="T76" fmla="*/ 793 w 869"/>
                <a:gd name="T77" fmla="*/ 928 h 1060"/>
                <a:gd name="T78" fmla="*/ 813 w 869"/>
                <a:gd name="T79" fmla="*/ 916 h 1060"/>
                <a:gd name="T80" fmla="*/ 833 w 869"/>
                <a:gd name="T81" fmla="*/ 908 h 1060"/>
                <a:gd name="T82" fmla="*/ 857 w 869"/>
                <a:gd name="T83" fmla="*/ 90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1060">
                  <a:moveTo>
                    <a:pt x="0" y="520"/>
                  </a:moveTo>
                  <a:lnTo>
                    <a:pt x="8" y="504"/>
                  </a:lnTo>
                  <a:lnTo>
                    <a:pt x="16" y="484"/>
                  </a:lnTo>
                  <a:lnTo>
                    <a:pt x="20" y="468"/>
                  </a:lnTo>
                  <a:lnTo>
                    <a:pt x="28" y="464"/>
                  </a:lnTo>
                  <a:lnTo>
                    <a:pt x="36" y="476"/>
                  </a:lnTo>
                  <a:lnTo>
                    <a:pt x="40" y="504"/>
                  </a:lnTo>
                  <a:lnTo>
                    <a:pt x="48" y="544"/>
                  </a:lnTo>
                  <a:lnTo>
                    <a:pt x="56" y="584"/>
                  </a:lnTo>
                  <a:lnTo>
                    <a:pt x="64" y="624"/>
                  </a:lnTo>
                  <a:lnTo>
                    <a:pt x="68" y="660"/>
                  </a:lnTo>
                  <a:lnTo>
                    <a:pt x="76" y="696"/>
                  </a:lnTo>
                  <a:lnTo>
                    <a:pt x="84" y="728"/>
                  </a:lnTo>
                  <a:lnTo>
                    <a:pt x="88" y="756"/>
                  </a:lnTo>
                  <a:lnTo>
                    <a:pt x="96" y="776"/>
                  </a:lnTo>
                  <a:lnTo>
                    <a:pt x="104" y="792"/>
                  </a:lnTo>
                  <a:lnTo>
                    <a:pt x="112" y="800"/>
                  </a:lnTo>
                  <a:lnTo>
                    <a:pt x="116" y="808"/>
                  </a:lnTo>
                  <a:lnTo>
                    <a:pt x="124" y="812"/>
                  </a:lnTo>
                  <a:lnTo>
                    <a:pt x="132" y="816"/>
                  </a:lnTo>
                  <a:lnTo>
                    <a:pt x="136" y="820"/>
                  </a:lnTo>
                  <a:lnTo>
                    <a:pt x="144" y="824"/>
                  </a:lnTo>
                  <a:lnTo>
                    <a:pt x="152" y="828"/>
                  </a:lnTo>
                  <a:lnTo>
                    <a:pt x="156" y="832"/>
                  </a:lnTo>
                  <a:lnTo>
                    <a:pt x="164" y="836"/>
                  </a:lnTo>
                  <a:lnTo>
                    <a:pt x="172" y="844"/>
                  </a:lnTo>
                  <a:lnTo>
                    <a:pt x="180" y="848"/>
                  </a:lnTo>
                  <a:lnTo>
                    <a:pt x="184" y="856"/>
                  </a:lnTo>
                  <a:lnTo>
                    <a:pt x="192" y="860"/>
                  </a:lnTo>
                  <a:lnTo>
                    <a:pt x="200" y="864"/>
                  </a:lnTo>
                  <a:lnTo>
                    <a:pt x="204" y="868"/>
                  </a:lnTo>
                  <a:lnTo>
                    <a:pt x="212" y="868"/>
                  </a:lnTo>
                  <a:lnTo>
                    <a:pt x="220" y="872"/>
                  </a:lnTo>
                  <a:lnTo>
                    <a:pt x="228" y="872"/>
                  </a:lnTo>
                  <a:lnTo>
                    <a:pt x="232" y="876"/>
                  </a:lnTo>
                  <a:lnTo>
                    <a:pt x="240" y="876"/>
                  </a:lnTo>
                  <a:lnTo>
                    <a:pt x="248" y="880"/>
                  </a:lnTo>
                  <a:lnTo>
                    <a:pt x="252" y="880"/>
                  </a:lnTo>
                  <a:lnTo>
                    <a:pt x="260" y="884"/>
                  </a:lnTo>
                  <a:lnTo>
                    <a:pt x="268" y="884"/>
                  </a:lnTo>
                  <a:lnTo>
                    <a:pt x="272" y="888"/>
                  </a:lnTo>
                  <a:lnTo>
                    <a:pt x="280" y="888"/>
                  </a:lnTo>
                  <a:lnTo>
                    <a:pt x="288" y="892"/>
                  </a:lnTo>
                  <a:lnTo>
                    <a:pt x="296" y="892"/>
                  </a:lnTo>
                  <a:lnTo>
                    <a:pt x="300" y="892"/>
                  </a:lnTo>
                  <a:lnTo>
                    <a:pt x="308" y="892"/>
                  </a:lnTo>
                  <a:lnTo>
                    <a:pt x="316" y="892"/>
                  </a:lnTo>
                  <a:lnTo>
                    <a:pt x="320" y="892"/>
                  </a:lnTo>
                  <a:lnTo>
                    <a:pt x="328" y="896"/>
                  </a:lnTo>
                  <a:lnTo>
                    <a:pt x="336" y="896"/>
                  </a:lnTo>
                  <a:lnTo>
                    <a:pt x="344" y="896"/>
                  </a:lnTo>
                  <a:lnTo>
                    <a:pt x="348" y="896"/>
                  </a:lnTo>
                  <a:lnTo>
                    <a:pt x="356" y="900"/>
                  </a:lnTo>
                  <a:lnTo>
                    <a:pt x="364" y="900"/>
                  </a:lnTo>
                  <a:lnTo>
                    <a:pt x="368" y="900"/>
                  </a:lnTo>
                  <a:lnTo>
                    <a:pt x="377" y="900"/>
                  </a:lnTo>
                  <a:lnTo>
                    <a:pt x="385" y="904"/>
                  </a:lnTo>
                  <a:lnTo>
                    <a:pt x="389" y="904"/>
                  </a:lnTo>
                  <a:lnTo>
                    <a:pt x="397" y="904"/>
                  </a:lnTo>
                  <a:lnTo>
                    <a:pt x="405" y="908"/>
                  </a:lnTo>
                  <a:lnTo>
                    <a:pt x="413" y="908"/>
                  </a:lnTo>
                  <a:lnTo>
                    <a:pt x="417" y="908"/>
                  </a:lnTo>
                  <a:lnTo>
                    <a:pt x="425" y="908"/>
                  </a:lnTo>
                  <a:lnTo>
                    <a:pt x="433" y="908"/>
                  </a:lnTo>
                  <a:lnTo>
                    <a:pt x="437" y="900"/>
                  </a:lnTo>
                  <a:lnTo>
                    <a:pt x="445" y="900"/>
                  </a:lnTo>
                  <a:lnTo>
                    <a:pt x="453" y="900"/>
                  </a:lnTo>
                  <a:lnTo>
                    <a:pt x="461" y="900"/>
                  </a:lnTo>
                  <a:lnTo>
                    <a:pt x="465" y="904"/>
                  </a:lnTo>
                  <a:lnTo>
                    <a:pt x="473" y="904"/>
                  </a:lnTo>
                  <a:lnTo>
                    <a:pt x="481" y="908"/>
                  </a:lnTo>
                  <a:lnTo>
                    <a:pt x="485" y="908"/>
                  </a:lnTo>
                  <a:lnTo>
                    <a:pt x="493" y="912"/>
                  </a:lnTo>
                  <a:lnTo>
                    <a:pt x="501" y="916"/>
                  </a:lnTo>
                  <a:lnTo>
                    <a:pt x="509" y="920"/>
                  </a:lnTo>
                  <a:lnTo>
                    <a:pt x="513" y="924"/>
                  </a:lnTo>
                  <a:lnTo>
                    <a:pt x="521" y="928"/>
                  </a:lnTo>
                  <a:lnTo>
                    <a:pt x="529" y="932"/>
                  </a:lnTo>
                  <a:lnTo>
                    <a:pt x="533" y="936"/>
                  </a:lnTo>
                  <a:lnTo>
                    <a:pt x="541" y="940"/>
                  </a:lnTo>
                  <a:lnTo>
                    <a:pt x="549" y="944"/>
                  </a:lnTo>
                  <a:lnTo>
                    <a:pt x="553" y="952"/>
                  </a:lnTo>
                  <a:lnTo>
                    <a:pt x="561" y="956"/>
                  </a:lnTo>
                  <a:lnTo>
                    <a:pt x="569" y="960"/>
                  </a:lnTo>
                  <a:lnTo>
                    <a:pt x="577" y="964"/>
                  </a:lnTo>
                  <a:lnTo>
                    <a:pt x="581" y="964"/>
                  </a:lnTo>
                  <a:lnTo>
                    <a:pt x="589" y="968"/>
                  </a:lnTo>
                  <a:lnTo>
                    <a:pt x="597" y="972"/>
                  </a:lnTo>
                  <a:lnTo>
                    <a:pt x="601" y="976"/>
                  </a:lnTo>
                  <a:lnTo>
                    <a:pt x="609" y="988"/>
                  </a:lnTo>
                  <a:lnTo>
                    <a:pt x="617" y="1000"/>
                  </a:lnTo>
                  <a:lnTo>
                    <a:pt x="625" y="1020"/>
                  </a:lnTo>
                  <a:lnTo>
                    <a:pt x="629" y="1060"/>
                  </a:lnTo>
                  <a:lnTo>
                    <a:pt x="637" y="1024"/>
                  </a:lnTo>
                  <a:lnTo>
                    <a:pt x="645" y="900"/>
                  </a:lnTo>
                  <a:lnTo>
                    <a:pt x="649" y="632"/>
                  </a:lnTo>
                  <a:lnTo>
                    <a:pt x="657" y="0"/>
                  </a:lnTo>
                  <a:lnTo>
                    <a:pt x="665" y="632"/>
                  </a:lnTo>
                  <a:lnTo>
                    <a:pt x="669" y="900"/>
                  </a:lnTo>
                  <a:lnTo>
                    <a:pt x="677" y="1024"/>
                  </a:lnTo>
                  <a:lnTo>
                    <a:pt x="685" y="1060"/>
                  </a:lnTo>
                  <a:lnTo>
                    <a:pt x="693" y="1020"/>
                  </a:lnTo>
                  <a:lnTo>
                    <a:pt x="697" y="1000"/>
                  </a:lnTo>
                  <a:lnTo>
                    <a:pt x="705" y="988"/>
                  </a:lnTo>
                  <a:lnTo>
                    <a:pt x="713" y="976"/>
                  </a:lnTo>
                  <a:lnTo>
                    <a:pt x="717" y="972"/>
                  </a:lnTo>
                  <a:lnTo>
                    <a:pt x="725" y="968"/>
                  </a:lnTo>
                  <a:lnTo>
                    <a:pt x="733" y="964"/>
                  </a:lnTo>
                  <a:lnTo>
                    <a:pt x="741" y="964"/>
                  </a:lnTo>
                  <a:lnTo>
                    <a:pt x="745" y="960"/>
                  </a:lnTo>
                  <a:lnTo>
                    <a:pt x="753" y="956"/>
                  </a:lnTo>
                  <a:lnTo>
                    <a:pt x="761" y="952"/>
                  </a:lnTo>
                  <a:lnTo>
                    <a:pt x="765" y="944"/>
                  </a:lnTo>
                  <a:lnTo>
                    <a:pt x="773" y="940"/>
                  </a:lnTo>
                  <a:lnTo>
                    <a:pt x="781" y="936"/>
                  </a:lnTo>
                  <a:lnTo>
                    <a:pt x="785" y="932"/>
                  </a:lnTo>
                  <a:lnTo>
                    <a:pt x="793" y="928"/>
                  </a:lnTo>
                  <a:lnTo>
                    <a:pt x="801" y="924"/>
                  </a:lnTo>
                  <a:lnTo>
                    <a:pt x="809" y="920"/>
                  </a:lnTo>
                  <a:lnTo>
                    <a:pt x="813" y="916"/>
                  </a:lnTo>
                  <a:lnTo>
                    <a:pt x="821" y="912"/>
                  </a:lnTo>
                  <a:lnTo>
                    <a:pt x="829" y="908"/>
                  </a:lnTo>
                  <a:lnTo>
                    <a:pt x="833" y="908"/>
                  </a:lnTo>
                  <a:lnTo>
                    <a:pt x="841" y="904"/>
                  </a:lnTo>
                  <a:lnTo>
                    <a:pt x="849" y="904"/>
                  </a:lnTo>
                  <a:lnTo>
                    <a:pt x="857" y="900"/>
                  </a:lnTo>
                  <a:lnTo>
                    <a:pt x="861" y="900"/>
                  </a:lnTo>
                  <a:lnTo>
                    <a:pt x="869" y="900"/>
                  </a:lnTo>
                </a:path>
              </a:pathLst>
            </a:custGeom>
            <a:noFill/>
            <a:ln w="0">
              <a:solidFill>
                <a:srgbClr val="BF00BF"/>
              </a:solidFill>
              <a:prstDash val="sysDot"/>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66" name="Freeform 105"/>
            <p:cNvSpPr>
              <a:spLocks/>
            </p:cNvSpPr>
            <p:nvPr/>
          </p:nvSpPr>
          <p:spPr bwMode="auto">
            <a:xfrm>
              <a:off x="533401" y="2762250"/>
              <a:ext cx="1379538" cy="457200"/>
            </a:xfrm>
            <a:custGeom>
              <a:avLst/>
              <a:gdLst>
                <a:gd name="T0" fmla="*/ 16 w 869"/>
                <a:gd name="T1" fmla="*/ 96 h 288"/>
                <a:gd name="T2" fmla="*/ 36 w 869"/>
                <a:gd name="T3" fmla="*/ 168 h 288"/>
                <a:gd name="T4" fmla="*/ 56 w 869"/>
                <a:gd name="T5" fmla="*/ 204 h 288"/>
                <a:gd name="T6" fmla="*/ 76 w 869"/>
                <a:gd name="T7" fmla="*/ 192 h 288"/>
                <a:gd name="T8" fmla="*/ 96 w 869"/>
                <a:gd name="T9" fmla="*/ 184 h 288"/>
                <a:gd name="T10" fmla="*/ 116 w 869"/>
                <a:gd name="T11" fmla="*/ 176 h 288"/>
                <a:gd name="T12" fmla="*/ 136 w 869"/>
                <a:gd name="T13" fmla="*/ 176 h 288"/>
                <a:gd name="T14" fmla="*/ 156 w 869"/>
                <a:gd name="T15" fmla="*/ 180 h 288"/>
                <a:gd name="T16" fmla="*/ 180 w 869"/>
                <a:gd name="T17" fmla="*/ 184 h 288"/>
                <a:gd name="T18" fmla="*/ 200 w 869"/>
                <a:gd name="T19" fmla="*/ 188 h 288"/>
                <a:gd name="T20" fmla="*/ 220 w 869"/>
                <a:gd name="T21" fmla="*/ 184 h 288"/>
                <a:gd name="T22" fmla="*/ 240 w 869"/>
                <a:gd name="T23" fmla="*/ 184 h 288"/>
                <a:gd name="T24" fmla="*/ 260 w 869"/>
                <a:gd name="T25" fmla="*/ 180 h 288"/>
                <a:gd name="T26" fmla="*/ 280 w 869"/>
                <a:gd name="T27" fmla="*/ 180 h 288"/>
                <a:gd name="T28" fmla="*/ 300 w 869"/>
                <a:gd name="T29" fmla="*/ 180 h 288"/>
                <a:gd name="T30" fmla="*/ 320 w 869"/>
                <a:gd name="T31" fmla="*/ 184 h 288"/>
                <a:gd name="T32" fmla="*/ 344 w 869"/>
                <a:gd name="T33" fmla="*/ 184 h 288"/>
                <a:gd name="T34" fmla="*/ 364 w 869"/>
                <a:gd name="T35" fmla="*/ 184 h 288"/>
                <a:gd name="T36" fmla="*/ 385 w 869"/>
                <a:gd name="T37" fmla="*/ 184 h 288"/>
                <a:gd name="T38" fmla="*/ 405 w 869"/>
                <a:gd name="T39" fmla="*/ 184 h 288"/>
                <a:gd name="T40" fmla="*/ 425 w 869"/>
                <a:gd name="T41" fmla="*/ 184 h 288"/>
                <a:gd name="T42" fmla="*/ 445 w 869"/>
                <a:gd name="T43" fmla="*/ 176 h 288"/>
                <a:gd name="T44" fmla="*/ 465 w 869"/>
                <a:gd name="T45" fmla="*/ 176 h 288"/>
                <a:gd name="T46" fmla="*/ 485 w 869"/>
                <a:gd name="T47" fmla="*/ 180 h 288"/>
                <a:gd name="T48" fmla="*/ 509 w 869"/>
                <a:gd name="T49" fmla="*/ 180 h 288"/>
                <a:gd name="T50" fmla="*/ 529 w 869"/>
                <a:gd name="T51" fmla="*/ 184 h 288"/>
                <a:gd name="T52" fmla="*/ 549 w 869"/>
                <a:gd name="T53" fmla="*/ 188 h 288"/>
                <a:gd name="T54" fmla="*/ 569 w 869"/>
                <a:gd name="T55" fmla="*/ 192 h 288"/>
                <a:gd name="T56" fmla="*/ 589 w 869"/>
                <a:gd name="T57" fmla="*/ 192 h 288"/>
                <a:gd name="T58" fmla="*/ 609 w 869"/>
                <a:gd name="T59" fmla="*/ 216 h 288"/>
                <a:gd name="T60" fmla="*/ 629 w 869"/>
                <a:gd name="T61" fmla="*/ 148 h 288"/>
                <a:gd name="T62" fmla="*/ 649 w 869"/>
                <a:gd name="T63" fmla="*/ 288 h 288"/>
                <a:gd name="T64" fmla="*/ 669 w 869"/>
                <a:gd name="T65" fmla="*/ 80 h 288"/>
                <a:gd name="T66" fmla="*/ 693 w 869"/>
                <a:gd name="T67" fmla="*/ 224 h 288"/>
                <a:gd name="T68" fmla="*/ 713 w 869"/>
                <a:gd name="T69" fmla="*/ 204 h 288"/>
                <a:gd name="T70" fmla="*/ 733 w 869"/>
                <a:gd name="T71" fmla="*/ 196 h 288"/>
                <a:gd name="T72" fmla="*/ 753 w 869"/>
                <a:gd name="T73" fmla="*/ 192 h 288"/>
                <a:gd name="T74" fmla="*/ 773 w 869"/>
                <a:gd name="T75" fmla="*/ 188 h 288"/>
                <a:gd name="T76" fmla="*/ 793 w 869"/>
                <a:gd name="T77" fmla="*/ 184 h 288"/>
                <a:gd name="T78" fmla="*/ 813 w 869"/>
                <a:gd name="T79" fmla="*/ 180 h 288"/>
                <a:gd name="T80" fmla="*/ 833 w 869"/>
                <a:gd name="T81" fmla="*/ 180 h 288"/>
                <a:gd name="T82" fmla="*/ 857 w 869"/>
                <a:gd name="T83" fmla="*/ 17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288">
                  <a:moveTo>
                    <a:pt x="0" y="80"/>
                  </a:moveTo>
                  <a:lnTo>
                    <a:pt x="8" y="84"/>
                  </a:lnTo>
                  <a:lnTo>
                    <a:pt x="16" y="96"/>
                  </a:lnTo>
                  <a:lnTo>
                    <a:pt x="20" y="116"/>
                  </a:lnTo>
                  <a:lnTo>
                    <a:pt x="28" y="140"/>
                  </a:lnTo>
                  <a:lnTo>
                    <a:pt x="36" y="168"/>
                  </a:lnTo>
                  <a:lnTo>
                    <a:pt x="40" y="192"/>
                  </a:lnTo>
                  <a:lnTo>
                    <a:pt x="48" y="204"/>
                  </a:lnTo>
                  <a:lnTo>
                    <a:pt x="56" y="204"/>
                  </a:lnTo>
                  <a:lnTo>
                    <a:pt x="64" y="200"/>
                  </a:lnTo>
                  <a:lnTo>
                    <a:pt x="68" y="196"/>
                  </a:lnTo>
                  <a:lnTo>
                    <a:pt x="76" y="192"/>
                  </a:lnTo>
                  <a:lnTo>
                    <a:pt x="84" y="188"/>
                  </a:lnTo>
                  <a:lnTo>
                    <a:pt x="88" y="184"/>
                  </a:lnTo>
                  <a:lnTo>
                    <a:pt x="96" y="184"/>
                  </a:lnTo>
                  <a:lnTo>
                    <a:pt x="104" y="180"/>
                  </a:lnTo>
                  <a:lnTo>
                    <a:pt x="112" y="180"/>
                  </a:lnTo>
                  <a:lnTo>
                    <a:pt x="116" y="176"/>
                  </a:lnTo>
                  <a:lnTo>
                    <a:pt x="124" y="176"/>
                  </a:lnTo>
                  <a:lnTo>
                    <a:pt x="132" y="176"/>
                  </a:lnTo>
                  <a:lnTo>
                    <a:pt x="136" y="176"/>
                  </a:lnTo>
                  <a:lnTo>
                    <a:pt x="144" y="176"/>
                  </a:lnTo>
                  <a:lnTo>
                    <a:pt x="152" y="180"/>
                  </a:lnTo>
                  <a:lnTo>
                    <a:pt x="156" y="180"/>
                  </a:lnTo>
                  <a:lnTo>
                    <a:pt x="164" y="180"/>
                  </a:lnTo>
                  <a:lnTo>
                    <a:pt x="172" y="184"/>
                  </a:lnTo>
                  <a:lnTo>
                    <a:pt x="180" y="184"/>
                  </a:lnTo>
                  <a:lnTo>
                    <a:pt x="184" y="184"/>
                  </a:lnTo>
                  <a:lnTo>
                    <a:pt x="192" y="188"/>
                  </a:lnTo>
                  <a:lnTo>
                    <a:pt x="200" y="188"/>
                  </a:lnTo>
                  <a:lnTo>
                    <a:pt x="204" y="188"/>
                  </a:lnTo>
                  <a:lnTo>
                    <a:pt x="212" y="188"/>
                  </a:lnTo>
                  <a:lnTo>
                    <a:pt x="220" y="184"/>
                  </a:lnTo>
                  <a:lnTo>
                    <a:pt x="228" y="184"/>
                  </a:lnTo>
                  <a:lnTo>
                    <a:pt x="232" y="184"/>
                  </a:lnTo>
                  <a:lnTo>
                    <a:pt x="240" y="184"/>
                  </a:lnTo>
                  <a:lnTo>
                    <a:pt x="248" y="180"/>
                  </a:lnTo>
                  <a:lnTo>
                    <a:pt x="252" y="180"/>
                  </a:lnTo>
                  <a:lnTo>
                    <a:pt x="260" y="180"/>
                  </a:lnTo>
                  <a:lnTo>
                    <a:pt x="268" y="180"/>
                  </a:lnTo>
                  <a:lnTo>
                    <a:pt x="272" y="180"/>
                  </a:lnTo>
                  <a:lnTo>
                    <a:pt x="280" y="180"/>
                  </a:lnTo>
                  <a:lnTo>
                    <a:pt x="288" y="180"/>
                  </a:lnTo>
                  <a:lnTo>
                    <a:pt x="296" y="180"/>
                  </a:lnTo>
                  <a:lnTo>
                    <a:pt x="300" y="180"/>
                  </a:lnTo>
                  <a:lnTo>
                    <a:pt x="308" y="180"/>
                  </a:lnTo>
                  <a:lnTo>
                    <a:pt x="316" y="180"/>
                  </a:lnTo>
                  <a:lnTo>
                    <a:pt x="320" y="184"/>
                  </a:lnTo>
                  <a:lnTo>
                    <a:pt x="328" y="184"/>
                  </a:lnTo>
                  <a:lnTo>
                    <a:pt x="336" y="184"/>
                  </a:lnTo>
                  <a:lnTo>
                    <a:pt x="344" y="184"/>
                  </a:lnTo>
                  <a:lnTo>
                    <a:pt x="348" y="184"/>
                  </a:lnTo>
                  <a:lnTo>
                    <a:pt x="356" y="184"/>
                  </a:lnTo>
                  <a:lnTo>
                    <a:pt x="364" y="184"/>
                  </a:lnTo>
                  <a:lnTo>
                    <a:pt x="368" y="184"/>
                  </a:lnTo>
                  <a:lnTo>
                    <a:pt x="377" y="184"/>
                  </a:lnTo>
                  <a:lnTo>
                    <a:pt x="385" y="184"/>
                  </a:lnTo>
                  <a:lnTo>
                    <a:pt x="389" y="184"/>
                  </a:lnTo>
                  <a:lnTo>
                    <a:pt x="397" y="184"/>
                  </a:lnTo>
                  <a:lnTo>
                    <a:pt x="405" y="184"/>
                  </a:lnTo>
                  <a:lnTo>
                    <a:pt x="413" y="184"/>
                  </a:lnTo>
                  <a:lnTo>
                    <a:pt x="417" y="184"/>
                  </a:lnTo>
                  <a:lnTo>
                    <a:pt x="425" y="184"/>
                  </a:lnTo>
                  <a:lnTo>
                    <a:pt x="433" y="184"/>
                  </a:lnTo>
                  <a:lnTo>
                    <a:pt x="437" y="176"/>
                  </a:lnTo>
                  <a:lnTo>
                    <a:pt x="445" y="176"/>
                  </a:lnTo>
                  <a:lnTo>
                    <a:pt x="453" y="176"/>
                  </a:lnTo>
                  <a:lnTo>
                    <a:pt x="461" y="176"/>
                  </a:lnTo>
                  <a:lnTo>
                    <a:pt x="465" y="176"/>
                  </a:lnTo>
                  <a:lnTo>
                    <a:pt x="473" y="176"/>
                  </a:lnTo>
                  <a:lnTo>
                    <a:pt x="481" y="180"/>
                  </a:lnTo>
                  <a:lnTo>
                    <a:pt x="485" y="180"/>
                  </a:lnTo>
                  <a:lnTo>
                    <a:pt x="493" y="180"/>
                  </a:lnTo>
                  <a:lnTo>
                    <a:pt x="501" y="180"/>
                  </a:lnTo>
                  <a:lnTo>
                    <a:pt x="509" y="180"/>
                  </a:lnTo>
                  <a:lnTo>
                    <a:pt x="513" y="184"/>
                  </a:lnTo>
                  <a:lnTo>
                    <a:pt x="521" y="184"/>
                  </a:lnTo>
                  <a:lnTo>
                    <a:pt x="529" y="184"/>
                  </a:lnTo>
                  <a:lnTo>
                    <a:pt x="533" y="188"/>
                  </a:lnTo>
                  <a:lnTo>
                    <a:pt x="541" y="188"/>
                  </a:lnTo>
                  <a:lnTo>
                    <a:pt x="549" y="188"/>
                  </a:lnTo>
                  <a:lnTo>
                    <a:pt x="553" y="192"/>
                  </a:lnTo>
                  <a:lnTo>
                    <a:pt x="561" y="192"/>
                  </a:lnTo>
                  <a:lnTo>
                    <a:pt x="569" y="192"/>
                  </a:lnTo>
                  <a:lnTo>
                    <a:pt x="577" y="192"/>
                  </a:lnTo>
                  <a:lnTo>
                    <a:pt x="581" y="192"/>
                  </a:lnTo>
                  <a:lnTo>
                    <a:pt x="589" y="192"/>
                  </a:lnTo>
                  <a:lnTo>
                    <a:pt x="597" y="196"/>
                  </a:lnTo>
                  <a:lnTo>
                    <a:pt x="601" y="208"/>
                  </a:lnTo>
                  <a:lnTo>
                    <a:pt x="609" y="216"/>
                  </a:lnTo>
                  <a:lnTo>
                    <a:pt x="617" y="204"/>
                  </a:lnTo>
                  <a:lnTo>
                    <a:pt x="625" y="168"/>
                  </a:lnTo>
                  <a:lnTo>
                    <a:pt x="629" y="148"/>
                  </a:lnTo>
                  <a:lnTo>
                    <a:pt x="637" y="156"/>
                  </a:lnTo>
                  <a:lnTo>
                    <a:pt x="645" y="216"/>
                  </a:lnTo>
                  <a:lnTo>
                    <a:pt x="649" y="288"/>
                  </a:lnTo>
                  <a:lnTo>
                    <a:pt x="657" y="144"/>
                  </a:lnTo>
                  <a:lnTo>
                    <a:pt x="665" y="0"/>
                  </a:lnTo>
                  <a:lnTo>
                    <a:pt x="669" y="80"/>
                  </a:lnTo>
                  <a:lnTo>
                    <a:pt x="677" y="128"/>
                  </a:lnTo>
                  <a:lnTo>
                    <a:pt x="685" y="208"/>
                  </a:lnTo>
                  <a:lnTo>
                    <a:pt x="693" y="224"/>
                  </a:lnTo>
                  <a:lnTo>
                    <a:pt x="697" y="212"/>
                  </a:lnTo>
                  <a:lnTo>
                    <a:pt x="705" y="204"/>
                  </a:lnTo>
                  <a:lnTo>
                    <a:pt x="713" y="204"/>
                  </a:lnTo>
                  <a:lnTo>
                    <a:pt x="717" y="204"/>
                  </a:lnTo>
                  <a:lnTo>
                    <a:pt x="725" y="200"/>
                  </a:lnTo>
                  <a:lnTo>
                    <a:pt x="733" y="196"/>
                  </a:lnTo>
                  <a:lnTo>
                    <a:pt x="741" y="192"/>
                  </a:lnTo>
                  <a:lnTo>
                    <a:pt x="745" y="192"/>
                  </a:lnTo>
                  <a:lnTo>
                    <a:pt x="753" y="192"/>
                  </a:lnTo>
                  <a:lnTo>
                    <a:pt x="761" y="192"/>
                  </a:lnTo>
                  <a:lnTo>
                    <a:pt x="765" y="188"/>
                  </a:lnTo>
                  <a:lnTo>
                    <a:pt x="773" y="188"/>
                  </a:lnTo>
                  <a:lnTo>
                    <a:pt x="781" y="188"/>
                  </a:lnTo>
                  <a:lnTo>
                    <a:pt x="785" y="184"/>
                  </a:lnTo>
                  <a:lnTo>
                    <a:pt x="793" y="184"/>
                  </a:lnTo>
                  <a:lnTo>
                    <a:pt x="801" y="184"/>
                  </a:lnTo>
                  <a:lnTo>
                    <a:pt x="809" y="184"/>
                  </a:lnTo>
                  <a:lnTo>
                    <a:pt x="813" y="180"/>
                  </a:lnTo>
                  <a:lnTo>
                    <a:pt x="821" y="180"/>
                  </a:lnTo>
                  <a:lnTo>
                    <a:pt x="829" y="180"/>
                  </a:lnTo>
                  <a:lnTo>
                    <a:pt x="833" y="180"/>
                  </a:lnTo>
                  <a:lnTo>
                    <a:pt x="841" y="176"/>
                  </a:lnTo>
                  <a:lnTo>
                    <a:pt x="849" y="176"/>
                  </a:lnTo>
                  <a:lnTo>
                    <a:pt x="857" y="176"/>
                  </a:lnTo>
                  <a:lnTo>
                    <a:pt x="861" y="176"/>
                  </a:lnTo>
                  <a:lnTo>
                    <a:pt x="869" y="176"/>
                  </a:lnTo>
                </a:path>
              </a:pathLst>
            </a:custGeom>
            <a:noFill/>
            <a:ln w="0">
              <a:solidFill>
                <a:srgbClr val="BFBF00"/>
              </a:solidFill>
              <a:prstDash val="sysDot"/>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67" name="Freeform 107"/>
            <p:cNvSpPr>
              <a:spLocks/>
            </p:cNvSpPr>
            <p:nvPr/>
          </p:nvSpPr>
          <p:spPr bwMode="auto">
            <a:xfrm>
              <a:off x="533401" y="2882900"/>
              <a:ext cx="1379538" cy="317500"/>
            </a:xfrm>
            <a:custGeom>
              <a:avLst/>
              <a:gdLst>
                <a:gd name="T0" fmla="*/ 16 w 869"/>
                <a:gd name="T1" fmla="*/ 56 h 200"/>
                <a:gd name="T2" fmla="*/ 36 w 869"/>
                <a:gd name="T3" fmla="*/ 44 h 200"/>
                <a:gd name="T4" fmla="*/ 56 w 869"/>
                <a:gd name="T5" fmla="*/ 48 h 200"/>
                <a:gd name="T6" fmla="*/ 76 w 869"/>
                <a:gd name="T7" fmla="*/ 80 h 200"/>
                <a:gd name="T8" fmla="*/ 96 w 869"/>
                <a:gd name="T9" fmla="*/ 88 h 200"/>
                <a:gd name="T10" fmla="*/ 116 w 869"/>
                <a:gd name="T11" fmla="*/ 92 h 200"/>
                <a:gd name="T12" fmla="*/ 136 w 869"/>
                <a:gd name="T13" fmla="*/ 100 h 200"/>
                <a:gd name="T14" fmla="*/ 156 w 869"/>
                <a:gd name="T15" fmla="*/ 108 h 200"/>
                <a:gd name="T16" fmla="*/ 180 w 869"/>
                <a:gd name="T17" fmla="*/ 112 h 200"/>
                <a:gd name="T18" fmla="*/ 200 w 869"/>
                <a:gd name="T19" fmla="*/ 108 h 200"/>
                <a:gd name="T20" fmla="*/ 220 w 869"/>
                <a:gd name="T21" fmla="*/ 104 h 200"/>
                <a:gd name="T22" fmla="*/ 240 w 869"/>
                <a:gd name="T23" fmla="*/ 104 h 200"/>
                <a:gd name="T24" fmla="*/ 260 w 869"/>
                <a:gd name="T25" fmla="*/ 104 h 200"/>
                <a:gd name="T26" fmla="*/ 280 w 869"/>
                <a:gd name="T27" fmla="*/ 108 h 200"/>
                <a:gd name="T28" fmla="*/ 300 w 869"/>
                <a:gd name="T29" fmla="*/ 112 h 200"/>
                <a:gd name="T30" fmla="*/ 320 w 869"/>
                <a:gd name="T31" fmla="*/ 112 h 200"/>
                <a:gd name="T32" fmla="*/ 344 w 869"/>
                <a:gd name="T33" fmla="*/ 112 h 200"/>
                <a:gd name="T34" fmla="*/ 364 w 869"/>
                <a:gd name="T35" fmla="*/ 108 h 200"/>
                <a:gd name="T36" fmla="*/ 385 w 869"/>
                <a:gd name="T37" fmla="*/ 108 h 200"/>
                <a:gd name="T38" fmla="*/ 405 w 869"/>
                <a:gd name="T39" fmla="*/ 108 h 200"/>
                <a:gd name="T40" fmla="*/ 425 w 869"/>
                <a:gd name="T41" fmla="*/ 108 h 200"/>
                <a:gd name="T42" fmla="*/ 445 w 869"/>
                <a:gd name="T43" fmla="*/ 104 h 200"/>
                <a:gd name="T44" fmla="*/ 465 w 869"/>
                <a:gd name="T45" fmla="*/ 104 h 200"/>
                <a:gd name="T46" fmla="*/ 485 w 869"/>
                <a:gd name="T47" fmla="*/ 104 h 200"/>
                <a:gd name="T48" fmla="*/ 509 w 869"/>
                <a:gd name="T49" fmla="*/ 104 h 200"/>
                <a:gd name="T50" fmla="*/ 529 w 869"/>
                <a:gd name="T51" fmla="*/ 104 h 200"/>
                <a:gd name="T52" fmla="*/ 549 w 869"/>
                <a:gd name="T53" fmla="*/ 108 h 200"/>
                <a:gd name="T54" fmla="*/ 569 w 869"/>
                <a:gd name="T55" fmla="*/ 104 h 200"/>
                <a:gd name="T56" fmla="*/ 589 w 869"/>
                <a:gd name="T57" fmla="*/ 116 h 200"/>
                <a:gd name="T58" fmla="*/ 609 w 869"/>
                <a:gd name="T59" fmla="*/ 96 h 200"/>
                <a:gd name="T60" fmla="*/ 629 w 869"/>
                <a:gd name="T61" fmla="*/ 200 h 200"/>
                <a:gd name="T62" fmla="*/ 649 w 869"/>
                <a:gd name="T63" fmla="*/ 0 h 200"/>
                <a:gd name="T64" fmla="*/ 669 w 869"/>
                <a:gd name="T65" fmla="*/ 156 h 200"/>
                <a:gd name="T66" fmla="*/ 693 w 869"/>
                <a:gd name="T67" fmla="*/ 76 h 200"/>
                <a:gd name="T68" fmla="*/ 713 w 869"/>
                <a:gd name="T69" fmla="*/ 120 h 200"/>
                <a:gd name="T70" fmla="*/ 733 w 869"/>
                <a:gd name="T71" fmla="*/ 112 h 200"/>
                <a:gd name="T72" fmla="*/ 753 w 869"/>
                <a:gd name="T73" fmla="*/ 112 h 200"/>
                <a:gd name="T74" fmla="*/ 773 w 869"/>
                <a:gd name="T75" fmla="*/ 112 h 200"/>
                <a:gd name="T76" fmla="*/ 793 w 869"/>
                <a:gd name="T77" fmla="*/ 108 h 200"/>
                <a:gd name="T78" fmla="*/ 813 w 869"/>
                <a:gd name="T79" fmla="*/ 108 h 200"/>
                <a:gd name="T80" fmla="*/ 833 w 869"/>
                <a:gd name="T81" fmla="*/ 108 h 200"/>
                <a:gd name="T82" fmla="*/ 857 w 869"/>
                <a:gd name="T83" fmla="*/ 10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200">
                  <a:moveTo>
                    <a:pt x="0" y="68"/>
                  </a:moveTo>
                  <a:lnTo>
                    <a:pt x="8" y="64"/>
                  </a:lnTo>
                  <a:lnTo>
                    <a:pt x="16" y="56"/>
                  </a:lnTo>
                  <a:lnTo>
                    <a:pt x="20" y="52"/>
                  </a:lnTo>
                  <a:lnTo>
                    <a:pt x="28" y="48"/>
                  </a:lnTo>
                  <a:lnTo>
                    <a:pt x="36" y="44"/>
                  </a:lnTo>
                  <a:lnTo>
                    <a:pt x="40" y="40"/>
                  </a:lnTo>
                  <a:lnTo>
                    <a:pt x="48" y="44"/>
                  </a:lnTo>
                  <a:lnTo>
                    <a:pt x="56" y="48"/>
                  </a:lnTo>
                  <a:lnTo>
                    <a:pt x="64" y="60"/>
                  </a:lnTo>
                  <a:lnTo>
                    <a:pt x="68" y="72"/>
                  </a:lnTo>
                  <a:lnTo>
                    <a:pt x="76" y="80"/>
                  </a:lnTo>
                  <a:lnTo>
                    <a:pt x="84" y="84"/>
                  </a:lnTo>
                  <a:lnTo>
                    <a:pt x="88" y="84"/>
                  </a:lnTo>
                  <a:lnTo>
                    <a:pt x="96" y="88"/>
                  </a:lnTo>
                  <a:lnTo>
                    <a:pt x="104" y="88"/>
                  </a:lnTo>
                  <a:lnTo>
                    <a:pt x="112" y="92"/>
                  </a:lnTo>
                  <a:lnTo>
                    <a:pt x="116" y="92"/>
                  </a:lnTo>
                  <a:lnTo>
                    <a:pt x="124" y="96"/>
                  </a:lnTo>
                  <a:lnTo>
                    <a:pt x="132" y="100"/>
                  </a:lnTo>
                  <a:lnTo>
                    <a:pt x="136" y="100"/>
                  </a:lnTo>
                  <a:lnTo>
                    <a:pt x="144" y="104"/>
                  </a:lnTo>
                  <a:lnTo>
                    <a:pt x="152" y="108"/>
                  </a:lnTo>
                  <a:lnTo>
                    <a:pt x="156" y="108"/>
                  </a:lnTo>
                  <a:lnTo>
                    <a:pt x="164" y="108"/>
                  </a:lnTo>
                  <a:lnTo>
                    <a:pt x="172" y="112"/>
                  </a:lnTo>
                  <a:lnTo>
                    <a:pt x="180" y="112"/>
                  </a:lnTo>
                  <a:lnTo>
                    <a:pt x="184" y="108"/>
                  </a:lnTo>
                  <a:lnTo>
                    <a:pt x="192" y="108"/>
                  </a:lnTo>
                  <a:lnTo>
                    <a:pt x="200" y="108"/>
                  </a:lnTo>
                  <a:lnTo>
                    <a:pt x="204" y="108"/>
                  </a:lnTo>
                  <a:lnTo>
                    <a:pt x="212" y="108"/>
                  </a:lnTo>
                  <a:lnTo>
                    <a:pt x="220" y="104"/>
                  </a:lnTo>
                  <a:lnTo>
                    <a:pt x="228" y="104"/>
                  </a:lnTo>
                  <a:lnTo>
                    <a:pt x="232" y="104"/>
                  </a:lnTo>
                  <a:lnTo>
                    <a:pt x="240" y="104"/>
                  </a:lnTo>
                  <a:lnTo>
                    <a:pt x="248" y="104"/>
                  </a:lnTo>
                  <a:lnTo>
                    <a:pt x="252" y="104"/>
                  </a:lnTo>
                  <a:lnTo>
                    <a:pt x="260" y="104"/>
                  </a:lnTo>
                  <a:lnTo>
                    <a:pt x="268" y="104"/>
                  </a:lnTo>
                  <a:lnTo>
                    <a:pt x="272" y="104"/>
                  </a:lnTo>
                  <a:lnTo>
                    <a:pt x="280" y="108"/>
                  </a:lnTo>
                  <a:lnTo>
                    <a:pt x="288" y="108"/>
                  </a:lnTo>
                  <a:lnTo>
                    <a:pt x="296" y="108"/>
                  </a:lnTo>
                  <a:lnTo>
                    <a:pt x="300" y="112"/>
                  </a:lnTo>
                  <a:lnTo>
                    <a:pt x="308" y="112"/>
                  </a:lnTo>
                  <a:lnTo>
                    <a:pt x="316" y="112"/>
                  </a:lnTo>
                  <a:lnTo>
                    <a:pt x="320" y="112"/>
                  </a:lnTo>
                  <a:lnTo>
                    <a:pt x="328" y="112"/>
                  </a:lnTo>
                  <a:lnTo>
                    <a:pt x="336" y="112"/>
                  </a:lnTo>
                  <a:lnTo>
                    <a:pt x="344" y="112"/>
                  </a:lnTo>
                  <a:lnTo>
                    <a:pt x="348" y="112"/>
                  </a:lnTo>
                  <a:lnTo>
                    <a:pt x="356" y="108"/>
                  </a:lnTo>
                  <a:lnTo>
                    <a:pt x="364" y="108"/>
                  </a:lnTo>
                  <a:lnTo>
                    <a:pt x="368" y="108"/>
                  </a:lnTo>
                  <a:lnTo>
                    <a:pt x="377" y="108"/>
                  </a:lnTo>
                  <a:lnTo>
                    <a:pt x="385" y="108"/>
                  </a:lnTo>
                  <a:lnTo>
                    <a:pt x="389" y="108"/>
                  </a:lnTo>
                  <a:lnTo>
                    <a:pt x="397" y="108"/>
                  </a:lnTo>
                  <a:lnTo>
                    <a:pt x="405" y="108"/>
                  </a:lnTo>
                  <a:lnTo>
                    <a:pt x="413" y="108"/>
                  </a:lnTo>
                  <a:lnTo>
                    <a:pt x="417" y="108"/>
                  </a:lnTo>
                  <a:lnTo>
                    <a:pt x="425" y="108"/>
                  </a:lnTo>
                  <a:lnTo>
                    <a:pt x="433" y="108"/>
                  </a:lnTo>
                  <a:lnTo>
                    <a:pt x="437" y="104"/>
                  </a:lnTo>
                  <a:lnTo>
                    <a:pt x="445" y="104"/>
                  </a:lnTo>
                  <a:lnTo>
                    <a:pt x="453" y="104"/>
                  </a:lnTo>
                  <a:lnTo>
                    <a:pt x="461" y="104"/>
                  </a:lnTo>
                  <a:lnTo>
                    <a:pt x="465" y="104"/>
                  </a:lnTo>
                  <a:lnTo>
                    <a:pt x="473" y="104"/>
                  </a:lnTo>
                  <a:lnTo>
                    <a:pt x="481" y="104"/>
                  </a:lnTo>
                  <a:lnTo>
                    <a:pt x="485" y="104"/>
                  </a:lnTo>
                  <a:lnTo>
                    <a:pt x="493" y="104"/>
                  </a:lnTo>
                  <a:lnTo>
                    <a:pt x="501" y="104"/>
                  </a:lnTo>
                  <a:lnTo>
                    <a:pt x="509" y="104"/>
                  </a:lnTo>
                  <a:lnTo>
                    <a:pt x="513" y="104"/>
                  </a:lnTo>
                  <a:lnTo>
                    <a:pt x="521" y="104"/>
                  </a:lnTo>
                  <a:lnTo>
                    <a:pt x="529" y="104"/>
                  </a:lnTo>
                  <a:lnTo>
                    <a:pt x="533" y="104"/>
                  </a:lnTo>
                  <a:lnTo>
                    <a:pt x="541" y="108"/>
                  </a:lnTo>
                  <a:lnTo>
                    <a:pt x="549" y="108"/>
                  </a:lnTo>
                  <a:lnTo>
                    <a:pt x="553" y="108"/>
                  </a:lnTo>
                  <a:lnTo>
                    <a:pt x="561" y="104"/>
                  </a:lnTo>
                  <a:lnTo>
                    <a:pt x="569" y="104"/>
                  </a:lnTo>
                  <a:lnTo>
                    <a:pt x="577" y="108"/>
                  </a:lnTo>
                  <a:lnTo>
                    <a:pt x="581" y="112"/>
                  </a:lnTo>
                  <a:lnTo>
                    <a:pt x="589" y="116"/>
                  </a:lnTo>
                  <a:lnTo>
                    <a:pt x="597" y="112"/>
                  </a:lnTo>
                  <a:lnTo>
                    <a:pt x="601" y="100"/>
                  </a:lnTo>
                  <a:lnTo>
                    <a:pt x="609" y="96"/>
                  </a:lnTo>
                  <a:lnTo>
                    <a:pt x="617" y="120"/>
                  </a:lnTo>
                  <a:lnTo>
                    <a:pt x="625" y="172"/>
                  </a:lnTo>
                  <a:lnTo>
                    <a:pt x="629" y="200"/>
                  </a:lnTo>
                  <a:lnTo>
                    <a:pt x="637" y="144"/>
                  </a:lnTo>
                  <a:lnTo>
                    <a:pt x="645" y="68"/>
                  </a:lnTo>
                  <a:lnTo>
                    <a:pt x="649" y="0"/>
                  </a:lnTo>
                  <a:lnTo>
                    <a:pt x="657" y="24"/>
                  </a:lnTo>
                  <a:lnTo>
                    <a:pt x="665" y="116"/>
                  </a:lnTo>
                  <a:lnTo>
                    <a:pt x="669" y="156"/>
                  </a:lnTo>
                  <a:lnTo>
                    <a:pt x="677" y="112"/>
                  </a:lnTo>
                  <a:lnTo>
                    <a:pt x="685" y="60"/>
                  </a:lnTo>
                  <a:lnTo>
                    <a:pt x="693" y="76"/>
                  </a:lnTo>
                  <a:lnTo>
                    <a:pt x="697" y="104"/>
                  </a:lnTo>
                  <a:lnTo>
                    <a:pt x="705" y="120"/>
                  </a:lnTo>
                  <a:lnTo>
                    <a:pt x="713" y="120"/>
                  </a:lnTo>
                  <a:lnTo>
                    <a:pt x="717" y="112"/>
                  </a:lnTo>
                  <a:lnTo>
                    <a:pt x="725" y="108"/>
                  </a:lnTo>
                  <a:lnTo>
                    <a:pt x="733" y="112"/>
                  </a:lnTo>
                  <a:lnTo>
                    <a:pt x="741" y="112"/>
                  </a:lnTo>
                  <a:lnTo>
                    <a:pt x="745" y="112"/>
                  </a:lnTo>
                  <a:lnTo>
                    <a:pt x="753" y="112"/>
                  </a:lnTo>
                  <a:lnTo>
                    <a:pt x="761" y="112"/>
                  </a:lnTo>
                  <a:lnTo>
                    <a:pt x="765" y="112"/>
                  </a:lnTo>
                  <a:lnTo>
                    <a:pt x="773" y="112"/>
                  </a:lnTo>
                  <a:lnTo>
                    <a:pt x="781" y="112"/>
                  </a:lnTo>
                  <a:lnTo>
                    <a:pt x="785" y="108"/>
                  </a:lnTo>
                  <a:lnTo>
                    <a:pt x="793" y="108"/>
                  </a:lnTo>
                  <a:lnTo>
                    <a:pt x="801" y="108"/>
                  </a:lnTo>
                  <a:lnTo>
                    <a:pt x="809" y="108"/>
                  </a:lnTo>
                  <a:lnTo>
                    <a:pt x="813" y="108"/>
                  </a:lnTo>
                  <a:lnTo>
                    <a:pt x="821" y="108"/>
                  </a:lnTo>
                  <a:lnTo>
                    <a:pt x="829" y="108"/>
                  </a:lnTo>
                  <a:lnTo>
                    <a:pt x="833" y="108"/>
                  </a:lnTo>
                  <a:lnTo>
                    <a:pt x="841" y="104"/>
                  </a:lnTo>
                  <a:lnTo>
                    <a:pt x="849" y="104"/>
                  </a:lnTo>
                  <a:lnTo>
                    <a:pt x="857" y="104"/>
                  </a:lnTo>
                  <a:lnTo>
                    <a:pt x="861" y="104"/>
                  </a:lnTo>
                  <a:lnTo>
                    <a:pt x="869" y="104"/>
                  </a:lnTo>
                </a:path>
              </a:pathLst>
            </a:custGeom>
            <a:noFill/>
            <a:ln w="0">
              <a:solidFill>
                <a:srgbClr val="3F3F3F"/>
              </a:solidFill>
              <a:prstDash val="sysDot"/>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68" name="Freeform 109"/>
            <p:cNvSpPr>
              <a:spLocks/>
            </p:cNvSpPr>
            <p:nvPr/>
          </p:nvSpPr>
          <p:spPr bwMode="auto">
            <a:xfrm>
              <a:off x="533401" y="2762250"/>
              <a:ext cx="1379538" cy="457200"/>
            </a:xfrm>
            <a:custGeom>
              <a:avLst/>
              <a:gdLst>
                <a:gd name="T0" fmla="*/ 16 w 869"/>
                <a:gd name="T1" fmla="*/ 96 h 288"/>
                <a:gd name="T2" fmla="*/ 36 w 869"/>
                <a:gd name="T3" fmla="*/ 168 h 288"/>
                <a:gd name="T4" fmla="*/ 56 w 869"/>
                <a:gd name="T5" fmla="*/ 204 h 288"/>
                <a:gd name="T6" fmla="*/ 76 w 869"/>
                <a:gd name="T7" fmla="*/ 192 h 288"/>
                <a:gd name="T8" fmla="*/ 96 w 869"/>
                <a:gd name="T9" fmla="*/ 184 h 288"/>
                <a:gd name="T10" fmla="*/ 116 w 869"/>
                <a:gd name="T11" fmla="*/ 176 h 288"/>
                <a:gd name="T12" fmla="*/ 136 w 869"/>
                <a:gd name="T13" fmla="*/ 176 h 288"/>
                <a:gd name="T14" fmla="*/ 156 w 869"/>
                <a:gd name="T15" fmla="*/ 180 h 288"/>
                <a:gd name="T16" fmla="*/ 180 w 869"/>
                <a:gd name="T17" fmla="*/ 184 h 288"/>
                <a:gd name="T18" fmla="*/ 200 w 869"/>
                <a:gd name="T19" fmla="*/ 188 h 288"/>
                <a:gd name="T20" fmla="*/ 220 w 869"/>
                <a:gd name="T21" fmla="*/ 184 h 288"/>
                <a:gd name="T22" fmla="*/ 240 w 869"/>
                <a:gd name="T23" fmla="*/ 184 h 288"/>
                <a:gd name="T24" fmla="*/ 260 w 869"/>
                <a:gd name="T25" fmla="*/ 180 h 288"/>
                <a:gd name="T26" fmla="*/ 280 w 869"/>
                <a:gd name="T27" fmla="*/ 180 h 288"/>
                <a:gd name="T28" fmla="*/ 300 w 869"/>
                <a:gd name="T29" fmla="*/ 180 h 288"/>
                <a:gd name="T30" fmla="*/ 320 w 869"/>
                <a:gd name="T31" fmla="*/ 184 h 288"/>
                <a:gd name="T32" fmla="*/ 344 w 869"/>
                <a:gd name="T33" fmla="*/ 184 h 288"/>
                <a:gd name="T34" fmla="*/ 364 w 869"/>
                <a:gd name="T35" fmla="*/ 184 h 288"/>
                <a:gd name="T36" fmla="*/ 385 w 869"/>
                <a:gd name="T37" fmla="*/ 184 h 288"/>
                <a:gd name="T38" fmla="*/ 405 w 869"/>
                <a:gd name="T39" fmla="*/ 184 h 288"/>
                <a:gd name="T40" fmla="*/ 425 w 869"/>
                <a:gd name="T41" fmla="*/ 184 h 288"/>
                <a:gd name="T42" fmla="*/ 445 w 869"/>
                <a:gd name="T43" fmla="*/ 176 h 288"/>
                <a:gd name="T44" fmla="*/ 465 w 869"/>
                <a:gd name="T45" fmla="*/ 176 h 288"/>
                <a:gd name="T46" fmla="*/ 485 w 869"/>
                <a:gd name="T47" fmla="*/ 180 h 288"/>
                <a:gd name="T48" fmla="*/ 509 w 869"/>
                <a:gd name="T49" fmla="*/ 184 h 288"/>
                <a:gd name="T50" fmla="*/ 529 w 869"/>
                <a:gd name="T51" fmla="*/ 184 h 288"/>
                <a:gd name="T52" fmla="*/ 549 w 869"/>
                <a:gd name="T53" fmla="*/ 188 h 288"/>
                <a:gd name="T54" fmla="*/ 569 w 869"/>
                <a:gd name="T55" fmla="*/ 192 h 288"/>
                <a:gd name="T56" fmla="*/ 589 w 869"/>
                <a:gd name="T57" fmla="*/ 200 h 288"/>
                <a:gd name="T58" fmla="*/ 609 w 869"/>
                <a:gd name="T59" fmla="*/ 204 h 288"/>
                <a:gd name="T60" fmla="*/ 629 w 869"/>
                <a:gd name="T61" fmla="*/ 208 h 288"/>
                <a:gd name="T62" fmla="*/ 649 w 869"/>
                <a:gd name="T63" fmla="*/ 0 h 288"/>
                <a:gd name="T64" fmla="*/ 669 w 869"/>
                <a:gd name="T65" fmla="*/ 216 h 288"/>
                <a:gd name="T66" fmla="*/ 693 w 869"/>
                <a:gd name="T67" fmla="*/ 168 h 288"/>
                <a:gd name="T68" fmla="*/ 713 w 869"/>
                <a:gd name="T69" fmla="*/ 208 h 288"/>
                <a:gd name="T70" fmla="*/ 733 w 869"/>
                <a:gd name="T71" fmla="*/ 192 h 288"/>
                <a:gd name="T72" fmla="*/ 753 w 869"/>
                <a:gd name="T73" fmla="*/ 192 h 288"/>
                <a:gd name="T74" fmla="*/ 773 w 869"/>
                <a:gd name="T75" fmla="*/ 188 h 288"/>
                <a:gd name="T76" fmla="*/ 793 w 869"/>
                <a:gd name="T77" fmla="*/ 184 h 288"/>
                <a:gd name="T78" fmla="*/ 813 w 869"/>
                <a:gd name="T79" fmla="*/ 180 h 288"/>
                <a:gd name="T80" fmla="*/ 833 w 869"/>
                <a:gd name="T81" fmla="*/ 180 h 288"/>
                <a:gd name="T82" fmla="*/ 857 w 869"/>
                <a:gd name="T83" fmla="*/ 17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288">
                  <a:moveTo>
                    <a:pt x="0" y="80"/>
                  </a:moveTo>
                  <a:lnTo>
                    <a:pt x="8" y="84"/>
                  </a:lnTo>
                  <a:lnTo>
                    <a:pt x="16" y="96"/>
                  </a:lnTo>
                  <a:lnTo>
                    <a:pt x="20" y="116"/>
                  </a:lnTo>
                  <a:lnTo>
                    <a:pt x="28" y="140"/>
                  </a:lnTo>
                  <a:lnTo>
                    <a:pt x="36" y="168"/>
                  </a:lnTo>
                  <a:lnTo>
                    <a:pt x="40" y="192"/>
                  </a:lnTo>
                  <a:lnTo>
                    <a:pt x="48" y="204"/>
                  </a:lnTo>
                  <a:lnTo>
                    <a:pt x="56" y="204"/>
                  </a:lnTo>
                  <a:lnTo>
                    <a:pt x="64" y="200"/>
                  </a:lnTo>
                  <a:lnTo>
                    <a:pt x="68" y="196"/>
                  </a:lnTo>
                  <a:lnTo>
                    <a:pt x="76" y="192"/>
                  </a:lnTo>
                  <a:lnTo>
                    <a:pt x="84" y="188"/>
                  </a:lnTo>
                  <a:lnTo>
                    <a:pt x="88" y="184"/>
                  </a:lnTo>
                  <a:lnTo>
                    <a:pt x="96" y="184"/>
                  </a:lnTo>
                  <a:lnTo>
                    <a:pt x="104" y="180"/>
                  </a:lnTo>
                  <a:lnTo>
                    <a:pt x="112" y="180"/>
                  </a:lnTo>
                  <a:lnTo>
                    <a:pt x="116" y="176"/>
                  </a:lnTo>
                  <a:lnTo>
                    <a:pt x="124" y="176"/>
                  </a:lnTo>
                  <a:lnTo>
                    <a:pt x="132" y="176"/>
                  </a:lnTo>
                  <a:lnTo>
                    <a:pt x="136" y="176"/>
                  </a:lnTo>
                  <a:lnTo>
                    <a:pt x="144" y="176"/>
                  </a:lnTo>
                  <a:lnTo>
                    <a:pt x="152" y="180"/>
                  </a:lnTo>
                  <a:lnTo>
                    <a:pt x="156" y="180"/>
                  </a:lnTo>
                  <a:lnTo>
                    <a:pt x="164" y="180"/>
                  </a:lnTo>
                  <a:lnTo>
                    <a:pt x="172" y="184"/>
                  </a:lnTo>
                  <a:lnTo>
                    <a:pt x="180" y="184"/>
                  </a:lnTo>
                  <a:lnTo>
                    <a:pt x="184" y="184"/>
                  </a:lnTo>
                  <a:lnTo>
                    <a:pt x="192" y="188"/>
                  </a:lnTo>
                  <a:lnTo>
                    <a:pt x="200" y="188"/>
                  </a:lnTo>
                  <a:lnTo>
                    <a:pt x="204" y="188"/>
                  </a:lnTo>
                  <a:lnTo>
                    <a:pt x="212" y="188"/>
                  </a:lnTo>
                  <a:lnTo>
                    <a:pt x="220" y="184"/>
                  </a:lnTo>
                  <a:lnTo>
                    <a:pt x="228" y="184"/>
                  </a:lnTo>
                  <a:lnTo>
                    <a:pt x="232" y="184"/>
                  </a:lnTo>
                  <a:lnTo>
                    <a:pt x="240" y="184"/>
                  </a:lnTo>
                  <a:lnTo>
                    <a:pt x="248" y="180"/>
                  </a:lnTo>
                  <a:lnTo>
                    <a:pt x="252" y="180"/>
                  </a:lnTo>
                  <a:lnTo>
                    <a:pt x="260" y="180"/>
                  </a:lnTo>
                  <a:lnTo>
                    <a:pt x="268" y="180"/>
                  </a:lnTo>
                  <a:lnTo>
                    <a:pt x="272" y="180"/>
                  </a:lnTo>
                  <a:lnTo>
                    <a:pt x="280" y="180"/>
                  </a:lnTo>
                  <a:lnTo>
                    <a:pt x="288" y="180"/>
                  </a:lnTo>
                  <a:lnTo>
                    <a:pt x="296" y="180"/>
                  </a:lnTo>
                  <a:lnTo>
                    <a:pt x="300" y="180"/>
                  </a:lnTo>
                  <a:lnTo>
                    <a:pt x="308" y="180"/>
                  </a:lnTo>
                  <a:lnTo>
                    <a:pt x="316" y="180"/>
                  </a:lnTo>
                  <a:lnTo>
                    <a:pt x="320" y="184"/>
                  </a:lnTo>
                  <a:lnTo>
                    <a:pt x="328" y="184"/>
                  </a:lnTo>
                  <a:lnTo>
                    <a:pt x="336" y="184"/>
                  </a:lnTo>
                  <a:lnTo>
                    <a:pt x="344" y="184"/>
                  </a:lnTo>
                  <a:lnTo>
                    <a:pt x="348" y="184"/>
                  </a:lnTo>
                  <a:lnTo>
                    <a:pt x="356" y="184"/>
                  </a:lnTo>
                  <a:lnTo>
                    <a:pt x="364" y="184"/>
                  </a:lnTo>
                  <a:lnTo>
                    <a:pt x="368" y="184"/>
                  </a:lnTo>
                  <a:lnTo>
                    <a:pt x="377" y="184"/>
                  </a:lnTo>
                  <a:lnTo>
                    <a:pt x="385" y="184"/>
                  </a:lnTo>
                  <a:lnTo>
                    <a:pt x="389" y="184"/>
                  </a:lnTo>
                  <a:lnTo>
                    <a:pt x="397" y="184"/>
                  </a:lnTo>
                  <a:lnTo>
                    <a:pt x="405" y="184"/>
                  </a:lnTo>
                  <a:lnTo>
                    <a:pt x="413" y="184"/>
                  </a:lnTo>
                  <a:lnTo>
                    <a:pt x="417" y="184"/>
                  </a:lnTo>
                  <a:lnTo>
                    <a:pt x="425" y="184"/>
                  </a:lnTo>
                  <a:lnTo>
                    <a:pt x="433" y="184"/>
                  </a:lnTo>
                  <a:lnTo>
                    <a:pt x="437" y="176"/>
                  </a:lnTo>
                  <a:lnTo>
                    <a:pt x="445" y="176"/>
                  </a:lnTo>
                  <a:lnTo>
                    <a:pt x="453" y="176"/>
                  </a:lnTo>
                  <a:lnTo>
                    <a:pt x="461" y="176"/>
                  </a:lnTo>
                  <a:lnTo>
                    <a:pt x="465" y="176"/>
                  </a:lnTo>
                  <a:lnTo>
                    <a:pt x="473" y="176"/>
                  </a:lnTo>
                  <a:lnTo>
                    <a:pt x="481" y="180"/>
                  </a:lnTo>
                  <a:lnTo>
                    <a:pt x="485" y="180"/>
                  </a:lnTo>
                  <a:lnTo>
                    <a:pt x="493" y="180"/>
                  </a:lnTo>
                  <a:lnTo>
                    <a:pt x="501" y="180"/>
                  </a:lnTo>
                  <a:lnTo>
                    <a:pt x="509" y="184"/>
                  </a:lnTo>
                  <a:lnTo>
                    <a:pt x="513" y="184"/>
                  </a:lnTo>
                  <a:lnTo>
                    <a:pt x="521" y="184"/>
                  </a:lnTo>
                  <a:lnTo>
                    <a:pt x="529" y="184"/>
                  </a:lnTo>
                  <a:lnTo>
                    <a:pt x="533" y="188"/>
                  </a:lnTo>
                  <a:lnTo>
                    <a:pt x="541" y="188"/>
                  </a:lnTo>
                  <a:lnTo>
                    <a:pt x="549" y="188"/>
                  </a:lnTo>
                  <a:lnTo>
                    <a:pt x="553" y="192"/>
                  </a:lnTo>
                  <a:lnTo>
                    <a:pt x="561" y="192"/>
                  </a:lnTo>
                  <a:lnTo>
                    <a:pt x="569" y="192"/>
                  </a:lnTo>
                  <a:lnTo>
                    <a:pt x="577" y="192"/>
                  </a:lnTo>
                  <a:lnTo>
                    <a:pt x="581" y="196"/>
                  </a:lnTo>
                  <a:lnTo>
                    <a:pt x="589" y="200"/>
                  </a:lnTo>
                  <a:lnTo>
                    <a:pt x="597" y="204"/>
                  </a:lnTo>
                  <a:lnTo>
                    <a:pt x="601" y="204"/>
                  </a:lnTo>
                  <a:lnTo>
                    <a:pt x="609" y="204"/>
                  </a:lnTo>
                  <a:lnTo>
                    <a:pt x="617" y="212"/>
                  </a:lnTo>
                  <a:lnTo>
                    <a:pt x="625" y="224"/>
                  </a:lnTo>
                  <a:lnTo>
                    <a:pt x="629" y="208"/>
                  </a:lnTo>
                  <a:lnTo>
                    <a:pt x="637" y="128"/>
                  </a:lnTo>
                  <a:lnTo>
                    <a:pt x="645" y="80"/>
                  </a:lnTo>
                  <a:lnTo>
                    <a:pt x="649" y="0"/>
                  </a:lnTo>
                  <a:lnTo>
                    <a:pt x="657" y="144"/>
                  </a:lnTo>
                  <a:lnTo>
                    <a:pt x="665" y="288"/>
                  </a:lnTo>
                  <a:lnTo>
                    <a:pt x="669" y="216"/>
                  </a:lnTo>
                  <a:lnTo>
                    <a:pt x="677" y="156"/>
                  </a:lnTo>
                  <a:lnTo>
                    <a:pt x="685" y="148"/>
                  </a:lnTo>
                  <a:lnTo>
                    <a:pt x="693" y="168"/>
                  </a:lnTo>
                  <a:lnTo>
                    <a:pt x="697" y="204"/>
                  </a:lnTo>
                  <a:lnTo>
                    <a:pt x="705" y="216"/>
                  </a:lnTo>
                  <a:lnTo>
                    <a:pt x="713" y="208"/>
                  </a:lnTo>
                  <a:lnTo>
                    <a:pt x="717" y="196"/>
                  </a:lnTo>
                  <a:lnTo>
                    <a:pt x="725" y="192"/>
                  </a:lnTo>
                  <a:lnTo>
                    <a:pt x="733" y="192"/>
                  </a:lnTo>
                  <a:lnTo>
                    <a:pt x="741" y="192"/>
                  </a:lnTo>
                  <a:lnTo>
                    <a:pt x="745" y="192"/>
                  </a:lnTo>
                  <a:lnTo>
                    <a:pt x="753" y="192"/>
                  </a:lnTo>
                  <a:lnTo>
                    <a:pt x="761" y="192"/>
                  </a:lnTo>
                  <a:lnTo>
                    <a:pt x="765" y="188"/>
                  </a:lnTo>
                  <a:lnTo>
                    <a:pt x="773" y="188"/>
                  </a:lnTo>
                  <a:lnTo>
                    <a:pt x="781" y="188"/>
                  </a:lnTo>
                  <a:lnTo>
                    <a:pt x="785" y="184"/>
                  </a:lnTo>
                  <a:lnTo>
                    <a:pt x="793" y="184"/>
                  </a:lnTo>
                  <a:lnTo>
                    <a:pt x="801" y="184"/>
                  </a:lnTo>
                  <a:lnTo>
                    <a:pt x="809" y="180"/>
                  </a:lnTo>
                  <a:lnTo>
                    <a:pt x="813" y="180"/>
                  </a:lnTo>
                  <a:lnTo>
                    <a:pt x="821" y="180"/>
                  </a:lnTo>
                  <a:lnTo>
                    <a:pt x="829" y="180"/>
                  </a:lnTo>
                  <a:lnTo>
                    <a:pt x="833" y="180"/>
                  </a:lnTo>
                  <a:lnTo>
                    <a:pt x="841" y="176"/>
                  </a:lnTo>
                  <a:lnTo>
                    <a:pt x="849" y="176"/>
                  </a:lnTo>
                  <a:lnTo>
                    <a:pt x="857" y="176"/>
                  </a:lnTo>
                  <a:lnTo>
                    <a:pt x="861" y="176"/>
                  </a:lnTo>
                  <a:lnTo>
                    <a:pt x="869" y="176"/>
                  </a:lnTo>
                </a:path>
              </a:pathLst>
            </a:custGeom>
            <a:noFill/>
            <a:ln w="0">
              <a:solidFill>
                <a:srgbClr val="0000FF"/>
              </a:solidFill>
              <a:prstDash val="sysDot"/>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69" name="Freeform 111"/>
            <p:cNvSpPr>
              <a:spLocks/>
            </p:cNvSpPr>
            <p:nvPr/>
          </p:nvSpPr>
          <p:spPr bwMode="auto">
            <a:xfrm>
              <a:off x="533401" y="1524000"/>
              <a:ext cx="1379538" cy="1771650"/>
            </a:xfrm>
            <a:custGeom>
              <a:avLst/>
              <a:gdLst>
                <a:gd name="T0" fmla="*/ 16 w 869"/>
                <a:gd name="T1" fmla="*/ 480 h 1116"/>
                <a:gd name="T2" fmla="*/ 36 w 869"/>
                <a:gd name="T3" fmla="*/ 508 h 1116"/>
                <a:gd name="T4" fmla="*/ 56 w 869"/>
                <a:gd name="T5" fmla="*/ 500 h 1116"/>
                <a:gd name="T6" fmla="*/ 76 w 869"/>
                <a:gd name="T7" fmla="*/ 664 h 1116"/>
                <a:gd name="T8" fmla="*/ 96 w 869"/>
                <a:gd name="T9" fmla="*/ 808 h 1116"/>
                <a:gd name="T10" fmla="*/ 116 w 869"/>
                <a:gd name="T11" fmla="*/ 864 h 1116"/>
                <a:gd name="T12" fmla="*/ 136 w 869"/>
                <a:gd name="T13" fmla="*/ 888 h 1116"/>
                <a:gd name="T14" fmla="*/ 156 w 869"/>
                <a:gd name="T15" fmla="*/ 900 h 1116"/>
                <a:gd name="T16" fmla="*/ 180 w 869"/>
                <a:gd name="T17" fmla="*/ 908 h 1116"/>
                <a:gd name="T18" fmla="*/ 200 w 869"/>
                <a:gd name="T19" fmla="*/ 920 h 1116"/>
                <a:gd name="T20" fmla="*/ 220 w 869"/>
                <a:gd name="T21" fmla="*/ 932 h 1116"/>
                <a:gd name="T22" fmla="*/ 240 w 869"/>
                <a:gd name="T23" fmla="*/ 936 h 1116"/>
                <a:gd name="T24" fmla="*/ 260 w 869"/>
                <a:gd name="T25" fmla="*/ 936 h 1116"/>
                <a:gd name="T26" fmla="*/ 280 w 869"/>
                <a:gd name="T27" fmla="*/ 936 h 1116"/>
                <a:gd name="T28" fmla="*/ 300 w 869"/>
                <a:gd name="T29" fmla="*/ 936 h 1116"/>
                <a:gd name="T30" fmla="*/ 320 w 869"/>
                <a:gd name="T31" fmla="*/ 940 h 1116"/>
                <a:gd name="T32" fmla="*/ 344 w 869"/>
                <a:gd name="T33" fmla="*/ 944 h 1116"/>
                <a:gd name="T34" fmla="*/ 364 w 869"/>
                <a:gd name="T35" fmla="*/ 944 h 1116"/>
                <a:gd name="T36" fmla="*/ 385 w 869"/>
                <a:gd name="T37" fmla="*/ 944 h 1116"/>
                <a:gd name="T38" fmla="*/ 405 w 869"/>
                <a:gd name="T39" fmla="*/ 944 h 1116"/>
                <a:gd name="T40" fmla="*/ 425 w 869"/>
                <a:gd name="T41" fmla="*/ 940 h 1116"/>
                <a:gd name="T42" fmla="*/ 445 w 869"/>
                <a:gd name="T43" fmla="*/ 932 h 1116"/>
                <a:gd name="T44" fmla="*/ 465 w 869"/>
                <a:gd name="T45" fmla="*/ 936 h 1116"/>
                <a:gd name="T46" fmla="*/ 485 w 869"/>
                <a:gd name="T47" fmla="*/ 944 h 1116"/>
                <a:gd name="T48" fmla="*/ 509 w 869"/>
                <a:gd name="T49" fmla="*/ 960 h 1116"/>
                <a:gd name="T50" fmla="*/ 529 w 869"/>
                <a:gd name="T51" fmla="*/ 976 h 1116"/>
                <a:gd name="T52" fmla="*/ 549 w 869"/>
                <a:gd name="T53" fmla="*/ 992 h 1116"/>
                <a:gd name="T54" fmla="*/ 569 w 869"/>
                <a:gd name="T55" fmla="*/ 1012 h 1116"/>
                <a:gd name="T56" fmla="*/ 589 w 869"/>
                <a:gd name="T57" fmla="*/ 1036 h 1116"/>
                <a:gd name="T58" fmla="*/ 609 w 869"/>
                <a:gd name="T59" fmla="*/ 1020 h 1116"/>
                <a:gd name="T60" fmla="*/ 629 w 869"/>
                <a:gd name="T61" fmla="*/ 1092 h 1116"/>
                <a:gd name="T62" fmla="*/ 649 w 869"/>
                <a:gd name="T63" fmla="*/ 560 h 1116"/>
                <a:gd name="T64" fmla="*/ 669 w 869"/>
                <a:gd name="T65" fmla="*/ 964 h 1116"/>
                <a:gd name="T66" fmla="*/ 693 w 869"/>
                <a:gd name="T67" fmla="*/ 1024 h 1116"/>
                <a:gd name="T68" fmla="*/ 713 w 869"/>
                <a:gd name="T69" fmla="*/ 1044 h 1116"/>
                <a:gd name="T70" fmla="*/ 733 w 869"/>
                <a:gd name="T71" fmla="*/ 1020 h 1116"/>
                <a:gd name="T72" fmla="*/ 753 w 869"/>
                <a:gd name="T73" fmla="*/ 1008 h 1116"/>
                <a:gd name="T74" fmla="*/ 773 w 869"/>
                <a:gd name="T75" fmla="*/ 988 h 1116"/>
                <a:gd name="T76" fmla="*/ 793 w 869"/>
                <a:gd name="T77" fmla="*/ 968 h 1116"/>
                <a:gd name="T78" fmla="*/ 813 w 869"/>
                <a:gd name="T79" fmla="*/ 956 h 1116"/>
                <a:gd name="T80" fmla="*/ 833 w 869"/>
                <a:gd name="T81" fmla="*/ 944 h 1116"/>
                <a:gd name="T82" fmla="*/ 857 w 869"/>
                <a:gd name="T83" fmla="*/ 936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1116">
                  <a:moveTo>
                    <a:pt x="0" y="448"/>
                  </a:moveTo>
                  <a:lnTo>
                    <a:pt x="8" y="460"/>
                  </a:lnTo>
                  <a:lnTo>
                    <a:pt x="16" y="480"/>
                  </a:lnTo>
                  <a:lnTo>
                    <a:pt x="20" y="496"/>
                  </a:lnTo>
                  <a:lnTo>
                    <a:pt x="28" y="508"/>
                  </a:lnTo>
                  <a:lnTo>
                    <a:pt x="36" y="508"/>
                  </a:lnTo>
                  <a:lnTo>
                    <a:pt x="40" y="500"/>
                  </a:lnTo>
                  <a:lnTo>
                    <a:pt x="48" y="496"/>
                  </a:lnTo>
                  <a:lnTo>
                    <a:pt x="56" y="500"/>
                  </a:lnTo>
                  <a:lnTo>
                    <a:pt x="64" y="532"/>
                  </a:lnTo>
                  <a:lnTo>
                    <a:pt x="68" y="592"/>
                  </a:lnTo>
                  <a:lnTo>
                    <a:pt x="76" y="664"/>
                  </a:lnTo>
                  <a:lnTo>
                    <a:pt x="84" y="724"/>
                  </a:lnTo>
                  <a:lnTo>
                    <a:pt x="88" y="772"/>
                  </a:lnTo>
                  <a:lnTo>
                    <a:pt x="96" y="808"/>
                  </a:lnTo>
                  <a:lnTo>
                    <a:pt x="104" y="832"/>
                  </a:lnTo>
                  <a:lnTo>
                    <a:pt x="112" y="852"/>
                  </a:lnTo>
                  <a:lnTo>
                    <a:pt x="116" y="864"/>
                  </a:lnTo>
                  <a:lnTo>
                    <a:pt x="124" y="872"/>
                  </a:lnTo>
                  <a:lnTo>
                    <a:pt x="132" y="880"/>
                  </a:lnTo>
                  <a:lnTo>
                    <a:pt x="136" y="888"/>
                  </a:lnTo>
                  <a:lnTo>
                    <a:pt x="144" y="892"/>
                  </a:lnTo>
                  <a:lnTo>
                    <a:pt x="152" y="896"/>
                  </a:lnTo>
                  <a:lnTo>
                    <a:pt x="156" y="900"/>
                  </a:lnTo>
                  <a:lnTo>
                    <a:pt x="164" y="904"/>
                  </a:lnTo>
                  <a:lnTo>
                    <a:pt x="172" y="908"/>
                  </a:lnTo>
                  <a:lnTo>
                    <a:pt x="180" y="908"/>
                  </a:lnTo>
                  <a:lnTo>
                    <a:pt x="184" y="912"/>
                  </a:lnTo>
                  <a:lnTo>
                    <a:pt x="192" y="916"/>
                  </a:lnTo>
                  <a:lnTo>
                    <a:pt x="200" y="920"/>
                  </a:lnTo>
                  <a:lnTo>
                    <a:pt x="204" y="924"/>
                  </a:lnTo>
                  <a:lnTo>
                    <a:pt x="212" y="928"/>
                  </a:lnTo>
                  <a:lnTo>
                    <a:pt x="220" y="932"/>
                  </a:lnTo>
                  <a:lnTo>
                    <a:pt x="228" y="932"/>
                  </a:lnTo>
                  <a:lnTo>
                    <a:pt x="232" y="936"/>
                  </a:lnTo>
                  <a:lnTo>
                    <a:pt x="240" y="936"/>
                  </a:lnTo>
                  <a:lnTo>
                    <a:pt x="248" y="936"/>
                  </a:lnTo>
                  <a:lnTo>
                    <a:pt x="252" y="936"/>
                  </a:lnTo>
                  <a:lnTo>
                    <a:pt x="260" y="936"/>
                  </a:lnTo>
                  <a:lnTo>
                    <a:pt x="268" y="936"/>
                  </a:lnTo>
                  <a:lnTo>
                    <a:pt x="272" y="936"/>
                  </a:lnTo>
                  <a:lnTo>
                    <a:pt x="280" y="936"/>
                  </a:lnTo>
                  <a:lnTo>
                    <a:pt x="288" y="936"/>
                  </a:lnTo>
                  <a:lnTo>
                    <a:pt x="296" y="936"/>
                  </a:lnTo>
                  <a:lnTo>
                    <a:pt x="300" y="936"/>
                  </a:lnTo>
                  <a:lnTo>
                    <a:pt x="308" y="936"/>
                  </a:lnTo>
                  <a:lnTo>
                    <a:pt x="316" y="936"/>
                  </a:lnTo>
                  <a:lnTo>
                    <a:pt x="320" y="940"/>
                  </a:lnTo>
                  <a:lnTo>
                    <a:pt x="328" y="940"/>
                  </a:lnTo>
                  <a:lnTo>
                    <a:pt x="336" y="940"/>
                  </a:lnTo>
                  <a:lnTo>
                    <a:pt x="344" y="944"/>
                  </a:lnTo>
                  <a:lnTo>
                    <a:pt x="348" y="944"/>
                  </a:lnTo>
                  <a:lnTo>
                    <a:pt x="356" y="944"/>
                  </a:lnTo>
                  <a:lnTo>
                    <a:pt x="364" y="944"/>
                  </a:lnTo>
                  <a:lnTo>
                    <a:pt x="368" y="948"/>
                  </a:lnTo>
                  <a:lnTo>
                    <a:pt x="377" y="944"/>
                  </a:lnTo>
                  <a:lnTo>
                    <a:pt x="385" y="944"/>
                  </a:lnTo>
                  <a:lnTo>
                    <a:pt x="389" y="944"/>
                  </a:lnTo>
                  <a:lnTo>
                    <a:pt x="397" y="944"/>
                  </a:lnTo>
                  <a:lnTo>
                    <a:pt x="405" y="944"/>
                  </a:lnTo>
                  <a:lnTo>
                    <a:pt x="413" y="944"/>
                  </a:lnTo>
                  <a:lnTo>
                    <a:pt x="417" y="944"/>
                  </a:lnTo>
                  <a:lnTo>
                    <a:pt x="425" y="940"/>
                  </a:lnTo>
                  <a:lnTo>
                    <a:pt x="433" y="940"/>
                  </a:lnTo>
                  <a:lnTo>
                    <a:pt x="437" y="932"/>
                  </a:lnTo>
                  <a:lnTo>
                    <a:pt x="445" y="932"/>
                  </a:lnTo>
                  <a:lnTo>
                    <a:pt x="453" y="932"/>
                  </a:lnTo>
                  <a:lnTo>
                    <a:pt x="461" y="936"/>
                  </a:lnTo>
                  <a:lnTo>
                    <a:pt x="465" y="936"/>
                  </a:lnTo>
                  <a:lnTo>
                    <a:pt x="473" y="940"/>
                  </a:lnTo>
                  <a:lnTo>
                    <a:pt x="481" y="944"/>
                  </a:lnTo>
                  <a:lnTo>
                    <a:pt x="485" y="944"/>
                  </a:lnTo>
                  <a:lnTo>
                    <a:pt x="493" y="948"/>
                  </a:lnTo>
                  <a:lnTo>
                    <a:pt x="501" y="956"/>
                  </a:lnTo>
                  <a:lnTo>
                    <a:pt x="509" y="960"/>
                  </a:lnTo>
                  <a:lnTo>
                    <a:pt x="513" y="964"/>
                  </a:lnTo>
                  <a:lnTo>
                    <a:pt x="521" y="968"/>
                  </a:lnTo>
                  <a:lnTo>
                    <a:pt x="529" y="976"/>
                  </a:lnTo>
                  <a:lnTo>
                    <a:pt x="533" y="980"/>
                  </a:lnTo>
                  <a:lnTo>
                    <a:pt x="541" y="988"/>
                  </a:lnTo>
                  <a:lnTo>
                    <a:pt x="549" y="992"/>
                  </a:lnTo>
                  <a:lnTo>
                    <a:pt x="553" y="1000"/>
                  </a:lnTo>
                  <a:lnTo>
                    <a:pt x="561" y="1008"/>
                  </a:lnTo>
                  <a:lnTo>
                    <a:pt x="569" y="1012"/>
                  </a:lnTo>
                  <a:lnTo>
                    <a:pt x="577" y="1016"/>
                  </a:lnTo>
                  <a:lnTo>
                    <a:pt x="581" y="1020"/>
                  </a:lnTo>
                  <a:lnTo>
                    <a:pt x="589" y="1036"/>
                  </a:lnTo>
                  <a:lnTo>
                    <a:pt x="597" y="1048"/>
                  </a:lnTo>
                  <a:lnTo>
                    <a:pt x="601" y="1044"/>
                  </a:lnTo>
                  <a:lnTo>
                    <a:pt x="609" y="1020"/>
                  </a:lnTo>
                  <a:lnTo>
                    <a:pt x="617" y="1004"/>
                  </a:lnTo>
                  <a:lnTo>
                    <a:pt x="625" y="1024"/>
                  </a:lnTo>
                  <a:lnTo>
                    <a:pt x="629" y="1092"/>
                  </a:lnTo>
                  <a:lnTo>
                    <a:pt x="637" y="1116"/>
                  </a:lnTo>
                  <a:lnTo>
                    <a:pt x="645" y="964"/>
                  </a:lnTo>
                  <a:lnTo>
                    <a:pt x="649" y="560"/>
                  </a:lnTo>
                  <a:lnTo>
                    <a:pt x="657" y="0"/>
                  </a:lnTo>
                  <a:lnTo>
                    <a:pt x="665" y="560"/>
                  </a:lnTo>
                  <a:lnTo>
                    <a:pt x="669" y="964"/>
                  </a:lnTo>
                  <a:lnTo>
                    <a:pt x="677" y="1116"/>
                  </a:lnTo>
                  <a:lnTo>
                    <a:pt x="685" y="1092"/>
                  </a:lnTo>
                  <a:lnTo>
                    <a:pt x="693" y="1024"/>
                  </a:lnTo>
                  <a:lnTo>
                    <a:pt x="697" y="1004"/>
                  </a:lnTo>
                  <a:lnTo>
                    <a:pt x="705" y="1020"/>
                  </a:lnTo>
                  <a:lnTo>
                    <a:pt x="713" y="1044"/>
                  </a:lnTo>
                  <a:lnTo>
                    <a:pt x="717" y="1048"/>
                  </a:lnTo>
                  <a:lnTo>
                    <a:pt x="725" y="1036"/>
                  </a:lnTo>
                  <a:lnTo>
                    <a:pt x="733" y="1020"/>
                  </a:lnTo>
                  <a:lnTo>
                    <a:pt x="741" y="1016"/>
                  </a:lnTo>
                  <a:lnTo>
                    <a:pt x="745" y="1012"/>
                  </a:lnTo>
                  <a:lnTo>
                    <a:pt x="753" y="1008"/>
                  </a:lnTo>
                  <a:lnTo>
                    <a:pt x="761" y="1000"/>
                  </a:lnTo>
                  <a:lnTo>
                    <a:pt x="765" y="992"/>
                  </a:lnTo>
                  <a:lnTo>
                    <a:pt x="773" y="988"/>
                  </a:lnTo>
                  <a:lnTo>
                    <a:pt x="781" y="980"/>
                  </a:lnTo>
                  <a:lnTo>
                    <a:pt x="785" y="976"/>
                  </a:lnTo>
                  <a:lnTo>
                    <a:pt x="793" y="968"/>
                  </a:lnTo>
                  <a:lnTo>
                    <a:pt x="801" y="964"/>
                  </a:lnTo>
                  <a:lnTo>
                    <a:pt x="809" y="960"/>
                  </a:lnTo>
                  <a:lnTo>
                    <a:pt x="813" y="956"/>
                  </a:lnTo>
                  <a:lnTo>
                    <a:pt x="821" y="948"/>
                  </a:lnTo>
                  <a:lnTo>
                    <a:pt x="829" y="944"/>
                  </a:lnTo>
                  <a:lnTo>
                    <a:pt x="833" y="944"/>
                  </a:lnTo>
                  <a:lnTo>
                    <a:pt x="841" y="940"/>
                  </a:lnTo>
                  <a:lnTo>
                    <a:pt x="849" y="936"/>
                  </a:lnTo>
                  <a:lnTo>
                    <a:pt x="857" y="936"/>
                  </a:lnTo>
                  <a:lnTo>
                    <a:pt x="861" y="932"/>
                  </a:lnTo>
                  <a:lnTo>
                    <a:pt x="869" y="932"/>
                  </a:lnTo>
                </a:path>
              </a:pathLst>
            </a:custGeom>
            <a:noFill/>
            <a:ln w="0">
              <a:solidFill>
                <a:srgbClr val="007F00"/>
              </a:solidFill>
              <a:prstDash val="sysDot"/>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70" name="Rectangle 113"/>
            <p:cNvSpPr>
              <a:spLocks noChangeArrowheads="1"/>
            </p:cNvSpPr>
            <p:nvPr/>
          </p:nvSpPr>
          <p:spPr bwMode="auto">
            <a:xfrm>
              <a:off x="778794" y="3563144"/>
              <a:ext cx="112160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1000" b="0" dirty="0" smtClean="0">
                  <a:solidFill>
                    <a:srgbClr val="000000"/>
                  </a:solidFill>
                  <a:latin typeface="Arial Narrow" pitchFamily="34" charset="0"/>
                </a:rPr>
                <a:t>Frequency and time (bins)</a:t>
              </a:r>
              <a:endParaRPr lang="en-US" sz="2800" b="0" dirty="0" smtClean="0">
                <a:solidFill>
                  <a:srgbClr val="000000"/>
                </a:solidFill>
                <a:latin typeface="Arial" pitchFamily="34" charset="0"/>
              </a:endParaRPr>
            </a:p>
          </p:txBody>
        </p:sp>
        <p:sp>
          <p:nvSpPr>
            <p:cNvPr id="271" name="Rectangle 114"/>
            <p:cNvSpPr>
              <a:spLocks noChangeArrowheads="1"/>
            </p:cNvSpPr>
            <p:nvPr/>
          </p:nvSpPr>
          <p:spPr bwMode="auto">
            <a:xfrm rot="16200000">
              <a:off x="206324" y="2113376"/>
              <a:ext cx="174728" cy="14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1000" b="0" dirty="0" smtClean="0">
                  <a:solidFill>
                    <a:srgbClr val="000000"/>
                  </a:solidFill>
                  <a:latin typeface="Arial Narrow" pitchFamily="34" charset="0"/>
                </a:rPr>
                <a:t>real</a:t>
              </a:r>
              <a:endParaRPr lang="en-US" sz="2800" b="0" dirty="0" smtClean="0">
                <a:solidFill>
                  <a:srgbClr val="000000"/>
                </a:solidFill>
                <a:latin typeface="Arial" pitchFamily="34" charset="0"/>
              </a:endParaRPr>
            </a:p>
          </p:txBody>
        </p:sp>
        <p:sp>
          <p:nvSpPr>
            <p:cNvPr id="272" name="Rectangle 115"/>
            <p:cNvSpPr>
              <a:spLocks noChangeArrowheads="1"/>
            </p:cNvSpPr>
            <p:nvPr/>
          </p:nvSpPr>
          <p:spPr bwMode="auto">
            <a:xfrm>
              <a:off x="1695104" y="688432"/>
              <a:ext cx="1148243"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1100" b="0" dirty="0">
                  <a:solidFill>
                    <a:srgbClr val="000000"/>
                  </a:solidFill>
                  <a:latin typeface="Arial Narrow" pitchFamily="34" charset="0"/>
                </a:rPr>
                <a:t>P</a:t>
              </a:r>
              <a:r>
                <a:rPr lang="en-US" sz="1100" b="0" dirty="0" smtClean="0">
                  <a:solidFill>
                    <a:srgbClr val="000000"/>
                  </a:solidFill>
                  <a:latin typeface="Arial Narrow" pitchFamily="34" charset="0"/>
                </a:rPr>
                <a:t>rediction and response</a:t>
              </a:r>
              <a:endParaRPr lang="en-US" b="0" dirty="0" smtClean="0">
                <a:solidFill>
                  <a:srgbClr val="000000"/>
                </a:solidFill>
                <a:latin typeface="Arial" pitchFamily="34" charset="0"/>
              </a:endParaRPr>
            </a:p>
          </p:txBody>
        </p:sp>
        <p:sp>
          <p:nvSpPr>
            <p:cNvPr id="273" name="Rectangle 117"/>
            <p:cNvSpPr>
              <a:spLocks noChangeArrowheads="1"/>
            </p:cNvSpPr>
            <p:nvPr/>
          </p:nvSpPr>
          <p:spPr bwMode="auto">
            <a:xfrm>
              <a:off x="2668588" y="1003300"/>
              <a:ext cx="1633538" cy="2393950"/>
            </a:xfrm>
            <a:prstGeom prst="rect">
              <a:avLst/>
            </a:prstGeom>
            <a:noFill/>
            <a:ln w="0">
              <a:solidFill>
                <a:srgbClr val="FFFFF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74" name="Line 118"/>
            <p:cNvSpPr>
              <a:spLocks noChangeShapeType="1"/>
            </p:cNvSpPr>
            <p:nvPr/>
          </p:nvSpPr>
          <p:spPr bwMode="auto">
            <a:xfrm flipV="1">
              <a:off x="2668588" y="1003300"/>
              <a:ext cx="0" cy="2393950"/>
            </a:xfrm>
            <a:prstGeom prst="line">
              <a:avLst/>
            </a:prstGeom>
            <a:noFill/>
            <a:ln w="0">
              <a:solidFill>
                <a:srgbClr val="000000"/>
              </a:solidFill>
              <a:prstDash val="sysDot"/>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75" name="Line 125"/>
            <p:cNvSpPr>
              <a:spLocks noChangeShapeType="1"/>
            </p:cNvSpPr>
            <p:nvPr/>
          </p:nvSpPr>
          <p:spPr bwMode="auto">
            <a:xfrm>
              <a:off x="2668588" y="3397250"/>
              <a:ext cx="1633538" cy="0"/>
            </a:xfrm>
            <a:prstGeom prst="line">
              <a:avLst/>
            </a:prstGeom>
            <a:noFill/>
            <a:ln w="0">
              <a:solidFill>
                <a:srgbClr val="000000"/>
              </a:solidFill>
              <a:prstDash val="sysDot"/>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76" name="Line 128"/>
            <p:cNvSpPr>
              <a:spLocks noChangeShapeType="1"/>
            </p:cNvSpPr>
            <p:nvPr/>
          </p:nvSpPr>
          <p:spPr bwMode="auto">
            <a:xfrm>
              <a:off x="2668588" y="2197100"/>
              <a:ext cx="1633538" cy="0"/>
            </a:xfrm>
            <a:prstGeom prst="line">
              <a:avLst/>
            </a:prstGeom>
            <a:noFill/>
            <a:ln w="0">
              <a:solidFill>
                <a:srgbClr val="000000"/>
              </a:solidFill>
              <a:prstDash val="sysDot"/>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77" name="Line 133"/>
            <p:cNvSpPr>
              <a:spLocks noChangeShapeType="1"/>
            </p:cNvSpPr>
            <p:nvPr/>
          </p:nvSpPr>
          <p:spPr bwMode="auto">
            <a:xfrm>
              <a:off x="2668588" y="3397250"/>
              <a:ext cx="163353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78" name="Line 135"/>
            <p:cNvSpPr>
              <a:spLocks noChangeShapeType="1"/>
            </p:cNvSpPr>
            <p:nvPr/>
          </p:nvSpPr>
          <p:spPr bwMode="auto">
            <a:xfrm flipV="1">
              <a:off x="2668588" y="1003300"/>
              <a:ext cx="0" cy="23939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79" name="Line 136"/>
            <p:cNvSpPr>
              <a:spLocks noChangeShapeType="1"/>
            </p:cNvSpPr>
            <p:nvPr/>
          </p:nvSpPr>
          <p:spPr bwMode="auto">
            <a:xfrm>
              <a:off x="2668588" y="3397250"/>
              <a:ext cx="163353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80" name="Line 137"/>
            <p:cNvSpPr>
              <a:spLocks noChangeShapeType="1"/>
            </p:cNvSpPr>
            <p:nvPr/>
          </p:nvSpPr>
          <p:spPr bwMode="auto">
            <a:xfrm flipV="1">
              <a:off x="2668588" y="1003300"/>
              <a:ext cx="0" cy="23939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81" name="Line 138"/>
            <p:cNvSpPr>
              <a:spLocks noChangeShapeType="1"/>
            </p:cNvSpPr>
            <p:nvPr/>
          </p:nvSpPr>
          <p:spPr bwMode="auto">
            <a:xfrm flipV="1">
              <a:off x="2668588" y="3371850"/>
              <a:ext cx="0" cy="254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82" name="Line 139"/>
            <p:cNvSpPr>
              <a:spLocks noChangeShapeType="1"/>
            </p:cNvSpPr>
            <p:nvPr/>
          </p:nvSpPr>
          <p:spPr bwMode="auto">
            <a:xfrm>
              <a:off x="2668588" y="1003300"/>
              <a:ext cx="0" cy="190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83" name="Rectangle 140"/>
            <p:cNvSpPr>
              <a:spLocks noChangeArrowheads="1"/>
            </p:cNvSpPr>
            <p:nvPr/>
          </p:nvSpPr>
          <p:spPr bwMode="auto">
            <a:xfrm>
              <a:off x="2649538" y="3416300"/>
              <a:ext cx="38472"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a:t>
              </a:r>
              <a:endParaRPr lang="en-US" b="0" smtClean="0">
                <a:solidFill>
                  <a:srgbClr val="000000"/>
                </a:solidFill>
                <a:latin typeface="Arial" pitchFamily="34" charset="0"/>
              </a:endParaRPr>
            </a:p>
          </p:txBody>
        </p:sp>
        <p:sp>
          <p:nvSpPr>
            <p:cNvPr id="284" name="Rectangle 143"/>
            <p:cNvSpPr>
              <a:spLocks noChangeArrowheads="1"/>
            </p:cNvSpPr>
            <p:nvPr/>
          </p:nvSpPr>
          <p:spPr bwMode="auto">
            <a:xfrm>
              <a:off x="2897188" y="3416300"/>
              <a:ext cx="76944"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50</a:t>
              </a:r>
              <a:endParaRPr lang="en-US" b="0" smtClean="0">
                <a:solidFill>
                  <a:srgbClr val="000000"/>
                </a:solidFill>
                <a:latin typeface="Arial" pitchFamily="34" charset="0"/>
              </a:endParaRPr>
            </a:p>
          </p:txBody>
        </p:sp>
        <p:sp>
          <p:nvSpPr>
            <p:cNvPr id="285" name="Rectangle 146"/>
            <p:cNvSpPr>
              <a:spLocks noChangeArrowheads="1"/>
            </p:cNvSpPr>
            <p:nvPr/>
          </p:nvSpPr>
          <p:spPr bwMode="auto">
            <a:xfrm>
              <a:off x="3151188" y="3416300"/>
              <a:ext cx="115416"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100</a:t>
              </a:r>
              <a:endParaRPr lang="en-US" b="0" smtClean="0">
                <a:solidFill>
                  <a:srgbClr val="000000"/>
                </a:solidFill>
                <a:latin typeface="Arial" pitchFamily="34" charset="0"/>
              </a:endParaRPr>
            </a:p>
          </p:txBody>
        </p:sp>
        <p:sp>
          <p:nvSpPr>
            <p:cNvPr id="286" name="Rectangle 149"/>
            <p:cNvSpPr>
              <a:spLocks noChangeArrowheads="1"/>
            </p:cNvSpPr>
            <p:nvPr/>
          </p:nvSpPr>
          <p:spPr bwMode="auto">
            <a:xfrm>
              <a:off x="3424238" y="3416300"/>
              <a:ext cx="115416"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150</a:t>
              </a:r>
              <a:endParaRPr lang="en-US" b="0" smtClean="0">
                <a:solidFill>
                  <a:srgbClr val="000000"/>
                </a:solidFill>
                <a:latin typeface="Arial" pitchFamily="34" charset="0"/>
              </a:endParaRPr>
            </a:p>
          </p:txBody>
        </p:sp>
        <p:sp>
          <p:nvSpPr>
            <p:cNvPr id="287" name="Rectangle 152"/>
            <p:cNvSpPr>
              <a:spLocks noChangeArrowheads="1"/>
            </p:cNvSpPr>
            <p:nvPr/>
          </p:nvSpPr>
          <p:spPr bwMode="auto">
            <a:xfrm>
              <a:off x="3698876" y="3416300"/>
              <a:ext cx="115416"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200</a:t>
              </a:r>
              <a:endParaRPr lang="en-US" b="0" smtClean="0">
                <a:solidFill>
                  <a:srgbClr val="000000"/>
                </a:solidFill>
                <a:latin typeface="Arial" pitchFamily="34" charset="0"/>
              </a:endParaRPr>
            </a:p>
          </p:txBody>
        </p:sp>
        <p:sp>
          <p:nvSpPr>
            <p:cNvPr id="288" name="Rectangle 155"/>
            <p:cNvSpPr>
              <a:spLocks noChangeArrowheads="1"/>
            </p:cNvSpPr>
            <p:nvPr/>
          </p:nvSpPr>
          <p:spPr bwMode="auto">
            <a:xfrm>
              <a:off x="3971926" y="3416300"/>
              <a:ext cx="115416"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dirty="0" smtClean="0">
                  <a:solidFill>
                    <a:srgbClr val="000000"/>
                  </a:solidFill>
                  <a:latin typeface="Arial Narrow" pitchFamily="34" charset="0"/>
                </a:rPr>
                <a:t>250</a:t>
              </a:r>
              <a:endParaRPr lang="en-US" b="0" dirty="0" smtClean="0">
                <a:solidFill>
                  <a:srgbClr val="000000"/>
                </a:solidFill>
                <a:latin typeface="Arial" pitchFamily="34" charset="0"/>
              </a:endParaRPr>
            </a:p>
          </p:txBody>
        </p:sp>
        <p:sp>
          <p:nvSpPr>
            <p:cNvPr id="289" name="Rectangle 158"/>
            <p:cNvSpPr>
              <a:spLocks noChangeArrowheads="1"/>
            </p:cNvSpPr>
            <p:nvPr/>
          </p:nvSpPr>
          <p:spPr bwMode="auto">
            <a:xfrm>
              <a:off x="4244976" y="3416300"/>
              <a:ext cx="115416"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300</a:t>
              </a:r>
              <a:endParaRPr lang="en-US" b="0" smtClean="0">
                <a:solidFill>
                  <a:srgbClr val="000000"/>
                </a:solidFill>
                <a:latin typeface="Arial" pitchFamily="34" charset="0"/>
              </a:endParaRPr>
            </a:p>
          </p:txBody>
        </p:sp>
        <p:sp>
          <p:nvSpPr>
            <p:cNvPr id="290" name="Line 159"/>
            <p:cNvSpPr>
              <a:spLocks noChangeShapeType="1"/>
            </p:cNvSpPr>
            <p:nvPr/>
          </p:nvSpPr>
          <p:spPr bwMode="auto">
            <a:xfrm>
              <a:off x="2668588" y="339725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91" name="Rectangle 161"/>
            <p:cNvSpPr>
              <a:spLocks noChangeArrowheads="1"/>
            </p:cNvSpPr>
            <p:nvPr/>
          </p:nvSpPr>
          <p:spPr bwMode="auto">
            <a:xfrm>
              <a:off x="2484439" y="3346450"/>
              <a:ext cx="156847"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-0.06</a:t>
              </a:r>
              <a:endParaRPr lang="en-US" b="0" smtClean="0">
                <a:solidFill>
                  <a:srgbClr val="000000"/>
                </a:solidFill>
                <a:latin typeface="Arial" pitchFamily="34" charset="0"/>
              </a:endParaRPr>
            </a:p>
          </p:txBody>
        </p:sp>
        <p:sp>
          <p:nvSpPr>
            <p:cNvPr id="292" name="Line 162"/>
            <p:cNvSpPr>
              <a:spLocks noChangeShapeType="1"/>
            </p:cNvSpPr>
            <p:nvPr/>
          </p:nvSpPr>
          <p:spPr bwMode="auto">
            <a:xfrm>
              <a:off x="2668588" y="299720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93" name="Rectangle 164"/>
            <p:cNvSpPr>
              <a:spLocks noChangeArrowheads="1"/>
            </p:cNvSpPr>
            <p:nvPr/>
          </p:nvSpPr>
          <p:spPr bwMode="auto">
            <a:xfrm>
              <a:off x="2484439" y="2946400"/>
              <a:ext cx="156847"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-0.04</a:t>
              </a:r>
              <a:endParaRPr lang="en-US" b="0" smtClean="0">
                <a:solidFill>
                  <a:srgbClr val="000000"/>
                </a:solidFill>
                <a:latin typeface="Arial" pitchFamily="34" charset="0"/>
              </a:endParaRPr>
            </a:p>
          </p:txBody>
        </p:sp>
        <p:sp>
          <p:nvSpPr>
            <p:cNvPr id="294" name="Line 165"/>
            <p:cNvSpPr>
              <a:spLocks noChangeShapeType="1"/>
            </p:cNvSpPr>
            <p:nvPr/>
          </p:nvSpPr>
          <p:spPr bwMode="auto">
            <a:xfrm>
              <a:off x="2668588" y="259715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95" name="Rectangle 167"/>
            <p:cNvSpPr>
              <a:spLocks noChangeArrowheads="1"/>
            </p:cNvSpPr>
            <p:nvPr/>
          </p:nvSpPr>
          <p:spPr bwMode="auto">
            <a:xfrm>
              <a:off x="2484439" y="2546350"/>
              <a:ext cx="156847"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-0.02</a:t>
              </a:r>
              <a:endParaRPr lang="en-US" b="0" smtClean="0">
                <a:solidFill>
                  <a:srgbClr val="000000"/>
                </a:solidFill>
                <a:latin typeface="Arial" pitchFamily="34" charset="0"/>
              </a:endParaRPr>
            </a:p>
          </p:txBody>
        </p:sp>
        <p:sp>
          <p:nvSpPr>
            <p:cNvPr id="296" name="Line 168"/>
            <p:cNvSpPr>
              <a:spLocks noChangeShapeType="1"/>
            </p:cNvSpPr>
            <p:nvPr/>
          </p:nvSpPr>
          <p:spPr bwMode="auto">
            <a:xfrm>
              <a:off x="2668588" y="219710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97" name="Rectangle 170"/>
            <p:cNvSpPr>
              <a:spLocks noChangeArrowheads="1"/>
            </p:cNvSpPr>
            <p:nvPr/>
          </p:nvSpPr>
          <p:spPr bwMode="auto">
            <a:xfrm>
              <a:off x="2605088" y="2146300"/>
              <a:ext cx="38472"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a:t>
              </a:r>
              <a:endParaRPr lang="en-US" b="0" smtClean="0">
                <a:solidFill>
                  <a:srgbClr val="000000"/>
                </a:solidFill>
                <a:latin typeface="Arial" pitchFamily="34" charset="0"/>
              </a:endParaRPr>
            </a:p>
          </p:txBody>
        </p:sp>
        <p:sp>
          <p:nvSpPr>
            <p:cNvPr id="298" name="Line 171"/>
            <p:cNvSpPr>
              <a:spLocks noChangeShapeType="1"/>
            </p:cNvSpPr>
            <p:nvPr/>
          </p:nvSpPr>
          <p:spPr bwMode="auto">
            <a:xfrm>
              <a:off x="2668588" y="179705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99" name="Rectangle 173"/>
            <p:cNvSpPr>
              <a:spLocks noChangeArrowheads="1"/>
            </p:cNvSpPr>
            <p:nvPr/>
          </p:nvSpPr>
          <p:spPr bwMode="auto">
            <a:xfrm>
              <a:off x="2509838" y="1746250"/>
              <a:ext cx="134653"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0.02</a:t>
              </a:r>
              <a:endParaRPr lang="en-US" b="0" smtClean="0">
                <a:solidFill>
                  <a:srgbClr val="000000"/>
                </a:solidFill>
                <a:latin typeface="Arial" pitchFamily="34" charset="0"/>
              </a:endParaRPr>
            </a:p>
          </p:txBody>
        </p:sp>
        <p:sp>
          <p:nvSpPr>
            <p:cNvPr id="300" name="Line 174"/>
            <p:cNvSpPr>
              <a:spLocks noChangeShapeType="1"/>
            </p:cNvSpPr>
            <p:nvPr/>
          </p:nvSpPr>
          <p:spPr bwMode="auto">
            <a:xfrm>
              <a:off x="2668588" y="139700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01" name="Rectangle 176"/>
            <p:cNvSpPr>
              <a:spLocks noChangeArrowheads="1"/>
            </p:cNvSpPr>
            <p:nvPr/>
          </p:nvSpPr>
          <p:spPr bwMode="auto">
            <a:xfrm>
              <a:off x="2509838" y="1346200"/>
              <a:ext cx="134653"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0.04</a:t>
              </a:r>
              <a:endParaRPr lang="en-US" b="0" smtClean="0">
                <a:solidFill>
                  <a:srgbClr val="000000"/>
                </a:solidFill>
                <a:latin typeface="Arial" pitchFamily="34" charset="0"/>
              </a:endParaRPr>
            </a:p>
          </p:txBody>
        </p:sp>
        <p:sp>
          <p:nvSpPr>
            <p:cNvPr id="302" name="Line 177"/>
            <p:cNvSpPr>
              <a:spLocks noChangeShapeType="1"/>
            </p:cNvSpPr>
            <p:nvPr/>
          </p:nvSpPr>
          <p:spPr bwMode="auto">
            <a:xfrm>
              <a:off x="2668588" y="100330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03" name="Rectangle 179"/>
            <p:cNvSpPr>
              <a:spLocks noChangeArrowheads="1"/>
            </p:cNvSpPr>
            <p:nvPr/>
          </p:nvSpPr>
          <p:spPr bwMode="auto">
            <a:xfrm>
              <a:off x="2509838" y="952500"/>
              <a:ext cx="134653"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0.06</a:t>
              </a:r>
              <a:endParaRPr lang="en-US" b="0" smtClean="0">
                <a:solidFill>
                  <a:srgbClr val="000000"/>
                </a:solidFill>
                <a:latin typeface="Arial" pitchFamily="34" charset="0"/>
              </a:endParaRPr>
            </a:p>
          </p:txBody>
        </p:sp>
        <p:sp>
          <p:nvSpPr>
            <p:cNvPr id="304" name="Line 181"/>
            <p:cNvSpPr>
              <a:spLocks noChangeShapeType="1"/>
            </p:cNvSpPr>
            <p:nvPr/>
          </p:nvSpPr>
          <p:spPr bwMode="auto">
            <a:xfrm>
              <a:off x="2668588" y="3397250"/>
              <a:ext cx="163353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05" name="Line 183"/>
            <p:cNvSpPr>
              <a:spLocks noChangeShapeType="1"/>
            </p:cNvSpPr>
            <p:nvPr/>
          </p:nvSpPr>
          <p:spPr bwMode="auto">
            <a:xfrm flipV="1">
              <a:off x="2668588" y="1003300"/>
              <a:ext cx="0" cy="23939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06" name="Freeform 184"/>
            <p:cNvSpPr>
              <a:spLocks/>
            </p:cNvSpPr>
            <p:nvPr/>
          </p:nvSpPr>
          <p:spPr bwMode="auto">
            <a:xfrm>
              <a:off x="2674938" y="2197100"/>
              <a:ext cx="1385888" cy="0"/>
            </a:xfrm>
            <a:custGeom>
              <a:avLst/>
              <a:gdLst>
                <a:gd name="T0" fmla="*/ 16 w 873"/>
                <a:gd name="T1" fmla="*/ 36 w 873"/>
                <a:gd name="T2" fmla="*/ 56 w 873"/>
                <a:gd name="T3" fmla="*/ 76 w 873"/>
                <a:gd name="T4" fmla="*/ 96 w 873"/>
                <a:gd name="T5" fmla="*/ 116 w 873"/>
                <a:gd name="T6" fmla="*/ 136 w 873"/>
                <a:gd name="T7" fmla="*/ 160 w 873"/>
                <a:gd name="T8" fmla="*/ 180 w 873"/>
                <a:gd name="T9" fmla="*/ 200 w 873"/>
                <a:gd name="T10" fmla="*/ 220 w 873"/>
                <a:gd name="T11" fmla="*/ 240 w 873"/>
                <a:gd name="T12" fmla="*/ 260 w 873"/>
                <a:gd name="T13" fmla="*/ 280 w 873"/>
                <a:gd name="T14" fmla="*/ 304 w 873"/>
                <a:gd name="T15" fmla="*/ 324 w 873"/>
                <a:gd name="T16" fmla="*/ 344 w 873"/>
                <a:gd name="T17" fmla="*/ 364 w 873"/>
                <a:gd name="T18" fmla="*/ 384 w 873"/>
                <a:gd name="T19" fmla="*/ 404 w 873"/>
                <a:gd name="T20" fmla="*/ 424 w 873"/>
                <a:gd name="T21" fmla="*/ 448 w 873"/>
                <a:gd name="T22" fmla="*/ 468 w 873"/>
                <a:gd name="T23" fmla="*/ 488 w 873"/>
                <a:gd name="T24" fmla="*/ 508 w 873"/>
                <a:gd name="T25" fmla="*/ 528 w 873"/>
                <a:gd name="T26" fmla="*/ 548 w 873"/>
                <a:gd name="T27" fmla="*/ 568 w 873"/>
                <a:gd name="T28" fmla="*/ 593 w 873"/>
                <a:gd name="T29" fmla="*/ 613 w 873"/>
                <a:gd name="T30" fmla="*/ 633 w 873"/>
                <a:gd name="T31" fmla="*/ 653 w 873"/>
                <a:gd name="T32" fmla="*/ 673 w 873"/>
                <a:gd name="T33" fmla="*/ 693 w 873"/>
                <a:gd name="T34" fmla="*/ 713 w 873"/>
                <a:gd name="T35" fmla="*/ 737 w 873"/>
                <a:gd name="T36" fmla="*/ 757 w 873"/>
                <a:gd name="T37" fmla="*/ 777 w 873"/>
                <a:gd name="T38" fmla="*/ 797 w 873"/>
                <a:gd name="T39" fmla="*/ 817 w 873"/>
                <a:gd name="T40" fmla="*/ 837 w 873"/>
                <a:gd name="T41" fmla="*/ 857 w 87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873">
                  <a:moveTo>
                    <a:pt x="0" y="0"/>
                  </a:moveTo>
                  <a:lnTo>
                    <a:pt x="8" y="0"/>
                  </a:lnTo>
                  <a:lnTo>
                    <a:pt x="16" y="0"/>
                  </a:lnTo>
                  <a:lnTo>
                    <a:pt x="20" y="0"/>
                  </a:lnTo>
                  <a:lnTo>
                    <a:pt x="28" y="0"/>
                  </a:lnTo>
                  <a:lnTo>
                    <a:pt x="36" y="0"/>
                  </a:lnTo>
                  <a:lnTo>
                    <a:pt x="40" y="0"/>
                  </a:lnTo>
                  <a:lnTo>
                    <a:pt x="48" y="0"/>
                  </a:lnTo>
                  <a:lnTo>
                    <a:pt x="56" y="0"/>
                  </a:lnTo>
                  <a:lnTo>
                    <a:pt x="64" y="0"/>
                  </a:lnTo>
                  <a:lnTo>
                    <a:pt x="68" y="0"/>
                  </a:lnTo>
                  <a:lnTo>
                    <a:pt x="76" y="0"/>
                  </a:lnTo>
                  <a:lnTo>
                    <a:pt x="84" y="0"/>
                  </a:lnTo>
                  <a:lnTo>
                    <a:pt x="88" y="0"/>
                  </a:lnTo>
                  <a:lnTo>
                    <a:pt x="96" y="0"/>
                  </a:lnTo>
                  <a:lnTo>
                    <a:pt x="104" y="0"/>
                  </a:lnTo>
                  <a:lnTo>
                    <a:pt x="112" y="0"/>
                  </a:lnTo>
                  <a:lnTo>
                    <a:pt x="116" y="0"/>
                  </a:lnTo>
                  <a:lnTo>
                    <a:pt x="124" y="0"/>
                  </a:lnTo>
                  <a:lnTo>
                    <a:pt x="132" y="0"/>
                  </a:lnTo>
                  <a:lnTo>
                    <a:pt x="136" y="0"/>
                  </a:lnTo>
                  <a:lnTo>
                    <a:pt x="144" y="0"/>
                  </a:lnTo>
                  <a:lnTo>
                    <a:pt x="152" y="0"/>
                  </a:lnTo>
                  <a:lnTo>
                    <a:pt x="160" y="0"/>
                  </a:lnTo>
                  <a:lnTo>
                    <a:pt x="164" y="0"/>
                  </a:lnTo>
                  <a:lnTo>
                    <a:pt x="172" y="0"/>
                  </a:lnTo>
                  <a:lnTo>
                    <a:pt x="180" y="0"/>
                  </a:lnTo>
                  <a:lnTo>
                    <a:pt x="184" y="0"/>
                  </a:lnTo>
                  <a:lnTo>
                    <a:pt x="192" y="0"/>
                  </a:lnTo>
                  <a:lnTo>
                    <a:pt x="200" y="0"/>
                  </a:lnTo>
                  <a:lnTo>
                    <a:pt x="208" y="0"/>
                  </a:lnTo>
                  <a:lnTo>
                    <a:pt x="212" y="0"/>
                  </a:lnTo>
                  <a:lnTo>
                    <a:pt x="220" y="0"/>
                  </a:lnTo>
                  <a:lnTo>
                    <a:pt x="228" y="0"/>
                  </a:lnTo>
                  <a:lnTo>
                    <a:pt x="232" y="0"/>
                  </a:lnTo>
                  <a:lnTo>
                    <a:pt x="240" y="0"/>
                  </a:lnTo>
                  <a:lnTo>
                    <a:pt x="248" y="0"/>
                  </a:lnTo>
                  <a:lnTo>
                    <a:pt x="256" y="0"/>
                  </a:lnTo>
                  <a:lnTo>
                    <a:pt x="260" y="0"/>
                  </a:lnTo>
                  <a:lnTo>
                    <a:pt x="268" y="0"/>
                  </a:lnTo>
                  <a:lnTo>
                    <a:pt x="276" y="0"/>
                  </a:lnTo>
                  <a:lnTo>
                    <a:pt x="280" y="0"/>
                  </a:lnTo>
                  <a:lnTo>
                    <a:pt x="288" y="0"/>
                  </a:lnTo>
                  <a:lnTo>
                    <a:pt x="296" y="0"/>
                  </a:lnTo>
                  <a:lnTo>
                    <a:pt x="304" y="0"/>
                  </a:lnTo>
                  <a:lnTo>
                    <a:pt x="308" y="0"/>
                  </a:lnTo>
                  <a:lnTo>
                    <a:pt x="316" y="0"/>
                  </a:lnTo>
                  <a:lnTo>
                    <a:pt x="324" y="0"/>
                  </a:lnTo>
                  <a:lnTo>
                    <a:pt x="328" y="0"/>
                  </a:lnTo>
                  <a:lnTo>
                    <a:pt x="336" y="0"/>
                  </a:lnTo>
                  <a:lnTo>
                    <a:pt x="344" y="0"/>
                  </a:lnTo>
                  <a:lnTo>
                    <a:pt x="352" y="0"/>
                  </a:lnTo>
                  <a:lnTo>
                    <a:pt x="356" y="0"/>
                  </a:lnTo>
                  <a:lnTo>
                    <a:pt x="364" y="0"/>
                  </a:lnTo>
                  <a:lnTo>
                    <a:pt x="372" y="0"/>
                  </a:lnTo>
                  <a:lnTo>
                    <a:pt x="376" y="0"/>
                  </a:lnTo>
                  <a:lnTo>
                    <a:pt x="384" y="0"/>
                  </a:lnTo>
                  <a:lnTo>
                    <a:pt x="392" y="0"/>
                  </a:lnTo>
                  <a:lnTo>
                    <a:pt x="400" y="0"/>
                  </a:lnTo>
                  <a:lnTo>
                    <a:pt x="404" y="0"/>
                  </a:lnTo>
                  <a:lnTo>
                    <a:pt x="412" y="0"/>
                  </a:lnTo>
                  <a:lnTo>
                    <a:pt x="420" y="0"/>
                  </a:lnTo>
                  <a:lnTo>
                    <a:pt x="424" y="0"/>
                  </a:lnTo>
                  <a:lnTo>
                    <a:pt x="432" y="0"/>
                  </a:lnTo>
                  <a:lnTo>
                    <a:pt x="440" y="0"/>
                  </a:lnTo>
                  <a:lnTo>
                    <a:pt x="448" y="0"/>
                  </a:lnTo>
                  <a:lnTo>
                    <a:pt x="452" y="0"/>
                  </a:lnTo>
                  <a:lnTo>
                    <a:pt x="460" y="0"/>
                  </a:lnTo>
                  <a:lnTo>
                    <a:pt x="468" y="0"/>
                  </a:lnTo>
                  <a:lnTo>
                    <a:pt x="472" y="0"/>
                  </a:lnTo>
                  <a:lnTo>
                    <a:pt x="480" y="0"/>
                  </a:lnTo>
                  <a:lnTo>
                    <a:pt x="488" y="0"/>
                  </a:lnTo>
                  <a:lnTo>
                    <a:pt x="496" y="0"/>
                  </a:lnTo>
                  <a:lnTo>
                    <a:pt x="500" y="0"/>
                  </a:lnTo>
                  <a:lnTo>
                    <a:pt x="508" y="0"/>
                  </a:lnTo>
                  <a:lnTo>
                    <a:pt x="516" y="0"/>
                  </a:lnTo>
                  <a:lnTo>
                    <a:pt x="520" y="0"/>
                  </a:lnTo>
                  <a:lnTo>
                    <a:pt x="528" y="0"/>
                  </a:lnTo>
                  <a:lnTo>
                    <a:pt x="536" y="0"/>
                  </a:lnTo>
                  <a:lnTo>
                    <a:pt x="544" y="0"/>
                  </a:lnTo>
                  <a:lnTo>
                    <a:pt x="548" y="0"/>
                  </a:lnTo>
                  <a:lnTo>
                    <a:pt x="556" y="0"/>
                  </a:lnTo>
                  <a:lnTo>
                    <a:pt x="564" y="0"/>
                  </a:lnTo>
                  <a:lnTo>
                    <a:pt x="568" y="0"/>
                  </a:lnTo>
                  <a:lnTo>
                    <a:pt x="576" y="0"/>
                  </a:lnTo>
                  <a:lnTo>
                    <a:pt x="585" y="0"/>
                  </a:lnTo>
                  <a:lnTo>
                    <a:pt x="593" y="0"/>
                  </a:lnTo>
                  <a:lnTo>
                    <a:pt x="597" y="0"/>
                  </a:lnTo>
                  <a:lnTo>
                    <a:pt x="605" y="0"/>
                  </a:lnTo>
                  <a:lnTo>
                    <a:pt x="613" y="0"/>
                  </a:lnTo>
                  <a:lnTo>
                    <a:pt x="617" y="0"/>
                  </a:lnTo>
                  <a:lnTo>
                    <a:pt x="625" y="0"/>
                  </a:lnTo>
                  <a:lnTo>
                    <a:pt x="633" y="0"/>
                  </a:lnTo>
                  <a:lnTo>
                    <a:pt x="641" y="0"/>
                  </a:lnTo>
                  <a:lnTo>
                    <a:pt x="645" y="0"/>
                  </a:lnTo>
                  <a:lnTo>
                    <a:pt x="653" y="0"/>
                  </a:lnTo>
                  <a:lnTo>
                    <a:pt x="661" y="0"/>
                  </a:lnTo>
                  <a:lnTo>
                    <a:pt x="665" y="0"/>
                  </a:lnTo>
                  <a:lnTo>
                    <a:pt x="673" y="0"/>
                  </a:lnTo>
                  <a:lnTo>
                    <a:pt x="681" y="0"/>
                  </a:lnTo>
                  <a:lnTo>
                    <a:pt x="689" y="0"/>
                  </a:lnTo>
                  <a:lnTo>
                    <a:pt x="693" y="0"/>
                  </a:lnTo>
                  <a:lnTo>
                    <a:pt x="701" y="0"/>
                  </a:lnTo>
                  <a:lnTo>
                    <a:pt x="709" y="0"/>
                  </a:lnTo>
                  <a:lnTo>
                    <a:pt x="713" y="0"/>
                  </a:lnTo>
                  <a:lnTo>
                    <a:pt x="721" y="0"/>
                  </a:lnTo>
                  <a:lnTo>
                    <a:pt x="729" y="0"/>
                  </a:lnTo>
                  <a:lnTo>
                    <a:pt x="737" y="0"/>
                  </a:lnTo>
                  <a:lnTo>
                    <a:pt x="741" y="0"/>
                  </a:lnTo>
                  <a:lnTo>
                    <a:pt x="749" y="0"/>
                  </a:lnTo>
                  <a:lnTo>
                    <a:pt x="757" y="0"/>
                  </a:lnTo>
                  <a:lnTo>
                    <a:pt x="761" y="0"/>
                  </a:lnTo>
                  <a:lnTo>
                    <a:pt x="769" y="0"/>
                  </a:lnTo>
                  <a:lnTo>
                    <a:pt x="777" y="0"/>
                  </a:lnTo>
                  <a:lnTo>
                    <a:pt x="785" y="0"/>
                  </a:lnTo>
                  <a:lnTo>
                    <a:pt x="789" y="0"/>
                  </a:lnTo>
                  <a:lnTo>
                    <a:pt x="797" y="0"/>
                  </a:lnTo>
                  <a:lnTo>
                    <a:pt x="805" y="0"/>
                  </a:lnTo>
                  <a:lnTo>
                    <a:pt x="809" y="0"/>
                  </a:lnTo>
                  <a:lnTo>
                    <a:pt x="817" y="0"/>
                  </a:lnTo>
                  <a:lnTo>
                    <a:pt x="825" y="0"/>
                  </a:lnTo>
                  <a:lnTo>
                    <a:pt x="833" y="0"/>
                  </a:lnTo>
                  <a:lnTo>
                    <a:pt x="837" y="0"/>
                  </a:lnTo>
                  <a:lnTo>
                    <a:pt x="845" y="0"/>
                  </a:lnTo>
                  <a:lnTo>
                    <a:pt x="853" y="0"/>
                  </a:lnTo>
                  <a:lnTo>
                    <a:pt x="857" y="0"/>
                  </a:lnTo>
                  <a:lnTo>
                    <a:pt x="865" y="0"/>
                  </a:lnTo>
                  <a:lnTo>
                    <a:pt x="873" y="0"/>
                  </a:lnTo>
                </a:path>
              </a:pathLst>
            </a:custGeom>
            <a:noFill/>
            <a:ln w="0">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07" name="Freeform 186"/>
            <p:cNvSpPr>
              <a:spLocks/>
            </p:cNvSpPr>
            <p:nvPr/>
          </p:nvSpPr>
          <p:spPr bwMode="auto">
            <a:xfrm>
              <a:off x="2674938" y="2197100"/>
              <a:ext cx="1385888" cy="285750"/>
            </a:xfrm>
            <a:custGeom>
              <a:avLst/>
              <a:gdLst>
                <a:gd name="T0" fmla="*/ 16 w 873"/>
                <a:gd name="T1" fmla="*/ 116 h 180"/>
                <a:gd name="T2" fmla="*/ 36 w 873"/>
                <a:gd name="T3" fmla="*/ 152 h 180"/>
                <a:gd name="T4" fmla="*/ 56 w 873"/>
                <a:gd name="T5" fmla="*/ 172 h 180"/>
                <a:gd name="T6" fmla="*/ 76 w 873"/>
                <a:gd name="T7" fmla="*/ 176 h 180"/>
                <a:gd name="T8" fmla="*/ 96 w 873"/>
                <a:gd name="T9" fmla="*/ 156 h 180"/>
                <a:gd name="T10" fmla="*/ 116 w 873"/>
                <a:gd name="T11" fmla="*/ 116 h 180"/>
                <a:gd name="T12" fmla="*/ 136 w 873"/>
                <a:gd name="T13" fmla="*/ 72 h 180"/>
                <a:gd name="T14" fmla="*/ 160 w 873"/>
                <a:gd name="T15" fmla="*/ 40 h 180"/>
                <a:gd name="T16" fmla="*/ 180 w 873"/>
                <a:gd name="T17" fmla="*/ 20 h 180"/>
                <a:gd name="T18" fmla="*/ 200 w 873"/>
                <a:gd name="T19" fmla="*/ 8 h 180"/>
                <a:gd name="T20" fmla="*/ 220 w 873"/>
                <a:gd name="T21" fmla="*/ 4 h 180"/>
                <a:gd name="T22" fmla="*/ 240 w 873"/>
                <a:gd name="T23" fmla="*/ 4 h 180"/>
                <a:gd name="T24" fmla="*/ 260 w 873"/>
                <a:gd name="T25" fmla="*/ 0 h 180"/>
                <a:gd name="T26" fmla="*/ 280 w 873"/>
                <a:gd name="T27" fmla="*/ 0 h 180"/>
                <a:gd name="T28" fmla="*/ 304 w 873"/>
                <a:gd name="T29" fmla="*/ 0 h 180"/>
                <a:gd name="T30" fmla="*/ 324 w 873"/>
                <a:gd name="T31" fmla="*/ 0 h 180"/>
                <a:gd name="T32" fmla="*/ 344 w 873"/>
                <a:gd name="T33" fmla="*/ 0 h 180"/>
                <a:gd name="T34" fmla="*/ 364 w 873"/>
                <a:gd name="T35" fmla="*/ 0 h 180"/>
                <a:gd name="T36" fmla="*/ 384 w 873"/>
                <a:gd name="T37" fmla="*/ 0 h 180"/>
                <a:gd name="T38" fmla="*/ 404 w 873"/>
                <a:gd name="T39" fmla="*/ 0 h 180"/>
                <a:gd name="T40" fmla="*/ 424 w 873"/>
                <a:gd name="T41" fmla="*/ 0 h 180"/>
                <a:gd name="T42" fmla="*/ 448 w 873"/>
                <a:gd name="T43" fmla="*/ 0 h 180"/>
                <a:gd name="T44" fmla="*/ 468 w 873"/>
                <a:gd name="T45" fmla="*/ 0 h 180"/>
                <a:gd name="T46" fmla="*/ 488 w 873"/>
                <a:gd name="T47" fmla="*/ 0 h 180"/>
                <a:gd name="T48" fmla="*/ 508 w 873"/>
                <a:gd name="T49" fmla="*/ 0 h 180"/>
                <a:gd name="T50" fmla="*/ 528 w 873"/>
                <a:gd name="T51" fmla="*/ 0 h 180"/>
                <a:gd name="T52" fmla="*/ 548 w 873"/>
                <a:gd name="T53" fmla="*/ 0 h 180"/>
                <a:gd name="T54" fmla="*/ 568 w 873"/>
                <a:gd name="T55" fmla="*/ 0 h 180"/>
                <a:gd name="T56" fmla="*/ 593 w 873"/>
                <a:gd name="T57" fmla="*/ 0 h 180"/>
                <a:gd name="T58" fmla="*/ 613 w 873"/>
                <a:gd name="T59" fmla="*/ 0 h 180"/>
                <a:gd name="T60" fmla="*/ 633 w 873"/>
                <a:gd name="T61" fmla="*/ 0 h 180"/>
                <a:gd name="T62" fmla="*/ 653 w 873"/>
                <a:gd name="T63" fmla="*/ 0 h 180"/>
                <a:gd name="T64" fmla="*/ 673 w 873"/>
                <a:gd name="T65" fmla="*/ 0 h 180"/>
                <a:gd name="T66" fmla="*/ 693 w 873"/>
                <a:gd name="T67" fmla="*/ 0 h 180"/>
                <a:gd name="T68" fmla="*/ 713 w 873"/>
                <a:gd name="T69" fmla="*/ 0 h 180"/>
                <a:gd name="T70" fmla="*/ 737 w 873"/>
                <a:gd name="T71" fmla="*/ 0 h 180"/>
                <a:gd name="T72" fmla="*/ 757 w 873"/>
                <a:gd name="T73" fmla="*/ 0 h 180"/>
                <a:gd name="T74" fmla="*/ 777 w 873"/>
                <a:gd name="T75" fmla="*/ 0 h 180"/>
                <a:gd name="T76" fmla="*/ 797 w 873"/>
                <a:gd name="T77" fmla="*/ 0 h 180"/>
                <a:gd name="T78" fmla="*/ 817 w 873"/>
                <a:gd name="T79" fmla="*/ 0 h 180"/>
                <a:gd name="T80" fmla="*/ 837 w 873"/>
                <a:gd name="T81" fmla="*/ 0 h 180"/>
                <a:gd name="T82" fmla="*/ 857 w 873"/>
                <a:gd name="T8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3" h="180">
                  <a:moveTo>
                    <a:pt x="0" y="84"/>
                  </a:moveTo>
                  <a:lnTo>
                    <a:pt x="8" y="100"/>
                  </a:lnTo>
                  <a:lnTo>
                    <a:pt x="16" y="116"/>
                  </a:lnTo>
                  <a:lnTo>
                    <a:pt x="20" y="128"/>
                  </a:lnTo>
                  <a:lnTo>
                    <a:pt x="28" y="140"/>
                  </a:lnTo>
                  <a:lnTo>
                    <a:pt x="36" y="152"/>
                  </a:lnTo>
                  <a:lnTo>
                    <a:pt x="40" y="160"/>
                  </a:lnTo>
                  <a:lnTo>
                    <a:pt x="48" y="168"/>
                  </a:lnTo>
                  <a:lnTo>
                    <a:pt x="56" y="172"/>
                  </a:lnTo>
                  <a:lnTo>
                    <a:pt x="64" y="176"/>
                  </a:lnTo>
                  <a:lnTo>
                    <a:pt x="68" y="180"/>
                  </a:lnTo>
                  <a:lnTo>
                    <a:pt x="76" y="176"/>
                  </a:lnTo>
                  <a:lnTo>
                    <a:pt x="84" y="172"/>
                  </a:lnTo>
                  <a:lnTo>
                    <a:pt x="88" y="164"/>
                  </a:lnTo>
                  <a:lnTo>
                    <a:pt x="96" y="156"/>
                  </a:lnTo>
                  <a:lnTo>
                    <a:pt x="104" y="144"/>
                  </a:lnTo>
                  <a:lnTo>
                    <a:pt x="112" y="132"/>
                  </a:lnTo>
                  <a:lnTo>
                    <a:pt x="116" y="116"/>
                  </a:lnTo>
                  <a:lnTo>
                    <a:pt x="124" y="100"/>
                  </a:lnTo>
                  <a:lnTo>
                    <a:pt x="132" y="84"/>
                  </a:lnTo>
                  <a:lnTo>
                    <a:pt x="136" y="72"/>
                  </a:lnTo>
                  <a:lnTo>
                    <a:pt x="144" y="60"/>
                  </a:lnTo>
                  <a:lnTo>
                    <a:pt x="152" y="48"/>
                  </a:lnTo>
                  <a:lnTo>
                    <a:pt x="160" y="40"/>
                  </a:lnTo>
                  <a:lnTo>
                    <a:pt x="164" y="32"/>
                  </a:lnTo>
                  <a:lnTo>
                    <a:pt x="172" y="24"/>
                  </a:lnTo>
                  <a:lnTo>
                    <a:pt x="180" y="20"/>
                  </a:lnTo>
                  <a:lnTo>
                    <a:pt x="184" y="16"/>
                  </a:lnTo>
                  <a:lnTo>
                    <a:pt x="192" y="12"/>
                  </a:lnTo>
                  <a:lnTo>
                    <a:pt x="200" y="8"/>
                  </a:lnTo>
                  <a:lnTo>
                    <a:pt x="208" y="8"/>
                  </a:lnTo>
                  <a:lnTo>
                    <a:pt x="212" y="4"/>
                  </a:lnTo>
                  <a:lnTo>
                    <a:pt x="220" y="4"/>
                  </a:lnTo>
                  <a:lnTo>
                    <a:pt x="228" y="4"/>
                  </a:lnTo>
                  <a:lnTo>
                    <a:pt x="232" y="4"/>
                  </a:lnTo>
                  <a:lnTo>
                    <a:pt x="240" y="4"/>
                  </a:lnTo>
                  <a:lnTo>
                    <a:pt x="248" y="0"/>
                  </a:lnTo>
                  <a:lnTo>
                    <a:pt x="256" y="0"/>
                  </a:lnTo>
                  <a:lnTo>
                    <a:pt x="260" y="0"/>
                  </a:lnTo>
                  <a:lnTo>
                    <a:pt x="268" y="0"/>
                  </a:lnTo>
                  <a:lnTo>
                    <a:pt x="276" y="0"/>
                  </a:lnTo>
                  <a:lnTo>
                    <a:pt x="280" y="0"/>
                  </a:lnTo>
                  <a:lnTo>
                    <a:pt x="288" y="0"/>
                  </a:lnTo>
                  <a:lnTo>
                    <a:pt x="296" y="0"/>
                  </a:lnTo>
                  <a:lnTo>
                    <a:pt x="304" y="0"/>
                  </a:lnTo>
                  <a:lnTo>
                    <a:pt x="308" y="0"/>
                  </a:lnTo>
                  <a:lnTo>
                    <a:pt x="316" y="0"/>
                  </a:lnTo>
                  <a:lnTo>
                    <a:pt x="324" y="0"/>
                  </a:lnTo>
                  <a:lnTo>
                    <a:pt x="328" y="0"/>
                  </a:lnTo>
                  <a:lnTo>
                    <a:pt x="336" y="0"/>
                  </a:lnTo>
                  <a:lnTo>
                    <a:pt x="344" y="0"/>
                  </a:lnTo>
                  <a:lnTo>
                    <a:pt x="352" y="0"/>
                  </a:lnTo>
                  <a:lnTo>
                    <a:pt x="356" y="0"/>
                  </a:lnTo>
                  <a:lnTo>
                    <a:pt x="364" y="0"/>
                  </a:lnTo>
                  <a:lnTo>
                    <a:pt x="372" y="0"/>
                  </a:lnTo>
                  <a:lnTo>
                    <a:pt x="376" y="0"/>
                  </a:lnTo>
                  <a:lnTo>
                    <a:pt x="384" y="0"/>
                  </a:lnTo>
                  <a:lnTo>
                    <a:pt x="392" y="0"/>
                  </a:lnTo>
                  <a:lnTo>
                    <a:pt x="400" y="0"/>
                  </a:lnTo>
                  <a:lnTo>
                    <a:pt x="404" y="0"/>
                  </a:lnTo>
                  <a:lnTo>
                    <a:pt x="412" y="0"/>
                  </a:lnTo>
                  <a:lnTo>
                    <a:pt x="420" y="0"/>
                  </a:lnTo>
                  <a:lnTo>
                    <a:pt x="424" y="0"/>
                  </a:lnTo>
                  <a:lnTo>
                    <a:pt x="432" y="0"/>
                  </a:lnTo>
                  <a:lnTo>
                    <a:pt x="440" y="0"/>
                  </a:lnTo>
                  <a:lnTo>
                    <a:pt x="448" y="0"/>
                  </a:lnTo>
                  <a:lnTo>
                    <a:pt x="452" y="0"/>
                  </a:lnTo>
                  <a:lnTo>
                    <a:pt x="460" y="0"/>
                  </a:lnTo>
                  <a:lnTo>
                    <a:pt x="468" y="0"/>
                  </a:lnTo>
                  <a:lnTo>
                    <a:pt x="472" y="0"/>
                  </a:lnTo>
                  <a:lnTo>
                    <a:pt x="480" y="0"/>
                  </a:lnTo>
                  <a:lnTo>
                    <a:pt x="488" y="0"/>
                  </a:lnTo>
                  <a:lnTo>
                    <a:pt x="496" y="0"/>
                  </a:lnTo>
                  <a:lnTo>
                    <a:pt x="500" y="0"/>
                  </a:lnTo>
                  <a:lnTo>
                    <a:pt x="508" y="0"/>
                  </a:lnTo>
                  <a:lnTo>
                    <a:pt x="516" y="0"/>
                  </a:lnTo>
                  <a:lnTo>
                    <a:pt x="520" y="0"/>
                  </a:lnTo>
                  <a:lnTo>
                    <a:pt x="528" y="0"/>
                  </a:lnTo>
                  <a:lnTo>
                    <a:pt x="536" y="0"/>
                  </a:lnTo>
                  <a:lnTo>
                    <a:pt x="544" y="0"/>
                  </a:lnTo>
                  <a:lnTo>
                    <a:pt x="548" y="0"/>
                  </a:lnTo>
                  <a:lnTo>
                    <a:pt x="556" y="0"/>
                  </a:lnTo>
                  <a:lnTo>
                    <a:pt x="564" y="0"/>
                  </a:lnTo>
                  <a:lnTo>
                    <a:pt x="568" y="0"/>
                  </a:lnTo>
                  <a:lnTo>
                    <a:pt x="576" y="0"/>
                  </a:lnTo>
                  <a:lnTo>
                    <a:pt x="585" y="0"/>
                  </a:lnTo>
                  <a:lnTo>
                    <a:pt x="593" y="0"/>
                  </a:lnTo>
                  <a:lnTo>
                    <a:pt x="597" y="0"/>
                  </a:lnTo>
                  <a:lnTo>
                    <a:pt x="605" y="0"/>
                  </a:lnTo>
                  <a:lnTo>
                    <a:pt x="613" y="0"/>
                  </a:lnTo>
                  <a:lnTo>
                    <a:pt x="617" y="0"/>
                  </a:lnTo>
                  <a:lnTo>
                    <a:pt x="625" y="0"/>
                  </a:lnTo>
                  <a:lnTo>
                    <a:pt x="633" y="0"/>
                  </a:lnTo>
                  <a:lnTo>
                    <a:pt x="641" y="0"/>
                  </a:lnTo>
                  <a:lnTo>
                    <a:pt x="645" y="0"/>
                  </a:lnTo>
                  <a:lnTo>
                    <a:pt x="653" y="0"/>
                  </a:lnTo>
                  <a:lnTo>
                    <a:pt x="661" y="0"/>
                  </a:lnTo>
                  <a:lnTo>
                    <a:pt x="665" y="0"/>
                  </a:lnTo>
                  <a:lnTo>
                    <a:pt x="673" y="0"/>
                  </a:lnTo>
                  <a:lnTo>
                    <a:pt x="681" y="0"/>
                  </a:lnTo>
                  <a:lnTo>
                    <a:pt x="689" y="0"/>
                  </a:lnTo>
                  <a:lnTo>
                    <a:pt x="693" y="0"/>
                  </a:lnTo>
                  <a:lnTo>
                    <a:pt x="701" y="0"/>
                  </a:lnTo>
                  <a:lnTo>
                    <a:pt x="709" y="0"/>
                  </a:lnTo>
                  <a:lnTo>
                    <a:pt x="713" y="0"/>
                  </a:lnTo>
                  <a:lnTo>
                    <a:pt x="721" y="0"/>
                  </a:lnTo>
                  <a:lnTo>
                    <a:pt x="729" y="0"/>
                  </a:lnTo>
                  <a:lnTo>
                    <a:pt x="737" y="0"/>
                  </a:lnTo>
                  <a:lnTo>
                    <a:pt x="741" y="0"/>
                  </a:lnTo>
                  <a:lnTo>
                    <a:pt x="749" y="0"/>
                  </a:lnTo>
                  <a:lnTo>
                    <a:pt x="757" y="0"/>
                  </a:lnTo>
                  <a:lnTo>
                    <a:pt x="761" y="0"/>
                  </a:lnTo>
                  <a:lnTo>
                    <a:pt x="769" y="0"/>
                  </a:lnTo>
                  <a:lnTo>
                    <a:pt x="777" y="0"/>
                  </a:lnTo>
                  <a:lnTo>
                    <a:pt x="785" y="0"/>
                  </a:lnTo>
                  <a:lnTo>
                    <a:pt x="789" y="0"/>
                  </a:lnTo>
                  <a:lnTo>
                    <a:pt x="797" y="0"/>
                  </a:lnTo>
                  <a:lnTo>
                    <a:pt x="805" y="0"/>
                  </a:lnTo>
                  <a:lnTo>
                    <a:pt x="809" y="0"/>
                  </a:lnTo>
                  <a:lnTo>
                    <a:pt x="817" y="0"/>
                  </a:lnTo>
                  <a:lnTo>
                    <a:pt x="825" y="0"/>
                  </a:lnTo>
                  <a:lnTo>
                    <a:pt x="833" y="0"/>
                  </a:lnTo>
                  <a:lnTo>
                    <a:pt x="837" y="0"/>
                  </a:lnTo>
                  <a:lnTo>
                    <a:pt x="845" y="0"/>
                  </a:lnTo>
                  <a:lnTo>
                    <a:pt x="853" y="0"/>
                  </a:lnTo>
                  <a:lnTo>
                    <a:pt x="857" y="0"/>
                  </a:lnTo>
                  <a:lnTo>
                    <a:pt x="865" y="0"/>
                  </a:lnTo>
                  <a:lnTo>
                    <a:pt x="873" y="0"/>
                  </a:lnTo>
                </a:path>
              </a:pathLst>
            </a:custGeom>
            <a:noFill/>
            <a:ln w="0">
              <a:solidFill>
                <a:srgbClr val="007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08" name="Freeform 188"/>
            <p:cNvSpPr>
              <a:spLocks/>
            </p:cNvSpPr>
            <p:nvPr/>
          </p:nvSpPr>
          <p:spPr bwMode="auto">
            <a:xfrm>
              <a:off x="2674938" y="2197100"/>
              <a:ext cx="1385888" cy="698500"/>
            </a:xfrm>
            <a:custGeom>
              <a:avLst/>
              <a:gdLst>
                <a:gd name="T0" fmla="*/ 16 w 873"/>
                <a:gd name="T1" fmla="*/ 324 h 440"/>
                <a:gd name="T2" fmla="*/ 36 w 873"/>
                <a:gd name="T3" fmla="*/ 412 h 440"/>
                <a:gd name="T4" fmla="*/ 56 w 873"/>
                <a:gd name="T5" fmla="*/ 440 h 440"/>
                <a:gd name="T6" fmla="*/ 76 w 873"/>
                <a:gd name="T7" fmla="*/ 412 h 440"/>
                <a:gd name="T8" fmla="*/ 96 w 873"/>
                <a:gd name="T9" fmla="*/ 324 h 440"/>
                <a:gd name="T10" fmla="*/ 116 w 873"/>
                <a:gd name="T11" fmla="*/ 216 h 440"/>
                <a:gd name="T12" fmla="*/ 136 w 873"/>
                <a:gd name="T13" fmla="*/ 120 h 440"/>
                <a:gd name="T14" fmla="*/ 160 w 873"/>
                <a:gd name="T15" fmla="*/ 60 h 440"/>
                <a:gd name="T16" fmla="*/ 180 w 873"/>
                <a:gd name="T17" fmla="*/ 28 h 440"/>
                <a:gd name="T18" fmla="*/ 200 w 873"/>
                <a:gd name="T19" fmla="*/ 12 h 440"/>
                <a:gd name="T20" fmla="*/ 220 w 873"/>
                <a:gd name="T21" fmla="*/ 4 h 440"/>
                <a:gd name="T22" fmla="*/ 240 w 873"/>
                <a:gd name="T23" fmla="*/ 4 h 440"/>
                <a:gd name="T24" fmla="*/ 260 w 873"/>
                <a:gd name="T25" fmla="*/ 0 h 440"/>
                <a:gd name="T26" fmla="*/ 280 w 873"/>
                <a:gd name="T27" fmla="*/ 0 h 440"/>
                <a:gd name="T28" fmla="*/ 304 w 873"/>
                <a:gd name="T29" fmla="*/ 0 h 440"/>
                <a:gd name="T30" fmla="*/ 324 w 873"/>
                <a:gd name="T31" fmla="*/ 0 h 440"/>
                <a:gd name="T32" fmla="*/ 344 w 873"/>
                <a:gd name="T33" fmla="*/ 0 h 440"/>
                <a:gd name="T34" fmla="*/ 364 w 873"/>
                <a:gd name="T35" fmla="*/ 0 h 440"/>
                <a:gd name="T36" fmla="*/ 384 w 873"/>
                <a:gd name="T37" fmla="*/ 0 h 440"/>
                <a:gd name="T38" fmla="*/ 404 w 873"/>
                <a:gd name="T39" fmla="*/ 0 h 440"/>
                <a:gd name="T40" fmla="*/ 424 w 873"/>
                <a:gd name="T41" fmla="*/ 0 h 440"/>
                <a:gd name="T42" fmla="*/ 448 w 873"/>
                <a:gd name="T43" fmla="*/ 0 h 440"/>
                <a:gd name="T44" fmla="*/ 468 w 873"/>
                <a:gd name="T45" fmla="*/ 0 h 440"/>
                <a:gd name="T46" fmla="*/ 488 w 873"/>
                <a:gd name="T47" fmla="*/ 0 h 440"/>
                <a:gd name="T48" fmla="*/ 508 w 873"/>
                <a:gd name="T49" fmla="*/ 0 h 440"/>
                <a:gd name="T50" fmla="*/ 528 w 873"/>
                <a:gd name="T51" fmla="*/ 0 h 440"/>
                <a:gd name="T52" fmla="*/ 548 w 873"/>
                <a:gd name="T53" fmla="*/ 0 h 440"/>
                <a:gd name="T54" fmla="*/ 568 w 873"/>
                <a:gd name="T55" fmla="*/ 0 h 440"/>
                <a:gd name="T56" fmla="*/ 593 w 873"/>
                <a:gd name="T57" fmla="*/ 0 h 440"/>
                <a:gd name="T58" fmla="*/ 613 w 873"/>
                <a:gd name="T59" fmla="*/ 0 h 440"/>
                <a:gd name="T60" fmla="*/ 633 w 873"/>
                <a:gd name="T61" fmla="*/ 0 h 440"/>
                <a:gd name="T62" fmla="*/ 653 w 873"/>
                <a:gd name="T63" fmla="*/ 0 h 440"/>
                <a:gd name="T64" fmla="*/ 673 w 873"/>
                <a:gd name="T65" fmla="*/ 0 h 440"/>
                <a:gd name="T66" fmla="*/ 693 w 873"/>
                <a:gd name="T67" fmla="*/ 0 h 440"/>
                <a:gd name="T68" fmla="*/ 713 w 873"/>
                <a:gd name="T69" fmla="*/ 0 h 440"/>
                <a:gd name="T70" fmla="*/ 737 w 873"/>
                <a:gd name="T71" fmla="*/ 0 h 440"/>
                <a:gd name="T72" fmla="*/ 757 w 873"/>
                <a:gd name="T73" fmla="*/ 0 h 440"/>
                <a:gd name="T74" fmla="*/ 777 w 873"/>
                <a:gd name="T75" fmla="*/ 0 h 440"/>
                <a:gd name="T76" fmla="*/ 797 w 873"/>
                <a:gd name="T77" fmla="*/ 0 h 440"/>
                <a:gd name="T78" fmla="*/ 817 w 873"/>
                <a:gd name="T79" fmla="*/ 0 h 440"/>
                <a:gd name="T80" fmla="*/ 837 w 873"/>
                <a:gd name="T81" fmla="*/ 0 h 440"/>
                <a:gd name="T82" fmla="*/ 857 w 873"/>
                <a:gd name="T83"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3" h="440">
                  <a:moveTo>
                    <a:pt x="0" y="228"/>
                  </a:moveTo>
                  <a:lnTo>
                    <a:pt x="8" y="280"/>
                  </a:lnTo>
                  <a:lnTo>
                    <a:pt x="16" y="324"/>
                  </a:lnTo>
                  <a:lnTo>
                    <a:pt x="20" y="360"/>
                  </a:lnTo>
                  <a:lnTo>
                    <a:pt x="28" y="388"/>
                  </a:lnTo>
                  <a:lnTo>
                    <a:pt x="36" y="412"/>
                  </a:lnTo>
                  <a:lnTo>
                    <a:pt x="40" y="428"/>
                  </a:lnTo>
                  <a:lnTo>
                    <a:pt x="48" y="440"/>
                  </a:lnTo>
                  <a:lnTo>
                    <a:pt x="56" y="440"/>
                  </a:lnTo>
                  <a:lnTo>
                    <a:pt x="64" y="440"/>
                  </a:lnTo>
                  <a:lnTo>
                    <a:pt x="68" y="428"/>
                  </a:lnTo>
                  <a:lnTo>
                    <a:pt x="76" y="412"/>
                  </a:lnTo>
                  <a:lnTo>
                    <a:pt x="84" y="388"/>
                  </a:lnTo>
                  <a:lnTo>
                    <a:pt x="88" y="360"/>
                  </a:lnTo>
                  <a:lnTo>
                    <a:pt x="96" y="324"/>
                  </a:lnTo>
                  <a:lnTo>
                    <a:pt x="104" y="288"/>
                  </a:lnTo>
                  <a:lnTo>
                    <a:pt x="112" y="252"/>
                  </a:lnTo>
                  <a:lnTo>
                    <a:pt x="116" y="216"/>
                  </a:lnTo>
                  <a:lnTo>
                    <a:pt x="124" y="180"/>
                  </a:lnTo>
                  <a:lnTo>
                    <a:pt x="132" y="148"/>
                  </a:lnTo>
                  <a:lnTo>
                    <a:pt x="136" y="120"/>
                  </a:lnTo>
                  <a:lnTo>
                    <a:pt x="144" y="96"/>
                  </a:lnTo>
                  <a:lnTo>
                    <a:pt x="152" y="76"/>
                  </a:lnTo>
                  <a:lnTo>
                    <a:pt x="160" y="60"/>
                  </a:lnTo>
                  <a:lnTo>
                    <a:pt x="164" y="44"/>
                  </a:lnTo>
                  <a:lnTo>
                    <a:pt x="172" y="36"/>
                  </a:lnTo>
                  <a:lnTo>
                    <a:pt x="180" y="28"/>
                  </a:lnTo>
                  <a:lnTo>
                    <a:pt x="184" y="20"/>
                  </a:lnTo>
                  <a:lnTo>
                    <a:pt x="192" y="16"/>
                  </a:lnTo>
                  <a:lnTo>
                    <a:pt x="200" y="12"/>
                  </a:lnTo>
                  <a:lnTo>
                    <a:pt x="208" y="8"/>
                  </a:lnTo>
                  <a:lnTo>
                    <a:pt x="212" y="8"/>
                  </a:lnTo>
                  <a:lnTo>
                    <a:pt x="220" y="4"/>
                  </a:lnTo>
                  <a:lnTo>
                    <a:pt x="228" y="4"/>
                  </a:lnTo>
                  <a:lnTo>
                    <a:pt x="232" y="4"/>
                  </a:lnTo>
                  <a:lnTo>
                    <a:pt x="240" y="4"/>
                  </a:lnTo>
                  <a:lnTo>
                    <a:pt x="248" y="0"/>
                  </a:lnTo>
                  <a:lnTo>
                    <a:pt x="256" y="0"/>
                  </a:lnTo>
                  <a:lnTo>
                    <a:pt x="260" y="0"/>
                  </a:lnTo>
                  <a:lnTo>
                    <a:pt x="268" y="0"/>
                  </a:lnTo>
                  <a:lnTo>
                    <a:pt x="276" y="0"/>
                  </a:lnTo>
                  <a:lnTo>
                    <a:pt x="280" y="0"/>
                  </a:lnTo>
                  <a:lnTo>
                    <a:pt x="288" y="0"/>
                  </a:lnTo>
                  <a:lnTo>
                    <a:pt x="296" y="0"/>
                  </a:lnTo>
                  <a:lnTo>
                    <a:pt x="304" y="0"/>
                  </a:lnTo>
                  <a:lnTo>
                    <a:pt x="308" y="0"/>
                  </a:lnTo>
                  <a:lnTo>
                    <a:pt x="316" y="0"/>
                  </a:lnTo>
                  <a:lnTo>
                    <a:pt x="324" y="0"/>
                  </a:lnTo>
                  <a:lnTo>
                    <a:pt x="328" y="0"/>
                  </a:lnTo>
                  <a:lnTo>
                    <a:pt x="336" y="0"/>
                  </a:lnTo>
                  <a:lnTo>
                    <a:pt x="344" y="0"/>
                  </a:lnTo>
                  <a:lnTo>
                    <a:pt x="352" y="0"/>
                  </a:lnTo>
                  <a:lnTo>
                    <a:pt x="356" y="0"/>
                  </a:lnTo>
                  <a:lnTo>
                    <a:pt x="364" y="0"/>
                  </a:lnTo>
                  <a:lnTo>
                    <a:pt x="372" y="0"/>
                  </a:lnTo>
                  <a:lnTo>
                    <a:pt x="376" y="0"/>
                  </a:lnTo>
                  <a:lnTo>
                    <a:pt x="384" y="0"/>
                  </a:lnTo>
                  <a:lnTo>
                    <a:pt x="392" y="0"/>
                  </a:lnTo>
                  <a:lnTo>
                    <a:pt x="400" y="0"/>
                  </a:lnTo>
                  <a:lnTo>
                    <a:pt x="404" y="0"/>
                  </a:lnTo>
                  <a:lnTo>
                    <a:pt x="412" y="0"/>
                  </a:lnTo>
                  <a:lnTo>
                    <a:pt x="420" y="0"/>
                  </a:lnTo>
                  <a:lnTo>
                    <a:pt x="424" y="0"/>
                  </a:lnTo>
                  <a:lnTo>
                    <a:pt x="432" y="0"/>
                  </a:lnTo>
                  <a:lnTo>
                    <a:pt x="440" y="0"/>
                  </a:lnTo>
                  <a:lnTo>
                    <a:pt x="448" y="0"/>
                  </a:lnTo>
                  <a:lnTo>
                    <a:pt x="452" y="0"/>
                  </a:lnTo>
                  <a:lnTo>
                    <a:pt x="460" y="0"/>
                  </a:lnTo>
                  <a:lnTo>
                    <a:pt x="468" y="0"/>
                  </a:lnTo>
                  <a:lnTo>
                    <a:pt x="472" y="0"/>
                  </a:lnTo>
                  <a:lnTo>
                    <a:pt x="480" y="0"/>
                  </a:lnTo>
                  <a:lnTo>
                    <a:pt x="488" y="0"/>
                  </a:lnTo>
                  <a:lnTo>
                    <a:pt x="496" y="0"/>
                  </a:lnTo>
                  <a:lnTo>
                    <a:pt x="500" y="0"/>
                  </a:lnTo>
                  <a:lnTo>
                    <a:pt x="508" y="0"/>
                  </a:lnTo>
                  <a:lnTo>
                    <a:pt x="516" y="0"/>
                  </a:lnTo>
                  <a:lnTo>
                    <a:pt x="520" y="0"/>
                  </a:lnTo>
                  <a:lnTo>
                    <a:pt x="528" y="0"/>
                  </a:lnTo>
                  <a:lnTo>
                    <a:pt x="536" y="0"/>
                  </a:lnTo>
                  <a:lnTo>
                    <a:pt x="544" y="0"/>
                  </a:lnTo>
                  <a:lnTo>
                    <a:pt x="548" y="0"/>
                  </a:lnTo>
                  <a:lnTo>
                    <a:pt x="556" y="0"/>
                  </a:lnTo>
                  <a:lnTo>
                    <a:pt x="564" y="0"/>
                  </a:lnTo>
                  <a:lnTo>
                    <a:pt x="568" y="0"/>
                  </a:lnTo>
                  <a:lnTo>
                    <a:pt x="576" y="0"/>
                  </a:lnTo>
                  <a:lnTo>
                    <a:pt x="585" y="0"/>
                  </a:lnTo>
                  <a:lnTo>
                    <a:pt x="593" y="0"/>
                  </a:lnTo>
                  <a:lnTo>
                    <a:pt x="597" y="0"/>
                  </a:lnTo>
                  <a:lnTo>
                    <a:pt x="605" y="0"/>
                  </a:lnTo>
                  <a:lnTo>
                    <a:pt x="613" y="0"/>
                  </a:lnTo>
                  <a:lnTo>
                    <a:pt x="617" y="0"/>
                  </a:lnTo>
                  <a:lnTo>
                    <a:pt x="625" y="0"/>
                  </a:lnTo>
                  <a:lnTo>
                    <a:pt x="633" y="0"/>
                  </a:lnTo>
                  <a:lnTo>
                    <a:pt x="641" y="0"/>
                  </a:lnTo>
                  <a:lnTo>
                    <a:pt x="645" y="0"/>
                  </a:lnTo>
                  <a:lnTo>
                    <a:pt x="653" y="0"/>
                  </a:lnTo>
                  <a:lnTo>
                    <a:pt x="661" y="0"/>
                  </a:lnTo>
                  <a:lnTo>
                    <a:pt x="665" y="0"/>
                  </a:lnTo>
                  <a:lnTo>
                    <a:pt x="673" y="0"/>
                  </a:lnTo>
                  <a:lnTo>
                    <a:pt x="681" y="0"/>
                  </a:lnTo>
                  <a:lnTo>
                    <a:pt x="689" y="0"/>
                  </a:lnTo>
                  <a:lnTo>
                    <a:pt x="693" y="0"/>
                  </a:lnTo>
                  <a:lnTo>
                    <a:pt x="701" y="0"/>
                  </a:lnTo>
                  <a:lnTo>
                    <a:pt x="709" y="0"/>
                  </a:lnTo>
                  <a:lnTo>
                    <a:pt x="713" y="0"/>
                  </a:lnTo>
                  <a:lnTo>
                    <a:pt x="721" y="0"/>
                  </a:lnTo>
                  <a:lnTo>
                    <a:pt x="729" y="0"/>
                  </a:lnTo>
                  <a:lnTo>
                    <a:pt x="737" y="0"/>
                  </a:lnTo>
                  <a:lnTo>
                    <a:pt x="741" y="0"/>
                  </a:lnTo>
                  <a:lnTo>
                    <a:pt x="749" y="0"/>
                  </a:lnTo>
                  <a:lnTo>
                    <a:pt x="757" y="0"/>
                  </a:lnTo>
                  <a:lnTo>
                    <a:pt x="761" y="0"/>
                  </a:lnTo>
                  <a:lnTo>
                    <a:pt x="769" y="0"/>
                  </a:lnTo>
                  <a:lnTo>
                    <a:pt x="777" y="0"/>
                  </a:lnTo>
                  <a:lnTo>
                    <a:pt x="785" y="0"/>
                  </a:lnTo>
                  <a:lnTo>
                    <a:pt x="789" y="0"/>
                  </a:lnTo>
                  <a:lnTo>
                    <a:pt x="797" y="0"/>
                  </a:lnTo>
                  <a:lnTo>
                    <a:pt x="805" y="0"/>
                  </a:lnTo>
                  <a:lnTo>
                    <a:pt x="809" y="0"/>
                  </a:lnTo>
                  <a:lnTo>
                    <a:pt x="817" y="0"/>
                  </a:lnTo>
                  <a:lnTo>
                    <a:pt x="825" y="0"/>
                  </a:lnTo>
                  <a:lnTo>
                    <a:pt x="833" y="0"/>
                  </a:lnTo>
                  <a:lnTo>
                    <a:pt x="837" y="0"/>
                  </a:lnTo>
                  <a:lnTo>
                    <a:pt x="845" y="0"/>
                  </a:lnTo>
                  <a:lnTo>
                    <a:pt x="853" y="0"/>
                  </a:lnTo>
                  <a:lnTo>
                    <a:pt x="857" y="0"/>
                  </a:lnTo>
                  <a:lnTo>
                    <a:pt x="865" y="0"/>
                  </a:lnTo>
                  <a:lnTo>
                    <a:pt x="873" y="0"/>
                  </a:lnTo>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09" name="Freeform 190"/>
            <p:cNvSpPr>
              <a:spLocks/>
            </p:cNvSpPr>
            <p:nvPr/>
          </p:nvSpPr>
          <p:spPr bwMode="auto">
            <a:xfrm>
              <a:off x="2674938" y="1911350"/>
              <a:ext cx="1385888" cy="285750"/>
            </a:xfrm>
            <a:custGeom>
              <a:avLst/>
              <a:gdLst>
                <a:gd name="T0" fmla="*/ 16 w 873"/>
                <a:gd name="T1" fmla="*/ 64 h 180"/>
                <a:gd name="T2" fmla="*/ 36 w 873"/>
                <a:gd name="T3" fmla="*/ 28 h 180"/>
                <a:gd name="T4" fmla="*/ 56 w 873"/>
                <a:gd name="T5" fmla="*/ 8 h 180"/>
                <a:gd name="T6" fmla="*/ 76 w 873"/>
                <a:gd name="T7" fmla="*/ 4 h 180"/>
                <a:gd name="T8" fmla="*/ 96 w 873"/>
                <a:gd name="T9" fmla="*/ 24 h 180"/>
                <a:gd name="T10" fmla="*/ 116 w 873"/>
                <a:gd name="T11" fmla="*/ 64 h 180"/>
                <a:gd name="T12" fmla="*/ 136 w 873"/>
                <a:gd name="T13" fmla="*/ 108 h 180"/>
                <a:gd name="T14" fmla="*/ 160 w 873"/>
                <a:gd name="T15" fmla="*/ 140 h 180"/>
                <a:gd name="T16" fmla="*/ 180 w 873"/>
                <a:gd name="T17" fmla="*/ 160 h 180"/>
                <a:gd name="T18" fmla="*/ 200 w 873"/>
                <a:gd name="T19" fmla="*/ 172 h 180"/>
                <a:gd name="T20" fmla="*/ 220 w 873"/>
                <a:gd name="T21" fmla="*/ 176 h 180"/>
                <a:gd name="T22" fmla="*/ 240 w 873"/>
                <a:gd name="T23" fmla="*/ 176 h 180"/>
                <a:gd name="T24" fmla="*/ 260 w 873"/>
                <a:gd name="T25" fmla="*/ 180 h 180"/>
                <a:gd name="T26" fmla="*/ 280 w 873"/>
                <a:gd name="T27" fmla="*/ 180 h 180"/>
                <a:gd name="T28" fmla="*/ 304 w 873"/>
                <a:gd name="T29" fmla="*/ 180 h 180"/>
                <a:gd name="T30" fmla="*/ 324 w 873"/>
                <a:gd name="T31" fmla="*/ 180 h 180"/>
                <a:gd name="T32" fmla="*/ 344 w 873"/>
                <a:gd name="T33" fmla="*/ 180 h 180"/>
                <a:gd name="T34" fmla="*/ 364 w 873"/>
                <a:gd name="T35" fmla="*/ 180 h 180"/>
                <a:gd name="T36" fmla="*/ 384 w 873"/>
                <a:gd name="T37" fmla="*/ 180 h 180"/>
                <a:gd name="T38" fmla="*/ 404 w 873"/>
                <a:gd name="T39" fmla="*/ 180 h 180"/>
                <a:gd name="T40" fmla="*/ 424 w 873"/>
                <a:gd name="T41" fmla="*/ 180 h 180"/>
                <a:gd name="T42" fmla="*/ 448 w 873"/>
                <a:gd name="T43" fmla="*/ 180 h 180"/>
                <a:gd name="T44" fmla="*/ 468 w 873"/>
                <a:gd name="T45" fmla="*/ 180 h 180"/>
                <a:gd name="T46" fmla="*/ 488 w 873"/>
                <a:gd name="T47" fmla="*/ 180 h 180"/>
                <a:gd name="T48" fmla="*/ 508 w 873"/>
                <a:gd name="T49" fmla="*/ 180 h 180"/>
                <a:gd name="T50" fmla="*/ 528 w 873"/>
                <a:gd name="T51" fmla="*/ 180 h 180"/>
                <a:gd name="T52" fmla="*/ 548 w 873"/>
                <a:gd name="T53" fmla="*/ 180 h 180"/>
                <a:gd name="T54" fmla="*/ 568 w 873"/>
                <a:gd name="T55" fmla="*/ 180 h 180"/>
                <a:gd name="T56" fmla="*/ 593 w 873"/>
                <a:gd name="T57" fmla="*/ 180 h 180"/>
                <a:gd name="T58" fmla="*/ 613 w 873"/>
                <a:gd name="T59" fmla="*/ 180 h 180"/>
                <a:gd name="T60" fmla="*/ 633 w 873"/>
                <a:gd name="T61" fmla="*/ 180 h 180"/>
                <a:gd name="T62" fmla="*/ 653 w 873"/>
                <a:gd name="T63" fmla="*/ 180 h 180"/>
                <a:gd name="T64" fmla="*/ 673 w 873"/>
                <a:gd name="T65" fmla="*/ 180 h 180"/>
                <a:gd name="T66" fmla="*/ 693 w 873"/>
                <a:gd name="T67" fmla="*/ 180 h 180"/>
                <a:gd name="T68" fmla="*/ 713 w 873"/>
                <a:gd name="T69" fmla="*/ 180 h 180"/>
                <a:gd name="T70" fmla="*/ 737 w 873"/>
                <a:gd name="T71" fmla="*/ 180 h 180"/>
                <a:gd name="T72" fmla="*/ 757 w 873"/>
                <a:gd name="T73" fmla="*/ 180 h 180"/>
                <a:gd name="T74" fmla="*/ 777 w 873"/>
                <a:gd name="T75" fmla="*/ 180 h 180"/>
                <a:gd name="T76" fmla="*/ 797 w 873"/>
                <a:gd name="T77" fmla="*/ 180 h 180"/>
                <a:gd name="T78" fmla="*/ 817 w 873"/>
                <a:gd name="T79" fmla="*/ 180 h 180"/>
                <a:gd name="T80" fmla="*/ 837 w 873"/>
                <a:gd name="T81" fmla="*/ 180 h 180"/>
                <a:gd name="T82" fmla="*/ 857 w 873"/>
                <a:gd name="T8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3" h="180">
                  <a:moveTo>
                    <a:pt x="0" y="96"/>
                  </a:moveTo>
                  <a:lnTo>
                    <a:pt x="8" y="80"/>
                  </a:lnTo>
                  <a:lnTo>
                    <a:pt x="16" y="64"/>
                  </a:lnTo>
                  <a:lnTo>
                    <a:pt x="20" y="52"/>
                  </a:lnTo>
                  <a:lnTo>
                    <a:pt x="28" y="40"/>
                  </a:lnTo>
                  <a:lnTo>
                    <a:pt x="36" y="28"/>
                  </a:lnTo>
                  <a:lnTo>
                    <a:pt x="40" y="20"/>
                  </a:lnTo>
                  <a:lnTo>
                    <a:pt x="48" y="12"/>
                  </a:lnTo>
                  <a:lnTo>
                    <a:pt x="56" y="8"/>
                  </a:lnTo>
                  <a:lnTo>
                    <a:pt x="64" y="4"/>
                  </a:lnTo>
                  <a:lnTo>
                    <a:pt x="68" y="0"/>
                  </a:lnTo>
                  <a:lnTo>
                    <a:pt x="76" y="4"/>
                  </a:lnTo>
                  <a:lnTo>
                    <a:pt x="84" y="8"/>
                  </a:lnTo>
                  <a:lnTo>
                    <a:pt x="88" y="16"/>
                  </a:lnTo>
                  <a:lnTo>
                    <a:pt x="96" y="24"/>
                  </a:lnTo>
                  <a:lnTo>
                    <a:pt x="104" y="36"/>
                  </a:lnTo>
                  <a:lnTo>
                    <a:pt x="112" y="48"/>
                  </a:lnTo>
                  <a:lnTo>
                    <a:pt x="116" y="64"/>
                  </a:lnTo>
                  <a:lnTo>
                    <a:pt x="124" y="80"/>
                  </a:lnTo>
                  <a:lnTo>
                    <a:pt x="132" y="96"/>
                  </a:lnTo>
                  <a:lnTo>
                    <a:pt x="136" y="108"/>
                  </a:lnTo>
                  <a:lnTo>
                    <a:pt x="144" y="120"/>
                  </a:lnTo>
                  <a:lnTo>
                    <a:pt x="152" y="132"/>
                  </a:lnTo>
                  <a:lnTo>
                    <a:pt x="160" y="140"/>
                  </a:lnTo>
                  <a:lnTo>
                    <a:pt x="164" y="148"/>
                  </a:lnTo>
                  <a:lnTo>
                    <a:pt x="172" y="156"/>
                  </a:lnTo>
                  <a:lnTo>
                    <a:pt x="180" y="160"/>
                  </a:lnTo>
                  <a:lnTo>
                    <a:pt x="184" y="164"/>
                  </a:lnTo>
                  <a:lnTo>
                    <a:pt x="192" y="168"/>
                  </a:lnTo>
                  <a:lnTo>
                    <a:pt x="200" y="172"/>
                  </a:lnTo>
                  <a:lnTo>
                    <a:pt x="208" y="172"/>
                  </a:lnTo>
                  <a:lnTo>
                    <a:pt x="212" y="176"/>
                  </a:lnTo>
                  <a:lnTo>
                    <a:pt x="220" y="176"/>
                  </a:lnTo>
                  <a:lnTo>
                    <a:pt x="228" y="176"/>
                  </a:lnTo>
                  <a:lnTo>
                    <a:pt x="232" y="176"/>
                  </a:lnTo>
                  <a:lnTo>
                    <a:pt x="240" y="176"/>
                  </a:lnTo>
                  <a:lnTo>
                    <a:pt x="248" y="180"/>
                  </a:lnTo>
                  <a:lnTo>
                    <a:pt x="256" y="180"/>
                  </a:lnTo>
                  <a:lnTo>
                    <a:pt x="260" y="180"/>
                  </a:lnTo>
                  <a:lnTo>
                    <a:pt x="268" y="180"/>
                  </a:lnTo>
                  <a:lnTo>
                    <a:pt x="276" y="180"/>
                  </a:lnTo>
                  <a:lnTo>
                    <a:pt x="280" y="180"/>
                  </a:lnTo>
                  <a:lnTo>
                    <a:pt x="288" y="180"/>
                  </a:lnTo>
                  <a:lnTo>
                    <a:pt x="296" y="180"/>
                  </a:lnTo>
                  <a:lnTo>
                    <a:pt x="304" y="180"/>
                  </a:lnTo>
                  <a:lnTo>
                    <a:pt x="308" y="180"/>
                  </a:lnTo>
                  <a:lnTo>
                    <a:pt x="316" y="180"/>
                  </a:lnTo>
                  <a:lnTo>
                    <a:pt x="324" y="180"/>
                  </a:lnTo>
                  <a:lnTo>
                    <a:pt x="328" y="180"/>
                  </a:lnTo>
                  <a:lnTo>
                    <a:pt x="336" y="180"/>
                  </a:lnTo>
                  <a:lnTo>
                    <a:pt x="344" y="180"/>
                  </a:lnTo>
                  <a:lnTo>
                    <a:pt x="352" y="180"/>
                  </a:lnTo>
                  <a:lnTo>
                    <a:pt x="356" y="180"/>
                  </a:lnTo>
                  <a:lnTo>
                    <a:pt x="364" y="180"/>
                  </a:lnTo>
                  <a:lnTo>
                    <a:pt x="372" y="180"/>
                  </a:lnTo>
                  <a:lnTo>
                    <a:pt x="376" y="180"/>
                  </a:lnTo>
                  <a:lnTo>
                    <a:pt x="384" y="180"/>
                  </a:lnTo>
                  <a:lnTo>
                    <a:pt x="392" y="180"/>
                  </a:lnTo>
                  <a:lnTo>
                    <a:pt x="400" y="180"/>
                  </a:lnTo>
                  <a:lnTo>
                    <a:pt x="404" y="180"/>
                  </a:lnTo>
                  <a:lnTo>
                    <a:pt x="412" y="180"/>
                  </a:lnTo>
                  <a:lnTo>
                    <a:pt x="420" y="180"/>
                  </a:lnTo>
                  <a:lnTo>
                    <a:pt x="424" y="180"/>
                  </a:lnTo>
                  <a:lnTo>
                    <a:pt x="432" y="180"/>
                  </a:lnTo>
                  <a:lnTo>
                    <a:pt x="440" y="180"/>
                  </a:lnTo>
                  <a:lnTo>
                    <a:pt x="448" y="180"/>
                  </a:lnTo>
                  <a:lnTo>
                    <a:pt x="452" y="180"/>
                  </a:lnTo>
                  <a:lnTo>
                    <a:pt x="460" y="180"/>
                  </a:lnTo>
                  <a:lnTo>
                    <a:pt x="468" y="180"/>
                  </a:lnTo>
                  <a:lnTo>
                    <a:pt x="472" y="180"/>
                  </a:lnTo>
                  <a:lnTo>
                    <a:pt x="480" y="180"/>
                  </a:lnTo>
                  <a:lnTo>
                    <a:pt x="488" y="180"/>
                  </a:lnTo>
                  <a:lnTo>
                    <a:pt x="496" y="180"/>
                  </a:lnTo>
                  <a:lnTo>
                    <a:pt x="500" y="180"/>
                  </a:lnTo>
                  <a:lnTo>
                    <a:pt x="508" y="180"/>
                  </a:lnTo>
                  <a:lnTo>
                    <a:pt x="516" y="180"/>
                  </a:lnTo>
                  <a:lnTo>
                    <a:pt x="520" y="180"/>
                  </a:lnTo>
                  <a:lnTo>
                    <a:pt x="528" y="180"/>
                  </a:lnTo>
                  <a:lnTo>
                    <a:pt x="536" y="180"/>
                  </a:lnTo>
                  <a:lnTo>
                    <a:pt x="544" y="180"/>
                  </a:lnTo>
                  <a:lnTo>
                    <a:pt x="548" y="180"/>
                  </a:lnTo>
                  <a:lnTo>
                    <a:pt x="556" y="180"/>
                  </a:lnTo>
                  <a:lnTo>
                    <a:pt x="564" y="180"/>
                  </a:lnTo>
                  <a:lnTo>
                    <a:pt x="568" y="180"/>
                  </a:lnTo>
                  <a:lnTo>
                    <a:pt x="576" y="180"/>
                  </a:lnTo>
                  <a:lnTo>
                    <a:pt x="585" y="180"/>
                  </a:lnTo>
                  <a:lnTo>
                    <a:pt x="593" y="180"/>
                  </a:lnTo>
                  <a:lnTo>
                    <a:pt x="597" y="180"/>
                  </a:lnTo>
                  <a:lnTo>
                    <a:pt x="605" y="180"/>
                  </a:lnTo>
                  <a:lnTo>
                    <a:pt x="613" y="180"/>
                  </a:lnTo>
                  <a:lnTo>
                    <a:pt x="617" y="180"/>
                  </a:lnTo>
                  <a:lnTo>
                    <a:pt x="625" y="180"/>
                  </a:lnTo>
                  <a:lnTo>
                    <a:pt x="633" y="180"/>
                  </a:lnTo>
                  <a:lnTo>
                    <a:pt x="641" y="180"/>
                  </a:lnTo>
                  <a:lnTo>
                    <a:pt x="645" y="180"/>
                  </a:lnTo>
                  <a:lnTo>
                    <a:pt x="653" y="180"/>
                  </a:lnTo>
                  <a:lnTo>
                    <a:pt x="661" y="180"/>
                  </a:lnTo>
                  <a:lnTo>
                    <a:pt x="665" y="180"/>
                  </a:lnTo>
                  <a:lnTo>
                    <a:pt x="673" y="180"/>
                  </a:lnTo>
                  <a:lnTo>
                    <a:pt x="681" y="180"/>
                  </a:lnTo>
                  <a:lnTo>
                    <a:pt x="689" y="180"/>
                  </a:lnTo>
                  <a:lnTo>
                    <a:pt x="693" y="180"/>
                  </a:lnTo>
                  <a:lnTo>
                    <a:pt x="701" y="180"/>
                  </a:lnTo>
                  <a:lnTo>
                    <a:pt x="709" y="180"/>
                  </a:lnTo>
                  <a:lnTo>
                    <a:pt x="713" y="180"/>
                  </a:lnTo>
                  <a:lnTo>
                    <a:pt x="721" y="180"/>
                  </a:lnTo>
                  <a:lnTo>
                    <a:pt x="729" y="180"/>
                  </a:lnTo>
                  <a:lnTo>
                    <a:pt x="737" y="180"/>
                  </a:lnTo>
                  <a:lnTo>
                    <a:pt x="741" y="180"/>
                  </a:lnTo>
                  <a:lnTo>
                    <a:pt x="749" y="180"/>
                  </a:lnTo>
                  <a:lnTo>
                    <a:pt x="757" y="180"/>
                  </a:lnTo>
                  <a:lnTo>
                    <a:pt x="761" y="180"/>
                  </a:lnTo>
                  <a:lnTo>
                    <a:pt x="769" y="180"/>
                  </a:lnTo>
                  <a:lnTo>
                    <a:pt x="777" y="180"/>
                  </a:lnTo>
                  <a:lnTo>
                    <a:pt x="785" y="180"/>
                  </a:lnTo>
                  <a:lnTo>
                    <a:pt x="789" y="180"/>
                  </a:lnTo>
                  <a:lnTo>
                    <a:pt x="797" y="180"/>
                  </a:lnTo>
                  <a:lnTo>
                    <a:pt x="805" y="180"/>
                  </a:lnTo>
                  <a:lnTo>
                    <a:pt x="809" y="180"/>
                  </a:lnTo>
                  <a:lnTo>
                    <a:pt x="817" y="180"/>
                  </a:lnTo>
                  <a:lnTo>
                    <a:pt x="825" y="180"/>
                  </a:lnTo>
                  <a:lnTo>
                    <a:pt x="833" y="180"/>
                  </a:lnTo>
                  <a:lnTo>
                    <a:pt x="837" y="180"/>
                  </a:lnTo>
                  <a:lnTo>
                    <a:pt x="845" y="180"/>
                  </a:lnTo>
                  <a:lnTo>
                    <a:pt x="853" y="180"/>
                  </a:lnTo>
                  <a:lnTo>
                    <a:pt x="857" y="180"/>
                  </a:lnTo>
                  <a:lnTo>
                    <a:pt x="865" y="180"/>
                  </a:lnTo>
                  <a:lnTo>
                    <a:pt x="873" y="180"/>
                  </a:lnTo>
                </a:path>
              </a:pathLst>
            </a:custGeom>
            <a:noFill/>
            <a:ln w="0">
              <a:solidFill>
                <a:srgbClr val="00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10" name="Freeform 192"/>
            <p:cNvSpPr>
              <a:spLocks/>
            </p:cNvSpPr>
            <p:nvPr/>
          </p:nvSpPr>
          <p:spPr bwMode="auto">
            <a:xfrm>
              <a:off x="2674938" y="2197100"/>
              <a:ext cx="1385888" cy="0"/>
            </a:xfrm>
            <a:custGeom>
              <a:avLst/>
              <a:gdLst>
                <a:gd name="T0" fmla="*/ 16 w 873"/>
                <a:gd name="T1" fmla="*/ 36 w 873"/>
                <a:gd name="T2" fmla="*/ 56 w 873"/>
                <a:gd name="T3" fmla="*/ 76 w 873"/>
                <a:gd name="T4" fmla="*/ 96 w 873"/>
                <a:gd name="T5" fmla="*/ 116 w 873"/>
                <a:gd name="T6" fmla="*/ 136 w 873"/>
                <a:gd name="T7" fmla="*/ 160 w 873"/>
                <a:gd name="T8" fmla="*/ 180 w 873"/>
                <a:gd name="T9" fmla="*/ 200 w 873"/>
                <a:gd name="T10" fmla="*/ 220 w 873"/>
                <a:gd name="T11" fmla="*/ 240 w 873"/>
                <a:gd name="T12" fmla="*/ 260 w 873"/>
                <a:gd name="T13" fmla="*/ 280 w 873"/>
                <a:gd name="T14" fmla="*/ 304 w 873"/>
                <a:gd name="T15" fmla="*/ 324 w 873"/>
                <a:gd name="T16" fmla="*/ 344 w 873"/>
                <a:gd name="T17" fmla="*/ 364 w 873"/>
                <a:gd name="T18" fmla="*/ 384 w 873"/>
                <a:gd name="T19" fmla="*/ 404 w 873"/>
                <a:gd name="T20" fmla="*/ 424 w 873"/>
                <a:gd name="T21" fmla="*/ 448 w 873"/>
                <a:gd name="T22" fmla="*/ 468 w 873"/>
                <a:gd name="T23" fmla="*/ 488 w 873"/>
                <a:gd name="T24" fmla="*/ 508 w 873"/>
                <a:gd name="T25" fmla="*/ 528 w 873"/>
                <a:gd name="T26" fmla="*/ 548 w 873"/>
                <a:gd name="T27" fmla="*/ 568 w 873"/>
                <a:gd name="T28" fmla="*/ 593 w 873"/>
                <a:gd name="T29" fmla="*/ 613 w 873"/>
                <a:gd name="T30" fmla="*/ 633 w 873"/>
                <a:gd name="T31" fmla="*/ 653 w 873"/>
                <a:gd name="T32" fmla="*/ 673 w 873"/>
                <a:gd name="T33" fmla="*/ 693 w 873"/>
                <a:gd name="T34" fmla="*/ 713 w 873"/>
                <a:gd name="T35" fmla="*/ 737 w 873"/>
                <a:gd name="T36" fmla="*/ 757 w 873"/>
                <a:gd name="T37" fmla="*/ 777 w 873"/>
                <a:gd name="T38" fmla="*/ 797 w 873"/>
                <a:gd name="T39" fmla="*/ 817 w 873"/>
                <a:gd name="T40" fmla="*/ 837 w 873"/>
                <a:gd name="T41" fmla="*/ 857 w 87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873">
                  <a:moveTo>
                    <a:pt x="0" y="0"/>
                  </a:moveTo>
                  <a:lnTo>
                    <a:pt x="8" y="0"/>
                  </a:lnTo>
                  <a:lnTo>
                    <a:pt x="16" y="0"/>
                  </a:lnTo>
                  <a:lnTo>
                    <a:pt x="20" y="0"/>
                  </a:lnTo>
                  <a:lnTo>
                    <a:pt x="28" y="0"/>
                  </a:lnTo>
                  <a:lnTo>
                    <a:pt x="36" y="0"/>
                  </a:lnTo>
                  <a:lnTo>
                    <a:pt x="40" y="0"/>
                  </a:lnTo>
                  <a:lnTo>
                    <a:pt x="48" y="0"/>
                  </a:lnTo>
                  <a:lnTo>
                    <a:pt x="56" y="0"/>
                  </a:lnTo>
                  <a:lnTo>
                    <a:pt x="64" y="0"/>
                  </a:lnTo>
                  <a:lnTo>
                    <a:pt x="68" y="0"/>
                  </a:lnTo>
                  <a:lnTo>
                    <a:pt x="76" y="0"/>
                  </a:lnTo>
                  <a:lnTo>
                    <a:pt x="84" y="0"/>
                  </a:lnTo>
                  <a:lnTo>
                    <a:pt x="88" y="0"/>
                  </a:lnTo>
                  <a:lnTo>
                    <a:pt x="96" y="0"/>
                  </a:lnTo>
                  <a:lnTo>
                    <a:pt x="104" y="0"/>
                  </a:lnTo>
                  <a:lnTo>
                    <a:pt x="112" y="0"/>
                  </a:lnTo>
                  <a:lnTo>
                    <a:pt x="116" y="0"/>
                  </a:lnTo>
                  <a:lnTo>
                    <a:pt x="124" y="0"/>
                  </a:lnTo>
                  <a:lnTo>
                    <a:pt x="132" y="0"/>
                  </a:lnTo>
                  <a:lnTo>
                    <a:pt x="136" y="0"/>
                  </a:lnTo>
                  <a:lnTo>
                    <a:pt x="144" y="0"/>
                  </a:lnTo>
                  <a:lnTo>
                    <a:pt x="152" y="0"/>
                  </a:lnTo>
                  <a:lnTo>
                    <a:pt x="160" y="0"/>
                  </a:lnTo>
                  <a:lnTo>
                    <a:pt x="164" y="0"/>
                  </a:lnTo>
                  <a:lnTo>
                    <a:pt x="172" y="0"/>
                  </a:lnTo>
                  <a:lnTo>
                    <a:pt x="180" y="0"/>
                  </a:lnTo>
                  <a:lnTo>
                    <a:pt x="184" y="0"/>
                  </a:lnTo>
                  <a:lnTo>
                    <a:pt x="192" y="0"/>
                  </a:lnTo>
                  <a:lnTo>
                    <a:pt x="200" y="0"/>
                  </a:lnTo>
                  <a:lnTo>
                    <a:pt x="208" y="0"/>
                  </a:lnTo>
                  <a:lnTo>
                    <a:pt x="212" y="0"/>
                  </a:lnTo>
                  <a:lnTo>
                    <a:pt x="220" y="0"/>
                  </a:lnTo>
                  <a:lnTo>
                    <a:pt x="228" y="0"/>
                  </a:lnTo>
                  <a:lnTo>
                    <a:pt x="232" y="0"/>
                  </a:lnTo>
                  <a:lnTo>
                    <a:pt x="240" y="0"/>
                  </a:lnTo>
                  <a:lnTo>
                    <a:pt x="248" y="0"/>
                  </a:lnTo>
                  <a:lnTo>
                    <a:pt x="256" y="0"/>
                  </a:lnTo>
                  <a:lnTo>
                    <a:pt x="260" y="0"/>
                  </a:lnTo>
                  <a:lnTo>
                    <a:pt x="268" y="0"/>
                  </a:lnTo>
                  <a:lnTo>
                    <a:pt x="276" y="0"/>
                  </a:lnTo>
                  <a:lnTo>
                    <a:pt x="280" y="0"/>
                  </a:lnTo>
                  <a:lnTo>
                    <a:pt x="288" y="0"/>
                  </a:lnTo>
                  <a:lnTo>
                    <a:pt x="296" y="0"/>
                  </a:lnTo>
                  <a:lnTo>
                    <a:pt x="304" y="0"/>
                  </a:lnTo>
                  <a:lnTo>
                    <a:pt x="308" y="0"/>
                  </a:lnTo>
                  <a:lnTo>
                    <a:pt x="316" y="0"/>
                  </a:lnTo>
                  <a:lnTo>
                    <a:pt x="324" y="0"/>
                  </a:lnTo>
                  <a:lnTo>
                    <a:pt x="328" y="0"/>
                  </a:lnTo>
                  <a:lnTo>
                    <a:pt x="336" y="0"/>
                  </a:lnTo>
                  <a:lnTo>
                    <a:pt x="344" y="0"/>
                  </a:lnTo>
                  <a:lnTo>
                    <a:pt x="352" y="0"/>
                  </a:lnTo>
                  <a:lnTo>
                    <a:pt x="356" y="0"/>
                  </a:lnTo>
                  <a:lnTo>
                    <a:pt x="364" y="0"/>
                  </a:lnTo>
                  <a:lnTo>
                    <a:pt x="372" y="0"/>
                  </a:lnTo>
                  <a:lnTo>
                    <a:pt x="376" y="0"/>
                  </a:lnTo>
                  <a:lnTo>
                    <a:pt x="384" y="0"/>
                  </a:lnTo>
                  <a:lnTo>
                    <a:pt x="392" y="0"/>
                  </a:lnTo>
                  <a:lnTo>
                    <a:pt x="400" y="0"/>
                  </a:lnTo>
                  <a:lnTo>
                    <a:pt x="404" y="0"/>
                  </a:lnTo>
                  <a:lnTo>
                    <a:pt x="412" y="0"/>
                  </a:lnTo>
                  <a:lnTo>
                    <a:pt x="420" y="0"/>
                  </a:lnTo>
                  <a:lnTo>
                    <a:pt x="424" y="0"/>
                  </a:lnTo>
                  <a:lnTo>
                    <a:pt x="432" y="0"/>
                  </a:lnTo>
                  <a:lnTo>
                    <a:pt x="440" y="0"/>
                  </a:lnTo>
                  <a:lnTo>
                    <a:pt x="448" y="0"/>
                  </a:lnTo>
                  <a:lnTo>
                    <a:pt x="452" y="0"/>
                  </a:lnTo>
                  <a:lnTo>
                    <a:pt x="460" y="0"/>
                  </a:lnTo>
                  <a:lnTo>
                    <a:pt x="468" y="0"/>
                  </a:lnTo>
                  <a:lnTo>
                    <a:pt x="472" y="0"/>
                  </a:lnTo>
                  <a:lnTo>
                    <a:pt x="480" y="0"/>
                  </a:lnTo>
                  <a:lnTo>
                    <a:pt x="488" y="0"/>
                  </a:lnTo>
                  <a:lnTo>
                    <a:pt x="496" y="0"/>
                  </a:lnTo>
                  <a:lnTo>
                    <a:pt x="500" y="0"/>
                  </a:lnTo>
                  <a:lnTo>
                    <a:pt x="508" y="0"/>
                  </a:lnTo>
                  <a:lnTo>
                    <a:pt x="516" y="0"/>
                  </a:lnTo>
                  <a:lnTo>
                    <a:pt x="520" y="0"/>
                  </a:lnTo>
                  <a:lnTo>
                    <a:pt x="528" y="0"/>
                  </a:lnTo>
                  <a:lnTo>
                    <a:pt x="536" y="0"/>
                  </a:lnTo>
                  <a:lnTo>
                    <a:pt x="544" y="0"/>
                  </a:lnTo>
                  <a:lnTo>
                    <a:pt x="548" y="0"/>
                  </a:lnTo>
                  <a:lnTo>
                    <a:pt x="556" y="0"/>
                  </a:lnTo>
                  <a:lnTo>
                    <a:pt x="564" y="0"/>
                  </a:lnTo>
                  <a:lnTo>
                    <a:pt x="568" y="0"/>
                  </a:lnTo>
                  <a:lnTo>
                    <a:pt x="576" y="0"/>
                  </a:lnTo>
                  <a:lnTo>
                    <a:pt x="585" y="0"/>
                  </a:lnTo>
                  <a:lnTo>
                    <a:pt x="593" y="0"/>
                  </a:lnTo>
                  <a:lnTo>
                    <a:pt x="597" y="0"/>
                  </a:lnTo>
                  <a:lnTo>
                    <a:pt x="605" y="0"/>
                  </a:lnTo>
                  <a:lnTo>
                    <a:pt x="613" y="0"/>
                  </a:lnTo>
                  <a:lnTo>
                    <a:pt x="617" y="0"/>
                  </a:lnTo>
                  <a:lnTo>
                    <a:pt x="625" y="0"/>
                  </a:lnTo>
                  <a:lnTo>
                    <a:pt x="633" y="0"/>
                  </a:lnTo>
                  <a:lnTo>
                    <a:pt x="641" y="0"/>
                  </a:lnTo>
                  <a:lnTo>
                    <a:pt x="645" y="0"/>
                  </a:lnTo>
                  <a:lnTo>
                    <a:pt x="653" y="0"/>
                  </a:lnTo>
                  <a:lnTo>
                    <a:pt x="661" y="0"/>
                  </a:lnTo>
                  <a:lnTo>
                    <a:pt x="665" y="0"/>
                  </a:lnTo>
                  <a:lnTo>
                    <a:pt x="673" y="0"/>
                  </a:lnTo>
                  <a:lnTo>
                    <a:pt x="681" y="0"/>
                  </a:lnTo>
                  <a:lnTo>
                    <a:pt x="689" y="0"/>
                  </a:lnTo>
                  <a:lnTo>
                    <a:pt x="693" y="0"/>
                  </a:lnTo>
                  <a:lnTo>
                    <a:pt x="701" y="0"/>
                  </a:lnTo>
                  <a:lnTo>
                    <a:pt x="709" y="0"/>
                  </a:lnTo>
                  <a:lnTo>
                    <a:pt x="713" y="0"/>
                  </a:lnTo>
                  <a:lnTo>
                    <a:pt x="721" y="0"/>
                  </a:lnTo>
                  <a:lnTo>
                    <a:pt x="729" y="0"/>
                  </a:lnTo>
                  <a:lnTo>
                    <a:pt x="737" y="0"/>
                  </a:lnTo>
                  <a:lnTo>
                    <a:pt x="741" y="0"/>
                  </a:lnTo>
                  <a:lnTo>
                    <a:pt x="749" y="0"/>
                  </a:lnTo>
                  <a:lnTo>
                    <a:pt x="757" y="0"/>
                  </a:lnTo>
                  <a:lnTo>
                    <a:pt x="761" y="0"/>
                  </a:lnTo>
                  <a:lnTo>
                    <a:pt x="769" y="0"/>
                  </a:lnTo>
                  <a:lnTo>
                    <a:pt x="777" y="0"/>
                  </a:lnTo>
                  <a:lnTo>
                    <a:pt x="785" y="0"/>
                  </a:lnTo>
                  <a:lnTo>
                    <a:pt x="789" y="0"/>
                  </a:lnTo>
                  <a:lnTo>
                    <a:pt x="797" y="0"/>
                  </a:lnTo>
                  <a:lnTo>
                    <a:pt x="805" y="0"/>
                  </a:lnTo>
                  <a:lnTo>
                    <a:pt x="809" y="0"/>
                  </a:lnTo>
                  <a:lnTo>
                    <a:pt x="817" y="0"/>
                  </a:lnTo>
                  <a:lnTo>
                    <a:pt x="825" y="0"/>
                  </a:lnTo>
                  <a:lnTo>
                    <a:pt x="833" y="0"/>
                  </a:lnTo>
                  <a:lnTo>
                    <a:pt x="837" y="0"/>
                  </a:lnTo>
                  <a:lnTo>
                    <a:pt x="845" y="0"/>
                  </a:lnTo>
                  <a:lnTo>
                    <a:pt x="853" y="0"/>
                  </a:lnTo>
                  <a:lnTo>
                    <a:pt x="857" y="0"/>
                  </a:lnTo>
                  <a:lnTo>
                    <a:pt x="865" y="0"/>
                  </a:lnTo>
                  <a:lnTo>
                    <a:pt x="873" y="0"/>
                  </a:lnTo>
                </a:path>
              </a:pathLst>
            </a:custGeom>
            <a:noFill/>
            <a:ln w="0">
              <a:solidFill>
                <a:srgbClr val="BF00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11" name="Freeform 194"/>
            <p:cNvSpPr>
              <a:spLocks/>
            </p:cNvSpPr>
            <p:nvPr/>
          </p:nvSpPr>
          <p:spPr bwMode="auto">
            <a:xfrm>
              <a:off x="2674938" y="2197100"/>
              <a:ext cx="1385888" cy="927100"/>
            </a:xfrm>
            <a:custGeom>
              <a:avLst/>
              <a:gdLst>
                <a:gd name="T0" fmla="*/ 16 w 873"/>
                <a:gd name="T1" fmla="*/ 436 h 584"/>
                <a:gd name="T2" fmla="*/ 36 w 873"/>
                <a:gd name="T3" fmla="*/ 544 h 584"/>
                <a:gd name="T4" fmla="*/ 56 w 873"/>
                <a:gd name="T5" fmla="*/ 584 h 584"/>
                <a:gd name="T6" fmla="*/ 76 w 873"/>
                <a:gd name="T7" fmla="*/ 548 h 584"/>
                <a:gd name="T8" fmla="*/ 96 w 873"/>
                <a:gd name="T9" fmla="*/ 436 h 584"/>
                <a:gd name="T10" fmla="*/ 116 w 873"/>
                <a:gd name="T11" fmla="*/ 292 h 584"/>
                <a:gd name="T12" fmla="*/ 136 w 873"/>
                <a:gd name="T13" fmla="*/ 164 h 584"/>
                <a:gd name="T14" fmla="*/ 160 w 873"/>
                <a:gd name="T15" fmla="*/ 80 h 584"/>
                <a:gd name="T16" fmla="*/ 180 w 873"/>
                <a:gd name="T17" fmla="*/ 36 h 584"/>
                <a:gd name="T18" fmla="*/ 200 w 873"/>
                <a:gd name="T19" fmla="*/ 16 h 584"/>
                <a:gd name="T20" fmla="*/ 220 w 873"/>
                <a:gd name="T21" fmla="*/ 8 h 584"/>
                <a:gd name="T22" fmla="*/ 240 w 873"/>
                <a:gd name="T23" fmla="*/ 4 h 584"/>
                <a:gd name="T24" fmla="*/ 260 w 873"/>
                <a:gd name="T25" fmla="*/ 0 h 584"/>
                <a:gd name="T26" fmla="*/ 280 w 873"/>
                <a:gd name="T27" fmla="*/ 0 h 584"/>
                <a:gd name="T28" fmla="*/ 304 w 873"/>
                <a:gd name="T29" fmla="*/ 0 h 584"/>
                <a:gd name="T30" fmla="*/ 324 w 873"/>
                <a:gd name="T31" fmla="*/ 0 h 584"/>
                <a:gd name="T32" fmla="*/ 344 w 873"/>
                <a:gd name="T33" fmla="*/ 0 h 584"/>
                <a:gd name="T34" fmla="*/ 364 w 873"/>
                <a:gd name="T35" fmla="*/ 0 h 584"/>
                <a:gd name="T36" fmla="*/ 384 w 873"/>
                <a:gd name="T37" fmla="*/ 0 h 584"/>
                <a:gd name="T38" fmla="*/ 404 w 873"/>
                <a:gd name="T39" fmla="*/ 0 h 584"/>
                <a:gd name="T40" fmla="*/ 424 w 873"/>
                <a:gd name="T41" fmla="*/ 0 h 584"/>
                <a:gd name="T42" fmla="*/ 448 w 873"/>
                <a:gd name="T43" fmla="*/ 0 h 584"/>
                <a:gd name="T44" fmla="*/ 468 w 873"/>
                <a:gd name="T45" fmla="*/ 0 h 584"/>
                <a:gd name="T46" fmla="*/ 488 w 873"/>
                <a:gd name="T47" fmla="*/ 0 h 584"/>
                <a:gd name="T48" fmla="*/ 508 w 873"/>
                <a:gd name="T49" fmla="*/ 0 h 584"/>
                <a:gd name="T50" fmla="*/ 528 w 873"/>
                <a:gd name="T51" fmla="*/ 0 h 584"/>
                <a:gd name="T52" fmla="*/ 548 w 873"/>
                <a:gd name="T53" fmla="*/ 0 h 584"/>
                <a:gd name="T54" fmla="*/ 568 w 873"/>
                <a:gd name="T55" fmla="*/ 0 h 584"/>
                <a:gd name="T56" fmla="*/ 593 w 873"/>
                <a:gd name="T57" fmla="*/ 0 h 584"/>
                <a:gd name="T58" fmla="*/ 613 w 873"/>
                <a:gd name="T59" fmla="*/ 0 h 584"/>
                <a:gd name="T60" fmla="*/ 633 w 873"/>
                <a:gd name="T61" fmla="*/ 0 h 584"/>
                <a:gd name="T62" fmla="*/ 653 w 873"/>
                <a:gd name="T63" fmla="*/ 0 h 584"/>
                <a:gd name="T64" fmla="*/ 673 w 873"/>
                <a:gd name="T65" fmla="*/ 0 h 584"/>
                <a:gd name="T66" fmla="*/ 693 w 873"/>
                <a:gd name="T67" fmla="*/ 0 h 584"/>
                <a:gd name="T68" fmla="*/ 713 w 873"/>
                <a:gd name="T69" fmla="*/ 0 h 584"/>
                <a:gd name="T70" fmla="*/ 737 w 873"/>
                <a:gd name="T71" fmla="*/ 0 h 584"/>
                <a:gd name="T72" fmla="*/ 757 w 873"/>
                <a:gd name="T73" fmla="*/ 0 h 584"/>
                <a:gd name="T74" fmla="*/ 777 w 873"/>
                <a:gd name="T75" fmla="*/ 0 h 584"/>
                <a:gd name="T76" fmla="*/ 797 w 873"/>
                <a:gd name="T77" fmla="*/ 0 h 584"/>
                <a:gd name="T78" fmla="*/ 817 w 873"/>
                <a:gd name="T79" fmla="*/ 0 h 584"/>
                <a:gd name="T80" fmla="*/ 837 w 873"/>
                <a:gd name="T81" fmla="*/ 0 h 584"/>
                <a:gd name="T82" fmla="*/ 857 w 873"/>
                <a:gd name="T83"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3" h="584">
                  <a:moveTo>
                    <a:pt x="0" y="316"/>
                  </a:moveTo>
                  <a:lnTo>
                    <a:pt x="8" y="380"/>
                  </a:lnTo>
                  <a:lnTo>
                    <a:pt x="16" y="436"/>
                  </a:lnTo>
                  <a:lnTo>
                    <a:pt x="20" y="480"/>
                  </a:lnTo>
                  <a:lnTo>
                    <a:pt x="28" y="516"/>
                  </a:lnTo>
                  <a:lnTo>
                    <a:pt x="36" y="544"/>
                  </a:lnTo>
                  <a:lnTo>
                    <a:pt x="40" y="564"/>
                  </a:lnTo>
                  <a:lnTo>
                    <a:pt x="48" y="580"/>
                  </a:lnTo>
                  <a:lnTo>
                    <a:pt x="56" y="584"/>
                  </a:lnTo>
                  <a:lnTo>
                    <a:pt x="64" y="580"/>
                  </a:lnTo>
                  <a:lnTo>
                    <a:pt x="68" y="568"/>
                  </a:lnTo>
                  <a:lnTo>
                    <a:pt x="76" y="548"/>
                  </a:lnTo>
                  <a:lnTo>
                    <a:pt x="84" y="516"/>
                  </a:lnTo>
                  <a:lnTo>
                    <a:pt x="88" y="480"/>
                  </a:lnTo>
                  <a:lnTo>
                    <a:pt x="96" y="436"/>
                  </a:lnTo>
                  <a:lnTo>
                    <a:pt x="104" y="388"/>
                  </a:lnTo>
                  <a:lnTo>
                    <a:pt x="112" y="340"/>
                  </a:lnTo>
                  <a:lnTo>
                    <a:pt x="116" y="292"/>
                  </a:lnTo>
                  <a:lnTo>
                    <a:pt x="124" y="244"/>
                  </a:lnTo>
                  <a:lnTo>
                    <a:pt x="132" y="204"/>
                  </a:lnTo>
                  <a:lnTo>
                    <a:pt x="136" y="164"/>
                  </a:lnTo>
                  <a:lnTo>
                    <a:pt x="144" y="132"/>
                  </a:lnTo>
                  <a:lnTo>
                    <a:pt x="152" y="104"/>
                  </a:lnTo>
                  <a:lnTo>
                    <a:pt x="160" y="80"/>
                  </a:lnTo>
                  <a:lnTo>
                    <a:pt x="164" y="64"/>
                  </a:lnTo>
                  <a:lnTo>
                    <a:pt x="172" y="48"/>
                  </a:lnTo>
                  <a:lnTo>
                    <a:pt x="180" y="36"/>
                  </a:lnTo>
                  <a:lnTo>
                    <a:pt x="184" y="28"/>
                  </a:lnTo>
                  <a:lnTo>
                    <a:pt x="192" y="20"/>
                  </a:lnTo>
                  <a:lnTo>
                    <a:pt x="200" y="16"/>
                  </a:lnTo>
                  <a:lnTo>
                    <a:pt x="208" y="12"/>
                  </a:lnTo>
                  <a:lnTo>
                    <a:pt x="212" y="8"/>
                  </a:lnTo>
                  <a:lnTo>
                    <a:pt x="220" y="8"/>
                  </a:lnTo>
                  <a:lnTo>
                    <a:pt x="228" y="4"/>
                  </a:lnTo>
                  <a:lnTo>
                    <a:pt x="232" y="4"/>
                  </a:lnTo>
                  <a:lnTo>
                    <a:pt x="240" y="4"/>
                  </a:lnTo>
                  <a:lnTo>
                    <a:pt x="248" y="4"/>
                  </a:lnTo>
                  <a:lnTo>
                    <a:pt x="256" y="4"/>
                  </a:lnTo>
                  <a:lnTo>
                    <a:pt x="260" y="0"/>
                  </a:lnTo>
                  <a:lnTo>
                    <a:pt x="268" y="0"/>
                  </a:lnTo>
                  <a:lnTo>
                    <a:pt x="276" y="0"/>
                  </a:lnTo>
                  <a:lnTo>
                    <a:pt x="280" y="0"/>
                  </a:lnTo>
                  <a:lnTo>
                    <a:pt x="288" y="0"/>
                  </a:lnTo>
                  <a:lnTo>
                    <a:pt x="296" y="0"/>
                  </a:lnTo>
                  <a:lnTo>
                    <a:pt x="304" y="0"/>
                  </a:lnTo>
                  <a:lnTo>
                    <a:pt x="308" y="0"/>
                  </a:lnTo>
                  <a:lnTo>
                    <a:pt x="316" y="0"/>
                  </a:lnTo>
                  <a:lnTo>
                    <a:pt x="324" y="0"/>
                  </a:lnTo>
                  <a:lnTo>
                    <a:pt x="328" y="0"/>
                  </a:lnTo>
                  <a:lnTo>
                    <a:pt x="336" y="0"/>
                  </a:lnTo>
                  <a:lnTo>
                    <a:pt x="344" y="0"/>
                  </a:lnTo>
                  <a:lnTo>
                    <a:pt x="352" y="0"/>
                  </a:lnTo>
                  <a:lnTo>
                    <a:pt x="356" y="0"/>
                  </a:lnTo>
                  <a:lnTo>
                    <a:pt x="364" y="0"/>
                  </a:lnTo>
                  <a:lnTo>
                    <a:pt x="372" y="0"/>
                  </a:lnTo>
                  <a:lnTo>
                    <a:pt x="376" y="0"/>
                  </a:lnTo>
                  <a:lnTo>
                    <a:pt x="384" y="0"/>
                  </a:lnTo>
                  <a:lnTo>
                    <a:pt x="392" y="0"/>
                  </a:lnTo>
                  <a:lnTo>
                    <a:pt x="400" y="0"/>
                  </a:lnTo>
                  <a:lnTo>
                    <a:pt x="404" y="0"/>
                  </a:lnTo>
                  <a:lnTo>
                    <a:pt x="412" y="0"/>
                  </a:lnTo>
                  <a:lnTo>
                    <a:pt x="420" y="0"/>
                  </a:lnTo>
                  <a:lnTo>
                    <a:pt x="424" y="0"/>
                  </a:lnTo>
                  <a:lnTo>
                    <a:pt x="432" y="0"/>
                  </a:lnTo>
                  <a:lnTo>
                    <a:pt x="440" y="0"/>
                  </a:lnTo>
                  <a:lnTo>
                    <a:pt x="448" y="0"/>
                  </a:lnTo>
                  <a:lnTo>
                    <a:pt x="452" y="0"/>
                  </a:lnTo>
                  <a:lnTo>
                    <a:pt x="460" y="0"/>
                  </a:lnTo>
                  <a:lnTo>
                    <a:pt x="468" y="0"/>
                  </a:lnTo>
                  <a:lnTo>
                    <a:pt x="472" y="0"/>
                  </a:lnTo>
                  <a:lnTo>
                    <a:pt x="480" y="0"/>
                  </a:lnTo>
                  <a:lnTo>
                    <a:pt x="488" y="0"/>
                  </a:lnTo>
                  <a:lnTo>
                    <a:pt x="496" y="0"/>
                  </a:lnTo>
                  <a:lnTo>
                    <a:pt x="500" y="0"/>
                  </a:lnTo>
                  <a:lnTo>
                    <a:pt x="508" y="0"/>
                  </a:lnTo>
                  <a:lnTo>
                    <a:pt x="516" y="0"/>
                  </a:lnTo>
                  <a:lnTo>
                    <a:pt x="520" y="0"/>
                  </a:lnTo>
                  <a:lnTo>
                    <a:pt x="528" y="0"/>
                  </a:lnTo>
                  <a:lnTo>
                    <a:pt x="536" y="0"/>
                  </a:lnTo>
                  <a:lnTo>
                    <a:pt x="544" y="0"/>
                  </a:lnTo>
                  <a:lnTo>
                    <a:pt x="548" y="0"/>
                  </a:lnTo>
                  <a:lnTo>
                    <a:pt x="556" y="0"/>
                  </a:lnTo>
                  <a:lnTo>
                    <a:pt x="564" y="0"/>
                  </a:lnTo>
                  <a:lnTo>
                    <a:pt x="568" y="0"/>
                  </a:lnTo>
                  <a:lnTo>
                    <a:pt x="576" y="0"/>
                  </a:lnTo>
                  <a:lnTo>
                    <a:pt x="585" y="0"/>
                  </a:lnTo>
                  <a:lnTo>
                    <a:pt x="593" y="0"/>
                  </a:lnTo>
                  <a:lnTo>
                    <a:pt x="597" y="0"/>
                  </a:lnTo>
                  <a:lnTo>
                    <a:pt x="605" y="0"/>
                  </a:lnTo>
                  <a:lnTo>
                    <a:pt x="613" y="0"/>
                  </a:lnTo>
                  <a:lnTo>
                    <a:pt x="617" y="0"/>
                  </a:lnTo>
                  <a:lnTo>
                    <a:pt x="625" y="0"/>
                  </a:lnTo>
                  <a:lnTo>
                    <a:pt x="633" y="0"/>
                  </a:lnTo>
                  <a:lnTo>
                    <a:pt x="641" y="0"/>
                  </a:lnTo>
                  <a:lnTo>
                    <a:pt x="645" y="0"/>
                  </a:lnTo>
                  <a:lnTo>
                    <a:pt x="653" y="0"/>
                  </a:lnTo>
                  <a:lnTo>
                    <a:pt x="661" y="0"/>
                  </a:lnTo>
                  <a:lnTo>
                    <a:pt x="665" y="0"/>
                  </a:lnTo>
                  <a:lnTo>
                    <a:pt x="673" y="0"/>
                  </a:lnTo>
                  <a:lnTo>
                    <a:pt x="681" y="0"/>
                  </a:lnTo>
                  <a:lnTo>
                    <a:pt x="689" y="0"/>
                  </a:lnTo>
                  <a:lnTo>
                    <a:pt x="693" y="0"/>
                  </a:lnTo>
                  <a:lnTo>
                    <a:pt x="701" y="0"/>
                  </a:lnTo>
                  <a:lnTo>
                    <a:pt x="709" y="0"/>
                  </a:lnTo>
                  <a:lnTo>
                    <a:pt x="713" y="0"/>
                  </a:lnTo>
                  <a:lnTo>
                    <a:pt x="721" y="0"/>
                  </a:lnTo>
                  <a:lnTo>
                    <a:pt x="729" y="0"/>
                  </a:lnTo>
                  <a:lnTo>
                    <a:pt x="737" y="0"/>
                  </a:lnTo>
                  <a:lnTo>
                    <a:pt x="741" y="0"/>
                  </a:lnTo>
                  <a:lnTo>
                    <a:pt x="749" y="0"/>
                  </a:lnTo>
                  <a:lnTo>
                    <a:pt x="757" y="0"/>
                  </a:lnTo>
                  <a:lnTo>
                    <a:pt x="761" y="0"/>
                  </a:lnTo>
                  <a:lnTo>
                    <a:pt x="769" y="0"/>
                  </a:lnTo>
                  <a:lnTo>
                    <a:pt x="777" y="0"/>
                  </a:lnTo>
                  <a:lnTo>
                    <a:pt x="785" y="0"/>
                  </a:lnTo>
                  <a:lnTo>
                    <a:pt x="789" y="0"/>
                  </a:lnTo>
                  <a:lnTo>
                    <a:pt x="797" y="0"/>
                  </a:lnTo>
                  <a:lnTo>
                    <a:pt x="805" y="0"/>
                  </a:lnTo>
                  <a:lnTo>
                    <a:pt x="809" y="0"/>
                  </a:lnTo>
                  <a:lnTo>
                    <a:pt x="817" y="0"/>
                  </a:lnTo>
                  <a:lnTo>
                    <a:pt x="825" y="0"/>
                  </a:lnTo>
                  <a:lnTo>
                    <a:pt x="833" y="0"/>
                  </a:lnTo>
                  <a:lnTo>
                    <a:pt x="837" y="0"/>
                  </a:lnTo>
                  <a:lnTo>
                    <a:pt x="845" y="0"/>
                  </a:lnTo>
                  <a:lnTo>
                    <a:pt x="853" y="0"/>
                  </a:lnTo>
                  <a:lnTo>
                    <a:pt x="857" y="0"/>
                  </a:lnTo>
                  <a:lnTo>
                    <a:pt x="865" y="0"/>
                  </a:lnTo>
                  <a:lnTo>
                    <a:pt x="873" y="0"/>
                  </a:lnTo>
                </a:path>
              </a:pathLst>
            </a:custGeom>
            <a:noFill/>
            <a:ln w="0">
              <a:solidFill>
                <a:srgbClr val="BFB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12" name="Freeform 196"/>
            <p:cNvSpPr>
              <a:spLocks/>
            </p:cNvSpPr>
            <p:nvPr/>
          </p:nvSpPr>
          <p:spPr bwMode="auto">
            <a:xfrm>
              <a:off x="2674938" y="1498600"/>
              <a:ext cx="1385888" cy="698500"/>
            </a:xfrm>
            <a:custGeom>
              <a:avLst/>
              <a:gdLst>
                <a:gd name="T0" fmla="*/ 16 w 873"/>
                <a:gd name="T1" fmla="*/ 116 h 440"/>
                <a:gd name="T2" fmla="*/ 36 w 873"/>
                <a:gd name="T3" fmla="*/ 28 h 440"/>
                <a:gd name="T4" fmla="*/ 56 w 873"/>
                <a:gd name="T5" fmla="*/ 0 h 440"/>
                <a:gd name="T6" fmla="*/ 76 w 873"/>
                <a:gd name="T7" fmla="*/ 28 h 440"/>
                <a:gd name="T8" fmla="*/ 96 w 873"/>
                <a:gd name="T9" fmla="*/ 116 h 440"/>
                <a:gd name="T10" fmla="*/ 116 w 873"/>
                <a:gd name="T11" fmla="*/ 224 h 440"/>
                <a:gd name="T12" fmla="*/ 136 w 873"/>
                <a:gd name="T13" fmla="*/ 320 h 440"/>
                <a:gd name="T14" fmla="*/ 160 w 873"/>
                <a:gd name="T15" fmla="*/ 380 h 440"/>
                <a:gd name="T16" fmla="*/ 180 w 873"/>
                <a:gd name="T17" fmla="*/ 412 h 440"/>
                <a:gd name="T18" fmla="*/ 200 w 873"/>
                <a:gd name="T19" fmla="*/ 428 h 440"/>
                <a:gd name="T20" fmla="*/ 220 w 873"/>
                <a:gd name="T21" fmla="*/ 436 h 440"/>
                <a:gd name="T22" fmla="*/ 240 w 873"/>
                <a:gd name="T23" fmla="*/ 436 h 440"/>
                <a:gd name="T24" fmla="*/ 260 w 873"/>
                <a:gd name="T25" fmla="*/ 440 h 440"/>
                <a:gd name="T26" fmla="*/ 280 w 873"/>
                <a:gd name="T27" fmla="*/ 440 h 440"/>
                <a:gd name="T28" fmla="*/ 304 w 873"/>
                <a:gd name="T29" fmla="*/ 440 h 440"/>
                <a:gd name="T30" fmla="*/ 324 w 873"/>
                <a:gd name="T31" fmla="*/ 440 h 440"/>
                <a:gd name="T32" fmla="*/ 344 w 873"/>
                <a:gd name="T33" fmla="*/ 440 h 440"/>
                <a:gd name="T34" fmla="*/ 364 w 873"/>
                <a:gd name="T35" fmla="*/ 440 h 440"/>
                <a:gd name="T36" fmla="*/ 384 w 873"/>
                <a:gd name="T37" fmla="*/ 440 h 440"/>
                <a:gd name="T38" fmla="*/ 404 w 873"/>
                <a:gd name="T39" fmla="*/ 440 h 440"/>
                <a:gd name="T40" fmla="*/ 424 w 873"/>
                <a:gd name="T41" fmla="*/ 440 h 440"/>
                <a:gd name="T42" fmla="*/ 448 w 873"/>
                <a:gd name="T43" fmla="*/ 440 h 440"/>
                <a:gd name="T44" fmla="*/ 468 w 873"/>
                <a:gd name="T45" fmla="*/ 440 h 440"/>
                <a:gd name="T46" fmla="*/ 488 w 873"/>
                <a:gd name="T47" fmla="*/ 440 h 440"/>
                <a:gd name="T48" fmla="*/ 508 w 873"/>
                <a:gd name="T49" fmla="*/ 440 h 440"/>
                <a:gd name="T50" fmla="*/ 528 w 873"/>
                <a:gd name="T51" fmla="*/ 440 h 440"/>
                <a:gd name="T52" fmla="*/ 548 w 873"/>
                <a:gd name="T53" fmla="*/ 440 h 440"/>
                <a:gd name="T54" fmla="*/ 568 w 873"/>
                <a:gd name="T55" fmla="*/ 440 h 440"/>
                <a:gd name="T56" fmla="*/ 593 w 873"/>
                <a:gd name="T57" fmla="*/ 440 h 440"/>
                <a:gd name="T58" fmla="*/ 613 w 873"/>
                <a:gd name="T59" fmla="*/ 440 h 440"/>
                <a:gd name="T60" fmla="*/ 633 w 873"/>
                <a:gd name="T61" fmla="*/ 440 h 440"/>
                <a:gd name="T62" fmla="*/ 653 w 873"/>
                <a:gd name="T63" fmla="*/ 440 h 440"/>
                <a:gd name="T64" fmla="*/ 673 w 873"/>
                <a:gd name="T65" fmla="*/ 440 h 440"/>
                <a:gd name="T66" fmla="*/ 693 w 873"/>
                <a:gd name="T67" fmla="*/ 440 h 440"/>
                <a:gd name="T68" fmla="*/ 713 w 873"/>
                <a:gd name="T69" fmla="*/ 440 h 440"/>
                <a:gd name="T70" fmla="*/ 737 w 873"/>
                <a:gd name="T71" fmla="*/ 440 h 440"/>
                <a:gd name="T72" fmla="*/ 757 w 873"/>
                <a:gd name="T73" fmla="*/ 440 h 440"/>
                <a:gd name="T74" fmla="*/ 777 w 873"/>
                <a:gd name="T75" fmla="*/ 440 h 440"/>
                <a:gd name="T76" fmla="*/ 797 w 873"/>
                <a:gd name="T77" fmla="*/ 440 h 440"/>
                <a:gd name="T78" fmla="*/ 817 w 873"/>
                <a:gd name="T79" fmla="*/ 440 h 440"/>
                <a:gd name="T80" fmla="*/ 837 w 873"/>
                <a:gd name="T81" fmla="*/ 440 h 440"/>
                <a:gd name="T82" fmla="*/ 857 w 873"/>
                <a:gd name="T83" fmla="*/ 44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3" h="440">
                  <a:moveTo>
                    <a:pt x="0" y="212"/>
                  </a:moveTo>
                  <a:lnTo>
                    <a:pt x="8" y="160"/>
                  </a:lnTo>
                  <a:lnTo>
                    <a:pt x="16" y="116"/>
                  </a:lnTo>
                  <a:lnTo>
                    <a:pt x="20" y="80"/>
                  </a:lnTo>
                  <a:lnTo>
                    <a:pt x="28" y="52"/>
                  </a:lnTo>
                  <a:lnTo>
                    <a:pt x="36" y="28"/>
                  </a:lnTo>
                  <a:lnTo>
                    <a:pt x="40" y="12"/>
                  </a:lnTo>
                  <a:lnTo>
                    <a:pt x="48" y="0"/>
                  </a:lnTo>
                  <a:lnTo>
                    <a:pt x="56" y="0"/>
                  </a:lnTo>
                  <a:lnTo>
                    <a:pt x="64" y="0"/>
                  </a:lnTo>
                  <a:lnTo>
                    <a:pt x="68" y="12"/>
                  </a:lnTo>
                  <a:lnTo>
                    <a:pt x="76" y="28"/>
                  </a:lnTo>
                  <a:lnTo>
                    <a:pt x="84" y="52"/>
                  </a:lnTo>
                  <a:lnTo>
                    <a:pt x="88" y="80"/>
                  </a:lnTo>
                  <a:lnTo>
                    <a:pt x="96" y="116"/>
                  </a:lnTo>
                  <a:lnTo>
                    <a:pt x="104" y="152"/>
                  </a:lnTo>
                  <a:lnTo>
                    <a:pt x="112" y="188"/>
                  </a:lnTo>
                  <a:lnTo>
                    <a:pt x="116" y="224"/>
                  </a:lnTo>
                  <a:lnTo>
                    <a:pt x="124" y="260"/>
                  </a:lnTo>
                  <a:lnTo>
                    <a:pt x="132" y="292"/>
                  </a:lnTo>
                  <a:lnTo>
                    <a:pt x="136" y="320"/>
                  </a:lnTo>
                  <a:lnTo>
                    <a:pt x="144" y="344"/>
                  </a:lnTo>
                  <a:lnTo>
                    <a:pt x="152" y="364"/>
                  </a:lnTo>
                  <a:lnTo>
                    <a:pt x="160" y="380"/>
                  </a:lnTo>
                  <a:lnTo>
                    <a:pt x="164" y="396"/>
                  </a:lnTo>
                  <a:lnTo>
                    <a:pt x="172" y="404"/>
                  </a:lnTo>
                  <a:lnTo>
                    <a:pt x="180" y="412"/>
                  </a:lnTo>
                  <a:lnTo>
                    <a:pt x="184" y="420"/>
                  </a:lnTo>
                  <a:lnTo>
                    <a:pt x="192" y="424"/>
                  </a:lnTo>
                  <a:lnTo>
                    <a:pt x="200" y="428"/>
                  </a:lnTo>
                  <a:lnTo>
                    <a:pt x="208" y="432"/>
                  </a:lnTo>
                  <a:lnTo>
                    <a:pt x="212" y="432"/>
                  </a:lnTo>
                  <a:lnTo>
                    <a:pt x="220" y="436"/>
                  </a:lnTo>
                  <a:lnTo>
                    <a:pt x="228" y="436"/>
                  </a:lnTo>
                  <a:lnTo>
                    <a:pt x="232" y="436"/>
                  </a:lnTo>
                  <a:lnTo>
                    <a:pt x="240" y="436"/>
                  </a:lnTo>
                  <a:lnTo>
                    <a:pt x="248" y="440"/>
                  </a:lnTo>
                  <a:lnTo>
                    <a:pt x="256" y="440"/>
                  </a:lnTo>
                  <a:lnTo>
                    <a:pt x="260" y="440"/>
                  </a:lnTo>
                  <a:lnTo>
                    <a:pt x="268" y="440"/>
                  </a:lnTo>
                  <a:lnTo>
                    <a:pt x="276" y="440"/>
                  </a:lnTo>
                  <a:lnTo>
                    <a:pt x="280" y="440"/>
                  </a:lnTo>
                  <a:lnTo>
                    <a:pt x="288" y="440"/>
                  </a:lnTo>
                  <a:lnTo>
                    <a:pt x="296" y="440"/>
                  </a:lnTo>
                  <a:lnTo>
                    <a:pt x="304" y="440"/>
                  </a:lnTo>
                  <a:lnTo>
                    <a:pt x="308" y="440"/>
                  </a:lnTo>
                  <a:lnTo>
                    <a:pt x="316" y="440"/>
                  </a:lnTo>
                  <a:lnTo>
                    <a:pt x="324" y="440"/>
                  </a:lnTo>
                  <a:lnTo>
                    <a:pt x="328" y="440"/>
                  </a:lnTo>
                  <a:lnTo>
                    <a:pt x="336" y="440"/>
                  </a:lnTo>
                  <a:lnTo>
                    <a:pt x="344" y="440"/>
                  </a:lnTo>
                  <a:lnTo>
                    <a:pt x="352" y="440"/>
                  </a:lnTo>
                  <a:lnTo>
                    <a:pt x="356" y="440"/>
                  </a:lnTo>
                  <a:lnTo>
                    <a:pt x="364" y="440"/>
                  </a:lnTo>
                  <a:lnTo>
                    <a:pt x="372" y="440"/>
                  </a:lnTo>
                  <a:lnTo>
                    <a:pt x="376" y="440"/>
                  </a:lnTo>
                  <a:lnTo>
                    <a:pt x="384" y="440"/>
                  </a:lnTo>
                  <a:lnTo>
                    <a:pt x="392" y="440"/>
                  </a:lnTo>
                  <a:lnTo>
                    <a:pt x="400" y="440"/>
                  </a:lnTo>
                  <a:lnTo>
                    <a:pt x="404" y="440"/>
                  </a:lnTo>
                  <a:lnTo>
                    <a:pt x="412" y="440"/>
                  </a:lnTo>
                  <a:lnTo>
                    <a:pt x="420" y="440"/>
                  </a:lnTo>
                  <a:lnTo>
                    <a:pt x="424" y="440"/>
                  </a:lnTo>
                  <a:lnTo>
                    <a:pt x="432" y="440"/>
                  </a:lnTo>
                  <a:lnTo>
                    <a:pt x="440" y="440"/>
                  </a:lnTo>
                  <a:lnTo>
                    <a:pt x="448" y="440"/>
                  </a:lnTo>
                  <a:lnTo>
                    <a:pt x="452" y="440"/>
                  </a:lnTo>
                  <a:lnTo>
                    <a:pt x="460" y="440"/>
                  </a:lnTo>
                  <a:lnTo>
                    <a:pt x="468" y="440"/>
                  </a:lnTo>
                  <a:lnTo>
                    <a:pt x="472" y="440"/>
                  </a:lnTo>
                  <a:lnTo>
                    <a:pt x="480" y="440"/>
                  </a:lnTo>
                  <a:lnTo>
                    <a:pt x="488" y="440"/>
                  </a:lnTo>
                  <a:lnTo>
                    <a:pt x="496" y="440"/>
                  </a:lnTo>
                  <a:lnTo>
                    <a:pt x="500" y="440"/>
                  </a:lnTo>
                  <a:lnTo>
                    <a:pt x="508" y="440"/>
                  </a:lnTo>
                  <a:lnTo>
                    <a:pt x="516" y="440"/>
                  </a:lnTo>
                  <a:lnTo>
                    <a:pt x="520" y="440"/>
                  </a:lnTo>
                  <a:lnTo>
                    <a:pt x="528" y="440"/>
                  </a:lnTo>
                  <a:lnTo>
                    <a:pt x="536" y="440"/>
                  </a:lnTo>
                  <a:lnTo>
                    <a:pt x="544" y="440"/>
                  </a:lnTo>
                  <a:lnTo>
                    <a:pt x="548" y="440"/>
                  </a:lnTo>
                  <a:lnTo>
                    <a:pt x="556" y="440"/>
                  </a:lnTo>
                  <a:lnTo>
                    <a:pt x="564" y="440"/>
                  </a:lnTo>
                  <a:lnTo>
                    <a:pt x="568" y="440"/>
                  </a:lnTo>
                  <a:lnTo>
                    <a:pt x="576" y="440"/>
                  </a:lnTo>
                  <a:lnTo>
                    <a:pt x="585" y="440"/>
                  </a:lnTo>
                  <a:lnTo>
                    <a:pt x="593" y="440"/>
                  </a:lnTo>
                  <a:lnTo>
                    <a:pt x="597" y="440"/>
                  </a:lnTo>
                  <a:lnTo>
                    <a:pt x="605" y="440"/>
                  </a:lnTo>
                  <a:lnTo>
                    <a:pt x="613" y="440"/>
                  </a:lnTo>
                  <a:lnTo>
                    <a:pt x="617" y="440"/>
                  </a:lnTo>
                  <a:lnTo>
                    <a:pt x="625" y="440"/>
                  </a:lnTo>
                  <a:lnTo>
                    <a:pt x="633" y="440"/>
                  </a:lnTo>
                  <a:lnTo>
                    <a:pt x="641" y="440"/>
                  </a:lnTo>
                  <a:lnTo>
                    <a:pt x="645" y="440"/>
                  </a:lnTo>
                  <a:lnTo>
                    <a:pt x="653" y="440"/>
                  </a:lnTo>
                  <a:lnTo>
                    <a:pt x="661" y="440"/>
                  </a:lnTo>
                  <a:lnTo>
                    <a:pt x="665" y="440"/>
                  </a:lnTo>
                  <a:lnTo>
                    <a:pt x="673" y="440"/>
                  </a:lnTo>
                  <a:lnTo>
                    <a:pt x="681" y="440"/>
                  </a:lnTo>
                  <a:lnTo>
                    <a:pt x="689" y="440"/>
                  </a:lnTo>
                  <a:lnTo>
                    <a:pt x="693" y="440"/>
                  </a:lnTo>
                  <a:lnTo>
                    <a:pt x="701" y="440"/>
                  </a:lnTo>
                  <a:lnTo>
                    <a:pt x="709" y="440"/>
                  </a:lnTo>
                  <a:lnTo>
                    <a:pt x="713" y="440"/>
                  </a:lnTo>
                  <a:lnTo>
                    <a:pt x="721" y="440"/>
                  </a:lnTo>
                  <a:lnTo>
                    <a:pt x="729" y="440"/>
                  </a:lnTo>
                  <a:lnTo>
                    <a:pt x="737" y="440"/>
                  </a:lnTo>
                  <a:lnTo>
                    <a:pt x="741" y="440"/>
                  </a:lnTo>
                  <a:lnTo>
                    <a:pt x="749" y="440"/>
                  </a:lnTo>
                  <a:lnTo>
                    <a:pt x="757" y="440"/>
                  </a:lnTo>
                  <a:lnTo>
                    <a:pt x="761" y="440"/>
                  </a:lnTo>
                  <a:lnTo>
                    <a:pt x="769" y="440"/>
                  </a:lnTo>
                  <a:lnTo>
                    <a:pt x="777" y="440"/>
                  </a:lnTo>
                  <a:lnTo>
                    <a:pt x="785" y="440"/>
                  </a:lnTo>
                  <a:lnTo>
                    <a:pt x="789" y="440"/>
                  </a:lnTo>
                  <a:lnTo>
                    <a:pt x="797" y="440"/>
                  </a:lnTo>
                  <a:lnTo>
                    <a:pt x="805" y="440"/>
                  </a:lnTo>
                  <a:lnTo>
                    <a:pt x="809" y="440"/>
                  </a:lnTo>
                  <a:lnTo>
                    <a:pt x="817" y="440"/>
                  </a:lnTo>
                  <a:lnTo>
                    <a:pt x="825" y="440"/>
                  </a:lnTo>
                  <a:lnTo>
                    <a:pt x="833" y="440"/>
                  </a:lnTo>
                  <a:lnTo>
                    <a:pt x="837" y="440"/>
                  </a:lnTo>
                  <a:lnTo>
                    <a:pt x="845" y="440"/>
                  </a:lnTo>
                  <a:lnTo>
                    <a:pt x="853" y="440"/>
                  </a:lnTo>
                  <a:lnTo>
                    <a:pt x="857" y="440"/>
                  </a:lnTo>
                  <a:lnTo>
                    <a:pt x="865" y="440"/>
                  </a:lnTo>
                  <a:lnTo>
                    <a:pt x="873" y="440"/>
                  </a:lnTo>
                </a:path>
              </a:pathLst>
            </a:custGeom>
            <a:noFill/>
            <a:ln w="0">
              <a:solidFill>
                <a:srgbClr val="3F3F3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13" name="Freeform 198"/>
            <p:cNvSpPr>
              <a:spLocks/>
            </p:cNvSpPr>
            <p:nvPr/>
          </p:nvSpPr>
          <p:spPr bwMode="auto">
            <a:xfrm>
              <a:off x="2674938" y="1270000"/>
              <a:ext cx="1385888" cy="927100"/>
            </a:xfrm>
            <a:custGeom>
              <a:avLst/>
              <a:gdLst>
                <a:gd name="T0" fmla="*/ 16 w 873"/>
                <a:gd name="T1" fmla="*/ 148 h 584"/>
                <a:gd name="T2" fmla="*/ 36 w 873"/>
                <a:gd name="T3" fmla="*/ 40 h 584"/>
                <a:gd name="T4" fmla="*/ 56 w 873"/>
                <a:gd name="T5" fmla="*/ 0 h 584"/>
                <a:gd name="T6" fmla="*/ 76 w 873"/>
                <a:gd name="T7" fmla="*/ 36 h 584"/>
                <a:gd name="T8" fmla="*/ 96 w 873"/>
                <a:gd name="T9" fmla="*/ 148 h 584"/>
                <a:gd name="T10" fmla="*/ 116 w 873"/>
                <a:gd name="T11" fmla="*/ 292 h 584"/>
                <a:gd name="T12" fmla="*/ 136 w 873"/>
                <a:gd name="T13" fmla="*/ 420 h 584"/>
                <a:gd name="T14" fmla="*/ 160 w 873"/>
                <a:gd name="T15" fmla="*/ 504 h 584"/>
                <a:gd name="T16" fmla="*/ 180 w 873"/>
                <a:gd name="T17" fmla="*/ 548 h 584"/>
                <a:gd name="T18" fmla="*/ 200 w 873"/>
                <a:gd name="T19" fmla="*/ 568 h 584"/>
                <a:gd name="T20" fmla="*/ 220 w 873"/>
                <a:gd name="T21" fmla="*/ 576 h 584"/>
                <a:gd name="T22" fmla="*/ 240 w 873"/>
                <a:gd name="T23" fmla="*/ 580 h 584"/>
                <a:gd name="T24" fmla="*/ 260 w 873"/>
                <a:gd name="T25" fmla="*/ 584 h 584"/>
                <a:gd name="T26" fmla="*/ 280 w 873"/>
                <a:gd name="T27" fmla="*/ 584 h 584"/>
                <a:gd name="T28" fmla="*/ 304 w 873"/>
                <a:gd name="T29" fmla="*/ 584 h 584"/>
                <a:gd name="T30" fmla="*/ 324 w 873"/>
                <a:gd name="T31" fmla="*/ 584 h 584"/>
                <a:gd name="T32" fmla="*/ 344 w 873"/>
                <a:gd name="T33" fmla="*/ 584 h 584"/>
                <a:gd name="T34" fmla="*/ 364 w 873"/>
                <a:gd name="T35" fmla="*/ 584 h 584"/>
                <a:gd name="T36" fmla="*/ 384 w 873"/>
                <a:gd name="T37" fmla="*/ 584 h 584"/>
                <a:gd name="T38" fmla="*/ 404 w 873"/>
                <a:gd name="T39" fmla="*/ 584 h 584"/>
                <a:gd name="T40" fmla="*/ 424 w 873"/>
                <a:gd name="T41" fmla="*/ 584 h 584"/>
                <a:gd name="T42" fmla="*/ 448 w 873"/>
                <a:gd name="T43" fmla="*/ 584 h 584"/>
                <a:gd name="T44" fmla="*/ 468 w 873"/>
                <a:gd name="T45" fmla="*/ 584 h 584"/>
                <a:gd name="T46" fmla="*/ 488 w 873"/>
                <a:gd name="T47" fmla="*/ 584 h 584"/>
                <a:gd name="T48" fmla="*/ 508 w 873"/>
                <a:gd name="T49" fmla="*/ 584 h 584"/>
                <a:gd name="T50" fmla="*/ 528 w 873"/>
                <a:gd name="T51" fmla="*/ 584 h 584"/>
                <a:gd name="T52" fmla="*/ 548 w 873"/>
                <a:gd name="T53" fmla="*/ 584 h 584"/>
                <a:gd name="T54" fmla="*/ 568 w 873"/>
                <a:gd name="T55" fmla="*/ 584 h 584"/>
                <a:gd name="T56" fmla="*/ 593 w 873"/>
                <a:gd name="T57" fmla="*/ 584 h 584"/>
                <a:gd name="T58" fmla="*/ 613 w 873"/>
                <a:gd name="T59" fmla="*/ 584 h 584"/>
                <a:gd name="T60" fmla="*/ 633 w 873"/>
                <a:gd name="T61" fmla="*/ 584 h 584"/>
                <a:gd name="T62" fmla="*/ 653 w 873"/>
                <a:gd name="T63" fmla="*/ 584 h 584"/>
                <a:gd name="T64" fmla="*/ 673 w 873"/>
                <a:gd name="T65" fmla="*/ 584 h 584"/>
                <a:gd name="T66" fmla="*/ 693 w 873"/>
                <a:gd name="T67" fmla="*/ 584 h 584"/>
                <a:gd name="T68" fmla="*/ 713 w 873"/>
                <a:gd name="T69" fmla="*/ 584 h 584"/>
                <a:gd name="T70" fmla="*/ 737 w 873"/>
                <a:gd name="T71" fmla="*/ 584 h 584"/>
                <a:gd name="T72" fmla="*/ 757 w 873"/>
                <a:gd name="T73" fmla="*/ 584 h 584"/>
                <a:gd name="T74" fmla="*/ 777 w 873"/>
                <a:gd name="T75" fmla="*/ 584 h 584"/>
                <a:gd name="T76" fmla="*/ 797 w 873"/>
                <a:gd name="T77" fmla="*/ 584 h 584"/>
                <a:gd name="T78" fmla="*/ 817 w 873"/>
                <a:gd name="T79" fmla="*/ 584 h 584"/>
                <a:gd name="T80" fmla="*/ 837 w 873"/>
                <a:gd name="T81" fmla="*/ 584 h 584"/>
                <a:gd name="T82" fmla="*/ 857 w 873"/>
                <a:gd name="T83" fmla="*/ 5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3" h="584">
                  <a:moveTo>
                    <a:pt x="0" y="268"/>
                  </a:moveTo>
                  <a:lnTo>
                    <a:pt x="8" y="204"/>
                  </a:lnTo>
                  <a:lnTo>
                    <a:pt x="16" y="148"/>
                  </a:lnTo>
                  <a:lnTo>
                    <a:pt x="20" y="104"/>
                  </a:lnTo>
                  <a:lnTo>
                    <a:pt x="28" y="68"/>
                  </a:lnTo>
                  <a:lnTo>
                    <a:pt x="36" y="40"/>
                  </a:lnTo>
                  <a:lnTo>
                    <a:pt x="40" y="20"/>
                  </a:lnTo>
                  <a:lnTo>
                    <a:pt x="48" y="4"/>
                  </a:lnTo>
                  <a:lnTo>
                    <a:pt x="56" y="0"/>
                  </a:lnTo>
                  <a:lnTo>
                    <a:pt x="64" y="4"/>
                  </a:lnTo>
                  <a:lnTo>
                    <a:pt x="68" y="16"/>
                  </a:lnTo>
                  <a:lnTo>
                    <a:pt x="76" y="36"/>
                  </a:lnTo>
                  <a:lnTo>
                    <a:pt x="84" y="68"/>
                  </a:lnTo>
                  <a:lnTo>
                    <a:pt x="88" y="104"/>
                  </a:lnTo>
                  <a:lnTo>
                    <a:pt x="96" y="148"/>
                  </a:lnTo>
                  <a:lnTo>
                    <a:pt x="104" y="196"/>
                  </a:lnTo>
                  <a:lnTo>
                    <a:pt x="112" y="244"/>
                  </a:lnTo>
                  <a:lnTo>
                    <a:pt x="116" y="292"/>
                  </a:lnTo>
                  <a:lnTo>
                    <a:pt x="124" y="340"/>
                  </a:lnTo>
                  <a:lnTo>
                    <a:pt x="132" y="380"/>
                  </a:lnTo>
                  <a:lnTo>
                    <a:pt x="136" y="420"/>
                  </a:lnTo>
                  <a:lnTo>
                    <a:pt x="144" y="452"/>
                  </a:lnTo>
                  <a:lnTo>
                    <a:pt x="152" y="480"/>
                  </a:lnTo>
                  <a:lnTo>
                    <a:pt x="160" y="504"/>
                  </a:lnTo>
                  <a:lnTo>
                    <a:pt x="164" y="520"/>
                  </a:lnTo>
                  <a:lnTo>
                    <a:pt x="172" y="536"/>
                  </a:lnTo>
                  <a:lnTo>
                    <a:pt x="180" y="548"/>
                  </a:lnTo>
                  <a:lnTo>
                    <a:pt x="184" y="556"/>
                  </a:lnTo>
                  <a:lnTo>
                    <a:pt x="192" y="564"/>
                  </a:lnTo>
                  <a:lnTo>
                    <a:pt x="200" y="568"/>
                  </a:lnTo>
                  <a:lnTo>
                    <a:pt x="208" y="572"/>
                  </a:lnTo>
                  <a:lnTo>
                    <a:pt x="212" y="576"/>
                  </a:lnTo>
                  <a:lnTo>
                    <a:pt x="220" y="576"/>
                  </a:lnTo>
                  <a:lnTo>
                    <a:pt x="228" y="580"/>
                  </a:lnTo>
                  <a:lnTo>
                    <a:pt x="232" y="580"/>
                  </a:lnTo>
                  <a:lnTo>
                    <a:pt x="240" y="580"/>
                  </a:lnTo>
                  <a:lnTo>
                    <a:pt x="248" y="580"/>
                  </a:lnTo>
                  <a:lnTo>
                    <a:pt x="256" y="580"/>
                  </a:lnTo>
                  <a:lnTo>
                    <a:pt x="260" y="584"/>
                  </a:lnTo>
                  <a:lnTo>
                    <a:pt x="268" y="584"/>
                  </a:lnTo>
                  <a:lnTo>
                    <a:pt x="276" y="584"/>
                  </a:lnTo>
                  <a:lnTo>
                    <a:pt x="280" y="584"/>
                  </a:lnTo>
                  <a:lnTo>
                    <a:pt x="288" y="584"/>
                  </a:lnTo>
                  <a:lnTo>
                    <a:pt x="296" y="584"/>
                  </a:lnTo>
                  <a:lnTo>
                    <a:pt x="304" y="584"/>
                  </a:lnTo>
                  <a:lnTo>
                    <a:pt x="308" y="584"/>
                  </a:lnTo>
                  <a:lnTo>
                    <a:pt x="316" y="584"/>
                  </a:lnTo>
                  <a:lnTo>
                    <a:pt x="324" y="584"/>
                  </a:lnTo>
                  <a:lnTo>
                    <a:pt x="328" y="584"/>
                  </a:lnTo>
                  <a:lnTo>
                    <a:pt x="336" y="584"/>
                  </a:lnTo>
                  <a:lnTo>
                    <a:pt x="344" y="584"/>
                  </a:lnTo>
                  <a:lnTo>
                    <a:pt x="352" y="584"/>
                  </a:lnTo>
                  <a:lnTo>
                    <a:pt x="356" y="584"/>
                  </a:lnTo>
                  <a:lnTo>
                    <a:pt x="364" y="584"/>
                  </a:lnTo>
                  <a:lnTo>
                    <a:pt x="372" y="584"/>
                  </a:lnTo>
                  <a:lnTo>
                    <a:pt x="376" y="584"/>
                  </a:lnTo>
                  <a:lnTo>
                    <a:pt x="384" y="584"/>
                  </a:lnTo>
                  <a:lnTo>
                    <a:pt x="392" y="584"/>
                  </a:lnTo>
                  <a:lnTo>
                    <a:pt x="400" y="584"/>
                  </a:lnTo>
                  <a:lnTo>
                    <a:pt x="404" y="584"/>
                  </a:lnTo>
                  <a:lnTo>
                    <a:pt x="412" y="584"/>
                  </a:lnTo>
                  <a:lnTo>
                    <a:pt x="420" y="584"/>
                  </a:lnTo>
                  <a:lnTo>
                    <a:pt x="424" y="584"/>
                  </a:lnTo>
                  <a:lnTo>
                    <a:pt x="432" y="584"/>
                  </a:lnTo>
                  <a:lnTo>
                    <a:pt x="440" y="584"/>
                  </a:lnTo>
                  <a:lnTo>
                    <a:pt x="448" y="584"/>
                  </a:lnTo>
                  <a:lnTo>
                    <a:pt x="452" y="584"/>
                  </a:lnTo>
                  <a:lnTo>
                    <a:pt x="460" y="584"/>
                  </a:lnTo>
                  <a:lnTo>
                    <a:pt x="468" y="584"/>
                  </a:lnTo>
                  <a:lnTo>
                    <a:pt x="472" y="584"/>
                  </a:lnTo>
                  <a:lnTo>
                    <a:pt x="480" y="584"/>
                  </a:lnTo>
                  <a:lnTo>
                    <a:pt x="488" y="584"/>
                  </a:lnTo>
                  <a:lnTo>
                    <a:pt x="496" y="584"/>
                  </a:lnTo>
                  <a:lnTo>
                    <a:pt x="500" y="584"/>
                  </a:lnTo>
                  <a:lnTo>
                    <a:pt x="508" y="584"/>
                  </a:lnTo>
                  <a:lnTo>
                    <a:pt x="516" y="584"/>
                  </a:lnTo>
                  <a:lnTo>
                    <a:pt x="520" y="584"/>
                  </a:lnTo>
                  <a:lnTo>
                    <a:pt x="528" y="584"/>
                  </a:lnTo>
                  <a:lnTo>
                    <a:pt x="536" y="584"/>
                  </a:lnTo>
                  <a:lnTo>
                    <a:pt x="544" y="584"/>
                  </a:lnTo>
                  <a:lnTo>
                    <a:pt x="548" y="584"/>
                  </a:lnTo>
                  <a:lnTo>
                    <a:pt x="556" y="584"/>
                  </a:lnTo>
                  <a:lnTo>
                    <a:pt x="564" y="584"/>
                  </a:lnTo>
                  <a:lnTo>
                    <a:pt x="568" y="584"/>
                  </a:lnTo>
                  <a:lnTo>
                    <a:pt x="576" y="584"/>
                  </a:lnTo>
                  <a:lnTo>
                    <a:pt x="585" y="584"/>
                  </a:lnTo>
                  <a:lnTo>
                    <a:pt x="593" y="584"/>
                  </a:lnTo>
                  <a:lnTo>
                    <a:pt x="597" y="584"/>
                  </a:lnTo>
                  <a:lnTo>
                    <a:pt x="605" y="584"/>
                  </a:lnTo>
                  <a:lnTo>
                    <a:pt x="613" y="584"/>
                  </a:lnTo>
                  <a:lnTo>
                    <a:pt x="617" y="584"/>
                  </a:lnTo>
                  <a:lnTo>
                    <a:pt x="625" y="584"/>
                  </a:lnTo>
                  <a:lnTo>
                    <a:pt x="633" y="584"/>
                  </a:lnTo>
                  <a:lnTo>
                    <a:pt x="641" y="584"/>
                  </a:lnTo>
                  <a:lnTo>
                    <a:pt x="645" y="584"/>
                  </a:lnTo>
                  <a:lnTo>
                    <a:pt x="653" y="584"/>
                  </a:lnTo>
                  <a:lnTo>
                    <a:pt x="661" y="584"/>
                  </a:lnTo>
                  <a:lnTo>
                    <a:pt x="665" y="584"/>
                  </a:lnTo>
                  <a:lnTo>
                    <a:pt x="673" y="584"/>
                  </a:lnTo>
                  <a:lnTo>
                    <a:pt x="681" y="584"/>
                  </a:lnTo>
                  <a:lnTo>
                    <a:pt x="689" y="584"/>
                  </a:lnTo>
                  <a:lnTo>
                    <a:pt x="693" y="584"/>
                  </a:lnTo>
                  <a:lnTo>
                    <a:pt x="701" y="584"/>
                  </a:lnTo>
                  <a:lnTo>
                    <a:pt x="709" y="584"/>
                  </a:lnTo>
                  <a:lnTo>
                    <a:pt x="713" y="584"/>
                  </a:lnTo>
                  <a:lnTo>
                    <a:pt x="721" y="584"/>
                  </a:lnTo>
                  <a:lnTo>
                    <a:pt x="729" y="584"/>
                  </a:lnTo>
                  <a:lnTo>
                    <a:pt x="737" y="584"/>
                  </a:lnTo>
                  <a:lnTo>
                    <a:pt x="741" y="584"/>
                  </a:lnTo>
                  <a:lnTo>
                    <a:pt x="749" y="584"/>
                  </a:lnTo>
                  <a:lnTo>
                    <a:pt x="757" y="584"/>
                  </a:lnTo>
                  <a:lnTo>
                    <a:pt x="761" y="584"/>
                  </a:lnTo>
                  <a:lnTo>
                    <a:pt x="769" y="584"/>
                  </a:lnTo>
                  <a:lnTo>
                    <a:pt x="777" y="584"/>
                  </a:lnTo>
                  <a:lnTo>
                    <a:pt x="785" y="584"/>
                  </a:lnTo>
                  <a:lnTo>
                    <a:pt x="789" y="584"/>
                  </a:lnTo>
                  <a:lnTo>
                    <a:pt x="797" y="584"/>
                  </a:lnTo>
                  <a:lnTo>
                    <a:pt x="805" y="584"/>
                  </a:lnTo>
                  <a:lnTo>
                    <a:pt x="809" y="584"/>
                  </a:lnTo>
                  <a:lnTo>
                    <a:pt x="817" y="584"/>
                  </a:lnTo>
                  <a:lnTo>
                    <a:pt x="825" y="584"/>
                  </a:lnTo>
                  <a:lnTo>
                    <a:pt x="833" y="584"/>
                  </a:lnTo>
                  <a:lnTo>
                    <a:pt x="837" y="584"/>
                  </a:lnTo>
                  <a:lnTo>
                    <a:pt x="845" y="584"/>
                  </a:lnTo>
                  <a:lnTo>
                    <a:pt x="853" y="584"/>
                  </a:lnTo>
                  <a:lnTo>
                    <a:pt x="857" y="584"/>
                  </a:lnTo>
                  <a:lnTo>
                    <a:pt x="865" y="584"/>
                  </a:lnTo>
                  <a:lnTo>
                    <a:pt x="873" y="584"/>
                  </a:lnTo>
                </a:path>
              </a:pathLst>
            </a:custGeom>
            <a:noFill/>
            <a:ln w="0">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14" name="Freeform 200"/>
            <p:cNvSpPr>
              <a:spLocks/>
            </p:cNvSpPr>
            <p:nvPr/>
          </p:nvSpPr>
          <p:spPr bwMode="auto">
            <a:xfrm>
              <a:off x="2674938" y="2197100"/>
              <a:ext cx="1385888" cy="0"/>
            </a:xfrm>
            <a:custGeom>
              <a:avLst/>
              <a:gdLst>
                <a:gd name="T0" fmla="*/ 16 w 873"/>
                <a:gd name="T1" fmla="*/ 36 w 873"/>
                <a:gd name="T2" fmla="*/ 56 w 873"/>
                <a:gd name="T3" fmla="*/ 76 w 873"/>
                <a:gd name="T4" fmla="*/ 96 w 873"/>
                <a:gd name="T5" fmla="*/ 116 w 873"/>
                <a:gd name="T6" fmla="*/ 136 w 873"/>
                <a:gd name="T7" fmla="*/ 160 w 873"/>
                <a:gd name="T8" fmla="*/ 180 w 873"/>
                <a:gd name="T9" fmla="*/ 200 w 873"/>
                <a:gd name="T10" fmla="*/ 220 w 873"/>
                <a:gd name="T11" fmla="*/ 240 w 873"/>
                <a:gd name="T12" fmla="*/ 260 w 873"/>
                <a:gd name="T13" fmla="*/ 280 w 873"/>
                <a:gd name="T14" fmla="*/ 304 w 873"/>
                <a:gd name="T15" fmla="*/ 324 w 873"/>
                <a:gd name="T16" fmla="*/ 344 w 873"/>
                <a:gd name="T17" fmla="*/ 364 w 873"/>
                <a:gd name="T18" fmla="*/ 384 w 873"/>
                <a:gd name="T19" fmla="*/ 404 w 873"/>
                <a:gd name="T20" fmla="*/ 424 w 873"/>
                <a:gd name="T21" fmla="*/ 448 w 873"/>
                <a:gd name="T22" fmla="*/ 468 w 873"/>
                <a:gd name="T23" fmla="*/ 488 w 873"/>
                <a:gd name="T24" fmla="*/ 508 w 873"/>
                <a:gd name="T25" fmla="*/ 528 w 873"/>
                <a:gd name="T26" fmla="*/ 548 w 873"/>
                <a:gd name="T27" fmla="*/ 568 w 873"/>
                <a:gd name="T28" fmla="*/ 593 w 873"/>
                <a:gd name="T29" fmla="*/ 613 w 873"/>
                <a:gd name="T30" fmla="*/ 633 w 873"/>
                <a:gd name="T31" fmla="*/ 653 w 873"/>
                <a:gd name="T32" fmla="*/ 673 w 873"/>
                <a:gd name="T33" fmla="*/ 693 w 873"/>
                <a:gd name="T34" fmla="*/ 713 w 873"/>
                <a:gd name="T35" fmla="*/ 737 w 873"/>
                <a:gd name="T36" fmla="*/ 757 w 873"/>
                <a:gd name="T37" fmla="*/ 777 w 873"/>
                <a:gd name="T38" fmla="*/ 797 w 873"/>
                <a:gd name="T39" fmla="*/ 817 w 873"/>
                <a:gd name="T40" fmla="*/ 837 w 873"/>
                <a:gd name="T41" fmla="*/ 857 w 87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873">
                  <a:moveTo>
                    <a:pt x="0" y="0"/>
                  </a:moveTo>
                  <a:lnTo>
                    <a:pt x="8" y="0"/>
                  </a:lnTo>
                  <a:lnTo>
                    <a:pt x="16" y="0"/>
                  </a:lnTo>
                  <a:lnTo>
                    <a:pt x="20" y="0"/>
                  </a:lnTo>
                  <a:lnTo>
                    <a:pt x="28" y="0"/>
                  </a:lnTo>
                  <a:lnTo>
                    <a:pt x="36" y="0"/>
                  </a:lnTo>
                  <a:lnTo>
                    <a:pt x="40" y="0"/>
                  </a:lnTo>
                  <a:lnTo>
                    <a:pt x="48" y="0"/>
                  </a:lnTo>
                  <a:lnTo>
                    <a:pt x="56" y="0"/>
                  </a:lnTo>
                  <a:lnTo>
                    <a:pt x="64" y="0"/>
                  </a:lnTo>
                  <a:lnTo>
                    <a:pt x="68" y="0"/>
                  </a:lnTo>
                  <a:lnTo>
                    <a:pt x="76" y="0"/>
                  </a:lnTo>
                  <a:lnTo>
                    <a:pt x="84" y="0"/>
                  </a:lnTo>
                  <a:lnTo>
                    <a:pt x="88" y="0"/>
                  </a:lnTo>
                  <a:lnTo>
                    <a:pt x="96" y="0"/>
                  </a:lnTo>
                  <a:lnTo>
                    <a:pt x="104" y="0"/>
                  </a:lnTo>
                  <a:lnTo>
                    <a:pt x="112" y="0"/>
                  </a:lnTo>
                  <a:lnTo>
                    <a:pt x="116" y="0"/>
                  </a:lnTo>
                  <a:lnTo>
                    <a:pt x="124" y="0"/>
                  </a:lnTo>
                  <a:lnTo>
                    <a:pt x="132" y="0"/>
                  </a:lnTo>
                  <a:lnTo>
                    <a:pt x="136" y="0"/>
                  </a:lnTo>
                  <a:lnTo>
                    <a:pt x="144" y="0"/>
                  </a:lnTo>
                  <a:lnTo>
                    <a:pt x="152" y="0"/>
                  </a:lnTo>
                  <a:lnTo>
                    <a:pt x="160" y="0"/>
                  </a:lnTo>
                  <a:lnTo>
                    <a:pt x="164" y="0"/>
                  </a:lnTo>
                  <a:lnTo>
                    <a:pt x="172" y="0"/>
                  </a:lnTo>
                  <a:lnTo>
                    <a:pt x="180" y="0"/>
                  </a:lnTo>
                  <a:lnTo>
                    <a:pt x="184" y="0"/>
                  </a:lnTo>
                  <a:lnTo>
                    <a:pt x="192" y="0"/>
                  </a:lnTo>
                  <a:lnTo>
                    <a:pt x="200" y="0"/>
                  </a:lnTo>
                  <a:lnTo>
                    <a:pt x="208" y="0"/>
                  </a:lnTo>
                  <a:lnTo>
                    <a:pt x="212" y="0"/>
                  </a:lnTo>
                  <a:lnTo>
                    <a:pt x="220" y="0"/>
                  </a:lnTo>
                  <a:lnTo>
                    <a:pt x="228" y="0"/>
                  </a:lnTo>
                  <a:lnTo>
                    <a:pt x="232" y="0"/>
                  </a:lnTo>
                  <a:lnTo>
                    <a:pt x="240" y="0"/>
                  </a:lnTo>
                  <a:lnTo>
                    <a:pt x="248" y="0"/>
                  </a:lnTo>
                  <a:lnTo>
                    <a:pt x="256" y="0"/>
                  </a:lnTo>
                  <a:lnTo>
                    <a:pt x="260" y="0"/>
                  </a:lnTo>
                  <a:lnTo>
                    <a:pt x="268" y="0"/>
                  </a:lnTo>
                  <a:lnTo>
                    <a:pt x="276" y="0"/>
                  </a:lnTo>
                  <a:lnTo>
                    <a:pt x="280" y="0"/>
                  </a:lnTo>
                  <a:lnTo>
                    <a:pt x="288" y="0"/>
                  </a:lnTo>
                  <a:lnTo>
                    <a:pt x="296" y="0"/>
                  </a:lnTo>
                  <a:lnTo>
                    <a:pt x="304" y="0"/>
                  </a:lnTo>
                  <a:lnTo>
                    <a:pt x="308" y="0"/>
                  </a:lnTo>
                  <a:lnTo>
                    <a:pt x="316" y="0"/>
                  </a:lnTo>
                  <a:lnTo>
                    <a:pt x="324" y="0"/>
                  </a:lnTo>
                  <a:lnTo>
                    <a:pt x="328" y="0"/>
                  </a:lnTo>
                  <a:lnTo>
                    <a:pt x="336" y="0"/>
                  </a:lnTo>
                  <a:lnTo>
                    <a:pt x="344" y="0"/>
                  </a:lnTo>
                  <a:lnTo>
                    <a:pt x="352" y="0"/>
                  </a:lnTo>
                  <a:lnTo>
                    <a:pt x="356" y="0"/>
                  </a:lnTo>
                  <a:lnTo>
                    <a:pt x="364" y="0"/>
                  </a:lnTo>
                  <a:lnTo>
                    <a:pt x="372" y="0"/>
                  </a:lnTo>
                  <a:lnTo>
                    <a:pt x="376" y="0"/>
                  </a:lnTo>
                  <a:lnTo>
                    <a:pt x="384" y="0"/>
                  </a:lnTo>
                  <a:lnTo>
                    <a:pt x="392" y="0"/>
                  </a:lnTo>
                  <a:lnTo>
                    <a:pt x="400" y="0"/>
                  </a:lnTo>
                  <a:lnTo>
                    <a:pt x="404" y="0"/>
                  </a:lnTo>
                  <a:lnTo>
                    <a:pt x="412" y="0"/>
                  </a:lnTo>
                  <a:lnTo>
                    <a:pt x="420" y="0"/>
                  </a:lnTo>
                  <a:lnTo>
                    <a:pt x="424" y="0"/>
                  </a:lnTo>
                  <a:lnTo>
                    <a:pt x="432" y="0"/>
                  </a:lnTo>
                  <a:lnTo>
                    <a:pt x="440" y="0"/>
                  </a:lnTo>
                  <a:lnTo>
                    <a:pt x="448" y="0"/>
                  </a:lnTo>
                  <a:lnTo>
                    <a:pt x="452" y="0"/>
                  </a:lnTo>
                  <a:lnTo>
                    <a:pt x="460" y="0"/>
                  </a:lnTo>
                  <a:lnTo>
                    <a:pt x="468" y="0"/>
                  </a:lnTo>
                  <a:lnTo>
                    <a:pt x="472" y="0"/>
                  </a:lnTo>
                  <a:lnTo>
                    <a:pt x="480" y="0"/>
                  </a:lnTo>
                  <a:lnTo>
                    <a:pt x="488" y="0"/>
                  </a:lnTo>
                  <a:lnTo>
                    <a:pt x="496" y="0"/>
                  </a:lnTo>
                  <a:lnTo>
                    <a:pt x="500" y="0"/>
                  </a:lnTo>
                  <a:lnTo>
                    <a:pt x="508" y="0"/>
                  </a:lnTo>
                  <a:lnTo>
                    <a:pt x="516" y="0"/>
                  </a:lnTo>
                  <a:lnTo>
                    <a:pt x="520" y="0"/>
                  </a:lnTo>
                  <a:lnTo>
                    <a:pt x="528" y="0"/>
                  </a:lnTo>
                  <a:lnTo>
                    <a:pt x="536" y="0"/>
                  </a:lnTo>
                  <a:lnTo>
                    <a:pt x="544" y="0"/>
                  </a:lnTo>
                  <a:lnTo>
                    <a:pt x="548" y="0"/>
                  </a:lnTo>
                  <a:lnTo>
                    <a:pt x="556" y="0"/>
                  </a:lnTo>
                  <a:lnTo>
                    <a:pt x="564" y="0"/>
                  </a:lnTo>
                  <a:lnTo>
                    <a:pt x="568" y="0"/>
                  </a:lnTo>
                  <a:lnTo>
                    <a:pt x="576" y="0"/>
                  </a:lnTo>
                  <a:lnTo>
                    <a:pt x="585" y="0"/>
                  </a:lnTo>
                  <a:lnTo>
                    <a:pt x="593" y="0"/>
                  </a:lnTo>
                  <a:lnTo>
                    <a:pt x="597" y="0"/>
                  </a:lnTo>
                  <a:lnTo>
                    <a:pt x="605" y="0"/>
                  </a:lnTo>
                  <a:lnTo>
                    <a:pt x="613" y="0"/>
                  </a:lnTo>
                  <a:lnTo>
                    <a:pt x="617" y="0"/>
                  </a:lnTo>
                  <a:lnTo>
                    <a:pt x="625" y="0"/>
                  </a:lnTo>
                  <a:lnTo>
                    <a:pt x="633" y="0"/>
                  </a:lnTo>
                  <a:lnTo>
                    <a:pt x="641" y="0"/>
                  </a:lnTo>
                  <a:lnTo>
                    <a:pt x="645" y="0"/>
                  </a:lnTo>
                  <a:lnTo>
                    <a:pt x="653" y="0"/>
                  </a:lnTo>
                  <a:lnTo>
                    <a:pt x="661" y="0"/>
                  </a:lnTo>
                  <a:lnTo>
                    <a:pt x="665" y="0"/>
                  </a:lnTo>
                  <a:lnTo>
                    <a:pt x="673" y="0"/>
                  </a:lnTo>
                  <a:lnTo>
                    <a:pt x="681" y="0"/>
                  </a:lnTo>
                  <a:lnTo>
                    <a:pt x="689" y="0"/>
                  </a:lnTo>
                  <a:lnTo>
                    <a:pt x="693" y="0"/>
                  </a:lnTo>
                  <a:lnTo>
                    <a:pt x="701" y="0"/>
                  </a:lnTo>
                  <a:lnTo>
                    <a:pt x="709" y="0"/>
                  </a:lnTo>
                  <a:lnTo>
                    <a:pt x="713" y="0"/>
                  </a:lnTo>
                  <a:lnTo>
                    <a:pt x="721" y="0"/>
                  </a:lnTo>
                  <a:lnTo>
                    <a:pt x="729" y="0"/>
                  </a:lnTo>
                  <a:lnTo>
                    <a:pt x="737" y="0"/>
                  </a:lnTo>
                  <a:lnTo>
                    <a:pt x="741" y="0"/>
                  </a:lnTo>
                  <a:lnTo>
                    <a:pt x="749" y="0"/>
                  </a:lnTo>
                  <a:lnTo>
                    <a:pt x="757" y="0"/>
                  </a:lnTo>
                  <a:lnTo>
                    <a:pt x="761" y="0"/>
                  </a:lnTo>
                  <a:lnTo>
                    <a:pt x="769" y="0"/>
                  </a:lnTo>
                  <a:lnTo>
                    <a:pt x="777" y="0"/>
                  </a:lnTo>
                  <a:lnTo>
                    <a:pt x="785" y="0"/>
                  </a:lnTo>
                  <a:lnTo>
                    <a:pt x="789" y="0"/>
                  </a:lnTo>
                  <a:lnTo>
                    <a:pt x="797" y="0"/>
                  </a:lnTo>
                  <a:lnTo>
                    <a:pt x="805" y="0"/>
                  </a:lnTo>
                  <a:lnTo>
                    <a:pt x="809" y="0"/>
                  </a:lnTo>
                  <a:lnTo>
                    <a:pt x="817" y="0"/>
                  </a:lnTo>
                  <a:lnTo>
                    <a:pt x="825" y="0"/>
                  </a:lnTo>
                  <a:lnTo>
                    <a:pt x="833" y="0"/>
                  </a:lnTo>
                  <a:lnTo>
                    <a:pt x="837" y="0"/>
                  </a:lnTo>
                  <a:lnTo>
                    <a:pt x="845" y="0"/>
                  </a:lnTo>
                  <a:lnTo>
                    <a:pt x="853" y="0"/>
                  </a:lnTo>
                  <a:lnTo>
                    <a:pt x="857" y="0"/>
                  </a:lnTo>
                  <a:lnTo>
                    <a:pt x="865" y="0"/>
                  </a:lnTo>
                  <a:lnTo>
                    <a:pt x="873" y="0"/>
                  </a:lnTo>
                </a:path>
              </a:pathLst>
            </a:custGeom>
            <a:noFill/>
            <a:ln w="0">
              <a:solidFill>
                <a:srgbClr val="007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15" name="Freeform 202"/>
            <p:cNvSpPr>
              <a:spLocks/>
            </p:cNvSpPr>
            <p:nvPr/>
          </p:nvSpPr>
          <p:spPr bwMode="auto">
            <a:xfrm>
              <a:off x="2674938" y="2197100"/>
              <a:ext cx="1385888" cy="0"/>
            </a:xfrm>
            <a:custGeom>
              <a:avLst/>
              <a:gdLst>
                <a:gd name="T0" fmla="*/ 16 w 873"/>
                <a:gd name="T1" fmla="*/ 36 w 873"/>
                <a:gd name="T2" fmla="*/ 56 w 873"/>
                <a:gd name="T3" fmla="*/ 76 w 873"/>
                <a:gd name="T4" fmla="*/ 96 w 873"/>
                <a:gd name="T5" fmla="*/ 116 w 873"/>
                <a:gd name="T6" fmla="*/ 136 w 873"/>
                <a:gd name="T7" fmla="*/ 160 w 873"/>
                <a:gd name="T8" fmla="*/ 180 w 873"/>
                <a:gd name="T9" fmla="*/ 200 w 873"/>
                <a:gd name="T10" fmla="*/ 220 w 873"/>
                <a:gd name="T11" fmla="*/ 240 w 873"/>
                <a:gd name="T12" fmla="*/ 260 w 873"/>
                <a:gd name="T13" fmla="*/ 280 w 873"/>
                <a:gd name="T14" fmla="*/ 304 w 873"/>
                <a:gd name="T15" fmla="*/ 324 w 873"/>
                <a:gd name="T16" fmla="*/ 344 w 873"/>
                <a:gd name="T17" fmla="*/ 364 w 873"/>
                <a:gd name="T18" fmla="*/ 384 w 873"/>
                <a:gd name="T19" fmla="*/ 404 w 873"/>
                <a:gd name="T20" fmla="*/ 424 w 873"/>
                <a:gd name="T21" fmla="*/ 448 w 873"/>
                <a:gd name="T22" fmla="*/ 468 w 873"/>
                <a:gd name="T23" fmla="*/ 488 w 873"/>
                <a:gd name="T24" fmla="*/ 508 w 873"/>
                <a:gd name="T25" fmla="*/ 528 w 873"/>
                <a:gd name="T26" fmla="*/ 548 w 873"/>
                <a:gd name="T27" fmla="*/ 568 w 873"/>
                <a:gd name="T28" fmla="*/ 593 w 873"/>
                <a:gd name="T29" fmla="*/ 613 w 873"/>
                <a:gd name="T30" fmla="*/ 633 w 873"/>
                <a:gd name="T31" fmla="*/ 653 w 873"/>
                <a:gd name="T32" fmla="*/ 673 w 873"/>
                <a:gd name="T33" fmla="*/ 693 w 873"/>
                <a:gd name="T34" fmla="*/ 713 w 873"/>
                <a:gd name="T35" fmla="*/ 737 w 873"/>
                <a:gd name="T36" fmla="*/ 757 w 873"/>
                <a:gd name="T37" fmla="*/ 777 w 873"/>
                <a:gd name="T38" fmla="*/ 797 w 873"/>
                <a:gd name="T39" fmla="*/ 817 w 873"/>
                <a:gd name="T40" fmla="*/ 837 w 873"/>
                <a:gd name="T41" fmla="*/ 857 w 87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873">
                  <a:moveTo>
                    <a:pt x="0" y="0"/>
                  </a:moveTo>
                  <a:lnTo>
                    <a:pt x="8" y="0"/>
                  </a:lnTo>
                  <a:lnTo>
                    <a:pt x="16" y="0"/>
                  </a:lnTo>
                  <a:lnTo>
                    <a:pt x="20" y="0"/>
                  </a:lnTo>
                  <a:lnTo>
                    <a:pt x="28" y="0"/>
                  </a:lnTo>
                  <a:lnTo>
                    <a:pt x="36" y="0"/>
                  </a:lnTo>
                  <a:lnTo>
                    <a:pt x="40" y="0"/>
                  </a:lnTo>
                  <a:lnTo>
                    <a:pt x="48" y="0"/>
                  </a:lnTo>
                  <a:lnTo>
                    <a:pt x="56" y="0"/>
                  </a:lnTo>
                  <a:lnTo>
                    <a:pt x="64" y="0"/>
                  </a:lnTo>
                  <a:lnTo>
                    <a:pt x="68" y="0"/>
                  </a:lnTo>
                  <a:lnTo>
                    <a:pt x="76" y="0"/>
                  </a:lnTo>
                  <a:lnTo>
                    <a:pt x="84" y="0"/>
                  </a:lnTo>
                  <a:lnTo>
                    <a:pt x="88" y="0"/>
                  </a:lnTo>
                  <a:lnTo>
                    <a:pt x="96" y="0"/>
                  </a:lnTo>
                  <a:lnTo>
                    <a:pt x="104" y="0"/>
                  </a:lnTo>
                  <a:lnTo>
                    <a:pt x="112" y="0"/>
                  </a:lnTo>
                  <a:lnTo>
                    <a:pt x="116" y="0"/>
                  </a:lnTo>
                  <a:lnTo>
                    <a:pt x="124" y="0"/>
                  </a:lnTo>
                  <a:lnTo>
                    <a:pt x="132" y="0"/>
                  </a:lnTo>
                  <a:lnTo>
                    <a:pt x="136" y="0"/>
                  </a:lnTo>
                  <a:lnTo>
                    <a:pt x="144" y="0"/>
                  </a:lnTo>
                  <a:lnTo>
                    <a:pt x="152" y="0"/>
                  </a:lnTo>
                  <a:lnTo>
                    <a:pt x="160" y="0"/>
                  </a:lnTo>
                  <a:lnTo>
                    <a:pt x="164" y="0"/>
                  </a:lnTo>
                  <a:lnTo>
                    <a:pt x="172" y="0"/>
                  </a:lnTo>
                  <a:lnTo>
                    <a:pt x="180" y="0"/>
                  </a:lnTo>
                  <a:lnTo>
                    <a:pt x="184" y="0"/>
                  </a:lnTo>
                  <a:lnTo>
                    <a:pt x="192" y="0"/>
                  </a:lnTo>
                  <a:lnTo>
                    <a:pt x="200" y="0"/>
                  </a:lnTo>
                  <a:lnTo>
                    <a:pt x="208" y="0"/>
                  </a:lnTo>
                  <a:lnTo>
                    <a:pt x="212" y="0"/>
                  </a:lnTo>
                  <a:lnTo>
                    <a:pt x="220" y="0"/>
                  </a:lnTo>
                  <a:lnTo>
                    <a:pt x="228" y="0"/>
                  </a:lnTo>
                  <a:lnTo>
                    <a:pt x="232" y="0"/>
                  </a:lnTo>
                  <a:lnTo>
                    <a:pt x="240" y="0"/>
                  </a:lnTo>
                  <a:lnTo>
                    <a:pt x="248" y="0"/>
                  </a:lnTo>
                  <a:lnTo>
                    <a:pt x="256" y="0"/>
                  </a:lnTo>
                  <a:lnTo>
                    <a:pt x="260" y="0"/>
                  </a:lnTo>
                  <a:lnTo>
                    <a:pt x="268" y="0"/>
                  </a:lnTo>
                  <a:lnTo>
                    <a:pt x="276" y="0"/>
                  </a:lnTo>
                  <a:lnTo>
                    <a:pt x="280" y="0"/>
                  </a:lnTo>
                  <a:lnTo>
                    <a:pt x="288" y="0"/>
                  </a:lnTo>
                  <a:lnTo>
                    <a:pt x="296" y="0"/>
                  </a:lnTo>
                  <a:lnTo>
                    <a:pt x="304" y="0"/>
                  </a:lnTo>
                  <a:lnTo>
                    <a:pt x="308" y="0"/>
                  </a:lnTo>
                  <a:lnTo>
                    <a:pt x="316" y="0"/>
                  </a:lnTo>
                  <a:lnTo>
                    <a:pt x="324" y="0"/>
                  </a:lnTo>
                  <a:lnTo>
                    <a:pt x="328" y="0"/>
                  </a:lnTo>
                  <a:lnTo>
                    <a:pt x="336" y="0"/>
                  </a:lnTo>
                  <a:lnTo>
                    <a:pt x="344" y="0"/>
                  </a:lnTo>
                  <a:lnTo>
                    <a:pt x="352" y="0"/>
                  </a:lnTo>
                  <a:lnTo>
                    <a:pt x="356" y="0"/>
                  </a:lnTo>
                  <a:lnTo>
                    <a:pt x="364" y="0"/>
                  </a:lnTo>
                  <a:lnTo>
                    <a:pt x="372" y="0"/>
                  </a:lnTo>
                  <a:lnTo>
                    <a:pt x="376" y="0"/>
                  </a:lnTo>
                  <a:lnTo>
                    <a:pt x="384" y="0"/>
                  </a:lnTo>
                  <a:lnTo>
                    <a:pt x="392" y="0"/>
                  </a:lnTo>
                  <a:lnTo>
                    <a:pt x="400" y="0"/>
                  </a:lnTo>
                  <a:lnTo>
                    <a:pt x="404" y="0"/>
                  </a:lnTo>
                  <a:lnTo>
                    <a:pt x="412" y="0"/>
                  </a:lnTo>
                  <a:lnTo>
                    <a:pt x="420" y="0"/>
                  </a:lnTo>
                  <a:lnTo>
                    <a:pt x="424" y="0"/>
                  </a:lnTo>
                  <a:lnTo>
                    <a:pt x="432" y="0"/>
                  </a:lnTo>
                  <a:lnTo>
                    <a:pt x="440" y="0"/>
                  </a:lnTo>
                  <a:lnTo>
                    <a:pt x="448" y="0"/>
                  </a:lnTo>
                  <a:lnTo>
                    <a:pt x="452" y="0"/>
                  </a:lnTo>
                  <a:lnTo>
                    <a:pt x="460" y="0"/>
                  </a:lnTo>
                  <a:lnTo>
                    <a:pt x="468" y="0"/>
                  </a:lnTo>
                  <a:lnTo>
                    <a:pt x="472" y="0"/>
                  </a:lnTo>
                  <a:lnTo>
                    <a:pt x="480" y="0"/>
                  </a:lnTo>
                  <a:lnTo>
                    <a:pt x="488" y="0"/>
                  </a:lnTo>
                  <a:lnTo>
                    <a:pt x="496" y="0"/>
                  </a:lnTo>
                  <a:lnTo>
                    <a:pt x="500" y="0"/>
                  </a:lnTo>
                  <a:lnTo>
                    <a:pt x="508" y="0"/>
                  </a:lnTo>
                  <a:lnTo>
                    <a:pt x="516" y="0"/>
                  </a:lnTo>
                  <a:lnTo>
                    <a:pt x="520" y="0"/>
                  </a:lnTo>
                  <a:lnTo>
                    <a:pt x="528" y="0"/>
                  </a:lnTo>
                  <a:lnTo>
                    <a:pt x="536" y="0"/>
                  </a:lnTo>
                  <a:lnTo>
                    <a:pt x="544" y="0"/>
                  </a:lnTo>
                  <a:lnTo>
                    <a:pt x="548" y="0"/>
                  </a:lnTo>
                  <a:lnTo>
                    <a:pt x="556" y="0"/>
                  </a:lnTo>
                  <a:lnTo>
                    <a:pt x="564" y="0"/>
                  </a:lnTo>
                  <a:lnTo>
                    <a:pt x="568" y="0"/>
                  </a:lnTo>
                  <a:lnTo>
                    <a:pt x="576" y="0"/>
                  </a:lnTo>
                  <a:lnTo>
                    <a:pt x="585" y="0"/>
                  </a:lnTo>
                  <a:lnTo>
                    <a:pt x="593" y="0"/>
                  </a:lnTo>
                  <a:lnTo>
                    <a:pt x="597" y="0"/>
                  </a:lnTo>
                  <a:lnTo>
                    <a:pt x="605" y="0"/>
                  </a:lnTo>
                  <a:lnTo>
                    <a:pt x="613" y="0"/>
                  </a:lnTo>
                  <a:lnTo>
                    <a:pt x="617" y="0"/>
                  </a:lnTo>
                  <a:lnTo>
                    <a:pt x="625" y="0"/>
                  </a:lnTo>
                  <a:lnTo>
                    <a:pt x="633" y="0"/>
                  </a:lnTo>
                  <a:lnTo>
                    <a:pt x="641" y="0"/>
                  </a:lnTo>
                  <a:lnTo>
                    <a:pt x="645" y="0"/>
                  </a:lnTo>
                  <a:lnTo>
                    <a:pt x="653" y="0"/>
                  </a:lnTo>
                  <a:lnTo>
                    <a:pt x="661" y="0"/>
                  </a:lnTo>
                  <a:lnTo>
                    <a:pt x="665" y="0"/>
                  </a:lnTo>
                  <a:lnTo>
                    <a:pt x="673" y="0"/>
                  </a:lnTo>
                  <a:lnTo>
                    <a:pt x="681" y="0"/>
                  </a:lnTo>
                  <a:lnTo>
                    <a:pt x="689" y="0"/>
                  </a:lnTo>
                  <a:lnTo>
                    <a:pt x="693" y="0"/>
                  </a:lnTo>
                  <a:lnTo>
                    <a:pt x="701" y="0"/>
                  </a:lnTo>
                  <a:lnTo>
                    <a:pt x="709" y="0"/>
                  </a:lnTo>
                  <a:lnTo>
                    <a:pt x="713" y="0"/>
                  </a:lnTo>
                  <a:lnTo>
                    <a:pt x="721" y="0"/>
                  </a:lnTo>
                  <a:lnTo>
                    <a:pt x="729" y="0"/>
                  </a:lnTo>
                  <a:lnTo>
                    <a:pt x="737" y="0"/>
                  </a:lnTo>
                  <a:lnTo>
                    <a:pt x="741" y="0"/>
                  </a:lnTo>
                  <a:lnTo>
                    <a:pt x="749" y="0"/>
                  </a:lnTo>
                  <a:lnTo>
                    <a:pt x="757" y="0"/>
                  </a:lnTo>
                  <a:lnTo>
                    <a:pt x="761" y="0"/>
                  </a:lnTo>
                  <a:lnTo>
                    <a:pt x="769" y="0"/>
                  </a:lnTo>
                  <a:lnTo>
                    <a:pt x="777" y="0"/>
                  </a:lnTo>
                  <a:lnTo>
                    <a:pt x="785" y="0"/>
                  </a:lnTo>
                  <a:lnTo>
                    <a:pt x="789" y="0"/>
                  </a:lnTo>
                  <a:lnTo>
                    <a:pt x="797" y="0"/>
                  </a:lnTo>
                  <a:lnTo>
                    <a:pt x="805" y="0"/>
                  </a:lnTo>
                  <a:lnTo>
                    <a:pt x="809" y="0"/>
                  </a:lnTo>
                  <a:lnTo>
                    <a:pt x="817" y="0"/>
                  </a:lnTo>
                  <a:lnTo>
                    <a:pt x="825" y="0"/>
                  </a:lnTo>
                  <a:lnTo>
                    <a:pt x="833" y="0"/>
                  </a:lnTo>
                  <a:lnTo>
                    <a:pt x="837" y="0"/>
                  </a:lnTo>
                  <a:lnTo>
                    <a:pt x="845" y="0"/>
                  </a:lnTo>
                  <a:lnTo>
                    <a:pt x="853" y="0"/>
                  </a:lnTo>
                  <a:lnTo>
                    <a:pt x="857" y="0"/>
                  </a:lnTo>
                  <a:lnTo>
                    <a:pt x="865" y="0"/>
                  </a:lnTo>
                  <a:lnTo>
                    <a:pt x="873" y="0"/>
                  </a:lnTo>
                </a:path>
              </a:pathLst>
            </a:custGeom>
            <a:noFill/>
            <a:ln w="0">
              <a:solidFill>
                <a:srgbClr val="0000FF"/>
              </a:solidFill>
              <a:prstDash val="sysDot"/>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16" name="Freeform 204"/>
            <p:cNvSpPr>
              <a:spLocks/>
            </p:cNvSpPr>
            <p:nvPr/>
          </p:nvSpPr>
          <p:spPr bwMode="auto">
            <a:xfrm>
              <a:off x="2674938" y="2044700"/>
              <a:ext cx="1385888" cy="717550"/>
            </a:xfrm>
            <a:custGeom>
              <a:avLst/>
              <a:gdLst>
                <a:gd name="T0" fmla="*/ 16 w 873"/>
                <a:gd name="T1" fmla="*/ 12 h 452"/>
                <a:gd name="T2" fmla="*/ 36 w 873"/>
                <a:gd name="T3" fmla="*/ 240 h 452"/>
                <a:gd name="T4" fmla="*/ 56 w 873"/>
                <a:gd name="T5" fmla="*/ 440 h 452"/>
                <a:gd name="T6" fmla="*/ 76 w 873"/>
                <a:gd name="T7" fmla="*/ 412 h 452"/>
                <a:gd name="T8" fmla="*/ 96 w 873"/>
                <a:gd name="T9" fmla="*/ 284 h 452"/>
                <a:gd name="T10" fmla="*/ 116 w 873"/>
                <a:gd name="T11" fmla="*/ 204 h 452"/>
                <a:gd name="T12" fmla="*/ 136 w 873"/>
                <a:gd name="T13" fmla="*/ 184 h 452"/>
                <a:gd name="T14" fmla="*/ 160 w 873"/>
                <a:gd name="T15" fmla="*/ 188 h 452"/>
                <a:gd name="T16" fmla="*/ 180 w 873"/>
                <a:gd name="T17" fmla="*/ 160 h 452"/>
                <a:gd name="T18" fmla="*/ 200 w 873"/>
                <a:gd name="T19" fmla="*/ 116 h 452"/>
                <a:gd name="T20" fmla="*/ 220 w 873"/>
                <a:gd name="T21" fmla="*/ 80 h 452"/>
                <a:gd name="T22" fmla="*/ 240 w 873"/>
                <a:gd name="T23" fmla="*/ 64 h 452"/>
                <a:gd name="T24" fmla="*/ 260 w 873"/>
                <a:gd name="T25" fmla="*/ 72 h 452"/>
                <a:gd name="T26" fmla="*/ 280 w 873"/>
                <a:gd name="T27" fmla="*/ 96 h 452"/>
                <a:gd name="T28" fmla="*/ 304 w 873"/>
                <a:gd name="T29" fmla="*/ 124 h 452"/>
                <a:gd name="T30" fmla="*/ 324 w 873"/>
                <a:gd name="T31" fmla="*/ 140 h 452"/>
                <a:gd name="T32" fmla="*/ 344 w 873"/>
                <a:gd name="T33" fmla="*/ 120 h 452"/>
                <a:gd name="T34" fmla="*/ 364 w 873"/>
                <a:gd name="T35" fmla="*/ 96 h 452"/>
                <a:gd name="T36" fmla="*/ 384 w 873"/>
                <a:gd name="T37" fmla="*/ 80 h 452"/>
                <a:gd name="T38" fmla="*/ 404 w 873"/>
                <a:gd name="T39" fmla="*/ 80 h 452"/>
                <a:gd name="T40" fmla="*/ 424 w 873"/>
                <a:gd name="T41" fmla="*/ 92 h 452"/>
                <a:gd name="T42" fmla="*/ 448 w 873"/>
                <a:gd name="T43" fmla="*/ 96 h 452"/>
                <a:gd name="T44" fmla="*/ 468 w 873"/>
                <a:gd name="T45" fmla="*/ 96 h 452"/>
                <a:gd name="T46" fmla="*/ 488 w 873"/>
                <a:gd name="T47" fmla="*/ 96 h 452"/>
                <a:gd name="T48" fmla="*/ 508 w 873"/>
                <a:gd name="T49" fmla="*/ 96 h 452"/>
                <a:gd name="T50" fmla="*/ 528 w 873"/>
                <a:gd name="T51" fmla="*/ 96 h 452"/>
                <a:gd name="T52" fmla="*/ 548 w 873"/>
                <a:gd name="T53" fmla="*/ 96 h 452"/>
                <a:gd name="T54" fmla="*/ 568 w 873"/>
                <a:gd name="T55" fmla="*/ 96 h 452"/>
                <a:gd name="T56" fmla="*/ 593 w 873"/>
                <a:gd name="T57" fmla="*/ 96 h 452"/>
                <a:gd name="T58" fmla="*/ 613 w 873"/>
                <a:gd name="T59" fmla="*/ 96 h 452"/>
                <a:gd name="T60" fmla="*/ 633 w 873"/>
                <a:gd name="T61" fmla="*/ 96 h 452"/>
                <a:gd name="T62" fmla="*/ 653 w 873"/>
                <a:gd name="T63" fmla="*/ 96 h 452"/>
                <a:gd name="T64" fmla="*/ 673 w 873"/>
                <a:gd name="T65" fmla="*/ 96 h 452"/>
                <a:gd name="T66" fmla="*/ 693 w 873"/>
                <a:gd name="T67" fmla="*/ 96 h 452"/>
                <a:gd name="T68" fmla="*/ 713 w 873"/>
                <a:gd name="T69" fmla="*/ 96 h 452"/>
                <a:gd name="T70" fmla="*/ 737 w 873"/>
                <a:gd name="T71" fmla="*/ 96 h 452"/>
                <a:gd name="T72" fmla="*/ 757 w 873"/>
                <a:gd name="T73" fmla="*/ 96 h 452"/>
                <a:gd name="T74" fmla="*/ 777 w 873"/>
                <a:gd name="T75" fmla="*/ 96 h 452"/>
                <a:gd name="T76" fmla="*/ 797 w 873"/>
                <a:gd name="T77" fmla="*/ 96 h 452"/>
                <a:gd name="T78" fmla="*/ 817 w 873"/>
                <a:gd name="T79" fmla="*/ 96 h 452"/>
                <a:gd name="T80" fmla="*/ 837 w 873"/>
                <a:gd name="T81" fmla="*/ 96 h 452"/>
                <a:gd name="T82" fmla="*/ 857 w 873"/>
                <a:gd name="T83" fmla="*/ 9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3" h="452">
                  <a:moveTo>
                    <a:pt x="0" y="20"/>
                  </a:moveTo>
                  <a:lnTo>
                    <a:pt x="8" y="0"/>
                  </a:lnTo>
                  <a:lnTo>
                    <a:pt x="16" y="12"/>
                  </a:lnTo>
                  <a:lnTo>
                    <a:pt x="20" y="60"/>
                  </a:lnTo>
                  <a:lnTo>
                    <a:pt x="28" y="140"/>
                  </a:lnTo>
                  <a:lnTo>
                    <a:pt x="36" y="240"/>
                  </a:lnTo>
                  <a:lnTo>
                    <a:pt x="40" y="336"/>
                  </a:lnTo>
                  <a:lnTo>
                    <a:pt x="48" y="404"/>
                  </a:lnTo>
                  <a:lnTo>
                    <a:pt x="56" y="440"/>
                  </a:lnTo>
                  <a:lnTo>
                    <a:pt x="64" y="452"/>
                  </a:lnTo>
                  <a:lnTo>
                    <a:pt x="68" y="440"/>
                  </a:lnTo>
                  <a:lnTo>
                    <a:pt x="76" y="412"/>
                  </a:lnTo>
                  <a:lnTo>
                    <a:pt x="84" y="368"/>
                  </a:lnTo>
                  <a:lnTo>
                    <a:pt x="88" y="324"/>
                  </a:lnTo>
                  <a:lnTo>
                    <a:pt x="96" y="284"/>
                  </a:lnTo>
                  <a:lnTo>
                    <a:pt x="104" y="248"/>
                  </a:lnTo>
                  <a:lnTo>
                    <a:pt x="112" y="224"/>
                  </a:lnTo>
                  <a:lnTo>
                    <a:pt x="116" y="204"/>
                  </a:lnTo>
                  <a:lnTo>
                    <a:pt x="124" y="192"/>
                  </a:lnTo>
                  <a:lnTo>
                    <a:pt x="132" y="188"/>
                  </a:lnTo>
                  <a:lnTo>
                    <a:pt x="136" y="184"/>
                  </a:lnTo>
                  <a:lnTo>
                    <a:pt x="144" y="188"/>
                  </a:lnTo>
                  <a:lnTo>
                    <a:pt x="152" y="188"/>
                  </a:lnTo>
                  <a:lnTo>
                    <a:pt x="160" y="188"/>
                  </a:lnTo>
                  <a:lnTo>
                    <a:pt x="164" y="180"/>
                  </a:lnTo>
                  <a:lnTo>
                    <a:pt x="172" y="172"/>
                  </a:lnTo>
                  <a:lnTo>
                    <a:pt x="180" y="160"/>
                  </a:lnTo>
                  <a:lnTo>
                    <a:pt x="184" y="144"/>
                  </a:lnTo>
                  <a:lnTo>
                    <a:pt x="192" y="132"/>
                  </a:lnTo>
                  <a:lnTo>
                    <a:pt x="200" y="116"/>
                  </a:lnTo>
                  <a:lnTo>
                    <a:pt x="208" y="104"/>
                  </a:lnTo>
                  <a:lnTo>
                    <a:pt x="212" y="92"/>
                  </a:lnTo>
                  <a:lnTo>
                    <a:pt x="220" y="80"/>
                  </a:lnTo>
                  <a:lnTo>
                    <a:pt x="228" y="72"/>
                  </a:lnTo>
                  <a:lnTo>
                    <a:pt x="232" y="68"/>
                  </a:lnTo>
                  <a:lnTo>
                    <a:pt x="240" y="64"/>
                  </a:lnTo>
                  <a:lnTo>
                    <a:pt x="248" y="64"/>
                  </a:lnTo>
                  <a:lnTo>
                    <a:pt x="256" y="68"/>
                  </a:lnTo>
                  <a:lnTo>
                    <a:pt x="260" y="72"/>
                  </a:lnTo>
                  <a:lnTo>
                    <a:pt x="268" y="80"/>
                  </a:lnTo>
                  <a:lnTo>
                    <a:pt x="276" y="88"/>
                  </a:lnTo>
                  <a:lnTo>
                    <a:pt x="280" y="96"/>
                  </a:lnTo>
                  <a:lnTo>
                    <a:pt x="288" y="108"/>
                  </a:lnTo>
                  <a:lnTo>
                    <a:pt x="296" y="116"/>
                  </a:lnTo>
                  <a:lnTo>
                    <a:pt x="304" y="124"/>
                  </a:lnTo>
                  <a:lnTo>
                    <a:pt x="308" y="132"/>
                  </a:lnTo>
                  <a:lnTo>
                    <a:pt x="316" y="136"/>
                  </a:lnTo>
                  <a:lnTo>
                    <a:pt x="324" y="140"/>
                  </a:lnTo>
                  <a:lnTo>
                    <a:pt x="328" y="136"/>
                  </a:lnTo>
                  <a:lnTo>
                    <a:pt x="336" y="128"/>
                  </a:lnTo>
                  <a:lnTo>
                    <a:pt x="344" y="120"/>
                  </a:lnTo>
                  <a:lnTo>
                    <a:pt x="352" y="112"/>
                  </a:lnTo>
                  <a:lnTo>
                    <a:pt x="356" y="104"/>
                  </a:lnTo>
                  <a:lnTo>
                    <a:pt x="364" y="96"/>
                  </a:lnTo>
                  <a:lnTo>
                    <a:pt x="372" y="88"/>
                  </a:lnTo>
                  <a:lnTo>
                    <a:pt x="376" y="84"/>
                  </a:lnTo>
                  <a:lnTo>
                    <a:pt x="384" y="80"/>
                  </a:lnTo>
                  <a:lnTo>
                    <a:pt x="392" y="80"/>
                  </a:lnTo>
                  <a:lnTo>
                    <a:pt x="400" y="80"/>
                  </a:lnTo>
                  <a:lnTo>
                    <a:pt x="404" y="80"/>
                  </a:lnTo>
                  <a:lnTo>
                    <a:pt x="412" y="84"/>
                  </a:lnTo>
                  <a:lnTo>
                    <a:pt x="420" y="88"/>
                  </a:lnTo>
                  <a:lnTo>
                    <a:pt x="424" y="92"/>
                  </a:lnTo>
                  <a:lnTo>
                    <a:pt x="432" y="96"/>
                  </a:lnTo>
                  <a:lnTo>
                    <a:pt x="440" y="96"/>
                  </a:lnTo>
                  <a:lnTo>
                    <a:pt x="448" y="96"/>
                  </a:lnTo>
                  <a:lnTo>
                    <a:pt x="452" y="96"/>
                  </a:lnTo>
                  <a:lnTo>
                    <a:pt x="460" y="96"/>
                  </a:lnTo>
                  <a:lnTo>
                    <a:pt x="468" y="96"/>
                  </a:lnTo>
                  <a:lnTo>
                    <a:pt x="472" y="96"/>
                  </a:lnTo>
                  <a:lnTo>
                    <a:pt x="480" y="96"/>
                  </a:lnTo>
                  <a:lnTo>
                    <a:pt x="488" y="96"/>
                  </a:lnTo>
                  <a:lnTo>
                    <a:pt x="496" y="96"/>
                  </a:lnTo>
                  <a:lnTo>
                    <a:pt x="500" y="96"/>
                  </a:lnTo>
                  <a:lnTo>
                    <a:pt x="508" y="96"/>
                  </a:lnTo>
                  <a:lnTo>
                    <a:pt x="516" y="96"/>
                  </a:lnTo>
                  <a:lnTo>
                    <a:pt x="520" y="96"/>
                  </a:lnTo>
                  <a:lnTo>
                    <a:pt x="528" y="96"/>
                  </a:lnTo>
                  <a:lnTo>
                    <a:pt x="536" y="96"/>
                  </a:lnTo>
                  <a:lnTo>
                    <a:pt x="544" y="96"/>
                  </a:lnTo>
                  <a:lnTo>
                    <a:pt x="548" y="96"/>
                  </a:lnTo>
                  <a:lnTo>
                    <a:pt x="556" y="96"/>
                  </a:lnTo>
                  <a:lnTo>
                    <a:pt x="564" y="96"/>
                  </a:lnTo>
                  <a:lnTo>
                    <a:pt x="568" y="96"/>
                  </a:lnTo>
                  <a:lnTo>
                    <a:pt x="576" y="96"/>
                  </a:lnTo>
                  <a:lnTo>
                    <a:pt x="585" y="96"/>
                  </a:lnTo>
                  <a:lnTo>
                    <a:pt x="593" y="96"/>
                  </a:lnTo>
                  <a:lnTo>
                    <a:pt x="597" y="96"/>
                  </a:lnTo>
                  <a:lnTo>
                    <a:pt x="605" y="96"/>
                  </a:lnTo>
                  <a:lnTo>
                    <a:pt x="613" y="96"/>
                  </a:lnTo>
                  <a:lnTo>
                    <a:pt x="617" y="96"/>
                  </a:lnTo>
                  <a:lnTo>
                    <a:pt x="625" y="96"/>
                  </a:lnTo>
                  <a:lnTo>
                    <a:pt x="633" y="96"/>
                  </a:lnTo>
                  <a:lnTo>
                    <a:pt x="641" y="96"/>
                  </a:lnTo>
                  <a:lnTo>
                    <a:pt x="645" y="96"/>
                  </a:lnTo>
                  <a:lnTo>
                    <a:pt x="653" y="96"/>
                  </a:lnTo>
                  <a:lnTo>
                    <a:pt x="661" y="96"/>
                  </a:lnTo>
                  <a:lnTo>
                    <a:pt x="665" y="96"/>
                  </a:lnTo>
                  <a:lnTo>
                    <a:pt x="673" y="96"/>
                  </a:lnTo>
                  <a:lnTo>
                    <a:pt x="681" y="96"/>
                  </a:lnTo>
                  <a:lnTo>
                    <a:pt x="689" y="96"/>
                  </a:lnTo>
                  <a:lnTo>
                    <a:pt x="693" y="96"/>
                  </a:lnTo>
                  <a:lnTo>
                    <a:pt x="701" y="96"/>
                  </a:lnTo>
                  <a:lnTo>
                    <a:pt x="709" y="96"/>
                  </a:lnTo>
                  <a:lnTo>
                    <a:pt x="713" y="96"/>
                  </a:lnTo>
                  <a:lnTo>
                    <a:pt x="721" y="96"/>
                  </a:lnTo>
                  <a:lnTo>
                    <a:pt x="729" y="96"/>
                  </a:lnTo>
                  <a:lnTo>
                    <a:pt x="737" y="96"/>
                  </a:lnTo>
                  <a:lnTo>
                    <a:pt x="741" y="96"/>
                  </a:lnTo>
                  <a:lnTo>
                    <a:pt x="749" y="96"/>
                  </a:lnTo>
                  <a:lnTo>
                    <a:pt x="757" y="96"/>
                  </a:lnTo>
                  <a:lnTo>
                    <a:pt x="761" y="96"/>
                  </a:lnTo>
                  <a:lnTo>
                    <a:pt x="769" y="96"/>
                  </a:lnTo>
                  <a:lnTo>
                    <a:pt x="777" y="96"/>
                  </a:lnTo>
                  <a:lnTo>
                    <a:pt x="785" y="96"/>
                  </a:lnTo>
                  <a:lnTo>
                    <a:pt x="789" y="96"/>
                  </a:lnTo>
                  <a:lnTo>
                    <a:pt x="797" y="96"/>
                  </a:lnTo>
                  <a:lnTo>
                    <a:pt x="805" y="96"/>
                  </a:lnTo>
                  <a:lnTo>
                    <a:pt x="809" y="96"/>
                  </a:lnTo>
                  <a:lnTo>
                    <a:pt x="817" y="96"/>
                  </a:lnTo>
                  <a:lnTo>
                    <a:pt x="825" y="96"/>
                  </a:lnTo>
                  <a:lnTo>
                    <a:pt x="833" y="96"/>
                  </a:lnTo>
                  <a:lnTo>
                    <a:pt x="837" y="96"/>
                  </a:lnTo>
                  <a:lnTo>
                    <a:pt x="845" y="96"/>
                  </a:lnTo>
                  <a:lnTo>
                    <a:pt x="853" y="96"/>
                  </a:lnTo>
                  <a:lnTo>
                    <a:pt x="857" y="96"/>
                  </a:lnTo>
                  <a:lnTo>
                    <a:pt x="865" y="96"/>
                  </a:lnTo>
                  <a:lnTo>
                    <a:pt x="873" y="96"/>
                  </a:lnTo>
                </a:path>
              </a:pathLst>
            </a:custGeom>
            <a:noFill/>
            <a:ln w="0">
              <a:solidFill>
                <a:srgbClr val="007F00"/>
              </a:solidFill>
              <a:prstDash val="sysDot"/>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17" name="Freeform 207"/>
            <p:cNvSpPr>
              <a:spLocks/>
            </p:cNvSpPr>
            <p:nvPr/>
          </p:nvSpPr>
          <p:spPr bwMode="auto">
            <a:xfrm>
              <a:off x="2674938" y="1816100"/>
              <a:ext cx="1385888" cy="1416050"/>
            </a:xfrm>
            <a:custGeom>
              <a:avLst/>
              <a:gdLst>
                <a:gd name="T0" fmla="*/ 16 w 873"/>
                <a:gd name="T1" fmla="*/ 16 h 892"/>
                <a:gd name="T2" fmla="*/ 36 w 873"/>
                <a:gd name="T3" fmla="*/ 352 h 892"/>
                <a:gd name="T4" fmla="*/ 56 w 873"/>
                <a:gd name="T5" fmla="*/ 852 h 892"/>
                <a:gd name="T6" fmla="*/ 76 w 873"/>
                <a:gd name="T7" fmla="*/ 652 h 892"/>
                <a:gd name="T8" fmla="*/ 96 w 873"/>
                <a:gd name="T9" fmla="*/ 308 h 892"/>
                <a:gd name="T10" fmla="*/ 116 w 873"/>
                <a:gd name="T11" fmla="*/ 224 h 892"/>
                <a:gd name="T12" fmla="*/ 136 w 873"/>
                <a:gd name="T13" fmla="*/ 232 h 892"/>
                <a:gd name="T14" fmla="*/ 160 w 873"/>
                <a:gd name="T15" fmla="*/ 264 h 892"/>
                <a:gd name="T16" fmla="*/ 180 w 873"/>
                <a:gd name="T17" fmla="*/ 284 h 892"/>
                <a:gd name="T18" fmla="*/ 200 w 873"/>
                <a:gd name="T19" fmla="*/ 276 h 892"/>
                <a:gd name="T20" fmla="*/ 220 w 873"/>
                <a:gd name="T21" fmla="*/ 260 h 892"/>
                <a:gd name="T22" fmla="*/ 240 w 873"/>
                <a:gd name="T23" fmla="*/ 248 h 892"/>
                <a:gd name="T24" fmla="*/ 260 w 873"/>
                <a:gd name="T25" fmla="*/ 240 h 892"/>
                <a:gd name="T26" fmla="*/ 280 w 873"/>
                <a:gd name="T27" fmla="*/ 240 h 892"/>
                <a:gd name="T28" fmla="*/ 304 w 873"/>
                <a:gd name="T29" fmla="*/ 244 h 892"/>
                <a:gd name="T30" fmla="*/ 324 w 873"/>
                <a:gd name="T31" fmla="*/ 240 h 892"/>
                <a:gd name="T32" fmla="*/ 344 w 873"/>
                <a:gd name="T33" fmla="*/ 236 h 892"/>
                <a:gd name="T34" fmla="*/ 364 w 873"/>
                <a:gd name="T35" fmla="*/ 240 h 892"/>
                <a:gd name="T36" fmla="*/ 384 w 873"/>
                <a:gd name="T37" fmla="*/ 240 h 892"/>
                <a:gd name="T38" fmla="*/ 404 w 873"/>
                <a:gd name="T39" fmla="*/ 240 h 892"/>
                <a:gd name="T40" fmla="*/ 424 w 873"/>
                <a:gd name="T41" fmla="*/ 240 h 892"/>
                <a:gd name="T42" fmla="*/ 448 w 873"/>
                <a:gd name="T43" fmla="*/ 240 h 892"/>
                <a:gd name="T44" fmla="*/ 468 w 873"/>
                <a:gd name="T45" fmla="*/ 240 h 892"/>
                <a:gd name="T46" fmla="*/ 488 w 873"/>
                <a:gd name="T47" fmla="*/ 240 h 892"/>
                <a:gd name="T48" fmla="*/ 508 w 873"/>
                <a:gd name="T49" fmla="*/ 240 h 892"/>
                <a:gd name="T50" fmla="*/ 528 w 873"/>
                <a:gd name="T51" fmla="*/ 240 h 892"/>
                <a:gd name="T52" fmla="*/ 548 w 873"/>
                <a:gd name="T53" fmla="*/ 240 h 892"/>
                <a:gd name="T54" fmla="*/ 568 w 873"/>
                <a:gd name="T55" fmla="*/ 240 h 892"/>
                <a:gd name="T56" fmla="*/ 593 w 873"/>
                <a:gd name="T57" fmla="*/ 240 h 892"/>
                <a:gd name="T58" fmla="*/ 613 w 873"/>
                <a:gd name="T59" fmla="*/ 240 h 892"/>
                <a:gd name="T60" fmla="*/ 633 w 873"/>
                <a:gd name="T61" fmla="*/ 240 h 892"/>
                <a:gd name="T62" fmla="*/ 653 w 873"/>
                <a:gd name="T63" fmla="*/ 240 h 892"/>
                <a:gd name="T64" fmla="*/ 673 w 873"/>
                <a:gd name="T65" fmla="*/ 240 h 892"/>
                <a:gd name="T66" fmla="*/ 693 w 873"/>
                <a:gd name="T67" fmla="*/ 240 h 892"/>
                <a:gd name="T68" fmla="*/ 713 w 873"/>
                <a:gd name="T69" fmla="*/ 240 h 892"/>
                <a:gd name="T70" fmla="*/ 737 w 873"/>
                <a:gd name="T71" fmla="*/ 240 h 892"/>
                <a:gd name="T72" fmla="*/ 757 w 873"/>
                <a:gd name="T73" fmla="*/ 240 h 892"/>
                <a:gd name="T74" fmla="*/ 777 w 873"/>
                <a:gd name="T75" fmla="*/ 240 h 892"/>
                <a:gd name="T76" fmla="*/ 797 w 873"/>
                <a:gd name="T77" fmla="*/ 240 h 892"/>
                <a:gd name="T78" fmla="*/ 817 w 873"/>
                <a:gd name="T79" fmla="*/ 240 h 892"/>
                <a:gd name="T80" fmla="*/ 837 w 873"/>
                <a:gd name="T81" fmla="*/ 240 h 892"/>
                <a:gd name="T82" fmla="*/ 857 w 873"/>
                <a:gd name="T83" fmla="*/ 24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3" h="892">
                  <a:moveTo>
                    <a:pt x="0" y="40"/>
                  </a:moveTo>
                  <a:lnTo>
                    <a:pt x="8" y="0"/>
                  </a:lnTo>
                  <a:lnTo>
                    <a:pt x="16" y="16"/>
                  </a:lnTo>
                  <a:lnTo>
                    <a:pt x="20" y="88"/>
                  </a:lnTo>
                  <a:lnTo>
                    <a:pt x="28" y="200"/>
                  </a:lnTo>
                  <a:lnTo>
                    <a:pt x="36" y="352"/>
                  </a:lnTo>
                  <a:lnTo>
                    <a:pt x="40" y="524"/>
                  </a:lnTo>
                  <a:lnTo>
                    <a:pt x="48" y="708"/>
                  </a:lnTo>
                  <a:lnTo>
                    <a:pt x="56" y="852"/>
                  </a:lnTo>
                  <a:lnTo>
                    <a:pt x="64" y="892"/>
                  </a:lnTo>
                  <a:lnTo>
                    <a:pt x="68" y="808"/>
                  </a:lnTo>
                  <a:lnTo>
                    <a:pt x="76" y="652"/>
                  </a:lnTo>
                  <a:lnTo>
                    <a:pt x="84" y="500"/>
                  </a:lnTo>
                  <a:lnTo>
                    <a:pt x="88" y="384"/>
                  </a:lnTo>
                  <a:lnTo>
                    <a:pt x="96" y="308"/>
                  </a:lnTo>
                  <a:lnTo>
                    <a:pt x="104" y="260"/>
                  </a:lnTo>
                  <a:lnTo>
                    <a:pt x="112" y="232"/>
                  </a:lnTo>
                  <a:lnTo>
                    <a:pt x="116" y="224"/>
                  </a:lnTo>
                  <a:lnTo>
                    <a:pt x="124" y="220"/>
                  </a:lnTo>
                  <a:lnTo>
                    <a:pt x="132" y="224"/>
                  </a:lnTo>
                  <a:lnTo>
                    <a:pt x="136" y="232"/>
                  </a:lnTo>
                  <a:lnTo>
                    <a:pt x="144" y="244"/>
                  </a:lnTo>
                  <a:lnTo>
                    <a:pt x="152" y="256"/>
                  </a:lnTo>
                  <a:lnTo>
                    <a:pt x="160" y="264"/>
                  </a:lnTo>
                  <a:lnTo>
                    <a:pt x="164" y="276"/>
                  </a:lnTo>
                  <a:lnTo>
                    <a:pt x="172" y="280"/>
                  </a:lnTo>
                  <a:lnTo>
                    <a:pt x="180" y="284"/>
                  </a:lnTo>
                  <a:lnTo>
                    <a:pt x="184" y="284"/>
                  </a:lnTo>
                  <a:lnTo>
                    <a:pt x="192" y="280"/>
                  </a:lnTo>
                  <a:lnTo>
                    <a:pt x="200" y="276"/>
                  </a:lnTo>
                  <a:lnTo>
                    <a:pt x="208" y="272"/>
                  </a:lnTo>
                  <a:lnTo>
                    <a:pt x="212" y="268"/>
                  </a:lnTo>
                  <a:lnTo>
                    <a:pt x="220" y="260"/>
                  </a:lnTo>
                  <a:lnTo>
                    <a:pt x="228" y="256"/>
                  </a:lnTo>
                  <a:lnTo>
                    <a:pt x="232" y="252"/>
                  </a:lnTo>
                  <a:lnTo>
                    <a:pt x="240" y="248"/>
                  </a:lnTo>
                  <a:lnTo>
                    <a:pt x="248" y="244"/>
                  </a:lnTo>
                  <a:lnTo>
                    <a:pt x="256" y="244"/>
                  </a:lnTo>
                  <a:lnTo>
                    <a:pt x="260" y="240"/>
                  </a:lnTo>
                  <a:lnTo>
                    <a:pt x="268" y="240"/>
                  </a:lnTo>
                  <a:lnTo>
                    <a:pt x="276" y="240"/>
                  </a:lnTo>
                  <a:lnTo>
                    <a:pt x="280" y="240"/>
                  </a:lnTo>
                  <a:lnTo>
                    <a:pt x="288" y="244"/>
                  </a:lnTo>
                  <a:lnTo>
                    <a:pt x="296" y="244"/>
                  </a:lnTo>
                  <a:lnTo>
                    <a:pt x="304" y="244"/>
                  </a:lnTo>
                  <a:lnTo>
                    <a:pt x="308" y="244"/>
                  </a:lnTo>
                  <a:lnTo>
                    <a:pt x="316" y="244"/>
                  </a:lnTo>
                  <a:lnTo>
                    <a:pt x="324" y="240"/>
                  </a:lnTo>
                  <a:lnTo>
                    <a:pt x="328" y="240"/>
                  </a:lnTo>
                  <a:lnTo>
                    <a:pt x="336" y="236"/>
                  </a:lnTo>
                  <a:lnTo>
                    <a:pt x="344" y="236"/>
                  </a:lnTo>
                  <a:lnTo>
                    <a:pt x="352" y="236"/>
                  </a:lnTo>
                  <a:lnTo>
                    <a:pt x="356" y="236"/>
                  </a:lnTo>
                  <a:lnTo>
                    <a:pt x="364" y="240"/>
                  </a:lnTo>
                  <a:lnTo>
                    <a:pt x="372" y="240"/>
                  </a:lnTo>
                  <a:lnTo>
                    <a:pt x="376" y="240"/>
                  </a:lnTo>
                  <a:lnTo>
                    <a:pt x="384" y="240"/>
                  </a:lnTo>
                  <a:lnTo>
                    <a:pt x="392" y="240"/>
                  </a:lnTo>
                  <a:lnTo>
                    <a:pt x="400" y="240"/>
                  </a:lnTo>
                  <a:lnTo>
                    <a:pt x="404" y="240"/>
                  </a:lnTo>
                  <a:lnTo>
                    <a:pt x="412" y="240"/>
                  </a:lnTo>
                  <a:lnTo>
                    <a:pt x="420" y="240"/>
                  </a:lnTo>
                  <a:lnTo>
                    <a:pt x="424" y="240"/>
                  </a:lnTo>
                  <a:lnTo>
                    <a:pt x="432" y="240"/>
                  </a:lnTo>
                  <a:lnTo>
                    <a:pt x="440" y="240"/>
                  </a:lnTo>
                  <a:lnTo>
                    <a:pt x="448" y="240"/>
                  </a:lnTo>
                  <a:lnTo>
                    <a:pt x="452" y="240"/>
                  </a:lnTo>
                  <a:lnTo>
                    <a:pt x="460" y="240"/>
                  </a:lnTo>
                  <a:lnTo>
                    <a:pt x="468" y="240"/>
                  </a:lnTo>
                  <a:lnTo>
                    <a:pt x="472" y="240"/>
                  </a:lnTo>
                  <a:lnTo>
                    <a:pt x="480" y="240"/>
                  </a:lnTo>
                  <a:lnTo>
                    <a:pt x="488" y="240"/>
                  </a:lnTo>
                  <a:lnTo>
                    <a:pt x="496" y="240"/>
                  </a:lnTo>
                  <a:lnTo>
                    <a:pt x="500" y="240"/>
                  </a:lnTo>
                  <a:lnTo>
                    <a:pt x="508" y="240"/>
                  </a:lnTo>
                  <a:lnTo>
                    <a:pt x="516" y="240"/>
                  </a:lnTo>
                  <a:lnTo>
                    <a:pt x="520" y="240"/>
                  </a:lnTo>
                  <a:lnTo>
                    <a:pt x="528" y="240"/>
                  </a:lnTo>
                  <a:lnTo>
                    <a:pt x="536" y="240"/>
                  </a:lnTo>
                  <a:lnTo>
                    <a:pt x="544" y="240"/>
                  </a:lnTo>
                  <a:lnTo>
                    <a:pt x="548" y="240"/>
                  </a:lnTo>
                  <a:lnTo>
                    <a:pt x="556" y="240"/>
                  </a:lnTo>
                  <a:lnTo>
                    <a:pt x="564" y="240"/>
                  </a:lnTo>
                  <a:lnTo>
                    <a:pt x="568" y="240"/>
                  </a:lnTo>
                  <a:lnTo>
                    <a:pt x="576" y="240"/>
                  </a:lnTo>
                  <a:lnTo>
                    <a:pt x="585" y="240"/>
                  </a:lnTo>
                  <a:lnTo>
                    <a:pt x="593" y="240"/>
                  </a:lnTo>
                  <a:lnTo>
                    <a:pt x="597" y="240"/>
                  </a:lnTo>
                  <a:lnTo>
                    <a:pt x="605" y="240"/>
                  </a:lnTo>
                  <a:lnTo>
                    <a:pt x="613" y="240"/>
                  </a:lnTo>
                  <a:lnTo>
                    <a:pt x="617" y="240"/>
                  </a:lnTo>
                  <a:lnTo>
                    <a:pt x="625" y="240"/>
                  </a:lnTo>
                  <a:lnTo>
                    <a:pt x="633" y="240"/>
                  </a:lnTo>
                  <a:lnTo>
                    <a:pt x="641" y="240"/>
                  </a:lnTo>
                  <a:lnTo>
                    <a:pt x="645" y="240"/>
                  </a:lnTo>
                  <a:lnTo>
                    <a:pt x="653" y="240"/>
                  </a:lnTo>
                  <a:lnTo>
                    <a:pt x="661" y="240"/>
                  </a:lnTo>
                  <a:lnTo>
                    <a:pt x="665" y="240"/>
                  </a:lnTo>
                  <a:lnTo>
                    <a:pt x="673" y="240"/>
                  </a:lnTo>
                  <a:lnTo>
                    <a:pt x="681" y="240"/>
                  </a:lnTo>
                  <a:lnTo>
                    <a:pt x="689" y="240"/>
                  </a:lnTo>
                  <a:lnTo>
                    <a:pt x="693" y="240"/>
                  </a:lnTo>
                  <a:lnTo>
                    <a:pt x="701" y="240"/>
                  </a:lnTo>
                  <a:lnTo>
                    <a:pt x="709" y="240"/>
                  </a:lnTo>
                  <a:lnTo>
                    <a:pt x="713" y="240"/>
                  </a:lnTo>
                  <a:lnTo>
                    <a:pt x="721" y="240"/>
                  </a:lnTo>
                  <a:lnTo>
                    <a:pt x="729" y="240"/>
                  </a:lnTo>
                  <a:lnTo>
                    <a:pt x="737" y="240"/>
                  </a:lnTo>
                  <a:lnTo>
                    <a:pt x="741" y="240"/>
                  </a:lnTo>
                  <a:lnTo>
                    <a:pt x="749" y="240"/>
                  </a:lnTo>
                  <a:lnTo>
                    <a:pt x="757" y="240"/>
                  </a:lnTo>
                  <a:lnTo>
                    <a:pt x="761" y="240"/>
                  </a:lnTo>
                  <a:lnTo>
                    <a:pt x="769" y="240"/>
                  </a:lnTo>
                  <a:lnTo>
                    <a:pt x="777" y="240"/>
                  </a:lnTo>
                  <a:lnTo>
                    <a:pt x="785" y="240"/>
                  </a:lnTo>
                  <a:lnTo>
                    <a:pt x="789" y="240"/>
                  </a:lnTo>
                  <a:lnTo>
                    <a:pt x="797" y="240"/>
                  </a:lnTo>
                  <a:lnTo>
                    <a:pt x="805" y="240"/>
                  </a:lnTo>
                  <a:lnTo>
                    <a:pt x="809" y="240"/>
                  </a:lnTo>
                  <a:lnTo>
                    <a:pt x="817" y="240"/>
                  </a:lnTo>
                  <a:lnTo>
                    <a:pt x="825" y="240"/>
                  </a:lnTo>
                  <a:lnTo>
                    <a:pt x="833" y="240"/>
                  </a:lnTo>
                  <a:lnTo>
                    <a:pt x="837" y="240"/>
                  </a:lnTo>
                  <a:lnTo>
                    <a:pt x="845" y="240"/>
                  </a:lnTo>
                  <a:lnTo>
                    <a:pt x="853" y="240"/>
                  </a:lnTo>
                  <a:lnTo>
                    <a:pt x="857" y="240"/>
                  </a:lnTo>
                  <a:lnTo>
                    <a:pt x="865" y="240"/>
                  </a:lnTo>
                  <a:lnTo>
                    <a:pt x="873" y="240"/>
                  </a:lnTo>
                </a:path>
              </a:pathLst>
            </a:custGeom>
            <a:noFill/>
            <a:ln w="0">
              <a:solidFill>
                <a:srgbClr val="FF0000"/>
              </a:solidFill>
              <a:prstDash val="sysDot"/>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18" name="Freeform 209"/>
            <p:cNvSpPr>
              <a:spLocks/>
            </p:cNvSpPr>
            <p:nvPr/>
          </p:nvSpPr>
          <p:spPr bwMode="auto">
            <a:xfrm>
              <a:off x="2674938" y="1631950"/>
              <a:ext cx="1385888" cy="717550"/>
            </a:xfrm>
            <a:custGeom>
              <a:avLst/>
              <a:gdLst>
                <a:gd name="T0" fmla="*/ 16 w 873"/>
                <a:gd name="T1" fmla="*/ 440 h 452"/>
                <a:gd name="T2" fmla="*/ 36 w 873"/>
                <a:gd name="T3" fmla="*/ 212 h 452"/>
                <a:gd name="T4" fmla="*/ 56 w 873"/>
                <a:gd name="T5" fmla="*/ 12 h 452"/>
                <a:gd name="T6" fmla="*/ 76 w 873"/>
                <a:gd name="T7" fmla="*/ 40 h 452"/>
                <a:gd name="T8" fmla="*/ 96 w 873"/>
                <a:gd name="T9" fmla="*/ 168 h 452"/>
                <a:gd name="T10" fmla="*/ 116 w 873"/>
                <a:gd name="T11" fmla="*/ 248 h 452"/>
                <a:gd name="T12" fmla="*/ 136 w 873"/>
                <a:gd name="T13" fmla="*/ 268 h 452"/>
                <a:gd name="T14" fmla="*/ 160 w 873"/>
                <a:gd name="T15" fmla="*/ 264 h 452"/>
                <a:gd name="T16" fmla="*/ 180 w 873"/>
                <a:gd name="T17" fmla="*/ 292 h 452"/>
                <a:gd name="T18" fmla="*/ 200 w 873"/>
                <a:gd name="T19" fmla="*/ 336 h 452"/>
                <a:gd name="T20" fmla="*/ 220 w 873"/>
                <a:gd name="T21" fmla="*/ 372 h 452"/>
                <a:gd name="T22" fmla="*/ 240 w 873"/>
                <a:gd name="T23" fmla="*/ 388 h 452"/>
                <a:gd name="T24" fmla="*/ 260 w 873"/>
                <a:gd name="T25" fmla="*/ 380 h 452"/>
                <a:gd name="T26" fmla="*/ 280 w 873"/>
                <a:gd name="T27" fmla="*/ 356 h 452"/>
                <a:gd name="T28" fmla="*/ 304 w 873"/>
                <a:gd name="T29" fmla="*/ 328 h 452"/>
                <a:gd name="T30" fmla="*/ 324 w 873"/>
                <a:gd name="T31" fmla="*/ 312 h 452"/>
                <a:gd name="T32" fmla="*/ 344 w 873"/>
                <a:gd name="T33" fmla="*/ 332 h 452"/>
                <a:gd name="T34" fmla="*/ 364 w 873"/>
                <a:gd name="T35" fmla="*/ 356 h 452"/>
                <a:gd name="T36" fmla="*/ 384 w 873"/>
                <a:gd name="T37" fmla="*/ 372 h 452"/>
                <a:gd name="T38" fmla="*/ 404 w 873"/>
                <a:gd name="T39" fmla="*/ 372 h 452"/>
                <a:gd name="T40" fmla="*/ 424 w 873"/>
                <a:gd name="T41" fmla="*/ 360 h 452"/>
                <a:gd name="T42" fmla="*/ 448 w 873"/>
                <a:gd name="T43" fmla="*/ 356 h 452"/>
                <a:gd name="T44" fmla="*/ 468 w 873"/>
                <a:gd name="T45" fmla="*/ 356 h 452"/>
                <a:gd name="T46" fmla="*/ 488 w 873"/>
                <a:gd name="T47" fmla="*/ 356 h 452"/>
                <a:gd name="T48" fmla="*/ 508 w 873"/>
                <a:gd name="T49" fmla="*/ 356 h 452"/>
                <a:gd name="T50" fmla="*/ 528 w 873"/>
                <a:gd name="T51" fmla="*/ 356 h 452"/>
                <a:gd name="T52" fmla="*/ 548 w 873"/>
                <a:gd name="T53" fmla="*/ 356 h 452"/>
                <a:gd name="T54" fmla="*/ 568 w 873"/>
                <a:gd name="T55" fmla="*/ 356 h 452"/>
                <a:gd name="T56" fmla="*/ 593 w 873"/>
                <a:gd name="T57" fmla="*/ 356 h 452"/>
                <a:gd name="T58" fmla="*/ 613 w 873"/>
                <a:gd name="T59" fmla="*/ 356 h 452"/>
                <a:gd name="T60" fmla="*/ 633 w 873"/>
                <a:gd name="T61" fmla="*/ 356 h 452"/>
                <a:gd name="T62" fmla="*/ 653 w 873"/>
                <a:gd name="T63" fmla="*/ 356 h 452"/>
                <a:gd name="T64" fmla="*/ 673 w 873"/>
                <a:gd name="T65" fmla="*/ 356 h 452"/>
                <a:gd name="T66" fmla="*/ 693 w 873"/>
                <a:gd name="T67" fmla="*/ 356 h 452"/>
                <a:gd name="T68" fmla="*/ 713 w 873"/>
                <a:gd name="T69" fmla="*/ 356 h 452"/>
                <a:gd name="T70" fmla="*/ 737 w 873"/>
                <a:gd name="T71" fmla="*/ 356 h 452"/>
                <a:gd name="T72" fmla="*/ 757 w 873"/>
                <a:gd name="T73" fmla="*/ 356 h 452"/>
                <a:gd name="T74" fmla="*/ 777 w 873"/>
                <a:gd name="T75" fmla="*/ 356 h 452"/>
                <a:gd name="T76" fmla="*/ 797 w 873"/>
                <a:gd name="T77" fmla="*/ 356 h 452"/>
                <a:gd name="T78" fmla="*/ 817 w 873"/>
                <a:gd name="T79" fmla="*/ 356 h 452"/>
                <a:gd name="T80" fmla="*/ 837 w 873"/>
                <a:gd name="T81" fmla="*/ 356 h 452"/>
                <a:gd name="T82" fmla="*/ 857 w 873"/>
                <a:gd name="T83" fmla="*/ 35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3" h="452">
                  <a:moveTo>
                    <a:pt x="0" y="432"/>
                  </a:moveTo>
                  <a:lnTo>
                    <a:pt x="8" y="452"/>
                  </a:lnTo>
                  <a:lnTo>
                    <a:pt x="16" y="440"/>
                  </a:lnTo>
                  <a:lnTo>
                    <a:pt x="20" y="392"/>
                  </a:lnTo>
                  <a:lnTo>
                    <a:pt x="28" y="312"/>
                  </a:lnTo>
                  <a:lnTo>
                    <a:pt x="36" y="212"/>
                  </a:lnTo>
                  <a:lnTo>
                    <a:pt x="40" y="116"/>
                  </a:lnTo>
                  <a:lnTo>
                    <a:pt x="48" y="48"/>
                  </a:lnTo>
                  <a:lnTo>
                    <a:pt x="56" y="12"/>
                  </a:lnTo>
                  <a:lnTo>
                    <a:pt x="64" y="0"/>
                  </a:lnTo>
                  <a:lnTo>
                    <a:pt x="68" y="12"/>
                  </a:lnTo>
                  <a:lnTo>
                    <a:pt x="76" y="40"/>
                  </a:lnTo>
                  <a:lnTo>
                    <a:pt x="84" y="84"/>
                  </a:lnTo>
                  <a:lnTo>
                    <a:pt x="88" y="128"/>
                  </a:lnTo>
                  <a:lnTo>
                    <a:pt x="96" y="168"/>
                  </a:lnTo>
                  <a:lnTo>
                    <a:pt x="104" y="204"/>
                  </a:lnTo>
                  <a:lnTo>
                    <a:pt x="112" y="228"/>
                  </a:lnTo>
                  <a:lnTo>
                    <a:pt x="116" y="248"/>
                  </a:lnTo>
                  <a:lnTo>
                    <a:pt x="124" y="260"/>
                  </a:lnTo>
                  <a:lnTo>
                    <a:pt x="132" y="264"/>
                  </a:lnTo>
                  <a:lnTo>
                    <a:pt x="136" y="268"/>
                  </a:lnTo>
                  <a:lnTo>
                    <a:pt x="144" y="264"/>
                  </a:lnTo>
                  <a:lnTo>
                    <a:pt x="152" y="264"/>
                  </a:lnTo>
                  <a:lnTo>
                    <a:pt x="160" y="264"/>
                  </a:lnTo>
                  <a:lnTo>
                    <a:pt x="164" y="272"/>
                  </a:lnTo>
                  <a:lnTo>
                    <a:pt x="172" y="280"/>
                  </a:lnTo>
                  <a:lnTo>
                    <a:pt x="180" y="292"/>
                  </a:lnTo>
                  <a:lnTo>
                    <a:pt x="184" y="308"/>
                  </a:lnTo>
                  <a:lnTo>
                    <a:pt x="192" y="320"/>
                  </a:lnTo>
                  <a:lnTo>
                    <a:pt x="200" y="336"/>
                  </a:lnTo>
                  <a:lnTo>
                    <a:pt x="208" y="348"/>
                  </a:lnTo>
                  <a:lnTo>
                    <a:pt x="212" y="360"/>
                  </a:lnTo>
                  <a:lnTo>
                    <a:pt x="220" y="372"/>
                  </a:lnTo>
                  <a:lnTo>
                    <a:pt x="228" y="380"/>
                  </a:lnTo>
                  <a:lnTo>
                    <a:pt x="232" y="384"/>
                  </a:lnTo>
                  <a:lnTo>
                    <a:pt x="240" y="388"/>
                  </a:lnTo>
                  <a:lnTo>
                    <a:pt x="248" y="388"/>
                  </a:lnTo>
                  <a:lnTo>
                    <a:pt x="256" y="384"/>
                  </a:lnTo>
                  <a:lnTo>
                    <a:pt x="260" y="380"/>
                  </a:lnTo>
                  <a:lnTo>
                    <a:pt x="268" y="372"/>
                  </a:lnTo>
                  <a:lnTo>
                    <a:pt x="276" y="364"/>
                  </a:lnTo>
                  <a:lnTo>
                    <a:pt x="280" y="356"/>
                  </a:lnTo>
                  <a:lnTo>
                    <a:pt x="288" y="344"/>
                  </a:lnTo>
                  <a:lnTo>
                    <a:pt x="296" y="336"/>
                  </a:lnTo>
                  <a:lnTo>
                    <a:pt x="304" y="328"/>
                  </a:lnTo>
                  <a:lnTo>
                    <a:pt x="308" y="320"/>
                  </a:lnTo>
                  <a:lnTo>
                    <a:pt x="316" y="316"/>
                  </a:lnTo>
                  <a:lnTo>
                    <a:pt x="324" y="312"/>
                  </a:lnTo>
                  <a:lnTo>
                    <a:pt x="328" y="316"/>
                  </a:lnTo>
                  <a:lnTo>
                    <a:pt x="336" y="324"/>
                  </a:lnTo>
                  <a:lnTo>
                    <a:pt x="344" y="332"/>
                  </a:lnTo>
                  <a:lnTo>
                    <a:pt x="352" y="340"/>
                  </a:lnTo>
                  <a:lnTo>
                    <a:pt x="356" y="348"/>
                  </a:lnTo>
                  <a:lnTo>
                    <a:pt x="364" y="356"/>
                  </a:lnTo>
                  <a:lnTo>
                    <a:pt x="372" y="364"/>
                  </a:lnTo>
                  <a:lnTo>
                    <a:pt x="376" y="368"/>
                  </a:lnTo>
                  <a:lnTo>
                    <a:pt x="384" y="372"/>
                  </a:lnTo>
                  <a:lnTo>
                    <a:pt x="392" y="372"/>
                  </a:lnTo>
                  <a:lnTo>
                    <a:pt x="400" y="372"/>
                  </a:lnTo>
                  <a:lnTo>
                    <a:pt x="404" y="372"/>
                  </a:lnTo>
                  <a:lnTo>
                    <a:pt x="412" y="368"/>
                  </a:lnTo>
                  <a:lnTo>
                    <a:pt x="420" y="364"/>
                  </a:lnTo>
                  <a:lnTo>
                    <a:pt x="424" y="360"/>
                  </a:lnTo>
                  <a:lnTo>
                    <a:pt x="432" y="356"/>
                  </a:lnTo>
                  <a:lnTo>
                    <a:pt x="440" y="356"/>
                  </a:lnTo>
                  <a:lnTo>
                    <a:pt x="448" y="356"/>
                  </a:lnTo>
                  <a:lnTo>
                    <a:pt x="452" y="356"/>
                  </a:lnTo>
                  <a:lnTo>
                    <a:pt x="460" y="356"/>
                  </a:lnTo>
                  <a:lnTo>
                    <a:pt x="468" y="356"/>
                  </a:lnTo>
                  <a:lnTo>
                    <a:pt x="472" y="356"/>
                  </a:lnTo>
                  <a:lnTo>
                    <a:pt x="480" y="356"/>
                  </a:lnTo>
                  <a:lnTo>
                    <a:pt x="488" y="356"/>
                  </a:lnTo>
                  <a:lnTo>
                    <a:pt x="496" y="356"/>
                  </a:lnTo>
                  <a:lnTo>
                    <a:pt x="500" y="356"/>
                  </a:lnTo>
                  <a:lnTo>
                    <a:pt x="508" y="356"/>
                  </a:lnTo>
                  <a:lnTo>
                    <a:pt x="516" y="356"/>
                  </a:lnTo>
                  <a:lnTo>
                    <a:pt x="520" y="356"/>
                  </a:lnTo>
                  <a:lnTo>
                    <a:pt x="528" y="356"/>
                  </a:lnTo>
                  <a:lnTo>
                    <a:pt x="536" y="356"/>
                  </a:lnTo>
                  <a:lnTo>
                    <a:pt x="544" y="356"/>
                  </a:lnTo>
                  <a:lnTo>
                    <a:pt x="548" y="356"/>
                  </a:lnTo>
                  <a:lnTo>
                    <a:pt x="556" y="356"/>
                  </a:lnTo>
                  <a:lnTo>
                    <a:pt x="564" y="356"/>
                  </a:lnTo>
                  <a:lnTo>
                    <a:pt x="568" y="356"/>
                  </a:lnTo>
                  <a:lnTo>
                    <a:pt x="576" y="356"/>
                  </a:lnTo>
                  <a:lnTo>
                    <a:pt x="585" y="356"/>
                  </a:lnTo>
                  <a:lnTo>
                    <a:pt x="593" y="356"/>
                  </a:lnTo>
                  <a:lnTo>
                    <a:pt x="597" y="356"/>
                  </a:lnTo>
                  <a:lnTo>
                    <a:pt x="605" y="356"/>
                  </a:lnTo>
                  <a:lnTo>
                    <a:pt x="613" y="356"/>
                  </a:lnTo>
                  <a:lnTo>
                    <a:pt x="617" y="356"/>
                  </a:lnTo>
                  <a:lnTo>
                    <a:pt x="625" y="356"/>
                  </a:lnTo>
                  <a:lnTo>
                    <a:pt x="633" y="356"/>
                  </a:lnTo>
                  <a:lnTo>
                    <a:pt x="641" y="356"/>
                  </a:lnTo>
                  <a:lnTo>
                    <a:pt x="645" y="356"/>
                  </a:lnTo>
                  <a:lnTo>
                    <a:pt x="653" y="356"/>
                  </a:lnTo>
                  <a:lnTo>
                    <a:pt x="661" y="356"/>
                  </a:lnTo>
                  <a:lnTo>
                    <a:pt x="665" y="356"/>
                  </a:lnTo>
                  <a:lnTo>
                    <a:pt x="673" y="356"/>
                  </a:lnTo>
                  <a:lnTo>
                    <a:pt x="681" y="356"/>
                  </a:lnTo>
                  <a:lnTo>
                    <a:pt x="689" y="356"/>
                  </a:lnTo>
                  <a:lnTo>
                    <a:pt x="693" y="356"/>
                  </a:lnTo>
                  <a:lnTo>
                    <a:pt x="701" y="356"/>
                  </a:lnTo>
                  <a:lnTo>
                    <a:pt x="709" y="356"/>
                  </a:lnTo>
                  <a:lnTo>
                    <a:pt x="713" y="356"/>
                  </a:lnTo>
                  <a:lnTo>
                    <a:pt x="721" y="356"/>
                  </a:lnTo>
                  <a:lnTo>
                    <a:pt x="729" y="356"/>
                  </a:lnTo>
                  <a:lnTo>
                    <a:pt x="737" y="356"/>
                  </a:lnTo>
                  <a:lnTo>
                    <a:pt x="741" y="356"/>
                  </a:lnTo>
                  <a:lnTo>
                    <a:pt x="749" y="356"/>
                  </a:lnTo>
                  <a:lnTo>
                    <a:pt x="757" y="356"/>
                  </a:lnTo>
                  <a:lnTo>
                    <a:pt x="761" y="356"/>
                  </a:lnTo>
                  <a:lnTo>
                    <a:pt x="769" y="356"/>
                  </a:lnTo>
                  <a:lnTo>
                    <a:pt x="777" y="356"/>
                  </a:lnTo>
                  <a:lnTo>
                    <a:pt x="785" y="356"/>
                  </a:lnTo>
                  <a:lnTo>
                    <a:pt x="789" y="356"/>
                  </a:lnTo>
                  <a:lnTo>
                    <a:pt x="797" y="356"/>
                  </a:lnTo>
                  <a:lnTo>
                    <a:pt x="805" y="356"/>
                  </a:lnTo>
                  <a:lnTo>
                    <a:pt x="809" y="356"/>
                  </a:lnTo>
                  <a:lnTo>
                    <a:pt x="817" y="356"/>
                  </a:lnTo>
                  <a:lnTo>
                    <a:pt x="825" y="356"/>
                  </a:lnTo>
                  <a:lnTo>
                    <a:pt x="833" y="356"/>
                  </a:lnTo>
                  <a:lnTo>
                    <a:pt x="837" y="356"/>
                  </a:lnTo>
                  <a:lnTo>
                    <a:pt x="845" y="356"/>
                  </a:lnTo>
                  <a:lnTo>
                    <a:pt x="853" y="356"/>
                  </a:lnTo>
                  <a:lnTo>
                    <a:pt x="857" y="356"/>
                  </a:lnTo>
                  <a:lnTo>
                    <a:pt x="865" y="356"/>
                  </a:lnTo>
                  <a:lnTo>
                    <a:pt x="873" y="356"/>
                  </a:lnTo>
                </a:path>
              </a:pathLst>
            </a:custGeom>
            <a:noFill/>
            <a:ln w="0">
              <a:solidFill>
                <a:srgbClr val="00BFBF"/>
              </a:solidFill>
              <a:prstDash val="sysDot"/>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19" name="Freeform 211"/>
            <p:cNvSpPr>
              <a:spLocks/>
            </p:cNvSpPr>
            <p:nvPr/>
          </p:nvSpPr>
          <p:spPr bwMode="auto">
            <a:xfrm>
              <a:off x="2674938" y="2197100"/>
              <a:ext cx="1385888" cy="0"/>
            </a:xfrm>
            <a:custGeom>
              <a:avLst/>
              <a:gdLst>
                <a:gd name="T0" fmla="*/ 16 w 873"/>
                <a:gd name="T1" fmla="*/ 36 w 873"/>
                <a:gd name="T2" fmla="*/ 56 w 873"/>
                <a:gd name="T3" fmla="*/ 76 w 873"/>
                <a:gd name="T4" fmla="*/ 96 w 873"/>
                <a:gd name="T5" fmla="*/ 116 w 873"/>
                <a:gd name="T6" fmla="*/ 136 w 873"/>
                <a:gd name="T7" fmla="*/ 160 w 873"/>
                <a:gd name="T8" fmla="*/ 180 w 873"/>
                <a:gd name="T9" fmla="*/ 200 w 873"/>
                <a:gd name="T10" fmla="*/ 220 w 873"/>
                <a:gd name="T11" fmla="*/ 240 w 873"/>
                <a:gd name="T12" fmla="*/ 260 w 873"/>
                <a:gd name="T13" fmla="*/ 280 w 873"/>
                <a:gd name="T14" fmla="*/ 304 w 873"/>
                <a:gd name="T15" fmla="*/ 324 w 873"/>
                <a:gd name="T16" fmla="*/ 344 w 873"/>
                <a:gd name="T17" fmla="*/ 364 w 873"/>
                <a:gd name="T18" fmla="*/ 384 w 873"/>
                <a:gd name="T19" fmla="*/ 404 w 873"/>
                <a:gd name="T20" fmla="*/ 424 w 873"/>
                <a:gd name="T21" fmla="*/ 448 w 873"/>
                <a:gd name="T22" fmla="*/ 468 w 873"/>
                <a:gd name="T23" fmla="*/ 488 w 873"/>
                <a:gd name="T24" fmla="*/ 508 w 873"/>
                <a:gd name="T25" fmla="*/ 528 w 873"/>
                <a:gd name="T26" fmla="*/ 548 w 873"/>
                <a:gd name="T27" fmla="*/ 568 w 873"/>
                <a:gd name="T28" fmla="*/ 593 w 873"/>
                <a:gd name="T29" fmla="*/ 613 w 873"/>
                <a:gd name="T30" fmla="*/ 633 w 873"/>
                <a:gd name="T31" fmla="*/ 653 w 873"/>
                <a:gd name="T32" fmla="*/ 673 w 873"/>
                <a:gd name="T33" fmla="*/ 693 w 873"/>
                <a:gd name="T34" fmla="*/ 713 w 873"/>
                <a:gd name="T35" fmla="*/ 737 w 873"/>
                <a:gd name="T36" fmla="*/ 757 w 873"/>
                <a:gd name="T37" fmla="*/ 777 w 873"/>
                <a:gd name="T38" fmla="*/ 797 w 873"/>
                <a:gd name="T39" fmla="*/ 817 w 873"/>
                <a:gd name="T40" fmla="*/ 837 w 873"/>
                <a:gd name="T41" fmla="*/ 857 w 87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873">
                  <a:moveTo>
                    <a:pt x="0" y="0"/>
                  </a:moveTo>
                  <a:lnTo>
                    <a:pt x="8" y="0"/>
                  </a:lnTo>
                  <a:lnTo>
                    <a:pt x="16" y="0"/>
                  </a:lnTo>
                  <a:lnTo>
                    <a:pt x="20" y="0"/>
                  </a:lnTo>
                  <a:lnTo>
                    <a:pt x="28" y="0"/>
                  </a:lnTo>
                  <a:lnTo>
                    <a:pt x="36" y="0"/>
                  </a:lnTo>
                  <a:lnTo>
                    <a:pt x="40" y="0"/>
                  </a:lnTo>
                  <a:lnTo>
                    <a:pt x="48" y="0"/>
                  </a:lnTo>
                  <a:lnTo>
                    <a:pt x="56" y="0"/>
                  </a:lnTo>
                  <a:lnTo>
                    <a:pt x="64" y="0"/>
                  </a:lnTo>
                  <a:lnTo>
                    <a:pt x="68" y="0"/>
                  </a:lnTo>
                  <a:lnTo>
                    <a:pt x="76" y="0"/>
                  </a:lnTo>
                  <a:lnTo>
                    <a:pt x="84" y="0"/>
                  </a:lnTo>
                  <a:lnTo>
                    <a:pt x="88" y="0"/>
                  </a:lnTo>
                  <a:lnTo>
                    <a:pt x="96" y="0"/>
                  </a:lnTo>
                  <a:lnTo>
                    <a:pt x="104" y="0"/>
                  </a:lnTo>
                  <a:lnTo>
                    <a:pt x="112" y="0"/>
                  </a:lnTo>
                  <a:lnTo>
                    <a:pt x="116" y="0"/>
                  </a:lnTo>
                  <a:lnTo>
                    <a:pt x="124" y="0"/>
                  </a:lnTo>
                  <a:lnTo>
                    <a:pt x="132" y="0"/>
                  </a:lnTo>
                  <a:lnTo>
                    <a:pt x="136" y="0"/>
                  </a:lnTo>
                  <a:lnTo>
                    <a:pt x="144" y="0"/>
                  </a:lnTo>
                  <a:lnTo>
                    <a:pt x="152" y="0"/>
                  </a:lnTo>
                  <a:lnTo>
                    <a:pt x="160" y="0"/>
                  </a:lnTo>
                  <a:lnTo>
                    <a:pt x="164" y="0"/>
                  </a:lnTo>
                  <a:lnTo>
                    <a:pt x="172" y="0"/>
                  </a:lnTo>
                  <a:lnTo>
                    <a:pt x="180" y="0"/>
                  </a:lnTo>
                  <a:lnTo>
                    <a:pt x="184" y="0"/>
                  </a:lnTo>
                  <a:lnTo>
                    <a:pt x="192" y="0"/>
                  </a:lnTo>
                  <a:lnTo>
                    <a:pt x="200" y="0"/>
                  </a:lnTo>
                  <a:lnTo>
                    <a:pt x="208" y="0"/>
                  </a:lnTo>
                  <a:lnTo>
                    <a:pt x="212" y="0"/>
                  </a:lnTo>
                  <a:lnTo>
                    <a:pt x="220" y="0"/>
                  </a:lnTo>
                  <a:lnTo>
                    <a:pt x="228" y="0"/>
                  </a:lnTo>
                  <a:lnTo>
                    <a:pt x="232" y="0"/>
                  </a:lnTo>
                  <a:lnTo>
                    <a:pt x="240" y="0"/>
                  </a:lnTo>
                  <a:lnTo>
                    <a:pt x="248" y="0"/>
                  </a:lnTo>
                  <a:lnTo>
                    <a:pt x="256" y="0"/>
                  </a:lnTo>
                  <a:lnTo>
                    <a:pt x="260" y="0"/>
                  </a:lnTo>
                  <a:lnTo>
                    <a:pt x="268" y="0"/>
                  </a:lnTo>
                  <a:lnTo>
                    <a:pt x="276" y="0"/>
                  </a:lnTo>
                  <a:lnTo>
                    <a:pt x="280" y="0"/>
                  </a:lnTo>
                  <a:lnTo>
                    <a:pt x="288" y="0"/>
                  </a:lnTo>
                  <a:lnTo>
                    <a:pt x="296" y="0"/>
                  </a:lnTo>
                  <a:lnTo>
                    <a:pt x="304" y="0"/>
                  </a:lnTo>
                  <a:lnTo>
                    <a:pt x="308" y="0"/>
                  </a:lnTo>
                  <a:lnTo>
                    <a:pt x="316" y="0"/>
                  </a:lnTo>
                  <a:lnTo>
                    <a:pt x="324" y="0"/>
                  </a:lnTo>
                  <a:lnTo>
                    <a:pt x="328" y="0"/>
                  </a:lnTo>
                  <a:lnTo>
                    <a:pt x="336" y="0"/>
                  </a:lnTo>
                  <a:lnTo>
                    <a:pt x="344" y="0"/>
                  </a:lnTo>
                  <a:lnTo>
                    <a:pt x="352" y="0"/>
                  </a:lnTo>
                  <a:lnTo>
                    <a:pt x="356" y="0"/>
                  </a:lnTo>
                  <a:lnTo>
                    <a:pt x="364" y="0"/>
                  </a:lnTo>
                  <a:lnTo>
                    <a:pt x="372" y="0"/>
                  </a:lnTo>
                  <a:lnTo>
                    <a:pt x="376" y="0"/>
                  </a:lnTo>
                  <a:lnTo>
                    <a:pt x="384" y="0"/>
                  </a:lnTo>
                  <a:lnTo>
                    <a:pt x="392" y="0"/>
                  </a:lnTo>
                  <a:lnTo>
                    <a:pt x="400" y="0"/>
                  </a:lnTo>
                  <a:lnTo>
                    <a:pt x="404" y="0"/>
                  </a:lnTo>
                  <a:lnTo>
                    <a:pt x="412" y="0"/>
                  </a:lnTo>
                  <a:lnTo>
                    <a:pt x="420" y="0"/>
                  </a:lnTo>
                  <a:lnTo>
                    <a:pt x="424" y="0"/>
                  </a:lnTo>
                  <a:lnTo>
                    <a:pt x="432" y="0"/>
                  </a:lnTo>
                  <a:lnTo>
                    <a:pt x="440" y="0"/>
                  </a:lnTo>
                  <a:lnTo>
                    <a:pt x="448" y="0"/>
                  </a:lnTo>
                  <a:lnTo>
                    <a:pt x="452" y="0"/>
                  </a:lnTo>
                  <a:lnTo>
                    <a:pt x="460" y="0"/>
                  </a:lnTo>
                  <a:lnTo>
                    <a:pt x="468" y="0"/>
                  </a:lnTo>
                  <a:lnTo>
                    <a:pt x="472" y="0"/>
                  </a:lnTo>
                  <a:lnTo>
                    <a:pt x="480" y="0"/>
                  </a:lnTo>
                  <a:lnTo>
                    <a:pt x="488" y="0"/>
                  </a:lnTo>
                  <a:lnTo>
                    <a:pt x="496" y="0"/>
                  </a:lnTo>
                  <a:lnTo>
                    <a:pt x="500" y="0"/>
                  </a:lnTo>
                  <a:lnTo>
                    <a:pt x="508" y="0"/>
                  </a:lnTo>
                  <a:lnTo>
                    <a:pt x="516" y="0"/>
                  </a:lnTo>
                  <a:lnTo>
                    <a:pt x="520" y="0"/>
                  </a:lnTo>
                  <a:lnTo>
                    <a:pt x="528" y="0"/>
                  </a:lnTo>
                  <a:lnTo>
                    <a:pt x="536" y="0"/>
                  </a:lnTo>
                  <a:lnTo>
                    <a:pt x="544" y="0"/>
                  </a:lnTo>
                  <a:lnTo>
                    <a:pt x="548" y="0"/>
                  </a:lnTo>
                  <a:lnTo>
                    <a:pt x="556" y="0"/>
                  </a:lnTo>
                  <a:lnTo>
                    <a:pt x="564" y="0"/>
                  </a:lnTo>
                  <a:lnTo>
                    <a:pt x="568" y="0"/>
                  </a:lnTo>
                  <a:lnTo>
                    <a:pt x="576" y="0"/>
                  </a:lnTo>
                  <a:lnTo>
                    <a:pt x="585" y="0"/>
                  </a:lnTo>
                  <a:lnTo>
                    <a:pt x="593" y="0"/>
                  </a:lnTo>
                  <a:lnTo>
                    <a:pt x="597" y="0"/>
                  </a:lnTo>
                  <a:lnTo>
                    <a:pt x="605" y="0"/>
                  </a:lnTo>
                  <a:lnTo>
                    <a:pt x="613" y="0"/>
                  </a:lnTo>
                  <a:lnTo>
                    <a:pt x="617" y="0"/>
                  </a:lnTo>
                  <a:lnTo>
                    <a:pt x="625" y="0"/>
                  </a:lnTo>
                  <a:lnTo>
                    <a:pt x="633" y="0"/>
                  </a:lnTo>
                  <a:lnTo>
                    <a:pt x="641" y="0"/>
                  </a:lnTo>
                  <a:lnTo>
                    <a:pt x="645" y="0"/>
                  </a:lnTo>
                  <a:lnTo>
                    <a:pt x="653" y="0"/>
                  </a:lnTo>
                  <a:lnTo>
                    <a:pt x="661" y="0"/>
                  </a:lnTo>
                  <a:lnTo>
                    <a:pt x="665" y="0"/>
                  </a:lnTo>
                  <a:lnTo>
                    <a:pt x="673" y="0"/>
                  </a:lnTo>
                  <a:lnTo>
                    <a:pt x="681" y="0"/>
                  </a:lnTo>
                  <a:lnTo>
                    <a:pt x="689" y="0"/>
                  </a:lnTo>
                  <a:lnTo>
                    <a:pt x="693" y="0"/>
                  </a:lnTo>
                  <a:lnTo>
                    <a:pt x="701" y="0"/>
                  </a:lnTo>
                  <a:lnTo>
                    <a:pt x="709" y="0"/>
                  </a:lnTo>
                  <a:lnTo>
                    <a:pt x="713" y="0"/>
                  </a:lnTo>
                  <a:lnTo>
                    <a:pt x="721" y="0"/>
                  </a:lnTo>
                  <a:lnTo>
                    <a:pt x="729" y="0"/>
                  </a:lnTo>
                  <a:lnTo>
                    <a:pt x="737" y="0"/>
                  </a:lnTo>
                  <a:lnTo>
                    <a:pt x="741" y="0"/>
                  </a:lnTo>
                  <a:lnTo>
                    <a:pt x="749" y="0"/>
                  </a:lnTo>
                  <a:lnTo>
                    <a:pt x="757" y="0"/>
                  </a:lnTo>
                  <a:lnTo>
                    <a:pt x="761" y="0"/>
                  </a:lnTo>
                  <a:lnTo>
                    <a:pt x="769" y="0"/>
                  </a:lnTo>
                  <a:lnTo>
                    <a:pt x="777" y="0"/>
                  </a:lnTo>
                  <a:lnTo>
                    <a:pt x="785" y="0"/>
                  </a:lnTo>
                  <a:lnTo>
                    <a:pt x="789" y="0"/>
                  </a:lnTo>
                  <a:lnTo>
                    <a:pt x="797" y="0"/>
                  </a:lnTo>
                  <a:lnTo>
                    <a:pt x="805" y="0"/>
                  </a:lnTo>
                  <a:lnTo>
                    <a:pt x="809" y="0"/>
                  </a:lnTo>
                  <a:lnTo>
                    <a:pt x="817" y="0"/>
                  </a:lnTo>
                  <a:lnTo>
                    <a:pt x="825" y="0"/>
                  </a:lnTo>
                  <a:lnTo>
                    <a:pt x="833" y="0"/>
                  </a:lnTo>
                  <a:lnTo>
                    <a:pt x="837" y="0"/>
                  </a:lnTo>
                  <a:lnTo>
                    <a:pt x="845" y="0"/>
                  </a:lnTo>
                  <a:lnTo>
                    <a:pt x="853" y="0"/>
                  </a:lnTo>
                  <a:lnTo>
                    <a:pt x="857" y="0"/>
                  </a:lnTo>
                  <a:lnTo>
                    <a:pt x="865" y="0"/>
                  </a:lnTo>
                  <a:lnTo>
                    <a:pt x="873" y="0"/>
                  </a:lnTo>
                </a:path>
              </a:pathLst>
            </a:custGeom>
            <a:noFill/>
            <a:ln w="0">
              <a:solidFill>
                <a:srgbClr val="BF00BF"/>
              </a:solidFill>
              <a:prstDash val="sysDot"/>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20" name="Freeform 213"/>
            <p:cNvSpPr>
              <a:spLocks/>
            </p:cNvSpPr>
            <p:nvPr/>
          </p:nvSpPr>
          <p:spPr bwMode="auto">
            <a:xfrm>
              <a:off x="2674938" y="2165350"/>
              <a:ext cx="1385888" cy="1168400"/>
            </a:xfrm>
            <a:custGeom>
              <a:avLst/>
              <a:gdLst>
                <a:gd name="T0" fmla="*/ 16 w 873"/>
                <a:gd name="T1" fmla="*/ 192 h 736"/>
                <a:gd name="T2" fmla="*/ 36 w 873"/>
                <a:gd name="T3" fmla="*/ 476 h 736"/>
                <a:gd name="T4" fmla="*/ 56 w 873"/>
                <a:gd name="T5" fmla="*/ 712 h 736"/>
                <a:gd name="T6" fmla="*/ 76 w 873"/>
                <a:gd name="T7" fmla="*/ 584 h 736"/>
                <a:gd name="T8" fmla="*/ 96 w 873"/>
                <a:gd name="T9" fmla="*/ 320 h 736"/>
                <a:gd name="T10" fmla="*/ 116 w 873"/>
                <a:gd name="T11" fmla="*/ 236 h 736"/>
                <a:gd name="T12" fmla="*/ 136 w 873"/>
                <a:gd name="T13" fmla="*/ 204 h 736"/>
                <a:gd name="T14" fmla="*/ 160 w 873"/>
                <a:gd name="T15" fmla="*/ 164 h 736"/>
                <a:gd name="T16" fmla="*/ 180 w 873"/>
                <a:gd name="T17" fmla="*/ 100 h 736"/>
                <a:gd name="T18" fmla="*/ 200 w 873"/>
                <a:gd name="T19" fmla="*/ 40 h 736"/>
                <a:gd name="T20" fmla="*/ 220 w 873"/>
                <a:gd name="T21" fmla="*/ 12 h 736"/>
                <a:gd name="T22" fmla="*/ 240 w 873"/>
                <a:gd name="T23" fmla="*/ 8 h 736"/>
                <a:gd name="T24" fmla="*/ 260 w 873"/>
                <a:gd name="T25" fmla="*/ 12 h 736"/>
                <a:gd name="T26" fmla="*/ 280 w 873"/>
                <a:gd name="T27" fmla="*/ 20 h 736"/>
                <a:gd name="T28" fmla="*/ 304 w 873"/>
                <a:gd name="T29" fmla="*/ 36 h 736"/>
                <a:gd name="T30" fmla="*/ 324 w 873"/>
                <a:gd name="T31" fmla="*/ 36 h 736"/>
                <a:gd name="T32" fmla="*/ 344 w 873"/>
                <a:gd name="T33" fmla="*/ 20 h 736"/>
                <a:gd name="T34" fmla="*/ 364 w 873"/>
                <a:gd name="T35" fmla="*/ 8 h 736"/>
                <a:gd name="T36" fmla="*/ 384 w 873"/>
                <a:gd name="T37" fmla="*/ 0 h 736"/>
                <a:gd name="T38" fmla="*/ 404 w 873"/>
                <a:gd name="T39" fmla="*/ 4 h 736"/>
                <a:gd name="T40" fmla="*/ 424 w 873"/>
                <a:gd name="T41" fmla="*/ 16 h 736"/>
                <a:gd name="T42" fmla="*/ 448 w 873"/>
                <a:gd name="T43" fmla="*/ 20 h 736"/>
                <a:gd name="T44" fmla="*/ 468 w 873"/>
                <a:gd name="T45" fmla="*/ 20 h 736"/>
                <a:gd name="T46" fmla="*/ 488 w 873"/>
                <a:gd name="T47" fmla="*/ 20 h 736"/>
                <a:gd name="T48" fmla="*/ 508 w 873"/>
                <a:gd name="T49" fmla="*/ 20 h 736"/>
                <a:gd name="T50" fmla="*/ 528 w 873"/>
                <a:gd name="T51" fmla="*/ 20 h 736"/>
                <a:gd name="T52" fmla="*/ 548 w 873"/>
                <a:gd name="T53" fmla="*/ 20 h 736"/>
                <a:gd name="T54" fmla="*/ 568 w 873"/>
                <a:gd name="T55" fmla="*/ 20 h 736"/>
                <a:gd name="T56" fmla="*/ 593 w 873"/>
                <a:gd name="T57" fmla="*/ 20 h 736"/>
                <a:gd name="T58" fmla="*/ 613 w 873"/>
                <a:gd name="T59" fmla="*/ 20 h 736"/>
                <a:gd name="T60" fmla="*/ 633 w 873"/>
                <a:gd name="T61" fmla="*/ 20 h 736"/>
                <a:gd name="T62" fmla="*/ 653 w 873"/>
                <a:gd name="T63" fmla="*/ 20 h 736"/>
                <a:gd name="T64" fmla="*/ 673 w 873"/>
                <a:gd name="T65" fmla="*/ 20 h 736"/>
                <a:gd name="T66" fmla="*/ 693 w 873"/>
                <a:gd name="T67" fmla="*/ 20 h 736"/>
                <a:gd name="T68" fmla="*/ 713 w 873"/>
                <a:gd name="T69" fmla="*/ 20 h 736"/>
                <a:gd name="T70" fmla="*/ 737 w 873"/>
                <a:gd name="T71" fmla="*/ 20 h 736"/>
                <a:gd name="T72" fmla="*/ 757 w 873"/>
                <a:gd name="T73" fmla="*/ 20 h 736"/>
                <a:gd name="T74" fmla="*/ 777 w 873"/>
                <a:gd name="T75" fmla="*/ 20 h 736"/>
                <a:gd name="T76" fmla="*/ 797 w 873"/>
                <a:gd name="T77" fmla="*/ 20 h 736"/>
                <a:gd name="T78" fmla="*/ 817 w 873"/>
                <a:gd name="T79" fmla="*/ 20 h 736"/>
                <a:gd name="T80" fmla="*/ 837 w 873"/>
                <a:gd name="T81" fmla="*/ 20 h 736"/>
                <a:gd name="T82" fmla="*/ 857 w 873"/>
                <a:gd name="T83" fmla="*/ 2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3" h="736">
                  <a:moveTo>
                    <a:pt x="0" y="52"/>
                  </a:moveTo>
                  <a:lnTo>
                    <a:pt x="8" y="108"/>
                  </a:lnTo>
                  <a:lnTo>
                    <a:pt x="16" y="192"/>
                  </a:lnTo>
                  <a:lnTo>
                    <a:pt x="20" y="292"/>
                  </a:lnTo>
                  <a:lnTo>
                    <a:pt x="28" y="388"/>
                  </a:lnTo>
                  <a:lnTo>
                    <a:pt x="36" y="476"/>
                  </a:lnTo>
                  <a:lnTo>
                    <a:pt x="40" y="552"/>
                  </a:lnTo>
                  <a:lnTo>
                    <a:pt x="48" y="636"/>
                  </a:lnTo>
                  <a:lnTo>
                    <a:pt x="56" y="712"/>
                  </a:lnTo>
                  <a:lnTo>
                    <a:pt x="64" y="736"/>
                  </a:lnTo>
                  <a:lnTo>
                    <a:pt x="68" y="688"/>
                  </a:lnTo>
                  <a:lnTo>
                    <a:pt x="76" y="584"/>
                  </a:lnTo>
                  <a:lnTo>
                    <a:pt x="84" y="472"/>
                  </a:lnTo>
                  <a:lnTo>
                    <a:pt x="88" y="384"/>
                  </a:lnTo>
                  <a:lnTo>
                    <a:pt x="96" y="320"/>
                  </a:lnTo>
                  <a:lnTo>
                    <a:pt x="104" y="280"/>
                  </a:lnTo>
                  <a:lnTo>
                    <a:pt x="112" y="252"/>
                  </a:lnTo>
                  <a:lnTo>
                    <a:pt x="116" y="236"/>
                  </a:lnTo>
                  <a:lnTo>
                    <a:pt x="124" y="224"/>
                  </a:lnTo>
                  <a:lnTo>
                    <a:pt x="132" y="216"/>
                  </a:lnTo>
                  <a:lnTo>
                    <a:pt x="136" y="204"/>
                  </a:lnTo>
                  <a:lnTo>
                    <a:pt x="144" y="192"/>
                  </a:lnTo>
                  <a:lnTo>
                    <a:pt x="152" y="180"/>
                  </a:lnTo>
                  <a:lnTo>
                    <a:pt x="160" y="164"/>
                  </a:lnTo>
                  <a:lnTo>
                    <a:pt x="164" y="144"/>
                  </a:lnTo>
                  <a:lnTo>
                    <a:pt x="172" y="120"/>
                  </a:lnTo>
                  <a:lnTo>
                    <a:pt x="180" y="100"/>
                  </a:lnTo>
                  <a:lnTo>
                    <a:pt x="184" y="76"/>
                  </a:lnTo>
                  <a:lnTo>
                    <a:pt x="192" y="56"/>
                  </a:lnTo>
                  <a:lnTo>
                    <a:pt x="200" y="40"/>
                  </a:lnTo>
                  <a:lnTo>
                    <a:pt x="208" y="28"/>
                  </a:lnTo>
                  <a:lnTo>
                    <a:pt x="212" y="16"/>
                  </a:lnTo>
                  <a:lnTo>
                    <a:pt x="220" y="12"/>
                  </a:lnTo>
                  <a:lnTo>
                    <a:pt x="228" y="8"/>
                  </a:lnTo>
                  <a:lnTo>
                    <a:pt x="232" y="8"/>
                  </a:lnTo>
                  <a:lnTo>
                    <a:pt x="240" y="8"/>
                  </a:lnTo>
                  <a:lnTo>
                    <a:pt x="248" y="8"/>
                  </a:lnTo>
                  <a:lnTo>
                    <a:pt x="256" y="12"/>
                  </a:lnTo>
                  <a:lnTo>
                    <a:pt x="260" y="12"/>
                  </a:lnTo>
                  <a:lnTo>
                    <a:pt x="268" y="16"/>
                  </a:lnTo>
                  <a:lnTo>
                    <a:pt x="276" y="20"/>
                  </a:lnTo>
                  <a:lnTo>
                    <a:pt x="280" y="20"/>
                  </a:lnTo>
                  <a:lnTo>
                    <a:pt x="288" y="24"/>
                  </a:lnTo>
                  <a:lnTo>
                    <a:pt x="296" y="32"/>
                  </a:lnTo>
                  <a:lnTo>
                    <a:pt x="304" y="36"/>
                  </a:lnTo>
                  <a:lnTo>
                    <a:pt x="308" y="36"/>
                  </a:lnTo>
                  <a:lnTo>
                    <a:pt x="316" y="36"/>
                  </a:lnTo>
                  <a:lnTo>
                    <a:pt x="324" y="36"/>
                  </a:lnTo>
                  <a:lnTo>
                    <a:pt x="328" y="32"/>
                  </a:lnTo>
                  <a:lnTo>
                    <a:pt x="336" y="24"/>
                  </a:lnTo>
                  <a:lnTo>
                    <a:pt x="344" y="20"/>
                  </a:lnTo>
                  <a:lnTo>
                    <a:pt x="352" y="16"/>
                  </a:lnTo>
                  <a:lnTo>
                    <a:pt x="356" y="8"/>
                  </a:lnTo>
                  <a:lnTo>
                    <a:pt x="364" y="8"/>
                  </a:lnTo>
                  <a:lnTo>
                    <a:pt x="372" y="4"/>
                  </a:lnTo>
                  <a:lnTo>
                    <a:pt x="376" y="4"/>
                  </a:lnTo>
                  <a:lnTo>
                    <a:pt x="384" y="0"/>
                  </a:lnTo>
                  <a:lnTo>
                    <a:pt x="392" y="0"/>
                  </a:lnTo>
                  <a:lnTo>
                    <a:pt x="400" y="4"/>
                  </a:lnTo>
                  <a:lnTo>
                    <a:pt x="404" y="4"/>
                  </a:lnTo>
                  <a:lnTo>
                    <a:pt x="412" y="8"/>
                  </a:lnTo>
                  <a:lnTo>
                    <a:pt x="420" y="12"/>
                  </a:lnTo>
                  <a:lnTo>
                    <a:pt x="424" y="16"/>
                  </a:lnTo>
                  <a:lnTo>
                    <a:pt x="432" y="20"/>
                  </a:lnTo>
                  <a:lnTo>
                    <a:pt x="440" y="20"/>
                  </a:lnTo>
                  <a:lnTo>
                    <a:pt x="448" y="20"/>
                  </a:lnTo>
                  <a:lnTo>
                    <a:pt x="452" y="20"/>
                  </a:lnTo>
                  <a:lnTo>
                    <a:pt x="460" y="20"/>
                  </a:lnTo>
                  <a:lnTo>
                    <a:pt x="468" y="20"/>
                  </a:lnTo>
                  <a:lnTo>
                    <a:pt x="472" y="20"/>
                  </a:lnTo>
                  <a:lnTo>
                    <a:pt x="480" y="20"/>
                  </a:lnTo>
                  <a:lnTo>
                    <a:pt x="488" y="20"/>
                  </a:lnTo>
                  <a:lnTo>
                    <a:pt x="496" y="20"/>
                  </a:lnTo>
                  <a:lnTo>
                    <a:pt x="500" y="20"/>
                  </a:lnTo>
                  <a:lnTo>
                    <a:pt x="508" y="20"/>
                  </a:lnTo>
                  <a:lnTo>
                    <a:pt x="516" y="20"/>
                  </a:lnTo>
                  <a:lnTo>
                    <a:pt x="520" y="20"/>
                  </a:lnTo>
                  <a:lnTo>
                    <a:pt x="528" y="20"/>
                  </a:lnTo>
                  <a:lnTo>
                    <a:pt x="536" y="20"/>
                  </a:lnTo>
                  <a:lnTo>
                    <a:pt x="544" y="20"/>
                  </a:lnTo>
                  <a:lnTo>
                    <a:pt x="548" y="20"/>
                  </a:lnTo>
                  <a:lnTo>
                    <a:pt x="556" y="20"/>
                  </a:lnTo>
                  <a:lnTo>
                    <a:pt x="564" y="20"/>
                  </a:lnTo>
                  <a:lnTo>
                    <a:pt x="568" y="20"/>
                  </a:lnTo>
                  <a:lnTo>
                    <a:pt x="576" y="20"/>
                  </a:lnTo>
                  <a:lnTo>
                    <a:pt x="585" y="20"/>
                  </a:lnTo>
                  <a:lnTo>
                    <a:pt x="593" y="20"/>
                  </a:lnTo>
                  <a:lnTo>
                    <a:pt x="597" y="20"/>
                  </a:lnTo>
                  <a:lnTo>
                    <a:pt x="605" y="20"/>
                  </a:lnTo>
                  <a:lnTo>
                    <a:pt x="613" y="20"/>
                  </a:lnTo>
                  <a:lnTo>
                    <a:pt x="617" y="20"/>
                  </a:lnTo>
                  <a:lnTo>
                    <a:pt x="625" y="20"/>
                  </a:lnTo>
                  <a:lnTo>
                    <a:pt x="633" y="20"/>
                  </a:lnTo>
                  <a:lnTo>
                    <a:pt x="641" y="20"/>
                  </a:lnTo>
                  <a:lnTo>
                    <a:pt x="645" y="20"/>
                  </a:lnTo>
                  <a:lnTo>
                    <a:pt x="653" y="20"/>
                  </a:lnTo>
                  <a:lnTo>
                    <a:pt x="661" y="20"/>
                  </a:lnTo>
                  <a:lnTo>
                    <a:pt x="665" y="20"/>
                  </a:lnTo>
                  <a:lnTo>
                    <a:pt x="673" y="20"/>
                  </a:lnTo>
                  <a:lnTo>
                    <a:pt x="681" y="20"/>
                  </a:lnTo>
                  <a:lnTo>
                    <a:pt x="689" y="20"/>
                  </a:lnTo>
                  <a:lnTo>
                    <a:pt x="693" y="20"/>
                  </a:lnTo>
                  <a:lnTo>
                    <a:pt x="701" y="20"/>
                  </a:lnTo>
                  <a:lnTo>
                    <a:pt x="709" y="20"/>
                  </a:lnTo>
                  <a:lnTo>
                    <a:pt x="713" y="20"/>
                  </a:lnTo>
                  <a:lnTo>
                    <a:pt x="721" y="20"/>
                  </a:lnTo>
                  <a:lnTo>
                    <a:pt x="729" y="20"/>
                  </a:lnTo>
                  <a:lnTo>
                    <a:pt x="737" y="20"/>
                  </a:lnTo>
                  <a:lnTo>
                    <a:pt x="741" y="20"/>
                  </a:lnTo>
                  <a:lnTo>
                    <a:pt x="749" y="20"/>
                  </a:lnTo>
                  <a:lnTo>
                    <a:pt x="757" y="20"/>
                  </a:lnTo>
                  <a:lnTo>
                    <a:pt x="761" y="20"/>
                  </a:lnTo>
                  <a:lnTo>
                    <a:pt x="769" y="20"/>
                  </a:lnTo>
                  <a:lnTo>
                    <a:pt x="777" y="20"/>
                  </a:lnTo>
                  <a:lnTo>
                    <a:pt x="785" y="20"/>
                  </a:lnTo>
                  <a:lnTo>
                    <a:pt x="789" y="20"/>
                  </a:lnTo>
                  <a:lnTo>
                    <a:pt x="797" y="20"/>
                  </a:lnTo>
                  <a:lnTo>
                    <a:pt x="805" y="20"/>
                  </a:lnTo>
                  <a:lnTo>
                    <a:pt x="809" y="20"/>
                  </a:lnTo>
                  <a:lnTo>
                    <a:pt x="817" y="20"/>
                  </a:lnTo>
                  <a:lnTo>
                    <a:pt x="825" y="20"/>
                  </a:lnTo>
                  <a:lnTo>
                    <a:pt x="833" y="20"/>
                  </a:lnTo>
                  <a:lnTo>
                    <a:pt x="837" y="20"/>
                  </a:lnTo>
                  <a:lnTo>
                    <a:pt x="845" y="20"/>
                  </a:lnTo>
                  <a:lnTo>
                    <a:pt x="853" y="20"/>
                  </a:lnTo>
                  <a:lnTo>
                    <a:pt x="857" y="20"/>
                  </a:lnTo>
                  <a:lnTo>
                    <a:pt x="865" y="20"/>
                  </a:lnTo>
                  <a:lnTo>
                    <a:pt x="873" y="20"/>
                  </a:lnTo>
                </a:path>
              </a:pathLst>
            </a:custGeom>
            <a:noFill/>
            <a:ln w="0">
              <a:solidFill>
                <a:srgbClr val="BFBF00"/>
              </a:solidFill>
              <a:prstDash val="sysDot"/>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21" name="Freeform 215"/>
            <p:cNvSpPr>
              <a:spLocks/>
            </p:cNvSpPr>
            <p:nvPr/>
          </p:nvSpPr>
          <p:spPr bwMode="auto">
            <a:xfrm>
              <a:off x="2674938" y="1162050"/>
              <a:ext cx="1385888" cy="1416050"/>
            </a:xfrm>
            <a:custGeom>
              <a:avLst/>
              <a:gdLst>
                <a:gd name="T0" fmla="*/ 16 w 873"/>
                <a:gd name="T1" fmla="*/ 876 h 892"/>
                <a:gd name="T2" fmla="*/ 36 w 873"/>
                <a:gd name="T3" fmla="*/ 540 h 892"/>
                <a:gd name="T4" fmla="*/ 56 w 873"/>
                <a:gd name="T5" fmla="*/ 40 h 892"/>
                <a:gd name="T6" fmla="*/ 76 w 873"/>
                <a:gd name="T7" fmla="*/ 240 h 892"/>
                <a:gd name="T8" fmla="*/ 96 w 873"/>
                <a:gd name="T9" fmla="*/ 584 h 892"/>
                <a:gd name="T10" fmla="*/ 116 w 873"/>
                <a:gd name="T11" fmla="*/ 668 h 892"/>
                <a:gd name="T12" fmla="*/ 136 w 873"/>
                <a:gd name="T13" fmla="*/ 660 h 892"/>
                <a:gd name="T14" fmla="*/ 160 w 873"/>
                <a:gd name="T15" fmla="*/ 628 h 892"/>
                <a:gd name="T16" fmla="*/ 180 w 873"/>
                <a:gd name="T17" fmla="*/ 608 h 892"/>
                <a:gd name="T18" fmla="*/ 200 w 873"/>
                <a:gd name="T19" fmla="*/ 616 h 892"/>
                <a:gd name="T20" fmla="*/ 220 w 873"/>
                <a:gd name="T21" fmla="*/ 632 h 892"/>
                <a:gd name="T22" fmla="*/ 240 w 873"/>
                <a:gd name="T23" fmla="*/ 644 h 892"/>
                <a:gd name="T24" fmla="*/ 260 w 873"/>
                <a:gd name="T25" fmla="*/ 652 h 892"/>
                <a:gd name="T26" fmla="*/ 280 w 873"/>
                <a:gd name="T27" fmla="*/ 652 h 892"/>
                <a:gd name="T28" fmla="*/ 304 w 873"/>
                <a:gd name="T29" fmla="*/ 648 h 892"/>
                <a:gd name="T30" fmla="*/ 324 w 873"/>
                <a:gd name="T31" fmla="*/ 652 h 892"/>
                <a:gd name="T32" fmla="*/ 344 w 873"/>
                <a:gd name="T33" fmla="*/ 656 h 892"/>
                <a:gd name="T34" fmla="*/ 364 w 873"/>
                <a:gd name="T35" fmla="*/ 652 h 892"/>
                <a:gd name="T36" fmla="*/ 384 w 873"/>
                <a:gd name="T37" fmla="*/ 652 h 892"/>
                <a:gd name="T38" fmla="*/ 404 w 873"/>
                <a:gd name="T39" fmla="*/ 652 h 892"/>
                <a:gd name="T40" fmla="*/ 424 w 873"/>
                <a:gd name="T41" fmla="*/ 652 h 892"/>
                <a:gd name="T42" fmla="*/ 448 w 873"/>
                <a:gd name="T43" fmla="*/ 652 h 892"/>
                <a:gd name="T44" fmla="*/ 468 w 873"/>
                <a:gd name="T45" fmla="*/ 652 h 892"/>
                <a:gd name="T46" fmla="*/ 488 w 873"/>
                <a:gd name="T47" fmla="*/ 652 h 892"/>
                <a:gd name="T48" fmla="*/ 508 w 873"/>
                <a:gd name="T49" fmla="*/ 652 h 892"/>
                <a:gd name="T50" fmla="*/ 528 w 873"/>
                <a:gd name="T51" fmla="*/ 652 h 892"/>
                <a:gd name="T52" fmla="*/ 548 w 873"/>
                <a:gd name="T53" fmla="*/ 652 h 892"/>
                <a:gd name="T54" fmla="*/ 568 w 873"/>
                <a:gd name="T55" fmla="*/ 652 h 892"/>
                <a:gd name="T56" fmla="*/ 593 w 873"/>
                <a:gd name="T57" fmla="*/ 652 h 892"/>
                <a:gd name="T58" fmla="*/ 613 w 873"/>
                <a:gd name="T59" fmla="*/ 652 h 892"/>
                <a:gd name="T60" fmla="*/ 633 w 873"/>
                <a:gd name="T61" fmla="*/ 652 h 892"/>
                <a:gd name="T62" fmla="*/ 653 w 873"/>
                <a:gd name="T63" fmla="*/ 652 h 892"/>
                <a:gd name="T64" fmla="*/ 673 w 873"/>
                <a:gd name="T65" fmla="*/ 652 h 892"/>
                <a:gd name="T66" fmla="*/ 693 w 873"/>
                <a:gd name="T67" fmla="*/ 652 h 892"/>
                <a:gd name="T68" fmla="*/ 713 w 873"/>
                <a:gd name="T69" fmla="*/ 652 h 892"/>
                <a:gd name="T70" fmla="*/ 737 w 873"/>
                <a:gd name="T71" fmla="*/ 652 h 892"/>
                <a:gd name="T72" fmla="*/ 757 w 873"/>
                <a:gd name="T73" fmla="*/ 652 h 892"/>
                <a:gd name="T74" fmla="*/ 777 w 873"/>
                <a:gd name="T75" fmla="*/ 652 h 892"/>
                <a:gd name="T76" fmla="*/ 797 w 873"/>
                <a:gd name="T77" fmla="*/ 652 h 892"/>
                <a:gd name="T78" fmla="*/ 817 w 873"/>
                <a:gd name="T79" fmla="*/ 652 h 892"/>
                <a:gd name="T80" fmla="*/ 837 w 873"/>
                <a:gd name="T81" fmla="*/ 652 h 892"/>
                <a:gd name="T82" fmla="*/ 857 w 873"/>
                <a:gd name="T83" fmla="*/ 652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3" h="892">
                  <a:moveTo>
                    <a:pt x="0" y="852"/>
                  </a:moveTo>
                  <a:lnTo>
                    <a:pt x="8" y="892"/>
                  </a:lnTo>
                  <a:lnTo>
                    <a:pt x="16" y="876"/>
                  </a:lnTo>
                  <a:lnTo>
                    <a:pt x="20" y="804"/>
                  </a:lnTo>
                  <a:lnTo>
                    <a:pt x="28" y="692"/>
                  </a:lnTo>
                  <a:lnTo>
                    <a:pt x="36" y="540"/>
                  </a:lnTo>
                  <a:lnTo>
                    <a:pt x="40" y="368"/>
                  </a:lnTo>
                  <a:lnTo>
                    <a:pt x="48" y="184"/>
                  </a:lnTo>
                  <a:lnTo>
                    <a:pt x="56" y="40"/>
                  </a:lnTo>
                  <a:lnTo>
                    <a:pt x="64" y="0"/>
                  </a:lnTo>
                  <a:lnTo>
                    <a:pt x="68" y="84"/>
                  </a:lnTo>
                  <a:lnTo>
                    <a:pt x="76" y="240"/>
                  </a:lnTo>
                  <a:lnTo>
                    <a:pt x="84" y="392"/>
                  </a:lnTo>
                  <a:lnTo>
                    <a:pt x="88" y="508"/>
                  </a:lnTo>
                  <a:lnTo>
                    <a:pt x="96" y="584"/>
                  </a:lnTo>
                  <a:lnTo>
                    <a:pt x="104" y="632"/>
                  </a:lnTo>
                  <a:lnTo>
                    <a:pt x="112" y="660"/>
                  </a:lnTo>
                  <a:lnTo>
                    <a:pt x="116" y="668"/>
                  </a:lnTo>
                  <a:lnTo>
                    <a:pt x="124" y="672"/>
                  </a:lnTo>
                  <a:lnTo>
                    <a:pt x="132" y="668"/>
                  </a:lnTo>
                  <a:lnTo>
                    <a:pt x="136" y="660"/>
                  </a:lnTo>
                  <a:lnTo>
                    <a:pt x="144" y="648"/>
                  </a:lnTo>
                  <a:lnTo>
                    <a:pt x="152" y="636"/>
                  </a:lnTo>
                  <a:lnTo>
                    <a:pt x="160" y="628"/>
                  </a:lnTo>
                  <a:lnTo>
                    <a:pt x="164" y="616"/>
                  </a:lnTo>
                  <a:lnTo>
                    <a:pt x="172" y="612"/>
                  </a:lnTo>
                  <a:lnTo>
                    <a:pt x="180" y="608"/>
                  </a:lnTo>
                  <a:lnTo>
                    <a:pt x="184" y="608"/>
                  </a:lnTo>
                  <a:lnTo>
                    <a:pt x="192" y="612"/>
                  </a:lnTo>
                  <a:lnTo>
                    <a:pt x="200" y="616"/>
                  </a:lnTo>
                  <a:lnTo>
                    <a:pt x="208" y="620"/>
                  </a:lnTo>
                  <a:lnTo>
                    <a:pt x="212" y="624"/>
                  </a:lnTo>
                  <a:lnTo>
                    <a:pt x="220" y="632"/>
                  </a:lnTo>
                  <a:lnTo>
                    <a:pt x="228" y="636"/>
                  </a:lnTo>
                  <a:lnTo>
                    <a:pt x="232" y="640"/>
                  </a:lnTo>
                  <a:lnTo>
                    <a:pt x="240" y="644"/>
                  </a:lnTo>
                  <a:lnTo>
                    <a:pt x="248" y="648"/>
                  </a:lnTo>
                  <a:lnTo>
                    <a:pt x="256" y="648"/>
                  </a:lnTo>
                  <a:lnTo>
                    <a:pt x="260" y="652"/>
                  </a:lnTo>
                  <a:lnTo>
                    <a:pt x="268" y="652"/>
                  </a:lnTo>
                  <a:lnTo>
                    <a:pt x="276" y="652"/>
                  </a:lnTo>
                  <a:lnTo>
                    <a:pt x="280" y="652"/>
                  </a:lnTo>
                  <a:lnTo>
                    <a:pt x="288" y="648"/>
                  </a:lnTo>
                  <a:lnTo>
                    <a:pt x="296" y="648"/>
                  </a:lnTo>
                  <a:lnTo>
                    <a:pt x="304" y="648"/>
                  </a:lnTo>
                  <a:lnTo>
                    <a:pt x="308" y="648"/>
                  </a:lnTo>
                  <a:lnTo>
                    <a:pt x="316" y="648"/>
                  </a:lnTo>
                  <a:lnTo>
                    <a:pt x="324" y="652"/>
                  </a:lnTo>
                  <a:lnTo>
                    <a:pt x="328" y="652"/>
                  </a:lnTo>
                  <a:lnTo>
                    <a:pt x="336" y="656"/>
                  </a:lnTo>
                  <a:lnTo>
                    <a:pt x="344" y="656"/>
                  </a:lnTo>
                  <a:lnTo>
                    <a:pt x="352" y="656"/>
                  </a:lnTo>
                  <a:lnTo>
                    <a:pt x="356" y="656"/>
                  </a:lnTo>
                  <a:lnTo>
                    <a:pt x="364" y="652"/>
                  </a:lnTo>
                  <a:lnTo>
                    <a:pt x="372" y="652"/>
                  </a:lnTo>
                  <a:lnTo>
                    <a:pt x="376" y="652"/>
                  </a:lnTo>
                  <a:lnTo>
                    <a:pt x="384" y="652"/>
                  </a:lnTo>
                  <a:lnTo>
                    <a:pt x="392" y="652"/>
                  </a:lnTo>
                  <a:lnTo>
                    <a:pt x="400" y="652"/>
                  </a:lnTo>
                  <a:lnTo>
                    <a:pt x="404" y="652"/>
                  </a:lnTo>
                  <a:lnTo>
                    <a:pt x="412" y="652"/>
                  </a:lnTo>
                  <a:lnTo>
                    <a:pt x="420" y="652"/>
                  </a:lnTo>
                  <a:lnTo>
                    <a:pt x="424" y="652"/>
                  </a:lnTo>
                  <a:lnTo>
                    <a:pt x="432" y="652"/>
                  </a:lnTo>
                  <a:lnTo>
                    <a:pt x="440" y="652"/>
                  </a:lnTo>
                  <a:lnTo>
                    <a:pt x="448" y="652"/>
                  </a:lnTo>
                  <a:lnTo>
                    <a:pt x="452" y="652"/>
                  </a:lnTo>
                  <a:lnTo>
                    <a:pt x="460" y="652"/>
                  </a:lnTo>
                  <a:lnTo>
                    <a:pt x="468" y="652"/>
                  </a:lnTo>
                  <a:lnTo>
                    <a:pt x="472" y="652"/>
                  </a:lnTo>
                  <a:lnTo>
                    <a:pt x="480" y="652"/>
                  </a:lnTo>
                  <a:lnTo>
                    <a:pt x="488" y="652"/>
                  </a:lnTo>
                  <a:lnTo>
                    <a:pt x="496" y="652"/>
                  </a:lnTo>
                  <a:lnTo>
                    <a:pt x="500" y="652"/>
                  </a:lnTo>
                  <a:lnTo>
                    <a:pt x="508" y="652"/>
                  </a:lnTo>
                  <a:lnTo>
                    <a:pt x="516" y="652"/>
                  </a:lnTo>
                  <a:lnTo>
                    <a:pt x="520" y="652"/>
                  </a:lnTo>
                  <a:lnTo>
                    <a:pt x="528" y="652"/>
                  </a:lnTo>
                  <a:lnTo>
                    <a:pt x="536" y="652"/>
                  </a:lnTo>
                  <a:lnTo>
                    <a:pt x="544" y="652"/>
                  </a:lnTo>
                  <a:lnTo>
                    <a:pt x="548" y="652"/>
                  </a:lnTo>
                  <a:lnTo>
                    <a:pt x="556" y="652"/>
                  </a:lnTo>
                  <a:lnTo>
                    <a:pt x="564" y="652"/>
                  </a:lnTo>
                  <a:lnTo>
                    <a:pt x="568" y="652"/>
                  </a:lnTo>
                  <a:lnTo>
                    <a:pt x="576" y="652"/>
                  </a:lnTo>
                  <a:lnTo>
                    <a:pt x="585" y="652"/>
                  </a:lnTo>
                  <a:lnTo>
                    <a:pt x="593" y="652"/>
                  </a:lnTo>
                  <a:lnTo>
                    <a:pt x="597" y="652"/>
                  </a:lnTo>
                  <a:lnTo>
                    <a:pt x="605" y="652"/>
                  </a:lnTo>
                  <a:lnTo>
                    <a:pt x="613" y="652"/>
                  </a:lnTo>
                  <a:lnTo>
                    <a:pt x="617" y="652"/>
                  </a:lnTo>
                  <a:lnTo>
                    <a:pt x="625" y="652"/>
                  </a:lnTo>
                  <a:lnTo>
                    <a:pt x="633" y="652"/>
                  </a:lnTo>
                  <a:lnTo>
                    <a:pt x="641" y="652"/>
                  </a:lnTo>
                  <a:lnTo>
                    <a:pt x="645" y="652"/>
                  </a:lnTo>
                  <a:lnTo>
                    <a:pt x="653" y="652"/>
                  </a:lnTo>
                  <a:lnTo>
                    <a:pt x="661" y="652"/>
                  </a:lnTo>
                  <a:lnTo>
                    <a:pt x="665" y="652"/>
                  </a:lnTo>
                  <a:lnTo>
                    <a:pt x="673" y="652"/>
                  </a:lnTo>
                  <a:lnTo>
                    <a:pt x="681" y="652"/>
                  </a:lnTo>
                  <a:lnTo>
                    <a:pt x="689" y="652"/>
                  </a:lnTo>
                  <a:lnTo>
                    <a:pt x="693" y="652"/>
                  </a:lnTo>
                  <a:lnTo>
                    <a:pt x="701" y="652"/>
                  </a:lnTo>
                  <a:lnTo>
                    <a:pt x="709" y="652"/>
                  </a:lnTo>
                  <a:lnTo>
                    <a:pt x="713" y="652"/>
                  </a:lnTo>
                  <a:lnTo>
                    <a:pt x="721" y="652"/>
                  </a:lnTo>
                  <a:lnTo>
                    <a:pt x="729" y="652"/>
                  </a:lnTo>
                  <a:lnTo>
                    <a:pt x="737" y="652"/>
                  </a:lnTo>
                  <a:lnTo>
                    <a:pt x="741" y="652"/>
                  </a:lnTo>
                  <a:lnTo>
                    <a:pt x="749" y="652"/>
                  </a:lnTo>
                  <a:lnTo>
                    <a:pt x="757" y="652"/>
                  </a:lnTo>
                  <a:lnTo>
                    <a:pt x="761" y="652"/>
                  </a:lnTo>
                  <a:lnTo>
                    <a:pt x="769" y="652"/>
                  </a:lnTo>
                  <a:lnTo>
                    <a:pt x="777" y="652"/>
                  </a:lnTo>
                  <a:lnTo>
                    <a:pt x="785" y="652"/>
                  </a:lnTo>
                  <a:lnTo>
                    <a:pt x="789" y="652"/>
                  </a:lnTo>
                  <a:lnTo>
                    <a:pt x="797" y="652"/>
                  </a:lnTo>
                  <a:lnTo>
                    <a:pt x="805" y="652"/>
                  </a:lnTo>
                  <a:lnTo>
                    <a:pt x="809" y="652"/>
                  </a:lnTo>
                  <a:lnTo>
                    <a:pt x="817" y="652"/>
                  </a:lnTo>
                  <a:lnTo>
                    <a:pt x="825" y="652"/>
                  </a:lnTo>
                  <a:lnTo>
                    <a:pt x="833" y="652"/>
                  </a:lnTo>
                  <a:lnTo>
                    <a:pt x="837" y="652"/>
                  </a:lnTo>
                  <a:lnTo>
                    <a:pt x="845" y="652"/>
                  </a:lnTo>
                  <a:lnTo>
                    <a:pt x="853" y="652"/>
                  </a:lnTo>
                  <a:lnTo>
                    <a:pt x="857" y="652"/>
                  </a:lnTo>
                  <a:lnTo>
                    <a:pt x="865" y="652"/>
                  </a:lnTo>
                  <a:lnTo>
                    <a:pt x="873" y="652"/>
                  </a:lnTo>
                </a:path>
              </a:pathLst>
            </a:custGeom>
            <a:noFill/>
            <a:ln w="0">
              <a:solidFill>
                <a:srgbClr val="3F3F3F"/>
              </a:solidFill>
              <a:prstDash val="sysDot"/>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22" name="Freeform 217"/>
            <p:cNvSpPr>
              <a:spLocks/>
            </p:cNvSpPr>
            <p:nvPr/>
          </p:nvSpPr>
          <p:spPr bwMode="auto">
            <a:xfrm>
              <a:off x="2674938" y="1060450"/>
              <a:ext cx="1385888" cy="1168400"/>
            </a:xfrm>
            <a:custGeom>
              <a:avLst/>
              <a:gdLst>
                <a:gd name="T0" fmla="*/ 16 w 873"/>
                <a:gd name="T1" fmla="*/ 544 h 736"/>
                <a:gd name="T2" fmla="*/ 36 w 873"/>
                <a:gd name="T3" fmla="*/ 260 h 736"/>
                <a:gd name="T4" fmla="*/ 56 w 873"/>
                <a:gd name="T5" fmla="*/ 24 h 736"/>
                <a:gd name="T6" fmla="*/ 76 w 873"/>
                <a:gd name="T7" fmla="*/ 152 h 736"/>
                <a:gd name="T8" fmla="*/ 96 w 873"/>
                <a:gd name="T9" fmla="*/ 416 h 736"/>
                <a:gd name="T10" fmla="*/ 116 w 873"/>
                <a:gd name="T11" fmla="*/ 500 h 736"/>
                <a:gd name="T12" fmla="*/ 136 w 873"/>
                <a:gd name="T13" fmla="*/ 532 h 736"/>
                <a:gd name="T14" fmla="*/ 160 w 873"/>
                <a:gd name="T15" fmla="*/ 572 h 736"/>
                <a:gd name="T16" fmla="*/ 180 w 873"/>
                <a:gd name="T17" fmla="*/ 636 h 736"/>
                <a:gd name="T18" fmla="*/ 200 w 873"/>
                <a:gd name="T19" fmla="*/ 696 h 736"/>
                <a:gd name="T20" fmla="*/ 220 w 873"/>
                <a:gd name="T21" fmla="*/ 724 h 736"/>
                <a:gd name="T22" fmla="*/ 240 w 873"/>
                <a:gd name="T23" fmla="*/ 728 h 736"/>
                <a:gd name="T24" fmla="*/ 260 w 873"/>
                <a:gd name="T25" fmla="*/ 724 h 736"/>
                <a:gd name="T26" fmla="*/ 280 w 873"/>
                <a:gd name="T27" fmla="*/ 716 h 736"/>
                <a:gd name="T28" fmla="*/ 304 w 873"/>
                <a:gd name="T29" fmla="*/ 700 h 736"/>
                <a:gd name="T30" fmla="*/ 324 w 873"/>
                <a:gd name="T31" fmla="*/ 700 h 736"/>
                <a:gd name="T32" fmla="*/ 344 w 873"/>
                <a:gd name="T33" fmla="*/ 716 h 736"/>
                <a:gd name="T34" fmla="*/ 364 w 873"/>
                <a:gd name="T35" fmla="*/ 728 h 736"/>
                <a:gd name="T36" fmla="*/ 384 w 873"/>
                <a:gd name="T37" fmla="*/ 736 h 736"/>
                <a:gd name="T38" fmla="*/ 404 w 873"/>
                <a:gd name="T39" fmla="*/ 732 h 736"/>
                <a:gd name="T40" fmla="*/ 424 w 873"/>
                <a:gd name="T41" fmla="*/ 720 h 736"/>
                <a:gd name="T42" fmla="*/ 448 w 873"/>
                <a:gd name="T43" fmla="*/ 716 h 736"/>
                <a:gd name="T44" fmla="*/ 468 w 873"/>
                <a:gd name="T45" fmla="*/ 716 h 736"/>
                <a:gd name="T46" fmla="*/ 488 w 873"/>
                <a:gd name="T47" fmla="*/ 716 h 736"/>
                <a:gd name="T48" fmla="*/ 508 w 873"/>
                <a:gd name="T49" fmla="*/ 716 h 736"/>
                <a:gd name="T50" fmla="*/ 528 w 873"/>
                <a:gd name="T51" fmla="*/ 716 h 736"/>
                <a:gd name="T52" fmla="*/ 548 w 873"/>
                <a:gd name="T53" fmla="*/ 716 h 736"/>
                <a:gd name="T54" fmla="*/ 568 w 873"/>
                <a:gd name="T55" fmla="*/ 716 h 736"/>
                <a:gd name="T56" fmla="*/ 593 w 873"/>
                <a:gd name="T57" fmla="*/ 716 h 736"/>
                <a:gd name="T58" fmla="*/ 613 w 873"/>
                <a:gd name="T59" fmla="*/ 716 h 736"/>
                <a:gd name="T60" fmla="*/ 633 w 873"/>
                <a:gd name="T61" fmla="*/ 716 h 736"/>
                <a:gd name="T62" fmla="*/ 653 w 873"/>
                <a:gd name="T63" fmla="*/ 716 h 736"/>
                <a:gd name="T64" fmla="*/ 673 w 873"/>
                <a:gd name="T65" fmla="*/ 716 h 736"/>
                <a:gd name="T66" fmla="*/ 693 w 873"/>
                <a:gd name="T67" fmla="*/ 716 h 736"/>
                <a:gd name="T68" fmla="*/ 713 w 873"/>
                <a:gd name="T69" fmla="*/ 716 h 736"/>
                <a:gd name="T70" fmla="*/ 737 w 873"/>
                <a:gd name="T71" fmla="*/ 716 h 736"/>
                <a:gd name="T72" fmla="*/ 757 w 873"/>
                <a:gd name="T73" fmla="*/ 716 h 736"/>
                <a:gd name="T74" fmla="*/ 777 w 873"/>
                <a:gd name="T75" fmla="*/ 716 h 736"/>
                <a:gd name="T76" fmla="*/ 797 w 873"/>
                <a:gd name="T77" fmla="*/ 716 h 736"/>
                <a:gd name="T78" fmla="*/ 817 w 873"/>
                <a:gd name="T79" fmla="*/ 716 h 736"/>
                <a:gd name="T80" fmla="*/ 837 w 873"/>
                <a:gd name="T81" fmla="*/ 716 h 736"/>
                <a:gd name="T82" fmla="*/ 857 w 873"/>
                <a:gd name="T83" fmla="*/ 71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3" h="736">
                  <a:moveTo>
                    <a:pt x="0" y="684"/>
                  </a:moveTo>
                  <a:lnTo>
                    <a:pt x="8" y="628"/>
                  </a:lnTo>
                  <a:lnTo>
                    <a:pt x="16" y="544"/>
                  </a:lnTo>
                  <a:lnTo>
                    <a:pt x="20" y="444"/>
                  </a:lnTo>
                  <a:lnTo>
                    <a:pt x="28" y="348"/>
                  </a:lnTo>
                  <a:lnTo>
                    <a:pt x="36" y="260"/>
                  </a:lnTo>
                  <a:lnTo>
                    <a:pt x="40" y="184"/>
                  </a:lnTo>
                  <a:lnTo>
                    <a:pt x="48" y="100"/>
                  </a:lnTo>
                  <a:lnTo>
                    <a:pt x="56" y="24"/>
                  </a:lnTo>
                  <a:lnTo>
                    <a:pt x="64" y="0"/>
                  </a:lnTo>
                  <a:lnTo>
                    <a:pt x="68" y="48"/>
                  </a:lnTo>
                  <a:lnTo>
                    <a:pt x="76" y="152"/>
                  </a:lnTo>
                  <a:lnTo>
                    <a:pt x="84" y="264"/>
                  </a:lnTo>
                  <a:lnTo>
                    <a:pt x="88" y="352"/>
                  </a:lnTo>
                  <a:lnTo>
                    <a:pt x="96" y="416"/>
                  </a:lnTo>
                  <a:lnTo>
                    <a:pt x="104" y="456"/>
                  </a:lnTo>
                  <a:lnTo>
                    <a:pt x="112" y="484"/>
                  </a:lnTo>
                  <a:lnTo>
                    <a:pt x="116" y="500"/>
                  </a:lnTo>
                  <a:lnTo>
                    <a:pt x="124" y="512"/>
                  </a:lnTo>
                  <a:lnTo>
                    <a:pt x="132" y="520"/>
                  </a:lnTo>
                  <a:lnTo>
                    <a:pt x="136" y="532"/>
                  </a:lnTo>
                  <a:lnTo>
                    <a:pt x="144" y="544"/>
                  </a:lnTo>
                  <a:lnTo>
                    <a:pt x="152" y="556"/>
                  </a:lnTo>
                  <a:lnTo>
                    <a:pt x="160" y="572"/>
                  </a:lnTo>
                  <a:lnTo>
                    <a:pt x="164" y="592"/>
                  </a:lnTo>
                  <a:lnTo>
                    <a:pt x="172" y="616"/>
                  </a:lnTo>
                  <a:lnTo>
                    <a:pt x="180" y="636"/>
                  </a:lnTo>
                  <a:lnTo>
                    <a:pt x="184" y="660"/>
                  </a:lnTo>
                  <a:lnTo>
                    <a:pt x="192" y="680"/>
                  </a:lnTo>
                  <a:lnTo>
                    <a:pt x="200" y="696"/>
                  </a:lnTo>
                  <a:lnTo>
                    <a:pt x="208" y="708"/>
                  </a:lnTo>
                  <a:lnTo>
                    <a:pt x="212" y="720"/>
                  </a:lnTo>
                  <a:lnTo>
                    <a:pt x="220" y="724"/>
                  </a:lnTo>
                  <a:lnTo>
                    <a:pt x="228" y="728"/>
                  </a:lnTo>
                  <a:lnTo>
                    <a:pt x="232" y="728"/>
                  </a:lnTo>
                  <a:lnTo>
                    <a:pt x="240" y="728"/>
                  </a:lnTo>
                  <a:lnTo>
                    <a:pt x="248" y="728"/>
                  </a:lnTo>
                  <a:lnTo>
                    <a:pt x="256" y="724"/>
                  </a:lnTo>
                  <a:lnTo>
                    <a:pt x="260" y="724"/>
                  </a:lnTo>
                  <a:lnTo>
                    <a:pt x="268" y="720"/>
                  </a:lnTo>
                  <a:lnTo>
                    <a:pt x="276" y="716"/>
                  </a:lnTo>
                  <a:lnTo>
                    <a:pt x="280" y="716"/>
                  </a:lnTo>
                  <a:lnTo>
                    <a:pt x="288" y="712"/>
                  </a:lnTo>
                  <a:lnTo>
                    <a:pt x="296" y="704"/>
                  </a:lnTo>
                  <a:lnTo>
                    <a:pt x="304" y="700"/>
                  </a:lnTo>
                  <a:lnTo>
                    <a:pt x="308" y="700"/>
                  </a:lnTo>
                  <a:lnTo>
                    <a:pt x="316" y="700"/>
                  </a:lnTo>
                  <a:lnTo>
                    <a:pt x="324" y="700"/>
                  </a:lnTo>
                  <a:lnTo>
                    <a:pt x="328" y="704"/>
                  </a:lnTo>
                  <a:lnTo>
                    <a:pt x="336" y="712"/>
                  </a:lnTo>
                  <a:lnTo>
                    <a:pt x="344" y="716"/>
                  </a:lnTo>
                  <a:lnTo>
                    <a:pt x="352" y="720"/>
                  </a:lnTo>
                  <a:lnTo>
                    <a:pt x="356" y="728"/>
                  </a:lnTo>
                  <a:lnTo>
                    <a:pt x="364" y="728"/>
                  </a:lnTo>
                  <a:lnTo>
                    <a:pt x="372" y="732"/>
                  </a:lnTo>
                  <a:lnTo>
                    <a:pt x="376" y="732"/>
                  </a:lnTo>
                  <a:lnTo>
                    <a:pt x="384" y="736"/>
                  </a:lnTo>
                  <a:lnTo>
                    <a:pt x="392" y="736"/>
                  </a:lnTo>
                  <a:lnTo>
                    <a:pt x="400" y="732"/>
                  </a:lnTo>
                  <a:lnTo>
                    <a:pt x="404" y="732"/>
                  </a:lnTo>
                  <a:lnTo>
                    <a:pt x="412" y="728"/>
                  </a:lnTo>
                  <a:lnTo>
                    <a:pt x="420" y="724"/>
                  </a:lnTo>
                  <a:lnTo>
                    <a:pt x="424" y="720"/>
                  </a:lnTo>
                  <a:lnTo>
                    <a:pt x="432" y="716"/>
                  </a:lnTo>
                  <a:lnTo>
                    <a:pt x="440" y="716"/>
                  </a:lnTo>
                  <a:lnTo>
                    <a:pt x="448" y="716"/>
                  </a:lnTo>
                  <a:lnTo>
                    <a:pt x="452" y="716"/>
                  </a:lnTo>
                  <a:lnTo>
                    <a:pt x="460" y="716"/>
                  </a:lnTo>
                  <a:lnTo>
                    <a:pt x="468" y="716"/>
                  </a:lnTo>
                  <a:lnTo>
                    <a:pt x="472" y="716"/>
                  </a:lnTo>
                  <a:lnTo>
                    <a:pt x="480" y="716"/>
                  </a:lnTo>
                  <a:lnTo>
                    <a:pt x="488" y="716"/>
                  </a:lnTo>
                  <a:lnTo>
                    <a:pt x="496" y="716"/>
                  </a:lnTo>
                  <a:lnTo>
                    <a:pt x="500" y="716"/>
                  </a:lnTo>
                  <a:lnTo>
                    <a:pt x="508" y="716"/>
                  </a:lnTo>
                  <a:lnTo>
                    <a:pt x="516" y="716"/>
                  </a:lnTo>
                  <a:lnTo>
                    <a:pt x="520" y="716"/>
                  </a:lnTo>
                  <a:lnTo>
                    <a:pt x="528" y="716"/>
                  </a:lnTo>
                  <a:lnTo>
                    <a:pt x="536" y="716"/>
                  </a:lnTo>
                  <a:lnTo>
                    <a:pt x="544" y="716"/>
                  </a:lnTo>
                  <a:lnTo>
                    <a:pt x="548" y="716"/>
                  </a:lnTo>
                  <a:lnTo>
                    <a:pt x="556" y="716"/>
                  </a:lnTo>
                  <a:lnTo>
                    <a:pt x="564" y="716"/>
                  </a:lnTo>
                  <a:lnTo>
                    <a:pt x="568" y="716"/>
                  </a:lnTo>
                  <a:lnTo>
                    <a:pt x="576" y="716"/>
                  </a:lnTo>
                  <a:lnTo>
                    <a:pt x="585" y="716"/>
                  </a:lnTo>
                  <a:lnTo>
                    <a:pt x="593" y="716"/>
                  </a:lnTo>
                  <a:lnTo>
                    <a:pt x="597" y="716"/>
                  </a:lnTo>
                  <a:lnTo>
                    <a:pt x="605" y="716"/>
                  </a:lnTo>
                  <a:lnTo>
                    <a:pt x="613" y="716"/>
                  </a:lnTo>
                  <a:lnTo>
                    <a:pt x="617" y="716"/>
                  </a:lnTo>
                  <a:lnTo>
                    <a:pt x="625" y="716"/>
                  </a:lnTo>
                  <a:lnTo>
                    <a:pt x="633" y="716"/>
                  </a:lnTo>
                  <a:lnTo>
                    <a:pt x="641" y="716"/>
                  </a:lnTo>
                  <a:lnTo>
                    <a:pt x="645" y="716"/>
                  </a:lnTo>
                  <a:lnTo>
                    <a:pt x="653" y="716"/>
                  </a:lnTo>
                  <a:lnTo>
                    <a:pt x="661" y="716"/>
                  </a:lnTo>
                  <a:lnTo>
                    <a:pt x="665" y="716"/>
                  </a:lnTo>
                  <a:lnTo>
                    <a:pt x="673" y="716"/>
                  </a:lnTo>
                  <a:lnTo>
                    <a:pt x="681" y="716"/>
                  </a:lnTo>
                  <a:lnTo>
                    <a:pt x="689" y="716"/>
                  </a:lnTo>
                  <a:lnTo>
                    <a:pt x="693" y="716"/>
                  </a:lnTo>
                  <a:lnTo>
                    <a:pt x="701" y="716"/>
                  </a:lnTo>
                  <a:lnTo>
                    <a:pt x="709" y="716"/>
                  </a:lnTo>
                  <a:lnTo>
                    <a:pt x="713" y="716"/>
                  </a:lnTo>
                  <a:lnTo>
                    <a:pt x="721" y="716"/>
                  </a:lnTo>
                  <a:lnTo>
                    <a:pt x="729" y="716"/>
                  </a:lnTo>
                  <a:lnTo>
                    <a:pt x="737" y="716"/>
                  </a:lnTo>
                  <a:lnTo>
                    <a:pt x="741" y="716"/>
                  </a:lnTo>
                  <a:lnTo>
                    <a:pt x="749" y="716"/>
                  </a:lnTo>
                  <a:lnTo>
                    <a:pt x="757" y="716"/>
                  </a:lnTo>
                  <a:lnTo>
                    <a:pt x="761" y="716"/>
                  </a:lnTo>
                  <a:lnTo>
                    <a:pt x="769" y="716"/>
                  </a:lnTo>
                  <a:lnTo>
                    <a:pt x="777" y="716"/>
                  </a:lnTo>
                  <a:lnTo>
                    <a:pt x="785" y="716"/>
                  </a:lnTo>
                  <a:lnTo>
                    <a:pt x="789" y="716"/>
                  </a:lnTo>
                  <a:lnTo>
                    <a:pt x="797" y="716"/>
                  </a:lnTo>
                  <a:lnTo>
                    <a:pt x="805" y="716"/>
                  </a:lnTo>
                  <a:lnTo>
                    <a:pt x="809" y="716"/>
                  </a:lnTo>
                  <a:lnTo>
                    <a:pt x="817" y="716"/>
                  </a:lnTo>
                  <a:lnTo>
                    <a:pt x="825" y="716"/>
                  </a:lnTo>
                  <a:lnTo>
                    <a:pt x="833" y="716"/>
                  </a:lnTo>
                  <a:lnTo>
                    <a:pt x="837" y="716"/>
                  </a:lnTo>
                  <a:lnTo>
                    <a:pt x="845" y="716"/>
                  </a:lnTo>
                  <a:lnTo>
                    <a:pt x="853" y="716"/>
                  </a:lnTo>
                  <a:lnTo>
                    <a:pt x="857" y="716"/>
                  </a:lnTo>
                  <a:lnTo>
                    <a:pt x="865" y="716"/>
                  </a:lnTo>
                  <a:lnTo>
                    <a:pt x="873" y="716"/>
                  </a:lnTo>
                </a:path>
              </a:pathLst>
            </a:custGeom>
            <a:noFill/>
            <a:ln w="0">
              <a:solidFill>
                <a:srgbClr val="0000FF"/>
              </a:solidFill>
              <a:prstDash val="sysDot"/>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23" name="Freeform 219"/>
            <p:cNvSpPr>
              <a:spLocks/>
            </p:cNvSpPr>
            <p:nvPr/>
          </p:nvSpPr>
          <p:spPr bwMode="auto">
            <a:xfrm>
              <a:off x="2674938" y="2197100"/>
              <a:ext cx="1385888" cy="0"/>
            </a:xfrm>
            <a:custGeom>
              <a:avLst/>
              <a:gdLst>
                <a:gd name="T0" fmla="*/ 16 w 873"/>
                <a:gd name="T1" fmla="*/ 36 w 873"/>
                <a:gd name="T2" fmla="*/ 56 w 873"/>
                <a:gd name="T3" fmla="*/ 76 w 873"/>
                <a:gd name="T4" fmla="*/ 96 w 873"/>
                <a:gd name="T5" fmla="*/ 116 w 873"/>
                <a:gd name="T6" fmla="*/ 136 w 873"/>
                <a:gd name="T7" fmla="*/ 160 w 873"/>
                <a:gd name="T8" fmla="*/ 180 w 873"/>
                <a:gd name="T9" fmla="*/ 200 w 873"/>
                <a:gd name="T10" fmla="*/ 220 w 873"/>
                <a:gd name="T11" fmla="*/ 240 w 873"/>
                <a:gd name="T12" fmla="*/ 260 w 873"/>
                <a:gd name="T13" fmla="*/ 280 w 873"/>
                <a:gd name="T14" fmla="*/ 304 w 873"/>
                <a:gd name="T15" fmla="*/ 324 w 873"/>
                <a:gd name="T16" fmla="*/ 344 w 873"/>
                <a:gd name="T17" fmla="*/ 364 w 873"/>
                <a:gd name="T18" fmla="*/ 384 w 873"/>
                <a:gd name="T19" fmla="*/ 404 w 873"/>
                <a:gd name="T20" fmla="*/ 424 w 873"/>
                <a:gd name="T21" fmla="*/ 448 w 873"/>
                <a:gd name="T22" fmla="*/ 468 w 873"/>
                <a:gd name="T23" fmla="*/ 488 w 873"/>
                <a:gd name="T24" fmla="*/ 508 w 873"/>
                <a:gd name="T25" fmla="*/ 528 w 873"/>
                <a:gd name="T26" fmla="*/ 548 w 873"/>
                <a:gd name="T27" fmla="*/ 568 w 873"/>
                <a:gd name="T28" fmla="*/ 593 w 873"/>
                <a:gd name="T29" fmla="*/ 613 w 873"/>
                <a:gd name="T30" fmla="*/ 633 w 873"/>
                <a:gd name="T31" fmla="*/ 653 w 873"/>
                <a:gd name="T32" fmla="*/ 673 w 873"/>
                <a:gd name="T33" fmla="*/ 693 w 873"/>
                <a:gd name="T34" fmla="*/ 713 w 873"/>
                <a:gd name="T35" fmla="*/ 737 w 873"/>
                <a:gd name="T36" fmla="*/ 757 w 873"/>
                <a:gd name="T37" fmla="*/ 777 w 873"/>
                <a:gd name="T38" fmla="*/ 797 w 873"/>
                <a:gd name="T39" fmla="*/ 817 w 873"/>
                <a:gd name="T40" fmla="*/ 837 w 873"/>
                <a:gd name="T41" fmla="*/ 857 w 87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873">
                  <a:moveTo>
                    <a:pt x="0" y="0"/>
                  </a:moveTo>
                  <a:lnTo>
                    <a:pt x="8" y="0"/>
                  </a:lnTo>
                  <a:lnTo>
                    <a:pt x="16" y="0"/>
                  </a:lnTo>
                  <a:lnTo>
                    <a:pt x="20" y="0"/>
                  </a:lnTo>
                  <a:lnTo>
                    <a:pt x="28" y="0"/>
                  </a:lnTo>
                  <a:lnTo>
                    <a:pt x="36" y="0"/>
                  </a:lnTo>
                  <a:lnTo>
                    <a:pt x="40" y="0"/>
                  </a:lnTo>
                  <a:lnTo>
                    <a:pt x="48" y="0"/>
                  </a:lnTo>
                  <a:lnTo>
                    <a:pt x="56" y="0"/>
                  </a:lnTo>
                  <a:lnTo>
                    <a:pt x="64" y="0"/>
                  </a:lnTo>
                  <a:lnTo>
                    <a:pt x="68" y="0"/>
                  </a:lnTo>
                  <a:lnTo>
                    <a:pt x="76" y="0"/>
                  </a:lnTo>
                  <a:lnTo>
                    <a:pt x="84" y="0"/>
                  </a:lnTo>
                  <a:lnTo>
                    <a:pt x="88" y="0"/>
                  </a:lnTo>
                  <a:lnTo>
                    <a:pt x="96" y="0"/>
                  </a:lnTo>
                  <a:lnTo>
                    <a:pt x="104" y="0"/>
                  </a:lnTo>
                  <a:lnTo>
                    <a:pt x="112" y="0"/>
                  </a:lnTo>
                  <a:lnTo>
                    <a:pt x="116" y="0"/>
                  </a:lnTo>
                  <a:lnTo>
                    <a:pt x="124" y="0"/>
                  </a:lnTo>
                  <a:lnTo>
                    <a:pt x="132" y="0"/>
                  </a:lnTo>
                  <a:lnTo>
                    <a:pt x="136" y="0"/>
                  </a:lnTo>
                  <a:lnTo>
                    <a:pt x="144" y="0"/>
                  </a:lnTo>
                  <a:lnTo>
                    <a:pt x="152" y="0"/>
                  </a:lnTo>
                  <a:lnTo>
                    <a:pt x="160" y="0"/>
                  </a:lnTo>
                  <a:lnTo>
                    <a:pt x="164" y="0"/>
                  </a:lnTo>
                  <a:lnTo>
                    <a:pt x="172" y="0"/>
                  </a:lnTo>
                  <a:lnTo>
                    <a:pt x="180" y="0"/>
                  </a:lnTo>
                  <a:lnTo>
                    <a:pt x="184" y="0"/>
                  </a:lnTo>
                  <a:lnTo>
                    <a:pt x="192" y="0"/>
                  </a:lnTo>
                  <a:lnTo>
                    <a:pt x="200" y="0"/>
                  </a:lnTo>
                  <a:lnTo>
                    <a:pt x="208" y="0"/>
                  </a:lnTo>
                  <a:lnTo>
                    <a:pt x="212" y="0"/>
                  </a:lnTo>
                  <a:lnTo>
                    <a:pt x="220" y="0"/>
                  </a:lnTo>
                  <a:lnTo>
                    <a:pt x="228" y="0"/>
                  </a:lnTo>
                  <a:lnTo>
                    <a:pt x="232" y="0"/>
                  </a:lnTo>
                  <a:lnTo>
                    <a:pt x="240" y="0"/>
                  </a:lnTo>
                  <a:lnTo>
                    <a:pt x="248" y="0"/>
                  </a:lnTo>
                  <a:lnTo>
                    <a:pt x="256" y="0"/>
                  </a:lnTo>
                  <a:lnTo>
                    <a:pt x="260" y="0"/>
                  </a:lnTo>
                  <a:lnTo>
                    <a:pt x="268" y="0"/>
                  </a:lnTo>
                  <a:lnTo>
                    <a:pt x="276" y="0"/>
                  </a:lnTo>
                  <a:lnTo>
                    <a:pt x="280" y="0"/>
                  </a:lnTo>
                  <a:lnTo>
                    <a:pt x="288" y="0"/>
                  </a:lnTo>
                  <a:lnTo>
                    <a:pt x="296" y="0"/>
                  </a:lnTo>
                  <a:lnTo>
                    <a:pt x="304" y="0"/>
                  </a:lnTo>
                  <a:lnTo>
                    <a:pt x="308" y="0"/>
                  </a:lnTo>
                  <a:lnTo>
                    <a:pt x="316" y="0"/>
                  </a:lnTo>
                  <a:lnTo>
                    <a:pt x="324" y="0"/>
                  </a:lnTo>
                  <a:lnTo>
                    <a:pt x="328" y="0"/>
                  </a:lnTo>
                  <a:lnTo>
                    <a:pt x="336" y="0"/>
                  </a:lnTo>
                  <a:lnTo>
                    <a:pt x="344" y="0"/>
                  </a:lnTo>
                  <a:lnTo>
                    <a:pt x="352" y="0"/>
                  </a:lnTo>
                  <a:lnTo>
                    <a:pt x="356" y="0"/>
                  </a:lnTo>
                  <a:lnTo>
                    <a:pt x="364" y="0"/>
                  </a:lnTo>
                  <a:lnTo>
                    <a:pt x="372" y="0"/>
                  </a:lnTo>
                  <a:lnTo>
                    <a:pt x="376" y="0"/>
                  </a:lnTo>
                  <a:lnTo>
                    <a:pt x="384" y="0"/>
                  </a:lnTo>
                  <a:lnTo>
                    <a:pt x="392" y="0"/>
                  </a:lnTo>
                  <a:lnTo>
                    <a:pt x="400" y="0"/>
                  </a:lnTo>
                  <a:lnTo>
                    <a:pt x="404" y="0"/>
                  </a:lnTo>
                  <a:lnTo>
                    <a:pt x="412" y="0"/>
                  </a:lnTo>
                  <a:lnTo>
                    <a:pt x="420" y="0"/>
                  </a:lnTo>
                  <a:lnTo>
                    <a:pt x="424" y="0"/>
                  </a:lnTo>
                  <a:lnTo>
                    <a:pt x="432" y="0"/>
                  </a:lnTo>
                  <a:lnTo>
                    <a:pt x="440" y="0"/>
                  </a:lnTo>
                  <a:lnTo>
                    <a:pt x="448" y="0"/>
                  </a:lnTo>
                  <a:lnTo>
                    <a:pt x="452" y="0"/>
                  </a:lnTo>
                  <a:lnTo>
                    <a:pt x="460" y="0"/>
                  </a:lnTo>
                  <a:lnTo>
                    <a:pt x="468" y="0"/>
                  </a:lnTo>
                  <a:lnTo>
                    <a:pt x="472" y="0"/>
                  </a:lnTo>
                  <a:lnTo>
                    <a:pt x="480" y="0"/>
                  </a:lnTo>
                  <a:lnTo>
                    <a:pt x="488" y="0"/>
                  </a:lnTo>
                  <a:lnTo>
                    <a:pt x="496" y="0"/>
                  </a:lnTo>
                  <a:lnTo>
                    <a:pt x="500" y="0"/>
                  </a:lnTo>
                  <a:lnTo>
                    <a:pt x="508" y="0"/>
                  </a:lnTo>
                  <a:lnTo>
                    <a:pt x="516" y="0"/>
                  </a:lnTo>
                  <a:lnTo>
                    <a:pt x="520" y="0"/>
                  </a:lnTo>
                  <a:lnTo>
                    <a:pt x="528" y="0"/>
                  </a:lnTo>
                  <a:lnTo>
                    <a:pt x="536" y="0"/>
                  </a:lnTo>
                  <a:lnTo>
                    <a:pt x="544" y="0"/>
                  </a:lnTo>
                  <a:lnTo>
                    <a:pt x="548" y="0"/>
                  </a:lnTo>
                  <a:lnTo>
                    <a:pt x="556" y="0"/>
                  </a:lnTo>
                  <a:lnTo>
                    <a:pt x="564" y="0"/>
                  </a:lnTo>
                  <a:lnTo>
                    <a:pt x="568" y="0"/>
                  </a:lnTo>
                  <a:lnTo>
                    <a:pt x="576" y="0"/>
                  </a:lnTo>
                  <a:lnTo>
                    <a:pt x="585" y="0"/>
                  </a:lnTo>
                  <a:lnTo>
                    <a:pt x="593" y="0"/>
                  </a:lnTo>
                  <a:lnTo>
                    <a:pt x="597" y="0"/>
                  </a:lnTo>
                  <a:lnTo>
                    <a:pt x="605" y="0"/>
                  </a:lnTo>
                  <a:lnTo>
                    <a:pt x="613" y="0"/>
                  </a:lnTo>
                  <a:lnTo>
                    <a:pt x="617" y="0"/>
                  </a:lnTo>
                  <a:lnTo>
                    <a:pt x="625" y="0"/>
                  </a:lnTo>
                  <a:lnTo>
                    <a:pt x="633" y="0"/>
                  </a:lnTo>
                  <a:lnTo>
                    <a:pt x="641" y="0"/>
                  </a:lnTo>
                  <a:lnTo>
                    <a:pt x="645" y="0"/>
                  </a:lnTo>
                  <a:lnTo>
                    <a:pt x="653" y="0"/>
                  </a:lnTo>
                  <a:lnTo>
                    <a:pt x="661" y="0"/>
                  </a:lnTo>
                  <a:lnTo>
                    <a:pt x="665" y="0"/>
                  </a:lnTo>
                  <a:lnTo>
                    <a:pt x="673" y="0"/>
                  </a:lnTo>
                  <a:lnTo>
                    <a:pt x="681" y="0"/>
                  </a:lnTo>
                  <a:lnTo>
                    <a:pt x="689" y="0"/>
                  </a:lnTo>
                  <a:lnTo>
                    <a:pt x="693" y="0"/>
                  </a:lnTo>
                  <a:lnTo>
                    <a:pt x="701" y="0"/>
                  </a:lnTo>
                  <a:lnTo>
                    <a:pt x="709" y="0"/>
                  </a:lnTo>
                  <a:lnTo>
                    <a:pt x="713" y="0"/>
                  </a:lnTo>
                  <a:lnTo>
                    <a:pt x="721" y="0"/>
                  </a:lnTo>
                  <a:lnTo>
                    <a:pt x="729" y="0"/>
                  </a:lnTo>
                  <a:lnTo>
                    <a:pt x="737" y="0"/>
                  </a:lnTo>
                  <a:lnTo>
                    <a:pt x="741" y="0"/>
                  </a:lnTo>
                  <a:lnTo>
                    <a:pt x="749" y="0"/>
                  </a:lnTo>
                  <a:lnTo>
                    <a:pt x="757" y="0"/>
                  </a:lnTo>
                  <a:lnTo>
                    <a:pt x="761" y="0"/>
                  </a:lnTo>
                  <a:lnTo>
                    <a:pt x="769" y="0"/>
                  </a:lnTo>
                  <a:lnTo>
                    <a:pt x="777" y="0"/>
                  </a:lnTo>
                  <a:lnTo>
                    <a:pt x="785" y="0"/>
                  </a:lnTo>
                  <a:lnTo>
                    <a:pt x="789" y="0"/>
                  </a:lnTo>
                  <a:lnTo>
                    <a:pt x="797" y="0"/>
                  </a:lnTo>
                  <a:lnTo>
                    <a:pt x="805" y="0"/>
                  </a:lnTo>
                  <a:lnTo>
                    <a:pt x="809" y="0"/>
                  </a:lnTo>
                  <a:lnTo>
                    <a:pt x="817" y="0"/>
                  </a:lnTo>
                  <a:lnTo>
                    <a:pt x="825" y="0"/>
                  </a:lnTo>
                  <a:lnTo>
                    <a:pt x="833" y="0"/>
                  </a:lnTo>
                  <a:lnTo>
                    <a:pt x="837" y="0"/>
                  </a:lnTo>
                  <a:lnTo>
                    <a:pt x="845" y="0"/>
                  </a:lnTo>
                  <a:lnTo>
                    <a:pt x="853" y="0"/>
                  </a:lnTo>
                  <a:lnTo>
                    <a:pt x="857" y="0"/>
                  </a:lnTo>
                  <a:lnTo>
                    <a:pt x="865" y="0"/>
                  </a:lnTo>
                  <a:lnTo>
                    <a:pt x="873" y="0"/>
                  </a:lnTo>
                </a:path>
              </a:pathLst>
            </a:custGeom>
            <a:noFill/>
            <a:ln w="0">
              <a:solidFill>
                <a:srgbClr val="007F00"/>
              </a:solidFill>
              <a:prstDash val="sysDot"/>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24" name="Rectangle 221"/>
            <p:cNvSpPr>
              <a:spLocks noChangeArrowheads="1"/>
            </p:cNvSpPr>
            <p:nvPr/>
          </p:nvSpPr>
          <p:spPr bwMode="auto">
            <a:xfrm>
              <a:off x="2876086" y="3563144"/>
              <a:ext cx="1121609"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1000" b="0" dirty="0" smtClean="0">
                  <a:solidFill>
                    <a:srgbClr val="000000"/>
                  </a:solidFill>
                  <a:latin typeface="Arial Narrow" pitchFamily="34" charset="0"/>
                </a:rPr>
                <a:t>Frequency and time (bins)</a:t>
              </a:r>
              <a:endParaRPr lang="en-US" sz="2800" b="0" dirty="0" smtClean="0">
                <a:solidFill>
                  <a:srgbClr val="000000"/>
                </a:solidFill>
                <a:latin typeface="Arial" pitchFamily="34" charset="0"/>
              </a:endParaRPr>
            </a:p>
          </p:txBody>
        </p:sp>
        <p:sp>
          <p:nvSpPr>
            <p:cNvPr id="325" name="Rectangle 222"/>
            <p:cNvSpPr>
              <a:spLocks noChangeArrowheads="1"/>
            </p:cNvSpPr>
            <p:nvPr/>
          </p:nvSpPr>
          <p:spPr bwMode="auto">
            <a:xfrm rot="16200000">
              <a:off x="2171086" y="2102264"/>
              <a:ext cx="455253" cy="14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1000" b="0" smtClean="0">
                  <a:solidFill>
                    <a:srgbClr val="000000"/>
                  </a:solidFill>
                  <a:latin typeface="Arial Narrow" pitchFamily="34" charset="0"/>
                </a:rPr>
                <a:t>imaginary</a:t>
              </a:r>
              <a:endParaRPr lang="en-US" sz="2800" b="0" smtClean="0">
                <a:solidFill>
                  <a:srgbClr val="000000"/>
                </a:solidFill>
                <a:latin typeface="Arial" pitchFamily="34" charset="0"/>
              </a:endParaRPr>
            </a:p>
          </p:txBody>
        </p:sp>
      </p:grpSp>
      <p:grpSp>
        <p:nvGrpSpPr>
          <p:cNvPr id="326" name="Group 325"/>
          <p:cNvGrpSpPr/>
          <p:nvPr/>
        </p:nvGrpSpPr>
        <p:grpSpPr>
          <a:xfrm>
            <a:off x="5705453" y="278650"/>
            <a:ext cx="2753387" cy="2777382"/>
            <a:chOff x="2987824" y="278650"/>
            <a:chExt cx="2541588" cy="2777382"/>
          </a:xfrm>
        </p:grpSpPr>
        <p:sp>
          <p:nvSpPr>
            <p:cNvPr id="327" name="Rectangle 430"/>
            <p:cNvSpPr>
              <a:spLocks noChangeArrowheads="1"/>
            </p:cNvSpPr>
            <p:nvPr/>
          </p:nvSpPr>
          <p:spPr bwMode="auto">
            <a:xfrm>
              <a:off x="3997474" y="1729110"/>
              <a:ext cx="190500" cy="38100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28" name="Rectangle 458"/>
            <p:cNvSpPr>
              <a:spLocks noChangeArrowheads="1"/>
            </p:cNvSpPr>
            <p:nvPr/>
          </p:nvSpPr>
          <p:spPr bwMode="auto">
            <a:xfrm>
              <a:off x="4060974" y="1729110"/>
              <a:ext cx="63500" cy="5969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29" name="Rectangle 385"/>
            <p:cNvSpPr>
              <a:spLocks noChangeArrowheads="1"/>
            </p:cNvSpPr>
            <p:nvPr/>
          </p:nvSpPr>
          <p:spPr bwMode="auto">
            <a:xfrm>
              <a:off x="3133874" y="528960"/>
              <a:ext cx="2395538" cy="2400300"/>
            </a:xfrm>
            <a:prstGeom prst="rect">
              <a:avLst/>
            </a:prstGeom>
            <a:noFill/>
            <a:ln w="0">
              <a:solidFill>
                <a:srgbClr val="FFFFF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30" name="Line 386"/>
            <p:cNvSpPr>
              <a:spLocks noChangeShapeType="1"/>
            </p:cNvSpPr>
            <p:nvPr/>
          </p:nvSpPr>
          <p:spPr bwMode="auto">
            <a:xfrm>
              <a:off x="3133874" y="2929260"/>
              <a:ext cx="239553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31" name="Line 387"/>
            <p:cNvSpPr>
              <a:spLocks noChangeShapeType="1"/>
            </p:cNvSpPr>
            <p:nvPr/>
          </p:nvSpPr>
          <p:spPr bwMode="auto">
            <a:xfrm flipV="1">
              <a:off x="3133874" y="528960"/>
              <a:ext cx="0" cy="24003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32" name="Line 388"/>
            <p:cNvSpPr>
              <a:spLocks noChangeShapeType="1"/>
            </p:cNvSpPr>
            <p:nvPr/>
          </p:nvSpPr>
          <p:spPr bwMode="auto">
            <a:xfrm flipV="1">
              <a:off x="3375174" y="2903860"/>
              <a:ext cx="0" cy="254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33" name="Rectangle 389"/>
            <p:cNvSpPr>
              <a:spLocks noChangeArrowheads="1"/>
            </p:cNvSpPr>
            <p:nvPr/>
          </p:nvSpPr>
          <p:spPr bwMode="auto">
            <a:xfrm>
              <a:off x="3356124" y="2948310"/>
              <a:ext cx="38472"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1</a:t>
              </a:r>
              <a:endParaRPr lang="en-US" b="0" smtClean="0">
                <a:solidFill>
                  <a:srgbClr val="000000"/>
                </a:solidFill>
                <a:latin typeface="Arial" pitchFamily="34" charset="0"/>
              </a:endParaRPr>
            </a:p>
          </p:txBody>
        </p:sp>
        <p:sp>
          <p:nvSpPr>
            <p:cNvPr id="334" name="Line 390"/>
            <p:cNvSpPr>
              <a:spLocks noChangeShapeType="1"/>
            </p:cNvSpPr>
            <p:nvPr/>
          </p:nvSpPr>
          <p:spPr bwMode="auto">
            <a:xfrm flipV="1">
              <a:off x="3610124" y="2903860"/>
              <a:ext cx="0" cy="254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35" name="Rectangle 391"/>
            <p:cNvSpPr>
              <a:spLocks noChangeArrowheads="1"/>
            </p:cNvSpPr>
            <p:nvPr/>
          </p:nvSpPr>
          <p:spPr bwMode="auto">
            <a:xfrm>
              <a:off x="3591074" y="2948310"/>
              <a:ext cx="38472"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2</a:t>
              </a:r>
              <a:endParaRPr lang="en-US" b="0" smtClean="0">
                <a:solidFill>
                  <a:srgbClr val="000000"/>
                </a:solidFill>
                <a:latin typeface="Arial" pitchFamily="34" charset="0"/>
              </a:endParaRPr>
            </a:p>
          </p:txBody>
        </p:sp>
        <p:sp>
          <p:nvSpPr>
            <p:cNvPr id="336" name="Line 392"/>
            <p:cNvSpPr>
              <a:spLocks noChangeShapeType="1"/>
            </p:cNvSpPr>
            <p:nvPr/>
          </p:nvSpPr>
          <p:spPr bwMode="auto">
            <a:xfrm flipV="1">
              <a:off x="3851424" y="2903860"/>
              <a:ext cx="0" cy="254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37" name="Rectangle 393"/>
            <p:cNvSpPr>
              <a:spLocks noChangeArrowheads="1"/>
            </p:cNvSpPr>
            <p:nvPr/>
          </p:nvSpPr>
          <p:spPr bwMode="auto">
            <a:xfrm>
              <a:off x="3832374" y="2948310"/>
              <a:ext cx="38472"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3</a:t>
              </a:r>
              <a:endParaRPr lang="en-US" b="0" smtClean="0">
                <a:solidFill>
                  <a:srgbClr val="000000"/>
                </a:solidFill>
                <a:latin typeface="Arial" pitchFamily="34" charset="0"/>
              </a:endParaRPr>
            </a:p>
          </p:txBody>
        </p:sp>
        <p:sp>
          <p:nvSpPr>
            <p:cNvPr id="338" name="Line 394"/>
            <p:cNvSpPr>
              <a:spLocks noChangeShapeType="1"/>
            </p:cNvSpPr>
            <p:nvPr/>
          </p:nvSpPr>
          <p:spPr bwMode="auto">
            <a:xfrm flipV="1">
              <a:off x="4092724" y="2903860"/>
              <a:ext cx="0" cy="254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39" name="Rectangle 395"/>
            <p:cNvSpPr>
              <a:spLocks noChangeArrowheads="1"/>
            </p:cNvSpPr>
            <p:nvPr/>
          </p:nvSpPr>
          <p:spPr bwMode="auto">
            <a:xfrm>
              <a:off x="4073674" y="2948310"/>
              <a:ext cx="38472"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4</a:t>
              </a:r>
              <a:endParaRPr lang="en-US" b="0" smtClean="0">
                <a:solidFill>
                  <a:srgbClr val="000000"/>
                </a:solidFill>
                <a:latin typeface="Arial" pitchFamily="34" charset="0"/>
              </a:endParaRPr>
            </a:p>
          </p:txBody>
        </p:sp>
        <p:sp>
          <p:nvSpPr>
            <p:cNvPr id="340" name="Line 396"/>
            <p:cNvSpPr>
              <a:spLocks noChangeShapeType="1"/>
            </p:cNvSpPr>
            <p:nvPr/>
          </p:nvSpPr>
          <p:spPr bwMode="auto">
            <a:xfrm flipV="1">
              <a:off x="4335611" y="2903860"/>
              <a:ext cx="0" cy="254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41" name="Rectangle 397"/>
            <p:cNvSpPr>
              <a:spLocks noChangeArrowheads="1"/>
            </p:cNvSpPr>
            <p:nvPr/>
          </p:nvSpPr>
          <p:spPr bwMode="auto">
            <a:xfrm>
              <a:off x="4316561" y="2948310"/>
              <a:ext cx="38472"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5</a:t>
              </a:r>
              <a:endParaRPr lang="en-US" b="0" smtClean="0">
                <a:solidFill>
                  <a:srgbClr val="000000"/>
                </a:solidFill>
                <a:latin typeface="Arial" pitchFamily="34" charset="0"/>
              </a:endParaRPr>
            </a:p>
          </p:txBody>
        </p:sp>
        <p:sp>
          <p:nvSpPr>
            <p:cNvPr id="342" name="Line 398"/>
            <p:cNvSpPr>
              <a:spLocks noChangeShapeType="1"/>
            </p:cNvSpPr>
            <p:nvPr/>
          </p:nvSpPr>
          <p:spPr bwMode="auto">
            <a:xfrm flipV="1">
              <a:off x="4570561" y="2903860"/>
              <a:ext cx="0" cy="254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43" name="Rectangle 399"/>
            <p:cNvSpPr>
              <a:spLocks noChangeArrowheads="1"/>
            </p:cNvSpPr>
            <p:nvPr/>
          </p:nvSpPr>
          <p:spPr bwMode="auto">
            <a:xfrm>
              <a:off x="4551511" y="2948310"/>
              <a:ext cx="38472"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6</a:t>
              </a:r>
              <a:endParaRPr lang="en-US" b="0" smtClean="0">
                <a:solidFill>
                  <a:srgbClr val="000000"/>
                </a:solidFill>
                <a:latin typeface="Arial" pitchFamily="34" charset="0"/>
              </a:endParaRPr>
            </a:p>
          </p:txBody>
        </p:sp>
        <p:sp>
          <p:nvSpPr>
            <p:cNvPr id="344" name="Line 400"/>
            <p:cNvSpPr>
              <a:spLocks noChangeShapeType="1"/>
            </p:cNvSpPr>
            <p:nvPr/>
          </p:nvSpPr>
          <p:spPr bwMode="auto">
            <a:xfrm flipV="1">
              <a:off x="4811861" y="2903860"/>
              <a:ext cx="0" cy="254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45" name="Rectangle 401"/>
            <p:cNvSpPr>
              <a:spLocks noChangeArrowheads="1"/>
            </p:cNvSpPr>
            <p:nvPr/>
          </p:nvSpPr>
          <p:spPr bwMode="auto">
            <a:xfrm>
              <a:off x="4792811" y="2948310"/>
              <a:ext cx="38472"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7</a:t>
              </a:r>
              <a:endParaRPr lang="en-US" b="0" smtClean="0">
                <a:solidFill>
                  <a:srgbClr val="000000"/>
                </a:solidFill>
                <a:latin typeface="Arial" pitchFamily="34" charset="0"/>
              </a:endParaRPr>
            </a:p>
          </p:txBody>
        </p:sp>
        <p:sp>
          <p:nvSpPr>
            <p:cNvPr id="346" name="Line 402"/>
            <p:cNvSpPr>
              <a:spLocks noChangeShapeType="1"/>
            </p:cNvSpPr>
            <p:nvPr/>
          </p:nvSpPr>
          <p:spPr bwMode="auto">
            <a:xfrm flipV="1">
              <a:off x="5053161" y="2903860"/>
              <a:ext cx="0" cy="254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47" name="Rectangle 403"/>
            <p:cNvSpPr>
              <a:spLocks noChangeArrowheads="1"/>
            </p:cNvSpPr>
            <p:nvPr/>
          </p:nvSpPr>
          <p:spPr bwMode="auto">
            <a:xfrm>
              <a:off x="5034111" y="2948310"/>
              <a:ext cx="38472"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8</a:t>
              </a:r>
              <a:endParaRPr lang="en-US" b="0" smtClean="0">
                <a:solidFill>
                  <a:srgbClr val="000000"/>
                </a:solidFill>
                <a:latin typeface="Arial" pitchFamily="34" charset="0"/>
              </a:endParaRPr>
            </a:p>
          </p:txBody>
        </p:sp>
        <p:sp>
          <p:nvSpPr>
            <p:cNvPr id="348" name="Line 404"/>
            <p:cNvSpPr>
              <a:spLocks noChangeShapeType="1"/>
            </p:cNvSpPr>
            <p:nvPr/>
          </p:nvSpPr>
          <p:spPr bwMode="auto">
            <a:xfrm flipV="1">
              <a:off x="5288111" y="2903860"/>
              <a:ext cx="0" cy="2540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49" name="Rectangle 405"/>
            <p:cNvSpPr>
              <a:spLocks noChangeArrowheads="1"/>
            </p:cNvSpPr>
            <p:nvPr/>
          </p:nvSpPr>
          <p:spPr bwMode="auto">
            <a:xfrm>
              <a:off x="5269061" y="2948310"/>
              <a:ext cx="38472"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9</a:t>
              </a:r>
              <a:endParaRPr lang="en-US" b="0" smtClean="0">
                <a:solidFill>
                  <a:srgbClr val="000000"/>
                </a:solidFill>
                <a:latin typeface="Arial" pitchFamily="34" charset="0"/>
              </a:endParaRPr>
            </a:p>
          </p:txBody>
        </p:sp>
        <p:sp>
          <p:nvSpPr>
            <p:cNvPr id="350" name="Line 406"/>
            <p:cNvSpPr>
              <a:spLocks noChangeShapeType="1"/>
            </p:cNvSpPr>
            <p:nvPr/>
          </p:nvSpPr>
          <p:spPr bwMode="auto">
            <a:xfrm>
              <a:off x="3133874" y="2929260"/>
              <a:ext cx="2540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51" name="Rectangle 407"/>
            <p:cNvSpPr>
              <a:spLocks noChangeArrowheads="1"/>
            </p:cNvSpPr>
            <p:nvPr/>
          </p:nvSpPr>
          <p:spPr bwMode="auto">
            <a:xfrm>
              <a:off x="2987824" y="2878460"/>
              <a:ext cx="118375"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-0.4</a:t>
              </a:r>
              <a:endParaRPr lang="en-US" b="0" smtClean="0">
                <a:solidFill>
                  <a:srgbClr val="000000"/>
                </a:solidFill>
                <a:latin typeface="Arial" pitchFamily="34" charset="0"/>
              </a:endParaRPr>
            </a:p>
          </p:txBody>
        </p:sp>
        <p:sp>
          <p:nvSpPr>
            <p:cNvPr id="352" name="Line 408"/>
            <p:cNvSpPr>
              <a:spLocks noChangeShapeType="1"/>
            </p:cNvSpPr>
            <p:nvPr/>
          </p:nvSpPr>
          <p:spPr bwMode="auto">
            <a:xfrm>
              <a:off x="3133874" y="2624460"/>
              <a:ext cx="2540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53" name="Rectangle 409"/>
            <p:cNvSpPr>
              <a:spLocks noChangeArrowheads="1"/>
            </p:cNvSpPr>
            <p:nvPr/>
          </p:nvSpPr>
          <p:spPr bwMode="auto">
            <a:xfrm>
              <a:off x="2987824" y="2573660"/>
              <a:ext cx="118375"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-0.3</a:t>
              </a:r>
              <a:endParaRPr lang="en-US" b="0" smtClean="0">
                <a:solidFill>
                  <a:srgbClr val="000000"/>
                </a:solidFill>
                <a:latin typeface="Arial" pitchFamily="34" charset="0"/>
              </a:endParaRPr>
            </a:p>
          </p:txBody>
        </p:sp>
        <p:sp>
          <p:nvSpPr>
            <p:cNvPr id="354" name="Line 410"/>
            <p:cNvSpPr>
              <a:spLocks noChangeShapeType="1"/>
            </p:cNvSpPr>
            <p:nvPr/>
          </p:nvSpPr>
          <p:spPr bwMode="auto">
            <a:xfrm>
              <a:off x="3133874" y="2326010"/>
              <a:ext cx="2540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55" name="Rectangle 411"/>
            <p:cNvSpPr>
              <a:spLocks noChangeArrowheads="1"/>
            </p:cNvSpPr>
            <p:nvPr/>
          </p:nvSpPr>
          <p:spPr bwMode="auto">
            <a:xfrm>
              <a:off x="2987824" y="2275210"/>
              <a:ext cx="118375"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-0.2</a:t>
              </a:r>
              <a:endParaRPr lang="en-US" b="0" smtClean="0">
                <a:solidFill>
                  <a:srgbClr val="000000"/>
                </a:solidFill>
                <a:latin typeface="Arial" pitchFamily="34" charset="0"/>
              </a:endParaRPr>
            </a:p>
          </p:txBody>
        </p:sp>
        <p:sp>
          <p:nvSpPr>
            <p:cNvPr id="356" name="Line 412"/>
            <p:cNvSpPr>
              <a:spLocks noChangeShapeType="1"/>
            </p:cNvSpPr>
            <p:nvPr/>
          </p:nvSpPr>
          <p:spPr bwMode="auto">
            <a:xfrm>
              <a:off x="3133874" y="2027560"/>
              <a:ext cx="2540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57" name="Rectangle 413"/>
            <p:cNvSpPr>
              <a:spLocks noChangeArrowheads="1"/>
            </p:cNvSpPr>
            <p:nvPr/>
          </p:nvSpPr>
          <p:spPr bwMode="auto">
            <a:xfrm>
              <a:off x="2987824" y="1976760"/>
              <a:ext cx="118375"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-0.1</a:t>
              </a:r>
              <a:endParaRPr lang="en-US" b="0" smtClean="0">
                <a:solidFill>
                  <a:srgbClr val="000000"/>
                </a:solidFill>
                <a:latin typeface="Arial" pitchFamily="34" charset="0"/>
              </a:endParaRPr>
            </a:p>
          </p:txBody>
        </p:sp>
        <p:sp>
          <p:nvSpPr>
            <p:cNvPr id="358" name="Line 414"/>
            <p:cNvSpPr>
              <a:spLocks noChangeShapeType="1"/>
            </p:cNvSpPr>
            <p:nvPr/>
          </p:nvSpPr>
          <p:spPr bwMode="auto">
            <a:xfrm>
              <a:off x="3133874" y="1729110"/>
              <a:ext cx="2540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59" name="Rectangle 415"/>
            <p:cNvSpPr>
              <a:spLocks noChangeArrowheads="1"/>
            </p:cNvSpPr>
            <p:nvPr/>
          </p:nvSpPr>
          <p:spPr bwMode="auto">
            <a:xfrm>
              <a:off x="3070374" y="1678310"/>
              <a:ext cx="38472"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a:t>
              </a:r>
              <a:endParaRPr lang="en-US" b="0" smtClean="0">
                <a:solidFill>
                  <a:srgbClr val="000000"/>
                </a:solidFill>
                <a:latin typeface="Arial" pitchFamily="34" charset="0"/>
              </a:endParaRPr>
            </a:p>
          </p:txBody>
        </p:sp>
        <p:sp>
          <p:nvSpPr>
            <p:cNvPr id="360" name="Line 416"/>
            <p:cNvSpPr>
              <a:spLocks noChangeShapeType="1"/>
            </p:cNvSpPr>
            <p:nvPr/>
          </p:nvSpPr>
          <p:spPr bwMode="auto">
            <a:xfrm>
              <a:off x="3133874" y="1430660"/>
              <a:ext cx="2540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61" name="Rectangle 417"/>
            <p:cNvSpPr>
              <a:spLocks noChangeArrowheads="1"/>
            </p:cNvSpPr>
            <p:nvPr/>
          </p:nvSpPr>
          <p:spPr bwMode="auto">
            <a:xfrm>
              <a:off x="3013224" y="1379860"/>
              <a:ext cx="96181"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0.1</a:t>
              </a:r>
              <a:endParaRPr lang="en-US" b="0" smtClean="0">
                <a:solidFill>
                  <a:srgbClr val="000000"/>
                </a:solidFill>
                <a:latin typeface="Arial" pitchFamily="34" charset="0"/>
              </a:endParaRPr>
            </a:p>
          </p:txBody>
        </p:sp>
        <p:sp>
          <p:nvSpPr>
            <p:cNvPr id="362" name="Line 418"/>
            <p:cNvSpPr>
              <a:spLocks noChangeShapeType="1"/>
            </p:cNvSpPr>
            <p:nvPr/>
          </p:nvSpPr>
          <p:spPr bwMode="auto">
            <a:xfrm>
              <a:off x="3133874" y="1132210"/>
              <a:ext cx="2540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63" name="Rectangle 419"/>
            <p:cNvSpPr>
              <a:spLocks noChangeArrowheads="1"/>
            </p:cNvSpPr>
            <p:nvPr/>
          </p:nvSpPr>
          <p:spPr bwMode="auto">
            <a:xfrm>
              <a:off x="3013224" y="1081410"/>
              <a:ext cx="96181"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0.2</a:t>
              </a:r>
              <a:endParaRPr lang="en-US" b="0" smtClean="0">
                <a:solidFill>
                  <a:srgbClr val="000000"/>
                </a:solidFill>
                <a:latin typeface="Arial" pitchFamily="34" charset="0"/>
              </a:endParaRPr>
            </a:p>
          </p:txBody>
        </p:sp>
        <p:sp>
          <p:nvSpPr>
            <p:cNvPr id="364" name="Line 420"/>
            <p:cNvSpPr>
              <a:spLocks noChangeShapeType="1"/>
            </p:cNvSpPr>
            <p:nvPr/>
          </p:nvSpPr>
          <p:spPr bwMode="auto">
            <a:xfrm>
              <a:off x="3133874" y="833760"/>
              <a:ext cx="2540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65" name="Rectangle 421"/>
            <p:cNvSpPr>
              <a:spLocks noChangeArrowheads="1"/>
            </p:cNvSpPr>
            <p:nvPr/>
          </p:nvSpPr>
          <p:spPr bwMode="auto">
            <a:xfrm>
              <a:off x="3013224" y="782960"/>
              <a:ext cx="96181"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0.3</a:t>
              </a:r>
              <a:endParaRPr lang="en-US" b="0" smtClean="0">
                <a:solidFill>
                  <a:srgbClr val="000000"/>
                </a:solidFill>
                <a:latin typeface="Arial" pitchFamily="34" charset="0"/>
              </a:endParaRPr>
            </a:p>
          </p:txBody>
        </p:sp>
        <p:sp>
          <p:nvSpPr>
            <p:cNvPr id="366" name="Line 422"/>
            <p:cNvSpPr>
              <a:spLocks noChangeShapeType="1"/>
            </p:cNvSpPr>
            <p:nvPr/>
          </p:nvSpPr>
          <p:spPr bwMode="auto">
            <a:xfrm>
              <a:off x="3133874" y="528960"/>
              <a:ext cx="2540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67" name="Rectangle 423"/>
            <p:cNvSpPr>
              <a:spLocks noChangeArrowheads="1"/>
            </p:cNvSpPr>
            <p:nvPr/>
          </p:nvSpPr>
          <p:spPr bwMode="auto">
            <a:xfrm>
              <a:off x="3013224" y="478160"/>
              <a:ext cx="96181"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700" b="0" smtClean="0">
                  <a:solidFill>
                    <a:srgbClr val="000000"/>
                  </a:solidFill>
                  <a:latin typeface="Arial Narrow" pitchFamily="34" charset="0"/>
                </a:rPr>
                <a:t>0.4</a:t>
              </a:r>
              <a:endParaRPr lang="en-US" b="0" smtClean="0">
                <a:solidFill>
                  <a:srgbClr val="000000"/>
                </a:solidFill>
                <a:latin typeface="Arial" pitchFamily="34" charset="0"/>
              </a:endParaRPr>
            </a:p>
          </p:txBody>
        </p:sp>
        <p:sp>
          <p:nvSpPr>
            <p:cNvPr id="368" name="Rectangle 424"/>
            <p:cNvSpPr>
              <a:spLocks noChangeArrowheads="1"/>
            </p:cNvSpPr>
            <p:nvPr/>
          </p:nvSpPr>
          <p:spPr bwMode="auto">
            <a:xfrm>
              <a:off x="3279924" y="1729110"/>
              <a:ext cx="190500" cy="13970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69" name="Rectangle 425"/>
            <p:cNvSpPr>
              <a:spLocks noChangeArrowheads="1"/>
            </p:cNvSpPr>
            <p:nvPr/>
          </p:nvSpPr>
          <p:spPr bwMode="auto">
            <a:xfrm>
              <a:off x="3279924" y="1729110"/>
              <a:ext cx="190500" cy="139700"/>
            </a:xfrm>
            <a:prstGeom prst="rect">
              <a:avLst/>
            </a:prstGeom>
            <a:solidFill>
              <a:schemeClr val="bg1">
                <a:lumMod val="95000"/>
              </a:schemeClr>
            </a:solid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70" name="Rectangle 426"/>
            <p:cNvSpPr>
              <a:spLocks noChangeArrowheads="1"/>
            </p:cNvSpPr>
            <p:nvPr/>
          </p:nvSpPr>
          <p:spPr bwMode="auto">
            <a:xfrm>
              <a:off x="3514874" y="558050"/>
              <a:ext cx="193030" cy="116076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71" name="Rectangle 427"/>
            <p:cNvSpPr>
              <a:spLocks noChangeArrowheads="1"/>
            </p:cNvSpPr>
            <p:nvPr/>
          </p:nvSpPr>
          <p:spPr bwMode="auto">
            <a:xfrm>
              <a:off x="3514874" y="558050"/>
              <a:ext cx="193030" cy="1160760"/>
            </a:xfrm>
            <a:prstGeom prst="rect">
              <a:avLst/>
            </a:prstGeom>
            <a:noFill/>
            <a:ln w="0">
              <a:solidFill>
                <a:srgbClr val="7F7F7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72" name="Rectangle 428"/>
            <p:cNvSpPr>
              <a:spLocks noChangeArrowheads="1"/>
            </p:cNvSpPr>
            <p:nvPr/>
          </p:nvSpPr>
          <p:spPr bwMode="auto">
            <a:xfrm>
              <a:off x="3756174" y="1716410"/>
              <a:ext cx="190500" cy="1270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73" name="Rectangle 429"/>
            <p:cNvSpPr>
              <a:spLocks noChangeArrowheads="1"/>
            </p:cNvSpPr>
            <p:nvPr/>
          </p:nvSpPr>
          <p:spPr bwMode="auto">
            <a:xfrm>
              <a:off x="3756174" y="1716410"/>
              <a:ext cx="190500" cy="12700"/>
            </a:xfrm>
            <a:prstGeom prst="rect">
              <a:avLst/>
            </a:prstGeom>
            <a:noFill/>
            <a:ln w="0">
              <a:solidFill>
                <a:srgbClr val="7F7F7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74" name="Rectangle 431"/>
            <p:cNvSpPr>
              <a:spLocks noChangeArrowheads="1"/>
            </p:cNvSpPr>
            <p:nvPr/>
          </p:nvSpPr>
          <p:spPr bwMode="auto">
            <a:xfrm>
              <a:off x="3997474" y="1729110"/>
              <a:ext cx="190500" cy="381000"/>
            </a:xfrm>
            <a:prstGeom prst="rect">
              <a:avLst/>
            </a:prstGeom>
            <a:noFill/>
            <a:ln w="0">
              <a:solidFill>
                <a:srgbClr val="7F7F7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75" name="Rectangle 432"/>
            <p:cNvSpPr>
              <a:spLocks noChangeArrowheads="1"/>
            </p:cNvSpPr>
            <p:nvPr/>
          </p:nvSpPr>
          <p:spPr bwMode="auto">
            <a:xfrm>
              <a:off x="4232424" y="1729110"/>
              <a:ext cx="198438" cy="37465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76" name="Rectangle 433"/>
            <p:cNvSpPr>
              <a:spLocks noChangeArrowheads="1"/>
            </p:cNvSpPr>
            <p:nvPr/>
          </p:nvSpPr>
          <p:spPr bwMode="auto">
            <a:xfrm>
              <a:off x="4232424" y="1729110"/>
              <a:ext cx="198438" cy="374650"/>
            </a:xfrm>
            <a:prstGeom prst="rect">
              <a:avLst/>
            </a:prstGeom>
            <a:solidFill>
              <a:schemeClr val="bg1">
                <a:lumMod val="95000"/>
              </a:schemeClr>
            </a:solid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77" name="Rectangle 434"/>
            <p:cNvSpPr>
              <a:spLocks noChangeArrowheads="1"/>
            </p:cNvSpPr>
            <p:nvPr/>
          </p:nvSpPr>
          <p:spPr bwMode="auto">
            <a:xfrm>
              <a:off x="4475311" y="1030610"/>
              <a:ext cx="190500" cy="69850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78" name="Rectangle 435"/>
            <p:cNvSpPr>
              <a:spLocks noChangeArrowheads="1"/>
            </p:cNvSpPr>
            <p:nvPr/>
          </p:nvSpPr>
          <p:spPr bwMode="auto">
            <a:xfrm>
              <a:off x="4475311" y="1030610"/>
              <a:ext cx="190500" cy="698500"/>
            </a:xfrm>
            <a:prstGeom prst="rect">
              <a:avLst/>
            </a:prstGeom>
            <a:noFill/>
            <a:ln w="0">
              <a:solidFill>
                <a:srgbClr val="7F7F7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79" name="Rectangle 436"/>
            <p:cNvSpPr>
              <a:spLocks noChangeArrowheads="1"/>
            </p:cNvSpPr>
            <p:nvPr/>
          </p:nvSpPr>
          <p:spPr bwMode="auto">
            <a:xfrm>
              <a:off x="4716611" y="1729110"/>
              <a:ext cx="190500" cy="4445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80" name="Rectangle 437"/>
            <p:cNvSpPr>
              <a:spLocks noChangeArrowheads="1"/>
            </p:cNvSpPr>
            <p:nvPr/>
          </p:nvSpPr>
          <p:spPr bwMode="auto">
            <a:xfrm>
              <a:off x="4716611" y="1729110"/>
              <a:ext cx="190500" cy="44450"/>
            </a:xfrm>
            <a:prstGeom prst="rect">
              <a:avLst/>
            </a:prstGeom>
            <a:noFill/>
            <a:ln w="0">
              <a:solidFill>
                <a:srgbClr val="7F7F7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81" name="Rectangle 438"/>
            <p:cNvSpPr>
              <a:spLocks noChangeArrowheads="1"/>
            </p:cNvSpPr>
            <p:nvPr/>
          </p:nvSpPr>
          <p:spPr bwMode="auto">
            <a:xfrm>
              <a:off x="4957911" y="1729110"/>
              <a:ext cx="190500" cy="81915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82" name="Rectangle 439"/>
            <p:cNvSpPr>
              <a:spLocks noChangeArrowheads="1"/>
            </p:cNvSpPr>
            <p:nvPr/>
          </p:nvSpPr>
          <p:spPr bwMode="auto">
            <a:xfrm>
              <a:off x="4957911" y="1729110"/>
              <a:ext cx="190500" cy="819150"/>
            </a:xfrm>
            <a:prstGeom prst="rect">
              <a:avLst/>
            </a:prstGeom>
            <a:noFill/>
            <a:ln w="0">
              <a:solidFill>
                <a:srgbClr val="7F7F7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83" name="Rectangle 440"/>
            <p:cNvSpPr>
              <a:spLocks noChangeArrowheads="1"/>
            </p:cNvSpPr>
            <p:nvPr/>
          </p:nvSpPr>
          <p:spPr bwMode="auto">
            <a:xfrm>
              <a:off x="5192861" y="1729110"/>
              <a:ext cx="190500" cy="33020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84" name="Rectangle 441"/>
            <p:cNvSpPr>
              <a:spLocks noChangeArrowheads="1"/>
            </p:cNvSpPr>
            <p:nvPr/>
          </p:nvSpPr>
          <p:spPr bwMode="auto">
            <a:xfrm>
              <a:off x="5192861" y="1729110"/>
              <a:ext cx="190500" cy="330200"/>
            </a:xfrm>
            <a:prstGeom prst="rect">
              <a:avLst/>
            </a:prstGeom>
            <a:solidFill>
              <a:schemeClr val="bg1">
                <a:lumMod val="95000"/>
              </a:schemeClr>
            </a:solid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85" name="Line 442"/>
            <p:cNvSpPr>
              <a:spLocks noChangeShapeType="1"/>
            </p:cNvSpPr>
            <p:nvPr/>
          </p:nvSpPr>
          <p:spPr bwMode="auto">
            <a:xfrm>
              <a:off x="3133874" y="1729110"/>
              <a:ext cx="239553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86" name="Line 443"/>
            <p:cNvSpPr>
              <a:spLocks noChangeShapeType="1"/>
            </p:cNvSpPr>
            <p:nvPr/>
          </p:nvSpPr>
          <p:spPr bwMode="auto">
            <a:xfrm flipV="1">
              <a:off x="3375174" y="1570360"/>
              <a:ext cx="0" cy="590550"/>
            </a:xfrm>
            <a:prstGeom prst="line">
              <a:avLst/>
            </a:prstGeom>
            <a:noFill/>
            <a:ln w="38100" cap="flat">
              <a:solidFill>
                <a:srgbClr val="FFBFB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87" name="Line 445"/>
            <p:cNvSpPr>
              <a:spLocks noChangeShapeType="1"/>
            </p:cNvSpPr>
            <p:nvPr/>
          </p:nvSpPr>
          <p:spPr bwMode="auto">
            <a:xfrm flipV="1">
              <a:off x="3851424" y="1487810"/>
              <a:ext cx="0" cy="463550"/>
            </a:xfrm>
            <a:prstGeom prst="line">
              <a:avLst/>
            </a:prstGeom>
            <a:noFill/>
            <a:ln w="38100" cap="flat">
              <a:solidFill>
                <a:srgbClr val="FFBFB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88" name="Line 446"/>
            <p:cNvSpPr>
              <a:spLocks noChangeShapeType="1"/>
            </p:cNvSpPr>
            <p:nvPr/>
          </p:nvSpPr>
          <p:spPr bwMode="auto">
            <a:xfrm flipV="1">
              <a:off x="4092724" y="1925960"/>
              <a:ext cx="0" cy="361950"/>
            </a:xfrm>
            <a:prstGeom prst="line">
              <a:avLst/>
            </a:prstGeom>
            <a:noFill/>
            <a:ln w="38100" cap="flat">
              <a:solidFill>
                <a:srgbClr val="FFBFB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89" name="Line 447"/>
            <p:cNvSpPr>
              <a:spLocks noChangeShapeType="1"/>
            </p:cNvSpPr>
            <p:nvPr/>
          </p:nvSpPr>
          <p:spPr bwMode="auto">
            <a:xfrm flipV="1">
              <a:off x="4335611" y="1818010"/>
              <a:ext cx="0" cy="571500"/>
            </a:xfrm>
            <a:prstGeom prst="line">
              <a:avLst/>
            </a:prstGeom>
            <a:noFill/>
            <a:ln w="38100" cap="flat">
              <a:solidFill>
                <a:srgbClr val="FFBFB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90" name="Rectangle 452"/>
            <p:cNvSpPr>
              <a:spLocks noChangeArrowheads="1"/>
            </p:cNvSpPr>
            <p:nvPr/>
          </p:nvSpPr>
          <p:spPr bwMode="auto">
            <a:xfrm>
              <a:off x="3343424" y="1729110"/>
              <a:ext cx="57150"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91" name="Freeform 453"/>
            <p:cNvSpPr>
              <a:spLocks/>
            </p:cNvSpPr>
            <p:nvPr/>
          </p:nvSpPr>
          <p:spPr bwMode="auto">
            <a:xfrm>
              <a:off x="3343424" y="1729110"/>
              <a:ext cx="57150" cy="0"/>
            </a:xfrm>
            <a:custGeom>
              <a:avLst/>
              <a:gdLst>
                <a:gd name="T0" fmla="*/ 0 w 36"/>
                <a:gd name="T1" fmla="*/ 36 w 36"/>
                <a:gd name="T2" fmla="*/ 0 w 36"/>
              </a:gdLst>
              <a:ahLst/>
              <a:cxnLst>
                <a:cxn ang="0">
                  <a:pos x="T0" y="0"/>
                </a:cxn>
                <a:cxn ang="0">
                  <a:pos x="T1" y="0"/>
                </a:cxn>
                <a:cxn ang="0">
                  <a:pos x="T2" y="0"/>
                </a:cxn>
              </a:cxnLst>
              <a:rect l="0" t="0" r="r" b="b"/>
              <a:pathLst>
                <a:path w="36">
                  <a:moveTo>
                    <a:pt x="0" y="0"/>
                  </a:moveTo>
                  <a:lnTo>
                    <a:pt x="36" y="0"/>
                  </a:lnTo>
                  <a:lnTo>
                    <a:pt x="0"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92" name="Rectangle 454"/>
            <p:cNvSpPr>
              <a:spLocks noChangeArrowheads="1"/>
            </p:cNvSpPr>
            <p:nvPr/>
          </p:nvSpPr>
          <p:spPr bwMode="auto">
            <a:xfrm>
              <a:off x="3584724" y="539000"/>
              <a:ext cx="51172" cy="117981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93" name="Rectangle 455"/>
            <p:cNvSpPr>
              <a:spLocks noChangeArrowheads="1"/>
            </p:cNvSpPr>
            <p:nvPr/>
          </p:nvSpPr>
          <p:spPr bwMode="auto">
            <a:xfrm>
              <a:off x="3584724" y="539000"/>
              <a:ext cx="51172" cy="1179810"/>
            </a:xfrm>
            <a:prstGeom prst="rect">
              <a:avLst/>
            </a:prstGeom>
            <a:noFill/>
            <a:ln w="0">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94" name="Rectangle 456"/>
            <p:cNvSpPr>
              <a:spLocks noChangeArrowheads="1"/>
            </p:cNvSpPr>
            <p:nvPr/>
          </p:nvSpPr>
          <p:spPr bwMode="auto">
            <a:xfrm>
              <a:off x="3819674" y="1729110"/>
              <a:ext cx="63500"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95" name="Freeform 457"/>
            <p:cNvSpPr>
              <a:spLocks/>
            </p:cNvSpPr>
            <p:nvPr/>
          </p:nvSpPr>
          <p:spPr bwMode="auto">
            <a:xfrm>
              <a:off x="3819674" y="1729110"/>
              <a:ext cx="63500" cy="0"/>
            </a:xfrm>
            <a:custGeom>
              <a:avLst/>
              <a:gdLst>
                <a:gd name="T0" fmla="*/ 0 w 40"/>
                <a:gd name="T1" fmla="*/ 40 w 40"/>
                <a:gd name="T2" fmla="*/ 0 w 40"/>
              </a:gdLst>
              <a:ahLst/>
              <a:cxnLst>
                <a:cxn ang="0">
                  <a:pos x="T0" y="0"/>
                </a:cxn>
                <a:cxn ang="0">
                  <a:pos x="T1" y="0"/>
                </a:cxn>
                <a:cxn ang="0">
                  <a:pos x="T2" y="0"/>
                </a:cxn>
              </a:cxnLst>
              <a:rect l="0" t="0" r="r" b="b"/>
              <a:pathLst>
                <a:path w="40">
                  <a:moveTo>
                    <a:pt x="0" y="0"/>
                  </a:moveTo>
                  <a:lnTo>
                    <a:pt x="40" y="0"/>
                  </a:lnTo>
                  <a:lnTo>
                    <a:pt x="0"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96" name="Rectangle 459"/>
            <p:cNvSpPr>
              <a:spLocks noChangeArrowheads="1"/>
            </p:cNvSpPr>
            <p:nvPr/>
          </p:nvSpPr>
          <p:spPr bwMode="auto">
            <a:xfrm>
              <a:off x="4060974" y="1729110"/>
              <a:ext cx="63500" cy="596900"/>
            </a:xfrm>
            <a:prstGeom prst="rect">
              <a:avLst/>
            </a:prstGeom>
            <a:noFill/>
            <a:ln w="0">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97" name="Rectangle 460"/>
            <p:cNvSpPr>
              <a:spLocks noChangeArrowheads="1"/>
            </p:cNvSpPr>
            <p:nvPr/>
          </p:nvSpPr>
          <p:spPr bwMode="auto">
            <a:xfrm>
              <a:off x="4303861" y="1729110"/>
              <a:ext cx="57150"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98" name="Freeform 461"/>
            <p:cNvSpPr>
              <a:spLocks/>
            </p:cNvSpPr>
            <p:nvPr/>
          </p:nvSpPr>
          <p:spPr bwMode="auto">
            <a:xfrm>
              <a:off x="4303861" y="1729110"/>
              <a:ext cx="57150" cy="0"/>
            </a:xfrm>
            <a:custGeom>
              <a:avLst/>
              <a:gdLst>
                <a:gd name="T0" fmla="*/ 0 w 36"/>
                <a:gd name="T1" fmla="*/ 36 w 36"/>
                <a:gd name="T2" fmla="*/ 0 w 36"/>
              </a:gdLst>
              <a:ahLst/>
              <a:cxnLst>
                <a:cxn ang="0">
                  <a:pos x="T0" y="0"/>
                </a:cxn>
                <a:cxn ang="0">
                  <a:pos x="T1" y="0"/>
                </a:cxn>
                <a:cxn ang="0">
                  <a:pos x="T2" y="0"/>
                </a:cxn>
              </a:cxnLst>
              <a:rect l="0" t="0" r="r" b="b"/>
              <a:pathLst>
                <a:path w="36">
                  <a:moveTo>
                    <a:pt x="0" y="0"/>
                  </a:moveTo>
                  <a:lnTo>
                    <a:pt x="36" y="0"/>
                  </a:lnTo>
                  <a:lnTo>
                    <a:pt x="0"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99" name="Rectangle 462"/>
            <p:cNvSpPr>
              <a:spLocks noChangeArrowheads="1"/>
            </p:cNvSpPr>
            <p:nvPr/>
          </p:nvSpPr>
          <p:spPr bwMode="auto">
            <a:xfrm>
              <a:off x="4538811" y="1132210"/>
              <a:ext cx="63500" cy="5969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00" name="Rectangle 463"/>
            <p:cNvSpPr>
              <a:spLocks noChangeArrowheads="1"/>
            </p:cNvSpPr>
            <p:nvPr/>
          </p:nvSpPr>
          <p:spPr bwMode="auto">
            <a:xfrm>
              <a:off x="4538811" y="1132210"/>
              <a:ext cx="63500" cy="596900"/>
            </a:xfrm>
            <a:prstGeom prst="rect">
              <a:avLst/>
            </a:prstGeom>
            <a:noFill/>
            <a:ln w="0">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01" name="Rectangle 464"/>
            <p:cNvSpPr>
              <a:spLocks noChangeArrowheads="1"/>
            </p:cNvSpPr>
            <p:nvPr/>
          </p:nvSpPr>
          <p:spPr bwMode="auto">
            <a:xfrm>
              <a:off x="4780111" y="1729110"/>
              <a:ext cx="63500"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02" name="Freeform 465"/>
            <p:cNvSpPr>
              <a:spLocks/>
            </p:cNvSpPr>
            <p:nvPr/>
          </p:nvSpPr>
          <p:spPr bwMode="auto">
            <a:xfrm>
              <a:off x="4780111" y="1729110"/>
              <a:ext cx="63500" cy="0"/>
            </a:xfrm>
            <a:custGeom>
              <a:avLst/>
              <a:gdLst>
                <a:gd name="T0" fmla="*/ 0 w 40"/>
                <a:gd name="T1" fmla="*/ 40 w 40"/>
                <a:gd name="T2" fmla="*/ 0 w 40"/>
              </a:gdLst>
              <a:ahLst/>
              <a:cxnLst>
                <a:cxn ang="0">
                  <a:pos x="T0" y="0"/>
                </a:cxn>
                <a:cxn ang="0">
                  <a:pos x="T1" y="0"/>
                </a:cxn>
                <a:cxn ang="0">
                  <a:pos x="T2" y="0"/>
                </a:cxn>
              </a:cxnLst>
              <a:rect l="0" t="0" r="r" b="b"/>
              <a:pathLst>
                <a:path w="40">
                  <a:moveTo>
                    <a:pt x="0" y="0"/>
                  </a:moveTo>
                  <a:lnTo>
                    <a:pt x="40" y="0"/>
                  </a:lnTo>
                  <a:lnTo>
                    <a:pt x="0"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03" name="Rectangle 466"/>
            <p:cNvSpPr>
              <a:spLocks noChangeArrowheads="1"/>
            </p:cNvSpPr>
            <p:nvPr/>
          </p:nvSpPr>
          <p:spPr bwMode="auto">
            <a:xfrm>
              <a:off x="5021411" y="1729110"/>
              <a:ext cx="57150" cy="89535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04" name="Rectangle 467"/>
            <p:cNvSpPr>
              <a:spLocks noChangeArrowheads="1"/>
            </p:cNvSpPr>
            <p:nvPr/>
          </p:nvSpPr>
          <p:spPr bwMode="auto">
            <a:xfrm>
              <a:off x="5021411" y="1729110"/>
              <a:ext cx="57150" cy="895350"/>
            </a:xfrm>
            <a:prstGeom prst="rect">
              <a:avLst/>
            </a:prstGeom>
            <a:noFill/>
            <a:ln w="0">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05" name="Rectangle 468"/>
            <p:cNvSpPr>
              <a:spLocks noChangeArrowheads="1"/>
            </p:cNvSpPr>
            <p:nvPr/>
          </p:nvSpPr>
          <p:spPr bwMode="auto">
            <a:xfrm>
              <a:off x="5262711" y="1729110"/>
              <a:ext cx="57150"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06" name="Freeform 469"/>
            <p:cNvSpPr>
              <a:spLocks/>
            </p:cNvSpPr>
            <p:nvPr/>
          </p:nvSpPr>
          <p:spPr bwMode="auto">
            <a:xfrm>
              <a:off x="5262711" y="1729110"/>
              <a:ext cx="57150" cy="0"/>
            </a:xfrm>
            <a:custGeom>
              <a:avLst/>
              <a:gdLst>
                <a:gd name="T0" fmla="*/ 0 w 36"/>
                <a:gd name="T1" fmla="*/ 36 w 36"/>
                <a:gd name="T2" fmla="*/ 0 w 36"/>
              </a:gdLst>
              <a:ahLst/>
              <a:cxnLst>
                <a:cxn ang="0">
                  <a:pos x="T0" y="0"/>
                </a:cxn>
                <a:cxn ang="0">
                  <a:pos x="T1" y="0"/>
                </a:cxn>
                <a:cxn ang="0">
                  <a:pos x="T2" y="0"/>
                </a:cxn>
              </a:cxnLst>
              <a:rect l="0" t="0" r="r" b="b"/>
              <a:pathLst>
                <a:path w="36">
                  <a:moveTo>
                    <a:pt x="0" y="0"/>
                  </a:moveTo>
                  <a:lnTo>
                    <a:pt x="36" y="0"/>
                  </a:lnTo>
                  <a:lnTo>
                    <a:pt x="0"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07" name="Rectangle 470"/>
            <p:cNvSpPr>
              <a:spLocks noChangeArrowheads="1"/>
            </p:cNvSpPr>
            <p:nvPr/>
          </p:nvSpPr>
          <p:spPr bwMode="auto">
            <a:xfrm>
              <a:off x="3851920" y="548680"/>
              <a:ext cx="1284376"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1100" b="0" dirty="0">
                  <a:solidFill>
                    <a:srgbClr val="000000"/>
                  </a:solidFill>
                  <a:latin typeface="Arial Narrow" pitchFamily="34" charset="0"/>
                </a:rPr>
                <a:t>T</a:t>
              </a:r>
              <a:r>
                <a:rPr lang="en-US" sz="1100" b="0" dirty="0" smtClean="0">
                  <a:solidFill>
                    <a:srgbClr val="000000"/>
                  </a:solidFill>
                  <a:latin typeface="Arial Narrow" pitchFamily="34" charset="0"/>
                </a:rPr>
                <a:t>rue and MAP connections</a:t>
              </a:r>
              <a:endParaRPr lang="en-US" b="0" dirty="0" smtClean="0">
                <a:solidFill>
                  <a:srgbClr val="000000"/>
                </a:solidFill>
                <a:latin typeface="Arial" pitchFamily="34" charset="0"/>
              </a:endParaRPr>
            </a:p>
          </p:txBody>
        </p:sp>
        <p:sp>
          <p:nvSpPr>
            <p:cNvPr id="408" name="Line 444"/>
            <p:cNvSpPr>
              <a:spLocks noChangeShapeType="1"/>
            </p:cNvSpPr>
            <p:nvPr/>
          </p:nvSpPr>
          <p:spPr bwMode="auto">
            <a:xfrm flipV="1">
              <a:off x="3610124" y="278650"/>
              <a:ext cx="0" cy="552450"/>
            </a:xfrm>
            <a:prstGeom prst="line">
              <a:avLst/>
            </a:prstGeom>
            <a:noFill/>
            <a:ln w="38100" cap="flat">
              <a:solidFill>
                <a:srgbClr val="FFBFB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09" name="Line 448"/>
            <p:cNvSpPr>
              <a:spLocks noChangeShapeType="1"/>
            </p:cNvSpPr>
            <p:nvPr/>
          </p:nvSpPr>
          <p:spPr bwMode="auto">
            <a:xfrm flipV="1">
              <a:off x="4570561" y="814710"/>
              <a:ext cx="0" cy="438150"/>
            </a:xfrm>
            <a:prstGeom prst="line">
              <a:avLst/>
            </a:prstGeom>
            <a:noFill/>
            <a:ln w="38100" cap="flat">
              <a:solidFill>
                <a:srgbClr val="FFBFB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10" name="Line 449"/>
            <p:cNvSpPr>
              <a:spLocks noChangeShapeType="1"/>
            </p:cNvSpPr>
            <p:nvPr/>
          </p:nvSpPr>
          <p:spPr bwMode="auto">
            <a:xfrm flipV="1">
              <a:off x="4811861" y="1602110"/>
              <a:ext cx="0" cy="336550"/>
            </a:xfrm>
            <a:prstGeom prst="line">
              <a:avLst/>
            </a:prstGeom>
            <a:noFill/>
            <a:ln w="38100" cap="flat">
              <a:solidFill>
                <a:srgbClr val="FFBFB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11" name="Line 450"/>
            <p:cNvSpPr>
              <a:spLocks noChangeShapeType="1"/>
            </p:cNvSpPr>
            <p:nvPr/>
          </p:nvSpPr>
          <p:spPr bwMode="auto">
            <a:xfrm flipV="1">
              <a:off x="5053161" y="2332360"/>
              <a:ext cx="0" cy="431800"/>
            </a:xfrm>
            <a:prstGeom prst="line">
              <a:avLst/>
            </a:prstGeom>
            <a:noFill/>
            <a:ln w="38100" cap="flat">
              <a:solidFill>
                <a:srgbClr val="FFBFB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12" name="Line 451"/>
            <p:cNvSpPr>
              <a:spLocks noChangeShapeType="1"/>
            </p:cNvSpPr>
            <p:nvPr/>
          </p:nvSpPr>
          <p:spPr bwMode="auto">
            <a:xfrm flipV="1">
              <a:off x="5288111" y="1767210"/>
              <a:ext cx="0" cy="584200"/>
            </a:xfrm>
            <a:prstGeom prst="line">
              <a:avLst/>
            </a:prstGeom>
            <a:noFill/>
            <a:ln w="38100" cap="flat">
              <a:solidFill>
                <a:srgbClr val="FFBFB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grpSp>
      <p:sp>
        <p:nvSpPr>
          <p:cNvPr id="414" name="Rectangle 179"/>
          <p:cNvSpPr>
            <a:spLocks noChangeArrowheads="1"/>
          </p:cNvSpPr>
          <p:nvPr/>
        </p:nvSpPr>
        <p:spPr bwMode="auto">
          <a:xfrm>
            <a:off x="272480" y="611396"/>
            <a:ext cx="4392488" cy="369332"/>
          </a:xfrm>
          <a:prstGeom prst="rect">
            <a:avLst/>
          </a:prstGeom>
          <a:noFill/>
          <a:ln w="12700">
            <a:noFill/>
            <a:miter lim="800000"/>
            <a:headEnd/>
            <a:tailEnd/>
          </a:ln>
        </p:spPr>
        <p:txBody>
          <a:bodyPr wrap="square">
            <a:spAutoFit/>
          </a:bodyPr>
          <a:lstStyle/>
          <a:p>
            <a:pPr algn="ctr"/>
            <a:r>
              <a:rPr lang="en-US" b="0" dirty="0" smtClean="0">
                <a:solidFill>
                  <a:srgbClr val="990033"/>
                </a:solidFill>
                <a:latin typeface="Arial Narrow" pitchFamily="34" charset="0"/>
              </a:rPr>
              <a:t>Simulated responses </a:t>
            </a:r>
            <a:r>
              <a:rPr lang="en-US" b="0" dirty="0">
                <a:solidFill>
                  <a:srgbClr val="990033"/>
                </a:solidFill>
                <a:latin typeface="Arial Narrow" pitchFamily="34" charset="0"/>
              </a:rPr>
              <a:t>of a </a:t>
            </a:r>
            <a:r>
              <a:rPr lang="en-US" b="0" dirty="0" smtClean="0">
                <a:solidFill>
                  <a:srgbClr val="990033"/>
                </a:solidFill>
                <a:latin typeface="Arial Narrow" pitchFamily="34" charset="0"/>
              </a:rPr>
              <a:t>three node network</a:t>
            </a:r>
            <a:endParaRPr lang="en-US" b="0" dirty="0">
              <a:solidFill>
                <a:srgbClr val="990033"/>
              </a:solidFill>
              <a:latin typeface="Arial Narrow" pitchFamily="34" charset="0"/>
            </a:endParaRPr>
          </a:p>
        </p:txBody>
      </p:sp>
    </p:spTree>
    <p:extLst>
      <p:ext uri="{BB962C8B-B14F-4D97-AF65-F5344CB8AC3E}">
        <p14:creationId xmlns="" xmlns:p14="http://schemas.microsoft.com/office/powerpoint/2010/main" val="387280278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1" name="Group 340"/>
          <p:cNvGrpSpPr/>
          <p:nvPr/>
        </p:nvGrpSpPr>
        <p:grpSpPr>
          <a:xfrm>
            <a:off x="1640636" y="1196752"/>
            <a:ext cx="2832050" cy="2820888"/>
            <a:chOff x="3243675" y="3435350"/>
            <a:chExt cx="2614200" cy="2820888"/>
          </a:xfrm>
        </p:grpSpPr>
        <p:sp>
          <p:nvSpPr>
            <p:cNvPr id="342" name="Rectangle 344"/>
            <p:cNvSpPr>
              <a:spLocks noChangeArrowheads="1"/>
            </p:cNvSpPr>
            <p:nvPr/>
          </p:nvSpPr>
          <p:spPr bwMode="auto">
            <a:xfrm>
              <a:off x="3686175" y="3730625"/>
              <a:ext cx="2171700" cy="21812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43" name="Rectangle 345"/>
            <p:cNvSpPr>
              <a:spLocks noChangeArrowheads="1"/>
            </p:cNvSpPr>
            <p:nvPr/>
          </p:nvSpPr>
          <p:spPr bwMode="auto">
            <a:xfrm>
              <a:off x="3686175" y="3730625"/>
              <a:ext cx="2171700" cy="2181225"/>
            </a:xfrm>
            <a:prstGeom prst="rect">
              <a:avLst/>
            </a:prstGeom>
            <a:noFill/>
            <a:ln w="0">
              <a:solidFill>
                <a:srgbClr val="FFFFF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44" name="Line 346"/>
            <p:cNvSpPr>
              <a:spLocks noChangeShapeType="1"/>
            </p:cNvSpPr>
            <p:nvPr/>
          </p:nvSpPr>
          <p:spPr bwMode="auto">
            <a:xfrm>
              <a:off x="3686175" y="3730625"/>
              <a:ext cx="217170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45" name="Line 347"/>
            <p:cNvSpPr>
              <a:spLocks noChangeShapeType="1"/>
            </p:cNvSpPr>
            <p:nvPr/>
          </p:nvSpPr>
          <p:spPr bwMode="auto">
            <a:xfrm>
              <a:off x="3686175" y="5911850"/>
              <a:ext cx="217170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47" name="Line 348"/>
            <p:cNvSpPr>
              <a:spLocks noChangeShapeType="1"/>
            </p:cNvSpPr>
            <p:nvPr/>
          </p:nvSpPr>
          <p:spPr bwMode="auto">
            <a:xfrm flipV="1">
              <a:off x="5857875" y="3730625"/>
              <a:ext cx="0" cy="2181225"/>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48" name="Line 349"/>
            <p:cNvSpPr>
              <a:spLocks noChangeShapeType="1"/>
            </p:cNvSpPr>
            <p:nvPr/>
          </p:nvSpPr>
          <p:spPr bwMode="auto">
            <a:xfrm flipV="1">
              <a:off x="3686175" y="3730625"/>
              <a:ext cx="0" cy="2181225"/>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49" name="Line 350"/>
            <p:cNvSpPr>
              <a:spLocks noChangeShapeType="1"/>
            </p:cNvSpPr>
            <p:nvPr/>
          </p:nvSpPr>
          <p:spPr bwMode="auto">
            <a:xfrm>
              <a:off x="3686175" y="5911850"/>
              <a:ext cx="217170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50" name="Line 351"/>
            <p:cNvSpPr>
              <a:spLocks noChangeShapeType="1"/>
            </p:cNvSpPr>
            <p:nvPr/>
          </p:nvSpPr>
          <p:spPr bwMode="auto">
            <a:xfrm flipV="1">
              <a:off x="3686175" y="3730625"/>
              <a:ext cx="0" cy="2181225"/>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51" name="Line 352"/>
            <p:cNvSpPr>
              <a:spLocks noChangeShapeType="1"/>
            </p:cNvSpPr>
            <p:nvPr/>
          </p:nvSpPr>
          <p:spPr bwMode="auto">
            <a:xfrm flipV="1">
              <a:off x="3914775" y="5883275"/>
              <a:ext cx="0" cy="28575"/>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52" name="Line 353"/>
            <p:cNvSpPr>
              <a:spLocks noChangeShapeType="1"/>
            </p:cNvSpPr>
            <p:nvPr/>
          </p:nvSpPr>
          <p:spPr bwMode="auto">
            <a:xfrm>
              <a:off x="3914775" y="3730625"/>
              <a:ext cx="0" cy="28575"/>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53" name="Rectangle 354"/>
            <p:cNvSpPr>
              <a:spLocks noChangeArrowheads="1"/>
            </p:cNvSpPr>
            <p:nvPr/>
          </p:nvSpPr>
          <p:spPr bwMode="auto">
            <a:xfrm>
              <a:off x="3829050" y="5940425"/>
              <a:ext cx="159807"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1000" b="0" smtClean="0">
                  <a:solidFill>
                    <a:srgbClr val="000000"/>
                  </a:solidFill>
                  <a:latin typeface="Arial Narrow" pitchFamily="34" charset="0"/>
                </a:rPr>
                <a:t>128</a:t>
              </a:r>
              <a:endParaRPr lang="en-US" b="0" smtClean="0">
                <a:solidFill>
                  <a:srgbClr val="000000"/>
                </a:solidFill>
                <a:latin typeface="Arial" pitchFamily="34" charset="0"/>
              </a:endParaRPr>
            </a:p>
          </p:txBody>
        </p:sp>
        <p:sp>
          <p:nvSpPr>
            <p:cNvPr id="354" name="Line 355"/>
            <p:cNvSpPr>
              <a:spLocks noChangeShapeType="1"/>
            </p:cNvSpPr>
            <p:nvPr/>
          </p:nvSpPr>
          <p:spPr bwMode="auto">
            <a:xfrm flipV="1">
              <a:off x="4143375" y="5883275"/>
              <a:ext cx="0" cy="28575"/>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55" name="Line 356"/>
            <p:cNvSpPr>
              <a:spLocks noChangeShapeType="1"/>
            </p:cNvSpPr>
            <p:nvPr/>
          </p:nvSpPr>
          <p:spPr bwMode="auto">
            <a:xfrm>
              <a:off x="4143375" y="3730625"/>
              <a:ext cx="0" cy="28575"/>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56" name="Rectangle 357"/>
            <p:cNvSpPr>
              <a:spLocks noChangeArrowheads="1"/>
            </p:cNvSpPr>
            <p:nvPr/>
          </p:nvSpPr>
          <p:spPr bwMode="auto">
            <a:xfrm>
              <a:off x="4057650" y="5940425"/>
              <a:ext cx="159807"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1000" b="0" smtClean="0">
                  <a:solidFill>
                    <a:srgbClr val="000000"/>
                  </a:solidFill>
                  <a:latin typeface="Arial Narrow" pitchFamily="34" charset="0"/>
                </a:rPr>
                <a:t>256</a:t>
              </a:r>
              <a:endParaRPr lang="en-US" b="0" smtClean="0">
                <a:solidFill>
                  <a:srgbClr val="000000"/>
                </a:solidFill>
                <a:latin typeface="Arial" pitchFamily="34" charset="0"/>
              </a:endParaRPr>
            </a:p>
          </p:txBody>
        </p:sp>
        <p:sp>
          <p:nvSpPr>
            <p:cNvPr id="357" name="Line 358"/>
            <p:cNvSpPr>
              <a:spLocks noChangeShapeType="1"/>
            </p:cNvSpPr>
            <p:nvPr/>
          </p:nvSpPr>
          <p:spPr bwMode="auto">
            <a:xfrm flipV="1">
              <a:off x="4371975" y="5883275"/>
              <a:ext cx="0" cy="28575"/>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58" name="Line 359"/>
            <p:cNvSpPr>
              <a:spLocks noChangeShapeType="1"/>
            </p:cNvSpPr>
            <p:nvPr/>
          </p:nvSpPr>
          <p:spPr bwMode="auto">
            <a:xfrm>
              <a:off x="4371975" y="3730625"/>
              <a:ext cx="0" cy="28575"/>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59" name="Rectangle 360"/>
            <p:cNvSpPr>
              <a:spLocks noChangeArrowheads="1"/>
            </p:cNvSpPr>
            <p:nvPr/>
          </p:nvSpPr>
          <p:spPr bwMode="auto">
            <a:xfrm>
              <a:off x="4286250" y="5940425"/>
              <a:ext cx="159807"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1000" b="0" smtClean="0">
                  <a:solidFill>
                    <a:srgbClr val="000000"/>
                  </a:solidFill>
                  <a:latin typeface="Arial Narrow" pitchFamily="34" charset="0"/>
                </a:rPr>
                <a:t>384</a:t>
              </a:r>
              <a:endParaRPr lang="en-US" b="0" smtClean="0">
                <a:solidFill>
                  <a:srgbClr val="000000"/>
                </a:solidFill>
                <a:latin typeface="Arial" pitchFamily="34" charset="0"/>
              </a:endParaRPr>
            </a:p>
          </p:txBody>
        </p:sp>
        <p:sp>
          <p:nvSpPr>
            <p:cNvPr id="360" name="Line 361"/>
            <p:cNvSpPr>
              <a:spLocks noChangeShapeType="1"/>
            </p:cNvSpPr>
            <p:nvPr/>
          </p:nvSpPr>
          <p:spPr bwMode="auto">
            <a:xfrm flipV="1">
              <a:off x="4610100" y="5883275"/>
              <a:ext cx="0" cy="28575"/>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61" name="Line 362"/>
            <p:cNvSpPr>
              <a:spLocks noChangeShapeType="1"/>
            </p:cNvSpPr>
            <p:nvPr/>
          </p:nvSpPr>
          <p:spPr bwMode="auto">
            <a:xfrm>
              <a:off x="4610100" y="3730625"/>
              <a:ext cx="0" cy="28575"/>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62" name="Rectangle 363"/>
            <p:cNvSpPr>
              <a:spLocks noChangeArrowheads="1"/>
            </p:cNvSpPr>
            <p:nvPr/>
          </p:nvSpPr>
          <p:spPr bwMode="auto">
            <a:xfrm>
              <a:off x="4524375" y="5940425"/>
              <a:ext cx="159807"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1000" b="0" smtClean="0">
                  <a:solidFill>
                    <a:srgbClr val="000000"/>
                  </a:solidFill>
                  <a:latin typeface="Arial Narrow" pitchFamily="34" charset="0"/>
                </a:rPr>
                <a:t>512</a:t>
              </a:r>
              <a:endParaRPr lang="en-US" b="0" smtClean="0">
                <a:solidFill>
                  <a:srgbClr val="000000"/>
                </a:solidFill>
                <a:latin typeface="Arial" pitchFamily="34" charset="0"/>
              </a:endParaRPr>
            </a:p>
          </p:txBody>
        </p:sp>
        <p:sp>
          <p:nvSpPr>
            <p:cNvPr id="363" name="Line 364"/>
            <p:cNvSpPr>
              <a:spLocks noChangeShapeType="1"/>
            </p:cNvSpPr>
            <p:nvPr/>
          </p:nvSpPr>
          <p:spPr bwMode="auto">
            <a:xfrm flipV="1">
              <a:off x="4838700" y="5883275"/>
              <a:ext cx="0" cy="28575"/>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64" name="Line 365"/>
            <p:cNvSpPr>
              <a:spLocks noChangeShapeType="1"/>
            </p:cNvSpPr>
            <p:nvPr/>
          </p:nvSpPr>
          <p:spPr bwMode="auto">
            <a:xfrm>
              <a:off x="4838700" y="3730625"/>
              <a:ext cx="0" cy="28575"/>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65" name="Rectangle 366"/>
            <p:cNvSpPr>
              <a:spLocks noChangeArrowheads="1"/>
            </p:cNvSpPr>
            <p:nvPr/>
          </p:nvSpPr>
          <p:spPr bwMode="auto">
            <a:xfrm>
              <a:off x="4752975" y="5940425"/>
              <a:ext cx="159807"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1000" b="0" smtClean="0">
                  <a:solidFill>
                    <a:srgbClr val="000000"/>
                  </a:solidFill>
                  <a:latin typeface="Arial Narrow" pitchFamily="34" charset="0"/>
                </a:rPr>
                <a:t>640</a:t>
              </a:r>
              <a:endParaRPr lang="en-US" b="0" smtClean="0">
                <a:solidFill>
                  <a:srgbClr val="000000"/>
                </a:solidFill>
                <a:latin typeface="Arial" pitchFamily="34" charset="0"/>
              </a:endParaRPr>
            </a:p>
          </p:txBody>
        </p:sp>
        <p:sp>
          <p:nvSpPr>
            <p:cNvPr id="366" name="Line 367"/>
            <p:cNvSpPr>
              <a:spLocks noChangeShapeType="1"/>
            </p:cNvSpPr>
            <p:nvPr/>
          </p:nvSpPr>
          <p:spPr bwMode="auto">
            <a:xfrm flipV="1">
              <a:off x="5067300" y="5883275"/>
              <a:ext cx="0" cy="28575"/>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67" name="Line 368"/>
            <p:cNvSpPr>
              <a:spLocks noChangeShapeType="1"/>
            </p:cNvSpPr>
            <p:nvPr/>
          </p:nvSpPr>
          <p:spPr bwMode="auto">
            <a:xfrm>
              <a:off x="5067300" y="3730625"/>
              <a:ext cx="0" cy="28575"/>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68" name="Rectangle 369"/>
            <p:cNvSpPr>
              <a:spLocks noChangeArrowheads="1"/>
            </p:cNvSpPr>
            <p:nvPr/>
          </p:nvSpPr>
          <p:spPr bwMode="auto">
            <a:xfrm>
              <a:off x="4981575" y="5940425"/>
              <a:ext cx="159807"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1000" b="0" smtClean="0">
                  <a:solidFill>
                    <a:srgbClr val="000000"/>
                  </a:solidFill>
                  <a:latin typeface="Arial Narrow" pitchFamily="34" charset="0"/>
                </a:rPr>
                <a:t>768</a:t>
              </a:r>
              <a:endParaRPr lang="en-US" b="0" smtClean="0">
                <a:solidFill>
                  <a:srgbClr val="000000"/>
                </a:solidFill>
                <a:latin typeface="Arial" pitchFamily="34" charset="0"/>
              </a:endParaRPr>
            </a:p>
          </p:txBody>
        </p:sp>
        <p:sp>
          <p:nvSpPr>
            <p:cNvPr id="369" name="Line 370"/>
            <p:cNvSpPr>
              <a:spLocks noChangeShapeType="1"/>
            </p:cNvSpPr>
            <p:nvPr/>
          </p:nvSpPr>
          <p:spPr bwMode="auto">
            <a:xfrm flipV="1">
              <a:off x="5305425" y="5883275"/>
              <a:ext cx="0" cy="28575"/>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70" name="Line 371"/>
            <p:cNvSpPr>
              <a:spLocks noChangeShapeType="1"/>
            </p:cNvSpPr>
            <p:nvPr/>
          </p:nvSpPr>
          <p:spPr bwMode="auto">
            <a:xfrm>
              <a:off x="5305425" y="3730625"/>
              <a:ext cx="0" cy="28575"/>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71" name="Rectangle 372"/>
            <p:cNvSpPr>
              <a:spLocks noChangeArrowheads="1"/>
            </p:cNvSpPr>
            <p:nvPr/>
          </p:nvSpPr>
          <p:spPr bwMode="auto">
            <a:xfrm>
              <a:off x="5219700" y="5940425"/>
              <a:ext cx="159807"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1000" b="0" smtClean="0">
                  <a:solidFill>
                    <a:srgbClr val="000000"/>
                  </a:solidFill>
                  <a:latin typeface="Arial Narrow" pitchFamily="34" charset="0"/>
                </a:rPr>
                <a:t>896</a:t>
              </a:r>
              <a:endParaRPr lang="en-US" b="0" smtClean="0">
                <a:solidFill>
                  <a:srgbClr val="000000"/>
                </a:solidFill>
                <a:latin typeface="Arial" pitchFamily="34" charset="0"/>
              </a:endParaRPr>
            </a:p>
          </p:txBody>
        </p:sp>
        <p:sp>
          <p:nvSpPr>
            <p:cNvPr id="372" name="Line 373"/>
            <p:cNvSpPr>
              <a:spLocks noChangeShapeType="1"/>
            </p:cNvSpPr>
            <p:nvPr/>
          </p:nvSpPr>
          <p:spPr bwMode="auto">
            <a:xfrm flipV="1">
              <a:off x="5534025" y="5883275"/>
              <a:ext cx="0" cy="28575"/>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73" name="Line 374"/>
            <p:cNvSpPr>
              <a:spLocks noChangeShapeType="1"/>
            </p:cNvSpPr>
            <p:nvPr/>
          </p:nvSpPr>
          <p:spPr bwMode="auto">
            <a:xfrm>
              <a:off x="5534025" y="3730625"/>
              <a:ext cx="0" cy="28575"/>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74" name="Rectangle 375"/>
            <p:cNvSpPr>
              <a:spLocks noChangeArrowheads="1"/>
            </p:cNvSpPr>
            <p:nvPr/>
          </p:nvSpPr>
          <p:spPr bwMode="auto">
            <a:xfrm>
              <a:off x="5419725" y="5940425"/>
              <a:ext cx="21307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1000" b="0" smtClean="0">
                  <a:solidFill>
                    <a:srgbClr val="000000"/>
                  </a:solidFill>
                  <a:latin typeface="Arial Narrow" pitchFamily="34" charset="0"/>
                </a:rPr>
                <a:t>1024</a:t>
              </a:r>
              <a:endParaRPr lang="en-US" b="0" smtClean="0">
                <a:solidFill>
                  <a:srgbClr val="000000"/>
                </a:solidFill>
                <a:latin typeface="Arial" pitchFamily="34" charset="0"/>
              </a:endParaRPr>
            </a:p>
          </p:txBody>
        </p:sp>
        <p:sp>
          <p:nvSpPr>
            <p:cNvPr id="375" name="Line 376"/>
            <p:cNvSpPr>
              <a:spLocks noChangeShapeType="1"/>
            </p:cNvSpPr>
            <p:nvPr/>
          </p:nvSpPr>
          <p:spPr bwMode="auto">
            <a:xfrm>
              <a:off x="3686175" y="591185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76" name="Line 377"/>
            <p:cNvSpPr>
              <a:spLocks noChangeShapeType="1"/>
            </p:cNvSpPr>
            <p:nvPr/>
          </p:nvSpPr>
          <p:spPr bwMode="auto">
            <a:xfrm flipH="1">
              <a:off x="5829300" y="5911850"/>
              <a:ext cx="28575"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77" name="Rectangle 378"/>
            <p:cNvSpPr>
              <a:spLocks noChangeArrowheads="1"/>
            </p:cNvSpPr>
            <p:nvPr/>
          </p:nvSpPr>
          <p:spPr bwMode="auto">
            <a:xfrm>
              <a:off x="3590925" y="5835650"/>
              <a:ext cx="53269"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1000" b="0" smtClean="0">
                  <a:solidFill>
                    <a:srgbClr val="000000"/>
                  </a:solidFill>
                  <a:latin typeface="Arial Narrow" pitchFamily="34" charset="0"/>
                </a:rPr>
                <a:t>0</a:t>
              </a:r>
              <a:endParaRPr lang="en-US" b="0" smtClean="0">
                <a:solidFill>
                  <a:srgbClr val="000000"/>
                </a:solidFill>
                <a:latin typeface="Arial" pitchFamily="34" charset="0"/>
              </a:endParaRPr>
            </a:p>
          </p:txBody>
        </p:sp>
        <p:sp>
          <p:nvSpPr>
            <p:cNvPr id="378" name="Line 379"/>
            <p:cNvSpPr>
              <a:spLocks noChangeShapeType="1"/>
            </p:cNvSpPr>
            <p:nvPr/>
          </p:nvSpPr>
          <p:spPr bwMode="auto">
            <a:xfrm>
              <a:off x="3686175" y="5597525"/>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79" name="Line 380"/>
            <p:cNvSpPr>
              <a:spLocks noChangeShapeType="1"/>
            </p:cNvSpPr>
            <p:nvPr/>
          </p:nvSpPr>
          <p:spPr bwMode="auto">
            <a:xfrm flipH="1">
              <a:off x="5829300" y="5597525"/>
              <a:ext cx="28575"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80" name="Rectangle 381"/>
            <p:cNvSpPr>
              <a:spLocks noChangeArrowheads="1"/>
            </p:cNvSpPr>
            <p:nvPr/>
          </p:nvSpPr>
          <p:spPr bwMode="auto">
            <a:xfrm>
              <a:off x="3448050" y="5521325"/>
              <a:ext cx="18644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1000" b="0" smtClean="0">
                  <a:solidFill>
                    <a:srgbClr val="000000"/>
                  </a:solidFill>
                  <a:latin typeface="Arial Narrow" pitchFamily="34" charset="0"/>
                </a:rPr>
                <a:t>0.05</a:t>
              </a:r>
              <a:endParaRPr lang="en-US" b="0" smtClean="0">
                <a:solidFill>
                  <a:srgbClr val="000000"/>
                </a:solidFill>
                <a:latin typeface="Arial" pitchFamily="34" charset="0"/>
              </a:endParaRPr>
            </a:p>
          </p:txBody>
        </p:sp>
        <p:sp>
          <p:nvSpPr>
            <p:cNvPr id="381" name="Line 382"/>
            <p:cNvSpPr>
              <a:spLocks noChangeShapeType="1"/>
            </p:cNvSpPr>
            <p:nvPr/>
          </p:nvSpPr>
          <p:spPr bwMode="auto">
            <a:xfrm>
              <a:off x="3686175" y="528320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82" name="Line 383"/>
            <p:cNvSpPr>
              <a:spLocks noChangeShapeType="1"/>
            </p:cNvSpPr>
            <p:nvPr/>
          </p:nvSpPr>
          <p:spPr bwMode="auto">
            <a:xfrm flipH="1">
              <a:off x="5829300" y="5283200"/>
              <a:ext cx="28575"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83" name="Rectangle 384"/>
            <p:cNvSpPr>
              <a:spLocks noChangeArrowheads="1"/>
            </p:cNvSpPr>
            <p:nvPr/>
          </p:nvSpPr>
          <p:spPr bwMode="auto">
            <a:xfrm>
              <a:off x="3505200" y="5207000"/>
              <a:ext cx="133172"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1000" b="0" smtClean="0">
                  <a:solidFill>
                    <a:srgbClr val="000000"/>
                  </a:solidFill>
                  <a:latin typeface="Arial Narrow" pitchFamily="34" charset="0"/>
                </a:rPr>
                <a:t>0.1</a:t>
              </a:r>
              <a:endParaRPr lang="en-US" b="0" smtClean="0">
                <a:solidFill>
                  <a:srgbClr val="000000"/>
                </a:solidFill>
                <a:latin typeface="Arial" pitchFamily="34" charset="0"/>
              </a:endParaRPr>
            </a:p>
          </p:txBody>
        </p:sp>
        <p:sp>
          <p:nvSpPr>
            <p:cNvPr id="384" name="Line 385"/>
            <p:cNvSpPr>
              <a:spLocks noChangeShapeType="1"/>
            </p:cNvSpPr>
            <p:nvPr/>
          </p:nvSpPr>
          <p:spPr bwMode="auto">
            <a:xfrm>
              <a:off x="3686175" y="497840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85" name="Line 386"/>
            <p:cNvSpPr>
              <a:spLocks noChangeShapeType="1"/>
            </p:cNvSpPr>
            <p:nvPr/>
          </p:nvSpPr>
          <p:spPr bwMode="auto">
            <a:xfrm flipH="1">
              <a:off x="5829300" y="4978400"/>
              <a:ext cx="28575"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86" name="Rectangle 387"/>
            <p:cNvSpPr>
              <a:spLocks noChangeArrowheads="1"/>
            </p:cNvSpPr>
            <p:nvPr/>
          </p:nvSpPr>
          <p:spPr bwMode="auto">
            <a:xfrm>
              <a:off x="3448050" y="4902200"/>
              <a:ext cx="18644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1000" b="0" smtClean="0">
                  <a:solidFill>
                    <a:srgbClr val="000000"/>
                  </a:solidFill>
                  <a:latin typeface="Arial Narrow" pitchFamily="34" charset="0"/>
                </a:rPr>
                <a:t>0.15</a:t>
              </a:r>
              <a:endParaRPr lang="en-US" b="0" smtClean="0">
                <a:solidFill>
                  <a:srgbClr val="000000"/>
                </a:solidFill>
                <a:latin typeface="Arial" pitchFamily="34" charset="0"/>
              </a:endParaRPr>
            </a:p>
          </p:txBody>
        </p:sp>
        <p:sp>
          <p:nvSpPr>
            <p:cNvPr id="387" name="Line 388"/>
            <p:cNvSpPr>
              <a:spLocks noChangeShapeType="1"/>
            </p:cNvSpPr>
            <p:nvPr/>
          </p:nvSpPr>
          <p:spPr bwMode="auto">
            <a:xfrm>
              <a:off x="3686175" y="4664075"/>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88" name="Line 389"/>
            <p:cNvSpPr>
              <a:spLocks noChangeShapeType="1"/>
            </p:cNvSpPr>
            <p:nvPr/>
          </p:nvSpPr>
          <p:spPr bwMode="auto">
            <a:xfrm flipH="1">
              <a:off x="5829300" y="4664075"/>
              <a:ext cx="28575"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89" name="Rectangle 390"/>
            <p:cNvSpPr>
              <a:spLocks noChangeArrowheads="1"/>
            </p:cNvSpPr>
            <p:nvPr/>
          </p:nvSpPr>
          <p:spPr bwMode="auto">
            <a:xfrm>
              <a:off x="3505200" y="4587875"/>
              <a:ext cx="133172"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1000" b="0" smtClean="0">
                  <a:solidFill>
                    <a:srgbClr val="000000"/>
                  </a:solidFill>
                  <a:latin typeface="Arial Narrow" pitchFamily="34" charset="0"/>
                </a:rPr>
                <a:t>0.2</a:t>
              </a:r>
              <a:endParaRPr lang="en-US" b="0" smtClean="0">
                <a:solidFill>
                  <a:srgbClr val="000000"/>
                </a:solidFill>
                <a:latin typeface="Arial" pitchFamily="34" charset="0"/>
              </a:endParaRPr>
            </a:p>
          </p:txBody>
        </p:sp>
        <p:sp>
          <p:nvSpPr>
            <p:cNvPr id="390" name="Line 391"/>
            <p:cNvSpPr>
              <a:spLocks noChangeShapeType="1"/>
            </p:cNvSpPr>
            <p:nvPr/>
          </p:nvSpPr>
          <p:spPr bwMode="auto">
            <a:xfrm>
              <a:off x="3686175" y="4359275"/>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91" name="Line 392"/>
            <p:cNvSpPr>
              <a:spLocks noChangeShapeType="1"/>
            </p:cNvSpPr>
            <p:nvPr/>
          </p:nvSpPr>
          <p:spPr bwMode="auto">
            <a:xfrm flipH="1">
              <a:off x="5829300" y="4359275"/>
              <a:ext cx="28575"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92" name="Rectangle 393"/>
            <p:cNvSpPr>
              <a:spLocks noChangeArrowheads="1"/>
            </p:cNvSpPr>
            <p:nvPr/>
          </p:nvSpPr>
          <p:spPr bwMode="auto">
            <a:xfrm>
              <a:off x="3448050" y="4283075"/>
              <a:ext cx="18644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1000" b="0" smtClean="0">
                  <a:solidFill>
                    <a:srgbClr val="000000"/>
                  </a:solidFill>
                  <a:latin typeface="Arial Narrow" pitchFamily="34" charset="0"/>
                </a:rPr>
                <a:t>0.25</a:t>
              </a:r>
              <a:endParaRPr lang="en-US" b="0" smtClean="0">
                <a:solidFill>
                  <a:srgbClr val="000000"/>
                </a:solidFill>
                <a:latin typeface="Arial" pitchFamily="34" charset="0"/>
              </a:endParaRPr>
            </a:p>
          </p:txBody>
        </p:sp>
        <p:sp>
          <p:nvSpPr>
            <p:cNvPr id="393" name="Line 394"/>
            <p:cNvSpPr>
              <a:spLocks noChangeShapeType="1"/>
            </p:cNvSpPr>
            <p:nvPr/>
          </p:nvSpPr>
          <p:spPr bwMode="auto">
            <a:xfrm>
              <a:off x="3686175" y="4044950"/>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94" name="Line 395"/>
            <p:cNvSpPr>
              <a:spLocks noChangeShapeType="1"/>
            </p:cNvSpPr>
            <p:nvPr/>
          </p:nvSpPr>
          <p:spPr bwMode="auto">
            <a:xfrm flipH="1">
              <a:off x="5829300" y="4044950"/>
              <a:ext cx="28575"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95" name="Rectangle 396"/>
            <p:cNvSpPr>
              <a:spLocks noChangeArrowheads="1"/>
            </p:cNvSpPr>
            <p:nvPr/>
          </p:nvSpPr>
          <p:spPr bwMode="auto">
            <a:xfrm>
              <a:off x="3505200" y="3968750"/>
              <a:ext cx="133172"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1000" b="0" smtClean="0">
                  <a:solidFill>
                    <a:srgbClr val="000000"/>
                  </a:solidFill>
                  <a:latin typeface="Arial Narrow" pitchFamily="34" charset="0"/>
                </a:rPr>
                <a:t>0.3</a:t>
              </a:r>
              <a:endParaRPr lang="en-US" b="0" smtClean="0">
                <a:solidFill>
                  <a:srgbClr val="000000"/>
                </a:solidFill>
                <a:latin typeface="Arial" pitchFamily="34" charset="0"/>
              </a:endParaRPr>
            </a:p>
          </p:txBody>
        </p:sp>
        <p:sp>
          <p:nvSpPr>
            <p:cNvPr id="396" name="Line 397"/>
            <p:cNvSpPr>
              <a:spLocks noChangeShapeType="1"/>
            </p:cNvSpPr>
            <p:nvPr/>
          </p:nvSpPr>
          <p:spPr bwMode="auto">
            <a:xfrm>
              <a:off x="3686175" y="3730625"/>
              <a:ext cx="1905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97" name="Line 398"/>
            <p:cNvSpPr>
              <a:spLocks noChangeShapeType="1"/>
            </p:cNvSpPr>
            <p:nvPr/>
          </p:nvSpPr>
          <p:spPr bwMode="auto">
            <a:xfrm flipH="1">
              <a:off x="5829300" y="3730625"/>
              <a:ext cx="28575"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98" name="Rectangle 399"/>
            <p:cNvSpPr>
              <a:spLocks noChangeArrowheads="1"/>
            </p:cNvSpPr>
            <p:nvPr/>
          </p:nvSpPr>
          <p:spPr bwMode="auto">
            <a:xfrm>
              <a:off x="3448050" y="3654425"/>
              <a:ext cx="18644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1000" b="0" smtClean="0">
                  <a:solidFill>
                    <a:srgbClr val="000000"/>
                  </a:solidFill>
                  <a:latin typeface="Arial Narrow" pitchFamily="34" charset="0"/>
                </a:rPr>
                <a:t>0.35</a:t>
              </a:r>
              <a:endParaRPr lang="en-US" b="0" smtClean="0">
                <a:solidFill>
                  <a:srgbClr val="000000"/>
                </a:solidFill>
                <a:latin typeface="Arial" pitchFamily="34" charset="0"/>
              </a:endParaRPr>
            </a:p>
          </p:txBody>
        </p:sp>
        <p:sp>
          <p:nvSpPr>
            <p:cNvPr id="399" name="Line 400"/>
            <p:cNvSpPr>
              <a:spLocks noChangeShapeType="1"/>
            </p:cNvSpPr>
            <p:nvPr/>
          </p:nvSpPr>
          <p:spPr bwMode="auto">
            <a:xfrm>
              <a:off x="3686175" y="3730625"/>
              <a:ext cx="217170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00" name="Line 401"/>
            <p:cNvSpPr>
              <a:spLocks noChangeShapeType="1"/>
            </p:cNvSpPr>
            <p:nvPr/>
          </p:nvSpPr>
          <p:spPr bwMode="auto">
            <a:xfrm>
              <a:off x="3686175" y="5911850"/>
              <a:ext cx="217170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01" name="Line 402"/>
            <p:cNvSpPr>
              <a:spLocks noChangeShapeType="1"/>
            </p:cNvSpPr>
            <p:nvPr/>
          </p:nvSpPr>
          <p:spPr bwMode="auto">
            <a:xfrm flipV="1">
              <a:off x="5857875" y="3730625"/>
              <a:ext cx="0" cy="2181225"/>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02" name="Line 403"/>
            <p:cNvSpPr>
              <a:spLocks noChangeShapeType="1"/>
            </p:cNvSpPr>
            <p:nvPr/>
          </p:nvSpPr>
          <p:spPr bwMode="auto">
            <a:xfrm flipV="1">
              <a:off x="3686175" y="3730625"/>
              <a:ext cx="0" cy="2181225"/>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03" name="Rectangle 404"/>
            <p:cNvSpPr>
              <a:spLocks noChangeArrowheads="1"/>
            </p:cNvSpPr>
            <p:nvPr/>
          </p:nvSpPr>
          <p:spPr bwMode="auto">
            <a:xfrm>
              <a:off x="3857625" y="4816475"/>
              <a:ext cx="114300" cy="10953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04" name="Rectangle 405"/>
            <p:cNvSpPr>
              <a:spLocks noChangeArrowheads="1"/>
            </p:cNvSpPr>
            <p:nvPr/>
          </p:nvSpPr>
          <p:spPr bwMode="auto">
            <a:xfrm>
              <a:off x="3857625" y="4816475"/>
              <a:ext cx="114300" cy="1095375"/>
            </a:xfrm>
            <a:prstGeom prst="rect">
              <a:avLst/>
            </a:prstGeom>
            <a:noFill/>
            <a:ln w="0">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05" name="Rectangle 406"/>
            <p:cNvSpPr>
              <a:spLocks noChangeArrowheads="1"/>
            </p:cNvSpPr>
            <p:nvPr/>
          </p:nvSpPr>
          <p:spPr bwMode="auto">
            <a:xfrm>
              <a:off x="4086225" y="5121275"/>
              <a:ext cx="114300" cy="7905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06" name="Rectangle 408"/>
            <p:cNvSpPr>
              <a:spLocks noChangeArrowheads="1"/>
            </p:cNvSpPr>
            <p:nvPr/>
          </p:nvSpPr>
          <p:spPr bwMode="auto">
            <a:xfrm>
              <a:off x="4086225" y="5121275"/>
              <a:ext cx="114300" cy="790575"/>
            </a:xfrm>
            <a:prstGeom prst="rect">
              <a:avLst/>
            </a:prstGeom>
            <a:noFill/>
            <a:ln w="0">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07" name="Rectangle 409"/>
            <p:cNvSpPr>
              <a:spLocks noChangeArrowheads="1"/>
            </p:cNvSpPr>
            <p:nvPr/>
          </p:nvSpPr>
          <p:spPr bwMode="auto">
            <a:xfrm>
              <a:off x="4314825" y="5368925"/>
              <a:ext cx="123825" cy="5429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08" name="Rectangle 410"/>
            <p:cNvSpPr>
              <a:spLocks noChangeArrowheads="1"/>
            </p:cNvSpPr>
            <p:nvPr/>
          </p:nvSpPr>
          <p:spPr bwMode="auto">
            <a:xfrm>
              <a:off x="4314825" y="5368925"/>
              <a:ext cx="123825" cy="542925"/>
            </a:xfrm>
            <a:prstGeom prst="rect">
              <a:avLst/>
            </a:prstGeom>
            <a:noFill/>
            <a:ln w="0">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09" name="Rectangle 411"/>
            <p:cNvSpPr>
              <a:spLocks noChangeArrowheads="1"/>
            </p:cNvSpPr>
            <p:nvPr/>
          </p:nvSpPr>
          <p:spPr bwMode="auto">
            <a:xfrm>
              <a:off x="4552950" y="5387975"/>
              <a:ext cx="114300" cy="5238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10" name="Rectangle 412"/>
            <p:cNvSpPr>
              <a:spLocks noChangeArrowheads="1"/>
            </p:cNvSpPr>
            <p:nvPr/>
          </p:nvSpPr>
          <p:spPr bwMode="auto">
            <a:xfrm>
              <a:off x="4552950" y="5387975"/>
              <a:ext cx="114300" cy="523875"/>
            </a:xfrm>
            <a:prstGeom prst="rect">
              <a:avLst/>
            </a:prstGeom>
            <a:noFill/>
            <a:ln w="0">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11" name="Rectangle 413"/>
            <p:cNvSpPr>
              <a:spLocks noChangeArrowheads="1"/>
            </p:cNvSpPr>
            <p:nvPr/>
          </p:nvSpPr>
          <p:spPr bwMode="auto">
            <a:xfrm>
              <a:off x="4781550" y="5483225"/>
              <a:ext cx="114300" cy="4286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12" name="Rectangle 414"/>
            <p:cNvSpPr>
              <a:spLocks noChangeArrowheads="1"/>
            </p:cNvSpPr>
            <p:nvPr/>
          </p:nvSpPr>
          <p:spPr bwMode="auto">
            <a:xfrm>
              <a:off x="4781550" y="5483225"/>
              <a:ext cx="114300" cy="428625"/>
            </a:xfrm>
            <a:prstGeom prst="rect">
              <a:avLst/>
            </a:prstGeom>
            <a:noFill/>
            <a:ln w="0">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13" name="Rectangle 415"/>
            <p:cNvSpPr>
              <a:spLocks noChangeArrowheads="1"/>
            </p:cNvSpPr>
            <p:nvPr/>
          </p:nvSpPr>
          <p:spPr bwMode="auto">
            <a:xfrm>
              <a:off x="5010150" y="5511800"/>
              <a:ext cx="123825" cy="40005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14" name="Rectangle 416"/>
            <p:cNvSpPr>
              <a:spLocks noChangeArrowheads="1"/>
            </p:cNvSpPr>
            <p:nvPr/>
          </p:nvSpPr>
          <p:spPr bwMode="auto">
            <a:xfrm>
              <a:off x="5010150" y="5511800"/>
              <a:ext cx="123825" cy="400050"/>
            </a:xfrm>
            <a:prstGeom prst="rect">
              <a:avLst/>
            </a:prstGeom>
            <a:noFill/>
            <a:ln w="0">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15" name="Rectangle 417"/>
            <p:cNvSpPr>
              <a:spLocks noChangeArrowheads="1"/>
            </p:cNvSpPr>
            <p:nvPr/>
          </p:nvSpPr>
          <p:spPr bwMode="auto">
            <a:xfrm>
              <a:off x="5248275" y="5521325"/>
              <a:ext cx="114300" cy="3905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16" name="Rectangle 418"/>
            <p:cNvSpPr>
              <a:spLocks noChangeArrowheads="1"/>
            </p:cNvSpPr>
            <p:nvPr/>
          </p:nvSpPr>
          <p:spPr bwMode="auto">
            <a:xfrm>
              <a:off x="5248275" y="5521325"/>
              <a:ext cx="114300" cy="390525"/>
            </a:xfrm>
            <a:prstGeom prst="rect">
              <a:avLst/>
            </a:prstGeom>
            <a:noFill/>
            <a:ln w="0">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17" name="Rectangle 419"/>
            <p:cNvSpPr>
              <a:spLocks noChangeArrowheads="1"/>
            </p:cNvSpPr>
            <p:nvPr/>
          </p:nvSpPr>
          <p:spPr bwMode="auto">
            <a:xfrm>
              <a:off x="5476875" y="5483225"/>
              <a:ext cx="114300" cy="4286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18" name="Rectangle 420"/>
            <p:cNvSpPr>
              <a:spLocks noChangeArrowheads="1"/>
            </p:cNvSpPr>
            <p:nvPr/>
          </p:nvSpPr>
          <p:spPr bwMode="auto">
            <a:xfrm>
              <a:off x="5476875" y="5483225"/>
              <a:ext cx="114300" cy="428625"/>
            </a:xfrm>
            <a:prstGeom prst="rect">
              <a:avLst/>
            </a:prstGeom>
            <a:noFill/>
            <a:ln w="0">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19" name="Line 421"/>
            <p:cNvSpPr>
              <a:spLocks noChangeShapeType="1"/>
            </p:cNvSpPr>
            <p:nvPr/>
          </p:nvSpPr>
          <p:spPr bwMode="auto">
            <a:xfrm>
              <a:off x="3686175" y="5911850"/>
              <a:ext cx="217170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20" name="Freeform 422"/>
            <p:cNvSpPr>
              <a:spLocks/>
            </p:cNvSpPr>
            <p:nvPr/>
          </p:nvSpPr>
          <p:spPr bwMode="auto">
            <a:xfrm>
              <a:off x="3819525" y="51022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21" name="Freeform 423"/>
            <p:cNvSpPr>
              <a:spLocks/>
            </p:cNvSpPr>
            <p:nvPr/>
          </p:nvSpPr>
          <p:spPr bwMode="auto">
            <a:xfrm>
              <a:off x="4048125" y="52165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22" name="Freeform 424"/>
            <p:cNvSpPr>
              <a:spLocks/>
            </p:cNvSpPr>
            <p:nvPr/>
          </p:nvSpPr>
          <p:spPr bwMode="auto">
            <a:xfrm>
              <a:off x="4276725" y="50546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23" name="Freeform 425"/>
            <p:cNvSpPr>
              <a:spLocks/>
            </p:cNvSpPr>
            <p:nvPr/>
          </p:nvSpPr>
          <p:spPr bwMode="auto">
            <a:xfrm>
              <a:off x="4514850" y="53594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24" name="Freeform 426"/>
            <p:cNvSpPr>
              <a:spLocks/>
            </p:cNvSpPr>
            <p:nvPr/>
          </p:nvSpPr>
          <p:spPr bwMode="auto">
            <a:xfrm>
              <a:off x="4743450" y="54070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25" name="Freeform 427"/>
            <p:cNvSpPr>
              <a:spLocks/>
            </p:cNvSpPr>
            <p:nvPr/>
          </p:nvSpPr>
          <p:spPr bwMode="auto">
            <a:xfrm>
              <a:off x="4972050" y="52546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26" name="Freeform 428"/>
            <p:cNvSpPr>
              <a:spLocks/>
            </p:cNvSpPr>
            <p:nvPr/>
          </p:nvSpPr>
          <p:spPr bwMode="auto">
            <a:xfrm>
              <a:off x="5210175" y="53784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27" name="Freeform 429"/>
            <p:cNvSpPr>
              <a:spLocks/>
            </p:cNvSpPr>
            <p:nvPr/>
          </p:nvSpPr>
          <p:spPr bwMode="auto">
            <a:xfrm>
              <a:off x="5438775" y="55308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28" name="Freeform 430"/>
            <p:cNvSpPr>
              <a:spLocks/>
            </p:cNvSpPr>
            <p:nvPr/>
          </p:nvSpPr>
          <p:spPr bwMode="auto">
            <a:xfrm>
              <a:off x="3819525" y="49307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29" name="Freeform 431"/>
            <p:cNvSpPr>
              <a:spLocks/>
            </p:cNvSpPr>
            <p:nvPr/>
          </p:nvSpPr>
          <p:spPr bwMode="auto">
            <a:xfrm>
              <a:off x="4048125" y="54165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30" name="Freeform 432"/>
            <p:cNvSpPr>
              <a:spLocks/>
            </p:cNvSpPr>
            <p:nvPr/>
          </p:nvSpPr>
          <p:spPr bwMode="auto">
            <a:xfrm>
              <a:off x="4276725" y="54832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31" name="Freeform 433"/>
            <p:cNvSpPr>
              <a:spLocks/>
            </p:cNvSpPr>
            <p:nvPr/>
          </p:nvSpPr>
          <p:spPr bwMode="auto">
            <a:xfrm>
              <a:off x="4514850" y="54356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32" name="Freeform 434"/>
            <p:cNvSpPr>
              <a:spLocks/>
            </p:cNvSpPr>
            <p:nvPr/>
          </p:nvSpPr>
          <p:spPr bwMode="auto">
            <a:xfrm>
              <a:off x="4743450" y="51879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33" name="Freeform 435"/>
            <p:cNvSpPr>
              <a:spLocks/>
            </p:cNvSpPr>
            <p:nvPr/>
          </p:nvSpPr>
          <p:spPr bwMode="auto">
            <a:xfrm>
              <a:off x="4972050" y="53784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34" name="Freeform 436"/>
            <p:cNvSpPr>
              <a:spLocks/>
            </p:cNvSpPr>
            <p:nvPr/>
          </p:nvSpPr>
          <p:spPr bwMode="auto">
            <a:xfrm>
              <a:off x="5210175" y="54451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35" name="Freeform 437"/>
            <p:cNvSpPr>
              <a:spLocks/>
            </p:cNvSpPr>
            <p:nvPr/>
          </p:nvSpPr>
          <p:spPr bwMode="auto">
            <a:xfrm>
              <a:off x="5438775" y="53498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36" name="Freeform 438"/>
            <p:cNvSpPr>
              <a:spLocks/>
            </p:cNvSpPr>
            <p:nvPr/>
          </p:nvSpPr>
          <p:spPr bwMode="auto">
            <a:xfrm>
              <a:off x="3819525" y="44831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37" name="Freeform 439"/>
            <p:cNvSpPr>
              <a:spLocks/>
            </p:cNvSpPr>
            <p:nvPr/>
          </p:nvSpPr>
          <p:spPr bwMode="auto">
            <a:xfrm>
              <a:off x="4048125" y="47117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38" name="Freeform 440"/>
            <p:cNvSpPr>
              <a:spLocks/>
            </p:cNvSpPr>
            <p:nvPr/>
          </p:nvSpPr>
          <p:spPr bwMode="auto">
            <a:xfrm>
              <a:off x="4276725" y="53308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39" name="Freeform 441"/>
            <p:cNvSpPr>
              <a:spLocks/>
            </p:cNvSpPr>
            <p:nvPr/>
          </p:nvSpPr>
          <p:spPr bwMode="auto">
            <a:xfrm>
              <a:off x="4514850" y="52355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40" name="Freeform 442"/>
            <p:cNvSpPr>
              <a:spLocks/>
            </p:cNvSpPr>
            <p:nvPr/>
          </p:nvSpPr>
          <p:spPr bwMode="auto">
            <a:xfrm>
              <a:off x="4743450" y="54260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41" name="Freeform 443"/>
            <p:cNvSpPr>
              <a:spLocks/>
            </p:cNvSpPr>
            <p:nvPr/>
          </p:nvSpPr>
          <p:spPr bwMode="auto">
            <a:xfrm>
              <a:off x="4972050" y="53784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42" name="Freeform 444"/>
            <p:cNvSpPr>
              <a:spLocks/>
            </p:cNvSpPr>
            <p:nvPr/>
          </p:nvSpPr>
          <p:spPr bwMode="auto">
            <a:xfrm>
              <a:off x="5210175" y="53022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43" name="Freeform 445"/>
            <p:cNvSpPr>
              <a:spLocks/>
            </p:cNvSpPr>
            <p:nvPr/>
          </p:nvSpPr>
          <p:spPr bwMode="auto">
            <a:xfrm>
              <a:off x="5438775" y="55213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44" name="Freeform 446"/>
            <p:cNvSpPr>
              <a:spLocks/>
            </p:cNvSpPr>
            <p:nvPr/>
          </p:nvSpPr>
          <p:spPr bwMode="auto">
            <a:xfrm>
              <a:off x="3819525" y="51974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45" name="Freeform 447"/>
            <p:cNvSpPr>
              <a:spLocks/>
            </p:cNvSpPr>
            <p:nvPr/>
          </p:nvSpPr>
          <p:spPr bwMode="auto">
            <a:xfrm>
              <a:off x="4048125" y="47974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46" name="Freeform 448"/>
            <p:cNvSpPr>
              <a:spLocks/>
            </p:cNvSpPr>
            <p:nvPr/>
          </p:nvSpPr>
          <p:spPr bwMode="auto">
            <a:xfrm>
              <a:off x="4276725" y="50069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47" name="Freeform 449"/>
            <p:cNvSpPr>
              <a:spLocks/>
            </p:cNvSpPr>
            <p:nvPr/>
          </p:nvSpPr>
          <p:spPr bwMode="auto">
            <a:xfrm>
              <a:off x="4514850" y="51212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48" name="Freeform 450"/>
            <p:cNvSpPr>
              <a:spLocks/>
            </p:cNvSpPr>
            <p:nvPr/>
          </p:nvSpPr>
          <p:spPr bwMode="auto">
            <a:xfrm>
              <a:off x="4743450" y="52641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49" name="Freeform 451"/>
            <p:cNvSpPr>
              <a:spLocks/>
            </p:cNvSpPr>
            <p:nvPr/>
          </p:nvSpPr>
          <p:spPr bwMode="auto">
            <a:xfrm>
              <a:off x="4972050" y="54641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50" name="Freeform 452"/>
            <p:cNvSpPr>
              <a:spLocks/>
            </p:cNvSpPr>
            <p:nvPr/>
          </p:nvSpPr>
          <p:spPr bwMode="auto">
            <a:xfrm>
              <a:off x="5210175" y="52070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51" name="Freeform 453"/>
            <p:cNvSpPr>
              <a:spLocks/>
            </p:cNvSpPr>
            <p:nvPr/>
          </p:nvSpPr>
          <p:spPr bwMode="auto">
            <a:xfrm>
              <a:off x="5438775" y="55784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52" name="Freeform 454"/>
            <p:cNvSpPr>
              <a:spLocks/>
            </p:cNvSpPr>
            <p:nvPr/>
          </p:nvSpPr>
          <p:spPr bwMode="auto">
            <a:xfrm>
              <a:off x="3819525" y="39497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53" name="Freeform 455"/>
            <p:cNvSpPr>
              <a:spLocks/>
            </p:cNvSpPr>
            <p:nvPr/>
          </p:nvSpPr>
          <p:spPr bwMode="auto">
            <a:xfrm>
              <a:off x="4048125" y="48736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54" name="Freeform 456"/>
            <p:cNvSpPr>
              <a:spLocks/>
            </p:cNvSpPr>
            <p:nvPr/>
          </p:nvSpPr>
          <p:spPr bwMode="auto">
            <a:xfrm>
              <a:off x="4276725" y="53308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55" name="Freeform 457"/>
            <p:cNvSpPr>
              <a:spLocks/>
            </p:cNvSpPr>
            <p:nvPr/>
          </p:nvSpPr>
          <p:spPr bwMode="auto">
            <a:xfrm>
              <a:off x="4514850" y="54546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56" name="Freeform 458"/>
            <p:cNvSpPr>
              <a:spLocks/>
            </p:cNvSpPr>
            <p:nvPr/>
          </p:nvSpPr>
          <p:spPr bwMode="auto">
            <a:xfrm>
              <a:off x="4743450" y="54451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57" name="Freeform 459"/>
            <p:cNvSpPr>
              <a:spLocks/>
            </p:cNvSpPr>
            <p:nvPr/>
          </p:nvSpPr>
          <p:spPr bwMode="auto">
            <a:xfrm>
              <a:off x="4972050" y="54641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58" name="Freeform 460"/>
            <p:cNvSpPr>
              <a:spLocks/>
            </p:cNvSpPr>
            <p:nvPr/>
          </p:nvSpPr>
          <p:spPr bwMode="auto">
            <a:xfrm>
              <a:off x="5210175" y="55594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59" name="Freeform 461"/>
            <p:cNvSpPr>
              <a:spLocks/>
            </p:cNvSpPr>
            <p:nvPr/>
          </p:nvSpPr>
          <p:spPr bwMode="auto">
            <a:xfrm>
              <a:off x="5438775" y="54451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60" name="Freeform 462"/>
            <p:cNvSpPr>
              <a:spLocks/>
            </p:cNvSpPr>
            <p:nvPr/>
          </p:nvSpPr>
          <p:spPr bwMode="auto">
            <a:xfrm>
              <a:off x="3819525" y="39116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61" name="Freeform 463"/>
            <p:cNvSpPr>
              <a:spLocks/>
            </p:cNvSpPr>
            <p:nvPr/>
          </p:nvSpPr>
          <p:spPr bwMode="auto">
            <a:xfrm>
              <a:off x="4048125" y="52070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62" name="Freeform 464"/>
            <p:cNvSpPr>
              <a:spLocks/>
            </p:cNvSpPr>
            <p:nvPr/>
          </p:nvSpPr>
          <p:spPr bwMode="auto">
            <a:xfrm>
              <a:off x="4276725" y="53213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63" name="Freeform 465"/>
            <p:cNvSpPr>
              <a:spLocks/>
            </p:cNvSpPr>
            <p:nvPr/>
          </p:nvSpPr>
          <p:spPr bwMode="auto">
            <a:xfrm>
              <a:off x="4514850" y="51593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64" name="Freeform 466"/>
            <p:cNvSpPr>
              <a:spLocks/>
            </p:cNvSpPr>
            <p:nvPr/>
          </p:nvSpPr>
          <p:spPr bwMode="auto">
            <a:xfrm>
              <a:off x="4743450" y="55784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65" name="Freeform 467"/>
            <p:cNvSpPr>
              <a:spLocks/>
            </p:cNvSpPr>
            <p:nvPr/>
          </p:nvSpPr>
          <p:spPr bwMode="auto">
            <a:xfrm>
              <a:off x="4972050" y="55880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66" name="Freeform 468"/>
            <p:cNvSpPr>
              <a:spLocks/>
            </p:cNvSpPr>
            <p:nvPr/>
          </p:nvSpPr>
          <p:spPr bwMode="auto">
            <a:xfrm>
              <a:off x="5210175" y="55118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67" name="Freeform 469"/>
            <p:cNvSpPr>
              <a:spLocks/>
            </p:cNvSpPr>
            <p:nvPr/>
          </p:nvSpPr>
          <p:spPr bwMode="auto">
            <a:xfrm>
              <a:off x="5438775" y="51593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68" name="Freeform 470"/>
            <p:cNvSpPr>
              <a:spLocks/>
            </p:cNvSpPr>
            <p:nvPr/>
          </p:nvSpPr>
          <p:spPr bwMode="auto">
            <a:xfrm>
              <a:off x="3819525" y="47498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69" name="Freeform 471"/>
            <p:cNvSpPr>
              <a:spLocks/>
            </p:cNvSpPr>
            <p:nvPr/>
          </p:nvSpPr>
          <p:spPr bwMode="auto">
            <a:xfrm>
              <a:off x="4048125" y="49307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70" name="Freeform 472"/>
            <p:cNvSpPr>
              <a:spLocks/>
            </p:cNvSpPr>
            <p:nvPr/>
          </p:nvSpPr>
          <p:spPr bwMode="auto">
            <a:xfrm>
              <a:off x="4276725" y="55213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71" name="Freeform 473"/>
            <p:cNvSpPr>
              <a:spLocks/>
            </p:cNvSpPr>
            <p:nvPr/>
          </p:nvSpPr>
          <p:spPr bwMode="auto">
            <a:xfrm>
              <a:off x="4514850" y="51689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72" name="Freeform 474"/>
            <p:cNvSpPr>
              <a:spLocks/>
            </p:cNvSpPr>
            <p:nvPr/>
          </p:nvSpPr>
          <p:spPr bwMode="auto">
            <a:xfrm>
              <a:off x="4743450" y="54165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73" name="Freeform 475"/>
            <p:cNvSpPr>
              <a:spLocks/>
            </p:cNvSpPr>
            <p:nvPr/>
          </p:nvSpPr>
          <p:spPr bwMode="auto">
            <a:xfrm>
              <a:off x="4972050" y="55213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74" name="Freeform 476"/>
            <p:cNvSpPr>
              <a:spLocks/>
            </p:cNvSpPr>
            <p:nvPr/>
          </p:nvSpPr>
          <p:spPr bwMode="auto">
            <a:xfrm>
              <a:off x="5210175" y="53689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75" name="Freeform 477"/>
            <p:cNvSpPr>
              <a:spLocks/>
            </p:cNvSpPr>
            <p:nvPr/>
          </p:nvSpPr>
          <p:spPr bwMode="auto">
            <a:xfrm>
              <a:off x="5438775" y="53022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76" name="Freeform 478"/>
            <p:cNvSpPr>
              <a:spLocks/>
            </p:cNvSpPr>
            <p:nvPr/>
          </p:nvSpPr>
          <p:spPr bwMode="auto">
            <a:xfrm>
              <a:off x="3819525" y="48545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77" name="Freeform 479"/>
            <p:cNvSpPr>
              <a:spLocks/>
            </p:cNvSpPr>
            <p:nvPr/>
          </p:nvSpPr>
          <p:spPr bwMode="auto">
            <a:xfrm>
              <a:off x="4048125" y="53498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78" name="Freeform 480"/>
            <p:cNvSpPr>
              <a:spLocks/>
            </p:cNvSpPr>
            <p:nvPr/>
          </p:nvSpPr>
          <p:spPr bwMode="auto">
            <a:xfrm>
              <a:off x="4276725" y="46736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79" name="Freeform 481"/>
            <p:cNvSpPr>
              <a:spLocks/>
            </p:cNvSpPr>
            <p:nvPr/>
          </p:nvSpPr>
          <p:spPr bwMode="auto">
            <a:xfrm>
              <a:off x="4514850" y="51593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80" name="Freeform 482"/>
            <p:cNvSpPr>
              <a:spLocks/>
            </p:cNvSpPr>
            <p:nvPr/>
          </p:nvSpPr>
          <p:spPr bwMode="auto">
            <a:xfrm>
              <a:off x="4743450" y="53689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81" name="Freeform 483"/>
            <p:cNvSpPr>
              <a:spLocks/>
            </p:cNvSpPr>
            <p:nvPr/>
          </p:nvSpPr>
          <p:spPr bwMode="auto">
            <a:xfrm>
              <a:off x="4972050" y="55118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82" name="Freeform 484"/>
            <p:cNvSpPr>
              <a:spLocks/>
            </p:cNvSpPr>
            <p:nvPr/>
          </p:nvSpPr>
          <p:spPr bwMode="auto">
            <a:xfrm>
              <a:off x="5210175" y="53498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83" name="Freeform 485"/>
            <p:cNvSpPr>
              <a:spLocks/>
            </p:cNvSpPr>
            <p:nvPr/>
          </p:nvSpPr>
          <p:spPr bwMode="auto">
            <a:xfrm>
              <a:off x="5438775" y="51403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84" name="Freeform 486"/>
            <p:cNvSpPr>
              <a:spLocks/>
            </p:cNvSpPr>
            <p:nvPr/>
          </p:nvSpPr>
          <p:spPr bwMode="auto">
            <a:xfrm>
              <a:off x="3819525" y="50355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85" name="Freeform 487"/>
            <p:cNvSpPr>
              <a:spLocks/>
            </p:cNvSpPr>
            <p:nvPr/>
          </p:nvSpPr>
          <p:spPr bwMode="auto">
            <a:xfrm>
              <a:off x="4048125" y="49022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86" name="Freeform 488"/>
            <p:cNvSpPr>
              <a:spLocks/>
            </p:cNvSpPr>
            <p:nvPr/>
          </p:nvSpPr>
          <p:spPr bwMode="auto">
            <a:xfrm>
              <a:off x="4276725" y="52451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87" name="Freeform 489"/>
            <p:cNvSpPr>
              <a:spLocks/>
            </p:cNvSpPr>
            <p:nvPr/>
          </p:nvSpPr>
          <p:spPr bwMode="auto">
            <a:xfrm>
              <a:off x="4514850" y="54451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88" name="Freeform 490"/>
            <p:cNvSpPr>
              <a:spLocks/>
            </p:cNvSpPr>
            <p:nvPr/>
          </p:nvSpPr>
          <p:spPr bwMode="auto">
            <a:xfrm>
              <a:off x="4743450" y="52736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89" name="Freeform 491"/>
            <p:cNvSpPr>
              <a:spLocks/>
            </p:cNvSpPr>
            <p:nvPr/>
          </p:nvSpPr>
          <p:spPr bwMode="auto">
            <a:xfrm>
              <a:off x="4972050" y="55022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90" name="Freeform 492"/>
            <p:cNvSpPr>
              <a:spLocks/>
            </p:cNvSpPr>
            <p:nvPr/>
          </p:nvSpPr>
          <p:spPr bwMode="auto">
            <a:xfrm>
              <a:off x="5210175" y="49879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91" name="Freeform 493"/>
            <p:cNvSpPr>
              <a:spLocks/>
            </p:cNvSpPr>
            <p:nvPr/>
          </p:nvSpPr>
          <p:spPr bwMode="auto">
            <a:xfrm>
              <a:off x="5438775" y="54165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92" name="Freeform 494"/>
            <p:cNvSpPr>
              <a:spLocks/>
            </p:cNvSpPr>
            <p:nvPr/>
          </p:nvSpPr>
          <p:spPr bwMode="auto">
            <a:xfrm>
              <a:off x="3819525" y="45021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93" name="Freeform 495"/>
            <p:cNvSpPr>
              <a:spLocks/>
            </p:cNvSpPr>
            <p:nvPr/>
          </p:nvSpPr>
          <p:spPr bwMode="auto">
            <a:xfrm>
              <a:off x="4048125" y="45783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94" name="Freeform 496"/>
            <p:cNvSpPr>
              <a:spLocks/>
            </p:cNvSpPr>
            <p:nvPr/>
          </p:nvSpPr>
          <p:spPr bwMode="auto">
            <a:xfrm>
              <a:off x="4276725" y="45878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95" name="Freeform 497"/>
            <p:cNvSpPr>
              <a:spLocks/>
            </p:cNvSpPr>
            <p:nvPr/>
          </p:nvSpPr>
          <p:spPr bwMode="auto">
            <a:xfrm>
              <a:off x="4514850" y="52927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96" name="Freeform 498"/>
            <p:cNvSpPr>
              <a:spLocks/>
            </p:cNvSpPr>
            <p:nvPr/>
          </p:nvSpPr>
          <p:spPr bwMode="auto">
            <a:xfrm>
              <a:off x="4743450" y="51593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97" name="Freeform 499"/>
            <p:cNvSpPr>
              <a:spLocks/>
            </p:cNvSpPr>
            <p:nvPr/>
          </p:nvSpPr>
          <p:spPr bwMode="auto">
            <a:xfrm>
              <a:off x="4972050" y="54832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98" name="Freeform 500"/>
            <p:cNvSpPr>
              <a:spLocks/>
            </p:cNvSpPr>
            <p:nvPr/>
          </p:nvSpPr>
          <p:spPr bwMode="auto">
            <a:xfrm>
              <a:off x="5210175" y="54356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499" name="Freeform 501"/>
            <p:cNvSpPr>
              <a:spLocks/>
            </p:cNvSpPr>
            <p:nvPr/>
          </p:nvSpPr>
          <p:spPr bwMode="auto">
            <a:xfrm>
              <a:off x="5438775" y="52736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00" name="Freeform 502"/>
            <p:cNvSpPr>
              <a:spLocks/>
            </p:cNvSpPr>
            <p:nvPr/>
          </p:nvSpPr>
          <p:spPr bwMode="auto">
            <a:xfrm>
              <a:off x="3819525" y="51593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01" name="Freeform 503"/>
            <p:cNvSpPr>
              <a:spLocks/>
            </p:cNvSpPr>
            <p:nvPr/>
          </p:nvSpPr>
          <p:spPr bwMode="auto">
            <a:xfrm>
              <a:off x="4048125" y="52260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02" name="Freeform 504"/>
            <p:cNvSpPr>
              <a:spLocks/>
            </p:cNvSpPr>
            <p:nvPr/>
          </p:nvSpPr>
          <p:spPr bwMode="auto">
            <a:xfrm>
              <a:off x="4276725" y="52165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03" name="Freeform 505"/>
            <p:cNvSpPr>
              <a:spLocks/>
            </p:cNvSpPr>
            <p:nvPr/>
          </p:nvSpPr>
          <p:spPr bwMode="auto">
            <a:xfrm>
              <a:off x="4514850" y="52451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04" name="Freeform 506"/>
            <p:cNvSpPr>
              <a:spLocks/>
            </p:cNvSpPr>
            <p:nvPr/>
          </p:nvSpPr>
          <p:spPr bwMode="auto">
            <a:xfrm>
              <a:off x="4743450" y="55403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05" name="Freeform 507"/>
            <p:cNvSpPr>
              <a:spLocks/>
            </p:cNvSpPr>
            <p:nvPr/>
          </p:nvSpPr>
          <p:spPr bwMode="auto">
            <a:xfrm>
              <a:off x="4972050" y="54165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06" name="Freeform 508"/>
            <p:cNvSpPr>
              <a:spLocks/>
            </p:cNvSpPr>
            <p:nvPr/>
          </p:nvSpPr>
          <p:spPr bwMode="auto">
            <a:xfrm>
              <a:off x="5210175" y="55403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07" name="Freeform 509"/>
            <p:cNvSpPr>
              <a:spLocks/>
            </p:cNvSpPr>
            <p:nvPr/>
          </p:nvSpPr>
          <p:spPr bwMode="auto">
            <a:xfrm>
              <a:off x="5438775" y="56261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08" name="Freeform 510"/>
            <p:cNvSpPr>
              <a:spLocks/>
            </p:cNvSpPr>
            <p:nvPr/>
          </p:nvSpPr>
          <p:spPr bwMode="auto">
            <a:xfrm>
              <a:off x="3819525" y="49022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09" name="Freeform 511"/>
            <p:cNvSpPr>
              <a:spLocks/>
            </p:cNvSpPr>
            <p:nvPr/>
          </p:nvSpPr>
          <p:spPr bwMode="auto">
            <a:xfrm>
              <a:off x="4048125" y="53403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10" name="Freeform 512"/>
            <p:cNvSpPr>
              <a:spLocks/>
            </p:cNvSpPr>
            <p:nvPr/>
          </p:nvSpPr>
          <p:spPr bwMode="auto">
            <a:xfrm>
              <a:off x="4276725" y="53308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11" name="Freeform 513"/>
            <p:cNvSpPr>
              <a:spLocks/>
            </p:cNvSpPr>
            <p:nvPr/>
          </p:nvSpPr>
          <p:spPr bwMode="auto">
            <a:xfrm>
              <a:off x="4514850" y="52546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12" name="Freeform 514"/>
            <p:cNvSpPr>
              <a:spLocks/>
            </p:cNvSpPr>
            <p:nvPr/>
          </p:nvSpPr>
          <p:spPr bwMode="auto">
            <a:xfrm>
              <a:off x="4743450" y="54546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13" name="Freeform 515"/>
            <p:cNvSpPr>
              <a:spLocks/>
            </p:cNvSpPr>
            <p:nvPr/>
          </p:nvSpPr>
          <p:spPr bwMode="auto">
            <a:xfrm>
              <a:off x="4972050" y="55118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14" name="Freeform 516"/>
            <p:cNvSpPr>
              <a:spLocks/>
            </p:cNvSpPr>
            <p:nvPr/>
          </p:nvSpPr>
          <p:spPr bwMode="auto">
            <a:xfrm>
              <a:off x="5210175" y="52736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15" name="Freeform 517"/>
            <p:cNvSpPr>
              <a:spLocks/>
            </p:cNvSpPr>
            <p:nvPr/>
          </p:nvSpPr>
          <p:spPr bwMode="auto">
            <a:xfrm>
              <a:off x="5438775" y="54356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16" name="Freeform 518"/>
            <p:cNvSpPr>
              <a:spLocks/>
            </p:cNvSpPr>
            <p:nvPr/>
          </p:nvSpPr>
          <p:spPr bwMode="auto">
            <a:xfrm>
              <a:off x="3819525" y="39401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17" name="Freeform 519"/>
            <p:cNvSpPr>
              <a:spLocks/>
            </p:cNvSpPr>
            <p:nvPr/>
          </p:nvSpPr>
          <p:spPr bwMode="auto">
            <a:xfrm>
              <a:off x="4048125" y="48260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18" name="Freeform 520"/>
            <p:cNvSpPr>
              <a:spLocks/>
            </p:cNvSpPr>
            <p:nvPr/>
          </p:nvSpPr>
          <p:spPr bwMode="auto">
            <a:xfrm>
              <a:off x="4276725" y="49688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19" name="Freeform 521"/>
            <p:cNvSpPr>
              <a:spLocks/>
            </p:cNvSpPr>
            <p:nvPr/>
          </p:nvSpPr>
          <p:spPr bwMode="auto">
            <a:xfrm>
              <a:off x="4514850" y="53117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20" name="Freeform 522"/>
            <p:cNvSpPr>
              <a:spLocks/>
            </p:cNvSpPr>
            <p:nvPr/>
          </p:nvSpPr>
          <p:spPr bwMode="auto">
            <a:xfrm>
              <a:off x="4743450" y="52927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21" name="Freeform 523"/>
            <p:cNvSpPr>
              <a:spLocks/>
            </p:cNvSpPr>
            <p:nvPr/>
          </p:nvSpPr>
          <p:spPr bwMode="auto">
            <a:xfrm>
              <a:off x="4972050" y="54641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22" name="Freeform 524"/>
            <p:cNvSpPr>
              <a:spLocks/>
            </p:cNvSpPr>
            <p:nvPr/>
          </p:nvSpPr>
          <p:spPr bwMode="auto">
            <a:xfrm>
              <a:off x="5210175" y="54832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23" name="Freeform 525"/>
            <p:cNvSpPr>
              <a:spLocks/>
            </p:cNvSpPr>
            <p:nvPr/>
          </p:nvSpPr>
          <p:spPr bwMode="auto">
            <a:xfrm>
              <a:off x="5438775" y="52355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24" name="Freeform 526"/>
            <p:cNvSpPr>
              <a:spLocks/>
            </p:cNvSpPr>
            <p:nvPr/>
          </p:nvSpPr>
          <p:spPr bwMode="auto">
            <a:xfrm>
              <a:off x="3819525" y="49593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25" name="Freeform 527"/>
            <p:cNvSpPr>
              <a:spLocks/>
            </p:cNvSpPr>
            <p:nvPr/>
          </p:nvSpPr>
          <p:spPr bwMode="auto">
            <a:xfrm>
              <a:off x="4048125" y="49879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26" name="Freeform 528"/>
            <p:cNvSpPr>
              <a:spLocks/>
            </p:cNvSpPr>
            <p:nvPr/>
          </p:nvSpPr>
          <p:spPr bwMode="auto">
            <a:xfrm>
              <a:off x="4276725" y="54737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27" name="Freeform 529"/>
            <p:cNvSpPr>
              <a:spLocks/>
            </p:cNvSpPr>
            <p:nvPr/>
          </p:nvSpPr>
          <p:spPr bwMode="auto">
            <a:xfrm>
              <a:off x="4514850" y="53879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28" name="Freeform 530"/>
            <p:cNvSpPr>
              <a:spLocks/>
            </p:cNvSpPr>
            <p:nvPr/>
          </p:nvSpPr>
          <p:spPr bwMode="auto">
            <a:xfrm>
              <a:off x="4743450" y="54737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29" name="Freeform 531"/>
            <p:cNvSpPr>
              <a:spLocks/>
            </p:cNvSpPr>
            <p:nvPr/>
          </p:nvSpPr>
          <p:spPr bwMode="auto">
            <a:xfrm>
              <a:off x="4972050" y="50450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30" name="Freeform 532"/>
            <p:cNvSpPr>
              <a:spLocks/>
            </p:cNvSpPr>
            <p:nvPr/>
          </p:nvSpPr>
          <p:spPr bwMode="auto">
            <a:xfrm>
              <a:off x="5210175" y="55403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31" name="Freeform 533"/>
            <p:cNvSpPr>
              <a:spLocks/>
            </p:cNvSpPr>
            <p:nvPr/>
          </p:nvSpPr>
          <p:spPr bwMode="auto">
            <a:xfrm>
              <a:off x="5438775" y="54451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32" name="Freeform 534"/>
            <p:cNvSpPr>
              <a:spLocks/>
            </p:cNvSpPr>
            <p:nvPr/>
          </p:nvSpPr>
          <p:spPr bwMode="auto">
            <a:xfrm>
              <a:off x="3819525" y="47593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33" name="Freeform 535"/>
            <p:cNvSpPr>
              <a:spLocks/>
            </p:cNvSpPr>
            <p:nvPr/>
          </p:nvSpPr>
          <p:spPr bwMode="auto">
            <a:xfrm>
              <a:off x="4048125" y="45974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34" name="Freeform 536"/>
            <p:cNvSpPr>
              <a:spLocks/>
            </p:cNvSpPr>
            <p:nvPr/>
          </p:nvSpPr>
          <p:spPr bwMode="auto">
            <a:xfrm>
              <a:off x="4276725" y="55213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35" name="Freeform 537"/>
            <p:cNvSpPr>
              <a:spLocks/>
            </p:cNvSpPr>
            <p:nvPr/>
          </p:nvSpPr>
          <p:spPr bwMode="auto">
            <a:xfrm>
              <a:off x="4514850" y="53784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36" name="Freeform 538"/>
            <p:cNvSpPr>
              <a:spLocks/>
            </p:cNvSpPr>
            <p:nvPr/>
          </p:nvSpPr>
          <p:spPr bwMode="auto">
            <a:xfrm>
              <a:off x="4743450" y="55213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37" name="Freeform 539"/>
            <p:cNvSpPr>
              <a:spLocks/>
            </p:cNvSpPr>
            <p:nvPr/>
          </p:nvSpPr>
          <p:spPr bwMode="auto">
            <a:xfrm>
              <a:off x="4972050" y="54546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38" name="Freeform 540"/>
            <p:cNvSpPr>
              <a:spLocks/>
            </p:cNvSpPr>
            <p:nvPr/>
          </p:nvSpPr>
          <p:spPr bwMode="auto">
            <a:xfrm>
              <a:off x="5210175" y="52832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39" name="Freeform 541"/>
            <p:cNvSpPr>
              <a:spLocks/>
            </p:cNvSpPr>
            <p:nvPr/>
          </p:nvSpPr>
          <p:spPr bwMode="auto">
            <a:xfrm>
              <a:off x="5438775" y="53594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40" name="Freeform 542"/>
            <p:cNvSpPr>
              <a:spLocks/>
            </p:cNvSpPr>
            <p:nvPr/>
          </p:nvSpPr>
          <p:spPr bwMode="auto">
            <a:xfrm>
              <a:off x="3819525" y="47117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41" name="Freeform 543"/>
            <p:cNvSpPr>
              <a:spLocks/>
            </p:cNvSpPr>
            <p:nvPr/>
          </p:nvSpPr>
          <p:spPr bwMode="auto">
            <a:xfrm>
              <a:off x="4048125" y="51403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42" name="Freeform 544"/>
            <p:cNvSpPr>
              <a:spLocks/>
            </p:cNvSpPr>
            <p:nvPr/>
          </p:nvSpPr>
          <p:spPr bwMode="auto">
            <a:xfrm>
              <a:off x="4276725" y="48831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43" name="Freeform 545"/>
            <p:cNvSpPr>
              <a:spLocks/>
            </p:cNvSpPr>
            <p:nvPr/>
          </p:nvSpPr>
          <p:spPr bwMode="auto">
            <a:xfrm>
              <a:off x="4514850" y="52070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44" name="Freeform 546"/>
            <p:cNvSpPr>
              <a:spLocks/>
            </p:cNvSpPr>
            <p:nvPr/>
          </p:nvSpPr>
          <p:spPr bwMode="auto">
            <a:xfrm>
              <a:off x="4743450" y="53975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45" name="Freeform 547"/>
            <p:cNvSpPr>
              <a:spLocks/>
            </p:cNvSpPr>
            <p:nvPr/>
          </p:nvSpPr>
          <p:spPr bwMode="auto">
            <a:xfrm>
              <a:off x="4972050" y="54356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46" name="Freeform 548"/>
            <p:cNvSpPr>
              <a:spLocks/>
            </p:cNvSpPr>
            <p:nvPr/>
          </p:nvSpPr>
          <p:spPr bwMode="auto">
            <a:xfrm>
              <a:off x="5210175" y="54356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47" name="Freeform 549"/>
            <p:cNvSpPr>
              <a:spLocks/>
            </p:cNvSpPr>
            <p:nvPr/>
          </p:nvSpPr>
          <p:spPr bwMode="auto">
            <a:xfrm>
              <a:off x="5438775" y="53594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48" name="Freeform 550"/>
            <p:cNvSpPr>
              <a:spLocks/>
            </p:cNvSpPr>
            <p:nvPr/>
          </p:nvSpPr>
          <p:spPr bwMode="auto">
            <a:xfrm>
              <a:off x="3819525" y="51879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49" name="Freeform 551"/>
            <p:cNvSpPr>
              <a:spLocks/>
            </p:cNvSpPr>
            <p:nvPr/>
          </p:nvSpPr>
          <p:spPr bwMode="auto">
            <a:xfrm>
              <a:off x="4048125" y="51212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50" name="Freeform 552"/>
            <p:cNvSpPr>
              <a:spLocks/>
            </p:cNvSpPr>
            <p:nvPr/>
          </p:nvSpPr>
          <p:spPr bwMode="auto">
            <a:xfrm>
              <a:off x="4276725" y="54451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51" name="Freeform 553"/>
            <p:cNvSpPr>
              <a:spLocks/>
            </p:cNvSpPr>
            <p:nvPr/>
          </p:nvSpPr>
          <p:spPr bwMode="auto">
            <a:xfrm>
              <a:off x="4514850" y="54165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52" name="Freeform 554"/>
            <p:cNvSpPr>
              <a:spLocks/>
            </p:cNvSpPr>
            <p:nvPr/>
          </p:nvSpPr>
          <p:spPr bwMode="auto">
            <a:xfrm>
              <a:off x="4743450" y="55308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53" name="Freeform 555"/>
            <p:cNvSpPr>
              <a:spLocks/>
            </p:cNvSpPr>
            <p:nvPr/>
          </p:nvSpPr>
          <p:spPr bwMode="auto">
            <a:xfrm>
              <a:off x="4972050" y="55499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54" name="Freeform 556"/>
            <p:cNvSpPr>
              <a:spLocks/>
            </p:cNvSpPr>
            <p:nvPr/>
          </p:nvSpPr>
          <p:spPr bwMode="auto">
            <a:xfrm>
              <a:off x="5210175" y="54832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55" name="Freeform 557"/>
            <p:cNvSpPr>
              <a:spLocks/>
            </p:cNvSpPr>
            <p:nvPr/>
          </p:nvSpPr>
          <p:spPr bwMode="auto">
            <a:xfrm>
              <a:off x="5438775" y="52641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56" name="Freeform 558"/>
            <p:cNvSpPr>
              <a:spLocks/>
            </p:cNvSpPr>
            <p:nvPr/>
          </p:nvSpPr>
          <p:spPr bwMode="auto">
            <a:xfrm>
              <a:off x="3819525" y="38163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57" name="Freeform 559"/>
            <p:cNvSpPr>
              <a:spLocks/>
            </p:cNvSpPr>
            <p:nvPr/>
          </p:nvSpPr>
          <p:spPr bwMode="auto">
            <a:xfrm>
              <a:off x="4048125" y="49403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58" name="Freeform 560"/>
            <p:cNvSpPr>
              <a:spLocks/>
            </p:cNvSpPr>
            <p:nvPr/>
          </p:nvSpPr>
          <p:spPr bwMode="auto">
            <a:xfrm>
              <a:off x="4276725" y="53879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59" name="Freeform 561"/>
            <p:cNvSpPr>
              <a:spLocks/>
            </p:cNvSpPr>
            <p:nvPr/>
          </p:nvSpPr>
          <p:spPr bwMode="auto">
            <a:xfrm>
              <a:off x="4514850" y="52546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60" name="Freeform 562"/>
            <p:cNvSpPr>
              <a:spLocks/>
            </p:cNvSpPr>
            <p:nvPr/>
          </p:nvSpPr>
          <p:spPr bwMode="auto">
            <a:xfrm>
              <a:off x="4743450" y="55308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61" name="Freeform 563"/>
            <p:cNvSpPr>
              <a:spLocks/>
            </p:cNvSpPr>
            <p:nvPr/>
          </p:nvSpPr>
          <p:spPr bwMode="auto">
            <a:xfrm>
              <a:off x="4972050" y="54260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62" name="Freeform 564"/>
            <p:cNvSpPr>
              <a:spLocks/>
            </p:cNvSpPr>
            <p:nvPr/>
          </p:nvSpPr>
          <p:spPr bwMode="auto">
            <a:xfrm>
              <a:off x="5210175" y="54641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63" name="Freeform 565"/>
            <p:cNvSpPr>
              <a:spLocks/>
            </p:cNvSpPr>
            <p:nvPr/>
          </p:nvSpPr>
          <p:spPr bwMode="auto">
            <a:xfrm>
              <a:off x="5438775" y="52927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64" name="Freeform 566"/>
            <p:cNvSpPr>
              <a:spLocks/>
            </p:cNvSpPr>
            <p:nvPr/>
          </p:nvSpPr>
          <p:spPr bwMode="auto">
            <a:xfrm>
              <a:off x="3819525" y="52736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65" name="Freeform 567"/>
            <p:cNvSpPr>
              <a:spLocks/>
            </p:cNvSpPr>
            <p:nvPr/>
          </p:nvSpPr>
          <p:spPr bwMode="auto">
            <a:xfrm>
              <a:off x="4048125" y="48545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66" name="Freeform 568"/>
            <p:cNvSpPr>
              <a:spLocks/>
            </p:cNvSpPr>
            <p:nvPr/>
          </p:nvSpPr>
          <p:spPr bwMode="auto">
            <a:xfrm>
              <a:off x="4276725" y="55022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67" name="Freeform 569"/>
            <p:cNvSpPr>
              <a:spLocks/>
            </p:cNvSpPr>
            <p:nvPr/>
          </p:nvSpPr>
          <p:spPr bwMode="auto">
            <a:xfrm>
              <a:off x="4514850" y="53403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68" name="Freeform 570"/>
            <p:cNvSpPr>
              <a:spLocks/>
            </p:cNvSpPr>
            <p:nvPr/>
          </p:nvSpPr>
          <p:spPr bwMode="auto">
            <a:xfrm>
              <a:off x="4743450" y="54451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69" name="Freeform 571"/>
            <p:cNvSpPr>
              <a:spLocks/>
            </p:cNvSpPr>
            <p:nvPr/>
          </p:nvSpPr>
          <p:spPr bwMode="auto">
            <a:xfrm>
              <a:off x="4972050" y="53975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70" name="Freeform 572"/>
            <p:cNvSpPr>
              <a:spLocks/>
            </p:cNvSpPr>
            <p:nvPr/>
          </p:nvSpPr>
          <p:spPr bwMode="auto">
            <a:xfrm>
              <a:off x="5210175" y="53879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71" name="Freeform 573"/>
            <p:cNvSpPr>
              <a:spLocks/>
            </p:cNvSpPr>
            <p:nvPr/>
          </p:nvSpPr>
          <p:spPr bwMode="auto">
            <a:xfrm>
              <a:off x="5438775" y="53689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72" name="Freeform 574"/>
            <p:cNvSpPr>
              <a:spLocks/>
            </p:cNvSpPr>
            <p:nvPr/>
          </p:nvSpPr>
          <p:spPr bwMode="auto">
            <a:xfrm>
              <a:off x="3819525" y="49688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73" name="Freeform 575"/>
            <p:cNvSpPr>
              <a:spLocks/>
            </p:cNvSpPr>
            <p:nvPr/>
          </p:nvSpPr>
          <p:spPr bwMode="auto">
            <a:xfrm>
              <a:off x="4048125" y="55499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74" name="Freeform 576"/>
            <p:cNvSpPr>
              <a:spLocks/>
            </p:cNvSpPr>
            <p:nvPr/>
          </p:nvSpPr>
          <p:spPr bwMode="auto">
            <a:xfrm>
              <a:off x="4276725" y="45593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75" name="Freeform 577"/>
            <p:cNvSpPr>
              <a:spLocks/>
            </p:cNvSpPr>
            <p:nvPr/>
          </p:nvSpPr>
          <p:spPr bwMode="auto">
            <a:xfrm>
              <a:off x="4514850" y="48926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76" name="Freeform 578"/>
            <p:cNvSpPr>
              <a:spLocks/>
            </p:cNvSpPr>
            <p:nvPr/>
          </p:nvSpPr>
          <p:spPr bwMode="auto">
            <a:xfrm>
              <a:off x="4743450" y="52927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77" name="Freeform 579"/>
            <p:cNvSpPr>
              <a:spLocks/>
            </p:cNvSpPr>
            <p:nvPr/>
          </p:nvSpPr>
          <p:spPr bwMode="auto">
            <a:xfrm>
              <a:off x="4972050" y="49212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78" name="Freeform 580"/>
            <p:cNvSpPr>
              <a:spLocks/>
            </p:cNvSpPr>
            <p:nvPr/>
          </p:nvSpPr>
          <p:spPr bwMode="auto">
            <a:xfrm>
              <a:off x="5210175" y="55213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79" name="Freeform 581"/>
            <p:cNvSpPr>
              <a:spLocks/>
            </p:cNvSpPr>
            <p:nvPr/>
          </p:nvSpPr>
          <p:spPr bwMode="auto">
            <a:xfrm>
              <a:off x="5438775" y="55880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80" name="Freeform 582"/>
            <p:cNvSpPr>
              <a:spLocks/>
            </p:cNvSpPr>
            <p:nvPr/>
          </p:nvSpPr>
          <p:spPr bwMode="auto">
            <a:xfrm>
              <a:off x="3819525" y="49307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81" name="Freeform 583"/>
            <p:cNvSpPr>
              <a:spLocks/>
            </p:cNvSpPr>
            <p:nvPr/>
          </p:nvSpPr>
          <p:spPr bwMode="auto">
            <a:xfrm>
              <a:off x="4048125" y="48736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82" name="Freeform 584"/>
            <p:cNvSpPr>
              <a:spLocks/>
            </p:cNvSpPr>
            <p:nvPr/>
          </p:nvSpPr>
          <p:spPr bwMode="auto">
            <a:xfrm>
              <a:off x="4276725" y="55403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83" name="Freeform 585"/>
            <p:cNvSpPr>
              <a:spLocks/>
            </p:cNvSpPr>
            <p:nvPr/>
          </p:nvSpPr>
          <p:spPr bwMode="auto">
            <a:xfrm>
              <a:off x="4514850" y="55118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84" name="Freeform 586"/>
            <p:cNvSpPr>
              <a:spLocks/>
            </p:cNvSpPr>
            <p:nvPr/>
          </p:nvSpPr>
          <p:spPr bwMode="auto">
            <a:xfrm>
              <a:off x="4743450" y="51308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85" name="Freeform 587"/>
            <p:cNvSpPr>
              <a:spLocks/>
            </p:cNvSpPr>
            <p:nvPr/>
          </p:nvSpPr>
          <p:spPr bwMode="auto">
            <a:xfrm>
              <a:off x="4972050" y="55022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86" name="Freeform 588"/>
            <p:cNvSpPr>
              <a:spLocks/>
            </p:cNvSpPr>
            <p:nvPr/>
          </p:nvSpPr>
          <p:spPr bwMode="auto">
            <a:xfrm>
              <a:off x="5210175" y="51498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87" name="Freeform 589"/>
            <p:cNvSpPr>
              <a:spLocks/>
            </p:cNvSpPr>
            <p:nvPr/>
          </p:nvSpPr>
          <p:spPr bwMode="auto">
            <a:xfrm>
              <a:off x="5438775" y="55308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88" name="Freeform 590"/>
            <p:cNvSpPr>
              <a:spLocks/>
            </p:cNvSpPr>
            <p:nvPr/>
          </p:nvSpPr>
          <p:spPr bwMode="auto">
            <a:xfrm>
              <a:off x="3819525" y="50260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89" name="Freeform 591"/>
            <p:cNvSpPr>
              <a:spLocks/>
            </p:cNvSpPr>
            <p:nvPr/>
          </p:nvSpPr>
          <p:spPr bwMode="auto">
            <a:xfrm>
              <a:off x="4048125" y="52641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90" name="Freeform 592"/>
            <p:cNvSpPr>
              <a:spLocks/>
            </p:cNvSpPr>
            <p:nvPr/>
          </p:nvSpPr>
          <p:spPr bwMode="auto">
            <a:xfrm>
              <a:off x="4276725" y="42926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91" name="Freeform 593"/>
            <p:cNvSpPr>
              <a:spLocks/>
            </p:cNvSpPr>
            <p:nvPr/>
          </p:nvSpPr>
          <p:spPr bwMode="auto">
            <a:xfrm>
              <a:off x="4514850" y="52355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92" name="Freeform 594"/>
            <p:cNvSpPr>
              <a:spLocks/>
            </p:cNvSpPr>
            <p:nvPr/>
          </p:nvSpPr>
          <p:spPr bwMode="auto">
            <a:xfrm>
              <a:off x="4743450" y="54832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93" name="Freeform 595"/>
            <p:cNvSpPr>
              <a:spLocks/>
            </p:cNvSpPr>
            <p:nvPr/>
          </p:nvSpPr>
          <p:spPr bwMode="auto">
            <a:xfrm>
              <a:off x="4972050" y="50831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94" name="Freeform 596"/>
            <p:cNvSpPr>
              <a:spLocks/>
            </p:cNvSpPr>
            <p:nvPr/>
          </p:nvSpPr>
          <p:spPr bwMode="auto">
            <a:xfrm>
              <a:off x="5210175" y="55213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95" name="Freeform 597"/>
            <p:cNvSpPr>
              <a:spLocks/>
            </p:cNvSpPr>
            <p:nvPr/>
          </p:nvSpPr>
          <p:spPr bwMode="auto">
            <a:xfrm>
              <a:off x="5438775" y="51022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96" name="Freeform 598"/>
            <p:cNvSpPr>
              <a:spLocks/>
            </p:cNvSpPr>
            <p:nvPr/>
          </p:nvSpPr>
          <p:spPr bwMode="auto">
            <a:xfrm>
              <a:off x="3819525" y="38735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97" name="Freeform 599"/>
            <p:cNvSpPr>
              <a:spLocks/>
            </p:cNvSpPr>
            <p:nvPr/>
          </p:nvSpPr>
          <p:spPr bwMode="auto">
            <a:xfrm>
              <a:off x="4048125" y="43878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98" name="Freeform 600"/>
            <p:cNvSpPr>
              <a:spLocks/>
            </p:cNvSpPr>
            <p:nvPr/>
          </p:nvSpPr>
          <p:spPr bwMode="auto">
            <a:xfrm>
              <a:off x="4276725" y="55594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599" name="Freeform 601"/>
            <p:cNvSpPr>
              <a:spLocks/>
            </p:cNvSpPr>
            <p:nvPr/>
          </p:nvSpPr>
          <p:spPr bwMode="auto">
            <a:xfrm>
              <a:off x="4514850" y="53498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00" name="Freeform 602"/>
            <p:cNvSpPr>
              <a:spLocks/>
            </p:cNvSpPr>
            <p:nvPr/>
          </p:nvSpPr>
          <p:spPr bwMode="auto">
            <a:xfrm>
              <a:off x="4743450" y="53975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01" name="Freeform 603"/>
            <p:cNvSpPr>
              <a:spLocks/>
            </p:cNvSpPr>
            <p:nvPr/>
          </p:nvSpPr>
          <p:spPr bwMode="auto">
            <a:xfrm>
              <a:off x="4972050" y="55784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02" name="Freeform 604"/>
            <p:cNvSpPr>
              <a:spLocks/>
            </p:cNvSpPr>
            <p:nvPr/>
          </p:nvSpPr>
          <p:spPr bwMode="auto">
            <a:xfrm>
              <a:off x="5210175" y="55118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03" name="Freeform 605"/>
            <p:cNvSpPr>
              <a:spLocks/>
            </p:cNvSpPr>
            <p:nvPr/>
          </p:nvSpPr>
          <p:spPr bwMode="auto">
            <a:xfrm>
              <a:off x="5438775" y="50736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04" name="Freeform 606"/>
            <p:cNvSpPr>
              <a:spLocks/>
            </p:cNvSpPr>
            <p:nvPr/>
          </p:nvSpPr>
          <p:spPr bwMode="auto">
            <a:xfrm>
              <a:off x="3819525" y="48069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05" name="Freeform 607"/>
            <p:cNvSpPr>
              <a:spLocks/>
            </p:cNvSpPr>
            <p:nvPr/>
          </p:nvSpPr>
          <p:spPr bwMode="auto">
            <a:xfrm>
              <a:off x="4048125" y="54070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06" name="Freeform 609"/>
            <p:cNvSpPr>
              <a:spLocks/>
            </p:cNvSpPr>
            <p:nvPr/>
          </p:nvSpPr>
          <p:spPr bwMode="auto">
            <a:xfrm>
              <a:off x="4276725" y="56070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07" name="Freeform 610"/>
            <p:cNvSpPr>
              <a:spLocks/>
            </p:cNvSpPr>
            <p:nvPr/>
          </p:nvSpPr>
          <p:spPr bwMode="auto">
            <a:xfrm>
              <a:off x="4514850" y="52927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08" name="Freeform 611"/>
            <p:cNvSpPr>
              <a:spLocks/>
            </p:cNvSpPr>
            <p:nvPr/>
          </p:nvSpPr>
          <p:spPr bwMode="auto">
            <a:xfrm>
              <a:off x="4743450" y="50355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09" name="Freeform 612"/>
            <p:cNvSpPr>
              <a:spLocks/>
            </p:cNvSpPr>
            <p:nvPr/>
          </p:nvSpPr>
          <p:spPr bwMode="auto">
            <a:xfrm>
              <a:off x="4972050" y="54260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10" name="Freeform 613"/>
            <p:cNvSpPr>
              <a:spLocks/>
            </p:cNvSpPr>
            <p:nvPr/>
          </p:nvSpPr>
          <p:spPr bwMode="auto">
            <a:xfrm>
              <a:off x="5210175" y="53784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11" name="Freeform 614"/>
            <p:cNvSpPr>
              <a:spLocks/>
            </p:cNvSpPr>
            <p:nvPr/>
          </p:nvSpPr>
          <p:spPr bwMode="auto">
            <a:xfrm>
              <a:off x="5438775" y="52832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12" name="Freeform 615"/>
            <p:cNvSpPr>
              <a:spLocks/>
            </p:cNvSpPr>
            <p:nvPr/>
          </p:nvSpPr>
          <p:spPr bwMode="auto">
            <a:xfrm>
              <a:off x="3819525" y="50260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13" name="Freeform 616"/>
            <p:cNvSpPr>
              <a:spLocks/>
            </p:cNvSpPr>
            <p:nvPr/>
          </p:nvSpPr>
          <p:spPr bwMode="auto">
            <a:xfrm>
              <a:off x="4048125" y="49974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14" name="Freeform 617"/>
            <p:cNvSpPr>
              <a:spLocks/>
            </p:cNvSpPr>
            <p:nvPr/>
          </p:nvSpPr>
          <p:spPr bwMode="auto">
            <a:xfrm>
              <a:off x="4276725" y="53117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15" name="Freeform 618"/>
            <p:cNvSpPr>
              <a:spLocks/>
            </p:cNvSpPr>
            <p:nvPr/>
          </p:nvSpPr>
          <p:spPr bwMode="auto">
            <a:xfrm>
              <a:off x="4514850" y="54451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16" name="Freeform 619"/>
            <p:cNvSpPr>
              <a:spLocks/>
            </p:cNvSpPr>
            <p:nvPr/>
          </p:nvSpPr>
          <p:spPr bwMode="auto">
            <a:xfrm>
              <a:off x="4743450" y="52927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17" name="Freeform 620"/>
            <p:cNvSpPr>
              <a:spLocks/>
            </p:cNvSpPr>
            <p:nvPr/>
          </p:nvSpPr>
          <p:spPr bwMode="auto">
            <a:xfrm>
              <a:off x="4972050" y="54356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18" name="Freeform 621"/>
            <p:cNvSpPr>
              <a:spLocks/>
            </p:cNvSpPr>
            <p:nvPr/>
          </p:nvSpPr>
          <p:spPr bwMode="auto">
            <a:xfrm>
              <a:off x="5210175" y="52070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19" name="Freeform 622"/>
            <p:cNvSpPr>
              <a:spLocks/>
            </p:cNvSpPr>
            <p:nvPr/>
          </p:nvSpPr>
          <p:spPr bwMode="auto">
            <a:xfrm>
              <a:off x="5438775" y="53975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20" name="Freeform 623"/>
            <p:cNvSpPr>
              <a:spLocks/>
            </p:cNvSpPr>
            <p:nvPr/>
          </p:nvSpPr>
          <p:spPr bwMode="auto">
            <a:xfrm>
              <a:off x="3819525" y="41783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21" name="Freeform 624"/>
            <p:cNvSpPr>
              <a:spLocks/>
            </p:cNvSpPr>
            <p:nvPr/>
          </p:nvSpPr>
          <p:spPr bwMode="auto">
            <a:xfrm>
              <a:off x="4048125" y="53022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22" name="Freeform 625"/>
            <p:cNvSpPr>
              <a:spLocks/>
            </p:cNvSpPr>
            <p:nvPr/>
          </p:nvSpPr>
          <p:spPr bwMode="auto">
            <a:xfrm>
              <a:off x="4276725" y="54260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23" name="Freeform 626"/>
            <p:cNvSpPr>
              <a:spLocks/>
            </p:cNvSpPr>
            <p:nvPr/>
          </p:nvSpPr>
          <p:spPr bwMode="auto">
            <a:xfrm>
              <a:off x="4514850" y="51022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24" name="Freeform 627"/>
            <p:cNvSpPr>
              <a:spLocks/>
            </p:cNvSpPr>
            <p:nvPr/>
          </p:nvSpPr>
          <p:spPr bwMode="auto">
            <a:xfrm>
              <a:off x="4743450" y="54546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25" name="Freeform 628"/>
            <p:cNvSpPr>
              <a:spLocks/>
            </p:cNvSpPr>
            <p:nvPr/>
          </p:nvSpPr>
          <p:spPr bwMode="auto">
            <a:xfrm>
              <a:off x="4972050" y="49593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26" name="Freeform 629"/>
            <p:cNvSpPr>
              <a:spLocks/>
            </p:cNvSpPr>
            <p:nvPr/>
          </p:nvSpPr>
          <p:spPr bwMode="auto">
            <a:xfrm>
              <a:off x="5210175" y="54737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27" name="Freeform 630"/>
            <p:cNvSpPr>
              <a:spLocks/>
            </p:cNvSpPr>
            <p:nvPr/>
          </p:nvSpPr>
          <p:spPr bwMode="auto">
            <a:xfrm>
              <a:off x="5438775" y="55499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28" name="Freeform 631"/>
            <p:cNvSpPr>
              <a:spLocks/>
            </p:cNvSpPr>
            <p:nvPr/>
          </p:nvSpPr>
          <p:spPr bwMode="auto">
            <a:xfrm>
              <a:off x="3819525" y="51784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29" name="Freeform 632"/>
            <p:cNvSpPr>
              <a:spLocks/>
            </p:cNvSpPr>
            <p:nvPr/>
          </p:nvSpPr>
          <p:spPr bwMode="auto">
            <a:xfrm>
              <a:off x="4048125" y="47688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30" name="Freeform 633"/>
            <p:cNvSpPr>
              <a:spLocks/>
            </p:cNvSpPr>
            <p:nvPr/>
          </p:nvSpPr>
          <p:spPr bwMode="auto">
            <a:xfrm>
              <a:off x="4276725" y="53879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31" name="Freeform 634"/>
            <p:cNvSpPr>
              <a:spLocks/>
            </p:cNvSpPr>
            <p:nvPr/>
          </p:nvSpPr>
          <p:spPr bwMode="auto">
            <a:xfrm>
              <a:off x="4514850" y="52355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32" name="Freeform 635"/>
            <p:cNvSpPr>
              <a:spLocks/>
            </p:cNvSpPr>
            <p:nvPr/>
          </p:nvSpPr>
          <p:spPr bwMode="auto">
            <a:xfrm>
              <a:off x="4743450" y="54070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33" name="Freeform 636"/>
            <p:cNvSpPr>
              <a:spLocks/>
            </p:cNvSpPr>
            <p:nvPr/>
          </p:nvSpPr>
          <p:spPr bwMode="auto">
            <a:xfrm>
              <a:off x="4972050" y="55499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34" name="Freeform 637"/>
            <p:cNvSpPr>
              <a:spLocks/>
            </p:cNvSpPr>
            <p:nvPr/>
          </p:nvSpPr>
          <p:spPr bwMode="auto">
            <a:xfrm>
              <a:off x="5210175" y="54070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35" name="Freeform 638"/>
            <p:cNvSpPr>
              <a:spLocks/>
            </p:cNvSpPr>
            <p:nvPr/>
          </p:nvSpPr>
          <p:spPr bwMode="auto">
            <a:xfrm>
              <a:off x="5438775" y="53689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36" name="Freeform 639"/>
            <p:cNvSpPr>
              <a:spLocks/>
            </p:cNvSpPr>
            <p:nvPr/>
          </p:nvSpPr>
          <p:spPr bwMode="auto">
            <a:xfrm>
              <a:off x="3819525" y="53498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37" name="Freeform 640"/>
            <p:cNvSpPr>
              <a:spLocks/>
            </p:cNvSpPr>
            <p:nvPr/>
          </p:nvSpPr>
          <p:spPr bwMode="auto">
            <a:xfrm>
              <a:off x="4048125" y="41306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38" name="Freeform 641"/>
            <p:cNvSpPr>
              <a:spLocks/>
            </p:cNvSpPr>
            <p:nvPr/>
          </p:nvSpPr>
          <p:spPr bwMode="auto">
            <a:xfrm>
              <a:off x="4276725" y="50927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39" name="Freeform 642"/>
            <p:cNvSpPr>
              <a:spLocks/>
            </p:cNvSpPr>
            <p:nvPr/>
          </p:nvSpPr>
          <p:spPr bwMode="auto">
            <a:xfrm>
              <a:off x="4514850" y="52832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40" name="Freeform 643"/>
            <p:cNvSpPr>
              <a:spLocks/>
            </p:cNvSpPr>
            <p:nvPr/>
          </p:nvSpPr>
          <p:spPr bwMode="auto">
            <a:xfrm>
              <a:off x="4743450" y="52070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41" name="Freeform 644"/>
            <p:cNvSpPr>
              <a:spLocks/>
            </p:cNvSpPr>
            <p:nvPr/>
          </p:nvSpPr>
          <p:spPr bwMode="auto">
            <a:xfrm>
              <a:off x="4972050" y="52070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42" name="Freeform 645"/>
            <p:cNvSpPr>
              <a:spLocks/>
            </p:cNvSpPr>
            <p:nvPr/>
          </p:nvSpPr>
          <p:spPr bwMode="auto">
            <a:xfrm>
              <a:off x="5210175" y="54070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43" name="Freeform 646"/>
            <p:cNvSpPr>
              <a:spLocks/>
            </p:cNvSpPr>
            <p:nvPr/>
          </p:nvSpPr>
          <p:spPr bwMode="auto">
            <a:xfrm>
              <a:off x="5438775" y="53498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44" name="Freeform 647"/>
            <p:cNvSpPr>
              <a:spLocks/>
            </p:cNvSpPr>
            <p:nvPr/>
          </p:nvSpPr>
          <p:spPr bwMode="auto">
            <a:xfrm>
              <a:off x="3819525" y="42164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45" name="Freeform 648"/>
            <p:cNvSpPr>
              <a:spLocks/>
            </p:cNvSpPr>
            <p:nvPr/>
          </p:nvSpPr>
          <p:spPr bwMode="auto">
            <a:xfrm>
              <a:off x="4048125" y="53784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46" name="Freeform 649"/>
            <p:cNvSpPr>
              <a:spLocks/>
            </p:cNvSpPr>
            <p:nvPr/>
          </p:nvSpPr>
          <p:spPr bwMode="auto">
            <a:xfrm>
              <a:off x="4276725" y="54832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47" name="Freeform 650"/>
            <p:cNvSpPr>
              <a:spLocks/>
            </p:cNvSpPr>
            <p:nvPr/>
          </p:nvSpPr>
          <p:spPr bwMode="auto">
            <a:xfrm>
              <a:off x="4514850" y="47212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48" name="Freeform 651"/>
            <p:cNvSpPr>
              <a:spLocks/>
            </p:cNvSpPr>
            <p:nvPr/>
          </p:nvSpPr>
          <p:spPr bwMode="auto">
            <a:xfrm>
              <a:off x="4743450" y="50546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49" name="Freeform 652"/>
            <p:cNvSpPr>
              <a:spLocks/>
            </p:cNvSpPr>
            <p:nvPr/>
          </p:nvSpPr>
          <p:spPr bwMode="auto">
            <a:xfrm>
              <a:off x="4972050" y="54165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50" name="Freeform 653"/>
            <p:cNvSpPr>
              <a:spLocks/>
            </p:cNvSpPr>
            <p:nvPr/>
          </p:nvSpPr>
          <p:spPr bwMode="auto">
            <a:xfrm>
              <a:off x="5210175" y="51403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51" name="Freeform 654"/>
            <p:cNvSpPr>
              <a:spLocks/>
            </p:cNvSpPr>
            <p:nvPr/>
          </p:nvSpPr>
          <p:spPr bwMode="auto">
            <a:xfrm>
              <a:off x="5438775" y="53213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52" name="Freeform 655"/>
            <p:cNvSpPr>
              <a:spLocks/>
            </p:cNvSpPr>
            <p:nvPr/>
          </p:nvSpPr>
          <p:spPr bwMode="auto">
            <a:xfrm>
              <a:off x="3819525" y="42830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53" name="Freeform 656"/>
            <p:cNvSpPr>
              <a:spLocks/>
            </p:cNvSpPr>
            <p:nvPr/>
          </p:nvSpPr>
          <p:spPr bwMode="auto">
            <a:xfrm>
              <a:off x="4048125" y="53784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54" name="Freeform 657"/>
            <p:cNvSpPr>
              <a:spLocks/>
            </p:cNvSpPr>
            <p:nvPr/>
          </p:nvSpPr>
          <p:spPr bwMode="auto">
            <a:xfrm>
              <a:off x="4276725" y="54165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55" name="Freeform 658"/>
            <p:cNvSpPr>
              <a:spLocks/>
            </p:cNvSpPr>
            <p:nvPr/>
          </p:nvSpPr>
          <p:spPr bwMode="auto">
            <a:xfrm>
              <a:off x="4514850" y="53879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56" name="Freeform 659"/>
            <p:cNvSpPr>
              <a:spLocks/>
            </p:cNvSpPr>
            <p:nvPr/>
          </p:nvSpPr>
          <p:spPr bwMode="auto">
            <a:xfrm>
              <a:off x="4743450" y="53213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57" name="Freeform 660"/>
            <p:cNvSpPr>
              <a:spLocks/>
            </p:cNvSpPr>
            <p:nvPr/>
          </p:nvSpPr>
          <p:spPr bwMode="auto">
            <a:xfrm>
              <a:off x="4972050" y="54641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58" name="Freeform 661"/>
            <p:cNvSpPr>
              <a:spLocks/>
            </p:cNvSpPr>
            <p:nvPr/>
          </p:nvSpPr>
          <p:spPr bwMode="auto">
            <a:xfrm>
              <a:off x="5210175" y="55784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59" name="Freeform 662"/>
            <p:cNvSpPr>
              <a:spLocks/>
            </p:cNvSpPr>
            <p:nvPr/>
          </p:nvSpPr>
          <p:spPr bwMode="auto">
            <a:xfrm>
              <a:off x="5438775" y="48355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60" name="Freeform 663"/>
            <p:cNvSpPr>
              <a:spLocks/>
            </p:cNvSpPr>
            <p:nvPr/>
          </p:nvSpPr>
          <p:spPr bwMode="auto">
            <a:xfrm>
              <a:off x="3819525" y="48450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61" name="Freeform 664"/>
            <p:cNvSpPr>
              <a:spLocks/>
            </p:cNvSpPr>
            <p:nvPr/>
          </p:nvSpPr>
          <p:spPr bwMode="auto">
            <a:xfrm>
              <a:off x="4048125" y="45593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62" name="Freeform 665"/>
            <p:cNvSpPr>
              <a:spLocks/>
            </p:cNvSpPr>
            <p:nvPr/>
          </p:nvSpPr>
          <p:spPr bwMode="auto">
            <a:xfrm>
              <a:off x="4276725" y="54356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63" name="Freeform 666"/>
            <p:cNvSpPr>
              <a:spLocks/>
            </p:cNvSpPr>
            <p:nvPr/>
          </p:nvSpPr>
          <p:spPr bwMode="auto">
            <a:xfrm>
              <a:off x="4514850" y="49498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64" name="Freeform 667"/>
            <p:cNvSpPr>
              <a:spLocks/>
            </p:cNvSpPr>
            <p:nvPr/>
          </p:nvSpPr>
          <p:spPr bwMode="auto">
            <a:xfrm>
              <a:off x="4743450" y="53784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65" name="Freeform 668"/>
            <p:cNvSpPr>
              <a:spLocks/>
            </p:cNvSpPr>
            <p:nvPr/>
          </p:nvSpPr>
          <p:spPr bwMode="auto">
            <a:xfrm>
              <a:off x="4972050" y="51784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66" name="Freeform 669"/>
            <p:cNvSpPr>
              <a:spLocks/>
            </p:cNvSpPr>
            <p:nvPr/>
          </p:nvSpPr>
          <p:spPr bwMode="auto">
            <a:xfrm>
              <a:off x="5210175" y="53498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67" name="Freeform 670"/>
            <p:cNvSpPr>
              <a:spLocks/>
            </p:cNvSpPr>
            <p:nvPr/>
          </p:nvSpPr>
          <p:spPr bwMode="auto">
            <a:xfrm>
              <a:off x="5438775" y="55499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68" name="Freeform 671"/>
            <p:cNvSpPr>
              <a:spLocks/>
            </p:cNvSpPr>
            <p:nvPr/>
          </p:nvSpPr>
          <p:spPr bwMode="auto">
            <a:xfrm>
              <a:off x="3819525" y="403542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69" name="Freeform 672"/>
            <p:cNvSpPr>
              <a:spLocks/>
            </p:cNvSpPr>
            <p:nvPr/>
          </p:nvSpPr>
          <p:spPr bwMode="auto">
            <a:xfrm>
              <a:off x="4048125" y="48545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70" name="Freeform 673"/>
            <p:cNvSpPr>
              <a:spLocks/>
            </p:cNvSpPr>
            <p:nvPr/>
          </p:nvSpPr>
          <p:spPr bwMode="auto">
            <a:xfrm>
              <a:off x="4276725" y="53879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71" name="Freeform 674"/>
            <p:cNvSpPr>
              <a:spLocks/>
            </p:cNvSpPr>
            <p:nvPr/>
          </p:nvSpPr>
          <p:spPr bwMode="auto">
            <a:xfrm>
              <a:off x="4514850" y="54641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72" name="Freeform 675"/>
            <p:cNvSpPr>
              <a:spLocks/>
            </p:cNvSpPr>
            <p:nvPr/>
          </p:nvSpPr>
          <p:spPr bwMode="auto">
            <a:xfrm>
              <a:off x="4743450" y="541655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73" name="Freeform 676"/>
            <p:cNvSpPr>
              <a:spLocks/>
            </p:cNvSpPr>
            <p:nvPr/>
          </p:nvSpPr>
          <p:spPr bwMode="auto">
            <a:xfrm>
              <a:off x="4972050" y="54260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74" name="Freeform 677"/>
            <p:cNvSpPr>
              <a:spLocks/>
            </p:cNvSpPr>
            <p:nvPr/>
          </p:nvSpPr>
          <p:spPr bwMode="auto">
            <a:xfrm>
              <a:off x="5210175" y="5626100"/>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75" name="Freeform 678"/>
            <p:cNvSpPr>
              <a:spLocks/>
            </p:cNvSpPr>
            <p:nvPr/>
          </p:nvSpPr>
          <p:spPr bwMode="auto">
            <a:xfrm>
              <a:off x="5438775" y="5578475"/>
              <a:ext cx="190500" cy="247650"/>
            </a:xfrm>
            <a:custGeom>
              <a:avLst/>
              <a:gdLst>
                <a:gd name="T0" fmla="*/ 60 w 120"/>
                <a:gd name="T1" fmla="*/ 156 h 156"/>
                <a:gd name="T2" fmla="*/ 120 w 120"/>
                <a:gd name="T3" fmla="*/ 78 h 156"/>
                <a:gd name="T4" fmla="*/ 60 w 120"/>
                <a:gd name="T5" fmla="*/ 0 h 156"/>
                <a:gd name="T6" fmla="*/ 0 w 120"/>
                <a:gd name="T7" fmla="*/ 78 h 156"/>
                <a:gd name="T8" fmla="*/ 60 w 120"/>
                <a:gd name="T9" fmla="*/ 156 h 156"/>
              </a:gdLst>
              <a:ahLst/>
              <a:cxnLst>
                <a:cxn ang="0">
                  <a:pos x="T0" y="T1"/>
                </a:cxn>
                <a:cxn ang="0">
                  <a:pos x="T2" y="T3"/>
                </a:cxn>
                <a:cxn ang="0">
                  <a:pos x="T4" y="T5"/>
                </a:cxn>
                <a:cxn ang="0">
                  <a:pos x="T6" y="T7"/>
                </a:cxn>
                <a:cxn ang="0">
                  <a:pos x="T8" y="T9"/>
                </a:cxn>
              </a:cxnLst>
              <a:rect l="0" t="0" r="r" b="b"/>
              <a:pathLst>
                <a:path w="120" h="156">
                  <a:moveTo>
                    <a:pt x="60" y="156"/>
                  </a:moveTo>
                  <a:lnTo>
                    <a:pt x="120" y="78"/>
                  </a:lnTo>
                  <a:lnTo>
                    <a:pt x="60" y="0"/>
                  </a:lnTo>
                  <a:lnTo>
                    <a:pt x="0" y="78"/>
                  </a:lnTo>
                  <a:lnTo>
                    <a:pt x="60" y="156"/>
                  </a:lnTo>
                  <a:close/>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76" name="Line 679"/>
            <p:cNvSpPr>
              <a:spLocks noChangeShapeType="1"/>
            </p:cNvSpPr>
            <p:nvPr/>
          </p:nvSpPr>
          <p:spPr bwMode="auto">
            <a:xfrm>
              <a:off x="3686175" y="5283200"/>
              <a:ext cx="1847850" cy="0"/>
            </a:xfrm>
            <a:prstGeom prst="line">
              <a:avLst/>
            </a:prstGeom>
            <a:noFill/>
            <a:ln w="0">
              <a:solidFill>
                <a:srgbClr val="FF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77" name="Rectangle 680"/>
            <p:cNvSpPr>
              <a:spLocks noChangeArrowheads="1"/>
            </p:cNvSpPr>
            <p:nvPr/>
          </p:nvSpPr>
          <p:spPr bwMode="auto">
            <a:xfrm>
              <a:off x="4257675" y="6102350"/>
              <a:ext cx="978079"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1000" b="0" smtClean="0">
                  <a:solidFill>
                    <a:srgbClr val="000000"/>
                  </a:solidFill>
                  <a:latin typeface="Arial Narrow" pitchFamily="34" charset="0"/>
                </a:rPr>
                <a:t>Session length (scans)</a:t>
              </a:r>
              <a:endParaRPr lang="en-US" b="0" smtClean="0">
                <a:solidFill>
                  <a:srgbClr val="000000"/>
                </a:solidFill>
                <a:latin typeface="Arial" pitchFamily="34" charset="0"/>
              </a:endParaRPr>
            </a:p>
          </p:txBody>
        </p:sp>
        <p:sp>
          <p:nvSpPr>
            <p:cNvPr id="678" name="Rectangle 681"/>
            <p:cNvSpPr>
              <a:spLocks noChangeArrowheads="1"/>
            </p:cNvSpPr>
            <p:nvPr/>
          </p:nvSpPr>
          <p:spPr bwMode="auto">
            <a:xfrm rot="16200000">
              <a:off x="3197681" y="4740688"/>
              <a:ext cx="234038" cy="14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1000" b="0" smtClean="0">
                  <a:solidFill>
                    <a:srgbClr val="000000"/>
                  </a:solidFill>
                  <a:latin typeface="Arial Narrow" pitchFamily="34" charset="0"/>
                </a:rPr>
                <a:t>RMS</a:t>
              </a:r>
              <a:endParaRPr lang="en-US" b="0" smtClean="0">
                <a:solidFill>
                  <a:srgbClr val="000000"/>
                </a:solidFill>
                <a:latin typeface="Arial" pitchFamily="34" charset="0"/>
              </a:endParaRPr>
            </a:p>
          </p:txBody>
        </p:sp>
        <p:sp>
          <p:nvSpPr>
            <p:cNvPr id="679" name="Rectangle 682"/>
            <p:cNvSpPr>
              <a:spLocks noChangeArrowheads="1"/>
            </p:cNvSpPr>
            <p:nvPr/>
          </p:nvSpPr>
          <p:spPr bwMode="auto">
            <a:xfrm>
              <a:off x="4164788" y="3435350"/>
              <a:ext cx="123998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lang="en-US" sz="1200" b="0" dirty="0" smtClean="0">
                  <a:solidFill>
                    <a:srgbClr val="000000"/>
                  </a:solidFill>
                  <a:latin typeface="Arial Narrow" pitchFamily="34" charset="0"/>
                </a:rPr>
                <a:t>Root mean square error</a:t>
              </a:r>
              <a:endParaRPr lang="en-US" sz="1400" b="0" dirty="0" smtClean="0">
                <a:solidFill>
                  <a:srgbClr val="000000"/>
                </a:solidFill>
                <a:latin typeface="Arial" pitchFamily="34" charset="0"/>
              </a:endParaRPr>
            </a:p>
          </p:txBody>
        </p:sp>
      </p:grpSp>
      <p:grpSp>
        <p:nvGrpSpPr>
          <p:cNvPr id="685" name="Group 684"/>
          <p:cNvGrpSpPr/>
          <p:nvPr/>
        </p:nvGrpSpPr>
        <p:grpSpPr>
          <a:xfrm>
            <a:off x="5960009" y="1065229"/>
            <a:ext cx="2017327" cy="4421916"/>
            <a:chOff x="5769899" y="1065229"/>
            <a:chExt cx="2017327" cy="4421916"/>
          </a:xfrm>
        </p:grpSpPr>
        <p:sp>
          <p:nvSpPr>
            <p:cNvPr id="6" name="Rectangle 6"/>
            <p:cNvSpPr>
              <a:spLocks noChangeArrowheads="1"/>
            </p:cNvSpPr>
            <p:nvPr/>
          </p:nvSpPr>
          <p:spPr bwMode="auto">
            <a:xfrm>
              <a:off x="5897174" y="1228742"/>
              <a:ext cx="1890052" cy="1747837"/>
            </a:xfrm>
            <a:prstGeom prst="rect">
              <a:avLst/>
            </a:prstGeom>
            <a:noFill/>
            <a:ln w="0">
              <a:solidFill>
                <a:srgbClr val="FFFFF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7" name="Line 7"/>
            <p:cNvSpPr>
              <a:spLocks noChangeShapeType="1"/>
            </p:cNvSpPr>
            <p:nvPr/>
          </p:nvSpPr>
          <p:spPr bwMode="auto">
            <a:xfrm>
              <a:off x="5897174" y="2976563"/>
              <a:ext cx="1890052"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8" name="Line 8"/>
            <p:cNvSpPr>
              <a:spLocks noChangeShapeType="1"/>
            </p:cNvSpPr>
            <p:nvPr/>
          </p:nvSpPr>
          <p:spPr bwMode="auto">
            <a:xfrm flipV="1">
              <a:off x="5897166" y="1228742"/>
              <a:ext cx="0" cy="1747837"/>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9" name="Line 9"/>
            <p:cNvSpPr>
              <a:spLocks noChangeShapeType="1"/>
            </p:cNvSpPr>
            <p:nvPr/>
          </p:nvSpPr>
          <p:spPr bwMode="auto">
            <a:xfrm flipV="1">
              <a:off x="6084623" y="2955942"/>
              <a:ext cx="0" cy="20637"/>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0" name="Rectangle 10"/>
            <p:cNvSpPr>
              <a:spLocks noChangeArrowheads="1"/>
            </p:cNvSpPr>
            <p:nvPr/>
          </p:nvSpPr>
          <p:spPr bwMode="auto">
            <a:xfrm>
              <a:off x="6067426" y="2992439"/>
              <a:ext cx="28854"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1</a:t>
              </a:r>
              <a:endParaRPr lang="en-US" altLang="en-US" b="0" smtClean="0">
                <a:solidFill>
                  <a:srgbClr val="000000"/>
                </a:solidFill>
              </a:endParaRPr>
            </a:p>
          </p:txBody>
        </p:sp>
        <p:sp>
          <p:nvSpPr>
            <p:cNvPr id="11" name="Line 11"/>
            <p:cNvSpPr>
              <a:spLocks noChangeShapeType="1"/>
            </p:cNvSpPr>
            <p:nvPr/>
          </p:nvSpPr>
          <p:spPr bwMode="auto">
            <a:xfrm flipV="1">
              <a:off x="6277240" y="2955942"/>
              <a:ext cx="0" cy="20637"/>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2" name="Rectangle 12"/>
            <p:cNvSpPr>
              <a:spLocks noChangeArrowheads="1"/>
            </p:cNvSpPr>
            <p:nvPr/>
          </p:nvSpPr>
          <p:spPr bwMode="auto">
            <a:xfrm>
              <a:off x="6260043" y="2992439"/>
              <a:ext cx="28854"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2</a:t>
              </a:r>
              <a:endParaRPr lang="en-US" altLang="en-US" b="0" smtClean="0">
                <a:solidFill>
                  <a:srgbClr val="000000"/>
                </a:solidFill>
              </a:endParaRPr>
            </a:p>
          </p:txBody>
        </p:sp>
        <p:sp>
          <p:nvSpPr>
            <p:cNvPr id="13" name="Line 13"/>
            <p:cNvSpPr>
              <a:spLocks noChangeShapeType="1"/>
            </p:cNvSpPr>
            <p:nvPr/>
          </p:nvSpPr>
          <p:spPr bwMode="auto">
            <a:xfrm flipV="1">
              <a:off x="6464697" y="2955942"/>
              <a:ext cx="0" cy="20637"/>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4" name="Rectangle 14"/>
            <p:cNvSpPr>
              <a:spLocks noChangeArrowheads="1"/>
            </p:cNvSpPr>
            <p:nvPr/>
          </p:nvSpPr>
          <p:spPr bwMode="auto">
            <a:xfrm>
              <a:off x="6447500" y="2992439"/>
              <a:ext cx="28854"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3</a:t>
              </a:r>
              <a:endParaRPr lang="en-US" altLang="en-US" b="0" smtClean="0">
                <a:solidFill>
                  <a:srgbClr val="000000"/>
                </a:solidFill>
              </a:endParaRPr>
            </a:p>
          </p:txBody>
        </p:sp>
        <p:sp>
          <p:nvSpPr>
            <p:cNvPr id="15" name="Line 15"/>
            <p:cNvSpPr>
              <a:spLocks noChangeShapeType="1"/>
            </p:cNvSpPr>
            <p:nvPr/>
          </p:nvSpPr>
          <p:spPr bwMode="auto">
            <a:xfrm flipV="1">
              <a:off x="6652154" y="2955942"/>
              <a:ext cx="0" cy="20637"/>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 name="Rectangle 16"/>
            <p:cNvSpPr>
              <a:spLocks noChangeArrowheads="1"/>
            </p:cNvSpPr>
            <p:nvPr/>
          </p:nvSpPr>
          <p:spPr bwMode="auto">
            <a:xfrm>
              <a:off x="6634957" y="2992439"/>
              <a:ext cx="28854"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4</a:t>
              </a:r>
              <a:endParaRPr lang="en-US" altLang="en-US" b="0" smtClean="0">
                <a:solidFill>
                  <a:srgbClr val="000000"/>
                </a:solidFill>
              </a:endParaRPr>
            </a:p>
          </p:txBody>
        </p:sp>
        <p:sp>
          <p:nvSpPr>
            <p:cNvPr id="17" name="Line 17"/>
            <p:cNvSpPr>
              <a:spLocks noChangeShapeType="1"/>
            </p:cNvSpPr>
            <p:nvPr/>
          </p:nvSpPr>
          <p:spPr bwMode="auto">
            <a:xfrm flipV="1">
              <a:off x="6844771" y="2955942"/>
              <a:ext cx="0" cy="20637"/>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8" name="Rectangle 18"/>
            <p:cNvSpPr>
              <a:spLocks noChangeArrowheads="1"/>
            </p:cNvSpPr>
            <p:nvPr/>
          </p:nvSpPr>
          <p:spPr bwMode="auto">
            <a:xfrm>
              <a:off x="6827574" y="2992439"/>
              <a:ext cx="28854"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5</a:t>
              </a:r>
              <a:endParaRPr lang="en-US" altLang="en-US" b="0" smtClean="0">
                <a:solidFill>
                  <a:srgbClr val="000000"/>
                </a:solidFill>
              </a:endParaRPr>
            </a:p>
          </p:txBody>
        </p:sp>
        <p:sp>
          <p:nvSpPr>
            <p:cNvPr id="19" name="Line 19"/>
            <p:cNvSpPr>
              <a:spLocks noChangeShapeType="1"/>
            </p:cNvSpPr>
            <p:nvPr/>
          </p:nvSpPr>
          <p:spPr bwMode="auto">
            <a:xfrm flipV="1">
              <a:off x="7032229" y="2955942"/>
              <a:ext cx="0" cy="20637"/>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0" name="Rectangle 20"/>
            <p:cNvSpPr>
              <a:spLocks noChangeArrowheads="1"/>
            </p:cNvSpPr>
            <p:nvPr/>
          </p:nvSpPr>
          <p:spPr bwMode="auto">
            <a:xfrm>
              <a:off x="7015031" y="2992439"/>
              <a:ext cx="28854"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dirty="0" smtClean="0">
                  <a:solidFill>
                    <a:srgbClr val="000000"/>
                  </a:solidFill>
                  <a:latin typeface="Arial Narrow" pitchFamily="34" charset="0"/>
                </a:rPr>
                <a:t>6</a:t>
              </a:r>
              <a:endParaRPr lang="en-US" altLang="en-US" b="0" dirty="0" smtClean="0">
                <a:solidFill>
                  <a:srgbClr val="000000"/>
                </a:solidFill>
              </a:endParaRPr>
            </a:p>
          </p:txBody>
        </p:sp>
        <p:sp>
          <p:nvSpPr>
            <p:cNvPr id="22" name="Rectangle 22"/>
            <p:cNvSpPr>
              <a:spLocks noChangeArrowheads="1"/>
            </p:cNvSpPr>
            <p:nvPr/>
          </p:nvSpPr>
          <p:spPr bwMode="auto">
            <a:xfrm>
              <a:off x="7202488" y="2992439"/>
              <a:ext cx="28854"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7</a:t>
              </a:r>
              <a:endParaRPr lang="en-US" altLang="en-US" b="0" smtClean="0">
                <a:solidFill>
                  <a:srgbClr val="000000"/>
                </a:solidFill>
              </a:endParaRPr>
            </a:p>
          </p:txBody>
        </p:sp>
        <p:sp>
          <p:nvSpPr>
            <p:cNvPr id="24" name="Rectangle 24"/>
            <p:cNvSpPr>
              <a:spLocks noChangeArrowheads="1"/>
            </p:cNvSpPr>
            <p:nvPr/>
          </p:nvSpPr>
          <p:spPr bwMode="auto">
            <a:xfrm>
              <a:off x="7389946" y="2992439"/>
              <a:ext cx="28854"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8</a:t>
              </a:r>
              <a:endParaRPr lang="en-US" altLang="en-US" b="0" smtClean="0">
                <a:solidFill>
                  <a:srgbClr val="000000"/>
                </a:solidFill>
              </a:endParaRPr>
            </a:p>
          </p:txBody>
        </p:sp>
        <p:sp>
          <p:nvSpPr>
            <p:cNvPr id="25" name="Line 25"/>
            <p:cNvSpPr>
              <a:spLocks noChangeShapeType="1"/>
            </p:cNvSpPr>
            <p:nvPr/>
          </p:nvSpPr>
          <p:spPr bwMode="auto">
            <a:xfrm flipV="1">
              <a:off x="7599760" y="2955942"/>
              <a:ext cx="0" cy="20637"/>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6" name="Rectangle 26"/>
            <p:cNvSpPr>
              <a:spLocks noChangeArrowheads="1"/>
            </p:cNvSpPr>
            <p:nvPr/>
          </p:nvSpPr>
          <p:spPr bwMode="auto">
            <a:xfrm>
              <a:off x="7582563" y="2992439"/>
              <a:ext cx="28854"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9</a:t>
              </a:r>
              <a:endParaRPr lang="en-US" altLang="en-US" b="0" smtClean="0">
                <a:solidFill>
                  <a:srgbClr val="000000"/>
                </a:solidFill>
              </a:endParaRPr>
            </a:p>
          </p:txBody>
        </p:sp>
        <p:sp>
          <p:nvSpPr>
            <p:cNvPr id="27" name="Line 27"/>
            <p:cNvSpPr>
              <a:spLocks noChangeShapeType="1"/>
            </p:cNvSpPr>
            <p:nvPr/>
          </p:nvSpPr>
          <p:spPr bwMode="auto">
            <a:xfrm>
              <a:off x="5897166" y="2976563"/>
              <a:ext cx="15479"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8" name="Rectangle 28"/>
            <p:cNvSpPr>
              <a:spLocks noChangeArrowheads="1"/>
            </p:cNvSpPr>
            <p:nvPr/>
          </p:nvSpPr>
          <p:spPr bwMode="auto">
            <a:xfrm>
              <a:off x="5769899" y="2935289"/>
              <a:ext cx="89768"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-0.3</a:t>
              </a:r>
              <a:endParaRPr lang="en-US" altLang="en-US" b="0" smtClean="0">
                <a:solidFill>
                  <a:srgbClr val="000000"/>
                </a:solidFill>
              </a:endParaRPr>
            </a:p>
          </p:txBody>
        </p:sp>
        <p:sp>
          <p:nvSpPr>
            <p:cNvPr id="29" name="Line 29"/>
            <p:cNvSpPr>
              <a:spLocks noChangeShapeType="1"/>
            </p:cNvSpPr>
            <p:nvPr/>
          </p:nvSpPr>
          <p:spPr bwMode="auto">
            <a:xfrm>
              <a:off x="5897166" y="2727325"/>
              <a:ext cx="15479"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0" name="Rectangle 30"/>
            <p:cNvSpPr>
              <a:spLocks noChangeArrowheads="1"/>
            </p:cNvSpPr>
            <p:nvPr/>
          </p:nvSpPr>
          <p:spPr bwMode="auto">
            <a:xfrm>
              <a:off x="5769899" y="2687639"/>
              <a:ext cx="89768"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-0.2</a:t>
              </a:r>
              <a:endParaRPr lang="en-US" altLang="en-US" b="0" smtClean="0">
                <a:solidFill>
                  <a:srgbClr val="000000"/>
                </a:solidFill>
              </a:endParaRPr>
            </a:p>
          </p:txBody>
        </p:sp>
        <p:sp>
          <p:nvSpPr>
            <p:cNvPr id="31" name="Line 31"/>
            <p:cNvSpPr>
              <a:spLocks noChangeShapeType="1"/>
            </p:cNvSpPr>
            <p:nvPr/>
          </p:nvSpPr>
          <p:spPr bwMode="auto">
            <a:xfrm>
              <a:off x="5897166" y="2478088"/>
              <a:ext cx="15479"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20" name="Rectangle 32"/>
            <p:cNvSpPr>
              <a:spLocks noChangeArrowheads="1"/>
            </p:cNvSpPr>
            <p:nvPr/>
          </p:nvSpPr>
          <p:spPr bwMode="auto">
            <a:xfrm>
              <a:off x="5769899" y="2438401"/>
              <a:ext cx="89768"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-0.1</a:t>
              </a:r>
              <a:endParaRPr lang="en-US" altLang="en-US" b="0" smtClean="0">
                <a:solidFill>
                  <a:srgbClr val="000000"/>
                </a:solidFill>
              </a:endParaRPr>
            </a:p>
          </p:txBody>
        </p:sp>
        <p:sp>
          <p:nvSpPr>
            <p:cNvPr id="321" name="Line 33"/>
            <p:cNvSpPr>
              <a:spLocks noChangeShapeType="1"/>
            </p:cNvSpPr>
            <p:nvPr/>
          </p:nvSpPr>
          <p:spPr bwMode="auto">
            <a:xfrm>
              <a:off x="5897166" y="2228850"/>
              <a:ext cx="15479"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22" name="Rectangle 34"/>
            <p:cNvSpPr>
              <a:spLocks noChangeArrowheads="1"/>
            </p:cNvSpPr>
            <p:nvPr/>
          </p:nvSpPr>
          <p:spPr bwMode="auto">
            <a:xfrm>
              <a:off x="5842133" y="2189164"/>
              <a:ext cx="28854"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0</a:t>
              </a:r>
              <a:endParaRPr lang="en-US" altLang="en-US" b="0" smtClean="0">
                <a:solidFill>
                  <a:srgbClr val="000000"/>
                </a:solidFill>
              </a:endParaRPr>
            </a:p>
          </p:txBody>
        </p:sp>
        <p:sp>
          <p:nvSpPr>
            <p:cNvPr id="323" name="Line 35"/>
            <p:cNvSpPr>
              <a:spLocks noChangeShapeType="1"/>
            </p:cNvSpPr>
            <p:nvPr/>
          </p:nvSpPr>
          <p:spPr bwMode="auto">
            <a:xfrm>
              <a:off x="5897166" y="1974850"/>
              <a:ext cx="15479"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24" name="Rectangle 36"/>
            <p:cNvSpPr>
              <a:spLocks noChangeArrowheads="1"/>
            </p:cNvSpPr>
            <p:nvPr/>
          </p:nvSpPr>
          <p:spPr bwMode="auto">
            <a:xfrm>
              <a:off x="5792262" y="1935164"/>
              <a:ext cx="72136"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0.1</a:t>
              </a:r>
              <a:endParaRPr lang="en-US" altLang="en-US" b="0" smtClean="0">
                <a:solidFill>
                  <a:srgbClr val="000000"/>
                </a:solidFill>
              </a:endParaRPr>
            </a:p>
          </p:txBody>
        </p:sp>
        <p:sp>
          <p:nvSpPr>
            <p:cNvPr id="325" name="Line 37"/>
            <p:cNvSpPr>
              <a:spLocks noChangeShapeType="1"/>
            </p:cNvSpPr>
            <p:nvPr/>
          </p:nvSpPr>
          <p:spPr bwMode="auto">
            <a:xfrm>
              <a:off x="5897166" y="1731963"/>
              <a:ext cx="15479"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26" name="Rectangle 38"/>
            <p:cNvSpPr>
              <a:spLocks noChangeArrowheads="1"/>
            </p:cNvSpPr>
            <p:nvPr/>
          </p:nvSpPr>
          <p:spPr bwMode="auto">
            <a:xfrm>
              <a:off x="5792262" y="1690689"/>
              <a:ext cx="72136"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0.2</a:t>
              </a:r>
              <a:endParaRPr lang="en-US" altLang="en-US" b="0" smtClean="0">
                <a:solidFill>
                  <a:srgbClr val="000000"/>
                </a:solidFill>
              </a:endParaRPr>
            </a:p>
          </p:txBody>
        </p:sp>
        <p:sp>
          <p:nvSpPr>
            <p:cNvPr id="327" name="Line 39"/>
            <p:cNvSpPr>
              <a:spLocks noChangeShapeType="1"/>
            </p:cNvSpPr>
            <p:nvPr/>
          </p:nvSpPr>
          <p:spPr bwMode="auto">
            <a:xfrm>
              <a:off x="5897166" y="1477963"/>
              <a:ext cx="15479"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28" name="Rectangle 40"/>
            <p:cNvSpPr>
              <a:spLocks noChangeArrowheads="1"/>
            </p:cNvSpPr>
            <p:nvPr/>
          </p:nvSpPr>
          <p:spPr bwMode="auto">
            <a:xfrm>
              <a:off x="5792262" y="1436689"/>
              <a:ext cx="72136"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0.3</a:t>
              </a:r>
              <a:endParaRPr lang="en-US" altLang="en-US" b="0" smtClean="0">
                <a:solidFill>
                  <a:srgbClr val="000000"/>
                </a:solidFill>
              </a:endParaRPr>
            </a:p>
          </p:txBody>
        </p:sp>
        <p:sp>
          <p:nvSpPr>
            <p:cNvPr id="329" name="Line 41"/>
            <p:cNvSpPr>
              <a:spLocks noChangeShapeType="1"/>
            </p:cNvSpPr>
            <p:nvPr/>
          </p:nvSpPr>
          <p:spPr bwMode="auto">
            <a:xfrm>
              <a:off x="5897166" y="1228725"/>
              <a:ext cx="15479"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30" name="Rectangle 42"/>
            <p:cNvSpPr>
              <a:spLocks noChangeArrowheads="1"/>
            </p:cNvSpPr>
            <p:nvPr/>
          </p:nvSpPr>
          <p:spPr bwMode="auto">
            <a:xfrm>
              <a:off x="5792262" y="1187451"/>
              <a:ext cx="72136"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0.4</a:t>
              </a:r>
              <a:endParaRPr lang="en-US" altLang="en-US" b="0" smtClean="0">
                <a:solidFill>
                  <a:srgbClr val="000000"/>
                </a:solidFill>
              </a:endParaRPr>
            </a:p>
          </p:txBody>
        </p:sp>
        <p:sp>
          <p:nvSpPr>
            <p:cNvPr id="331" name="Rectangle 43"/>
            <p:cNvSpPr>
              <a:spLocks noChangeArrowheads="1"/>
            </p:cNvSpPr>
            <p:nvPr/>
          </p:nvSpPr>
          <p:spPr bwMode="auto">
            <a:xfrm>
              <a:off x="6012392" y="2228867"/>
              <a:ext cx="149622" cy="396875"/>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32" name="Rectangle 44"/>
            <p:cNvSpPr>
              <a:spLocks noChangeArrowheads="1"/>
            </p:cNvSpPr>
            <p:nvPr/>
          </p:nvSpPr>
          <p:spPr bwMode="auto">
            <a:xfrm>
              <a:off x="6012392" y="2228867"/>
              <a:ext cx="149622" cy="396875"/>
            </a:xfrm>
            <a:prstGeom prst="rect">
              <a:avLst/>
            </a:prstGeom>
            <a:noFill/>
            <a:ln w="0">
              <a:solidFill>
                <a:srgbClr val="7F7F7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33" name="Rectangle 45"/>
            <p:cNvSpPr>
              <a:spLocks noChangeArrowheads="1"/>
            </p:cNvSpPr>
            <p:nvPr/>
          </p:nvSpPr>
          <p:spPr bwMode="auto">
            <a:xfrm>
              <a:off x="6199850" y="1370017"/>
              <a:ext cx="147902" cy="858837"/>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34" name="Rectangle 46"/>
            <p:cNvSpPr>
              <a:spLocks noChangeArrowheads="1"/>
            </p:cNvSpPr>
            <p:nvPr/>
          </p:nvSpPr>
          <p:spPr bwMode="auto">
            <a:xfrm>
              <a:off x="6199850" y="1370017"/>
              <a:ext cx="147902" cy="858837"/>
            </a:xfrm>
            <a:prstGeom prst="rect">
              <a:avLst/>
            </a:prstGeom>
            <a:noFill/>
            <a:ln w="0">
              <a:solidFill>
                <a:srgbClr val="7F7F7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35" name="Rectangle 47"/>
            <p:cNvSpPr>
              <a:spLocks noChangeArrowheads="1"/>
            </p:cNvSpPr>
            <p:nvPr/>
          </p:nvSpPr>
          <p:spPr bwMode="auto">
            <a:xfrm>
              <a:off x="6387316" y="2203450"/>
              <a:ext cx="154781" cy="2540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36" name="Rectangle 48"/>
            <p:cNvSpPr>
              <a:spLocks noChangeArrowheads="1"/>
            </p:cNvSpPr>
            <p:nvPr/>
          </p:nvSpPr>
          <p:spPr bwMode="auto">
            <a:xfrm>
              <a:off x="6387316" y="2203450"/>
              <a:ext cx="154781" cy="25400"/>
            </a:xfrm>
            <a:prstGeom prst="rect">
              <a:avLst/>
            </a:prstGeom>
            <a:noFill/>
            <a:ln w="0">
              <a:solidFill>
                <a:srgbClr val="7F7F7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37" name="Rectangle 49"/>
            <p:cNvSpPr>
              <a:spLocks noChangeArrowheads="1"/>
            </p:cNvSpPr>
            <p:nvPr/>
          </p:nvSpPr>
          <p:spPr bwMode="auto">
            <a:xfrm>
              <a:off x="6574764" y="2228867"/>
              <a:ext cx="153062" cy="427037"/>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38" name="Rectangle 50"/>
            <p:cNvSpPr>
              <a:spLocks noChangeArrowheads="1"/>
            </p:cNvSpPr>
            <p:nvPr/>
          </p:nvSpPr>
          <p:spPr bwMode="auto">
            <a:xfrm>
              <a:off x="6574764" y="2228867"/>
              <a:ext cx="153062" cy="427037"/>
            </a:xfrm>
            <a:prstGeom prst="rect">
              <a:avLst/>
            </a:prstGeom>
            <a:noFill/>
            <a:ln w="0">
              <a:solidFill>
                <a:srgbClr val="7F7F7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39" name="Rectangle 51"/>
            <p:cNvSpPr>
              <a:spLocks noChangeArrowheads="1"/>
            </p:cNvSpPr>
            <p:nvPr/>
          </p:nvSpPr>
          <p:spPr bwMode="auto">
            <a:xfrm>
              <a:off x="6767381" y="2228850"/>
              <a:ext cx="147902" cy="341312"/>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40" name="Rectangle 52"/>
            <p:cNvSpPr>
              <a:spLocks noChangeArrowheads="1"/>
            </p:cNvSpPr>
            <p:nvPr/>
          </p:nvSpPr>
          <p:spPr bwMode="auto">
            <a:xfrm>
              <a:off x="6767381" y="2228850"/>
              <a:ext cx="147902" cy="341312"/>
            </a:xfrm>
            <a:prstGeom prst="rect">
              <a:avLst/>
            </a:prstGeom>
            <a:noFill/>
            <a:ln w="0">
              <a:solidFill>
                <a:srgbClr val="7F7F7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346" name="Rectangle 53"/>
            <p:cNvSpPr>
              <a:spLocks noChangeArrowheads="1"/>
            </p:cNvSpPr>
            <p:nvPr/>
          </p:nvSpPr>
          <p:spPr bwMode="auto">
            <a:xfrm>
              <a:off x="6954838" y="1766888"/>
              <a:ext cx="153062" cy="461962"/>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384" name="Rectangle 54"/>
            <p:cNvSpPr>
              <a:spLocks noChangeArrowheads="1"/>
            </p:cNvSpPr>
            <p:nvPr/>
          </p:nvSpPr>
          <p:spPr bwMode="auto">
            <a:xfrm>
              <a:off x="6954838" y="1766888"/>
              <a:ext cx="153062" cy="461962"/>
            </a:xfrm>
            <a:prstGeom prst="rect">
              <a:avLst/>
            </a:prstGeom>
            <a:noFill/>
            <a:ln w="0">
              <a:solidFill>
                <a:srgbClr val="7F7F7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385" name="Rectangle 55"/>
            <p:cNvSpPr>
              <a:spLocks noChangeArrowheads="1"/>
            </p:cNvSpPr>
            <p:nvPr/>
          </p:nvSpPr>
          <p:spPr bwMode="auto">
            <a:xfrm>
              <a:off x="7142295" y="2228850"/>
              <a:ext cx="153062" cy="2540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387" name="Rectangle 56"/>
            <p:cNvSpPr>
              <a:spLocks noChangeArrowheads="1"/>
            </p:cNvSpPr>
            <p:nvPr/>
          </p:nvSpPr>
          <p:spPr bwMode="auto">
            <a:xfrm>
              <a:off x="7142295" y="2228850"/>
              <a:ext cx="153062" cy="25400"/>
            </a:xfrm>
            <a:prstGeom prst="rect">
              <a:avLst/>
            </a:prstGeom>
            <a:noFill/>
            <a:ln w="0">
              <a:solidFill>
                <a:srgbClr val="7F7F7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388" name="Rectangle 57"/>
            <p:cNvSpPr>
              <a:spLocks noChangeArrowheads="1"/>
            </p:cNvSpPr>
            <p:nvPr/>
          </p:nvSpPr>
          <p:spPr bwMode="auto">
            <a:xfrm>
              <a:off x="7334919" y="2228850"/>
              <a:ext cx="147902" cy="646112"/>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389" name="Rectangle 58"/>
            <p:cNvSpPr>
              <a:spLocks noChangeArrowheads="1"/>
            </p:cNvSpPr>
            <p:nvPr/>
          </p:nvSpPr>
          <p:spPr bwMode="auto">
            <a:xfrm>
              <a:off x="7334919" y="2228850"/>
              <a:ext cx="147902" cy="646112"/>
            </a:xfrm>
            <a:prstGeom prst="rect">
              <a:avLst/>
            </a:prstGeom>
            <a:noFill/>
            <a:ln w="0">
              <a:solidFill>
                <a:srgbClr val="7F7F7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390" name="Rectangle 59"/>
            <p:cNvSpPr>
              <a:spLocks noChangeArrowheads="1"/>
            </p:cNvSpPr>
            <p:nvPr/>
          </p:nvSpPr>
          <p:spPr bwMode="auto">
            <a:xfrm>
              <a:off x="7522369" y="2228850"/>
              <a:ext cx="147902" cy="184150"/>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391" name="Rectangle 60"/>
            <p:cNvSpPr>
              <a:spLocks noChangeArrowheads="1"/>
            </p:cNvSpPr>
            <p:nvPr/>
          </p:nvSpPr>
          <p:spPr bwMode="auto">
            <a:xfrm>
              <a:off x="7522369" y="2228850"/>
              <a:ext cx="147902" cy="184150"/>
            </a:xfrm>
            <a:prstGeom prst="rect">
              <a:avLst/>
            </a:prstGeom>
            <a:noFill/>
            <a:ln w="0">
              <a:solidFill>
                <a:srgbClr val="7F7F7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392" name="Line 61"/>
            <p:cNvSpPr>
              <a:spLocks noChangeShapeType="1"/>
            </p:cNvSpPr>
            <p:nvPr/>
          </p:nvSpPr>
          <p:spPr bwMode="auto">
            <a:xfrm>
              <a:off x="5897174" y="2228850"/>
              <a:ext cx="1890052"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393" name="Line 62"/>
            <p:cNvSpPr>
              <a:spLocks noChangeShapeType="1"/>
            </p:cNvSpPr>
            <p:nvPr/>
          </p:nvSpPr>
          <p:spPr bwMode="auto">
            <a:xfrm flipV="1">
              <a:off x="6084623" y="2544763"/>
              <a:ext cx="0" cy="157162"/>
            </a:xfrm>
            <a:prstGeom prst="line">
              <a:avLst/>
            </a:prstGeom>
            <a:noFill/>
            <a:ln w="25400" cap="flat">
              <a:solidFill>
                <a:srgbClr val="FFBFB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395" name="Line 64"/>
            <p:cNvSpPr>
              <a:spLocks noChangeShapeType="1"/>
            </p:cNvSpPr>
            <p:nvPr/>
          </p:nvSpPr>
          <p:spPr bwMode="auto">
            <a:xfrm flipV="1">
              <a:off x="6464697" y="2178067"/>
              <a:ext cx="0" cy="46037"/>
            </a:xfrm>
            <a:prstGeom prst="line">
              <a:avLst/>
            </a:prstGeom>
            <a:noFill/>
            <a:ln w="25400" cap="flat">
              <a:solidFill>
                <a:srgbClr val="FFBFB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397" name="Line 66"/>
            <p:cNvSpPr>
              <a:spLocks noChangeShapeType="1"/>
            </p:cNvSpPr>
            <p:nvPr/>
          </p:nvSpPr>
          <p:spPr bwMode="auto">
            <a:xfrm flipV="1">
              <a:off x="6844771" y="2498725"/>
              <a:ext cx="0" cy="138112"/>
            </a:xfrm>
            <a:prstGeom prst="line">
              <a:avLst/>
            </a:prstGeom>
            <a:noFill/>
            <a:ln w="25400" cap="flat">
              <a:solidFill>
                <a:srgbClr val="FFBFB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399" name="Line 68"/>
            <p:cNvSpPr>
              <a:spLocks noChangeShapeType="1"/>
            </p:cNvSpPr>
            <p:nvPr/>
          </p:nvSpPr>
          <p:spPr bwMode="auto">
            <a:xfrm flipV="1">
              <a:off x="7219685" y="2235217"/>
              <a:ext cx="0" cy="39687"/>
            </a:xfrm>
            <a:prstGeom prst="line">
              <a:avLst/>
            </a:prstGeom>
            <a:noFill/>
            <a:ln w="25400" cap="flat">
              <a:solidFill>
                <a:srgbClr val="FFBFB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01" name="Line 70"/>
            <p:cNvSpPr>
              <a:spLocks noChangeShapeType="1"/>
            </p:cNvSpPr>
            <p:nvPr/>
          </p:nvSpPr>
          <p:spPr bwMode="auto">
            <a:xfrm flipV="1">
              <a:off x="7599760" y="2330450"/>
              <a:ext cx="0" cy="158750"/>
            </a:xfrm>
            <a:prstGeom prst="line">
              <a:avLst/>
            </a:prstGeom>
            <a:noFill/>
            <a:ln w="25400" cap="flat">
              <a:solidFill>
                <a:srgbClr val="FFBFB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02" name="Rectangle 71"/>
            <p:cNvSpPr>
              <a:spLocks noChangeArrowheads="1"/>
            </p:cNvSpPr>
            <p:nvPr/>
          </p:nvSpPr>
          <p:spPr bwMode="auto">
            <a:xfrm>
              <a:off x="6062267" y="2228867"/>
              <a:ext cx="49875"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03" name="Freeform 72"/>
            <p:cNvSpPr>
              <a:spLocks/>
            </p:cNvSpPr>
            <p:nvPr/>
          </p:nvSpPr>
          <p:spPr bwMode="auto">
            <a:xfrm>
              <a:off x="6062267" y="2228850"/>
              <a:ext cx="49875" cy="0"/>
            </a:xfrm>
            <a:custGeom>
              <a:avLst/>
              <a:gdLst>
                <a:gd name="T0" fmla="*/ 0 w 29"/>
                <a:gd name="T1" fmla="*/ 29 w 29"/>
                <a:gd name="T2" fmla="*/ 0 w 29"/>
              </a:gdLst>
              <a:ahLst/>
              <a:cxnLst>
                <a:cxn ang="0">
                  <a:pos x="T0" y="0"/>
                </a:cxn>
                <a:cxn ang="0">
                  <a:pos x="T1" y="0"/>
                </a:cxn>
                <a:cxn ang="0">
                  <a:pos x="T2" y="0"/>
                </a:cxn>
              </a:cxnLst>
              <a:rect l="0" t="0" r="r" b="b"/>
              <a:pathLst>
                <a:path w="29">
                  <a:moveTo>
                    <a:pt x="0" y="0"/>
                  </a:moveTo>
                  <a:lnTo>
                    <a:pt x="29" y="0"/>
                  </a:lnTo>
                  <a:lnTo>
                    <a:pt x="0"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04" name="Rectangle 73"/>
            <p:cNvSpPr>
              <a:spLocks noChangeArrowheads="1"/>
            </p:cNvSpPr>
            <p:nvPr/>
          </p:nvSpPr>
          <p:spPr bwMode="auto">
            <a:xfrm>
              <a:off x="6249727" y="1228726"/>
              <a:ext cx="49875" cy="10001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05" name="Rectangle 74"/>
            <p:cNvSpPr>
              <a:spLocks noChangeArrowheads="1"/>
            </p:cNvSpPr>
            <p:nvPr/>
          </p:nvSpPr>
          <p:spPr bwMode="auto">
            <a:xfrm>
              <a:off x="6249727" y="1228726"/>
              <a:ext cx="49875" cy="1000125"/>
            </a:xfrm>
            <a:prstGeom prst="rect">
              <a:avLst/>
            </a:prstGeom>
            <a:noFill/>
            <a:ln w="0">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06" name="Rectangle 75"/>
            <p:cNvSpPr>
              <a:spLocks noChangeArrowheads="1"/>
            </p:cNvSpPr>
            <p:nvPr/>
          </p:nvSpPr>
          <p:spPr bwMode="auto">
            <a:xfrm>
              <a:off x="6442349" y="2228867"/>
              <a:ext cx="44715"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07" name="Freeform 76"/>
            <p:cNvSpPr>
              <a:spLocks/>
            </p:cNvSpPr>
            <p:nvPr/>
          </p:nvSpPr>
          <p:spPr bwMode="auto">
            <a:xfrm>
              <a:off x="6442349" y="2228850"/>
              <a:ext cx="44715" cy="0"/>
            </a:xfrm>
            <a:custGeom>
              <a:avLst/>
              <a:gdLst>
                <a:gd name="T0" fmla="*/ 0 w 26"/>
                <a:gd name="T1" fmla="*/ 26 w 26"/>
                <a:gd name="T2" fmla="*/ 0 w 26"/>
              </a:gdLst>
              <a:ahLst/>
              <a:cxnLst>
                <a:cxn ang="0">
                  <a:pos x="T0" y="0"/>
                </a:cxn>
                <a:cxn ang="0">
                  <a:pos x="T1" y="0"/>
                </a:cxn>
                <a:cxn ang="0">
                  <a:pos x="T2" y="0"/>
                </a:cxn>
              </a:cxnLst>
              <a:rect l="0" t="0" r="r" b="b"/>
              <a:pathLst>
                <a:path w="26">
                  <a:moveTo>
                    <a:pt x="0" y="0"/>
                  </a:moveTo>
                  <a:lnTo>
                    <a:pt x="26" y="0"/>
                  </a:lnTo>
                  <a:lnTo>
                    <a:pt x="0"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08" name="Rectangle 77"/>
            <p:cNvSpPr>
              <a:spLocks noChangeArrowheads="1"/>
            </p:cNvSpPr>
            <p:nvPr/>
          </p:nvSpPr>
          <p:spPr bwMode="auto">
            <a:xfrm>
              <a:off x="6629803" y="2228867"/>
              <a:ext cx="42995" cy="4984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09" name="Rectangle 78"/>
            <p:cNvSpPr>
              <a:spLocks noChangeArrowheads="1"/>
            </p:cNvSpPr>
            <p:nvPr/>
          </p:nvSpPr>
          <p:spPr bwMode="auto">
            <a:xfrm>
              <a:off x="6629803" y="2228867"/>
              <a:ext cx="42995" cy="498475"/>
            </a:xfrm>
            <a:prstGeom prst="rect">
              <a:avLst/>
            </a:prstGeom>
            <a:noFill/>
            <a:ln w="0">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10" name="Rectangle 79"/>
            <p:cNvSpPr>
              <a:spLocks noChangeArrowheads="1"/>
            </p:cNvSpPr>
            <p:nvPr/>
          </p:nvSpPr>
          <p:spPr bwMode="auto">
            <a:xfrm>
              <a:off x="6817255" y="2228867"/>
              <a:ext cx="49875"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11" name="Freeform 80"/>
            <p:cNvSpPr>
              <a:spLocks/>
            </p:cNvSpPr>
            <p:nvPr/>
          </p:nvSpPr>
          <p:spPr bwMode="auto">
            <a:xfrm>
              <a:off x="6817255" y="2228850"/>
              <a:ext cx="49875" cy="0"/>
            </a:xfrm>
            <a:custGeom>
              <a:avLst/>
              <a:gdLst>
                <a:gd name="T0" fmla="*/ 0 w 29"/>
                <a:gd name="T1" fmla="*/ 29 w 29"/>
                <a:gd name="T2" fmla="*/ 0 w 29"/>
              </a:gdLst>
              <a:ahLst/>
              <a:cxnLst>
                <a:cxn ang="0">
                  <a:pos x="T0" y="0"/>
                </a:cxn>
                <a:cxn ang="0">
                  <a:pos x="T1" y="0"/>
                </a:cxn>
                <a:cxn ang="0">
                  <a:pos x="T2" y="0"/>
                </a:cxn>
              </a:cxnLst>
              <a:rect l="0" t="0" r="r" b="b"/>
              <a:pathLst>
                <a:path w="29">
                  <a:moveTo>
                    <a:pt x="0" y="0"/>
                  </a:moveTo>
                  <a:lnTo>
                    <a:pt x="29" y="0"/>
                  </a:lnTo>
                  <a:lnTo>
                    <a:pt x="0"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12" name="Rectangle 81"/>
            <p:cNvSpPr>
              <a:spLocks noChangeArrowheads="1"/>
            </p:cNvSpPr>
            <p:nvPr/>
          </p:nvSpPr>
          <p:spPr bwMode="auto">
            <a:xfrm>
              <a:off x="7009871" y="1731968"/>
              <a:ext cx="42995" cy="4968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13" name="Rectangle 82"/>
            <p:cNvSpPr>
              <a:spLocks noChangeArrowheads="1"/>
            </p:cNvSpPr>
            <p:nvPr/>
          </p:nvSpPr>
          <p:spPr bwMode="auto">
            <a:xfrm>
              <a:off x="7009871" y="1731968"/>
              <a:ext cx="42995" cy="496887"/>
            </a:xfrm>
            <a:prstGeom prst="rect">
              <a:avLst/>
            </a:prstGeom>
            <a:noFill/>
            <a:ln w="0">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14" name="Rectangle 83"/>
            <p:cNvSpPr>
              <a:spLocks noChangeArrowheads="1"/>
            </p:cNvSpPr>
            <p:nvPr/>
          </p:nvSpPr>
          <p:spPr bwMode="auto">
            <a:xfrm>
              <a:off x="7197331" y="2228867"/>
              <a:ext cx="42995"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15" name="Freeform 84"/>
            <p:cNvSpPr>
              <a:spLocks/>
            </p:cNvSpPr>
            <p:nvPr/>
          </p:nvSpPr>
          <p:spPr bwMode="auto">
            <a:xfrm>
              <a:off x="7197331" y="2228850"/>
              <a:ext cx="42995" cy="0"/>
            </a:xfrm>
            <a:custGeom>
              <a:avLst/>
              <a:gdLst>
                <a:gd name="T0" fmla="*/ 0 w 25"/>
                <a:gd name="T1" fmla="*/ 25 w 25"/>
                <a:gd name="T2" fmla="*/ 0 w 25"/>
              </a:gdLst>
              <a:ahLst/>
              <a:cxnLst>
                <a:cxn ang="0">
                  <a:pos x="T0" y="0"/>
                </a:cxn>
                <a:cxn ang="0">
                  <a:pos x="T1" y="0"/>
                </a:cxn>
                <a:cxn ang="0">
                  <a:pos x="T2" y="0"/>
                </a:cxn>
              </a:cxnLst>
              <a:rect l="0" t="0" r="r" b="b"/>
              <a:pathLst>
                <a:path w="25">
                  <a:moveTo>
                    <a:pt x="0" y="0"/>
                  </a:moveTo>
                  <a:lnTo>
                    <a:pt x="25" y="0"/>
                  </a:lnTo>
                  <a:lnTo>
                    <a:pt x="0"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80" name="Rectangle 85"/>
            <p:cNvSpPr>
              <a:spLocks noChangeArrowheads="1"/>
            </p:cNvSpPr>
            <p:nvPr/>
          </p:nvSpPr>
          <p:spPr bwMode="auto">
            <a:xfrm>
              <a:off x="7384786" y="2228850"/>
              <a:ext cx="48154" cy="74771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81" name="Rectangle 86"/>
            <p:cNvSpPr>
              <a:spLocks noChangeArrowheads="1"/>
            </p:cNvSpPr>
            <p:nvPr/>
          </p:nvSpPr>
          <p:spPr bwMode="auto">
            <a:xfrm>
              <a:off x="7384786" y="2228850"/>
              <a:ext cx="48154" cy="747712"/>
            </a:xfrm>
            <a:prstGeom prst="rect">
              <a:avLst/>
            </a:prstGeom>
            <a:noFill/>
            <a:ln w="0">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82" name="Rectangle 87"/>
            <p:cNvSpPr>
              <a:spLocks noChangeArrowheads="1"/>
            </p:cNvSpPr>
            <p:nvPr/>
          </p:nvSpPr>
          <p:spPr bwMode="auto">
            <a:xfrm>
              <a:off x="7572243" y="2228867"/>
              <a:ext cx="48154"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83" name="Freeform 88"/>
            <p:cNvSpPr>
              <a:spLocks/>
            </p:cNvSpPr>
            <p:nvPr/>
          </p:nvSpPr>
          <p:spPr bwMode="auto">
            <a:xfrm>
              <a:off x="7572243" y="2228850"/>
              <a:ext cx="48154" cy="0"/>
            </a:xfrm>
            <a:custGeom>
              <a:avLst/>
              <a:gdLst>
                <a:gd name="T0" fmla="*/ 0 w 28"/>
                <a:gd name="T1" fmla="*/ 28 w 28"/>
                <a:gd name="T2" fmla="*/ 0 w 28"/>
              </a:gdLst>
              <a:ahLst/>
              <a:cxnLst>
                <a:cxn ang="0">
                  <a:pos x="T0" y="0"/>
                </a:cxn>
                <a:cxn ang="0">
                  <a:pos x="T1" y="0"/>
                </a:cxn>
                <a:cxn ang="0">
                  <a:pos x="T2" y="0"/>
                </a:cxn>
              </a:cxnLst>
              <a:rect l="0" t="0" r="r" b="b"/>
              <a:pathLst>
                <a:path w="28">
                  <a:moveTo>
                    <a:pt x="0" y="0"/>
                  </a:moveTo>
                  <a:lnTo>
                    <a:pt x="28" y="0"/>
                  </a:lnTo>
                  <a:lnTo>
                    <a:pt x="0"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84" name="Rectangle 89"/>
            <p:cNvSpPr>
              <a:spLocks noChangeArrowheads="1"/>
            </p:cNvSpPr>
            <p:nvPr/>
          </p:nvSpPr>
          <p:spPr bwMode="auto">
            <a:xfrm>
              <a:off x="5824946" y="1065229"/>
              <a:ext cx="1736053"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800" b="0" smtClean="0">
                  <a:solidFill>
                    <a:srgbClr val="000000"/>
                  </a:solidFill>
                  <a:latin typeface="Arial Narrow" pitchFamily="34" charset="0"/>
                </a:rPr>
                <a:t>True and MAP connections (BPA: 1024 scans)</a:t>
              </a:r>
              <a:endParaRPr lang="en-US" altLang="en-US" b="0" smtClean="0">
                <a:solidFill>
                  <a:srgbClr val="000000"/>
                </a:solidFill>
              </a:endParaRPr>
            </a:p>
          </p:txBody>
        </p:sp>
        <p:sp>
          <p:nvSpPr>
            <p:cNvPr id="686" name="Rectangle 91"/>
            <p:cNvSpPr>
              <a:spLocks noChangeArrowheads="1"/>
            </p:cNvSpPr>
            <p:nvPr/>
          </p:nvSpPr>
          <p:spPr bwMode="auto">
            <a:xfrm>
              <a:off x="5897174" y="3657600"/>
              <a:ext cx="1890052" cy="1738312"/>
            </a:xfrm>
            <a:prstGeom prst="rect">
              <a:avLst/>
            </a:prstGeom>
            <a:noFill/>
            <a:ln w="0">
              <a:solidFill>
                <a:srgbClr val="FFFFF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87" name="Line 92"/>
            <p:cNvSpPr>
              <a:spLocks noChangeShapeType="1"/>
            </p:cNvSpPr>
            <p:nvPr/>
          </p:nvSpPr>
          <p:spPr bwMode="auto">
            <a:xfrm>
              <a:off x="5897174" y="5395913"/>
              <a:ext cx="1890052"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88" name="Line 93"/>
            <p:cNvSpPr>
              <a:spLocks noChangeShapeType="1"/>
            </p:cNvSpPr>
            <p:nvPr/>
          </p:nvSpPr>
          <p:spPr bwMode="auto">
            <a:xfrm flipV="1">
              <a:off x="5897166" y="3657600"/>
              <a:ext cx="0" cy="1738312"/>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89" name="Line 94"/>
            <p:cNvSpPr>
              <a:spLocks noChangeShapeType="1"/>
            </p:cNvSpPr>
            <p:nvPr/>
          </p:nvSpPr>
          <p:spPr bwMode="auto">
            <a:xfrm flipV="1">
              <a:off x="6089783" y="5375292"/>
              <a:ext cx="0" cy="20637"/>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90" name="Rectangle 95"/>
            <p:cNvSpPr>
              <a:spLocks noChangeArrowheads="1"/>
            </p:cNvSpPr>
            <p:nvPr/>
          </p:nvSpPr>
          <p:spPr bwMode="auto">
            <a:xfrm>
              <a:off x="6072586" y="5410201"/>
              <a:ext cx="28854"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1</a:t>
              </a:r>
              <a:endParaRPr lang="en-US" altLang="en-US" b="0" smtClean="0">
                <a:solidFill>
                  <a:srgbClr val="000000"/>
                </a:solidFill>
              </a:endParaRPr>
            </a:p>
          </p:txBody>
        </p:sp>
        <p:sp>
          <p:nvSpPr>
            <p:cNvPr id="691" name="Line 96"/>
            <p:cNvSpPr>
              <a:spLocks noChangeShapeType="1"/>
            </p:cNvSpPr>
            <p:nvPr/>
          </p:nvSpPr>
          <p:spPr bwMode="auto">
            <a:xfrm flipV="1">
              <a:off x="6277240" y="5375292"/>
              <a:ext cx="0" cy="20637"/>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92" name="Rectangle 97"/>
            <p:cNvSpPr>
              <a:spLocks noChangeArrowheads="1"/>
            </p:cNvSpPr>
            <p:nvPr/>
          </p:nvSpPr>
          <p:spPr bwMode="auto">
            <a:xfrm>
              <a:off x="6260043" y="5410201"/>
              <a:ext cx="28854"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2</a:t>
              </a:r>
              <a:endParaRPr lang="en-US" altLang="en-US" b="0" smtClean="0">
                <a:solidFill>
                  <a:srgbClr val="000000"/>
                </a:solidFill>
              </a:endParaRPr>
            </a:p>
          </p:txBody>
        </p:sp>
        <p:sp>
          <p:nvSpPr>
            <p:cNvPr id="693" name="Line 98"/>
            <p:cNvSpPr>
              <a:spLocks noChangeShapeType="1"/>
            </p:cNvSpPr>
            <p:nvPr/>
          </p:nvSpPr>
          <p:spPr bwMode="auto">
            <a:xfrm flipV="1">
              <a:off x="6464697" y="5375292"/>
              <a:ext cx="0" cy="20637"/>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94" name="Rectangle 99"/>
            <p:cNvSpPr>
              <a:spLocks noChangeArrowheads="1"/>
            </p:cNvSpPr>
            <p:nvPr/>
          </p:nvSpPr>
          <p:spPr bwMode="auto">
            <a:xfrm>
              <a:off x="6447500" y="5410201"/>
              <a:ext cx="28854"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3</a:t>
              </a:r>
              <a:endParaRPr lang="en-US" altLang="en-US" b="0" smtClean="0">
                <a:solidFill>
                  <a:srgbClr val="000000"/>
                </a:solidFill>
              </a:endParaRPr>
            </a:p>
          </p:txBody>
        </p:sp>
        <p:sp>
          <p:nvSpPr>
            <p:cNvPr id="695" name="Line 100"/>
            <p:cNvSpPr>
              <a:spLocks noChangeShapeType="1"/>
            </p:cNvSpPr>
            <p:nvPr/>
          </p:nvSpPr>
          <p:spPr bwMode="auto">
            <a:xfrm flipV="1">
              <a:off x="6652154" y="5375292"/>
              <a:ext cx="0" cy="20637"/>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96" name="Rectangle 101"/>
            <p:cNvSpPr>
              <a:spLocks noChangeArrowheads="1"/>
            </p:cNvSpPr>
            <p:nvPr/>
          </p:nvSpPr>
          <p:spPr bwMode="auto">
            <a:xfrm>
              <a:off x="6634957" y="5410201"/>
              <a:ext cx="28854"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4</a:t>
              </a:r>
              <a:endParaRPr lang="en-US" altLang="en-US" b="0" smtClean="0">
                <a:solidFill>
                  <a:srgbClr val="000000"/>
                </a:solidFill>
              </a:endParaRPr>
            </a:p>
          </p:txBody>
        </p:sp>
        <p:sp>
          <p:nvSpPr>
            <p:cNvPr id="697" name="Line 102"/>
            <p:cNvSpPr>
              <a:spLocks noChangeShapeType="1"/>
            </p:cNvSpPr>
            <p:nvPr/>
          </p:nvSpPr>
          <p:spPr bwMode="auto">
            <a:xfrm flipV="1">
              <a:off x="6844771" y="5375292"/>
              <a:ext cx="0" cy="20637"/>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698" name="Rectangle 103"/>
            <p:cNvSpPr>
              <a:spLocks noChangeArrowheads="1"/>
            </p:cNvSpPr>
            <p:nvPr/>
          </p:nvSpPr>
          <p:spPr bwMode="auto">
            <a:xfrm>
              <a:off x="6827574" y="5410201"/>
              <a:ext cx="28854"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5</a:t>
              </a:r>
              <a:endParaRPr lang="en-US" altLang="en-US" b="0" smtClean="0">
                <a:solidFill>
                  <a:srgbClr val="000000"/>
                </a:solidFill>
              </a:endParaRPr>
            </a:p>
          </p:txBody>
        </p:sp>
        <p:sp>
          <p:nvSpPr>
            <p:cNvPr id="699" name="Line 104"/>
            <p:cNvSpPr>
              <a:spLocks noChangeShapeType="1"/>
            </p:cNvSpPr>
            <p:nvPr/>
          </p:nvSpPr>
          <p:spPr bwMode="auto">
            <a:xfrm flipV="1">
              <a:off x="7032229" y="5375292"/>
              <a:ext cx="0" cy="20637"/>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700" name="Rectangle 105"/>
            <p:cNvSpPr>
              <a:spLocks noChangeArrowheads="1"/>
            </p:cNvSpPr>
            <p:nvPr/>
          </p:nvSpPr>
          <p:spPr bwMode="auto">
            <a:xfrm>
              <a:off x="7015031" y="5410201"/>
              <a:ext cx="28854"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6</a:t>
              </a:r>
              <a:endParaRPr lang="en-US" altLang="en-US" b="0" smtClean="0">
                <a:solidFill>
                  <a:srgbClr val="000000"/>
                </a:solidFill>
              </a:endParaRPr>
            </a:p>
          </p:txBody>
        </p:sp>
        <p:sp>
          <p:nvSpPr>
            <p:cNvPr id="702" name="Rectangle 107"/>
            <p:cNvSpPr>
              <a:spLocks noChangeArrowheads="1"/>
            </p:cNvSpPr>
            <p:nvPr/>
          </p:nvSpPr>
          <p:spPr bwMode="auto">
            <a:xfrm>
              <a:off x="7202488" y="5410201"/>
              <a:ext cx="28854"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7</a:t>
              </a:r>
              <a:endParaRPr lang="en-US" altLang="en-US" b="0" smtClean="0">
                <a:solidFill>
                  <a:srgbClr val="000000"/>
                </a:solidFill>
              </a:endParaRPr>
            </a:p>
          </p:txBody>
        </p:sp>
        <p:sp>
          <p:nvSpPr>
            <p:cNvPr id="16416" name="Rectangle 109"/>
            <p:cNvSpPr>
              <a:spLocks noChangeArrowheads="1"/>
            </p:cNvSpPr>
            <p:nvPr/>
          </p:nvSpPr>
          <p:spPr bwMode="auto">
            <a:xfrm>
              <a:off x="7389946" y="5410201"/>
              <a:ext cx="28854"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8</a:t>
              </a:r>
              <a:endParaRPr lang="en-US" altLang="en-US" b="0" smtClean="0">
                <a:solidFill>
                  <a:srgbClr val="000000"/>
                </a:solidFill>
              </a:endParaRPr>
            </a:p>
          </p:txBody>
        </p:sp>
        <p:sp>
          <p:nvSpPr>
            <p:cNvPr id="16418" name="Rectangle 111"/>
            <p:cNvSpPr>
              <a:spLocks noChangeArrowheads="1"/>
            </p:cNvSpPr>
            <p:nvPr/>
          </p:nvSpPr>
          <p:spPr bwMode="auto">
            <a:xfrm>
              <a:off x="7577403" y="5410201"/>
              <a:ext cx="28854"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9</a:t>
              </a:r>
              <a:endParaRPr lang="en-US" altLang="en-US" b="0" smtClean="0">
                <a:solidFill>
                  <a:srgbClr val="000000"/>
                </a:solidFill>
              </a:endParaRPr>
            </a:p>
          </p:txBody>
        </p:sp>
        <p:sp>
          <p:nvSpPr>
            <p:cNvPr id="16419" name="Line 112"/>
            <p:cNvSpPr>
              <a:spLocks noChangeShapeType="1"/>
            </p:cNvSpPr>
            <p:nvPr/>
          </p:nvSpPr>
          <p:spPr bwMode="auto">
            <a:xfrm>
              <a:off x="5897166" y="5395913"/>
              <a:ext cx="2235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20" name="Rectangle 113"/>
            <p:cNvSpPr>
              <a:spLocks noChangeArrowheads="1"/>
            </p:cNvSpPr>
            <p:nvPr/>
          </p:nvSpPr>
          <p:spPr bwMode="auto">
            <a:xfrm>
              <a:off x="5775060" y="5354639"/>
              <a:ext cx="89768"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-0.3</a:t>
              </a:r>
              <a:endParaRPr lang="en-US" altLang="en-US" b="0" smtClean="0">
                <a:solidFill>
                  <a:srgbClr val="000000"/>
                </a:solidFill>
              </a:endParaRPr>
            </a:p>
          </p:txBody>
        </p:sp>
        <p:sp>
          <p:nvSpPr>
            <p:cNvPr id="16421" name="Line 114"/>
            <p:cNvSpPr>
              <a:spLocks noChangeShapeType="1"/>
            </p:cNvSpPr>
            <p:nvPr/>
          </p:nvSpPr>
          <p:spPr bwMode="auto">
            <a:xfrm>
              <a:off x="5897166" y="5146675"/>
              <a:ext cx="2235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22" name="Rectangle 115"/>
            <p:cNvSpPr>
              <a:spLocks noChangeArrowheads="1"/>
            </p:cNvSpPr>
            <p:nvPr/>
          </p:nvSpPr>
          <p:spPr bwMode="auto">
            <a:xfrm>
              <a:off x="5775060" y="5105401"/>
              <a:ext cx="89768"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-0.2</a:t>
              </a:r>
              <a:endParaRPr lang="en-US" altLang="en-US" b="0" smtClean="0">
                <a:solidFill>
                  <a:srgbClr val="000000"/>
                </a:solidFill>
              </a:endParaRPr>
            </a:p>
          </p:txBody>
        </p:sp>
        <p:sp>
          <p:nvSpPr>
            <p:cNvPr id="16423" name="Line 116"/>
            <p:cNvSpPr>
              <a:spLocks noChangeShapeType="1"/>
            </p:cNvSpPr>
            <p:nvPr/>
          </p:nvSpPr>
          <p:spPr bwMode="auto">
            <a:xfrm>
              <a:off x="5897166" y="4897438"/>
              <a:ext cx="2235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24" name="Rectangle 117"/>
            <p:cNvSpPr>
              <a:spLocks noChangeArrowheads="1"/>
            </p:cNvSpPr>
            <p:nvPr/>
          </p:nvSpPr>
          <p:spPr bwMode="auto">
            <a:xfrm>
              <a:off x="5775060" y="4856164"/>
              <a:ext cx="89768"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-0.1</a:t>
              </a:r>
              <a:endParaRPr lang="en-US" altLang="en-US" b="0" smtClean="0">
                <a:solidFill>
                  <a:srgbClr val="000000"/>
                </a:solidFill>
              </a:endParaRPr>
            </a:p>
          </p:txBody>
        </p:sp>
        <p:sp>
          <p:nvSpPr>
            <p:cNvPr id="16425" name="Line 118"/>
            <p:cNvSpPr>
              <a:spLocks noChangeShapeType="1"/>
            </p:cNvSpPr>
            <p:nvPr/>
          </p:nvSpPr>
          <p:spPr bwMode="auto">
            <a:xfrm>
              <a:off x="5897166" y="4648200"/>
              <a:ext cx="2235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26" name="Rectangle 119"/>
            <p:cNvSpPr>
              <a:spLocks noChangeArrowheads="1"/>
            </p:cNvSpPr>
            <p:nvPr/>
          </p:nvSpPr>
          <p:spPr bwMode="auto">
            <a:xfrm>
              <a:off x="5847293" y="4606926"/>
              <a:ext cx="28854"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0</a:t>
              </a:r>
              <a:endParaRPr lang="en-US" altLang="en-US" b="0" smtClean="0">
                <a:solidFill>
                  <a:srgbClr val="000000"/>
                </a:solidFill>
              </a:endParaRPr>
            </a:p>
          </p:txBody>
        </p:sp>
        <p:sp>
          <p:nvSpPr>
            <p:cNvPr id="16427" name="Line 120"/>
            <p:cNvSpPr>
              <a:spLocks noChangeShapeType="1"/>
            </p:cNvSpPr>
            <p:nvPr/>
          </p:nvSpPr>
          <p:spPr bwMode="auto">
            <a:xfrm>
              <a:off x="5897166" y="4398963"/>
              <a:ext cx="2235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28" name="Rectangle 121"/>
            <p:cNvSpPr>
              <a:spLocks noChangeArrowheads="1"/>
            </p:cNvSpPr>
            <p:nvPr/>
          </p:nvSpPr>
          <p:spPr bwMode="auto">
            <a:xfrm>
              <a:off x="5797423" y="4359276"/>
              <a:ext cx="72136"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0.1</a:t>
              </a:r>
              <a:endParaRPr lang="en-US" altLang="en-US" b="0" smtClean="0">
                <a:solidFill>
                  <a:srgbClr val="000000"/>
                </a:solidFill>
              </a:endParaRPr>
            </a:p>
          </p:txBody>
        </p:sp>
        <p:sp>
          <p:nvSpPr>
            <p:cNvPr id="16429" name="Line 122"/>
            <p:cNvSpPr>
              <a:spLocks noChangeShapeType="1"/>
            </p:cNvSpPr>
            <p:nvPr/>
          </p:nvSpPr>
          <p:spPr bwMode="auto">
            <a:xfrm>
              <a:off x="5897166" y="4149725"/>
              <a:ext cx="2235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30" name="Rectangle 123"/>
            <p:cNvSpPr>
              <a:spLocks noChangeArrowheads="1"/>
            </p:cNvSpPr>
            <p:nvPr/>
          </p:nvSpPr>
          <p:spPr bwMode="auto">
            <a:xfrm>
              <a:off x="5797423" y="4110039"/>
              <a:ext cx="72136"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0.2</a:t>
              </a:r>
              <a:endParaRPr lang="en-US" altLang="en-US" b="0" smtClean="0">
                <a:solidFill>
                  <a:srgbClr val="000000"/>
                </a:solidFill>
              </a:endParaRPr>
            </a:p>
          </p:txBody>
        </p:sp>
        <p:sp>
          <p:nvSpPr>
            <p:cNvPr id="16431" name="Line 124"/>
            <p:cNvSpPr>
              <a:spLocks noChangeShapeType="1"/>
            </p:cNvSpPr>
            <p:nvPr/>
          </p:nvSpPr>
          <p:spPr bwMode="auto">
            <a:xfrm>
              <a:off x="5897166" y="3902075"/>
              <a:ext cx="2235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32" name="Rectangle 125"/>
            <p:cNvSpPr>
              <a:spLocks noChangeArrowheads="1"/>
            </p:cNvSpPr>
            <p:nvPr/>
          </p:nvSpPr>
          <p:spPr bwMode="auto">
            <a:xfrm>
              <a:off x="5797423" y="3860801"/>
              <a:ext cx="72136"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0.3</a:t>
              </a:r>
              <a:endParaRPr lang="en-US" altLang="en-US" b="0" smtClean="0">
                <a:solidFill>
                  <a:srgbClr val="000000"/>
                </a:solidFill>
              </a:endParaRPr>
            </a:p>
          </p:txBody>
        </p:sp>
        <p:sp>
          <p:nvSpPr>
            <p:cNvPr id="16433" name="Line 126"/>
            <p:cNvSpPr>
              <a:spLocks noChangeShapeType="1"/>
            </p:cNvSpPr>
            <p:nvPr/>
          </p:nvSpPr>
          <p:spPr bwMode="auto">
            <a:xfrm>
              <a:off x="5897166" y="3657600"/>
              <a:ext cx="2235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34" name="Rectangle 127"/>
            <p:cNvSpPr>
              <a:spLocks noChangeArrowheads="1"/>
            </p:cNvSpPr>
            <p:nvPr/>
          </p:nvSpPr>
          <p:spPr bwMode="auto">
            <a:xfrm>
              <a:off x="5797423" y="3616326"/>
              <a:ext cx="72136" cy="76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500" b="0" smtClean="0">
                  <a:solidFill>
                    <a:srgbClr val="000000"/>
                  </a:solidFill>
                  <a:latin typeface="Arial Narrow" pitchFamily="34" charset="0"/>
                </a:rPr>
                <a:t>0.4</a:t>
              </a:r>
              <a:endParaRPr lang="en-US" altLang="en-US" b="0" smtClean="0">
                <a:solidFill>
                  <a:srgbClr val="000000"/>
                </a:solidFill>
              </a:endParaRPr>
            </a:p>
          </p:txBody>
        </p:sp>
        <p:sp>
          <p:nvSpPr>
            <p:cNvPr id="16435" name="Rectangle 128"/>
            <p:cNvSpPr>
              <a:spLocks noChangeArrowheads="1"/>
            </p:cNvSpPr>
            <p:nvPr/>
          </p:nvSpPr>
          <p:spPr bwMode="auto">
            <a:xfrm>
              <a:off x="6012392" y="4648217"/>
              <a:ext cx="149622" cy="173037"/>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36" name="Rectangle 129"/>
            <p:cNvSpPr>
              <a:spLocks noChangeArrowheads="1"/>
            </p:cNvSpPr>
            <p:nvPr/>
          </p:nvSpPr>
          <p:spPr bwMode="auto">
            <a:xfrm>
              <a:off x="6012392" y="4648217"/>
              <a:ext cx="149622" cy="173037"/>
            </a:xfrm>
            <a:prstGeom prst="rect">
              <a:avLst/>
            </a:prstGeom>
            <a:noFill/>
            <a:ln w="0">
              <a:solidFill>
                <a:srgbClr val="7F7F7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37" name="Rectangle 130"/>
            <p:cNvSpPr>
              <a:spLocks noChangeArrowheads="1"/>
            </p:cNvSpPr>
            <p:nvPr/>
          </p:nvSpPr>
          <p:spPr bwMode="auto">
            <a:xfrm>
              <a:off x="6199859" y="3754438"/>
              <a:ext cx="154781" cy="893762"/>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38" name="Rectangle 131"/>
            <p:cNvSpPr>
              <a:spLocks noChangeArrowheads="1"/>
            </p:cNvSpPr>
            <p:nvPr/>
          </p:nvSpPr>
          <p:spPr bwMode="auto">
            <a:xfrm>
              <a:off x="6199859" y="3754438"/>
              <a:ext cx="154781" cy="893762"/>
            </a:xfrm>
            <a:prstGeom prst="rect">
              <a:avLst/>
            </a:prstGeom>
            <a:noFill/>
            <a:ln w="0">
              <a:solidFill>
                <a:srgbClr val="7F7F7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39" name="Rectangle 132"/>
            <p:cNvSpPr>
              <a:spLocks noChangeArrowheads="1"/>
            </p:cNvSpPr>
            <p:nvPr/>
          </p:nvSpPr>
          <p:spPr bwMode="auto">
            <a:xfrm>
              <a:off x="6387316" y="4587892"/>
              <a:ext cx="154781" cy="60325"/>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40" name="Rectangle 133"/>
            <p:cNvSpPr>
              <a:spLocks noChangeArrowheads="1"/>
            </p:cNvSpPr>
            <p:nvPr/>
          </p:nvSpPr>
          <p:spPr bwMode="auto">
            <a:xfrm>
              <a:off x="6387316" y="4587892"/>
              <a:ext cx="154781" cy="60325"/>
            </a:xfrm>
            <a:prstGeom prst="rect">
              <a:avLst/>
            </a:prstGeom>
            <a:noFill/>
            <a:ln w="0">
              <a:solidFill>
                <a:srgbClr val="7F7F7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41" name="Rectangle 134"/>
            <p:cNvSpPr>
              <a:spLocks noChangeArrowheads="1"/>
            </p:cNvSpPr>
            <p:nvPr/>
          </p:nvSpPr>
          <p:spPr bwMode="auto">
            <a:xfrm>
              <a:off x="6579931" y="4648200"/>
              <a:ext cx="147902" cy="392112"/>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42" name="Rectangle 135"/>
            <p:cNvSpPr>
              <a:spLocks noChangeArrowheads="1"/>
            </p:cNvSpPr>
            <p:nvPr/>
          </p:nvSpPr>
          <p:spPr bwMode="auto">
            <a:xfrm>
              <a:off x="6579931" y="4648200"/>
              <a:ext cx="147902" cy="392112"/>
            </a:xfrm>
            <a:prstGeom prst="rect">
              <a:avLst/>
            </a:prstGeom>
            <a:noFill/>
            <a:ln w="0">
              <a:solidFill>
                <a:srgbClr val="7F7F7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43" name="Rectangle 136"/>
            <p:cNvSpPr>
              <a:spLocks noChangeArrowheads="1"/>
            </p:cNvSpPr>
            <p:nvPr/>
          </p:nvSpPr>
          <p:spPr bwMode="auto">
            <a:xfrm>
              <a:off x="6767381" y="4648200"/>
              <a:ext cx="147902" cy="355600"/>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44" name="Rectangle 137"/>
            <p:cNvSpPr>
              <a:spLocks noChangeArrowheads="1"/>
            </p:cNvSpPr>
            <p:nvPr/>
          </p:nvSpPr>
          <p:spPr bwMode="auto">
            <a:xfrm>
              <a:off x="6767381" y="4648200"/>
              <a:ext cx="147902" cy="355600"/>
            </a:xfrm>
            <a:prstGeom prst="rect">
              <a:avLst/>
            </a:prstGeom>
            <a:noFill/>
            <a:ln w="0">
              <a:solidFill>
                <a:srgbClr val="7F7F7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45" name="Rectangle 138"/>
            <p:cNvSpPr>
              <a:spLocks noChangeArrowheads="1"/>
            </p:cNvSpPr>
            <p:nvPr/>
          </p:nvSpPr>
          <p:spPr bwMode="auto">
            <a:xfrm>
              <a:off x="6954838" y="4232292"/>
              <a:ext cx="147902" cy="415925"/>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46" name="Rectangle 139"/>
            <p:cNvSpPr>
              <a:spLocks noChangeArrowheads="1"/>
            </p:cNvSpPr>
            <p:nvPr/>
          </p:nvSpPr>
          <p:spPr bwMode="auto">
            <a:xfrm>
              <a:off x="6954838" y="4232292"/>
              <a:ext cx="147902" cy="415925"/>
            </a:xfrm>
            <a:prstGeom prst="rect">
              <a:avLst/>
            </a:prstGeom>
            <a:noFill/>
            <a:ln w="0">
              <a:solidFill>
                <a:srgbClr val="7F7F7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47" name="Rectangle 140"/>
            <p:cNvSpPr>
              <a:spLocks noChangeArrowheads="1"/>
            </p:cNvSpPr>
            <p:nvPr/>
          </p:nvSpPr>
          <p:spPr bwMode="auto">
            <a:xfrm>
              <a:off x="7142295" y="4638692"/>
              <a:ext cx="153062" cy="9525"/>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48" name="Rectangle 141"/>
            <p:cNvSpPr>
              <a:spLocks noChangeArrowheads="1"/>
            </p:cNvSpPr>
            <p:nvPr/>
          </p:nvSpPr>
          <p:spPr bwMode="auto">
            <a:xfrm>
              <a:off x="7142295" y="4638692"/>
              <a:ext cx="153062" cy="9525"/>
            </a:xfrm>
            <a:prstGeom prst="rect">
              <a:avLst/>
            </a:prstGeom>
            <a:noFill/>
            <a:ln w="0">
              <a:solidFill>
                <a:srgbClr val="7F7F7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49" name="Rectangle 142"/>
            <p:cNvSpPr>
              <a:spLocks noChangeArrowheads="1"/>
            </p:cNvSpPr>
            <p:nvPr/>
          </p:nvSpPr>
          <p:spPr bwMode="auto">
            <a:xfrm>
              <a:off x="7329752" y="4648200"/>
              <a:ext cx="153062" cy="588962"/>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50" name="Rectangle 143"/>
            <p:cNvSpPr>
              <a:spLocks noChangeArrowheads="1"/>
            </p:cNvSpPr>
            <p:nvPr/>
          </p:nvSpPr>
          <p:spPr bwMode="auto">
            <a:xfrm>
              <a:off x="7329752" y="4648200"/>
              <a:ext cx="153062" cy="588962"/>
            </a:xfrm>
            <a:prstGeom prst="rect">
              <a:avLst/>
            </a:prstGeom>
            <a:noFill/>
            <a:ln w="0">
              <a:solidFill>
                <a:srgbClr val="7F7F7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51" name="Rectangle 144"/>
            <p:cNvSpPr>
              <a:spLocks noChangeArrowheads="1"/>
            </p:cNvSpPr>
            <p:nvPr/>
          </p:nvSpPr>
          <p:spPr bwMode="auto">
            <a:xfrm>
              <a:off x="7522369" y="4622800"/>
              <a:ext cx="147902" cy="2540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52" name="Rectangle 145"/>
            <p:cNvSpPr>
              <a:spLocks noChangeArrowheads="1"/>
            </p:cNvSpPr>
            <p:nvPr/>
          </p:nvSpPr>
          <p:spPr bwMode="auto">
            <a:xfrm>
              <a:off x="7522369" y="4622800"/>
              <a:ext cx="147902" cy="25400"/>
            </a:xfrm>
            <a:prstGeom prst="rect">
              <a:avLst/>
            </a:prstGeom>
            <a:noFill/>
            <a:ln w="0">
              <a:solidFill>
                <a:srgbClr val="7F7F7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53" name="Line 146"/>
            <p:cNvSpPr>
              <a:spLocks noChangeShapeType="1"/>
            </p:cNvSpPr>
            <p:nvPr/>
          </p:nvSpPr>
          <p:spPr bwMode="auto">
            <a:xfrm>
              <a:off x="5897174" y="4648200"/>
              <a:ext cx="1890052"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54" name="Line 147"/>
            <p:cNvSpPr>
              <a:spLocks noChangeShapeType="1"/>
            </p:cNvSpPr>
            <p:nvPr/>
          </p:nvSpPr>
          <p:spPr bwMode="auto">
            <a:xfrm flipV="1">
              <a:off x="6089783" y="4740292"/>
              <a:ext cx="0" cy="166687"/>
            </a:xfrm>
            <a:prstGeom prst="line">
              <a:avLst/>
            </a:prstGeom>
            <a:noFill/>
            <a:ln w="25400" cap="flat">
              <a:solidFill>
                <a:srgbClr val="FFBFB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56" name="Line 149"/>
            <p:cNvSpPr>
              <a:spLocks noChangeShapeType="1"/>
            </p:cNvSpPr>
            <p:nvPr/>
          </p:nvSpPr>
          <p:spPr bwMode="auto">
            <a:xfrm flipV="1">
              <a:off x="6464697" y="4551380"/>
              <a:ext cx="0" cy="66675"/>
            </a:xfrm>
            <a:prstGeom prst="line">
              <a:avLst/>
            </a:prstGeom>
            <a:noFill/>
            <a:ln w="25400" cap="flat">
              <a:solidFill>
                <a:srgbClr val="FFBFB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58" name="Line 151"/>
            <p:cNvSpPr>
              <a:spLocks noChangeShapeType="1"/>
            </p:cNvSpPr>
            <p:nvPr/>
          </p:nvSpPr>
          <p:spPr bwMode="auto">
            <a:xfrm flipV="1">
              <a:off x="6844771" y="4927600"/>
              <a:ext cx="0" cy="152400"/>
            </a:xfrm>
            <a:prstGeom prst="line">
              <a:avLst/>
            </a:prstGeom>
            <a:noFill/>
            <a:ln w="25400" cap="flat">
              <a:solidFill>
                <a:srgbClr val="FFBFB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60" name="Line 153"/>
            <p:cNvSpPr>
              <a:spLocks noChangeShapeType="1"/>
            </p:cNvSpPr>
            <p:nvPr/>
          </p:nvSpPr>
          <p:spPr bwMode="auto">
            <a:xfrm flipV="1">
              <a:off x="7219685" y="4613275"/>
              <a:ext cx="0" cy="50800"/>
            </a:xfrm>
            <a:prstGeom prst="line">
              <a:avLst/>
            </a:prstGeom>
            <a:noFill/>
            <a:ln w="25400" cap="flat">
              <a:solidFill>
                <a:srgbClr val="FFBFB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62" name="Line 155"/>
            <p:cNvSpPr>
              <a:spLocks noChangeShapeType="1"/>
            </p:cNvSpPr>
            <p:nvPr/>
          </p:nvSpPr>
          <p:spPr bwMode="auto">
            <a:xfrm flipV="1">
              <a:off x="7592881" y="4537092"/>
              <a:ext cx="0" cy="166687"/>
            </a:xfrm>
            <a:prstGeom prst="line">
              <a:avLst/>
            </a:prstGeom>
            <a:noFill/>
            <a:ln w="25400" cap="flat">
              <a:solidFill>
                <a:srgbClr val="FFBFB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63" name="Rectangle 156"/>
            <p:cNvSpPr>
              <a:spLocks noChangeArrowheads="1"/>
            </p:cNvSpPr>
            <p:nvPr/>
          </p:nvSpPr>
          <p:spPr bwMode="auto">
            <a:xfrm>
              <a:off x="6062267" y="4648217"/>
              <a:ext cx="49875"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64" name="Freeform 157"/>
            <p:cNvSpPr>
              <a:spLocks/>
            </p:cNvSpPr>
            <p:nvPr/>
          </p:nvSpPr>
          <p:spPr bwMode="auto">
            <a:xfrm>
              <a:off x="6062267" y="4648200"/>
              <a:ext cx="49875" cy="0"/>
            </a:xfrm>
            <a:custGeom>
              <a:avLst/>
              <a:gdLst>
                <a:gd name="T0" fmla="*/ 0 w 29"/>
                <a:gd name="T1" fmla="*/ 29 w 29"/>
                <a:gd name="T2" fmla="*/ 0 w 29"/>
              </a:gdLst>
              <a:ahLst/>
              <a:cxnLst>
                <a:cxn ang="0">
                  <a:pos x="T0" y="0"/>
                </a:cxn>
                <a:cxn ang="0">
                  <a:pos x="T1" y="0"/>
                </a:cxn>
                <a:cxn ang="0">
                  <a:pos x="T2" y="0"/>
                </a:cxn>
              </a:cxnLst>
              <a:rect l="0" t="0" r="r" b="b"/>
              <a:pathLst>
                <a:path w="29">
                  <a:moveTo>
                    <a:pt x="0" y="0"/>
                  </a:moveTo>
                  <a:lnTo>
                    <a:pt x="29" y="0"/>
                  </a:lnTo>
                  <a:lnTo>
                    <a:pt x="0"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65" name="Rectangle 158"/>
            <p:cNvSpPr>
              <a:spLocks noChangeArrowheads="1"/>
            </p:cNvSpPr>
            <p:nvPr/>
          </p:nvSpPr>
          <p:spPr bwMode="auto">
            <a:xfrm>
              <a:off x="6254892" y="3657600"/>
              <a:ext cx="44715" cy="9906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66" name="Rectangle 159"/>
            <p:cNvSpPr>
              <a:spLocks noChangeArrowheads="1"/>
            </p:cNvSpPr>
            <p:nvPr/>
          </p:nvSpPr>
          <p:spPr bwMode="auto">
            <a:xfrm>
              <a:off x="6254892" y="3657600"/>
              <a:ext cx="44715" cy="990600"/>
            </a:xfrm>
            <a:prstGeom prst="rect">
              <a:avLst/>
            </a:prstGeom>
            <a:noFill/>
            <a:ln w="0">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67" name="Rectangle 160"/>
            <p:cNvSpPr>
              <a:spLocks noChangeArrowheads="1"/>
            </p:cNvSpPr>
            <p:nvPr/>
          </p:nvSpPr>
          <p:spPr bwMode="auto">
            <a:xfrm>
              <a:off x="6442349" y="4648217"/>
              <a:ext cx="44715"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68" name="Freeform 161"/>
            <p:cNvSpPr>
              <a:spLocks/>
            </p:cNvSpPr>
            <p:nvPr/>
          </p:nvSpPr>
          <p:spPr bwMode="auto">
            <a:xfrm>
              <a:off x="6442349" y="4648200"/>
              <a:ext cx="44715" cy="0"/>
            </a:xfrm>
            <a:custGeom>
              <a:avLst/>
              <a:gdLst>
                <a:gd name="T0" fmla="*/ 0 w 26"/>
                <a:gd name="T1" fmla="*/ 26 w 26"/>
                <a:gd name="T2" fmla="*/ 0 w 26"/>
              </a:gdLst>
              <a:ahLst/>
              <a:cxnLst>
                <a:cxn ang="0">
                  <a:pos x="T0" y="0"/>
                </a:cxn>
                <a:cxn ang="0">
                  <a:pos x="T1" y="0"/>
                </a:cxn>
                <a:cxn ang="0">
                  <a:pos x="T2" y="0"/>
                </a:cxn>
              </a:cxnLst>
              <a:rect l="0" t="0" r="r" b="b"/>
              <a:pathLst>
                <a:path w="26">
                  <a:moveTo>
                    <a:pt x="0" y="0"/>
                  </a:moveTo>
                  <a:lnTo>
                    <a:pt x="26" y="0"/>
                  </a:lnTo>
                  <a:lnTo>
                    <a:pt x="0"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69" name="Rectangle 162"/>
            <p:cNvSpPr>
              <a:spLocks noChangeArrowheads="1"/>
            </p:cNvSpPr>
            <p:nvPr/>
          </p:nvSpPr>
          <p:spPr bwMode="auto">
            <a:xfrm>
              <a:off x="6629797" y="4648217"/>
              <a:ext cx="49875" cy="4984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70" name="Rectangle 163"/>
            <p:cNvSpPr>
              <a:spLocks noChangeArrowheads="1"/>
            </p:cNvSpPr>
            <p:nvPr/>
          </p:nvSpPr>
          <p:spPr bwMode="auto">
            <a:xfrm>
              <a:off x="6629797" y="4648217"/>
              <a:ext cx="49875" cy="498475"/>
            </a:xfrm>
            <a:prstGeom prst="rect">
              <a:avLst/>
            </a:prstGeom>
            <a:noFill/>
            <a:ln w="0">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71" name="Rectangle 164"/>
            <p:cNvSpPr>
              <a:spLocks noChangeArrowheads="1"/>
            </p:cNvSpPr>
            <p:nvPr/>
          </p:nvSpPr>
          <p:spPr bwMode="auto">
            <a:xfrm>
              <a:off x="6817255" y="4648217"/>
              <a:ext cx="49875"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72" name="Freeform 165"/>
            <p:cNvSpPr>
              <a:spLocks/>
            </p:cNvSpPr>
            <p:nvPr/>
          </p:nvSpPr>
          <p:spPr bwMode="auto">
            <a:xfrm>
              <a:off x="6817255" y="4648200"/>
              <a:ext cx="49875" cy="0"/>
            </a:xfrm>
            <a:custGeom>
              <a:avLst/>
              <a:gdLst>
                <a:gd name="T0" fmla="*/ 0 w 29"/>
                <a:gd name="T1" fmla="*/ 29 w 29"/>
                <a:gd name="T2" fmla="*/ 0 w 29"/>
              </a:gdLst>
              <a:ahLst/>
              <a:cxnLst>
                <a:cxn ang="0">
                  <a:pos x="T0" y="0"/>
                </a:cxn>
                <a:cxn ang="0">
                  <a:pos x="T1" y="0"/>
                </a:cxn>
                <a:cxn ang="0">
                  <a:pos x="T2" y="0"/>
                </a:cxn>
              </a:cxnLst>
              <a:rect l="0" t="0" r="r" b="b"/>
              <a:pathLst>
                <a:path w="29">
                  <a:moveTo>
                    <a:pt x="0" y="0"/>
                  </a:moveTo>
                  <a:lnTo>
                    <a:pt x="29" y="0"/>
                  </a:lnTo>
                  <a:lnTo>
                    <a:pt x="0"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73" name="Rectangle 166"/>
            <p:cNvSpPr>
              <a:spLocks noChangeArrowheads="1"/>
            </p:cNvSpPr>
            <p:nvPr/>
          </p:nvSpPr>
          <p:spPr bwMode="auto">
            <a:xfrm>
              <a:off x="7004712" y="4149742"/>
              <a:ext cx="48154" cy="4984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74" name="Rectangle 167"/>
            <p:cNvSpPr>
              <a:spLocks noChangeArrowheads="1"/>
            </p:cNvSpPr>
            <p:nvPr/>
          </p:nvSpPr>
          <p:spPr bwMode="auto">
            <a:xfrm>
              <a:off x="7004712" y="4149742"/>
              <a:ext cx="48154" cy="498475"/>
            </a:xfrm>
            <a:prstGeom prst="rect">
              <a:avLst/>
            </a:prstGeom>
            <a:noFill/>
            <a:ln w="0">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75" name="Rectangle 168"/>
            <p:cNvSpPr>
              <a:spLocks noChangeArrowheads="1"/>
            </p:cNvSpPr>
            <p:nvPr/>
          </p:nvSpPr>
          <p:spPr bwMode="auto">
            <a:xfrm>
              <a:off x="7197331" y="4648217"/>
              <a:ext cx="42995"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76" name="Freeform 169"/>
            <p:cNvSpPr>
              <a:spLocks/>
            </p:cNvSpPr>
            <p:nvPr/>
          </p:nvSpPr>
          <p:spPr bwMode="auto">
            <a:xfrm>
              <a:off x="7197331" y="4648200"/>
              <a:ext cx="42995" cy="0"/>
            </a:xfrm>
            <a:custGeom>
              <a:avLst/>
              <a:gdLst>
                <a:gd name="T0" fmla="*/ 0 w 25"/>
                <a:gd name="T1" fmla="*/ 25 w 25"/>
                <a:gd name="T2" fmla="*/ 0 w 25"/>
              </a:gdLst>
              <a:ahLst/>
              <a:cxnLst>
                <a:cxn ang="0">
                  <a:pos x="T0" y="0"/>
                </a:cxn>
                <a:cxn ang="0">
                  <a:pos x="T1" y="0"/>
                </a:cxn>
                <a:cxn ang="0">
                  <a:pos x="T2" y="0"/>
                </a:cxn>
              </a:cxnLst>
              <a:rect l="0" t="0" r="r" b="b"/>
              <a:pathLst>
                <a:path w="25">
                  <a:moveTo>
                    <a:pt x="0" y="0"/>
                  </a:moveTo>
                  <a:lnTo>
                    <a:pt x="25" y="0"/>
                  </a:lnTo>
                  <a:lnTo>
                    <a:pt x="0"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77" name="Rectangle 170"/>
            <p:cNvSpPr>
              <a:spLocks noChangeArrowheads="1"/>
            </p:cNvSpPr>
            <p:nvPr/>
          </p:nvSpPr>
          <p:spPr bwMode="auto">
            <a:xfrm>
              <a:off x="7384791" y="4648200"/>
              <a:ext cx="42995" cy="74771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78" name="Rectangle 171"/>
            <p:cNvSpPr>
              <a:spLocks noChangeArrowheads="1"/>
            </p:cNvSpPr>
            <p:nvPr/>
          </p:nvSpPr>
          <p:spPr bwMode="auto">
            <a:xfrm>
              <a:off x="7384791" y="4648200"/>
              <a:ext cx="42995" cy="747712"/>
            </a:xfrm>
            <a:prstGeom prst="rect">
              <a:avLst/>
            </a:prstGeom>
            <a:noFill/>
            <a:ln w="0">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79" name="Rectangle 172"/>
            <p:cNvSpPr>
              <a:spLocks noChangeArrowheads="1"/>
            </p:cNvSpPr>
            <p:nvPr/>
          </p:nvSpPr>
          <p:spPr bwMode="auto">
            <a:xfrm>
              <a:off x="7572243" y="4648217"/>
              <a:ext cx="48154"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80" name="Freeform 173"/>
            <p:cNvSpPr>
              <a:spLocks/>
            </p:cNvSpPr>
            <p:nvPr/>
          </p:nvSpPr>
          <p:spPr bwMode="auto">
            <a:xfrm>
              <a:off x="7572243" y="4648200"/>
              <a:ext cx="48154" cy="0"/>
            </a:xfrm>
            <a:custGeom>
              <a:avLst/>
              <a:gdLst>
                <a:gd name="T0" fmla="*/ 0 w 28"/>
                <a:gd name="T1" fmla="*/ 28 w 28"/>
                <a:gd name="T2" fmla="*/ 0 w 28"/>
              </a:gdLst>
              <a:ahLst/>
              <a:cxnLst>
                <a:cxn ang="0">
                  <a:pos x="T0" y="0"/>
                </a:cxn>
                <a:cxn ang="0">
                  <a:pos x="T1" y="0"/>
                </a:cxn>
                <a:cxn ang="0">
                  <a:pos x="T2" y="0"/>
                </a:cxn>
              </a:cxnLst>
              <a:rect l="0" t="0" r="r" b="b"/>
              <a:pathLst>
                <a:path w="28">
                  <a:moveTo>
                    <a:pt x="0" y="0"/>
                  </a:moveTo>
                  <a:lnTo>
                    <a:pt x="28" y="0"/>
                  </a:lnTo>
                  <a:lnTo>
                    <a:pt x="0" y="0"/>
                  </a:lnTo>
                </a:path>
              </a:pathLst>
            </a:custGeom>
            <a:solidFill>
              <a:schemeClr val="bg1">
                <a:lumMod val="9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81" name="Rectangle 174"/>
            <p:cNvSpPr>
              <a:spLocks noChangeArrowheads="1"/>
            </p:cNvSpPr>
            <p:nvPr/>
          </p:nvSpPr>
          <p:spPr bwMode="auto">
            <a:xfrm>
              <a:off x="5852463" y="3494091"/>
              <a:ext cx="1689565"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en-US" sz="800" b="0" smtClean="0">
                  <a:solidFill>
                    <a:srgbClr val="000000"/>
                  </a:solidFill>
                  <a:latin typeface="Arial Narrow" pitchFamily="34" charset="0"/>
                </a:rPr>
                <a:t>True and MAP connections (BPA: 256 scans)</a:t>
              </a:r>
              <a:endParaRPr lang="en-US" altLang="en-US" b="0" smtClean="0">
                <a:solidFill>
                  <a:srgbClr val="000000"/>
                </a:solidFill>
              </a:endParaRPr>
            </a:p>
          </p:txBody>
        </p:sp>
        <p:sp>
          <p:nvSpPr>
            <p:cNvPr id="16398" name="Line 67"/>
            <p:cNvSpPr>
              <a:spLocks noChangeShapeType="1"/>
            </p:cNvSpPr>
            <p:nvPr/>
          </p:nvSpPr>
          <p:spPr bwMode="auto">
            <a:xfrm flipV="1">
              <a:off x="7032229" y="1746254"/>
              <a:ext cx="0" cy="41275"/>
            </a:xfrm>
            <a:prstGeom prst="line">
              <a:avLst/>
            </a:prstGeom>
            <a:noFill/>
            <a:ln w="25400" cap="flat">
              <a:solidFill>
                <a:srgbClr val="FFBFB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1" name="Line 21"/>
            <p:cNvSpPr>
              <a:spLocks noChangeShapeType="1"/>
            </p:cNvSpPr>
            <p:nvPr/>
          </p:nvSpPr>
          <p:spPr bwMode="auto">
            <a:xfrm flipV="1">
              <a:off x="7219685" y="2955942"/>
              <a:ext cx="0" cy="20637"/>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23" name="Line 23"/>
            <p:cNvSpPr>
              <a:spLocks noChangeShapeType="1"/>
            </p:cNvSpPr>
            <p:nvPr/>
          </p:nvSpPr>
          <p:spPr bwMode="auto">
            <a:xfrm flipV="1">
              <a:off x="7405423" y="2955942"/>
              <a:ext cx="0" cy="20637"/>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00" name="Line 69"/>
            <p:cNvSpPr>
              <a:spLocks noChangeShapeType="1"/>
            </p:cNvSpPr>
            <p:nvPr/>
          </p:nvSpPr>
          <p:spPr bwMode="auto">
            <a:xfrm flipV="1">
              <a:off x="7405423" y="2849563"/>
              <a:ext cx="0" cy="50800"/>
            </a:xfrm>
            <a:prstGeom prst="line">
              <a:avLst/>
            </a:prstGeom>
            <a:noFill/>
            <a:ln w="25400" cap="flat">
              <a:solidFill>
                <a:srgbClr val="FFBFB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394" name="Line 63"/>
            <p:cNvSpPr>
              <a:spLocks noChangeShapeType="1"/>
            </p:cNvSpPr>
            <p:nvPr/>
          </p:nvSpPr>
          <p:spPr bwMode="auto">
            <a:xfrm flipV="1">
              <a:off x="6277240" y="1339850"/>
              <a:ext cx="0" cy="55562"/>
            </a:xfrm>
            <a:prstGeom prst="line">
              <a:avLst/>
            </a:prstGeom>
            <a:noFill/>
            <a:ln w="25400" cap="flat">
              <a:solidFill>
                <a:srgbClr val="FFBFB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55" name="Line 148"/>
            <p:cNvSpPr>
              <a:spLocks noChangeShapeType="1"/>
            </p:cNvSpPr>
            <p:nvPr/>
          </p:nvSpPr>
          <p:spPr bwMode="auto">
            <a:xfrm flipV="1">
              <a:off x="6277240" y="3717926"/>
              <a:ext cx="0" cy="71437"/>
            </a:xfrm>
            <a:prstGeom prst="line">
              <a:avLst/>
            </a:prstGeom>
            <a:noFill/>
            <a:ln w="25400" cap="flat">
              <a:solidFill>
                <a:srgbClr val="FFBFB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59" name="Line 152"/>
            <p:cNvSpPr>
              <a:spLocks noChangeShapeType="1"/>
            </p:cNvSpPr>
            <p:nvPr/>
          </p:nvSpPr>
          <p:spPr bwMode="auto">
            <a:xfrm flipV="1">
              <a:off x="7032229" y="4206875"/>
              <a:ext cx="0" cy="50800"/>
            </a:xfrm>
            <a:prstGeom prst="line">
              <a:avLst/>
            </a:prstGeom>
            <a:noFill/>
            <a:ln w="25400" cap="flat">
              <a:solidFill>
                <a:srgbClr val="FFBFB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57" name="Line 150"/>
            <p:cNvSpPr>
              <a:spLocks noChangeShapeType="1"/>
            </p:cNvSpPr>
            <p:nvPr/>
          </p:nvSpPr>
          <p:spPr bwMode="auto">
            <a:xfrm flipV="1">
              <a:off x="6652154" y="5008563"/>
              <a:ext cx="0" cy="57150"/>
            </a:xfrm>
            <a:prstGeom prst="line">
              <a:avLst/>
            </a:prstGeom>
            <a:noFill/>
            <a:ln w="25400" cap="flat">
              <a:solidFill>
                <a:srgbClr val="FFBFB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701" name="Line 106"/>
            <p:cNvSpPr>
              <a:spLocks noChangeShapeType="1"/>
            </p:cNvSpPr>
            <p:nvPr/>
          </p:nvSpPr>
          <p:spPr bwMode="auto">
            <a:xfrm flipV="1">
              <a:off x="7219685" y="5375292"/>
              <a:ext cx="0" cy="20637"/>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703" name="Line 108"/>
            <p:cNvSpPr>
              <a:spLocks noChangeShapeType="1"/>
            </p:cNvSpPr>
            <p:nvPr/>
          </p:nvSpPr>
          <p:spPr bwMode="auto">
            <a:xfrm flipV="1">
              <a:off x="7405423" y="5375292"/>
              <a:ext cx="0" cy="20637"/>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17" name="Line 110"/>
            <p:cNvSpPr>
              <a:spLocks noChangeShapeType="1"/>
            </p:cNvSpPr>
            <p:nvPr/>
          </p:nvSpPr>
          <p:spPr bwMode="auto">
            <a:xfrm flipV="1">
              <a:off x="7592881" y="5375292"/>
              <a:ext cx="0" cy="20637"/>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461" name="Line 154"/>
            <p:cNvSpPr>
              <a:spLocks noChangeShapeType="1"/>
            </p:cNvSpPr>
            <p:nvPr/>
          </p:nvSpPr>
          <p:spPr bwMode="auto">
            <a:xfrm flipV="1">
              <a:off x="7405423" y="5207000"/>
              <a:ext cx="0" cy="61912"/>
            </a:xfrm>
            <a:prstGeom prst="line">
              <a:avLst/>
            </a:prstGeom>
            <a:noFill/>
            <a:ln w="25400" cap="flat">
              <a:solidFill>
                <a:srgbClr val="FFBFB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sp>
          <p:nvSpPr>
            <p:cNvPr id="16396" name="Line 65"/>
            <p:cNvSpPr>
              <a:spLocks noChangeShapeType="1"/>
            </p:cNvSpPr>
            <p:nvPr/>
          </p:nvSpPr>
          <p:spPr bwMode="auto">
            <a:xfrm flipV="1">
              <a:off x="6652154" y="2636855"/>
              <a:ext cx="0" cy="39687"/>
            </a:xfrm>
            <a:prstGeom prst="line">
              <a:avLst/>
            </a:prstGeom>
            <a:noFill/>
            <a:ln w="25400" cap="flat">
              <a:solidFill>
                <a:srgbClr val="FFBFB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l" eaLnBrk="1" hangingPunct="1"/>
              <a:endParaRPr lang="en-GB">
                <a:solidFill>
                  <a:srgbClr val="000000"/>
                </a:solidFill>
                <a:latin typeface="Arial" charset="0"/>
              </a:endParaRPr>
            </a:p>
          </p:txBody>
        </p:sp>
      </p:grpSp>
      <p:pic>
        <p:nvPicPr>
          <p:cNvPr id="247809" name="Picture 1"/>
          <p:cNvPicPr>
            <a:picLocks noChangeAspect="1" noChangeArrowheads="1"/>
          </p:cNvPicPr>
          <p:nvPr/>
        </p:nvPicPr>
        <p:blipFill>
          <a:blip r:embed="rId2" cstate="print"/>
          <a:srcRect/>
          <a:stretch>
            <a:fillRect/>
          </a:stretch>
        </p:blipFill>
        <p:spPr bwMode="auto">
          <a:xfrm>
            <a:off x="1640632" y="4653136"/>
            <a:ext cx="3800872" cy="1098161"/>
          </a:xfrm>
          <a:prstGeom prst="rect">
            <a:avLst/>
          </a:prstGeom>
          <a:noFill/>
          <a:ln w="9525">
            <a:noFill/>
            <a:miter lim="800000"/>
            <a:headEnd/>
            <a:tailEnd/>
          </a:ln>
        </p:spPr>
      </p:pic>
      <p:pic>
        <p:nvPicPr>
          <p:cNvPr id="247811" name="Picture 3" descr="https://media.licdn.com/media/p/2/000/116/217/3ea1794.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344488" y="4653136"/>
            <a:ext cx="1103859" cy="1103859"/>
          </a:xfrm>
          <a:prstGeom prst="rect">
            <a:avLst/>
          </a:prstGeom>
          <a:ln>
            <a:noFill/>
          </a:ln>
          <a:effectLst>
            <a:outerShdw blurRad="292100" dist="139700" dir="2700000" algn="tl" rotWithShape="0">
              <a:srgbClr val="333333">
                <a:alpha val="65000"/>
              </a:srgbClr>
            </a:outerShdw>
          </a:effectLst>
        </p:spPr>
      </p:pic>
      <p:sp>
        <p:nvSpPr>
          <p:cNvPr id="704" name="Rectangle 179"/>
          <p:cNvSpPr>
            <a:spLocks noChangeArrowheads="1"/>
          </p:cNvSpPr>
          <p:nvPr/>
        </p:nvSpPr>
        <p:spPr bwMode="auto">
          <a:xfrm>
            <a:off x="587515" y="548680"/>
            <a:ext cx="2475275" cy="369332"/>
          </a:xfrm>
          <a:prstGeom prst="rect">
            <a:avLst/>
          </a:prstGeom>
          <a:noFill/>
          <a:ln w="12700">
            <a:noFill/>
            <a:miter lim="800000"/>
            <a:headEnd/>
            <a:tailEnd/>
          </a:ln>
        </p:spPr>
        <p:txBody>
          <a:bodyPr wrap="square">
            <a:spAutoFit/>
          </a:bodyPr>
          <a:lstStyle/>
          <a:p>
            <a:pPr algn="l"/>
            <a:r>
              <a:rPr lang="en-US" b="0" dirty="0" smtClean="0">
                <a:solidFill>
                  <a:srgbClr val="990033"/>
                </a:solidFill>
                <a:latin typeface="Arial Narrow" pitchFamily="34" charset="0"/>
              </a:rPr>
              <a:t>The effect of scan length:</a:t>
            </a:r>
            <a:endParaRPr lang="en-US" b="0" dirty="0">
              <a:solidFill>
                <a:srgbClr val="990033"/>
              </a:solidFill>
              <a:latin typeface="Arial Narrow" pitchFamily="34" charset="0"/>
            </a:endParaRPr>
          </a:p>
        </p:txBody>
      </p:sp>
    </p:spTree>
    <p:extLst>
      <p:ext uri="{BB962C8B-B14F-4D97-AF65-F5344CB8AC3E}">
        <p14:creationId xmlns="" xmlns:p14="http://schemas.microsoft.com/office/powerpoint/2010/main" val="129728112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 name="Group 214"/>
          <p:cNvGrpSpPr/>
          <p:nvPr/>
        </p:nvGrpSpPr>
        <p:grpSpPr>
          <a:xfrm>
            <a:off x="1208584" y="836712"/>
            <a:ext cx="3019426" cy="5640904"/>
            <a:chOff x="2851150" y="661988"/>
            <a:chExt cx="3019426" cy="5640904"/>
          </a:xfrm>
        </p:grpSpPr>
        <p:grpSp>
          <p:nvGrpSpPr>
            <p:cNvPr id="216" name="Group 205"/>
            <p:cNvGrpSpPr>
              <a:grpSpLocks/>
            </p:cNvGrpSpPr>
            <p:nvPr/>
          </p:nvGrpSpPr>
          <p:grpSpPr bwMode="auto">
            <a:xfrm>
              <a:off x="2851150" y="661988"/>
              <a:ext cx="3019425" cy="2390775"/>
              <a:chOff x="1796" y="417"/>
              <a:chExt cx="1902" cy="1506"/>
            </a:xfrm>
          </p:grpSpPr>
          <p:sp>
            <p:nvSpPr>
              <p:cNvPr id="681" name="Rectangle 5"/>
              <p:cNvSpPr>
                <a:spLocks noChangeArrowheads="1"/>
              </p:cNvSpPr>
              <p:nvPr/>
            </p:nvSpPr>
            <p:spPr bwMode="auto">
              <a:xfrm>
                <a:off x="1914" y="450"/>
                <a:ext cx="1783" cy="139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82" name="Rectangle 6"/>
              <p:cNvSpPr>
                <a:spLocks noChangeArrowheads="1"/>
              </p:cNvSpPr>
              <p:nvPr/>
            </p:nvSpPr>
            <p:spPr bwMode="auto">
              <a:xfrm>
                <a:off x="1914" y="450"/>
                <a:ext cx="1783" cy="1395"/>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83" name="Line 7"/>
              <p:cNvSpPr>
                <a:spLocks noChangeShapeType="1"/>
              </p:cNvSpPr>
              <p:nvPr/>
            </p:nvSpPr>
            <p:spPr bwMode="auto">
              <a:xfrm>
                <a:off x="1914" y="450"/>
                <a:ext cx="178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4" name="Line 8"/>
              <p:cNvSpPr>
                <a:spLocks noChangeShapeType="1"/>
              </p:cNvSpPr>
              <p:nvPr/>
            </p:nvSpPr>
            <p:spPr bwMode="auto">
              <a:xfrm>
                <a:off x="1914" y="1845"/>
                <a:ext cx="178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5" name="Line 9"/>
              <p:cNvSpPr>
                <a:spLocks noChangeShapeType="1"/>
              </p:cNvSpPr>
              <p:nvPr/>
            </p:nvSpPr>
            <p:spPr bwMode="auto">
              <a:xfrm flipV="1">
                <a:off x="3697" y="450"/>
                <a:ext cx="1" cy="139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6" name="Line 10"/>
              <p:cNvSpPr>
                <a:spLocks noChangeShapeType="1"/>
              </p:cNvSpPr>
              <p:nvPr/>
            </p:nvSpPr>
            <p:spPr bwMode="auto">
              <a:xfrm flipV="1">
                <a:off x="1914" y="450"/>
                <a:ext cx="1" cy="139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7" name="Line 11"/>
              <p:cNvSpPr>
                <a:spLocks noChangeShapeType="1"/>
              </p:cNvSpPr>
              <p:nvPr/>
            </p:nvSpPr>
            <p:spPr bwMode="auto">
              <a:xfrm>
                <a:off x="1914" y="1845"/>
                <a:ext cx="178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8" name="Line 12"/>
              <p:cNvSpPr>
                <a:spLocks noChangeShapeType="1"/>
              </p:cNvSpPr>
              <p:nvPr/>
            </p:nvSpPr>
            <p:spPr bwMode="auto">
              <a:xfrm flipV="1">
                <a:off x="1914" y="450"/>
                <a:ext cx="1" cy="139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9" name="Line 13"/>
              <p:cNvSpPr>
                <a:spLocks noChangeShapeType="1"/>
              </p:cNvSpPr>
              <p:nvPr/>
            </p:nvSpPr>
            <p:spPr bwMode="auto">
              <a:xfrm flipV="1">
                <a:off x="2103" y="1830"/>
                <a:ext cx="1" cy="1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0" name="Line 14"/>
              <p:cNvSpPr>
                <a:spLocks noChangeShapeType="1"/>
              </p:cNvSpPr>
              <p:nvPr/>
            </p:nvSpPr>
            <p:spPr bwMode="auto">
              <a:xfrm>
                <a:off x="2103" y="446"/>
                <a:ext cx="1" cy="1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1" name="Rectangle 15"/>
              <p:cNvSpPr>
                <a:spLocks noChangeArrowheads="1"/>
              </p:cNvSpPr>
              <p:nvPr/>
            </p:nvSpPr>
            <p:spPr bwMode="auto">
              <a:xfrm>
                <a:off x="2060" y="1856"/>
                <a:ext cx="109" cy="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128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2" name="Line 16"/>
              <p:cNvSpPr>
                <a:spLocks noChangeShapeType="1"/>
              </p:cNvSpPr>
              <p:nvPr/>
            </p:nvSpPr>
            <p:spPr bwMode="auto">
              <a:xfrm flipV="1">
                <a:off x="2292" y="1830"/>
                <a:ext cx="1" cy="1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3" name="Line 17"/>
              <p:cNvSpPr>
                <a:spLocks noChangeShapeType="1"/>
              </p:cNvSpPr>
              <p:nvPr/>
            </p:nvSpPr>
            <p:spPr bwMode="auto">
              <a:xfrm>
                <a:off x="2292" y="446"/>
                <a:ext cx="1" cy="1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4" name="Rectangle 18"/>
              <p:cNvSpPr>
                <a:spLocks noChangeArrowheads="1"/>
              </p:cNvSpPr>
              <p:nvPr/>
            </p:nvSpPr>
            <p:spPr bwMode="auto">
              <a:xfrm>
                <a:off x="2250" y="1856"/>
                <a:ext cx="109" cy="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256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5" name="Line 19"/>
              <p:cNvSpPr>
                <a:spLocks noChangeShapeType="1"/>
              </p:cNvSpPr>
              <p:nvPr/>
            </p:nvSpPr>
            <p:spPr bwMode="auto">
              <a:xfrm flipV="1">
                <a:off x="2486" y="1830"/>
                <a:ext cx="1" cy="1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6" name="Line 20"/>
              <p:cNvSpPr>
                <a:spLocks noChangeShapeType="1"/>
              </p:cNvSpPr>
              <p:nvPr/>
            </p:nvSpPr>
            <p:spPr bwMode="auto">
              <a:xfrm>
                <a:off x="2486" y="446"/>
                <a:ext cx="1" cy="1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7" name="Rectangle 21"/>
              <p:cNvSpPr>
                <a:spLocks noChangeArrowheads="1"/>
              </p:cNvSpPr>
              <p:nvPr/>
            </p:nvSpPr>
            <p:spPr bwMode="auto">
              <a:xfrm>
                <a:off x="2444" y="1856"/>
                <a:ext cx="109" cy="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384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8" name="Line 22"/>
              <p:cNvSpPr>
                <a:spLocks noChangeShapeType="1"/>
              </p:cNvSpPr>
              <p:nvPr/>
            </p:nvSpPr>
            <p:spPr bwMode="auto">
              <a:xfrm flipV="1">
                <a:off x="2675" y="1830"/>
                <a:ext cx="1" cy="1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9" name="Line 23"/>
              <p:cNvSpPr>
                <a:spLocks noChangeShapeType="1"/>
              </p:cNvSpPr>
              <p:nvPr/>
            </p:nvSpPr>
            <p:spPr bwMode="auto">
              <a:xfrm>
                <a:off x="2675" y="446"/>
                <a:ext cx="1" cy="1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0" name="Rectangle 24"/>
              <p:cNvSpPr>
                <a:spLocks noChangeArrowheads="1"/>
              </p:cNvSpPr>
              <p:nvPr/>
            </p:nvSpPr>
            <p:spPr bwMode="auto">
              <a:xfrm>
                <a:off x="2633" y="1856"/>
                <a:ext cx="109" cy="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512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1" name="Line 25"/>
              <p:cNvSpPr>
                <a:spLocks noChangeShapeType="1"/>
              </p:cNvSpPr>
              <p:nvPr/>
            </p:nvSpPr>
            <p:spPr bwMode="auto">
              <a:xfrm flipV="1">
                <a:off x="2865" y="1830"/>
                <a:ext cx="1" cy="1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2" name="Line 26"/>
              <p:cNvSpPr>
                <a:spLocks noChangeShapeType="1"/>
              </p:cNvSpPr>
              <p:nvPr/>
            </p:nvSpPr>
            <p:spPr bwMode="auto">
              <a:xfrm>
                <a:off x="2865" y="446"/>
                <a:ext cx="1" cy="1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3" name="Rectangle 27"/>
              <p:cNvSpPr>
                <a:spLocks noChangeArrowheads="1"/>
              </p:cNvSpPr>
              <p:nvPr/>
            </p:nvSpPr>
            <p:spPr bwMode="auto">
              <a:xfrm>
                <a:off x="2822" y="1856"/>
                <a:ext cx="109" cy="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640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4" name="Line 28"/>
              <p:cNvSpPr>
                <a:spLocks noChangeShapeType="1"/>
              </p:cNvSpPr>
              <p:nvPr/>
            </p:nvSpPr>
            <p:spPr bwMode="auto">
              <a:xfrm flipV="1">
                <a:off x="3054" y="1830"/>
                <a:ext cx="1" cy="1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5" name="Line 29"/>
              <p:cNvSpPr>
                <a:spLocks noChangeShapeType="1"/>
              </p:cNvSpPr>
              <p:nvPr/>
            </p:nvSpPr>
            <p:spPr bwMode="auto">
              <a:xfrm>
                <a:off x="3054" y="446"/>
                <a:ext cx="1" cy="1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6" name="Rectangle 30"/>
              <p:cNvSpPr>
                <a:spLocks noChangeArrowheads="1"/>
              </p:cNvSpPr>
              <p:nvPr/>
            </p:nvSpPr>
            <p:spPr bwMode="auto">
              <a:xfrm>
                <a:off x="3011" y="1856"/>
                <a:ext cx="109" cy="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768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7" name="Line 31"/>
              <p:cNvSpPr>
                <a:spLocks noChangeShapeType="1"/>
              </p:cNvSpPr>
              <p:nvPr/>
            </p:nvSpPr>
            <p:spPr bwMode="auto">
              <a:xfrm flipV="1">
                <a:off x="3243" y="1830"/>
                <a:ext cx="1" cy="1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8" name="Line 32"/>
              <p:cNvSpPr>
                <a:spLocks noChangeShapeType="1"/>
              </p:cNvSpPr>
              <p:nvPr/>
            </p:nvSpPr>
            <p:spPr bwMode="auto">
              <a:xfrm>
                <a:off x="3243" y="446"/>
                <a:ext cx="1" cy="1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9" name="Rectangle 33"/>
              <p:cNvSpPr>
                <a:spLocks noChangeArrowheads="1"/>
              </p:cNvSpPr>
              <p:nvPr/>
            </p:nvSpPr>
            <p:spPr bwMode="auto">
              <a:xfrm>
                <a:off x="3200" y="1856"/>
                <a:ext cx="109" cy="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896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0" name="Line 34"/>
              <p:cNvSpPr>
                <a:spLocks noChangeShapeType="1"/>
              </p:cNvSpPr>
              <p:nvPr/>
            </p:nvSpPr>
            <p:spPr bwMode="auto">
              <a:xfrm flipV="1">
                <a:off x="3437" y="1830"/>
                <a:ext cx="1" cy="1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1" name="Line 35"/>
              <p:cNvSpPr>
                <a:spLocks noChangeShapeType="1"/>
              </p:cNvSpPr>
              <p:nvPr/>
            </p:nvSpPr>
            <p:spPr bwMode="auto">
              <a:xfrm>
                <a:off x="3437" y="446"/>
                <a:ext cx="1" cy="1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2" name="Rectangle 36"/>
              <p:cNvSpPr>
                <a:spLocks noChangeArrowheads="1"/>
              </p:cNvSpPr>
              <p:nvPr/>
            </p:nvSpPr>
            <p:spPr bwMode="auto">
              <a:xfrm>
                <a:off x="3380" y="1856"/>
                <a:ext cx="137" cy="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1024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3" name="Line 37"/>
              <p:cNvSpPr>
                <a:spLocks noChangeShapeType="1"/>
              </p:cNvSpPr>
              <p:nvPr/>
            </p:nvSpPr>
            <p:spPr bwMode="auto">
              <a:xfrm>
                <a:off x="1914" y="1845"/>
                <a:ext cx="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4" name="Line 38"/>
              <p:cNvSpPr>
                <a:spLocks noChangeShapeType="1"/>
              </p:cNvSpPr>
              <p:nvPr/>
            </p:nvSpPr>
            <p:spPr bwMode="auto">
              <a:xfrm flipH="1">
                <a:off x="3678" y="1845"/>
                <a:ext cx="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5" name="Rectangle 39"/>
              <p:cNvSpPr>
                <a:spLocks noChangeArrowheads="1"/>
              </p:cNvSpPr>
              <p:nvPr/>
            </p:nvSpPr>
            <p:spPr bwMode="auto">
              <a:xfrm>
                <a:off x="1867" y="1815"/>
                <a:ext cx="52" cy="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6" name="Line 40"/>
              <p:cNvSpPr>
                <a:spLocks noChangeShapeType="1"/>
              </p:cNvSpPr>
              <p:nvPr/>
            </p:nvSpPr>
            <p:spPr bwMode="auto">
              <a:xfrm>
                <a:off x="1914" y="1645"/>
                <a:ext cx="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7" name="Line 41"/>
              <p:cNvSpPr>
                <a:spLocks noChangeShapeType="1"/>
              </p:cNvSpPr>
              <p:nvPr/>
            </p:nvSpPr>
            <p:spPr bwMode="auto">
              <a:xfrm flipH="1">
                <a:off x="3678" y="1645"/>
                <a:ext cx="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8" name="Rectangle 42"/>
              <p:cNvSpPr>
                <a:spLocks noChangeArrowheads="1"/>
              </p:cNvSpPr>
              <p:nvPr/>
            </p:nvSpPr>
            <p:spPr bwMode="auto">
              <a:xfrm>
                <a:off x="1796" y="1615"/>
                <a:ext cx="123" cy="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0.05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9" name="Line 43"/>
              <p:cNvSpPr>
                <a:spLocks noChangeShapeType="1"/>
              </p:cNvSpPr>
              <p:nvPr/>
            </p:nvSpPr>
            <p:spPr bwMode="auto">
              <a:xfrm>
                <a:off x="1914" y="1445"/>
                <a:ext cx="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0" name="Line 44"/>
              <p:cNvSpPr>
                <a:spLocks noChangeShapeType="1"/>
              </p:cNvSpPr>
              <p:nvPr/>
            </p:nvSpPr>
            <p:spPr bwMode="auto">
              <a:xfrm flipH="1">
                <a:off x="3678" y="1445"/>
                <a:ext cx="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1" name="Rectangle 45"/>
              <p:cNvSpPr>
                <a:spLocks noChangeArrowheads="1"/>
              </p:cNvSpPr>
              <p:nvPr/>
            </p:nvSpPr>
            <p:spPr bwMode="auto">
              <a:xfrm>
                <a:off x="1824" y="1416"/>
                <a:ext cx="95" cy="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2" name="Line 46"/>
              <p:cNvSpPr>
                <a:spLocks noChangeShapeType="1"/>
              </p:cNvSpPr>
              <p:nvPr/>
            </p:nvSpPr>
            <p:spPr bwMode="auto">
              <a:xfrm>
                <a:off x="1914" y="1245"/>
                <a:ext cx="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3" name="Line 47"/>
              <p:cNvSpPr>
                <a:spLocks noChangeShapeType="1"/>
              </p:cNvSpPr>
              <p:nvPr/>
            </p:nvSpPr>
            <p:spPr bwMode="auto">
              <a:xfrm flipH="1">
                <a:off x="3678" y="1245"/>
                <a:ext cx="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4" name="Rectangle 48"/>
              <p:cNvSpPr>
                <a:spLocks noChangeArrowheads="1"/>
              </p:cNvSpPr>
              <p:nvPr/>
            </p:nvSpPr>
            <p:spPr bwMode="auto">
              <a:xfrm>
                <a:off x="1796" y="1216"/>
                <a:ext cx="123" cy="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0.15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5" name="Line 49"/>
              <p:cNvSpPr>
                <a:spLocks noChangeShapeType="1"/>
              </p:cNvSpPr>
              <p:nvPr/>
            </p:nvSpPr>
            <p:spPr bwMode="auto">
              <a:xfrm>
                <a:off x="1914" y="1046"/>
                <a:ext cx="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6" name="Line 50"/>
              <p:cNvSpPr>
                <a:spLocks noChangeShapeType="1"/>
              </p:cNvSpPr>
              <p:nvPr/>
            </p:nvSpPr>
            <p:spPr bwMode="auto">
              <a:xfrm flipH="1">
                <a:off x="3678" y="1046"/>
                <a:ext cx="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7" name="Rectangle 51"/>
              <p:cNvSpPr>
                <a:spLocks noChangeArrowheads="1"/>
              </p:cNvSpPr>
              <p:nvPr/>
            </p:nvSpPr>
            <p:spPr bwMode="auto">
              <a:xfrm>
                <a:off x="1824" y="1016"/>
                <a:ext cx="95" cy="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8" name="Line 52"/>
              <p:cNvSpPr>
                <a:spLocks noChangeShapeType="1"/>
              </p:cNvSpPr>
              <p:nvPr/>
            </p:nvSpPr>
            <p:spPr bwMode="auto">
              <a:xfrm>
                <a:off x="1914" y="846"/>
                <a:ext cx="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9" name="Line 53"/>
              <p:cNvSpPr>
                <a:spLocks noChangeShapeType="1"/>
              </p:cNvSpPr>
              <p:nvPr/>
            </p:nvSpPr>
            <p:spPr bwMode="auto">
              <a:xfrm flipH="1">
                <a:off x="3678" y="846"/>
                <a:ext cx="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0" name="Rectangle 54"/>
              <p:cNvSpPr>
                <a:spLocks noChangeArrowheads="1"/>
              </p:cNvSpPr>
              <p:nvPr/>
            </p:nvSpPr>
            <p:spPr bwMode="auto">
              <a:xfrm>
                <a:off x="1796" y="816"/>
                <a:ext cx="123" cy="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0.25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1" name="Line 55"/>
              <p:cNvSpPr>
                <a:spLocks noChangeShapeType="1"/>
              </p:cNvSpPr>
              <p:nvPr/>
            </p:nvSpPr>
            <p:spPr bwMode="auto">
              <a:xfrm>
                <a:off x="1914" y="646"/>
                <a:ext cx="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2" name="Line 56"/>
              <p:cNvSpPr>
                <a:spLocks noChangeShapeType="1"/>
              </p:cNvSpPr>
              <p:nvPr/>
            </p:nvSpPr>
            <p:spPr bwMode="auto">
              <a:xfrm flipH="1">
                <a:off x="3678" y="646"/>
                <a:ext cx="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3" name="Rectangle 57"/>
              <p:cNvSpPr>
                <a:spLocks noChangeArrowheads="1"/>
              </p:cNvSpPr>
              <p:nvPr/>
            </p:nvSpPr>
            <p:spPr bwMode="auto">
              <a:xfrm>
                <a:off x="1824" y="617"/>
                <a:ext cx="95" cy="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0.3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4" name="Line 58"/>
              <p:cNvSpPr>
                <a:spLocks noChangeShapeType="1"/>
              </p:cNvSpPr>
              <p:nvPr/>
            </p:nvSpPr>
            <p:spPr bwMode="auto">
              <a:xfrm>
                <a:off x="1914" y="446"/>
                <a:ext cx="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5" name="Line 59"/>
              <p:cNvSpPr>
                <a:spLocks noChangeShapeType="1"/>
              </p:cNvSpPr>
              <p:nvPr/>
            </p:nvSpPr>
            <p:spPr bwMode="auto">
              <a:xfrm flipH="1">
                <a:off x="3678" y="446"/>
                <a:ext cx="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6" name="Rectangle 60"/>
              <p:cNvSpPr>
                <a:spLocks noChangeArrowheads="1"/>
              </p:cNvSpPr>
              <p:nvPr/>
            </p:nvSpPr>
            <p:spPr bwMode="auto">
              <a:xfrm>
                <a:off x="1796" y="417"/>
                <a:ext cx="123" cy="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0.35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7" name="Line 61"/>
              <p:cNvSpPr>
                <a:spLocks noChangeShapeType="1"/>
              </p:cNvSpPr>
              <p:nvPr/>
            </p:nvSpPr>
            <p:spPr bwMode="auto">
              <a:xfrm>
                <a:off x="1914" y="450"/>
                <a:ext cx="178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8" name="Line 62"/>
              <p:cNvSpPr>
                <a:spLocks noChangeShapeType="1"/>
              </p:cNvSpPr>
              <p:nvPr/>
            </p:nvSpPr>
            <p:spPr bwMode="auto">
              <a:xfrm>
                <a:off x="1914" y="1845"/>
                <a:ext cx="178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9" name="Line 63"/>
              <p:cNvSpPr>
                <a:spLocks noChangeShapeType="1"/>
              </p:cNvSpPr>
              <p:nvPr/>
            </p:nvSpPr>
            <p:spPr bwMode="auto">
              <a:xfrm flipV="1">
                <a:off x="3697" y="450"/>
                <a:ext cx="1" cy="139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0" name="Line 64"/>
              <p:cNvSpPr>
                <a:spLocks noChangeShapeType="1"/>
              </p:cNvSpPr>
              <p:nvPr/>
            </p:nvSpPr>
            <p:spPr bwMode="auto">
              <a:xfrm flipV="1">
                <a:off x="1914" y="450"/>
                <a:ext cx="1" cy="139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1" name="Rectangle 65"/>
              <p:cNvSpPr>
                <a:spLocks noChangeArrowheads="1"/>
              </p:cNvSpPr>
              <p:nvPr/>
            </p:nvSpPr>
            <p:spPr bwMode="auto">
              <a:xfrm>
                <a:off x="2056" y="1279"/>
                <a:ext cx="94" cy="56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42" name="Rectangle 66"/>
              <p:cNvSpPr>
                <a:spLocks noChangeArrowheads="1"/>
              </p:cNvSpPr>
              <p:nvPr/>
            </p:nvSpPr>
            <p:spPr bwMode="auto">
              <a:xfrm>
                <a:off x="2056" y="1279"/>
                <a:ext cx="94" cy="566"/>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43" name="Rectangle 67"/>
              <p:cNvSpPr>
                <a:spLocks noChangeArrowheads="1"/>
              </p:cNvSpPr>
              <p:nvPr/>
            </p:nvSpPr>
            <p:spPr bwMode="auto">
              <a:xfrm>
                <a:off x="2245" y="1434"/>
                <a:ext cx="95" cy="41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44" name="Rectangle 68"/>
              <p:cNvSpPr>
                <a:spLocks noChangeArrowheads="1"/>
              </p:cNvSpPr>
              <p:nvPr/>
            </p:nvSpPr>
            <p:spPr bwMode="auto">
              <a:xfrm>
                <a:off x="2245" y="1434"/>
                <a:ext cx="95" cy="411"/>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45" name="Rectangle 69"/>
              <p:cNvSpPr>
                <a:spLocks noChangeArrowheads="1"/>
              </p:cNvSpPr>
              <p:nvPr/>
            </p:nvSpPr>
            <p:spPr bwMode="auto">
              <a:xfrm>
                <a:off x="2439" y="1471"/>
                <a:ext cx="94" cy="37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46" name="Rectangle 70"/>
              <p:cNvSpPr>
                <a:spLocks noChangeArrowheads="1"/>
              </p:cNvSpPr>
              <p:nvPr/>
            </p:nvSpPr>
            <p:spPr bwMode="auto">
              <a:xfrm>
                <a:off x="2439" y="1471"/>
                <a:ext cx="94" cy="374"/>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47" name="Rectangle 71"/>
              <p:cNvSpPr>
                <a:spLocks noChangeArrowheads="1"/>
              </p:cNvSpPr>
              <p:nvPr/>
            </p:nvSpPr>
            <p:spPr bwMode="auto">
              <a:xfrm>
                <a:off x="2628" y="1512"/>
                <a:ext cx="95" cy="33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48" name="Rectangle 72"/>
              <p:cNvSpPr>
                <a:spLocks noChangeArrowheads="1"/>
              </p:cNvSpPr>
              <p:nvPr/>
            </p:nvSpPr>
            <p:spPr bwMode="auto">
              <a:xfrm>
                <a:off x="2628" y="1512"/>
                <a:ext cx="95" cy="33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49" name="Rectangle 73"/>
              <p:cNvSpPr>
                <a:spLocks noChangeArrowheads="1"/>
              </p:cNvSpPr>
              <p:nvPr/>
            </p:nvSpPr>
            <p:spPr bwMode="auto">
              <a:xfrm>
                <a:off x="2817" y="1512"/>
                <a:ext cx="95" cy="33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50" name="Rectangle 74"/>
              <p:cNvSpPr>
                <a:spLocks noChangeArrowheads="1"/>
              </p:cNvSpPr>
              <p:nvPr/>
            </p:nvSpPr>
            <p:spPr bwMode="auto">
              <a:xfrm>
                <a:off x="2817" y="1512"/>
                <a:ext cx="95" cy="33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51" name="Rectangle 75"/>
              <p:cNvSpPr>
                <a:spLocks noChangeArrowheads="1"/>
              </p:cNvSpPr>
              <p:nvPr/>
            </p:nvSpPr>
            <p:spPr bwMode="auto">
              <a:xfrm>
                <a:off x="3007" y="1538"/>
                <a:ext cx="94" cy="30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52" name="Rectangle 76"/>
              <p:cNvSpPr>
                <a:spLocks noChangeArrowheads="1"/>
              </p:cNvSpPr>
              <p:nvPr/>
            </p:nvSpPr>
            <p:spPr bwMode="auto">
              <a:xfrm>
                <a:off x="3007" y="1538"/>
                <a:ext cx="94" cy="307"/>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53" name="Rectangle 77"/>
              <p:cNvSpPr>
                <a:spLocks noChangeArrowheads="1"/>
              </p:cNvSpPr>
              <p:nvPr/>
            </p:nvSpPr>
            <p:spPr bwMode="auto">
              <a:xfrm>
                <a:off x="3196" y="1560"/>
                <a:ext cx="99" cy="28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54" name="Rectangle 78"/>
              <p:cNvSpPr>
                <a:spLocks noChangeArrowheads="1"/>
              </p:cNvSpPr>
              <p:nvPr/>
            </p:nvSpPr>
            <p:spPr bwMode="auto">
              <a:xfrm>
                <a:off x="3196" y="1560"/>
                <a:ext cx="99" cy="28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55" name="Rectangle 79"/>
              <p:cNvSpPr>
                <a:spLocks noChangeArrowheads="1"/>
              </p:cNvSpPr>
              <p:nvPr/>
            </p:nvSpPr>
            <p:spPr bwMode="auto">
              <a:xfrm>
                <a:off x="3390" y="1597"/>
                <a:ext cx="94" cy="24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56" name="Rectangle 80"/>
              <p:cNvSpPr>
                <a:spLocks noChangeArrowheads="1"/>
              </p:cNvSpPr>
              <p:nvPr/>
            </p:nvSpPr>
            <p:spPr bwMode="auto">
              <a:xfrm>
                <a:off x="3390" y="1597"/>
                <a:ext cx="94" cy="24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57" name="Line 81"/>
              <p:cNvSpPr>
                <a:spLocks noChangeShapeType="1"/>
              </p:cNvSpPr>
              <p:nvPr/>
            </p:nvSpPr>
            <p:spPr bwMode="auto">
              <a:xfrm>
                <a:off x="1914" y="1845"/>
                <a:ext cx="178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8" name="Freeform 82"/>
              <p:cNvSpPr>
                <a:spLocks/>
              </p:cNvSpPr>
              <p:nvPr/>
            </p:nvSpPr>
            <p:spPr bwMode="auto">
              <a:xfrm>
                <a:off x="2056" y="1057"/>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9" name="Freeform 83"/>
              <p:cNvSpPr>
                <a:spLocks/>
              </p:cNvSpPr>
              <p:nvPr/>
            </p:nvSpPr>
            <p:spPr bwMode="auto">
              <a:xfrm>
                <a:off x="2245" y="1405"/>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0" name="Freeform 84"/>
              <p:cNvSpPr>
                <a:spLocks/>
              </p:cNvSpPr>
              <p:nvPr/>
            </p:nvSpPr>
            <p:spPr bwMode="auto">
              <a:xfrm>
                <a:off x="2439" y="1368"/>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1" name="Freeform 85"/>
              <p:cNvSpPr>
                <a:spLocks/>
              </p:cNvSpPr>
              <p:nvPr/>
            </p:nvSpPr>
            <p:spPr bwMode="auto">
              <a:xfrm>
                <a:off x="2628" y="1390"/>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2" name="Freeform 86"/>
              <p:cNvSpPr>
                <a:spLocks/>
              </p:cNvSpPr>
              <p:nvPr/>
            </p:nvSpPr>
            <p:spPr bwMode="auto">
              <a:xfrm>
                <a:off x="2817" y="1471"/>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3" name="Freeform 87"/>
              <p:cNvSpPr>
                <a:spLocks/>
              </p:cNvSpPr>
              <p:nvPr/>
            </p:nvSpPr>
            <p:spPr bwMode="auto">
              <a:xfrm>
                <a:off x="3007" y="1449"/>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4" name="Freeform 88"/>
              <p:cNvSpPr>
                <a:spLocks/>
              </p:cNvSpPr>
              <p:nvPr/>
            </p:nvSpPr>
            <p:spPr bwMode="auto">
              <a:xfrm>
                <a:off x="3196" y="1512"/>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5" name="Freeform 89"/>
              <p:cNvSpPr>
                <a:spLocks/>
              </p:cNvSpPr>
              <p:nvPr/>
            </p:nvSpPr>
            <p:spPr bwMode="auto">
              <a:xfrm>
                <a:off x="3390" y="1582"/>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6" name="Freeform 90"/>
              <p:cNvSpPr>
                <a:spLocks/>
              </p:cNvSpPr>
              <p:nvPr/>
            </p:nvSpPr>
            <p:spPr bwMode="auto">
              <a:xfrm>
                <a:off x="2056" y="1160"/>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7" name="Freeform 91"/>
              <p:cNvSpPr>
                <a:spLocks/>
              </p:cNvSpPr>
              <p:nvPr/>
            </p:nvSpPr>
            <p:spPr bwMode="auto">
              <a:xfrm>
                <a:off x="2245" y="1338"/>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 name="Freeform 92"/>
              <p:cNvSpPr>
                <a:spLocks/>
              </p:cNvSpPr>
              <p:nvPr/>
            </p:nvSpPr>
            <p:spPr bwMode="auto">
              <a:xfrm>
                <a:off x="2439" y="1460"/>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9" name="Freeform 93"/>
              <p:cNvSpPr>
                <a:spLocks/>
              </p:cNvSpPr>
              <p:nvPr/>
            </p:nvSpPr>
            <p:spPr bwMode="auto">
              <a:xfrm>
                <a:off x="2628" y="1482"/>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0" name="Freeform 94"/>
              <p:cNvSpPr>
                <a:spLocks/>
              </p:cNvSpPr>
              <p:nvPr/>
            </p:nvSpPr>
            <p:spPr bwMode="auto">
              <a:xfrm>
                <a:off x="2817" y="1308"/>
                <a:ext cx="95" cy="97"/>
              </a:xfrm>
              <a:custGeom>
                <a:avLst/>
                <a:gdLst/>
                <a:ahLst/>
                <a:cxnLst>
                  <a:cxn ang="0">
                    <a:pos x="48" y="97"/>
                  </a:cxn>
                  <a:cxn ang="0">
                    <a:pos x="95" y="48"/>
                  </a:cxn>
                  <a:cxn ang="0">
                    <a:pos x="48" y="0"/>
                  </a:cxn>
                  <a:cxn ang="0">
                    <a:pos x="0" y="48"/>
                  </a:cxn>
                  <a:cxn ang="0">
                    <a:pos x="48" y="97"/>
                  </a:cxn>
                </a:cxnLst>
                <a:rect l="0" t="0" r="r" b="b"/>
                <a:pathLst>
                  <a:path w="95" h="97">
                    <a:moveTo>
                      <a:pt x="48" y="97"/>
                    </a:moveTo>
                    <a:lnTo>
                      <a:pt x="95" y="48"/>
                    </a:lnTo>
                    <a:lnTo>
                      <a:pt x="48" y="0"/>
                    </a:lnTo>
                    <a:lnTo>
                      <a:pt x="0" y="48"/>
                    </a:lnTo>
                    <a:lnTo>
                      <a:pt x="48"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1" name="Freeform 95"/>
              <p:cNvSpPr>
                <a:spLocks/>
              </p:cNvSpPr>
              <p:nvPr/>
            </p:nvSpPr>
            <p:spPr bwMode="auto">
              <a:xfrm>
                <a:off x="3007" y="1556"/>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2" name="Freeform 96"/>
              <p:cNvSpPr>
                <a:spLocks/>
              </p:cNvSpPr>
              <p:nvPr/>
            </p:nvSpPr>
            <p:spPr bwMode="auto">
              <a:xfrm>
                <a:off x="3196" y="1612"/>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3" name="Freeform 97"/>
              <p:cNvSpPr>
                <a:spLocks/>
              </p:cNvSpPr>
              <p:nvPr/>
            </p:nvSpPr>
            <p:spPr bwMode="auto">
              <a:xfrm>
                <a:off x="3390" y="1534"/>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4" name="Freeform 98"/>
              <p:cNvSpPr>
                <a:spLocks/>
              </p:cNvSpPr>
              <p:nvPr/>
            </p:nvSpPr>
            <p:spPr bwMode="auto">
              <a:xfrm>
                <a:off x="2056" y="1375"/>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5" name="Freeform 99"/>
              <p:cNvSpPr>
                <a:spLocks/>
              </p:cNvSpPr>
              <p:nvPr/>
            </p:nvSpPr>
            <p:spPr bwMode="auto">
              <a:xfrm>
                <a:off x="2245" y="1475"/>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6" name="Freeform 100"/>
              <p:cNvSpPr>
                <a:spLocks/>
              </p:cNvSpPr>
              <p:nvPr/>
            </p:nvSpPr>
            <p:spPr bwMode="auto">
              <a:xfrm>
                <a:off x="2439" y="975"/>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7" name="Freeform 101"/>
              <p:cNvSpPr>
                <a:spLocks/>
              </p:cNvSpPr>
              <p:nvPr/>
            </p:nvSpPr>
            <p:spPr bwMode="auto">
              <a:xfrm>
                <a:off x="2628" y="1371"/>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8" name="Freeform 102"/>
              <p:cNvSpPr>
                <a:spLocks/>
              </p:cNvSpPr>
              <p:nvPr/>
            </p:nvSpPr>
            <p:spPr bwMode="auto">
              <a:xfrm>
                <a:off x="2817" y="1479"/>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9" name="Freeform 103"/>
              <p:cNvSpPr>
                <a:spLocks/>
              </p:cNvSpPr>
              <p:nvPr/>
            </p:nvSpPr>
            <p:spPr bwMode="auto">
              <a:xfrm>
                <a:off x="3007" y="1589"/>
                <a:ext cx="94" cy="97"/>
              </a:xfrm>
              <a:custGeom>
                <a:avLst/>
                <a:gdLst/>
                <a:ahLst/>
                <a:cxnLst>
                  <a:cxn ang="0">
                    <a:pos x="47" y="97"/>
                  </a:cxn>
                  <a:cxn ang="0">
                    <a:pos x="94" y="49"/>
                  </a:cxn>
                  <a:cxn ang="0">
                    <a:pos x="47" y="0"/>
                  </a:cxn>
                  <a:cxn ang="0">
                    <a:pos x="0" y="49"/>
                  </a:cxn>
                  <a:cxn ang="0">
                    <a:pos x="47" y="97"/>
                  </a:cxn>
                </a:cxnLst>
                <a:rect l="0" t="0" r="r" b="b"/>
                <a:pathLst>
                  <a:path w="94" h="97">
                    <a:moveTo>
                      <a:pt x="47" y="97"/>
                    </a:moveTo>
                    <a:lnTo>
                      <a:pt x="94"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0" name="Freeform 104"/>
              <p:cNvSpPr>
                <a:spLocks/>
              </p:cNvSpPr>
              <p:nvPr/>
            </p:nvSpPr>
            <p:spPr bwMode="auto">
              <a:xfrm>
                <a:off x="3196" y="1486"/>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1" name="Freeform 105"/>
              <p:cNvSpPr>
                <a:spLocks/>
              </p:cNvSpPr>
              <p:nvPr/>
            </p:nvSpPr>
            <p:spPr bwMode="auto">
              <a:xfrm>
                <a:off x="3390" y="1689"/>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2" name="Freeform 106"/>
              <p:cNvSpPr>
                <a:spLocks/>
              </p:cNvSpPr>
              <p:nvPr/>
            </p:nvSpPr>
            <p:spPr bwMode="auto">
              <a:xfrm>
                <a:off x="2056" y="1205"/>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3" name="Freeform 107"/>
              <p:cNvSpPr>
                <a:spLocks/>
              </p:cNvSpPr>
              <p:nvPr/>
            </p:nvSpPr>
            <p:spPr bwMode="auto">
              <a:xfrm>
                <a:off x="2245" y="1183"/>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4" name="Freeform 108"/>
              <p:cNvSpPr>
                <a:spLocks/>
              </p:cNvSpPr>
              <p:nvPr/>
            </p:nvSpPr>
            <p:spPr bwMode="auto">
              <a:xfrm>
                <a:off x="2439" y="1564"/>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5" name="Freeform 109"/>
              <p:cNvSpPr>
                <a:spLocks/>
              </p:cNvSpPr>
              <p:nvPr/>
            </p:nvSpPr>
            <p:spPr bwMode="auto">
              <a:xfrm>
                <a:off x="2628" y="1516"/>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6" name="Freeform 110"/>
              <p:cNvSpPr>
                <a:spLocks/>
              </p:cNvSpPr>
              <p:nvPr/>
            </p:nvSpPr>
            <p:spPr bwMode="auto">
              <a:xfrm>
                <a:off x="2817" y="1560"/>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7" name="Freeform 111"/>
              <p:cNvSpPr>
                <a:spLocks/>
              </p:cNvSpPr>
              <p:nvPr/>
            </p:nvSpPr>
            <p:spPr bwMode="auto">
              <a:xfrm>
                <a:off x="3007" y="1434"/>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8" name="Freeform 112"/>
              <p:cNvSpPr>
                <a:spLocks/>
              </p:cNvSpPr>
              <p:nvPr/>
            </p:nvSpPr>
            <p:spPr bwMode="auto">
              <a:xfrm>
                <a:off x="3196" y="1523"/>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9" name="Freeform 113"/>
              <p:cNvSpPr>
                <a:spLocks/>
              </p:cNvSpPr>
              <p:nvPr/>
            </p:nvSpPr>
            <p:spPr bwMode="auto">
              <a:xfrm>
                <a:off x="3390" y="1527"/>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0" name="Freeform 114"/>
              <p:cNvSpPr>
                <a:spLocks/>
              </p:cNvSpPr>
              <p:nvPr/>
            </p:nvSpPr>
            <p:spPr bwMode="auto">
              <a:xfrm>
                <a:off x="2056" y="824"/>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1" name="Freeform 115"/>
              <p:cNvSpPr>
                <a:spLocks/>
              </p:cNvSpPr>
              <p:nvPr/>
            </p:nvSpPr>
            <p:spPr bwMode="auto">
              <a:xfrm>
                <a:off x="2245" y="1379"/>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2" name="Freeform 116"/>
              <p:cNvSpPr>
                <a:spLocks/>
              </p:cNvSpPr>
              <p:nvPr/>
            </p:nvSpPr>
            <p:spPr bwMode="auto">
              <a:xfrm>
                <a:off x="2439" y="1453"/>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3" name="Freeform 117"/>
              <p:cNvSpPr>
                <a:spLocks/>
              </p:cNvSpPr>
              <p:nvPr/>
            </p:nvSpPr>
            <p:spPr bwMode="auto">
              <a:xfrm>
                <a:off x="2628" y="1464"/>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4" name="Freeform 118"/>
              <p:cNvSpPr>
                <a:spLocks/>
              </p:cNvSpPr>
              <p:nvPr/>
            </p:nvSpPr>
            <p:spPr bwMode="auto">
              <a:xfrm>
                <a:off x="2817" y="1397"/>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5" name="Freeform 119"/>
              <p:cNvSpPr>
                <a:spLocks/>
              </p:cNvSpPr>
              <p:nvPr/>
            </p:nvSpPr>
            <p:spPr bwMode="auto">
              <a:xfrm>
                <a:off x="3007" y="1268"/>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6" name="Freeform 120"/>
              <p:cNvSpPr>
                <a:spLocks/>
              </p:cNvSpPr>
              <p:nvPr/>
            </p:nvSpPr>
            <p:spPr bwMode="auto">
              <a:xfrm>
                <a:off x="3196" y="1419"/>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7" name="Freeform 121"/>
              <p:cNvSpPr>
                <a:spLocks/>
              </p:cNvSpPr>
              <p:nvPr/>
            </p:nvSpPr>
            <p:spPr bwMode="auto">
              <a:xfrm>
                <a:off x="3390" y="1534"/>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8" name="Freeform 122"/>
              <p:cNvSpPr>
                <a:spLocks/>
              </p:cNvSpPr>
              <p:nvPr/>
            </p:nvSpPr>
            <p:spPr bwMode="auto">
              <a:xfrm>
                <a:off x="2056" y="1264"/>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9" name="Freeform 123"/>
              <p:cNvSpPr>
                <a:spLocks/>
              </p:cNvSpPr>
              <p:nvPr/>
            </p:nvSpPr>
            <p:spPr bwMode="auto">
              <a:xfrm>
                <a:off x="2245" y="1430"/>
                <a:ext cx="95" cy="97"/>
              </a:xfrm>
              <a:custGeom>
                <a:avLst/>
                <a:gdLst/>
                <a:ahLst/>
                <a:cxnLst>
                  <a:cxn ang="0">
                    <a:pos x="47" y="97"/>
                  </a:cxn>
                  <a:cxn ang="0">
                    <a:pos x="95" y="49"/>
                  </a:cxn>
                  <a:cxn ang="0">
                    <a:pos x="47" y="0"/>
                  </a:cxn>
                  <a:cxn ang="0">
                    <a:pos x="0" y="49"/>
                  </a:cxn>
                  <a:cxn ang="0">
                    <a:pos x="47" y="97"/>
                  </a:cxn>
                </a:cxnLst>
                <a:rect l="0" t="0" r="r" b="b"/>
                <a:pathLst>
                  <a:path w="95" h="97">
                    <a:moveTo>
                      <a:pt x="47" y="97"/>
                    </a:moveTo>
                    <a:lnTo>
                      <a:pt x="95"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0" name="Freeform 124"/>
              <p:cNvSpPr>
                <a:spLocks/>
              </p:cNvSpPr>
              <p:nvPr/>
            </p:nvSpPr>
            <p:spPr bwMode="auto">
              <a:xfrm>
                <a:off x="2439" y="1382"/>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1" name="Freeform 125"/>
              <p:cNvSpPr>
                <a:spLocks/>
              </p:cNvSpPr>
              <p:nvPr/>
            </p:nvSpPr>
            <p:spPr bwMode="auto">
              <a:xfrm>
                <a:off x="2628" y="1615"/>
                <a:ext cx="95" cy="97"/>
              </a:xfrm>
              <a:custGeom>
                <a:avLst/>
                <a:gdLst/>
                <a:ahLst/>
                <a:cxnLst>
                  <a:cxn ang="0">
                    <a:pos x="47" y="97"/>
                  </a:cxn>
                  <a:cxn ang="0">
                    <a:pos x="95" y="48"/>
                  </a:cxn>
                  <a:cxn ang="0">
                    <a:pos x="47" y="0"/>
                  </a:cxn>
                  <a:cxn ang="0">
                    <a:pos x="0" y="48"/>
                  </a:cxn>
                  <a:cxn ang="0">
                    <a:pos x="47" y="97"/>
                  </a:cxn>
                </a:cxnLst>
                <a:rect l="0" t="0" r="r" b="b"/>
                <a:pathLst>
                  <a:path w="95" h="97">
                    <a:moveTo>
                      <a:pt x="47" y="97"/>
                    </a:moveTo>
                    <a:lnTo>
                      <a:pt x="95"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2" name="Freeform 126"/>
              <p:cNvSpPr>
                <a:spLocks/>
              </p:cNvSpPr>
              <p:nvPr/>
            </p:nvSpPr>
            <p:spPr bwMode="auto">
              <a:xfrm>
                <a:off x="2817" y="1445"/>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3" name="Freeform 127"/>
              <p:cNvSpPr>
                <a:spLocks/>
              </p:cNvSpPr>
              <p:nvPr/>
            </p:nvSpPr>
            <p:spPr bwMode="auto">
              <a:xfrm>
                <a:off x="3007" y="1626"/>
                <a:ext cx="94" cy="97"/>
              </a:xfrm>
              <a:custGeom>
                <a:avLst/>
                <a:gdLst/>
                <a:ahLst/>
                <a:cxnLst>
                  <a:cxn ang="0">
                    <a:pos x="47" y="97"/>
                  </a:cxn>
                  <a:cxn ang="0">
                    <a:pos x="94" y="49"/>
                  </a:cxn>
                  <a:cxn ang="0">
                    <a:pos x="47" y="0"/>
                  </a:cxn>
                  <a:cxn ang="0">
                    <a:pos x="0" y="49"/>
                  </a:cxn>
                  <a:cxn ang="0">
                    <a:pos x="47" y="97"/>
                  </a:cxn>
                </a:cxnLst>
                <a:rect l="0" t="0" r="r" b="b"/>
                <a:pathLst>
                  <a:path w="94" h="97">
                    <a:moveTo>
                      <a:pt x="47" y="97"/>
                    </a:moveTo>
                    <a:lnTo>
                      <a:pt x="94"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4" name="Freeform 128"/>
              <p:cNvSpPr>
                <a:spLocks/>
              </p:cNvSpPr>
              <p:nvPr/>
            </p:nvSpPr>
            <p:spPr bwMode="auto">
              <a:xfrm>
                <a:off x="3196" y="1501"/>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5" name="Freeform 129"/>
              <p:cNvSpPr>
                <a:spLocks/>
              </p:cNvSpPr>
              <p:nvPr/>
            </p:nvSpPr>
            <p:spPr bwMode="auto">
              <a:xfrm>
                <a:off x="3390" y="1538"/>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6" name="Freeform 130"/>
              <p:cNvSpPr>
                <a:spLocks/>
              </p:cNvSpPr>
              <p:nvPr/>
            </p:nvSpPr>
            <p:spPr bwMode="auto">
              <a:xfrm>
                <a:off x="2056" y="1334"/>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7" name="Freeform 131"/>
              <p:cNvSpPr>
                <a:spLocks/>
              </p:cNvSpPr>
              <p:nvPr/>
            </p:nvSpPr>
            <p:spPr bwMode="auto">
              <a:xfrm>
                <a:off x="2245" y="1567"/>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8" name="Freeform 132"/>
              <p:cNvSpPr>
                <a:spLocks/>
              </p:cNvSpPr>
              <p:nvPr/>
            </p:nvSpPr>
            <p:spPr bwMode="auto">
              <a:xfrm>
                <a:off x="2439" y="1401"/>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9" name="Freeform 133"/>
              <p:cNvSpPr>
                <a:spLocks/>
              </p:cNvSpPr>
              <p:nvPr/>
            </p:nvSpPr>
            <p:spPr bwMode="auto">
              <a:xfrm>
                <a:off x="2628" y="1475"/>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0" name="Freeform 134"/>
              <p:cNvSpPr>
                <a:spLocks/>
              </p:cNvSpPr>
              <p:nvPr/>
            </p:nvSpPr>
            <p:spPr bwMode="auto">
              <a:xfrm>
                <a:off x="2817" y="1490"/>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1" name="Freeform 135"/>
              <p:cNvSpPr>
                <a:spLocks/>
              </p:cNvSpPr>
              <p:nvPr/>
            </p:nvSpPr>
            <p:spPr bwMode="auto">
              <a:xfrm>
                <a:off x="3007" y="1449"/>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2" name="Freeform 136"/>
              <p:cNvSpPr>
                <a:spLocks/>
              </p:cNvSpPr>
              <p:nvPr/>
            </p:nvSpPr>
            <p:spPr bwMode="auto">
              <a:xfrm>
                <a:off x="3196" y="1512"/>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3" name="Freeform 137"/>
              <p:cNvSpPr>
                <a:spLocks/>
              </p:cNvSpPr>
              <p:nvPr/>
            </p:nvSpPr>
            <p:spPr bwMode="auto">
              <a:xfrm>
                <a:off x="3390" y="1541"/>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4" name="Freeform 138"/>
              <p:cNvSpPr>
                <a:spLocks/>
              </p:cNvSpPr>
              <p:nvPr/>
            </p:nvSpPr>
            <p:spPr bwMode="auto">
              <a:xfrm>
                <a:off x="2056" y="953"/>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5" name="Freeform 139"/>
              <p:cNvSpPr>
                <a:spLocks/>
              </p:cNvSpPr>
              <p:nvPr/>
            </p:nvSpPr>
            <p:spPr bwMode="auto">
              <a:xfrm>
                <a:off x="2245" y="1560"/>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6" name="Freeform 140"/>
              <p:cNvSpPr>
                <a:spLocks/>
              </p:cNvSpPr>
              <p:nvPr/>
            </p:nvSpPr>
            <p:spPr bwMode="auto">
              <a:xfrm>
                <a:off x="2439" y="1416"/>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7" name="Freeform 141"/>
              <p:cNvSpPr>
                <a:spLocks/>
              </p:cNvSpPr>
              <p:nvPr/>
            </p:nvSpPr>
            <p:spPr bwMode="auto">
              <a:xfrm>
                <a:off x="2628" y="1493"/>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8" name="Freeform 142"/>
              <p:cNvSpPr>
                <a:spLocks/>
              </p:cNvSpPr>
              <p:nvPr/>
            </p:nvSpPr>
            <p:spPr bwMode="auto">
              <a:xfrm>
                <a:off x="2817" y="1556"/>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9" name="Freeform 143"/>
              <p:cNvSpPr>
                <a:spLocks/>
              </p:cNvSpPr>
              <p:nvPr/>
            </p:nvSpPr>
            <p:spPr bwMode="auto">
              <a:xfrm>
                <a:off x="3007" y="1523"/>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0" name="Freeform 144"/>
              <p:cNvSpPr>
                <a:spLocks/>
              </p:cNvSpPr>
              <p:nvPr/>
            </p:nvSpPr>
            <p:spPr bwMode="auto">
              <a:xfrm>
                <a:off x="3196" y="1589"/>
                <a:ext cx="94" cy="97"/>
              </a:xfrm>
              <a:custGeom>
                <a:avLst/>
                <a:gdLst/>
                <a:ahLst/>
                <a:cxnLst>
                  <a:cxn ang="0">
                    <a:pos x="47" y="97"/>
                  </a:cxn>
                  <a:cxn ang="0">
                    <a:pos x="94" y="49"/>
                  </a:cxn>
                  <a:cxn ang="0">
                    <a:pos x="47" y="0"/>
                  </a:cxn>
                  <a:cxn ang="0">
                    <a:pos x="0" y="49"/>
                  </a:cxn>
                  <a:cxn ang="0">
                    <a:pos x="47" y="97"/>
                  </a:cxn>
                </a:cxnLst>
                <a:rect l="0" t="0" r="r" b="b"/>
                <a:pathLst>
                  <a:path w="94" h="97">
                    <a:moveTo>
                      <a:pt x="47" y="97"/>
                    </a:moveTo>
                    <a:lnTo>
                      <a:pt x="94"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1" name="Freeform 145"/>
              <p:cNvSpPr>
                <a:spLocks/>
              </p:cNvSpPr>
              <p:nvPr/>
            </p:nvSpPr>
            <p:spPr bwMode="auto">
              <a:xfrm>
                <a:off x="3390" y="1626"/>
                <a:ext cx="94" cy="97"/>
              </a:xfrm>
              <a:custGeom>
                <a:avLst/>
                <a:gdLst/>
                <a:ahLst/>
                <a:cxnLst>
                  <a:cxn ang="0">
                    <a:pos x="47" y="97"/>
                  </a:cxn>
                  <a:cxn ang="0">
                    <a:pos x="94" y="49"/>
                  </a:cxn>
                  <a:cxn ang="0">
                    <a:pos x="47" y="0"/>
                  </a:cxn>
                  <a:cxn ang="0">
                    <a:pos x="0" y="49"/>
                  </a:cxn>
                  <a:cxn ang="0">
                    <a:pos x="47" y="97"/>
                  </a:cxn>
                </a:cxnLst>
                <a:rect l="0" t="0" r="r" b="b"/>
                <a:pathLst>
                  <a:path w="94" h="97">
                    <a:moveTo>
                      <a:pt x="47" y="97"/>
                    </a:moveTo>
                    <a:lnTo>
                      <a:pt x="94"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2" name="Freeform 146"/>
              <p:cNvSpPr>
                <a:spLocks/>
              </p:cNvSpPr>
              <p:nvPr/>
            </p:nvSpPr>
            <p:spPr bwMode="auto">
              <a:xfrm>
                <a:off x="2056" y="1264"/>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3" name="Freeform 147"/>
              <p:cNvSpPr>
                <a:spLocks/>
              </p:cNvSpPr>
              <p:nvPr/>
            </p:nvSpPr>
            <p:spPr bwMode="auto">
              <a:xfrm>
                <a:off x="2245" y="1234"/>
                <a:ext cx="95" cy="97"/>
              </a:xfrm>
              <a:custGeom>
                <a:avLst/>
                <a:gdLst/>
                <a:ahLst/>
                <a:cxnLst>
                  <a:cxn ang="0">
                    <a:pos x="47" y="97"/>
                  </a:cxn>
                  <a:cxn ang="0">
                    <a:pos x="95" y="48"/>
                  </a:cxn>
                  <a:cxn ang="0">
                    <a:pos x="47" y="0"/>
                  </a:cxn>
                  <a:cxn ang="0">
                    <a:pos x="0" y="48"/>
                  </a:cxn>
                  <a:cxn ang="0">
                    <a:pos x="47" y="97"/>
                  </a:cxn>
                </a:cxnLst>
                <a:rect l="0" t="0" r="r" b="b"/>
                <a:pathLst>
                  <a:path w="95" h="97">
                    <a:moveTo>
                      <a:pt x="47" y="97"/>
                    </a:moveTo>
                    <a:lnTo>
                      <a:pt x="95"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4" name="Freeform 148"/>
              <p:cNvSpPr>
                <a:spLocks/>
              </p:cNvSpPr>
              <p:nvPr/>
            </p:nvSpPr>
            <p:spPr bwMode="auto">
              <a:xfrm>
                <a:off x="2439" y="1319"/>
                <a:ext cx="94" cy="97"/>
              </a:xfrm>
              <a:custGeom>
                <a:avLst/>
                <a:gdLst/>
                <a:ahLst/>
                <a:cxnLst>
                  <a:cxn ang="0">
                    <a:pos x="47" y="97"/>
                  </a:cxn>
                  <a:cxn ang="0">
                    <a:pos x="94" y="49"/>
                  </a:cxn>
                  <a:cxn ang="0">
                    <a:pos x="47" y="0"/>
                  </a:cxn>
                  <a:cxn ang="0">
                    <a:pos x="0" y="49"/>
                  </a:cxn>
                  <a:cxn ang="0">
                    <a:pos x="47" y="97"/>
                  </a:cxn>
                </a:cxnLst>
                <a:rect l="0" t="0" r="r" b="b"/>
                <a:pathLst>
                  <a:path w="94" h="97">
                    <a:moveTo>
                      <a:pt x="47" y="97"/>
                    </a:moveTo>
                    <a:lnTo>
                      <a:pt x="94"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5" name="Freeform 149"/>
              <p:cNvSpPr>
                <a:spLocks/>
              </p:cNvSpPr>
              <p:nvPr/>
            </p:nvSpPr>
            <p:spPr bwMode="auto">
              <a:xfrm>
                <a:off x="2628" y="1171"/>
                <a:ext cx="95" cy="97"/>
              </a:xfrm>
              <a:custGeom>
                <a:avLst/>
                <a:gdLst/>
                <a:ahLst/>
                <a:cxnLst>
                  <a:cxn ang="0">
                    <a:pos x="47" y="97"/>
                  </a:cxn>
                  <a:cxn ang="0">
                    <a:pos x="95" y="49"/>
                  </a:cxn>
                  <a:cxn ang="0">
                    <a:pos x="47" y="0"/>
                  </a:cxn>
                  <a:cxn ang="0">
                    <a:pos x="0" y="49"/>
                  </a:cxn>
                  <a:cxn ang="0">
                    <a:pos x="47" y="97"/>
                  </a:cxn>
                </a:cxnLst>
                <a:rect l="0" t="0" r="r" b="b"/>
                <a:pathLst>
                  <a:path w="95" h="97">
                    <a:moveTo>
                      <a:pt x="47" y="97"/>
                    </a:moveTo>
                    <a:lnTo>
                      <a:pt x="95"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6" name="Freeform 150"/>
              <p:cNvSpPr>
                <a:spLocks/>
              </p:cNvSpPr>
              <p:nvPr/>
            </p:nvSpPr>
            <p:spPr bwMode="auto">
              <a:xfrm>
                <a:off x="2817" y="1667"/>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7" name="Freeform 151"/>
              <p:cNvSpPr>
                <a:spLocks/>
              </p:cNvSpPr>
              <p:nvPr/>
            </p:nvSpPr>
            <p:spPr bwMode="auto">
              <a:xfrm>
                <a:off x="3007" y="1379"/>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8" name="Freeform 152"/>
              <p:cNvSpPr>
                <a:spLocks/>
              </p:cNvSpPr>
              <p:nvPr/>
            </p:nvSpPr>
            <p:spPr bwMode="auto">
              <a:xfrm>
                <a:off x="3196" y="1316"/>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9" name="Freeform 153"/>
              <p:cNvSpPr>
                <a:spLocks/>
              </p:cNvSpPr>
              <p:nvPr/>
            </p:nvSpPr>
            <p:spPr bwMode="auto">
              <a:xfrm>
                <a:off x="3390" y="1530"/>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0" name="Freeform 154"/>
              <p:cNvSpPr>
                <a:spLocks/>
              </p:cNvSpPr>
              <p:nvPr/>
            </p:nvSpPr>
            <p:spPr bwMode="auto">
              <a:xfrm>
                <a:off x="2056" y="1419"/>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1" name="Freeform 155"/>
              <p:cNvSpPr>
                <a:spLocks/>
              </p:cNvSpPr>
              <p:nvPr/>
            </p:nvSpPr>
            <p:spPr bwMode="auto">
              <a:xfrm>
                <a:off x="2245" y="1564"/>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2" name="Freeform 156"/>
              <p:cNvSpPr>
                <a:spLocks/>
              </p:cNvSpPr>
              <p:nvPr/>
            </p:nvSpPr>
            <p:spPr bwMode="auto">
              <a:xfrm>
                <a:off x="2439" y="1541"/>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3" name="Freeform 157"/>
              <p:cNvSpPr>
                <a:spLocks/>
              </p:cNvSpPr>
              <p:nvPr/>
            </p:nvSpPr>
            <p:spPr bwMode="auto">
              <a:xfrm>
                <a:off x="2628" y="1282"/>
                <a:ext cx="95" cy="97"/>
              </a:xfrm>
              <a:custGeom>
                <a:avLst/>
                <a:gdLst/>
                <a:ahLst/>
                <a:cxnLst>
                  <a:cxn ang="0">
                    <a:pos x="47" y="97"/>
                  </a:cxn>
                  <a:cxn ang="0">
                    <a:pos x="95" y="49"/>
                  </a:cxn>
                  <a:cxn ang="0">
                    <a:pos x="47" y="0"/>
                  </a:cxn>
                  <a:cxn ang="0">
                    <a:pos x="0" y="49"/>
                  </a:cxn>
                  <a:cxn ang="0">
                    <a:pos x="47" y="97"/>
                  </a:cxn>
                </a:cxnLst>
                <a:rect l="0" t="0" r="r" b="b"/>
                <a:pathLst>
                  <a:path w="95" h="97">
                    <a:moveTo>
                      <a:pt x="47" y="97"/>
                    </a:moveTo>
                    <a:lnTo>
                      <a:pt x="95"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4" name="Freeform 158"/>
              <p:cNvSpPr>
                <a:spLocks/>
              </p:cNvSpPr>
              <p:nvPr/>
            </p:nvSpPr>
            <p:spPr bwMode="auto">
              <a:xfrm>
                <a:off x="2817" y="1005"/>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5" name="Freeform 159"/>
              <p:cNvSpPr>
                <a:spLocks/>
              </p:cNvSpPr>
              <p:nvPr/>
            </p:nvSpPr>
            <p:spPr bwMode="auto">
              <a:xfrm>
                <a:off x="3007" y="1475"/>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6" name="Freeform 160"/>
              <p:cNvSpPr>
                <a:spLocks/>
              </p:cNvSpPr>
              <p:nvPr/>
            </p:nvSpPr>
            <p:spPr bwMode="auto">
              <a:xfrm>
                <a:off x="3196" y="1586"/>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7" name="Freeform 161"/>
              <p:cNvSpPr>
                <a:spLocks/>
              </p:cNvSpPr>
              <p:nvPr/>
            </p:nvSpPr>
            <p:spPr bwMode="auto">
              <a:xfrm>
                <a:off x="3390" y="1549"/>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8" name="Freeform 162"/>
              <p:cNvSpPr>
                <a:spLocks/>
              </p:cNvSpPr>
              <p:nvPr/>
            </p:nvSpPr>
            <p:spPr bwMode="auto">
              <a:xfrm>
                <a:off x="2056" y="1423"/>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9" name="Freeform 163"/>
              <p:cNvSpPr>
                <a:spLocks/>
              </p:cNvSpPr>
              <p:nvPr/>
            </p:nvSpPr>
            <p:spPr bwMode="auto">
              <a:xfrm>
                <a:off x="2245" y="1360"/>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0" name="Freeform 164"/>
              <p:cNvSpPr>
                <a:spLocks/>
              </p:cNvSpPr>
              <p:nvPr/>
            </p:nvSpPr>
            <p:spPr bwMode="auto">
              <a:xfrm>
                <a:off x="2439" y="1527"/>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1" name="Freeform 165"/>
              <p:cNvSpPr>
                <a:spLocks/>
              </p:cNvSpPr>
              <p:nvPr/>
            </p:nvSpPr>
            <p:spPr bwMode="auto">
              <a:xfrm>
                <a:off x="2628" y="1667"/>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2" name="Freeform 166"/>
              <p:cNvSpPr>
                <a:spLocks/>
              </p:cNvSpPr>
              <p:nvPr/>
            </p:nvSpPr>
            <p:spPr bwMode="auto">
              <a:xfrm>
                <a:off x="2817" y="1504"/>
                <a:ext cx="95" cy="97"/>
              </a:xfrm>
              <a:custGeom>
                <a:avLst/>
                <a:gdLst/>
                <a:ahLst/>
                <a:cxnLst>
                  <a:cxn ang="0">
                    <a:pos x="48" y="97"/>
                  </a:cxn>
                  <a:cxn ang="0">
                    <a:pos x="95" y="49"/>
                  </a:cxn>
                  <a:cxn ang="0">
                    <a:pos x="48" y="0"/>
                  </a:cxn>
                  <a:cxn ang="0">
                    <a:pos x="0" y="49"/>
                  </a:cxn>
                  <a:cxn ang="0">
                    <a:pos x="48" y="97"/>
                  </a:cxn>
                </a:cxnLst>
                <a:rect l="0" t="0" r="r" b="b"/>
                <a:pathLst>
                  <a:path w="95" h="97">
                    <a:moveTo>
                      <a:pt x="48" y="97"/>
                    </a:moveTo>
                    <a:lnTo>
                      <a:pt x="95" y="49"/>
                    </a:lnTo>
                    <a:lnTo>
                      <a:pt x="48" y="0"/>
                    </a:lnTo>
                    <a:lnTo>
                      <a:pt x="0" y="49"/>
                    </a:lnTo>
                    <a:lnTo>
                      <a:pt x="48"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3" name="Freeform 167"/>
              <p:cNvSpPr>
                <a:spLocks/>
              </p:cNvSpPr>
              <p:nvPr/>
            </p:nvSpPr>
            <p:spPr bwMode="auto">
              <a:xfrm>
                <a:off x="3007" y="1497"/>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4" name="Freeform 168"/>
              <p:cNvSpPr>
                <a:spLocks/>
              </p:cNvSpPr>
              <p:nvPr/>
            </p:nvSpPr>
            <p:spPr bwMode="auto">
              <a:xfrm>
                <a:off x="3196" y="1523"/>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5" name="Freeform 169"/>
              <p:cNvSpPr>
                <a:spLocks/>
              </p:cNvSpPr>
              <p:nvPr/>
            </p:nvSpPr>
            <p:spPr bwMode="auto">
              <a:xfrm>
                <a:off x="3390" y="1575"/>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6" name="Freeform 170"/>
              <p:cNvSpPr>
                <a:spLocks/>
              </p:cNvSpPr>
              <p:nvPr/>
            </p:nvSpPr>
            <p:spPr bwMode="auto">
              <a:xfrm>
                <a:off x="2056" y="1031"/>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7" name="Freeform 171"/>
              <p:cNvSpPr>
                <a:spLocks/>
              </p:cNvSpPr>
              <p:nvPr/>
            </p:nvSpPr>
            <p:spPr bwMode="auto">
              <a:xfrm>
                <a:off x="2245" y="1271"/>
                <a:ext cx="95" cy="97"/>
              </a:xfrm>
              <a:custGeom>
                <a:avLst/>
                <a:gdLst/>
                <a:ahLst/>
                <a:cxnLst>
                  <a:cxn ang="0">
                    <a:pos x="47" y="97"/>
                  </a:cxn>
                  <a:cxn ang="0">
                    <a:pos x="95" y="48"/>
                  </a:cxn>
                  <a:cxn ang="0">
                    <a:pos x="47" y="0"/>
                  </a:cxn>
                  <a:cxn ang="0">
                    <a:pos x="0" y="48"/>
                  </a:cxn>
                  <a:cxn ang="0">
                    <a:pos x="47" y="97"/>
                  </a:cxn>
                </a:cxnLst>
                <a:rect l="0" t="0" r="r" b="b"/>
                <a:pathLst>
                  <a:path w="95" h="97">
                    <a:moveTo>
                      <a:pt x="47" y="97"/>
                    </a:moveTo>
                    <a:lnTo>
                      <a:pt x="95"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8" name="Freeform 172"/>
              <p:cNvSpPr>
                <a:spLocks/>
              </p:cNvSpPr>
              <p:nvPr/>
            </p:nvSpPr>
            <p:spPr bwMode="auto">
              <a:xfrm>
                <a:off x="2439" y="1245"/>
                <a:ext cx="94" cy="97"/>
              </a:xfrm>
              <a:custGeom>
                <a:avLst/>
                <a:gdLst/>
                <a:ahLst/>
                <a:cxnLst>
                  <a:cxn ang="0">
                    <a:pos x="47" y="97"/>
                  </a:cxn>
                  <a:cxn ang="0">
                    <a:pos x="94" y="49"/>
                  </a:cxn>
                  <a:cxn ang="0">
                    <a:pos x="47" y="0"/>
                  </a:cxn>
                  <a:cxn ang="0">
                    <a:pos x="0" y="49"/>
                  </a:cxn>
                  <a:cxn ang="0">
                    <a:pos x="47" y="97"/>
                  </a:cxn>
                </a:cxnLst>
                <a:rect l="0" t="0" r="r" b="b"/>
                <a:pathLst>
                  <a:path w="94" h="97">
                    <a:moveTo>
                      <a:pt x="47" y="97"/>
                    </a:moveTo>
                    <a:lnTo>
                      <a:pt x="94"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9" name="Freeform 173"/>
              <p:cNvSpPr>
                <a:spLocks/>
              </p:cNvSpPr>
              <p:nvPr/>
            </p:nvSpPr>
            <p:spPr bwMode="auto">
              <a:xfrm>
                <a:off x="2628" y="1549"/>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0" name="Freeform 174"/>
              <p:cNvSpPr>
                <a:spLocks/>
              </p:cNvSpPr>
              <p:nvPr/>
            </p:nvSpPr>
            <p:spPr bwMode="auto">
              <a:xfrm>
                <a:off x="2817" y="1615"/>
                <a:ext cx="95" cy="97"/>
              </a:xfrm>
              <a:custGeom>
                <a:avLst/>
                <a:gdLst/>
                <a:ahLst/>
                <a:cxnLst>
                  <a:cxn ang="0">
                    <a:pos x="48" y="97"/>
                  </a:cxn>
                  <a:cxn ang="0">
                    <a:pos x="95" y="48"/>
                  </a:cxn>
                  <a:cxn ang="0">
                    <a:pos x="48" y="0"/>
                  </a:cxn>
                  <a:cxn ang="0">
                    <a:pos x="0" y="48"/>
                  </a:cxn>
                  <a:cxn ang="0">
                    <a:pos x="48" y="97"/>
                  </a:cxn>
                </a:cxnLst>
                <a:rect l="0" t="0" r="r" b="b"/>
                <a:pathLst>
                  <a:path w="95" h="97">
                    <a:moveTo>
                      <a:pt x="48" y="97"/>
                    </a:moveTo>
                    <a:lnTo>
                      <a:pt x="95" y="48"/>
                    </a:lnTo>
                    <a:lnTo>
                      <a:pt x="48" y="0"/>
                    </a:lnTo>
                    <a:lnTo>
                      <a:pt x="0" y="48"/>
                    </a:lnTo>
                    <a:lnTo>
                      <a:pt x="48"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1" name="Freeform 175"/>
              <p:cNvSpPr>
                <a:spLocks/>
              </p:cNvSpPr>
              <p:nvPr/>
            </p:nvSpPr>
            <p:spPr bwMode="auto">
              <a:xfrm>
                <a:off x="3007" y="1486"/>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2" name="Freeform 176"/>
              <p:cNvSpPr>
                <a:spLocks/>
              </p:cNvSpPr>
              <p:nvPr/>
            </p:nvSpPr>
            <p:spPr bwMode="auto">
              <a:xfrm>
                <a:off x="3196" y="1578"/>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3" name="Freeform 177"/>
              <p:cNvSpPr>
                <a:spLocks/>
              </p:cNvSpPr>
              <p:nvPr/>
            </p:nvSpPr>
            <p:spPr bwMode="auto">
              <a:xfrm>
                <a:off x="3390" y="1615"/>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4" name="Freeform 178"/>
              <p:cNvSpPr>
                <a:spLocks/>
              </p:cNvSpPr>
              <p:nvPr/>
            </p:nvSpPr>
            <p:spPr bwMode="auto">
              <a:xfrm>
                <a:off x="2056" y="1482"/>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5" name="Freeform 179"/>
              <p:cNvSpPr>
                <a:spLocks/>
              </p:cNvSpPr>
              <p:nvPr/>
            </p:nvSpPr>
            <p:spPr bwMode="auto">
              <a:xfrm>
                <a:off x="2245" y="1504"/>
                <a:ext cx="95" cy="97"/>
              </a:xfrm>
              <a:custGeom>
                <a:avLst/>
                <a:gdLst/>
                <a:ahLst/>
                <a:cxnLst>
                  <a:cxn ang="0">
                    <a:pos x="47" y="97"/>
                  </a:cxn>
                  <a:cxn ang="0">
                    <a:pos x="95" y="49"/>
                  </a:cxn>
                  <a:cxn ang="0">
                    <a:pos x="47" y="0"/>
                  </a:cxn>
                  <a:cxn ang="0">
                    <a:pos x="0" y="49"/>
                  </a:cxn>
                  <a:cxn ang="0">
                    <a:pos x="47" y="97"/>
                  </a:cxn>
                </a:cxnLst>
                <a:rect l="0" t="0" r="r" b="b"/>
                <a:pathLst>
                  <a:path w="95" h="97">
                    <a:moveTo>
                      <a:pt x="47" y="97"/>
                    </a:moveTo>
                    <a:lnTo>
                      <a:pt x="95"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6" name="Freeform 180"/>
              <p:cNvSpPr>
                <a:spLocks/>
              </p:cNvSpPr>
              <p:nvPr/>
            </p:nvSpPr>
            <p:spPr bwMode="auto">
              <a:xfrm>
                <a:off x="2439" y="1571"/>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7" name="Freeform 181"/>
              <p:cNvSpPr>
                <a:spLocks/>
              </p:cNvSpPr>
              <p:nvPr/>
            </p:nvSpPr>
            <p:spPr bwMode="auto">
              <a:xfrm>
                <a:off x="2628" y="1564"/>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8" name="Freeform 182"/>
              <p:cNvSpPr>
                <a:spLocks/>
              </p:cNvSpPr>
              <p:nvPr/>
            </p:nvSpPr>
            <p:spPr bwMode="auto">
              <a:xfrm>
                <a:off x="2817" y="1523"/>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9" name="Freeform 183"/>
              <p:cNvSpPr>
                <a:spLocks/>
              </p:cNvSpPr>
              <p:nvPr/>
            </p:nvSpPr>
            <p:spPr bwMode="auto">
              <a:xfrm>
                <a:off x="3007" y="1508"/>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0" name="Freeform 184"/>
              <p:cNvSpPr>
                <a:spLocks/>
              </p:cNvSpPr>
              <p:nvPr/>
            </p:nvSpPr>
            <p:spPr bwMode="auto">
              <a:xfrm>
                <a:off x="3196" y="1641"/>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1" name="Freeform 185"/>
              <p:cNvSpPr>
                <a:spLocks/>
              </p:cNvSpPr>
              <p:nvPr/>
            </p:nvSpPr>
            <p:spPr bwMode="auto">
              <a:xfrm>
                <a:off x="3390" y="1527"/>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2" name="Freeform 186"/>
              <p:cNvSpPr>
                <a:spLocks/>
              </p:cNvSpPr>
              <p:nvPr/>
            </p:nvSpPr>
            <p:spPr bwMode="auto">
              <a:xfrm>
                <a:off x="2056" y="1545"/>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3" name="Freeform 187"/>
              <p:cNvSpPr>
                <a:spLocks/>
              </p:cNvSpPr>
              <p:nvPr/>
            </p:nvSpPr>
            <p:spPr bwMode="auto">
              <a:xfrm>
                <a:off x="2245" y="1286"/>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4" name="Freeform 188"/>
              <p:cNvSpPr>
                <a:spLocks/>
              </p:cNvSpPr>
              <p:nvPr/>
            </p:nvSpPr>
            <p:spPr bwMode="auto">
              <a:xfrm>
                <a:off x="2439" y="1567"/>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5" name="Freeform 189"/>
              <p:cNvSpPr>
                <a:spLocks/>
              </p:cNvSpPr>
              <p:nvPr/>
            </p:nvSpPr>
            <p:spPr bwMode="auto">
              <a:xfrm>
                <a:off x="2628" y="1586"/>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6" name="Freeform 190"/>
              <p:cNvSpPr>
                <a:spLocks/>
              </p:cNvSpPr>
              <p:nvPr/>
            </p:nvSpPr>
            <p:spPr bwMode="auto">
              <a:xfrm>
                <a:off x="2817" y="1438"/>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7" name="Freeform 191"/>
              <p:cNvSpPr>
                <a:spLocks/>
              </p:cNvSpPr>
              <p:nvPr/>
            </p:nvSpPr>
            <p:spPr bwMode="auto">
              <a:xfrm>
                <a:off x="3007" y="1501"/>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8" name="Freeform 192"/>
              <p:cNvSpPr>
                <a:spLocks/>
              </p:cNvSpPr>
              <p:nvPr/>
            </p:nvSpPr>
            <p:spPr bwMode="auto">
              <a:xfrm>
                <a:off x="3196" y="1486"/>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9" name="Freeform 193"/>
              <p:cNvSpPr>
                <a:spLocks/>
              </p:cNvSpPr>
              <p:nvPr/>
            </p:nvSpPr>
            <p:spPr bwMode="auto">
              <a:xfrm>
                <a:off x="3390" y="1630"/>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0" name="Freeform 194"/>
              <p:cNvSpPr>
                <a:spLocks/>
              </p:cNvSpPr>
              <p:nvPr/>
            </p:nvSpPr>
            <p:spPr bwMode="auto">
              <a:xfrm>
                <a:off x="2056" y="1057"/>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1" name="Freeform 195"/>
              <p:cNvSpPr>
                <a:spLocks/>
              </p:cNvSpPr>
              <p:nvPr/>
            </p:nvSpPr>
            <p:spPr bwMode="auto">
              <a:xfrm>
                <a:off x="2245" y="1460"/>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2" name="Freeform 196"/>
              <p:cNvSpPr>
                <a:spLocks/>
              </p:cNvSpPr>
              <p:nvPr/>
            </p:nvSpPr>
            <p:spPr bwMode="auto">
              <a:xfrm>
                <a:off x="2439" y="1556"/>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3" name="Freeform 197"/>
              <p:cNvSpPr>
                <a:spLocks/>
              </p:cNvSpPr>
              <p:nvPr/>
            </p:nvSpPr>
            <p:spPr bwMode="auto">
              <a:xfrm>
                <a:off x="2628" y="1545"/>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4" name="Freeform 198"/>
              <p:cNvSpPr>
                <a:spLocks/>
              </p:cNvSpPr>
              <p:nvPr/>
            </p:nvSpPr>
            <p:spPr bwMode="auto">
              <a:xfrm>
                <a:off x="2817" y="1438"/>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5" name="Freeform 199"/>
              <p:cNvSpPr>
                <a:spLocks/>
              </p:cNvSpPr>
              <p:nvPr/>
            </p:nvSpPr>
            <p:spPr bwMode="auto">
              <a:xfrm>
                <a:off x="3007" y="1490"/>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6" name="Freeform 200"/>
              <p:cNvSpPr>
                <a:spLocks/>
              </p:cNvSpPr>
              <p:nvPr/>
            </p:nvSpPr>
            <p:spPr bwMode="auto">
              <a:xfrm>
                <a:off x="3196" y="1419"/>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7" name="Freeform 201"/>
              <p:cNvSpPr>
                <a:spLocks/>
              </p:cNvSpPr>
              <p:nvPr/>
            </p:nvSpPr>
            <p:spPr bwMode="auto">
              <a:xfrm>
                <a:off x="3390" y="1408"/>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8" name="Freeform 202"/>
              <p:cNvSpPr>
                <a:spLocks/>
              </p:cNvSpPr>
              <p:nvPr/>
            </p:nvSpPr>
            <p:spPr bwMode="auto">
              <a:xfrm>
                <a:off x="2056" y="1097"/>
                <a:ext cx="94" cy="97"/>
              </a:xfrm>
              <a:custGeom>
                <a:avLst/>
                <a:gdLst/>
                <a:ahLst/>
                <a:cxnLst>
                  <a:cxn ang="0">
                    <a:pos x="47" y="97"/>
                  </a:cxn>
                  <a:cxn ang="0">
                    <a:pos x="94" y="49"/>
                  </a:cxn>
                  <a:cxn ang="0">
                    <a:pos x="47" y="0"/>
                  </a:cxn>
                  <a:cxn ang="0">
                    <a:pos x="0" y="49"/>
                  </a:cxn>
                  <a:cxn ang="0">
                    <a:pos x="47" y="97"/>
                  </a:cxn>
                </a:cxnLst>
                <a:rect l="0" t="0" r="r" b="b"/>
                <a:pathLst>
                  <a:path w="94" h="97">
                    <a:moveTo>
                      <a:pt x="47" y="97"/>
                    </a:moveTo>
                    <a:lnTo>
                      <a:pt x="94"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9" name="Freeform 203"/>
              <p:cNvSpPr>
                <a:spLocks/>
              </p:cNvSpPr>
              <p:nvPr/>
            </p:nvSpPr>
            <p:spPr bwMode="auto">
              <a:xfrm>
                <a:off x="2245" y="1589"/>
                <a:ext cx="95" cy="97"/>
              </a:xfrm>
              <a:custGeom>
                <a:avLst/>
                <a:gdLst/>
                <a:ahLst/>
                <a:cxnLst>
                  <a:cxn ang="0">
                    <a:pos x="47" y="97"/>
                  </a:cxn>
                  <a:cxn ang="0">
                    <a:pos x="95" y="49"/>
                  </a:cxn>
                  <a:cxn ang="0">
                    <a:pos x="47" y="0"/>
                  </a:cxn>
                  <a:cxn ang="0">
                    <a:pos x="0" y="49"/>
                  </a:cxn>
                  <a:cxn ang="0">
                    <a:pos x="47" y="97"/>
                  </a:cxn>
                </a:cxnLst>
                <a:rect l="0" t="0" r="r" b="b"/>
                <a:pathLst>
                  <a:path w="95" h="97">
                    <a:moveTo>
                      <a:pt x="47" y="97"/>
                    </a:moveTo>
                    <a:lnTo>
                      <a:pt x="95"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0" name="Freeform 204"/>
              <p:cNvSpPr>
                <a:spLocks/>
              </p:cNvSpPr>
              <p:nvPr/>
            </p:nvSpPr>
            <p:spPr bwMode="auto">
              <a:xfrm>
                <a:off x="2439" y="1290"/>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17" name="Freeform 206"/>
            <p:cNvSpPr>
              <a:spLocks/>
            </p:cNvSpPr>
            <p:nvPr/>
          </p:nvSpPr>
          <p:spPr bwMode="auto">
            <a:xfrm>
              <a:off x="4171951" y="2270126"/>
              <a:ext cx="150813" cy="153988"/>
            </a:xfrm>
            <a:custGeom>
              <a:avLst/>
              <a:gdLst/>
              <a:ahLst/>
              <a:cxnLst>
                <a:cxn ang="0">
                  <a:pos x="47" y="97"/>
                </a:cxn>
                <a:cxn ang="0">
                  <a:pos x="95" y="49"/>
                </a:cxn>
                <a:cxn ang="0">
                  <a:pos x="47" y="0"/>
                </a:cxn>
                <a:cxn ang="0">
                  <a:pos x="0" y="49"/>
                </a:cxn>
                <a:cxn ang="0">
                  <a:pos x="47" y="97"/>
                </a:cxn>
              </a:cxnLst>
              <a:rect l="0" t="0" r="r" b="b"/>
              <a:pathLst>
                <a:path w="95" h="97">
                  <a:moveTo>
                    <a:pt x="47" y="97"/>
                  </a:moveTo>
                  <a:lnTo>
                    <a:pt x="95"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8" name="Freeform 207"/>
            <p:cNvSpPr>
              <a:spLocks/>
            </p:cNvSpPr>
            <p:nvPr/>
          </p:nvSpPr>
          <p:spPr bwMode="auto">
            <a:xfrm>
              <a:off x="4471988" y="2428876"/>
              <a:ext cx="150813" cy="152400"/>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9" name="Freeform 208"/>
            <p:cNvSpPr>
              <a:spLocks/>
            </p:cNvSpPr>
            <p:nvPr/>
          </p:nvSpPr>
          <p:spPr bwMode="auto">
            <a:xfrm>
              <a:off x="4773613" y="2487614"/>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0" name="Freeform 209"/>
            <p:cNvSpPr>
              <a:spLocks/>
            </p:cNvSpPr>
            <p:nvPr/>
          </p:nvSpPr>
          <p:spPr bwMode="auto">
            <a:xfrm>
              <a:off x="5073651" y="2370139"/>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1" name="Freeform 210"/>
            <p:cNvSpPr>
              <a:spLocks/>
            </p:cNvSpPr>
            <p:nvPr/>
          </p:nvSpPr>
          <p:spPr bwMode="auto">
            <a:xfrm>
              <a:off x="5381626" y="2482851"/>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2" name="Freeform 211"/>
            <p:cNvSpPr>
              <a:spLocks/>
            </p:cNvSpPr>
            <p:nvPr/>
          </p:nvSpPr>
          <p:spPr bwMode="auto">
            <a:xfrm>
              <a:off x="3263901" y="1865314"/>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3" name="Freeform 212"/>
            <p:cNvSpPr>
              <a:spLocks/>
            </p:cNvSpPr>
            <p:nvPr/>
          </p:nvSpPr>
          <p:spPr bwMode="auto">
            <a:xfrm>
              <a:off x="3563938" y="1936751"/>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4" name="Freeform 213"/>
            <p:cNvSpPr>
              <a:spLocks/>
            </p:cNvSpPr>
            <p:nvPr/>
          </p:nvSpPr>
          <p:spPr bwMode="auto">
            <a:xfrm>
              <a:off x="3871913" y="2424114"/>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5" name="Freeform 214"/>
            <p:cNvSpPr>
              <a:spLocks/>
            </p:cNvSpPr>
            <p:nvPr/>
          </p:nvSpPr>
          <p:spPr bwMode="auto">
            <a:xfrm>
              <a:off x="4171951" y="2406651"/>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6" name="Freeform 215"/>
            <p:cNvSpPr>
              <a:spLocks/>
            </p:cNvSpPr>
            <p:nvPr/>
          </p:nvSpPr>
          <p:spPr bwMode="auto">
            <a:xfrm>
              <a:off x="4471988" y="2317751"/>
              <a:ext cx="150813" cy="152400"/>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 name="Freeform 216"/>
            <p:cNvSpPr>
              <a:spLocks/>
            </p:cNvSpPr>
            <p:nvPr/>
          </p:nvSpPr>
          <p:spPr bwMode="auto">
            <a:xfrm>
              <a:off x="4773613" y="2406651"/>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8" name="Freeform 217"/>
            <p:cNvSpPr>
              <a:spLocks/>
            </p:cNvSpPr>
            <p:nvPr/>
          </p:nvSpPr>
          <p:spPr bwMode="auto">
            <a:xfrm>
              <a:off x="5073651" y="2082801"/>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9" name="Freeform 218"/>
            <p:cNvSpPr>
              <a:spLocks/>
            </p:cNvSpPr>
            <p:nvPr/>
          </p:nvSpPr>
          <p:spPr bwMode="auto">
            <a:xfrm>
              <a:off x="5381626" y="2563814"/>
              <a:ext cx="149225" cy="153988"/>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0" name="Freeform 219"/>
            <p:cNvSpPr>
              <a:spLocks/>
            </p:cNvSpPr>
            <p:nvPr/>
          </p:nvSpPr>
          <p:spPr bwMode="auto">
            <a:xfrm>
              <a:off x="3263901" y="2217739"/>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1" name="Freeform 220"/>
            <p:cNvSpPr>
              <a:spLocks/>
            </p:cNvSpPr>
            <p:nvPr/>
          </p:nvSpPr>
          <p:spPr bwMode="auto">
            <a:xfrm>
              <a:off x="3563938" y="1971676"/>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2" name="Freeform 221"/>
            <p:cNvSpPr>
              <a:spLocks/>
            </p:cNvSpPr>
            <p:nvPr/>
          </p:nvSpPr>
          <p:spPr bwMode="auto">
            <a:xfrm>
              <a:off x="3871913" y="1836739"/>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3" name="Freeform 222"/>
            <p:cNvSpPr>
              <a:spLocks/>
            </p:cNvSpPr>
            <p:nvPr/>
          </p:nvSpPr>
          <p:spPr bwMode="auto">
            <a:xfrm>
              <a:off x="4171951" y="2106614"/>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4" name="Freeform 223"/>
            <p:cNvSpPr>
              <a:spLocks/>
            </p:cNvSpPr>
            <p:nvPr/>
          </p:nvSpPr>
          <p:spPr bwMode="auto">
            <a:xfrm>
              <a:off x="4471988" y="2400301"/>
              <a:ext cx="150813" cy="152400"/>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5" name="Freeform 224"/>
            <p:cNvSpPr>
              <a:spLocks/>
            </p:cNvSpPr>
            <p:nvPr/>
          </p:nvSpPr>
          <p:spPr bwMode="auto">
            <a:xfrm>
              <a:off x="4773613" y="2428876"/>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6" name="Freeform 225"/>
            <p:cNvSpPr>
              <a:spLocks/>
            </p:cNvSpPr>
            <p:nvPr/>
          </p:nvSpPr>
          <p:spPr bwMode="auto">
            <a:xfrm>
              <a:off x="5073651" y="2617789"/>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7" name="Freeform 226"/>
            <p:cNvSpPr>
              <a:spLocks/>
            </p:cNvSpPr>
            <p:nvPr/>
          </p:nvSpPr>
          <p:spPr bwMode="auto">
            <a:xfrm>
              <a:off x="5381626" y="2446339"/>
              <a:ext cx="149225" cy="153988"/>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8" name="Freeform 227"/>
            <p:cNvSpPr>
              <a:spLocks/>
            </p:cNvSpPr>
            <p:nvPr/>
          </p:nvSpPr>
          <p:spPr bwMode="auto">
            <a:xfrm>
              <a:off x="3263901" y="1841501"/>
              <a:ext cx="149225" cy="153988"/>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9" name="Freeform 228"/>
            <p:cNvSpPr>
              <a:spLocks/>
            </p:cNvSpPr>
            <p:nvPr/>
          </p:nvSpPr>
          <p:spPr bwMode="auto">
            <a:xfrm>
              <a:off x="3563938" y="2289176"/>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0" name="Freeform 229"/>
            <p:cNvSpPr>
              <a:spLocks/>
            </p:cNvSpPr>
            <p:nvPr/>
          </p:nvSpPr>
          <p:spPr bwMode="auto">
            <a:xfrm>
              <a:off x="3871913" y="2335214"/>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1" name="Freeform 230"/>
            <p:cNvSpPr>
              <a:spLocks/>
            </p:cNvSpPr>
            <p:nvPr/>
          </p:nvSpPr>
          <p:spPr bwMode="auto">
            <a:xfrm>
              <a:off x="4171951" y="2511426"/>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2" name="Freeform 231"/>
            <p:cNvSpPr>
              <a:spLocks/>
            </p:cNvSpPr>
            <p:nvPr/>
          </p:nvSpPr>
          <p:spPr bwMode="auto">
            <a:xfrm>
              <a:off x="4471988" y="2470151"/>
              <a:ext cx="150813" cy="152400"/>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3" name="Freeform 232"/>
            <p:cNvSpPr>
              <a:spLocks/>
            </p:cNvSpPr>
            <p:nvPr/>
          </p:nvSpPr>
          <p:spPr bwMode="auto">
            <a:xfrm>
              <a:off x="4773613" y="2522539"/>
              <a:ext cx="149225" cy="153988"/>
            </a:xfrm>
            <a:custGeom>
              <a:avLst/>
              <a:gdLst/>
              <a:ahLst/>
              <a:cxnLst>
                <a:cxn ang="0">
                  <a:pos x="47" y="97"/>
                </a:cxn>
                <a:cxn ang="0">
                  <a:pos x="94" y="49"/>
                </a:cxn>
                <a:cxn ang="0">
                  <a:pos x="47" y="0"/>
                </a:cxn>
                <a:cxn ang="0">
                  <a:pos x="0" y="49"/>
                </a:cxn>
                <a:cxn ang="0">
                  <a:pos x="47" y="97"/>
                </a:cxn>
              </a:cxnLst>
              <a:rect l="0" t="0" r="r" b="b"/>
              <a:pathLst>
                <a:path w="94" h="97">
                  <a:moveTo>
                    <a:pt x="47" y="97"/>
                  </a:moveTo>
                  <a:lnTo>
                    <a:pt x="94"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4" name="Freeform 233"/>
            <p:cNvSpPr>
              <a:spLocks/>
            </p:cNvSpPr>
            <p:nvPr/>
          </p:nvSpPr>
          <p:spPr bwMode="auto">
            <a:xfrm>
              <a:off x="5073651" y="2341564"/>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5" name="Freeform 234"/>
            <p:cNvSpPr>
              <a:spLocks/>
            </p:cNvSpPr>
            <p:nvPr/>
          </p:nvSpPr>
          <p:spPr bwMode="auto">
            <a:xfrm>
              <a:off x="5381626" y="2493964"/>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6" name="Freeform 235"/>
            <p:cNvSpPr>
              <a:spLocks/>
            </p:cNvSpPr>
            <p:nvPr/>
          </p:nvSpPr>
          <p:spPr bwMode="auto">
            <a:xfrm>
              <a:off x="3263901" y="1031876"/>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7" name="Freeform 236"/>
            <p:cNvSpPr>
              <a:spLocks/>
            </p:cNvSpPr>
            <p:nvPr/>
          </p:nvSpPr>
          <p:spPr bwMode="auto">
            <a:xfrm>
              <a:off x="3563938" y="2112964"/>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8" name="Freeform 237"/>
            <p:cNvSpPr>
              <a:spLocks/>
            </p:cNvSpPr>
            <p:nvPr/>
          </p:nvSpPr>
          <p:spPr bwMode="auto">
            <a:xfrm>
              <a:off x="3871913" y="2465389"/>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9" name="Freeform 238"/>
            <p:cNvSpPr>
              <a:spLocks/>
            </p:cNvSpPr>
            <p:nvPr/>
          </p:nvSpPr>
          <p:spPr bwMode="auto">
            <a:xfrm>
              <a:off x="4171951" y="2628901"/>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0" name="Freeform 239"/>
            <p:cNvSpPr>
              <a:spLocks/>
            </p:cNvSpPr>
            <p:nvPr/>
          </p:nvSpPr>
          <p:spPr bwMode="auto">
            <a:xfrm>
              <a:off x="4471988" y="1941514"/>
              <a:ext cx="150813" cy="152400"/>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1" name="Freeform 240"/>
            <p:cNvSpPr>
              <a:spLocks/>
            </p:cNvSpPr>
            <p:nvPr/>
          </p:nvSpPr>
          <p:spPr bwMode="auto">
            <a:xfrm>
              <a:off x="4773613" y="2335214"/>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2" name="Freeform 241"/>
            <p:cNvSpPr>
              <a:spLocks/>
            </p:cNvSpPr>
            <p:nvPr/>
          </p:nvSpPr>
          <p:spPr bwMode="auto">
            <a:xfrm>
              <a:off x="5073651" y="2517776"/>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3" name="Freeform 242"/>
            <p:cNvSpPr>
              <a:spLocks/>
            </p:cNvSpPr>
            <p:nvPr/>
          </p:nvSpPr>
          <p:spPr bwMode="auto">
            <a:xfrm>
              <a:off x="5381626" y="2459039"/>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4" name="Freeform 243"/>
            <p:cNvSpPr>
              <a:spLocks/>
            </p:cNvSpPr>
            <p:nvPr/>
          </p:nvSpPr>
          <p:spPr bwMode="auto">
            <a:xfrm>
              <a:off x="3263901" y="2230439"/>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5" name="Freeform 244"/>
            <p:cNvSpPr>
              <a:spLocks/>
            </p:cNvSpPr>
            <p:nvPr/>
          </p:nvSpPr>
          <p:spPr bwMode="auto">
            <a:xfrm>
              <a:off x="3563938" y="2124076"/>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6" name="Freeform 245"/>
            <p:cNvSpPr>
              <a:spLocks/>
            </p:cNvSpPr>
            <p:nvPr/>
          </p:nvSpPr>
          <p:spPr bwMode="auto">
            <a:xfrm>
              <a:off x="3871913" y="2282826"/>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7" name="Freeform 246"/>
            <p:cNvSpPr>
              <a:spLocks/>
            </p:cNvSpPr>
            <p:nvPr/>
          </p:nvSpPr>
          <p:spPr bwMode="auto">
            <a:xfrm>
              <a:off x="4171951" y="2300289"/>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8" name="Freeform 247"/>
            <p:cNvSpPr>
              <a:spLocks/>
            </p:cNvSpPr>
            <p:nvPr/>
          </p:nvSpPr>
          <p:spPr bwMode="auto">
            <a:xfrm>
              <a:off x="4471988" y="2541589"/>
              <a:ext cx="150813" cy="152400"/>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9" name="Freeform 248"/>
            <p:cNvSpPr>
              <a:spLocks/>
            </p:cNvSpPr>
            <p:nvPr/>
          </p:nvSpPr>
          <p:spPr bwMode="auto">
            <a:xfrm>
              <a:off x="4773613" y="2459039"/>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0" name="Freeform 249"/>
            <p:cNvSpPr>
              <a:spLocks/>
            </p:cNvSpPr>
            <p:nvPr/>
          </p:nvSpPr>
          <p:spPr bwMode="auto">
            <a:xfrm>
              <a:off x="5073651" y="2270126"/>
              <a:ext cx="149225" cy="153988"/>
            </a:xfrm>
            <a:custGeom>
              <a:avLst/>
              <a:gdLst/>
              <a:ahLst/>
              <a:cxnLst>
                <a:cxn ang="0">
                  <a:pos x="47" y="97"/>
                </a:cxn>
                <a:cxn ang="0">
                  <a:pos x="94" y="49"/>
                </a:cxn>
                <a:cxn ang="0">
                  <a:pos x="47" y="0"/>
                </a:cxn>
                <a:cxn ang="0">
                  <a:pos x="0" y="49"/>
                </a:cxn>
                <a:cxn ang="0">
                  <a:pos x="47" y="97"/>
                </a:cxn>
              </a:cxnLst>
              <a:rect l="0" t="0" r="r" b="b"/>
              <a:pathLst>
                <a:path w="94" h="97">
                  <a:moveTo>
                    <a:pt x="47" y="97"/>
                  </a:moveTo>
                  <a:lnTo>
                    <a:pt x="94"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1" name="Freeform 250"/>
            <p:cNvSpPr>
              <a:spLocks/>
            </p:cNvSpPr>
            <p:nvPr/>
          </p:nvSpPr>
          <p:spPr bwMode="auto">
            <a:xfrm>
              <a:off x="5381626" y="2417764"/>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2" name="Freeform 251"/>
            <p:cNvSpPr>
              <a:spLocks/>
            </p:cNvSpPr>
            <p:nvPr/>
          </p:nvSpPr>
          <p:spPr bwMode="auto">
            <a:xfrm>
              <a:off x="3263901" y="2352676"/>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3" name="Freeform 252"/>
            <p:cNvSpPr>
              <a:spLocks/>
            </p:cNvSpPr>
            <p:nvPr/>
          </p:nvSpPr>
          <p:spPr bwMode="auto">
            <a:xfrm>
              <a:off x="3563938" y="2247901"/>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4" name="Freeform 253"/>
            <p:cNvSpPr>
              <a:spLocks/>
            </p:cNvSpPr>
            <p:nvPr/>
          </p:nvSpPr>
          <p:spPr bwMode="auto">
            <a:xfrm>
              <a:off x="3871913" y="2089151"/>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5" name="Freeform 254"/>
            <p:cNvSpPr>
              <a:spLocks/>
            </p:cNvSpPr>
            <p:nvPr/>
          </p:nvSpPr>
          <p:spPr bwMode="auto">
            <a:xfrm>
              <a:off x="4171951" y="2211389"/>
              <a:ext cx="150813" cy="153988"/>
            </a:xfrm>
            <a:custGeom>
              <a:avLst/>
              <a:gdLst/>
              <a:ahLst/>
              <a:cxnLst>
                <a:cxn ang="0">
                  <a:pos x="47" y="97"/>
                </a:cxn>
                <a:cxn ang="0">
                  <a:pos x="95" y="49"/>
                </a:cxn>
                <a:cxn ang="0">
                  <a:pos x="47" y="0"/>
                </a:cxn>
                <a:cxn ang="0">
                  <a:pos x="0" y="49"/>
                </a:cxn>
                <a:cxn ang="0">
                  <a:pos x="47" y="97"/>
                </a:cxn>
              </a:cxnLst>
              <a:rect l="0" t="0" r="r" b="b"/>
              <a:pathLst>
                <a:path w="95" h="97">
                  <a:moveTo>
                    <a:pt x="47" y="97"/>
                  </a:moveTo>
                  <a:lnTo>
                    <a:pt x="95"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 name="Freeform 255"/>
            <p:cNvSpPr>
              <a:spLocks/>
            </p:cNvSpPr>
            <p:nvPr/>
          </p:nvSpPr>
          <p:spPr bwMode="auto">
            <a:xfrm>
              <a:off x="4471988" y="2482851"/>
              <a:ext cx="150813" cy="152400"/>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7" name="Freeform 256"/>
            <p:cNvSpPr>
              <a:spLocks/>
            </p:cNvSpPr>
            <p:nvPr/>
          </p:nvSpPr>
          <p:spPr bwMode="auto">
            <a:xfrm>
              <a:off x="4773613" y="2446339"/>
              <a:ext cx="149225" cy="153988"/>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8" name="Freeform 257"/>
            <p:cNvSpPr>
              <a:spLocks/>
            </p:cNvSpPr>
            <p:nvPr/>
          </p:nvSpPr>
          <p:spPr bwMode="auto">
            <a:xfrm>
              <a:off x="5073651" y="2387601"/>
              <a:ext cx="149225" cy="153988"/>
            </a:xfrm>
            <a:custGeom>
              <a:avLst/>
              <a:gdLst/>
              <a:ahLst/>
              <a:cxnLst>
                <a:cxn ang="0">
                  <a:pos x="47" y="97"/>
                </a:cxn>
                <a:cxn ang="0">
                  <a:pos x="94" y="49"/>
                </a:cxn>
                <a:cxn ang="0">
                  <a:pos x="47" y="0"/>
                </a:cxn>
                <a:cxn ang="0">
                  <a:pos x="0" y="49"/>
                </a:cxn>
                <a:cxn ang="0">
                  <a:pos x="47" y="97"/>
                </a:cxn>
              </a:cxnLst>
              <a:rect l="0" t="0" r="r" b="b"/>
              <a:pathLst>
                <a:path w="94" h="97">
                  <a:moveTo>
                    <a:pt x="47" y="97"/>
                  </a:moveTo>
                  <a:lnTo>
                    <a:pt x="94"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9" name="Freeform 258"/>
            <p:cNvSpPr>
              <a:spLocks/>
            </p:cNvSpPr>
            <p:nvPr/>
          </p:nvSpPr>
          <p:spPr bwMode="auto">
            <a:xfrm>
              <a:off x="5381626" y="2646364"/>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0" name="Freeform 259"/>
            <p:cNvSpPr>
              <a:spLocks/>
            </p:cNvSpPr>
            <p:nvPr/>
          </p:nvSpPr>
          <p:spPr bwMode="auto">
            <a:xfrm>
              <a:off x="3263901" y="2217739"/>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1" name="Freeform 260"/>
            <p:cNvSpPr>
              <a:spLocks/>
            </p:cNvSpPr>
            <p:nvPr/>
          </p:nvSpPr>
          <p:spPr bwMode="auto">
            <a:xfrm>
              <a:off x="3563938" y="2211389"/>
              <a:ext cx="150813" cy="153988"/>
            </a:xfrm>
            <a:custGeom>
              <a:avLst/>
              <a:gdLst/>
              <a:ahLst/>
              <a:cxnLst>
                <a:cxn ang="0">
                  <a:pos x="47" y="97"/>
                </a:cxn>
                <a:cxn ang="0">
                  <a:pos x="95" y="49"/>
                </a:cxn>
                <a:cxn ang="0">
                  <a:pos x="47" y="0"/>
                </a:cxn>
                <a:cxn ang="0">
                  <a:pos x="0" y="49"/>
                </a:cxn>
                <a:cxn ang="0">
                  <a:pos x="47" y="97"/>
                </a:cxn>
              </a:cxnLst>
              <a:rect l="0" t="0" r="r" b="b"/>
              <a:pathLst>
                <a:path w="95" h="97">
                  <a:moveTo>
                    <a:pt x="47" y="97"/>
                  </a:moveTo>
                  <a:lnTo>
                    <a:pt x="95"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2" name="Freeform 261"/>
            <p:cNvSpPr>
              <a:spLocks/>
            </p:cNvSpPr>
            <p:nvPr/>
          </p:nvSpPr>
          <p:spPr bwMode="auto">
            <a:xfrm>
              <a:off x="3871913" y="2224089"/>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3" name="Freeform 262"/>
            <p:cNvSpPr>
              <a:spLocks/>
            </p:cNvSpPr>
            <p:nvPr/>
          </p:nvSpPr>
          <p:spPr bwMode="auto">
            <a:xfrm>
              <a:off x="4171951" y="2265364"/>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4" name="Freeform 263"/>
            <p:cNvSpPr>
              <a:spLocks/>
            </p:cNvSpPr>
            <p:nvPr/>
          </p:nvSpPr>
          <p:spPr bwMode="auto">
            <a:xfrm>
              <a:off x="4471988" y="2247901"/>
              <a:ext cx="150813" cy="152400"/>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5" name="Freeform 264"/>
            <p:cNvSpPr>
              <a:spLocks/>
            </p:cNvSpPr>
            <p:nvPr/>
          </p:nvSpPr>
          <p:spPr bwMode="auto">
            <a:xfrm>
              <a:off x="4773613" y="2505076"/>
              <a:ext cx="149225" cy="153988"/>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6" name="Freeform 265"/>
            <p:cNvSpPr>
              <a:spLocks/>
            </p:cNvSpPr>
            <p:nvPr/>
          </p:nvSpPr>
          <p:spPr bwMode="auto">
            <a:xfrm>
              <a:off x="5073651" y="2452689"/>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7" name="Freeform 266"/>
            <p:cNvSpPr>
              <a:spLocks/>
            </p:cNvSpPr>
            <p:nvPr/>
          </p:nvSpPr>
          <p:spPr bwMode="auto">
            <a:xfrm>
              <a:off x="5381626" y="2522539"/>
              <a:ext cx="149225" cy="153988"/>
            </a:xfrm>
            <a:custGeom>
              <a:avLst/>
              <a:gdLst/>
              <a:ahLst/>
              <a:cxnLst>
                <a:cxn ang="0">
                  <a:pos x="47" y="97"/>
                </a:cxn>
                <a:cxn ang="0">
                  <a:pos x="94" y="49"/>
                </a:cxn>
                <a:cxn ang="0">
                  <a:pos x="47" y="0"/>
                </a:cxn>
                <a:cxn ang="0">
                  <a:pos x="0" y="49"/>
                </a:cxn>
                <a:cxn ang="0">
                  <a:pos x="47" y="97"/>
                </a:cxn>
              </a:cxnLst>
              <a:rect l="0" t="0" r="r" b="b"/>
              <a:pathLst>
                <a:path w="94" h="97">
                  <a:moveTo>
                    <a:pt x="47" y="97"/>
                  </a:moveTo>
                  <a:lnTo>
                    <a:pt x="94"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8" name="Freeform 267"/>
            <p:cNvSpPr>
              <a:spLocks/>
            </p:cNvSpPr>
            <p:nvPr/>
          </p:nvSpPr>
          <p:spPr bwMode="auto">
            <a:xfrm>
              <a:off x="3263901" y="1865314"/>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9" name="Freeform 268"/>
            <p:cNvSpPr>
              <a:spLocks/>
            </p:cNvSpPr>
            <p:nvPr/>
          </p:nvSpPr>
          <p:spPr bwMode="auto">
            <a:xfrm>
              <a:off x="3563938" y="2365376"/>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0" name="Freeform 269"/>
            <p:cNvSpPr>
              <a:spLocks/>
            </p:cNvSpPr>
            <p:nvPr/>
          </p:nvSpPr>
          <p:spPr bwMode="auto">
            <a:xfrm>
              <a:off x="3871913" y="2317751"/>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1" name="Freeform 270"/>
            <p:cNvSpPr>
              <a:spLocks/>
            </p:cNvSpPr>
            <p:nvPr/>
          </p:nvSpPr>
          <p:spPr bwMode="auto">
            <a:xfrm>
              <a:off x="4171951" y="2317751"/>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2" name="Freeform 271"/>
            <p:cNvSpPr>
              <a:spLocks/>
            </p:cNvSpPr>
            <p:nvPr/>
          </p:nvSpPr>
          <p:spPr bwMode="auto">
            <a:xfrm>
              <a:off x="4471988" y="2593976"/>
              <a:ext cx="150813" cy="152400"/>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3" name="Freeform 272"/>
            <p:cNvSpPr>
              <a:spLocks/>
            </p:cNvSpPr>
            <p:nvPr/>
          </p:nvSpPr>
          <p:spPr bwMode="auto">
            <a:xfrm>
              <a:off x="4773613" y="2306639"/>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4" name="Freeform 273"/>
            <p:cNvSpPr>
              <a:spLocks/>
            </p:cNvSpPr>
            <p:nvPr/>
          </p:nvSpPr>
          <p:spPr bwMode="auto">
            <a:xfrm>
              <a:off x="5073651" y="2265364"/>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5" name="Freeform 274"/>
            <p:cNvSpPr>
              <a:spLocks/>
            </p:cNvSpPr>
            <p:nvPr/>
          </p:nvSpPr>
          <p:spPr bwMode="auto">
            <a:xfrm>
              <a:off x="5381626" y="2324101"/>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6" name="Freeform 275"/>
            <p:cNvSpPr>
              <a:spLocks/>
            </p:cNvSpPr>
            <p:nvPr/>
          </p:nvSpPr>
          <p:spPr bwMode="auto">
            <a:xfrm>
              <a:off x="3263901" y="2130426"/>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7" name="Freeform 276"/>
            <p:cNvSpPr>
              <a:spLocks/>
            </p:cNvSpPr>
            <p:nvPr/>
          </p:nvSpPr>
          <p:spPr bwMode="auto">
            <a:xfrm>
              <a:off x="3563938" y="2171701"/>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8" name="Freeform 277"/>
            <p:cNvSpPr>
              <a:spLocks/>
            </p:cNvSpPr>
            <p:nvPr/>
          </p:nvSpPr>
          <p:spPr bwMode="auto">
            <a:xfrm>
              <a:off x="3871913" y="2476501"/>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9" name="Freeform 278"/>
            <p:cNvSpPr>
              <a:spLocks/>
            </p:cNvSpPr>
            <p:nvPr/>
          </p:nvSpPr>
          <p:spPr bwMode="auto">
            <a:xfrm>
              <a:off x="4171951" y="2117726"/>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0" name="Freeform 279"/>
            <p:cNvSpPr>
              <a:spLocks/>
            </p:cNvSpPr>
            <p:nvPr/>
          </p:nvSpPr>
          <p:spPr bwMode="auto">
            <a:xfrm>
              <a:off x="4471988" y="1889126"/>
              <a:ext cx="150813" cy="152400"/>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1" name="Freeform 280"/>
            <p:cNvSpPr>
              <a:spLocks/>
            </p:cNvSpPr>
            <p:nvPr/>
          </p:nvSpPr>
          <p:spPr bwMode="auto">
            <a:xfrm>
              <a:off x="4773613" y="2247901"/>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2" name="Freeform 281"/>
            <p:cNvSpPr>
              <a:spLocks/>
            </p:cNvSpPr>
            <p:nvPr/>
          </p:nvSpPr>
          <p:spPr bwMode="auto">
            <a:xfrm>
              <a:off x="5073651" y="2230439"/>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3" name="Freeform 282"/>
            <p:cNvSpPr>
              <a:spLocks/>
            </p:cNvSpPr>
            <p:nvPr/>
          </p:nvSpPr>
          <p:spPr bwMode="auto">
            <a:xfrm>
              <a:off x="5381626" y="2452689"/>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4" name="Freeform 283"/>
            <p:cNvSpPr>
              <a:spLocks/>
            </p:cNvSpPr>
            <p:nvPr/>
          </p:nvSpPr>
          <p:spPr bwMode="auto">
            <a:xfrm>
              <a:off x="3263901" y="1847851"/>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5" name="Freeform 284"/>
            <p:cNvSpPr>
              <a:spLocks/>
            </p:cNvSpPr>
            <p:nvPr/>
          </p:nvSpPr>
          <p:spPr bwMode="auto">
            <a:xfrm>
              <a:off x="3563938" y="2452689"/>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6" name="Freeform 285"/>
            <p:cNvSpPr>
              <a:spLocks/>
            </p:cNvSpPr>
            <p:nvPr/>
          </p:nvSpPr>
          <p:spPr bwMode="auto">
            <a:xfrm>
              <a:off x="3871913" y="2317751"/>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7" name="Freeform 286"/>
            <p:cNvSpPr>
              <a:spLocks/>
            </p:cNvSpPr>
            <p:nvPr/>
          </p:nvSpPr>
          <p:spPr bwMode="auto">
            <a:xfrm>
              <a:off x="4171951" y="2306639"/>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8" name="Freeform 287"/>
            <p:cNvSpPr>
              <a:spLocks/>
            </p:cNvSpPr>
            <p:nvPr/>
          </p:nvSpPr>
          <p:spPr bwMode="auto">
            <a:xfrm>
              <a:off x="4471988" y="2382839"/>
              <a:ext cx="150813" cy="152400"/>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9" name="Freeform 288"/>
            <p:cNvSpPr>
              <a:spLocks/>
            </p:cNvSpPr>
            <p:nvPr/>
          </p:nvSpPr>
          <p:spPr bwMode="auto">
            <a:xfrm>
              <a:off x="4773613" y="2311401"/>
              <a:ext cx="149225" cy="153988"/>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0" name="Freeform 289"/>
            <p:cNvSpPr>
              <a:spLocks/>
            </p:cNvSpPr>
            <p:nvPr/>
          </p:nvSpPr>
          <p:spPr bwMode="auto">
            <a:xfrm>
              <a:off x="5073651" y="2470151"/>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1" name="Freeform 290"/>
            <p:cNvSpPr>
              <a:spLocks/>
            </p:cNvSpPr>
            <p:nvPr/>
          </p:nvSpPr>
          <p:spPr bwMode="auto">
            <a:xfrm>
              <a:off x="5381626" y="2235201"/>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2" name="Freeform 291"/>
            <p:cNvSpPr>
              <a:spLocks/>
            </p:cNvSpPr>
            <p:nvPr/>
          </p:nvSpPr>
          <p:spPr bwMode="auto">
            <a:xfrm>
              <a:off x="3263901" y="1624014"/>
              <a:ext cx="149225" cy="153988"/>
            </a:xfrm>
            <a:custGeom>
              <a:avLst/>
              <a:gdLst/>
              <a:ahLst/>
              <a:cxnLst>
                <a:cxn ang="0">
                  <a:pos x="47" y="97"/>
                </a:cxn>
                <a:cxn ang="0">
                  <a:pos x="94" y="49"/>
                </a:cxn>
                <a:cxn ang="0">
                  <a:pos x="47" y="0"/>
                </a:cxn>
                <a:cxn ang="0">
                  <a:pos x="0" y="49"/>
                </a:cxn>
                <a:cxn ang="0">
                  <a:pos x="47" y="97"/>
                </a:cxn>
              </a:cxnLst>
              <a:rect l="0" t="0" r="r" b="b"/>
              <a:pathLst>
                <a:path w="94" h="97">
                  <a:moveTo>
                    <a:pt x="47" y="97"/>
                  </a:moveTo>
                  <a:lnTo>
                    <a:pt x="94"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3" name="Freeform 292"/>
            <p:cNvSpPr>
              <a:spLocks/>
            </p:cNvSpPr>
            <p:nvPr/>
          </p:nvSpPr>
          <p:spPr bwMode="auto">
            <a:xfrm>
              <a:off x="3563938" y="2230439"/>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4" name="Freeform 293"/>
            <p:cNvSpPr>
              <a:spLocks/>
            </p:cNvSpPr>
            <p:nvPr/>
          </p:nvSpPr>
          <p:spPr bwMode="auto">
            <a:xfrm>
              <a:off x="3871913" y="2424114"/>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5" name="Freeform 294"/>
            <p:cNvSpPr>
              <a:spLocks/>
            </p:cNvSpPr>
            <p:nvPr/>
          </p:nvSpPr>
          <p:spPr bwMode="auto">
            <a:xfrm>
              <a:off x="4171951" y="2235201"/>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6" name="Freeform 295"/>
            <p:cNvSpPr>
              <a:spLocks/>
            </p:cNvSpPr>
            <p:nvPr/>
          </p:nvSpPr>
          <p:spPr bwMode="auto">
            <a:xfrm>
              <a:off x="4471988" y="1747839"/>
              <a:ext cx="150813" cy="152400"/>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7" name="Freeform 296"/>
            <p:cNvSpPr>
              <a:spLocks/>
            </p:cNvSpPr>
            <p:nvPr/>
          </p:nvSpPr>
          <p:spPr bwMode="auto">
            <a:xfrm>
              <a:off x="4773613" y="2441576"/>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 name="Freeform 297"/>
            <p:cNvSpPr>
              <a:spLocks/>
            </p:cNvSpPr>
            <p:nvPr/>
          </p:nvSpPr>
          <p:spPr bwMode="auto">
            <a:xfrm>
              <a:off x="5073651" y="2576514"/>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9" name="Freeform 298"/>
            <p:cNvSpPr>
              <a:spLocks/>
            </p:cNvSpPr>
            <p:nvPr/>
          </p:nvSpPr>
          <p:spPr bwMode="auto">
            <a:xfrm>
              <a:off x="5381626" y="2493964"/>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0" name="Freeform 299"/>
            <p:cNvSpPr>
              <a:spLocks/>
            </p:cNvSpPr>
            <p:nvPr/>
          </p:nvSpPr>
          <p:spPr bwMode="auto">
            <a:xfrm>
              <a:off x="3263901" y="2211389"/>
              <a:ext cx="149225" cy="153988"/>
            </a:xfrm>
            <a:custGeom>
              <a:avLst/>
              <a:gdLst/>
              <a:ahLst/>
              <a:cxnLst>
                <a:cxn ang="0">
                  <a:pos x="47" y="97"/>
                </a:cxn>
                <a:cxn ang="0">
                  <a:pos x="94" y="49"/>
                </a:cxn>
                <a:cxn ang="0">
                  <a:pos x="47" y="0"/>
                </a:cxn>
                <a:cxn ang="0">
                  <a:pos x="0" y="49"/>
                </a:cxn>
                <a:cxn ang="0">
                  <a:pos x="47" y="97"/>
                </a:cxn>
              </a:cxnLst>
              <a:rect l="0" t="0" r="r" b="b"/>
              <a:pathLst>
                <a:path w="94" h="97">
                  <a:moveTo>
                    <a:pt x="47" y="97"/>
                  </a:moveTo>
                  <a:lnTo>
                    <a:pt x="94"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1" name="Freeform 300"/>
            <p:cNvSpPr>
              <a:spLocks/>
            </p:cNvSpPr>
            <p:nvPr/>
          </p:nvSpPr>
          <p:spPr bwMode="auto">
            <a:xfrm>
              <a:off x="3563938" y="2505076"/>
              <a:ext cx="150813" cy="153988"/>
            </a:xfrm>
            <a:custGeom>
              <a:avLst/>
              <a:gdLst/>
              <a:ahLst/>
              <a:cxnLst>
                <a:cxn ang="0">
                  <a:pos x="47" y="97"/>
                </a:cxn>
                <a:cxn ang="0">
                  <a:pos x="95" y="48"/>
                </a:cxn>
                <a:cxn ang="0">
                  <a:pos x="47" y="0"/>
                </a:cxn>
                <a:cxn ang="0">
                  <a:pos x="0" y="48"/>
                </a:cxn>
                <a:cxn ang="0">
                  <a:pos x="47" y="97"/>
                </a:cxn>
              </a:cxnLst>
              <a:rect l="0" t="0" r="r" b="b"/>
              <a:pathLst>
                <a:path w="95" h="97">
                  <a:moveTo>
                    <a:pt x="47" y="97"/>
                  </a:moveTo>
                  <a:lnTo>
                    <a:pt x="95"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2" name="Freeform 301"/>
            <p:cNvSpPr>
              <a:spLocks/>
            </p:cNvSpPr>
            <p:nvPr/>
          </p:nvSpPr>
          <p:spPr bwMode="auto">
            <a:xfrm>
              <a:off x="3871913" y="2065339"/>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3" name="Freeform 302"/>
            <p:cNvSpPr>
              <a:spLocks/>
            </p:cNvSpPr>
            <p:nvPr/>
          </p:nvSpPr>
          <p:spPr bwMode="auto">
            <a:xfrm>
              <a:off x="4171951" y="2400301"/>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4" name="Freeform 303"/>
            <p:cNvSpPr>
              <a:spLocks/>
            </p:cNvSpPr>
            <p:nvPr/>
          </p:nvSpPr>
          <p:spPr bwMode="auto">
            <a:xfrm>
              <a:off x="4471988" y="2359026"/>
              <a:ext cx="150813" cy="152400"/>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5" name="Freeform 304"/>
            <p:cNvSpPr>
              <a:spLocks/>
            </p:cNvSpPr>
            <p:nvPr/>
          </p:nvSpPr>
          <p:spPr bwMode="auto">
            <a:xfrm>
              <a:off x="4773613" y="2452689"/>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6" name="Freeform 305"/>
            <p:cNvSpPr>
              <a:spLocks/>
            </p:cNvSpPr>
            <p:nvPr/>
          </p:nvSpPr>
          <p:spPr bwMode="auto">
            <a:xfrm>
              <a:off x="5073651" y="2387601"/>
              <a:ext cx="149225" cy="153988"/>
            </a:xfrm>
            <a:custGeom>
              <a:avLst/>
              <a:gdLst/>
              <a:ahLst/>
              <a:cxnLst>
                <a:cxn ang="0">
                  <a:pos x="47" y="97"/>
                </a:cxn>
                <a:cxn ang="0">
                  <a:pos x="94" y="49"/>
                </a:cxn>
                <a:cxn ang="0">
                  <a:pos x="47" y="0"/>
                </a:cxn>
                <a:cxn ang="0">
                  <a:pos x="0" y="49"/>
                </a:cxn>
                <a:cxn ang="0">
                  <a:pos x="47" y="97"/>
                </a:cxn>
              </a:cxnLst>
              <a:rect l="0" t="0" r="r" b="b"/>
              <a:pathLst>
                <a:path w="94" h="97">
                  <a:moveTo>
                    <a:pt x="47" y="97"/>
                  </a:moveTo>
                  <a:lnTo>
                    <a:pt x="94"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7" name="Freeform 306"/>
            <p:cNvSpPr>
              <a:spLocks/>
            </p:cNvSpPr>
            <p:nvPr/>
          </p:nvSpPr>
          <p:spPr bwMode="auto">
            <a:xfrm>
              <a:off x="5381626" y="2587626"/>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8" name="Freeform 307"/>
            <p:cNvSpPr>
              <a:spLocks/>
            </p:cNvSpPr>
            <p:nvPr/>
          </p:nvSpPr>
          <p:spPr bwMode="auto">
            <a:xfrm>
              <a:off x="3263901" y="2235201"/>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9" name="Freeform 308"/>
            <p:cNvSpPr>
              <a:spLocks/>
            </p:cNvSpPr>
            <p:nvPr/>
          </p:nvSpPr>
          <p:spPr bwMode="auto">
            <a:xfrm>
              <a:off x="3563938" y="2406651"/>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0" name="Freeform 309"/>
            <p:cNvSpPr>
              <a:spLocks/>
            </p:cNvSpPr>
            <p:nvPr/>
          </p:nvSpPr>
          <p:spPr bwMode="auto">
            <a:xfrm>
              <a:off x="3871913" y="2359026"/>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1" name="Freeform 310"/>
            <p:cNvSpPr>
              <a:spLocks/>
            </p:cNvSpPr>
            <p:nvPr/>
          </p:nvSpPr>
          <p:spPr bwMode="auto">
            <a:xfrm>
              <a:off x="4171951" y="2587626"/>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2" name="Freeform 311"/>
            <p:cNvSpPr>
              <a:spLocks/>
            </p:cNvSpPr>
            <p:nvPr/>
          </p:nvSpPr>
          <p:spPr bwMode="auto">
            <a:xfrm>
              <a:off x="4471988" y="2505076"/>
              <a:ext cx="150813" cy="153988"/>
            </a:xfrm>
            <a:custGeom>
              <a:avLst/>
              <a:gdLst/>
              <a:ahLst/>
              <a:cxnLst>
                <a:cxn ang="0">
                  <a:pos x="48" y="97"/>
                </a:cxn>
                <a:cxn ang="0">
                  <a:pos x="95" y="48"/>
                </a:cxn>
                <a:cxn ang="0">
                  <a:pos x="48" y="0"/>
                </a:cxn>
                <a:cxn ang="0">
                  <a:pos x="0" y="48"/>
                </a:cxn>
                <a:cxn ang="0">
                  <a:pos x="48" y="97"/>
                </a:cxn>
              </a:cxnLst>
              <a:rect l="0" t="0" r="r" b="b"/>
              <a:pathLst>
                <a:path w="95" h="97">
                  <a:moveTo>
                    <a:pt x="48" y="97"/>
                  </a:moveTo>
                  <a:lnTo>
                    <a:pt x="95" y="48"/>
                  </a:lnTo>
                  <a:lnTo>
                    <a:pt x="48" y="0"/>
                  </a:lnTo>
                  <a:lnTo>
                    <a:pt x="0" y="48"/>
                  </a:lnTo>
                  <a:lnTo>
                    <a:pt x="48"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3" name="Freeform 312"/>
            <p:cNvSpPr>
              <a:spLocks/>
            </p:cNvSpPr>
            <p:nvPr/>
          </p:nvSpPr>
          <p:spPr bwMode="auto">
            <a:xfrm>
              <a:off x="4773613" y="2306639"/>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4" name="Freeform 313"/>
            <p:cNvSpPr>
              <a:spLocks/>
            </p:cNvSpPr>
            <p:nvPr/>
          </p:nvSpPr>
          <p:spPr bwMode="auto">
            <a:xfrm>
              <a:off x="5073651" y="2352676"/>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5" name="Freeform 314"/>
            <p:cNvSpPr>
              <a:spLocks/>
            </p:cNvSpPr>
            <p:nvPr/>
          </p:nvSpPr>
          <p:spPr bwMode="auto">
            <a:xfrm>
              <a:off x="5381626" y="2324101"/>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6" name="Freeform 315"/>
            <p:cNvSpPr>
              <a:spLocks/>
            </p:cNvSpPr>
            <p:nvPr/>
          </p:nvSpPr>
          <p:spPr bwMode="auto">
            <a:xfrm>
              <a:off x="3263901" y="1689101"/>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7" name="Freeform 316"/>
            <p:cNvSpPr>
              <a:spLocks/>
            </p:cNvSpPr>
            <p:nvPr/>
          </p:nvSpPr>
          <p:spPr bwMode="auto">
            <a:xfrm>
              <a:off x="3563938" y="1754189"/>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8" name="Freeform 317"/>
            <p:cNvSpPr>
              <a:spLocks/>
            </p:cNvSpPr>
            <p:nvPr/>
          </p:nvSpPr>
          <p:spPr bwMode="auto">
            <a:xfrm>
              <a:off x="3871913" y="2147889"/>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9" name="Freeform 318"/>
            <p:cNvSpPr>
              <a:spLocks/>
            </p:cNvSpPr>
            <p:nvPr/>
          </p:nvSpPr>
          <p:spPr bwMode="auto">
            <a:xfrm>
              <a:off x="4171951" y="2152651"/>
              <a:ext cx="150813" cy="153988"/>
            </a:xfrm>
            <a:custGeom>
              <a:avLst/>
              <a:gdLst/>
              <a:ahLst/>
              <a:cxnLst>
                <a:cxn ang="0">
                  <a:pos x="47" y="97"/>
                </a:cxn>
                <a:cxn ang="0">
                  <a:pos x="95" y="49"/>
                </a:cxn>
                <a:cxn ang="0">
                  <a:pos x="47" y="0"/>
                </a:cxn>
                <a:cxn ang="0">
                  <a:pos x="0" y="49"/>
                </a:cxn>
                <a:cxn ang="0">
                  <a:pos x="47" y="97"/>
                </a:cxn>
              </a:cxnLst>
              <a:rect l="0" t="0" r="r" b="b"/>
              <a:pathLst>
                <a:path w="95" h="97">
                  <a:moveTo>
                    <a:pt x="47" y="97"/>
                  </a:moveTo>
                  <a:lnTo>
                    <a:pt x="95"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0" name="Freeform 319"/>
            <p:cNvSpPr>
              <a:spLocks/>
            </p:cNvSpPr>
            <p:nvPr/>
          </p:nvSpPr>
          <p:spPr bwMode="auto">
            <a:xfrm>
              <a:off x="4471988" y="2541589"/>
              <a:ext cx="150813" cy="152400"/>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1" name="Freeform 320"/>
            <p:cNvSpPr>
              <a:spLocks/>
            </p:cNvSpPr>
            <p:nvPr/>
          </p:nvSpPr>
          <p:spPr bwMode="auto">
            <a:xfrm>
              <a:off x="4773613" y="2306639"/>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2" name="Freeform 321"/>
            <p:cNvSpPr>
              <a:spLocks/>
            </p:cNvSpPr>
            <p:nvPr/>
          </p:nvSpPr>
          <p:spPr bwMode="auto">
            <a:xfrm>
              <a:off x="5073651" y="2546351"/>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3" name="Freeform 322"/>
            <p:cNvSpPr>
              <a:spLocks/>
            </p:cNvSpPr>
            <p:nvPr/>
          </p:nvSpPr>
          <p:spPr bwMode="auto">
            <a:xfrm>
              <a:off x="5381626" y="2441576"/>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4" name="Freeform 323"/>
            <p:cNvSpPr>
              <a:spLocks/>
            </p:cNvSpPr>
            <p:nvPr/>
          </p:nvSpPr>
          <p:spPr bwMode="auto">
            <a:xfrm>
              <a:off x="3263901" y="2082801"/>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5" name="Freeform 324"/>
            <p:cNvSpPr>
              <a:spLocks/>
            </p:cNvSpPr>
            <p:nvPr/>
          </p:nvSpPr>
          <p:spPr bwMode="auto">
            <a:xfrm>
              <a:off x="3563938" y="1425576"/>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6" name="Freeform 325"/>
            <p:cNvSpPr>
              <a:spLocks/>
            </p:cNvSpPr>
            <p:nvPr/>
          </p:nvSpPr>
          <p:spPr bwMode="auto">
            <a:xfrm>
              <a:off x="3871913" y="2124076"/>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7" name="Freeform 326"/>
            <p:cNvSpPr>
              <a:spLocks/>
            </p:cNvSpPr>
            <p:nvPr/>
          </p:nvSpPr>
          <p:spPr bwMode="auto">
            <a:xfrm>
              <a:off x="4171951" y="2165351"/>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8" name="Freeform 327"/>
            <p:cNvSpPr>
              <a:spLocks/>
            </p:cNvSpPr>
            <p:nvPr/>
          </p:nvSpPr>
          <p:spPr bwMode="auto">
            <a:xfrm>
              <a:off x="4471988" y="2493964"/>
              <a:ext cx="150813" cy="152400"/>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9" name="Freeform 328"/>
            <p:cNvSpPr>
              <a:spLocks/>
            </p:cNvSpPr>
            <p:nvPr/>
          </p:nvSpPr>
          <p:spPr bwMode="auto">
            <a:xfrm>
              <a:off x="4773613" y="2147889"/>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0" name="Freeform 329"/>
            <p:cNvSpPr>
              <a:spLocks/>
            </p:cNvSpPr>
            <p:nvPr/>
          </p:nvSpPr>
          <p:spPr bwMode="auto">
            <a:xfrm>
              <a:off x="5073651" y="2446339"/>
              <a:ext cx="149225" cy="153988"/>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1" name="Freeform 330"/>
            <p:cNvSpPr>
              <a:spLocks/>
            </p:cNvSpPr>
            <p:nvPr/>
          </p:nvSpPr>
          <p:spPr bwMode="auto">
            <a:xfrm>
              <a:off x="5381626" y="2347914"/>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2" name="Freeform 331"/>
            <p:cNvSpPr>
              <a:spLocks/>
            </p:cNvSpPr>
            <p:nvPr/>
          </p:nvSpPr>
          <p:spPr bwMode="auto">
            <a:xfrm>
              <a:off x="3263901" y="2206626"/>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3" name="Freeform 332"/>
            <p:cNvSpPr>
              <a:spLocks/>
            </p:cNvSpPr>
            <p:nvPr/>
          </p:nvSpPr>
          <p:spPr bwMode="auto">
            <a:xfrm>
              <a:off x="3563938" y="2393951"/>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4" name="Freeform 333"/>
            <p:cNvSpPr>
              <a:spLocks/>
            </p:cNvSpPr>
            <p:nvPr/>
          </p:nvSpPr>
          <p:spPr bwMode="auto">
            <a:xfrm>
              <a:off x="3871913" y="2441576"/>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5" name="Freeform 334"/>
            <p:cNvSpPr>
              <a:spLocks/>
            </p:cNvSpPr>
            <p:nvPr/>
          </p:nvSpPr>
          <p:spPr bwMode="auto">
            <a:xfrm>
              <a:off x="4171951" y="2217739"/>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6" name="Freeform 335"/>
            <p:cNvSpPr>
              <a:spLocks/>
            </p:cNvSpPr>
            <p:nvPr/>
          </p:nvSpPr>
          <p:spPr bwMode="auto">
            <a:xfrm>
              <a:off x="4471988" y="2347914"/>
              <a:ext cx="150813" cy="152400"/>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7" name="Freeform 336"/>
            <p:cNvSpPr>
              <a:spLocks/>
            </p:cNvSpPr>
            <p:nvPr/>
          </p:nvSpPr>
          <p:spPr bwMode="auto">
            <a:xfrm>
              <a:off x="4773613" y="2182814"/>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8" name="Freeform 337"/>
            <p:cNvSpPr>
              <a:spLocks/>
            </p:cNvSpPr>
            <p:nvPr/>
          </p:nvSpPr>
          <p:spPr bwMode="auto">
            <a:xfrm>
              <a:off x="5073651" y="2441576"/>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9" name="Freeform 338"/>
            <p:cNvSpPr>
              <a:spLocks/>
            </p:cNvSpPr>
            <p:nvPr/>
          </p:nvSpPr>
          <p:spPr bwMode="auto">
            <a:xfrm>
              <a:off x="5381626" y="2282826"/>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0" name="Line 339"/>
            <p:cNvSpPr>
              <a:spLocks noChangeShapeType="1"/>
            </p:cNvSpPr>
            <p:nvPr/>
          </p:nvSpPr>
          <p:spPr bwMode="auto">
            <a:xfrm>
              <a:off x="3038476" y="2293939"/>
              <a:ext cx="24177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1" name="Rectangle 343"/>
            <p:cNvSpPr>
              <a:spLocks noChangeArrowheads="1"/>
            </p:cNvSpPr>
            <p:nvPr/>
          </p:nvSpPr>
          <p:spPr bwMode="auto">
            <a:xfrm>
              <a:off x="3038476" y="3786189"/>
              <a:ext cx="2830513" cy="22145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52" name="Rectangle 344"/>
            <p:cNvSpPr>
              <a:spLocks noChangeArrowheads="1"/>
            </p:cNvSpPr>
            <p:nvPr/>
          </p:nvSpPr>
          <p:spPr bwMode="auto">
            <a:xfrm>
              <a:off x="3038476" y="3786189"/>
              <a:ext cx="2830513" cy="22145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53" name="Line 345"/>
            <p:cNvSpPr>
              <a:spLocks noChangeShapeType="1"/>
            </p:cNvSpPr>
            <p:nvPr/>
          </p:nvSpPr>
          <p:spPr bwMode="auto">
            <a:xfrm>
              <a:off x="3038476" y="3786189"/>
              <a:ext cx="2830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4" name="Line 346"/>
            <p:cNvSpPr>
              <a:spLocks noChangeShapeType="1"/>
            </p:cNvSpPr>
            <p:nvPr/>
          </p:nvSpPr>
          <p:spPr bwMode="auto">
            <a:xfrm>
              <a:off x="3038476" y="6000751"/>
              <a:ext cx="2830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5" name="Line 347"/>
            <p:cNvSpPr>
              <a:spLocks noChangeShapeType="1"/>
            </p:cNvSpPr>
            <p:nvPr/>
          </p:nvSpPr>
          <p:spPr bwMode="auto">
            <a:xfrm flipV="1">
              <a:off x="5868988" y="3786189"/>
              <a:ext cx="1588" cy="2214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6" name="Line 348"/>
            <p:cNvSpPr>
              <a:spLocks noChangeShapeType="1"/>
            </p:cNvSpPr>
            <p:nvPr/>
          </p:nvSpPr>
          <p:spPr bwMode="auto">
            <a:xfrm flipV="1">
              <a:off x="3038476" y="3786189"/>
              <a:ext cx="1588" cy="2214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7" name="Line 349"/>
            <p:cNvSpPr>
              <a:spLocks noChangeShapeType="1"/>
            </p:cNvSpPr>
            <p:nvPr/>
          </p:nvSpPr>
          <p:spPr bwMode="auto">
            <a:xfrm>
              <a:off x="3038476" y="6000751"/>
              <a:ext cx="2830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8" name="Line 350"/>
            <p:cNvSpPr>
              <a:spLocks noChangeShapeType="1"/>
            </p:cNvSpPr>
            <p:nvPr/>
          </p:nvSpPr>
          <p:spPr bwMode="auto">
            <a:xfrm flipV="1">
              <a:off x="3038476" y="3786189"/>
              <a:ext cx="1588" cy="2214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9" name="Line 351"/>
            <p:cNvSpPr>
              <a:spLocks noChangeShapeType="1"/>
            </p:cNvSpPr>
            <p:nvPr/>
          </p:nvSpPr>
          <p:spPr bwMode="auto">
            <a:xfrm flipV="1">
              <a:off x="3338513" y="5976939"/>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0" name="Line 352"/>
            <p:cNvSpPr>
              <a:spLocks noChangeShapeType="1"/>
            </p:cNvSpPr>
            <p:nvPr/>
          </p:nvSpPr>
          <p:spPr bwMode="auto">
            <a:xfrm>
              <a:off x="3338513" y="3786189"/>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1" name="Rectangle 353"/>
            <p:cNvSpPr>
              <a:spLocks noChangeArrowheads="1"/>
            </p:cNvSpPr>
            <p:nvPr/>
          </p:nvSpPr>
          <p:spPr bwMode="auto">
            <a:xfrm>
              <a:off x="3270251" y="6018214"/>
              <a:ext cx="173038" cy="1063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128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2" name="Line 354"/>
            <p:cNvSpPr>
              <a:spLocks noChangeShapeType="1"/>
            </p:cNvSpPr>
            <p:nvPr/>
          </p:nvSpPr>
          <p:spPr bwMode="auto">
            <a:xfrm flipV="1">
              <a:off x="3638551" y="5976939"/>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3" name="Line 355"/>
            <p:cNvSpPr>
              <a:spLocks noChangeShapeType="1"/>
            </p:cNvSpPr>
            <p:nvPr/>
          </p:nvSpPr>
          <p:spPr bwMode="auto">
            <a:xfrm>
              <a:off x="3638551" y="3786189"/>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4" name="Rectangle 356"/>
            <p:cNvSpPr>
              <a:spLocks noChangeArrowheads="1"/>
            </p:cNvSpPr>
            <p:nvPr/>
          </p:nvSpPr>
          <p:spPr bwMode="auto">
            <a:xfrm>
              <a:off x="3571876" y="6018214"/>
              <a:ext cx="173038" cy="1063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256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5" name="Line 357"/>
            <p:cNvSpPr>
              <a:spLocks noChangeShapeType="1"/>
            </p:cNvSpPr>
            <p:nvPr/>
          </p:nvSpPr>
          <p:spPr bwMode="auto">
            <a:xfrm flipV="1">
              <a:off x="3946526" y="5976939"/>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6" name="Line 358"/>
            <p:cNvSpPr>
              <a:spLocks noChangeShapeType="1"/>
            </p:cNvSpPr>
            <p:nvPr/>
          </p:nvSpPr>
          <p:spPr bwMode="auto">
            <a:xfrm>
              <a:off x="3946526" y="3786189"/>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7" name="Rectangle 359"/>
            <p:cNvSpPr>
              <a:spLocks noChangeArrowheads="1"/>
            </p:cNvSpPr>
            <p:nvPr/>
          </p:nvSpPr>
          <p:spPr bwMode="auto">
            <a:xfrm>
              <a:off x="3879851" y="6018214"/>
              <a:ext cx="173038" cy="1063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384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 name="Line 360"/>
            <p:cNvSpPr>
              <a:spLocks noChangeShapeType="1"/>
            </p:cNvSpPr>
            <p:nvPr/>
          </p:nvSpPr>
          <p:spPr bwMode="auto">
            <a:xfrm flipV="1">
              <a:off x="4246563" y="5976939"/>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9" name="Line 361"/>
            <p:cNvSpPr>
              <a:spLocks noChangeShapeType="1"/>
            </p:cNvSpPr>
            <p:nvPr/>
          </p:nvSpPr>
          <p:spPr bwMode="auto">
            <a:xfrm>
              <a:off x="4246563" y="3786189"/>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0" name="Rectangle 362"/>
            <p:cNvSpPr>
              <a:spLocks noChangeArrowheads="1"/>
            </p:cNvSpPr>
            <p:nvPr/>
          </p:nvSpPr>
          <p:spPr bwMode="auto">
            <a:xfrm>
              <a:off x="4179888" y="6018214"/>
              <a:ext cx="173038" cy="1063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512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1" name="Line 363"/>
            <p:cNvSpPr>
              <a:spLocks noChangeShapeType="1"/>
            </p:cNvSpPr>
            <p:nvPr/>
          </p:nvSpPr>
          <p:spPr bwMode="auto">
            <a:xfrm flipV="1">
              <a:off x="4548188" y="5976939"/>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2" name="Line 364"/>
            <p:cNvSpPr>
              <a:spLocks noChangeShapeType="1"/>
            </p:cNvSpPr>
            <p:nvPr/>
          </p:nvSpPr>
          <p:spPr bwMode="auto">
            <a:xfrm>
              <a:off x="4548188" y="3786189"/>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3" name="Rectangle 365"/>
            <p:cNvSpPr>
              <a:spLocks noChangeArrowheads="1"/>
            </p:cNvSpPr>
            <p:nvPr/>
          </p:nvSpPr>
          <p:spPr bwMode="auto">
            <a:xfrm>
              <a:off x="4479926" y="6018214"/>
              <a:ext cx="173038" cy="1063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640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4" name="Line 366"/>
            <p:cNvSpPr>
              <a:spLocks noChangeShapeType="1"/>
            </p:cNvSpPr>
            <p:nvPr/>
          </p:nvSpPr>
          <p:spPr bwMode="auto">
            <a:xfrm flipV="1">
              <a:off x="4848226" y="5976939"/>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5" name="Line 367"/>
            <p:cNvSpPr>
              <a:spLocks noChangeShapeType="1"/>
            </p:cNvSpPr>
            <p:nvPr/>
          </p:nvSpPr>
          <p:spPr bwMode="auto">
            <a:xfrm>
              <a:off x="4848226" y="3786189"/>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6" name="Rectangle 368"/>
            <p:cNvSpPr>
              <a:spLocks noChangeArrowheads="1"/>
            </p:cNvSpPr>
            <p:nvPr/>
          </p:nvSpPr>
          <p:spPr bwMode="auto">
            <a:xfrm>
              <a:off x="4779963" y="6018214"/>
              <a:ext cx="173038" cy="1063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768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7" name="Line 369"/>
            <p:cNvSpPr>
              <a:spLocks noChangeShapeType="1"/>
            </p:cNvSpPr>
            <p:nvPr/>
          </p:nvSpPr>
          <p:spPr bwMode="auto">
            <a:xfrm flipV="1">
              <a:off x="5148263" y="5976939"/>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8" name="Line 370"/>
            <p:cNvSpPr>
              <a:spLocks noChangeShapeType="1"/>
            </p:cNvSpPr>
            <p:nvPr/>
          </p:nvSpPr>
          <p:spPr bwMode="auto">
            <a:xfrm>
              <a:off x="5148263" y="3786189"/>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9" name="Rectangle 371"/>
            <p:cNvSpPr>
              <a:spLocks noChangeArrowheads="1"/>
            </p:cNvSpPr>
            <p:nvPr/>
          </p:nvSpPr>
          <p:spPr bwMode="auto">
            <a:xfrm>
              <a:off x="5080001" y="6018214"/>
              <a:ext cx="173038" cy="1063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896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0" name="Line 372"/>
            <p:cNvSpPr>
              <a:spLocks noChangeShapeType="1"/>
            </p:cNvSpPr>
            <p:nvPr/>
          </p:nvSpPr>
          <p:spPr bwMode="auto">
            <a:xfrm flipV="1">
              <a:off x="5456238" y="5976939"/>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1" name="Line 373"/>
            <p:cNvSpPr>
              <a:spLocks noChangeShapeType="1"/>
            </p:cNvSpPr>
            <p:nvPr/>
          </p:nvSpPr>
          <p:spPr bwMode="auto">
            <a:xfrm>
              <a:off x="5456238" y="3786189"/>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2" name="Rectangle 374"/>
            <p:cNvSpPr>
              <a:spLocks noChangeArrowheads="1"/>
            </p:cNvSpPr>
            <p:nvPr/>
          </p:nvSpPr>
          <p:spPr bwMode="auto">
            <a:xfrm>
              <a:off x="5365751" y="6018214"/>
              <a:ext cx="217488" cy="1063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1024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3" name="Line 375"/>
            <p:cNvSpPr>
              <a:spLocks noChangeShapeType="1"/>
            </p:cNvSpPr>
            <p:nvPr/>
          </p:nvSpPr>
          <p:spPr bwMode="auto">
            <a:xfrm>
              <a:off x="3038476" y="6000751"/>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4" name="Line 376"/>
            <p:cNvSpPr>
              <a:spLocks noChangeShapeType="1"/>
            </p:cNvSpPr>
            <p:nvPr/>
          </p:nvSpPr>
          <p:spPr bwMode="auto">
            <a:xfrm flipH="1">
              <a:off x="5838826" y="6000751"/>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 name="Rectangle 377"/>
            <p:cNvSpPr>
              <a:spLocks noChangeArrowheads="1"/>
            </p:cNvSpPr>
            <p:nvPr/>
          </p:nvSpPr>
          <p:spPr bwMode="auto">
            <a:xfrm>
              <a:off x="2963863" y="5953126"/>
              <a:ext cx="82550" cy="1063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6" name="Line 378"/>
            <p:cNvSpPr>
              <a:spLocks noChangeShapeType="1"/>
            </p:cNvSpPr>
            <p:nvPr/>
          </p:nvSpPr>
          <p:spPr bwMode="auto">
            <a:xfrm>
              <a:off x="3038476" y="5553076"/>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7" name="Line 379"/>
            <p:cNvSpPr>
              <a:spLocks noChangeShapeType="1"/>
            </p:cNvSpPr>
            <p:nvPr/>
          </p:nvSpPr>
          <p:spPr bwMode="auto">
            <a:xfrm flipH="1">
              <a:off x="5838826" y="5553076"/>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8" name="Rectangle 380"/>
            <p:cNvSpPr>
              <a:spLocks noChangeArrowheads="1"/>
            </p:cNvSpPr>
            <p:nvPr/>
          </p:nvSpPr>
          <p:spPr bwMode="auto">
            <a:xfrm>
              <a:off x="2851151" y="5507039"/>
              <a:ext cx="195263" cy="1063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0.05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9" name="Line 381"/>
            <p:cNvSpPr>
              <a:spLocks noChangeShapeType="1"/>
            </p:cNvSpPr>
            <p:nvPr/>
          </p:nvSpPr>
          <p:spPr bwMode="auto">
            <a:xfrm>
              <a:off x="3038476" y="5113339"/>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0" name="Line 382"/>
            <p:cNvSpPr>
              <a:spLocks noChangeShapeType="1"/>
            </p:cNvSpPr>
            <p:nvPr/>
          </p:nvSpPr>
          <p:spPr bwMode="auto">
            <a:xfrm flipH="1">
              <a:off x="5838826" y="5113339"/>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1" name="Rectangle 383"/>
            <p:cNvSpPr>
              <a:spLocks noChangeArrowheads="1"/>
            </p:cNvSpPr>
            <p:nvPr/>
          </p:nvSpPr>
          <p:spPr bwMode="auto">
            <a:xfrm>
              <a:off x="2895601" y="5065714"/>
              <a:ext cx="150813" cy="1063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2" name="Line 384"/>
            <p:cNvSpPr>
              <a:spLocks noChangeShapeType="1"/>
            </p:cNvSpPr>
            <p:nvPr/>
          </p:nvSpPr>
          <p:spPr bwMode="auto">
            <a:xfrm>
              <a:off x="3038476" y="4667251"/>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3" name="Line 385"/>
            <p:cNvSpPr>
              <a:spLocks noChangeShapeType="1"/>
            </p:cNvSpPr>
            <p:nvPr/>
          </p:nvSpPr>
          <p:spPr bwMode="auto">
            <a:xfrm flipH="1">
              <a:off x="5838826" y="4667251"/>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4" name="Rectangle 386"/>
            <p:cNvSpPr>
              <a:spLocks noChangeArrowheads="1"/>
            </p:cNvSpPr>
            <p:nvPr/>
          </p:nvSpPr>
          <p:spPr bwMode="auto">
            <a:xfrm>
              <a:off x="2851151" y="4619626"/>
              <a:ext cx="195263" cy="1063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0.15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5" name="Line 387"/>
            <p:cNvSpPr>
              <a:spLocks noChangeShapeType="1"/>
            </p:cNvSpPr>
            <p:nvPr/>
          </p:nvSpPr>
          <p:spPr bwMode="auto">
            <a:xfrm>
              <a:off x="3038476" y="4225926"/>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6" name="Line 388"/>
            <p:cNvSpPr>
              <a:spLocks noChangeShapeType="1"/>
            </p:cNvSpPr>
            <p:nvPr/>
          </p:nvSpPr>
          <p:spPr bwMode="auto">
            <a:xfrm flipH="1">
              <a:off x="5838826" y="4225926"/>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7" name="Rectangle 389"/>
            <p:cNvSpPr>
              <a:spLocks noChangeArrowheads="1"/>
            </p:cNvSpPr>
            <p:nvPr/>
          </p:nvSpPr>
          <p:spPr bwMode="auto">
            <a:xfrm>
              <a:off x="2895601" y="4179889"/>
              <a:ext cx="150813" cy="1063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8" name="Line 390"/>
            <p:cNvSpPr>
              <a:spLocks noChangeShapeType="1"/>
            </p:cNvSpPr>
            <p:nvPr/>
          </p:nvSpPr>
          <p:spPr bwMode="auto">
            <a:xfrm>
              <a:off x="3038476" y="3786189"/>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9" name="Line 391"/>
            <p:cNvSpPr>
              <a:spLocks noChangeShapeType="1"/>
            </p:cNvSpPr>
            <p:nvPr/>
          </p:nvSpPr>
          <p:spPr bwMode="auto">
            <a:xfrm flipH="1">
              <a:off x="5838826" y="3786189"/>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0" name="Rectangle 392"/>
            <p:cNvSpPr>
              <a:spLocks noChangeArrowheads="1"/>
            </p:cNvSpPr>
            <p:nvPr/>
          </p:nvSpPr>
          <p:spPr bwMode="auto">
            <a:xfrm>
              <a:off x="2851151" y="3738564"/>
              <a:ext cx="195263" cy="1063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0.25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1" name="Line 393"/>
            <p:cNvSpPr>
              <a:spLocks noChangeShapeType="1"/>
            </p:cNvSpPr>
            <p:nvPr/>
          </p:nvSpPr>
          <p:spPr bwMode="auto">
            <a:xfrm>
              <a:off x="3038476" y="3786189"/>
              <a:ext cx="2830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2" name="Line 394"/>
            <p:cNvSpPr>
              <a:spLocks noChangeShapeType="1"/>
            </p:cNvSpPr>
            <p:nvPr/>
          </p:nvSpPr>
          <p:spPr bwMode="auto">
            <a:xfrm>
              <a:off x="3038476" y="6000751"/>
              <a:ext cx="2830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3" name="Line 395"/>
            <p:cNvSpPr>
              <a:spLocks noChangeShapeType="1"/>
            </p:cNvSpPr>
            <p:nvPr/>
          </p:nvSpPr>
          <p:spPr bwMode="auto">
            <a:xfrm flipV="1">
              <a:off x="5868988" y="3786189"/>
              <a:ext cx="1588" cy="2214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4" name="Line 396"/>
            <p:cNvSpPr>
              <a:spLocks noChangeShapeType="1"/>
            </p:cNvSpPr>
            <p:nvPr/>
          </p:nvSpPr>
          <p:spPr bwMode="auto">
            <a:xfrm flipV="1">
              <a:off x="3038476" y="3786189"/>
              <a:ext cx="1588" cy="2214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5" name="Rectangle 397"/>
            <p:cNvSpPr>
              <a:spLocks noChangeArrowheads="1"/>
            </p:cNvSpPr>
            <p:nvPr/>
          </p:nvSpPr>
          <p:spPr bwMode="auto">
            <a:xfrm>
              <a:off x="3263901" y="4713289"/>
              <a:ext cx="149225" cy="12874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06" name="Rectangle 398"/>
            <p:cNvSpPr>
              <a:spLocks noChangeArrowheads="1"/>
            </p:cNvSpPr>
            <p:nvPr/>
          </p:nvSpPr>
          <p:spPr bwMode="auto">
            <a:xfrm>
              <a:off x="3263901" y="4713289"/>
              <a:ext cx="149225" cy="12874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07" name="Rectangle 399"/>
            <p:cNvSpPr>
              <a:spLocks noChangeArrowheads="1"/>
            </p:cNvSpPr>
            <p:nvPr/>
          </p:nvSpPr>
          <p:spPr bwMode="auto">
            <a:xfrm>
              <a:off x="3563938" y="4795839"/>
              <a:ext cx="150813" cy="12049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08" name="Rectangle 400"/>
            <p:cNvSpPr>
              <a:spLocks noChangeArrowheads="1"/>
            </p:cNvSpPr>
            <p:nvPr/>
          </p:nvSpPr>
          <p:spPr bwMode="auto">
            <a:xfrm>
              <a:off x="3563938" y="4795839"/>
              <a:ext cx="150813" cy="12049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09" name="Rectangle 401"/>
            <p:cNvSpPr>
              <a:spLocks noChangeArrowheads="1"/>
            </p:cNvSpPr>
            <p:nvPr/>
          </p:nvSpPr>
          <p:spPr bwMode="auto">
            <a:xfrm>
              <a:off x="3871913" y="4826001"/>
              <a:ext cx="149225" cy="11747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0" name="Rectangle 402"/>
            <p:cNvSpPr>
              <a:spLocks noChangeArrowheads="1"/>
            </p:cNvSpPr>
            <p:nvPr/>
          </p:nvSpPr>
          <p:spPr bwMode="auto">
            <a:xfrm>
              <a:off x="3871913" y="4826001"/>
              <a:ext cx="149225" cy="117475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1" name="Rectangle 403"/>
            <p:cNvSpPr>
              <a:spLocks noChangeArrowheads="1"/>
            </p:cNvSpPr>
            <p:nvPr/>
          </p:nvSpPr>
          <p:spPr bwMode="auto">
            <a:xfrm>
              <a:off x="4171951" y="4826001"/>
              <a:ext cx="150813" cy="11747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2" name="Rectangle 404"/>
            <p:cNvSpPr>
              <a:spLocks noChangeArrowheads="1"/>
            </p:cNvSpPr>
            <p:nvPr/>
          </p:nvSpPr>
          <p:spPr bwMode="auto">
            <a:xfrm>
              <a:off x="4171951" y="4826001"/>
              <a:ext cx="150813" cy="117475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3" name="Rectangle 405"/>
            <p:cNvSpPr>
              <a:spLocks noChangeArrowheads="1"/>
            </p:cNvSpPr>
            <p:nvPr/>
          </p:nvSpPr>
          <p:spPr bwMode="auto">
            <a:xfrm>
              <a:off x="4471988" y="4860926"/>
              <a:ext cx="150813" cy="11398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grpSp>
          <p:nvGrpSpPr>
            <p:cNvPr id="414" name="Group 607"/>
            <p:cNvGrpSpPr>
              <a:grpSpLocks/>
            </p:cNvGrpSpPr>
            <p:nvPr/>
          </p:nvGrpSpPr>
          <p:grpSpPr bwMode="auto">
            <a:xfrm>
              <a:off x="3038475" y="4144963"/>
              <a:ext cx="2830513" cy="1857375"/>
              <a:chOff x="1914" y="2611"/>
              <a:chExt cx="1783" cy="1170"/>
            </a:xfrm>
          </p:grpSpPr>
          <p:sp>
            <p:nvSpPr>
              <p:cNvPr id="481" name="Rectangle 407"/>
              <p:cNvSpPr>
                <a:spLocks noChangeArrowheads="1"/>
              </p:cNvSpPr>
              <p:nvPr/>
            </p:nvSpPr>
            <p:spPr bwMode="auto">
              <a:xfrm>
                <a:off x="2817" y="3062"/>
                <a:ext cx="95" cy="71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2" name="Rectangle 408"/>
              <p:cNvSpPr>
                <a:spLocks noChangeArrowheads="1"/>
              </p:cNvSpPr>
              <p:nvPr/>
            </p:nvSpPr>
            <p:spPr bwMode="auto">
              <a:xfrm>
                <a:off x="3007" y="3062"/>
                <a:ext cx="94" cy="71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3" name="Rectangle 409"/>
              <p:cNvSpPr>
                <a:spLocks noChangeArrowheads="1"/>
              </p:cNvSpPr>
              <p:nvPr/>
            </p:nvSpPr>
            <p:spPr bwMode="auto">
              <a:xfrm>
                <a:off x="3007" y="3062"/>
                <a:ext cx="94" cy="71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4" name="Rectangle 410"/>
              <p:cNvSpPr>
                <a:spLocks noChangeArrowheads="1"/>
              </p:cNvSpPr>
              <p:nvPr/>
            </p:nvSpPr>
            <p:spPr bwMode="auto">
              <a:xfrm>
                <a:off x="3196" y="3058"/>
                <a:ext cx="99" cy="7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5" name="Rectangle 411"/>
              <p:cNvSpPr>
                <a:spLocks noChangeArrowheads="1"/>
              </p:cNvSpPr>
              <p:nvPr/>
            </p:nvSpPr>
            <p:spPr bwMode="auto">
              <a:xfrm>
                <a:off x="3196" y="3058"/>
                <a:ext cx="99" cy="72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6" name="Rectangle 412"/>
              <p:cNvSpPr>
                <a:spLocks noChangeArrowheads="1"/>
              </p:cNvSpPr>
              <p:nvPr/>
            </p:nvSpPr>
            <p:spPr bwMode="auto">
              <a:xfrm>
                <a:off x="3390" y="3062"/>
                <a:ext cx="94" cy="71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7" name="Rectangle 413"/>
              <p:cNvSpPr>
                <a:spLocks noChangeArrowheads="1"/>
              </p:cNvSpPr>
              <p:nvPr/>
            </p:nvSpPr>
            <p:spPr bwMode="auto">
              <a:xfrm>
                <a:off x="3390" y="3062"/>
                <a:ext cx="94" cy="71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8" name="Line 414"/>
              <p:cNvSpPr>
                <a:spLocks noChangeShapeType="1"/>
              </p:cNvSpPr>
              <p:nvPr/>
            </p:nvSpPr>
            <p:spPr bwMode="auto">
              <a:xfrm>
                <a:off x="1914" y="3780"/>
                <a:ext cx="178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9" name="Freeform 415"/>
              <p:cNvSpPr>
                <a:spLocks/>
              </p:cNvSpPr>
              <p:nvPr/>
            </p:nvSpPr>
            <p:spPr bwMode="auto">
              <a:xfrm>
                <a:off x="2056" y="2770"/>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0" name="Freeform 416"/>
              <p:cNvSpPr>
                <a:spLocks/>
              </p:cNvSpPr>
              <p:nvPr/>
            </p:nvSpPr>
            <p:spPr bwMode="auto">
              <a:xfrm>
                <a:off x="2245" y="3021"/>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1" name="Freeform 417"/>
              <p:cNvSpPr>
                <a:spLocks/>
              </p:cNvSpPr>
              <p:nvPr/>
            </p:nvSpPr>
            <p:spPr bwMode="auto">
              <a:xfrm>
                <a:off x="2439" y="2944"/>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2" name="Freeform 418"/>
              <p:cNvSpPr>
                <a:spLocks/>
              </p:cNvSpPr>
              <p:nvPr/>
            </p:nvSpPr>
            <p:spPr bwMode="auto">
              <a:xfrm>
                <a:off x="2628" y="2947"/>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3" name="Freeform 419"/>
              <p:cNvSpPr>
                <a:spLocks/>
              </p:cNvSpPr>
              <p:nvPr/>
            </p:nvSpPr>
            <p:spPr bwMode="auto">
              <a:xfrm>
                <a:off x="2817" y="3014"/>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4" name="Freeform 420"/>
              <p:cNvSpPr>
                <a:spLocks/>
              </p:cNvSpPr>
              <p:nvPr/>
            </p:nvSpPr>
            <p:spPr bwMode="auto">
              <a:xfrm>
                <a:off x="3007" y="2980"/>
                <a:ext cx="94" cy="97"/>
              </a:xfrm>
              <a:custGeom>
                <a:avLst/>
                <a:gdLst/>
                <a:ahLst/>
                <a:cxnLst>
                  <a:cxn ang="0">
                    <a:pos x="47" y="97"/>
                  </a:cxn>
                  <a:cxn ang="0">
                    <a:pos x="94" y="49"/>
                  </a:cxn>
                  <a:cxn ang="0">
                    <a:pos x="47" y="0"/>
                  </a:cxn>
                  <a:cxn ang="0">
                    <a:pos x="0" y="49"/>
                  </a:cxn>
                  <a:cxn ang="0">
                    <a:pos x="47" y="97"/>
                  </a:cxn>
                </a:cxnLst>
                <a:rect l="0" t="0" r="r" b="b"/>
                <a:pathLst>
                  <a:path w="94" h="97">
                    <a:moveTo>
                      <a:pt x="47" y="97"/>
                    </a:moveTo>
                    <a:lnTo>
                      <a:pt x="94"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5" name="Freeform 421"/>
              <p:cNvSpPr>
                <a:spLocks/>
              </p:cNvSpPr>
              <p:nvPr/>
            </p:nvSpPr>
            <p:spPr bwMode="auto">
              <a:xfrm>
                <a:off x="3196" y="3014"/>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 name="Freeform 422"/>
              <p:cNvSpPr>
                <a:spLocks/>
              </p:cNvSpPr>
              <p:nvPr/>
            </p:nvSpPr>
            <p:spPr bwMode="auto">
              <a:xfrm>
                <a:off x="3390" y="3036"/>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7" name="Freeform 423"/>
              <p:cNvSpPr>
                <a:spLocks/>
              </p:cNvSpPr>
              <p:nvPr/>
            </p:nvSpPr>
            <p:spPr bwMode="auto">
              <a:xfrm>
                <a:off x="2056" y="2969"/>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 name="Freeform 424"/>
              <p:cNvSpPr>
                <a:spLocks/>
              </p:cNvSpPr>
              <p:nvPr/>
            </p:nvSpPr>
            <p:spPr bwMode="auto">
              <a:xfrm>
                <a:off x="2245" y="2862"/>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 name="Freeform 425"/>
              <p:cNvSpPr>
                <a:spLocks/>
              </p:cNvSpPr>
              <p:nvPr/>
            </p:nvSpPr>
            <p:spPr bwMode="auto">
              <a:xfrm>
                <a:off x="2439" y="3036"/>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 name="Freeform 426"/>
              <p:cNvSpPr>
                <a:spLocks/>
              </p:cNvSpPr>
              <p:nvPr/>
            </p:nvSpPr>
            <p:spPr bwMode="auto">
              <a:xfrm>
                <a:off x="2628" y="3006"/>
                <a:ext cx="95" cy="97"/>
              </a:xfrm>
              <a:custGeom>
                <a:avLst/>
                <a:gdLst/>
                <a:ahLst/>
                <a:cxnLst>
                  <a:cxn ang="0">
                    <a:pos x="47" y="97"/>
                  </a:cxn>
                  <a:cxn ang="0">
                    <a:pos x="95" y="48"/>
                  </a:cxn>
                  <a:cxn ang="0">
                    <a:pos x="47" y="0"/>
                  </a:cxn>
                  <a:cxn ang="0">
                    <a:pos x="0" y="48"/>
                  </a:cxn>
                  <a:cxn ang="0">
                    <a:pos x="47" y="97"/>
                  </a:cxn>
                </a:cxnLst>
                <a:rect l="0" t="0" r="r" b="b"/>
                <a:pathLst>
                  <a:path w="95" h="97">
                    <a:moveTo>
                      <a:pt x="47" y="97"/>
                    </a:moveTo>
                    <a:lnTo>
                      <a:pt x="95"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1" name="Freeform 427"/>
              <p:cNvSpPr>
                <a:spLocks/>
              </p:cNvSpPr>
              <p:nvPr/>
            </p:nvSpPr>
            <p:spPr bwMode="auto">
              <a:xfrm>
                <a:off x="2817" y="2947"/>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2" name="Freeform 428"/>
              <p:cNvSpPr>
                <a:spLocks/>
              </p:cNvSpPr>
              <p:nvPr/>
            </p:nvSpPr>
            <p:spPr bwMode="auto">
              <a:xfrm>
                <a:off x="3007" y="3036"/>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3" name="Freeform 429"/>
              <p:cNvSpPr>
                <a:spLocks/>
              </p:cNvSpPr>
              <p:nvPr/>
            </p:nvSpPr>
            <p:spPr bwMode="auto">
              <a:xfrm>
                <a:off x="3196" y="3006"/>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4" name="Freeform 430"/>
              <p:cNvSpPr>
                <a:spLocks/>
              </p:cNvSpPr>
              <p:nvPr/>
            </p:nvSpPr>
            <p:spPr bwMode="auto">
              <a:xfrm>
                <a:off x="3390" y="2999"/>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5" name="Freeform 431"/>
              <p:cNvSpPr>
                <a:spLocks/>
              </p:cNvSpPr>
              <p:nvPr/>
            </p:nvSpPr>
            <p:spPr bwMode="auto">
              <a:xfrm>
                <a:off x="2056" y="2936"/>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6" name="Freeform 432"/>
              <p:cNvSpPr>
                <a:spLocks/>
              </p:cNvSpPr>
              <p:nvPr/>
            </p:nvSpPr>
            <p:spPr bwMode="auto">
              <a:xfrm>
                <a:off x="2245" y="3051"/>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7" name="Freeform 433"/>
              <p:cNvSpPr>
                <a:spLocks/>
              </p:cNvSpPr>
              <p:nvPr/>
            </p:nvSpPr>
            <p:spPr bwMode="auto">
              <a:xfrm>
                <a:off x="2439" y="2866"/>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8" name="Freeform 434"/>
              <p:cNvSpPr>
                <a:spLocks/>
              </p:cNvSpPr>
              <p:nvPr/>
            </p:nvSpPr>
            <p:spPr bwMode="auto">
              <a:xfrm>
                <a:off x="2628" y="2977"/>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9" name="Freeform 435"/>
              <p:cNvSpPr>
                <a:spLocks/>
              </p:cNvSpPr>
              <p:nvPr/>
            </p:nvSpPr>
            <p:spPr bwMode="auto">
              <a:xfrm>
                <a:off x="2817" y="3010"/>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0" name="Freeform 436"/>
              <p:cNvSpPr>
                <a:spLocks/>
              </p:cNvSpPr>
              <p:nvPr/>
            </p:nvSpPr>
            <p:spPr bwMode="auto">
              <a:xfrm>
                <a:off x="3007" y="3080"/>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1" name="Freeform 437"/>
              <p:cNvSpPr>
                <a:spLocks/>
              </p:cNvSpPr>
              <p:nvPr/>
            </p:nvSpPr>
            <p:spPr bwMode="auto">
              <a:xfrm>
                <a:off x="3196" y="2969"/>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2" name="Freeform 438"/>
              <p:cNvSpPr>
                <a:spLocks/>
              </p:cNvSpPr>
              <p:nvPr/>
            </p:nvSpPr>
            <p:spPr bwMode="auto">
              <a:xfrm>
                <a:off x="3390" y="3066"/>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3" name="Freeform 439"/>
              <p:cNvSpPr>
                <a:spLocks/>
              </p:cNvSpPr>
              <p:nvPr/>
            </p:nvSpPr>
            <p:spPr bwMode="auto">
              <a:xfrm>
                <a:off x="2056" y="2969"/>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4" name="Freeform 440"/>
              <p:cNvSpPr>
                <a:spLocks/>
              </p:cNvSpPr>
              <p:nvPr/>
            </p:nvSpPr>
            <p:spPr bwMode="auto">
              <a:xfrm>
                <a:off x="2245" y="2833"/>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5" name="Freeform 441"/>
              <p:cNvSpPr>
                <a:spLocks/>
              </p:cNvSpPr>
              <p:nvPr/>
            </p:nvSpPr>
            <p:spPr bwMode="auto">
              <a:xfrm>
                <a:off x="2439" y="3043"/>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6" name="Freeform 442"/>
              <p:cNvSpPr>
                <a:spLocks/>
              </p:cNvSpPr>
              <p:nvPr/>
            </p:nvSpPr>
            <p:spPr bwMode="auto">
              <a:xfrm>
                <a:off x="2628" y="2992"/>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7" name="Freeform 443"/>
              <p:cNvSpPr>
                <a:spLocks/>
              </p:cNvSpPr>
              <p:nvPr/>
            </p:nvSpPr>
            <p:spPr bwMode="auto">
              <a:xfrm>
                <a:off x="2817" y="3047"/>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8" name="Freeform 444"/>
              <p:cNvSpPr>
                <a:spLocks/>
              </p:cNvSpPr>
              <p:nvPr/>
            </p:nvSpPr>
            <p:spPr bwMode="auto">
              <a:xfrm>
                <a:off x="3007" y="3017"/>
                <a:ext cx="94" cy="97"/>
              </a:xfrm>
              <a:custGeom>
                <a:avLst/>
                <a:gdLst/>
                <a:ahLst/>
                <a:cxnLst>
                  <a:cxn ang="0">
                    <a:pos x="47" y="97"/>
                  </a:cxn>
                  <a:cxn ang="0">
                    <a:pos x="94" y="49"/>
                  </a:cxn>
                  <a:cxn ang="0">
                    <a:pos x="47" y="0"/>
                  </a:cxn>
                  <a:cxn ang="0">
                    <a:pos x="0" y="49"/>
                  </a:cxn>
                  <a:cxn ang="0">
                    <a:pos x="47" y="97"/>
                  </a:cxn>
                </a:cxnLst>
                <a:rect l="0" t="0" r="r" b="b"/>
                <a:pathLst>
                  <a:path w="94" h="97">
                    <a:moveTo>
                      <a:pt x="47" y="97"/>
                    </a:moveTo>
                    <a:lnTo>
                      <a:pt x="94"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9" name="Freeform 445"/>
              <p:cNvSpPr>
                <a:spLocks/>
              </p:cNvSpPr>
              <p:nvPr/>
            </p:nvSpPr>
            <p:spPr bwMode="auto">
              <a:xfrm>
                <a:off x="3196" y="3025"/>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0" name="Freeform 446"/>
              <p:cNvSpPr>
                <a:spLocks/>
              </p:cNvSpPr>
              <p:nvPr/>
            </p:nvSpPr>
            <p:spPr bwMode="auto">
              <a:xfrm>
                <a:off x="3390" y="3043"/>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1" name="Freeform 447"/>
              <p:cNvSpPr>
                <a:spLocks/>
              </p:cNvSpPr>
              <p:nvPr/>
            </p:nvSpPr>
            <p:spPr bwMode="auto">
              <a:xfrm>
                <a:off x="2056" y="2692"/>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2" name="Freeform 448"/>
              <p:cNvSpPr>
                <a:spLocks/>
              </p:cNvSpPr>
              <p:nvPr/>
            </p:nvSpPr>
            <p:spPr bwMode="auto">
              <a:xfrm>
                <a:off x="2245" y="2988"/>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3" name="Freeform 449"/>
              <p:cNvSpPr>
                <a:spLocks/>
              </p:cNvSpPr>
              <p:nvPr/>
            </p:nvSpPr>
            <p:spPr bwMode="auto">
              <a:xfrm>
                <a:off x="2439" y="3003"/>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4" name="Freeform 450"/>
              <p:cNvSpPr>
                <a:spLocks/>
              </p:cNvSpPr>
              <p:nvPr/>
            </p:nvSpPr>
            <p:spPr bwMode="auto">
              <a:xfrm>
                <a:off x="2628" y="2973"/>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5" name="Freeform 451"/>
              <p:cNvSpPr>
                <a:spLocks/>
              </p:cNvSpPr>
              <p:nvPr/>
            </p:nvSpPr>
            <p:spPr bwMode="auto">
              <a:xfrm>
                <a:off x="2817" y="2925"/>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6" name="Freeform 452"/>
              <p:cNvSpPr>
                <a:spLocks/>
              </p:cNvSpPr>
              <p:nvPr/>
            </p:nvSpPr>
            <p:spPr bwMode="auto">
              <a:xfrm>
                <a:off x="3007" y="2969"/>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7" name="Freeform 453"/>
              <p:cNvSpPr>
                <a:spLocks/>
              </p:cNvSpPr>
              <p:nvPr/>
            </p:nvSpPr>
            <p:spPr bwMode="auto">
              <a:xfrm>
                <a:off x="3196" y="3017"/>
                <a:ext cx="94" cy="97"/>
              </a:xfrm>
              <a:custGeom>
                <a:avLst/>
                <a:gdLst/>
                <a:ahLst/>
                <a:cxnLst>
                  <a:cxn ang="0">
                    <a:pos x="47" y="97"/>
                  </a:cxn>
                  <a:cxn ang="0">
                    <a:pos x="94" y="49"/>
                  </a:cxn>
                  <a:cxn ang="0">
                    <a:pos x="47" y="0"/>
                  </a:cxn>
                  <a:cxn ang="0">
                    <a:pos x="0" y="49"/>
                  </a:cxn>
                  <a:cxn ang="0">
                    <a:pos x="47" y="97"/>
                  </a:cxn>
                </a:cxnLst>
                <a:rect l="0" t="0" r="r" b="b"/>
                <a:pathLst>
                  <a:path w="94" h="97">
                    <a:moveTo>
                      <a:pt x="47" y="97"/>
                    </a:moveTo>
                    <a:lnTo>
                      <a:pt x="94"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8" name="Freeform 454"/>
              <p:cNvSpPr>
                <a:spLocks/>
              </p:cNvSpPr>
              <p:nvPr/>
            </p:nvSpPr>
            <p:spPr bwMode="auto">
              <a:xfrm>
                <a:off x="3390" y="3006"/>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9" name="Freeform 455"/>
              <p:cNvSpPr>
                <a:spLocks/>
              </p:cNvSpPr>
              <p:nvPr/>
            </p:nvSpPr>
            <p:spPr bwMode="auto">
              <a:xfrm>
                <a:off x="2056" y="3136"/>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0" name="Freeform 456"/>
              <p:cNvSpPr>
                <a:spLocks/>
              </p:cNvSpPr>
              <p:nvPr/>
            </p:nvSpPr>
            <p:spPr bwMode="auto">
              <a:xfrm>
                <a:off x="2245" y="3032"/>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1" name="Freeform 457"/>
              <p:cNvSpPr>
                <a:spLocks/>
              </p:cNvSpPr>
              <p:nvPr/>
            </p:nvSpPr>
            <p:spPr bwMode="auto">
              <a:xfrm>
                <a:off x="2439" y="2955"/>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2" name="Freeform 458"/>
              <p:cNvSpPr>
                <a:spLocks/>
              </p:cNvSpPr>
              <p:nvPr/>
            </p:nvSpPr>
            <p:spPr bwMode="auto">
              <a:xfrm>
                <a:off x="2628" y="3066"/>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3" name="Freeform 459"/>
              <p:cNvSpPr>
                <a:spLocks/>
              </p:cNvSpPr>
              <p:nvPr/>
            </p:nvSpPr>
            <p:spPr bwMode="auto">
              <a:xfrm>
                <a:off x="2817" y="2973"/>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4" name="Freeform 460"/>
              <p:cNvSpPr>
                <a:spLocks/>
              </p:cNvSpPr>
              <p:nvPr/>
            </p:nvSpPr>
            <p:spPr bwMode="auto">
              <a:xfrm>
                <a:off x="3007" y="3054"/>
                <a:ext cx="94" cy="97"/>
              </a:xfrm>
              <a:custGeom>
                <a:avLst/>
                <a:gdLst/>
                <a:ahLst/>
                <a:cxnLst>
                  <a:cxn ang="0">
                    <a:pos x="47" y="97"/>
                  </a:cxn>
                  <a:cxn ang="0">
                    <a:pos x="94" y="49"/>
                  </a:cxn>
                  <a:cxn ang="0">
                    <a:pos x="47" y="0"/>
                  </a:cxn>
                  <a:cxn ang="0">
                    <a:pos x="0" y="49"/>
                  </a:cxn>
                  <a:cxn ang="0">
                    <a:pos x="47" y="97"/>
                  </a:cxn>
                </a:cxnLst>
                <a:rect l="0" t="0" r="r" b="b"/>
                <a:pathLst>
                  <a:path w="94" h="97">
                    <a:moveTo>
                      <a:pt x="47" y="97"/>
                    </a:moveTo>
                    <a:lnTo>
                      <a:pt x="94"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5" name="Freeform 461"/>
              <p:cNvSpPr>
                <a:spLocks/>
              </p:cNvSpPr>
              <p:nvPr/>
            </p:nvSpPr>
            <p:spPr bwMode="auto">
              <a:xfrm>
                <a:off x="3196" y="3021"/>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6" name="Freeform 462"/>
              <p:cNvSpPr>
                <a:spLocks/>
              </p:cNvSpPr>
              <p:nvPr/>
            </p:nvSpPr>
            <p:spPr bwMode="auto">
              <a:xfrm>
                <a:off x="3390" y="2932"/>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7" name="Freeform 463"/>
              <p:cNvSpPr>
                <a:spLocks/>
              </p:cNvSpPr>
              <p:nvPr/>
            </p:nvSpPr>
            <p:spPr bwMode="auto">
              <a:xfrm>
                <a:off x="2056" y="3040"/>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8" name="Freeform 464"/>
              <p:cNvSpPr>
                <a:spLocks/>
              </p:cNvSpPr>
              <p:nvPr/>
            </p:nvSpPr>
            <p:spPr bwMode="auto">
              <a:xfrm>
                <a:off x="2245" y="2988"/>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9" name="Freeform 465"/>
              <p:cNvSpPr>
                <a:spLocks/>
              </p:cNvSpPr>
              <p:nvPr/>
            </p:nvSpPr>
            <p:spPr bwMode="auto">
              <a:xfrm>
                <a:off x="2439" y="2936"/>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0" name="Freeform 466"/>
              <p:cNvSpPr>
                <a:spLocks/>
              </p:cNvSpPr>
              <p:nvPr/>
            </p:nvSpPr>
            <p:spPr bwMode="auto">
              <a:xfrm>
                <a:off x="2628" y="2977"/>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1" name="Freeform 467"/>
              <p:cNvSpPr>
                <a:spLocks/>
              </p:cNvSpPr>
              <p:nvPr/>
            </p:nvSpPr>
            <p:spPr bwMode="auto">
              <a:xfrm>
                <a:off x="2817" y="3017"/>
                <a:ext cx="95" cy="97"/>
              </a:xfrm>
              <a:custGeom>
                <a:avLst/>
                <a:gdLst/>
                <a:ahLst/>
                <a:cxnLst>
                  <a:cxn ang="0">
                    <a:pos x="48" y="97"/>
                  </a:cxn>
                  <a:cxn ang="0">
                    <a:pos x="95" y="49"/>
                  </a:cxn>
                  <a:cxn ang="0">
                    <a:pos x="48" y="0"/>
                  </a:cxn>
                  <a:cxn ang="0">
                    <a:pos x="0" y="49"/>
                  </a:cxn>
                  <a:cxn ang="0">
                    <a:pos x="48" y="97"/>
                  </a:cxn>
                </a:cxnLst>
                <a:rect l="0" t="0" r="r" b="b"/>
                <a:pathLst>
                  <a:path w="95" h="97">
                    <a:moveTo>
                      <a:pt x="48" y="97"/>
                    </a:moveTo>
                    <a:lnTo>
                      <a:pt x="95" y="49"/>
                    </a:lnTo>
                    <a:lnTo>
                      <a:pt x="48" y="0"/>
                    </a:lnTo>
                    <a:lnTo>
                      <a:pt x="0" y="49"/>
                    </a:lnTo>
                    <a:lnTo>
                      <a:pt x="48"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2" name="Freeform 468"/>
              <p:cNvSpPr>
                <a:spLocks/>
              </p:cNvSpPr>
              <p:nvPr/>
            </p:nvSpPr>
            <p:spPr bwMode="auto">
              <a:xfrm>
                <a:off x="3007" y="3006"/>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3" name="Freeform 469"/>
              <p:cNvSpPr>
                <a:spLocks/>
              </p:cNvSpPr>
              <p:nvPr/>
            </p:nvSpPr>
            <p:spPr bwMode="auto">
              <a:xfrm>
                <a:off x="3196" y="3014"/>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 name="Freeform 470"/>
              <p:cNvSpPr>
                <a:spLocks/>
              </p:cNvSpPr>
              <p:nvPr/>
            </p:nvSpPr>
            <p:spPr bwMode="auto">
              <a:xfrm>
                <a:off x="3390" y="3051"/>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5" name="Freeform 471"/>
              <p:cNvSpPr>
                <a:spLocks/>
              </p:cNvSpPr>
              <p:nvPr/>
            </p:nvSpPr>
            <p:spPr bwMode="auto">
              <a:xfrm>
                <a:off x="2056" y="2781"/>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 name="Freeform 472"/>
              <p:cNvSpPr>
                <a:spLocks/>
              </p:cNvSpPr>
              <p:nvPr/>
            </p:nvSpPr>
            <p:spPr bwMode="auto">
              <a:xfrm>
                <a:off x="2245" y="2999"/>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7" name="Freeform 473"/>
              <p:cNvSpPr>
                <a:spLocks/>
              </p:cNvSpPr>
              <p:nvPr/>
            </p:nvSpPr>
            <p:spPr bwMode="auto">
              <a:xfrm>
                <a:off x="2439" y="2980"/>
                <a:ext cx="94" cy="97"/>
              </a:xfrm>
              <a:custGeom>
                <a:avLst/>
                <a:gdLst/>
                <a:ahLst/>
                <a:cxnLst>
                  <a:cxn ang="0">
                    <a:pos x="47" y="97"/>
                  </a:cxn>
                  <a:cxn ang="0">
                    <a:pos x="94" y="49"/>
                  </a:cxn>
                  <a:cxn ang="0">
                    <a:pos x="47" y="0"/>
                  </a:cxn>
                  <a:cxn ang="0">
                    <a:pos x="0" y="49"/>
                  </a:cxn>
                  <a:cxn ang="0">
                    <a:pos x="47" y="97"/>
                  </a:cxn>
                </a:cxnLst>
                <a:rect l="0" t="0" r="r" b="b"/>
                <a:pathLst>
                  <a:path w="94" h="97">
                    <a:moveTo>
                      <a:pt x="47" y="97"/>
                    </a:moveTo>
                    <a:lnTo>
                      <a:pt x="94"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 name="Freeform 474"/>
              <p:cNvSpPr>
                <a:spLocks/>
              </p:cNvSpPr>
              <p:nvPr/>
            </p:nvSpPr>
            <p:spPr bwMode="auto">
              <a:xfrm>
                <a:off x="2628" y="2966"/>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9" name="Freeform 475"/>
              <p:cNvSpPr>
                <a:spLocks/>
              </p:cNvSpPr>
              <p:nvPr/>
            </p:nvSpPr>
            <p:spPr bwMode="auto">
              <a:xfrm>
                <a:off x="2817" y="3062"/>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 name="Freeform 476"/>
              <p:cNvSpPr>
                <a:spLocks/>
              </p:cNvSpPr>
              <p:nvPr/>
            </p:nvSpPr>
            <p:spPr bwMode="auto">
              <a:xfrm>
                <a:off x="3007" y="3003"/>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1" name="Freeform 477"/>
              <p:cNvSpPr>
                <a:spLocks/>
              </p:cNvSpPr>
              <p:nvPr/>
            </p:nvSpPr>
            <p:spPr bwMode="auto">
              <a:xfrm>
                <a:off x="3196" y="3073"/>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2" name="Freeform 478"/>
              <p:cNvSpPr>
                <a:spLocks/>
              </p:cNvSpPr>
              <p:nvPr/>
            </p:nvSpPr>
            <p:spPr bwMode="auto">
              <a:xfrm>
                <a:off x="3390" y="3103"/>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3" name="Freeform 479"/>
              <p:cNvSpPr>
                <a:spLocks/>
              </p:cNvSpPr>
              <p:nvPr/>
            </p:nvSpPr>
            <p:spPr bwMode="auto">
              <a:xfrm>
                <a:off x="2056" y="2881"/>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4" name="Freeform 480"/>
              <p:cNvSpPr>
                <a:spLocks/>
              </p:cNvSpPr>
              <p:nvPr/>
            </p:nvSpPr>
            <p:spPr bwMode="auto">
              <a:xfrm>
                <a:off x="2245" y="2910"/>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5" name="Freeform 481"/>
              <p:cNvSpPr>
                <a:spLocks/>
              </p:cNvSpPr>
              <p:nvPr/>
            </p:nvSpPr>
            <p:spPr bwMode="auto">
              <a:xfrm>
                <a:off x="2439" y="2955"/>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6" name="Freeform 482"/>
              <p:cNvSpPr>
                <a:spLocks/>
              </p:cNvSpPr>
              <p:nvPr/>
            </p:nvSpPr>
            <p:spPr bwMode="auto">
              <a:xfrm>
                <a:off x="2628" y="2925"/>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7" name="Freeform 483"/>
              <p:cNvSpPr>
                <a:spLocks/>
              </p:cNvSpPr>
              <p:nvPr/>
            </p:nvSpPr>
            <p:spPr bwMode="auto">
              <a:xfrm>
                <a:off x="2817" y="3058"/>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8" name="Freeform 484"/>
              <p:cNvSpPr>
                <a:spLocks/>
              </p:cNvSpPr>
              <p:nvPr/>
            </p:nvSpPr>
            <p:spPr bwMode="auto">
              <a:xfrm>
                <a:off x="3007" y="2918"/>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9" name="Freeform 485"/>
              <p:cNvSpPr>
                <a:spLocks/>
              </p:cNvSpPr>
              <p:nvPr/>
            </p:nvSpPr>
            <p:spPr bwMode="auto">
              <a:xfrm>
                <a:off x="3196" y="2995"/>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0" name="Freeform 486"/>
              <p:cNvSpPr>
                <a:spLocks/>
              </p:cNvSpPr>
              <p:nvPr/>
            </p:nvSpPr>
            <p:spPr bwMode="auto">
              <a:xfrm>
                <a:off x="3390" y="2999"/>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1" name="Freeform 487"/>
              <p:cNvSpPr>
                <a:spLocks/>
              </p:cNvSpPr>
              <p:nvPr/>
            </p:nvSpPr>
            <p:spPr bwMode="auto">
              <a:xfrm>
                <a:off x="2056" y="3117"/>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2" name="Freeform 488"/>
              <p:cNvSpPr>
                <a:spLocks/>
              </p:cNvSpPr>
              <p:nvPr/>
            </p:nvSpPr>
            <p:spPr bwMode="auto">
              <a:xfrm>
                <a:off x="2245" y="2988"/>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3" name="Freeform 489"/>
              <p:cNvSpPr>
                <a:spLocks/>
              </p:cNvSpPr>
              <p:nvPr/>
            </p:nvSpPr>
            <p:spPr bwMode="auto">
              <a:xfrm>
                <a:off x="2439" y="3043"/>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 name="Freeform 490"/>
              <p:cNvSpPr>
                <a:spLocks/>
              </p:cNvSpPr>
              <p:nvPr/>
            </p:nvSpPr>
            <p:spPr bwMode="auto">
              <a:xfrm>
                <a:off x="2628" y="2951"/>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5" name="Freeform 491"/>
              <p:cNvSpPr>
                <a:spLocks/>
              </p:cNvSpPr>
              <p:nvPr/>
            </p:nvSpPr>
            <p:spPr bwMode="auto">
              <a:xfrm>
                <a:off x="2817" y="2907"/>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 name="Freeform 492"/>
              <p:cNvSpPr>
                <a:spLocks/>
              </p:cNvSpPr>
              <p:nvPr/>
            </p:nvSpPr>
            <p:spPr bwMode="auto">
              <a:xfrm>
                <a:off x="3007" y="3040"/>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7" name="Freeform 493"/>
              <p:cNvSpPr>
                <a:spLocks/>
              </p:cNvSpPr>
              <p:nvPr/>
            </p:nvSpPr>
            <p:spPr bwMode="auto">
              <a:xfrm>
                <a:off x="3196" y="2958"/>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 name="Freeform 494"/>
              <p:cNvSpPr>
                <a:spLocks/>
              </p:cNvSpPr>
              <p:nvPr/>
            </p:nvSpPr>
            <p:spPr bwMode="auto">
              <a:xfrm>
                <a:off x="3390" y="3025"/>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9" name="Freeform 495"/>
              <p:cNvSpPr>
                <a:spLocks/>
              </p:cNvSpPr>
              <p:nvPr/>
            </p:nvSpPr>
            <p:spPr bwMode="auto">
              <a:xfrm>
                <a:off x="2056" y="2884"/>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0" name="Freeform 496"/>
              <p:cNvSpPr>
                <a:spLocks/>
              </p:cNvSpPr>
              <p:nvPr/>
            </p:nvSpPr>
            <p:spPr bwMode="auto">
              <a:xfrm>
                <a:off x="2245" y="2940"/>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1" name="Freeform 497"/>
              <p:cNvSpPr>
                <a:spLocks/>
              </p:cNvSpPr>
              <p:nvPr/>
            </p:nvSpPr>
            <p:spPr bwMode="auto">
              <a:xfrm>
                <a:off x="2439" y="3047"/>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2" name="Freeform 498"/>
              <p:cNvSpPr>
                <a:spLocks/>
              </p:cNvSpPr>
              <p:nvPr/>
            </p:nvSpPr>
            <p:spPr bwMode="auto">
              <a:xfrm>
                <a:off x="2628" y="3114"/>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3" name="Freeform 499"/>
              <p:cNvSpPr>
                <a:spLocks/>
              </p:cNvSpPr>
              <p:nvPr/>
            </p:nvSpPr>
            <p:spPr bwMode="auto">
              <a:xfrm>
                <a:off x="2817" y="2951"/>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 name="Freeform 500"/>
              <p:cNvSpPr>
                <a:spLocks/>
              </p:cNvSpPr>
              <p:nvPr/>
            </p:nvSpPr>
            <p:spPr bwMode="auto">
              <a:xfrm>
                <a:off x="3007" y="3014"/>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5" name="Freeform 501"/>
              <p:cNvSpPr>
                <a:spLocks/>
              </p:cNvSpPr>
              <p:nvPr/>
            </p:nvSpPr>
            <p:spPr bwMode="auto">
              <a:xfrm>
                <a:off x="3196" y="3047"/>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6" name="Freeform 502"/>
              <p:cNvSpPr>
                <a:spLocks/>
              </p:cNvSpPr>
              <p:nvPr/>
            </p:nvSpPr>
            <p:spPr bwMode="auto">
              <a:xfrm>
                <a:off x="3390" y="3062"/>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7" name="Freeform 503"/>
              <p:cNvSpPr>
                <a:spLocks/>
              </p:cNvSpPr>
              <p:nvPr/>
            </p:nvSpPr>
            <p:spPr bwMode="auto">
              <a:xfrm>
                <a:off x="2056" y="2862"/>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 name="Freeform 504"/>
              <p:cNvSpPr>
                <a:spLocks/>
              </p:cNvSpPr>
              <p:nvPr/>
            </p:nvSpPr>
            <p:spPr bwMode="auto">
              <a:xfrm>
                <a:off x="2245" y="3043"/>
                <a:ext cx="95" cy="97"/>
              </a:xfrm>
              <a:custGeom>
                <a:avLst/>
                <a:gdLst/>
                <a:ahLst/>
                <a:cxnLst>
                  <a:cxn ang="0">
                    <a:pos x="47" y="97"/>
                  </a:cxn>
                  <a:cxn ang="0">
                    <a:pos x="95" y="48"/>
                  </a:cxn>
                  <a:cxn ang="0">
                    <a:pos x="47" y="0"/>
                  </a:cxn>
                  <a:cxn ang="0">
                    <a:pos x="0" y="48"/>
                  </a:cxn>
                  <a:cxn ang="0">
                    <a:pos x="47" y="97"/>
                  </a:cxn>
                </a:cxnLst>
                <a:rect l="0" t="0" r="r" b="b"/>
                <a:pathLst>
                  <a:path w="95" h="97">
                    <a:moveTo>
                      <a:pt x="47" y="97"/>
                    </a:moveTo>
                    <a:lnTo>
                      <a:pt x="95"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9" name="Freeform 505"/>
              <p:cNvSpPr>
                <a:spLocks/>
              </p:cNvSpPr>
              <p:nvPr/>
            </p:nvSpPr>
            <p:spPr bwMode="auto">
              <a:xfrm>
                <a:off x="2439" y="2984"/>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0" name="Freeform 506"/>
              <p:cNvSpPr>
                <a:spLocks/>
              </p:cNvSpPr>
              <p:nvPr/>
            </p:nvSpPr>
            <p:spPr bwMode="auto">
              <a:xfrm>
                <a:off x="2628" y="3025"/>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1" name="Freeform 507"/>
              <p:cNvSpPr>
                <a:spLocks/>
              </p:cNvSpPr>
              <p:nvPr/>
            </p:nvSpPr>
            <p:spPr bwMode="auto">
              <a:xfrm>
                <a:off x="2817" y="3095"/>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2" name="Freeform 508"/>
              <p:cNvSpPr>
                <a:spLocks/>
              </p:cNvSpPr>
              <p:nvPr/>
            </p:nvSpPr>
            <p:spPr bwMode="auto">
              <a:xfrm>
                <a:off x="3007" y="3006"/>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3" name="Freeform 509"/>
              <p:cNvSpPr>
                <a:spLocks/>
              </p:cNvSpPr>
              <p:nvPr/>
            </p:nvSpPr>
            <p:spPr bwMode="auto">
              <a:xfrm>
                <a:off x="3196" y="3069"/>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4" name="Freeform 510"/>
              <p:cNvSpPr>
                <a:spLocks/>
              </p:cNvSpPr>
              <p:nvPr/>
            </p:nvSpPr>
            <p:spPr bwMode="auto">
              <a:xfrm>
                <a:off x="3390" y="3014"/>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5" name="Freeform 511"/>
              <p:cNvSpPr>
                <a:spLocks/>
              </p:cNvSpPr>
              <p:nvPr/>
            </p:nvSpPr>
            <p:spPr bwMode="auto">
              <a:xfrm>
                <a:off x="2056" y="3051"/>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6" name="Freeform 512"/>
              <p:cNvSpPr>
                <a:spLocks/>
              </p:cNvSpPr>
              <p:nvPr/>
            </p:nvSpPr>
            <p:spPr bwMode="auto">
              <a:xfrm>
                <a:off x="2245" y="3080"/>
                <a:ext cx="95" cy="97"/>
              </a:xfrm>
              <a:custGeom>
                <a:avLst/>
                <a:gdLst/>
                <a:ahLst/>
                <a:cxnLst>
                  <a:cxn ang="0">
                    <a:pos x="47" y="97"/>
                  </a:cxn>
                  <a:cxn ang="0">
                    <a:pos x="95" y="48"/>
                  </a:cxn>
                  <a:cxn ang="0">
                    <a:pos x="47" y="0"/>
                  </a:cxn>
                  <a:cxn ang="0">
                    <a:pos x="0" y="48"/>
                  </a:cxn>
                  <a:cxn ang="0">
                    <a:pos x="47" y="97"/>
                  </a:cxn>
                </a:cxnLst>
                <a:rect l="0" t="0" r="r" b="b"/>
                <a:pathLst>
                  <a:path w="95" h="97">
                    <a:moveTo>
                      <a:pt x="47" y="97"/>
                    </a:moveTo>
                    <a:lnTo>
                      <a:pt x="95"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7" name="Freeform 513"/>
              <p:cNvSpPr>
                <a:spLocks/>
              </p:cNvSpPr>
              <p:nvPr/>
            </p:nvSpPr>
            <p:spPr bwMode="auto">
              <a:xfrm>
                <a:off x="2439" y="3043"/>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8" name="Freeform 514"/>
              <p:cNvSpPr>
                <a:spLocks/>
              </p:cNvSpPr>
              <p:nvPr/>
            </p:nvSpPr>
            <p:spPr bwMode="auto">
              <a:xfrm>
                <a:off x="2628" y="2984"/>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9" name="Freeform 515"/>
              <p:cNvSpPr>
                <a:spLocks/>
              </p:cNvSpPr>
              <p:nvPr/>
            </p:nvSpPr>
            <p:spPr bwMode="auto">
              <a:xfrm>
                <a:off x="2817" y="3058"/>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0" name="Freeform 516"/>
              <p:cNvSpPr>
                <a:spLocks/>
              </p:cNvSpPr>
              <p:nvPr/>
            </p:nvSpPr>
            <p:spPr bwMode="auto">
              <a:xfrm>
                <a:off x="3007" y="3032"/>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1" name="Freeform 517"/>
              <p:cNvSpPr>
                <a:spLocks/>
              </p:cNvSpPr>
              <p:nvPr/>
            </p:nvSpPr>
            <p:spPr bwMode="auto">
              <a:xfrm>
                <a:off x="3196" y="3073"/>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2" name="Freeform 518"/>
              <p:cNvSpPr>
                <a:spLocks/>
              </p:cNvSpPr>
              <p:nvPr/>
            </p:nvSpPr>
            <p:spPr bwMode="auto">
              <a:xfrm>
                <a:off x="3390" y="2995"/>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3" name="Freeform 519"/>
              <p:cNvSpPr>
                <a:spLocks/>
              </p:cNvSpPr>
              <p:nvPr/>
            </p:nvSpPr>
            <p:spPr bwMode="auto">
              <a:xfrm>
                <a:off x="2056" y="3003"/>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4" name="Freeform 520"/>
              <p:cNvSpPr>
                <a:spLocks/>
              </p:cNvSpPr>
              <p:nvPr/>
            </p:nvSpPr>
            <p:spPr bwMode="auto">
              <a:xfrm>
                <a:off x="2245" y="2969"/>
                <a:ext cx="95" cy="97"/>
              </a:xfrm>
              <a:custGeom>
                <a:avLst/>
                <a:gdLst/>
                <a:ahLst/>
                <a:cxnLst>
                  <a:cxn ang="0">
                    <a:pos x="47" y="97"/>
                  </a:cxn>
                  <a:cxn ang="0">
                    <a:pos x="95" y="48"/>
                  </a:cxn>
                  <a:cxn ang="0">
                    <a:pos x="47" y="0"/>
                  </a:cxn>
                  <a:cxn ang="0">
                    <a:pos x="0" y="48"/>
                  </a:cxn>
                  <a:cxn ang="0">
                    <a:pos x="47" y="97"/>
                  </a:cxn>
                </a:cxnLst>
                <a:rect l="0" t="0" r="r" b="b"/>
                <a:pathLst>
                  <a:path w="95" h="97">
                    <a:moveTo>
                      <a:pt x="47" y="97"/>
                    </a:moveTo>
                    <a:lnTo>
                      <a:pt x="95"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5" name="Freeform 521"/>
              <p:cNvSpPr>
                <a:spLocks/>
              </p:cNvSpPr>
              <p:nvPr/>
            </p:nvSpPr>
            <p:spPr bwMode="auto">
              <a:xfrm>
                <a:off x="2439" y="3025"/>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6" name="Freeform 522"/>
              <p:cNvSpPr>
                <a:spLocks/>
              </p:cNvSpPr>
              <p:nvPr/>
            </p:nvSpPr>
            <p:spPr bwMode="auto">
              <a:xfrm>
                <a:off x="2628" y="3058"/>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7" name="Freeform 523"/>
              <p:cNvSpPr>
                <a:spLocks/>
              </p:cNvSpPr>
              <p:nvPr/>
            </p:nvSpPr>
            <p:spPr bwMode="auto">
              <a:xfrm>
                <a:off x="2817" y="2988"/>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8" name="Freeform 524"/>
              <p:cNvSpPr>
                <a:spLocks/>
              </p:cNvSpPr>
              <p:nvPr/>
            </p:nvSpPr>
            <p:spPr bwMode="auto">
              <a:xfrm>
                <a:off x="3007" y="3017"/>
                <a:ext cx="94" cy="97"/>
              </a:xfrm>
              <a:custGeom>
                <a:avLst/>
                <a:gdLst/>
                <a:ahLst/>
                <a:cxnLst>
                  <a:cxn ang="0">
                    <a:pos x="47" y="97"/>
                  </a:cxn>
                  <a:cxn ang="0">
                    <a:pos x="94" y="49"/>
                  </a:cxn>
                  <a:cxn ang="0">
                    <a:pos x="47" y="0"/>
                  </a:cxn>
                  <a:cxn ang="0">
                    <a:pos x="0" y="49"/>
                  </a:cxn>
                  <a:cxn ang="0">
                    <a:pos x="47" y="97"/>
                  </a:cxn>
                </a:cxnLst>
                <a:rect l="0" t="0" r="r" b="b"/>
                <a:pathLst>
                  <a:path w="94" h="97">
                    <a:moveTo>
                      <a:pt x="47" y="97"/>
                    </a:moveTo>
                    <a:lnTo>
                      <a:pt x="94"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9" name="Freeform 525"/>
              <p:cNvSpPr>
                <a:spLocks/>
              </p:cNvSpPr>
              <p:nvPr/>
            </p:nvSpPr>
            <p:spPr bwMode="auto">
              <a:xfrm>
                <a:off x="3196" y="2973"/>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0" name="Freeform 526"/>
              <p:cNvSpPr>
                <a:spLocks/>
              </p:cNvSpPr>
              <p:nvPr/>
            </p:nvSpPr>
            <p:spPr bwMode="auto">
              <a:xfrm>
                <a:off x="3390" y="3014"/>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1" name="Freeform 527"/>
              <p:cNvSpPr>
                <a:spLocks/>
              </p:cNvSpPr>
              <p:nvPr/>
            </p:nvSpPr>
            <p:spPr bwMode="auto">
              <a:xfrm>
                <a:off x="2056" y="2792"/>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2" name="Freeform 528"/>
              <p:cNvSpPr>
                <a:spLocks/>
              </p:cNvSpPr>
              <p:nvPr/>
            </p:nvSpPr>
            <p:spPr bwMode="auto">
              <a:xfrm>
                <a:off x="2245" y="2992"/>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3" name="Freeform 529"/>
              <p:cNvSpPr>
                <a:spLocks/>
              </p:cNvSpPr>
              <p:nvPr/>
            </p:nvSpPr>
            <p:spPr bwMode="auto">
              <a:xfrm>
                <a:off x="2439" y="2984"/>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4" name="Freeform 530"/>
              <p:cNvSpPr>
                <a:spLocks/>
              </p:cNvSpPr>
              <p:nvPr/>
            </p:nvSpPr>
            <p:spPr bwMode="auto">
              <a:xfrm>
                <a:off x="2628" y="2969"/>
                <a:ext cx="95" cy="97"/>
              </a:xfrm>
              <a:custGeom>
                <a:avLst/>
                <a:gdLst/>
                <a:ahLst/>
                <a:cxnLst>
                  <a:cxn ang="0">
                    <a:pos x="47" y="97"/>
                  </a:cxn>
                  <a:cxn ang="0">
                    <a:pos x="95" y="48"/>
                  </a:cxn>
                  <a:cxn ang="0">
                    <a:pos x="47" y="0"/>
                  </a:cxn>
                  <a:cxn ang="0">
                    <a:pos x="0" y="48"/>
                  </a:cxn>
                  <a:cxn ang="0">
                    <a:pos x="47" y="97"/>
                  </a:cxn>
                </a:cxnLst>
                <a:rect l="0" t="0" r="r" b="b"/>
                <a:pathLst>
                  <a:path w="95" h="97">
                    <a:moveTo>
                      <a:pt x="47" y="97"/>
                    </a:moveTo>
                    <a:lnTo>
                      <a:pt x="95"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5" name="Freeform 531"/>
              <p:cNvSpPr>
                <a:spLocks/>
              </p:cNvSpPr>
              <p:nvPr/>
            </p:nvSpPr>
            <p:spPr bwMode="auto">
              <a:xfrm>
                <a:off x="2817" y="2955"/>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6" name="Freeform 532"/>
              <p:cNvSpPr>
                <a:spLocks/>
              </p:cNvSpPr>
              <p:nvPr/>
            </p:nvSpPr>
            <p:spPr bwMode="auto">
              <a:xfrm>
                <a:off x="3007" y="3014"/>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7" name="Freeform 533"/>
              <p:cNvSpPr>
                <a:spLocks/>
              </p:cNvSpPr>
              <p:nvPr/>
            </p:nvSpPr>
            <p:spPr bwMode="auto">
              <a:xfrm>
                <a:off x="3196" y="3025"/>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8" name="Freeform 534"/>
              <p:cNvSpPr>
                <a:spLocks/>
              </p:cNvSpPr>
              <p:nvPr/>
            </p:nvSpPr>
            <p:spPr bwMode="auto">
              <a:xfrm>
                <a:off x="3390" y="3025"/>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9" name="Freeform 535"/>
              <p:cNvSpPr>
                <a:spLocks/>
              </p:cNvSpPr>
              <p:nvPr/>
            </p:nvSpPr>
            <p:spPr bwMode="auto">
              <a:xfrm>
                <a:off x="2056" y="2833"/>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0" name="Freeform 536"/>
              <p:cNvSpPr>
                <a:spLocks/>
              </p:cNvSpPr>
              <p:nvPr/>
            </p:nvSpPr>
            <p:spPr bwMode="auto">
              <a:xfrm>
                <a:off x="2245" y="3095"/>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1" name="Freeform 537"/>
              <p:cNvSpPr>
                <a:spLocks/>
              </p:cNvSpPr>
              <p:nvPr/>
            </p:nvSpPr>
            <p:spPr bwMode="auto">
              <a:xfrm>
                <a:off x="2439" y="3006"/>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2" name="Freeform 538"/>
              <p:cNvSpPr>
                <a:spLocks/>
              </p:cNvSpPr>
              <p:nvPr/>
            </p:nvSpPr>
            <p:spPr bwMode="auto">
              <a:xfrm>
                <a:off x="2628" y="3006"/>
                <a:ext cx="95" cy="97"/>
              </a:xfrm>
              <a:custGeom>
                <a:avLst/>
                <a:gdLst/>
                <a:ahLst/>
                <a:cxnLst>
                  <a:cxn ang="0">
                    <a:pos x="47" y="97"/>
                  </a:cxn>
                  <a:cxn ang="0">
                    <a:pos x="95" y="48"/>
                  </a:cxn>
                  <a:cxn ang="0">
                    <a:pos x="47" y="0"/>
                  </a:cxn>
                  <a:cxn ang="0">
                    <a:pos x="0" y="48"/>
                  </a:cxn>
                  <a:cxn ang="0">
                    <a:pos x="47" y="97"/>
                  </a:cxn>
                </a:cxnLst>
                <a:rect l="0" t="0" r="r" b="b"/>
                <a:pathLst>
                  <a:path w="95" h="97">
                    <a:moveTo>
                      <a:pt x="47" y="97"/>
                    </a:moveTo>
                    <a:lnTo>
                      <a:pt x="95"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3" name="Freeform 539"/>
              <p:cNvSpPr>
                <a:spLocks/>
              </p:cNvSpPr>
              <p:nvPr/>
            </p:nvSpPr>
            <p:spPr bwMode="auto">
              <a:xfrm>
                <a:off x="2817" y="3051"/>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4" name="Freeform 540"/>
              <p:cNvSpPr>
                <a:spLocks/>
              </p:cNvSpPr>
              <p:nvPr/>
            </p:nvSpPr>
            <p:spPr bwMode="auto">
              <a:xfrm>
                <a:off x="3007" y="3110"/>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5" name="Freeform 541"/>
              <p:cNvSpPr>
                <a:spLocks/>
              </p:cNvSpPr>
              <p:nvPr/>
            </p:nvSpPr>
            <p:spPr bwMode="auto">
              <a:xfrm>
                <a:off x="3196" y="2966"/>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6" name="Freeform 542"/>
              <p:cNvSpPr>
                <a:spLocks/>
              </p:cNvSpPr>
              <p:nvPr/>
            </p:nvSpPr>
            <p:spPr bwMode="auto">
              <a:xfrm>
                <a:off x="3390" y="3003"/>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7" name="Freeform 543"/>
              <p:cNvSpPr>
                <a:spLocks/>
              </p:cNvSpPr>
              <p:nvPr/>
            </p:nvSpPr>
            <p:spPr bwMode="auto">
              <a:xfrm>
                <a:off x="2056" y="2881"/>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8" name="Freeform 544"/>
              <p:cNvSpPr>
                <a:spLocks/>
              </p:cNvSpPr>
              <p:nvPr/>
            </p:nvSpPr>
            <p:spPr bwMode="auto">
              <a:xfrm>
                <a:off x="2245" y="3032"/>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9" name="Freeform 545"/>
              <p:cNvSpPr>
                <a:spLocks/>
              </p:cNvSpPr>
              <p:nvPr/>
            </p:nvSpPr>
            <p:spPr bwMode="auto">
              <a:xfrm>
                <a:off x="2439" y="3077"/>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0" name="Freeform 546"/>
              <p:cNvSpPr>
                <a:spLocks/>
              </p:cNvSpPr>
              <p:nvPr/>
            </p:nvSpPr>
            <p:spPr bwMode="auto">
              <a:xfrm>
                <a:off x="2628" y="2984"/>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1" name="Freeform 547"/>
              <p:cNvSpPr>
                <a:spLocks/>
              </p:cNvSpPr>
              <p:nvPr/>
            </p:nvSpPr>
            <p:spPr bwMode="auto">
              <a:xfrm>
                <a:off x="2817" y="3014"/>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2" name="Freeform 548"/>
              <p:cNvSpPr>
                <a:spLocks/>
              </p:cNvSpPr>
              <p:nvPr/>
            </p:nvSpPr>
            <p:spPr bwMode="auto">
              <a:xfrm>
                <a:off x="3007" y="3029"/>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3" name="Freeform 549"/>
              <p:cNvSpPr>
                <a:spLocks/>
              </p:cNvSpPr>
              <p:nvPr/>
            </p:nvSpPr>
            <p:spPr bwMode="auto">
              <a:xfrm>
                <a:off x="3196" y="2947"/>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4" name="Freeform 550"/>
              <p:cNvSpPr>
                <a:spLocks/>
              </p:cNvSpPr>
              <p:nvPr/>
            </p:nvSpPr>
            <p:spPr bwMode="auto">
              <a:xfrm>
                <a:off x="3390" y="3043"/>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5" name="Freeform 551"/>
              <p:cNvSpPr>
                <a:spLocks/>
              </p:cNvSpPr>
              <p:nvPr/>
            </p:nvSpPr>
            <p:spPr bwMode="auto">
              <a:xfrm>
                <a:off x="2056" y="3121"/>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6" name="Freeform 552"/>
              <p:cNvSpPr>
                <a:spLocks/>
              </p:cNvSpPr>
              <p:nvPr/>
            </p:nvSpPr>
            <p:spPr bwMode="auto">
              <a:xfrm>
                <a:off x="2245" y="2914"/>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7" name="Freeform 553"/>
              <p:cNvSpPr>
                <a:spLocks/>
              </p:cNvSpPr>
              <p:nvPr/>
            </p:nvSpPr>
            <p:spPr bwMode="auto">
              <a:xfrm>
                <a:off x="2439" y="2914"/>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8" name="Freeform 554"/>
              <p:cNvSpPr>
                <a:spLocks/>
              </p:cNvSpPr>
              <p:nvPr/>
            </p:nvSpPr>
            <p:spPr bwMode="auto">
              <a:xfrm>
                <a:off x="2628" y="2944"/>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9" name="Freeform 555"/>
              <p:cNvSpPr>
                <a:spLocks/>
              </p:cNvSpPr>
              <p:nvPr/>
            </p:nvSpPr>
            <p:spPr bwMode="auto">
              <a:xfrm>
                <a:off x="2817" y="3036"/>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0" name="Freeform 556"/>
              <p:cNvSpPr>
                <a:spLocks/>
              </p:cNvSpPr>
              <p:nvPr/>
            </p:nvSpPr>
            <p:spPr bwMode="auto">
              <a:xfrm>
                <a:off x="3007" y="3040"/>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1" name="Freeform 557"/>
              <p:cNvSpPr>
                <a:spLocks/>
              </p:cNvSpPr>
              <p:nvPr/>
            </p:nvSpPr>
            <p:spPr bwMode="auto">
              <a:xfrm>
                <a:off x="3196" y="3043"/>
                <a:ext cx="94" cy="97"/>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2" name="Freeform 558"/>
              <p:cNvSpPr>
                <a:spLocks/>
              </p:cNvSpPr>
              <p:nvPr/>
            </p:nvSpPr>
            <p:spPr bwMode="auto">
              <a:xfrm>
                <a:off x="3390" y="2988"/>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3" name="Freeform 559"/>
              <p:cNvSpPr>
                <a:spLocks/>
              </p:cNvSpPr>
              <p:nvPr/>
            </p:nvSpPr>
            <p:spPr bwMode="auto">
              <a:xfrm>
                <a:off x="2056" y="2855"/>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4" name="Freeform 560"/>
              <p:cNvSpPr>
                <a:spLocks/>
              </p:cNvSpPr>
              <p:nvPr/>
            </p:nvSpPr>
            <p:spPr bwMode="auto">
              <a:xfrm>
                <a:off x="2245" y="3088"/>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5" name="Freeform 561"/>
              <p:cNvSpPr>
                <a:spLocks/>
              </p:cNvSpPr>
              <p:nvPr/>
            </p:nvSpPr>
            <p:spPr bwMode="auto">
              <a:xfrm>
                <a:off x="2439" y="3029"/>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6" name="Freeform 562"/>
              <p:cNvSpPr>
                <a:spLocks/>
              </p:cNvSpPr>
              <p:nvPr/>
            </p:nvSpPr>
            <p:spPr bwMode="auto">
              <a:xfrm>
                <a:off x="2628" y="3051"/>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7" name="Freeform 563"/>
              <p:cNvSpPr>
                <a:spLocks/>
              </p:cNvSpPr>
              <p:nvPr/>
            </p:nvSpPr>
            <p:spPr bwMode="auto">
              <a:xfrm>
                <a:off x="2817" y="3032"/>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8" name="Freeform 564"/>
              <p:cNvSpPr>
                <a:spLocks/>
              </p:cNvSpPr>
              <p:nvPr/>
            </p:nvSpPr>
            <p:spPr bwMode="auto">
              <a:xfrm>
                <a:off x="3007" y="3054"/>
                <a:ext cx="94" cy="97"/>
              </a:xfrm>
              <a:custGeom>
                <a:avLst/>
                <a:gdLst/>
                <a:ahLst/>
                <a:cxnLst>
                  <a:cxn ang="0">
                    <a:pos x="47" y="97"/>
                  </a:cxn>
                  <a:cxn ang="0">
                    <a:pos x="94" y="49"/>
                  </a:cxn>
                  <a:cxn ang="0">
                    <a:pos x="47" y="0"/>
                  </a:cxn>
                  <a:cxn ang="0">
                    <a:pos x="0" y="49"/>
                  </a:cxn>
                  <a:cxn ang="0">
                    <a:pos x="47" y="97"/>
                  </a:cxn>
                </a:cxnLst>
                <a:rect l="0" t="0" r="r" b="b"/>
                <a:pathLst>
                  <a:path w="94" h="97">
                    <a:moveTo>
                      <a:pt x="47" y="97"/>
                    </a:moveTo>
                    <a:lnTo>
                      <a:pt x="94"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9" name="Freeform 565"/>
              <p:cNvSpPr>
                <a:spLocks/>
              </p:cNvSpPr>
              <p:nvPr/>
            </p:nvSpPr>
            <p:spPr bwMode="auto">
              <a:xfrm>
                <a:off x="3196" y="3017"/>
                <a:ext cx="94" cy="97"/>
              </a:xfrm>
              <a:custGeom>
                <a:avLst/>
                <a:gdLst/>
                <a:ahLst/>
                <a:cxnLst>
                  <a:cxn ang="0">
                    <a:pos x="47" y="97"/>
                  </a:cxn>
                  <a:cxn ang="0">
                    <a:pos x="94" y="49"/>
                  </a:cxn>
                  <a:cxn ang="0">
                    <a:pos x="47" y="0"/>
                  </a:cxn>
                  <a:cxn ang="0">
                    <a:pos x="0" y="49"/>
                  </a:cxn>
                  <a:cxn ang="0">
                    <a:pos x="47" y="97"/>
                  </a:cxn>
                </a:cxnLst>
                <a:rect l="0" t="0" r="r" b="b"/>
                <a:pathLst>
                  <a:path w="94" h="97">
                    <a:moveTo>
                      <a:pt x="47" y="97"/>
                    </a:moveTo>
                    <a:lnTo>
                      <a:pt x="94"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0" name="Freeform 566"/>
              <p:cNvSpPr>
                <a:spLocks/>
              </p:cNvSpPr>
              <p:nvPr/>
            </p:nvSpPr>
            <p:spPr bwMode="auto">
              <a:xfrm>
                <a:off x="3390" y="3069"/>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1" name="Freeform 567"/>
              <p:cNvSpPr>
                <a:spLocks/>
              </p:cNvSpPr>
              <p:nvPr/>
            </p:nvSpPr>
            <p:spPr bwMode="auto">
              <a:xfrm>
                <a:off x="2056" y="2611"/>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2" name="Freeform 568"/>
              <p:cNvSpPr>
                <a:spLocks/>
              </p:cNvSpPr>
              <p:nvPr/>
            </p:nvSpPr>
            <p:spPr bwMode="auto">
              <a:xfrm>
                <a:off x="2245" y="2881"/>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3" name="Freeform 569"/>
              <p:cNvSpPr>
                <a:spLocks/>
              </p:cNvSpPr>
              <p:nvPr/>
            </p:nvSpPr>
            <p:spPr bwMode="auto">
              <a:xfrm>
                <a:off x="2439" y="2995"/>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4" name="Freeform 570"/>
              <p:cNvSpPr>
                <a:spLocks/>
              </p:cNvSpPr>
              <p:nvPr/>
            </p:nvSpPr>
            <p:spPr bwMode="auto">
              <a:xfrm>
                <a:off x="2628" y="3066"/>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5" name="Freeform 571"/>
              <p:cNvSpPr>
                <a:spLocks/>
              </p:cNvSpPr>
              <p:nvPr/>
            </p:nvSpPr>
            <p:spPr bwMode="auto">
              <a:xfrm>
                <a:off x="2817" y="3036"/>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6" name="Freeform 572"/>
              <p:cNvSpPr>
                <a:spLocks/>
              </p:cNvSpPr>
              <p:nvPr/>
            </p:nvSpPr>
            <p:spPr bwMode="auto">
              <a:xfrm>
                <a:off x="3007" y="3014"/>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7" name="Freeform 573"/>
              <p:cNvSpPr>
                <a:spLocks/>
              </p:cNvSpPr>
              <p:nvPr/>
            </p:nvSpPr>
            <p:spPr bwMode="auto">
              <a:xfrm>
                <a:off x="3196" y="3021"/>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8" name="Freeform 574"/>
              <p:cNvSpPr>
                <a:spLocks/>
              </p:cNvSpPr>
              <p:nvPr/>
            </p:nvSpPr>
            <p:spPr bwMode="auto">
              <a:xfrm>
                <a:off x="3390" y="2980"/>
                <a:ext cx="94" cy="97"/>
              </a:xfrm>
              <a:custGeom>
                <a:avLst/>
                <a:gdLst/>
                <a:ahLst/>
                <a:cxnLst>
                  <a:cxn ang="0">
                    <a:pos x="47" y="97"/>
                  </a:cxn>
                  <a:cxn ang="0">
                    <a:pos x="94" y="49"/>
                  </a:cxn>
                  <a:cxn ang="0">
                    <a:pos x="47" y="0"/>
                  </a:cxn>
                  <a:cxn ang="0">
                    <a:pos x="0" y="49"/>
                  </a:cxn>
                  <a:cxn ang="0">
                    <a:pos x="47" y="97"/>
                  </a:cxn>
                </a:cxnLst>
                <a:rect l="0" t="0" r="r" b="b"/>
                <a:pathLst>
                  <a:path w="94" h="97">
                    <a:moveTo>
                      <a:pt x="47" y="97"/>
                    </a:moveTo>
                    <a:lnTo>
                      <a:pt x="94"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9" name="Freeform 575"/>
              <p:cNvSpPr>
                <a:spLocks/>
              </p:cNvSpPr>
              <p:nvPr/>
            </p:nvSpPr>
            <p:spPr bwMode="auto">
              <a:xfrm>
                <a:off x="2056" y="2980"/>
                <a:ext cx="94" cy="97"/>
              </a:xfrm>
              <a:custGeom>
                <a:avLst/>
                <a:gdLst/>
                <a:ahLst/>
                <a:cxnLst>
                  <a:cxn ang="0">
                    <a:pos x="47" y="97"/>
                  </a:cxn>
                  <a:cxn ang="0">
                    <a:pos x="94" y="49"/>
                  </a:cxn>
                  <a:cxn ang="0">
                    <a:pos x="47" y="0"/>
                  </a:cxn>
                  <a:cxn ang="0">
                    <a:pos x="0" y="49"/>
                  </a:cxn>
                  <a:cxn ang="0">
                    <a:pos x="47" y="97"/>
                  </a:cxn>
                </a:cxnLst>
                <a:rect l="0" t="0" r="r" b="b"/>
                <a:pathLst>
                  <a:path w="94" h="97">
                    <a:moveTo>
                      <a:pt x="47" y="97"/>
                    </a:moveTo>
                    <a:lnTo>
                      <a:pt x="94"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0" name="Freeform 576"/>
              <p:cNvSpPr>
                <a:spLocks/>
              </p:cNvSpPr>
              <p:nvPr/>
            </p:nvSpPr>
            <p:spPr bwMode="auto">
              <a:xfrm>
                <a:off x="2245" y="2951"/>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1" name="Freeform 577"/>
              <p:cNvSpPr>
                <a:spLocks/>
              </p:cNvSpPr>
              <p:nvPr/>
            </p:nvSpPr>
            <p:spPr bwMode="auto">
              <a:xfrm>
                <a:off x="2439" y="2973"/>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2" name="Freeform 578"/>
              <p:cNvSpPr>
                <a:spLocks/>
              </p:cNvSpPr>
              <p:nvPr/>
            </p:nvSpPr>
            <p:spPr bwMode="auto">
              <a:xfrm>
                <a:off x="2628" y="3025"/>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3" name="Freeform 579"/>
              <p:cNvSpPr>
                <a:spLocks/>
              </p:cNvSpPr>
              <p:nvPr/>
            </p:nvSpPr>
            <p:spPr bwMode="auto">
              <a:xfrm>
                <a:off x="2817" y="3091"/>
                <a:ext cx="95" cy="97"/>
              </a:xfrm>
              <a:custGeom>
                <a:avLst/>
                <a:gdLst/>
                <a:ahLst/>
                <a:cxnLst>
                  <a:cxn ang="0">
                    <a:pos x="48" y="97"/>
                  </a:cxn>
                  <a:cxn ang="0">
                    <a:pos x="95" y="49"/>
                  </a:cxn>
                  <a:cxn ang="0">
                    <a:pos x="48" y="0"/>
                  </a:cxn>
                  <a:cxn ang="0">
                    <a:pos x="0" y="49"/>
                  </a:cxn>
                  <a:cxn ang="0">
                    <a:pos x="48" y="97"/>
                  </a:cxn>
                </a:cxnLst>
                <a:rect l="0" t="0" r="r" b="b"/>
                <a:pathLst>
                  <a:path w="95" h="97">
                    <a:moveTo>
                      <a:pt x="48" y="97"/>
                    </a:moveTo>
                    <a:lnTo>
                      <a:pt x="95" y="49"/>
                    </a:lnTo>
                    <a:lnTo>
                      <a:pt x="48" y="0"/>
                    </a:lnTo>
                    <a:lnTo>
                      <a:pt x="0" y="49"/>
                    </a:lnTo>
                    <a:lnTo>
                      <a:pt x="48"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4" name="Freeform 580"/>
              <p:cNvSpPr>
                <a:spLocks/>
              </p:cNvSpPr>
              <p:nvPr/>
            </p:nvSpPr>
            <p:spPr bwMode="auto">
              <a:xfrm>
                <a:off x="3007" y="3054"/>
                <a:ext cx="94" cy="97"/>
              </a:xfrm>
              <a:custGeom>
                <a:avLst/>
                <a:gdLst/>
                <a:ahLst/>
                <a:cxnLst>
                  <a:cxn ang="0">
                    <a:pos x="47" y="97"/>
                  </a:cxn>
                  <a:cxn ang="0">
                    <a:pos x="94" y="49"/>
                  </a:cxn>
                  <a:cxn ang="0">
                    <a:pos x="47" y="0"/>
                  </a:cxn>
                  <a:cxn ang="0">
                    <a:pos x="0" y="49"/>
                  </a:cxn>
                  <a:cxn ang="0">
                    <a:pos x="47" y="97"/>
                  </a:cxn>
                </a:cxnLst>
                <a:rect l="0" t="0" r="r" b="b"/>
                <a:pathLst>
                  <a:path w="94" h="97">
                    <a:moveTo>
                      <a:pt x="47" y="97"/>
                    </a:moveTo>
                    <a:lnTo>
                      <a:pt x="94"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5" name="Freeform 581"/>
              <p:cNvSpPr>
                <a:spLocks/>
              </p:cNvSpPr>
              <p:nvPr/>
            </p:nvSpPr>
            <p:spPr bwMode="auto">
              <a:xfrm>
                <a:off x="3196" y="2977"/>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6" name="Freeform 582"/>
              <p:cNvSpPr>
                <a:spLocks/>
              </p:cNvSpPr>
              <p:nvPr/>
            </p:nvSpPr>
            <p:spPr bwMode="auto">
              <a:xfrm>
                <a:off x="3390" y="2995"/>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7" name="Freeform 583"/>
              <p:cNvSpPr>
                <a:spLocks/>
              </p:cNvSpPr>
              <p:nvPr/>
            </p:nvSpPr>
            <p:spPr bwMode="auto">
              <a:xfrm>
                <a:off x="2056" y="2895"/>
                <a:ext cx="94" cy="97"/>
              </a:xfrm>
              <a:custGeom>
                <a:avLst/>
                <a:gdLst/>
                <a:ahLst/>
                <a:cxnLst>
                  <a:cxn ang="0">
                    <a:pos x="47" y="97"/>
                  </a:cxn>
                  <a:cxn ang="0">
                    <a:pos x="94" y="49"/>
                  </a:cxn>
                  <a:cxn ang="0">
                    <a:pos x="47" y="0"/>
                  </a:cxn>
                  <a:cxn ang="0">
                    <a:pos x="0" y="49"/>
                  </a:cxn>
                  <a:cxn ang="0">
                    <a:pos x="47" y="97"/>
                  </a:cxn>
                </a:cxnLst>
                <a:rect l="0" t="0" r="r" b="b"/>
                <a:pathLst>
                  <a:path w="94" h="97">
                    <a:moveTo>
                      <a:pt x="47" y="97"/>
                    </a:moveTo>
                    <a:lnTo>
                      <a:pt x="94"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8" name="Freeform 584"/>
              <p:cNvSpPr>
                <a:spLocks/>
              </p:cNvSpPr>
              <p:nvPr/>
            </p:nvSpPr>
            <p:spPr bwMode="auto">
              <a:xfrm>
                <a:off x="2245" y="2895"/>
                <a:ext cx="95" cy="97"/>
              </a:xfrm>
              <a:custGeom>
                <a:avLst/>
                <a:gdLst/>
                <a:ahLst/>
                <a:cxnLst>
                  <a:cxn ang="0">
                    <a:pos x="47" y="97"/>
                  </a:cxn>
                  <a:cxn ang="0">
                    <a:pos x="95" y="49"/>
                  </a:cxn>
                  <a:cxn ang="0">
                    <a:pos x="47" y="0"/>
                  </a:cxn>
                  <a:cxn ang="0">
                    <a:pos x="0" y="49"/>
                  </a:cxn>
                  <a:cxn ang="0">
                    <a:pos x="47" y="97"/>
                  </a:cxn>
                </a:cxnLst>
                <a:rect l="0" t="0" r="r" b="b"/>
                <a:pathLst>
                  <a:path w="95" h="97">
                    <a:moveTo>
                      <a:pt x="47" y="97"/>
                    </a:moveTo>
                    <a:lnTo>
                      <a:pt x="95"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9" name="Freeform 585"/>
              <p:cNvSpPr>
                <a:spLocks/>
              </p:cNvSpPr>
              <p:nvPr/>
            </p:nvSpPr>
            <p:spPr bwMode="auto">
              <a:xfrm>
                <a:off x="2439" y="2977"/>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0" name="Freeform 586"/>
              <p:cNvSpPr>
                <a:spLocks/>
              </p:cNvSpPr>
              <p:nvPr/>
            </p:nvSpPr>
            <p:spPr bwMode="auto">
              <a:xfrm>
                <a:off x="2628" y="2980"/>
                <a:ext cx="95" cy="97"/>
              </a:xfrm>
              <a:custGeom>
                <a:avLst/>
                <a:gdLst/>
                <a:ahLst/>
                <a:cxnLst>
                  <a:cxn ang="0">
                    <a:pos x="47" y="97"/>
                  </a:cxn>
                  <a:cxn ang="0">
                    <a:pos x="95" y="49"/>
                  </a:cxn>
                  <a:cxn ang="0">
                    <a:pos x="47" y="0"/>
                  </a:cxn>
                  <a:cxn ang="0">
                    <a:pos x="0" y="49"/>
                  </a:cxn>
                  <a:cxn ang="0">
                    <a:pos x="47" y="97"/>
                  </a:cxn>
                </a:cxnLst>
                <a:rect l="0" t="0" r="r" b="b"/>
                <a:pathLst>
                  <a:path w="95" h="97">
                    <a:moveTo>
                      <a:pt x="47" y="97"/>
                    </a:moveTo>
                    <a:lnTo>
                      <a:pt x="95"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1" name="Freeform 587"/>
              <p:cNvSpPr>
                <a:spLocks/>
              </p:cNvSpPr>
              <p:nvPr/>
            </p:nvSpPr>
            <p:spPr bwMode="auto">
              <a:xfrm>
                <a:off x="2817" y="3051"/>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2" name="Freeform 588"/>
              <p:cNvSpPr>
                <a:spLocks/>
              </p:cNvSpPr>
              <p:nvPr/>
            </p:nvSpPr>
            <p:spPr bwMode="auto">
              <a:xfrm>
                <a:off x="3007" y="2999"/>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3" name="Freeform 589"/>
              <p:cNvSpPr>
                <a:spLocks/>
              </p:cNvSpPr>
              <p:nvPr/>
            </p:nvSpPr>
            <p:spPr bwMode="auto">
              <a:xfrm>
                <a:off x="3196" y="2999"/>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4" name="Freeform 590"/>
              <p:cNvSpPr>
                <a:spLocks/>
              </p:cNvSpPr>
              <p:nvPr/>
            </p:nvSpPr>
            <p:spPr bwMode="auto">
              <a:xfrm>
                <a:off x="3390" y="3025"/>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5" name="Freeform 591"/>
              <p:cNvSpPr>
                <a:spLocks/>
              </p:cNvSpPr>
              <p:nvPr/>
            </p:nvSpPr>
            <p:spPr bwMode="auto">
              <a:xfrm>
                <a:off x="2056" y="2973"/>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6" name="Freeform 592"/>
              <p:cNvSpPr>
                <a:spLocks/>
              </p:cNvSpPr>
              <p:nvPr/>
            </p:nvSpPr>
            <p:spPr bwMode="auto">
              <a:xfrm>
                <a:off x="2245" y="2969"/>
                <a:ext cx="95" cy="97"/>
              </a:xfrm>
              <a:custGeom>
                <a:avLst/>
                <a:gdLst/>
                <a:ahLst/>
                <a:cxnLst>
                  <a:cxn ang="0">
                    <a:pos x="47" y="97"/>
                  </a:cxn>
                  <a:cxn ang="0">
                    <a:pos x="95" y="48"/>
                  </a:cxn>
                  <a:cxn ang="0">
                    <a:pos x="47" y="0"/>
                  </a:cxn>
                  <a:cxn ang="0">
                    <a:pos x="0" y="48"/>
                  </a:cxn>
                  <a:cxn ang="0">
                    <a:pos x="47" y="97"/>
                  </a:cxn>
                </a:cxnLst>
                <a:rect l="0" t="0" r="r" b="b"/>
                <a:pathLst>
                  <a:path w="95" h="97">
                    <a:moveTo>
                      <a:pt x="47" y="97"/>
                    </a:moveTo>
                    <a:lnTo>
                      <a:pt x="95"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7" name="Freeform 593"/>
              <p:cNvSpPr>
                <a:spLocks/>
              </p:cNvSpPr>
              <p:nvPr/>
            </p:nvSpPr>
            <p:spPr bwMode="auto">
              <a:xfrm>
                <a:off x="2439" y="3025"/>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8" name="Freeform 594"/>
              <p:cNvSpPr>
                <a:spLocks/>
              </p:cNvSpPr>
              <p:nvPr/>
            </p:nvSpPr>
            <p:spPr bwMode="auto">
              <a:xfrm>
                <a:off x="2628" y="2988"/>
                <a:ext cx="95" cy="96"/>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9" name="Freeform 595"/>
              <p:cNvSpPr>
                <a:spLocks/>
              </p:cNvSpPr>
              <p:nvPr/>
            </p:nvSpPr>
            <p:spPr bwMode="auto">
              <a:xfrm>
                <a:off x="2817" y="3010"/>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0" name="Freeform 596"/>
              <p:cNvSpPr>
                <a:spLocks/>
              </p:cNvSpPr>
              <p:nvPr/>
            </p:nvSpPr>
            <p:spPr bwMode="auto">
              <a:xfrm>
                <a:off x="3007" y="3051"/>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1" name="Freeform 597"/>
              <p:cNvSpPr>
                <a:spLocks/>
              </p:cNvSpPr>
              <p:nvPr/>
            </p:nvSpPr>
            <p:spPr bwMode="auto">
              <a:xfrm>
                <a:off x="3196" y="2988"/>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2" name="Freeform 598"/>
              <p:cNvSpPr>
                <a:spLocks/>
              </p:cNvSpPr>
              <p:nvPr/>
            </p:nvSpPr>
            <p:spPr bwMode="auto">
              <a:xfrm>
                <a:off x="3390" y="3003"/>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3" name="Freeform 599"/>
              <p:cNvSpPr>
                <a:spLocks/>
              </p:cNvSpPr>
              <p:nvPr/>
            </p:nvSpPr>
            <p:spPr bwMode="auto">
              <a:xfrm>
                <a:off x="2056" y="2910"/>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4" name="Freeform 600"/>
              <p:cNvSpPr>
                <a:spLocks/>
              </p:cNvSpPr>
              <p:nvPr/>
            </p:nvSpPr>
            <p:spPr bwMode="auto">
              <a:xfrm>
                <a:off x="2245" y="3006"/>
                <a:ext cx="95" cy="97"/>
              </a:xfrm>
              <a:custGeom>
                <a:avLst/>
                <a:gdLst/>
                <a:ahLst/>
                <a:cxnLst>
                  <a:cxn ang="0">
                    <a:pos x="47" y="97"/>
                  </a:cxn>
                  <a:cxn ang="0">
                    <a:pos x="95" y="48"/>
                  </a:cxn>
                  <a:cxn ang="0">
                    <a:pos x="47" y="0"/>
                  </a:cxn>
                  <a:cxn ang="0">
                    <a:pos x="0" y="48"/>
                  </a:cxn>
                  <a:cxn ang="0">
                    <a:pos x="47" y="97"/>
                  </a:cxn>
                </a:cxnLst>
                <a:rect l="0" t="0" r="r" b="b"/>
                <a:pathLst>
                  <a:path w="95" h="97">
                    <a:moveTo>
                      <a:pt x="47" y="97"/>
                    </a:moveTo>
                    <a:lnTo>
                      <a:pt x="95"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5" name="Freeform 601"/>
              <p:cNvSpPr>
                <a:spLocks/>
              </p:cNvSpPr>
              <p:nvPr/>
            </p:nvSpPr>
            <p:spPr bwMode="auto">
              <a:xfrm>
                <a:off x="2439" y="2999"/>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6" name="Freeform 602"/>
              <p:cNvSpPr>
                <a:spLocks/>
              </p:cNvSpPr>
              <p:nvPr/>
            </p:nvSpPr>
            <p:spPr bwMode="auto">
              <a:xfrm>
                <a:off x="2628" y="3043"/>
                <a:ext cx="95" cy="97"/>
              </a:xfrm>
              <a:custGeom>
                <a:avLst/>
                <a:gdLst/>
                <a:ahLst/>
                <a:cxnLst>
                  <a:cxn ang="0">
                    <a:pos x="47" y="97"/>
                  </a:cxn>
                  <a:cxn ang="0">
                    <a:pos x="95" y="48"/>
                  </a:cxn>
                  <a:cxn ang="0">
                    <a:pos x="47" y="0"/>
                  </a:cxn>
                  <a:cxn ang="0">
                    <a:pos x="0" y="48"/>
                  </a:cxn>
                  <a:cxn ang="0">
                    <a:pos x="47" y="97"/>
                  </a:cxn>
                </a:cxnLst>
                <a:rect l="0" t="0" r="r" b="b"/>
                <a:pathLst>
                  <a:path w="95" h="97">
                    <a:moveTo>
                      <a:pt x="47" y="97"/>
                    </a:moveTo>
                    <a:lnTo>
                      <a:pt x="95"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7" name="Freeform 603"/>
              <p:cNvSpPr>
                <a:spLocks/>
              </p:cNvSpPr>
              <p:nvPr/>
            </p:nvSpPr>
            <p:spPr bwMode="auto">
              <a:xfrm>
                <a:off x="2817" y="3047"/>
                <a:ext cx="95" cy="96"/>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8" name="Freeform 604"/>
              <p:cNvSpPr>
                <a:spLocks/>
              </p:cNvSpPr>
              <p:nvPr/>
            </p:nvSpPr>
            <p:spPr bwMode="auto">
              <a:xfrm>
                <a:off x="3007" y="3014"/>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9" name="Freeform 605"/>
              <p:cNvSpPr>
                <a:spLocks/>
              </p:cNvSpPr>
              <p:nvPr/>
            </p:nvSpPr>
            <p:spPr bwMode="auto">
              <a:xfrm>
                <a:off x="3196" y="3010"/>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0" name="Freeform 606"/>
              <p:cNvSpPr>
                <a:spLocks/>
              </p:cNvSpPr>
              <p:nvPr/>
            </p:nvSpPr>
            <p:spPr bwMode="auto">
              <a:xfrm>
                <a:off x="3390" y="3051"/>
                <a:ext cx="94" cy="96"/>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15" name="Freeform 608"/>
            <p:cNvSpPr>
              <a:spLocks/>
            </p:cNvSpPr>
            <p:nvPr/>
          </p:nvSpPr>
          <p:spPr bwMode="auto">
            <a:xfrm>
              <a:off x="3263900" y="4843463"/>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6" name="Freeform 609"/>
            <p:cNvSpPr>
              <a:spLocks/>
            </p:cNvSpPr>
            <p:nvPr/>
          </p:nvSpPr>
          <p:spPr bwMode="auto">
            <a:xfrm>
              <a:off x="3563938" y="4684713"/>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7" name="Freeform 610"/>
            <p:cNvSpPr>
              <a:spLocks/>
            </p:cNvSpPr>
            <p:nvPr/>
          </p:nvSpPr>
          <p:spPr bwMode="auto">
            <a:xfrm>
              <a:off x="3871913" y="4760913"/>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8" name="Freeform 611"/>
            <p:cNvSpPr>
              <a:spLocks/>
            </p:cNvSpPr>
            <p:nvPr/>
          </p:nvSpPr>
          <p:spPr bwMode="auto">
            <a:xfrm>
              <a:off x="4171950" y="4625976"/>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9" name="Freeform 612"/>
            <p:cNvSpPr>
              <a:spLocks/>
            </p:cNvSpPr>
            <p:nvPr/>
          </p:nvSpPr>
          <p:spPr bwMode="auto">
            <a:xfrm>
              <a:off x="4471988" y="4537076"/>
              <a:ext cx="150813" cy="153988"/>
            </a:xfrm>
            <a:custGeom>
              <a:avLst/>
              <a:gdLst/>
              <a:ahLst/>
              <a:cxnLst>
                <a:cxn ang="0">
                  <a:pos x="48" y="97"/>
                </a:cxn>
                <a:cxn ang="0">
                  <a:pos x="95" y="49"/>
                </a:cxn>
                <a:cxn ang="0">
                  <a:pos x="48" y="0"/>
                </a:cxn>
                <a:cxn ang="0">
                  <a:pos x="0" y="49"/>
                </a:cxn>
                <a:cxn ang="0">
                  <a:pos x="48" y="97"/>
                </a:cxn>
              </a:cxnLst>
              <a:rect l="0" t="0" r="r" b="b"/>
              <a:pathLst>
                <a:path w="95" h="97">
                  <a:moveTo>
                    <a:pt x="48" y="97"/>
                  </a:moveTo>
                  <a:lnTo>
                    <a:pt x="95" y="49"/>
                  </a:lnTo>
                  <a:lnTo>
                    <a:pt x="48" y="0"/>
                  </a:lnTo>
                  <a:lnTo>
                    <a:pt x="0" y="49"/>
                  </a:lnTo>
                  <a:lnTo>
                    <a:pt x="48"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0" name="Freeform 613"/>
            <p:cNvSpPr>
              <a:spLocks/>
            </p:cNvSpPr>
            <p:nvPr/>
          </p:nvSpPr>
          <p:spPr bwMode="auto">
            <a:xfrm>
              <a:off x="4773613" y="4778376"/>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1" name="Freeform 614"/>
            <p:cNvSpPr>
              <a:spLocks/>
            </p:cNvSpPr>
            <p:nvPr/>
          </p:nvSpPr>
          <p:spPr bwMode="auto">
            <a:xfrm>
              <a:off x="5073650" y="4649788"/>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2" name="Freeform 615"/>
            <p:cNvSpPr>
              <a:spLocks/>
            </p:cNvSpPr>
            <p:nvPr/>
          </p:nvSpPr>
          <p:spPr bwMode="auto">
            <a:xfrm>
              <a:off x="5381625" y="4760913"/>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3" name="Freeform 616"/>
            <p:cNvSpPr>
              <a:spLocks/>
            </p:cNvSpPr>
            <p:nvPr/>
          </p:nvSpPr>
          <p:spPr bwMode="auto">
            <a:xfrm>
              <a:off x="3263900" y="4543426"/>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4" name="Freeform 617"/>
            <p:cNvSpPr>
              <a:spLocks/>
            </p:cNvSpPr>
            <p:nvPr/>
          </p:nvSpPr>
          <p:spPr bwMode="auto">
            <a:xfrm>
              <a:off x="3563938" y="4737101"/>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5" name="Freeform 618"/>
            <p:cNvSpPr>
              <a:spLocks/>
            </p:cNvSpPr>
            <p:nvPr/>
          </p:nvSpPr>
          <p:spPr bwMode="auto">
            <a:xfrm>
              <a:off x="3871913" y="4784726"/>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6" name="Freeform 619"/>
            <p:cNvSpPr>
              <a:spLocks/>
            </p:cNvSpPr>
            <p:nvPr/>
          </p:nvSpPr>
          <p:spPr bwMode="auto">
            <a:xfrm>
              <a:off x="4171950" y="4673601"/>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7" name="Freeform 620"/>
            <p:cNvSpPr>
              <a:spLocks/>
            </p:cNvSpPr>
            <p:nvPr/>
          </p:nvSpPr>
          <p:spPr bwMode="auto">
            <a:xfrm>
              <a:off x="4471988" y="4813301"/>
              <a:ext cx="150813" cy="152400"/>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8" name="Freeform 621"/>
            <p:cNvSpPr>
              <a:spLocks/>
            </p:cNvSpPr>
            <p:nvPr/>
          </p:nvSpPr>
          <p:spPr bwMode="auto">
            <a:xfrm>
              <a:off x="4773613" y="4743451"/>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9" name="Freeform 622"/>
            <p:cNvSpPr>
              <a:spLocks/>
            </p:cNvSpPr>
            <p:nvPr/>
          </p:nvSpPr>
          <p:spPr bwMode="auto">
            <a:xfrm>
              <a:off x="5073650" y="4830763"/>
              <a:ext cx="149225" cy="153988"/>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0" name="Freeform 623"/>
            <p:cNvSpPr>
              <a:spLocks/>
            </p:cNvSpPr>
            <p:nvPr/>
          </p:nvSpPr>
          <p:spPr bwMode="auto">
            <a:xfrm>
              <a:off x="5381625" y="4730751"/>
              <a:ext cx="149225" cy="153988"/>
            </a:xfrm>
            <a:custGeom>
              <a:avLst/>
              <a:gdLst/>
              <a:ahLst/>
              <a:cxnLst>
                <a:cxn ang="0">
                  <a:pos x="47" y="97"/>
                </a:cxn>
                <a:cxn ang="0">
                  <a:pos x="94" y="49"/>
                </a:cxn>
                <a:cxn ang="0">
                  <a:pos x="47" y="0"/>
                </a:cxn>
                <a:cxn ang="0">
                  <a:pos x="0" y="49"/>
                </a:cxn>
                <a:cxn ang="0">
                  <a:pos x="47" y="97"/>
                </a:cxn>
              </a:cxnLst>
              <a:rect l="0" t="0" r="r" b="b"/>
              <a:pathLst>
                <a:path w="94" h="97">
                  <a:moveTo>
                    <a:pt x="47" y="97"/>
                  </a:moveTo>
                  <a:lnTo>
                    <a:pt x="94"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1" name="Freeform 624"/>
            <p:cNvSpPr>
              <a:spLocks/>
            </p:cNvSpPr>
            <p:nvPr/>
          </p:nvSpPr>
          <p:spPr bwMode="auto">
            <a:xfrm>
              <a:off x="3263900" y="4497388"/>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2" name="Freeform 625"/>
            <p:cNvSpPr>
              <a:spLocks/>
            </p:cNvSpPr>
            <p:nvPr/>
          </p:nvSpPr>
          <p:spPr bwMode="auto">
            <a:xfrm>
              <a:off x="3563938" y="4684713"/>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3" name="Freeform 626"/>
            <p:cNvSpPr>
              <a:spLocks/>
            </p:cNvSpPr>
            <p:nvPr/>
          </p:nvSpPr>
          <p:spPr bwMode="auto">
            <a:xfrm>
              <a:off x="3871913" y="4760913"/>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4" name="Freeform 627"/>
            <p:cNvSpPr>
              <a:spLocks/>
            </p:cNvSpPr>
            <p:nvPr/>
          </p:nvSpPr>
          <p:spPr bwMode="auto">
            <a:xfrm>
              <a:off x="4171950" y="4730751"/>
              <a:ext cx="150813" cy="153988"/>
            </a:xfrm>
            <a:custGeom>
              <a:avLst/>
              <a:gdLst/>
              <a:ahLst/>
              <a:cxnLst>
                <a:cxn ang="0">
                  <a:pos x="47" y="97"/>
                </a:cxn>
                <a:cxn ang="0">
                  <a:pos x="95" y="49"/>
                </a:cxn>
                <a:cxn ang="0">
                  <a:pos x="47" y="0"/>
                </a:cxn>
                <a:cxn ang="0">
                  <a:pos x="0" y="49"/>
                </a:cxn>
                <a:cxn ang="0">
                  <a:pos x="47" y="97"/>
                </a:cxn>
              </a:cxnLst>
              <a:rect l="0" t="0" r="r" b="b"/>
              <a:pathLst>
                <a:path w="95" h="97">
                  <a:moveTo>
                    <a:pt x="47" y="97"/>
                  </a:moveTo>
                  <a:lnTo>
                    <a:pt x="95"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5" name="Freeform 628"/>
            <p:cNvSpPr>
              <a:spLocks/>
            </p:cNvSpPr>
            <p:nvPr/>
          </p:nvSpPr>
          <p:spPr bwMode="auto">
            <a:xfrm>
              <a:off x="4471988" y="4678363"/>
              <a:ext cx="150813" cy="152400"/>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6" name="Freeform 629"/>
            <p:cNvSpPr>
              <a:spLocks/>
            </p:cNvSpPr>
            <p:nvPr/>
          </p:nvSpPr>
          <p:spPr bwMode="auto">
            <a:xfrm>
              <a:off x="4773613" y="4819651"/>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7" name="Freeform 630"/>
            <p:cNvSpPr>
              <a:spLocks/>
            </p:cNvSpPr>
            <p:nvPr/>
          </p:nvSpPr>
          <p:spPr bwMode="auto">
            <a:xfrm>
              <a:off x="5073650" y="4926013"/>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8" name="Freeform 631"/>
            <p:cNvSpPr>
              <a:spLocks/>
            </p:cNvSpPr>
            <p:nvPr/>
          </p:nvSpPr>
          <p:spPr bwMode="auto">
            <a:xfrm>
              <a:off x="5381625" y="4784726"/>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9" name="Freeform 632"/>
            <p:cNvSpPr>
              <a:spLocks/>
            </p:cNvSpPr>
            <p:nvPr/>
          </p:nvSpPr>
          <p:spPr bwMode="auto">
            <a:xfrm>
              <a:off x="3263900" y="4660901"/>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0" name="Freeform 633"/>
            <p:cNvSpPr>
              <a:spLocks/>
            </p:cNvSpPr>
            <p:nvPr/>
          </p:nvSpPr>
          <p:spPr bwMode="auto">
            <a:xfrm>
              <a:off x="3563938" y="4837113"/>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1" name="Freeform 634"/>
            <p:cNvSpPr>
              <a:spLocks/>
            </p:cNvSpPr>
            <p:nvPr/>
          </p:nvSpPr>
          <p:spPr bwMode="auto">
            <a:xfrm>
              <a:off x="3871913" y="4737101"/>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2" name="Freeform 635"/>
            <p:cNvSpPr>
              <a:spLocks/>
            </p:cNvSpPr>
            <p:nvPr/>
          </p:nvSpPr>
          <p:spPr bwMode="auto">
            <a:xfrm>
              <a:off x="4171950" y="4725988"/>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3" name="Freeform 636"/>
            <p:cNvSpPr>
              <a:spLocks/>
            </p:cNvSpPr>
            <p:nvPr/>
          </p:nvSpPr>
          <p:spPr bwMode="auto">
            <a:xfrm>
              <a:off x="4471988" y="4860926"/>
              <a:ext cx="150813" cy="152400"/>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4" name="Freeform 637"/>
            <p:cNvSpPr>
              <a:spLocks/>
            </p:cNvSpPr>
            <p:nvPr/>
          </p:nvSpPr>
          <p:spPr bwMode="auto">
            <a:xfrm>
              <a:off x="4773613" y="4754563"/>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5" name="Freeform 638"/>
            <p:cNvSpPr>
              <a:spLocks/>
            </p:cNvSpPr>
            <p:nvPr/>
          </p:nvSpPr>
          <p:spPr bwMode="auto">
            <a:xfrm>
              <a:off x="5073650" y="4708526"/>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6" name="Freeform 639"/>
            <p:cNvSpPr>
              <a:spLocks/>
            </p:cNvSpPr>
            <p:nvPr/>
          </p:nvSpPr>
          <p:spPr bwMode="auto">
            <a:xfrm>
              <a:off x="5381625" y="4795838"/>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7" name="Freeform 640"/>
            <p:cNvSpPr>
              <a:spLocks/>
            </p:cNvSpPr>
            <p:nvPr/>
          </p:nvSpPr>
          <p:spPr bwMode="auto">
            <a:xfrm>
              <a:off x="3263900" y="4813301"/>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8" name="Freeform 641"/>
            <p:cNvSpPr>
              <a:spLocks/>
            </p:cNvSpPr>
            <p:nvPr/>
          </p:nvSpPr>
          <p:spPr bwMode="auto">
            <a:xfrm>
              <a:off x="3563938" y="4754563"/>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9" name="Freeform 642"/>
            <p:cNvSpPr>
              <a:spLocks/>
            </p:cNvSpPr>
            <p:nvPr/>
          </p:nvSpPr>
          <p:spPr bwMode="auto">
            <a:xfrm>
              <a:off x="3871913" y="4760913"/>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0" name="Freeform 643"/>
            <p:cNvSpPr>
              <a:spLocks/>
            </p:cNvSpPr>
            <p:nvPr/>
          </p:nvSpPr>
          <p:spPr bwMode="auto">
            <a:xfrm>
              <a:off x="4171950" y="4848226"/>
              <a:ext cx="150813" cy="153988"/>
            </a:xfrm>
            <a:custGeom>
              <a:avLst/>
              <a:gdLst/>
              <a:ahLst/>
              <a:cxnLst>
                <a:cxn ang="0">
                  <a:pos x="47" y="97"/>
                </a:cxn>
                <a:cxn ang="0">
                  <a:pos x="95" y="49"/>
                </a:cxn>
                <a:cxn ang="0">
                  <a:pos x="47" y="0"/>
                </a:cxn>
                <a:cxn ang="0">
                  <a:pos x="0" y="49"/>
                </a:cxn>
                <a:cxn ang="0">
                  <a:pos x="47" y="97"/>
                </a:cxn>
              </a:cxnLst>
              <a:rect l="0" t="0" r="r" b="b"/>
              <a:pathLst>
                <a:path w="95" h="97">
                  <a:moveTo>
                    <a:pt x="47" y="97"/>
                  </a:moveTo>
                  <a:lnTo>
                    <a:pt x="95"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1" name="Freeform 644"/>
            <p:cNvSpPr>
              <a:spLocks/>
            </p:cNvSpPr>
            <p:nvPr/>
          </p:nvSpPr>
          <p:spPr bwMode="auto">
            <a:xfrm>
              <a:off x="4471988" y="4843463"/>
              <a:ext cx="150813" cy="152400"/>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2" name="Freeform 645"/>
            <p:cNvSpPr>
              <a:spLocks/>
            </p:cNvSpPr>
            <p:nvPr/>
          </p:nvSpPr>
          <p:spPr bwMode="auto">
            <a:xfrm>
              <a:off x="4773613" y="4719638"/>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3" name="Freeform 646"/>
            <p:cNvSpPr>
              <a:spLocks/>
            </p:cNvSpPr>
            <p:nvPr/>
          </p:nvSpPr>
          <p:spPr bwMode="auto">
            <a:xfrm>
              <a:off x="5073650" y="4719638"/>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4" name="Freeform 647"/>
            <p:cNvSpPr>
              <a:spLocks/>
            </p:cNvSpPr>
            <p:nvPr/>
          </p:nvSpPr>
          <p:spPr bwMode="auto">
            <a:xfrm>
              <a:off x="5381625" y="4691063"/>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5" name="Freeform 648"/>
            <p:cNvSpPr>
              <a:spLocks/>
            </p:cNvSpPr>
            <p:nvPr/>
          </p:nvSpPr>
          <p:spPr bwMode="auto">
            <a:xfrm>
              <a:off x="3263900" y="4673601"/>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6" name="Freeform 649"/>
            <p:cNvSpPr>
              <a:spLocks/>
            </p:cNvSpPr>
            <p:nvPr/>
          </p:nvSpPr>
          <p:spPr bwMode="auto">
            <a:xfrm>
              <a:off x="3563938" y="4595813"/>
              <a:ext cx="150813" cy="153988"/>
            </a:xfrm>
            <a:custGeom>
              <a:avLst/>
              <a:gdLst/>
              <a:ahLst/>
              <a:cxnLst>
                <a:cxn ang="0">
                  <a:pos x="47" y="97"/>
                </a:cxn>
                <a:cxn ang="0">
                  <a:pos x="95" y="49"/>
                </a:cxn>
                <a:cxn ang="0">
                  <a:pos x="47" y="0"/>
                </a:cxn>
                <a:cxn ang="0">
                  <a:pos x="0" y="49"/>
                </a:cxn>
                <a:cxn ang="0">
                  <a:pos x="47" y="97"/>
                </a:cxn>
              </a:cxnLst>
              <a:rect l="0" t="0" r="r" b="b"/>
              <a:pathLst>
                <a:path w="95" h="97">
                  <a:moveTo>
                    <a:pt x="47" y="97"/>
                  </a:moveTo>
                  <a:lnTo>
                    <a:pt x="95"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7" name="Freeform 650"/>
            <p:cNvSpPr>
              <a:spLocks/>
            </p:cNvSpPr>
            <p:nvPr/>
          </p:nvSpPr>
          <p:spPr bwMode="auto">
            <a:xfrm>
              <a:off x="3871913" y="4643438"/>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8" name="Freeform 651"/>
            <p:cNvSpPr>
              <a:spLocks/>
            </p:cNvSpPr>
            <p:nvPr/>
          </p:nvSpPr>
          <p:spPr bwMode="auto">
            <a:xfrm>
              <a:off x="4171950" y="4660901"/>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9" name="Freeform 652"/>
            <p:cNvSpPr>
              <a:spLocks/>
            </p:cNvSpPr>
            <p:nvPr/>
          </p:nvSpPr>
          <p:spPr bwMode="auto">
            <a:xfrm>
              <a:off x="4471988" y="4795838"/>
              <a:ext cx="150813" cy="152400"/>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0" name="Freeform 653"/>
            <p:cNvSpPr>
              <a:spLocks/>
            </p:cNvSpPr>
            <p:nvPr/>
          </p:nvSpPr>
          <p:spPr bwMode="auto">
            <a:xfrm>
              <a:off x="4773613" y="4784726"/>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1" name="Freeform 654"/>
            <p:cNvSpPr>
              <a:spLocks/>
            </p:cNvSpPr>
            <p:nvPr/>
          </p:nvSpPr>
          <p:spPr bwMode="auto">
            <a:xfrm>
              <a:off x="5073650" y="4819651"/>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2" name="Freeform 655"/>
            <p:cNvSpPr>
              <a:spLocks/>
            </p:cNvSpPr>
            <p:nvPr/>
          </p:nvSpPr>
          <p:spPr bwMode="auto">
            <a:xfrm>
              <a:off x="5381625" y="4725988"/>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3" name="Freeform 656"/>
            <p:cNvSpPr>
              <a:spLocks/>
            </p:cNvSpPr>
            <p:nvPr/>
          </p:nvSpPr>
          <p:spPr bwMode="auto">
            <a:xfrm>
              <a:off x="3263900" y="4625976"/>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4" name="Freeform 657"/>
            <p:cNvSpPr>
              <a:spLocks/>
            </p:cNvSpPr>
            <p:nvPr/>
          </p:nvSpPr>
          <p:spPr bwMode="auto">
            <a:xfrm>
              <a:off x="3563938" y="4456113"/>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5" name="Freeform 658"/>
            <p:cNvSpPr>
              <a:spLocks/>
            </p:cNvSpPr>
            <p:nvPr/>
          </p:nvSpPr>
          <p:spPr bwMode="auto">
            <a:xfrm>
              <a:off x="3871913" y="4595813"/>
              <a:ext cx="149225" cy="153988"/>
            </a:xfrm>
            <a:custGeom>
              <a:avLst/>
              <a:gdLst/>
              <a:ahLst/>
              <a:cxnLst>
                <a:cxn ang="0">
                  <a:pos x="47" y="97"/>
                </a:cxn>
                <a:cxn ang="0">
                  <a:pos x="94" y="49"/>
                </a:cxn>
                <a:cxn ang="0">
                  <a:pos x="47" y="0"/>
                </a:cxn>
                <a:cxn ang="0">
                  <a:pos x="0" y="49"/>
                </a:cxn>
                <a:cxn ang="0">
                  <a:pos x="47" y="97"/>
                </a:cxn>
              </a:cxnLst>
              <a:rect l="0" t="0" r="r" b="b"/>
              <a:pathLst>
                <a:path w="94" h="97">
                  <a:moveTo>
                    <a:pt x="47" y="97"/>
                  </a:moveTo>
                  <a:lnTo>
                    <a:pt x="94"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6" name="Freeform 659"/>
            <p:cNvSpPr>
              <a:spLocks/>
            </p:cNvSpPr>
            <p:nvPr/>
          </p:nvSpPr>
          <p:spPr bwMode="auto">
            <a:xfrm>
              <a:off x="4171950" y="4625976"/>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7" name="Freeform 660"/>
            <p:cNvSpPr>
              <a:spLocks/>
            </p:cNvSpPr>
            <p:nvPr/>
          </p:nvSpPr>
          <p:spPr bwMode="auto">
            <a:xfrm>
              <a:off x="4471988" y="4878388"/>
              <a:ext cx="150813" cy="152400"/>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8" name="Freeform 661"/>
            <p:cNvSpPr>
              <a:spLocks/>
            </p:cNvSpPr>
            <p:nvPr/>
          </p:nvSpPr>
          <p:spPr bwMode="auto">
            <a:xfrm>
              <a:off x="4773613" y="4743451"/>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9" name="Freeform 662"/>
            <p:cNvSpPr>
              <a:spLocks/>
            </p:cNvSpPr>
            <p:nvPr/>
          </p:nvSpPr>
          <p:spPr bwMode="auto">
            <a:xfrm>
              <a:off x="5073650" y="4795838"/>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0" name="Freeform 663"/>
            <p:cNvSpPr>
              <a:spLocks/>
            </p:cNvSpPr>
            <p:nvPr/>
          </p:nvSpPr>
          <p:spPr bwMode="auto">
            <a:xfrm>
              <a:off x="5381625" y="4767263"/>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1" name="Freeform 664"/>
            <p:cNvSpPr>
              <a:spLocks/>
            </p:cNvSpPr>
            <p:nvPr/>
          </p:nvSpPr>
          <p:spPr bwMode="auto">
            <a:xfrm>
              <a:off x="3263900" y="4737101"/>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2" name="Freeform 665"/>
            <p:cNvSpPr>
              <a:spLocks/>
            </p:cNvSpPr>
            <p:nvPr/>
          </p:nvSpPr>
          <p:spPr bwMode="auto">
            <a:xfrm>
              <a:off x="3563938" y="4730751"/>
              <a:ext cx="150813" cy="153988"/>
            </a:xfrm>
            <a:custGeom>
              <a:avLst/>
              <a:gdLst/>
              <a:ahLst/>
              <a:cxnLst>
                <a:cxn ang="0">
                  <a:pos x="47" y="97"/>
                </a:cxn>
                <a:cxn ang="0">
                  <a:pos x="95" y="49"/>
                </a:cxn>
                <a:cxn ang="0">
                  <a:pos x="47" y="0"/>
                </a:cxn>
                <a:cxn ang="0">
                  <a:pos x="0" y="49"/>
                </a:cxn>
                <a:cxn ang="0">
                  <a:pos x="47" y="97"/>
                </a:cxn>
              </a:cxnLst>
              <a:rect l="0" t="0" r="r" b="b"/>
              <a:pathLst>
                <a:path w="95" h="97">
                  <a:moveTo>
                    <a:pt x="47" y="97"/>
                  </a:moveTo>
                  <a:lnTo>
                    <a:pt x="95" y="49"/>
                  </a:lnTo>
                  <a:lnTo>
                    <a:pt x="47" y="0"/>
                  </a:lnTo>
                  <a:lnTo>
                    <a:pt x="0" y="49"/>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3" name="Freeform 666"/>
            <p:cNvSpPr>
              <a:spLocks/>
            </p:cNvSpPr>
            <p:nvPr/>
          </p:nvSpPr>
          <p:spPr bwMode="auto">
            <a:xfrm>
              <a:off x="3871913" y="4867276"/>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4" name="Freeform 667"/>
            <p:cNvSpPr>
              <a:spLocks/>
            </p:cNvSpPr>
            <p:nvPr/>
          </p:nvSpPr>
          <p:spPr bwMode="auto">
            <a:xfrm>
              <a:off x="4171950" y="4795838"/>
              <a:ext cx="150813" cy="152400"/>
            </a:xfrm>
            <a:custGeom>
              <a:avLst/>
              <a:gdLst/>
              <a:ahLst/>
              <a:cxnLst>
                <a:cxn ang="0">
                  <a:pos x="47" y="96"/>
                </a:cxn>
                <a:cxn ang="0">
                  <a:pos x="95" y="48"/>
                </a:cxn>
                <a:cxn ang="0">
                  <a:pos x="47" y="0"/>
                </a:cxn>
                <a:cxn ang="0">
                  <a:pos x="0" y="48"/>
                </a:cxn>
                <a:cxn ang="0">
                  <a:pos x="47" y="96"/>
                </a:cxn>
              </a:cxnLst>
              <a:rect l="0" t="0" r="r" b="b"/>
              <a:pathLst>
                <a:path w="95" h="96">
                  <a:moveTo>
                    <a:pt x="47" y="96"/>
                  </a:moveTo>
                  <a:lnTo>
                    <a:pt x="95"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5" name="Freeform 668"/>
            <p:cNvSpPr>
              <a:spLocks/>
            </p:cNvSpPr>
            <p:nvPr/>
          </p:nvSpPr>
          <p:spPr bwMode="auto">
            <a:xfrm>
              <a:off x="4471988" y="4708526"/>
              <a:ext cx="150813" cy="152400"/>
            </a:xfrm>
            <a:custGeom>
              <a:avLst/>
              <a:gdLst/>
              <a:ahLst/>
              <a:cxnLst>
                <a:cxn ang="0">
                  <a:pos x="48" y="96"/>
                </a:cxn>
                <a:cxn ang="0">
                  <a:pos x="95" y="48"/>
                </a:cxn>
                <a:cxn ang="0">
                  <a:pos x="48" y="0"/>
                </a:cxn>
                <a:cxn ang="0">
                  <a:pos x="0" y="48"/>
                </a:cxn>
                <a:cxn ang="0">
                  <a:pos x="48" y="96"/>
                </a:cxn>
              </a:cxnLst>
              <a:rect l="0" t="0" r="r" b="b"/>
              <a:pathLst>
                <a:path w="95" h="96">
                  <a:moveTo>
                    <a:pt x="48" y="96"/>
                  </a:moveTo>
                  <a:lnTo>
                    <a:pt x="95" y="48"/>
                  </a:lnTo>
                  <a:lnTo>
                    <a:pt x="48" y="0"/>
                  </a:lnTo>
                  <a:lnTo>
                    <a:pt x="0" y="48"/>
                  </a:lnTo>
                  <a:lnTo>
                    <a:pt x="48"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6" name="Freeform 669"/>
            <p:cNvSpPr>
              <a:spLocks/>
            </p:cNvSpPr>
            <p:nvPr/>
          </p:nvSpPr>
          <p:spPr bwMode="auto">
            <a:xfrm>
              <a:off x="4773613" y="4619626"/>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7" name="Freeform 670"/>
            <p:cNvSpPr>
              <a:spLocks/>
            </p:cNvSpPr>
            <p:nvPr/>
          </p:nvSpPr>
          <p:spPr bwMode="auto">
            <a:xfrm>
              <a:off x="5073650" y="4772026"/>
              <a:ext cx="149225" cy="153988"/>
            </a:xfrm>
            <a:custGeom>
              <a:avLst/>
              <a:gdLst/>
              <a:ahLst/>
              <a:cxnLst>
                <a:cxn ang="0">
                  <a:pos x="47" y="97"/>
                </a:cxn>
                <a:cxn ang="0">
                  <a:pos x="94" y="48"/>
                </a:cxn>
                <a:cxn ang="0">
                  <a:pos x="47" y="0"/>
                </a:cxn>
                <a:cxn ang="0">
                  <a:pos x="0" y="48"/>
                </a:cxn>
                <a:cxn ang="0">
                  <a:pos x="47" y="97"/>
                </a:cxn>
              </a:cxnLst>
              <a:rect l="0" t="0" r="r" b="b"/>
              <a:pathLst>
                <a:path w="94" h="97">
                  <a:moveTo>
                    <a:pt x="47" y="97"/>
                  </a:moveTo>
                  <a:lnTo>
                    <a:pt x="94" y="48"/>
                  </a:lnTo>
                  <a:lnTo>
                    <a:pt x="47" y="0"/>
                  </a:lnTo>
                  <a:lnTo>
                    <a:pt x="0" y="48"/>
                  </a:lnTo>
                  <a:lnTo>
                    <a:pt x="47" y="97"/>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8" name="Freeform 671"/>
            <p:cNvSpPr>
              <a:spLocks/>
            </p:cNvSpPr>
            <p:nvPr/>
          </p:nvSpPr>
          <p:spPr bwMode="auto">
            <a:xfrm>
              <a:off x="5381625" y="4719638"/>
              <a:ext cx="149225" cy="152400"/>
            </a:xfrm>
            <a:custGeom>
              <a:avLst/>
              <a:gdLst/>
              <a:ahLst/>
              <a:cxnLst>
                <a:cxn ang="0">
                  <a:pos x="47" y="96"/>
                </a:cxn>
                <a:cxn ang="0">
                  <a:pos x="94" y="48"/>
                </a:cxn>
                <a:cxn ang="0">
                  <a:pos x="47" y="0"/>
                </a:cxn>
                <a:cxn ang="0">
                  <a:pos x="0" y="48"/>
                </a:cxn>
                <a:cxn ang="0">
                  <a:pos x="47" y="96"/>
                </a:cxn>
              </a:cxnLst>
              <a:rect l="0" t="0" r="r" b="b"/>
              <a:pathLst>
                <a:path w="94" h="96">
                  <a:moveTo>
                    <a:pt x="47" y="96"/>
                  </a:moveTo>
                  <a:lnTo>
                    <a:pt x="94" y="48"/>
                  </a:lnTo>
                  <a:lnTo>
                    <a:pt x="47" y="0"/>
                  </a:lnTo>
                  <a:lnTo>
                    <a:pt x="0" y="48"/>
                  </a:lnTo>
                  <a:lnTo>
                    <a:pt x="47" y="96"/>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9" name="Line 672"/>
            <p:cNvSpPr>
              <a:spLocks noChangeShapeType="1"/>
            </p:cNvSpPr>
            <p:nvPr/>
          </p:nvSpPr>
          <p:spPr bwMode="auto">
            <a:xfrm>
              <a:off x="3038475" y="5113338"/>
              <a:ext cx="24177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0" name="Rectangle 673"/>
            <p:cNvSpPr>
              <a:spLocks noChangeArrowheads="1"/>
            </p:cNvSpPr>
            <p:nvPr/>
          </p:nvSpPr>
          <p:spPr bwMode="auto">
            <a:xfrm>
              <a:off x="3779912" y="6118226"/>
              <a:ext cx="127599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cs typeface="Arial" pitchFamily="34" charset="0"/>
                </a:rPr>
                <a:t>Session length (scans)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67270" name="Rectangle 6"/>
          <p:cNvSpPr>
            <a:spLocks noChangeArrowheads="1"/>
          </p:cNvSpPr>
          <p:nvPr/>
        </p:nvSpPr>
        <p:spPr bwMode="auto">
          <a:xfrm>
            <a:off x="5536567" y="1128936"/>
            <a:ext cx="2547938" cy="2352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271" name="Rectangle 7"/>
          <p:cNvSpPr>
            <a:spLocks noChangeArrowheads="1"/>
          </p:cNvSpPr>
          <p:nvPr/>
        </p:nvSpPr>
        <p:spPr bwMode="auto">
          <a:xfrm>
            <a:off x="5536567" y="1128936"/>
            <a:ext cx="2547938" cy="2352675"/>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272" name="Line 8"/>
          <p:cNvSpPr>
            <a:spLocks noChangeShapeType="1"/>
          </p:cNvSpPr>
          <p:nvPr/>
        </p:nvSpPr>
        <p:spPr bwMode="auto">
          <a:xfrm>
            <a:off x="5536567" y="3481611"/>
            <a:ext cx="254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273" name="Line 9"/>
          <p:cNvSpPr>
            <a:spLocks noChangeShapeType="1"/>
          </p:cNvSpPr>
          <p:nvPr/>
        </p:nvSpPr>
        <p:spPr bwMode="auto">
          <a:xfrm flipV="1">
            <a:off x="5536567" y="1128936"/>
            <a:ext cx="1588" cy="23526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274" name="Line 10"/>
          <p:cNvSpPr>
            <a:spLocks noChangeShapeType="1"/>
          </p:cNvSpPr>
          <p:nvPr/>
        </p:nvSpPr>
        <p:spPr bwMode="auto">
          <a:xfrm flipV="1">
            <a:off x="5536567" y="345303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275" name="Rectangle 11"/>
          <p:cNvSpPr>
            <a:spLocks noChangeArrowheads="1"/>
          </p:cNvSpPr>
          <p:nvPr/>
        </p:nvSpPr>
        <p:spPr bwMode="auto">
          <a:xfrm>
            <a:off x="5504817" y="3510186"/>
            <a:ext cx="529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0</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276" name="Line 12"/>
          <p:cNvSpPr>
            <a:spLocks noChangeShapeType="1"/>
          </p:cNvSpPr>
          <p:nvPr/>
        </p:nvSpPr>
        <p:spPr bwMode="auto">
          <a:xfrm flipV="1">
            <a:off x="6093779" y="345303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277" name="Rectangle 13"/>
          <p:cNvSpPr>
            <a:spLocks noChangeArrowheads="1"/>
          </p:cNvSpPr>
          <p:nvPr/>
        </p:nvSpPr>
        <p:spPr bwMode="auto">
          <a:xfrm>
            <a:off x="6062029" y="3510186"/>
            <a:ext cx="529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5</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278" name="Line 14"/>
          <p:cNvSpPr>
            <a:spLocks noChangeShapeType="1"/>
          </p:cNvSpPr>
          <p:nvPr/>
        </p:nvSpPr>
        <p:spPr bwMode="auto">
          <a:xfrm flipV="1">
            <a:off x="6639879" y="345303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279" name="Rectangle 15"/>
          <p:cNvSpPr>
            <a:spLocks noChangeArrowheads="1"/>
          </p:cNvSpPr>
          <p:nvPr/>
        </p:nvSpPr>
        <p:spPr bwMode="auto">
          <a:xfrm>
            <a:off x="6577967" y="3510186"/>
            <a:ext cx="1057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10</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280" name="Line 16"/>
          <p:cNvSpPr>
            <a:spLocks noChangeShapeType="1"/>
          </p:cNvSpPr>
          <p:nvPr/>
        </p:nvSpPr>
        <p:spPr bwMode="auto">
          <a:xfrm flipV="1">
            <a:off x="7197092" y="345303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281" name="Rectangle 17"/>
          <p:cNvSpPr>
            <a:spLocks noChangeArrowheads="1"/>
          </p:cNvSpPr>
          <p:nvPr/>
        </p:nvSpPr>
        <p:spPr bwMode="auto">
          <a:xfrm>
            <a:off x="7135179" y="3510186"/>
            <a:ext cx="1057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15</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282" name="Line 18"/>
          <p:cNvSpPr>
            <a:spLocks noChangeShapeType="1"/>
          </p:cNvSpPr>
          <p:nvPr/>
        </p:nvSpPr>
        <p:spPr bwMode="auto">
          <a:xfrm flipV="1">
            <a:off x="7744779" y="345303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283" name="Rectangle 19"/>
          <p:cNvSpPr>
            <a:spLocks noChangeArrowheads="1"/>
          </p:cNvSpPr>
          <p:nvPr/>
        </p:nvSpPr>
        <p:spPr bwMode="auto">
          <a:xfrm>
            <a:off x="7682867" y="3510186"/>
            <a:ext cx="1057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20</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284" name="Line 20"/>
          <p:cNvSpPr>
            <a:spLocks noChangeShapeType="1"/>
          </p:cNvSpPr>
          <p:nvPr/>
        </p:nvSpPr>
        <p:spPr bwMode="auto">
          <a:xfrm>
            <a:off x="5536567" y="3481611"/>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285" name="Rectangle 21"/>
          <p:cNvSpPr>
            <a:spLocks noChangeArrowheads="1"/>
          </p:cNvSpPr>
          <p:nvPr/>
        </p:nvSpPr>
        <p:spPr bwMode="auto">
          <a:xfrm>
            <a:off x="5309554" y="3405411"/>
            <a:ext cx="16350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-0.4</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286" name="Line 22"/>
          <p:cNvSpPr>
            <a:spLocks noChangeShapeType="1"/>
          </p:cNvSpPr>
          <p:nvPr/>
        </p:nvSpPr>
        <p:spPr bwMode="auto">
          <a:xfrm>
            <a:off x="5536567" y="3138711"/>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287" name="Rectangle 23"/>
          <p:cNvSpPr>
            <a:spLocks noChangeArrowheads="1"/>
          </p:cNvSpPr>
          <p:nvPr/>
        </p:nvSpPr>
        <p:spPr bwMode="auto">
          <a:xfrm>
            <a:off x="5309554" y="3062511"/>
            <a:ext cx="16350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-0.2</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288" name="Line 24"/>
          <p:cNvSpPr>
            <a:spLocks noChangeShapeType="1"/>
          </p:cNvSpPr>
          <p:nvPr/>
        </p:nvSpPr>
        <p:spPr bwMode="auto">
          <a:xfrm>
            <a:off x="5536567" y="2805336"/>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289" name="Rectangle 25"/>
          <p:cNvSpPr>
            <a:spLocks noChangeArrowheads="1"/>
          </p:cNvSpPr>
          <p:nvPr/>
        </p:nvSpPr>
        <p:spPr bwMode="auto">
          <a:xfrm>
            <a:off x="5442904" y="2729136"/>
            <a:ext cx="529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0</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290" name="Line 26"/>
          <p:cNvSpPr>
            <a:spLocks noChangeShapeType="1"/>
          </p:cNvSpPr>
          <p:nvPr/>
        </p:nvSpPr>
        <p:spPr bwMode="auto">
          <a:xfrm>
            <a:off x="5536567" y="2471961"/>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291" name="Rectangle 27"/>
          <p:cNvSpPr>
            <a:spLocks noChangeArrowheads="1"/>
          </p:cNvSpPr>
          <p:nvPr/>
        </p:nvSpPr>
        <p:spPr bwMode="auto">
          <a:xfrm>
            <a:off x="5350829" y="2395761"/>
            <a:ext cx="13144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0.2</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292" name="Line 28"/>
          <p:cNvSpPr>
            <a:spLocks noChangeShapeType="1"/>
          </p:cNvSpPr>
          <p:nvPr/>
        </p:nvSpPr>
        <p:spPr bwMode="auto">
          <a:xfrm>
            <a:off x="5536567" y="2138586"/>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293" name="Rectangle 29"/>
          <p:cNvSpPr>
            <a:spLocks noChangeArrowheads="1"/>
          </p:cNvSpPr>
          <p:nvPr/>
        </p:nvSpPr>
        <p:spPr bwMode="auto">
          <a:xfrm>
            <a:off x="5350829" y="2062386"/>
            <a:ext cx="13144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0.4</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294" name="Line 30"/>
          <p:cNvSpPr>
            <a:spLocks noChangeShapeType="1"/>
          </p:cNvSpPr>
          <p:nvPr/>
        </p:nvSpPr>
        <p:spPr bwMode="auto">
          <a:xfrm>
            <a:off x="5536567" y="1805211"/>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295" name="Rectangle 31"/>
          <p:cNvSpPr>
            <a:spLocks noChangeArrowheads="1"/>
          </p:cNvSpPr>
          <p:nvPr/>
        </p:nvSpPr>
        <p:spPr bwMode="auto">
          <a:xfrm>
            <a:off x="5350829" y="1729011"/>
            <a:ext cx="13144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0.6</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296" name="Line 32"/>
          <p:cNvSpPr>
            <a:spLocks noChangeShapeType="1"/>
          </p:cNvSpPr>
          <p:nvPr/>
        </p:nvSpPr>
        <p:spPr bwMode="auto">
          <a:xfrm>
            <a:off x="5536567" y="1471836"/>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297" name="Rectangle 33"/>
          <p:cNvSpPr>
            <a:spLocks noChangeArrowheads="1"/>
          </p:cNvSpPr>
          <p:nvPr/>
        </p:nvSpPr>
        <p:spPr bwMode="auto">
          <a:xfrm>
            <a:off x="5350829" y="1395636"/>
            <a:ext cx="13144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0.8</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298" name="Line 34"/>
          <p:cNvSpPr>
            <a:spLocks noChangeShapeType="1"/>
          </p:cNvSpPr>
          <p:nvPr/>
        </p:nvSpPr>
        <p:spPr bwMode="auto">
          <a:xfrm>
            <a:off x="5536567" y="1128936"/>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299" name="Rectangle 35"/>
          <p:cNvSpPr>
            <a:spLocks noChangeArrowheads="1"/>
          </p:cNvSpPr>
          <p:nvPr/>
        </p:nvSpPr>
        <p:spPr bwMode="auto">
          <a:xfrm>
            <a:off x="5442904" y="1052736"/>
            <a:ext cx="529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1</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300" name="Rectangle 36"/>
          <p:cNvSpPr>
            <a:spLocks noChangeArrowheads="1"/>
          </p:cNvSpPr>
          <p:nvPr/>
        </p:nvSpPr>
        <p:spPr bwMode="auto">
          <a:xfrm>
            <a:off x="5608004" y="1500411"/>
            <a:ext cx="82550" cy="1304925"/>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01" name="Rectangle 37"/>
          <p:cNvSpPr>
            <a:spLocks noChangeArrowheads="1"/>
          </p:cNvSpPr>
          <p:nvPr/>
        </p:nvSpPr>
        <p:spPr bwMode="auto">
          <a:xfrm>
            <a:off x="5608004" y="1500411"/>
            <a:ext cx="82550" cy="1304925"/>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02" name="Rectangle 38"/>
          <p:cNvSpPr>
            <a:spLocks noChangeArrowheads="1"/>
          </p:cNvSpPr>
          <p:nvPr/>
        </p:nvSpPr>
        <p:spPr bwMode="auto">
          <a:xfrm>
            <a:off x="5722304" y="1605186"/>
            <a:ext cx="82550" cy="1200150"/>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03" name="Rectangle 39"/>
          <p:cNvSpPr>
            <a:spLocks noChangeArrowheads="1"/>
          </p:cNvSpPr>
          <p:nvPr/>
        </p:nvSpPr>
        <p:spPr bwMode="auto">
          <a:xfrm>
            <a:off x="5722304" y="1605186"/>
            <a:ext cx="82550" cy="1200150"/>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04" name="Rectangle 40"/>
          <p:cNvSpPr>
            <a:spLocks noChangeArrowheads="1"/>
          </p:cNvSpPr>
          <p:nvPr/>
        </p:nvSpPr>
        <p:spPr bwMode="auto">
          <a:xfrm>
            <a:off x="5825492" y="1671861"/>
            <a:ext cx="92075" cy="1133475"/>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05" name="Rectangle 41"/>
          <p:cNvSpPr>
            <a:spLocks noChangeArrowheads="1"/>
          </p:cNvSpPr>
          <p:nvPr/>
        </p:nvSpPr>
        <p:spPr bwMode="auto">
          <a:xfrm>
            <a:off x="5825492" y="1671861"/>
            <a:ext cx="92075" cy="1133475"/>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06" name="Rectangle 42"/>
          <p:cNvSpPr>
            <a:spLocks noChangeArrowheads="1"/>
          </p:cNvSpPr>
          <p:nvPr/>
        </p:nvSpPr>
        <p:spPr bwMode="auto">
          <a:xfrm>
            <a:off x="5938204" y="1795686"/>
            <a:ext cx="93663" cy="1009650"/>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07" name="Rectangle 43"/>
          <p:cNvSpPr>
            <a:spLocks noChangeArrowheads="1"/>
          </p:cNvSpPr>
          <p:nvPr/>
        </p:nvSpPr>
        <p:spPr bwMode="auto">
          <a:xfrm>
            <a:off x="5938204" y="1795686"/>
            <a:ext cx="93663" cy="1009650"/>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08" name="Rectangle 44"/>
          <p:cNvSpPr>
            <a:spLocks noChangeArrowheads="1"/>
          </p:cNvSpPr>
          <p:nvPr/>
        </p:nvSpPr>
        <p:spPr bwMode="auto">
          <a:xfrm>
            <a:off x="6052504" y="1909986"/>
            <a:ext cx="82550" cy="895350"/>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09" name="Rectangle 45"/>
          <p:cNvSpPr>
            <a:spLocks noChangeArrowheads="1"/>
          </p:cNvSpPr>
          <p:nvPr/>
        </p:nvSpPr>
        <p:spPr bwMode="auto">
          <a:xfrm>
            <a:off x="6052504" y="1909986"/>
            <a:ext cx="82550" cy="895350"/>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10" name="Rectangle 46"/>
          <p:cNvSpPr>
            <a:spLocks noChangeArrowheads="1"/>
          </p:cNvSpPr>
          <p:nvPr/>
        </p:nvSpPr>
        <p:spPr bwMode="auto">
          <a:xfrm>
            <a:off x="6155692" y="1938561"/>
            <a:ext cx="92075" cy="866775"/>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11" name="Rectangle 47"/>
          <p:cNvSpPr>
            <a:spLocks noChangeArrowheads="1"/>
          </p:cNvSpPr>
          <p:nvPr/>
        </p:nvSpPr>
        <p:spPr bwMode="auto">
          <a:xfrm>
            <a:off x="6155692" y="1938561"/>
            <a:ext cx="92075" cy="866775"/>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12" name="Rectangle 48"/>
          <p:cNvSpPr>
            <a:spLocks noChangeArrowheads="1"/>
          </p:cNvSpPr>
          <p:nvPr/>
        </p:nvSpPr>
        <p:spPr bwMode="auto">
          <a:xfrm>
            <a:off x="6268404" y="1938561"/>
            <a:ext cx="93663" cy="866775"/>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13" name="Rectangle 49"/>
          <p:cNvSpPr>
            <a:spLocks noChangeArrowheads="1"/>
          </p:cNvSpPr>
          <p:nvPr/>
        </p:nvSpPr>
        <p:spPr bwMode="auto">
          <a:xfrm>
            <a:off x="6268404" y="1938561"/>
            <a:ext cx="93663" cy="866775"/>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14" name="Rectangle 50"/>
          <p:cNvSpPr>
            <a:spLocks noChangeArrowheads="1"/>
          </p:cNvSpPr>
          <p:nvPr/>
        </p:nvSpPr>
        <p:spPr bwMode="auto">
          <a:xfrm>
            <a:off x="6382704" y="2043336"/>
            <a:ext cx="82550" cy="762000"/>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15" name="Rectangle 51"/>
          <p:cNvSpPr>
            <a:spLocks noChangeArrowheads="1"/>
          </p:cNvSpPr>
          <p:nvPr/>
        </p:nvSpPr>
        <p:spPr bwMode="auto">
          <a:xfrm>
            <a:off x="6382704" y="2043336"/>
            <a:ext cx="82550" cy="762000"/>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16" name="Rectangle 52"/>
          <p:cNvSpPr>
            <a:spLocks noChangeArrowheads="1"/>
          </p:cNvSpPr>
          <p:nvPr/>
        </p:nvSpPr>
        <p:spPr bwMode="auto">
          <a:xfrm>
            <a:off x="6485892" y="2052861"/>
            <a:ext cx="92075" cy="752475"/>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17" name="Rectangle 53"/>
          <p:cNvSpPr>
            <a:spLocks noChangeArrowheads="1"/>
          </p:cNvSpPr>
          <p:nvPr/>
        </p:nvSpPr>
        <p:spPr bwMode="auto">
          <a:xfrm>
            <a:off x="6485892" y="2052861"/>
            <a:ext cx="92075" cy="752475"/>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18" name="Rectangle 54"/>
          <p:cNvSpPr>
            <a:spLocks noChangeArrowheads="1"/>
          </p:cNvSpPr>
          <p:nvPr/>
        </p:nvSpPr>
        <p:spPr bwMode="auto">
          <a:xfrm>
            <a:off x="6598604" y="2071911"/>
            <a:ext cx="93663" cy="733425"/>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19" name="Rectangle 55"/>
          <p:cNvSpPr>
            <a:spLocks noChangeArrowheads="1"/>
          </p:cNvSpPr>
          <p:nvPr/>
        </p:nvSpPr>
        <p:spPr bwMode="auto">
          <a:xfrm>
            <a:off x="6598604" y="2071911"/>
            <a:ext cx="93663" cy="733425"/>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20" name="Rectangle 56"/>
          <p:cNvSpPr>
            <a:spLocks noChangeArrowheads="1"/>
          </p:cNvSpPr>
          <p:nvPr/>
        </p:nvSpPr>
        <p:spPr bwMode="auto">
          <a:xfrm>
            <a:off x="6712904" y="2090961"/>
            <a:ext cx="82550" cy="714375"/>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21" name="Rectangle 57"/>
          <p:cNvSpPr>
            <a:spLocks noChangeArrowheads="1"/>
          </p:cNvSpPr>
          <p:nvPr/>
        </p:nvSpPr>
        <p:spPr bwMode="auto">
          <a:xfrm>
            <a:off x="6712904" y="2090961"/>
            <a:ext cx="82550" cy="714375"/>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22" name="Rectangle 58"/>
          <p:cNvSpPr>
            <a:spLocks noChangeArrowheads="1"/>
          </p:cNvSpPr>
          <p:nvPr/>
        </p:nvSpPr>
        <p:spPr bwMode="auto">
          <a:xfrm>
            <a:off x="6825617" y="2157636"/>
            <a:ext cx="82550" cy="647700"/>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23" name="Rectangle 59"/>
          <p:cNvSpPr>
            <a:spLocks noChangeArrowheads="1"/>
          </p:cNvSpPr>
          <p:nvPr/>
        </p:nvSpPr>
        <p:spPr bwMode="auto">
          <a:xfrm>
            <a:off x="6825617" y="2157636"/>
            <a:ext cx="82550" cy="647700"/>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24" name="Rectangle 60"/>
          <p:cNvSpPr>
            <a:spLocks noChangeArrowheads="1"/>
          </p:cNvSpPr>
          <p:nvPr/>
        </p:nvSpPr>
        <p:spPr bwMode="auto">
          <a:xfrm>
            <a:off x="6928804" y="2167161"/>
            <a:ext cx="93663" cy="638175"/>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25" name="Rectangle 61"/>
          <p:cNvSpPr>
            <a:spLocks noChangeArrowheads="1"/>
          </p:cNvSpPr>
          <p:nvPr/>
        </p:nvSpPr>
        <p:spPr bwMode="auto">
          <a:xfrm>
            <a:off x="6928804" y="2167161"/>
            <a:ext cx="93663" cy="638175"/>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26" name="Rectangle 62"/>
          <p:cNvSpPr>
            <a:spLocks noChangeArrowheads="1"/>
          </p:cNvSpPr>
          <p:nvPr/>
        </p:nvSpPr>
        <p:spPr bwMode="auto">
          <a:xfrm>
            <a:off x="7043104" y="2243361"/>
            <a:ext cx="92075" cy="561975"/>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27" name="Rectangle 63"/>
          <p:cNvSpPr>
            <a:spLocks noChangeArrowheads="1"/>
          </p:cNvSpPr>
          <p:nvPr/>
        </p:nvSpPr>
        <p:spPr bwMode="auto">
          <a:xfrm>
            <a:off x="7043104" y="2243361"/>
            <a:ext cx="92075" cy="561975"/>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28" name="Rectangle 64"/>
          <p:cNvSpPr>
            <a:spLocks noChangeArrowheads="1"/>
          </p:cNvSpPr>
          <p:nvPr/>
        </p:nvSpPr>
        <p:spPr bwMode="auto">
          <a:xfrm>
            <a:off x="7155817" y="2300511"/>
            <a:ext cx="82550" cy="504825"/>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29" name="Rectangle 65"/>
          <p:cNvSpPr>
            <a:spLocks noChangeArrowheads="1"/>
          </p:cNvSpPr>
          <p:nvPr/>
        </p:nvSpPr>
        <p:spPr bwMode="auto">
          <a:xfrm>
            <a:off x="7155817" y="2300511"/>
            <a:ext cx="82550" cy="504825"/>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30" name="Rectangle 66"/>
          <p:cNvSpPr>
            <a:spLocks noChangeArrowheads="1"/>
          </p:cNvSpPr>
          <p:nvPr/>
        </p:nvSpPr>
        <p:spPr bwMode="auto">
          <a:xfrm>
            <a:off x="7259004" y="2452911"/>
            <a:ext cx="93663" cy="352425"/>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31" name="Rectangle 67"/>
          <p:cNvSpPr>
            <a:spLocks noChangeArrowheads="1"/>
          </p:cNvSpPr>
          <p:nvPr/>
        </p:nvSpPr>
        <p:spPr bwMode="auto">
          <a:xfrm>
            <a:off x="7259004" y="2452911"/>
            <a:ext cx="93663" cy="352425"/>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32" name="Rectangle 68"/>
          <p:cNvSpPr>
            <a:spLocks noChangeArrowheads="1"/>
          </p:cNvSpPr>
          <p:nvPr/>
        </p:nvSpPr>
        <p:spPr bwMode="auto">
          <a:xfrm>
            <a:off x="7373304" y="2491011"/>
            <a:ext cx="92075" cy="314325"/>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33" name="Rectangle 69"/>
          <p:cNvSpPr>
            <a:spLocks noChangeArrowheads="1"/>
          </p:cNvSpPr>
          <p:nvPr/>
        </p:nvSpPr>
        <p:spPr bwMode="auto">
          <a:xfrm>
            <a:off x="7373304" y="2491011"/>
            <a:ext cx="92075" cy="314325"/>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34" name="Rectangle 70"/>
          <p:cNvSpPr>
            <a:spLocks noChangeArrowheads="1"/>
          </p:cNvSpPr>
          <p:nvPr/>
        </p:nvSpPr>
        <p:spPr bwMode="auto">
          <a:xfrm>
            <a:off x="7486017" y="2500536"/>
            <a:ext cx="82550" cy="304800"/>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35" name="Rectangle 71"/>
          <p:cNvSpPr>
            <a:spLocks noChangeArrowheads="1"/>
          </p:cNvSpPr>
          <p:nvPr/>
        </p:nvSpPr>
        <p:spPr bwMode="auto">
          <a:xfrm>
            <a:off x="7486017" y="2500536"/>
            <a:ext cx="82550" cy="304800"/>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36" name="Rectangle 72"/>
          <p:cNvSpPr>
            <a:spLocks noChangeArrowheads="1"/>
          </p:cNvSpPr>
          <p:nvPr/>
        </p:nvSpPr>
        <p:spPr bwMode="auto">
          <a:xfrm>
            <a:off x="7589204" y="2614836"/>
            <a:ext cx="93663" cy="190500"/>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37" name="Rectangle 73"/>
          <p:cNvSpPr>
            <a:spLocks noChangeArrowheads="1"/>
          </p:cNvSpPr>
          <p:nvPr/>
        </p:nvSpPr>
        <p:spPr bwMode="auto">
          <a:xfrm>
            <a:off x="7589204" y="2614836"/>
            <a:ext cx="93663" cy="190500"/>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38" name="Rectangle 74"/>
          <p:cNvSpPr>
            <a:spLocks noChangeArrowheads="1"/>
          </p:cNvSpPr>
          <p:nvPr/>
        </p:nvSpPr>
        <p:spPr bwMode="auto">
          <a:xfrm>
            <a:off x="7703504" y="2681511"/>
            <a:ext cx="92075" cy="123825"/>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39" name="Rectangle 75"/>
          <p:cNvSpPr>
            <a:spLocks noChangeArrowheads="1"/>
          </p:cNvSpPr>
          <p:nvPr/>
        </p:nvSpPr>
        <p:spPr bwMode="auto">
          <a:xfrm>
            <a:off x="7703504" y="2681511"/>
            <a:ext cx="92075" cy="123825"/>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40" name="Rectangle 76"/>
          <p:cNvSpPr>
            <a:spLocks noChangeArrowheads="1"/>
          </p:cNvSpPr>
          <p:nvPr/>
        </p:nvSpPr>
        <p:spPr bwMode="auto">
          <a:xfrm>
            <a:off x="7816217" y="2700561"/>
            <a:ext cx="82550" cy="104775"/>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41" name="Rectangle 77"/>
          <p:cNvSpPr>
            <a:spLocks noChangeArrowheads="1"/>
          </p:cNvSpPr>
          <p:nvPr/>
        </p:nvSpPr>
        <p:spPr bwMode="auto">
          <a:xfrm>
            <a:off x="7816217" y="2700561"/>
            <a:ext cx="82550" cy="104775"/>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42" name="Rectangle 78"/>
          <p:cNvSpPr>
            <a:spLocks noChangeArrowheads="1"/>
          </p:cNvSpPr>
          <p:nvPr/>
        </p:nvSpPr>
        <p:spPr bwMode="auto">
          <a:xfrm>
            <a:off x="7930517" y="2805336"/>
            <a:ext cx="82550" cy="247650"/>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43" name="Rectangle 79"/>
          <p:cNvSpPr>
            <a:spLocks noChangeArrowheads="1"/>
          </p:cNvSpPr>
          <p:nvPr/>
        </p:nvSpPr>
        <p:spPr bwMode="auto">
          <a:xfrm>
            <a:off x="7930517" y="2805336"/>
            <a:ext cx="82550" cy="247650"/>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44" name="Line 80"/>
          <p:cNvSpPr>
            <a:spLocks noChangeShapeType="1"/>
          </p:cNvSpPr>
          <p:nvPr/>
        </p:nvSpPr>
        <p:spPr bwMode="auto">
          <a:xfrm>
            <a:off x="5536567" y="2805336"/>
            <a:ext cx="254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45" name="Line 81"/>
          <p:cNvSpPr>
            <a:spLocks noChangeShapeType="1"/>
          </p:cNvSpPr>
          <p:nvPr/>
        </p:nvSpPr>
        <p:spPr bwMode="auto">
          <a:xfrm flipV="1">
            <a:off x="5649279" y="1281336"/>
            <a:ext cx="1588" cy="447675"/>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46" name="Line 82"/>
          <p:cNvSpPr>
            <a:spLocks noChangeShapeType="1"/>
          </p:cNvSpPr>
          <p:nvPr/>
        </p:nvSpPr>
        <p:spPr bwMode="auto">
          <a:xfrm flipV="1">
            <a:off x="5763579" y="1414686"/>
            <a:ext cx="1588" cy="381000"/>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47" name="Line 83"/>
          <p:cNvSpPr>
            <a:spLocks noChangeShapeType="1"/>
          </p:cNvSpPr>
          <p:nvPr/>
        </p:nvSpPr>
        <p:spPr bwMode="auto">
          <a:xfrm flipV="1">
            <a:off x="5876292" y="1462311"/>
            <a:ext cx="1588" cy="409575"/>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48" name="Line 84"/>
          <p:cNvSpPr>
            <a:spLocks noChangeShapeType="1"/>
          </p:cNvSpPr>
          <p:nvPr/>
        </p:nvSpPr>
        <p:spPr bwMode="auto">
          <a:xfrm flipV="1">
            <a:off x="5979479" y="1586136"/>
            <a:ext cx="1588" cy="428625"/>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49" name="Line 85"/>
          <p:cNvSpPr>
            <a:spLocks noChangeShapeType="1"/>
          </p:cNvSpPr>
          <p:nvPr/>
        </p:nvSpPr>
        <p:spPr bwMode="auto">
          <a:xfrm flipV="1">
            <a:off x="6093779" y="1729011"/>
            <a:ext cx="1588" cy="361950"/>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50" name="Line 86"/>
          <p:cNvSpPr>
            <a:spLocks noChangeShapeType="1"/>
          </p:cNvSpPr>
          <p:nvPr/>
        </p:nvSpPr>
        <p:spPr bwMode="auto">
          <a:xfrm flipV="1">
            <a:off x="6206492" y="1767111"/>
            <a:ext cx="1588" cy="333375"/>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51" name="Line 87"/>
          <p:cNvSpPr>
            <a:spLocks noChangeShapeType="1"/>
          </p:cNvSpPr>
          <p:nvPr/>
        </p:nvSpPr>
        <p:spPr bwMode="auto">
          <a:xfrm flipV="1">
            <a:off x="6309679" y="1757586"/>
            <a:ext cx="1588" cy="371475"/>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52" name="Line 88"/>
          <p:cNvSpPr>
            <a:spLocks noChangeShapeType="1"/>
          </p:cNvSpPr>
          <p:nvPr/>
        </p:nvSpPr>
        <p:spPr bwMode="auto">
          <a:xfrm flipV="1">
            <a:off x="6423979" y="1843311"/>
            <a:ext cx="1588" cy="400050"/>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53" name="Line 89"/>
          <p:cNvSpPr>
            <a:spLocks noChangeShapeType="1"/>
          </p:cNvSpPr>
          <p:nvPr/>
        </p:nvSpPr>
        <p:spPr bwMode="auto">
          <a:xfrm flipV="1">
            <a:off x="6536692" y="1862361"/>
            <a:ext cx="1588" cy="381000"/>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54" name="Line 90"/>
          <p:cNvSpPr>
            <a:spLocks noChangeShapeType="1"/>
          </p:cNvSpPr>
          <p:nvPr/>
        </p:nvSpPr>
        <p:spPr bwMode="auto">
          <a:xfrm flipV="1">
            <a:off x="6639879" y="1862361"/>
            <a:ext cx="1588" cy="409575"/>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55" name="Line 91"/>
          <p:cNvSpPr>
            <a:spLocks noChangeShapeType="1"/>
          </p:cNvSpPr>
          <p:nvPr/>
        </p:nvSpPr>
        <p:spPr bwMode="auto">
          <a:xfrm flipV="1">
            <a:off x="6754179" y="1871886"/>
            <a:ext cx="1588" cy="447675"/>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56" name="Line 92"/>
          <p:cNvSpPr>
            <a:spLocks noChangeShapeType="1"/>
          </p:cNvSpPr>
          <p:nvPr/>
        </p:nvSpPr>
        <p:spPr bwMode="auto">
          <a:xfrm flipV="1">
            <a:off x="6866892" y="1909986"/>
            <a:ext cx="1588" cy="485775"/>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57" name="Line 93"/>
          <p:cNvSpPr>
            <a:spLocks noChangeShapeType="1"/>
          </p:cNvSpPr>
          <p:nvPr/>
        </p:nvSpPr>
        <p:spPr bwMode="auto">
          <a:xfrm flipV="1">
            <a:off x="6981192" y="1986186"/>
            <a:ext cx="1588" cy="352425"/>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58" name="Line 94"/>
          <p:cNvSpPr>
            <a:spLocks noChangeShapeType="1"/>
          </p:cNvSpPr>
          <p:nvPr/>
        </p:nvSpPr>
        <p:spPr bwMode="auto">
          <a:xfrm flipV="1">
            <a:off x="7084379" y="2052861"/>
            <a:ext cx="1588" cy="371475"/>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59" name="Line 95"/>
          <p:cNvSpPr>
            <a:spLocks noChangeShapeType="1"/>
          </p:cNvSpPr>
          <p:nvPr/>
        </p:nvSpPr>
        <p:spPr bwMode="auto">
          <a:xfrm flipV="1">
            <a:off x="7197092" y="2138586"/>
            <a:ext cx="1588" cy="323850"/>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60" name="Line 96"/>
          <p:cNvSpPr>
            <a:spLocks noChangeShapeType="1"/>
          </p:cNvSpPr>
          <p:nvPr/>
        </p:nvSpPr>
        <p:spPr bwMode="auto">
          <a:xfrm flipV="1">
            <a:off x="7311392" y="2290986"/>
            <a:ext cx="1588" cy="323850"/>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61" name="Line 97"/>
          <p:cNvSpPr>
            <a:spLocks noChangeShapeType="1"/>
          </p:cNvSpPr>
          <p:nvPr/>
        </p:nvSpPr>
        <p:spPr bwMode="auto">
          <a:xfrm flipV="1">
            <a:off x="7414579" y="2300511"/>
            <a:ext cx="1588" cy="381000"/>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62" name="Line 98"/>
          <p:cNvSpPr>
            <a:spLocks noChangeShapeType="1"/>
          </p:cNvSpPr>
          <p:nvPr/>
        </p:nvSpPr>
        <p:spPr bwMode="auto">
          <a:xfrm flipV="1">
            <a:off x="7527292" y="2281461"/>
            <a:ext cx="1588" cy="428625"/>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63" name="Line 99"/>
          <p:cNvSpPr>
            <a:spLocks noChangeShapeType="1"/>
          </p:cNvSpPr>
          <p:nvPr/>
        </p:nvSpPr>
        <p:spPr bwMode="auto">
          <a:xfrm flipV="1">
            <a:off x="7641592" y="2462436"/>
            <a:ext cx="1588" cy="295275"/>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64" name="Line 100"/>
          <p:cNvSpPr>
            <a:spLocks noChangeShapeType="1"/>
          </p:cNvSpPr>
          <p:nvPr/>
        </p:nvSpPr>
        <p:spPr bwMode="auto">
          <a:xfrm flipV="1">
            <a:off x="7744779" y="2519586"/>
            <a:ext cx="1588" cy="314325"/>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65" name="Line 101"/>
          <p:cNvSpPr>
            <a:spLocks noChangeShapeType="1"/>
          </p:cNvSpPr>
          <p:nvPr/>
        </p:nvSpPr>
        <p:spPr bwMode="auto">
          <a:xfrm flipV="1">
            <a:off x="7857492" y="2529111"/>
            <a:ext cx="1588" cy="342900"/>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66" name="Line 102"/>
          <p:cNvSpPr>
            <a:spLocks noChangeShapeType="1"/>
          </p:cNvSpPr>
          <p:nvPr/>
        </p:nvSpPr>
        <p:spPr bwMode="auto">
          <a:xfrm flipV="1">
            <a:off x="7971792" y="2872011"/>
            <a:ext cx="1588" cy="361950"/>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67" name="Rectangle 103"/>
          <p:cNvSpPr>
            <a:spLocks noChangeArrowheads="1"/>
          </p:cNvSpPr>
          <p:nvPr/>
        </p:nvSpPr>
        <p:spPr bwMode="auto">
          <a:xfrm>
            <a:off x="6080607" y="2974579"/>
            <a:ext cx="138499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Narrow" pitchFamily="34" charset="0"/>
                <a:cs typeface="Arial" pitchFamily="34" charset="0"/>
              </a:rPr>
              <a:t>Strongest connection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67368" name="Rectangle 104"/>
          <p:cNvSpPr>
            <a:spLocks noChangeArrowheads="1"/>
          </p:cNvSpPr>
          <p:nvPr/>
        </p:nvSpPr>
        <p:spPr bwMode="auto">
          <a:xfrm>
            <a:off x="6536692" y="3662586"/>
            <a:ext cx="442429"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Subjects</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369" name="Rectangle 105"/>
          <p:cNvSpPr>
            <a:spLocks noChangeArrowheads="1"/>
          </p:cNvSpPr>
          <p:nvPr/>
        </p:nvSpPr>
        <p:spPr bwMode="auto">
          <a:xfrm rot="16200000">
            <a:off x="4537031" y="2165073"/>
            <a:ext cx="1333698"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Posterior expectation (Hz)</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370" name="Rectangle 106"/>
          <p:cNvSpPr>
            <a:spLocks noChangeArrowheads="1"/>
          </p:cNvSpPr>
          <p:nvPr/>
        </p:nvSpPr>
        <p:spPr bwMode="auto">
          <a:xfrm>
            <a:off x="5536567" y="3770313"/>
            <a:ext cx="2547938" cy="23431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71" name="Rectangle 107"/>
          <p:cNvSpPr>
            <a:spLocks noChangeArrowheads="1"/>
          </p:cNvSpPr>
          <p:nvPr/>
        </p:nvSpPr>
        <p:spPr bwMode="auto">
          <a:xfrm>
            <a:off x="5536567" y="3770313"/>
            <a:ext cx="2547938" cy="23431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72" name="Line 108"/>
          <p:cNvSpPr>
            <a:spLocks noChangeShapeType="1"/>
          </p:cNvSpPr>
          <p:nvPr/>
        </p:nvSpPr>
        <p:spPr bwMode="auto">
          <a:xfrm>
            <a:off x="5536567" y="6113463"/>
            <a:ext cx="254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73" name="Line 109"/>
          <p:cNvSpPr>
            <a:spLocks noChangeShapeType="1"/>
          </p:cNvSpPr>
          <p:nvPr/>
        </p:nvSpPr>
        <p:spPr bwMode="auto">
          <a:xfrm flipV="1">
            <a:off x="5536567" y="3770313"/>
            <a:ext cx="1588" cy="23431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74" name="Line 110"/>
          <p:cNvSpPr>
            <a:spLocks noChangeShapeType="1"/>
          </p:cNvSpPr>
          <p:nvPr/>
        </p:nvSpPr>
        <p:spPr bwMode="auto">
          <a:xfrm flipV="1">
            <a:off x="5536567" y="6084888"/>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75" name="Rectangle 111"/>
          <p:cNvSpPr>
            <a:spLocks noChangeArrowheads="1"/>
          </p:cNvSpPr>
          <p:nvPr/>
        </p:nvSpPr>
        <p:spPr bwMode="auto">
          <a:xfrm>
            <a:off x="5504817" y="6142038"/>
            <a:ext cx="529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0</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376" name="Line 112"/>
          <p:cNvSpPr>
            <a:spLocks noChangeShapeType="1"/>
          </p:cNvSpPr>
          <p:nvPr/>
        </p:nvSpPr>
        <p:spPr bwMode="auto">
          <a:xfrm flipV="1">
            <a:off x="6093779" y="6084888"/>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77" name="Rectangle 113"/>
          <p:cNvSpPr>
            <a:spLocks noChangeArrowheads="1"/>
          </p:cNvSpPr>
          <p:nvPr/>
        </p:nvSpPr>
        <p:spPr bwMode="auto">
          <a:xfrm>
            <a:off x="6062029" y="6142038"/>
            <a:ext cx="529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5</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378" name="Line 114"/>
          <p:cNvSpPr>
            <a:spLocks noChangeShapeType="1"/>
          </p:cNvSpPr>
          <p:nvPr/>
        </p:nvSpPr>
        <p:spPr bwMode="auto">
          <a:xfrm flipV="1">
            <a:off x="6639879" y="6084888"/>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79" name="Rectangle 115"/>
          <p:cNvSpPr>
            <a:spLocks noChangeArrowheads="1"/>
          </p:cNvSpPr>
          <p:nvPr/>
        </p:nvSpPr>
        <p:spPr bwMode="auto">
          <a:xfrm>
            <a:off x="6577967" y="6142038"/>
            <a:ext cx="1057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10</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380" name="Line 116"/>
          <p:cNvSpPr>
            <a:spLocks noChangeShapeType="1"/>
          </p:cNvSpPr>
          <p:nvPr/>
        </p:nvSpPr>
        <p:spPr bwMode="auto">
          <a:xfrm flipV="1">
            <a:off x="7197092" y="6084888"/>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81" name="Rectangle 117"/>
          <p:cNvSpPr>
            <a:spLocks noChangeArrowheads="1"/>
          </p:cNvSpPr>
          <p:nvPr/>
        </p:nvSpPr>
        <p:spPr bwMode="auto">
          <a:xfrm>
            <a:off x="7135179" y="6142038"/>
            <a:ext cx="1057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15</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382" name="Line 118"/>
          <p:cNvSpPr>
            <a:spLocks noChangeShapeType="1"/>
          </p:cNvSpPr>
          <p:nvPr/>
        </p:nvSpPr>
        <p:spPr bwMode="auto">
          <a:xfrm flipV="1">
            <a:off x="7744779" y="6084888"/>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83" name="Rectangle 119"/>
          <p:cNvSpPr>
            <a:spLocks noChangeArrowheads="1"/>
          </p:cNvSpPr>
          <p:nvPr/>
        </p:nvSpPr>
        <p:spPr bwMode="auto">
          <a:xfrm>
            <a:off x="7682867" y="6142038"/>
            <a:ext cx="1057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20</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384" name="Line 120"/>
          <p:cNvSpPr>
            <a:spLocks noChangeShapeType="1"/>
          </p:cNvSpPr>
          <p:nvPr/>
        </p:nvSpPr>
        <p:spPr bwMode="auto">
          <a:xfrm>
            <a:off x="5536567" y="6113463"/>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85" name="Rectangle 121"/>
          <p:cNvSpPr>
            <a:spLocks noChangeArrowheads="1"/>
          </p:cNvSpPr>
          <p:nvPr/>
        </p:nvSpPr>
        <p:spPr bwMode="auto">
          <a:xfrm>
            <a:off x="5442904" y="6037263"/>
            <a:ext cx="529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0</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386" name="Line 122"/>
          <p:cNvSpPr>
            <a:spLocks noChangeShapeType="1"/>
          </p:cNvSpPr>
          <p:nvPr/>
        </p:nvSpPr>
        <p:spPr bwMode="auto">
          <a:xfrm>
            <a:off x="5536567" y="5770563"/>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87" name="Rectangle 123"/>
          <p:cNvSpPr>
            <a:spLocks noChangeArrowheads="1"/>
          </p:cNvSpPr>
          <p:nvPr/>
        </p:nvSpPr>
        <p:spPr bwMode="auto">
          <a:xfrm>
            <a:off x="5288917" y="5694363"/>
            <a:ext cx="18434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0.05</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388" name="Line 124"/>
          <p:cNvSpPr>
            <a:spLocks noChangeShapeType="1"/>
          </p:cNvSpPr>
          <p:nvPr/>
        </p:nvSpPr>
        <p:spPr bwMode="auto">
          <a:xfrm>
            <a:off x="5536567" y="5437188"/>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89" name="Rectangle 125"/>
          <p:cNvSpPr>
            <a:spLocks noChangeArrowheads="1"/>
          </p:cNvSpPr>
          <p:nvPr/>
        </p:nvSpPr>
        <p:spPr bwMode="auto">
          <a:xfrm>
            <a:off x="5350829" y="5360988"/>
            <a:ext cx="13144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0.1</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390" name="Line 126"/>
          <p:cNvSpPr>
            <a:spLocks noChangeShapeType="1"/>
          </p:cNvSpPr>
          <p:nvPr/>
        </p:nvSpPr>
        <p:spPr bwMode="auto">
          <a:xfrm>
            <a:off x="5536567" y="5103813"/>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91" name="Rectangle 127"/>
          <p:cNvSpPr>
            <a:spLocks noChangeArrowheads="1"/>
          </p:cNvSpPr>
          <p:nvPr/>
        </p:nvSpPr>
        <p:spPr bwMode="auto">
          <a:xfrm>
            <a:off x="5288917" y="5027613"/>
            <a:ext cx="18434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0.15</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392" name="Line 128"/>
          <p:cNvSpPr>
            <a:spLocks noChangeShapeType="1"/>
          </p:cNvSpPr>
          <p:nvPr/>
        </p:nvSpPr>
        <p:spPr bwMode="auto">
          <a:xfrm>
            <a:off x="5536567" y="4770438"/>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93" name="Rectangle 129"/>
          <p:cNvSpPr>
            <a:spLocks noChangeArrowheads="1"/>
          </p:cNvSpPr>
          <p:nvPr/>
        </p:nvSpPr>
        <p:spPr bwMode="auto">
          <a:xfrm>
            <a:off x="5350829" y="4694238"/>
            <a:ext cx="13144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0.2</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394" name="Line 130"/>
          <p:cNvSpPr>
            <a:spLocks noChangeShapeType="1"/>
          </p:cNvSpPr>
          <p:nvPr/>
        </p:nvSpPr>
        <p:spPr bwMode="auto">
          <a:xfrm>
            <a:off x="5536567" y="4437063"/>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95" name="Rectangle 131"/>
          <p:cNvSpPr>
            <a:spLocks noChangeArrowheads="1"/>
          </p:cNvSpPr>
          <p:nvPr/>
        </p:nvSpPr>
        <p:spPr bwMode="auto">
          <a:xfrm>
            <a:off x="5288917" y="4360863"/>
            <a:ext cx="18434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0.25</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396" name="Line 132"/>
          <p:cNvSpPr>
            <a:spLocks noChangeShapeType="1"/>
          </p:cNvSpPr>
          <p:nvPr/>
        </p:nvSpPr>
        <p:spPr bwMode="auto">
          <a:xfrm>
            <a:off x="5536567" y="4103688"/>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97" name="Rectangle 133"/>
          <p:cNvSpPr>
            <a:spLocks noChangeArrowheads="1"/>
          </p:cNvSpPr>
          <p:nvPr/>
        </p:nvSpPr>
        <p:spPr bwMode="auto">
          <a:xfrm>
            <a:off x="5350829" y="4027488"/>
            <a:ext cx="13144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0.3</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398" name="Line 134"/>
          <p:cNvSpPr>
            <a:spLocks noChangeShapeType="1"/>
          </p:cNvSpPr>
          <p:nvPr/>
        </p:nvSpPr>
        <p:spPr bwMode="auto">
          <a:xfrm>
            <a:off x="5536567" y="3760788"/>
            <a:ext cx="301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399" name="Rectangle 135"/>
          <p:cNvSpPr>
            <a:spLocks noChangeArrowheads="1"/>
          </p:cNvSpPr>
          <p:nvPr/>
        </p:nvSpPr>
        <p:spPr bwMode="auto">
          <a:xfrm>
            <a:off x="5288917" y="3684588"/>
            <a:ext cx="18434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0.35</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400" name="Rectangle 136"/>
          <p:cNvSpPr>
            <a:spLocks noChangeArrowheads="1"/>
          </p:cNvSpPr>
          <p:nvPr/>
        </p:nvSpPr>
        <p:spPr bwMode="auto">
          <a:xfrm>
            <a:off x="5608004" y="4437063"/>
            <a:ext cx="82550" cy="1676400"/>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01" name="Rectangle 137"/>
          <p:cNvSpPr>
            <a:spLocks noChangeArrowheads="1"/>
          </p:cNvSpPr>
          <p:nvPr/>
        </p:nvSpPr>
        <p:spPr bwMode="auto">
          <a:xfrm>
            <a:off x="5608004" y="4437063"/>
            <a:ext cx="82550" cy="1676400"/>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02" name="Rectangle 138"/>
          <p:cNvSpPr>
            <a:spLocks noChangeArrowheads="1"/>
          </p:cNvSpPr>
          <p:nvPr/>
        </p:nvSpPr>
        <p:spPr bwMode="auto">
          <a:xfrm>
            <a:off x="5722304" y="4560888"/>
            <a:ext cx="82550" cy="1552575"/>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03" name="Rectangle 139"/>
          <p:cNvSpPr>
            <a:spLocks noChangeArrowheads="1"/>
          </p:cNvSpPr>
          <p:nvPr/>
        </p:nvSpPr>
        <p:spPr bwMode="auto">
          <a:xfrm>
            <a:off x="5722304" y="4560888"/>
            <a:ext cx="82550" cy="1552575"/>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04" name="Rectangle 140"/>
          <p:cNvSpPr>
            <a:spLocks noChangeArrowheads="1"/>
          </p:cNvSpPr>
          <p:nvPr/>
        </p:nvSpPr>
        <p:spPr bwMode="auto">
          <a:xfrm>
            <a:off x="5825492" y="4570413"/>
            <a:ext cx="92075" cy="1543050"/>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05" name="Rectangle 141"/>
          <p:cNvSpPr>
            <a:spLocks noChangeArrowheads="1"/>
          </p:cNvSpPr>
          <p:nvPr/>
        </p:nvSpPr>
        <p:spPr bwMode="auto">
          <a:xfrm>
            <a:off x="5825492" y="4570413"/>
            <a:ext cx="92075" cy="1543050"/>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06" name="Rectangle 142"/>
          <p:cNvSpPr>
            <a:spLocks noChangeArrowheads="1"/>
          </p:cNvSpPr>
          <p:nvPr/>
        </p:nvSpPr>
        <p:spPr bwMode="auto">
          <a:xfrm>
            <a:off x="5938204" y="4618038"/>
            <a:ext cx="93663" cy="1495425"/>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07" name="Rectangle 143"/>
          <p:cNvSpPr>
            <a:spLocks noChangeArrowheads="1"/>
          </p:cNvSpPr>
          <p:nvPr/>
        </p:nvSpPr>
        <p:spPr bwMode="auto">
          <a:xfrm>
            <a:off x="5938204" y="4618038"/>
            <a:ext cx="93663" cy="1495425"/>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08" name="Rectangle 144"/>
          <p:cNvSpPr>
            <a:spLocks noChangeArrowheads="1"/>
          </p:cNvSpPr>
          <p:nvPr/>
        </p:nvSpPr>
        <p:spPr bwMode="auto">
          <a:xfrm>
            <a:off x="6052504" y="4732338"/>
            <a:ext cx="82550" cy="1381125"/>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09" name="Rectangle 145"/>
          <p:cNvSpPr>
            <a:spLocks noChangeArrowheads="1"/>
          </p:cNvSpPr>
          <p:nvPr/>
        </p:nvSpPr>
        <p:spPr bwMode="auto">
          <a:xfrm>
            <a:off x="6052504" y="4732338"/>
            <a:ext cx="82550" cy="1381125"/>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10" name="Rectangle 146"/>
          <p:cNvSpPr>
            <a:spLocks noChangeArrowheads="1"/>
          </p:cNvSpPr>
          <p:nvPr/>
        </p:nvSpPr>
        <p:spPr bwMode="auto">
          <a:xfrm>
            <a:off x="6155692" y="4808538"/>
            <a:ext cx="92075" cy="1304925"/>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11" name="Rectangle 147"/>
          <p:cNvSpPr>
            <a:spLocks noChangeArrowheads="1"/>
          </p:cNvSpPr>
          <p:nvPr/>
        </p:nvSpPr>
        <p:spPr bwMode="auto">
          <a:xfrm>
            <a:off x="6155692" y="4808538"/>
            <a:ext cx="92075" cy="1304925"/>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12" name="Rectangle 148"/>
          <p:cNvSpPr>
            <a:spLocks noChangeArrowheads="1"/>
          </p:cNvSpPr>
          <p:nvPr/>
        </p:nvSpPr>
        <p:spPr bwMode="auto">
          <a:xfrm>
            <a:off x="6268404" y="4941888"/>
            <a:ext cx="93663" cy="1171575"/>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13" name="Rectangle 149"/>
          <p:cNvSpPr>
            <a:spLocks noChangeArrowheads="1"/>
          </p:cNvSpPr>
          <p:nvPr/>
        </p:nvSpPr>
        <p:spPr bwMode="auto">
          <a:xfrm>
            <a:off x="6268404" y="4941888"/>
            <a:ext cx="93663" cy="1171575"/>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14" name="Rectangle 150"/>
          <p:cNvSpPr>
            <a:spLocks noChangeArrowheads="1"/>
          </p:cNvSpPr>
          <p:nvPr/>
        </p:nvSpPr>
        <p:spPr bwMode="auto">
          <a:xfrm>
            <a:off x="6382704" y="4979988"/>
            <a:ext cx="82550" cy="1133475"/>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15" name="Rectangle 151"/>
          <p:cNvSpPr>
            <a:spLocks noChangeArrowheads="1"/>
          </p:cNvSpPr>
          <p:nvPr/>
        </p:nvSpPr>
        <p:spPr bwMode="auto">
          <a:xfrm>
            <a:off x="6382704" y="4979988"/>
            <a:ext cx="82550" cy="1133475"/>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16" name="Rectangle 152"/>
          <p:cNvSpPr>
            <a:spLocks noChangeArrowheads="1"/>
          </p:cNvSpPr>
          <p:nvPr/>
        </p:nvSpPr>
        <p:spPr bwMode="auto">
          <a:xfrm>
            <a:off x="6485892" y="4989513"/>
            <a:ext cx="92075" cy="1123950"/>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17" name="Rectangle 153"/>
          <p:cNvSpPr>
            <a:spLocks noChangeArrowheads="1"/>
          </p:cNvSpPr>
          <p:nvPr/>
        </p:nvSpPr>
        <p:spPr bwMode="auto">
          <a:xfrm>
            <a:off x="6485892" y="4989513"/>
            <a:ext cx="92075" cy="1123950"/>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18" name="Rectangle 154"/>
          <p:cNvSpPr>
            <a:spLocks noChangeArrowheads="1"/>
          </p:cNvSpPr>
          <p:nvPr/>
        </p:nvSpPr>
        <p:spPr bwMode="auto">
          <a:xfrm>
            <a:off x="6598604" y="5056188"/>
            <a:ext cx="93663" cy="1057275"/>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19" name="Rectangle 155"/>
          <p:cNvSpPr>
            <a:spLocks noChangeArrowheads="1"/>
          </p:cNvSpPr>
          <p:nvPr/>
        </p:nvSpPr>
        <p:spPr bwMode="auto">
          <a:xfrm>
            <a:off x="6598604" y="5056188"/>
            <a:ext cx="93663" cy="1057275"/>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20" name="Rectangle 156"/>
          <p:cNvSpPr>
            <a:spLocks noChangeArrowheads="1"/>
          </p:cNvSpPr>
          <p:nvPr/>
        </p:nvSpPr>
        <p:spPr bwMode="auto">
          <a:xfrm>
            <a:off x="6712904" y="5075238"/>
            <a:ext cx="82550" cy="1038225"/>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21" name="Rectangle 157"/>
          <p:cNvSpPr>
            <a:spLocks noChangeArrowheads="1"/>
          </p:cNvSpPr>
          <p:nvPr/>
        </p:nvSpPr>
        <p:spPr bwMode="auto">
          <a:xfrm>
            <a:off x="6712904" y="5075238"/>
            <a:ext cx="82550" cy="1038225"/>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22" name="Rectangle 158"/>
          <p:cNvSpPr>
            <a:spLocks noChangeArrowheads="1"/>
          </p:cNvSpPr>
          <p:nvPr/>
        </p:nvSpPr>
        <p:spPr bwMode="auto">
          <a:xfrm>
            <a:off x="6825617" y="5084763"/>
            <a:ext cx="82550" cy="1028700"/>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23" name="Rectangle 159"/>
          <p:cNvSpPr>
            <a:spLocks noChangeArrowheads="1"/>
          </p:cNvSpPr>
          <p:nvPr/>
        </p:nvSpPr>
        <p:spPr bwMode="auto">
          <a:xfrm>
            <a:off x="6825617" y="5084763"/>
            <a:ext cx="82550" cy="1028700"/>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24" name="Rectangle 160"/>
          <p:cNvSpPr>
            <a:spLocks noChangeArrowheads="1"/>
          </p:cNvSpPr>
          <p:nvPr/>
        </p:nvSpPr>
        <p:spPr bwMode="auto">
          <a:xfrm>
            <a:off x="6928804" y="5151438"/>
            <a:ext cx="93663" cy="962025"/>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25" name="Rectangle 161"/>
          <p:cNvSpPr>
            <a:spLocks noChangeArrowheads="1"/>
          </p:cNvSpPr>
          <p:nvPr/>
        </p:nvSpPr>
        <p:spPr bwMode="auto">
          <a:xfrm>
            <a:off x="6928804" y="5151438"/>
            <a:ext cx="93663" cy="962025"/>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26" name="Rectangle 162"/>
          <p:cNvSpPr>
            <a:spLocks noChangeArrowheads="1"/>
          </p:cNvSpPr>
          <p:nvPr/>
        </p:nvSpPr>
        <p:spPr bwMode="auto">
          <a:xfrm>
            <a:off x="7043104" y="5180013"/>
            <a:ext cx="92075" cy="933450"/>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27" name="Rectangle 163"/>
          <p:cNvSpPr>
            <a:spLocks noChangeArrowheads="1"/>
          </p:cNvSpPr>
          <p:nvPr/>
        </p:nvSpPr>
        <p:spPr bwMode="auto">
          <a:xfrm>
            <a:off x="7043104" y="5180013"/>
            <a:ext cx="92075" cy="933450"/>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28" name="Rectangle 164"/>
          <p:cNvSpPr>
            <a:spLocks noChangeArrowheads="1"/>
          </p:cNvSpPr>
          <p:nvPr/>
        </p:nvSpPr>
        <p:spPr bwMode="auto">
          <a:xfrm>
            <a:off x="7155817" y="5218113"/>
            <a:ext cx="82550" cy="895350"/>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29" name="Rectangle 165"/>
          <p:cNvSpPr>
            <a:spLocks noChangeArrowheads="1"/>
          </p:cNvSpPr>
          <p:nvPr/>
        </p:nvSpPr>
        <p:spPr bwMode="auto">
          <a:xfrm>
            <a:off x="7155817" y="5218113"/>
            <a:ext cx="82550" cy="895350"/>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30" name="Rectangle 166"/>
          <p:cNvSpPr>
            <a:spLocks noChangeArrowheads="1"/>
          </p:cNvSpPr>
          <p:nvPr/>
        </p:nvSpPr>
        <p:spPr bwMode="auto">
          <a:xfrm>
            <a:off x="7259004" y="5294313"/>
            <a:ext cx="93663" cy="819150"/>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31" name="Rectangle 167"/>
          <p:cNvSpPr>
            <a:spLocks noChangeArrowheads="1"/>
          </p:cNvSpPr>
          <p:nvPr/>
        </p:nvSpPr>
        <p:spPr bwMode="auto">
          <a:xfrm>
            <a:off x="7259004" y="5294313"/>
            <a:ext cx="93663" cy="819150"/>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32" name="Rectangle 168"/>
          <p:cNvSpPr>
            <a:spLocks noChangeArrowheads="1"/>
          </p:cNvSpPr>
          <p:nvPr/>
        </p:nvSpPr>
        <p:spPr bwMode="auto">
          <a:xfrm>
            <a:off x="7373304" y="5303838"/>
            <a:ext cx="92075" cy="809625"/>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33" name="Rectangle 169"/>
          <p:cNvSpPr>
            <a:spLocks noChangeArrowheads="1"/>
          </p:cNvSpPr>
          <p:nvPr/>
        </p:nvSpPr>
        <p:spPr bwMode="auto">
          <a:xfrm>
            <a:off x="7373304" y="5303838"/>
            <a:ext cx="92075" cy="809625"/>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34" name="Rectangle 170"/>
          <p:cNvSpPr>
            <a:spLocks noChangeArrowheads="1"/>
          </p:cNvSpPr>
          <p:nvPr/>
        </p:nvSpPr>
        <p:spPr bwMode="auto">
          <a:xfrm>
            <a:off x="7486017" y="5360988"/>
            <a:ext cx="82550" cy="752475"/>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35" name="Rectangle 171"/>
          <p:cNvSpPr>
            <a:spLocks noChangeArrowheads="1"/>
          </p:cNvSpPr>
          <p:nvPr/>
        </p:nvSpPr>
        <p:spPr bwMode="auto">
          <a:xfrm>
            <a:off x="7486017" y="5360988"/>
            <a:ext cx="82550" cy="752475"/>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36" name="Rectangle 172"/>
          <p:cNvSpPr>
            <a:spLocks noChangeArrowheads="1"/>
          </p:cNvSpPr>
          <p:nvPr/>
        </p:nvSpPr>
        <p:spPr bwMode="auto">
          <a:xfrm>
            <a:off x="7589204" y="5360988"/>
            <a:ext cx="93663" cy="752475"/>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37" name="Rectangle 173"/>
          <p:cNvSpPr>
            <a:spLocks noChangeArrowheads="1"/>
          </p:cNvSpPr>
          <p:nvPr/>
        </p:nvSpPr>
        <p:spPr bwMode="auto">
          <a:xfrm>
            <a:off x="7589204" y="5360988"/>
            <a:ext cx="93663" cy="752475"/>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38" name="Rectangle 174"/>
          <p:cNvSpPr>
            <a:spLocks noChangeArrowheads="1"/>
          </p:cNvSpPr>
          <p:nvPr/>
        </p:nvSpPr>
        <p:spPr bwMode="auto">
          <a:xfrm>
            <a:off x="7703504" y="5380038"/>
            <a:ext cx="92075" cy="733425"/>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39" name="Rectangle 175"/>
          <p:cNvSpPr>
            <a:spLocks noChangeArrowheads="1"/>
          </p:cNvSpPr>
          <p:nvPr/>
        </p:nvSpPr>
        <p:spPr bwMode="auto">
          <a:xfrm>
            <a:off x="7703504" y="5380038"/>
            <a:ext cx="92075" cy="733425"/>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40" name="Rectangle 176"/>
          <p:cNvSpPr>
            <a:spLocks noChangeArrowheads="1"/>
          </p:cNvSpPr>
          <p:nvPr/>
        </p:nvSpPr>
        <p:spPr bwMode="auto">
          <a:xfrm>
            <a:off x="7816217" y="5475288"/>
            <a:ext cx="82550" cy="638175"/>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41" name="Rectangle 177"/>
          <p:cNvSpPr>
            <a:spLocks noChangeArrowheads="1"/>
          </p:cNvSpPr>
          <p:nvPr/>
        </p:nvSpPr>
        <p:spPr bwMode="auto">
          <a:xfrm>
            <a:off x="7816217" y="5475288"/>
            <a:ext cx="82550" cy="638175"/>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42" name="Rectangle 178"/>
          <p:cNvSpPr>
            <a:spLocks noChangeArrowheads="1"/>
          </p:cNvSpPr>
          <p:nvPr/>
        </p:nvSpPr>
        <p:spPr bwMode="auto">
          <a:xfrm>
            <a:off x="7930517" y="5637213"/>
            <a:ext cx="82550" cy="476250"/>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43" name="Rectangle 179"/>
          <p:cNvSpPr>
            <a:spLocks noChangeArrowheads="1"/>
          </p:cNvSpPr>
          <p:nvPr/>
        </p:nvSpPr>
        <p:spPr bwMode="auto">
          <a:xfrm>
            <a:off x="7930517" y="5637213"/>
            <a:ext cx="82550" cy="476250"/>
          </a:xfrm>
          <a:prstGeom prst="rect">
            <a:avLst/>
          </a:prstGeom>
          <a:noFill/>
          <a:ln w="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44" name="Line 180"/>
          <p:cNvSpPr>
            <a:spLocks noChangeShapeType="1"/>
          </p:cNvSpPr>
          <p:nvPr/>
        </p:nvSpPr>
        <p:spPr bwMode="auto">
          <a:xfrm>
            <a:off x="5536567" y="6113463"/>
            <a:ext cx="254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45" name="Line 181"/>
          <p:cNvSpPr>
            <a:spLocks noChangeShapeType="1"/>
          </p:cNvSpPr>
          <p:nvPr/>
        </p:nvSpPr>
        <p:spPr bwMode="auto">
          <a:xfrm flipV="1">
            <a:off x="5649279" y="4170363"/>
            <a:ext cx="1588" cy="533400"/>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46" name="Line 182"/>
          <p:cNvSpPr>
            <a:spLocks noChangeShapeType="1"/>
          </p:cNvSpPr>
          <p:nvPr/>
        </p:nvSpPr>
        <p:spPr bwMode="auto">
          <a:xfrm flipV="1">
            <a:off x="5763579" y="4294188"/>
            <a:ext cx="1588" cy="533400"/>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47" name="Line 183"/>
          <p:cNvSpPr>
            <a:spLocks noChangeShapeType="1"/>
          </p:cNvSpPr>
          <p:nvPr/>
        </p:nvSpPr>
        <p:spPr bwMode="auto">
          <a:xfrm flipV="1">
            <a:off x="5876292" y="4351338"/>
            <a:ext cx="1588" cy="438150"/>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48" name="Line 184"/>
          <p:cNvSpPr>
            <a:spLocks noChangeShapeType="1"/>
          </p:cNvSpPr>
          <p:nvPr/>
        </p:nvSpPr>
        <p:spPr bwMode="auto">
          <a:xfrm flipV="1">
            <a:off x="5979479" y="4256088"/>
            <a:ext cx="1588" cy="733425"/>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49" name="Line 185"/>
          <p:cNvSpPr>
            <a:spLocks noChangeShapeType="1"/>
          </p:cNvSpPr>
          <p:nvPr/>
        </p:nvSpPr>
        <p:spPr bwMode="auto">
          <a:xfrm flipV="1">
            <a:off x="6093779" y="4541838"/>
            <a:ext cx="1588" cy="381000"/>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50" name="Line 186"/>
          <p:cNvSpPr>
            <a:spLocks noChangeShapeType="1"/>
          </p:cNvSpPr>
          <p:nvPr/>
        </p:nvSpPr>
        <p:spPr bwMode="auto">
          <a:xfrm flipV="1">
            <a:off x="6206492" y="4646613"/>
            <a:ext cx="1588" cy="323850"/>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51" name="Line 187"/>
          <p:cNvSpPr>
            <a:spLocks noChangeShapeType="1"/>
          </p:cNvSpPr>
          <p:nvPr/>
        </p:nvSpPr>
        <p:spPr bwMode="auto">
          <a:xfrm flipV="1">
            <a:off x="6309679" y="4598988"/>
            <a:ext cx="1588" cy="685800"/>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52" name="Line 188"/>
          <p:cNvSpPr>
            <a:spLocks noChangeShapeType="1"/>
          </p:cNvSpPr>
          <p:nvPr/>
        </p:nvSpPr>
        <p:spPr bwMode="auto">
          <a:xfrm flipV="1">
            <a:off x="6423979" y="4579938"/>
            <a:ext cx="1588" cy="790575"/>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53" name="Line 189"/>
          <p:cNvSpPr>
            <a:spLocks noChangeShapeType="1"/>
          </p:cNvSpPr>
          <p:nvPr/>
        </p:nvSpPr>
        <p:spPr bwMode="auto">
          <a:xfrm flipV="1">
            <a:off x="6536692" y="4827588"/>
            <a:ext cx="1588" cy="323850"/>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54" name="Line 190"/>
          <p:cNvSpPr>
            <a:spLocks noChangeShapeType="1"/>
          </p:cNvSpPr>
          <p:nvPr/>
        </p:nvSpPr>
        <p:spPr bwMode="auto">
          <a:xfrm flipV="1">
            <a:off x="6639879" y="4751388"/>
            <a:ext cx="1588" cy="619125"/>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55" name="Line 191"/>
          <p:cNvSpPr>
            <a:spLocks noChangeShapeType="1"/>
          </p:cNvSpPr>
          <p:nvPr/>
        </p:nvSpPr>
        <p:spPr bwMode="auto">
          <a:xfrm flipV="1">
            <a:off x="6754179" y="4875213"/>
            <a:ext cx="1588" cy="390525"/>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56" name="Line 192"/>
          <p:cNvSpPr>
            <a:spLocks noChangeShapeType="1"/>
          </p:cNvSpPr>
          <p:nvPr/>
        </p:nvSpPr>
        <p:spPr bwMode="auto">
          <a:xfrm flipV="1">
            <a:off x="6866892" y="4894263"/>
            <a:ext cx="1588" cy="371475"/>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57" name="Line 193"/>
          <p:cNvSpPr>
            <a:spLocks noChangeShapeType="1"/>
          </p:cNvSpPr>
          <p:nvPr/>
        </p:nvSpPr>
        <p:spPr bwMode="auto">
          <a:xfrm flipV="1">
            <a:off x="6981192" y="4999038"/>
            <a:ext cx="1588" cy="295275"/>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58" name="Line 194"/>
          <p:cNvSpPr>
            <a:spLocks noChangeShapeType="1"/>
          </p:cNvSpPr>
          <p:nvPr/>
        </p:nvSpPr>
        <p:spPr bwMode="auto">
          <a:xfrm flipV="1">
            <a:off x="7084379" y="4951413"/>
            <a:ext cx="1588" cy="447675"/>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59" name="Line 195"/>
          <p:cNvSpPr>
            <a:spLocks noChangeShapeType="1"/>
          </p:cNvSpPr>
          <p:nvPr/>
        </p:nvSpPr>
        <p:spPr bwMode="auto">
          <a:xfrm flipV="1">
            <a:off x="7197092" y="4684713"/>
            <a:ext cx="1588" cy="1076325"/>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60" name="Line 196"/>
          <p:cNvSpPr>
            <a:spLocks noChangeShapeType="1"/>
          </p:cNvSpPr>
          <p:nvPr/>
        </p:nvSpPr>
        <p:spPr bwMode="auto">
          <a:xfrm flipV="1">
            <a:off x="7311392" y="4932363"/>
            <a:ext cx="1588" cy="714375"/>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61" name="Line 197"/>
          <p:cNvSpPr>
            <a:spLocks noChangeShapeType="1"/>
          </p:cNvSpPr>
          <p:nvPr/>
        </p:nvSpPr>
        <p:spPr bwMode="auto">
          <a:xfrm flipV="1">
            <a:off x="7414579" y="5141913"/>
            <a:ext cx="1588" cy="323850"/>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62" name="Line 198"/>
          <p:cNvSpPr>
            <a:spLocks noChangeShapeType="1"/>
          </p:cNvSpPr>
          <p:nvPr/>
        </p:nvSpPr>
        <p:spPr bwMode="auto">
          <a:xfrm flipV="1">
            <a:off x="7527292" y="4875213"/>
            <a:ext cx="1588" cy="971550"/>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63" name="Line 199"/>
          <p:cNvSpPr>
            <a:spLocks noChangeShapeType="1"/>
          </p:cNvSpPr>
          <p:nvPr/>
        </p:nvSpPr>
        <p:spPr bwMode="auto">
          <a:xfrm flipV="1">
            <a:off x="7641592" y="5141913"/>
            <a:ext cx="1588" cy="438150"/>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64" name="Line 200"/>
          <p:cNvSpPr>
            <a:spLocks noChangeShapeType="1"/>
          </p:cNvSpPr>
          <p:nvPr/>
        </p:nvSpPr>
        <p:spPr bwMode="auto">
          <a:xfrm flipV="1">
            <a:off x="7744779" y="5256213"/>
            <a:ext cx="1588" cy="257175"/>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65" name="Line 201"/>
          <p:cNvSpPr>
            <a:spLocks noChangeShapeType="1"/>
          </p:cNvSpPr>
          <p:nvPr/>
        </p:nvSpPr>
        <p:spPr bwMode="auto">
          <a:xfrm flipV="1">
            <a:off x="7857492" y="5256213"/>
            <a:ext cx="1588" cy="447675"/>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66" name="Line 202"/>
          <p:cNvSpPr>
            <a:spLocks noChangeShapeType="1"/>
          </p:cNvSpPr>
          <p:nvPr/>
        </p:nvSpPr>
        <p:spPr bwMode="auto">
          <a:xfrm flipV="1">
            <a:off x="7971792" y="5437188"/>
            <a:ext cx="1588" cy="390525"/>
          </a:xfrm>
          <a:prstGeom prst="line">
            <a:avLst/>
          </a:prstGeom>
          <a:noFill/>
          <a:ln w="52388"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467" name="Rectangle 203"/>
          <p:cNvSpPr>
            <a:spLocks noChangeArrowheads="1"/>
          </p:cNvSpPr>
          <p:nvPr/>
        </p:nvSpPr>
        <p:spPr bwMode="auto">
          <a:xfrm>
            <a:off x="3152800" y="4221088"/>
            <a:ext cx="775853"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2"/>
                </a:solidFill>
                <a:effectLst/>
                <a:latin typeface="Arial Narrow" pitchFamily="34" charset="0"/>
                <a:cs typeface="Arial" pitchFamily="34" charset="0"/>
              </a:rPr>
              <a:t>Stochastic</a:t>
            </a:r>
            <a:endParaRPr kumimoji="0" lang="en-US" b="0" i="0" u="none" strike="noStrike" cap="none" normalizeH="0" baseline="0" dirty="0" smtClean="0">
              <a:ln>
                <a:noFill/>
              </a:ln>
              <a:solidFill>
                <a:schemeClr val="tx2"/>
              </a:solidFill>
              <a:effectLst/>
              <a:latin typeface="Arial" pitchFamily="34" charset="0"/>
              <a:cs typeface="Arial" pitchFamily="34" charset="0"/>
            </a:endParaRPr>
          </a:p>
        </p:txBody>
      </p:sp>
      <p:sp>
        <p:nvSpPr>
          <p:cNvPr id="267468" name="Rectangle 204"/>
          <p:cNvSpPr>
            <a:spLocks noChangeArrowheads="1"/>
          </p:cNvSpPr>
          <p:nvPr/>
        </p:nvSpPr>
        <p:spPr bwMode="auto">
          <a:xfrm>
            <a:off x="6536692" y="6294438"/>
            <a:ext cx="442429"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Subjects</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67469" name="Rectangle 205"/>
          <p:cNvSpPr>
            <a:spLocks noChangeArrowheads="1"/>
          </p:cNvSpPr>
          <p:nvPr/>
        </p:nvSpPr>
        <p:spPr bwMode="auto">
          <a:xfrm rot="16200000">
            <a:off x="4514806" y="4798512"/>
            <a:ext cx="1333698"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Posterior expectation (Hz)</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12" name="Rectangle 203"/>
          <p:cNvSpPr>
            <a:spLocks noChangeArrowheads="1"/>
          </p:cNvSpPr>
          <p:nvPr/>
        </p:nvSpPr>
        <p:spPr bwMode="auto">
          <a:xfrm>
            <a:off x="3224808" y="1340768"/>
            <a:ext cx="615553"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0" dirty="0" smtClean="0">
                <a:solidFill>
                  <a:schemeClr val="tx2"/>
                </a:solidFill>
                <a:latin typeface="Arial Narrow" pitchFamily="34" charset="0"/>
                <a:cs typeface="Arial" pitchFamily="34" charset="0"/>
              </a:rPr>
              <a:t>S</a:t>
            </a:r>
            <a:r>
              <a:rPr kumimoji="0" lang="en-US" sz="1600" b="0" i="0" u="none" strike="noStrike" cap="none" normalizeH="0" baseline="0" dirty="0" smtClean="0">
                <a:ln>
                  <a:noFill/>
                </a:ln>
                <a:solidFill>
                  <a:schemeClr val="tx2"/>
                </a:solidFill>
                <a:effectLst/>
                <a:latin typeface="Arial Narrow" pitchFamily="34" charset="0"/>
                <a:cs typeface="Arial" pitchFamily="34" charset="0"/>
              </a:rPr>
              <a:t>pectral</a:t>
            </a:r>
            <a:endParaRPr kumimoji="0" lang="en-US" b="0" i="0" u="none" strike="noStrike" cap="none" normalizeH="0" baseline="0" dirty="0" smtClean="0">
              <a:ln>
                <a:noFill/>
              </a:ln>
              <a:solidFill>
                <a:schemeClr val="tx2"/>
              </a:solidFill>
              <a:effectLst/>
              <a:latin typeface="Arial" pitchFamily="34" charset="0"/>
              <a:cs typeface="Arial" pitchFamily="34" charset="0"/>
            </a:endParaRPr>
          </a:p>
        </p:txBody>
      </p:sp>
      <p:grpSp>
        <p:nvGrpSpPr>
          <p:cNvPr id="8" name="Group 7"/>
          <p:cNvGrpSpPr/>
          <p:nvPr/>
        </p:nvGrpSpPr>
        <p:grpSpPr>
          <a:xfrm>
            <a:off x="7185248" y="692696"/>
            <a:ext cx="1861041" cy="1530326"/>
            <a:chOff x="6705659" y="404664"/>
            <a:chExt cx="2435974" cy="2011253"/>
          </a:xfrm>
        </p:grpSpPr>
        <p:pic>
          <p:nvPicPr>
            <p:cNvPr id="267266"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7113240" y="404664"/>
              <a:ext cx="2028393" cy="1734443"/>
            </a:xfrm>
            <a:prstGeom prst="rect">
              <a:avLst/>
            </a:prstGeom>
            <a:noFill/>
            <a:ln w="9525">
              <a:noFill/>
              <a:miter lim="800000"/>
              <a:headEnd/>
              <a:tailEnd/>
            </a:ln>
          </p:spPr>
        </p:pic>
        <p:sp>
          <p:nvSpPr>
            <p:cNvPr id="6" name="Rectangle 5"/>
            <p:cNvSpPr/>
            <p:nvPr/>
          </p:nvSpPr>
          <p:spPr>
            <a:xfrm rot="16200000">
              <a:off x="6246686" y="1151669"/>
              <a:ext cx="1320806" cy="402859"/>
            </a:xfrm>
            <a:prstGeom prst="rect">
              <a:avLst/>
            </a:prstGeom>
          </p:spPr>
          <p:txBody>
            <a:bodyPr wrap="square">
              <a:spAutoFit/>
            </a:bodyPr>
            <a:lstStyle/>
            <a:p>
              <a:pPr algn="ctr" eaLnBrk="1" fontAlgn="auto" hangingPunct="1">
                <a:spcBef>
                  <a:spcPts val="0"/>
                </a:spcBef>
                <a:spcAft>
                  <a:spcPts val="0"/>
                </a:spcAft>
              </a:pPr>
              <a:r>
                <a:rPr lang="en-GB" sz="1400" b="0" dirty="0" smtClean="0">
                  <a:solidFill>
                    <a:srgbClr val="1F497D"/>
                  </a:solidFill>
                  <a:latin typeface="Calibri"/>
                </a:rPr>
                <a:t>stochastic</a:t>
              </a:r>
            </a:p>
          </p:txBody>
        </p:sp>
        <p:sp>
          <p:nvSpPr>
            <p:cNvPr id="7" name="Rectangle 6"/>
            <p:cNvSpPr/>
            <p:nvPr/>
          </p:nvSpPr>
          <p:spPr>
            <a:xfrm>
              <a:off x="7601481" y="2108140"/>
              <a:ext cx="1008111" cy="307777"/>
            </a:xfrm>
            <a:prstGeom prst="rect">
              <a:avLst/>
            </a:prstGeom>
          </p:spPr>
          <p:txBody>
            <a:bodyPr wrap="square">
              <a:spAutoFit/>
            </a:bodyPr>
            <a:lstStyle/>
            <a:p>
              <a:pPr algn="ctr" eaLnBrk="1" fontAlgn="auto" hangingPunct="1">
                <a:spcBef>
                  <a:spcPts val="0"/>
                </a:spcBef>
                <a:spcAft>
                  <a:spcPts val="0"/>
                </a:spcAft>
              </a:pPr>
              <a:r>
                <a:rPr lang="en-GB" sz="1400" b="0" dirty="0" smtClean="0">
                  <a:solidFill>
                    <a:srgbClr val="1F497D"/>
                  </a:solidFill>
                  <a:latin typeface="Calibri"/>
                </a:rPr>
                <a:t>spectral</a:t>
              </a:r>
            </a:p>
          </p:txBody>
        </p:sp>
      </p:grpSp>
      <p:sp>
        <p:nvSpPr>
          <p:cNvPr id="213" name="Rectangle 203"/>
          <p:cNvSpPr>
            <a:spLocks noChangeArrowheads="1"/>
          </p:cNvSpPr>
          <p:nvPr/>
        </p:nvSpPr>
        <p:spPr bwMode="auto">
          <a:xfrm>
            <a:off x="6537176" y="518483"/>
            <a:ext cx="689291"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0" dirty="0" smtClean="0">
                <a:solidFill>
                  <a:schemeClr val="accent2"/>
                </a:solidFill>
                <a:latin typeface="Arial Narrow" pitchFamily="34" charset="0"/>
                <a:cs typeface="Arial" pitchFamily="34" charset="0"/>
              </a:rPr>
              <a:t>Empirical</a:t>
            </a:r>
            <a:endParaRPr kumimoji="0" lang="en-US" b="0" i="0" u="none" strike="noStrike" cap="none" normalizeH="0" baseline="0" dirty="0" smtClean="0">
              <a:ln>
                <a:noFill/>
              </a:ln>
              <a:solidFill>
                <a:schemeClr val="accent2"/>
              </a:solidFill>
              <a:effectLst/>
              <a:latin typeface="Arial" pitchFamily="34" charset="0"/>
              <a:cs typeface="Arial" pitchFamily="34" charset="0"/>
            </a:endParaRPr>
          </a:p>
        </p:txBody>
      </p:sp>
      <p:sp>
        <p:nvSpPr>
          <p:cNvPr id="214" name="Rectangle 203"/>
          <p:cNvSpPr>
            <a:spLocks noChangeArrowheads="1"/>
          </p:cNvSpPr>
          <p:nvPr/>
        </p:nvSpPr>
        <p:spPr bwMode="auto">
          <a:xfrm>
            <a:off x="2288704" y="518483"/>
            <a:ext cx="865622"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0" dirty="0" smtClean="0">
                <a:solidFill>
                  <a:schemeClr val="accent2"/>
                </a:solidFill>
                <a:latin typeface="Arial Narrow" pitchFamily="34" charset="0"/>
                <a:cs typeface="Arial" pitchFamily="34" charset="0"/>
              </a:rPr>
              <a:t>Simulations</a:t>
            </a:r>
            <a:endParaRPr kumimoji="0" lang="en-US" b="0" i="0" u="none" strike="noStrike" cap="none" normalizeH="0" baseline="0" dirty="0" smtClean="0">
              <a:ln>
                <a:noFill/>
              </a:ln>
              <a:solidFill>
                <a:schemeClr val="accent2"/>
              </a:solidFill>
              <a:effectLst/>
              <a:latin typeface="Arial" pitchFamily="34" charset="0"/>
              <a:cs typeface="Arial" pitchFamily="34" charset="0"/>
            </a:endParaRPr>
          </a:p>
        </p:txBody>
      </p:sp>
      <p:sp>
        <p:nvSpPr>
          <p:cNvPr id="881" name="Rectangle 203"/>
          <p:cNvSpPr>
            <a:spLocks noChangeArrowheads="1"/>
          </p:cNvSpPr>
          <p:nvPr/>
        </p:nvSpPr>
        <p:spPr bwMode="auto">
          <a:xfrm rot="16200000">
            <a:off x="754000" y="4891696"/>
            <a:ext cx="51777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0" dirty="0" smtClean="0">
                <a:solidFill>
                  <a:schemeClr val="tx2"/>
                </a:solidFill>
                <a:latin typeface="Arial Narrow" pitchFamily="34" charset="0"/>
                <a:cs typeface="Arial" pitchFamily="34" charset="0"/>
              </a:rPr>
              <a:t>A</a:t>
            </a:r>
            <a:r>
              <a:rPr kumimoji="0" lang="en-US" sz="1200" b="0" i="0" u="none" strike="noStrike" cap="none" normalizeH="0" baseline="0" dirty="0" smtClean="0">
                <a:ln>
                  <a:noFill/>
                </a:ln>
                <a:solidFill>
                  <a:schemeClr val="tx2"/>
                </a:solidFill>
                <a:effectLst/>
                <a:latin typeface="Arial Narrow" pitchFamily="34" charset="0"/>
                <a:cs typeface="Arial" pitchFamily="34" charset="0"/>
              </a:rPr>
              <a:t>ccuracy</a:t>
            </a:r>
            <a:endParaRPr kumimoji="0" lang="en-US" sz="1400" b="0" i="0" u="none" strike="noStrike" cap="none" normalizeH="0" baseline="0" dirty="0" smtClean="0">
              <a:ln>
                <a:noFill/>
              </a:ln>
              <a:solidFill>
                <a:schemeClr val="tx2"/>
              </a:solidFill>
              <a:effectLst/>
              <a:latin typeface="Arial" pitchFamily="34" charset="0"/>
              <a:cs typeface="Arial" pitchFamily="34" charset="0"/>
            </a:endParaRPr>
          </a:p>
        </p:txBody>
      </p:sp>
      <p:sp>
        <p:nvSpPr>
          <p:cNvPr id="882" name="Rectangle 203"/>
          <p:cNvSpPr>
            <a:spLocks noChangeArrowheads="1"/>
          </p:cNvSpPr>
          <p:nvPr/>
        </p:nvSpPr>
        <p:spPr bwMode="auto">
          <a:xfrm rot="16200000">
            <a:off x="754000" y="1853646"/>
            <a:ext cx="51777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0" dirty="0" smtClean="0">
                <a:solidFill>
                  <a:schemeClr val="tx2"/>
                </a:solidFill>
                <a:latin typeface="Arial Narrow" pitchFamily="34" charset="0"/>
                <a:cs typeface="Arial" pitchFamily="34" charset="0"/>
              </a:rPr>
              <a:t>A</a:t>
            </a:r>
            <a:r>
              <a:rPr kumimoji="0" lang="en-US" sz="1200" b="0" i="0" u="none" strike="noStrike" cap="none" normalizeH="0" baseline="0" dirty="0" smtClean="0">
                <a:ln>
                  <a:noFill/>
                </a:ln>
                <a:solidFill>
                  <a:schemeClr val="tx2"/>
                </a:solidFill>
                <a:effectLst/>
                <a:latin typeface="Arial Narrow" pitchFamily="34" charset="0"/>
                <a:cs typeface="Arial" pitchFamily="34" charset="0"/>
              </a:rPr>
              <a:t>ccuracy</a:t>
            </a:r>
            <a:endParaRPr kumimoji="0" lang="en-US" sz="1400" b="0" i="0" u="none" strike="noStrike" cap="none" normalizeH="0" baseline="0" dirty="0" smtClean="0">
              <a:ln>
                <a:noFill/>
              </a:ln>
              <a:solidFill>
                <a:schemeClr val="tx2"/>
              </a:solidFill>
              <a:effectLst/>
              <a:latin typeface="Arial" pitchFamily="34" charset="0"/>
              <a:cs typeface="Arial" pitchFamily="34" charset="0"/>
            </a:endParaRPr>
          </a:p>
        </p:txBody>
      </p:sp>
      <p:sp>
        <p:nvSpPr>
          <p:cNvPr id="885" name="Rectangle 179"/>
          <p:cNvSpPr>
            <a:spLocks noChangeArrowheads="1"/>
          </p:cNvSpPr>
          <p:nvPr/>
        </p:nvSpPr>
        <p:spPr bwMode="auto">
          <a:xfrm>
            <a:off x="1082570" y="3338990"/>
            <a:ext cx="3600400" cy="369332"/>
          </a:xfrm>
          <a:prstGeom prst="rect">
            <a:avLst/>
          </a:prstGeom>
          <a:noFill/>
          <a:ln w="12700">
            <a:noFill/>
            <a:miter lim="800000"/>
            <a:headEnd/>
            <a:tailEnd/>
          </a:ln>
        </p:spPr>
        <p:txBody>
          <a:bodyPr wrap="square">
            <a:spAutoFit/>
          </a:bodyPr>
          <a:lstStyle/>
          <a:p>
            <a:pPr algn="l"/>
            <a:r>
              <a:rPr lang="en-US" b="0" dirty="0" smtClean="0">
                <a:solidFill>
                  <a:schemeClr val="tx2"/>
                </a:solidFill>
                <a:latin typeface="Arial Narrow" pitchFamily="34" charset="0"/>
              </a:rPr>
              <a:t>Comparing spectral and stochastic DCM</a:t>
            </a:r>
            <a:endParaRPr lang="en-US" b="0" dirty="0">
              <a:solidFill>
                <a:schemeClr val="tx2"/>
              </a:solidFill>
              <a:latin typeface="Arial Narrow" pitchFamily="34" charset="0"/>
            </a:endParaRPr>
          </a:p>
        </p:txBody>
      </p:sp>
    </p:spTree>
    <p:extLst>
      <p:ext uri="{BB962C8B-B14F-4D97-AF65-F5344CB8AC3E}">
        <p14:creationId xmlns="" xmlns:p14="http://schemas.microsoft.com/office/powerpoint/2010/main" val="211171269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rved Down Arrow 75"/>
          <p:cNvSpPr/>
          <p:nvPr/>
        </p:nvSpPr>
        <p:spPr>
          <a:xfrm flipH="1" flipV="1">
            <a:off x="2072673" y="4536504"/>
            <a:ext cx="702078" cy="288032"/>
          </a:xfrm>
          <a:prstGeom prst="curved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GB">
              <a:solidFill>
                <a:srgbClr val="000000"/>
              </a:solidFill>
            </a:endParaRPr>
          </a:p>
        </p:txBody>
      </p:sp>
      <p:sp>
        <p:nvSpPr>
          <p:cNvPr id="109" name="Curved Down Arrow 108"/>
          <p:cNvSpPr/>
          <p:nvPr/>
        </p:nvSpPr>
        <p:spPr>
          <a:xfrm flipV="1">
            <a:off x="2150682" y="4581128"/>
            <a:ext cx="3276364" cy="288032"/>
          </a:xfrm>
          <a:prstGeom prst="curvedDownArrow">
            <a:avLst>
              <a:gd name="adj1" fmla="val 50000"/>
              <a:gd name="adj2" fmla="val 80609"/>
              <a:gd name="adj3" fmla="val 2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GB">
              <a:solidFill>
                <a:srgbClr val="000000"/>
              </a:solidFill>
            </a:endParaRPr>
          </a:p>
        </p:txBody>
      </p:sp>
      <p:cxnSp>
        <p:nvCxnSpPr>
          <p:cNvPr id="116" name="Straight Arrow Connector 115"/>
          <p:cNvCxnSpPr>
            <a:stCxn id="33" idx="2"/>
            <a:endCxn id="49" idx="0"/>
          </p:cNvCxnSpPr>
          <p:nvPr/>
        </p:nvCxnSpPr>
        <p:spPr>
          <a:xfrm>
            <a:off x="1331591" y="3140969"/>
            <a:ext cx="0" cy="344265"/>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99" idx="2"/>
            <a:endCxn id="96" idx="0"/>
          </p:cNvCxnSpPr>
          <p:nvPr/>
        </p:nvCxnSpPr>
        <p:spPr>
          <a:xfrm>
            <a:off x="6246137" y="4565376"/>
            <a:ext cx="0" cy="375815"/>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36" idx="2"/>
            <a:endCxn id="40" idx="0"/>
          </p:cNvCxnSpPr>
          <p:nvPr/>
        </p:nvCxnSpPr>
        <p:spPr>
          <a:xfrm>
            <a:off x="3632847" y="3140968"/>
            <a:ext cx="0" cy="360040"/>
          </a:xfrm>
          <a:prstGeom prst="straightConnector1">
            <a:avLst/>
          </a:prstGeom>
          <a:ln w="38100">
            <a:solidFill>
              <a:schemeClr val="accent2">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49" idx="2"/>
            <a:endCxn id="46" idx="0"/>
          </p:cNvCxnSpPr>
          <p:nvPr/>
        </p:nvCxnSpPr>
        <p:spPr>
          <a:xfrm>
            <a:off x="1331591" y="4565376"/>
            <a:ext cx="0" cy="375815"/>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87" idx="2"/>
            <a:endCxn id="99" idx="0"/>
          </p:cNvCxnSpPr>
          <p:nvPr/>
        </p:nvCxnSpPr>
        <p:spPr>
          <a:xfrm>
            <a:off x="6246137" y="3140969"/>
            <a:ext cx="0" cy="344265"/>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40" idx="2"/>
            <a:endCxn id="45" idx="0"/>
          </p:cNvCxnSpPr>
          <p:nvPr/>
        </p:nvCxnSpPr>
        <p:spPr>
          <a:xfrm>
            <a:off x="3632847" y="4565376"/>
            <a:ext cx="0" cy="375815"/>
          </a:xfrm>
          <a:prstGeom prst="straightConnector1">
            <a:avLst/>
          </a:prstGeom>
          <a:ln w="38100">
            <a:solidFill>
              <a:schemeClr val="accent2">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86" idx="2"/>
            <a:endCxn id="85" idx="0"/>
          </p:cNvCxnSpPr>
          <p:nvPr/>
        </p:nvCxnSpPr>
        <p:spPr>
          <a:xfrm>
            <a:off x="8547393" y="4565376"/>
            <a:ext cx="0" cy="375815"/>
          </a:xfrm>
          <a:prstGeom prst="straightConnector1">
            <a:avLst/>
          </a:prstGeom>
          <a:ln w="38100">
            <a:solidFill>
              <a:schemeClr val="accent2">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83" idx="2"/>
            <a:endCxn id="86" idx="0"/>
          </p:cNvCxnSpPr>
          <p:nvPr/>
        </p:nvCxnSpPr>
        <p:spPr>
          <a:xfrm>
            <a:off x="8547393" y="3140968"/>
            <a:ext cx="0" cy="360040"/>
          </a:xfrm>
          <a:prstGeom prst="straightConnector1">
            <a:avLst/>
          </a:prstGeom>
          <a:ln w="38100">
            <a:solidFill>
              <a:schemeClr val="accent2">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2540725" y="2060848"/>
            <a:ext cx="2184243" cy="1080120"/>
          </a:xfrm>
          <a:prstGeom prst="roundRect">
            <a:avLst/>
          </a:prstGeom>
          <a:solidFill>
            <a:schemeClr val="accent1">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eaLnBrk="1" hangingPunct="1"/>
            <a:endParaRPr lang="en-GB">
              <a:solidFill>
                <a:srgbClr val="FFFFFF"/>
              </a:solidFill>
            </a:endParaRPr>
          </a:p>
        </p:txBody>
      </p:sp>
      <p:sp>
        <p:nvSpPr>
          <p:cNvPr id="58" name="Curved Down Arrow 57"/>
          <p:cNvSpPr/>
          <p:nvPr/>
        </p:nvSpPr>
        <p:spPr>
          <a:xfrm flipH="1" flipV="1">
            <a:off x="2072673" y="3140968"/>
            <a:ext cx="702078" cy="288032"/>
          </a:xfrm>
          <a:prstGeom prst="curved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GB">
              <a:solidFill>
                <a:srgbClr val="000000"/>
              </a:solidFill>
            </a:endParaRPr>
          </a:p>
        </p:txBody>
      </p:sp>
      <p:sp>
        <p:nvSpPr>
          <p:cNvPr id="59" name="Curved Down Arrow 58"/>
          <p:cNvSpPr/>
          <p:nvPr/>
        </p:nvSpPr>
        <p:spPr>
          <a:xfrm>
            <a:off x="2150682" y="1844824"/>
            <a:ext cx="702078" cy="288032"/>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GB">
              <a:solidFill>
                <a:srgbClr val="000000"/>
              </a:solidFill>
            </a:endParaRPr>
          </a:p>
        </p:txBody>
      </p:sp>
      <p:sp>
        <p:nvSpPr>
          <p:cNvPr id="45" name="Rounded Rectangle 44"/>
          <p:cNvSpPr/>
          <p:nvPr/>
        </p:nvSpPr>
        <p:spPr>
          <a:xfrm>
            <a:off x="2540725" y="4941168"/>
            <a:ext cx="2184243" cy="1080120"/>
          </a:xfrm>
          <a:prstGeom prst="roundRect">
            <a:avLst/>
          </a:prstGeom>
          <a:solidFill>
            <a:schemeClr val="accent1">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eaLnBrk="1" hangingPunct="1"/>
            <a:endParaRPr lang="en-GB">
              <a:solidFill>
                <a:srgbClr val="FFFFFF"/>
              </a:solidFill>
            </a:endParaRPr>
          </a:p>
        </p:txBody>
      </p:sp>
      <p:sp>
        <p:nvSpPr>
          <p:cNvPr id="40" name="Rounded Rectangle 39"/>
          <p:cNvSpPr/>
          <p:nvPr/>
        </p:nvSpPr>
        <p:spPr>
          <a:xfrm>
            <a:off x="2540725" y="3501031"/>
            <a:ext cx="2184243" cy="1064345"/>
          </a:xfrm>
          <a:prstGeom prst="roundRect">
            <a:avLst/>
          </a:prstGeom>
          <a:solidFill>
            <a:schemeClr val="accent1">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eaLnBrk="1" hangingPunct="1"/>
            <a:endParaRPr lang="en-GB">
              <a:solidFill>
                <a:srgbClr val="FFFFFF"/>
              </a:solidFill>
            </a:endParaRPr>
          </a:p>
        </p:txBody>
      </p:sp>
      <p:sp>
        <p:nvSpPr>
          <p:cNvPr id="33" name="Rounded Rectangle 32"/>
          <p:cNvSpPr/>
          <p:nvPr/>
        </p:nvSpPr>
        <p:spPr>
          <a:xfrm>
            <a:off x="200472" y="2070416"/>
            <a:ext cx="2262251" cy="1070552"/>
          </a:xfrm>
          <a:prstGeom prst="roundRect">
            <a:avLst/>
          </a:prstGeom>
          <a:solidFill>
            <a:schemeClr val="tx2">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eaLnBrk="1" hangingPunct="1"/>
            <a:endParaRPr lang="en-GB">
              <a:solidFill>
                <a:srgbClr val="FFFFFF"/>
              </a:solidFill>
            </a:endParaRPr>
          </a:p>
        </p:txBody>
      </p:sp>
      <p:sp>
        <p:nvSpPr>
          <p:cNvPr id="32" name="Rounded Rectangle 31"/>
          <p:cNvSpPr/>
          <p:nvPr/>
        </p:nvSpPr>
        <p:spPr>
          <a:xfrm>
            <a:off x="2774751" y="223921"/>
            <a:ext cx="4212468" cy="1584176"/>
          </a:xfrm>
          <a:prstGeom prst="roundRect">
            <a:avLst/>
          </a:prstGeom>
          <a:solidFill>
            <a:schemeClr val="accent2">
              <a:lumMod val="20000"/>
              <a:lumOff val="80000"/>
            </a:schemeClr>
          </a:solidFill>
          <a:ln>
            <a:solidFill>
              <a:schemeClr val="accent2"/>
            </a:solidFill>
          </a:ln>
        </p:spPr>
        <p:style>
          <a:lnRef idx="1">
            <a:schemeClr val="accent5"/>
          </a:lnRef>
          <a:fillRef idx="3">
            <a:schemeClr val="accent5"/>
          </a:fillRef>
          <a:effectRef idx="2">
            <a:schemeClr val="accent5"/>
          </a:effectRef>
          <a:fontRef idx="minor">
            <a:schemeClr val="lt1"/>
          </a:fontRef>
        </p:style>
        <p:txBody>
          <a:bodyPr rtlCol="0" anchor="ctr"/>
          <a:lstStyle/>
          <a:p>
            <a:pPr algn="ctr" eaLnBrk="1" hangingPunct="1"/>
            <a:endParaRPr lang="en-GB">
              <a:solidFill>
                <a:srgbClr val="FFFFFF"/>
              </a:solidFill>
            </a:endParaRPr>
          </a:p>
        </p:txBody>
      </p:sp>
      <p:graphicFrame>
        <p:nvGraphicFramePr>
          <p:cNvPr id="6" name="Object 5"/>
          <p:cNvGraphicFramePr>
            <a:graphicFrameLocks noChangeAspect="1"/>
          </p:cNvGraphicFramePr>
          <p:nvPr>
            <p:extLst>
              <p:ext uri="{D42A27DB-BD31-4B8C-83A1-F6EECF244321}">
                <p14:modId xmlns="" xmlns:p14="http://schemas.microsoft.com/office/powerpoint/2010/main" val="1996556620"/>
              </p:ext>
            </p:extLst>
          </p:nvPr>
        </p:nvGraphicFramePr>
        <p:xfrm>
          <a:off x="4089044" y="644757"/>
          <a:ext cx="1320800" cy="431800"/>
        </p:xfrm>
        <a:graphic>
          <a:graphicData uri="http://schemas.openxmlformats.org/presentationml/2006/ole">
            <p:oleObj spid="_x0000_s103548" name="Equation" r:id="rId3" imgW="1244600" imgH="431800" progId="Equation.DSMT4">
              <p:embed/>
            </p:oleObj>
          </a:graphicData>
        </a:graphic>
      </p:graphicFrame>
      <p:graphicFrame>
        <p:nvGraphicFramePr>
          <p:cNvPr id="8" name="Object 7"/>
          <p:cNvGraphicFramePr>
            <a:graphicFrameLocks noChangeAspect="1"/>
          </p:cNvGraphicFramePr>
          <p:nvPr>
            <p:extLst>
              <p:ext uri="{D42A27DB-BD31-4B8C-83A1-F6EECF244321}">
                <p14:modId xmlns="" xmlns:p14="http://schemas.microsoft.com/office/powerpoint/2010/main" val="1494873478"/>
              </p:ext>
            </p:extLst>
          </p:nvPr>
        </p:nvGraphicFramePr>
        <p:xfrm>
          <a:off x="432508" y="2612455"/>
          <a:ext cx="1654440" cy="457200"/>
        </p:xfrm>
        <a:graphic>
          <a:graphicData uri="http://schemas.openxmlformats.org/presentationml/2006/ole">
            <p:oleObj spid="_x0000_s103549" name="Equation" r:id="rId4" imgW="1524000" imgH="457200" progId="Equation.DSMT4">
              <p:embed/>
            </p:oleObj>
          </a:graphicData>
        </a:graphic>
      </p:graphicFrame>
      <p:graphicFrame>
        <p:nvGraphicFramePr>
          <p:cNvPr id="18" name="Object 17"/>
          <p:cNvGraphicFramePr>
            <a:graphicFrameLocks noChangeAspect="1"/>
          </p:cNvGraphicFramePr>
          <p:nvPr>
            <p:extLst>
              <p:ext uri="{D42A27DB-BD31-4B8C-83A1-F6EECF244321}">
                <p14:modId xmlns="" xmlns:p14="http://schemas.microsoft.com/office/powerpoint/2010/main" val="2792267959"/>
              </p:ext>
            </p:extLst>
          </p:nvPr>
        </p:nvGraphicFramePr>
        <p:xfrm>
          <a:off x="2857623" y="5373239"/>
          <a:ext cx="1477302" cy="479425"/>
        </p:xfrm>
        <a:graphic>
          <a:graphicData uri="http://schemas.openxmlformats.org/presentationml/2006/ole">
            <p:oleObj spid="_x0000_s103550" name="Equation" r:id="rId5" imgW="1358310" imgH="482391" progId="Equation.DSMT4">
              <p:embed/>
            </p:oleObj>
          </a:graphicData>
        </a:graphic>
      </p:graphicFrame>
      <p:graphicFrame>
        <p:nvGraphicFramePr>
          <p:cNvPr id="26" name="Object 25"/>
          <p:cNvGraphicFramePr>
            <a:graphicFrameLocks noChangeAspect="1"/>
          </p:cNvGraphicFramePr>
          <p:nvPr>
            <p:extLst>
              <p:ext uri="{D42A27DB-BD31-4B8C-83A1-F6EECF244321}">
                <p14:modId xmlns="" xmlns:p14="http://schemas.microsoft.com/office/powerpoint/2010/main" val="3763963689"/>
              </p:ext>
            </p:extLst>
          </p:nvPr>
        </p:nvGraphicFramePr>
        <p:xfrm>
          <a:off x="2618094" y="3861071"/>
          <a:ext cx="1996678" cy="542925"/>
        </p:xfrm>
        <a:graphic>
          <a:graphicData uri="http://schemas.openxmlformats.org/presentationml/2006/ole">
            <p:oleObj spid="_x0000_s103551" name="Equation" r:id="rId6" imgW="1803400" imgH="533400" progId="Equation.DSMT4">
              <p:embed/>
            </p:oleObj>
          </a:graphicData>
        </a:graphic>
      </p:graphicFrame>
      <p:sp>
        <p:nvSpPr>
          <p:cNvPr id="31" name="Rectangle 195"/>
          <p:cNvSpPr>
            <a:spLocks noChangeArrowheads="1"/>
          </p:cNvSpPr>
          <p:nvPr/>
        </p:nvSpPr>
        <p:spPr bwMode="auto">
          <a:xfrm>
            <a:off x="3878874" y="295929"/>
            <a:ext cx="190597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GB" b="0" dirty="0" smtClean="0">
                <a:solidFill>
                  <a:schemeClr val="tx2"/>
                </a:solidFill>
                <a:latin typeface="Arial Narrow" pitchFamily="34" charset="0"/>
              </a:rPr>
              <a:t>Dynamic causal model</a:t>
            </a:r>
          </a:p>
        </p:txBody>
      </p:sp>
      <p:sp>
        <p:nvSpPr>
          <p:cNvPr id="35" name="Rectangle 195"/>
          <p:cNvSpPr>
            <a:spLocks noChangeArrowheads="1"/>
          </p:cNvSpPr>
          <p:nvPr/>
        </p:nvSpPr>
        <p:spPr bwMode="auto">
          <a:xfrm>
            <a:off x="434778" y="2204887"/>
            <a:ext cx="1878719"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GB" sz="1100" dirty="0">
                <a:solidFill>
                  <a:srgbClr val="000000"/>
                </a:solidFill>
                <a:latin typeface="Arial Narrow" pitchFamily="34" charset="0"/>
              </a:rPr>
              <a:t>C</a:t>
            </a:r>
            <a:r>
              <a:rPr lang="en-GB" sz="1100" dirty="0" smtClean="0">
                <a:solidFill>
                  <a:srgbClr val="000000"/>
                </a:solidFill>
                <a:latin typeface="Arial Narrow" pitchFamily="34" charset="0"/>
              </a:rPr>
              <a:t>onvolution kernel representation</a:t>
            </a:r>
          </a:p>
          <a:p>
            <a:pPr algn="ctr" eaLnBrk="1" hangingPunct="1"/>
            <a:r>
              <a:rPr lang="en-GB" sz="1000" b="0" i="1" dirty="0" smtClean="0">
                <a:solidFill>
                  <a:srgbClr val="000000"/>
                </a:solidFill>
                <a:latin typeface="Arial Narrow" pitchFamily="34" charset="0"/>
              </a:rPr>
              <a:t>Functional Taylor expansion</a:t>
            </a:r>
            <a:endParaRPr lang="en-GB" sz="1400" b="0" i="1" dirty="0">
              <a:solidFill>
                <a:srgbClr val="000000"/>
              </a:solidFill>
              <a:latin typeface="Arial" charset="0"/>
            </a:endParaRPr>
          </a:p>
        </p:txBody>
      </p:sp>
      <p:sp>
        <p:nvSpPr>
          <p:cNvPr id="38" name="Rectangle 195"/>
          <p:cNvSpPr>
            <a:spLocks noChangeArrowheads="1"/>
          </p:cNvSpPr>
          <p:nvPr/>
        </p:nvSpPr>
        <p:spPr bwMode="auto">
          <a:xfrm>
            <a:off x="3017890" y="2204887"/>
            <a:ext cx="1288814"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GB" sz="1100" dirty="0" smtClean="0">
                <a:solidFill>
                  <a:srgbClr val="000000"/>
                </a:solidFill>
                <a:latin typeface="Arial Narrow" pitchFamily="34" charset="0"/>
              </a:rPr>
              <a:t>Spectral representation</a:t>
            </a:r>
          </a:p>
          <a:p>
            <a:pPr algn="ctr" eaLnBrk="1" hangingPunct="1"/>
            <a:r>
              <a:rPr lang="en-GB" sz="1000" b="0" i="1" dirty="0" smtClean="0">
                <a:solidFill>
                  <a:srgbClr val="000000"/>
                </a:solidFill>
                <a:latin typeface="Arial Narrow" pitchFamily="34" charset="0"/>
              </a:rPr>
              <a:t>Convolution theorem</a:t>
            </a:r>
            <a:endParaRPr lang="en-GB" sz="1400" b="0" i="1" dirty="0">
              <a:solidFill>
                <a:srgbClr val="000000"/>
              </a:solidFill>
              <a:latin typeface="Arial" charset="0"/>
            </a:endParaRPr>
          </a:p>
        </p:txBody>
      </p:sp>
      <p:graphicFrame>
        <p:nvGraphicFramePr>
          <p:cNvPr id="39" name="Object 38"/>
          <p:cNvGraphicFramePr>
            <a:graphicFrameLocks noChangeAspect="1"/>
          </p:cNvGraphicFramePr>
          <p:nvPr>
            <p:extLst>
              <p:ext uri="{D42A27DB-BD31-4B8C-83A1-F6EECF244321}">
                <p14:modId xmlns="" xmlns:p14="http://schemas.microsoft.com/office/powerpoint/2010/main" val="3521090508"/>
              </p:ext>
            </p:extLst>
          </p:nvPr>
        </p:nvGraphicFramePr>
        <p:xfrm>
          <a:off x="2653947" y="2625957"/>
          <a:ext cx="1906588" cy="431800"/>
        </p:xfrm>
        <a:graphic>
          <a:graphicData uri="http://schemas.openxmlformats.org/presentationml/2006/ole">
            <p:oleObj spid="_x0000_s103552" name="Equation" r:id="rId7" imgW="1727200" imgH="431800" progId="Equation.DSMT4">
              <p:embed/>
            </p:oleObj>
          </a:graphicData>
        </a:graphic>
      </p:graphicFrame>
      <p:sp>
        <p:nvSpPr>
          <p:cNvPr id="41" name="Rectangle 195"/>
          <p:cNvSpPr>
            <a:spLocks noChangeArrowheads="1"/>
          </p:cNvSpPr>
          <p:nvPr/>
        </p:nvSpPr>
        <p:spPr bwMode="auto">
          <a:xfrm>
            <a:off x="2979125" y="3631939"/>
            <a:ext cx="124393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GB" sz="1100" dirty="0" smtClean="0">
                <a:solidFill>
                  <a:srgbClr val="000000"/>
                </a:solidFill>
                <a:latin typeface="Arial Narrow" pitchFamily="34" charset="0"/>
              </a:rPr>
              <a:t>Cross-spectral density</a:t>
            </a:r>
            <a:endParaRPr lang="en-GB" dirty="0">
              <a:solidFill>
                <a:srgbClr val="000000"/>
              </a:solidFill>
              <a:latin typeface="Arial" charset="0"/>
            </a:endParaRPr>
          </a:p>
        </p:txBody>
      </p:sp>
      <p:sp>
        <p:nvSpPr>
          <p:cNvPr id="44" name="Rectangle 195"/>
          <p:cNvSpPr>
            <a:spLocks noChangeArrowheads="1"/>
          </p:cNvSpPr>
          <p:nvPr/>
        </p:nvSpPr>
        <p:spPr bwMode="auto">
          <a:xfrm>
            <a:off x="3323718" y="5068905"/>
            <a:ext cx="596317"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GB" sz="1100" dirty="0" smtClean="0">
                <a:solidFill>
                  <a:srgbClr val="000000"/>
                </a:solidFill>
                <a:latin typeface="Arial Narrow" pitchFamily="34" charset="0"/>
              </a:rPr>
              <a:t>Coherence</a:t>
            </a:r>
            <a:endParaRPr lang="en-GB" dirty="0">
              <a:solidFill>
                <a:srgbClr val="000000"/>
              </a:solidFill>
              <a:latin typeface="Arial" charset="0"/>
            </a:endParaRPr>
          </a:p>
        </p:txBody>
      </p:sp>
      <p:sp>
        <p:nvSpPr>
          <p:cNvPr id="46" name="Rounded Rectangle 45"/>
          <p:cNvSpPr/>
          <p:nvPr/>
        </p:nvSpPr>
        <p:spPr>
          <a:xfrm>
            <a:off x="200472" y="4941168"/>
            <a:ext cx="2262251" cy="1080120"/>
          </a:xfrm>
          <a:prstGeom prst="roundRect">
            <a:avLst/>
          </a:prstGeom>
          <a:solidFill>
            <a:schemeClr val="tx2">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eaLnBrk="1" hangingPunct="1"/>
            <a:endParaRPr lang="en-GB">
              <a:solidFill>
                <a:srgbClr val="FFFFFF"/>
              </a:solidFill>
            </a:endParaRPr>
          </a:p>
        </p:txBody>
      </p:sp>
      <p:graphicFrame>
        <p:nvGraphicFramePr>
          <p:cNvPr id="47" name="Object 46"/>
          <p:cNvGraphicFramePr>
            <a:graphicFrameLocks noChangeAspect="1"/>
          </p:cNvGraphicFramePr>
          <p:nvPr>
            <p:extLst>
              <p:ext uri="{D42A27DB-BD31-4B8C-83A1-F6EECF244321}">
                <p14:modId xmlns="" xmlns:p14="http://schemas.microsoft.com/office/powerpoint/2010/main" val="1495090897"/>
              </p:ext>
            </p:extLst>
          </p:nvPr>
        </p:nvGraphicFramePr>
        <p:xfrm>
          <a:off x="531457" y="5356457"/>
          <a:ext cx="1577975" cy="482600"/>
        </p:xfrm>
        <a:graphic>
          <a:graphicData uri="http://schemas.openxmlformats.org/presentationml/2006/ole">
            <p:oleObj spid="_x0000_s103553" name="Equation" r:id="rId8" imgW="1459866" imgH="495085" progId="Equation.DSMT4">
              <p:embed/>
            </p:oleObj>
          </a:graphicData>
        </a:graphic>
      </p:graphicFrame>
      <p:sp>
        <p:nvSpPr>
          <p:cNvPr id="48" name="Rectangle 195"/>
          <p:cNvSpPr>
            <a:spLocks noChangeArrowheads="1"/>
          </p:cNvSpPr>
          <p:nvPr/>
        </p:nvSpPr>
        <p:spPr bwMode="auto">
          <a:xfrm>
            <a:off x="802968" y="5068905"/>
            <a:ext cx="96180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GB" sz="1100" dirty="0" smtClean="0">
                <a:solidFill>
                  <a:srgbClr val="000000"/>
                </a:solidFill>
                <a:latin typeface="Arial Narrow" pitchFamily="34" charset="0"/>
              </a:rPr>
              <a:t>Cross-correlation</a:t>
            </a:r>
            <a:endParaRPr lang="en-GB" dirty="0">
              <a:solidFill>
                <a:srgbClr val="000000"/>
              </a:solidFill>
              <a:latin typeface="Arial" charset="0"/>
            </a:endParaRPr>
          </a:p>
        </p:txBody>
      </p:sp>
      <p:sp>
        <p:nvSpPr>
          <p:cNvPr id="49" name="Rounded Rectangle 48"/>
          <p:cNvSpPr/>
          <p:nvPr/>
        </p:nvSpPr>
        <p:spPr>
          <a:xfrm>
            <a:off x="200472" y="3485233"/>
            <a:ext cx="2262251" cy="1080120"/>
          </a:xfrm>
          <a:prstGeom prst="roundRect">
            <a:avLst/>
          </a:prstGeom>
          <a:solidFill>
            <a:schemeClr val="tx2">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eaLnBrk="1" hangingPunct="1"/>
            <a:endParaRPr lang="en-GB">
              <a:solidFill>
                <a:srgbClr val="FFFFFF"/>
              </a:solidFill>
            </a:endParaRPr>
          </a:p>
        </p:txBody>
      </p:sp>
      <p:graphicFrame>
        <p:nvGraphicFramePr>
          <p:cNvPr id="50" name="Object 49"/>
          <p:cNvGraphicFramePr>
            <a:graphicFrameLocks noChangeAspect="1"/>
          </p:cNvGraphicFramePr>
          <p:nvPr>
            <p:extLst>
              <p:ext uri="{D42A27DB-BD31-4B8C-83A1-F6EECF244321}">
                <p14:modId xmlns="" xmlns:p14="http://schemas.microsoft.com/office/powerpoint/2010/main" val="1675374281"/>
              </p:ext>
            </p:extLst>
          </p:nvPr>
        </p:nvGraphicFramePr>
        <p:xfrm>
          <a:off x="355245" y="3857857"/>
          <a:ext cx="1955800" cy="495300"/>
        </p:xfrm>
        <a:graphic>
          <a:graphicData uri="http://schemas.openxmlformats.org/presentationml/2006/ole">
            <p:oleObj spid="_x0000_s103554" name="Equation" r:id="rId9" imgW="1803400" imgH="508000" progId="Equation.DSMT4">
              <p:embed/>
            </p:oleObj>
          </a:graphicData>
        </a:graphic>
      </p:graphicFrame>
      <p:sp>
        <p:nvSpPr>
          <p:cNvPr id="51" name="Rectangle 195"/>
          <p:cNvSpPr>
            <a:spLocks noChangeArrowheads="1"/>
          </p:cNvSpPr>
          <p:nvPr/>
        </p:nvSpPr>
        <p:spPr bwMode="auto">
          <a:xfrm>
            <a:off x="854470" y="3619767"/>
            <a:ext cx="968214"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GB" sz="1100" dirty="0" smtClean="0">
                <a:solidFill>
                  <a:srgbClr val="000000"/>
                </a:solidFill>
                <a:latin typeface="Arial Narrow" pitchFamily="34" charset="0"/>
              </a:rPr>
              <a:t>Cross-covariance</a:t>
            </a:r>
            <a:endParaRPr lang="en-GB" dirty="0">
              <a:solidFill>
                <a:srgbClr val="000000"/>
              </a:solidFill>
              <a:latin typeface="Arial" charset="0"/>
            </a:endParaRPr>
          </a:p>
        </p:txBody>
      </p:sp>
      <p:graphicFrame>
        <p:nvGraphicFramePr>
          <p:cNvPr id="1206" name="Object 182"/>
          <p:cNvGraphicFramePr>
            <a:graphicFrameLocks noChangeAspect="1"/>
          </p:cNvGraphicFramePr>
          <p:nvPr/>
        </p:nvGraphicFramePr>
        <p:xfrm>
          <a:off x="1997003" y="1808120"/>
          <a:ext cx="231688" cy="252751"/>
        </p:xfrm>
        <a:graphic>
          <a:graphicData uri="http://schemas.openxmlformats.org/presentationml/2006/ole">
            <p:oleObj spid="_x0000_s103555" name="Equation" r:id="rId10" imgW="139579" imgH="164957" progId="Equation.DSMT4">
              <p:embed/>
            </p:oleObj>
          </a:graphicData>
        </a:graphic>
      </p:graphicFrame>
      <p:graphicFrame>
        <p:nvGraphicFramePr>
          <p:cNvPr id="1207" name="Object 183"/>
          <p:cNvGraphicFramePr>
            <a:graphicFrameLocks noChangeAspect="1"/>
          </p:cNvGraphicFramePr>
          <p:nvPr/>
        </p:nvGraphicFramePr>
        <p:xfrm>
          <a:off x="2774751" y="3138494"/>
          <a:ext cx="376634" cy="290513"/>
        </p:xfrm>
        <a:graphic>
          <a:graphicData uri="http://schemas.openxmlformats.org/presentationml/2006/ole">
            <p:oleObj spid="_x0000_s103556" name="Equation" r:id="rId11" imgW="228600" imgH="190500" progId="Equation.DSMT4">
              <p:embed/>
            </p:oleObj>
          </a:graphicData>
        </a:graphic>
      </p:graphicFrame>
      <p:cxnSp>
        <p:nvCxnSpPr>
          <p:cNvPr id="61" name="Curved Connector 60"/>
          <p:cNvCxnSpPr>
            <a:stCxn id="32" idx="1"/>
            <a:endCxn id="33" idx="0"/>
          </p:cNvCxnSpPr>
          <p:nvPr/>
        </p:nvCxnSpPr>
        <p:spPr>
          <a:xfrm rot="10800000" flipV="1">
            <a:off x="1331599" y="1016008"/>
            <a:ext cx="1443153" cy="1054407"/>
          </a:xfrm>
          <a:prstGeom prst="curvedConnector2">
            <a:avLst/>
          </a:prstGeom>
          <a:ln w="38100">
            <a:solidFill>
              <a:schemeClr val="accent1"/>
            </a:solidFill>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3" name="Rounded Rectangle 82"/>
          <p:cNvSpPr/>
          <p:nvPr/>
        </p:nvSpPr>
        <p:spPr>
          <a:xfrm>
            <a:off x="7455271" y="2060848"/>
            <a:ext cx="2184243" cy="1080120"/>
          </a:xfrm>
          <a:prstGeom prst="roundRect">
            <a:avLst/>
          </a:prstGeom>
          <a:solidFill>
            <a:schemeClr val="accent1">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eaLnBrk="1" hangingPunct="1"/>
            <a:endParaRPr lang="en-GB">
              <a:solidFill>
                <a:srgbClr val="FFFFFF"/>
              </a:solidFill>
            </a:endParaRPr>
          </a:p>
        </p:txBody>
      </p:sp>
      <p:sp>
        <p:nvSpPr>
          <p:cNvPr id="84" name="Curved Down Arrow 83"/>
          <p:cNvSpPr/>
          <p:nvPr/>
        </p:nvSpPr>
        <p:spPr>
          <a:xfrm flipH="1" flipV="1">
            <a:off x="6987219" y="3140968"/>
            <a:ext cx="702078" cy="288032"/>
          </a:xfrm>
          <a:prstGeom prst="curved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GB">
              <a:solidFill>
                <a:srgbClr val="000000"/>
              </a:solidFill>
            </a:endParaRPr>
          </a:p>
        </p:txBody>
      </p:sp>
      <p:sp>
        <p:nvSpPr>
          <p:cNvPr id="85" name="Rounded Rectangle 84"/>
          <p:cNvSpPr/>
          <p:nvPr/>
        </p:nvSpPr>
        <p:spPr>
          <a:xfrm>
            <a:off x="7455271" y="4941168"/>
            <a:ext cx="2184243" cy="1080120"/>
          </a:xfrm>
          <a:prstGeom prst="roundRect">
            <a:avLst/>
          </a:prstGeom>
          <a:solidFill>
            <a:schemeClr val="accent1">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eaLnBrk="1" hangingPunct="1"/>
            <a:endParaRPr lang="en-GB">
              <a:solidFill>
                <a:srgbClr val="FFFFFF"/>
              </a:solidFill>
            </a:endParaRPr>
          </a:p>
        </p:txBody>
      </p:sp>
      <p:sp>
        <p:nvSpPr>
          <p:cNvPr id="86" name="Rounded Rectangle 85"/>
          <p:cNvSpPr/>
          <p:nvPr/>
        </p:nvSpPr>
        <p:spPr>
          <a:xfrm>
            <a:off x="7455271" y="3501031"/>
            <a:ext cx="2184243" cy="1064345"/>
          </a:xfrm>
          <a:prstGeom prst="roundRect">
            <a:avLst/>
          </a:prstGeom>
          <a:solidFill>
            <a:schemeClr val="accent1">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eaLnBrk="1" hangingPunct="1"/>
            <a:endParaRPr lang="en-GB">
              <a:solidFill>
                <a:srgbClr val="FFFFFF"/>
              </a:solidFill>
            </a:endParaRPr>
          </a:p>
        </p:txBody>
      </p:sp>
      <p:sp>
        <p:nvSpPr>
          <p:cNvPr id="87" name="Rounded Rectangle 86"/>
          <p:cNvSpPr/>
          <p:nvPr/>
        </p:nvSpPr>
        <p:spPr>
          <a:xfrm>
            <a:off x="5115018" y="2070416"/>
            <a:ext cx="2262251" cy="1070552"/>
          </a:xfrm>
          <a:prstGeom prst="roundRect">
            <a:avLst/>
          </a:prstGeom>
          <a:solidFill>
            <a:schemeClr val="tx2">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eaLnBrk="1" hangingPunct="1"/>
            <a:endParaRPr lang="en-GB">
              <a:solidFill>
                <a:srgbClr val="FFFFFF"/>
              </a:solidFill>
            </a:endParaRPr>
          </a:p>
        </p:txBody>
      </p:sp>
      <p:graphicFrame>
        <p:nvGraphicFramePr>
          <p:cNvPr id="88" name="Object 87"/>
          <p:cNvGraphicFramePr>
            <a:graphicFrameLocks noChangeAspect="1"/>
          </p:cNvGraphicFramePr>
          <p:nvPr>
            <p:extLst>
              <p:ext uri="{D42A27DB-BD31-4B8C-83A1-F6EECF244321}">
                <p14:modId xmlns="" xmlns:p14="http://schemas.microsoft.com/office/powerpoint/2010/main" val="3725560857"/>
              </p:ext>
            </p:extLst>
          </p:nvPr>
        </p:nvGraphicFramePr>
        <p:xfrm>
          <a:off x="5349050" y="2574355"/>
          <a:ext cx="1778265" cy="533400"/>
        </p:xfrm>
        <a:graphic>
          <a:graphicData uri="http://schemas.openxmlformats.org/presentationml/2006/ole">
            <p:oleObj spid="_x0000_s103557" name="Equation" r:id="rId12" imgW="1637589" imgH="533169" progId="Equation.DSMT4">
              <p:embed/>
            </p:oleObj>
          </a:graphicData>
        </a:graphic>
      </p:graphicFrame>
      <p:graphicFrame>
        <p:nvGraphicFramePr>
          <p:cNvPr id="89" name="Object 88"/>
          <p:cNvGraphicFramePr>
            <a:graphicFrameLocks noChangeAspect="1"/>
          </p:cNvGraphicFramePr>
          <p:nvPr>
            <p:extLst>
              <p:ext uri="{D42A27DB-BD31-4B8C-83A1-F6EECF244321}">
                <p14:modId xmlns="" xmlns:p14="http://schemas.microsoft.com/office/powerpoint/2010/main" val="2774796049"/>
              </p:ext>
            </p:extLst>
          </p:nvPr>
        </p:nvGraphicFramePr>
        <p:xfrm>
          <a:off x="7617796" y="5362807"/>
          <a:ext cx="1865975" cy="503238"/>
        </p:xfrm>
        <a:graphic>
          <a:graphicData uri="http://schemas.openxmlformats.org/presentationml/2006/ole">
            <p:oleObj spid="_x0000_s103558" name="Equation" r:id="rId13" imgW="1714500" imgH="508000" progId="Equation.DSMT4">
              <p:embed/>
            </p:oleObj>
          </a:graphicData>
        </a:graphic>
      </p:graphicFrame>
      <p:graphicFrame>
        <p:nvGraphicFramePr>
          <p:cNvPr id="90" name="Object 89"/>
          <p:cNvGraphicFramePr>
            <a:graphicFrameLocks noChangeAspect="1"/>
          </p:cNvGraphicFramePr>
          <p:nvPr>
            <p:extLst>
              <p:ext uri="{D42A27DB-BD31-4B8C-83A1-F6EECF244321}">
                <p14:modId xmlns="" xmlns:p14="http://schemas.microsoft.com/office/powerpoint/2010/main" val="4139545571"/>
              </p:ext>
            </p:extLst>
          </p:nvPr>
        </p:nvGraphicFramePr>
        <p:xfrm>
          <a:off x="7855123" y="3899917"/>
          <a:ext cx="1350037" cy="463550"/>
        </p:xfrm>
        <a:graphic>
          <a:graphicData uri="http://schemas.openxmlformats.org/presentationml/2006/ole">
            <p:oleObj spid="_x0000_s103559" name="Equation" r:id="rId14" imgW="1219200" imgH="457200" progId="Equation.DSMT4">
              <p:embed/>
            </p:oleObj>
          </a:graphicData>
        </a:graphic>
      </p:graphicFrame>
      <p:sp>
        <p:nvSpPr>
          <p:cNvPr id="91" name="Rectangle 195"/>
          <p:cNvSpPr>
            <a:spLocks noChangeArrowheads="1"/>
          </p:cNvSpPr>
          <p:nvPr/>
        </p:nvSpPr>
        <p:spPr bwMode="auto">
          <a:xfrm>
            <a:off x="5330245" y="2204887"/>
            <a:ext cx="1673535"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GB" sz="1100" dirty="0" smtClean="0">
                <a:solidFill>
                  <a:srgbClr val="000000"/>
                </a:solidFill>
                <a:latin typeface="Arial Narrow" pitchFamily="34" charset="0"/>
              </a:rPr>
              <a:t>Autoregressive representation</a:t>
            </a:r>
            <a:endParaRPr lang="en-GB" sz="1100" dirty="0" smtClean="0">
              <a:solidFill>
                <a:srgbClr val="000000"/>
              </a:solidFill>
              <a:latin typeface="Arial" charset="0"/>
            </a:endParaRPr>
          </a:p>
          <a:p>
            <a:pPr algn="ctr" eaLnBrk="1" hangingPunct="1"/>
            <a:r>
              <a:rPr lang="en-GB" sz="1000" b="0" i="1" dirty="0" smtClean="0">
                <a:solidFill>
                  <a:srgbClr val="000000"/>
                </a:solidFill>
                <a:latin typeface="Arial Narrow" pitchFamily="34" charset="0"/>
              </a:rPr>
              <a:t>Yule Walker equations</a:t>
            </a:r>
            <a:endParaRPr lang="en-GB" sz="1400" b="0" i="1" dirty="0">
              <a:solidFill>
                <a:srgbClr val="000000"/>
              </a:solidFill>
              <a:latin typeface="Arial" charset="0"/>
            </a:endParaRPr>
          </a:p>
        </p:txBody>
      </p:sp>
      <p:sp>
        <p:nvSpPr>
          <p:cNvPr id="92" name="Rectangle 195"/>
          <p:cNvSpPr>
            <a:spLocks noChangeArrowheads="1"/>
          </p:cNvSpPr>
          <p:nvPr/>
        </p:nvSpPr>
        <p:spPr bwMode="auto">
          <a:xfrm>
            <a:off x="7932436" y="2204887"/>
            <a:ext cx="1288814"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GB" sz="1100" dirty="0" smtClean="0">
                <a:solidFill>
                  <a:srgbClr val="000000"/>
                </a:solidFill>
                <a:latin typeface="Arial Narrow" pitchFamily="34" charset="0"/>
              </a:rPr>
              <a:t>Spectral representation</a:t>
            </a:r>
          </a:p>
          <a:p>
            <a:pPr algn="ctr" eaLnBrk="1" hangingPunct="1"/>
            <a:r>
              <a:rPr lang="en-GB" sz="1000" b="0" i="1" dirty="0" smtClean="0">
                <a:solidFill>
                  <a:srgbClr val="000000"/>
                </a:solidFill>
                <a:latin typeface="Arial Narrow" pitchFamily="34" charset="0"/>
              </a:rPr>
              <a:t>Convolution theorem</a:t>
            </a:r>
            <a:endParaRPr lang="en-GB" sz="1400" b="0" i="1" dirty="0">
              <a:solidFill>
                <a:srgbClr val="000000"/>
              </a:solidFill>
              <a:latin typeface="Arial" charset="0"/>
            </a:endParaRPr>
          </a:p>
        </p:txBody>
      </p:sp>
      <p:graphicFrame>
        <p:nvGraphicFramePr>
          <p:cNvPr id="93" name="Object 92"/>
          <p:cNvGraphicFramePr>
            <a:graphicFrameLocks noChangeAspect="1"/>
          </p:cNvGraphicFramePr>
          <p:nvPr>
            <p:extLst>
              <p:ext uri="{D42A27DB-BD31-4B8C-83A1-F6EECF244321}">
                <p14:modId xmlns="" xmlns:p14="http://schemas.microsoft.com/office/powerpoint/2010/main" val="1913912305"/>
              </p:ext>
            </p:extLst>
          </p:nvPr>
        </p:nvGraphicFramePr>
        <p:xfrm>
          <a:off x="7640155" y="2618953"/>
          <a:ext cx="1843617" cy="463550"/>
        </p:xfrm>
        <a:graphic>
          <a:graphicData uri="http://schemas.openxmlformats.org/presentationml/2006/ole">
            <p:oleObj spid="_x0000_s103560" name="Equation" r:id="rId15" imgW="1663700" imgH="457200" progId="Equation.DSMT4">
              <p:embed/>
            </p:oleObj>
          </a:graphicData>
        </a:graphic>
      </p:graphicFrame>
      <p:sp>
        <p:nvSpPr>
          <p:cNvPr id="94" name="Rectangle 195"/>
          <p:cNvSpPr>
            <a:spLocks noChangeArrowheads="1"/>
          </p:cNvSpPr>
          <p:nvPr/>
        </p:nvSpPr>
        <p:spPr bwMode="auto">
          <a:xfrm>
            <a:off x="7778263" y="3631939"/>
            <a:ext cx="1474763"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GB" sz="1100" dirty="0" smtClean="0">
                <a:solidFill>
                  <a:srgbClr val="000000"/>
                </a:solidFill>
                <a:latin typeface="Arial Narrow" pitchFamily="34" charset="0"/>
              </a:rPr>
              <a:t>Directed transfer functions</a:t>
            </a:r>
            <a:endParaRPr lang="en-GB" dirty="0">
              <a:solidFill>
                <a:srgbClr val="000000"/>
              </a:solidFill>
              <a:latin typeface="Arial" charset="0"/>
            </a:endParaRPr>
          </a:p>
        </p:txBody>
      </p:sp>
      <p:sp>
        <p:nvSpPr>
          <p:cNvPr id="95" name="Rectangle 195"/>
          <p:cNvSpPr>
            <a:spLocks noChangeArrowheads="1"/>
          </p:cNvSpPr>
          <p:nvPr/>
        </p:nvSpPr>
        <p:spPr bwMode="auto">
          <a:xfrm>
            <a:off x="8049113" y="5068905"/>
            <a:ext cx="974626"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GB" sz="1100" dirty="0" smtClean="0">
                <a:solidFill>
                  <a:srgbClr val="000000"/>
                </a:solidFill>
                <a:latin typeface="Arial Narrow" pitchFamily="34" charset="0"/>
              </a:rPr>
              <a:t>Granger causality</a:t>
            </a:r>
            <a:endParaRPr lang="en-GB" dirty="0">
              <a:solidFill>
                <a:srgbClr val="000000"/>
              </a:solidFill>
              <a:latin typeface="Arial" charset="0"/>
            </a:endParaRPr>
          </a:p>
        </p:txBody>
      </p:sp>
      <p:sp>
        <p:nvSpPr>
          <p:cNvPr id="96" name="Rounded Rectangle 95"/>
          <p:cNvSpPr/>
          <p:nvPr/>
        </p:nvSpPr>
        <p:spPr>
          <a:xfrm>
            <a:off x="5115018" y="4941168"/>
            <a:ext cx="2262251" cy="1080120"/>
          </a:xfrm>
          <a:prstGeom prst="roundRect">
            <a:avLst/>
          </a:prstGeom>
          <a:solidFill>
            <a:schemeClr val="tx2">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eaLnBrk="1" hangingPunct="1"/>
            <a:endParaRPr lang="en-GB">
              <a:solidFill>
                <a:srgbClr val="FFFFFF"/>
              </a:solidFill>
            </a:endParaRPr>
          </a:p>
        </p:txBody>
      </p:sp>
      <p:graphicFrame>
        <p:nvGraphicFramePr>
          <p:cNvPr id="97" name="Object 96"/>
          <p:cNvGraphicFramePr>
            <a:graphicFrameLocks noChangeAspect="1"/>
          </p:cNvGraphicFramePr>
          <p:nvPr>
            <p:extLst>
              <p:ext uri="{D42A27DB-BD31-4B8C-83A1-F6EECF244321}">
                <p14:modId xmlns="" xmlns:p14="http://schemas.microsoft.com/office/powerpoint/2010/main" val="3505644804"/>
              </p:ext>
            </p:extLst>
          </p:nvPr>
        </p:nvGraphicFramePr>
        <p:xfrm>
          <a:off x="5499014" y="5493005"/>
          <a:ext cx="1515137" cy="239713"/>
        </p:xfrm>
        <a:graphic>
          <a:graphicData uri="http://schemas.openxmlformats.org/presentationml/2006/ole">
            <p:oleObj spid="_x0000_s103561" name="Equation" r:id="rId16" imgW="1397000" imgH="241300" progId="Equation.DSMT4">
              <p:embed/>
            </p:oleObj>
          </a:graphicData>
        </a:graphic>
      </p:graphicFrame>
      <p:sp>
        <p:nvSpPr>
          <p:cNvPr id="98" name="Rectangle 195"/>
          <p:cNvSpPr>
            <a:spLocks noChangeArrowheads="1"/>
          </p:cNvSpPr>
          <p:nvPr/>
        </p:nvSpPr>
        <p:spPr bwMode="auto">
          <a:xfrm>
            <a:off x="5749586" y="5068905"/>
            <a:ext cx="89768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GB" sz="1100" dirty="0" smtClean="0">
                <a:solidFill>
                  <a:srgbClr val="000000"/>
                </a:solidFill>
                <a:latin typeface="Arial Narrow" pitchFamily="34" charset="0"/>
              </a:rPr>
              <a:t>Auto-correlation</a:t>
            </a:r>
            <a:endParaRPr lang="en-GB" dirty="0">
              <a:solidFill>
                <a:srgbClr val="000000"/>
              </a:solidFill>
              <a:latin typeface="Arial" charset="0"/>
            </a:endParaRPr>
          </a:p>
        </p:txBody>
      </p:sp>
      <p:sp>
        <p:nvSpPr>
          <p:cNvPr id="99" name="Rounded Rectangle 98"/>
          <p:cNvSpPr/>
          <p:nvPr/>
        </p:nvSpPr>
        <p:spPr>
          <a:xfrm>
            <a:off x="5115018" y="3485233"/>
            <a:ext cx="2262251" cy="1080120"/>
          </a:xfrm>
          <a:prstGeom prst="roundRect">
            <a:avLst/>
          </a:prstGeom>
          <a:solidFill>
            <a:schemeClr val="tx2">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eaLnBrk="1" hangingPunct="1"/>
            <a:endParaRPr lang="en-GB">
              <a:solidFill>
                <a:srgbClr val="FFFFFF"/>
              </a:solidFill>
            </a:endParaRPr>
          </a:p>
        </p:txBody>
      </p:sp>
      <p:graphicFrame>
        <p:nvGraphicFramePr>
          <p:cNvPr id="100" name="Object 99"/>
          <p:cNvGraphicFramePr>
            <a:graphicFrameLocks noChangeAspect="1"/>
          </p:cNvGraphicFramePr>
          <p:nvPr>
            <p:extLst>
              <p:ext uri="{D42A27DB-BD31-4B8C-83A1-F6EECF244321}">
                <p14:modId xmlns="" xmlns:p14="http://schemas.microsoft.com/office/powerpoint/2010/main" val="3530347365"/>
              </p:ext>
            </p:extLst>
          </p:nvPr>
        </p:nvGraphicFramePr>
        <p:xfrm>
          <a:off x="5609082" y="3824520"/>
          <a:ext cx="1324240" cy="577850"/>
        </p:xfrm>
        <a:graphic>
          <a:graphicData uri="http://schemas.openxmlformats.org/presentationml/2006/ole">
            <p:oleObj spid="_x0000_s103562" name="Equation" r:id="rId17" imgW="1218671" imgH="583947" progId="Equation.DSMT4">
              <p:embed/>
            </p:oleObj>
          </a:graphicData>
        </a:graphic>
      </p:graphicFrame>
      <p:sp>
        <p:nvSpPr>
          <p:cNvPr id="101" name="Rectangle 195"/>
          <p:cNvSpPr>
            <a:spLocks noChangeArrowheads="1"/>
          </p:cNvSpPr>
          <p:nvPr/>
        </p:nvSpPr>
        <p:spPr bwMode="auto">
          <a:xfrm>
            <a:off x="5470849" y="3619767"/>
            <a:ext cx="1564531"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GB" sz="1100" dirty="0" smtClean="0">
                <a:solidFill>
                  <a:srgbClr val="000000"/>
                </a:solidFill>
                <a:latin typeface="Arial Narrow" pitchFamily="34" charset="0"/>
              </a:rPr>
              <a:t>Auto-regression coefficients</a:t>
            </a:r>
            <a:endParaRPr lang="en-GB" dirty="0">
              <a:solidFill>
                <a:srgbClr val="000000"/>
              </a:solidFill>
              <a:latin typeface="Arial" charset="0"/>
            </a:endParaRPr>
          </a:p>
        </p:txBody>
      </p:sp>
      <p:graphicFrame>
        <p:nvGraphicFramePr>
          <p:cNvPr id="1215" name="Object 191"/>
          <p:cNvGraphicFramePr>
            <a:graphicFrameLocks noChangeAspect="1"/>
          </p:cNvGraphicFramePr>
          <p:nvPr/>
        </p:nvGraphicFramePr>
        <p:xfrm>
          <a:off x="3460394" y="1178157"/>
          <a:ext cx="2782888" cy="533400"/>
        </p:xfrm>
        <a:graphic>
          <a:graphicData uri="http://schemas.openxmlformats.org/presentationml/2006/ole">
            <p:oleObj spid="_x0000_s103563" name="Equation" r:id="rId18" imgW="2578100" imgH="533400" progId="Equation.DSMT4">
              <p:embed/>
            </p:oleObj>
          </a:graphicData>
        </a:graphic>
      </p:graphicFrame>
      <p:sp>
        <p:nvSpPr>
          <p:cNvPr id="106" name="Curved Down Arrow 105"/>
          <p:cNvSpPr/>
          <p:nvPr/>
        </p:nvSpPr>
        <p:spPr>
          <a:xfrm>
            <a:off x="7065228" y="1809543"/>
            <a:ext cx="702078" cy="288032"/>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GB">
              <a:solidFill>
                <a:srgbClr val="000000"/>
              </a:solidFill>
            </a:endParaRPr>
          </a:p>
        </p:txBody>
      </p:sp>
      <p:sp>
        <p:nvSpPr>
          <p:cNvPr id="111" name="Curved Down Arrow 110"/>
          <p:cNvSpPr/>
          <p:nvPr/>
        </p:nvSpPr>
        <p:spPr>
          <a:xfrm flipV="1">
            <a:off x="7065228" y="4581128"/>
            <a:ext cx="702078" cy="288032"/>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GB">
              <a:solidFill>
                <a:srgbClr val="000000"/>
              </a:solidFill>
            </a:endParaRPr>
          </a:p>
        </p:txBody>
      </p:sp>
      <p:sp>
        <p:nvSpPr>
          <p:cNvPr id="74" name="Rectangle 203"/>
          <p:cNvSpPr>
            <a:spLocks noChangeArrowheads="1"/>
          </p:cNvSpPr>
          <p:nvPr/>
        </p:nvSpPr>
        <p:spPr bwMode="auto">
          <a:xfrm>
            <a:off x="2510722" y="6279123"/>
            <a:ext cx="4817024"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0" dirty="0" smtClean="0">
                <a:solidFill>
                  <a:schemeClr val="tx2"/>
                </a:solidFill>
                <a:latin typeface="Arial Narrow" pitchFamily="34" charset="0"/>
                <a:cs typeface="Arial" pitchFamily="34" charset="0"/>
              </a:rPr>
              <a:t>Second-order data features (functional connectivity)</a:t>
            </a:r>
            <a:endParaRPr kumimoji="0" lang="en-US" sz="2400" b="0" i="0" u="none" strike="noStrike" cap="none" normalizeH="0" baseline="0" dirty="0" smtClean="0">
              <a:ln>
                <a:noFill/>
              </a:ln>
              <a:solidFill>
                <a:schemeClr val="tx2"/>
              </a:solidFill>
              <a:effectLst/>
              <a:latin typeface="Arial" pitchFamily="34" charset="0"/>
              <a:cs typeface="Arial" pitchFamily="34" charset="0"/>
            </a:endParaRPr>
          </a:p>
        </p:txBody>
      </p:sp>
    </p:spTree>
    <p:extLst>
      <p:ext uri="{BB962C8B-B14F-4D97-AF65-F5344CB8AC3E}">
        <p14:creationId xmlns="" xmlns:p14="http://schemas.microsoft.com/office/powerpoint/2010/main" val="297077440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descr="Parchment"/>
          <p:cNvSpPr>
            <a:spLocks noChangeArrowheads="1"/>
          </p:cNvSpPr>
          <p:nvPr/>
        </p:nvSpPr>
        <p:spPr bwMode="auto">
          <a:xfrm>
            <a:off x="1723830" y="1753072"/>
            <a:ext cx="6192687" cy="3493264"/>
          </a:xfrm>
          <a:prstGeom prst="rect">
            <a:avLst/>
          </a:prstGeom>
          <a:noFill/>
          <a:ln w="12700">
            <a:noFill/>
            <a:miter lim="800000"/>
            <a:headEnd/>
            <a:tailEnd/>
          </a:ln>
        </p:spPr>
        <p:txBody>
          <a:bodyPr wrap="square" bIns="0" anchor="ctr">
            <a:spAutoFit/>
          </a:bodyPr>
          <a:lstStyle/>
          <a:p>
            <a:pPr algn="just"/>
            <a:r>
              <a:rPr lang="en-GB" sz="1600" b="0" dirty="0" smtClean="0">
                <a:solidFill>
                  <a:schemeClr val="bg1">
                    <a:lumMod val="75000"/>
                  </a:schemeClr>
                </a:solidFill>
                <a:latin typeface="Arial Narrow" pitchFamily="34" charset="0"/>
              </a:rPr>
              <a:t>The past decade has seen tremendous advances in characterising functional integration in the brain; especially in the resting state community. Much of this progress is set against the backdrop of a key dialectic between functional and effective connectivity. I hope to highlight the intimate relationship between functional and effective connectivity and how one informs the other. My talk will focus on the application of dynamic causal modelling to resting state timeseries or endogenous neuronal activity. I will survey recent (and rapid) developments in modelling distributed neuronal fluctuations (e.g., stochastic, spectral and symmetric DCM for fMRI) – and how this modelling rests upon functional connectivity. </a:t>
            </a:r>
            <a:r>
              <a:rPr lang="en-GB" sz="1600" b="0" dirty="0" smtClean="0">
                <a:solidFill>
                  <a:srgbClr val="990033"/>
                </a:solidFill>
                <a:latin typeface="Arial Narrow" pitchFamily="34" charset="0"/>
              </a:rPr>
              <a:t>This survey concludes by looking at the circumstances under which functional and effective connectivity can be regarded as formally identical. </a:t>
            </a:r>
            <a:r>
              <a:rPr lang="en-GB" sz="1600" b="0" dirty="0" smtClean="0">
                <a:solidFill>
                  <a:schemeClr val="bg1">
                    <a:lumMod val="75000"/>
                  </a:schemeClr>
                </a:solidFill>
                <a:latin typeface="Arial Narrow" pitchFamily="34" charset="0"/>
              </a:rPr>
              <a:t>I will try to contextualise these developments in terms of some historical distinctions that have shaped our approaches to connectivity in functional neuroimaging.</a:t>
            </a:r>
          </a:p>
          <a:p>
            <a:pPr algn="just"/>
            <a:endParaRPr lang="en-GB" b="0" dirty="0">
              <a:solidFill>
                <a:schemeClr val="bg1">
                  <a:lumMod val="75000"/>
                </a:schemeClr>
              </a:solidFill>
              <a:latin typeface="Arial Narrow" pitchFamily="34" charset="0"/>
            </a:endParaRPr>
          </a:p>
        </p:txBody>
      </p:sp>
      <p:pic>
        <p:nvPicPr>
          <p:cNvPr id="8" name="Picture 4" descr="nrn2575-f2"/>
          <p:cNvPicPr>
            <a:picLocks noChangeAspect="1" noChangeArrowheads="1"/>
          </p:cNvPicPr>
          <p:nvPr/>
        </p:nvPicPr>
        <p:blipFill>
          <a:blip r:embed="rId3" cstate="print">
            <a:clrChange>
              <a:clrFrom>
                <a:srgbClr val="FFFFFF"/>
              </a:clrFrom>
              <a:clrTo>
                <a:srgbClr val="FFFFFF">
                  <a:alpha val="0"/>
                </a:srgbClr>
              </a:clrTo>
            </a:clrChange>
          </a:blip>
          <a:srcRect t="2777" r="-2484" b="3438"/>
          <a:stretch>
            <a:fillRect/>
          </a:stretch>
        </p:blipFill>
        <p:spPr bwMode="auto">
          <a:xfrm>
            <a:off x="128464" y="92468"/>
            <a:ext cx="1041400" cy="13414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descr="Parchment"/>
          <p:cNvSpPr>
            <a:spLocks noChangeArrowheads="1"/>
          </p:cNvSpPr>
          <p:nvPr/>
        </p:nvSpPr>
        <p:spPr bwMode="auto">
          <a:xfrm>
            <a:off x="1723830" y="1753072"/>
            <a:ext cx="6192687" cy="3493264"/>
          </a:xfrm>
          <a:prstGeom prst="rect">
            <a:avLst/>
          </a:prstGeom>
          <a:noFill/>
          <a:ln w="12700">
            <a:noFill/>
            <a:miter lim="800000"/>
            <a:headEnd/>
            <a:tailEnd/>
          </a:ln>
        </p:spPr>
        <p:txBody>
          <a:bodyPr wrap="square" bIns="0" anchor="ctr">
            <a:spAutoFit/>
          </a:bodyPr>
          <a:lstStyle/>
          <a:p>
            <a:pPr algn="just"/>
            <a:r>
              <a:rPr lang="en-GB" sz="1600" b="0" dirty="0" smtClean="0">
                <a:solidFill>
                  <a:srgbClr val="990033"/>
                </a:solidFill>
                <a:latin typeface="Arial Narrow" pitchFamily="34" charset="0"/>
              </a:rPr>
              <a:t>The past decade has seen tremendous advances in characterising functional integration in the brain; especially in the resting state community. </a:t>
            </a:r>
            <a:r>
              <a:rPr lang="en-GB" sz="1600" b="0" dirty="0" smtClean="0">
                <a:solidFill>
                  <a:schemeClr val="bg1">
                    <a:lumMod val="75000"/>
                  </a:schemeClr>
                </a:solidFill>
                <a:latin typeface="Arial Narrow" pitchFamily="34" charset="0"/>
              </a:rPr>
              <a:t>Much of this progress is set against the backdrop of a key dialectic between functional and effective connectivity.</a:t>
            </a:r>
            <a:r>
              <a:rPr lang="en-GB" sz="1600" b="0" dirty="0" smtClean="0">
                <a:solidFill>
                  <a:srgbClr val="990033"/>
                </a:solidFill>
                <a:latin typeface="Arial Narrow" pitchFamily="34" charset="0"/>
              </a:rPr>
              <a:t> </a:t>
            </a:r>
            <a:r>
              <a:rPr lang="en-GB" sz="1600" b="0" dirty="0" smtClean="0">
                <a:solidFill>
                  <a:schemeClr val="bg1">
                    <a:lumMod val="75000"/>
                  </a:schemeClr>
                </a:solidFill>
                <a:latin typeface="Arial Narrow" pitchFamily="34" charset="0"/>
              </a:rPr>
              <a:t>I hope to highlight the intimate relationship between functional and effective connectivity and how one informs the other. My talk will focus on the application of dynamic causal modelling to resting state timeseries or endogenous neuronal activity. I will survey recent (and rapid) developments in modelling distributed neuronal fluctuations (e.g., stochastic, spectral and symmetric DCM for fMRI) – and how this modelling rests upon functional connectivity. This survey concludes by looking at the circumstances under which functional and effective connectivity can be regarded as formally identical. I will try to contextualise these developments in terms of some historical distinctions that have shaped our approaches to connectivity in functional neuroimaging.</a:t>
            </a:r>
          </a:p>
          <a:p>
            <a:pPr algn="just"/>
            <a:endParaRPr lang="en-GB" b="0" dirty="0">
              <a:solidFill>
                <a:srgbClr val="990033"/>
              </a:solidFill>
              <a:latin typeface="Arial Narrow" pitchFamily="34" charset="0"/>
            </a:endParaRPr>
          </a:p>
        </p:txBody>
      </p:sp>
      <p:pic>
        <p:nvPicPr>
          <p:cNvPr id="8" name="Picture 4" descr="nrn2575-f2"/>
          <p:cNvPicPr>
            <a:picLocks noChangeAspect="1" noChangeArrowheads="1"/>
          </p:cNvPicPr>
          <p:nvPr/>
        </p:nvPicPr>
        <p:blipFill>
          <a:blip r:embed="rId3" cstate="print">
            <a:clrChange>
              <a:clrFrom>
                <a:srgbClr val="FFFFFF"/>
              </a:clrFrom>
              <a:clrTo>
                <a:srgbClr val="FFFFFF">
                  <a:alpha val="0"/>
                </a:srgbClr>
              </a:clrTo>
            </a:clrChange>
          </a:blip>
          <a:srcRect t="2777" r="-2484" b="3438"/>
          <a:stretch>
            <a:fillRect/>
          </a:stretch>
        </p:blipFill>
        <p:spPr bwMode="auto">
          <a:xfrm>
            <a:off x="128464" y="92468"/>
            <a:ext cx="1041400" cy="13414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23" name="Picture 7"/>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4016899" y="548682"/>
            <a:ext cx="1296144" cy="912689"/>
          </a:xfrm>
          <a:prstGeom prst="rect">
            <a:avLst/>
          </a:prstGeom>
          <a:noFill/>
          <a:ln w="9525">
            <a:noFill/>
            <a:miter lim="800000"/>
            <a:headEnd/>
            <a:tailEnd/>
          </a:ln>
        </p:spPr>
      </p:pic>
      <p:pic>
        <p:nvPicPr>
          <p:cNvPr id="174091" name="Picture 11"/>
          <p:cNvPicPr>
            <a:picLocks noChangeAspect="1" noChangeArrowheads="1"/>
          </p:cNvPicPr>
          <p:nvPr/>
        </p:nvPicPr>
        <p:blipFill>
          <a:blip r:embed="rId4" cstate="print">
            <a:grayscl/>
          </a:blip>
          <a:srcRect b="9224"/>
          <a:stretch>
            <a:fillRect/>
          </a:stretch>
        </p:blipFill>
        <p:spPr bwMode="auto">
          <a:xfrm>
            <a:off x="3656856" y="1628807"/>
            <a:ext cx="2016224" cy="1512167"/>
          </a:xfrm>
          <a:prstGeom prst="rect">
            <a:avLst/>
          </a:prstGeom>
          <a:noFill/>
          <a:ln w="9525">
            <a:noFill/>
            <a:miter lim="800000"/>
            <a:headEnd/>
            <a:tailEnd/>
          </a:ln>
        </p:spPr>
      </p:pic>
      <p:graphicFrame>
        <p:nvGraphicFramePr>
          <p:cNvPr id="36868" name="Object 4"/>
          <p:cNvGraphicFramePr>
            <a:graphicFrameLocks noChangeAspect="1"/>
          </p:cNvGraphicFramePr>
          <p:nvPr/>
        </p:nvGraphicFramePr>
        <p:xfrm>
          <a:off x="4009791" y="2183988"/>
          <a:ext cx="1282700" cy="279400"/>
        </p:xfrm>
        <a:graphic>
          <a:graphicData uri="http://schemas.openxmlformats.org/presentationml/2006/ole">
            <p:oleObj spid="_x0000_s274451" name="Equation" r:id="rId5" imgW="850531" imgH="203112" progId="Equation.DSMT4">
              <p:embed/>
            </p:oleObj>
          </a:graphicData>
        </a:graphic>
      </p:graphicFrame>
      <p:graphicFrame>
        <p:nvGraphicFramePr>
          <p:cNvPr id="36881" name="Object 17"/>
          <p:cNvGraphicFramePr>
            <a:graphicFrameLocks noChangeAspect="1"/>
          </p:cNvGraphicFramePr>
          <p:nvPr/>
        </p:nvGraphicFramePr>
        <p:xfrm>
          <a:off x="3370338" y="747714"/>
          <a:ext cx="790576" cy="320675"/>
        </p:xfrm>
        <a:graphic>
          <a:graphicData uri="http://schemas.openxmlformats.org/presentationml/2006/ole">
            <p:oleObj spid="_x0000_s274452" name="Equation" r:id="rId6" imgW="520700" imgH="228600" progId="Equation.DSMT4">
              <p:embed/>
            </p:oleObj>
          </a:graphicData>
        </a:graphic>
      </p:graphicFrame>
      <p:sp>
        <p:nvSpPr>
          <p:cNvPr id="45" name="Rectangle 44"/>
          <p:cNvSpPr/>
          <p:nvPr/>
        </p:nvSpPr>
        <p:spPr>
          <a:xfrm>
            <a:off x="632520" y="548682"/>
            <a:ext cx="2418269" cy="646331"/>
          </a:xfrm>
          <a:prstGeom prst="rect">
            <a:avLst/>
          </a:prstGeom>
        </p:spPr>
        <p:txBody>
          <a:bodyPr wrap="square">
            <a:spAutoFit/>
          </a:bodyPr>
          <a:lstStyle/>
          <a:p>
            <a:pPr algn="ctr" eaLnBrk="1" fontAlgn="auto" hangingPunct="1">
              <a:spcBef>
                <a:spcPts val="0"/>
              </a:spcBef>
              <a:spcAft>
                <a:spcPts val="0"/>
              </a:spcAft>
            </a:pPr>
            <a:r>
              <a:rPr lang="en-GB" b="0" dirty="0" smtClean="0">
                <a:solidFill>
                  <a:srgbClr val="1F497D"/>
                </a:solidFill>
                <a:latin typeface="Calibri"/>
              </a:rPr>
              <a:t>The forward (dynamic causal) model</a:t>
            </a:r>
          </a:p>
        </p:txBody>
      </p:sp>
      <p:sp>
        <p:nvSpPr>
          <p:cNvPr id="46" name="Rectangle 45"/>
          <p:cNvSpPr/>
          <p:nvPr/>
        </p:nvSpPr>
        <p:spPr>
          <a:xfrm>
            <a:off x="5673080" y="692699"/>
            <a:ext cx="1008112" cy="430887"/>
          </a:xfrm>
          <a:prstGeom prst="rect">
            <a:avLst/>
          </a:prstGeom>
        </p:spPr>
        <p:txBody>
          <a:bodyPr wrap="square">
            <a:spAutoFit/>
          </a:bodyPr>
          <a:lstStyle/>
          <a:p>
            <a:pPr algn="l" eaLnBrk="1" fontAlgn="auto" hangingPunct="1">
              <a:spcBef>
                <a:spcPts val="0"/>
              </a:spcBef>
              <a:spcAft>
                <a:spcPts val="0"/>
              </a:spcAft>
            </a:pPr>
            <a:r>
              <a:rPr lang="en-GB" sz="1100" b="0" dirty="0" smtClean="0">
                <a:solidFill>
                  <a:schemeClr val="accent2"/>
                </a:solidFill>
                <a:latin typeface="Calibri"/>
              </a:rPr>
              <a:t>Endogenous fluctuations</a:t>
            </a:r>
          </a:p>
        </p:txBody>
      </p:sp>
      <p:cxnSp>
        <p:nvCxnSpPr>
          <p:cNvPr id="26" name="Straight Arrow Connector 25"/>
          <p:cNvCxnSpPr/>
          <p:nvPr/>
        </p:nvCxnSpPr>
        <p:spPr>
          <a:xfrm flipV="1">
            <a:off x="4651143" y="1475492"/>
            <a:ext cx="1" cy="504056"/>
          </a:xfrm>
          <a:prstGeom prst="straightConnector1">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4651143" y="3131676"/>
            <a:ext cx="1" cy="504056"/>
          </a:xfrm>
          <a:prstGeom prst="straightConnector1">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9997" name="Picture 13"/>
          <p:cNvPicPr>
            <a:picLocks noChangeAspect="1" noChangeArrowheads="1"/>
          </p:cNvPicPr>
          <p:nvPr/>
        </p:nvPicPr>
        <p:blipFill>
          <a:blip r:embed="rId7" cstate="print">
            <a:duotone>
              <a:prstClr val="black"/>
              <a:schemeClr val="accent2">
                <a:tint val="45000"/>
                <a:satMod val="400000"/>
              </a:schemeClr>
            </a:duotone>
          </a:blip>
          <a:srcRect/>
          <a:stretch>
            <a:fillRect/>
          </a:stretch>
        </p:blipFill>
        <p:spPr bwMode="auto">
          <a:xfrm>
            <a:off x="5313040" y="2204864"/>
            <a:ext cx="1362075" cy="1376362"/>
          </a:xfrm>
          <a:prstGeom prst="rect">
            <a:avLst/>
          </a:prstGeom>
          <a:noFill/>
          <a:ln w="9525">
            <a:noFill/>
            <a:miter lim="800000"/>
            <a:headEnd/>
            <a:tailEnd/>
          </a:ln>
        </p:spPr>
      </p:pic>
      <p:cxnSp>
        <p:nvCxnSpPr>
          <p:cNvPr id="27" name="Straight Arrow Connector 26"/>
          <p:cNvCxnSpPr/>
          <p:nvPr/>
        </p:nvCxnSpPr>
        <p:spPr>
          <a:xfrm flipV="1">
            <a:off x="4651143" y="4499828"/>
            <a:ext cx="1" cy="504056"/>
          </a:xfrm>
          <a:prstGeom prst="straightConnector1">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9998" name="Picture 14"/>
          <p:cNvPicPr>
            <a:picLocks noChangeAspect="1" noChangeArrowheads="1"/>
          </p:cNvPicPr>
          <p:nvPr/>
        </p:nvPicPr>
        <p:blipFill>
          <a:blip r:embed="rId8" cstate="print">
            <a:grayscl/>
          </a:blip>
          <a:srcRect/>
          <a:stretch>
            <a:fillRect/>
          </a:stretch>
        </p:blipFill>
        <p:spPr bwMode="auto">
          <a:xfrm>
            <a:off x="3978891" y="5013176"/>
            <a:ext cx="1344500" cy="1356294"/>
          </a:xfrm>
          <a:prstGeom prst="rect">
            <a:avLst/>
          </a:prstGeom>
          <a:noFill/>
          <a:ln w="9525">
            <a:noFill/>
            <a:miter lim="800000"/>
            <a:headEnd/>
            <a:tailEnd/>
          </a:ln>
        </p:spPr>
      </p:pic>
      <p:graphicFrame>
        <p:nvGraphicFramePr>
          <p:cNvPr id="265224" name="Object 8"/>
          <p:cNvGraphicFramePr>
            <a:graphicFrameLocks noChangeAspect="1"/>
          </p:cNvGraphicFramePr>
          <p:nvPr/>
        </p:nvGraphicFramePr>
        <p:xfrm>
          <a:off x="3371851" y="3692004"/>
          <a:ext cx="2733675" cy="673100"/>
        </p:xfrm>
        <a:graphic>
          <a:graphicData uri="http://schemas.openxmlformats.org/presentationml/2006/ole">
            <p:oleObj spid="_x0000_s274453" name="Equation" r:id="rId9" imgW="1803400" imgH="482600" progId="Equation.DSMT4">
              <p:embed/>
            </p:oleObj>
          </a:graphicData>
        </a:graphic>
      </p:graphicFrame>
      <p:graphicFrame>
        <p:nvGraphicFramePr>
          <p:cNvPr id="274438" name="Object 6"/>
          <p:cNvGraphicFramePr>
            <a:graphicFrameLocks noChangeAspect="1"/>
          </p:cNvGraphicFramePr>
          <p:nvPr/>
        </p:nvGraphicFramePr>
        <p:xfrm>
          <a:off x="7185248" y="1700808"/>
          <a:ext cx="1716087" cy="603250"/>
        </p:xfrm>
        <a:graphic>
          <a:graphicData uri="http://schemas.openxmlformats.org/presentationml/2006/ole">
            <p:oleObj spid="_x0000_s274454" name="Equation" r:id="rId10" imgW="1130040" imgH="431640" progId="Equation.DSMT4">
              <p:embed/>
            </p:oleObj>
          </a:graphicData>
        </a:graphic>
      </p:graphicFrame>
      <p:graphicFrame>
        <p:nvGraphicFramePr>
          <p:cNvPr id="274439" name="Object 7"/>
          <p:cNvGraphicFramePr>
            <a:graphicFrameLocks noChangeAspect="1"/>
          </p:cNvGraphicFramePr>
          <p:nvPr/>
        </p:nvGraphicFramePr>
        <p:xfrm>
          <a:off x="5601072" y="5229200"/>
          <a:ext cx="2449512" cy="957263"/>
        </p:xfrm>
        <a:graphic>
          <a:graphicData uri="http://schemas.openxmlformats.org/presentationml/2006/ole">
            <p:oleObj spid="_x0000_s274455" name="Equation" r:id="rId11" imgW="1612900" imgH="685800" progId="Equation.DSMT4">
              <p:embed/>
            </p:oleObj>
          </a:graphicData>
        </a:graphic>
      </p:graphicFrame>
      <p:pic>
        <p:nvPicPr>
          <p:cNvPr id="274442" name="Picture 10"/>
          <p:cNvPicPr>
            <a:picLocks noChangeAspect="1" noChangeArrowheads="1"/>
          </p:cNvPicPr>
          <p:nvPr/>
        </p:nvPicPr>
        <p:blipFill>
          <a:blip r:embed="rId12" cstate="print"/>
          <a:srcRect/>
          <a:stretch>
            <a:fillRect/>
          </a:stretch>
        </p:blipFill>
        <p:spPr bwMode="auto">
          <a:xfrm>
            <a:off x="7908390" y="2564904"/>
            <a:ext cx="720080" cy="720080"/>
          </a:xfrm>
          <a:prstGeom prst="rect">
            <a:avLst/>
          </a:prstGeom>
          <a:noFill/>
          <a:ln w="9525">
            <a:noFill/>
            <a:miter lim="800000"/>
            <a:headEnd/>
            <a:tailEnd/>
          </a:ln>
        </p:spPr>
      </p:pic>
      <p:pic>
        <p:nvPicPr>
          <p:cNvPr id="274443" name="Picture 11"/>
          <p:cNvPicPr>
            <a:picLocks noChangeAspect="1" noChangeArrowheads="1"/>
          </p:cNvPicPr>
          <p:nvPr/>
        </p:nvPicPr>
        <p:blipFill>
          <a:blip r:embed="rId13" cstate="print">
            <a:duotone>
              <a:schemeClr val="accent2">
                <a:shade val="45000"/>
                <a:satMod val="135000"/>
              </a:schemeClr>
              <a:prstClr val="white"/>
            </a:duotone>
          </a:blip>
          <a:srcRect/>
          <a:stretch>
            <a:fillRect/>
          </a:stretch>
        </p:blipFill>
        <p:spPr bwMode="auto">
          <a:xfrm rot="5400000">
            <a:off x="7113609" y="2567597"/>
            <a:ext cx="725465" cy="720080"/>
          </a:xfrm>
          <a:prstGeom prst="rect">
            <a:avLst/>
          </a:prstGeom>
          <a:noFill/>
          <a:ln w="9525">
            <a:noFill/>
            <a:miter lim="800000"/>
            <a:headEnd/>
            <a:tailEnd/>
          </a:ln>
        </p:spPr>
      </p:pic>
      <p:pic>
        <p:nvPicPr>
          <p:cNvPr id="20" name="Picture 11"/>
          <p:cNvPicPr>
            <a:picLocks noChangeAspect="1" noChangeArrowheads="1"/>
          </p:cNvPicPr>
          <p:nvPr/>
        </p:nvPicPr>
        <p:blipFill>
          <a:blip r:embed="rId13" cstate="print">
            <a:duotone>
              <a:schemeClr val="accent2">
                <a:shade val="45000"/>
                <a:satMod val="135000"/>
              </a:schemeClr>
              <a:prstClr val="white"/>
            </a:duotone>
          </a:blip>
          <a:srcRect/>
          <a:stretch>
            <a:fillRect/>
          </a:stretch>
        </p:blipFill>
        <p:spPr bwMode="auto">
          <a:xfrm flipH="1" flipV="1">
            <a:off x="8700478" y="2564904"/>
            <a:ext cx="717018" cy="711696"/>
          </a:xfrm>
          <a:prstGeom prst="rect">
            <a:avLst/>
          </a:prstGeom>
          <a:noFill/>
          <a:ln w="9525">
            <a:noFill/>
            <a:miter lim="800000"/>
            <a:headEnd/>
            <a:tailEnd/>
          </a:ln>
        </p:spPr>
      </p:pic>
      <p:graphicFrame>
        <p:nvGraphicFramePr>
          <p:cNvPr id="274444" name="Object 12"/>
          <p:cNvGraphicFramePr>
            <a:graphicFrameLocks noChangeAspect="1"/>
          </p:cNvGraphicFramePr>
          <p:nvPr/>
        </p:nvGraphicFramePr>
        <p:xfrm>
          <a:off x="6825208" y="2852936"/>
          <a:ext cx="192088" cy="158750"/>
        </p:xfrm>
        <a:graphic>
          <a:graphicData uri="http://schemas.openxmlformats.org/presentationml/2006/ole">
            <p:oleObj spid="_x0000_s274456" name="Equation" r:id="rId14" imgW="126780" imgH="114102" progId="Equation.DSMT4">
              <p:embed/>
            </p:oleObj>
          </a:graphicData>
        </a:graphic>
      </p:graphicFrame>
      <p:sp>
        <p:nvSpPr>
          <p:cNvPr id="21" name="Rectangle 179"/>
          <p:cNvSpPr>
            <a:spLocks noChangeArrowheads="1"/>
          </p:cNvSpPr>
          <p:nvPr/>
        </p:nvSpPr>
        <p:spPr bwMode="auto">
          <a:xfrm>
            <a:off x="7068235" y="773705"/>
            <a:ext cx="2475275" cy="646331"/>
          </a:xfrm>
          <a:prstGeom prst="rect">
            <a:avLst/>
          </a:prstGeom>
          <a:noFill/>
          <a:ln w="12700">
            <a:noFill/>
            <a:miter lim="800000"/>
            <a:headEnd/>
            <a:tailEnd/>
          </a:ln>
        </p:spPr>
        <p:txBody>
          <a:bodyPr wrap="square">
            <a:spAutoFit/>
          </a:bodyPr>
          <a:lstStyle/>
          <a:p>
            <a:pPr algn="l"/>
            <a:r>
              <a:rPr lang="en-US" b="0" dirty="0" smtClean="0">
                <a:solidFill>
                  <a:srgbClr val="990033"/>
                </a:solidFill>
                <a:latin typeface="Arial Narrow" pitchFamily="34" charset="0"/>
              </a:rPr>
              <a:t>What if the connectivity was symmetrical?</a:t>
            </a:r>
            <a:endParaRPr lang="en-US" b="0" dirty="0">
              <a:solidFill>
                <a:srgbClr val="990033"/>
              </a:solidFill>
              <a:latin typeface="Arial Narrow" pitchFamily="34" charset="0"/>
            </a:endParaRPr>
          </a:p>
        </p:txBody>
      </p:sp>
      <p:sp>
        <p:nvSpPr>
          <p:cNvPr id="22" name="Rectangle 21"/>
          <p:cNvSpPr/>
          <p:nvPr/>
        </p:nvSpPr>
        <p:spPr>
          <a:xfrm>
            <a:off x="560512" y="3789040"/>
            <a:ext cx="2418269" cy="369332"/>
          </a:xfrm>
          <a:prstGeom prst="rect">
            <a:avLst/>
          </a:prstGeom>
        </p:spPr>
        <p:txBody>
          <a:bodyPr wrap="square">
            <a:spAutoFit/>
          </a:bodyPr>
          <a:lstStyle/>
          <a:p>
            <a:pPr algn="ctr" eaLnBrk="1" fontAlgn="auto" hangingPunct="1">
              <a:spcBef>
                <a:spcPts val="0"/>
              </a:spcBef>
              <a:spcAft>
                <a:spcPts val="0"/>
              </a:spcAft>
            </a:pPr>
            <a:r>
              <a:rPr lang="en-GB" dirty="0" smtClean="0">
                <a:solidFill>
                  <a:schemeClr val="accent2"/>
                </a:solidFill>
                <a:latin typeface="Calibri"/>
              </a:rPr>
              <a:t>Symmetrical DCM</a:t>
            </a:r>
          </a:p>
        </p:txBody>
      </p:sp>
    </p:spTree>
    <p:extLst>
      <p:ext uri="{BB962C8B-B14F-4D97-AF65-F5344CB8AC3E}">
        <p14:creationId xmlns="" xmlns:p14="http://schemas.microsoft.com/office/powerpoint/2010/main" val="82302002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23" name="Picture 7"/>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4016899" y="548682"/>
            <a:ext cx="1296144" cy="912689"/>
          </a:xfrm>
          <a:prstGeom prst="rect">
            <a:avLst/>
          </a:prstGeom>
          <a:noFill/>
          <a:ln w="9525">
            <a:noFill/>
            <a:miter lim="800000"/>
            <a:headEnd/>
            <a:tailEnd/>
          </a:ln>
        </p:spPr>
      </p:pic>
      <p:pic>
        <p:nvPicPr>
          <p:cNvPr id="174091" name="Picture 11"/>
          <p:cNvPicPr>
            <a:picLocks noChangeAspect="1" noChangeArrowheads="1"/>
          </p:cNvPicPr>
          <p:nvPr/>
        </p:nvPicPr>
        <p:blipFill>
          <a:blip r:embed="rId4" cstate="print">
            <a:grayscl/>
          </a:blip>
          <a:srcRect b="9224"/>
          <a:stretch>
            <a:fillRect/>
          </a:stretch>
        </p:blipFill>
        <p:spPr bwMode="auto">
          <a:xfrm>
            <a:off x="3656856" y="1628807"/>
            <a:ext cx="2016224" cy="1512167"/>
          </a:xfrm>
          <a:prstGeom prst="rect">
            <a:avLst/>
          </a:prstGeom>
          <a:noFill/>
          <a:ln w="9525">
            <a:noFill/>
            <a:miter lim="800000"/>
            <a:headEnd/>
            <a:tailEnd/>
          </a:ln>
        </p:spPr>
      </p:pic>
      <p:graphicFrame>
        <p:nvGraphicFramePr>
          <p:cNvPr id="36868" name="Object 4"/>
          <p:cNvGraphicFramePr>
            <a:graphicFrameLocks noChangeAspect="1"/>
          </p:cNvGraphicFramePr>
          <p:nvPr/>
        </p:nvGraphicFramePr>
        <p:xfrm>
          <a:off x="4009791" y="2183988"/>
          <a:ext cx="1282700" cy="279400"/>
        </p:xfrm>
        <a:graphic>
          <a:graphicData uri="http://schemas.openxmlformats.org/presentationml/2006/ole">
            <p:oleObj spid="_x0000_s275470" name="Equation" r:id="rId5" imgW="850531" imgH="203112" progId="Equation.DSMT4">
              <p:embed/>
            </p:oleObj>
          </a:graphicData>
        </a:graphic>
      </p:graphicFrame>
      <p:graphicFrame>
        <p:nvGraphicFramePr>
          <p:cNvPr id="36881" name="Object 17"/>
          <p:cNvGraphicFramePr>
            <a:graphicFrameLocks noChangeAspect="1"/>
          </p:cNvGraphicFramePr>
          <p:nvPr/>
        </p:nvGraphicFramePr>
        <p:xfrm>
          <a:off x="3370338" y="747714"/>
          <a:ext cx="790576" cy="320675"/>
        </p:xfrm>
        <a:graphic>
          <a:graphicData uri="http://schemas.openxmlformats.org/presentationml/2006/ole">
            <p:oleObj spid="_x0000_s275471" name="Equation" r:id="rId6" imgW="520700" imgH="228600" progId="Equation.DSMT4">
              <p:embed/>
            </p:oleObj>
          </a:graphicData>
        </a:graphic>
      </p:graphicFrame>
      <p:sp>
        <p:nvSpPr>
          <p:cNvPr id="45" name="Rectangle 44"/>
          <p:cNvSpPr/>
          <p:nvPr/>
        </p:nvSpPr>
        <p:spPr>
          <a:xfrm>
            <a:off x="632520" y="548682"/>
            <a:ext cx="2418269" cy="646331"/>
          </a:xfrm>
          <a:prstGeom prst="rect">
            <a:avLst/>
          </a:prstGeom>
        </p:spPr>
        <p:txBody>
          <a:bodyPr wrap="square">
            <a:spAutoFit/>
          </a:bodyPr>
          <a:lstStyle/>
          <a:p>
            <a:pPr algn="ctr" eaLnBrk="1" fontAlgn="auto" hangingPunct="1">
              <a:spcBef>
                <a:spcPts val="0"/>
              </a:spcBef>
              <a:spcAft>
                <a:spcPts val="0"/>
              </a:spcAft>
            </a:pPr>
            <a:r>
              <a:rPr lang="en-GB" b="0" dirty="0" smtClean="0">
                <a:solidFill>
                  <a:srgbClr val="1F497D"/>
                </a:solidFill>
                <a:latin typeface="Calibri"/>
              </a:rPr>
              <a:t>The forward (dynamic causal) model</a:t>
            </a:r>
          </a:p>
        </p:txBody>
      </p:sp>
      <p:sp>
        <p:nvSpPr>
          <p:cNvPr id="46" name="Rectangle 45"/>
          <p:cNvSpPr/>
          <p:nvPr/>
        </p:nvSpPr>
        <p:spPr>
          <a:xfrm>
            <a:off x="5673080" y="692699"/>
            <a:ext cx="1008112" cy="430887"/>
          </a:xfrm>
          <a:prstGeom prst="rect">
            <a:avLst/>
          </a:prstGeom>
        </p:spPr>
        <p:txBody>
          <a:bodyPr wrap="square">
            <a:spAutoFit/>
          </a:bodyPr>
          <a:lstStyle/>
          <a:p>
            <a:pPr algn="l" eaLnBrk="1" fontAlgn="auto" hangingPunct="1">
              <a:spcBef>
                <a:spcPts val="0"/>
              </a:spcBef>
              <a:spcAft>
                <a:spcPts val="0"/>
              </a:spcAft>
            </a:pPr>
            <a:r>
              <a:rPr lang="en-GB" sz="1100" b="0" dirty="0" smtClean="0">
                <a:solidFill>
                  <a:schemeClr val="accent2"/>
                </a:solidFill>
                <a:latin typeface="Calibri"/>
              </a:rPr>
              <a:t>Endogenous fluctuations</a:t>
            </a:r>
          </a:p>
        </p:txBody>
      </p:sp>
      <p:cxnSp>
        <p:nvCxnSpPr>
          <p:cNvPr id="26" name="Straight Arrow Connector 25"/>
          <p:cNvCxnSpPr/>
          <p:nvPr/>
        </p:nvCxnSpPr>
        <p:spPr>
          <a:xfrm flipV="1">
            <a:off x="4651143" y="1475492"/>
            <a:ext cx="1" cy="504056"/>
          </a:xfrm>
          <a:prstGeom prst="straightConnector1">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4651143" y="3131676"/>
            <a:ext cx="1" cy="504056"/>
          </a:xfrm>
          <a:prstGeom prst="straightConnector1">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9997" name="Picture 13"/>
          <p:cNvPicPr>
            <a:picLocks noChangeAspect="1" noChangeArrowheads="1"/>
          </p:cNvPicPr>
          <p:nvPr/>
        </p:nvPicPr>
        <p:blipFill>
          <a:blip r:embed="rId7" cstate="print">
            <a:grayscl/>
          </a:blip>
          <a:srcRect/>
          <a:stretch>
            <a:fillRect/>
          </a:stretch>
        </p:blipFill>
        <p:spPr bwMode="auto">
          <a:xfrm>
            <a:off x="5313040" y="2204864"/>
            <a:ext cx="1362075" cy="1376362"/>
          </a:xfrm>
          <a:prstGeom prst="rect">
            <a:avLst/>
          </a:prstGeom>
          <a:noFill/>
          <a:ln w="9525">
            <a:noFill/>
            <a:miter lim="800000"/>
            <a:headEnd/>
            <a:tailEnd/>
          </a:ln>
        </p:spPr>
      </p:pic>
      <p:cxnSp>
        <p:nvCxnSpPr>
          <p:cNvPr id="27" name="Straight Arrow Connector 26"/>
          <p:cNvCxnSpPr/>
          <p:nvPr/>
        </p:nvCxnSpPr>
        <p:spPr>
          <a:xfrm flipV="1">
            <a:off x="4651143" y="4499828"/>
            <a:ext cx="1" cy="504056"/>
          </a:xfrm>
          <a:prstGeom prst="straightConnector1">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9998" name="Picture 14"/>
          <p:cNvPicPr>
            <a:picLocks noChangeAspect="1" noChangeArrowheads="1"/>
          </p:cNvPicPr>
          <p:nvPr/>
        </p:nvPicPr>
        <p:blipFill>
          <a:blip r:embed="rId8" cstate="print">
            <a:grayscl/>
          </a:blip>
          <a:srcRect/>
          <a:stretch>
            <a:fillRect/>
          </a:stretch>
        </p:blipFill>
        <p:spPr bwMode="auto">
          <a:xfrm>
            <a:off x="3978891" y="5013176"/>
            <a:ext cx="1344500" cy="1356294"/>
          </a:xfrm>
          <a:prstGeom prst="rect">
            <a:avLst/>
          </a:prstGeom>
          <a:noFill/>
          <a:ln w="9525">
            <a:noFill/>
            <a:miter lim="800000"/>
            <a:headEnd/>
            <a:tailEnd/>
          </a:ln>
        </p:spPr>
      </p:pic>
      <p:graphicFrame>
        <p:nvGraphicFramePr>
          <p:cNvPr id="265224" name="Object 8"/>
          <p:cNvGraphicFramePr>
            <a:graphicFrameLocks noChangeAspect="1"/>
          </p:cNvGraphicFramePr>
          <p:nvPr/>
        </p:nvGraphicFramePr>
        <p:xfrm>
          <a:off x="3371851" y="3692004"/>
          <a:ext cx="2733675" cy="673100"/>
        </p:xfrm>
        <a:graphic>
          <a:graphicData uri="http://schemas.openxmlformats.org/presentationml/2006/ole">
            <p:oleObj spid="_x0000_s275472" name="Equation" r:id="rId9" imgW="1803400" imgH="482600" progId="Equation.DSMT4">
              <p:embed/>
            </p:oleObj>
          </a:graphicData>
        </a:graphic>
      </p:graphicFrame>
      <p:graphicFrame>
        <p:nvGraphicFramePr>
          <p:cNvPr id="274438" name="Object 6"/>
          <p:cNvGraphicFramePr>
            <a:graphicFrameLocks noChangeAspect="1"/>
          </p:cNvGraphicFramePr>
          <p:nvPr/>
        </p:nvGraphicFramePr>
        <p:xfrm>
          <a:off x="7185248" y="1700808"/>
          <a:ext cx="1716087" cy="603250"/>
        </p:xfrm>
        <a:graphic>
          <a:graphicData uri="http://schemas.openxmlformats.org/presentationml/2006/ole">
            <p:oleObj spid="_x0000_s275473" name="Equation" r:id="rId10" imgW="1130040" imgH="431640" progId="Equation.DSMT4">
              <p:embed/>
            </p:oleObj>
          </a:graphicData>
        </a:graphic>
      </p:graphicFrame>
      <p:graphicFrame>
        <p:nvGraphicFramePr>
          <p:cNvPr id="274439" name="Object 7"/>
          <p:cNvGraphicFramePr>
            <a:graphicFrameLocks noChangeAspect="1"/>
          </p:cNvGraphicFramePr>
          <p:nvPr/>
        </p:nvGraphicFramePr>
        <p:xfrm>
          <a:off x="5601072" y="5229200"/>
          <a:ext cx="2449512" cy="957263"/>
        </p:xfrm>
        <a:graphic>
          <a:graphicData uri="http://schemas.openxmlformats.org/presentationml/2006/ole">
            <p:oleObj spid="_x0000_s275474" name="Equation" r:id="rId11" imgW="1612900" imgH="685800" progId="Equation.DSMT4">
              <p:embed/>
            </p:oleObj>
          </a:graphicData>
        </a:graphic>
      </p:graphicFrame>
      <p:pic>
        <p:nvPicPr>
          <p:cNvPr id="274442" name="Picture 10"/>
          <p:cNvPicPr>
            <a:picLocks noChangeAspect="1" noChangeArrowheads="1"/>
          </p:cNvPicPr>
          <p:nvPr/>
        </p:nvPicPr>
        <p:blipFill>
          <a:blip r:embed="rId12" cstate="print"/>
          <a:srcRect/>
          <a:stretch>
            <a:fillRect/>
          </a:stretch>
        </p:blipFill>
        <p:spPr bwMode="auto">
          <a:xfrm>
            <a:off x="7908390" y="2564904"/>
            <a:ext cx="720080" cy="720080"/>
          </a:xfrm>
          <a:prstGeom prst="rect">
            <a:avLst/>
          </a:prstGeom>
          <a:noFill/>
          <a:ln w="9525">
            <a:noFill/>
            <a:miter lim="800000"/>
            <a:headEnd/>
            <a:tailEnd/>
          </a:ln>
        </p:spPr>
      </p:pic>
      <p:pic>
        <p:nvPicPr>
          <p:cNvPr id="274443" name="Picture 11"/>
          <p:cNvPicPr>
            <a:picLocks noChangeAspect="1" noChangeArrowheads="1"/>
          </p:cNvPicPr>
          <p:nvPr/>
        </p:nvPicPr>
        <p:blipFill>
          <a:blip r:embed="rId13" cstate="print">
            <a:grayscl/>
          </a:blip>
          <a:srcRect/>
          <a:stretch>
            <a:fillRect/>
          </a:stretch>
        </p:blipFill>
        <p:spPr bwMode="auto">
          <a:xfrm rot="5400000">
            <a:off x="7113609" y="2567597"/>
            <a:ext cx="725465" cy="720080"/>
          </a:xfrm>
          <a:prstGeom prst="rect">
            <a:avLst/>
          </a:prstGeom>
          <a:noFill/>
          <a:ln w="9525">
            <a:noFill/>
            <a:miter lim="800000"/>
            <a:headEnd/>
            <a:tailEnd/>
          </a:ln>
        </p:spPr>
      </p:pic>
      <p:pic>
        <p:nvPicPr>
          <p:cNvPr id="20" name="Picture 11"/>
          <p:cNvPicPr>
            <a:picLocks noChangeAspect="1" noChangeArrowheads="1"/>
          </p:cNvPicPr>
          <p:nvPr/>
        </p:nvPicPr>
        <p:blipFill>
          <a:blip r:embed="rId13" cstate="print">
            <a:grayscl/>
          </a:blip>
          <a:srcRect/>
          <a:stretch>
            <a:fillRect/>
          </a:stretch>
        </p:blipFill>
        <p:spPr bwMode="auto">
          <a:xfrm flipH="1" flipV="1">
            <a:off x="8700478" y="2564904"/>
            <a:ext cx="717018" cy="711696"/>
          </a:xfrm>
          <a:prstGeom prst="rect">
            <a:avLst/>
          </a:prstGeom>
          <a:noFill/>
          <a:ln w="9525">
            <a:noFill/>
            <a:miter lim="800000"/>
            <a:headEnd/>
            <a:tailEnd/>
          </a:ln>
        </p:spPr>
      </p:pic>
      <p:graphicFrame>
        <p:nvGraphicFramePr>
          <p:cNvPr id="274444" name="Object 12"/>
          <p:cNvGraphicFramePr>
            <a:graphicFrameLocks noChangeAspect="1"/>
          </p:cNvGraphicFramePr>
          <p:nvPr/>
        </p:nvGraphicFramePr>
        <p:xfrm>
          <a:off x="6825208" y="2852936"/>
          <a:ext cx="192088" cy="158750"/>
        </p:xfrm>
        <a:graphic>
          <a:graphicData uri="http://schemas.openxmlformats.org/presentationml/2006/ole">
            <p:oleObj spid="_x0000_s275475" name="Equation" r:id="rId14" imgW="126780" imgH="114102" progId="Equation.DSMT4">
              <p:embed/>
            </p:oleObj>
          </a:graphicData>
        </a:graphic>
      </p:graphicFrame>
      <p:sp>
        <p:nvSpPr>
          <p:cNvPr id="22" name="Arc 21"/>
          <p:cNvSpPr/>
          <p:nvPr/>
        </p:nvSpPr>
        <p:spPr>
          <a:xfrm>
            <a:off x="6249144" y="1556792"/>
            <a:ext cx="1296144" cy="3744416"/>
          </a:xfrm>
          <a:prstGeom prst="arc">
            <a:avLst>
              <a:gd name="adj1" fmla="val 66684"/>
              <a:gd name="adj2" fmla="val 5471316"/>
            </a:avLst>
          </a:prstGeom>
          <a:ln w="381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Rectangle 20"/>
          <p:cNvSpPr/>
          <p:nvPr/>
        </p:nvSpPr>
        <p:spPr>
          <a:xfrm>
            <a:off x="560512" y="3789040"/>
            <a:ext cx="2418269" cy="369332"/>
          </a:xfrm>
          <a:prstGeom prst="rect">
            <a:avLst/>
          </a:prstGeom>
        </p:spPr>
        <p:txBody>
          <a:bodyPr wrap="square">
            <a:spAutoFit/>
          </a:bodyPr>
          <a:lstStyle/>
          <a:p>
            <a:pPr algn="ctr" eaLnBrk="1" fontAlgn="auto" hangingPunct="1">
              <a:spcBef>
                <a:spcPts val="0"/>
              </a:spcBef>
              <a:spcAft>
                <a:spcPts val="0"/>
              </a:spcAft>
            </a:pPr>
            <a:r>
              <a:rPr lang="en-GB" dirty="0" smtClean="0">
                <a:solidFill>
                  <a:schemeClr val="accent2"/>
                </a:solidFill>
                <a:latin typeface="Calibri"/>
              </a:rPr>
              <a:t>Symmetrical DCM</a:t>
            </a:r>
          </a:p>
        </p:txBody>
      </p:sp>
      <p:pic>
        <p:nvPicPr>
          <p:cNvPr id="275464" name="Picture 8"/>
          <p:cNvPicPr>
            <a:picLocks noChangeAspect="1" noChangeArrowheads="1"/>
          </p:cNvPicPr>
          <p:nvPr/>
        </p:nvPicPr>
        <p:blipFill>
          <a:blip r:embed="rId15" cstate="print"/>
          <a:srcRect/>
          <a:stretch>
            <a:fillRect/>
          </a:stretch>
        </p:blipFill>
        <p:spPr bwMode="auto">
          <a:xfrm>
            <a:off x="344488" y="5013176"/>
            <a:ext cx="3456384" cy="1019873"/>
          </a:xfrm>
          <a:prstGeom prst="rect">
            <a:avLst/>
          </a:prstGeom>
          <a:noFill/>
          <a:ln w="9525">
            <a:noFill/>
            <a:miter lim="800000"/>
            <a:headEnd/>
            <a:tailEnd/>
          </a:ln>
        </p:spPr>
      </p:pic>
    </p:spTree>
    <p:extLst>
      <p:ext uri="{BB962C8B-B14F-4D97-AF65-F5344CB8AC3E}">
        <p14:creationId xmlns="" xmlns:p14="http://schemas.microsoft.com/office/powerpoint/2010/main" val="82302002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23" name="Picture 7"/>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4016899" y="548682"/>
            <a:ext cx="1296144" cy="912689"/>
          </a:xfrm>
          <a:prstGeom prst="rect">
            <a:avLst/>
          </a:prstGeom>
          <a:noFill/>
          <a:ln w="9525">
            <a:noFill/>
            <a:miter lim="800000"/>
            <a:headEnd/>
            <a:tailEnd/>
          </a:ln>
        </p:spPr>
      </p:pic>
      <p:pic>
        <p:nvPicPr>
          <p:cNvPr id="174091" name="Picture 11"/>
          <p:cNvPicPr>
            <a:picLocks noChangeAspect="1" noChangeArrowheads="1"/>
          </p:cNvPicPr>
          <p:nvPr/>
        </p:nvPicPr>
        <p:blipFill>
          <a:blip r:embed="rId4" cstate="print">
            <a:grayscl/>
          </a:blip>
          <a:srcRect b="9224"/>
          <a:stretch>
            <a:fillRect/>
          </a:stretch>
        </p:blipFill>
        <p:spPr bwMode="auto">
          <a:xfrm>
            <a:off x="3656856" y="1628807"/>
            <a:ext cx="2016224" cy="1512167"/>
          </a:xfrm>
          <a:prstGeom prst="rect">
            <a:avLst/>
          </a:prstGeom>
          <a:noFill/>
          <a:ln w="9525">
            <a:noFill/>
            <a:miter lim="800000"/>
            <a:headEnd/>
            <a:tailEnd/>
          </a:ln>
        </p:spPr>
      </p:pic>
      <p:graphicFrame>
        <p:nvGraphicFramePr>
          <p:cNvPr id="36868" name="Object 4"/>
          <p:cNvGraphicFramePr>
            <a:graphicFrameLocks noChangeAspect="1"/>
          </p:cNvGraphicFramePr>
          <p:nvPr/>
        </p:nvGraphicFramePr>
        <p:xfrm>
          <a:off x="4009791" y="2183988"/>
          <a:ext cx="1282700" cy="279400"/>
        </p:xfrm>
        <a:graphic>
          <a:graphicData uri="http://schemas.openxmlformats.org/presentationml/2006/ole">
            <p:oleObj spid="_x0000_s277518" name="Equation" r:id="rId5" imgW="850531" imgH="203112" progId="Equation.DSMT4">
              <p:embed/>
            </p:oleObj>
          </a:graphicData>
        </a:graphic>
      </p:graphicFrame>
      <p:graphicFrame>
        <p:nvGraphicFramePr>
          <p:cNvPr id="36881" name="Object 17"/>
          <p:cNvGraphicFramePr>
            <a:graphicFrameLocks noChangeAspect="1"/>
          </p:cNvGraphicFramePr>
          <p:nvPr/>
        </p:nvGraphicFramePr>
        <p:xfrm>
          <a:off x="3370338" y="747714"/>
          <a:ext cx="790576" cy="320675"/>
        </p:xfrm>
        <a:graphic>
          <a:graphicData uri="http://schemas.openxmlformats.org/presentationml/2006/ole">
            <p:oleObj spid="_x0000_s277519" name="Equation" r:id="rId6" imgW="520700" imgH="228600" progId="Equation.DSMT4">
              <p:embed/>
            </p:oleObj>
          </a:graphicData>
        </a:graphic>
      </p:graphicFrame>
      <p:sp>
        <p:nvSpPr>
          <p:cNvPr id="45" name="Rectangle 44"/>
          <p:cNvSpPr/>
          <p:nvPr/>
        </p:nvSpPr>
        <p:spPr>
          <a:xfrm>
            <a:off x="632520" y="548682"/>
            <a:ext cx="2418269" cy="646331"/>
          </a:xfrm>
          <a:prstGeom prst="rect">
            <a:avLst/>
          </a:prstGeom>
        </p:spPr>
        <p:txBody>
          <a:bodyPr wrap="square">
            <a:spAutoFit/>
          </a:bodyPr>
          <a:lstStyle/>
          <a:p>
            <a:pPr algn="ctr" eaLnBrk="1" fontAlgn="auto" hangingPunct="1">
              <a:spcBef>
                <a:spcPts val="0"/>
              </a:spcBef>
              <a:spcAft>
                <a:spcPts val="0"/>
              </a:spcAft>
            </a:pPr>
            <a:r>
              <a:rPr lang="en-GB" b="0" dirty="0" smtClean="0">
                <a:solidFill>
                  <a:srgbClr val="1F497D"/>
                </a:solidFill>
                <a:latin typeface="Calibri"/>
              </a:rPr>
              <a:t>The forward (dynamic causal) model</a:t>
            </a:r>
          </a:p>
        </p:txBody>
      </p:sp>
      <p:sp>
        <p:nvSpPr>
          <p:cNvPr id="46" name="Rectangle 45"/>
          <p:cNvSpPr/>
          <p:nvPr/>
        </p:nvSpPr>
        <p:spPr>
          <a:xfrm>
            <a:off x="5673080" y="692699"/>
            <a:ext cx="1008112" cy="430887"/>
          </a:xfrm>
          <a:prstGeom prst="rect">
            <a:avLst/>
          </a:prstGeom>
        </p:spPr>
        <p:txBody>
          <a:bodyPr wrap="square">
            <a:spAutoFit/>
          </a:bodyPr>
          <a:lstStyle/>
          <a:p>
            <a:pPr algn="l" eaLnBrk="1" fontAlgn="auto" hangingPunct="1">
              <a:spcBef>
                <a:spcPts val="0"/>
              </a:spcBef>
              <a:spcAft>
                <a:spcPts val="0"/>
              </a:spcAft>
            </a:pPr>
            <a:r>
              <a:rPr lang="en-GB" sz="1100" b="0" dirty="0" smtClean="0">
                <a:solidFill>
                  <a:schemeClr val="accent2"/>
                </a:solidFill>
                <a:latin typeface="Calibri"/>
              </a:rPr>
              <a:t>Endogenous fluctuations</a:t>
            </a:r>
          </a:p>
        </p:txBody>
      </p:sp>
      <p:cxnSp>
        <p:nvCxnSpPr>
          <p:cNvPr id="26" name="Straight Arrow Connector 25"/>
          <p:cNvCxnSpPr/>
          <p:nvPr/>
        </p:nvCxnSpPr>
        <p:spPr>
          <a:xfrm flipV="1">
            <a:off x="4651143" y="1475492"/>
            <a:ext cx="1" cy="504056"/>
          </a:xfrm>
          <a:prstGeom prst="straightConnector1">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4651143" y="3131676"/>
            <a:ext cx="1" cy="504056"/>
          </a:xfrm>
          <a:prstGeom prst="straightConnector1">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9997" name="Picture 13"/>
          <p:cNvPicPr>
            <a:picLocks noChangeAspect="1" noChangeArrowheads="1"/>
          </p:cNvPicPr>
          <p:nvPr/>
        </p:nvPicPr>
        <p:blipFill>
          <a:blip r:embed="rId7" cstate="print">
            <a:grayscl/>
          </a:blip>
          <a:srcRect/>
          <a:stretch>
            <a:fillRect/>
          </a:stretch>
        </p:blipFill>
        <p:spPr bwMode="auto">
          <a:xfrm>
            <a:off x="5313040" y="2204864"/>
            <a:ext cx="1362075" cy="1376362"/>
          </a:xfrm>
          <a:prstGeom prst="rect">
            <a:avLst/>
          </a:prstGeom>
          <a:noFill/>
          <a:ln w="9525">
            <a:noFill/>
            <a:miter lim="800000"/>
            <a:headEnd/>
            <a:tailEnd/>
          </a:ln>
        </p:spPr>
      </p:pic>
      <p:cxnSp>
        <p:nvCxnSpPr>
          <p:cNvPr id="27" name="Straight Arrow Connector 26"/>
          <p:cNvCxnSpPr/>
          <p:nvPr/>
        </p:nvCxnSpPr>
        <p:spPr>
          <a:xfrm flipV="1">
            <a:off x="4651143" y="4499828"/>
            <a:ext cx="1" cy="504056"/>
          </a:xfrm>
          <a:prstGeom prst="straightConnector1">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9998" name="Picture 14"/>
          <p:cNvPicPr>
            <a:picLocks noChangeAspect="1" noChangeArrowheads="1"/>
          </p:cNvPicPr>
          <p:nvPr/>
        </p:nvPicPr>
        <p:blipFill>
          <a:blip r:embed="rId8" cstate="print">
            <a:grayscl/>
          </a:blip>
          <a:srcRect/>
          <a:stretch>
            <a:fillRect/>
          </a:stretch>
        </p:blipFill>
        <p:spPr bwMode="auto">
          <a:xfrm>
            <a:off x="3978891" y="5013176"/>
            <a:ext cx="1344500" cy="1356294"/>
          </a:xfrm>
          <a:prstGeom prst="rect">
            <a:avLst/>
          </a:prstGeom>
          <a:noFill/>
          <a:ln w="9525">
            <a:noFill/>
            <a:miter lim="800000"/>
            <a:headEnd/>
            <a:tailEnd/>
          </a:ln>
        </p:spPr>
      </p:pic>
      <p:graphicFrame>
        <p:nvGraphicFramePr>
          <p:cNvPr id="265224" name="Object 8"/>
          <p:cNvGraphicFramePr>
            <a:graphicFrameLocks noChangeAspect="1"/>
          </p:cNvGraphicFramePr>
          <p:nvPr/>
        </p:nvGraphicFramePr>
        <p:xfrm>
          <a:off x="3371851" y="3692004"/>
          <a:ext cx="2733675" cy="673100"/>
        </p:xfrm>
        <a:graphic>
          <a:graphicData uri="http://schemas.openxmlformats.org/presentationml/2006/ole">
            <p:oleObj spid="_x0000_s277520" name="Equation" r:id="rId9" imgW="1803400" imgH="482600" progId="Equation.DSMT4">
              <p:embed/>
            </p:oleObj>
          </a:graphicData>
        </a:graphic>
      </p:graphicFrame>
      <p:graphicFrame>
        <p:nvGraphicFramePr>
          <p:cNvPr id="274438" name="Object 6"/>
          <p:cNvGraphicFramePr>
            <a:graphicFrameLocks noChangeAspect="1"/>
          </p:cNvGraphicFramePr>
          <p:nvPr/>
        </p:nvGraphicFramePr>
        <p:xfrm>
          <a:off x="7185248" y="1700808"/>
          <a:ext cx="1716087" cy="603250"/>
        </p:xfrm>
        <a:graphic>
          <a:graphicData uri="http://schemas.openxmlformats.org/presentationml/2006/ole">
            <p:oleObj spid="_x0000_s277521" name="Equation" r:id="rId10" imgW="1129810" imgH="431613" progId="Equation.DSMT4">
              <p:embed/>
            </p:oleObj>
          </a:graphicData>
        </a:graphic>
      </p:graphicFrame>
      <p:graphicFrame>
        <p:nvGraphicFramePr>
          <p:cNvPr id="274439" name="Object 7"/>
          <p:cNvGraphicFramePr>
            <a:graphicFrameLocks noChangeAspect="1"/>
          </p:cNvGraphicFramePr>
          <p:nvPr/>
        </p:nvGraphicFramePr>
        <p:xfrm>
          <a:off x="5613102" y="5230813"/>
          <a:ext cx="2508250" cy="955675"/>
        </p:xfrm>
        <a:graphic>
          <a:graphicData uri="http://schemas.openxmlformats.org/presentationml/2006/ole">
            <p:oleObj spid="_x0000_s277522" name="Equation" r:id="rId11" imgW="1651000" imgH="685800" progId="Equation.DSMT4">
              <p:embed/>
            </p:oleObj>
          </a:graphicData>
        </a:graphic>
      </p:graphicFrame>
      <p:pic>
        <p:nvPicPr>
          <p:cNvPr id="274442" name="Picture 10"/>
          <p:cNvPicPr>
            <a:picLocks noChangeAspect="1" noChangeArrowheads="1"/>
          </p:cNvPicPr>
          <p:nvPr/>
        </p:nvPicPr>
        <p:blipFill>
          <a:blip r:embed="rId12" cstate="print"/>
          <a:srcRect/>
          <a:stretch>
            <a:fillRect/>
          </a:stretch>
        </p:blipFill>
        <p:spPr bwMode="auto">
          <a:xfrm>
            <a:off x="7908390" y="2564904"/>
            <a:ext cx="720080" cy="720080"/>
          </a:xfrm>
          <a:prstGeom prst="rect">
            <a:avLst/>
          </a:prstGeom>
          <a:noFill/>
          <a:ln w="9525">
            <a:noFill/>
            <a:miter lim="800000"/>
            <a:headEnd/>
            <a:tailEnd/>
          </a:ln>
        </p:spPr>
      </p:pic>
      <p:pic>
        <p:nvPicPr>
          <p:cNvPr id="274443" name="Picture 11"/>
          <p:cNvPicPr>
            <a:picLocks noChangeAspect="1" noChangeArrowheads="1"/>
          </p:cNvPicPr>
          <p:nvPr/>
        </p:nvPicPr>
        <p:blipFill>
          <a:blip r:embed="rId13" cstate="print">
            <a:grayscl/>
          </a:blip>
          <a:srcRect/>
          <a:stretch>
            <a:fillRect/>
          </a:stretch>
        </p:blipFill>
        <p:spPr bwMode="auto">
          <a:xfrm rot="5400000">
            <a:off x="7113609" y="2567597"/>
            <a:ext cx="725465" cy="720080"/>
          </a:xfrm>
          <a:prstGeom prst="rect">
            <a:avLst/>
          </a:prstGeom>
          <a:noFill/>
          <a:ln w="9525">
            <a:noFill/>
            <a:miter lim="800000"/>
            <a:headEnd/>
            <a:tailEnd/>
          </a:ln>
        </p:spPr>
      </p:pic>
      <p:pic>
        <p:nvPicPr>
          <p:cNvPr id="20" name="Picture 11"/>
          <p:cNvPicPr>
            <a:picLocks noChangeAspect="1" noChangeArrowheads="1"/>
          </p:cNvPicPr>
          <p:nvPr/>
        </p:nvPicPr>
        <p:blipFill>
          <a:blip r:embed="rId13" cstate="print">
            <a:grayscl/>
          </a:blip>
          <a:srcRect/>
          <a:stretch>
            <a:fillRect/>
          </a:stretch>
        </p:blipFill>
        <p:spPr bwMode="auto">
          <a:xfrm flipH="1" flipV="1">
            <a:off x="8700478" y="2564904"/>
            <a:ext cx="717018" cy="711696"/>
          </a:xfrm>
          <a:prstGeom prst="rect">
            <a:avLst/>
          </a:prstGeom>
          <a:noFill/>
          <a:ln w="9525">
            <a:noFill/>
            <a:miter lim="800000"/>
            <a:headEnd/>
            <a:tailEnd/>
          </a:ln>
        </p:spPr>
      </p:pic>
      <p:graphicFrame>
        <p:nvGraphicFramePr>
          <p:cNvPr id="274444" name="Object 12"/>
          <p:cNvGraphicFramePr>
            <a:graphicFrameLocks noChangeAspect="1"/>
          </p:cNvGraphicFramePr>
          <p:nvPr/>
        </p:nvGraphicFramePr>
        <p:xfrm>
          <a:off x="6825208" y="2852936"/>
          <a:ext cx="192088" cy="158750"/>
        </p:xfrm>
        <a:graphic>
          <a:graphicData uri="http://schemas.openxmlformats.org/presentationml/2006/ole">
            <p:oleObj spid="_x0000_s277523" name="Equation" r:id="rId14" imgW="126780" imgH="114102" progId="Equation.DSMT4">
              <p:embed/>
            </p:oleObj>
          </a:graphicData>
        </a:graphic>
      </p:graphicFrame>
      <p:sp>
        <p:nvSpPr>
          <p:cNvPr id="21" name="Rectangle 20"/>
          <p:cNvSpPr/>
          <p:nvPr/>
        </p:nvSpPr>
        <p:spPr>
          <a:xfrm>
            <a:off x="560512" y="3789040"/>
            <a:ext cx="2418269" cy="369332"/>
          </a:xfrm>
          <a:prstGeom prst="rect">
            <a:avLst/>
          </a:prstGeom>
        </p:spPr>
        <p:txBody>
          <a:bodyPr wrap="square">
            <a:spAutoFit/>
          </a:bodyPr>
          <a:lstStyle/>
          <a:p>
            <a:pPr algn="ctr" eaLnBrk="1" fontAlgn="auto" hangingPunct="1">
              <a:spcBef>
                <a:spcPts val="0"/>
              </a:spcBef>
              <a:spcAft>
                <a:spcPts val="0"/>
              </a:spcAft>
            </a:pPr>
            <a:r>
              <a:rPr lang="en-GB" dirty="0" smtClean="0">
                <a:solidFill>
                  <a:schemeClr val="accent2"/>
                </a:solidFill>
                <a:latin typeface="Calibri"/>
              </a:rPr>
              <a:t>Symmetrical DCM</a:t>
            </a:r>
          </a:p>
        </p:txBody>
      </p:sp>
      <p:sp>
        <p:nvSpPr>
          <p:cNvPr id="23" name="Rectangle 22"/>
          <p:cNvSpPr/>
          <p:nvPr/>
        </p:nvSpPr>
        <p:spPr>
          <a:xfrm>
            <a:off x="560512" y="5085184"/>
            <a:ext cx="3240360" cy="1077218"/>
          </a:xfrm>
          <a:prstGeom prst="rect">
            <a:avLst/>
          </a:prstGeom>
        </p:spPr>
        <p:txBody>
          <a:bodyPr wrap="square">
            <a:spAutoFit/>
          </a:bodyPr>
          <a:lstStyle/>
          <a:p>
            <a:pPr algn="l" eaLnBrk="1" fontAlgn="auto" hangingPunct="1">
              <a:spcBef>
                <a:spcPts val="0"/>
              </a:spcBef>
              <a:spcAft>
                <a:spcPts val="0"/>
              </a:spcAft>
            </a:pPr>
            <a:r>
              <a:rPr lang="en-GB" sz="1600" b="0" dirty="0" smtClean="0">
                <a:solidFill>
                  <a:srgbClr val="1F497D"/>
                </a:solidFill>
                <a:latin typeface="Calibri"/>
              </a:rPr>
              <a:t>In the absence of measurement noise, effective connectivity becomes the negative inverse functional connectivity</a:t>
            </a:r>
          </a:p>
        </p:txBody>
      </p:sp>
    </p:spTree>
    <p:extLst>
      <p:ext uri="{BB962C8B-B14F-4D97-AF65-F5344CB8AC3E}">
        <p14:creationId xmlns="" xmlns:p14="http://schemas.microsoft.com/office/powerpoint/2010/main" val="82302002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789" t="165" r="-789" b="58985"/>
          <a:stretch/>
        </p:blipFill>
        <p:spPr bwMode="auto">
          <a:xfrm>
            <a:off x="4597385" y="3155586"/>
            <a:ext cx="4892119" cy="252241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148" name="Group 147"/>
          <p:cNvGrpSpPr/>
          <p:nvPr/>
        </p:nvGrpSpPr>
        <p:grpSpPr>
          <a:xfrm>
            <a:off x="6105128" y="1484784"/>
            <a:ext cx="1669690" cy="1834436"/>
            <a:chOff x="4922269" y="1200150"/>
            <a:chExt cx="1669690" cy="1834436"/>
          </a:xfrm>
        </p:grpSpPr>
        <p:sp>
          <p:nvSpPr>
            <p:cNvPr id="9263" name="Rectangle 78"/>
            <p:cNvSpPr>
              <a:spLocks noChangeArrowheads="1"/>
            </p:cNvSpPr>
            <p:nvPr/>
          </p:nvSpPr>
          <p:spPr bwMode="auto">
            <a:xfrm>
              <a:off x="5135295" y="1398588"/>
              <a:ext cx="1456664" cy="13890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64" name="Rectangle 79"/>
            <p:cNvSpPr>
              <a:spLocks noChangeArrowheads="1"/>
            </p:cNvSpPr>
            <p:nvPr/>
          </p:nvSpPr>
          <p:spPr bwMode="auto">
            <a:xfrm>
              <a:off x="5135295" y="1398588"/>
              <a:ext cx="1456664" cy="1389063"/>
            </a:xfrm>
            <a:prstGeom prst="rect">
              <a:avLst/>
            </a:prstGeom>
            <a:noFill/>
            <a:ln w="0">
              <a:solidFill>
                <a:srgbClr val="FFFFF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65" name="Line 80"/>
            <p:cNvSpPr>
              <a:spLocks noChangeShapeType="1"/>
            </p:cNvSpPr>
            <p:nvPr/>
          </p:nvSpPr>
          <p:spPr bwMode="auto">
            <a:xfrm>
              <a:off x="5135295" y="1398588"/>
              <a:ext cx="1456664"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66" name="Line 81"/>
            <p:cNvSpPr>
              <a:spLocks noChangeShapeType="1"/>
            </p:cNvSpPr>
            <p:nvPr/>
          </p:nvSpPr>
          <p:spPr bwMode="auto">
            <a:xfrm>
              <a:off x="5135295" y="2787650"/>
              <a:ext cx="1456664"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67" name="Line 82"/>
            <p:cNvSpPr>
              <a:spLocks noChangeShapeType="1"/>
            </p:cNvSpPr>
            <p:nvPr/>
          </p:nvSpPr>
          <p:spPr bwMode="auto">
            <a:xfrm flipV="1">
              <a:off x="6591959" y="1398588"/>
              <a:ext cx="0" cy="1389063"/>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68" name="Line 83"/>
            <p:cNvSpPr>
              <a:spLocks noChangeShapeType="1"/>
            </p:cNvSpPr>
            <p:nvPr/>
          </p:nvSpPr>
          <p:spPr bwMode="auto">
            <a:xfrm flipV="1">
              <a:off x="5135295" y="1398588"/>
              <a:ext cx="0" cy="1389063"/>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69" name="Line 84"/>
            <p:cNvSpPr>
              <a:spLocks noChangeShapeType="1"/>
            </p:cNvSpPr>
            <p:nvPr/>
          </p:nvSpPr>
          <p:spPr bwMode="auto">
            <a:xfrm>
              <a:off x="5135295" y="2787650"/>
              <a:ext cx="1456664"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70" name="Line 85"/>
            <p:cNvSpPr>
              <a:spLocks noChangeShapeType="1"/>
            </p:cNvSpPr>
            <p:nvPr/>
          </p:nvSpPr>
          <p:spPr bwMode="auto">
            <a:xfrm flipV="1">
              <a:off x="5135295" y="1398588"/>
              <a:ext cx="0" cy="1389063"/>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71" name="Line 86"/>
            <p:cNvSpPr>
              <a:spLocks noChangeShapeType="1"/>
            </p:cNvSpPr>
            <p:nvPr/>
          </p:nvSpPr>
          <p:spPr bwMode="auto">
            <a:xfrm flipV="1">
              <a:off x="5376066" y="2770188"/>
              <a:ext cx="0" cy="17463"/>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72" name="Line 87"/>
            <p:cNvSpPr>
              <a:spLocks noChangeShapeType="1"/>
            </p:cNvSpPr>
            <p:nvPr/>
          </p:nvSpPr>
          <p:spPr bwMode="auto">
            <a:xfrm>
              <a:off x="5376066" y="1398588"/>
              <a:ext cx="0" cy="17463"/>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73" name="Rectangle 88"/>
            <p:cNvSpPr>
              <a:spLocks noChangeArrowheads="1"/>
            </p:cNvSpPr>
            <p:nvPr/>
          </p:nvSpPr>
          <p:spPr bwMode="auto">
            <a:xfrm>
              <a:off x="5357151" y="2806700"/>
              <a:ext cx="3526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74" name="Line 89"/>
            <p:cNvSpPr>
              <a:spLocks noChangeShapeType="1"/>
            </p:cNvSpPr>
            <p:nvPr/>
          </p:nvSpPr>
          <p:spPr bwMode="auto">
            <a:xfrm flipV="1">
              <a:off x="5616837" y="2770188"/>
              <a:ext cx="0" cy="17463"/>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75" name="Line 90"/>
            <p:cNvSpPr>
              <a:spLocks noChangeShapeType="1"/>
            </p:cNvSpPr>
            <p:nvPr/>
          </p:nvSpPr>
          <p:spPr bwMode="auto">
            <a:xfrm>
              <a:off x="5616837" y="1398588"/>
              <a:ext cx="0" cy="17463"/>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76" name="Rectangle 91"/>
            <p:cNvSpPr>
              <a:spLocks noChangeArrowheads="1"/>
            </p:cNvSpPr>
            <p:nvPr/>
          </p:nvSpPr>
          <p:spPr bwMode="auto">
            <a:xfrm>
              <a:off x="5597922" y="2806700"/>
              <a:ext cx="3526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77" name="Line 92"/>
            <p:cNvSpPr>
              <a:spLocks noChangeShapeType="1"/>
            </p:cNvSpPr>
            <p:nvPr/>
          </p:nvSpPr>
          <p:spPr bwMode="auto">
            <a:xfrm flipV="1">
              <a:off x="5864487" y="2770188"/>
              <a:ext cx="0" cy="17463"/>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78" name="Line 93"/>
            <p:cNvSpPr>
              <a:spLocks noChangeShapeType="1"/>
            </p:cNvSpPr>
            <p:nvPr/>
          </p:nvSpPr>
          <p:spPr bwMode="auto">
            <a:xfrm>
              <a:off x="5864487" y="1398588"/>
              <a:ext cx="0" cy="17463"/>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79" name="Rectangle 94"/>
            <p:cNvSpPr>
              <a:spLocks noChangeArrowheads="1"/>
            </p:cNvSpPr>
            <p:nvPr/>
          </p:nvSpPr>
          <p:spPr bwMode="auto">
            <a:xfrm>
              <a:off x="5843850" y="2806700"/>
              <a:ext cx="3526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80" name="Line 95"/>
            <p:cNvSpPr>
              <a:spLocks noChangeShapeType="1"/>
            </p:cNvSpPr>
            <p:nvPr/>
          </p:nvSpPr>
          <p:spPr bwMode="auto">
            <a:xfrm flipV="1">
              <a:off x="6105258" y="2770188"/>
              <a:ext cx="0" cy="17463"/>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81" name="Line 96"/>
            <p:cNvSpPr>
              <a:spLocks noChangeShapeType="1"/>
            </p:cNvSpPr>
            <p:nvPr/>
          </p:nvSpPr>
          <p:spPr bwMode="auto">
            <a:xfrm>
              <a:off x="6105258" y="1398588"/>
              <a:ext cx="0" cy="17463"/>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82" name="Rectangle 97"/>
            <p:cNvSpPr>
              <a:spLocks noChangeArrowheads="1"/>
            </p:cNvSpPr>
            <p:nvPr/>
          </p:nvSpPr>
          <p:spPr bwMode="auto">
            <a:xfrm>
              <a:off x="6084622" y="2806700"/>
              <a:ext cx="3526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000000"/>
                  </a:solidFill>
                  <a:effectLst/>
                  <a:latin typeface="Arial Narrow" pitchFamily="34" charset="0"/>
                  <a:cs typeface="Arial" pitchFamily="34" charset="0"/>
                </a:rPr>
                <a:t>4</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83" name="Line 98"/>
            <p:cNvSpPr>
              <a:spLocks noChangeShapeType="1"/>
            </p:cNvSpPr>
            <p:nvPr/>
          </p:nvSpPr>
          <p:spPr bwMode="auto">
            <a:xfrm flipV="1">
              <a:off x="6346028" y="2770188"/>
              <a:ext cx="0" cy="17463"/>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84" name="Line 99"/>
            <p:cNvSpPr>
              <a:spLocks noChangeShapeType="1"/>
            </p:cNvSpPr>
            <p:nvPr/>
          </p:nvSpPr>
          <p:spPr bwMode="auto">
            <a:xfrm>
              <a:off x="6346028" y="1398588"/>
              <a:ext cx="0" cy="17463"/>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85" name="Rectangle 100"/>
            <p:cNvSpPr>
              <a:spLocks noChangeArrowheads="1"/>
            </p:cNvSpPr>
            <p:nvPr/>
          </p:nvSpPr>
          <p:spPr bwMode="auto">
            <a:xfrm>
              <a:off x="6325393" y="2806700"/>
              <a:ext cx="3526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86" name="Line 101"/>
            <p:cNvSpPr>
              <a:spLocks noChangeShapeType="1"/>
            </p:cNvSpPr>
            <p:nvPr/>
          </p:nvSpPr>
          <p:spPr bwMode="auto">
            <a:xfrm>
              <a:off x="5135295" y="2787650"/>
              <a:ext cx="12039"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87" name="Line 102"/>
            <p:cNvSpPr>
              <a:spLocks noChangeShapeType="1"/>
            </p:cNvSpPr>
            <p:nvPr/>
          </p:nvSpPr>
          <p:spPr bwMode="auto">
            <a:xfrm flipH="1">
              <a:off x="6573041" y="2787650"/>
              <a:ext cx="1891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88" name="Rectangle 103"/>
            <p:cNvSpPr>
              <a:spLocks noChangeArrowheads="1"/>
            </p:cNvSpPr>
            <p:nvPr/>
          </p:nvSpPr>
          <p:spPr bwMode="auto">
            <a:xfrm>
              <a:off x="5069943" y="2738438"/>
              <a:ext cx="3526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89" name="Line 104"/>
            <p:cNvSpPr>
              <a:spLocks noChangeShapeType="1"/>
            </p:cNvSpPr>
            <p:nvPr/>
          </p:nvSpPr>
          <p:spPr bwMode="auto">
            <a:xfrm>
              <a:off x="5135295" y="2590800"/>
              <a:ext cx="12039"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90" name="Line 105"/>
            <p:cNvSpPr>
              <a:spLocks noChangeShapeType="1"/>
            </p:cNvSpPr>
            <p:nvPr/>
          </p:nvSpPr>
          <p:spPr bwMode="auto">
            <a:xfrm flipH="1">
              <a:off x="6573041" y="2590800"/>
              <a:ext cx="1891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91" name="Rectangle 106"/>
            <p:cNvSpPr>
              <a:spLocks noChangeArrowheads="1"/>
            </p:cNvSpPr>
            <p:nvPr/>
          </p:nvSpPr>
          <p:spPr bwMode="auto">
            <a:xfrm>
              <a:off x="5030391" y="2541588"/>
              <a:ext cx="70532"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92" name="Line 107"/>
            <p:cNvSpPr>
              <a:spLocks noChangeShapeType="1"/>
            </p:cNvSpPr>
            <p:nvPr/>
          </p:nvSpPr>
          <p:spPr bwMode="auto">
            <a:xfrm>
              <a:off x="5135295" y="2392363"/>
              <a:ext cx="12039"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93" name="Line 108"/>
            <p:cNvSpPr>
              <a:spLocks noChangeShapeType="1"/>
            </p:cNvSpPr>
            <p:nvPr/>
          </p:nvSpPr>
          <p:spPr bwMode="auto">
            <a:xfrm flipH="1">
              <a:off x="6573041" y="2392363"/>
              <a:ext cx="1891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94" name="Rectangle 109"/>
            <p:cNvSpPr>
              <a:spLocks noChangeArrowheads="1"/>
            </p:cNvSpPr>
            <p:nvPr/>
          </p:nvSpPr>
          <p:spPr bwMode="auto">
            <a:xfrm>
              <a:off x="5030391" y="2343150"/>
              <a:ext cx="70532"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95" name="Line 110"/>
            <p:cNvSpPr>
              <a:spLocks noChangeShapeType="1"/>
            </p:cNvSpPr>
            <p:nvPr/>
          </p:nvSpPr>
          <p:spPr bwMode="auto">
            <a:xfrm>
              <a:off x="5135295" y="2195513"/>
              <a:ext cx="12039"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96" name="Line 111"/>
            <p:cNvSpPr>
              <a:spLocks noChangeShapeType="1"/>
            </p:cNvSpPr>
            <p:nvPr/>
          </p:nvSpPr>
          <p:spPr bwMode="auto">
            <a:xfrm flipH="1">
              <a:off x="6573041" y="2195513"/>
              <a:ext cx="1891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97" name="Rectangle 112"/>
            <p:cNvSpPr>
              <a:spLocks noChangeArrowheads="1"/>
            </p:cNvSpPr>
            <p:nvPr/>
          </p:nvSpPr>
          <p:spPr bwMode="auto">
            <a:xfrm>
              <a:off x="5030391" y="2146300"/>
              <a:ext cx="70532"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30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98" name="Line 113"/>
            <p:cNvSpPr>
              <a:spLocks noChangeShapeType="1"/>
            </p:cNvSpPr>
            <p:nvPr/>
          </p:nvSpPr>
          <p:spPr bwMode="auto">
            <a:xfrm>
              <a:off x="5135295" y="1990725"/>
              <a:ext cx="12039"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99" name="Line 114"/>
            <p:cNvSpPr>
              <a:spLocks noChangeShapeType="1"/>
            </p:cNvSpPr>
            <p:nvPr/>
          </p:nvSpPr>
          <p:spPr bwMode="auto">
            <a:xfrm flipH="1">
              <a:off x="6573041" y="1990725"/>
              <a:ext cx="1891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00" name="Rectangle 115"/>
            <p:cNvSpPr>
              <a:spLocks noChangeArrowheads="1"/>
            </p:cNvSpPr>
            <p:nvPr/>
          </p:nvSpPr>
          <p:spPr bwMode="auto">
            <a:xfrm>
              <a:off x="5030391" y="1941513"/>
              <a:ext cx="70532"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40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301" name="Line 116"/>
            <p:cNvSpPr>
              <a:spLocks noChangeShapeType="1"/>
            </p:cNvSpPr>
            <p:nvPr/>
          </p:nvSpPr>
          <p:spPr bwMode="auto">
            <a:xfrm>
              <a:off x="5135295" y="1793875"/>
              <a:ext cx="12039"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02" name="Line 117"/>
            <p:cNvSpPr>
              <a:spLocks noChangeShapeType="1"/>
            </p:cNvSpPr>
            <p:nvPr/>
          </p:nvSpPr>
          <p:spPr bwMode="auto">
            <a:xfrm flipH="1">
              <a:off x="6573041" y="1793875"/>
              <a:ext cx="1891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03" name="Rectangle 118"/>
            <p:cNvSpPr>
              <a:spLocks noChangeArrowheads="1"/>
            </p:cNvSpPr>
            <p:nvPr/>
          </p:nvSpPr>
          <p:spPr bwMode="auto">
            <a:xfrm>
              <a:off x="5030391" y="1744663"/>
              <a:ext cx="70532"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50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304" name="Line 119"/>
            <p:cNvSpPr>
              <a:spLocks noChangeShapeType="1"/>
            </p:cNvSpPr>
            <p:nvPr/>
          </p:nvSpPr>
          <p:spPr bwMode="auto">
            <a:xfrm>
              <a:off x="5135295" y="1595438"/>
              <a:ext cx="12039"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05" name="Line 120"/>
            <p:cNvSpPr>
              <a:spLocks noChangeShapeType="1"/>
            </p:cNvSpPr>
            <p:nvPr/>
          </p:nvSpPr>
          <p:spPr bwMode="auto">
            <a:xfrm flipH="1">
              <a:off x="6573041" y="1595438"/>
              <a:ext cx="1891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06" name="Rectangle 121"/>
            <p:cNvSpPr>
              <a:spLocks noChangeArrowheads="1"/>
            </p:cNvSpPr>
            <p:nvPr/>
          </p:nvSpPr>
          <p:spPr bwMode="auto">
            <a:xfrm>
              <a:off x="5030391" y="1546225"/>
              <a:ext cx="70532"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60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307" name="Line 122"/>
            <p:cNvSpPr>
              <a:spLocks noChangeShapeType="1"/>
            </p:cNvSpPr>
            <p:nvPr/>
          </p:nvSpPr>
          <p:spPr bwMode="auto">
            <a:xfrm>
              <a:off x="5135295" y="1398588"/>
              <a:ext cx="12039"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08" name="Line 123"/>
            <p:cNvSpPr>
              <a:spLocks noChangeShapeType="1"/>
            </p:cNvSpPr>
            <p:nvPr/>
          </p:nvSpPr>
          <p:spPr bwMode="auto">
            <a:xfrm flipH="1">
              <a:off x="6573041" y="1398588"/>
              <a:ext cx="18918"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09" name="Rectangle 124"/>
            <p:cNvSpPr>
              <a:spLocks noChangeArrowheads="1"/>
            </p:cNvSpPr>
            <p:nvPr/>
          </p:nvSpPr>
          <p:spPr bwMode="auto">
            <a:xfrm>
              <a:off x="5030391" y="1349375"/>
              <a:ext cx="70532"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70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310" name="Line 125"/>
            <p:cNvSpPr>
              <a:spLocks noChangeShapeType="1"/>
            </p:cNvSpPr>
            <p:nvPr/>
          </p:nvSpPr>
          <p:spPr bwMode="auto">
            <a:xfrm>
              <a:off x="5135295" y="1398588"/>
              <a:ext cx="1456664"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11" name="Line 126"/>
            <p:cNvSpPr>
              <a:spLocks noChangeShapeType="1"/>
            </p:cNvSpPr>
            <p:nvPr/>
          </p:nvSpPr>
          <p:spPr bwMode="auto">
            <a:xfrm>
              <a:off x="5135295" y="2787650"/>
              <a:ext cx="1456664"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12" name="Line 127"/>
            <p:cNvSpPr>
              <a:spLocks noChangeShapeType="1"/>
            </p:cNvSpPr>
            <p:nvPr/>
          </p:nvSpPr>
          <p:spPr bwMode="auto">
            <a:xfrm flipV="1">
              <a:off x="6591959" y="1398588"/>
              <a:ext cx="0" cy="1389063"/>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13" name="Line 128"/>
            <p:cNvSpPr>
              <a:spLocks noChangeShapeType="1"/>
            </p:cNvSpPr>
            <p:nvPr/>
          </p:nvSpPr>
          <p:spPr bwMode="auto">
            <a:xfrm flipV="1">
              <a:off x="5135295" y="1398588"/>
              <a:ext cx="0" cy="1389063"/>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14" name="Rectangle 129"/>
            <p:cNvSpPr>
              <a:spLocks noChangeArrowheads="1"/>
            </p:cNvSpPr>
            <p:nvPr/>
          </p:nvSpPr>
          <p:spPr bwMode="auto">
            <a:xfrm>
              <a:off x="5278039" y="2466975"/>
              <a:ext cx="196056" cy="3206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15" name="Rectangle 130"/>
            <p:cNvSpPr>
              <a:spLocks noChangeArrowheads="1"/>
            </p:cNvSpPr>
            <p:nvPr/>
          </p:nvSpPr>
          <p:spPr bwMode="auto">
            <a:xfrm>
              <a:off x="5278039" y="2466975"/>
              <a:ext cx="196056" cy="320675"/>
            </a:xfrm>
            <a:prstGeom prst="rect">
              <a:avLst/>
            </a:prstGeom>
            <a:noFill/>
            <a:ln w="0">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16" name="Rectangle 131"/>
            <p:cNvSpPr>
              <a:spLocks noChangeArrowheads="1"/>
            </p:cNvSpPr>
            <p:nvPr/>
          </p:nvSpPr>
          <p:spPr bwMode="auto">
            <a:xfrm>
              <a:off x="5518809" y="2274888"/>
              <a:ext cx="196056" cy="51276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17" name="Rectangle 132"/>
            <p:cNvSpPr>
              <a:spLocks noChangeArrowheads="1"/>
            </p:cNvSpPr>
            <p:nvPr/>
          </p:nvSpPr>
          <p:spPr bwMode="auto">
            <a:xfrm>
              <a:off x="5518809" y="2274888"/>
              <a:ext cx="196056" cy="512763"/>
            </a:xfrm>
            <a:prstGeom prst="rect">
              <a:avLst/>
            </a:prstGeom>
            <a:noFill/>
            <a:ln w="0">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18" name="Rectangle 133"/>
            <p:cNvSpPr>
              <a:spLocks noChangeArrowheads="1"/>
            </p:cNvSpPr>
            <p:nvPr/>
          </p:nvSpPr>
          <p:spPr bwMode="auto">
            <a:xfrm>
              <a:off x="5766459" y="1471613"/>
              <a:ext cx="189177" cy="131603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19" name="Rectangle 134"/>
            <p:cNvSpPr>
              <a:spLocks noChangeArrowheads="1"/>
            </p:cNvSpPr>
            <p:nvPr/>
          </p:nvSpPr>
          <p:spPr bwMode="auto">
            <a:xfrm>
              <a:off x="5766459" y="1471613"/>
              <a:ext cx="189177" cy="1316038"/>
            </a:xfrm>
            <a:prstGeom prst="rect">
              <a:avLst/>
            </a:prstGeom>
            <a:noFill/>
            <a:ln w="0">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20" name="Rectangle 135"/>
            <p:cNvSpPr>
              <a:spLocks noChangeArrowheads="1"/>
            </p:cNvSpPr>
            <p:nvPr/>
          </p:nvSpPr>
          <p:spPr bwMode="auto">
            <a:xfrm>
              <a:off x="6007230" y="1503363"/>
              <a:ext cx="194337" cy="12842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21" name="Rectangle 136"/>
            <p:cNvSpPr>
              <a:spLocks noChangeArrowheads="1"/>
            </p:cNvSpPr>
            <p:nvPr/>
          </p:nvSpPr>
          <p:spPr bwMode="auto">
            <a:xfrm>
              <a:off x="6007230" y="1503363"/>
              <a:ext cx="194337" cy="1284288"/>
            </a:xfrm>
            <a:prstGeom prst="rect">
              <a:avLst/>
            </a:prstGeom>
            <a:noFill/>
            <a:ln w="0">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22" name="Rectangle 137"/>
            <p:cNvSpPr>
              <a:spLocks noChangeArrowheads="1"/>
            </p:cNvSpPr>
            <p:nvPr/>
          </p:nvSpPr>
          <p:spPr bwMode="auto">
            <a:xfrm>
              <a:off x="6248001" y="1509713"/>
              <a:ext cx="194337" cy="127793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23" name="Rectangle 138"/>
            <p:cNvSpPr>
              <a:spLocks noChangeArrowheads="1"/>
            </p:cNvSpPr>
            <p:nvPr/>
          </p:nvSpPr>
          <p:spPr bwMode="auto">
            <a:xfrm>
              <a:off x="6248001" y="1509713"/>
              <a:ext cx="194337" cy="1277938"/>
            </a:xfrm>
            <a:prstGeom prst="rect">
              <a:avLst/>
            </a:prstGeom>
            <a:noFill/>
            <a:ln w="0">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24" name="Line 139"/>
            <p:cNvSpPr>
              <a:spLocks noChangeShapeType="1"/>
            </p:cNvSpPr>
            <p:nvPr/>
          </p:nvSpPr>
          <p:spPr bwMode="auto">
            <a:xfrm>
              <a:off x="5135295" y="2787650"/>
              <a:ext cx="1456664"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25" name="Freeform 140"/>
            <p:cNvSpPr>
              <a:spLocks/>
            </p:cNvSpPr>
            <p:nvPr/>
          </p:nvSpPr>
          <p:spPr bwMode="auto">
            <a:xfrm>
              <a:off x="5376066" y="1471613"/>
              <a:ext cx="969962" cy="0"/>
            </a:xfrm>
            <a:custGeom>
              <a:avLst/>
              <a:gdLst>
                <a:gd name="T0" fmla="*/ 0 w 564"/>
                <a:gd name="T1" fmla="*/ 140 w 564"/>
                <a:gd name="T2" fmla="*/ 284 w 564"/>
                <a:gd name="T3" fmla="*/ 424 w 564"/>
                <a:gd name="T4" fmla="*/ 564 w 564"/>
              </a:gdLst>
              <a:ahLst/>
              <a:cxnLst>
                <a:cxn ang="0">
                  <a:pos x="T0" y="0"/>
                </a:cxn>
                <a:cxn ang="0">
                  <a:pos x="T1" y="0"/>
                </a:cxn>
                <a:cxn ang="0">
                  <a:pos x="T2" y="0"/>
                </a:cxn>
                <a:cxn ang="0">
                  <a:pos x="T3" y="0"/>
                </a:cxn>
                <a:cxn ang="0">
                  <a:pos x="T4" y="0"/>
                </a:cxn>
              </a:cxnLst>
              <a:rect l="0" t="0" r="r" b="b"/>
              <a:pathLst>
                <a:path w="564">
                  <a:moveTo>
                    <a:pt x="0" y="0"/>
                  </a:moveTo>
                  <a:lnTo>
                    <a:pt x="140" y="0"/>
                  </a:lnTo>
                  <a:lnTo>
                    <a:pt x="284" y="0"/>
                  </a:lnTo>
                  <a:lnTo>
                    <a:pt x="424" y="0"/>
                  </a:lnTo>
                  <a:lnTo>
                    <a:pt x="564" y="0"/>
                  </a:lnTo>
                </a:path>
              </a:pathLst>
            </a:custGeom>
            <a:noFill/>
            <a:ln w="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26" name="Freeform 141"/>
            <p:cNvSpPr>
              <a:spLocks/>
            </p:cNvSpPr>
            <p:nvPr/>
          </p:nvSpPr>
          <p:spPr bwMode="auto">
            <a:xfrm>
              <a:off x="5376066" y="1533525"/>
              <a:ext cx="969962" cy="0"/>
            </a:xfrm>
            <a:custGeom>
              <a:avLst/>
              <a:gdLst>
                <a:gd name="T0" fmla="*/ 0 w 564"/>
                <a:gd name="T1" fmla="*/ 140 w 564"/>
                <a:gd name="T2" fmla="*/ 284 w 564"/>
                <a:gd name="T3" fmla="*/ 424 w 564"/>
                <a:gd name="T4" fmla="*/ 564 w 564"/>
              </a:gdLst>
              <a:ahLst/>
              <a:cxnLst>
                <a:cxn ang="0">
                  <a:pos x="T0" y="0"/>
                </a:cxn>
                <a:cxn ang="0">
                  <a:pos x="T1" y="0"/>
                </a:cxn>
                <a:cxn ang="0">
                  <a:pos x="T2" y="0"/>
                </a:cxn>
                <a:cxn ang="0">
                  <a:pos x="T3" y="0"/>
                </a:cxn>
                <a:cxn ang="0">
                  <a:pos x="T4" y="0"/>
                </a:cxn>
              </a:cxnLst>
              <a:rect l="0" t="0" r="r" b="b"/>
              <a:pathLst>
                <a:path w="564">
                  <a:moveTo>
                    <a:pt x="0" y="0"/>
                  </a:moveTo>
                  <a:lnTo>
                    <a:pt x="140" y="0"/>
                  </a:lnTo>
                  <a:lnTo>
                    <a:pt x="284" y="0"/>
                  </a:lnTo>
                  <a:lnTo>
                    <a:pt x="424" y="0"/>
                  </a:lnTo>
                  <a:lnTo>
                    <a:pt x="564" y="0"/>
                  </a:lnTo>
                </a:path>
              </a:pathLst>
            </a:custGeom>
            <a:noFill/>
            <a:ln w="0">
              <a:solidFill>
                <a:srgbClr val="FF0000"/>
              </a:solidFill>
              <a:prstDash val="sysDot"/>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27" name="Rectangle 142"/>
            <p:cNvSpPr>
              <a:spLocks noChangeArrowheads="1"/>
            </p:cNvSpPr>
            <p:nvPr/>
          </p:nvSpPr>
          <p:spPr bwMode="auto">
            <a:xfrm>
              <a:off x="5278041" y="1200150"/>
              <a:ext cx="1128514"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i="0" u="none" strike="noStrike" cap="none" normalizeH="0" baseline="0" dirty="0" smtClean="0">
                  <a:ln>
                    <a:noFill/>
                  </a:ln>
                  <a:solidFill>
                    <a:srgbClr val="000000"/>
                  </a:solidFill>
                  <a:effectLst/>
                  <a:latin typeface="Arial Narrow" pitchFamily="34" charset="0"/>
                  <a:cs typeface="Arial" pitchFamily="34" charset="0"/>
                </a:rPr>
                <a:t>Embedding (empirical)</a:t>
              </a:r>
              <a:endParaRPr kumimoji="0" lang="en-US" altLang="en-US" sz="1800" i="0" u="none" strike="noStrike" cap="none" normalizeH="0" baseline="0" dirty="0" smtClean="0">
                <a:ln>
                  <a:noFill/>
                </a:ln>
                <a:solidFill>
                  <a:schemeClr val="tx1"/>
                </a:solidFill>
                <a:effectLst/>
                <a:cs typeface="Arial" pitchFamily="34" charset="0"/>
              </a:endParaRPr>
            </a:p>
          </p:txBody>
        </p:sp>
        <p:sp>
          <p:nvSpPr>
            <p:cNvPr id="9328" name="Rectangle 143"/>
            <p:cNvSpPr>
              <a:spLocks noChangeArrowheads="1"/>
            </p:cNvSpPr>
            <p:nvPr/>
          </p:nvSpPr>
          <p:spPr bwMode="auto">
            <a:xfrm>
              <a:off x="5454477" y="2911475"/>
              <a:ext cx="831959"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Arial Narrow" pitchFamily="34" charset="0"/>
                  <a:cs typeface="Arial" pitchFamily="34" charset="0"/>
                </a:rPr>
                <a:t>Embedding dimension</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329" name="Rectangle 144"/>
            <p:cNvSpPr>
              <a:spLocks noChangeArrowheads="1"/>
            </p:cNvSpPr>
            <p:nvPr/>
          </p:nvSpPr>
          <p:spPr bwMode="auto">
            <a:xfrm rot="16200000">
              <a:off x="4758603" y="2010120"/>
              <a:ext cx="450444"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Narrow" pitchFamily="34" charset="0"/>
                  <a:cs typeface="Arial" pitchFamily="34" charset="0"/>
                </a:rPr>
                <a:t>Free energy</a:t>
              </a:r>
              <a:endParaRPr kumimoji="0" lang="en-US" altLang="en-US" sz="2400" b="0" i="0" u="none" strike="noStrike" cap="none" normalizeH="0" baseline="0" smtClean="0">
                <a:ln>
                  <a:noFill/>
                </a:ln>
                <a:solidFill>
                  <a:schemeClr val="tx1"/>
                </a:solidFill>
                <a:effectLst/>
                <a:latin typeface="Arial" pitchFamily="34" charset="0"/>
                <a:cs typeface="Arial" pitchFamily="34" charset="0"/>
              </a:endParaRPr>
            </a:p>
          </p:txBody>
        </p:sp>
      </p:grpSp>
      <p:graphicFrame>
        <p:nvGraphicFramePr>
          <p:cNvPr id="254977" name="Object 1"/>
          <p:cNvGraphicFramePr>
            <a:graphicFrameLocks noChangeAspect="1"/>
          </p:cNvGraphicFramePr>
          <p:nvPr/>
        </p:nvGraphicFramePr>
        <p:xfrm>
          <a:off x="8121352" y="4077072"/>
          <a:ext cx="693737" cy="603250"/>
        </p:xfrm>
        <a:graphic>
          <a:graphicData uri="http://schemas.openxmlformats.org/presentationml/2006/ole">
            <p:oleObj spid="_x0000_s254979" name="Equation" r:id="rId4" imgW="457200" imgH="431800" progId="Equation.DSMT4">
              <p:embed/>
            </p:oleObj>
          </a:graphicData>
        </a:graphic>
      </p:graphicFrame>
      <p:grpSp>
        <p:nvGrpSpPr>
          <p:cNvPr id="149" name="Group 148"/>
          <p:cNvGrpSpPr>
            <a:grpSpLocks noChangeAspect="1"/>
          </p:cNvGrpSpPr>
          <p:nvPr/>
        </p:nvGrpSpPr>
        <p:grpSpPr>
          <a:xfrm>
            <a:off x="294975" y="1254294"/>
            <a:ext cx="4297985" cy="4262938"/>
            <a:chOff x="2360712" y="332656"/>
            <a:chExt cx="5945913" cy="5897429"/>
          </a:xfrm>
        </p:grpSpPr>
        <p:grpSp>
          <p:nvGrpSpPr>
            <p:cNvPr id="150" name="Group 302"/>
            <p:cNvGrpSpPr>
              <a:grpSpLocks/>
            </p:cNvGrpSpPr>
            <p:nvPr/>
          </p:nvGrpSpPr>
          <p:grpSpPr bwMode="auto">
            <a:xfrm>
              <a:off x="4015733" y="5207023"/>
              <a:ext cx="4290892" cy="908051"/>
              <a:chOff x="2307" y="225"/>
              <a:chExt cx="2495" cy="572"/>
            </a:xfrm>
          </p:grpSpPr>
          <p:sp>
            <p:nvSpPr>
              <p:cNvPr id="395" name="Rectangle 9"/>
              <p:cNvSpPr>
                <a:spLocks noChangeArrowheads="1"/>
              </p:cNvSpPr>
              <p:nvPr/>
            </p:nvSpPr>
            <p:spPr bwMode="auto">
              <a:xfrm>
                <a:off x="2367" y="353"/>
                <a:ext cx="2379" cy="352"/>
              </a:xfrm>
              <a:prstGeom prst="rect">
                <a:avLst/>
              </a:prstGeom>
              <a:solidFill>
                <a:srgbClr val="FFFFFF"/>
              </a:solidFill>
              <a:ln w="9525">
                <a:noFill/>
                <a:miter lim="800000"/>
                <a:headEnd/>
                <a:tailEnd/>
              </a:ln>
            </p:spPr>
            <p:txBody>
              <a:bodyPr/>
              <a:lstStyle/>
              <a:p>
                <a:endParaRPr lang="en-GB" sz="1600"/>
              </a:p>
            </p:txBody>
          </p:sp>
          <p:sp>
            <p:nvSpPr>
              <p:cNvPr id="396" name="Rectangle 10"/>
              <p:cNvSpPr>
                <a:spLocks noChangeArrowheads="1"/>
              </p:cNvSpPr>
              <p:nvPr/>
            </p:nvSpPr>
            <p:spPr bwMode="auto">
              <a:xfrm>
                <a:off x="2367" y="353"/>
                <a:ext cx="2379" cy="352"/>
              </a:xfrm>
              <a:prstGeom prst="rect">
                <a:avLst/>
              </a:prstGeom>
              <a:noFill/>
              <a:ln w="0">
                <a:solidFill>
                  <a:srgbClr val="FFFFFF"/>
                </a:solidFill>
                <a:miter lim="800000"/>
                <a:headEnd/>
                <a:tailEnd/>
              </a:ln>
            </p:spPr>
            <p:txBody>
              <a:bodyPr/>
              <a:lstStyle/>
              <a:p>
                <a:endParaRPr lang="en-GB" sz="1600"/>
              </a:p>
            </p:txBody>
          </p:sp>
          <p:sp>
            <p:nvSpPr>
              <p:cNvPr id="397" name="Line 11"/>
              <p:cNvSpPr>
                <a:spLocks noChangeShapeType="1"/>
              </p:cNvSpPr>
              <p:nvPr/>
            </p:nvSpPr>
            <p:spPr bwMode="auto">
              <a:xfrm>
                <a:off x="2367" y="353"/>
                <a:ext cx="2379" cy="0"/>
              </a:xfrm>
              <a:prstGeom prst="line">
                <a:avLst/>
              </a:prstGeom>
              <a:noFill/>
              <a:ln w="0">
                <a:solidFill>
                  <a:srgbClr val="000000"/>
                </a:solidFill>
                <a:round/>
                <a:headEnd/>
                <a:tailEnd/>
              </a:ln>
            </p:spPr>
            <p:txBody>
              <a:bodyPr/>
              <a:lstStyle/>
              <a:p>
                <a:endParaRPr lang="en-GB" sz="1600"/>
              </a:p>
            </p:txBody>
          </p:sp>
          <p:sp>
            <p:nvSpPr>
              <p:cNvPr id="398" name="Line 12"/>
              <p:cNvSpPr>
                <a:spLocks noChangeShapeType="1"/>
              </p:cNvSpPr>
              <p:nvPr/>
            </p:nvSpPr>
            <p:spPr bwMode="auto">
              <a:xfrm>
                <a:off x="2367" y="705"/>
                <a:ext cx="2379" cy="0"/>
              </a:xfrm>
              <a:prstGeom prst="line">
                <a:avLst/>
              </a:prstGeom>
              <a:noFill/>
              <a:ln w="0">
                <a:solidFill>
                  <a:srgbClr val="000000"/>
                </a:solidFill>
                <a:round/>
                <a:headEnd/>
                <a:tailEnd/>
              </a:ln>
            </p:spPr>
            <p:txBody>
              <a:bodyPr/>
              <a:lstStyle/>
              <a:p>
                <a:endParaRPr lang="en-GB" sz="1600"/>
              </a:p>
            </p:txBody>
          </p:sp>
          <p:sp>
            <p:nvSpPr>
              <p:cNvPr id="399" name="Line 13"/>
              <p:cNvSpPr>
                <a:spLocks noChangeShapeType="1"/>
              </p:cNvSpPr>
              <p:nvPr/>
            </p:nvSpPr>
            <p:spPr bwMode="auto">
              <a:xfrm flipV="1">
                <a:off x="4746" y="353"/>
                <a:ext cx="0" cy="352"/>
              </a:xfrm>
              <a:prstGeom prst="line">
                <a:avLst/>
              </a:prstGeom>
              <a:noFill/>
              <a:ln w="0">
                <a:solidFill>
                  <a:srgbClr val="000000"/>
                </a:solidFill>
                <a:round/>
                <a:headEnd/>
                <a:tailEnd/>
              </a:ln>
            </p:spPr>
            <p:txBody>
              <a:bodyPr/>
              <a:lstStyle/>
              <a:p>
                <a:endParaRPr lang="en-GB" sz="1600"/>
              </a:p>
            </p:txBody>
          </p:sp>
          <p:sp>
            <p:nvSpPr>
              <p:cNvPr id="400" name="Line 14"/>
              <p:cNvSpPr>
                <a:spLocks noChangeShapeType="1"/>
              </p:cNvSpPr>
              <p:nvPr/>
            </p:nvSpPr>
            <p:spPr bwMode="auto">
              <a:xfrm flipV="1">
                <a:off x="2367" y="353"/>
                <a:ext cx="0" cy="352"/>
              </a:xfrm>
              <a:prstGeom prst="line">
                <a:avLst/>
              </a:prstGeom>
              <a:noFill/>
              <a:ln w="0">
                <a:solidFill>
                  <a:srgbClr val="000000"/>
                </a:solidFill>
                <a:round/>
                <a:headEnd/>
                <a:tailEnd/>
              </a:ln>
            </p:spPr>
            <p:txBody>
              <a:bodyPr/>
              <a:lstStyle/>
              <a:p>
                <a:endParaRPr lang="en-GB" sz="1600"/>
              </a:p>
            </p:txBody>
          </p:sp>
          <p:sp>
            <p:nvSpPr>
              <p:cNvPr id="401" name="Line 15"/>
              <p:cNvSpPr>
                <a:spLocks noChangeShapeType="1"/>
              </p:cNvSpPr>
              <p:nvPr/>
            </p:nvSpPr>
            <p:spPr bwMode="auto">
              <a:xfrm>
                <a:off x="2367" y="705"/>
                <a:ext cx="2379" cy="0"/>
              </a:xfrm>
              <a:prstGeom prst="line">
                <a:avLst/>
              </a:prstGeom>
              <a:noFill/>
              <a:ln w="0">
                <a:solidFill>
                  <a:srgbClr val="000000"/>
                </a:solidFill>
                <a:round/>
                <a:headEnd/>
                <a:tailEnd/>
              </a:ln>
            </p:spPr>
            <p:txBody>
              <a:bodyPr/>
              <a:lstStyle/>
              <a:p>
                <a:endParaRPr lang="en-GB" sz="1600"/>
              </a:p>
            </p:txBody>
          </p:sp>
          <p:sp>
            <p:nvSpPr>
              <p:cNvPr id="402" name="Line 16"/>
              <p:cNvSpPr>
                <a:spLocks noChangeShapeType="1"/>
              </p:cNvSpPr>
              <p:nvPr/>
            </p:nvSpPr>
            <p:spPr bwMode="auto">
              <a:xfrm flipV="1">
                <a:off x="2367" y="353"/>
                <a:ext cx="0" cy="352"/>
              </a:xfrm>
              <a:prstGeom prst="line">
                <a:avLst/>
              </a:prstGeom>
              <a:noFill/>
              <a:ln w="0">
                <a:solidFill>
                  <a:srgbClr val="000000"/>
                </a:solidFill>
                <a:round/>
                <a:headEnd/>
                <a:tailEnd/>
              </a:ln>
            </p:spPr>
            <p:txBody>
              <a:bodyPr/>
              <a:lstStyle/>
              <a:p>
                <a:endParaRPr lang="en-GB" sz="1600"/>
              </a:p>
            </p:txBody>
          </p:sp>
          <p:sp>
            <p:nvSpPr>
              <p:cNvPr id="403" name="Line 17"/>
              <p:cNvSpPr>
                <a:spLocks noChangeShapeType="1"/>
              </p:cNvSpPr>
              <p:nvPr/>
            </p:nvSpPr>
            <p:spPr bwMode="auto">
              <a:xfrm flipV="1">
                <a:off x="2367" y="681"/>
                <a:ext cx="0" cy="24"/>
              </a:xfrm>
              <a:prstGeom prst="line">
                <a:avLst/>
              </a:prstGeom>
              <a:noFill/>
              <a:ln w="0">
                <a:solidFill>
                  <a:srgbClr val="000000"/>
                </a:solidFill>
                <a:round/>
                <a:headEnd/>
                <a:tailEnd/>
              </a:ln>
            </p:spPr>
            <p:txBody>
              <a:bodyPr/>
              <a:lstStyle/>
              <a:p>
                <a:endParaRPr lang="en-GB" sz="1600"/>
              </a:p>
            </p:txBody>
          </p:sp>
          <p:sp>
            <p:nvSpPr>
              <p:cNvPr id="404" name="Line 18"/>
              <p:cNvSpPr>
                <a:spLocks noChangeShapeType="1"/>
              </p:cNvSpPr>
              <p:nvPr/>
            </p:nvSpPr>
            <p:spPr bwMode="auto">
              <a:xfrm>
                <a:off x="2367" y="353"/>
                <a:ext cx="0" cy="20"/>
              </a:xfrm>
              <a:prstGeom prst="line">
                <a:avLst/>
              </a:prstGeom>
              <a:noFill/>
              <a:ln w="0">
                <a:solidFill>
                  <a:srgbClr val="000000"/>
                </a:solidFill>
                <a:round/>
                <a:headEnd/>
                <a:tailEnd/>
              </a:ln>
            </p:spPr>
            <p:txBody>
              <a:bodyPr/>
              <a:lstStyle/>
              <a:p>
                <a:endParaRPr lang="en-GB" sz="1600"/>
              </a:p>
            </p:txBody>
          </p:sp>
          <p:sp>
            <p:nvSpPr>
              <p:cNvPr id="405" name="Rectangle 19"/>
              <p:cNvSpPr>
                <a:spLocks noChangeArrowheads="1"/>
              </p:cNvSpPr>
              <p:nvPr/>
            </p:nvSpPr>
            <p:spPr bwMode="auto">
              <a:xfrm>
                <a:off x="2353" y="717"/>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0</a:t>
                </a:r>
                <a:endParaRPr lang="en-GB" sz="1600"/>
              </a:p>
            </p:txBody>
          </p:sp>
          <p:sp>
            <p:nvSpPr>
              <p:cNvPr id="406" name="Line 20"/>
              <p:cNvSpPr>
                <a:spLocks noChangeShapeType="1"/>
              </p:cNvSpPr>
              <p:nvPr/>
            </p:nvSpPr>
            <p:spPr bwMode="auto">
              <a:xfrm flipV="1">
                <a:off x="2764" y="681"/>
                <a:ext cx="0" cy="24"/>
              </a:xfrm>
              <a:prstGeom prst="line">
                <a:avLst/>
              </a:prstGeom>
              <a:noFill/>
              <a:ln w="0">
                <a:solidFill>
                  <a:srgbClr val="000000"/>
                </a:solidFill>
                <a:round/>
                <a:headEnd/>
                <a:tailEnd/>
              </a:ln>
            </p:spPr>
            <p:txBody>
              <a:bodyPr/>
              <a:lstStyle/>
              <a:p>
                <a:endParaRPr lang="en-GB" sz="1600"/>
              </a:p>
            </p:txBody>
          </p:sp>
          <p:sp>
            <p:nvSpPr>
              <p:cNvPr id="407" name="Line 21"/>
              <p:cNvSpPr>
                <a:spLocks noChangeShapeType="1"/>
              </p:cNvSpPr>
              <p:nvPr/>
            </p:nvSpPr>
            <p:spPr bwMode="auto">
              <a:xfrm>
                <a:off x="2764" y="353"/>
                <a:ext cx="0" cy="20"/>
              </a:xfrm>
              <a:prstGeom prst="line">
                <a:avLst/>
              </a:prstGeom>
              <a:noFill/>
              <a:ln w="0">
                <a:solidFill>
                  <a:srgbClr val="000000"/>
                </a:solidFill>
                <a:round/>
                <a:headEnd/>
                <a:tailEnd/>
              </a:ln>
            </p:spPr>
            <p:txBody>
              <a:bodyPr/>
              <a:lstStyle/>
              <a:p>
                <a:endParaRPr lang="en-GB" sz="1600"/>
              </a:p>
            </p:txBody>
          </p:sp>
          <p:sp>
            <p:nvSpPr>
              <p:cNvPr id="408" name="Rectangle 22"/>
              <p:cNvSpPr>
                <a:spLocks noChangeArrowheads="1"/>
              </p:cNvSpPr>
              <p:nvPr/>
            </p:nvSpPr>
            <p:spPr bwMode="auto">
              <a:xfrm>
                <a:off x="2721" y="717"/>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200</a:t>
                </a:r>
                <a:endParaRPr lang="en-GB" sz="1600"/>
              </a:p>
            </p:txBody>
          </p:sp>
          <p:sp>
            <p:nvSpPr>
              <p:cNvPr id="409" name="Line 23"/>
              <p:cNvSpPr>
                <a:spLocks noChangeShapeType="1"/>
              </p:cNvSpPr>
              <p:nvPr/>
            </p:nvSpPr>
            <p:spPr bwMode="auto">
              <a:xfrm flipV="1">
                <a:off x="3160" y="681"/>
                <a:ext cx="0" cy="24"/>
              </a:xfrm>
              <a:prstGeom prst="line">
                <a:avLst/>
              </a:prstGeom>
              <a:noFill/>
              <a:ln w="0">
                <a:solidFill>
                  <a:srgbClr val="000000"/>
                </a:solidFill>
                <a:round/>
                <a:headEnd/>
                <a:tailEnd/>
              </a:ln>
            </p:spPr>
            <p:txBody>
              <a:bodyPr/>
              <a:lstStyle/>
              <a:p>
                <a:endParaRPr lang="en-GB" sz="1600"/>
              </a:p>
            </p:txBody>
          </p:sp>
          <p:sp>
            <p:nvSpPr>
              <p:cNvPr id="410" name="Line 24"/>
              <p:cNvSpPr>
                <a:spLocks noChangeShapeType="1"/>
              </p:cNvSpPr>
              <p:nvPr/>
            </p:nvSpPr>
            <p:spPr bwMode="auto">
              <a:xfrm>
                <a:off x="3160" y="353"/>
                <a:ext cx="0" cy="20"/>
              </a:xfrm>
              <a:prstGeom prst="line">
                <a:avLst/>
              </a:prstGeom>
              <a:noFill/>
              <a:ln w="0">
                <a:solidFill>
                  <a:srgbClr val="000000"/>
                </a:solidFill>
                <a:round/>
                <a:headEnd/>
                <a:tailEnd/>
              </a:ln>
            </p:spPr>
            <p:txBody>
              <a:bodyPr/>
              <a:lstStyle/>
              <a:p>
                <a:endParaRPr lang="en-GB" sz="1600"/>
              </a:p>
            </p:txBody>
          </p:sp>
          <p:sp>
            <p:nvSpPr>
              <p:cNvPr id="411" name="Rectangle 25"/>
              <p:cNvSpPr>
                <a:spLocks noChangeArrowheads="1"/>
              </p:cNvSpPr>
              <p:nvPr/>
            </p:nvSpPr>
            <p:spPr bwMode="auto">
              <a:xfrm>
                <a:off x="3117" y="717"/>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400</a:t>
                </a:r>
                <a:endParaRPr lang="en-GB" sz="1600"/>
              </a:p>
            </p:txBody>
          </p:sp>
          <p:sp>
            <p:nvSpPr>
              <p:cNvPr id="412" name="Line 26"/>
              <p:cNvSpPr>
                <a:spLocks noChangeShapeType="1"/>
              </p:cNvSpPr>
              <p:nvPr/>
            </p:nvSpPr>
            <p:spPr bwMode="auto">
              <a:xfrm flipV="1">
                <a:off x="3557" y="681"/>
                <a:ext cx="0" cy="24"/>
              </a:xfrm>
              <a:prstGeom prst="line">
                <a:avLst/>
              </a:prstGeom>
              <a:noFill/>
              <a:ln w="0">
                <a:solidFill>
                  <a:srgbClr val="000000"/>
                </a:solidFill>
                <a:round/>
                <a:headEnd/>
                <a:tailEnd/>
              </a:ln>
            </p:spPr>
            <p:txBody>
              <a:bodyPr/>
              <a:lstStyle/>
              <a:p>
                <a:endParaRPr lang="en-GB" sz="1600"/>
              </a:p>
            </p:txBody>
          </p:sp>
          <p:sp>
            <p:nvSpPr>
              <p:cNvPr id="413" name="Line 27"/>
              <p:cNvSpPr>
                <a:spLocks noChangeShapeType="1"/>
              </p:cNvSpPr>
              <p:nvPr/>
            </p:nvSpPr>
            <p:spPr bwMode="auto">
              <a:xfrm>
                <a:off x="3557" y="353"/>
                <a:ext cx="0" cy="20"/>
              </a:xfrm>
              <a:prstGeom prst="line">
                <a:avLst/>
              </a:prstGeom>
              <a:noFill/>
              <a:ln w="0">
                <a:solidFill>
                  <a:srgbClr val="000000"/>
                </a:solidFill>
                <a:round/>
                <a:headEnd/>
                <a:tailEnd/>
              </a:ln>
            </p:spPr>
            <p:txBody>
              <a:bodyPr/>
              <a:lstStyle/>
              <a:p>
                <a:endParaRPr lang="en-GB" sz="1600"/>
              </a:p>
            </p:txBody>
          </p:sp>
          <p:sp>
            <p:nvSpPr>
              <p:cNvPr id="414" name="Rectangle 28"/>
              <p:cNvSpPr>
                <a:spLocks noChangeArrowheads="1"/>
              </p:cNvSpPr>
              <p:nvPr/>
            </p:nvSpPr>
            <p:spPr bwMode="auto">
              <a:xfrm>
                <a:off x="3514" y="717"/>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600</a:t>
                </a:r>
                <a:endParaRPr lang="en-GB" sz="1600"/>
              </a:p>
            </p:txBody>
          </p:sp>
          <p:sp>
            <p:nvSpPr>
              <p:cNvPr id="415" name="Line 29"/>
              <p:cNvSpPr>
                <a:spLocks noChangeShapeType="1"/>
              </p:cNvSpPr>
              <p:nvPr/>
            </p:nvSpPr>
            <p:spPr bwMode="auto">
              <a:xfrm flipV="1">
                <a:off x="3953" y="681"/>
                <a:ext cx="0" cy="24"/>
              </a:xfrm>
              <a:prstGeom prst="line">
                <a:avLst/>
              </a:prstGeom>
              <a:noFill/>
              <a:ln w="0">
                <a:solidFill>
                  <a:srgbClr val="000000"/>
                </a:solidFill>
                <a:round/>
                <a:headEnd/>
                <a:tailEnd/>
              </a:ln>
            </p:spPr>
            <p:txBody>
              <a:bodyPr/>
              <a:lstStyle/>
              <a:p>
                <a:endParaRPr lang="en-GB" sz="1600"/>
              </a:p>
            </p:txBody>
          </p:sp>
          <p:sp>
            <p:nvSpPr>
              <p:cNvPr id="416" name="Line 30"/>
              <p:cNvSpPr>
                <a:spLocks noChangeShapeType="1"/>
              </p:cNvSpPr>
              <p:nvPr/>
            </p:nvSpPr>
            <p:spPr bwMode="auto">
              <a:xfrm>
                <a:off x="3953" y="353"/>
                <a:ext cx="0" cy="20"/>
              </a:xfrm>
              <a:prstGeom prst="line">
                <a:avLst/>
              </a:prstGeom>
              <a:noFill/>
              <a:ln w="0">
                <a:solidFill>
                  <a:srgbClr val="000000"/>
                </a:solidFill>
                <a:round/>
                <a:headEnd/>
                <a:tailEnd/>
              </a:ln>
            </p:spPr>
            <p:txBody>
              <a:bodyPr/>
              <a:lstStyle/>
              <a:p>
                <a:endParaRPr lang="en-GB" sz="1600"/>
              </a:p>
            </p:txBody>
          </p:sp>
          <p:sp>
            <p:nvSpPr>
              <p:cNvPr id="417" name="Rectangle 31"/>
              <p:cNvSpPr>
                <a:spLocks noChangeArrowheads="1"/>
              </p:cNvSpPr>
              <p:nvPr/>
            </p:nvSpPr>
            <p:spPr bwMode="auto">
              <a:xfrm>
                <a:off x="3910" y="717"/>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800</a:t>
                </a:r>
                <a:endParaRPr lang="en-GB" sz="1600"/>
              </a:p>
            </p:txBody>
          </p:sp>
          <p:sp>
            <p:nvSpPr>
              <p:cNvPr id="418" name="Line 32"/>
              <p:cNvSpPr>
                <a:spLocks noChangeShapeType="1"/>
              </p:cNvSpPr>
              <p:nvPr/>
            </p:nvSpPr>
            <p:spPr bwMode="auto">
              <a:xfrm flipV="1">
                <a:off x="4349" y="681"/>
                <a:ext cx="0" cy="24"/>
              </a:xfrm>
              <a:prstGeom prst="line">
                <a:avLst/>
              </a:prstGeom>
              <a:noFill/>
              <a:ln w="0">
                <a:solidFill>
                  <a:srgbClr val="000000"/>
                </a:solidFill>
                <a:round/>
                <a:headEnd/>
                <a:tailEnd/>
              </a:ln>
            </p:spPr>
            <p:txBody>
              <a:bodyPr/>
              <a:lstStyle/>
              <a:p>
                <a:endParaRPr lang="en-GB" sz="1600"/>
              </a:p>
            </p:txBody>
          </p:sp>
          <p:sp>
            <p:nvSpPr>
              <p:cNvPr id="419" name="Line 33"/>
              <p:cNvSpPr>
                <a:spLocks noChangeShapeType="1"/>
              </p:cNvSpPr>
              <p:nvPr/>
            </p:nvSpPr>
            <p:spPr bwMode="auto">
              <a:xfrm>
                <a:off x="4349" y="353"/>
                <a:ext cx="0" cy="20"/>
              </a:xfrm>
              <a:prstGeom prst="line">
                <a:avLst/>
              </a:prstGeom>
              <a:noFill/>
              <a:ln w="0">
                <a:solidFill>
                  <a:srgbClr val="000000"/>
                </a:solidFill>
                <a:round/>
                <a:headEnd/>
                <a:tailEnd/>
              </a:ln>
            </p:spPr>
            <p:txBody>
              <a:bodyPr/>
              <a:lstStyle/>
              <a:p>
                <a:endParaRPr lang="en-GB" sz="1600"/>
              </a:p>
            </p:txBody>
          </p:sp>
          <p:sp>
            <p:nvSpPr>
              <p:cNvPr id="420" name="Rectangle 34"/>
              <p:cNvSpPr>
                <a:spLocks noChangeArrowheads="1"/>
              </p:cNvSpPr>
              <p:nvPr/>
            </p:nvSpPr>
            <p:spPr bwMode="auto">
              <a:xfrm>
                <a:off x="4292" y="717"/>
                <a:ext cx="113"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1000</a:t>
                </a:r>
                <a:endParaRPr lang="en-GB" sz="1600"/>
              </a:p>
            </p:txBody>
          </p:sp>
          <p:sp>
            <p:nvSpPr>
              <p:cNvPr id="421" name="Line 35"/>
              <p:cNvSpPr>
                <a:spLocks noChangeShapeType="1"/>
              </p:cNvSpPr>
              <p:nvPr/>
            </p:nvSpPr>
            <p:spPr bwMode="auto">
              <a:xfrm flipV="1">
                <a:off x="4746" y="681"/>
                <a:ext cx="0" cy="24"/>
              </a:xfrm>
              <a:prstGeom prst="line">
                <a:avLst/>
              </a:prstGeom>
              <a:noFill/>
              <a:ln w="0">
                <a:solidFill>
                  <a:srgbClr val="000000"/>
                </a:solidFill>
                <a:round/>
                <a:headEnd/>
                <a:tailEnd/>
              </a:ln>
            </p:spPr>
            <p:txBody>
              <a:bodyPr/>
              <a:lstStyle/>
              <a:p>
                <a:endParaRPr lang="en-GB" sz="1600"/>
              </a:p>
            </p:txBody>
          </p:sp>
          <p:sp>
            <p:nvSpPr>
              <p:cNvPr id="422" name="Line 36"/>
              <p:cNvSpPr>
                <a:spLocks noChangeShapeType="1"/>
              </p:cNvSpPr>
              <p:nvPr/>
            </p:nvSpPr>
            <p:spPr bwMode="auto">
              <a:xfrm>
                <a:off x="4746" y="353"/>
                <a:ext cx="0" cy="20"/>
              </a:xfrm>
              <a:prstGeom prst="line">
                <a:avLst/>
              </a:prstGeom>
              <a:noFill/>
              <a:ln w="0">
                <a:solidFill>
                  <a:srgbClr val="000000"/>
                </a:solidFill>
                <a:round/>
                <a:headEnd/>
                <a:tailEnd/>
              </a:ln>
            </p:spPr>
            <p:txBody>
              <a:bodyPr/>
              <a:lstStyle/>
              <a:p>
                <a:endParaRPr lang="en-GB" sz="1600"/>
              </a:p>
            </p:txBody>
          </p:sp>
          <p:sp>
            <p:nvSpPr>
              <p:cNvPr id="423" name="Rectangle 37"/>
              <p:cNvSpPr>
                <a:spLocks noChangeArrowheads="1"/>
              </p:cNvSpPr>
              <p:nvPr/>
            </p:nvSpPr>
            <p:spPr bwMode="auto">
              <a:xfrm>
                <a:off x="4689" y="717"/>
                <a:ext cx="113"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1200</a:t>
                </a:r>
                <a:endParaRPr lang="en-GB" sz="1600"/>
              </a:p>
            </p:txBody>
          </p:sp>
          <p:sp>
            <p:nvSpPr>
              <p:cNvPr id="424" name="Line 38"/>
              <p:cNvSpPr>
                <a:spLocks noChangeShapeType="1"/>
              </p:cNvSpPr>
              <p:nvPr/>
            </p:nvSpPr>
            <p:spPr bwMode="auto">
              <a:xfrm>
                <a:off x="2367" y="705"/>
                <a:ext cx="20" cy="0"/>
              </a:xfrm>
              <a:prstGeom prst="line">
                <a:avLst/>
              </a:prstGeom>
              <a:noFill/>
              <a:ln w="0">
                <a:solidFill>
                  <a:srgbClr val="000000"/>
                </a:solidFill>
                <a:round/>
                <a:headEnd/>
                <a:tailEnd/>
              </a:ln>
            </p:spPr>
            <p:txBody>
              <a:bodyPr/>
              <a:lstStyle/>
              <a:p>
                <a:endParaRPr lang="en-GB" sz="1600"/>
              </a:p>
            </p:txBody>
          </p:sp>
          <p:sp>
            <p:nvSpPr>
              <p:cNvPr id="425" name="Line 39"/>
              <p:cNvSpPr>
                <a:spLocks noChangeShapeType="1"/>
              </p:cNvSpPr>
              <p:nvPr/>
            </p:nvSpPr>
            <p:spPr bwMode="auto">
              <a:xfrm flipH="1">
                <a:off x="4722" y="705"/>
                <a:ext cx="24" cy="0"/>
              </a:xfrm>
              <a:prstGeom prst="line">
                <a:avLst/>
              </a:prstGeom>
              <a:noFill/>
              <a:ln w="0">
                <a:solidFill>
                  <a:srgbClr val="000000"/>
                </a:solidFill>
                <a:round/>
                <a:headEnd/>
                <a:tailEnd/>
              </a:ln>
            </p:spPr>
            <p:txBody>
              <a:bodyPr/>
              <a:lstStyle/>
              <a:p>
                <a:endParaRPr lang="en-GB" sz="1600"/>
              </a:p>
            </p:txBody>
          </p:sp>
          <p:sp>
            <p:nvSpPr>
              <p:cNvPr id="426" name="Rectangle 40"/>
              <p:cNvSpPr>
                <a:spLocks noChangeArrowheads="1"/>
              </p:cNvSpPr>
              <p:nvPr/>
            </p:nvSpPr>
            <p:spPr bwMode="auto">
              <a:xfrm>
                <a:off x="2307" y="673"/>
                <a:ext cx="4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-4</a:t>
                </a:r>
                <a:endParaRPr lang="en-GB" sz="1600"/>
              </a:p>
            </p:txBody>
          </p:sp>
          <p:sp>
            <p:nvSpPr>
              <p:cNvPr id="427" name="Line 41"/>
              <p:cNvSpPr>
                <a:spLocks noChangeShapeType="1"/>
              </p:cNvSpPr>
              <p:nvPr/>
            </p:nvSpPr>
            <p:spPr bwMode="auto">
              <a:xfrm>
                <a:off x="2367" y="585"/>
                <a:ext cx="20" cy="0"/>
              </a:xfrm>
              <a:prstGeom prst="line">
                <a:avLst/>
              </a:prstGeom>
              <a:noFill/>
              <a:ln w="0">
                <a:solidFill>
                  <a:srgbClr val="000000"/>
                </a:solidFill>
                <a:round/>
                <a:headEnd/>
                <a:tailEnd/>
              </a:ln>
            </p:spPr>
            <p:txBody>
              <a:bodyPr/>
              <a:lstStyle/>
              <a:p>
                <a:endParaRPr lang="en-GB" sz="1600"/>
              </a:p>
            </p:txBody>
          </p:sp>
          <p:sp>
            <p:nvSpPr>
              <p:cNvPr id="428" name="Line 42"/>
              <p:cNvSpPr>
                <a:spLocks noChangeShapeType="1"/>
              </p:cNvSpPr>
              <p:nvPr/>
            </p:nvSpPr>
            <p:spPr bwMode="auto">
              <a:xfrm flipH="1">
                <a:off x="4722" y="585"/>
                <a:ext cx="24" cy="0"/>
              </a:xfrm>
              <a:prstGeom prst="line">
                <a:avLst/>
              </a:prstGeom>
              <a:noFill/>
              <a:ln w="0">
                <a:solidFill>
                  <a:srgbClr val="000000"/>
                </a:solidFill>
                <a:round/>
                <a:headEnd/>
                <a:tailEnd/>
              </a:ln>
            </p:spPr>
            <p:txBody>
              <a:bodyPr/>
              <a:lstStyle/>
              <a:p>
                <a:endParaRPr lang="en-GB" sz="1600"/>
              </a:p>
            </p:txBody>
          </p:sp>
          <p:sp>
            <p:nvSpPr>
              <p:cNvPr id="429" name="Rectangle 43"/>
              <p:cNvSpPr>
                <a:spLocks noChangeArrowheads="1"/>
              </p:cNvSpPr>
              <p:nvPr/>
            </p:nvSpPr>
            <p:spPr bwMode="auto">
              <a:xfrm>
                <a:off x="2307" y="553"/>
                <a:ext cx="4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-2</a:t>
                </a:r>
                <a:endParaRPr lang="en-GB" sz="1600"/>
              </a:p>
            </p:txBody>
          </p:sp>
          <p:sp>
            <p:nvSpPr>
              <p:cNvPr id="430" name="Line 44"/>
              <p:cNvSpPr>
                <a:spLocks noChangeShapeType="1"/>
              </p:cNvSpPr>
              <p:nvPr/>
            </p:nvSpPr>
            <p:spPr bwMode="auto">
              <a:xfrm>
                <a:off x="2367" y="469"/>
                <a:ext cx="20" cy="0"/>
              </a:xfrm>
              <a:prstGeom prst="line">
                <a:avLst/>
              </a:prstGeom>
              <a:noFill/>
              <a:ln w="0">
                <a:solidFill>
                  <a:srgbClr val="000000"/>
                </a:solidFill>
                <a:round/>
                <a:headEnd/>
                <a:tailEnd/>
              </a:ln>
            </p:spPr>
            <p:txBody>
              <a:bodyPr/>
              <a:lstStyle/>
              <a:p>
                <a:endParaRPr lang="en-GB" sz="1600"/>
              </a:p>
            </p:txBody>
          </p:sp>
          <p:sp>
            <p:nvSpPr>
              <p:cNvPr id="431" name="Line 45"/>
              <p:cNvSpPr>
                <a:spLocks noChangeShapeType="1"/>
              </p:cNvSpPr>
              <p:nvPr/>
            </p:nvSpPr>
            <p:spPr bwMode="auto">
              <a:xfrm flipH="1">
                <a:off x="4722" y="469"/>
                <a:ext cx="24" cy="0"/>
              </a:xfrm>
              <a:prstGeom prst="line">
                <a:avLst/>
              </a:prstGeom>
              <a:noFill/>
              <a:ln w="0">
                <a:solidFill>
                  <a:srgbClr val="000000"/>
                </a:solidFill>
                <a:round/>
                <a:headEnd/>
                <a:tailEnd/>
              </a:ln>
            </p:spPr>
            <p:txBody>
              <a:bodyPr/>
              <a:lstStyle/>
              <a:p>
                <a:endParaRPr lang="en-GB" sz="1600"/>
              </a:p>
            </p:txBody>
          </p:sp>
          <p:sp>
            <p:nvSpPr>
              <p:cNvPr id="432" name="Rectangle 46"/>
              <p:cNvSpPr>
                <a:spLocks noChangeArrowheads="1"/>
              </p:cNvSpPr>
              <p:nvPr/>
            </p:nvSpPr>
            <p:spPr bwMode="auto">
              <a:xfrm>
                <a:off x="2325" y="437"/>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0</a:t>
                </a:r>
                <a:endParaRPr lang="en-GB" sz="1600"/>
              </a:p>
            </p:txBody>
          </p:sp>
          <p:sp>
            <p:nvSpPr>
              <p:cNvPr id="433" name="Line 47"/>
              <p:cNvSpPr>
                <a:spLocks noChangeShapeType="1"/>
              </p:cNvSpPr>
              <p:nvPr/>
            </p:nvSpPr>
            <p:spPr bwMode="auto">
              <a:xfrm>
                <a:off x="2367" y="353"/>
                <a:ext cx="20" cy="0"/>
              </a:xfrm>
              <a:prstGeom prst="line">
                <a:avLst/>
              </a:prstGeom>
              <a:noFill/>
              <a:ln w="0">
                <a:solidFill>
                  <a:srgbClr val="000000"/>
                </a:solidFill>
                <a:round/>
                <a:headEnd/>
                <a:tailEnd/>
              </a:ln>
            </p:spPr>
            <p:txBody>
              <a:bodyPr/>
              <a:lstStyle/>
              <a:p>
                <a:endParaRPr lang="en-GB" sz="1600"/>
              </a:p>
            </p:txBody>
          </p:sp>
          <p:sp>
            <p:nvSpPr>
              <p:cNvPr id="434" name="Line 48"/>
              <p:cNvSpPr>
                <a:spLocks noChangeShapeType="1"/>
              </p:cNvSpPr>
              <p:nvPr/>
            </p:nvSpPr>
            <p:spPr bwMode="auto">
              <a:xfrm flipH="1">
                <a:off x="4722" y="353"/>
                <a:ext cx="24" cy="0"/>
              </a:xfrm>
              <a:prstGeom prst="line">
                <a:avLst/>
              </a:prstGeom>
              <a:noFill/>
              <a:ln w="0">
                <a:solidFill>
                  <a:srgbClr val="000000"/>
                </a:solidFill>
                <a:round/>
                <a:headEnd/>
                <a:tailEnd/>
              </a:ln>
            </p:spPr>
            <p:txBody>
              <a:bodyPr/>
              <a:lstStyle/>
              <a:p>
                <a:endParaRPr lang="en-GB" sz="1600"/>
              </a:p>
            </p:txBody>
          </p:sp>
          <p:sp>
            <p:nvSpPr>
              <p:cNvPr id="435" name="Rectangle 49"/>
              <p:cNvSpPr>
                <a:spLocks noChangeArrowheads="1"/>
              </p:cNvSpPr>
              <p:nvPr/>
            </p:nvSpPr>
            <p:spPr bwMode="auto">
              <a:xfrm>
                <a:off x="2325" y="321"/>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2</a:t>
                </a:r>
                <a:endParaRPr lang="en-GB" sz="1600"/>
              </a:p>
            </p:txBody>
          </p:sp>
          <p:sp>
            <p:nvSpPr>
              <p:cNvPr id="436" name="Line 50"/>
              <p:cNvSpPr>
                <a:spLocks noChangeShapeType="1"/>
              </p:cNvSpPr>
              <p:nvPr/>
            </p:nvSpPr>
            <p:spPr bwMode="auto">
              <a:xfrm>
                <a:off x="2367" y="353"/>
                <a:ext cx="2379" cy="0"/>
              </a:xfrm>
              <a:prstGeom prst="line">
                <a:avLst/>
              </a:prstGeom>
              <a:noFill/>
              <a:ln w="0">
                <a:solidFill>
                  <a:srgbClr val="000000"/>
                </a:solidFill>
                <a:round/>
                <a:headEnd/>
                <a:tailEnd/>
              </a:ln>
            </p:spPr>
            <p:txBody>
              <a:bodyPr/>
              <a:lstStyle/>
              <a:p>
                <a:endParaRPr lang="en-GB" sz="1600"/>
              </a:p>
            </p:txBody>
          </p:sp>
          <p:sp>
            <p:nvSpPr>
              <p:cNvPr id="437" name="Line 51"/>
              <p:cNvSpPr>
                <a:spLocks noChangeShapeType="1"/>
              </p:cNvSpPr>
              <p:nvPr/>
            </p:nvSpPr>
            <p:spPr bwMode="auto">
              <a:xfrm>
                <a:off x="2367" y="705"/>
                <a:ext cx="2379" cy="0"/>
              </a:xfrm>
              <a:prstGeom prst="line">
                <a:avLst/>
              </a:prstGeom>
              <a:noFill/>
              <a:ln w="0">
                <a:solidFill>
                  <a:srgbClr val="000000"/>
                </a:solidFill>
                <a:round/>
                <a:headEnd/>
                <a:tailEnd/>
              </a:ln>
            </p:spPr>
            <p:txBody>
              <a:bodyPr/>
              <a:lstStyle/>
              <a:p>
                <a:endParaRPr lang="en-GB" sz="1600"/>
              </a:p>
            </p:txBody>
          </p:sp>
          <p:sp>
            <p:nvSpPr>
              <p:cNvPr id="438" name="Line 52"/>
              <p:cNvSpPr>
                <a:spLocks noChangeShapeType="1"/>
              </p:cNvSpPr>
              <p:nvPr/>
            </p:nvSpPr>
            <p:spPr bwMode="auto">
              <a:xfrm flipV="1">
                <a:off x="4746" y="353"/>
                <a:ext cx="0" cy="352"/>
              </a:xfrm>
              <a:prstGeom prst="line">
                <a:avLst/>
              </a:prstGeom>
              <a:noFill/>
              <a:ln w="0">
                <a:solidFill>
                  <a:srgbClr val="000000"/>
                </a:solidFill>
                <a:round/>
                <a:headEnd/>
                <a:tailEnd/>
              </a:ln>
            </p:spPr>
            <p:txBody>
              <a:bodyPr/>
              <a:lstStyle/>
              <a:p>
                <a:endParaRPr lang="en-GB" sz="1600"/>
              </a:p>
            </p:txBody>
          </p:sp>
          <p:sp>
            <p:nvSpPr>
              <p:cNvPr id="439" name="Line 53"/>
              <p:cNvSpPr>
                <a:spLocks noChangeShapeType="1"/>
              </p:cNvSpPr>
              <p:nvPr/>
            </p:nvSpPr>
            <p:spPr bwMode="auto">
              <a:xfrm flipV="1">
                <a:off x="2367" y="353"/>
                <a:ext cx="0" cy="352"/>
              </a:xfrm>
              <a:prstGeom prst="line">
                <a:avLst/>
              </a:prstGeom>
              <a:noFill/>
              <a:ln w="0">
                <a:solidFill>
                  <a:srgbClr val="000000"/>
                </a:solidFill>
                <a:round/>
                <a:headEnd/>
                <a:tailEnd/>
              </a:ln>
            </p:spPr>
            <p:txBody>
              <a:bodyPr/>
              <a:lstStyle/>
              <a:p>
                <a:endParaRPr lang="en-GB" sz="1600"/>
              </a:p>
            </p:txBody>
          </p:sp>
          <p:sp>
            <p:nvSpPr>
              <p:cNvPr id="440" name="Freeform 54"/>
              <p:cNvSpPr>
                <a:spLocks/>
              </p:cNvSpPr>
              <p:nvPr/>
            </p:nvSpPr>
            <p:spPr bwMode="auto">
              <a:xfrm>
                <a:off x="2371" y="381"/>
                <a:ext cx="813" cy="208"/>
              </a:xfrm>
              <a:custGeom>
                <a:avLst/>
                <a:gdLst/>
                <a:ahLst/>
                <a:cxnLst>
                  <a:cxn ang="0">
                    <a:pos x="12" y="100"/>
                  </a:cxn>
                  <a:cxn ang="0">
                    <a:pos x="32" y="136"/>
                  </a:cxn>
                  <a:cxn ang="0">
                    <a:pos x="52" y="124"/>
                  </a:cxn>
                  <a:cxn ang="0">
                    <a:pos x="72" y="64"/>
                  </a:cxn>
                  <a:cxn ang="0">
                    <a:pos x="88" y="4"/>
                  </a:cxn>
                  <a:cxn ang="0">
                    <a:pos x="108" y="20"/>
                  </a:cxn>
                  <a:cxn ang="0">
                    <a:pos x="129" y="24"/>
                  </a:cxn>
                  <a:cxn ang="0">
                    <a:pos x="149" y="180"/>
                  </a:cxn>
                  <a:cxn ang="0">
                    <a:pos x="169" y="172"/>
                  </a:cxn>
                  <a:cxn ang="0">
                    <a:pos x="185" y="132"/>
                  </a:cxn>
                  <a:cxn ang="0">
                    <a:pos x="205" y="24"/>
                  </a:cxn>
                  <a:cxn ang="0">
                    <a:pos x="225" y="12"/>
                  </a:cxn>
                  <a:cxn ang="0">
                    <a:pos x="245" y="20"/>
                  </a:cxn>
                  <a:cxn ang="0">
                    <a:pos x="261" y="64"/>
                  </a:cxn>
                  <a:cxn ang="0">
                    <a:pos x="281" y="160"/>
                  </a:cxn>
                  <a:cxn ang="0">
                    <a:pos x="301" y="164"/>
                  </a:cxn>
                  <a:cxn ang="0">
                    <a:pos x="321" y="108"/>
                  </a:cxn>
                  <a:cxn ang="0">
                    <a:pos x="341" y="20"/>
                  </a:cxn>
                  <a:cxn ang="0">
                    <a:pos x="357" y="32"/>
                  </a:cxn>
                  <a:cxn ang="0">
                    <a:pos x="377" y="24"/>
                  </a:cxn>
                  <a:cxn ang="0">
                    <a:pos x="397" y="160"/>
                  </a:cxn>
                  <a:cxn ang="0">
                    <a:pos x="417" y="200"/>
                  </a:cxn>
                  <a:cxn ang="0">
                    <a:pos x="433" y="148"/>
                  </a:cxn>
                  <a:cxn ang="0">
                    <a:pos x="453" y="56"/>
                  </a:cxn>
                  <a:cxn ang="0">
                    <a:pos x="473" y="20"/>
                  </a:cxn>
                  <a:cxn ang="0">
                    <a:pos x="493" y="56"/>
                  </a:cxn>
                  <a:cxn ang="0">
                    <a:pos x="513" y="32"/>
                  </a:cxn>
                  <a:cxn ang="0">
                    <a:pos x="529" y="168"/>
                  </a:cxn>
                  <a:cxn ang="0">
                    <a:pos x="549" y="140"/>
                  </a:cxn>
                  <a:cxn ang="0">
                    <a:pos x="569" y="128"/>
                  </a:cxn>
                  <a:cxn ang="0">
                    <a:pos x="589" y="88"/>
                  </a:cxn>
                  <a:cxn ang="0">
                    <a:pos x="609" y="108"/>
                  </a:cxn>
                  <a:cxn ang="0">
                    <a:pos x="625" y="160"/>
                  </a:cxn>
                  <a:cxn ang="0">
                    <a:pos x="645" y="40"/>
                  </a:cxn>
                  <a:cxn ang="0">
                    <a:pos x="665" y="28"/>
                  </a:cxn>
                  <a:cxn ang="0">
                    <a:pos x="685" y="60"/>
                  </a:cxn>
                  <a:cxn ang="0">
                    <a:pos x="701" y="12"/>
                  </a:cxn>
                  <a:cxn ang="0">
                    <a:pos x="721" y="172"/>
                  </a:cxn>
                  <a:cxn ang="0">
                    <a:pos x="741" y="156"/>
                  </a:cxn>
                  <a:cxn ang="0">
                    <a:pos x="761" y="132"/>
                  </a:cxn>
                  <a:cxn ang="0">
                    <a:pos x="781" y="4"/>
                  </a:cxn>
                  <a:cxn ang="0">
                    <a:pos x="797" y="36"/>
                  </a:cxn>
                </a:cxnLst>
                <a:rect l="0" t="0" r="r" b="b"/>
                <a:pathLst>
                  <a:path w="813" h="208">
                    <a:moveTo>
                      <a:pt x="0" y="84"/>
                    </a:moveTo>
                    <a:lnTo>
                      <a:pt x="8" y="68"/>
                    </a:lnTo>
                    <a:lnTo>
                      <a:pt x="12" y="100"/>
                    </a:lnTo>
                    <a:lnTo>
                      <a:pt x="20" y="76"/>
                    </a:lnTo>
                    <a:lnTo>
                      <a:pt x="24" y="104"/>
                    </a:lnTo>
                    <a:lnTo>
                      <a:pt x="32" y="136"/>
                    </a:lnTo>
                    <a:lnTo>
                      <a:pt x="40" y="164"/>
                    </a:lnTo>
                    <a:lnTo>
                      <a:pt x="44" y="108"/>
                    </a:lnTo>
                    <a:lnTo>
                      <a:pt x="52" y="124"/>
                    </a:lnTo>
                    <a:lnTo>
                      <a:pt x="56" y="136"/>
                    </a:lnTo>
                    <a:lnTo>
                      <a:pt x="64" y="132"/>
                    </a:lnTo>
                    <a:lnTo>
                      <a:pt x="72" y="64"/>
                    </a:lnTo>
                    <a:lnTo>
                      <a:pt x="76" y="20"/>
                    </a:lnTo>
                    <a:lnTo>
                      <a:pt x="84" y="16"/>
                    </a:lnTo>
                    <a:lnTo>
                      <a:pt x="88" y="4"/>
                    </a:lnTo>
                    <a:lnTo>
                      <a:pt x="96" y="28"/>
                    </a:lnTo>
                    <a:lnTo>
                      <a:pt x="104" y="28"/>
                    </a:lnTo>
                    <a:lnTo>
                      <a:pt x="108" y="20"/>
                    </a:lnTo>
                    <a:lnTo>
                      <a:pt x="117" y="36"/>
                    </a:lnTo>
                    <a:lnTo>
                      <a:pt x="121" y="32"/>
                    </a:lnTo>
                    <a:lnTo>
                      <a:pt x="129" y="24"/>
                    </a:lnTo>
                    <a:lnTo>
                      <a:pt x="137" y="44"/>
                    </a:lnTo>
                    <a:lnTo>
                      <a:pt x="141" y="156"/>
                    </a:lnTo>
                    <a:lnTo>
                      <a:pt x="149" y="180"/>
                    </a:lnTo>
                    <a:lnTo>
                      <a:pt x="153" y="176"/>
                    </a:lnTo>
                    <a:lnTo>
                      <a:pt x="161" y="188"/>
                    </a:lnTo>
                    <a:lnTo>
                      <a:pt x="169" y="172"/>
                    </a:lnTo>
                    <a:lnTo>
                      <a:pt x="173" y="168"/>
                    </a:lnTo>
                    <a:lnTo>
                      <a:pt x="181" y="184"/>
                    </a:lnTo>
                    <a:lnTo>
                      <a:pt x="185" y="132"/>
                    </a:lnTo>
                    <a:lnTo>
                      <a:pt x="193" y="120"/>
                    </a:lnTo>
                    <a:lnTo>
                      <a:pt x="201" y="56"/>
                    </a:lnTo>
                    <a:lnTo>
                      <a:pt x="205" y="24"/>
                    </a:lnTo>
                    <a:lnTo>
                      <a:pt x="213" y="20"/>
                    </a:lnTo>
                    <a:lnTo>
                      <a:pt x="217" y="40"/>
                    </a:lnTo>
                    <a:lnTo>
                      <a:pt x="225" y="12"/>
                    </a:lnTo>
                    <a:lnTo>
                      <a:pt x="229" y="40"/>
                    </a:lnTo>
                    <a:lnTo>
                      <a:pt x="237" y="48"/>
                    </a:lnTo>
                    <a:lnTo>
                      <a:pt x="245" y="20"/>
                    </a:lnTo>
                    <a:lnTo>
                      <a:pt x="249" y="0"/>
                    </a:lnTo>
                    <a:lnTo>
                      <a:pt x="257" y="56"/>
                    </a:lnTo>
                    <a:lnTo>
                      <a:pt x="261" y="64"/>
                    </a:lnTo>
                    <a:lnTo>
                      <a:pt x="269" y="152"/>
                    </a:lnTo>
                    <a:lnTo>
                      <a:pt x="277" y="132"/>
                    </a:lnTo>
                    <a:lnTo>
                      <a:pt x="281" y="160"/>
                    </a:lnTo>
                    <a:lnTo>
                      <a:pt x="289" y="168"/>
                    </a:lnTo>
                    <a:lnTo>
                      <a:pt x="293" y="132"/>
                    </a:lnTo>
                    <a:lnTo>
                      <a:pt x="301" y="164"/>
                    </a:lnTo>
                    <a:lnTo>
                      <a:pt x="309" y="164"/>
                    </a:lnTo>
                    <a:lnTo>
                      <a:pt x="313" y="148"/>
                    </a:lnTo>
                    <a:lnTo>
                      <a:pt x="321" y="108"/>
                    </a:lnTo>
                    <a:lnTo>
                      <a:pt x="325" y="48"/>
                    </a:lnTo>
                    <a:lnTo>
                      <a:pt x="333" y="28"/>
                    </a:lnTo>
                    <a:lnTo>
                      <a:pt x="341" y="20"/>
                    </a:lnTo>
                    <a:lnTo>
                      <a:pt x="345" y="16"/>
                    </a:lnTo>
                    <a:lnTo>
                      <a:pt x="353" y="20"/>
                    </a:lnTo>
                    <a:lnTo>
                      <a:pt x="357" y="32"/>
                    </a:lnTo>
                    <a:lnTo>
                      <a:pt x="365" y="24"/>
                    </a:lnTo>
                    <a:lnTo>
                      <a:pt x="373" y="28"/>
                    </a:lnTo>
                    <a:lnTo>
                      <a:pt x="377" y="24"/>
                    </a:lnTo>
                    <a:lnTo>
                      <a:pt x="385" y="24"/>
                    </a:lnTo>
                    <a:lnTo>
                      <a:pt x="389" y="72"/>
                    </a:lnTo>
                    <a:lnTo>
                      <a:pt x="397" y="160"/>
                    </a:lnTo>
                    <a:lnTo>
                      <a:pt x="405" y="132"/>
                    </a:lnTo>
                    <a:lnTo>
                      <a:pt x="409" y="184"/>
                    </a:lnTo>
                    <a:lnTo>
                      <a:pt x="417" y="200"/>
                    </a:lnTo>
                    <a:lnTo>
                      <a:pt x="421" y="184"/>
                    </a:lnTo>
                    <a:lnTo>
                      <a:pt x="429" y="208"/>
                    </a:lnTo>
                    <a:lnTo>
                      <a:pt x="433" y="148"/>
                    </a:lnTo>
                    <a:lnTo>
                      <a:pt x="441" y="144"/>
                    </a:lnTo>
                    <a:lnTo>
                      <a:pt x="449" y="132"/>
                    </a:lnTo>
                    <a:lnTo>
                      <a:pt x="453" y="56"/>
                    </a:lnTo>
                    <a:lnTo>
                      <a:pt x="461" y="24"/>
                    </a:lnTo>
                    <a:lnTo>
                      <a:pt x="465" y="20"/>
                    </a:lnTo>
                    <a:lnTo>
                      <a:pt x="473" y="20"/>
                    </a:lnTo>
                    <a:lnTo>
                      <a:pt x="481" y="16"/>
                    </a:lnTo>
                    <a:lnTo>
                      <a:pt x="485" y="28"/>
                    </a:lnTo>
                    <a:lnTo>
                      <a:pt x="493" y="56"/>
                    </a:lnTo>
                    <a:lnTo>
                      <a:pt x="497" y="28"/>
                    </a:lnTo>
                    <a:lnTo>
                      <a:pt x="505" y="20"/>
                    </a:lnTo>
                    <a:lnTo>
                      <a:pt x="513" y="32"/>
                    </a:lnTo>
                    <a:lnTo>
                      <a:pt x="517" y="28"/>
                    </a:lnTo>
                    <a:lnTo>
                      <a:pt x="525" y="176"/>
                    </a:lnTo>
                    <a:lnTo>
                      <a:pt x="529" y="168"/>
                    </a:lnTo>
                    <a:lnTo>
                      <a:pt x="537" y="96"/>
                    </a:lnTo>
                    <a:lnTo>
                      <a:pt x="545" y="92"/>
                    </a:lnTo>
                    <a:lnTo>
                      <a:pt x="549" y="140"/>
                    </a:lnTo>
                    <a:lnTo>
                      <a:pt x="557" y="84"/>
                    </a:lnTo>
                    <a:lnTo>
                      <a:pt x="561" y="60"/>
                    </a:lnTo>
                    <a:lnTo>
                      <a:pt x="569" y="128"/>
                    </a:lnTo>
                    <a:lnTo>
                      <a:pt x="577" y="76"/>
                    </a:lnTo>
                    <a:lnTo>
                      <a:pt x="581" y="72"/>
                    </a:lnTo>
                    <a:lnTo>
                      <a:pt x="589" y="88"/>
                    </a:lnTo>
                    <a:lnTo>
                      <a:pt x="593" y="144"/>
                    </a:lnTo>
                    <a:lnTo>
                      <a:pt x="601" y="140"/>
                    </a:lnTo>
                    <a:lnTo>
                      <a:pt x="609" y="108"/>
                    </a:lnTo>
                    <a:lnTo>
                      <a:pt x="613" y="96"/>
                    </a:lnTo>
                    <a:lnTo>
                      <a:pt x="621" y="136"/>
                    </a:lnTo>
                    <a:lnTo>
                      <a:pt x="625" y="160"/>
                    </a:lnTo>
                    <a:lnTo>
                      <a:pt x="633" y="136"/>
                    </a:lnTo>
                    <a:lnTo>
                      <a:pt x="637" y="96"/>
                    </a:lnTo>
                    <a:lnTo>
                      <a:pt x="645" y="40"/>
                    </a:lnTo>
                    <a:lnTo>
                      <a:pt x="653" y="8"/>
                    </a:lnTo>
                    <a:lnTo>
                      <a:pt x="657" y="4"/>
                    </a:lnTo>
                    <a:lnTo>
                      <a:pt x="665" y="28"/>
                    </a:lnTo>
                    <a:lnTo>
                      <a:pt x="669" y="36"/>
                    </a:lnTo>
                    <a:lnTo>
                      <a:pt x="677" y="48"/>
                    </a:lnTo>
                    <a:lnTo>
                      <a:pt x="685" y="60"/>
                    </a:lnTo>
                    <a:lnTo>
                      <a:pt x="689" y="36"/>
                    </a:lnTo>
                    <a:lnTo>
                      <a:pt x="697" y="32"/>
                    </a:lnTo>
                    <a:lnTo>
                      <a:pt x="701" y="12"/>
                    </a:lnTo>
                    <a:lnTo>
                      <a:pt x="709" y="40"/>
                    </a:lnTo>
                    <a:lnTo>
                      <a:pt x="717" y="148"/>
                    </a:lnTo>
                    <a:lnTo>
                      <a:pt x="721" y="172"/>
                    </a:lnTo>
                    <a:lnTo>
                      <a:pt x="729" y="164"/>
                    </a:lnTo>
                    <a:lnTo>
                      <a:pt x="733" y="204"/>
                    </a:lnTo>
                    <a:lnTo>
                      <a:pt x="741" y="156"/>
                    </a:lnTo>
                    <a:lnTo>
                      <a:pt x="749" y="176"/>
                    </a:lnTo>
                    <a:lnTo>
                      <a:pt x="753" y="164"/>
                    </a:lnTo>
                    <a:lnTo>
                      <a:pt x="761" y="132"/>
                    </a:lnTo>
                    <a:lnTo>
                      <a:pt x="765" y="96"/>
                    </a:lnTo>
                    <a:lnTo>
                      <a:pt x="773" y="64"/>
                    </a:lnTo>
                    <a:lnTo>
                      <a:pt x="781" y="4"/>
                    </a:lnTo>
                    <a:lnTo>
                      <a:pt x="785" y="32"/>
                    </a:lnTo>
                    <a:lnTo>
                      <a:pt x="793" y="68"/>
                    </a:lnTo>
                    <a:lnTo>
                      <a:pt x="797" y="36"/>
                    </a:lnTo>
                    <a:lnTo>
                      <a:pt x="805" y="40"/>
                    </a:lnTo>
                    <a:lnTo>
                      <a:pt x="813" y="24"/>
                    </a:lnTo>
                  </a:path>
                </a:pathLst>
              </a:custGeom>
              <a:noFill/>
              <a:ln w="0">
                <a:solidFill>
                  <a:srgbClr val="0000FF"/>
                </a:solidFill>
                <a:prstDash val="solid"/>
                <a:round/>
                <a:headEnd/>
                <a:tailEnd/>
              </a:ln>
            </p:spPr>
            <p:txBody>
              <a:bodyPr/>
              <a:lstStyle/>
              <a:p>
                <a:endParaRPr lang="en-GB" sz="1600"/>
              </a:p>
            </p:txBody>
          </p:sp>
          <p:sp>
            <p:nvSpPr>
              <p:cNvPr id="441" name="Freeform 55"/>
              <p:cNvSpPr>
                <a:spLocks/>
              </p:cNvSpPr>
              <p:nvPr/>
            </p:nvSpPr>
            <p:spPr bwMode="auto">
              <a:xfrm>
                <a:off x="3184" y="377"/>
                <a:ext cx="809" cy="204"/>
              </a:xfrm>
              <a:custGeom>
                <a:avLst/>
                <a:gdLst/>
                <a:ahLst/>
                <a:cxnLst>
                  <a:cxn ang="0">
                    <a:pos x="12" y="28"/>
                  </a:cxn>
                  <a:cxn ang="0">
                    <a:pos x="28" y="136"/>
                  </a:cxn>
                  <a:cxn ang="0">
                    <a:pos x="48" y="180"/>
                  </a:cxn>
                  <a:cxn ang="0">
                    <a:pos x="68" y="176"/>
                  </a:cxn>
                  <a:cxn ang="0">
                    <a:pos x="88" y="40"/>
                  </a:cxn>
                  <a:cxn ang="0">
                    <a:pos x="108" y="0"/>
                  </a:cxn>
                  <a:cxn ang="0">
                    <a:pos x="124" y="24"/>
                  </a:cxn>
                  <a:cxn ang="0">
                    <a:pos x="144" y="32"/>
                  </a:cxn>
                  <a:cxn ang="0">
                    <a:pos x="164" y="204"/>
                  </a:cxn>
                  <a:cxn ang="0">
                    <a:pos x="184" y="132"/>
                  </a:cxn>
                  <a:cxn ang="0">
                    <a:pos x="204" y="148"/>
                  </a:cxn>
                  <a:cxn ang="0">
                    <a:pos x="220" y="56"/>
                  </a:cxn>
                  <a:cxn ang="0">
                    <a:pos x="240" y="48"/>
                  </a:cxn>
                  <a:cxn ang="0">
                    <a:pos x="260" y="68"/>
                  </a:cxn>
                  <a:cxn ang="0">
                    <a:pos x="280" y="36"/>
                  </a:cxn>
                  <a:cxn ang="0">
                    <a:pos x="296" y="72"/>
                  </a:cxn>
                  <a:cxn ang="0">
                    <a:pos x="316" y="104"/>
                  </a:cxn>
                  <a:cxn ang="0">
                    <a:pos x="337" y="76"/>
                  </a:cxn>
                  <a:cxn ang="0">
                    <a:pos x="357" y="112"/>
                  </a:cxn>
                  <a:cxn ang="0">
                    <a:pos x="377" y="112"/>
                  </a:cxn>
                  <a:cxn ang="0">
                    <a:pos x="393" y="124"/>
                  </a:cxn>
                  <a:cxn ang="0">
                    <a:pos x="413" y="32"/>
                  </a:cxn>
                  <a:cxn ang="0">
                    <a:pos x="433" y="52"/>
                  </a:cxn>
                  <a:cxn ang="0">
                    <a:pos x="453" y="40"/>
                  </a:cxn>
                  <a:cxn ang="0">
                    <a:pos x="469" y="64"/>
                  </a:cxn>
                  <a:cxn ang="0">
                    <a:pos x="489" y="136"/>
                  </a:cxn>
                  <a:cxn ang="0">
                    <a:pos x="509" y="192"/>
                  </a:cxn>
                  <a:cxn ang="0">
                    <a:pos x="529" y="116"/>
                  </a:cxn>
                  <a:cxn ang="0">
                    <a:pos x="549" y="24"/>
                  </a:cxn>
                  <a:cxn ang="0">
                    <a:pos x="565" y="40"/>
                  </a:cxn>
                  <a:cxn ang="0">
                    <a:pos x="585" y="16"/>
                  </a:cxn>
                  <a:cxn ang="0">
                    <a:pos x="605" y="152"/>
                  </a:cxn>
                  <a:cxn ang="0">
                    <a:pos x="625" y="180"/>
                  </a:cxn>
                  <a:cxn ang="0">
                    <a:pos x="645" y="160"/>
                  </a:cxn>
                  <a:cxn ang="0">
                    <a:pos x="661" y="60"/>
                  </a:cxn>
                  <a:cxn ang="0">
                    <a:pos x="681" y="20"/>
                  </a:cxn>
                  <a:cxn ang="0">
                    <a:pos x="701" y="16"/>
                  </a:cxn>
                  <a:cxn ang="0">
                    <a:pos x="721" y="36"/>
                  </a:cxn>
                  <a:cxn ang="0">
                    <a:pos x="737" y="180"/>
                  </a:cxn>
                  <a:cxn ang="0">
                    <a:pos x="757" y="144"/>
                  </a:cxn>
                  <a:cxn ang="0">
                    <a:pos x="777" y="176"/>
                  </a:cxn>
                  <a:cxn ang="0">
                    <a:pos x="797" y="52"/>
                  </a:cxn>
                </a:cxnLst>
                <a:rect l="0" t="0" r="r" b="b"/>
                <a:pathLst>
                  <a:path w="809" h="204">
                    <a:moveTo>
                      <a:pt x="0" y="28"/>
                    </a:moveTo>
                    <a:lnTo>
                      <a:pt x="4" y="16"/>
                    </a:lnTo>
                    <a:lnTo>
                      <a:pt x="12" y="28"/>
                    </a:lnTo>
                    <a:lnTo>
                      <a:pt x="16" y="24"/>
                    </a:lnTo>
                    <a:lnTo>
                      <a:pt x="24" y="48"/>
                    </a:lnTo>
                    <a:lnTo>
                      <a:pt x="28" y="136"/>
                    </a:lnTo>
                    <a:lnTo>
                      <a:pt x="36" y="172"/>
                    </a:lnTo>
                    <a:lnTo>
                      <a:pt x="44" y="156"/>
                    </a:lnTo>
                    <a:lnTo>
                      <a:pt x="48" y="180"/>
                    </a:lnTo>
                    <a:lnTo>
                      <a:pt x="56" y="180"/>
                    </a:lnTo>
                    <a:lnTo>
                      <a:pt x="60" y="180"/>
                    </a:lnTo>
                    <a:lnTo>
                      <a:pt x="68" y="176"/>
                    </a:lnTo>
                    <a:lnTo>
                      <a:pt x="76" y="176"/>
                    </a:lnTo>
                    <a:lnTo>
                      <a:pt x="80" y="116"/>
                    </a:lnTo>
                    <a:lnTo>
                      <a:pt x="88" y="40"/>
                    </a:lnTo>
                    <a:lnTo>
                      <a:pt x="92" y="60"/>
                    </a:lnTo>
                    <a:lnTo>
                      <a:pt x="100" y="16"/>
                    </a:lnTo>
                    <a:lnTo>
                      <a:pt x="108" y="0"/>
                    </a:lnTo>
                    <a:lnTo>
                      <a:pt x="112" y="0"/>
                    </a:lnTo>
                    <a:lnTo>
                      <a:pt x="120" y="28"/>
                    </a:lnTo>
                    <a:lnTo>
                      <a:pt x="124" y="24"/>
                    </a:lnTo>
                    <a:lnTo>
                      <a:pt x="132" y="28"/>
                    </a:lnTo>
                    <a:lnTo>
                      <a:pt x="140" y="4"/>
                    </a:lnTo>
                    <a:lnTo>
                      <a:pt x="144" y="32"/>
                    </a:lnTo>
                    <a:lnTo>
                      <a:pt x="152" y="96"/>
                    </a:lnTo>
                    <a:lnTo>
                      <a:pt x="156" y="192"/>
                    </a:lnTo>
                    <a:lnTo>
                      <a:pt x="164" y="204"/>
                    </a:lnTo>
                    <a:lnTo>
                      <a:pt x="172" y="164"/>
                    </a:lnTo>
                    <a:lnTo>
                      <a:pt x="176" y="156"/>
                    </a:lnTo>
                    <a:lnTo>
                      <a:pt x="184" y="132"/>
                    </a:lnTo>
                    <a:lnTo>
                      <a:pt x="188" y="164"/>
                    </a:lnTo>
                    <a:lnTo>
                      <a:pt x="196" y="128"/>
                    </a:lnTo>
                    <a:lnTo>
                      <a:pt x="204" y="148"/>
                    </a:lnTo>
                    <a:lnTo>
                      <a:pt x="208" y="152"/>
                    </a:lnTo>
                    <a:lnTo>
                      <a:pt x="216" y="44"/>
                    </a:lnTo>
                    <a:lnTo>
                      <a:pt x="220" y="56"/>
                    </a:lnTo>
                    <a:lnTo>
                      <a:pt x="228" y="44"/>
                    </a:lnTo>
                    <a:lnTo>
                      <a:pt x="232" y="44"/>
                    </a:lnTo>
                    <a:lnTo>
                      <a:pt x="240" y="48"/>
                    </a:lnTo>
                    <a:lnTo>
                      <a:pt x="248" y="84"/>
                    </a:lnTo>
                    <a:lnTo>
                      <a:pt x="252" y="80"/>
                    </a:lnTo>
                    <a:lnTo>
                      <a:pt x="260" y="68"/>
                    </a:lnTo>
                    <a:lnTo>
                      <a:pt x="264" y="56"/>
                    </a:lnTo>
                    <a:lnTo>
                      <a:pt x="272" y="36"/>
                    </a:lnTo>
                    <a:lnTo>
                      <a:pt x="280" y="36"/>
                    </a:lnTo>
                    <a:lnTo>
                      <a:pt x="284" y="108"/>
                    </a:lnTo>
                    <a:lnTo>
                      <a:pt x="292" y="124"/>
                    </a:lnTo>
                    <a:lnTo>
                      <a:pt x="296" y="72"/>
                    </a:lnTo>
                    <a:lnTo>
                      <a:pt x="304" y="112"/>
                    </a:lnTo>
                    <a:lnTo>
                      <a:pt x="312" y="100"/>
                    </a:lnTo>
                    <a:lnTo>
                      <a:pt x="316" y="104"/>
                    </a:lnTo>
                    <a:lnTo>
                      <a:pt x="324" y="104"/>
                    </a:lnTo>
                    <a:lnTo>
                      <a:pt x="328" y="120"/>
                    </a:lnTo>
                    <a:lnTo>
                      <a:pt x="337" y="76"/>
                    </a:lnTo>
                    <a:lnTo>
                      <a:pt x="345" y="84"/>
                    </a:lnTo>
                    <a:lnTo>
                      <a:pt x="349" y="116"/>
                    </a:lnTo>
                    <a:lnTo>
                      <a:pt x="357" y="112"/>
                    </a:lnTo>
                    <a:lnTo>
                      <a:pt x="361" y="128"/>
                    </a:lnTo>
                    <a:lnTo>
                      <a:pt x="369" y="152"/>
                    </a:lnTo>
                    <a:lnTo>
                      <a:pt x="377" y="112"/>
                    </a:lnTo>
                    <a:lnTo>
                      <a:pt x="381" y="100"/>
                    </a:lnTo>
                    <a:lnTo>
                      <a:pt x="389" y="132"/>
                    </a:lnTo>
                    <a:lnTo>
                      <a:pt x="393" y="124"/>
                    </a:lnTo>
                    <a:lnTo>
                      <a:pt x="401" y="120"/>
                    </a:lnTo>
                    <a:lnTo>
                      <a:pt x="409" y="52"/>
                    </a:lnTo>
                    <a:lnTo>
                      <a:pt x="413" y="32"/>
                    </a:lnTo>
                    <a:lnTo>
                      <a:pt x="421" y="16"/>
                    </a:lnTo>
                    <a:lnTo>
                      <a:pt x="425" y="44"/>
                    </a:lnTo>
                    <a:lnTo>
                      <a:pt x="433" y="52"/>
                    </a:lnTo>
                    <a:lnTo>
                      <a:pt x="437" y="68"/>
                    </a:lnTo>
                    <a:lnTo>
                      <a:pt x="445" y="60"/>
                    </a:lnTo>
                    <a:lnTo>
                      <a:pt x="453" y="40"/>
                    </a:lnTo>
                    <a:lnTo>
                      <a:pt x="457" y="44"/>
                    </a:lnTo>
                    <a:lnTo>
                      <a:pt x="465" y="28"/>
                    </a:lnTo>
                    <a:lnTo>
                      <a:pt x="469" y="64"/>
                    </a:lnTo>
                    <a:lnTo>
                      <a:pt x="477" y="136"/>
                    </a:lnTo>
                    <a:lnTo>
                      <a:pt x="485" y="160"/>
                    </a:lnTo>
                    <a:lnTo>
                      <a:pt x="489" y="136"/>
                    </a:lnTo>
                    <a:lnTo>
                      <a:pt x="497" y="180"/>
                    </a:lnTo>
                    <a:lnTo>
                      <a:pt x="501" y="164"/>
                    </a:lnTo>
                    <a:lnTo>
                      <a:pt x="509" y="192"/>
                    </a:lnTo>
                    <a:lnTo>
                      <a:pt x="517" y="176"/>
                    </a:lnTo>
                    <a:lnTo>
                      <a:pt x="521" y="152"/>
                    </a:lnTo>
                    <a:lnTo>
                      <a:pt x="529" y="116"/>
                    </a:lnTo>
                    <a:lnTo>
                      <a:pt x="533" y="52"/>
                    </a:lnTo>
                    <a:lnTo>
                      <a:pt x="541" y="32"/>
                    </a:lnTo>
                    <a:lnTo>
                      <a:pt x="549" y="24"/>
                    </a:lnTo>
                    <a:lnTo>
                      <a:pt x="553" y="40"/>
                    </a:lnTo>
                    <a:lnTo>
                      <a:pt x="561" y="32"/>
                    </a:lnTo>
                    <a:lnTo>
                      <a:pt x="565" y="40"/>
                    </a:lnTo>
                    <a:lnTo>
                      <a:pt x="573" y="36"/>
                    </a:lnTo>
                    <a:lnTo>
                      <a:pt x="581" y="24"/>
                    </a:lnTo>
                    <a:lnTo>
                      <a:pt x="585" y="16"/>
                    </a:lnTo>
                    <a:lnTo>
                      <a:pt x="593" y="20"/>
                    </a:lnTo>
                    <a:lnTo>
                      <a:pt x="597" y="68"/>
                    </a:lnTo>
                    <a:lnTo>
                      <a:pt x="605" y="152"/>
                    </a:lnTo>
                    <a:lnTo>
                      <a:pt x="613" y="164"/>
                    </a:lnTo>
                    <a:lnTo>
                      <a:pt x="617" y="160"/>
                    </a:lnTo>
                    <a:lnTo>
                      <a:pt x="625" y="180"/>
                    </a:lnTo>
                    <a:lnTo>
                      <a:pt x="629" y="164"/>
                    </a:lnTo>
                    <a:lnTo>
                      <a:pt x="637" y="172"/>
                    </a:lnTo>
                    <a:lnTo>
                      <a:pt x="645" y="160"/>
                    </a:lnTo>
                    <a:lnTo>
                      <a:pt x="649" y="164"/>
                    </a:lnTo>
                    <a:lnTo>
                      <a:pt x="657" y="128"/>
                    </a:lnTo>
                    <a:lnTo>
                      <a:pt x="661" y="60"/>
                    </a:lnTo>
                    <a:lnTo>
                      <a:pt x="669" y="24"/>
                    </a:lnTo>
                    <a:lnTo>
                      <a:pt x="673" y="24"/>
                    </a:lnTo>
                    <a:lnTo>
                      <a:pt x="681" y="20"/>
                    </a:lnTo>
                    <a:lnTo>
                      <a:pt x="689" y="24"/>
                    </a:lnTo>
                    <a:lnTo>
                      <a:pt x="693" y="16"/>
                    </a:lnTo>
                    <a:lnTo>
                      <a:pt x="701" y="16"/>
                    </a:lnTo>
                    <a:lnTo>
                      <a:pt x="705" y="4"/>
                    </a:lnTo>
                    <a:lnTo>
                      <a:pt x="713" y="28"/>
                    </a:lnTo>
                    <a:lnTo>
                      <a:pt x="721" y="36"/>
                    </a:lnTo>
                    <a:lnTo>
                      <a:pt x="725" y="96"/>
                    </a:lnTo>
                    <a:lnTo>
                      <a:pt x="733" y="188"/>
                    </a:lnTo>
                    <a:lnTo>
                      <a:pt x="737" y="180"/>
                    </a:lnTo>
                    <a:lnTo>
                      <a:pt x="745" y="188"/>
                    </a:lnTo>
                    <a:lnTo>
                      <a:pt x="753" y="184"/>
                    </a:lnTo>
                    <a:lnTo>
                      <a:pt x="757" y="144"/>
                    </a:lnTo>
                    <a:lnTo>
                      <a:pt x="765" y="140"/>
                    </a:lnTo>
                    <a:lnTo>
                      <a:pt x="769" y="160"/>
                    </a:lnTo>
                    <a:lnTo>
                      <a:pt x="777" y="176"/>
                    </a:lnTo>
                    <a:lnTo>
                      <a:pt x="785" y="116"/>
                    </a:lnTo>
                    <a:lnTo>
                      <a:pt x="789" y="48"/>
                    </a:lnTo>
                    <a:lnTo>
                      <a:pt x="797" y="52"/>
                    </a:lnTo>
                    <a:lnTo>
                      <a:pt x="801" y="36"/>
                    </a:lnTo>
                    <a:lnTo>
                      <a:pt x="809" y="40"/>
                    </a:lnTo>
                  </a:path>
                </a:pathLst>
              </a:custGeom>
              <a:noFill/>
              <a:ln w="0">
                <a:solidFill>
                  <a:srgbClr val="0000FF"/>
                </a:solidFill>
                <a:prstDash val="solid"/>
                <a:round/>
                <a:headEnd/>
                <a:tailEnd/>
              </a:ln>
            </p:spPr>
            <p:txBody>
              <a:bodyPr/>
              <a:lstStyle/>
              <a:p>
                <a:endParaRPr lang="en-GB" sz="1600"/>
              </a:p>
            </p:txBody>
          </p:sp>
          <p:sp>
            <p:nvSpPr>
              <p:cNvPr id="442" name="Freeform 56"/>
              <p:cNvSpPr>
                <a:spLocks/>
              </p:cNvSpPr>
              <p:nvPr/>
            </p:nvSpPr>
            <p:spPr bwMode="auto">
              <a:xfrm>
                <a:off x="3993" y="377"/>
                <a:ext cx="669" cy="212"/>
              </a:xfrm>
              <a:custGeom>
                <a:avLst/>
                <a:gdLst/>
                <a:ahLst/>
                <a:cxnLst>
                  <a:cxn ang="0">
                    <a:pos x="8" y="32"/>
                  </a:cxn>
                  <a:cxn ang="0">
                    <a:pos x="20" y="28"/>
                  </a:cxn>
                  <a:cxn ang="0">
                    <a:pos x="32" y="52"/>
                  </a:cxn>
                  <a:cxn ang="0">
                    <a:pos x="44" y="40"/>
                  </a:cxn>
                  <a:cxn ang="0">
                    <a:pos x="56" y="160"/>
                  </a:cxn>
                  <a:cxn ang="0">
                    <a:pos x="68" y="88"/>
                  </a:cxn>
                  <a:cxn ang="0">
                    <a:pos x="84" y="120"/>
                  </a:cxn>
                  <a:cxn ang="0">
                    <a:pos x="96" y="116"/>
                  </a:cxn>
                  <a:cxn ang="0">
                    <a:pos x="108" y="92"/>
                  </a:cxn>
                  <a:cxn ang="0">
                    <a:pos x="120" y="128"/>
                  </a:cxn>
                  <a:cxn ang="0">
                    <a:pos x="132" y="108"/>
                  </a:cxn>
                  <a:cxn ang="0">
                    <a:pos x="148" y="148"/>
                  </a:cxn>
                  <a:cxn ang="0">
                    <a:pos x="160" y="124"/>
                  </a:cxn>
                  <a:cxn ang="0">
                    <a:pos x="172" y="68"/>
                  </a:cxn>
                  <a:cxn ang="0">
                    <a:pos x="184" y="0"/>
                  </a:cxn>
                  <a:cxn ang="0">
                    <a:pos x="196" y="28"/>
                  </a:cxn>
                  <a:cxn ang="0">
                    <a:pos x="212" y="48"/>
                  </a:cxn>
                  <a:cxn ang="0">
                    <a:pos x="224" y="48"/>
                  </a:cxn>
                  <a:cxn ang="0">
                    <a:pos x="236" y="52"/>
                  </a:cxn>
                  <a:cxn ang="0">
                    <a:pos x="248" y="168"/>
                  </a:cxn>
                  <a:cxn ang="0">
                    <a:pos x="260" y="172"/>
                  </a:cxn>
                  <a:cxn ang="0">
                    <a:pos x="272" y="180"/>
                  </a:cxn>
                  <a:cxn ang="0">
                    <a:pos x="288" y="164"/>
                  </a:cxn>
                  <a:cxn ang="0">
                    <a:pos x="300" y="88"/>
                  </a:cxn>
                  <a:cxn ang="0">
                    <a:pos x="312" y="0"/>
                  </a:cxn>
                  <a:cxn ang="0">
                    <a:pos x="324" y="32"/>
                  </a:cxn>
                  <a:cxn ang="0">
                    <a:pos x="336" y="32"/>
                  </a:cxn>
                  <a:cxn ang="0">
                    <a:pos x="352" y="40"/>
                  </a:cxn>
                  <a:cxn ang="0">
                    <a:pos x="364" y="60"/>
                  </a:cxn>
                  <a:cxn ang="0">
                    <a:pos x="376" y="212"/>
                  </a:cxn>
                  <a:cxn ang="0">
                    <a:pos x="388" y="196"/>
                  </a:cxn>
                  <a:cxn ang="0">
                    <a:pos x="400" y="140"/>
                  </a:cxn>
                  <a:cxn ang="0">
                    <a:pos x="416" y="108"/>
                  </a:cxn>
                  <a:cxn ang="0">
                    <a:pos x="428" y="76"/>
                  </a:cxn>
                  <a:cxn ang="0">
                    <a:pos x="440" y="8"/>
                  </a:cxn>
                  <a:cxn ang="0">
                    <a:pos x="452" y="48"/>
                  </a:cxn>
                  <a:cxn ang="0">
                    <a:pos x="464" y="48"/>
                  </a:cxn>
                  <a:cxn ang="0">
                    <a:pos x="476" y="36"/>
                  </a:cxn>
                  <a:cxn ang="0">
                    <a:pos x="492" y="80"/>
                  </a:cxn>
                  <a:cxn ang="0">
                    <a:pos x="504" y="180"/>
                  </a:cxn>
                  <a:cxn ang="0">
                    <a:pos x="516" y="136"/>
                  </a:cxn>
                  <a:cxn ang="0">
                    <a:pos x="528" y="124"/>
                  </a:cxn>
                  <a:cxn ang="0">
                    <a:pos x="540" y="136"/>
                  </a:cxn>
                  <a:cxn ang="0">
                    <a:pos x="556" y="60"/>
                  </a:cxn>
                  <a:cxn ang="0">
                    <a:pos x="569" y="8"/>
                  </a:cxn>
                  <a:cxn ang="0">
                    <a:pos x="581" y="80"/>
                  </a:cxn>
                  <a:cxn ang="0">
                    <a:pos x="593" y="60"/>
                  </a:cxn>
                  <a:cxn ang="0">
                    <a:pos x="605" y="60"/>
                  </a:cxn>
                  <a:cxn ang="0">
                    <a:pos x="621" y="32"/>
                  </a:cxn>
                  <a:cxn ang="0">
                    <a:pos x="633" y="132"/>
                  </a:cxn>
                  <a:cxn ang="0">
                    <a:pos x="645" y="104"/>
                  </a:cxn>
                  <a:cxn ang="0">
                    <a:pos x="657" y="116"/>
                  </a:cxn>
                  <a:cxn ang="0">
                    <a:pos x="669" y="140"/>
                  </a:cxn>
                </a:cxnLst>
                <a:rect l="0" t="0" r="r" b="b"/>
                <a:pathLst>
                  <a:path w="669" h="212">
                    <a:moveTo>
                      <a:pt x="0" y="40"/>
                    </a:moveTo>
                    <a:lnTo>
                      <a:pt x="8" y="32"/>
                    </a:lnTo>
                    <a:lnTo>
                      <a:pt x="12" y="32"/>
                    </a:lnTo>
                    <a:lnTo>
                      <a:pt x="20" y="28"/>
                    </a:lnTo>
                    <a:lnTo>
                      <a:pt x="24" y="40"/>
                    </a:lnTo>
                    <a:lnTo>
                      <a:pt x="32" y="52"/>
                    </a:lnTo>
                    <a:lnTo>
                      <a:pt x="40" y="60"/>
                    </a:lnTo>
                    <a:lnTo>
                      <a:pt x="44" y="40"/>
                    </a:lnTo>
                    <a:lnTo>
                      <a:pt x="52" y="128"/>
                    </a:lnTo>
                    <a:lnTo>
                      <a:pt x="56" y="160"/>
                    </a:lnTo>
                    <a:lnTo>
                      <a:pt x="64" y="104"/>
                    </a:lnTo>
                    <a:lnTo>
                      <a:pt x="68" y="88"/>
                    </a:lnTo>
                    <a:lnTo>
                      <a:pt x="76" y="116"/>
                    </a:lnTo>
                    <a:lnTo>
                      <a:pt x="84" y="120"/>
                    </a:lnTo>
                    <a:lnTo>
                      <a:pt x="88" y="128"/>
                    </a:lnTo>
                    <a:lnTo>
                      <a:pt x="96" y="116"/>
                    </a:lnTo>
                    <a:lnTo>
                      <a:pt x="100" y="76"/>
                    </a:lnTo>
                    <a:lnTo>
                      <a:pt x="108" y="92"/>
                    </a:lnTo>
                    <a:lnTo>
                      <a:pt x="116" y="88"/>
                    </a:lnTo>
                    <a:lnTo>
                      <a:pt x="120" y="128"/>
                    </a:lnTo>
                    <a:lnTo>
                      <a:pt x="128" y="124"/>
                    </a:lnTo>
                    <a:lnTo>
                      <a:pt x="132" y="108"/>
                    </a:lnTo>
                    <a:lnTo>
                      <a:pt x="140" y="124"/>
                    </a:lnTo>
                    <a:lnTo>
                      <a:pt x="148" y="148"/>
                    </a:lnTo>
                    <a:lnTo>
                      <a:pt x="152" y="156"/>
                    </a:lnTo>
                    <a:lnTo>
                      <a:pt x="160" y="124"/>
                    </a:lnTo>
                    <a:lnTo>
                      <a:pt x="164" y="108"/>
                    </a:lnTo>
                    <a:lnTo>
                      <a:pt x="172" y="68"/>
                    </a:lnTo>
                    <a:lnTo>
                      <a:pt x="180" y="20"/>
                    </a:lnTo>
                    <a:lnTo>
                      <a:pt x="184" y="0"/>
                    </a:lnTo>
                    <a:lnTo>
                      <a:pt x="192" y="8"/>
                    </a:lnTo>
                    <a:lnTo>
                      <a:pt x="196" y="28"/>
                    </a:lnTo>
                    <a:lnTo>
                      <a:pt x="204" y="28"/>
                    </a:lnTo>
                    <a:lnTo>
                      <a:pt x="212" y="48"/>
                    </a:lnTo>
                    <a:lnTo>
                      <a:pt x="216" y="48"/>
                    </a:lnTo>
                    <a:lnTo>
                      <a:pt x="224" y="48"/>
                    </a:lnTo>
                    <a:lnTo>
                      <a:pt x="228" y="36"/>
                    </a:lnTo>
                    <a:lnTo>
                      <a:pt x="236" y="52"/>
                    </a:lnTo>
                    <a:lnTo>
                      <a:pt x="244" y="144"/>
                    </a:lnTo>
                    <a:lnTo>
                      <a:pt x="248" y="168"/>
                    </a:lnTo>
                    <a:lnTo>
                      <a:pt x="256" y="188"/>
                    </a:lnTo>
                    <a:lnTo>
                      <a:pt x="260" y="172"/>
                    </a:lnTo>
                    <a:lnTo>
                      <a:pt x="268" y="192"/>
                    </a:lnTo>
                    <a:lnTo>
                      <a:pt x="272" y="180"/>
                    </a:lnTo>
                    <a:lnTo>
                      <a:pt x="280" y="164"/>
                    </a:lnTo>
                    <a:lnTo>
                      <a:pt x="288" y="164"/>
                    </a:lnTo>
                    <a:lnTo>
                      <a:pt x="292" y="132"/>
                    </a:lnTo>
                    <a:lnTo>
                      <a:pt x="300" y="88"/>
                    </a:lnTo>
                    <a:lnTo>
                      <a:pt x="304" y="32"/>
                    </a:lnTo>
                    <a:lnTo>
                      <a:pt x="312" y="0"/>
                    </a:lnTo>
                    <a:lnTo>
                      <a:pt x="320" y="12"/>
                    </a:lnTo>
                    <a:lnTo>
                      <a:pt x="324" y="32"/>
                    </a:lnTo>
                    <a:lnTo>
                      <a:pt x="332" y="20"/>
                    </a:lnTo>
                    <a:lnTo>
                      <a:pt x="336" y="32"/>
                    </a:lnTo>
                    <a:lnTo>
                      <a:pt x="344" y="20"/>
                    </a:lnTo>
                    <a:lnTo>
                      <a:pt x="352" y="40"/>
                    </a:lnTo>
                    <a:lnTo>
                      <a:pt x="356" y="20"/>
                    </a:lnTo>
                    <a:lnTo>
                      <a:pt x="364" y="60"/>
                    </a:lnTo>
                    <a:lnTo>
                      <a:pt x="368" y="168"/>
                    </a:lnTo>
                    <a:lnTo>
                      <a:pt x="376" y="212"/>
                    </a:lnTo>
                    <a:lnTo>
                      <a:pt x="384" y="152"/>
                    </a:lnTo>
                    <a:lnTo>
                      <a:pt x="388" y="196"/>
                    </a:lnTo>
                    <a:lnTo>
                      <a:pt x="396" y="144"/>
                    </a:lnTo>
                    <a:lnTo>
                      <a:pt x="400" y="140"/>
                    </a:lnTo>
                    <a:lnTo>
                      <a:pt x="408" y="148"/>
                    </a:lnTo>
                    <a:lnTo>
                      <a:pt x="416" y="108"/>
                    </a:lnTo>
                    <a:lnTo>
                      <a:pt x="420" y="120"/>
                    </a:lnTo>
                    <a:lnTo>
                      <a:pt x="428" y="76"/>
                    </a:lnTo>
                    <a:lnTo>
                      <a:pt x="432" y="24"/>
                    </a:lnTo>
                    <a:lnTo>
                      <a:pt x="440" y="8"/>
                    </a:lnTo>
                    <a:lnTo>
                      <a:pt x="448" y="24"/>
                    </a:lnTo>
                    <a:lnTo>
                      <a:pt x="452" y="48"/>
                    </a:lnTo>
                    <a:lnTo>
                      <a:pt x="460" y="44"/>
                    </a:lnTo>
                    <a:lnTo>
                      <a:pt x="464" y="48"/>
                    </a:lnTo>
                    <a:lnTo>
                      <a:pt x="472" y="60"/>
                    </a:lnTo>
                    <a:lnTo>
                      <a:pt x="476" y="36"/>
                    </a:lnTo>
                    <a:lnTo>
                      <a:pt x="484" y="20"/>
                    </a:lnTo>
                    <a:lnTo>
                      <a:pt x="492" y="80"/>
                    </a:lnTo>
                    <a:lnTo>
                      <a:pt x="496" y="164"/>
                    </a:lnTo>
                    <a:lnTo>
                      <a:pt x="504" y="180"/>
                    </a:lnTo>
                    <a:lnTo>
                      <a:pt x="508" y="184"/>
                    </a:lnTo>
                    <a:lnTo>
                      <a:pt x="516" y="136"/>
                    </a:lnTo>
                    <a:lnTo>
                      <a:pt x="524" y="164"/>
                    </a:lnTo>
                    <a:lnTo>
                      <a:pt x="528" y="124"/>
                    </a:lnTo>
                    <a:lnTo>
                      <a:pt x="536" y="168"/>
                    </a:lnTo>
                    <a:lnTo>
                      <a:pt x="540" y="136"/>
                    </a:lnTo>
                    <a:lnTo>
                      <a:pt x="548" y="136"/>
                    </a:lnTo>
                    <a:lnTo>
                      <a:pt x="556" y="60"/>
                    </a:lnTo>
                    <a:lnTo>
                      <a:pt x="561" y="32"/>
                    </a:lnTo>
                    <a:lnTo>
                      <a:pt x="569" y="8"/>
                    </a:lnTo>
                    <a:lnTo>
                      <a:pt x="573" y="52"/>
                    </a:lnTo>
                    <a:lnTo>
                      <a:pt x="581" y="80"/>
                    </a:lnTo>
                    <a:lnTo>
                      <a:pt x="589" y="48"/>
                    </a:lnTo>
                    <a:lnTo>
                      <a:pt x="593" y="60"/>
                    </a:lnTo>
                    <a:lnTo>
                      <a:pt x="601" y="64"/>
                    </a:lnTo>
                    <a:lnTo>
                      <a:pt x="605" y="60"/>
                    </a:lnTo>
                    <a:lnTo>
                      <a:pt x="613" y="56"/>
                    </a:lnTo>
                    <a:lnTo>
                      <a:pt x="621" y="32"/>
                    </a:lnTo>
                    <a:lnTo>
                      <a:pt x="625" y="76"/>
                    </a:lnTo>
                    <a:lnTo>
                      <a:pt x="633" y="132"/>
                    </a:lnTo>
                    <a:lnTo>
                      <a:pt x="637" y="104"/>
                    </a:lnTo>
                    <a:lnTo>
                      <a:pt x="645" y="104"/>
                    </a:lnTo>
                    <a:lnTo>
                      <a:pt x="653" y="108"/>
                    </a:lnTo>
                    <a:lnTo>
                      <a:pt x="657" y="116"/>
                    </a:lnTo>
                    <a:lnTo>
                      <a:pt x="665" y="136"/>
                    </a:lnTo>
                    <a:lnTo>
                      <a:pt x="669" y="140"/>
                    </a:lnTo>
                  </a:path>
                </a:pathLst>
              </a:custGeom>
              <a:noFill/>
              <a:ln w="0">
                <a:solidFill>
                  <a:srgbClr val="0000FF"/>
                </a:solidFill>
                <a:prstDash val="solid"/>
                <a:round/>
                <a:headEnd/>
                <a:tailEnd/>
              </a:ln>
            </p:spPr>
            <p:txBody>
              <a:bodyPr/>
              <a:lstStyle/>
              <a:p>
                <a:endParaRPr lang="en-GB" sz="1600"/>
              </a:p>
            </p:txBody>
          </p:sp>
          <p:sp>
            <p:nvSpPr>
              <p:cNvPr id="443" name="Rectangle 57"/>
              <p:cNvSpPr>
                <a:spLocks noChangeArrowheads="1"/>
              </p:cNvSpPr>
              <p:nvPr/>
            </p:nvSpPr>
            <p:spPr bwMode="auto">
              <a:xfrm>
                <a:off x="3213" y="225"/>
                <a:ext cx="583" cy="141"/>
              </a:xfrm>
              <a:prstGeom prst="rect">
                <a:avLst/>
              </a:prstGeom>
              <a:noFill/>
              <a:ln w="9525">
                <a:noFill/>
                <a:miter lim="800000"/>
                <a:headEnd/>
                <a:tailEnd/>
              </a:ln>
            </p:spPr>
            <p:txBody>
              <a:bodyPr wrap="none" lIns="0" tIns="0" rIns="0" bIns="0">
                <a:spAutoFit/>
              </a:bodyPr>
              <a:lstStyle/>
              <a:p>
                <a:r>
                  <a:rPr lang="en-GB" sz="1050">
                    <a:solidFill>
                      <a:srgbClr val="000000"/>
                    </a:solidFill>
                    <a:latin typeface="Arial Narrow" pitchFamily="34" charset="0"/>
                  </a:rPr>
                  <a:t>vis:</a:t>
                </a:r>
                <a:r>
                  <a:rPr lang="en-GB" sz="1050" b="0">
                    <a:solidFill>
                      <a:srgbClr val="000000"/>
                    </a:solidFill>
                    <a:latin typeface="Arial Narrow" pitchFamily="34" charset="0"/>
                  </a:rPr>
                  <a:t> responses</a:t>
                </a:r>
                <a:endParaRPr lang="en-GB" sz="1600"/>
              </a:p>
            </p:txBody>
          </p:sp>
        </p:grpSp>
        <p:grpSp>
          <p:nvGrpSpPr>
            <p:cNvPr id="152" name="Group 303"/>
            <p:cNvGrpSpPr>
              <a:grpSpLocks/>
            </p:cNvGrpSpPr>
            <p:nvPr/>
          </p:nvGrpSpPr>
          <p:grpSpPr bwMode="auto">
            <a:xfrm>
              <a:off x="4015733" y="1468440"/>
              <a:ext cx="4290892" cy="901699"/>
              <a:chOff x="2307" y="857"/>
              <a:chExt cx="2495" cy="568"/>
            </a:xfrm>
          </p:grpSpPr>
          <p:sp>
            <p:nvSpPr>
              <p:cNvPr id="349" name="Rectangle 59"/>
              <p:cNvSpPr>
                <a:spLocks noChangeArrowheads="1"/>
              </p:cNvSpPr>
              <p:nvPr/>
            </p:nvSpPr>
            <p:spPr bwMode="auto">
              <a:xfrm>
                <a:off x="2367" y="985"/>
                <a:ext cx="2379" cy="348"/>
              </a:xfrm>
              <a:prstGeom prst="rect">
                <a:avLst/>
              </a:prstGeom>
              <a:solidFill>
                <a:srgbClr val="FFFFFF"/>
              </a:solidFill>
              <a:ln w="9525">
                <a:noFill/>
                <a:miter lim="800000"/>
                <a:headEnd/>
                <a:tailEnd/>
              </a:ln>
            </p:spPr>
            <p:txBody>
              <a:bodyPr/>
              <a:lstStyle/>
              <a:p>
                <a:endParaRPr lang="en-GB" sz="1600"/>
              </a:p>
            </p:txBody>
          </p:sp>
          <p:sp>
            <p:nvSpPr>
              <p:cNvPr id="350" name="Rectangle 60"/>
              <p:cNvSpPr>
                <a:spLocks noChangeArrowheads="1"/>
              </p:cNvSpPr>
              <p:nvPr/>
            </p:nvSpPr>
            <p:spPr bwMode="auto">
              <a:xfrm>
                <a:off x="2367" y="985"/>
                <a:ext cx="2379" cy="348"/>
              </a:xfrm>
              <a:prstGeom prst="rect">
                <a:avLst/>
              </a:prstGeom>
              <a:noFill/>
              <a:ln w="0">
                <a:solidFill>
                  <a:srgbClr val="FFFFFF"/>
                </a:solidFill>
                <a:miter lim="800000"/>
                <a:headEnd/>
                <a:tailEnd/>
              </a:ln>
            </p:spPr>
            <p:txBody>
              <a:bodyPr/>
              <a:lstStyle/>
              <a:p>
                <a:endParaRPr lang="en-GB" sz="1600"/>
              </a:p>
            </p:txBody>
          </p:sp>
          <p:sp>
            <p:nvSpPr>
              <p:cNvPr id="351" name="Line 61"/>
              <p:cNvSpPr>
                <a:spLocks noChangeShapeType="1"/>
              </p:cNvSpPr>
              <p:nvPr/>
            </p:nvSpPr>
            <p:spPr bwMode="auto">
              <a:xfrm>
                <a:off x="2367" y="985"/>
                <a:ext cx="2379" cy="0"/>
              </a:xfrm>
              <a:prstGeom prst="line">
                <a:avLst/>
              </a:prstGeom>
              <a:noFill/>
              <a:ln w="0">
                <a:solidFill>
                  <a:srgbClr val="000000"/>
                </a:solidFill>
                <a:round/>
                <a:headEnd/>
                <a:tailEnd/>
              </a:ln>
            </p:spPr>
            <p:txBody>
              <a:bodyPr/>
              <a:lstStyle/>
              <a:p>
                <a:endParaRPr lang="en-GB" sz="1600"/>
              </a:p>
            </p:txBody>
          </p:sp>
          <p:sp>
            <p:nvSpPr>
              <p:cNvPr id="352" name="Line 62"/>
              <p:cNvSpPr>
                <a:spLocks noChangeShapeType="1"/>
              </p:cNvSpPr>
              <p:nvPr/>
            </p:nvSpPr>
            <p:spPr bwMode="auto">
              <a:xfrm>
                <a:off x="2367" y="1333"/>
                <a:ext cx="2379" cy="0"/>
              </a:xfrm>
              <a:prstGeom prst="line">
                <a:avLst/>
              </a:prstGeom>
              <a:noFill/>
              <a:ln w="0">
                <a:solidFill>
                  <a:srgbClr val="000000"/>
                </a:solidFill>
                <a:round/>
                <a:headEnd/>
                <a:tailEnd/>
              </a:ln>
            </p:spPr>
            <p:txBody>
              <a:bodyPr/>
              <a:lstStyle/>
              <a:p>
                <a:endParaRPr lang="en-GB" sz="1600"/>
              </a:p>
            </p:txBody>
          </p:sp>
          <p:sp>
            <p:nvSpPr>
              <p:cNvPr id="353" name="Line 63"/>
              <p:cNvSpPr>
                <a:spLocks noChangeShapeType="1"/>
              </p:cNvSpPr>
              <p:nvPr/>
            </p:nvSpPr>
            <p:spPr bwMode="auto">
              <a:xfrm flipV="1">
                <a:off x="4746" y="985"/>
                <a:ext cx="0" cy="348"/>
              </a:xfrm>
              <a:prstGeom prst="line">
                <a:avLst/>
              </a:prstGeom>
              <a:noFill/>
              <a:ln w="0">
                <a:solidFill>
                  <a:srgbClr val="000000"/>
                </a:solidFill>
                <a:round/>
                <a:headEnd/>
                <a:tailEnd/>
              </a:ln>
            </p:spPr>
            <p:txBody>
              <a:bodyPr/>
              <a:lstStyle/>
              <a:p>
                <a:endParaRPr lang="en-GB" sz="1600"/>
              </a:p>
            </p:txBody>
          </p:sp>
          <p:sp>
            <p:nvSpPr>
              <p:cNvPr id="354" name="Line 64"/>
              <p:cNvSpPr>
                <a:spLocks noChangeShapeType="1"/>
              </p:cNvSpPr>
              <p:nvPr/>
            </p:nvSpPr>
            <p:spPr bwMode="auto">
              <a:xfrm flipV="1">
                <a:off x="2367" y="985"/>
                <a:ext cx="0" cy="348"/>
              </a:xfrm>
              <a:prstGeom prst="line">
                <a:avLst/>
              </a:prstGeom>
              <a:noFill/>
              <a:ln w="0">
                <a:solidFill>
                  <a:srgbClr val="000000"/>
                </a:solidFill>
                <a:round/>
                <a:headEnd/>
                <a:tailEnd/>
              </a:ln>
            </p:spPr>
            <p:txBody>
              <a:bodyPr/>
              <a:lstStyle/>
              <a:p>
                <a:endParaRPr lang="en-GB" sz="1600"/>
              </a:p>
            </p:txBody>
          </p:sp>
          <p:sp>
            <p:nvSpPr>
              <p:cNvPr id="355" name="Line 65"/>
              <p:cNvSpPr>
                <a:spLocks noChangeShapeType="1"/>
              </p:cNvSpPr>
              <p:nvPr/>
            </p:nvSpPr>
            <p:spPr bwMode="auto">
              <a:xfrm>
                <a:off x="2367" y="1333"/>
                <a:ext cx="2379" cy="0"/>
              </a:xfrm>
              <a:prstGeom prst="line">
                <a:avLst/>
              </a:prstGeom>
              <a:noFill/>
              <a:ln w="0">
                <a:solidFill>
                  <a:srgbClr val="000000"/>
                </a:solidFill>
                <a:round/>
                <a:headEnd/>
                <a:tailEnd/>
              </a:ln>
            </p:spPr>
            <p:txBody>
              <a:bodyPr/>
              <a:lstStyle/>
              <a:p>
                <a:endParaRPr lang="en-GB" sz="1600"/>
              </a:p>
            </p:txBody>
          </p:sp>
          <p:sp>
            <p:nvSpPr>
              <p:cNvPr id="356" name="Line 66"/>
              <p:cNvSpPr>
                <a:spLocks noChangeShapeType="1"/>
              </p:cNvSpPr>
              <p:nvPr/>
            </p:nvSpPr>
            <p:spPr bwMode="auto">
              <a:xfrm flipV="1">
                <a:off x="2367" y="985"/>
                <a:ext cx="0" cy="348"/>
              </a:xfrm>
              <a:prstGeom prst="line">
                <a:avLst/>
              </a:prstGeom>
              <a:noFill/>
              <a:ln w="0">
                <a:solidFill>
                  <a:srgbClr val="000000"/>
                </a:solidFill>
                <a:round/>
                <a:headEnd/>
                <a:tailEnd/>
              </a:ln>
            </p:spPr>
            <p:txBody>
              <a:bodyPr/>
              <a:lstStyle/>
              <a:p>
                <a:endParaRPr lang="en-GB" sz="1600"/>
              </a:p>
            </p:txBody>
          </p:sp>
          <p:sp>
            <p:nvSpPr>
              <p:cNvPr id="357" name="Line 67"/>
              <p:cNvSpPr>
                <a:spLocks noChangeShapeType="1"/>
              </p:cNvSpPr>
              <p:nvPr/>
            </p:nvSpPr>
            <p:spPr bwMode="auto">
              <a:xfrm flipV="1">
                <a:off x="2367" y="1309"/>
                <a:ext cx="0" cy="24"/>
              </a:xfrm>
              <a:prstGeom prst="line">
                <a:avLst/>
              </a:prstGeom>
              <a:noFill/>
              <a:ln w="0">
                <a:solidFill>
                  <a:srgbClr val="000000"/>
                </a:solidFill>
                <a:round/>
                <a:headEnd/>
                <a:tailEnd/>
              </a:ln>
            </p:spPr>
            <p:txBody>
              <a:bodyPr/>
              <a:lstStyle/>
              <a:p>
                <a:endParaRPr lang="en-GB" sz="1600"/>
              </a:p>
            </p:txBody>
          </p:sp>
          <p:sp>
            <p:nvSpPr>
              <p:cNvPr id="358" name="Line 68"/>
              <p:cNvSpPr>
                <a:spLocks noChangeShapeType="1"/>
              </p:cNvSpPr>
              <p:nvPr/>
            </p:nvSpPr>
            <p:spPr bwMode="auto">
              <a:xfrm>
                <a:off x="2367" y="985"/>
                <a:ext cx="0" cy="20"/>
              </a:xfrm>
              <a:prstGeom prst="line">
                <a:avLst/>
              </a:prstGeom>
              <a:noFill/>
              <a:ln w="0">
                <a:solidFill>
                  <a:srgbClr val="000000"/>
                </a:solidFill>
                <a:round/>
                <a:headEnd/>
                <a:tailEnd/>
              </a:ln>
            </p:spPr>
            <p:txBody>
              <a:bodyPr/>
              <a:lstStyle/>
              <a:p>
                <a:endParaRPr lang="en-GB" sz="1600"/>
              </a:p>
            </p:txBody>
          </p:sp>
          <p:sp>
            <p:nvSpPr>
              <p:cNvPr id="359" name="Rectangle 69"/>
              <p:cNvSpPr>
                <a:spLocks noChangeArrowheads="1"/>
              </p:cNvSpPr>
              <p:nvPr/>
            </p:nvSpPr>
            <p:spPr bwMode="auto">
              <a:xfrm>
                <a:off x="2353" y="1345"/>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0</a:t>
                </a:r>
                <a:endParaRPr lang="en-GB" sz="1600"/>
              </a:p>
            </p:txBody>
          </p:sp>
          <p:sp>
            <p:nvSpPr>
              <p:cNvPr id="360" name="Line 70"/>
              <p:cNvSpPr>
                <a:spLocks noChangeShapeType="1"/>
              </p:cNvSpPr>
              <p:nvPr/>
            </p:nvSpPr>
            <p:spPr bwMode="auto">
              <a:xfrm flipV="1">
                <a:off x="2764" y="1309"/>
                <a:ext cx="0" cy="24"/>
              </a:xfrm>
              <a:prstGeom prst="line">
                <a:avLst/>
              </a:prstGeom>
              <a:noFill/>
              <a:ln w="0">
                <a:solidFill>
                  <a:srgbClr val="000000"/>
                </a:solidFill>
                <a:round/>
                <a:headEnd/>
                <a:tailEnd/>
              </a:ln>
            </p:spPr>
            <p:txBody>
              <a:bodyPr/>
              <a:lstStyle/>
              <a:p>
                <a:endParaRPr lang="en-GB" sz="1600"/>
              </a:p>
            </p:txBody>
          </p:sp>
          <p:sp>
            <p:nvSpPr>
              <p:cNvPr id="361" name="Line 71"/>
              <p:cNvSpPr>
                <a:spLocks noChangeShapeType="1"/>
              </p:cNvSpPr>
              <p:nvPr/>
            </p:nvSpPr>
            <p:spPr bwMode="auto">
              <a:xfrm>
                <a:off x="2764" y="985"/>
                <a:ext cx="0" cy="20"/>
              </a:xfrm>
              <a:prstGeom prst="line">
                <a:avLst/>
              </a:prstGeom>
              <a:noFill/>
              <a:ln w="0">
                <a:solidFill>
                  <a:srgbClr val="000000"/>
                </a:solidFill>
                <a:round/>
                <a:headEnd/>
                <a:tailEnd/>
              </a:ln>
            </p:spPr>
            <p:txBody>
              <a:bodyPr/>
              <a:lstStyle/>
              <a:p>
                <a:endParaRPr lang="en-GB" sz="1600"/>
              </a:p>
            </p:txBody>
          </p:sp>
          <p:sp>
            <p:nvSpPr>
              <p:cNvPr id="362" name="Rectangle 72"/>
              <p:cNvSpPr>
                <a:spLocks noChangeArrowheads="1"/>
              </p:cNvSpPr>
              <p:nvPr/>
            </p:nvSpPr>
            <p:spPr bwMode="auto">
              <a:xfrm>
                <a:off x="2721" y="1345"/>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200</a:t>
                </a:r>
                <a:endParaRPr lang="en-GB" sz="1600"/>
              </a:p>
            </p:txBody>
          </p:sp>
          <p:sp>
            <p:nvSpPr>
              <p:cNvPr id="363" name="Line 73"/>
              <p:cNvSpPr>
                <a:spLocks noChangeShapeType="1"/>
              </p:cNvSpPr>
              <p:nvPr/>
            </p:nvSpPr>
            <p:spPr bwMode="auto">
              <a:xfrm flipV="1">
                <a:off x="3160" y="1309"/>
                <a:ext cx="0" cy="24"/>
              </a:xfrm>
              <a:prstGeom prst="line">
                <a:avLst/>
              </a:prstGeom>
              <a:noFill/>
              <a:ln w="0">
                <a:solidFill>
                  <a:srgbClr val="000000"/>
                </a:solidFill>
                <a:round/>
                <a:headEnd/>
                <a:tailEnd/>
              </a:ln>
            </p:spPr>
            <p:txBody>
              <a:bodyPr/>
              <a:lstStyle/>
              <a:p>
                <a:endParaRPr lang="en-GB" sz="1600"/>
              </a:p>
            </p:txBody>
          </p:sp>
          <p:sp>
            <p:nvSpPr>
              <p:cNvPr id="364" name="Line 74"/>
              <p:cNvSpPr>
                <a:spLocks noChangeShapeType="1"/>
              </p:cNvSpPr>
              <p:nvPr/>
            </p:nvSpPr>
            <p:spPr bwMode="auto">
              <a:xfrm>
                <a:off x="3160" y="985"/>
                <a:ext cx="0" cy="20"/>
              </a:xfrm>
              <a:prstGeom prst="line">
                <a:avLst/>
              </a:prstGeom>
              <a:noFill/>
              <a:ln w="0">
                <a:solidFill>
                  <a:srgbClr val="000000"/>
                </a:solidFill>
                <a:round/>
                <a:headEnd/>
                <a:tailEnd/>
              </a:ln>
            </p:spPr>
            <p:txBody>
              <a:bodyPr/>
              <a:lstStyle/>
              <a:p>
                <a:endParaRPr lang="en-GB" sz="1600"/>
              </a:p>
            </p:txBody>
          </p:sp>
          <p:sp>
            <p:nvSpPr>
              <p:cNvPr id="365" name="Rectangle 75"/>
              <p:cNvSpPr>
                <a:spLocks noChangeArrowheads="1"/>
              </p:cNvSpPr>
              <p:nvPr/>
            </p:nvSpPr>
            <p:spPr bwMode="auto">
              <a:xfrm>
                <a:off x="3117" y="1345"/>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400</a:t>
                </a:r>
                <a:endParaRPr lang="en-GB" sz="1600"/>
              </a:p>
            </p:txBody>
          </p:sp>
          <p:sp>
            <p:nvSpPr>
              <p:cNvPr id="366" name="Line 76"/>
              <p:cNvSpPr>
                <a:spLocks noChangeShapeType="1"/>
              </p:cNvSpPr>
              <p:nvPr/>
            </p:nvSpPr>
            <p:spPr bwMode="auto">
              <a:xfrm flipV="1">
                <a:off x="3557" y="1309"/>
                <a:ext cx="0" cy="24"/>
              </a:xfrm>
              <a:prstGeom prst="line">
                <a:avLst/>
              </a:prstGeom>
              <a:noFill/>
              <a:ln w="0">
                <a:solidFill>
                  <a:srgbClr val="000000"/>
                </a:solidFill>
                <a:round/>
                <a:headEnd/>
                <a:tailEnd/>
              </a:ln>
            </p:spPr>
            <p:txBody>
              <a:bodyPr/>
              <a:lstStyle/>
              <a:p>
                <a:endParaRPr lang="en-GB" sz="1600"/>
              </a:p>
            </p:txBody>
          </p:sp>
          <p:sp>
            <p:nvSpPr>
              <p:cNvPr id="367" name="Line 77"/>
              <p:cNvSpPr>
                <a:spLocks noChangeShapeType="1"/>
              </p:cNvSpPr>
              <p:nvPr/>
            </p:nvSpPr>
            <p:spPr bwMode="auto">
              <a:xfrm>
                <a:off x="3557" y="985"/>
                <a:ext cx="0" cy="20"/>
              </a:xfrm>
              <a:prstGeom prst="line">
                <a:avLst/>
              </a:prstGeom>
              <a:noFill/>
              <a:ln w="0">
                <a:solidFill>
                  <a:srgbClr val="000000"/>
                </a:solidFill>
                <a:round/>
                <a:headEnd/>
                <a:tailEnd/>
              </a:ln>
            </p:spPr>
            <p:txBody>
              <a:bodyPr/>
              <a:lstStyle/>
              <a:p>
                <a:endParaRPr lang="en-GB" sz="1600"/>
              </a:p>
            </p:txBody>
          </p:sp>
          <p:sp>
            <p:nvSpPr>
              <p:cNvPr id="368" name="Rectangle 78"/>
              <p:cNvSpPr>
                <a:spLocks noChangeArrowheads="1"/>
              </p:cNvSpPr>
              <p:nvPr/>
            </p:nvSpPr>
            <p:spPr bwMode="auto">
              <a:xfrm>
                <a:off x="3514" y="1345"/>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600</a:t>
                </a:r>
                <a:endParaRPr lang="en-GB" sz="1600"/>
              </a:p>
            </p:txBody>
          </p:sp>
          <p:sp>
            <p:nvSpPr>
              <p:cNvPr id="369" name="Line 79"/>
              <p:cNvSpPr>
                <a:spLocks noChangeShapeType="1"/>
              </p:cNvSpPr>
              <p:nvPr/>
            </p:nvSpPr>
            <p:spPr bwMode="auto">
              <a:xfrm flipV="1">
                <a:off x="3953" y="1309"/>
                <a:ext cx="0" cy="24"/>
              </a:xfrm>
              <a:prstGeom prst="line">
                <a:avLst/>
              </a:prstGeom>
              <a:noFill/>
              <a:ln w="0">
                <a:solidFill>
                  <a:srgbClr val="000000"/>
                </a:solidFill>
                <a:round/>
                <a:headEnd/>
                <a:tailEnd/>
              </a:ln>
            </p:spPr>
            <p:txBody>
              <a:bodyPr/>
              <a:lstStyle/>
              <a:p>
                <a:endParaRPr lang="en-GB" sz="1600"/>
              </a:p>
            </p:txBody>
          </p:sp>
          <p:sp>
            <p:nvSpPr>
              <p:cNvPr id="370" name="Line 80"/>
              <p:cNvSpPr>
                <a:spLocks noChangeShapeType="1"/>
              </p:cNvSpPr>
              <p:nvPr/>
            </p:nvSpPr>
            <p:spPr bwMode="auto">
              <a:xfrm>
                <a:off x="3953" y="985"/>
                <a:ext cx="0" cy="20"/>
              </a:xfrm>
              <a:prstGeom prst="line">
                <a:avLst/>
              </a:prstGeom>
              <a:noFill/>
              <a:ln w="0">
                <a:solidFill>
                  <a:srgbClr val="000000"/>
                </a:solidFill>
                <a:round/>
                <a:headEnd/>
                <a:tailEnd/>
              </a:ln>
            </p:spPr>
            <p:txBody>
              <a:bodyPr/>
              <a:lstStyle/>
              <a:p>
                <a:endParaRPr lang="en-GB" sz="1600"/>
              </a:p>
            </p:txBody>
          </p:sp>
          <p:sp>
            <p:nvSpPr>
              <p:cNvPr id="371" name="Rectangle 81"/>
              <p:cNvSpPr>
                <a:spLocks noChangeArrowheads="1"/>
              </p:cNvSpPr>
              <p:nvPr/>
            </p:nvSpPr>
            <p:spPr bwMode="auto">
              <a:xfrm>
                <a:off x="3910" y="1345"/>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800</a:t>
                </a:r>
                <a:endParaRPr lang="en-GB" sz="1600"/>
              </a:p>
            </p:txBody>
          </p:sp>
          <p:sp>
            <p:nvSpPr>
              <p:cNvPr id="372" name="Line 82"/>
              <p:cNvSpPr>
                <a:spLocks noChangeShapeType="1"/>
              </p:cNvSpPr>
              <p:nvPr/>
            </p:nvSpPr>
            <p:spPr bwMode="auto">
              <a:xfrm flipV="1">
                <a:off x="4349" y="1309"/>
                <a:ext cx="0" cy="24"/>
              </a:xfrm>
              <a:prstGeom prst="line">
                <a:avLst/>
              </a:prstGeom>
              <a:noFill/>
              <a:ln w="0">
                <a:solidFill>
                  <a:srgbClr val="000000"/>
                </a:solidFill>
                <a:round/>
                <a:headEnd/>
                <a:tailEnd/>
              </a:ln>
            </p:spPr>
            <p:txBody>
              <a:bodyPr/>
              <a:lstStyle/>
              <a:p>
                <a:endParaRPr lang="en-GB" sz="1600"/>
              </a:p>
            </p:txBody>
          </p:sp>
          <p:sp>
            <p:nvSpPr>
              <p:cNvPr id="373" name="Line 83"/>
              <p:cNvSpPr>
                <a:spLocks noChangeShapeType="1"/>
              </p:cNvSpPr>
              <p:nvPr/>
            </p:nvSpPr>
            <p:spPr bwMode="auto">
              <a:xfrm>
                <a:off x="4349" y="985"/>
                <a:ext cx="0" cy="20"/>
              </a:xfrm>
              <a:prstGeom prst="line">
                <a:avLst/>
              </a:prstGeom>
              <a:noFill/>
              <a:ln w="0">
                <a:solidFill>
                  <a:srgbClr val="000000"/>
                </a:solidFill>
                <a:round/>
                <a:headEnd/>
                <a:tailEnd/>
              </a:ln>
            </p:spPr>
            <p:txBody>
              <a:bodyPr/>
              <a:lstStyle/>
              <a:p>
                <a:endParaRPr lang="en-GB" sz="1600"/>
              </a:p>
            </p:txBody>
          </p:sp>
          <p:sp>
            <p:nvSpPr>
              <p:cNvPr id="374" name="Rectangle 84"/>
              <p:cNvSpPr>
                <a:spLocks noChangeArrowheads="1"/>
              </p:cNvSpPr>
              <p:nvPr/>
            </p:nvSpPr>
            <p:spPr bwMode="auto">
              <a:xfrm>
                <a:off x="4292" y="1345"/>
                <a:ext cx="113"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1000</a:t>
                </a:r>
                <a:endParaRPr lang="en-GB" sz="1600"/>
              </a:p>
            </p:txBody>
          </p:sp>
          <p:sp>
            <p:nvSpPr>
              <p:cNvPr id="375" name="Line 85"/>
              <p:cNvSpPr>
                <a:spLocks noChangeShapeType="1"/>
              </p:cNvSpPr>
              <p:nvPr/>
            </p:nvSpPr>
            <p:spPr bwMode="auto">
              <a:xfrm flipV="1">
                <a:off x="4746" y="1309"/>
                <a:ext cx="0" cy="24"/>
              </a:xfrm>
              <a:prstGeom prst="line">
                <a:avLst/>
              </a:prstGeom>
              <a:noFill/>
              <a:ln w="0">
                <a:solidFill>
                  <a:srgbClr val="000000"/>
                </a:solidFill>
                <a:round/>
                <a:headEnd/>
                <a:tailEnd/>
              </a:ln>
            </p:spPr>
            <p:txBody>
              <a:bodyPr/>
              <a:lstStyle/>
              <a:p>
                <a:endParaRPr lang="en-GB" sz="1600"/>
              </a:p>
            </p:txBody>
          </p:sp>
          <p:sp>
            <p:nvSpPr>
              <p:cNvPr id="376" name="Line 86"/>
              <p:cNvSpPr>
                <a:spLocks noChangeShapeType="1"/>
              </p:cNvSpPr>
              <p:nvPr/>
            </p:nvSpPr>
            <p:spPr bwMode="auto">
              <a:xfrm>
                <a:off x="4746" y="985"/>
                <a:ext cx="0" cy="20"/>
              </a:xfrm>
              <a:prstGeom prst="line">
                <a:avLst/>
              </a:prstGeom>
              <a:noFill/>
              <a:ln w="0">
                <a:solidFill>
                  <a:srgbClr val="000000"/>
                </a:solidFill>
                <a:round/>
                <a:headEnd/>
                <a:tailEnd/>
              </a:ln>
            </p:spPr>
            <p:txBody>
              <a:bodyPr/>
              <a:lstStyle/>
              <a:p>
                <a:endParaRPr lang="en-GB" sz="1600"/>
              </a:p>
            </p:txBody>
          </p:sp>
          <p:sp>
            <p:nvSpPr>
              <p:cNvPr id="377" name="Rectangle 87"/>
              <p:cNvSpPr>
                <a:spLocks noChangeArrowheads="1"/>
              </p:cNvSpPr>
              <p:nvPr/>
            </p:nvSpPr>
            <p:spPr bwMode="auto">
              <a:xfrm>
                <a:off x="4689" y="1345"/>
                <a:ext cx="113"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1200</a:t>
                </a:r>
                <a:endParaRPr lang="en-GB" sz="1600"/>
              </a:p>
            </p:txBody>
          </p:sp>
          <p:sp>
            <p:nvSpPr>
              <p:cNvPr id="378" name="Line 88"/>
              <p:cNvSpPr>
                <a:spLocks noChangeShapeType="1"/>
              </p:cNvSpPr>
              <p:nvPr/>
            </p:nvSpPr>
            <p:spPr bwMode="auto">
              <a:xfrm>
                <a:off x="2367" y="1333"/>
                <a:ext cx="20" cy="0"/>
              </a:xfrm>
              <a:prstGeom prst="line">
                <a:avLst/>
              </a:prstGeom>
              <a:noFill/>
              <a:ln w="0">
                <a:solidFill>
                  <a:srgbClr val="000000"/>
                </a:solidFill>
                <a:round/>
                <a:headEnd/>
                <a:tailEnd/>
              </a:ln>
            </p:spPr>
            <p:txBody>
              <a:bodyPr/>
              <a:lstStyle/>
              <a:p>
                <a:endParaRPr lang="en-GB" sz="1600"/>
              </a:p>
            </p:txBody>
          </p:sp>
          <p:sp>
            <p:nvSpPr>
              <p:cNvPr id="379" name="Line 89"/>
              <p:cNvSpPr>
                <a:spLocks noChangeShapeType="1"/>
              </p:cNvSpPr>
              <p:nvPr/>
            </p:nvSpPr>
            <p:spPr bwMode="auto">
              <a:xfrm flipH="1">
                <a:off x="4722" y="1333"/>
                <a:ext cx="24" cy="0"/>
              </a:xfrm>
              <a:prstGeom prst="line">
                <a:avLst/>
              </a:prstGeom>
              <a:noFill/>
              <a:ln w="0">
                <a:solidFill>
                  <a:srgbClr val="000000"/>
                </a:solidFill>
                <a:round/>
                <a:headEnd/>
                <a:tailEnd/>
              </a:ln>
            </p:spPr>
            <p:txBody>
              <a:bodyPr/>
              <a:lstStyle/>
              <a:p>
                <a:endParaRPr lang="en-GB" sz="1600"/>
              </a:p>
            </p:txBody>
          </p:sp>
          <p:sp>
            <p:nvSpPr>
              <p:cNvPr id="380" name="Rectangle 90"/>
              <p:cNvSpPr>
                <a:spLocks noChangeArrowheads="1"/>
              </p:cNvSpPr>
              <p:nvPr/>
            </p:nvSpPr>
            <p:spPr bwMode="auto">
              <a:xfrm>
                <a:off x="2307" y="1301"/>
                <a:ext cx="4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-5</a:t>
                </a:r>
                <a:endParaRPr lang="en-GB" sz="1600"/>
              </a:p>
            </p:txBody>
          </p:sp>
          <p:sp>
            <p:nvSpPr>
              <p:cNvPr id="381" name="Line 91"/>
              <p:cNvSpPr>
                <a:spLocks noChangeShapeType="1"/>
              </p:cNvSpPr>
              <p:nvPr/>
            </p:nvSpPr>
            <p:spPr bwMode="auto">
              <a:xfrm>
                <a:off x="2367" y="1157"/>
                <a:ext cx="20" cy="0"/>
              </a:xfrm>
              <a:prstGeom prst="line">
                <a:avLst/>
              </a:prstGeom>
              <a:noFill/>
              <a:ln w="0">
                <a:solidFill>
                  <a:srgbClr val="000000"/>
                </a:solidFill>
                <a:round/>
                <a:headEnd/>
                <a:tailEnd/>
              </a:ln>
            </p:spPr>
            <p:txBody>
              <a:bodyPr/>
              <a:lstStyle/>
              <a:p>
                <a:endParaRPr lang="en-GB" sz="1600"/>
              </a:p>
            </p:txBody>
          </p:sp>
          <p:sp>
            <p:nvSpPr>
              <p:cNvPr id="382" name="Line 92"/>
              <p:cNvSpPr>
                <a:spLocks noChangeShapeType="1"/>
              </p:cNvSpPr>
              <p:nvPr/>
            </p:nvSpPr>
            <p:spPr bwMode="auto">
              <a:xfrm flipH="1">
                <a:off x="4722" y="1157"/>
                <a:ext cx="24" cy="0"/>
              </a:xfrm>
              <a:prstGeom prst="line">
                <a:avLst/>
              </a:prstGeom>
              <a:noFill/>
              <a:ln w="0">
                <a:solidFill>
                  <a:srgbClr val="000000"/>
                </a:solidFill>
                <a:round/>
                <a:headEnd/>
                <a:tailEnd/>
              </a:ln>
            </p:spPr>
            <p:txBody>
              <a:bodyPr/>
              <a:lstStyle/>
              <a:p>
                <a:endParaRPr lang="en-GB" sz="1600"/>
              </a:p>
            </p:txBody>
          </p:sp>
          <p:sp>
            <p:nvSpPr>
              <p:cNvPr id="383" name="Rectangle 93"/>
              <p:cNvSpPr>
                <a:spLocks noChangeArrowheads="1"/>
              </p:cNvSpPr>
              <p:nvPr/>
            </p:nvSpPr>
            <p:spPr bwMode="auto">
              <a:xfrm>
                <a:off x="2325" y="1125"/>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0</a:t>
                </a:r>
                <a:endParaRPr lang="en-GB" sz="1600"/>
              </a:p>
            </p:txBody>
          </p:sp>
          <p:sp>
            <p:nvSpPr>
              <p:cNvPr id="384" name="Line 94"/>
              <p:cNvSpPr>
                <a:spLocks noChangeShapeType="1"/>
              </p:cNvSpPr>
              <p:nvPr/>
            </p:nvSpPr>
            <p:spPr bwMode="auto">
              <a:xfrm>
                <a:off x="2367" y="985"/>
                <a:ext cx="20" cy="0"/>
              </a:xfrm>
              <a:prstGeom prst="line">
                <a:avLst/>
              </a:prstGeom>
              <a:noFill/>
              <a:ln w="0">
                <a:solidFill>
                  <a:srgbClr val="000000"/>
                </a:solidFill>
                <a:round/>
                <a:headEnd/>
                <a:tailEnd/>
              </a:ln>
            </p:spPr>
            <p:txBody>
              <a:bodyPr/>
              <a:lstStyle/>
              <a:p>
                <a:endParaRPr lang="en-GB" sz="1600"/>
              </a:p>
            </p:txBody>
          </p:sp>
          <p:sp>
            <p:nvSpPr>
              <p:cNvPr id="385" name="Line 95"/>
              <p:cNvSpPr>
                <a:spLocks noChangeShapeType="1"/>
              </p:cNvSpPr>
              <p:nvPr/>
            </p:nvSpPr>
            <p:spPr bwMode="auto">
              <a:xfrm flipH="1">
                <a:off x="4722" y="985"/>
                <a:ext cx="24" cy="0"/>
              </a:xfrm>
              <a:prstGeom prst="line">
                <a:avLst/>
              </a:prstGeom>
              <a:noFill/>
              <a:ln w="0">
                <a:solidFill>
                  <a:srgbClr val="000000"/>
                </a:solidFill>
                <a:round/>
                <a:headEnd/>
                <a:tailEnd/>
              </a:ln>
            </p:spPr>
            <p:txBody>
              <a:bodyPr/>
              <a:lstStyle/>
              <a:p>
                <a:endParaRPr lang="en-GB" sz="1600"/>
              </a:p>
            </p:txBody>
          </p:sp>
          <p:sp>
            <p:nvSpPr>
              <p:cNvPr id="386" name="Rectangle 96"/>
              <p:cNvSpPr>
                <a:spLocks noChangeArrowheads="1"/>
              </p:cNvSpPr>
              <p:nvPr/>
            </p:nvSpPr>
            <p:spPr bwMode="auto">
              <a:xfrm>
                <a:off x="2325" y="953"/>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5</a:t>
                </a:r>
                <a:endParaRPr lang="en-GB" sz="1600"/>
              </a:p>
            </p:txBody>
          </p:sp>
          <p:sp>
            <p:nvSpPr>
              <p:cNvPr id="387" name="Line 97"/>
              <p:cNvSpPr>
                <a:spLocks noChangeShapeType="1"/>
              </p:cNvSpPr>
              <p:nvPr/>
            </p:nvSpPr>
            <p:spPr bwMode="auto">
              <a:xfrm>
                <a:off x="2367" y="985"/>
                <a:ext cx="2379" cy="0"/>
              </a:xfrm>
              <a:prstGeom prst="line">
                <a:avLst/>
              </a:prstGeom>
              <a:noFill/>
              <a:ln w="0">
                <a:solidFill>
                  <a:srgbClr val="000000"/>
                </a:solidFill>
                <a:round/>
                <a:headEnd/>
                <a:tailEnd/>
              </a:ln>
            </p:spPr>
            <p:txBody>
              <a:bodyPr/>
              <a:lstStyle/>
              <a:p>
                <a:endParaRPr lang="en-GB" sz="1600"/>
              </a:p>
            </p:txBody>
          </p:sp>
          <p:sp>
            <p:nvSpPr>
              <p:cNvPr id="388" name="Line 98"/>
              <p:cNvSpPr>
                <a:spLocks noChangeShapeType="1"/>
              </p:cNvSpPr>
              <p:nvPr/>
            </p:nvSpPr>
            <p:spPr bwMode="auto">
              <a:xfrm>
                <a:off x="2367" y="1333"/>
                <a:ext cx="2379" cy="0"/>
              </a:xfrm>
              <a:prstGeom prst="line">
                <a:avLst/>
              </a:prstGeom>
              <a:noFill/>
              <a:ln w="0">
                <a:solidFill>
                  <a:srgbClr val="000000"/>
                </a:solidFill>
                <a:round/>
                <a:headEnd/>
                <a:tailEnd/>
              </a:ln>
            </p:spPr>
            <p:txBody>
              <a:bodyPr/>
              <a:lstStyle/>
              <a:p>
                <a:endParaRPr lang="en-GB" sz="1600"/>
              </a:p>
            </p:txBody>
          </p:sp>
          <p:sp>
            <p:nvSpPr>
              <p:cNvPr id="389" name="Line 99"/>
              <p:cNvSpPr>
                <a:spLocks noChangeShapeType="1"/>
              </p:cNvSpPr>
              <p:nvPr/>
            </p:nvSpPr>
            <p:spPr bwMode="auto">
              <a:xfrm flipV="1">
                <a:off x="4746" y="985"/>
                <a:ext cx="0" cy="348"/>
              </a:xfrm>
              <a:prstGeom prst="line">
                <a:avLst/>
              </a:prstGeom>
              <a:noFill/>
              <a:ln w="0">
                <a:solidFill>
                  <a:srgbClr val="000000"/>
                </a:solidFill>
                <a:round/>
                <a:headEnd/>
                <a:tailEnd/>
              </a:ln>
            </p:spPr>
            <p:txBody>
              <a:bodyPr/>
              <a:lstStyle/>
              <a:p>
                <a:endParaRPr lang="en-GB" sz="1600"/>
              </a:p>
            </p:txBody>
          </p:sp>
          <p:sp>
            <p:nvSpPr>
              <p:cNvPr id="390" name="Line 100"/>
              <p:cNvSpPr>
                <a:spLocks noChangeShapeType="1"/>
              </p:cNvSpPr>
              <p:nvPr/>
            </p:nvSpPr>
            <p:spPr bwMode="auto">
              <a:xfrm flipV="1">
                <a:off x="2367" y="985"/>
                <a:ext cx="0" cy="348"/>
              </a:xfrm>
              <a:prstGeom prst="line">
                <a:avLst/>
              </a:prstGeom>
              <a:noFill/>
              <a:ln w="0">
                <a:solidFill>
                  <a:srgbClr val="000000"/>
                </a:solidFill>
                <a:round/>
                <a:headEnd/>
                <a:tailEnd/>
              </a:ln>
            </p:spPr>
            <p:txBody>
              <a:bodyPr/>
              <a:lstStyle/>
              <a:p>
                <a:endParaRPr lang="en-GB" sz="1600"/>
              </a:p>
            </p:txBody>
          </p:sp>
          <p:sp>
            <p:nvSpPr>
              <p:cNvPr id="391" name="Freeform 101"/>
              <p:cNvSpPr>
                <a:spLocks/>
              </p:cNvSpPr>
              <p:nvPr/>
            </p:nvSpPr>
            <p:spPr bwMode="auto">
              <a:xfrm>
                <a:off x="2371" y="1061"/>
                <a:ext cx="813" cy="184"/>
              </a:xfrm>
              <a:custGeom>
                <a:avLst/>
                <a:gdLst/>
                <a:ahLst/>
                <a:cxnLst>
                  <a:cxn ang="0">
                    <a:pos x="12" y="120"/>
                  </a:cxn>
                  <a:cxn ang="0">
                    <a:pos x="32" y="84"/>
                  </a:cxn>
                  <a:cxn ang="0">
                    <a:pos x="52" y="64"/>
                  </a:cxn>
                  <a:cxn ang="0">
                    <a:pos x="72" y="96"/>
                  </a:cxn>
                  <a:cxn ang="0">
                    <a:pos x="88" y="124"/>
                  </a:cxn>
                  <a:cxn ang="0">
                    <a:pos x="108" y="184"/>
                  </a:cxn>
                  <a:cxn ang="0">
                    <a:pos x="129" y="72"/>
                  </a:cxn>
                  <a:cxn ang="0">
                    <a:pos x="149" y="108"/>
                  </a:cxn>
                  <a:cxn ang="0">
                    <a:pos x="169" y="56"/>
                  </a:cxn>
                  <a:cxn ang="0">
                    <a:pos x="185" y="60"/>
                  </a:cxn>
                  <a:cxn ang="0">
                    <a:pos x="205" y="104"/>
                  </a:cxn>
                  <a:cxn ang="0">
                    <a:pos x="225" y="88"/>
                  </a:cxn>
                  <a:cxn ang="0">
                    <a:pos x="245" y="96"/>
                  </a:cxn>
                  <a:cxn ang="0">
                    <a:pos x="261" y="96"/>
                  </a:cxn>
                  <a:cxn ang="0">
                    <a:pos x="281" y="100"/>
                  </a:cxn>
                  <a:cxn ang="0">
                    <a:pos x="301" y="76"/>
                  </a:cxn>
                  <a:cxn ang="0">
                    <a:pos x="321" y="76"/>
                  </a:cxn>
                  <a:cxn ang="0">
                    <a:pos x="341" y="132"/>
                  </a:cxn>
                  <a:cxn ang="0">
                    <a:pos x="357" y="132"/>
                  </a:cxn>
                  <a:cxn ang="0">
                    <a:pos x="377" y="144"/>
                  </a:cxn>
                  <a:cxn ang="0">
                    <a:pos x="397" y="44"/>
                  </a:cxn>
                  <a:cxn ang="0">
                    <a:pos x="417" y="68"/>
                  </a:cxn>
                  <a:cxn ang="0">
                    <a:pos x="433" y="76"/>
                  </a:cxn>
                  <a:cxn ang="0">
                    <a:pos x="453" y="104"/>
                  </a:cxn>
                  <a:cxn ang="0">
                    <a:pos x="473" y="124"/>
                  </a:cxn>
                  <a:cxn ang="0">
                    <a:pos x="493" y="120"/>
                  </a:cxn>
                  <a:cxn ang="0">
                    <a:pos x="513" y="108"/>
                  </a:cxn>
                  <a:cxn ang="0">
                    <a:pos x="529" y="100"/>
                  </a:cxn>
                  <a:cxn ang="0">
                    <a:pos x="549" y="100"/>
                  </a:cxn>
                  <a:cxn ang="0">
                    <a:pos x="569" y="168"/>
                  </a:cxn>
                  <a:cxn ang="0">
                    <a:pos x="589" y="128"/>
                  </a:cxn>
                  <a:cxn ang="0">
                    <a:pos x="609" y="72"/>
                  </a:cxn>
                  <a:cxn ang="0">
                    <a:pos x="625" y="0"/>
                  </a:cxn>
                  <a:cxn ang="0">
                    <a:pos x="645" y="124"/>
                  </a:cxn>
                  <a:cxn ang="0">
                    <a:pos x="665" y="148"/>
                  </a:cxn>
                  <a:cxn ang="0">
                    <a:pos x="685" y="108"/>
                  </a:cxn>
                  <a:cxn ang="0">
                    <a:pos x="701" y="140"/>
                  </a:cxn>
                  <a:cxn ang="0">
                    <a:pos x="721" y="32"/>
                  </a:cxn>
                  <a:cxn ang="0">
                    <a:pos x="741" y="72"/>
                  </a:cxn>
                  <a:cxn ang="0">
                    <a:pos x="761" y="156"/>
                  </a:cxn>
                  <a:cxn ang="0">
                    <a:pos x="781" y="136"/>
                  </a:cxn>
                  <a:cxn ang="0">
                    <a:pos x="797" y="92"/>
                  </a:cxn>
                </a:cxnLst>
                <a:rect l="0" t="0" r="r" b="b"/>
                <a:pathLst>
                  <a:path w="813" h="184">
                    <a:moveTo>
                      <a:pt x="0" y="80"/>
                    </a:moveTo>
                    <a:lnTo>
                      <a:pt x="8" y="112"/>
                    </a:lnTo>
                    <a:lnTo>
                      <a:pt x="12" y="120"/>
                    </a:lnTo>
                    <a:lnTo>
                      <a:pt x="20" y="120"/>
                    </a:lnTo>
                    <a:lnTo>
                      <a:pt x="24" y="80"/>
                    </a:lnTo>
                    <a:lnTo>
                      <a:pt x="32" y="84"/>
                    </a:lnTo>
                    <a:lnTo>
                      <a:pt x="40" y="100"/>
                    </a:lnTo>
                    <a:lnTo>
                      <a:pt x="44" y="52"/>
                    </a:lnTo>
                    <a:lnTo>
                      <a:pt x="52" y="64"/>
                    </a:lnTo>
                    <a:lnTo>
                      <a:pt x="56" y="20"/>
                    </a:lnTo>
                    <a:lnTo>
                      <a:pt x="64" y="92"/>
                    </a:lnTo>
                    <a:lnTo>
                      <a:pt x="72" y="96"/>
                    </a:lnTo>
                    <a:lnTo>
                      <a:pt x="76" y="112"/>
                    </a:lnTo>
                    <a:lnTo>
                      <a:pt x="84" y="120"/>
                    </a:lnTo>
                    <a:lnTo>
                      <a:pt x="88" y="124"/>
                    </a:lnTo>
                    <a:lnTo>
                      <a:pt x="96" y="100"/>
                    </a:lnTo>
                    <a:lnTo>
                      <a:pt x="104" y="108"/>
                    </a:lnTo>
                    <a:lnTo>
                      <a:pt x="108" y="184"/>
                    </a:lnTo>
                    <a:lnTo>
                      <a:pt x="117" y="144"/>
                    </a:lnTo>
                    <a:lnTo>
                      <a:pt x="121" y="140"/>
                    </a:lnTo>
                    <a:lnTo>
                      <a:pt x="129" y="72"/>
                    </a:lnTo>
                    <a:lnTo>
                      <a:pt x="137" y="120"/>
                    </a:lnTo>
                    <a:lnTo>
                      <a:pt x="141" y="68"/>
                    </a:lnTo>
                    <a:lnTo>
                      <a:pt x="149" y="108"/>
                    </a:lnTo>
                    <a:lnTo>
                      <a:pt x="153" y="120"/>
                    </a:lnTo>
                    <a:lnTo>
                      <a:pt x="161" y="112"/>
                    </a:lnTo>
                    <a:lnTo>
                      <a:pt x="169" y="56"/>
                    </a:lnTo>
                    <a:lnTo>
                      <a:pt x="173" y="4"/>
                    </a:lnTo>
                    <a:lnTo>
                      <a:pt x="181" y="16"/>
                    </a:lnTo>
                    <a:lnTo>
                      <a:pt x="185" y="60"/>
                    </a:lnTo>
                    <a:lnTo>
                      <a:pt x="193" y="92"/>
                    </a:lnTo>
                    <a:lnTo>
                      <a:pt x="201" y="132"/>
                    </a:lnTo>
                    <a:lnTo>
                      <a:pt x="205" y="104"/>
                    </a:lnTo>
                    <a:lnTo>
                      <a:pt x="213" y="120"/>
                    </a:lnTo>
                    <a:lnTo>
                      <a:pt x="217" y="68"/>
                    </a:lnTo>
                    <a:lnTo>
                      <a:pt x="225" y="88"/>
                    </a:lnTo>
                    <a:lnTo>
                      <a:pt x="229" y="116"/>
                    </a:lnTo>
                    <a:lnTo>
                      <a:pt x="237" y="160"/>
                    </a:lnTo>
                    <a:lnTo>
                      <a:pt x="245" y="96"/>
                    </a:lnTo>
                    <a:lnTo>
                      <a:pt x="249" y="92"/>
                    </a:lnTo>
                    <a:lnTo>
                      <a:pt x="257" y="72"/>
                    </a:lnTo>
                    <a:lnTo>
                      <a:pt x="261" y="96"/>
                    </a:lnTo>
                    <a:lnTo>
                      <a:pt x="269" y="104"/>
                    </a:lnTo>
                    <a:lnTo>
                      <a:pt x="277" y="112"/>
                    </a:lnTo>
                    <a:lnTo>
                      <a:pt x="281" y="100"/>
                    </a:lnTo>
                    <a:lnTo>
                      <a:pt x="289" y="104"/>
                    </a:lnTo>
                    <a:lnTo>
                      <a:pt x="293" y="88"/>
                    </a:lnTo>
                    <a:lnTo>
                      <a:pt x="301" y="76"/>
                    </a:lnTo>
                    <a:lnTo>
                      <a:pt x="309" y="32"/>
                    </a:lnTo>
                    <a:lnTo>
                      <a:pt x="313" y="68"/>
                    </a:lnTo>
                    <a:lnTo>
                      <a:pt x="321" y="76"/>
                    </a:lnTo>
                    <a:lnTo>
                      <a:pt x="325" y="140"/>
                    </a:lnTo>
                    <a:lnTo>
                      <a:pt x="333" y="128"/>
                    </a:lnTo>
                    <a:lnTo>
                      <a:pt x="341" y="132"/>
                    </a:lnTo>
                    <a:lnTo>
                      <a:pt x="345" y="84"/>
                    </a:lnTo>
                    <a:lnTo>
                      <a:pt x="353" y="132"/>
                    </a:lnTo>
                    <a:lnTo>
                      <a:pt x="357" y="132"/>
                    </a:lnTo>
                    <a:lnTo>
                      <a:pt x="365" y="136"/>
                    </a:lnTo>
                    <a:lnTo>
                      <a:pt x="373" y="116"/>
                    </a:lnTo>
                    <a:lnTo>
                      <a:pt x="377" y="144"/>
                    </a:lnTo>
                    <a:lnTo>
                      <a:pt x="385" y="96"/>
                    </a:lnTo>
                    <a:lnTo>
                      <a:pt x="389" y="92"/>
                    </a:lnTo>
                    <a:lnTo>
                      <a:pt x="397" y="44"/>
                    </a:lnTo>
                    <a:lnTo>
                      <a:pt x="405" y="60"/>
                    </a:lnTo>
                    <a:lnTo>
                      <a:pt x="409" y="80"/>
                    </a:lnTo>
                    <a:lnTo>
                      <a:pt x="417" y="68"/>
                    </a:lnTo>
                    <a:lnTo>
                      <a:pt x="421" y="44"/>
                    </a:lnTo>
                    <a:lnTo>
                      <a:pt x="429" y="40"/>
                    </a:lnTo>
                    <a:lnTo>
                      <a:pt x="433" y="76"/>
                    </a:lnTo>
                    <a:lnTo>
                      <a:pt x="441" y="92"/>
                    </a:lnTo>
                    <a:lnTo>
                      <a:pt x="449" y="104"/>
                    </a:lnTo>
                    <a:lnTo>
                      <a:pt x="453" y="104"/>
                    </a:lnTo>
                    <a:lnTo>
                      <a:pt x="461" y="104"/>
                    </a:lnTo>
                    <a:lnTo>
                      <a:pt x="465" y="120"/>
                    </a:lnTo>
                    <a:lnTo>
                      <a:pt x="473" y="124"/>
                    </a:lnTo>
                    <a:lnTo>
                      <a:pt x="481" y="104"/>
                    </a:lnTo>
                    <a:lnTo>
                      <a:pt x="485" y="80"/>
                    </a:lnTo>
                    <a:lnTo>
                      <a:pt x="493" y="120"/>
                    </a:lnTo>
                    <a:lnTo>
                      <a:pt x="497" y="100"/>
                    </a:lnTo>
                    <a:lnTo>
                      <a:pt x="505" y="92"/>
                    </a:lnTo>
                    <a:lnTo>
                      <a:pt x="513" y="108"/>
                    </a:lnTo>
                    <a:lnTo>
                      <a:pt x="517" y="52"/>
                    </a:lnTo>
                    <a:lnTo>
                      <a:pt x="525" y="76"/>
                    </a:lnTo>
                    <a:lnTo>
                      <a:pt x="529" y="100"/>
                    </a:lnTo>
                    <a:lnTo>
                      <a:pt x="537" y="140"/>
                    </a:lnTo>
                    <a:lnTo>
                      <a:pt x="545" y="96"/>
                    </a:lnTo>
                    <a:lnTo>
                      <a:pt x="549" y="100"/>
                    </a:lnTo>
                    <a:lnTo>
                      <a:pt x="557" y="156"/>
                    </a:lnTo>
                    <a:lnTo>
                      <a:pt x="561" y="132"/>
                    </a:lnTo>
                    <a:lnTo>
                      <a:pt x="569" y="168"/>
                    </a:lnTo>
                    <a:lnTo>
                      <a:pt x="577" y="104"/>
                    </a:lnTo>
                    <a:lnTo>
                      <a:pt x="581" y="104"/>
                    </a:lnTo>
                    <a:lnTo>
                      <a:pt x="589" y="128"/>
                    </a:lnTo>
                    <a:lnTo>
                      <a:pt x="593" y="56"/>
                    </a:lnTo>
                    <a:lnTo>
                      <a:pt x="601" y="64"/>
                    </a:lnTo>
                    <a:lnTo>
                      <a:pt x="609" y="72"/>
                    </a:lnTo>
                    <a:lnTo>
                      <a:pt x="613" y="52"/>
                    </a:lnTo>
                    <a:lnTo>
                      <a:pt x="621" y="36"/>
                    </a:lnTo>
                    <a:lnTo>
                      <a:pt x="625" y="0"/>
                    </a:lnTo>
                    <a:lnTo>
                      <a:pt x="633" y="20"/>
                    </a:lnTo>
                    <a:lnTo>
                      <a:pt x="637" y="96"/>
                    </a:lnTo>
                    <a:lnTo>
                      <a:pt x="645" y="124"/>
                    </a:lnTo>
                    <a:lnTo>
                      <a:pt x="653" y="96"/>
                    </a:lnTo>
                    <a:lnTo>
                      <a:pt x="657" y="116"/>
                    </a:lnTo>
                    <a:lnTo>
                      <a:pt x="665" y="148"/>
                    </a:lnTo>
                    <a:lnTo>
                      <a:pt x="669" y="120"/>
                    </a:lnTo>
                    <a:lnTo>
                      <a:pt x="677" y="104"/>
                    </a:lnTo>
                    <a:lnTo>
                      <a:pt x="685" y="108"/>
                    </a:lnTo>
                    <a:lnTo>
                      <a:pt x="689" y="84"/>
                    </a:lnTo>
                    <a:lnTo>
                      <a:pt x="697" y="112"/>
                    </a:lnTo>
                    <a:lnTo>
                      <a:pt x="701" y="140"/>
                    </a:lnTo>
                    <a:lnTo>
                      <a:pt x="709" y="160"/>
                    </a:lnTo>
                    <a:lnTo>
                      <a:pt x="717" y="60"/>
                    </a:lnTo>
                    <a:lnTo>
                      <a:pt x="721" y="32"/>
                    </a:lnTo>
                    <a:lnTo>
                      <a:pt x="729" y="60"/>
                    </a:lnTo>
                    <a:lnTo>
                      <a:pt x="733" y="88"/>
                    </a:lnTo>
                    <a:lnTo>
                      <a:pt x="741" y="72"/>
                    </a:lnTo>
                    <a:lnTo>
                      <a:pt x="749" y="112"/>
                    </a:lnTo>
                    <a:lnTo>
                      <a:pt x="753" y="132"/>
                    </a:lnTo>
                    <a:lnTo>
                      <a:pt x="761" y="156"/>
                    </a:lnTo>
                    <a:lnTo>
                      <a:pt x="765" y="100"/>
                    </a:lnTo>
                    <a:lnTo>
                      <a:pt x="773" y="104"/>
                    </a:lnTo>
                    <a:lnTo>
                      <a:pt x="781" y="136"/>
                    </a:lnTo>
                    <a:lnTo>
                      <a:pt x="785" y="88"/>
                    </a:lnTo>
                    <a:lnTo>
                      <a:pt x="793" y="84"/>
                    </a:lnTo>
                    <a:lnTo>
                      <a:pt x="797" y="92"/>
                    </a:lnTo>
                    <a:lnTo>
                      <a:pt x="805" y="116"/>
                    </a:lnTo>
                    <a:lnTo>
                      <a:pt x="813" y="128"/>
                    </a:lnTo>
                  </a:path>
                </a:pathLst>
              </a:custGeom>
              <a:noFill/>
              <a:ln w="0">
                <a:solidFill>
                  <a:srgbClr val="33CC33"/>
                </a:solidFill>
                <a:prstDash val="solid"/>
                <a:round/>
                <a:headEnd/>
                <a:tailEnd/>
              </a:ln>
            </p:spPr>
            <p:txBody>
              <a:bodyPr/>
              <a:lstStyle/>
              <a:p>
                <a:endParaRPr lang="en-GB" sz="1600"/>
              </a:p>
            </p:txBody>
          </p:sp>
          <p:sp>
            <p:nvSpPr>
              <p:cNvPr id="392" name="Freeform 102"/>
              <p:cNvSpPr>
                <a:spLocks/>
              </p:cNvSpPr>
              <p:nvPr/>
            </p:nvSpPr>
            <p:spPr bwMode="auto">
              <a:xfrm>
                <a:off x="3184" y="1049"/>
                <a:ext cx="809" cy="208"/>
              </a:xfrm>
              <a:custGeom>
                <a:avLst/>
                <a:gdLst/>
                <a:ahLst/>
                <a:cxnLst>
                  <a:cxn ang="0">
                    <a:pos x="12" y="96"/>
                  </a:cxn>
                  <a:cxn ang="0">
                    <a:pos x="28" y="100"/>
                  </a:cxn>
                  <a:cxn ang="0">
                    <a:pos x="48" y="120"/>
                  </a:cxn>
                  <a:cxn ang="0">
                    <a:pos x="68" y="0"/>
                  </a:cxn>
                  <a:cxn ang="0">
                    <a:pos x="88" y="112"/>
                  </a:cxn>
                  <a:cxn ang="0">
                    <a:pos x="108" y="164"/>
                  </a:cxn>
                  <a:cxn ang="0">
                    <a:pos x="124" y="188"/>
                  </a:cxn>
                  <a:cxn ang="0">
                    <a:pos x="144" y="88"/>
                  </a:cxn>
                  <a:cxn ang="0">
                    <a:pos x="164" y="104"/>
                  </a:cxn>
                  <a:cxn ang="0">
                    <a:pos x="184" y="152"/>
                  </a:cxn>
                  <a:cxn ang="0">
                    <a:pos x="204" y="104"/>
                  </a:cxn>
                  <a:cxn ang="0">
                    <a:pos x="220" y="76"/>
                  </a:cxn>
                  <a:cxn ang="0">
                    <a:pos x="240" y="40"/>
                  </a:cxn>
                  <a:cxn ang="0">
                    <a:pos x="260" y="140"/>
                  </a:cxn>
                  <a:cxn ang="0">
                    <a:pos x="280" y="124"/>
                  </a:cxn>
                  <a:cxn ang="0">
                    <a:pos x="296" y="156"/>
                  </a:cxn>
                  <a:cxn ang="0">
                    <a:pos x="316" y="80"/>
                  </a:cxn>
                  <a:cxn ang="0">
                    <a:pos x="337" y="120"/>
                  </a:cxn>
                  <a:cxn ang="0">
                    <a:pos x="357" y="48"/>
                  </a:cxn>
                  <a:cxn ang="0">
                    <a:pos x="377" y="76"/>
                  </a:cxn>
                  <a:cxn ang="0">
                    <a:pos x="393" y="136"/>
                  </a:cxn>
                  <a:cxn ang="0">
                    <a:pos x="413" y="96"/>
                  </a:cxn>
                  <a:cxn ang="0">
                    <a:pos x="433" y="156"/>
                  </a:cxn>
                  <a:cxn ang="0">
                    <a:pos x="453" y="128"/>
                  </a:cxn>
                  <a:cxn ang="0">
                    <a:pos x="469" y="84"/>
                  </a:cxn>
                  <a:cxn ang="0">
                    <a:pos x="489" y="92"/>
                  </a:cxn>
                  <a:cxn ang="0">
                    <a:pos x="509" y="120"/>
                  </a:cxn>
                  <a:cxn ang="0">
                    <a:pos x="529" y="96"/>
                  </a:cxn>
                  <a:cxn ang="0">
                    <a:pos x="549" y="108"/>
                  </a:cxn>
                  <a:cxn ang="0">
                    <a:pos x="565" y="116"/>
                  </a:cxn>
                  <a:cxn ang="0">
                    <a:pos x="585" y="208"/>
                  </a:cxn>
                  <a:cxn ang="0">
                    <a:pos x="605" y="124"/>
                  </a:cxn>
                  <a:cxn ang="0">
                    <a:pos x="625" y="60"/>
                  </a:cxn>
                  <a:cxn ang="0">
                    <a:pos x="645" y="68"/>
                  </a:cxn>
                  <a:cxn ang="0">
                    <a:pos x="661" y="76"/>
                  </a:cxn>
                  <a:cxn ang="0">
                    <a:pos x="681" y="152"/>
                  </a:cxn>
                  <a:cxn ang="0">
                    <a:pos x="701" y="112"/>
                  </a:cxn>
                  <a:cxn ang="0">
                    <a:pos x="721" y="116"/>
                  </a:cxn>
                  <a:cxn ang="0">
                    <a:pos x="737" y="68"/>
                  </a:cxn>
                  <a:cxn ang="0">
                    <a:pos x="757" y="92"/>
                  </a:cxn>
                  <a:cxn ang="0">
                    <a:pos x="777" y="112"/>
                  </a:cxn>
                  <a:cxn ang="0">
                    <a:pos x="797" y="148"/>
                  </a:cxn>
                </a:cxnLst>
                <a:rect l="0" t="0" r="r" b="b"/>
                <a:pathLst>
                  <a:path w="809" h="208">
                    <a:moveTo>
                      <a:pt x="0" y="140"/>
                    </a:moveTo>
                    <a:lnTo>
                      <a:pt x="4" y="84"/>
                    </a:lnTo>
                    <a:lnTo>
                      <a:pt x="12" y="96"/>
                    </a:lnTo>
                    <a:lnTo>
                      <a:pt x="16" y="76"/>
                    </a:lnTo>
                    <a:lnTo>
                      <a:pt x="24" y="104"/>
                    </a:lnTo>
                    <a:lnTo>
                      <a:pt x="28" y="100"/>
                    </a:lnTo>
                    <a:lnTo>
                      <a:pt x="36" y="104"/>
                    </a:lnTo>
                    <a:lnTo>
                      <a:pt x="44" y="68"/>
                    </a:lnTo>
                    <a:lnTo>
                      <a:pt x="48" y="120"/>
                    </a:lnTo>
                    <a:lnTo>
                      <a:pt x="56" y="100"/>
                    </a:lnTo>
                    <a:lnTo>
                      <a:pt x="60" y="68"/>
                    </a:lnTo>
                    <a:lnTo>
                      <a:pt x="68" y="0"/>
                    </a:lnTo>
                    <a:lnTo>
                      <a:pt x="76" y="44"/>
                    </a:lnTo>
                    <a:lnTo>
                      <a:pt x="80" y="140"/>
                    </a:lnTo>
                    <a:lnTo>
                      <a:pt x="88" y="112"/>
                    </a:lnTo>
                    <a:lnTo>
                      <a:pt x="92" y="140"/>
                    </a:lnTo>
                    <a:lnTo>
                      <a:pt x="100" y="120"/>
                    </a:lnTo>
                    <a:lnTo>
                      <a:pt x="108" y="164"/>
                    </a:lnTo>
                    <a:lnTo>
                      <a:pt x="112" y="148"/>
                    </a:lnTo>
                    <a:lnTo>
                      <a:pt x="120" y="128"/>
                    </a:lnTo>
                    <a:lnTo>
                      <a:pt x="124" y="188"/>
                    </a:lnTo>
                    <a:lnTo>
                      <a:pt x="132" y="132"/>
                    </a:lnTo>
                    <a:lnTo>
                      <a:pt x="140" y="152"/>
                    </a:lnTo>
                    <a:lnTo>
                      <a:pt x="144" y="88"/>
                    </a:lnTo>
                    <a:lnTo>
                      <a:pt x="152" y="88"/>
                    </a:lnTo>
                    <a:lnTo>
                      <a:pt x="156" y="116"/>
                    </a:lnTo>
                    <a:lnTo>
                      <a:pt x="164" y="104"/>
                    </a:lnTo>
                    <a:lnTo>
                      <a:pt x="172" y="72"/>
                    </a:lnTo>
                    <a:lnTo>
                      <a:pt x="176" y="68"/>
                    </a:lnTo>
                    <a:lnTo>
                      <a:pt x="184" y="152"/>
                    </a:lnTo>
                    <a:lnTo>
                      <a:pt x="188" y="92"/>
                    </a:lnTo>
                    <a:lnTo>
                      <a:pt x="196" y="116"/>
                    </a:lnTo>
                    <a:lnTo>
                      <a:pt x="204" y="104"/>
                    </a:lnTo>
                    <a:lnTo>
                      <a:pt x="208" y="104"/>
                    </a:lnTo>
                    <a:lnTo>
                      <a:pt x="216" y="92"/>
                    </a:lnTo>
                    <a:lnTo>
                      <a:pt x="220" y="76"/>
                    </a:lnTo>
                    <a:lnTo>
                      <a:pt x="228" y="104"/>
                    </a:lnTo>
                    <a:lnTo>
                      <a:pt x="232" y="72"/>
                    </a:lnTo>
                    <a:lnTo>
                      <a:pt x="240" y="40"/>
                    </a:lnTo>
                    <a:lnTo>
                      <a:pt x="248" y="96"/>
                    </a:lnTo>
                    <a:lnTo>
                      <a:pt x="252" y="128"/>
                    </a:lnTo>
                    <a:lnTo>
                      <a:pt x="260" y="140"/>
                    </a:lnTo>
                    <a:lnTo>
                      <a:pt x="264" y="128"/>
                    </a:lnTo>
                    <a:lnTo>
                      <a:pt x="272" y="112"/>
                    </a:lnTo>
                    <a:lnTo>
                      <a:pt x="280" y="124"/>
                    </a:lnTo>
                    <a:lnTo>
                      <a:pt x="284" y="112"/>
                    </a:lnTo>
                    <a:lnTo>
                      <a:pt x="292" y="108"/>
                    </a:lnTo>
                    <a:lnTo>
                      <a:pt x="296" y="156"/>
                    </a:lnTo>
                    <a:lnTo>
                      <a:pt x="304" y="124"/>
                    </a:lnTo>
                    <a:lnTo>
                      <a:pt x="312" y="68"/>
                    </a:lnTo>
                    <a:lnTo>
                      <a:pt x="316" y="80"/>
                    </a:lnTo>
                    <a:lnTo>
                      <a:pt x="324" y="132"/>
                    </a:lnTo>
                    <a:lnTo>
                      <a:pt x="328" y="140"/>
                    </a:lnTo>
                    <a:lnTo>
                      <a:pt x="337" y="120"/>
                    </a:lnTo>
                    <a:lnTo>
                      <a:pt x="345" y="128"/>
                    </a:lnTo>
                    <a:lnTo>
                      <a:pt x="349" y="104"/>
                    </a:lnTo>
                    <a:lnTo>
                      <a:pt x="357" y="48"/>
                    </a:lnTo>
                    <a:lnTo>
                      <a:pt x="361" y="104"/>
                    </a:lnTo>
                    <a:lnTo>
                      <a:pt x="369" y="52"/>
                    </a:lnTo>
                    <a:lnTo>
                      <a:pt x="377" y="76"/>
                    </a:lnTo>
                    <a:lnTo>
                      <a:pt x="381" y="84"/>
                    </a:lnTo>
                    <a:lnTo>
                      <a:pt x="389" y="176"/>
                    </a:lnTo>
                    <a:lnTo>
                      <a:pt x="393" y="136"/>
                    </a:lnTo>
                    <a:lnTo>
                      <a:pt x="401" y="108"/>
                    </a:lnTo>
                    <a:lnTo>
                      <a:pt x="409" y="144"/>
                    </a:lnTo>
                    <a:lnTo>
                      <a:pt x="413" y="96"/>
                    </a:lnTo>
                    <a:lnTo>
                      <a:pt x="421" y="136"/>
                    </a:lnTo>
                    <a:lnTo>
                      <a:pt x="425" y="100"/>
                    </a:lnTo>
                    <a:lnTo>
                      <a:pt x="433" y="156"/>
                    </a:lnTo>
                    <a:lnTo>
                      <a:pt x="437" y="108"/>
                    </a:lnTo>
                    <a:lnTo>
                      <a:pt x="445" y="116"/>
                    </a:lnTo>
                    <a:lnTo>
                      <a:pt x="453" y="128"/>
                    </a:lnTo>
                    <a:lnTo>
                      <a:pt x="457" y="124"/>
                    </a:lnTo>
                    <a:lnTo>
                      <a:pt x="465" y="68"/>
                    </a:lnTo>
                    <a:lnTo>
                      <a:pt x="469" y="84"/>
                    </a:lnTo>
                    <a:lnTo>
                      <a:pt x="477" y="64"/>
                    </a:lnTo>
                    <a:lnTo>
                      <a:pt x="485" y="80"/>
                    </a:lnTo>
                    <a:lnTo>
                      <a:pt x="489" y="92"/>
                    </a:lnTo>
                    <a:lnTo>
                      <a:pt x="497" y="84"/>
                    </a:lnTo>
                    <a:lnTo>
                      <a:pt x="501" y="104"/>
                    </a:lnTo>
                    <a:lnTo>
                      <a:pt x="509" y="120"/>
                    </a:lnTo>
                    <a:lnTo>
                      <a:pt x="517" y="64"/>
                    </a:lnTo>
                    <a:lnTo>
                      <a:pt x="521" y="96"/>
                    </a:lnTo>
                    <a:lnTo>
                      <a:pt x="529" y="96"/>
                    </a:lnTo>
                    <a:lnTo>
                      <a:pt x="533" y="96"/>
                    </a:lnTo>
                    <a:lnTo>
                      <a:pt x="541" y="144"/>
                    </a:lnTo>
                    <a:lnTo>
                      <a:pt x="549" y="108"/>
                    </a:lnTo>
                    <a:lnTo>
                      <a:pt x="553" y="152"/>
                    </a:lnTo>
                    <a:lnTo>
                      <a:pt x="561" y="148"/>
                    </a:lnTo>
                    <a:lnTo>
                      <a:pt x="565" y="116"/>
                    </a:lnTo>
                    <a:lnTo>
                      <a:pt x="573" y="128"/>
                    </a:lnTo>
                    <a:lnTo>
                      <a:pt x="581" y="100"/>
                    </a:lnTo>
                    <a:lnTo>
                      <a:pt x="585" y="208"/>
                    </a:lnTo>
                    <a:lnTo>
                      <a:pt x="593" y="140"/>
                    </a:lnTo>
                    <a:lnTo>
                      <a:pt x="597" y="108"/>
                    </a:lnTo>
                    <a:lnTo>
                      <a:pt x="605" y="124"/>
                    </a:lnTo>
                    <a:lnTo>
                      <a:pt x="613" y="116"/>
                    </a:lnTo>
                    <a:lnTo>
                      <a:pt x="617" y="88"/>
                    </a:lnTo>
                    <a:lnTo>
                      <a:pt x="625" y="60"/>
                    </a:lnTo>
                    <a:lnTo>
                      <a:pt x="629" y="4"/>
                    </a:lnTo>
                    <a:lnTo>
                      <a:pt x="637" y="76"/>
                    </a:lnTo>
                    <a:lnTo>
                      <a:pt x="645" y="68"/>
                    </a:lnTo>
                    <a:lnTo>
                      <a:pt x="649" y="108"/>
                    </a:lnTo>
                    <a:lnTo>
                      <a:pt x="657" y="76"/>
                    </a:lnTo>
                    <a:lnTo>
                      <a:pt x="661" y="76"/>
                    </a:lnTo>
                    <a:lnTo>
                      <a:pt x="669" y="132"/>
                    </a:lnTo>
                    <a:lnTo>
                      <a:pt x="673" y="136"/>
                    </a:lnTo>
                    <a:lnTo>
                      <a:pt x="681" y="152"/>
                    </a:lnTo>
                    <a:lnTo>
                      <a:pt x="689" y="132"/>
                    </a:lnTo>
                    <a:lnTo>
                      <a:pt x="693" y="108"/>
                    </a:lnTo>
                    <a:lnTo>
                      <a:pt x="701" y="112"/>
                    </a:lnTo>
                    <a:lnTo>
                      <a:pt x="705" y="140"/>
                    </a:lnTo>
                    <a:lnTo>
                      <a:pt x="713" y="148"/>
                    </a:lnTo>
                    <a:lnTo>
                      <a:pt x="721" y="116"/>
                    </a:lnTo>
                    <a:lnTo>
                      <a:pt x="725" y="140"/>
                    </a:lnTo>
                    <a:lnTo>
                      <a:pt x="733" y="108"/>
                    </a:lnTo>
                    <a:lnTo>
                      <a:pt x="737" y="68"/>
                    </a:lnTo>
                    <a:lnTo>
                      <a:pt x="745" y="76"/>
                    </a:lnTo>
                    <a:lnTo>
                      <a:pt x="753" y="68"/>
                    </a:lnTo>
                    <a:lnTo>
                      <a:pt x="757" y="92"/>
                    </a:lnTo>
                    <a:lnTo>
                      <a:pt x="765" y="68"/>
                    </a:lnTo>
                    <a:lnTo>
                      <a:pt x="769" y="72"/>
                    </a:lnTo>
                    <a:lnTo>
                      <a:pt x="777" y="112"/>
                    </a:lnTo>
                    <a:lnTo>
                      <a:pt x="785" y="108"/>
                    </a:lnTo>
                    <a:lnTo>
                      <a:pt x="789" y="124"/>
                    </a:lnTo>
                    <a:lnTo>
                      <a:pt x="797" y="148"/>
                    </a:lnTo>
                    <a:lnTo>
                      <a:pt x="801" y="144"/>
                    </a:lnTo>
                    <a:lnTo>
                      <a:pt x="809" y="120"/>
                    </a:lnTo>
                  </a:path>
                </a:pathLst>
              </a:custGeom>
              <a:noFill/>
              <a:ln w="0">
                <a:solidFill>
                  <a:srgbClr val="33CC33"/>
                </a:solidFill>
                <a:prstDash val="solid"/>
                <a:round/>
                <a:headEnd/>
                <a:tailEnd/>
              </a:ln>
            </p:spPr>
            <p:txBody>
              <a:bodyPr/>
              <a:lstStyle/>
              <a:p>
                <a:endParaRPr lang="en-GB" sz="1600"/>
              </a:p>
            </p:txBody>
          </p:sp>
          <p:sp>
            <p:nvSpPr>
              <p:cNvPr id="393" name="Freeform 103"/>
              <p:cNvSpPr>
                <a:spLocks/>
              </p:cNvSpPr>
              <p:nvPr/>
            </p:nvSpPr>
            <p:spPr bwMode="auto">
              <a:xfrm>
                <a:off x="3993" y="1069"/>
                <a:ext cx="669" cy="164"/>
              </a:xfrm>
              <a:custGeom>
                <a:avLst/>
                <a:gdLst/>
                <a:ahLst/>
                <a:cxnLst>
                  <a:cxn ang="0">
                    <a:pos x="8" y="72"/>
                  </a:cxn>
                  <a:cxn ang="0">
                    <a:pos x="20" y="164"/>
                  </a:cxn>
                  <a:cxn ang="0">
                    <a:pos x="32" y="136"/>
                  </a:cxn>
                  <a:cxn ang="0">
                    <a:pos x="44" y="100"/>
                  </a:cxn>
                  <a:cxn ang="0">
                    <a:pos x="56" y="72"/>
                  </a:cxn>
                  <a:cxn ang="0">
                    <a:pos x="68" y="48"/>
                  </a:cxn>
                  <a:cxn ang="0">
                    <a:pos x="84" y="72"/>
                  </a:cxn>
                  <a:cxn ang="0">
                    <a:pos x="96" y="88"/>
                  </a:cxn>
                  <a:cxn ang="0">
                    <a:pos x="108" y="104"/>
                  </a:cxn>
                  <a:cxn ang="0">
                    <a:pos x="120" y="80"/>
                  </a:cxn>
                  <a:cxn ang="0">
                    <a:pos x="132" y="140"/>
                  </a:cxn>
                  <a:cxn ang="0">
                    <a:pos x="148" y="56"/>
                  </a:cxn>
                  <a:cxn ang="0">
                    <a:pos x="160" y="80"/>
                  </a:cxn>
                  <a:cxn ang="0">
                    <a:pos x="172" y="104"/>
                  </a:cxn>
                  <a:cxn ang="0">
                    <a:pos x="184" y="128"/>
                  </a:cxn>
                  <a:cxn ang="0">
                    <a:pos x="196" y="112"/>
                  </a:cxn>
                  <a:cxn ang="0">
                    <a:pos x="212" y="124"/>
                  </a:cxn>
                  <a:cxn ang="0">
                    <a:pos x="224" y="96"/>
                  </a:cxn>
                  <a:cxn ang="0">
                    <a:pos x="236" y="28"/>
                  </a:cxn>
                  <a:cxn ang="0">
                    <a:pos x="248" y="72"/>
                  </a:cxn>
                  <a:cxn ang="0">
                    <a:pos x="260" y="64"/>
                  </a:cxn>
                  <a:cxn ang="0">
                    <a:pos x="272" y="80"/>
                  </a:cxn>
                  <a:cxn ang="0">
                    <a:pos x="288" y="12"/>
                  </a:cxn>
                  <a:cxn ang="0">
                    <a:pos x="300" y="64"/>
                  </a:cxn>
                  <a:cxn ang="0">
                    <a:pos x="312" y="120"/>
                  </a:cxn>
                  <a:cxn ang="0">
                    <a:pos x="324" y="144"/>
                  </a:cxn>
                  <a:cxn ang="0">
                    <a:pos x="336" y="104"/>
                  </a:cxn>
                  <a:cxn ang="0">
                    <a:pos x="352" y="100"/>
                  </a:cxn>
                  <a:cxn ang="0">
                    <a:pos x="364" y="132"/>
                  </a:cxn>
                  <a:cxn ang="0">
                    <a:pos x="376" y="80"/>
                  </a:cxn>
                  <a:cxn ang="0">
                    <a:pos x="388" y="56"/>
                  </a:cxn>
                  <a:cxn ang="0">
                    <a:pos x="400" y="40"/>
                  </a:cxn>
                  <a:cxn ang="0">
                    <a:pos x="416" y="84"/>
                  </a:cxn>
                  <a:cxn ang="0">
                    <a:pos x="428" y="48"/>
                  </a:cxn>
                  <a:cxn ang="0">
                    <a:pos x="440" y="68"/>
                  </a:cxn>
                  <a:cxn ang="0">
                    <a:pos x="452" y="76"/>
                  </a:cxn>
                  <a:cxn ang="0">
                    <a:pos x="464" y="104"/>
                  </a:cxn>
                  <a:cxn ang="0">
                    <a:pos x="476" y="120"/>
                  </a:cxn>
                  <a:cxn ang="0">
                    <a:pos x="492" y="84"/>
                  </a:cxn>
                  <a:cxn ang="0">
                    <a:pos x="504" y="96"/>
                  </a:cxn>
                  <a:cxn ang="0">
                    <a:pos x="516" y="96"/>
                  </a:cxn>
                  <a:cxn ang="0">
                    <a:pos x="528" y="100"/>
                  </a:cxn>
                  <a:cxn ang="0">
                    <a:pos x="540" y="56"/>
                  </a:cxn>
                  <a:cxn ang="0">
                    <a:pos x="556" y="124"/>
                  </a:cxn>
                  <a:cxn ang="0">
                    <a:pos x="569" y="108"/>
                  </a:cxn>
                  <a:cxn ang="0">
                    <a:pos x="581" y="56"/>
                  </a:cxn>
                  <a:cxn ang="0">
                    <a:pos x="593" y="108"/>
                  </a:cxn>
                  <a:cxn ang="0">
                    <a:pos x="605" y="72"/>
                  </a:cxn>
                  <a:cxn ang="0">
                    <a:pos x="621" y="136"/>
                  </a:cxn>
                  <a:cxn ang="0">
                    <a:pos x="633" y="92"/>
                  </a:cxn>
                  <a:cxn ang="0">
                    <a:pos x="645" y="16"/>
                  </a:cxn>
                  <a:cxn ang="0">
                    <a:pos x="657" y="72"/>
                  </a:cxn>
                  <a:cxn ang="0">
                    <a:pos x="669" y="108"/>
                  </a:cxn>
                </a:cxnLst>
                <a:rect l="0" t="0" r="r" b="b"/>
                <a:pathLst>
                  <a:path w="669" h="164">
                    <a:moveTo>
                      <a:pt x="0" y="100"/>
                    </a:moveTo>
                    <a:lnTo>
                      <a:pt x="8" y="72"/>
                    </a:lnTo>
                    <a:lnTo>
                      <a:pt x="12" y="108"/>
                    </a:lnTo>
                    <a:lnTo>
                      <a:pt x="20" y="164"/>
                    </a:lnTo>
                    <a:lnTo>
                      <a:pt x="24" y="76"/>
                    </a:lnTo>
                    <a:lnTo>
                      <a:pt x="32" y="136"/>
                    </a:lnTo>
                    <a:lnTo>
                      <a:pt x="40" y="60"/>
                    </a:lnTo>
                    <a:lnTo>
                      <a:pt x="44" y="100"/>
                    </a:lnTo>
                    <a:lnTo>
                      <a:pt x="52" y="88"/>
                    </a:lnTo>
                    <a:lnTo>
                      <a:pt x="56" y="72"/>
                    </a:lnTo>
                    <a:lnTo>
                      <a:pt x="64" y="0"/>
                    </a:lnTo>
                    <a:lnTo>
                      <a:pt x="68" y="48"/>
                    </a:lnTo>
                    <a:lnTo>
                      <a:pt x="76" y="88"/>
                    </a:lnTo>
                    <a:lnTo>
                      <a:pt x="84" y="72"/>
                    </a:lnTo>
                    <a:lnTo>
                      <a:pt x="88" y="56"/>
                    </a:lnTo>
                    <a:lnTo>
                      <a:pt x="96" y="88"/>
                    </a:lnTo>
                    <a:lnTo>
                      <a:pt x="100" y="68"/>
                    </a:lnTo>
                    <a:lnTo>
                      <a:pt x="108" y="104"/>
                    </a:lnTo>
                    <a:lnTo>
                      <a:pt x="116" y="108"/>
                    </a:lnTo>
                    <a:lnTo>
                      <a:pt x="120" y="80"/>
                    </a:lnTo>
                    <a:lnTo>
                      <a:pt x="128" y="136"/>
                    </a:lnTo>
                    <a:lnTo>
                      <a:pt x="132" y="140"/>
                    </a:lnTo>
                    <a:lnTo>
                      <a:pt x="140" y="44"/>
                    </a:lnTo>
                    <a:lnTo>
                      <a:pt x="148" y="56"/>
                    </a:lnTo>
                    <a:lnTo>
                      <a:pt x="152" y="72"/>
                    </a:lnTo>
                    <a:lnTo>
                      <a:pt x="160" y="80"/>
                    </a:lnTo>
                    <a:lnTo>
                      <a:pt x="164" y="88"/>
                    </a:lnTo>
                    <a:lnTo>
                      <a:pt x="172" y="104"/>
                    </a:lnTo>
                    <a:lnTo>
                      <a:pt x="180" y="120"/>
                    </a:lnTo>
                    <a:lnTo>
                      <a:pt x="184" y="128"/>
                    </a:lnTo>
                    <a:lnTo>
                      <a:pt x="192" y="132"/>
                    </a:lnTo>
                    <a:lnTo>
                      <a:pt x="196" y="112"/>
                    </a:lnTo>
                    <a:lnTo>
                      <a:pt x="204" y="84"/>
                    </a:lnTo>
                    <a:lnTo>
                      <a:pt x="212" y="124"/>
                    </a:lnTo>
                    <a:lnTo>
                      <a:pt x="216" y="128"/>
                    </a:lnTo>
                    <a:lnTo>
                      <a:pt x="224" y="96"/>
                    </a:lnTo>
                    <a:lnTo>
                      <a:pt x="228" y="72"/>
                    </a:lnTo>
                    <a:lnTo>
                      <a:pt x="236" y="28"/>
                    </a:lnTo>
                    <a:lnTo>
                      <a:pt x="244" y="52"/>
                    </a:lnTo>
                    <a:lnTo>
                      <a:pt x="248" y="72"/>
                    </a:lnTo>
                    <a:lnTo>
                      <a:pt x="256" y="44"/>
                    </a:lnTo>
                    <a:lnTo>
                      <a:pt x="260" y="64"/>
                    </a:lnTo>
                    <a:lnTo>
                      <a:pt x="268" y="68"/>
                    </a:lnTo>
                    <a:lnTo>
                      <a:pt x="272" y="80"/>
                    </a:lnTo>
                    <a:lnTo>
                      <a:pt x="280" y="52"/>
                    </a:lnTo>
                    <a:lnTo>
                      <a:pt x="288" y="12"/>
                    </a:lnTo>
                    <a:lnTo>
                      <a:pt x="292" y="88"/>
                    </a:lnTo>
                    <a:lnTo>
                      <a:pt x="300" y="64"/>
                    </a:lnTo>
                    <a:lnTo>
                      <a:pt x="304" y="104"/>
                    </a:lnTo>
                    <a:lnTo>
                      <a:pt x="312" y="120"/>
                    </a:lnTo>
                    <a:lnTo>
                      <a:pt x="320" y="120"/>
                    </a:lnTo>
                    <a:lnTo>
                      <a:pt x="324" y="144"/>
                    </a:lnTo>
                    <a:lnTo>
                      <a:pt x="332" y="136"/>
                    </a:lnTo>
                    <a:lnTo>
                      <a:pt x="336" y="104"/>
                    </a:lnTo>
                    <a:lnTo>
                      <a:pt x="344" y="124"/>
                    </a:lnTo>
                    <a:lnTo>
                      <a:pt x="352" y="100"/>
                    </a:lnTo>
                    <a:lnTo>
                      <a:pt x="356" y="116"/>
                    </a:lnTo>
                    <a:lnTo>
                      <a:pt x="364" y="132"/>
                    </a:lnTo>
                    <a:lnTo>
                      <a:pt x="368" y="100"/>
                    </a:lnTo>
                    <a:lnTo>
                      <a:pt x="376" y="80"/>
                    </a:lnTo>
                    <a:lnTo>
                      <a:pt x="384" y="84"/>
                    </a:lnTo>
                    <a:lnTo>
                      <a:pt x="388" y="56"/>
                    </a:lnTo>
                    <a:lnTo>
                      <a:pt x="396" y="76"/>
                    </a:lnTo>
                    <a:lnTo>
                      <a:pt x="400" y="40"/>
                    </a:lnTo>
                    <a:lnTo>
                      <a:pt x="408" y="92"/>
                    </a:lnTo>
                    <a:lnTo>
                      <a:pt x="416" y="84"/>
                    </a:lnTo>
                    <a:lnTo>
                      <a:pt x="420" y="72"/>
                    </a:lnTo>
                    <a:lnTo>
                      <a:pt x="428" y="48"/>
                    </a:lnTo>
                    <a:lnTo>
                      <a:pt x="432" y="76"/>
                    </a:lnTo>
                    <a:lnTo>
                      <a:pt x="440" y="68"/>
                    </a:lnTo>
                    <a:lnTo>
                      <a:pt x="448" y="92"/>
                    </a:lnTo>
                    <a:lnTo>
                      <a:pt x="452" y="76"/>
                    </a:lnTo>
                    <a:lnTo>
                      <a:pt x="460" y="108"/>
                    </a:lnTo>
                    <a:lnTo>
                      <a:pt x="464" y="104"/>
                    </a:lnTo>
                    <a:lnTo>
                      <a:pt x="472" y="76"/>
                    </a:lnTo>
                    <a:lnTo>
                      <a:pt x="476" y="120"/>
                    </a:lnTo>
                    <a:lnTo>
                      <a:pt x="484" y="92"/>
                    </a:lnTo>
                    <a:lnTo>
                      <a:pt x="492" y="84"/>
                    </a:lnTo>
                    <a:lnTo>
                      <a:pt x="496" y="72"/>
                    </a:lnTo>
                    <a:lnTo>
                      <a:pt x="504" y="96"/>
                    </a:lnTo>
                    <a:lnTo>
                      <a:pt x="508" y="52"/>
                    </a:lnTo>
                    <a:lnTo>
                      <a:pt x="516" y="96"/>
                    </a:lnTo>
                    <a:lnTo>
                      <a:pt x="524" y="84"/>
                    </a:lnTo>
                    <a:lnTo>
                      <a:pt x="528" y="100"/>
                    </a:lnTo>
                    <a:lnTo>
                      <a:pt x="536" y="120"/>
                    </a:lnTo>
                    <a:lnTo>
                      <a:pt x="540" y="56"/>
                    </a:lnTo>
                    <a:lnTo>
                      <a:pt x="548" y="76"/>
                    </a:lnTo>
                    <a:lnTo>
                      <a:pt x="556" y="124"/>
                    </a:lnTo>
                    <a:lnTo>
                      <a:pt x="561" y="112"/>
                    </a:lnTo>
                    <a:lnTo>
                      <a:pt x="569" y="108"/>
                    </a:lnTo>
                    <a:lnTo>
                      <a:pt x="573" y="76"/>
                    </a:lnTo>
                    <a:lnTo>
                      <a:pt x="581" y="56"/>
                    </a:lnTo>
                    <a:lnTo>
                      <a:pt x="589" y="124"/>
                    </a:lnTo>
                    <a:lnTo>
                      <a:pt x="593" y="108"/>
                    </a:lnTo>
                    <a:lnTo>
                      <a:pt x="601" y="68"/>
                    </a:lnTo>
                    <a:lnTo>
                      <a:pt x="605" y="72"/>
                    </a:lnTo>
                    <a:lnTo>
                      <a:pt x="613" y="108"/>
                    </a:lnTo>
                    <a:lnTo>
                      <a:pt x="621" y="136"/>
                    </a:lnTo>
                    <a:lnTo>
                      <a:pt x="625" y="116"/>
                    </a:lnTo>
                    <a:lnTo>
                      <a:pt x="633" y="92"/>
                    </a:lnTo>
                    <a:lnTo>
                      <a:pt x="637" y="28"/>
                    </a:lnTo>
                    <a:lnTo>
                      <a:pt x="645" y="16"/>
                    </a:lnTo>
                    <a:lnTo>
                      <a:pt x="653" y="92"/>
                    </a:lnTo>
                    <a:lnTo>
                      <a:pt x="657" y="72"/>
                    </a:lnTo>
                    <a:lnTo>
                      <a:pt x="665" y="96"/>
                    </a:lnTo>
                    <a:lnTo>
                      <a:pt x="669" y="108"/>
                    </a:lnTo>
                  </a:path>
                </a:pathLst>
              </a:custGeom>
              <a:noFill/>
              <a:ln w="0">
                <a:solidFill>
                  <a:srgbClr val="33CC33"/>
                </a:solidFill>
                <a:prstDash val="solid"/>
                <a:round/>
                <a:headEnd/>
                <a:tailEnd/>
              </a:ln>
            </p:spPr>
            <p:txBody>
              <a:bodyPr/>
              <a:lstStyle/>
              <a:p>
                <a:endParaRPr lang="en-GB" sz="1600"/>
              </a:p>
            </p:txBody>
          </p:sp>
          <p:sp>
            <p:nvSpPr>
              <p:cNvPr id="394" name="Rectangle 104"/>
              <p:cNvSpPr>
                <a:spLocks noChangeArrowheads="1"/>
              </p:cNvSpPr>
              <p:nvPr/>
            </p:nvSpPr>
            <p:spPr bwMode="auto">
              <a:xfrm>
                <a:off x="3221" y="857"/>
                <a:ext cx="563" cy="141"/>
              </a:xfrm>
              <a:prstGeom prst="rect">
                <a:avLst/>
              </a:prstGeom>
              <a:noFill/>
              <a:ln w="9525">
                <a:noFill/>
                <a:miter lim="800000"/>
                <a:headEnd/>
                <a:tailEnd/>
              </a:ln>
            </p:spPr>
            <p:txBody>
              <a:bodyPr wrap="none" lIns="0" tIns="0" rIns="0" bIns="0">
                <a:spAutoFit/>
              </a:bodyPr>
              <a:lstStyle/>
              <a:p>
                <a:r>
                  <a:rPr lang="en-GB" sz="1050">
                    <a:solidFill>
                      <a:srgbClr val="000000"/>
                    </a:solidFill>
                    <a:latin typeface="Arial Narrow" pitchFamily="34" charset="0"/>
                  </a:rPr>
                  <a:t>ag:</a:t>
                </a:r>
                <a:r>
                  <a:rPr lang="en-GB" sz="1050" b="0">
                    <a:solidFill>
                      <a:srgbClr val="000000"/>
                    </a:solidFill>
                    <a:latin typeface="Arial Narrow" pitchFamily="34" charset="0"/>
                  </a:rPr>
                  <a:t> responses</a:t>
                </a:r>
                <a:endParaRPr lang="en-GB" sz="1600"/>
              </a:p>
            </p:txBody>
          </p:sp>
        </p:grpSp>
        <p:grpSp>
          <p:nvGrpSpPr>
            <p:cNvPr id="153" name="Group 304"/>
            <p:cNvGrpSpPr>
              <a:grpSpLocks/>
            </p:cNvGrpSpPr>
            <p:nvPr/>
          </p:nvGrpSpPr>
          <p:grpSpPr bwMode="auto">
            <a:xfrm>
              <a:off x="4015733" y="4276749"/>
              <a:ext cx="4290892" cy="901701"/>
              <a:chOff x="2307" y="1485"/>
              <a:chExt cx="2495" cy="568"/>
            </a:xfrm>
          </p:grpSpPr>
          <p:sp>
            <p:nvSpPr>
              <p:cNvPr id="300" name="Rectangle 106"/>
              <p:cNvSpPr>
                <a:spLocks noChangeArrowheads="1"/>
              </p:cNvSpPr>
              <p:nvPr/>
            </p:nvSpPr>
            <p:spPr bwMode="auto">
              <a:xfrm>
                <a:off x="2367" y="1613"/>
                <a:ext cx="2379" cy="348"/>
              </a:xfrm>
              <a:prstGeom prst="rect">
                <a:avLst/>
              </a:prstGeom>
              <a:solidFill>
                <a:srgbClr val="FFFFFF"/>
              </a:solidFill>
              <a:ln w="9525">
                <a:noFill/>
                <a:miter lim="800000"/>
                <a:headEnd/>
                <a:tailEnd/>
              </a:ln>
            </p:spPr>
            <p:txBody>
              <a:bodyPr/>
              <a:lstStyle/>
              <a:p>
                <a:endParaRPr lang="en-GB" sz="1600"/>
              </a:p>
            </p:txBody>
          </p:sp>
          <p:sp>
            <p:nvSpPr>
              <p:cNvPr id="301" name="Rectangle 107"/>
              <p:cNvSpPr>
                <a:spLocks noChangeArrowheads="1"/>
              </p:cNvSpPr>
              <p:nvPr/>
            </p:nvSpPr>
            <p:spPr bwMode="auto">
              <a:xfrm>
                <a:off x="2367" y="1613"/>
                <a:ext cx="2379" cy="348"/>
              </a:xfrm>
              <a:prstGeom prst="rect">
                <a:avLst/>
              </a:prstGeom>
              <a:noFill/>
              <a:ln w="0">
                <a:solidFill>
                  <a:srgbClr val="FFFFFF"/>
                </a:solidFill>
                <a:miter lim="800000"/>
                <a:headEnd/>
                <a:tailEnd/>
              </a:ln>
            </p:spPr>
            <p:txBody>
              <a:bodyPr/>
              <a:lstStyle/>
              <a:p>
                <a:endParaRPr lang="en-GB" sz="1600"/>
              </a:p>
            </p:txBody>
          </p:sp>
          <p:sp>
            <p:nvSpPr>
              <p:cNvPr id="302" name="Line 108"/>
              <p:cNvSpPr>
                <a:spLocks noChangeShapeType="1"/>
              </p:cNvSpPr>
              <p:nvPr/>
            </p:nvSpPr>
            <p:spPr bwMode="auto">
              <a:xfrm>
                <a:off x="2367" y="1613"/>
                <a:ext cx="2379" cy="0"/>
              </a:xfrm>
              <a:prstGeom prst="line">
                <a:avLst/>
              </a:prstGeom>
              <a:noFill/>
              <a:ln w="0">
                <a:solidFill>
                  <a:srgbClr val="000000"/>
                </a:solidFill>
                <a:round/>
                <a:headEnd/>
                <a:tailEnd/>
              </a:ln>
            </p:spPr>
            <p:txBody>
              <a:bodyPr/>
              <a:lstStyle/>
              <a:p>
                <a:endParaRPr lang="en-GB" sz="1600"/>
              </a:p>
            </p:txBody>
          </p:sp>
          <p:sp>
            <p:nvSpPr>
              <p:cNvPr id="303" name="Line 109"/>
              <p:cNvSpPr>
                <a:spLocks noChangeShapeType="1"/>
              </p:cNvSpPr>
              <p:nvPr/>
            </p:nvSpPr>
            <p:spPr bwMode="auto">
              <a:xfrm>
                <a:off x="2367" y="1961"/>
                <a:ext cx="2379" cy="0"/>
              </a:xfrm>
              <a:prstGeom prst="line">
                <a:avLst/>
              </a:prstGeom>
              <a:noFill/>
              <a:ln w="0">
                <a:solidFill>
                  <a:srgbClr val="000000"/>
                </a:solidFill>
                <a:round/>
                <a:headEnd/>
                <a:tailEnd/>
              </a:ln>
            </p:spPr>
            <p:txBody>
              <a:bodyPr/>
              <a:lstStyle/>
              <a:p>
                <a:endParaRPr lang="en-GB" sz="1600"/>
              </a:p>
            </p:txBody>
          </p:sp>
          <p:sp>
            <p:nvSpPr>
              <p:cNvPr id="304" name="Line 110"/>
              <p:cNvSpPr>
                <a:spLocks noChangeShapeType="1"/>
              </p:cNvSpPr>
              <p:nvPr/>
            </p:nvSpPr>
            <p:spPr bwMode="auto">
              <a:xfrm flipV="1">
                <a:off x="4746" y="1613"/>
                <a:ext cx="0" cy="348"/>
              </a:xfrm>
              <a:prstGeom prst="line">
                <a:avLst/>
              </a:prstGeom>
              <a:noFill/>
              <a:ln w="0">
                <a:solidFill>
                  <a:srgbClr val="000000"/>
                </a:solidFill>
                <a:round/>
                <a:headEnd/>
                <a:tailEnd/>
              </a:ln>
            </p:spPr>
            <p:txBody>
              <a:bodyPr/>
              <a:lstStyle/>
              <a:p>
                <a:endParaRPr lang="en-GB" sz="1600"/>
              </a:p>
            </p:txBody>
          </p:sp>
          <p:sp>
            <p:nvSpPr>
              <p:cNvPr id="305" name="Line 111"/>
              <p:cNvSpPr>
                <a:spLocks noChangeShapeType="1"/>
              </p:cNvSpPr>
              <p:nvPr/>
            </p:nvSpPr>
            <p:spPr bwMode="auto">
              <a:xfrm flipV="1">
                <a:off x="2367" y="1613"/>
                <a:ext cx="0" cy="348"/>
              </a:xfrm>
              <a:prstGeom prst="line">
                <a:avLst/>
              </a:prstGeom>
              <a:noFill/>
              <a:ln w="0">
                <a:solidFill>
                  <a:srgbClr val="000000"/>
                </a:solidFill>
                <a:round/>
                <a:headEnd/>
                <a:tailEnd/>
              </a:ln>
            </p:spPr>
            <p:txBody>
              <a:bodyPr/>
              <a:lstStyle/>
              <a:p>
                <a:endParaRPr lang="en-GB" sz="1600"/>
              </a:p>
            </p:txBody>
          </p:sp>
          <p:sp>
            <p:nvSpPr>
              <p:cNvPr id="306" name="Line 112"/>
              <p:cNvSpPr>
                <a:spLocks noChangeShapeType="1"/>
              </p:cNvSpPr>
              <p:nvPr/>
            </p:nvSpPr>
            <p:spPr bwMode="auto">
              <a:xfrm>
                <a:off x="2367" y="1961"/>
                <a:ext cx="2379" cy="0"/>
              </a:xfrm>
              <a:prstGeom prst="line">
                <a:avLst/>
              </a:prstGeom>
              <a:noFill/>
              <a:ln w="0">
                <a:solidFill>
                  <a:srgbClr val="000000"/>
                </a:solidFill>
                <a:round/>
                <a:headEnd/>
                <a:tailEnd/>
              </a:ln>
            </p:spPr>
            <p:txBody>
              <a:bodyPr/>
              <a:lstStyle/>
              <a:p>
                <a:endParaRPr lang="en-GB" sz="1600"/>
              </a:p>
            </p:txBody>
          </p:sp>
          <p:sp>
            <p:nvSpPr>
              <p:cNvPr id="307" name="Line 113"/>
              <p:cNvSpPr>
                <a:spLocks noChangeShapeType="1"/>
              </p:cNvSpPr>
              <p:nvPr/>
            </p:nvSpPr>
            <p:spPr bwMode="auto">
              <a:xfrm flipV="1">
                <a:off x="2367" y="1613"/>
                <a:ext cx="0" cy="348"/>
              </a:xfrm>
              <a:prstGeom prst="line">
                <a:avLst/>
              </a:prstGeom>
              <a:noFill/>
              <a:ln w="0">
                <a:solidFill>
                  <a:srgbClr val="000000"/>
                </a:solidFill>
                <a:round/>
                <a:headEnd/>
                <a:tailEnd/>
              </a:ln>
            </p:spPr>
            <p:txBody>
              <a:bodyPr/>
              <a:lstStyle/>
              <a:p>
                <a:endParaRPr lang="en-GB" sz="1600"/>
              </a:p>
            </p:txBody>
          </p:sp>
          <p:sp>
            <p:nvSpPr>
              <p:cNvPr id="308" name="Line 114"/>
              <p:cNvSpPr>
                <a:spLocks noChangeShapeType="1"/>
              </p:cNvSpPr>
              <p:nvPr/>
            </p:nvSpPr>
            <p:spPr bwMode="auto">
              <a:xfrm flipV="1">
                <a:off x="2367" y="1937"/>
                <a:ext cx="0" cy="24"/>
              </a:xfrm>
              <a:prstGeom prst="line">
                <a:avLst/>
              </a:prstGeom>
              <a:noFill/>
              <a:ln w="0">
                <a:solidFill>
                  <a:srgbClr val="000000"/>
                </a:solidFill>
                <a:round/>
                <a:headEnd/>
                <a:tailEnd/>
              </a:ln>
            </p:spPr>
            <p:txBody>
              <a:bodyPr/>
              <a:lstStyle/>
              <a:p>
                <a:endParaRPr lang="en-GB" sz="1600"/>
              </a:p>
            </p:txBody>
          </p:sp>
          <p:sp>
            <p:nvSpPr>
              <p:cNvPr id="309" name="Line 115"/>
              <p:cNvSpPr>
                <a:spLocks noChangeShapeType="1"/>
              </p:cNvSpPr>
              <p:nvPr/>
            </p:nvSpPr>
            <p:spPr bwMode="auto">
              <a:xfrm>
                <a:off x="2367" y="1613"/>
                <a:ext cx="0" cy="20"/>
              </a:xfrm>
              <a:prstGeom prst="line">
                <a:avLst/>
              </a:prstGeom>
              <a:noFill/>
              <a:ln w="0">
                <a:solidFill>
                  <a:srgbClr val="000000"/>
                </a:solidFill>
                <a:round/>
                <a:headEnd/>
                <a:tailEnd/>
              </a:ln>
            </p:spPr>
            <p:txBody>
              <a:bodyPr/>
              <a:lstStyle/>
              <a:p>
                <a:endParaRPr lang="en-GB" sz="1600"/>
              </a:p>
            </p:txBody>
          </p:sp>
          <p:sp>
            <p:nvSpPr>
              <p:cNvPr id="310" name="Rectangle 116"/>
              <p:cNvSpPr>
                <a:spLocks noChangeArrowheads="1"/>
              </p:cNvSpPr>
              <p:nvPr/>
            </p:nvSpPr>
            <p:spPr bwMode="auto">
              <a:xfrm>
                <a:off x="2353" y="1973"/>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0</a:t>
                </a:r>
                <a:endParaRPr lang="en-GB" sz="1600"/>
              </a:p>
            </p:txBody>
          </p:sp>
          <p:sp>
            <p:nvSpPr>
              <p:cNvPr id="311" name="Line 117"/>
              <p:cNvSpPr>
                <a:spLocks noChangeShapeType="1"/>
              </p:cNvSpPr>
              <p:nvPr/>
            </p:nvSpPr>
            <p:spPr bwMode="auto">
              <a:xfrm flipV="1">
                <a:off x="2764" y="1937"/>
                <a:ext cx="0" cy="24"/>
              </a:xfrm>
              <a:prstGeom prst="line">
                <a:avLst/>
              </a:prstGeom>
              <a:noFill/>
              <a:ln w="0">
                <a:solidFill>
                  <a:srgbClr val="000000"/>
                </a:solidFill>
                <a:round/>
                <a:headEnd/>
                <a:tailEnd/>
              </a:ln>
            </p:spPr>
            <p:txBody>
              <a:bodyPr/>
              <a:lstStyle/>
              <a:p>
                <a:endParaRPr lang="en-GB" sz="1600"/>
              </a:p>
            </p:txBody>
          </p:sp>
          <p:sp>
            <p:nvSpPr>
              <p:cNvPr id="312" name="Line 118"/>
              <p:cNvSpPr>
                <a:spLocks noChangeShapeType="1"/>
              </p:cNvSpPr>
              <p:nvPr/>
            </p:nvSpPr>
            <p:spPr bwMode="auto">
              <a:xfrm>
                <a:off x="2764" y="1613"/>
                <a:ext cx="0" cy="20"/>
              </a:xfrm>
              <a:prstGeom prst="line">
                <a:avLst/>
              </a:prstGeom>
              <a:noFill/>
              <a:ln w="0">
                <a:solidFill>
                  <a:srgbClr val="000000"/>
                </a:solidFill>
                <a:round/>
                <a:headEnd/>
                <a:tailEnd/>
              </a:ln>
            </p:spPr>
            <p:txBody>
              <a:bodyPr/>
              <a:lstStyle/>
              <a:p>
                <a:endParaRPr lang="en-GB" sz="1600"/>
              </a:p>
            </p:txBody>
          </p:sp>
          <p:sp>
            <p:nvSpPr>
              <p:cNvPr id="313" name="Rectangle 119"/>
              <p:cNvSpPr>
                <a:spLocks noChangeArrowheads="1"/>
              </p:cNvSpPr>
              <p:nvPr/>
            </p:nvSpPr>
            <p:spPr bwMode="auto">
              <a:xfrm>
                <a:off x="2721" y="1973"/>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200</a:t>
                </a:r>
                <a:endParaRPr lang="en-GB" sz="1600"/>
              </a:p>
            </p:txBody>
          </p:sp>
          <p:sp>
            <p:nvSpPr>
              <p:cNvPr id="314" name="Line 120"/>
              <p:cNvSpPr>
                <a:spLocks noChangeShapeType="1"/>
              </p:cNvSpPr>
              <p:nvPr/>
            </p:nvSpPr>
            <p:spPr bwMode="auto">
              <a:xfrm flipV="1">
                <a:off x="3160" y="1937"/>
                <a:ext cx="0" cy="24"/>
              </a:xfrm>
              <a:prstGeom prst="line">
                <a:avLst/>
              </a:prstGeom>
              <a:noFill/>
              <a:ln w="0">
                <a:solidFill>
                  <a:srgbClr val="000000"/>
                </a:solidFill>
                <a:round/>
                <a:headEnd/>
                <a:tailEnd/>
              </a:ln>
            </p:spPr>
            <p:txBody>
              <a:bodyPr/>
              <a:lstStyle/>
              <a:p>
                <a:endParaRPr lang="en-GB" sz="1600"/>
              </a:p>
            </p:txBody>
          </p:sp>
          <p:sp>
            <p:nvSpPr>
              <p:cNvPr id="315" name="Line 121"/>
              <p:cNvSpPr>
                <a:spLocks noChangeShapeType="1"/>
              </p:cNvSpPr>
              <p:nvPr/>
            </p:nvSpPr>
            <p:spPr bwMode="auto">
              <a:xfrm>
                <a:off x="3160" y="1613"/>
                <a:ext cx="0" cy="20"/>
              </a:xfrm>
              <a:prstGeom prst="line">
                <a:avLst/>
              </a:prstGeom>
              <a:noFill/>
              <a:ln w="0">
                <a:solidFill>
                  <a:srgbClr val="000000"/>
                </a:solidFill>
                <a:round/>
                <a:headEnd/>
                <a:tailEnd/>
              </a:ln>
            </p:spPr>
            <p:txBody>
              <a:bodyPr/>
              <a:lstStyle/>
              <a:p>
                <a:endParaRPr lang="en-GB" sz="1600"/>
              </a:p>
            </p:txBody>
          </p:sp>
          <p:sp>
            <p:nvSpPr>
              <p:cNvPr id="316" name="Rectangle 122"/>
              <p:cNvSpPr>
                <a:spLocks noChangeArrowheads="1"/>
              </p:cNvSpPr>
              <p:nvPr/>
            </p:nvSpPr>
            <p:spPr bwMode="auto">
              <a:xfrm>
                <a:off x="3117" y="1973"/>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400</a:t>
                </a:r>
                <a:endParaRPr lang="en-GB" sz="1600"/>
              </a:p>
            </p:txBody>
          </p:sp>
          <p:sp>
            <p:nvSpPr>
              <p:cNvPr id="317" name="Line 123"/>
              <p:cNvSpPr>
                <a:spLocks noChangeShapeType="1"/>
              </p:cNvSpPr>
              <p:nvPr/>
            </p:nvSpPr>
            <p:spPr bwMode="auto">
              <a:xfrm flipV="1">
                <a:off x="3557" y="1937"/>
                <a:ext cx="0" cy="24"/>
              </a:xfrm>
              <a:prstGeom prst="line">
                <a:avLst/>
              </a:prstGeom>
              <a:noFill/>
              <a:ln w="0">
                <a:solidFill>
                  <a:srgbClr val="000000"/>
                </a:solidFill>
                <a:round/>
                <a:headEnd/>
                <a:tailEnd/>
              </a:ln>
            </p:spPr>
            <p:txBody>
              <a:bodyPr/>
              <a:lstStyle/>
              <a:p>
                <a:endParaRPr lang="en-GB" sz="1600"/>
              </a:p>
            </p:txBody>
          </p:sp>
          <p:sp>
            <p:nvSpPr>
              <p:cNvPr id="318" name="Line 124"/>
              <p:cNvSpPr>
                <a:spLocks noChangeShapeType="1"/>
              </p:cNvSpPr>
              <p:nvPr/>
            </p:nvSpPr>
            <p:spPr bwMode="auto">
              <a:xfrm>
                <a:off x="3557" y="1613"/>
                <a:ext cx="0" cy="20"/>
              </a:xfrm>
              <a:prstGeom prst="line">
                <a:avLst/>
              </a:prstGeom>
              <a:noFill/>
              <a:ln w="0">
                <a:solidFill>
                  <a:srgbClr val="000000"/>
                </a:solidFill>
                <a:round/>
                <a:headEnd/>
                <a:tailEnd/>
              </a:ln>
            </p:spPr>
            <p:txBody>
              <a:bodyPr/>
              <a:lstStyle/>
              <a:p>
                <a:endParaRPr lang="en-GB" sz="1600"/>
              </a:p>
            </p:txBody>
          </p:sp>
          <p:sp>
            <p:nvSpPr>
              <p:cNvPr id="319" name="Rectangle 125"/>
              <p:cNvSpPr>
                <a:spLocks noChangeArrowheads="1"/>
              </p:cNvSpPr>
              <p:nvPr/>
            </p:nvSpPr>
            <p:spPr bwMode="auto">
              <a:xfrm>
                <a:off x="3514" y="1973"/>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600</a:t>
                </a:r>
                <a:endParaRPr lang="en-GB" sz="1600"/>
              </a:p>
            </p:txBody>
          </p:sp>
          <p:sp>
            <p:nvSpPr>
              <p:cNvPr id="320" name="Line 126"/>
              <p:cNvSpPr>
                <a:spLocks noChangeShapeType="1"/>
              </p:cNvSpPr>
              <p:nvPr/>
            </p:nvSpPr>
            <p:spPr bwMode="auto">
              <a:xfrm flipV="1">
                <a:off x="3953" y="1937"/>
                <a:ext cx="0" cy="24"/>
              </a:xfrm>
              <a:prstGeom prst="line">
                <a:avLst/>
              </a:prstGeom>
              <a:noFill/>
              <a:ln w="0">
                <a:solidFill>
                  <a:srgbClr val="000000"/>
                </a:solidFill>
                <a:round/>
                <a:headEnd/>
                <a:tailEnd/>
              </a:ln>
            </p:spPr>
            <p:txBody>
              <a:bodyPr/>
              <a:lstStyle/>
              <a:p>
                <a:endParaRPr lang="en-GB" sz="1600"/>
              </a:p>
            </p:txBody>
          </p:sp>
          <p:sp>
            <p:nvSpPr>
              <p:cNvPr id="321" name="Line 127"/>
              <p:cNvSpPr>
                <a:spLocks noChangeShapeType="1"/>
              </p:cNvSpPr>
              <p:nvPr/>
            </p:nvSpPr>
            <p:spPr bwMode="auto">
              <a:xfrm>
                <a:off x="3953" y="1613"/>
                <a:ext cx="0" cy="20"/>
              </a:xfrm>
              <a:prstGeom prst="line">
                <a:avLst/>
              </a:prstGeom>
              <a:noFill/>
              <a:ln w="0">
                <a:solidFill>
                  <a:srgbClr val="000000"/>
                </a:solidFill>
                <a:round/>
                <a:headEnd/>
                <a:tailEnd/>
              </a:ln>
            </p:spPr>
            <p:txBody>
              <a:bodyPr/>
              <a:lstStyle/>
              <a:p>
                <a:endParaRPr lang="en-GB" sz="1600"/>
              </a:p>
            </p:txBody>
          </p:sp>
          <p:sp>
            <p:nvSpPr>
              <p:cNvPr id="322" name="Rectangle 128"/>
              <p:cNvSpPr>
                <a:spLocks noChangeArrowheads="1"/>
              </p:cNvSpPr>
              <p:nvPr/>
            </p:nvSpPr>
            <p:spPr bwMode="auto">
              <a:xfrm>
                <a:off x="3910" y="1973"/>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800</a:t>
                </a:r>
                <a:endParaRPr lang="en-GB" sz="1600"/>
              </a:p>
            </p:txBody>
          </p:sp>
          <p:sp>
            <p:nvSpPr>
              <p:cNvPr id="323" name="Line 129"/>
              <p:cNvSpPr>
                <a:spLocks noChangeShapeType="1"/>
              </p:cNvSpPr>
              <p:nvPr/>
            </p:nvSpPr>
            <p:spPr bwMode="auto">
              <a:xfrm flipV="1">
                <a:off x="4349" y="1937"/>
                <a:ext cx="0" cy="24"/>
              </a:xfrm>
              <a:prstGeom prst="line">
                <a:avLst/>
              </a:prstGeom>
              <a:noFill/>
              <a:ln w="0">
                <a:solidFill>
                  <a:srgbClr val="000000"/>
                </a:solidFill>
                <a:round/>
                <a:headEnd/>
                <a:tailEnd/>
              </a:ln>
            </p:spPr>
            <p:txBody>
              <a:bodyPr/>
              <a:lstStyle/>
              <a:p>
                <a:endParaRPr lang="en-GB" sz="1600"/>
              </a:p>
            </p:txBody>
          </p:sp>
          <p:sp>
            <p:nvSpPr>
              <p:cNvPr id="324" name="Line 130"/>
              <p:cNvSpPr>
                <a:spLocks noChangeShapeType="1"/>
              </p:cNvSpPr>
              <p:nvPr/>
            </p:nvSpPr>
            <p:spPr bwMode="auto">
              <a:xfrm>
                <a:off x="4349" y="1613"/>
                <a:ext cx="0" cy="20"/>
              </a:xfrm>
              <a:prstGeom prst="line">
                <a:avLst/>
              </a:prstGeom>
              <a:noFill/>
              <a:ln w="0">
                <a:solidFill>
                  <a:srgbClr val="000000"/>
                </a:solidFill>
                <a:round/>
                <a:headEnd/>
                <a:tailEnd/>
              </a:ln>
            </p:spPr>
            <p:txBody>
              <a:bodyPr/>
              <a:lstStyle/>
              <a:p>
                <a:endParaRPr lang="en-GB" sz="1600"/>
              </a:p>
            </p:txBody>
          </p:sp>
          <p:sp>
            <p:nvSpPr>
              <p:cNvPr id="325" name="Rectangle 131"/>
              <p:cNvSpPr>
                <a:spLocks noChangeArrowheads="1"/>
              </p:cNvSpPr>
              <p:nvPr/>
            </p:nvSpPr>
            <p:spPr bwMode="auto">
              <a:xfrm>
                <a:off x="4292" y="1973"/>
                <a:ext cx="113"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1000</a:t>
                </a:r>
                <a:endParaRPr lang="en-GB" sz="1600"/>
              </a:p>
            </p:txBody>
          </p:sp>
          <p:sp>
            <p:nvSpPr>
              <p:cNvPr id="326" name="Line 132"/>
              <p:cNvSpPr>
                <a:spLocks noChangeShapeType="1"/>
              </p:cNvSpPr>
              <p:nvPr/>
            </p:nvSpPr>
            <p:spPr bwMode="auto">
              <a:xfrm flipV="1">
                <a:off x="4746" y="1937"/>
                <a:ext cx="0" cy="24"/>
              </a:xfrm>
              <a:prstGeom prst="line">
                <a:avLst/>
              </a:prstGeom>
              <a:noFill/>
              <a:ln w="0">
                <a:solidFill>
                  <a:srgbClr val="000000"/>
                </a:solidFill>
                <a:round/>
                <a:headEnd/>
                <a:tailEnd/>
              </a:ln>
            </p:spPr>
            <p:txBody>
              <a:bodyPr/>
              <a:lstStyle/>
              <a:p>
                <a:endParaRPr lang="en-GB" sz="1600"/>
              </a:p>
            </p:txBody>
          </p:sp>
          <p:sp>
            <p:nvSpPr>
              <p:cNvPr id="327" name="Line 133"/>
              <p:cNvSpPr>
                <a:spLocks noChangeShapeType="1"/>
              </p:cNvSpPr>
              <p:nvPr/>
            </p:nvSpPr>
            <p:spPr bwMode="auto">
              <a:xfrm>
                <a:off x="4746" y="1613"/>
                <a:ext cx="0" cy="20"/>
              </a:xfrm>
              <a:prstGeom prst="line">
                <a:avLst/>
              </a:prstGeom>
              <a:noFill/>
              <a:ln w="0">
                <a:solidFill>
                  <a:srgbClr val="000000"/>
                </a:solidFill>
                <a:round/>
                <a:headEnd/>
                <a:tailEnd/>
              </a:ln>
            </p:spPr>
            <p:txBody>
              <a:bodyPr/>
              <a:lstStyle/>
              <a:p>
                <a:endParaRPr lang="en-GB" sz="1600"/>
              </a:p>
            </p:txBody>
          </p:sp>
          <p:sp>
            <p:nvSpPr>
              <p:cNvPr id="328" name="Rectangle 134"/>
              <p:cNvSpPr>
                <a:spLocks noChangeArrowheads="1"/>
              </p:cNvSpPr>
              <p:nvPr/>
            </p:nvSpPr>
            <p:spPr bwMode="auto">
              <a:xfrm>
                <a:off x="4689" y="1973"/>
                <a:ext cx="113"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1200</a:t>
                </a:r>
                <a:endParaRPr lang="en-GB" sz="1600"/>
              </a:p>
            </p:txBody>
          </p:sp>
          <p:sp>
            <p:nvSpPr>
              <p:cNvPr id="329" name="Line 135"/>
              <p:cNvSpPr>
                <a:spLocks noChangeShapeType="1"/>
              </p:cNvSpPr>
              <p:nvPr/>
            </p:nvSpPr>
            <p:spPr bwMode="auto">
              <a:xfrm>
                <a:off x="2367" y="1961"/>
                <a:ext cx="20" cy="0"/>
              </a:xfrm>
              <a:prstGeom prst="line">
                <a:avLst/>
              </a:prstGeom>
              <a:noFill/>
              <a:ln w="0">
                <a:solidFill>
                  <a:srgbClr val="000000"/>
                </a:solidFill>
                <a:round/>
                <a:headEnd/>
                <a:tailEnd/>
              </a:ln>
            </p:spPr>
            <p:txBody>
              <a:bodyPr/>
              <a:lstStyle/>
              <a:p>
                <a:endParaRPr lang="en-GB" sz="1600"/>
              </a:p>
            </p:txBody>
          </p:sp>
          <p:sp>
            <p:nvSpPr>
              <p:cNvPr id="330" name="Line 136"/>
              <p:cNvSpPr>
                <a:spLocks noChangeShapeType="1"/>
              </p:cNvSpPr>
              <p:nvPr/>
            </p:nvSpPr>
            <p:spPr bwMode="auto">
              <a:xfrm flipH="1">
                <a:off x="4722" y="1961"/>
                <a:ext cx="24" cy="0"/>
              </a:xfrm>
              <a:prstGeom prst="line">
                <a:avLst/>
              </a:prstGeom>
              <a:noFill/>
              <a:ln w="0">
                <a:solidFill>
                  <a:srgbClr val="000000"/>
                </a:solidFill>
                <a:round/>
                <a:headEnd/>
                <a:tailEnd/>
              </a:ln>
            </p:spPr>
            <p:txBody>
              <a:bodyPr/>
              <a:lstStyle/>
              <a:p>
                <a:endParaRPr lang="en-GB" sz="1600"/>
              </a:p>
            </p:txBody>
          </p:sp>
          <p:sp>
            <p:nvSpPr>
              <p:cNvPr id="331" name="Rectangle 137"/>
              <p:cNvSpPr>
                <a:spLocks noChangeArrowheads="1"/>
              </p:cNvSpPr>
              <p:nvPr/>
            </p:nvSpPr>
            <p:spPr bwMode="auto">
              <a:xfrm>
                <a:off x="2307" y="1929"/>
                <a:ext cx="4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-2</a:t>
                </a:r>
                <a:endParaRPr lang="en-GB" sz="1600"/>
              </a:p>
            </p:txBody>
          </p:sp>
          <p:sp>
            <p:nvSpPr>
              <p:cNvPr id="332" name="Line 138"/>
              <p:cNvSpPr>
                <a:spLocks noChangeShapeType="1"/>
              </p:cNvSpPr>
              <p:nvPr/>
            </p:nvSpPr>
            <p:spPr bwMode="auto">
              <a:xfrm>
                <a:off x="2367" y="1845"/>
                <a:ext cx="20" cy="0"/>
              </a:xfrm>
              <a:prstGeom prst="line">
                <a:avLst/>
              </a:prstGeom>
              <a:noFill/>
              <a:ln w="0">
                <a:solidFill>
                  <a:srgbClr val="000000"/>
                </a:solidFill>
                <a:round/>
                <a:headEnd/>
                <a:tailEnd/>
              </a:ln>
            </p:spPr>
            <p:txBody>
              <a:bodyPr/>
              <a:lstStyle/>
              <a:p>
                <a:endParaRPr lang="en-GB" sz="1600"/>
              </a:p>
            </p:txBody>
          </p:sp>
          <p:sp>
            <p:nvSpPr>
              <p:cNvPr id="333" name="Line 139"/>
              <p:cNvSpPr>
                <a:spLocks noChangeShapeType="1"/>
              </p:cNvSpPr>
              <p:nvPr/>
            </p:nvSpPr>
            <p:spPr bwMode="auto">
              <a:xfrm flipH="1">
                <a:off x="4722" y="1845"/>
                <a:ext cx="24" cy="0"/>
              </a:xfrm>
              <a:prstGeom prst="line">
                <a:avLst/>
              </a:prstGeom>
              <a:noFill/>
              <a:ln w="0">
                <a:solidFill>
                  <a:srgbClr val="000000"/>
                </a:solidFill>
                <a:round/>
                <a:headEnd/>
                <a:tailEnd/>
              </a:ln>
            </p:spPr>
            <p:txBody>
              <a:bodyPr/>
              <a:lstStyle/>
              <a:p>
                <a:endParaRPr lang="en-GB" sz="1600"/>
              </a:p>
            </p:txBody>
          </p:sp>
          <p:sp>
            <p:nvSpPr>
              <p:cNvPr id="334" name="Rectangle 140"/>
              <p:cNvSpPr>
                <a:spLocks noChangeArrowheads="1"/>
              </p:cNvSpPr>
              <p:nvPr/>
            </p:nvSpPr>
            <p:spPr bwMode="auto">
              <a:xfrm>
                <a:off x="2325" y="1813"/>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0</a:t>
                </a:r>
                <a:endParaRPr lang="en-GB" sz="1600"/>
              </a:p>
            </p:txBody>
          </p:sp>
          <p:sp>
            <p:nvSpPr>
              <p:cNvPr id="335" name="Line 141"/>
              <p:cNvSpPr>
                <a:spLocks noChangeShapeType="1"/>
              </p:cNvSpPr>
              <p:nvPr/>
            </p:nvSpPr>
            <p:spPr bwMode="auto">
              <a:xfrm>
                <a:off x="2367" y="1729"/>
                <a:ext cx="20" cy="0"/>
              </a:xfrm>
              <a:prstGeom prst="line">
                <a:avLst/>
              </a:prstGeom>
              <a:noFill/>
              <a:ln w="0">
                <a:solidFill>
                  <a:srgbClr val="000000"/>
                </a:solidFill>
                <a:round/>
                <a:headEnd/>
                <a:tailEnd/>
              </a:ln>
            </p:spPr>
            <p:txBody>
              <a:bodyPr/>
              <a:lstStyle/>
              <a:p>
                <a:endParaRPr lang="en-GB" sz="1600"/>
              </a:p>
            </p:txBody>
          </p:sp>
          <p:sp>
            <p:nvSpPr>
              <p:cNvPr id="336" name="Line 142"/>
              <p:cNvSpPr>
                <a:spLocks noChangeShapeType="1"/>
              </p:cNvSpPr>
              <p:nvPr/>
            </p:nvSpPr>
            <p:spPr bwMode="auto">
              <a:xfrm flipH="1">
                <a:off x="4722" y="1729"/>
                <a:ext cx="24" cy="0"/>
              </a:xfrm>
              <a:prstGeom prst="line">
                <a:avLst/>
              </a:prstGeom>
              <a:noFill/>
              <a:ln w="0">
                <a:solidFill>
                  <a:srgbClr val="000000"/>
                </a:solidFill>
                <a:round/>
                <a:headEnd/>
                <a:tailEnd/>
              </a:ln>
            </p:spPr>
            <p:txBody>
              <a:bodyPr/>
              <a:lstStyle/>
              <a:p>
                <a:endParaRPr lang="en-GB" sz="1600"/>
              </a:p>
            </p:txBody>
          </p:sp>
          <p:sp>
            <p:nvSpPr>
              <p:cNvPr id="337" name="Rectangle 143"/>
              <p:cNvSpPr>
                <a:spLocks noChangeArrowheads="1"/>
              </p:cNvSpPr>
              <p:nvPr/>
            </p:nvSpPr>
            <p:spPr bwMode="auto">
              <a:xfrm>
                <a:off x="2325" y="1697"/>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2</a:t>
                </a:r>
                <a:endParaRPr lang="en-GB" sz="1600"/>
              </a:p>
            </p:txBody>
          </p:sp>
          <p:sp>
            <p:nvSpPr>
              <p:cNvPr id="338" name="Line 144"/>
              <p:cNvSpPr>
                <a:spLocks noChangeShapeType="1"/>
              </p:cNvSpPr>
              <p:nvPr/>
            </p:nvSpPr>
            <p:spPr bwMode="auto">
              <a:xfrm>
                <a:off x="2367" y="1613"/>
                <a:ext cx="20" cy="0"/>
              </a:xfrm>
              <a:prstGeom prst="line">
                <a:avLst/>
              </a:prstGeom>
              <a:noFill/>
              <a:ln w="0">
                <a:solidFill>
                  <a:srgbClr val="000000"/>
                </a:solidFill>
                <a:round/>
                <a:headEnd/>
                <a:tailEnd/>
              </a:ln>
            </p:spPr>
            <p:txBody>
              <a:bodyPr/>
              <a:lstStyle/>
              <a:p>
                <a:endParaRPr lang="en-GB" sz="1600"/>
              </a:p>
            </p:txBody>
          </p:sp>
          <p:sp>
            <p:nvSpPr>
              <p:cNvPr id="339" name="Line 145"/>
              <p:cNvSpPr>
                <a:spLocks noChangeShapeType="1"/>
              </p:cNvSpPr>
              <p:nvPr/>
            </p:nvSpPr>
            <p:spPr bwMode="auto">
              <a:xfrm flipH="1">
                <a:off x="4722" y="1613"/>
                <a:ext cx="24" cy="0"/>
              </a:xfrm>
              <a:prstGeom prst="line">
                <a:avLst/>
              </a:prstGeom>
              <a:noFill/>
              <a:ln w="0">
                <a:solidFill>
                  <a:srgbClr val="000000"/>
                </a:solidFill>
                <a:round/>
                <a:headEnd/>
                <a:tailEnd/>
              </a:ln>
            </p:spPr>
            <p:txBody>
              <a:bodyPr/>
              <a:lstStyle/>
              <a:p>
                <a:endParaRPr lang="en-GB" sz="1600"/>
              </a:p>
            </p:txBody>
          </p:sp>
          <p:sp>
            <p:nvSpPr>
              <p:cNvPr id="340" name="Rectangle 146"/>
              <p:cNvSpPr>
                <a:spLocks noChangeArrowheads="1"/>
              </p:cNvSpPr>
              <p:nvPr/>
            </p:nvSpPr>
            <p:spPr bwMode="auto">
              <a:xfrm>
                <a:off x="2325" y="1581"/>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4</a:t>
                </a:r>
                <a:endParaRPr lang="en-GB" sz="1600"/>
              </a:p>
            </p:txBody>
          </p:sp>
          <p:sp>
            <p:nvSpPr>
              <p:cNvPr id="341" name="Line 147"/>
              <p:cNvSpPr>
                <a:spLocks noChangeShapeType="1"/>
              </p:cNvSpPr>
              <p:nvPr/>
            </p:nvSpPr>
            <p:spPr bwMode="auto">
              <a:xfrm>
                <a:off x="2367" y="1613"/>
                <a:ext cx="2379" cy="0"/>
              </a:xfrm>
              <a:prstGeom prst="line">
                <a:avLst/>
              </a:prstGeom>
              <a:noFill/>
              <a:ln w="0">
                <a:solidFill>
                  <a:srgbClr val="000000"/>
                </a:solidFill>
                <a:round/>
                <a:headEnd/>
                <a:tailEnd/>
              </a:ln>
            </p:spPr>
            <p:txBody>
              <a:bodyPr/>
              <a:lstStyle/>
              <a:p>
                <a:endParaRPr lang="en-GB" sz="1600"/>
              </a:p>
            </p:txBody>
          </p:sp>
          <p:sp>
            <p:nvSpPr>
              <p:cNvPr id="342" name="Line 148"/>
              <p:cNvSpPr>
                <a:spLocks noChangeShapeType="1"/>
              </p:cNvSpPr>
              <p:nvPr/>
            </p:nvSpPr>
            <p:spPr bwMode="auto">
              <a:xfrm>
                <a:off x="2367" y="1961"/>
                <a:ext cx="2379" cy="0"/>
              </a:xfrm>
              <a:prstGeom prst="line">
                <a:avLst/>
              </a:prstGeom>
              <a:noFill/>
              <a:ln w="0">
                <a:solidFill>
                  <a:srgbClr val="000000"/>
                </a:solidFill>
                <a:round/>
                <a:headEnd/>
                <a:tailEnd/>
              </a:ln>
            </p:spPr>
            <p:txBody>
              <a:bodyPr/>
              <a:lstStyle/>
              <a:p>
                <a:endParaRPr lang="en-GB" sz="1600"/>
              </a:p>
            </p:txBody>
          </p:sp>
          <p:sp>
            <p:nvSpPr>
              <p:cNvPr id="343" name="Line 149"/>
              <p:cNvSpPr>
                <a:spLocks noChangeShapeType="1"/>
              </p:cNvSpPr>
              <p:nvPr/>
            </p:nvSpPr>
            <p:spPr bwMode="auto">
              <a:xfrm flipV="1">
                <a:off x="4746" y="1613"/>
                <a:ext cx="0" cy="348"/>
              </a:xfrm>
              <a:prstGeom prst="line">
                <a:avLst/>
              </a:prstGeom>
              <a:noFill/>
              <a:ln w="0">
                <a:solidFill>
                  <a:srgbClr val="000000"/>
                </a:solidFill>
                <a:round/>
                <a:headEnd/>
                <a:tailEnd/>
              </a:ln>
            </p:spPr>
            <p:txBody>
              <a:bodyPr/>
              <a:lstStyle/>
              <a:p>
                <a:endParaRPr lang="en-GB" sz="1600"/>
              </a:p>
            </p:txBody>
          </p:sp>
          <p:sp>
            <p:nvSpPr>
              <p:cNvPr id="344" name="Line 150"/>
              <p:cNvSpPr>
                <a:spLocks noChangeShapeType="1"/>
              </p:cNvSpPr>
              <p:nvPr/>
            </p:nvSpPr>
            <p:spPr bwMode="auto">
              <a:xfrm flipV="1">
                <a:off x="2367" y="1613"/>
                <a:ext cx="0" cy="348"/>
              </a:xfrm>
              <a:prstGeom prst="line">
                <a:avLst/>
              </a:prstGeom>
              <a:noFill/>
              <a:ln w="0">
                <a:solidFill>
                  <a:srgbClr val="000000"/>
                </a:solidFill>
                <a:round/>
                <a:headEnd/>
                <a:tailEnd/>
              </a:ln>
            </p:spPr>
            <p:txBody>
              <a:bodyPr/>
              <a:lstStyle/>
              <a:p>
                <a:endParaRPr lang="en-GB" sz="1600"/>
              </a:p>
            </p:txBody>
          </p:sp>
          <p:sp>
            <p:nvSpPr>
              <p:cNvPr id="345" name="Freeform 151"/>
              <p:cNvSpPr>
                <a:spLocks/>
              </p:cNvSpPr>
              <p:nvPr/>
            </p:nvSpPr>
            <p:spPr bwMode="auto">
              <a:xfrm>
                <a:off x="2371" y="1745"/>
                <a:ext cx="813" cy="176"/>
              </a:xfrm>
              <a:custGeom>
                <a:avLst/>
                <a:gdLst/>
                <a:ahLst/>
                <a:cxnLst>
                  <a:cxn ang="0">
                    <a:pos x="12" y="172"/>
                  </a:cxn>
                  <a:cxn ang="0">
                    <a:pos x="32" y="88"/>
                  </a:cxn>
                  <a:cxn ang="0">
                    <a:pos x="52" y="88"/>
                  </a:cxn>
                  <a:cxn ang="0">
                    <a:pos x="72" y="124"/>
                  </a:cxn>
                  <a:cxn ang="0">
                    <a:pos x="88" y="112"/>
                  </a:cxn>
                  <a:cxn ang="0">
                    <a:pos x="108" y="112"/>
                  </a:cxn>
                  <a:cxn ang="0">
                    <a:pos x="129" y="120"/>
                  </a:cxn>
                  <a:cxn ang="0">
                    <a:pos x="149" y="84"/>
                  </a:cxn>
                  <a:cxn ang="0">
                    <a:pos x="169" y="20"/>
                  </a:cxn>
                  <a:cxn ang="0">
                    <a:pos x="185" y="4"/>
                  </a:cxn>
                  <a:cxn ang="0">
                    <a:pos x="205" y="156"/>
                  </a:cxn>
                  <a:cxn ang="0">
                    <a:pos x="225" y="96"/>
                  </a:cxn>
                  <a:cxn ang="0">
                    <a:pos x="245" y="88"/>
                  </a:cxn>
                  <a:cxn ang="0">
                    <a:pos x="261" y="84"/>
                  </a:cxn>
                  <a:cxn ang="0">
                    <a:pos x="281" y="52"/>
                  </a:cxn>
                  <a:cxn ang="0">
                    <a:pos x="301" y="68"/>
                  </a:cxn>
                  <a:cxn ang="0">
                    <a:pos x="321" y="60"/>
                  </a:cxn>
                  <a:cxn ang="0">
                    <a:pos x="341" y="172"/>
                  </a:cxn>
                  <a:cxn ang="0">
                    <a:pos x="357" y="136"/>
                  </a:cxn>
                  <a:cxn ang="0">
                    <a:pos x="377" y="104"/>
                  </a:cxn>
                  <a:cxn ang="0">
                    <a:pos x="397" y="44"/>
                  </a:cxn>
                  <a:cxn ang="0">
                    <a:pos x="417" y="68"/>
                  </a:cxn>
                  <a:cxn ang="0">
                    <a:pos x="433" y="68"/>
                  </a:cxn>
                  <a:cxn ang="0">
                    <a:pos x="453" y="124"/>
                  </a:cxn>
                  <a:cxn ang="0">
                    <a:pos x="473" y="136"/>
                  </a:cxn>
                  <a:cxn ang="0">
                    <a:pos x="493" y="116"/>
                  </a:cxn>
                  <a:cxn ang="0">
                    <a:pos x="513" y="124"/>
                  </a:cxn>
                  <a:cxn ang="0">
                    <a:pos x="529" y="108"/>
                  </a:cxn>
                  <a:cxn ang="0">
                    <a:pos x="549" y="108"/>
                  </a:cxn>
                  <a:cxn ang="0">
                    <a:pos x="569" y="124"/>
                  </a:cxn>
                  <a:cxn ang="0">
                    <a:pos x="589" y="76"/>
                  </a:cxn>
                  <a:cxn ang="0">
                    <a:pos x="609" y="52"/>
                  </a:cxn>
                  <a:cxn ang="0">
                    <a:pos x="625" y="96"/>
                  </a:cxn>
                  <a:cxn ang="0">
                    <a:pos x="645" y="120"/>
                  </a:cxn>
                  <a:cxn ang="0">
                    <a:pos x="665" y="116"/>
                  </a:cxn>
                  <a:cxn ang="0">
                    <a:pos x="685" y="108"/>
                  </a:cxn>
                  <a:cxn ang="0">
                    <a:pos x="701" y="128"/>
                  </a:cxn>
                  <a:cxn ang="0">
                    <a:pos x="721" y="76"/>
                  </a:cxn>
                  <a:cxn ang="0">
                    <a:pos x="741" y="56"/>
                  </a:cxn>
                  <a:cxn ang="0">
                    <a:pos x="761" y="0"/>
                  </a:cxn>
                  <a:cxn ang="0">
                    <a:pos x="781" y="120"/>
                  </a:cxn>
                  <a:cxn ang="0">
                    <a:pos x="797" y="52"/>
                  </a:cxn>
                </a:cxnLst>
                <a:rect l="0" t="0" r="r" b="b"/>
                <a:pathLst>
                  <a:path w="813" h="176">
                    <a:moveTo>
                      <a:pt x="0" y="84"/>
                    </a:moveTo>
                    <a:lnTo>
                      <a:pt x="8" y="96"/>
                    </a:lnTo>
                    <a:lnTo>
                      <a:pt x="12" y="172"/>
                    </a:lnTo>
                    <a:lnTo>
                      <a:pt x="20" y="88"/>
                    </a:lnTo>
                    <a:lnTo>
                      <a:pt x="24" y="84"/>
                    </a:lnTo>
                    <a:lnTo>
                      <a:pt x="32" y="88"/>
                    </a:lnTo>
                    <a:lnTo>
                      <a:pt x="40" y="84"/>
                    </a:lnTo>
                    <a:lnTo>
                      <a:pt x="44" y="56"/>
                    </a:lnTo>
                    <a:lnTo>
                      <a:pt x="52" y="88"/>
                    </a:lnTo>
                    <a:lnTo>
                      <a:pt x="56" y="16"/>
                    </a:lnTo>
                    <a:lnTo>
                      <a:pt x="64" y="44"/>
                    </a:lnTo>
                    <a:lnTo>
                      <a:pt x="72" y="124"/>
                    </a:lnTo>
                    <a:lnTo>
                      <a:pt x="76" y="152"/>
                    </a:lnTo>
                    <a:lnTo>
                      <a:pt x="84" y="172"/>
                    </a:lnTo>
                    <a:lnTo>
                      <a:pt x="88" y="112"/>
                    </a:lnTo>
                    <a:lnTo>
                      <a:pt x="96" y="128"/>
                    </a:lnTo>
                    <a:lnTo>
                      <a:pt x="104" y="136"/>
                    </a:lnTo>
                    <a:lnTo>
                      <a:pt x="108" y="112"/>
                    </a:lnTo>
                    <a:lnTo>
                      <a:pt x="117" y="132"/>
                    </a:lnTo>
                    <a:lnTo>
                      <a:pt x="121" y="112"/>
                    </a:lnTo>
                    <a:lnTo>
                      <a:pt x="129" y="120"/>
                    </a:lnTo>
                    <a:lnTo>
                      <a:pt x="137" y="104"/>
                    </a:lnTo>
                    <a:lnTo>
                      <a:pt x="141" y="64"/>
                    </a:lnTo>
                    <a:lnTo>
                      <a:pt x="149" y="84"/>
                    </a:lnTo>
                    <a:lnTo>
                      <a:pt x="153" y="80"/>
                    </a:lnTo>
                    <a:lnTo>
                      <a:pt x="161" y="56"/>
                    </a:lnTo>
                    <a:lnTo>
                      <a:pt x="169" y="20"/>
                    </a:lnTo>
                    <a:lnTo>
                      <a:pt x="173" y="68"/>
                    </a:lnTo>
                    <a:lnTo>
                      <a:pt x="181" y="108"/>
                    </a:lnTo>
                    <a:lnTo>
                      <a:pt x="185" y="4"/>
                    </a:lnTo>
                    <a:lnTo>
                      <a:pt x="193" y="96"/>
                    </a:lnTo>
                    <a:lnTo>
                      <a:pt x="201" y="140"/>
                    </a:lnTo>
                    <a:lnTo>
                      <a:pt x="205" y="156"/>
                    </a:lnTo>
                    <a:lnTo>
                      <a:pt x="213" y="164"/>
                    </a:lnTo>
                    <a:lnTo>
                      <a:pt x="217" y="132"/>
                    </a:lnTo>
                    <a:lnTo>
                      <a:pt x="225" y="96"/>
                    </a:lnTo>
                    <a:lnTo>
                      <a:pt x="229" y="104"/>
                    </a:lnTo>
                    <a:lnTo>
                      <a:pt x="237" y="80"/>
                    </a:lnTo>
                    <a:lnTo>
                      <a:pt x="245" y="88"/>
                    </a:lnTo>
                    <a:lnTo>
                      <a:pt x="249" y="136"/>
                    </a:lnTo>
                    <a:lnTo>
                      <a:pt x="257" y="92"/>
                    </a:lnTo>
                    <a:lnTo>
                      <a:pt x="261" y="84"/>
                    </a:lnTo>
                    <a:lnTo>
                      <a:pt x="269" y="116"/>
                    </a:lnTo>
                    <a:lnTo>
                      <a:pt x="277" y="112"/>
                    </a:lnTo>
                    <a:lnTo>
                      <a:pt x="281" y="52"/>
                    </a:lnTo>
                    <a:lnTo>
                      <a:pt x="289" y="72"/>
                    </a:lnTo>
                    <a:lnTo>
                      <a:pt x="293" y="76"/>
                    </a:lnTo>
                    <a:lnTo>
                      <a:pt x="301" y="68"/>
                    </a:lnTo>
                    <a:lnTo>
                      <a:pt x="309" y="56"/>
                    </a:lnTo>
                    <a:lnTo>
                      <a:pt x="313" y="16"/>
                    </a:lnTo>
                    <a:lnTo>
                      <a:pt x="321" y="60"/>
                    </a:lnTo>
                    <a:lnTo>
                      <a:pt x="325" y="176"/>
                    </a:lnTo>
                    <a:lnTo>
                      <a:pt x="333" y="160"/>
                    </a:lnTo>
                    <a:lnTo>
                      <a:pt x="341" y="172"/>
                    </a:lnTo>
                    <a:lnTo>
                      <a:pt x="345" y="136"/>
                    </a:lnTo>
                    <a:lnTo>
                      <a:pt x="353" y="132"/>
                    </a:lnTo>
                    <a:lnTo>
                      <a:pt x="357" y="136"/>
                    </a:lnTo>
                    <a:lnTo>
                      <a:pt x="365" y="124"/>
                    </a:lnTo>
                    <a:lnTo>
                      <a:pt x="373" y="120"/>
                    </a:lnTo>
                    <a:lnTo>
                      <a:pt x="377" y="104"/>
                    </a:lnTo>
                    <a:lnTo>
                      <a:pt x="385" y="132"/>
                    </a:lnTo>
                    <a:lnTo>
                      <a:pt x="389" y="84"/>
                    </a:lnTo>
                    <a:lnTo>
                      <a:pt x="397" y="44"/>
                    </a:lnTo>
                    <a:lnTo>
                      <a:pt x="405" y="20"/>
                    </a:lnTo>
                    <a:lnTo>
                      <a:pt x="409" y="68"/>
                    </a:lnTo>
                    <a:lnTo>
                      <a:pt x="417" y="68"/>
                    </a:lnTo>
                    <a:lnTo>
                      <a:pt x="421" y="52"/>
                    </a:lnTo>
                    <a:lnTo>
                      <a:pt x="429" y="92"/>
                    </a:lnTo>
                    <a:lnTo>
                      <a:pt x="433" y="68"/>
                    </a:lnTo>
                    <a:lnTo>
                      <a:pt x="441" y="28"/>
                    </a:lnTo>
                    <a:lnTo>
                      <a:pt x="449" y="88"/>
                    </a:lnTo>
                    <a:lnTo>
                      <a:pt x="453" y="124"/>
                    </a:lnTo>
                    <a:lnTo>
                      <a:pt x="461" y="144"/>
                    </a:lnTo>
                    <a:lnTo>
                      <a:pt x="465" y="108"/>
                    </a:lnTo>
                    <a:lnTo>
                      <a:pt x="473" y="136"/>
                    </a:lnTo>
                    <a:lnTo>
                      <a:pt x="481" y="120"/>
                    </a:lnTo>
                    <a:lnTo>
                      <a:pt x="485" y="104"/>
                    </a:lnTo>
                    <a:lnTo>
                      <a:pt x="493" y="116"/>
                    </a:lnTo>
                    <a:lnTo>
                      <a:pt x="497" y="104"/>
                    </a:lnTo>
                    <a:lnTo>
                      <a:pt x="505" y="96"/>
                    </a:lnTo>
                    <a:lnTo>
                      <a:pt x="513" y="124"/>
                    </a:lnTo>
                    <a:lnTo>
                      <a:pt x="517" y="88"/>
                    </a:lnTo>
                    <a:lnTo>
                      <a:pt x="525" y="100"/>
                    </a:lnTo>
                    <a:lnTo>
                      <a:pt x="529" y="108"/>
                    </a:lnTo>
                    <a:lnTo>
                      <a:pt x="537" y="132"/>
                    </a:lnTo>
                    <a:lnTo>
                      <a:pt x="545" y="108"/>
                    </a:lnTo>
                    <a:lnTo>
                      <a:pt x="549" y="108"/>
                    </a:lnTo>
                    <a:lnTo>
                      <a:pt x="557" y="80"/>
                    </a:lnTo>
                    <a:lnTo>
                      <a:pt x="561" y="92"/>
                    </a:lnTo>
                    <a:lnTo>
                      <a:pt x="569" y="124"/>
                    </a:lnTo>
                    <a:lnTo>
                      <a:pt x="577" y="104"/>
                    </a:lnTo>
                    <a:lnTo>
                      <a:pt x="581" y="124"/>
                    </a:lnTo>
                    <a:lnTo>
                      <a:pt x="589" y="76"/>
                    </a:lnTo>
                    <a:lnTo>
                      <a:pt x="593" y="92"/>
                    </a:lnTo>
                    <a:lnTo>
                      <a:pt x="601" y="76"/>
                    </a:lnTo>
                    <a:lnTo>
                      <a:pt x="609" y="52"/>
                    </a:lnTo>
                    <a:lnTo>
                      <a:pt x="613" y="80"/>
                    </a:lnTo>
                    <a:lnTo>
                      <a:pt x="621" y="56"/>
                    </a:lnTo>
                    <a:lnTo>
                      <a:pt x="625" y="96"/>
                    </a:lnTo>
                    <a:lnTo>
                      <a:pt x="633" y="12"/>
                    </a:lnTo>
                    <a:lnTo>
                      <a:pt x="637" y="48"/>
                    </a:lnTo>
                    <a:lnTo>
                      <a:pt x="645" y="120"/>
                    </a:lnTo>
                    <a:lnTo>
                      <a:pt x="653" y="100"/>
                    </a:lnTo>
                    <a:lnTo>
                      <a:pt x="657" y="140"/>
                    </a:lnTo>
                    <a:lnTo>
                      <a:pt x="665" y="116"/>
                    </a:lnTo>
                    <a:lnTo>
                      <a:pt x="669" y="128"/>
                    </a:lnTo>
                    <a:lnTo>
                      <a:pt x="677" y="144"/>
                    </a:lnTo>
                    <a:lnTo>
                      <a:pt x="685" y="108"/>
                    </a:lnTo>
                    <a:lnTo>
                      <a:pt x="689" y="132"/>
                    </a:lnTo>
                    <a:lnTo>
                      <a:pt x="697" y="140"/>
                    </a:lnTo>
                    <a:lnTo>
                      <a:pt x="701" y="128"/>
                    </a:lnTo>
                    <a:lnTo>
                      <a:pt x="709" y="108"/>
                    </a:lnTo>
                    <a:lnTo>
                      <a:pt x="717" y="60"/>
                    </a:lnTo>
                    <a:lnTo>
                      <a:pt x="721" y="76"/>
                    </a:lnTo>
                    <a:lnTo>
                      <a:pt x="729" y="84"/>
                    </a:lnTo>
                    <a:lnTo>
                      <a:pt x="733" y="100"/>
                    </a:lnTo>
                    <a:lnTo>
                      <a:pt x="741" y="56"/>
                    </a:lnTo>
                    <a:lnTo>
                      <a:pt x="749" y="112"/>
                    </a:lnTo>
                    <a:lnTo>
                      <a:pt x="753" y="136"/>
                    </a:lnTo>
                    <a:lnTo>
                      <a:pt x="761" y="0"/>
                    </a:lnTo>
                    <a:lnTo>
                      <a:pt x="765" y="48"/>
                    </a:lnTo>
                    <a:lnTo>
                      <a:pt x="773" y="156"/>
                    </a:lnTo>
                    <a:lnTo>
                      <a:pt x="781" y="120"/>
                    </a:lnTo>
                    <a:lnTo>
                      <a:pt x="785" y="116"/>
                    </a:lnTo>
                    <a:lnTo>
                      <a:pt x="793" y="156"/>
                    </a:lnTo>
                    <a:lnTo>
                      <a:pt x="797" y="52"/>
                    </a:lnTo>
                    <a:lnTo>
                      <a:pt x="805" y="112"/>
                    </a:lnTo>
                    <a:lnTo>
                      <a:pt x="813" y="92"/>
                    </a:lnTo>
                  </a:path>
                </a:pathLst>
              </a:custGeom>
              <a:noFill/>
              <a:ln w="0">
                <a:solidFill>
                  <a:srgbClr val="FF3300"/>
                </a:solidFill>
                <a:prstDash val="solid"/>
                <a:round/>
                <a:headEnd/>
                <a:tailEnd/>
              </a:ln>
            </p:spPr>
            <p:txBody>
              <a:bodyPr/>
              <a:lstStyle/>
              <a:p>
                <a:endParaRPr lang="en-GB" sz="1600"/>
              </a:p>
            </p:txBody>
          </p:sp>
          <p:sp>
            <p:nvSpPr>
              <p:cNvPr id="346" name="Freeform 152"/>
              <p:cNvSpPr>
                <a:spLocks/>
              </p:cNvSpPr>
              <p:nvPr/>
            </p:nvSpPr>
            <p:spPr bwMode="auto">
              <a:xfrm>
                <a:off x="3184" y="1741"/>
                <a:ext cx="809" cy="196"/>
              </a:xfrm>
              <a:custGeom>
                <a:avLst/>
                <a:gdLst/>
                <a:ahLst/>
                <a:cxnLst>
                  <a:cxn ang="0">
                    <a:pos x="12" y="100"/>
                  </a:cxn>
                  <a:cxn ang="0">
                    <a:pos x="28" y="108"/>
                  </a:cxn>
                  <a:cxn ang="0">
                    <a:pos x="48" y="116"/>
                  </a:cxn>
                  <a:cxn ang="0">
                    <a:pos x="68" y="60"/>
                  </a:cxn>
                  <a:cxn ang="0">
                    <a:pos x="88" y="116"/>
                  </a:cxn>
                  <a:cxn ang="0">
                    <a:pos x="108" y="128"/>
                  </a:cxn>
                  <a:cxn ang="0">
                    <a:pos x="124" y="160"/>
                  </a:cxn>
                  <a:cxn ang="0">
                    <a:pos x="144" y="156"/>
                  </a:cxn>
                  <a:cxn ang="0">
                    <a:pos x="164" y="128"/>
                  </a:cxn>
                  <a:cxn ang="0">
                    <a:pos x="184" y="96"/>
                  </a:cxn>
                  <a:cxn ang="0">
                    <a:pos x="204" y="20"/>
                  </a:cxn>
                  <a:cxn ang="0">
                    <a:pos x="220" y="88"/>
                  </a:cxn>
                  <a:cxn ang="0">
                    <a:pos x="240" y="104"/>
                  </a:cxn>
                  <a:cxn ang="0">
                    <a:pos x="260" y="84"/>
                  </a:cxn>
                  <a:cxn ang="0">
                    <a:pos x="280" y="100"/>
                  </a:cxn>
                  <a:cxn ang="0">
                    <a:pos x="296" y="84"/>
                  </a:cxn>
                  <a:cxn ang="0">
                    <a:pos x="316" y="112"/>
                  </a:cxn>
                  <a:cxn ang="0">
                    <a:pos x="337" y="116"/>
                  </a:cxn>
                  <a:cxn ang="0">
                    <a:pos x="357" y="116"/>
                  </a:cxn>
                  <a:cxn ang="0">
                    <a:pos x="377" y="60"/>
                  </a:cxn>
                  <a:cxn ang="0">
                    <a:pos x="393" y="0"/>
                  </a:cxn>
                  <a:cxn ang="0">
                    <a:pos x="413" y="144"/>
                  </a:cxn>
                  <a:cxn ang="0">
                    <a:pos x="433" y="120"/>
                  </a:cxn>
                  <a:cxn ang="0">
                    <a:pos x="453" y="100"/>
                  </a:cxn>
                  <a:cxn ang="0">
                    <a:pos x="469" y="108"/>
                  </a:cxn>
                  <a:cxn ang="0">
                    <a:pos x="489" y="124"/>
                  </a:cxn>
                  <a:cxn ang="0">
                    <a:pos x="509" y="88"/>
                  </a:cxn>
                  <a:cxn ang="0">
                    <a:pos x="529" y="72"/>
                  </a:cxn>
                  <a:cxn ang="0">
                    <a:pos x="549" y="124"/>
                  </a:cxn>
                  <a:cxn ang="0">
                    <a:pos x="565" y="132"/>
                  </a:cxn>
                  <a:cxn ang="0">
                    <a:pos x="585" y="116"/>
                  </a:cxn>
                  <a:cxn ang="0">
                    <a:pos x="605" y="108"/>
                  </a:cxn>
                  <a:cxn ang="0">
                    <a:pos x="625" y="96"/>
                  </a:cxn>
                  <a:cxn ang="0">
                    <a:pos x="645" y="96"/>
                  </a:cxn>
                  <a:cxn ang="0">
                    <a:pos x="661" y="144"/>
                  </a:cxn>
                  <a:cxn ang="0">
                    <a:pos x="681" y="120"/>
                  </a:cxn>
                  <a:cxn ang="0">
                    <a:pos x="701" y="116"/>
                  </a:cxn>
                  <a:cxn ang="0">
                    <a:pos x="721" y="128"/>
                  </a:cxn>
                  <a:cxn ang="0">
                    <a:pos x="737" y="60"/>
                  </a:cxn>
                  <a:cxn ang="0">
                    <a:pos x="757" y="112"/>
                  </a:cxn>
                  <a:cxn ang="0">
                    <a:pos x="777" y="16"/>
                  </a:cxn>
                  <a:cxn ang="0">
                    <a:pos x="797" y="196"/>
                  </a:cxn>
                </a:cxnLst>
                <a:rect l="0" t="0" r="r" b="b"/>
                <a:pathLst>
                  <a:path w="809" h="196">
                    <a:moveTo>
                      <a:pt x="0" y="96"/>
                    </a:moveTo>
                    <a:lnTo>
                      <a:pt x="4" y="120"/>
                    </a:lnTo>
                    <a:lnTo>
                      <a:pt x="12" y="100"/>
                    </a:lnTo>
                    <a:lnTo>
                      <a:pt x="16" y="124"/>
                    </a:lnTo>
                    <a:lnTo>
                      <a:pt x="24" y="116"/>
                    </a:lnTo>
                    <a:lnTo>
                      <a:pt x="28" y="108"/>
                    </a:lnTo>
                    <a:lnTo>
                      <a:pt x="36" y="100"/>
                    </a:lnTo>
                    <a:lnTo>
                      <a:pt x="44" y="60"/>
                    </a:lnTo>
                    <a:lnTo>
                      <a:pt x="48" y="116"/>
                    </a:lnTo>
                    <a:lnTo>
                      <a:pt x="56" y="40"/>
                    </a:lnTo>
                    <a:lnTo>
                      <a:pt x="60" y="64"/>
                    </a:lnTo>
                    <a:lnTo>
                      <a:pt x="68" y="60"/>
                    </a:lnTo>
                    <a:lnTo>
                      <a:pt x="76" y="44"/>
                    </a:lnTo>
                    <a:lnTo>
                      <a:pt x="80" y="48"/>
                    </a:lnTo>
                    <a:lnTo>
                      <a:pt x="88" y="116"/>
                    </a:lnTo>
                    <a:lnTo>
                      <a:pt x="92" y="156"/>
                    </a:lnTo>
                    <a:lnTo>
                      <a:pt x="100" y="112"/>
                    </a:lnTo>
                    <a:lnTo>
                      <a:pt x="108" y="128"/>
                    </a:lnTo>
                    <a:lnTo>
                      <a:pt x="112" y="136"/>
                    </a:lnTo>
                    <a:lnTo>
                      <a:pt x="120" y="144"/>
                    </a:lnTo>
                    <a:lnTo>
                      <a:pt x="124" y="160"/>
                    </a:lnTo>
                    <a:lnTo>
                      <a:pt x="132" y="140"/>
                    </a:lnTo>
                    <a:lnTo>
                      <a:pt x="140" y="104"/>
                    </a:lnTo>
                    <a:lnTo>
                      <a:pt x="144" y="156"/>
                    </a:lnTo>
                    <a:lnTo>
                      <a:pt x="152" y="96"/>
                    </a:lnTo>
                    <a:lnTo>
                      <a:pt x="156" y="84"/>
                    </a:lnTo>
                    <a:lnTo>
                      <a:pt x="164" y="128"/>
                    </a:lnTo>
                    <a:lnTo>
                      <a:pt x="172" y="104"/>
                    </a:lnTo>
                    <a:lnTo>
                      <a:pt x="176" y="112"/>
                    </a:lnTo>
                    <a:lnTo>
                      <a:pt x="184" y="96"/>
                    </a:lnTo>
                    <a:lnTo>
                      <a:pt x="188" y="104"/>
                    </a:lnTo>
                    <a:lnTo>
                      <a:pt x="196" y="48"/>
                    </a:lnTo>
                    <a:lnTo>
                      <a:pt x="204" y="20"/>
                    </a:lnTo>
                    <a:lnTo>
                      <a:pt x="208" y="48"/>
                    </a:lnTo>
                    <a:lnTo>
                      <a:pt x="216" y="56"/>
                    </a:lnTo>
                    <a:lnTo>
                      <a:pt x="220" y="88"/>
                    </a:lnTo>
                    <a:lnTo>
                      <a:pt x="228" y="132"/>
                    </a:lnTo>
                    <a:lnTo>
                      <a:pt x="232" y="96"/>
                    </a:lnTo>
                    <a:lnTo>
                      <a:pt x="240" y="104"/>
                    </a:lnTo>
                    <a:lnTo>
                      <a:pt x="248" y="112"/>
                    </a:lnTo>
                    <a:lnTo>
                      <a:pt x="252" y="92"/>
                    </a:lnTo>
                    <a:lnTo>
                      <a:pt x="260" y="84"/>
                    </a:lnTo>
                    <a:lnTo>
                      <a:pt x="264" y="144"/>
                    </a:lnTo>
                    <a:lnTo>
                      <a:pt x="272" y="124"/>
                    </a:lnTo>
                    <a:lnTo>
                      <a:pt x="280" y="100"/>
                    </a:lnTo>
                    <a:lnTo>
                      <a:pt x="284" y="160"/>
                    </a:lnTo>
                    <a:lnTo>
                      <a:pt x="292" y="108"/>
                    </a:lnTo>
                    <a:lnTo>
                      <a:pt x="296" y="84"/>
                    </a:lnTo>
                    <a:lnTo>
                      <a:pt x="304" y="96"/>
                    </a:lnTo>
                    <a:lnTo>
                      <a:pt x="312" y="120"/>
                    </a:lnTo>
                    <a:lnTo>
                      <a:pt x="316" y="112"/>
                    </a:lnTo>
                    <a:lnTo>
                      <a:pt x="324" y="116"/>
                    </a:lnTo>
                    <a:lnTo>
                      <a:pt x="328" y="96"/>
                    </a:lnTo>
                    <a:lnTo>
                      <a:pt x="337" y="116"/>
                    </a:lnTo>
                    <a:lnTo>
                      <a:pt x="345" y="64"/>
                    </a:lnTo>
                    <a:lnTo>
                      <a:pt x="349" y="116"/>
                    </a:lnTo>
                    <a:lnTo>
                      <a:pt x="357" y="116"/>
                    </a:lnTo>
                    <a:lnTo>
                      <a:pt x="361" y="128"/>
                    </a:lnTo>
                    <a:lnTo>
                      <a:pt x="369" y="100"/>
                    </a:lnTo>
                    <a:lnTo>
                      <a:pt x="377" y="60"/>
                    </a:lnTo>
                    <a:lnTo>
                      <a:pt x="381" y="92"/>
                    </a:lnTo>
                    <a:lnTo>
                      <a:pt x="389" y="140"/>
                    </a:lnTo>
                    <a:lnTo>
                      <a:pt x="393" y="0"/>
                    </a:lnTo>
                    <a:lnTo>
                      <a:pt x="401" y="52"/>
                    </a:lnTo>
                    <a:lnTo>
                      <a:pt x="409" y="140"/>
                    </a:lnTo>
                    <a:lnTo>
                      <a:pt x="413" y="144"/>
                    </a:lnTo>
                    <a:lnTo>
                      <a:pt x="421" y="128"/>
                    </a:lnTo>
                    <a:lnTo>
                      <a:pt x="425" y="120"/>
                    </a:lnTo>
                    <a:lnTo>
                      <a:pt x="433" y="120"/>
                    </a:lnTo>
                    <a:lnTo>
                      <a:pt x="437" y="104"/>
                    </a:lnTo>
                    <a:lnTo>
                      <a:pt x="445" y="80"/>
                    </a:lnTo>
                    <a:lnTo>
                      <a:pt x="453" y="100"/>
                    </a:lnTo>
                    <a:lnTo>
                      <a:pt x="457" y="148"/>
                    </a:lnTo>
                    <a:lnTo>
                      <a:pt x="465" y="108"/>
                    </a:lnTo>
                    <a:lnTo>
                      <a:pt x="469" y="108"/>
                    </a:lnTo>
                    <a:lnTo>
                      <a:pt x="477" y="64"/>
                    </a:lnTo>
                    <a:lnTo>
                      <a:pt x="485" y="68"/>
                    </a:lnTo>
                    <a:lnTo>
                      <a:pt x="489" y="124"/>
                    </a:lnTo>
                    <a:lnTo>
                      <a:pt x="497" y="88"/>
                    </a:lnTo>
                    <a:lnTo>
                      <a:pt x="501" y="100"/>
                    </a:lnTo>
                    <a:lnTo>
                      <a:pt x="509" y="88"/>
                    </a:lnTo>
                    <a:lnTo>
                      <a:pt x="517" y="92"/>
                    </a:lnTo>
                    <a:lnTo>
                      <a:pt x="521" y="12"/>
                    </a:lnTo>
                    <a:lnTo>
                      <a:pt x="529" y="72"/>
                    </a:lnTo>
                    <a:lnTo>
                      <a:pt x="533" y="116"/>
                    </a:lnTo>
                    <a:lnTo>
                      <a:pt x="541" y="152"/>
                    </a:lnTo>
                    <a:lnTo>
                      <a:pt x="549" y="124"/>
                    </a:lnTo>
                    <a:lnTo>
                      <a:pt x="553" y="156"/>
                    </a:lnTo>
                    <a:lnTo>
                      <a:pt x="561" y="128"/>
                    </a:lnTo>
                    <a:lnTo>
                      <a:pt x="565" y="132"/>
                    </a:lnTo>
                    <a:lnTo>
                      <a:pt x="573" y="132"/>
                    </a:lnTo>
                    <a:lnTo>
                      <a:pt x="581" y="100"/>
                    </a:lnTo>
                    <a:lnTo>
                      <a:pt x="585" y="116"/>
                    </a:lnTo>
                    <a:lnTo>
                      <a:pt x="593" y="92"/>
                    </a:lnTo>
                    <a:lnTo>
                      <a:pt x="597" y="124"/>
                    </a:lnTo>
                    <a:lnTo>
                      <a:pt x="605" y="108"/>
                    </a:lnTo>
                    <a:lnTo>
                      <a:pt x="613" y="56"/>
                    </a:lnTo>
                    <a:lnTo>
                      <a:pt x="617" y="68"/>
                    </a:lnTo>
                    <a:lnTo>
                      <a:pt x="625" y="96"/>
                    </a:lnTo>
                    <a:lnTo>
                      <a:pt x="629" y="72"/>
                    </a:lnTo>
                    <a:lnTo>
                      <a:pt x="637" y="92"/>
                    </a:lnTo>
                    <a:lnTo>
                      <a:pt x="645" y="96"/>
                    </a:lnTo>
                    <a:lnTo>
                      <a:pt x="649" y="32"/>
                    </a:lnTo>
                    <a:lnTo>
                      <a:pt x="657" y="64"/>
                    </a:lnTo>
                    <a:lnTo>
                      <a:pt x="661" y="144"/>
                    </a:lnTo>
                    <a:lnTo>
                      <a:pt x="669" y="152"/>
                    </a:lnTo>
                    <a:lnTo>
                      <a:pt x="673" y="124"/>
                    </a:lnTo>
                    <a:lnTo>
                      <a:pt x="681" y="120"/>
                    </a:lnTo>
                    <a:lnTo>
                      <a:pt x="689" y="136"/>
                    </a:lnTo>
                    <a:lnTo>
                      <a:pt x="693" y="116"/>
                    </a:lnTo>
                    <a:lnTo>
                      <a:pt x="701" y="116"/>
                    </a:lnTo>
                    <a:lnTo>
                      <a:pt x="705" y="80"/>
                    </a:lnTo>
                    <a:lnTo>
                      <a:pt x="713" y="132"/>
                    </a:lnTo>
                    <a:lnTo>
                      <a:pt x="721" y="128"/>
                    </a:lnTo>
                    <a:lnTo>
                      <a:pt x="725" y="116"/>
                    </a:lnTo>
                    <a:lnTo>
                      <a:pt x="733" y="60"/>
                    </a:lnTo>
                    <a:lnTo>
                      <a:pt x="737" y="60"/>
                    </a:lnTo>
                    <a:lnTo>
                      <a:pt x="745" y="88"/>
                    </a:lnTo>
                    <a:lnTo>
                      <a:pt x="753" y="72"/>
                    </a:lnTo>
                    <a:lnTo>
                      <a:pt x="757" y="112"/>
                    </a:lnTo>
                    <a:lnTo>
                      <a:pt x="765" y="84"/>
                    </a:lnTo>
                    <a:lnTo>
                      <a:pt x="769" y="96"/>
                    </a:lnTo>
                    <a:lnTo>
                      <a:pt x="777" y="16"/>
                    </a:lnTo>
                    <a:lnTo>
                      <a:pt x="785" y="40"/>
                    </a:lnTo>
                    <a:lnTo>
                      <a:pt x="789" y="148"/>
                    </a:lnTo>
                    <a:lnTo>
                      <a:pt x="797" y="196"/>
                    </a:lnTo>
                    <a:lnTo>
                      <a:pt x="801" y="120"/>
                    </a:lnTo>
                    <a:lnTo>
                      <a:pt x="809" y="92"/>
                    </a:lnTo>
                  </a:path>
                </a:pathLst>
              </a:custGeom>
              <a:noFill/>
              <a:ln w="0">
                <a:solidFill>
                  <a:srgbClr val="FF3300"/>
                </a:solidFill>
                <a:prstDash val="solid"/>
                <a:round/>
                <a:headEnd/>
                <a:tailEnd/>
              </a:ln>
            </p:spPr>
            <p:txBody>
              <a:bodyPr/>
              <a:lstStyle/>
              <a:p>
                <a:endParaRPr lang="en-GB" sz="1600"/>
              </a:p>
            </p:txBody>
          </p:sp>
          <p:sp>
            <p:nvSpPr>
              <p:cNvPr id="347" name="Freeform 153"/>
              <p:cNvSpPr>
                <a:spLocks/>
              </p:cNvSpPr>
              <p:nvPr/>
            </p:nvSpPr>
            <p:spPr bwMode="auto">
              <a:xfrm>
                <a:off x="3993" y="1721"/>
                <a:ext cx="669" cy="196"/>
              </a:xfrm>
              <a:custGeom>
                <a:avLst/>
                <a:gdLst/>
                <a:ahLst/>
                <a:cxnLst>
                  <a:cxn ang="0">
                    <a:pos x="8" y="152"/>
                  </a:cxn>
                  <a:cxn ang="0">
                    <a:pos x="20" y="164"/>
                  </a:cxn>
                  <a:cxn ang="0">
                    <a:pos x="32" y="180"/>
                  </a:cxn>
                  <a:cxn ang="0">
                    <a:pos x="44" y="92"/>
                  </a:cxn>
                  <a:cxn ang="0">
                    <a:pos x="56" y="100"/>
                  </a:cxn>
                  <a:cxn ang="0">
                    <a:pos x="68" y="132"/>
                  </a:cxn>
                  <a:cxn ang="0">
                    <a:pos x="84" y="100"/>
                  </a:cxn>
                  <a:cxn ang="0">
                    <a:pos x="96" y="120"/>
                  </a:cxn>
                  <a:cxn ang="0">
                    <a:pos x="108" y="140"/>
                  </a:cxn>
                  <a:cxn ang="0">
                    <a:pos x="120" y="128"/>
                  </a:cxn>
                  <a:cxn ang="0">
                    <a:pos x="132" y="116"/>
                  </a:cxn>
                  <a:cxn ang="0">
                    <a:pos x="148" y="76"/>
                  </a:cxn>
                  <a:cxn ang="0">
                    <a:pos x="160" y="8"/>
                  </a:cxn>
                  <a:cxn ang="0">
                    <a:pos x="172" y="196"/>
                  </a:cxn>
                  <a:cxn ang="0">
                    <a:pos x="184" y="176"/>
                  </a:cxn>
                  <a:cxn ang="0">
                    <a:pos x="196" y="152"/>
                  </a:cxn>
                  <a:cxn ang="0">
                    <a:pos x="212" y="112"/>
                  </a:cxn>
                  <a:cxn ang="0">
                    <a:pos x="224" y="152"/>
                  </a:cxn>
                  <a:cxn ang="0">
                    <a:pos x="236" y="100"/>
                  </a:cxn>
                  <a:cxn ang="0">
                    <a:pos x="248" y="132"/>
                  </a:cxn>
                  <a:cxn ang="0">
                    <a:pos x="260" y="132"/>
                  </a:cxn>
                  <a:cxn ang="0">
                    <a:pos x="272" y="100"/>
                  </a:cxn>
                  <a:cxn ang="0">
                    <a:pos x="288" y="4"/>
                  </a:cxn>
                  <a:cxn ang="0">
                    <a:pos x="300" y="148"/>
                  </a:cxn>
                  <a:cxn ang="0">
                    <a:pos x="312" y="164"/>
                  </a:cxn>
                  <a:cxn ang="0">
                    <a:pos x="324" y="140"/>
                  </a:cxn>
                  <a:cxn ang="0">
                    <a:pos x="336" y="156"/>
                  </a:cxn>
                  <a:cxn ang="0">
                    <a:pos x="352" y="156"/>
                  </a:cxn>
                  <a:cxn ang="0">
                    <a:pos x="364" y="128"/>
                  </a:cxn>
                  <a:cxn ang="0">
                    <a:pos x="376" y="124"/>
                  </a:cxn>
                  <a:cxn ang="0">
                    <a:pos x="388" y="112"/>
                  </a:cxn>
                  <a:cxn ang="0">
                    <a:pos x="400" y="132"/>
                  </a:cxn>
                  <a:cxn ang="0">
                    <a:pos x="416" y="44"/>
                  </a:cxn>
                  <a:cxn ang="0">
                    <a:pos x="428" y="148"/>
                  </a:cxn>
                  <a:cxn ang="0">
                    <a:pos x="440" y="152"/>
                  </a:cxn>
                  <a:cxn ang="0">
                    <a:pos x="452" y="124"/>
                  </a:cxn>
                  <a:cxn ang="0">
                    <a:pos x="464" y="160"/>
                  </a:cxn>
                  <a:cxn ang="0">
                    <a:pos x="476" y="92"/>
                  </a:cxn>
                  <a:cxn ang="0">
                    <a:pos x="492" y="140"/>
                  </a:cxn>
                  <a:cxn ang="0">
                    <a:pos x="504" y="88"/>
                  </a:cxn>
                  <a:cxn ang="0">
                    <a:pos x="516" y="100"/>
                  </a:cxn>
                  <a:cxn ang="0">
                    <a:pos x="528" y="92"/>
                  </a:cxn>
                  <a:cxn ang="0">
                    <a:pos x="540" y="32"/>
                  </a:cxn>
                  <a:cxn ang="0">
                    <a:pos x="556" y="156"/>
                  </a:cxn>
                  <a:cxn ang="0">
                    <a:pos x="569" y="188"/>
                  </a:cxn>
                  <a:cxn ang="0">
                    <a:pos x="581" y="148"/>
                  </a:cxn>
                  <a:cxn ang="0">
                    <a:pos x="593" y="108"/>
                  </a:cxn>
                  <a:cxn ang="0">
                    <a:pos x="605" y="120"/>
                  </a:cxn>
                  <a:cxn ang="0">
                    <a:pos x="621" y="136"/>
                  </a:cxn>
                  <a:cxn ang="0">
                    <a:pos x="633" y="88"/>
                  </a:cxn>
                  <a:cxn ang="0">
                    <a:pos x="645" y="148"/>
                  </a:cxn>
                  <a:cxn ang="0">
                    <a:pos x="657" y="108"/>
                  </a:cxn>
                  <a:cxn ang="0">
                    <a:pos x="669" y="112"/>
                  </a:cxn>
                </a:cxnLst>
                <a:rect l="0" t="0" r="r" b="b"/>
                <a:pathLst>
                  <a:path w="669" h="196">
                    <a:moveTo>
                      <a:pt x="0" y="112"/>
                    </a:moveTo>
                    <a:lnTo>
                      <a:pt x="8" y="152"/>
                    </a:lnTo>
                    <a:lnTo>
                      <a:pt x="12" y="144"/>
                    </a:lnTo>
                    <a:lnTo>
                      <a:pt x="20" y="164"/>
                    </a:lnTo>
                    <a:lnTo>
                      <a:pt x="24" y="132"/>
                    </a:lnTo>
                    <a:lnTo>
                      <a:pt x="32" y="180"/>
                    </a:lnTo>
                    <a:lnTo>
                      <a:pt x="40" y="104"/>
                    </a:lnTo>
                    <a:lnTo>
                      <a:pt x="44" y="92"/>
                    </a:lnTo>
                    <a:lnTo>
                      <a:pt x="52" y="112"/>
                    </a:lnTo>
                    <a:lnTo>
                      <a:pt x="56" y="100"/>
                    </a:lnTo>
                    <a:lnTo>
                      <a:pt x="64" y="84"/>
                    </a:lnTo>
                    <a:lnTo>
                      <a:pt x="68" y="132"/>
                    </a:lnTo>
                    <a:lnTo>
                      <a:pt x="76" y="168"/>
                    </a:lnTo>
                    <a:lnTo>
                      <a:pt x="84" y="100"/>
                    </a:lnTo>
                    <a:lnTo>
                      <a:pt x="88" y="92"/>
                    </a:lnTo>
                    <a:lnTo>
                      <a:pt x="96" y="120"/>
                    </a:lnTo>
                    <a:lnTo>
                      <a:pt x="100" y="104"/>
                    </a:lnTo>
                    <a:lnTo>
                      <a:pt x="108" y="140"/>
                    </a:lnTo>
                    <a:lnTo>
                      <a:pt x="116" y="156"/>
                    </a:lnTo>
                    <a:lnTo>
                      <a:pt x="120" y="128"/>
                    </a:lnTo>
                    <a:lnTo>
                      <a:pt x="128" y="136"/>
                    </a:lnTo>
                    <a:lnTo>
                      <a:pt x="132" y="116"/>
                    </a:lnTo>
                    <a:lnTo>
                      <a:pt x="140" y="40"/>
                    </a:lnTo>
                    <a:lnTo>
                      <a:pt x="148" y="76"/>
                    </a:lnTo>
                    <a:lnTo>
                      <a:pt x="152" y="100"/>
                    </a:lnTo>
                    <a:lnTo>
                      <a:pt x="160" y="8"/>
                    </a:lnTo>
                    <a:lnTo>
                      <a:pt x="164" y="88"/>
                    </a:lnTo>
                    <a:lnTo>
                      <a:pt x="172" y="196"/>
                    </a:lnTo>
                    <a:lnTo>
                      <a:pt x="180" y="180"/>
                    </a:lnTo>
                    <a:lnTo>
                      <a:pt x="184" y="176"/>
                    </a:lnTo>
                    <a:lnTo>
                      <a:pt x="192" y="184"/>
                    </a:lnTo>
                    <a:lnTo>
                      <a:pt x="196" y="152"/>
                    </a:lnTo>
                    <a:lnTo>
                      <a:pt x="204" y="148"/>
                    </a:lnTo>
                    <a:lnTo>
                      <a:pt x="212" y="112"/>
                    </a:lnTo>
                    <a:lnTo>
                      <a:pt x="216" y="156"/>
                    </a:lnTo>
                    <a:lnTo>
                      <a:pt x="224" y="152"/>
                    </a:lnTo>
                    <a:lnTo>
                      <a:pt x="228" y="108"/>
                    </a:lnTo>
                    <a:lnTo>
                      <a:pt x="236" y="100"/>
                    </a:lnTo>
                    <a:lnTo>
                      <a:pt x="244" y="140"/>
                    </a:lnTo>
                    <a:lnTo>
                      <a:pt x="248" y="132"/>
                    </a:lnTo>
                    <a:lnTo>
                      <a:pt x="256" y="104"/>
                    </a:lnTo>
                    <a:lnTo>
                      <a:pt x="260" y="132"/>
                    </a:lnTo>
                    <a:lnTo>
                      <a:pt x="268" y="132"/>
                    </a:lnTo>
                    <a:lnTo>
                      <a:pt x="272" y="100"/>
                    </a:lnTo>
                    <a:lnTo>
                      <a:pt x="280" y="68"/>
                    </a:lnTo>
                    <a:lnTo>
                      <a:pt x="288" y="4"/>
                    </a:lnTo>
                    <a:lnTo>
                      <a:pt x="292" y="0"/>
                    </a:lnTo>
                    <a:lnTo>
                      <a:pt x="300" y="148"/>
                    </a:lnTo>
                    <a:lnTo>
                      <a:pt x="304" y="164"/>
                    </a:lnTo>
                    <a:lnTo>
                      <a:pt x="312" y="164"/>
                    </a:lnTo>
                    <a:lnTo>
                      <a:pt x="320" y="176"/>
                    </a:lnTo>
                    <a:lnTo>
                      <a:pt x="324" y="140"/>
                    </a:lnTo>
                    <a:lnTo>
                      <a:pt x="332" y="120"/>
                    </a:lnTo>
                    <a:lnTo>
                      <a:pt x="336" y="156"/>
                    </a:lnTo>
                    <a:lnTo>
                      <a:pt x="344" y="128"/>
                    </a:lnTo>
                    <a:lnTo>
                      <a:pt x="352" y="156"/>
                    </a:lnTo>
                    <a:lnTo>
                      <a:pt x="356" y="132"/>
                    </a:lnTo>
                    <a:lnTo>
                      <a:pt x="364" y="128"/>
                    </a:lnTo>
                    <a:lnTo>
                      <a:pt x="368" y="80"/>
                    </a:lnTo>
                    <a:lnTo>
                      <a:pt x="376" y="124"/>
                    </a:lnTo>
                    <a:lnTo>
                      <a:pt x="384" y="68"/>
                    </a:lnTo>
                    <a:lnTo>
                      <a:pt x="388" y="112"/>
                    </a:lnTo>
                    <a:lnTo>
                      <a:pt x="396" y="148"/>
                    </a:lnTo>
                    <a:lnTo>
                      <a:pt x="400" y="132"/>
                    </a:lnTo>
                    <a:lnTo>
                      <a:pt x="408" y="140"/>
                    </a:lnTo>
                    <a:lnTo>
                      <a:pt x="416" y="44"/>
                    </a:lnTo>
                    <a:lnTo>
                      <a:pt x="420" y="112"/>
                    </a:lnTo>
                    <a:lnTo>
                      <a:pt x="428" y="148"/>
                    </a:lnTo>
                    <a:lnTo>
                      <a:pt x="432" y="152"/>
                    </a:lnTo>
                    <a:lnTo>
                      <a:pt x="440" y="152"/>
                    </a:lnTo>
                    <a:lnTo>
                      <a:pt x="448" y="140"/>
                    </a:lnTo>
                    <a:lnTo>
                      <a:pt x="452" y="124"/>
                    </a:lnTo>
                    <a:lnTo>
                      <a:pt x="460" y="136"/>
                    </a:lnTo>
                    <a:lnTo>
                      <a:pt x="464" y="160"/>
                    </a:lnTo>
                    <a:lnTo>
                      <a:pt x="472" y="132"/>
                    </a:lnTo>
                    <a:lnTo>
                      <a:pt x="476" y="92"/>
                    </a:lnTo>
                    <a:lnTo>
                      <a:pt x="484" y="160"/>
                    </a:lnTo>
                    <a:lnTo>
                      <a:pt x="492" y="140"/>
                    </a:lnTo>
                    <a:lnTo>
                      <a:pt x="496" y="104"/>
                    </a:lnTo>
                    <a:lnTo>
                      <a:pt x="504" y="88"/>
                    </a:lnTo>
                    <a:lnTo>
                      <a:pt x="508" y="56"/>
                    </a:lnTo>
                    <a:lnTo>
                      <a:pt x="516" y="100"/>
                    </a:lnTo>
                    <a:lnTo>
                      <a:pt x="524" y="112"/>
                    </a:lnTo>
                    <a:lnTo>
                      <a:pt x="528" y="92"/>
                    </a:lnTo>
                    <a:lnTo>
                      <a:pt x="536" y="96"/>
                    </a:lnTo>
                    <a:lnTo>
                      <a:pt x="540" y="32"/>
                    </a:lnTo>
                    <a:lnTo>
                      <a:pt x="548" y="116"/>
                    </a:lnTo>
                    <a:lnTo>
                      <a:pt x="556" y="156"/>
                    </a:lnTo>
                    <a:lnTo>
                      <a:pt x="561" y="164"/>
                    </a:lnTo>
                    <a:lnTo>
                      <a:pt x="569" y="188"/>
                    </a:lnTo>
                    <a:lnTo>
                      <a:pt x="573" y="180"/>
                    </a:lnTo>
                    <a:lnTo>
                      <a:pt x="581" y="148"/>
                    </a:lnTo>
                    <a:lnTo>
                      <a:pt x="589" y="164"/>
                    </a:lnTo>
                    <a:lnTo>
                      <a:pt x="593" y="108"/>
                    </a:lnTo>
                    <a:lnTo>
                      <a:pt x="601" y="96"/>
                    </a:lnTo>
                    <a:lnTo>
                      <a:pt x="605" y="120"/>
                    </a:lnTo>
                    <a:lnTo>
                      <a:pt x="613" y="136"/>
                    </a:lnTo>
                    <a:lnTo>
                      <a:pt x="621" y="136"/>
                    </a:lnTo>
                    <a:lnTo>
                      <a:pt x="625" y="132"/>
                    </a:lnTo>
                    <a:lnTo>
                      <a:pt x="633" y="88"/>
                    </a:lnTo>
                    <a:lnTo>
                      <a:pt x="637" y="104"/>
                    </a:lnTo>
                    <a:lnTo>
                      <a:pt x="645" y="148"/>
                    </a:lnTo>
                    <a:lnTo>
                      <a:pt x="653" y="124"/>
                    </a:lnTo>
                    <a:lnTo>
                      <a:pt x="657" y="108"/>
                    </a:lnTo>
                    <a:lnTo>
                      <a:pt x="665" y="92"/>
                    </a:lnTo>
                    <a:lnTo>
                      <a:pt x="669" y="112"/>
                    </a:lnTo>
                  </a:path>
                </a:pathLst>
              </a:custGeom>
              <a:noFill/>
              <a:ln w="0">
                <a:solidFill>
                  <a:srgbClr val="FF3300"/>
                </a:solidFill>
                <a:prstDash val="solid"/>
                <a:round/>
                <a:headEnd/>
                <a:tailEnd/>
              </a:ln>
            </p:spPr>
            <p:txBody>
              <a:bodyPr/>
              <a:lstStyle/>
              <a:p>
                <a:endParaRPr lang="en-GB" sz="1600"/>
              </a:p>
            </p:txBody>
          </p:sp>
          <p:sp>
            <p:nvSpPr>
              <p:cNvPr id="348" name="Rectangle 154"/>
              <p:cNvSpPr>
                <a:spLocks noChangeArrowheads="1"/>
              </p:cNvSpPr>
              <p:nvPr/>
            </p:nvSpPr>
            <p:spPr bwMode="auto">
              <a:xfrm>
                <a:off x="3212" y="1485"/>
                <a:ext cx="588" cy="141"/>
              </a:xfrm>
              <a:prstGeom prst="rect">
                <a:avLst/>
              </a:prstGeom>
              <a:noFill/>
              <a:ln w="9525">
                <a:noFill/>
                <a:miter lim="800000"/>
                <a:headEnd/>
                <a:tailEnd/>
              </a:ln>
            </p:spPr>
            <p:txBody>
              <a:bodyPr wrap="none" lIns="0" tIns="0" rIns="0" bIns="0">
                <a:spAutoFit/>
              </a:bodyPr>
              <a:lstStyle/>
              <a:p>
                <a:r>
                  <a:rPr lang="en-GB" sz="1050">
                    <a:solidFill>
                      <a:srgbClr val="000000"/>
                    </a:solidFill>
                    <a:latin typeface="Arial Narrow" pitchFamily="34" charset="0"/>
                  </a:rPr>
                  <a:t>sts:</a:t>
                </a:r>
                <a:r>
                  <a:rPr lang="en-GB" sz="1050" b="0">
                    <a:solidFill>
                      <a:srgbClr val="000000"/>
                    </a:solidFill>
                    <a:latin typeface="Arial Narrow" pitchFamily="34" charset="0"/>
                  </a:rPr>
                  <a:t> responses</a:t>
                </a:r>
                <a:endParaRPr lang="en-GB" sz="1600"/>
              </a:p>
            </p:txBody>
          </p:sp>
        </p:grpSp>
        <p:grpSp>
          <p:nvGrpSpPr>
            <p:cNvPr id="154" name="Group 305"/>
            <p:cNvGrpSpPr>
              <a:grpSpLocks/>
            </p:cNvGrpSpPr>
            <p:nvPr/>
          </p:nvGrpSpPr>
          <p:grpSpPr bwMode="auto">
            <a:xfrm>
              <a:off x="4015733" y="2397127"/>
              <a:ext cx="4290892" cy="909638"/>
              <a:chOff x="2307" y="2113"/>
              <a:chExt cx="2495" cy="573"/>
            </a:xfrm>
          </p:grpSpPr>
          <p:sp>
            <p:nvSpPr>
              <p:cNvPr id="251" name="Rectangle 156"/>
              <p:cNvSpPr>
                <a:spLocks noChangeArrowheads="1"/>
              </p:cNvSpPr>
              <p:nvPr/>
            </p:nvSpPr>
            <p:spPr bwMode="auto">
              <a:xfrm>
                <a:off x="2367" y="2241"/>
                <a:ext cx="2379" cy="353"/>
              </a:xfrm>
              <a:prstGeom prst="rect">
                <a:avLst/>
              </a:prstGeom>
              <a:solidFill>
                <a:srgbClr val="FFFFFF"/>
              </a:solidFill>
              <a:ln w="9525">
                <a:noFill/>
                <a:miter lim="800000"/>
                <a:headEnd/>
                <a:tailEnd/>
              </a:ln>
            </p:spPr>
            <p:txBody>
              <a:bodyPr/>
              <a:lstStyle/>
              <a:p>
                <a:endParaRPr lang="en-GB" sz="1600"/>
              </a:p>
            </p:txBody>
          </p:sp>
          <p:sp>
            <p:nvSpPr>
              <p:cNvPr id="252" name="Rectangle 157"/>
              <p:cNvSpPr>
                <a:spLocks noChangeArrowheads="1"/>
              </p:cNvSpPr>
              <p:nvPr/>
            </p:nvSpPr>
            <p:spPr bwMode="auto">
              <a:xfrm>
                <a:off x="2367" y="2241"/>
                <a:ext cx="2379" cy="353"/>
              </a:xfrm>
              <a:prstGeom prst="rect">
                <a:avLst/>
              </a:prstGeom>
              <a:noFill/>
              <a:ln w="0">
                <a:solidFill>
                  <a:srgbClr val="FFFFFF"/>
                </a:solidFill>
                <a:miter lim="800000"/>
                <a:headEnd/>
                <a:tailEnd/>
              </a:ln>
            </p:spPr>
            <p:txBody>
              <a:bodyPr/>
              <a:lstStyle/>
              <a:p>
                <a:endParaRPr lang="en-GB" sz="1600"/>
              </a:p>
            </p:txBody>
          </p:sp>
          <p:sp>
            <p:nvSpPr>
              <p:cNvPr id="253" name="Line 158"/>
              <p:cNvSpPr>
                <a:spLocks noChangeShapeType="1"/>
              </p:cNvSpPr>
              <p:nvPr/>
            </p:nvSpPr>
            <p:spPr bwMode="auto">
              <a:xfrm>
                <a:off x="2367" y="2241"/>
                <a:ext cx="2379" cy="0"/>
              </a:xfrm>
              <a:prstGeom prst="line">
                <a:avLst/>
              </a:prstGeom>
              <a:noFill/>
              <a:ln w="0">
                <a:solidFill>
                  <a:srgbClr val="000000"/>
                </a:solidFill>
                <a:round/>
                <a:headEnd/>
                <a:tailEnd/>
              </a:ln>
            </p:spPr>
            <p:txBody>
              <a:bodyPr/>
              <a:lstStyle/>
              <a:p>
                <a:endParaRPr lang="en-GB" sz="1600"/>
              </a:p>
            </p:txBody>
          </p:sp>
          <p:sp>
            <p:nvSpPr>
              <p:cNvPr id="254" name="Line 159"/>
              <p:cNvSpPr>
                <a:spLocks noChangeShapeType="1"/>
              </p:cNvSpPr>
              <p:nvPr/>
            </p:nvSpPr>
            <p:spPr bwMode="auto">
              <a:xfrm>
                <a:off x="2367" y="2594"/>
                <a:ext cx="2379" cy="0"/>
              </a:xfrm>
              <a:prstGeom prst="line">
                <a:avLst/>
              </a:prstGeom>
              <a:noFill/>
              <a:ln w="0">
                <a:solidFill>
                  <a:srgbClr val="000000"/>
                </a:solidFill>
                <a:round/>
                <a:headEnd/>
                <a:tailEnd/>
              </a:ln>
            </p:spPr>
            <p:txBody>
              <a:bodyPr/>
              <a:lstStyle/>
              <a:p>
                <a:endParaRPr lang="en-GB" sz="1600"/>
              </a:p>
            </p:txBody>
          </p:sp>
          <p:sp>
            <p:nvSpPr>
              <p:cNvPr id="255" name="Line 160"/>
              <p:cNvSpPr>
                <a:spLocks noChangeShapeType="1"/>
              </p:cNvSpPr>
              <p:nvPr/>
            </p:nvSpPr>
            <p:spPr bwMode="auto">
              <a:xfrm flipV="1">
                <a:off x="4746" y="2241"/>
                <a:ext cx="0" cy="353"/>
              </a:xfrm>
              <a:prstGeom prst="line">
                <a:avLst/>
              </a:prstGeom>
              <a:noFill/>
              <a:ln w="0">
                <a:solidFill>
                  <a:srgbClr val="000000"/>
                </a:solidFill>
                <a:round/>
                <a:headEnd/>
                <a:tailEnd/>
              </a:ln>
            </p:spPr>
            <p:txBody>
              <a:bodyPr/>
              <a:lstStyle/>
              <a:p>
                <a:endParaRPr lang="en-GB" sz="1600"/>
              </a:p>
            </p:txBody>
          </p:sp>
          <p:sp>
            <p:nvSpPr>
              <p:cNvPr id="256" name="Line 161"/>
              <p:cNvSpPr>
                <a:spLocks noChangeShapeType="1"/>
              </p:cNvSpPr>
              <p:nvPr/>
            </p:nvSpPr>
            <p:spPr bwMode="auto">
              <a:xfrm flipV="1">
                <a:off x="2367" y="2241"/>
                <a:ext cx="0" cy="353"/>
              </a:xfrm>
              <a:prstGeom prst="line">
                <a:avLst/>
              </a:prstGeom>
              <a:noFill/>
              <a:ln w="0">
                <a:solidFill>
                  <a:srgbClr val="000000"/>
                </a:solidFill>
                <a:round/>
                <a:headEnd/>
                <a:tailEnd/>
              </a:ln>
            </p:spPr>
            <p:txBody>
              <a:bodyPr/>
              <a:lstStyle/>
              <a:p>
                <a:endParaRPr lang="en-GB" sz="1600"/>
              </a:p>
            </p:txBody>
          </p:sp>
          <p:sp>
            <p:nvSpPr>
              <p:cNvPr id="257" name="Line 162"/>
              <p:cNvSpPr>
                <a:spLocks noChangeShapeType="1"/>
              </p:cNvSpPr>
              <p:nvPr/>
            </p:nvSpPr>
            <p:spPr bwMode="auto">
              <a:xfrm>
                <a:off x="2367" y="2594"/>
                <a:ext cx="2379" cy="0"/>
              </a:xfrm>
              <a:prstGeom prst="line">
                <a:avLst/>
              </a:prstGeom>
              <a:noFill/>
              <a:ln w="0">
                <a:solidFill>
                  <a:srgbClr val="000000"/>
                </a:solidFill>
                <a:round/>
                <a:headEnd/>
                <a:tailEnd/>
              </a:ln>
            </p:spPr>
            <p:txBody>
              <a:bodyPr/>
              <a:lstStyle/>
              <a:p>
                <a:endParaRPr lang="en-GB" sz="1600"/>
              </a:p>
            </p:txBody>
          </p:sp>
          <p:sp>
            <p:nvSpPr>
              <p:cNvPr id="258" name="Line 163"/>
              <p:cNvSpPr>
                <a:spLocks noChangeShapeType="1"/>
              </p:cNvSpPr>
              <p:nvPr/>
            </p:nvSpPr>
            <p:spPr bwMode="auto">
              <a:xfrm flipV="1">
                <a:off x="2367" y="2241"/>
                <a:ext cx="0" cy="353"/>
              </a:xfrm>
              <a:prstGeom prst="line">
                <a:avLst/>
              </a:prstGeom>
              <a:noFill/>
              <a:ln w="0">
                <a:solidFill>
                  <a:srgbClr val="000000"/>
                </a:solidFill>
                <a:round/>
                <a:headEnd/>
                <a:tailEnd/>
              </a:ln>
            </p:spPr>
            <p:txBody>
              <a:bodyPr/>
              <a:lstStyle/>
              <a:p>
                <a:endParaRPr lang="en-GB" sz="1600"/>
              </a:p>
            </p:txBody>
          </p:sp>
          <p:sp>
            <p:nvSpPr>
              <p:cNvPr id="259" name="Line 164"/>
              <p:cNvSpPr>
                <a:spLocks noChangeShapeType="1"/>
              </p:cNvSpPr>
              <p:nvPr/>
            </p:nvSpPr>
            <p:spPr bwMode="auto">
              <a:xfrm flipV="1">
                <a:off x="2367" y="2570"/>
                <a:ext cx="0" cy="24"/>
              </a:xfrm>
              <a:prstGeom prst="line">
                <a:avLst/>
              </a:prstGeom>
              <a:noFill/>
              <a:ln w="0">
                <a:solidFill>
                  <a:srgbClr val="000000"/>
                </a:solidFill>
                <a:round/>
                <a:headEnd/>
                <a:tailEnd/>
              </a:ln>
            </p:spPr>
            <p:txBody>
              <a:bodyPr/>
              <a:lstStyle/>
              <a:p>
                <a:endParaRPr lang="en-GB" sz="1600"/>
              </a:p>
            </p:txBody>
          </p:sp>
          <p:sp>
            <p:nvSpPr>
              <p:cNvPr id="260" name="Line 165"/>
              <p:cNvSpPr>
                <a:spLocks noChangeShapeType="1"/>
              </p:cNvSpPr>
              <p:nvPr/>
            </p:nvSpPr>
            <p:spPr bwMode="auto">
              <a:xfrm>
                <a:off x="2367" y="2241"/>
                <a:ext cx="0" cy="20"/>
              </a:xfrm>
              <a:prstGeom prst="line">
                <a:avLst/>
              </a:prstGeom>
              <a:noFill/>
              <a:ln w="0">
                <a:solidFill>
                  <a:srgbClr val="000000"/>
                </a:solidFill>
                <a:round/>
                <a:headEnd/>
                <a:tailEnd/>
              </a:ln>
            </p:spPr>
            <p:txBody>
              <a:bodyPr/>
              <a:lstStyle/>
              <a:p>
                <a:endParaRPr lang="en-GB" sz="1600"/>
              </a:p>
            </p:txBody>
          </p:sp>
          <p:sp>
            <p:nvSpPr>
              <p:cNvPr id="261" name="Rectangle 166"/>
              <p:cNvSpPr>
                <a:spLocks noChangeArrowheads="1"/>
              </p:cNvSpPr>
              <p:nvPr/>
            </p:nvSpPr>
            <p:spPr bwMode="auto">
              <a:xfrm>
                <a:off x="2353" y="2606"/>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0</a:t>
                </a:r>
                <a:endParaRPr lang="en-GB" sz="1600"/>
              </a:p>
            </p:txBody>
          </p:sp>
          <p:sp>
            <p:nvSpPr>
              <p:cNvPr id="262" name="Line 167"/>
              <p:cNvSpPr>
                <a:spLocks noChangeShapeType="1"/>
              </p:cNvSpPr>
              <p:nvPr/>
            </p:nvSpPr>
            <p:spPr bwMode="auto">
              <a:xfrm flipV="1">
                <a:off x="2764" y="2570"/>
                <a:ext cx="0" cy="24"/>
              </a:xfrm>
              <a:prstGeom prst="line">
                <a:avLst/>
              </a:prstGeom>
              <a:noFill/>
              <a:ln w="0">
                <a:solidFill>
                  <a:srgbClr val="000000"/>
                </a:solidFill>
                <a:round/>
                <a:headEnd/>
                <a:tailEnd/>
              </a:ln>
            </p:spPr>
            <p:txBody>
              <a:bodyPr/>
              <a:lstStyle/>
              <a:p>
                <a:endParaRPr lang="en-GB" sz="1600"/>
              </a:p>
            </p:txBody>
          </p:sp>
          <p:sp>
            <p:nvSpPr>
              <p:cNvPr id="263" name="Line 168"/>
              <p:cNvSpPr>
                <a:spLocks noChangeShapeType="1"/>
              </p:cNvSpPr>
              <p:nvPr/>
            </p:nvSpPr>
            <p:spPr bwMode="auto">
              <a:xfrm>
                <a:off x="2764" y="2241"/>
                <a:ext cx="0" cy="20"/>
              </a:xfrm>
              <a:prstGeom prst="line">
                <a:avLst/>
              </a:prstGeom>
              <a:noFill/>
              <a:ln w="0">
                <a:solidFill>
                  <a:srgbClr val="000000"/>
                </a:solidFill>
                <a:round/>
                <a:headEnd/>
                <a:tailEnd/>
              </a:ln>
            </p:spPr>
            <p:txBody>
              <a:bodyPr/>
              <a:lstStyle/>
              <a:p>
                <a:endParaRPr lang="en-GB" sz="1600"/>
              </a:p>
            </p:txBody>
          </p:sp>
          <p:sp>
            <p:nvSpPr>
              <p:cNvPr id="264" name="Rectangle 169"/>
              <p:cNvSpPr>
                <a:spLocks noChangeArrowheads="1"/>
              </p:cNvSpPr>
              <p:nvPr/>
            </p:nvSpPr>
            <p:spPr bwMode="auto">
              <a:xfrm>
                <a:off x="2721" y="2606"/>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200</a:t>
                </a:r>
                <a:endParaRPr lang="en-GB" sz="1600"/>
              </a:p>
            </p:txBody>
          </p:sp>
          <p:sp>
            <p:nvSpPr>
              <p:cNvPr id="265" name="Line 170"/>
              <p:cNvSpPr>
                <a:spLocks noChangeShapeType="1"/>
              </p:cNvSpPr>
              <p:nvPr/>
            </p:nvSpPr>
            <p:spPr bwMode="auto">
              <a:xfrm flipV="1">
                <a:off x="3160" y="2570"/>
                <a:ext cx="0" cy="24"/>
              </a:xfrm>
              <a:prstGeom prst="line">
                <a:avLst/>
              </a:prstGeom>
              <a:noFill/>
              <a:ln w="0">
                <a:solidFill>
                  <a:srgbClr val="000000"/>
                </a:solidFill>
                <a:round/>
                <a:headEnd/>
                <a:tailEnd/>
              </a:ln>
            </p:spPr>
            <p:txBody>
              <a:bodyPr/>
              <a:lstStyle/>
              <a:p>
                <a:endParaRPr lang="en-GB" sz="1600"/>
              </a:p>
            </p:txBody>
          </p:sp>
          <p:sp>
            <p:nvSpPr>
              <p:cNvPr id="266" name="Line 171"/>
              <p:cNvSpPr>
                <a:spLocks noChangeShapeType="1"/>
              </p:cNvSpPr>
              <p:nvPr/>
            </p:nvSpPr>
            <p:spPr bwMode="auto">
              <a:xfrm>
                <a:off x="3160" y="2241"/>
                <a:ext cx="0" cy="20"/>
              </a:xfrm>
              <a:prstGeom prst="line">
                <a:avLst/>
              </a:prstGeom>
              <a:noFill/>
              <a:ln w="0">
                <a:solidFill>
                  <a:srgbClr val="000000"/>
                </a:solidFill>
                <a:round/>
                <a:headEnd/>
                <a:tailEnd/>
              </a:ln>
            </p:spPr>
            <p:txBody>
              <a:bodyPr/>
              <a:lstStyle/>
              <a:p>
                <a:endParaRPr lang="en-GB" sz="1600"/>
              </a:p>
            </p:txBody>
          </p:sp>
          <p:sp>
            <p:nvSpPr>
              <p:cNvPr id="267" name="Rectangle 172"/>
              <p:cNvSpPr>
                <a:spLocks noChangeArrowheads="1"/>
              </p:cNvSpPr>
              <p:nvPr/>
            </p:nvSpPr>
            <p:spPr bwMode="auto">
              <a:xfrm>
                <a:off x="3117" y="2606"/>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400</a:t>
                </a:r>
                <a:endParaRPr lang="en-GB" sz="1600"/>
              </a:p>
            </p:txBody>
          </p:sp>
          <p:sp>
            <p:nvSpPr>
              <p:cNvPr id="268" name="Line 173"/>
              <p:cNvSpPr>
                <a:spLocks noChangeShapeType="1"/>
              </p:cNvSpPr>
              <p:nvPr/>
            </p:nvSpPr>
            <p:spPr bwMode="auto">
              <a:xfrm flipV="1">
                <a:off x="3557" y="2570"/>
                <a:ext cx="0" cy="24"/>
              </a:xfrm>
              <a:prstGeom prst="line">
                <a:avLst/>
              </a:prstGeom>
              <a:noFill/>
              <a:ln w="0">
                <a:solidFill>
                  <a:srgbClr val="000000"/>
                </a:solidFill>
                <a:round/>
                <a:headEnd/>
                <a:tailEnd/>
              </a:ln>
            </p:spPr>
            <p:txBody>
              <a:bodyPr/>
              <a:lstStyle/>
              <a:p>
                <a:endParaRPr lang="en-GB" sz="1600"/>
              </a:p>
            </p:txBody>
          </p:sp>
          <p:sp>
            <p:nvSpPr>
              <p:cNvPr id="269" name="Line 174"/>
              <p:cNvSpPr>
                <a:spLocks noChangeShapeType="1"/>
              </p:cNvSpPr>
              <p:nvPr/>
            </p:nvSpPr>
            <p:spPr bwMode="auto">
              <a:xfrm>
                <a:off x="3557" y="2241"/>
                <a:ext cx="0" cy="20"/>
              </a:xfrm>
              <a:prstGeom prst="line">
                <a:avLst/>
              </a:prstGeom>
              <a:noFill/>
              <a:ln w="0">
                <a:solidFill>
                  <a:srgbClr val="000000"/>
                </a:solidFill>
                <a:round/>
                <a:headEnd/>
                <a:tailEnd/>
              </a:ln>
            </p:spPr>
            <p:txBody>
              <a:bodyPr/>
              <a:lstStyle/>
              <a:p>
                <a:endParaRPr lang="en-GB" sz="1600"/>
              </a:p>
            </p:txBody>
          </p:sp>
          <p:sp>
            <p:nvSpPr>
              <p:cNvPr id="270" name="Rectangle 175"/>
              <p:cNvSpPr>
                <a:spLocks noChangeArrowheads="1"/>
              </p:cNvSpPr>
              <p:nvPr/>
            </p:nvSpPr>
            <p:spPr bwMode="auto">
              <a:xfrm>
                <a:off x="3514" y="2606"/>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600</a:t>
                </a:r>
                <a:endParaRPr lang="en-GB" sz="1600"/>
              </a:p>
            </p:txBody>
          </p:sp>
          <p:sp>
            <p:nvSpPr>
              <p:cNvPr id="271" name="Line 176"/>
              <p:cNvSpPr>
                <a:spLocks noChangeShapeType="1"/>
              </p:cNvSpPr>
              <p:nvPr/>
            </p:nvSpPr>
            <p:spPr bwMode="auto">
              <a:xfrm flipV="1">
                <a:off x="3953" y="2570"/>
                <a:ext cx="0" cy="24"/>
              </a:xfrm>
              <a:prstGeom prst="line">
                <a:avLst/>
              </a:prstGeom>
              <a:noFill/>
              <a:ln w="0">
                <a:solidFill>
                  <a:srgbClr val="000000"/>
                </a:solidFill>
                <a:round/>
                <a:headEnd/>
                <a:tailEnd/>
              </a:ln>
            </p:spPr>
            <p:txBody>
              <a:bodyPr/>
              <a:lstStyle/>
              <a:p>
                <a:endParaRPr lang="en-GB" sz="1600"/>
              </a:p>
            </p:txBody>
          </p:sp>
          <p:sp>
            <p:nvSpPr>
              <p:cNvPr id="272" name="Line 177"/>
              <p:cNvSpPr>
                <a:spLocks noChangeShapeType="1"/>
              </p:cNvSpPr>
              <p:nvPr/>
            </p:nvSpPr>
            <p:spPr bwMode="auto">
              <a:xfrm>
                <a:off x="3953" y="2241"/>
                <a:ext cx="0" cy="20"/>
              </a:xfrm>
              <a:prstGeom prst="line">
                <a:avLst/>
              </a:prstGeom>
              <a:noFill/>
              <a:ln w="0">
                <a:solidFill>
                  <a:srgbClr val="000000"/>
                </a:solidFill>
                <a:round/>
                <a:headEnd/>
                <a:tailEnd/>
              </a:ln>
            </p:spPr>
            <p:txBody>
              <a:bodyPr/>
              <a:lstStyle/>
              <a:p>
                <a:endParaRPr lang="en-GB" sz="1600"/>
              </a:p>
            </p:txBody>
          </p:sp>
          <p:sp>
            <p:nvSpPr>
              <p:cNvPr id="273" name="Rectangle 178"/>
              <p:cNvSpPr>
                <a:spLocks noChangeArrowheads="1"/>
              </p:cNvSpPr>
              <p:nvPr/>
            </p:nvSpPr>
            <p:spPr bwMode="auto">
              <a:xfrm>
                <a:off x="3910" y="2606"/>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800</a:t>
                </a:r>
                <a:endParaRPr lang="en-GB" sz="1600"/>
              </a:p>
            </p:txBody>
          </p:sp>
          <p:sp>
            <p:nvSpPr>
              <p:cNvPr id="274" name="Line 179"/>
              <p:cNvSpPr>
                <a:spLocks noChangeShapeType="1"/>
              </p:cNvSpPr>
              <p:nvPr/>
            </p:nvSpPr>
            <p:spPr bwMode="auto">
              <a:xfrm flipV="1">
                <a:off x="4349" y="2570"/>
                <a:ext cx="0" cy="24"/>
              </a:xfrm>
              <a:prstGeom prst="line">
                <a:avLst/>
              </a:prstGeom>
              <a:noFill/>
              <a:ln w="0">
                <a:solidFill>
                  <a:srgbClr val="000000"/>
                </a:solidFill>
                <a:round/>
                <a:headEnd/>
                <a:tailEnd/>
              </a:ln>
            </p:spPr>
            <p:txBody>
              <a:bodyPr/>
              <a:lstStyle/>
              <a:p>
                <a:endParaRPr lang="en-GB" sz="1600"/>
              </a:p>
            </p:txBody>
          </p:sp>
          <p:sp>
            <p:nvSpPr>
              <p:cNvPr id="275" name="Line 180"/>
              <p:cNvSpPr>
                <a:spLocks noChangeShapeType="1"/>
              </p:cNvSpPr>
              <p:nvPr/>
            </p:nvSpPr>
            <p:spPr bwMode="auto">
              <a:xfrm>
                <a:off x="4349" y="2241"/>
                <a:ext cx="0" cy="20"/>
              </a:xfrm>
              <a:prstGeom prst="line">
                <a:avLst/>
              </a:prstGeom>
              <a:noFill/>
              <a:ln w="0">
                <a:solidFill>
                  <a:srgbClr val="000000"/>
                </a:solidFill>
                <a:round/>
                <a:headEnd/>
                <a:tailEnd/>
              </a:ln>
            </p:spPr>
            <p:txBody>
              <a:bodyPr/>
              <a:lstStyle/>
              <a:p>
                <a:endParaRPr lang="en-GB" sz="1600"/>
              </a:p>
            </p:txBody>
          </p:sp>
          <p:sp>
            <p:nvSpPr>
              <p:cNvPr id="276" name="Rectangle 181"/>
              <p:cNvSpPr>
                <a:spLocks noChangeArrowheads="1"/>
              </p:cNvSpPr>
              <p:nvPr/>
            </p:nvSpPr>
            <p:spPr bwMode="auto">
              <a:xfrm>
                <a:off x="4292" y="2606"/>
                <a:ext cx="113"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1000</a:t>
                </a:r>
                <a:endParaRPr lang="en-GB" sz="1600"/>
              </a:p>
            </p:txBody>
          </p:sp>
          <p:sp>
            <p:nvSpPr>
              <p:cNvPr id="277" name="Line 182"/>
              <p:cNvSpPr>
                <a:spLocks noChangeShapeType="1"/>
              </p:cNvSpPr>
              <p:nvPr/>
            </p:nvSpPr>
            <p:spPr bwMode="auto">
              <a:xfrm flipV="1">
                <a:off x="4746" y="2570"/>
                <a:ext cx="0" cy="24"/>
              </a:xfrm>
              <a:prstGeom prst="line">
                <a:avLst/>
              </a:prstGeom>
              <a:noFill/>
              <a:ln w="0">
                <a:solidFill>
                  <a:srgbClr val="000000"/>
                </a:solidFill>
                <a:round/>
                <a:headEnd/>
                <a:tailEnd/>
              </a:ln>
            </p:spPr>
            <p:txBody>
              <a:bodyPr/>
              <a:lstStyle/>
              <a:p>
                <a:endParaRPr lang="en-GB" sz="1600"/>
              </a:p>
            </p:txBody>
          </p:sp>
          <p:sp>
            <p:nvSpPr>
              <p:cNvPr id="278" name="Line 183"/>
              <p:cNvSpPr>
                <a:spLocks noChangeShapeType="1"/>
              </p:cNvSpPr>
              <p:nvPr/>
            </p:nvSpPr>
            <p:spPr bwMode="auto">
              <a:xfrm>
                <a:off x="4746" y="2241"/>
                <a:ext cx="0" cy="20"/>
              </a:xfrm>
              <a:prstGeom prst="line">
                <a:avLst/>
              </a:prstGeom>
              <a:noFill/>
              <a:ln w="0">
                <a:solidFill>
                  <a:srgbClr val="000000"/>
                </a:solidFill>
                <a:round/>
                <a:headEnd/>
                <a:tailEnd/>
              </a:ln>
            </p:spPr>
            <p:txBody>
              <a:bodyPr/>
              <a:lstStyle/>
              <a:p>
                <a:endParaRPr lang="en-GB" sz="1600"/>
              </a:p>
            </p:txBody>
          </p:sp>
          <p:sp>
            <p:nvSpPr>
              <p:cNvPr id="279" name="Rectangle 184"/>
              <p:cNvSpPr>
                <a:spLocks noChangeArrowheads="1"/>
              </p:cNvSpPr>
              <p:nvPr/>
            </p:nvSpPr>
            <p:spPr bwMode="auto">
              <a:xfrm>
                <a:off x="4689" y="2606"/>
                <a:ext cx="113"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1200</a:t>
                </a:r>
                <a:endParaRPr lang="en-GB" sz="1600"/>
              </a:p>
            </p:txBody>
          </p:sp>
          <p:sp>
            <p:nvSpPr>
              <p:cNvPr id="280" name="Line 185"/>
              <p:cNvSpPr>
                <a:spLocks noChangeShapeType="1"/>
              </p:cNvSpPr>
              <p:nvPr/>
            </p:nvSpPr>
            <p:spPr bwMode="auto">
              <a:xfrm>
                <a:off x="2367" y="2594"/>
                <a:ext cx="20" cy="0"/>
              </a:xfrm>
              <a:prstGeom prst="line">
                <a:avLst/>
              </a:prstGeom>
              <a:noFill/>
              <a:ln w="0">
                <a:solidFill>
                  <a:srgbClr val="000000"/>
                </a:solidFill>
                <a:round/>
                <a:headEnd/>
                <a:tailEnd/>
              </a:ln>
            </p:spPr>
            <p:txBody>
              <a:bodyPr/>
              <a:lstStyle/>
              <a:p>
                <a:endParaRPr lang="en-GB" sz="1600"/>
              </a:p>
            </p:txBody>
          </p:sp>
          <p:sp>
            <p:nvSpPr>
              <p:cNvPr id="281" name="Line 186"/>
              <p:cNvSpPr>
                <a:spLocks noChangeShapeType="1"/>
              </p:cNvSpPr>
              <p:nvPr/>
            </p:nvSpPr>
            <p:spPr bwMode="auto">
              <a:xfrm flipH="1">
                <a:off x="4722" y="2594"/>
                <a:ext cx="24" cy="0"/>
              </a:xfrm>
              <a:prstGeom prst="line">
                <a:avLst/>
              </a:prstGeom>
              <a:noFill/>
              <a:ln w="0">
                <a:solidFill>
                  <a:srgbClr val="000000"/>
                </a:solidFill>
                <a:round/>
                <a:headEnd/>
                <a:tailEnd/>
              </a:ln>
            </p:spPr>
            <p:txBody>
              <a:bodyPr/>
              <a:lstStyle/>
              <a:p>
                <a:endParaRPr lang="en-GB" sz="1600"/>
              </a:p>
            </p:txBody>
          </p:sp>
          <p:sp>
            <p:nvSpPr>
              <p:cNvPr id="282" name="Rectangle 187"/>
              <p:cNvSpPr>
                <a:spLocks noChangeArrowheads="1"/>
              </p:cNvSpPr>
              <p:nvPr/>
            </p:nvSpPr>
            <p:spPr bwMode="auto">
              <a:xfrm>
                <a:off x="2307" y="2562"/>
                <a:ext cx="4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-4</a:t>
                </a:r>
                <a:endParaRPr lang="en-GB" sz="1600"/>
              </a:p>
            </p:txBody>
          </p:sp>
          <p:sp>
            <p:nvSpPr>
              <p:cNvPr id="283" name="Line 188"/>
              <p:cNvSpPr>
                <a:spLocks noChangeShapeType="1"/>
              </p:cNvSpPr>
              <p:nvPr/>
            </p:nvSpPr>
            <p:spPr bwMode="auto">
              <a:xfrm>
                <a:off x="2367" y="2474"/>
                <a:ext cx="20" cy="0"/>
              </a:xfrm>
              <a:prstGeom prst="line">
                <a:avLst/>
              </a:prstGeom>
              <a:noFill/>
              <a:ln w="0">
                <a:solidFill>
                  <a:srgbClr val="000000"/>
                </a:solidFill>
                <a:round/>
                <a:headEnd/>
                <a:tailEnd/>
              </a:ln>
            </p:spPr>
            <p:txBody>
              <a:bodyPr/>
              <a:lstStyle/>
              <a:p>
                <a:endParaRPr lang="en-GB" sz="1600"/>
              </a:p>
            </p:txBody>
          </p:sp>
          <p:sp>
            <p:nvSpPr>
              <p:cNvPr id="284" name="Line 189"/>
              <p:cNvSpPr>
                <a:spLocks noChangeShapeType="1"/>
              </p:cNvSpPr>
              <p:nvPr/>
            </p:nvSpPr>
            <p:spPr bwMode="auto">
              <a:xfrm flipH="1">
                <a:off x="4722" y="2474"/>
                <a:ext cx="24" cy="0"/>
              </a:xfrm>
              <a:prstGeom prst="line">
                <a:avLst/>
              </a:prstGeom>
              <a:noFill/>
              <a:ln w="0">
                <a:solidFill>
                  <a:srgbClr val="000000"/>
                </a:solidFill>
                <a:round/>
                <a:headEnd/>
                <a:tailEnd/>
              </a:ln>
            </p:spPr>
            <p:txBody>
              <a:bodyPr/>
              <a:lstStyle/>
              <a:p>
                <a:endParaRPr lang="en-GB" sz="1600"/>
              </a:p>
            </p:txBody>
          </p:sp>
          <p:sp>
            <p:nvSpPr>
              <p:cNvPr id="285" name="Rectangle 190"/>
              <p:cNvSpPr>
                <a:spLocks noChangeArrowheads="1"/>
              </p:cNvSpPr>
              <p:nvPr/>
            </p:nvSpPr>
            <p:spPr bwMode="auto">
              <a:xfrm>
                <a:off x="2307" y="2442"/>
                <a:ext cx="4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-2</a:t>
                </a:r>
                <a:endParaRPr lang="en-GB" sz="1600"/>
              </a:p>
            </p:txBody>
          </p:sp>
          <p:sp>
            <p:nvSpPr>
              <p:cNvPr id="286" name="Line 191"/>
              <p:cNvSpPr>
                <a:spLocks noChangeShapeType="1"/>
              </p:cNvSpPr>
              <p:nvPr/>
            </p:nvSpPr>
            <p:spPr bwMode="auto">
              <a:xfrm>
                <a:off x="2367" y="2357"/>
                <a:ext cx="20" cy="0"/>
              </a:xfrm>
              <a:prstGeom prst="line">
                <a:avLst/>
              </a:prstGeom>
              <a:noFill/>
              <a:ln w="0">
                <a:solidFill>
                  <a:srgbClr val="000000"/>
                </a:solidFill>
                <a:round/>
                <a:headEnd/>
                <a:tailEnd/>
              </a:ln>
            </p:spPr>
            <p:txBody>
              <a:bodyPr/>
              <a:lstStyle/>
              <a:p>
                <a:endParaRPr lang="en-GB" sz="1600"/>
              </a:p>
            </p:txBody>
          </p:sp>
          <p:sp>
            <p:nvSpPr>
              <p:cNvPr id="287" name="Line 192"/>
              <p:cNvSpPr>
                <a:spLocks noChangeShapeType="1"/>
              </p:cNvSpPr>
              <p:nvPr/>
            </p:nvSpPr>
            <p:spPr bwMode="auto">
              <a:xfrm flipH="1">
                <a:off x="4722" y="2357"/>
                <a:ext cx="24" cy="0"/>
              </a:xfrm>
              <a:prstGeom prst="line">
                <a:avLst/>
              </a:prstGeom>
              <a:noFill/>
              <a:ln w="0">
                <a:solidFill>
                  <a:srgbClr val="000000"/>
                </a:solidFill>
                <a:round/>
                <a:headEnd/>
                <a:tailEnd/>
              </a:ln>
            </p:spPr>
            <p:txBody>
              <a:bodyPr/>
              <a:lstStyle/>
              <a:p>
                <a:endParaRPr lang="en-GB" sz="1600"/>
              </a:p>
            </p:txBody>
          </p:sp>
          <p:sp>
            <p:nvSpPr>
              <p:cNvPr id="288" name="Rectangle 193"/>
              <p:cNvSpPr>
                <a:spLocks noChangeArrowheads="1"/>
              </p:cNvSpPr>
              <p:nvPr/>
            </p:nvSpPr>
            <p:spPr bwMode="auto">
              <a:xfrm>
                <a:off x="2325" y="2325"/>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0</a:t>
                </a:r>
                <a:endParaRPr lang="en-GB" sz="1600"/>
              </a:p>
            </p:txBody>
          </p:sp>
          <p:sp>
            <p:nvSpPr>
              <p:cNvPr id="289" name="Line 194"/>
              <p:cNvSpPr>
                <a:spLocks noChangeShapeType="1"/>
              </p:cNvSpPr>
              <p:nvPr/>
            </p:nvSpPr>
            <p:spPr bwMode="auto">
              <a:xfrm>
                <a:off x="2367" y="2241"/>
                <a:ext cx="20" cy="0"/>
              </a:xfrm>
              <a:prstGeom prst="line">
                <a:avLst/>
              </a:prstGeom>
              <a:noFill/>
              <a:ln w="0">
                <a:solidFill>
                  <a:srgbClr val="000000"/>
                </a:solidFill>
                <a:round/>
                <a:headEnd/>
                <a:tailEnd/>
              </a:ln>
            </p:spPr>
            <p:txBody>
              <a:bodyPr/>
              <a:lstStyle/>
              <a:p>
                <a:endParaRPr lang="en-GB" sz="1600"/>
              </a:p>
            </p:txBody>
          </p:sp>
          <p:sp>
            <p:nvSpPr>
              <p:cNvPr id="290" name="Line 195"/>
              <p:cNvSpPr>
                <a:spLocks noChangeShapeType="1"/>
              </p:cNvSpPr>
              <p:nvPr/>
            </p:nvSpPr>
            <p:spPr bwMode="auto">
              <a:xfrm flipH="1">
                <a:off x="4722" y="2241"/>
                <a:ext cx="24" cy="0"/>
              </a:xfrm>
              <a:prstGeom prst="line">
                <a:avLst/>
              </a:prstGeom>
              <a:noFill/>
              <a:ln w="0">
                <a:solidFill>
                  <a:srgbClr val="000000"/>
                </a:solidFill>
                <a:round/>
                <a:headEnd/>
                <a:tailEnd/>
              </a:ln>
            </p:spPr>
            <p:txBody>
              <a:bodyPr/>
              <a:lstStyle/>
              <a:p>
                <a:endParaRPr lang="en-GB" sz="1600"/>
              </a:p>
            </p:txBody>
          </p:sp>
          <p:sp>
            <p:nvSpPr>
              <p:cNvPr id="291" name="Rectangle 196"/>
              <p:cNvSpPr>
                <a:spLocks noChangeArrowheads="1"/>
              </p:cNvSpPr>
              <p:nvPr/>
            </p:nvSpPr>
            <p:spPr bwMode="auto">
              <a:xfrm>
                <a:off x="2325" y="2209"/>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2</a:t>
                </a:r>
                <a:endParaRPr lang="en-GB" sz="1600"/>
              </a:p>
            </p:txBody>
          </p:sp>
          <p:sp>
            <p:nvSpPr>
              <p:cNvPr id="292" name="Line 197"/>
              <p:cNvSpPr>
                <a:spLocks noChangeShapeType="1"/>
              </p:cNvSpPr>
              <p:nvPr/>
            </p:nvSpPr>
            <p:spPr bwMode="auto">
              <a:xfrm>
                <a:off x="2367" y="2241"/>
                <a:ext cx="2379" cy="0"/>
              </a:xfrm>
              <a:prstGeom prst="line">
                <a:avLst/>
              </a:prstGeom>
              <a:noFill/>
              <a:ln w="0">
                <a:solidFill>
                  <a:srgbClr val="000000"/>
                </a:solidFill>
                <a:round/>
                <a:headEnd/>
                <a:tailEnd/>
              </a:ln>
            </p:spPr>
            <p:txBody>
              <a:bodyPr/>
              <a:lstStyle/>
              <a:p>
                <a:endParaRPr lang="en-GB" sz="1600"/>
              </a:p>
            </p:txBody>
          </p:sp>
          <p:sp>
            <p:nvSpPr>
              <p:cNvPr id="293" name="Line 198"/>
              <p:cNvSpPr>
                <a:spLocks noChangeShapeType="1"/>
              </p:cNvSpPr>
              <p:nvPr/>
            </p:nvSpPr>
            <p:spPr bwMode="auto">
              <a:xfrm>
                <a:off x="2367" y="2594"/>
                <a:ext cx="2379" cy="0"/>
              </a:xfrm>
              <a:prstGeom prst="line">
                <a:avLst/>
              </a:prstGeom>
              <a:noFill/>
              <a:ln w="0">
                <a:solidFill>
                  <a:srgbClr val="000000"/>
                </a:solidFill>
                <a:round/>
                <a:headEnd/>
                <a:tailEnd/>
              </a:ln>
            </p:spPr>
            <p:txBody>
              <a:bodyPr/>
              <a:lstStyle/>
              <a:p>
                <a:endParaRPr lang="en-GB" sz="1600"/>
              </a:p>
            </p:txBody>
          </p:sp>
          <p:sp>
            <p:nvSpPr>
              <p:cNvPr id="294" name="Line 199"/>
              <p:cNvSpPr>
                <a:spLocks noChangeShapeType="1"/>
              </p:cNvSpPr>
              <p:nvPr/>
            </p:nvSpPr>
            <p:spPr bwMode="auto">
              <a:xfrm flipV="1">
                <a:off x="4746" y="2241"/>
                <a:ext cx="0" cy="353"/>
              </a:xfrm>
              <a:prstGeom prst="line">
                <a:avLst/>
              </a:prstGeom>
              <a:noFill/>
              <a:ln w="0">
                <a:solidFill>
                  <a:srgbClr val="000000"/>
                </a:solidFill>
                <a:round/>
                <a:headEnd/>
                <a:tailEnd/>
              </a:ln>
            </p:spPr>
            <p:txBody>
              <a:bodyPr/>
              <a:lstStyle/>
              <a:p>
                <a:endParaRPr lang="en-GB" sz="1600"/>
              </a:p>
            </p:txBody>
          </p:sp>
          <p:sp>
            <p:nvSpPr>
              <p:cNvPr id="295" name="Line 200"/>
              <p:cNvSpPr>
                <a:spLocks noChangeShapeType="1"/>
              </p:cNvSpPr>
              <p:nvPr/>
            </p:nvSpPr>
            <p:spPr bwMode="auto">
              <a:xfrm flipV="1">
                <a:off x="2367" y="2241"/>
                <a:ext cx="0" cy="353"/>
              </a:xfrm>
              <a:prstGeom prst="line">
                <a:avLst/>
              </a:prstGeom>
              <a:noFill/>
              <a:ln w="0">
                <a:solidFill>
                  <a:srgbClr val="000000"/>
                </a:solidFill>
                <a:round/>
                <a:headEnd/>
                <a:tailEnd/>
              </a:ln>
            </p:spPr>
            <p:txBody>
              <a:bodyPr/>
              <a:lstStyle/>
              <a:p>
                <a:endParaRPr lang="en-GB" sz="1600"/>
              </a:p>
            </p:txBody>
          </p:sp>
          <p:sp>
            <p:nvSpPr>
              <p:cNvPr id="296" name="Freeform 201"/>
              <p:cNvSpPr>
                <a:spLocks/>
              </p:cNvSpPr>
              <p:nvPr/>
            </p:nvSpPr>
            <p:spPr bwMode="auto">
              <a:xfrm>
                <a:off x="2371" y="2245"/>
                <a:ext cx="813" cy="237"/>
              </a:xfrm>
              <a:custGeom>
                <a:avLst/>
                <a:gdLst/>
                <a:ahLst/>
                <a:cxnLst>
                  <a:cxn ang="0">
                    <a:pos x="12" y="64"/>
                  </a:cxn>
                  <a:cxn ang="0">
                    <a:pos x="32" y="116"/>
                  </a:cxn>
                  <a:cxn ang="0">
                    <a:pos x="52" y="141"/>
                  </a:cxn>
                  <a:cxn ang="0">
                    <a:pos x="72" y="88"/>
                  </a:cxn>
                  <a:cxn ang="0">
                    <a:pos x="88" y="88"/>
                  </a:cxn>
                  <a:cxn ang="0">
                    <a:pos x="108" y="48"/>
                  </a:cxn>
                  <a:cxn ang="0">
                    <a:pos x="129" y="56"/>
                  </a:cxn>
                  <a:cxn ang="0">
                    <a:pos x="149" y="137"/>
                  </a:cxn>
                  <a:cxn ang="0">
                    <a:pos x="169" y="189"/>
                  </a:cxn>
                  <a:cxn ang="0">
                    <a:pos x="185" y="217"/>
                  </a:cxn>
                  <a:cxn ang="0">
                    <a:pos x="205" y="76"/>
                  </a:cxn>
                  <a:cxn ang="0">
                    <a:pos x="225" y="104"/>
                  </a:cxn>
                  <a:cxn ang="0">
                    <a:pos x="245" y="92"/>
                  </a:cxn>
                  <a:cxn ang="0">
                    <a:pos x="261" y="112"/>
                  </a:cxn>
                  <a:cxn ang="0">
                    <a:pos x="281" y="92"/>
                  </a:cxn>
                  <a:cxn ang="0">
                    <a:pos x="301" y="197"/>
                  </a:cxn>
                  <a:cxn ang="0">
                    <a:pos x="321" y="161"/>
                  </a:cxn>
                  <a:cxn ang="0">
                    <a:pos x="341" y="68"/>
                  </a:cxn>
                  <a:cxn ang="0">
                    <a:pos x="357" y="72"/>
                  </a:cxn>
                  <a:cxn ang="0">
                    <a:pos x="377" y="64"/>
                  </a:cxn>
                  <a:cxn ang="0">
                    <a:pos x="397" y="217"/>
                  </a:cxn>
                  <a:cxn ang="0">
                    <a:pos x="417" y="177"/>
                  </a:cxn>
                  <a:cxn ang="0">
                    <a:pos x="433" y="205"/>
                  </a:cxn>
                  <a:cxn ang="0">
                    <a:pos x="453" y="84"/>
                  </a:cxn>
                  <a:cxn ang="0">
                    <a:pos x="473" y="60"/>
                  </a:cxn>
                  <a:cxn ang="0">
                    <a:pos x="493" y="120"/>
                  </a:cxn>
                  <a:cxn ang="0">
                    <a:pos x="513" y="88"/>
                  </a:cxn>
                  <a:cxn ang="0">
                    <a:pos x="529" y="112"/>
                  </a:cxn>
                  <a:cxn ang="0">
                    <a:pos x="549" y="141"/>
                  </a:cxn>
                  <a:cxn ang="0">
                    <a:pos x="569" y="153"/>
                  </a:cxn>
                  <a:cxn ang="0">
                    <a:pos x="589" y="0"/>
                  </a:cxn>
                  <a:cxn ang="0">
                    <a:pos x="609" y="165"/>
                  </a:cxn>
                  <a:cxn ang="0">
                    <a:pos x="625" y="209"/>
                  </a:cxn>
                  <a:cxn ang="0">
                    <a:pos x="645" y="112"/>
                  </a:cxn>
                  <a:cxn ang="0">
                    <a:pos x="665" y="68"/>
                  </a:cxn>
                  <a:cxn ang="0">
                    <a:pos x="685" y="116"/>
                  </a:cxn>
                  <a:cxn ang="0">
                    <a:pos x="701" y="72"/>
                  </a:cxn>
                  <a:cxn ang="0">
                    <a:pos x="721" y="128"/>
                  </a:cxn>
                  <a:cxn ang="0">
                    <a:pos x="741" y="213"/>
                  </a:cxn>
                  <a:cxn ang="0">
                    <a:pos x="761" y="92"/>
                  </a:cxn>
                  <a:cxn ang="0">
                    <a:pos x="781" y="92"/>
                  </a:cxn>
                  <a:cxn ang="0">
                    <a:pos x="797" y="137"/>
                  </a:cxn>
                </a:cxnLst>
                <a:rect l="0" t="0" r="r" b="b"/>
                <a:pathLst>
                  <a:path w="813" h="237">
                    <a:moveTo>
                      <a:pt x="0" y="116"/>
                    </a:moveTo>
                    <a:lnTo>
                      <a:pt x="8" y="141"/>
                    </a:lnTo>
                    <a:lnTo>
                      <a:pt x="12" y="64"/>
                    </a:lnTo>
                    <a:lnTo>
                      <a:pt x="20" y="72"/>
                    </a:lnTo>
                    <a:lnTo>
                      <a:pt x="24" y="104"/>
                    </a:lnTo>
                    <a:lnTo>
                      <a:pt x="32" y="116"/>
                    </a:lnTo>
                    <a:lnTo>
                      <a:pt x="40" y="145"/>
                    </a:lnTo>
                    <a:lnTo>
                      <a:pt x="44" y="173"/>
                    </a:lnTo>
                    <a:lnTo>
                      <a:pt x="52" y="141"/>
                    </a:lnTo>
                    <a:lnTo>
                      <a:pt x="56" y="205"/>
                    </a:lnTo>
                    <a:lnTo>
                      <a:pt x="64" y="189"/>
                    </a:lnTo>
                    <a:lnTo>
                      <a:pt x="72" y="88"/>
                    </a:lnTo>
                    <a:lnTo>
                      <a:pt x="76" y="52"/>
                    </a:lnTo>
                    <a:lnTo>
                      <a:pt x="84" y="60"/>
                    </a:lnTo>
                    <a:lnTo>
                      <a:pt x="88" y="88"/>
                    </a:lnTo>
                    <a:lnTo>
                      <a:pt x="96" y="120"/>
                    </a:lnTo>
                    <a:lnTo>
                      <a:pt x="104" y="64"/>
                    </a:lnTo>
                    <a:lnTo>
                      <a:pt x="108" y="48"/>
                    </a:lnTo>
                    <a:lnTo>
                      <a:pt x="117" y="32"/>
                    </a:lnTo>
                    <a:lnTo>
                      <a:pt x="121" y="68"/>
                    </a:lnTo>
                    <a:lnTo>
                      <a:pt x="129" y="56"/>
                    </a:lnTo>
                    <a:lnTo>
                      <a:pt x="137" y="72"/>
                    </a:lnTo>
                    <a:lnTo>
                      <a:pt x="141" y="72"/>
                    </a:lnTo>
                    <a:lnTo>
                      <a:pt x="149" y="137"/>
                    </a:lnTo>
                    <a:lnTo>
                      <a:pt x="153" y="153"/>
                    </a:lnTo>
                    <a:lnTo>
                      <a:pt x="161" y="209"/>
                    </a:lnTo>
                    <a:lnTo>
                      <a:pt x="169" y="189"/>
                    </a:lnTo>
                    <a:lnTo>
                      <a:pt x="173" y="173"/>
                    </a:lnTo>
                    <a:lnTo>
                      <a:pt x="181" y="185"/>
                    </a:lnTo>
                    <a:lnTo>
                      <a:pt x="185" y="217"/>
                    </a:lnTo>
                    <a:lnTo>
                      <a:pt x="193" y="108"/>
                    </a:lnTo>
                    <a:lnTo>
                      <a:pt x="201" y="92"/>
                    </a:lnTo>
                    <a:lnTo>
                      <a:pt x="205" y="76"/>
                    </a:lnTo>
                    <a:lnTo>
                      <a:pt x="213" y="28"/>
                    </a:lnTo>
                    <a:lnTo>
                      <a:pt x="217" y="128"/>
                    </a:lnTo>
                    <a:lnTo>
                      <a:pt x="225" y="104"/>
                    </a:lnTo>
                    <a:lnTo>
                      <a:pt x="229" y="52"/>
                    </a:lnTo>
                    <a:lnTo>
                      <a:pt x="237" y="100"/>
                    </a:lnTo>
                    <a:lnTo>
                      <a:pt x="245" y="92"/>
                    </a:lnTo>
                    <a:lnTo>
                      <a:pt x="249" y="88"/>
                    </a:lnTo>
                    <a:lnTo>
                      <a:pt x="257" y="88"/>
                    </a:lnTo>
                    <a:lnTo>
                      <a:pt x="261" y="112"/>
                    </a:lnTo>
                    <a:lnTo>
                      <a:pt x="269" y="108"/>
                    </a:lnTo>
                    <a:lnTo>
                      <a:pt x="277" y="153"/>
                    </a:lnTo>
                    <a:lnTo>
                      <a:pt x="281" y="92"/>
                    </a:lnTo>
                    <a:lnTo>
                      <a:pt x="289" y="92"/>
                    </a:lnTo>
                    <a:lnTo>
                      <a:pt x="293" y="153"/>
                    </a:lnTo>
                    <a:lnTo>
                      <a:pt x="301" y="197"/>
                    </a:lnTo>
                    <a:lnTo>
                      <a:pt x="309" y="161"/>
                    </a:lnTo>
                    <a:lnTo>
                      <a:pt x="313" y="189"/>
                    </a:lnTo>
                    <a:lnTo>
                      <a:pt x="321" y="161"/>
                    </a:lnTo>
                    <a:lnTo>
                      <a:pt x="325" y="88"/>
                    </a:lnTo>
                    <a:lnTo>
                      <a:pt x="333" y="16"/>
                    </a:lnTo>
                    <a:lnTo>
                      <a:pt x="341" y="68"/>
                    </a:lnTo>
                    <a:lnTo>
                      <a:pt x="345" y="92"/>
                    </a:lnTo>
                    <a:lnTo>
                      <a:pt x="353" y="52"/>
                    </a:lnTo>
                    <a:lnTo>
                      <a:pt x="357" y="72"/>
                    </a:lnTo>
                    <a:lnTo>
                      <a:pt x="365" y="24"/>
                    </a:lnTo>
                    <a:lnTo>
                      <a:pt x="373" y="52"/>
                    </a:lnTo>
                    <a:lnTo>
                      <a:pt x="377" y="64"/>
                    </a:lnTo>
                    <a:lnTo>
                      <a:pt x="385" y="60"/>
                    </a:lnTo>
                    <a:lnTo>
                      <a:pt x="389" y="100"/>
                    </a:lnTo>
                    <a:lnTo>
                      <a:pt x="397" y="217"/>
                    </a:lnTo>
                    <a:lnTo>
                      <a:pt x="405" y="177"/>
                    </a:lnTo>
                    <a:lnTo>
                      <a:pt x="409" y="116"/>
                    </a:lnTo>
                    <a:lnTo>
                      <a:pt x="417" y="177"/>
                    </a:lnTo>
                    <a:lnTo>
                      <a:pt x="421" y="173"/>
                    </a:lnTo>
                    <a:lnTo>
                      <a:pt x="429" y="237"/>
                    </a:lnTo>
                    <a:lnTo>
                      <a:pt x="433" y="205"/>
                    </a:lnTo>
                    <a:lnTo>
                      <a:pt x="441" y="124"/>
                    </a:lnTo>
                    <a:lnTo>
                      <a:pt x="449" y="153"/>
                    </a:lnTo>
                    <a:lnTo>
                      <a:pt x="453" y="84"/>
                    </a:lnTo>
                    <a:lnTo>
                      <a:pt x="461" y="84"/>
                    </a:lnTo>
                    <a:lnTo>
                      <a:pt x="465" y="112"/>
                    </a:lnTo>
                    <a:lnTo>
                      <a:pt x="473" y="60"/>
                    </a:lnTo>
                    <a:lnTo>
                      <a:pt x="481" y="100"/>
                    </a:lnTo>
                    <a:lnTo>
                      <a:pt x="485" y="52"/>
                    </a:lnTo>
                    <a:lnTo>
                      <a:pt x="493" y="120"/>
                    </a:lnTo>
                    <a:lnTo>
                      <a:pt x="497" y="88"/>
                    </a:lnTo>
                    <a:lnTo>
                      <a:pt x="505" y="32"/>
                    </a:lnTo>
                    <a:lnTo>
                      <a:pt x="513" y="88"/>
                    </a:lnTo>
                    <a:lnTo>
                      <a:pt x="517" y="52"/>
                    </a:lnTo>
                    <a:lnTo>
                      <a:pt x="525" y="104"/>
                    </a:lnTo>
                    <a:lnTo>
                      <a:pt x="529" y="112"/>
                    </a:lnTo>
                    <a:lnTo>
                      <a:pt x="537" y="100"/>
                    </a:lnTo>
                    <a:lnTo>
                      <a:pt x="545" y="88"/>
                    </a:lnTo>
                    <a:lnTo>
                      <a:pt x="549" y="141"/>
                    </a:lnTo>
                    <a:lnTo>
                      <a:pt x="557" y="104"/>
                    </a:lnTo>
                    <a:lnTo>
                      <a:pt x="561" y="133"/>
                    </a:lnTo>
                    <a:lnTo>
                      <a:pt x="569" y="153"/>
                    </a:lnTo>
                    <a:lnTo>
                      <a:pt x="577" y="149"/>
                    </a:lnTo>
                    <a:lnTo>
                      <a:pt x="581" y="100"/>
                    </a:lnTo>
                    <a:lnTo>
                      <a:pt x="589" y="0"/>
                    </a:lnTo>
                    <a:lnTo>
                      <a:pt x="593" y="76"/>
                    </a:lnTo>
                    <a:lnTo>
                      <a:pt x="601" y="205"/>
                    </a:lnTo>
                    <a:lnTo>
                      <a:pt x="609" y="165"/>
                    </a:lnTo>
                    <a:lnTo>
                      <a:pt x="613" y="72"/>
                    </a:lnTo>
                    <a:lnTo>
                      <a:pt x="621" y="120"/>
                    </a:lnTo>
                    <a:lnTo>
                      <a:pt x="625" y="209"/>
                    </a:lnTo>
                    <a:lnTo>
                      <a:pt x="633" y="209"/>
                    </a:lnTo>
                    <a:lnTo>
                      <a:pt x="637" y="161"/>
                    </a:lnTo>
                    <a:lnTo>
                      <a:pt x="645" y="112"/>
                    </a:lnTo>
                    <a:lnTo>
                      <a:pt x="653" y="92"/>
                    </a:lnTo>
                    <a:lnTo>
                      <a:pt x="657" y="88"/>
                    </a:lnTo>
                    <a:lnTo>
                      <a:pt x="665" y="68"/>
                    </a:lnTo>
                    <a:lnTo>
                      <a:pt x="669" y="68"/>
                    </a:lnTo>
                    <a:lnTo>
                      <a:pt x="677" y="133"/>
                    </a:lnTo>
                    <a:lnTo>
                      <a:pt x="685" y="116"/>
                    </a:lnTo>
                    <a:lnTo>
                      <a:pt x="689" y="88"/>
                    </a:lnTo>
                    <a:lnTo>
                      <a:pt x="697" y="68"/>
                    </a:lnTo>
                    <a:lnTo>
                      <a:pt x="701" y="72"/>
                    </a:lnTo>
                    <a:lnTo>
                      <a:pt x="709" y="84"/>
                    </a:lnTo>
                    <a:lnTo>
                      <a:pt x="717" y="76"/>
                    </a:lnTo>
                    <a:lnTo>
                      <a:pt x="721" y="128"/>
                    </a:lnTo>
                    <a:lnTo>
                      <a:pt x="729" y="100"/>
                    </a:lnTo>
                    <a:lnTo>
                      <a:pt x="733" y="145"/>
                    </a:lnTo>
                    <a:lnTo>
                      <a:pt x="741" y="213"/>
                    </a:lnTo>
                    <a:lnTo>
                      <a:pt x="749" y="141"/>
                    </a:lnTo>
                    <a:lnTo>
                      <a:pt x="753" y="128"/>
                    </a:lnTo>
                    <a:lnTo>
                      <a:pt x="761" y="92"/>
                    </a:lnTo>
                    <a:lnTo>
                      <a:pt x="765" y="76"/>
                    </a:lnTo>
                    <a:lnTo>
                      <a:pt x="773" y="36"/>
                    </a:lnTo>
                    <a:lnTo>
                      <a:pt x="781" y="92"/>
                    </a:lnTo>
                    <a:lnTo>
                      <a:pt x="785" y="76"/>
                    </a:lnTo>
                    <a:lnTo>
                      <a:pt x="793" y="141"/>
                    </a:lnTo>
                    <a:lnTo>
                      <a:pt x="797" y="137"/>
                    </a:lnTo>
                    <a:lnTo>
                      <a:pt x="805" y="108"/>
                    </a:lnTo>
                    <a:lnTo>
                      <a:pt x="813" y="100"/>
                    </a:lnTo>
                  </a:path>
                </a:pathLst>
              </a:custGeom>
              <a:noFill/>
              <a:ln w="0">
                <a:solidFill>
                  <a:srgbClr val="FFFF00"/>
                </a:solidFill>
                <a:prstDash val="solid"/>
                <a:round/>
                <a:headEnd/>
                <a:tailEnd/>
              </a:ln>
            </p:spPr>
            <p:txBody>
              <a:bodyPr/>
              <a:lstStyle/>
              <a:p>
                <a:endParaRPr lang="en-GB" sz="1600"/>
              </a:p>
            </p:txBody>
          </p:sp>
          <p:sp>
            <p:nvSpPr>
              <p:cNvPr id="297" name="Freeform 202"/>
              <p:cNvSpPr>
                <a:spLocks/>
              </p:cNvSpPr>
              <p:nvPr/>
            </p:nvSpPr>
            <p:spPr bwMode="auto">
              <a:xfrm>
                <a:off x="3184" y="2261"/>
                <a:ext cx="809" cy="233"/>
              </a:xfrm>
              <a:custGeom>
                <a:avLst/>
                <a:gdLst/>
                <a:ahLst/>
                <a:cxnLst>
                  <a:cxn ang="0">
                    <a:pos x="12" y="48"/>
                  </a:cxn>
                  <a:cxn ang="0">
                    <a:pos x="28" y="80"/>
                  </a:cxn>
                  <a:cxn ang="0">
                    <a:pos x="48" y="125"/>
                  </a:cxn>
                  <a:cxn ang="0">
                    <a:pos x="68" y="181"/>
                  </a:cxn>
                  <a:cxn ang="0">
                    <a:pos x="88" y="104"/>
                  </a:cxn>
                  <a:cxn ang="0">
                    <a:pos x="108" y="48"/>
                  </a:cxn>
                  <a:cxn ang="0">
                    <a:pos x="124" y="12"/>
                  </a:cxn>
                  <a:cxn ang="0">
                    <a:pos x="144" y="20"/>
                  </a:cxn>
                  <a:cxn ang="0">
                    <a:pos x="164" y="201"/>
                  </a:cxn>
                  <a:cxn ang="0">
                    <a:pos x="184" y="157"/>
                  </a:cxn>
                  <a:cxn ang="0">
                    <a:pos x="204" y="32"/>
                  </a:cxn>
                  <a:cxn ang="0">
                    <a:pos x="220" y="40"/>
                  </a:cxn>
                  <a:cxn ang="0">
                    <a:pos x="240" y="60"/>
                  </a:cxn>
                  <a:cxn ang="0">
                    <a:pos x="260" y="80"/>
                  </a:cxn>
                  <a:cxn ang="0">
                    <a:pos x="280" y="12"/>
                  </a:cxn>
                  <a:cxn ang="0">
                    <a:pos x="296" y="125"/>
                  </a:cxn>
                  <a:cxn ang="0">
                    <a:pos x="316" y="121"/>
                  </a:cxn>
                  <a:cxn ang="0">
                    <a:pos x="337" y="121"/>
                  </a:cxn>
                  <a:cxn ang="0">
                    <a:pos x="357" y="117"/>
                  </a:cxn>
                  <a:cxn ang="0">
                    <a:pos x="377" y="161"/>
                  </a:cxn>
                  <a:cxn ang="0">
                    <a:pos x="393" y="112"/>
                  </a:cxn>
                  <a:cxn ang="0">
                    <a:pos x="413" y="24"/>
                  </a:cxn>
                  <a:cxn ang="0">
                    <a:pos x="433" y="121"/>
                  </a:cxn>
                  <a:cxn ang="0">
                    <a:pos x="453" y="68"/>
                  </a:cxn>
                  <a:cxn ang="0">
                    <a:pos x="469" y="40"/>
                  </a:cxn>
                  <a:cxn ang="0">
                    <a:pos x="489" y="189"/>
                  </a:cxn>
                  <a:cxn ang="0">
                    <a:pos x="509" y="181"/>
                  </a:cxn>
                  <a:cxn ang="0">
                    <a:pos x="529" y="112"/>
                  </a:cxn>
                  <a:cxn ang="0">
                    <a:pos x="549" y="12"/>
                  </a:cxn>
                  <a:cxn ang="0">
                    <a:pos x="565" y="12"/>
                  </a:cxn>
                  <a:cxn ang="0">
                    <a:pos x="585" y="32"/>
                  </a:cxn>
                  <a:cxn ang="0">
                    <a:pos x="605" y="117"/>
                  </a:cxn>
                  <a:cxn ang="0">
                    <a:pos x="625" y="189"/>
                  </a:cxn>
                  <a:cxn ang="0">
                    <a:pos x="645" y="137"/>
                  </a:cxn>
                  <a:cxn ang="0">
                    <a:pos x="661" y="92"/>
                  </a:cxn>
                  <a:cxn ang="0">
                    <a:pos x="681" y="68"/>
                  </a:cxn>
                  <a:cxn ang="0">
                    <a:pos x="701" y="52"/>
                  </a:cxn>
                  <a:cxn ang="0">
                    <a:pos x="721" y="24"/>
                  </a:cxn>
                  <a:cxn ang="0">
                    <a:pos x="737" y="141"/>
                  </a:cxn>
                  <a:cxn ang="0">
                    <a:pos x="757" y="209"/>
                  </a:cxn>
                  <a:cxn ang="0">
                    <a:pos x="777" y="189"/>
                  </a:cxn>
                  <a:cxn ang="0">
                    <a:pos x="797" y="16"/>
                  </a:cxn>
                </a:cxnLst>
                <a:rect l="0" t="0" r="r" b="b"/>
                <a:pathLst>
                  <a:path w="809" h="233">
                    <a:moveTo>
                      <a:pt x="0" y="84"/>
                    </a:moveTo>
                    <a:lnTo>
                      <a:pt x="4" y="60"/>
                    </a:lnTo>
                    <a:lnTo>
                      <a:pt x="12" y="48"/>
                    </a:lnTo>
                    <a:lnTo>
                      <a:pt x="16" y="121"/>
                    </a:lnTo>
                    <a:lnTo>
                      <a:pt x="24" y="92"/>
                    </a:lnTo>
                    <a:lnTo>
                      <a:pt x="28" y="80"/>
                    </a:lnTo>
                    <a:lnTo>
                      <a:pt x="36" y="100"/>
                    </a:lnTo>
                    <a:lnTo>
                      <a:pt x="44" y="125"/>
                    </a:lnTo>
                    <a:lnTo>
                      <a:pt x="48" y="125"/>
                    </a:lnTo>
                    <a:lnTo>
                      <a:pt x="56" y="189"/>
                    </a:lnTo>
                    <a:lnTo>
                      <a:pt x="60" y="145"/>
                    </a:lnTo>
                    <a:lnTo>
                      <a:pt x="68" y="181"/>
                    </a:lnTo>
                    <a:lnTo>
                      <a:pt x="76" y="233"/>
                    </a:lnTo>
                    <a:lnTo>
                      <a:pt x="80" y="108"/>
                    </a:lnTo>
                    <a:lnTo>
                      <a:pt x="88" y="104"/>
                    </a:lnTo>
                    <a:lnTo>
                      <a:pt x="92" y="36"/>
                    </a:lnTo>
                    <a:lnTo>
                      <a:pt x="100" y="84"/>
                    </a:lnTo>
                    <a:lnTo>
                      <a:pt x="108" y="48"/>
                    </a:lnTo>
                    <a:lnTo>
                      <a:pt x="112" y="4"/>
                    </a:lnTo>
                    <a:lnTo>
                      <a:pt x="120" y="20"/>
                    </a:lnTo>
                    <a:lnTo>
                      <a:pt x="124" y="12"/>
                    </a:lnTo>
                    <a:lnTo>
                      <a:pt x="132" y="28"/>
                    </a:lnTo>
                    <a:lnTo>
                      <a:pt x="140" y="4"/>
                    </a:lnTo>
                    <a:lnTo>
                      <a:pt x="144" y="20"/>
                    </a:lnTo>
                    <a:lnTo>
                      <a:pt x="152" y="84"/>
                    </a:lnTo>
                    <a:lnTo>
                      <a:pt x="156" y="133"/>
                    </a:lnTo>
                    <a:lnTo>
                      <a:pt x="164" y="201"/>
                    </a:lnTo>
                    <a:lnTo>
                      <a:pt x="172" y="153"/>
                    </a:lnTo>
                    <a:lnTo>
                      <a:pt x="176" y="173"/>
                    </a:lnTo>
                    <a:lnTo>
                      <a:pt x="184" y="157"/>
                    </a:lnTo>
                    <a:lnTo>
                      <a:pt x="188" y="117"/>
                    </a:lnTo>
                    <a:lnTo>
                      <a:pt x="196" y="137"/>
                    </a:lnTo>
                    <a:lnTo>
                      <a:pt x="204" y="32"/>
                    </a:lnTo>
                    <a:lnTo>
                      <a:pt x="208" y="137"/>
                    </a:lnTo>
                    <a:lnTo>
                      <a:pt x="216" y="117"/>
                    </a:lnTo>
                    <a:lnTo>
                      <a:pt x="220" y="40"/>
                    </a:lnTo>
                    <a:lnTo>
                      <a:pt x="228" y="100"/>
                    </a:lnTo>
                    <a:lnTo>
                      <a:pt x="232" y="84"/>
                    </a:lnTo>
                    <a:lnTo>
                      <a:pt x="240" y="60"/>
                    </a:lnTo>
                    <a:lnTo>
                      <a:pt x="248" y="100"/>
                    </a:lnTo>
                    <a:lnTo>
                      <a:pt x="252" y="141"/>
                    </a:lnTo>
                    <a:lnTo>
                      <a:pt x="260" y="80"/>
                    </a:lnTo>
                    <a:lnTo>
                      <a:pt x="264" y="108"/>
                    </a:lnTo>
                    <a:lnTo>
                      <a:pt x="272" y="80"/>
                    </a:lnTo>
                    <a:lnTo>
                      <a:pt x="280" y="12"/>
                    </a:lnTo>
                    <a:lnTo>
                      <a:pt x="284" y="68"/>
                    </a:lnTo>
                    <a:lnTo>
                      <a:pt x="292" y="80"/>
                    </a:lnTo>
                    <a:lnTo>
                      <a:pt x="296" y="125"/>
                    </a:lnTo>
                    <a:lnTo>
                      <a:pt x="304" y="72"/>
                    </a:lnTo>
                    <a:lnTo>
                      <a:pt x="312" y="129"/>
                    </a:lnTo>
                    <a:lnTo>
                      <a:pt x="316" y="121"/>
                    </a:lnTo>
                    <a:lnTo>
                      <a:pt x="324" y="137"/>
                    </a:lnTo>
                    <a:lnTo>
                      <a:pt x="328" y="173"/>
                    </a:lnTo>
                    <a:lnTo>
                      <a:pt x="337" y="121"/>
                    </a:lnTo>
                    <a:lnTo>
                      <a:pt x="345" y="60"/>
                    </a:lnTo>
                    <a:lnTo>
                      <a:pt x="349" y="72"/>
                    </a:lnTo>
                    <a:lnTo>
                      <a:pt x="357" y="117"/>
                    </a:lnTo>
                    <a:lnTo>
                      <a:pt x="361" y="80"/>
                    </a:lnTo>
                    <a:lnTo>
                      <a:pt x="369" y="145"/>
                    </a:lnTo>
                    <a:lnTo>
                      <a:pt x="377" y="161"/>
                    </a:lnTo>
                    <a:lnTo>
                      <a:pt x="381" y="56"/>
                    </a:lnTo>
                    <a:lnTo>
                      <a:pt x="389" y="12"/>
                    </a:lnTo>
                    <a:lnTo>
                      <a:pt x="393" y="112"/>
                    </a:lnTo>
                    <a:lnTo>
                      <a:pt x="401" y="68"/>
                    </a:lnTo>
                    <a:lnTo>
                      <a:pt x="409" y="20"/>
                    </a:lnTo>
                    <a:lnTo>
                      <a:pt x="413" y="24"/>
                    </a:lnTo>
                    <a:lnTo>
                      <a:pt x="421" y="76"/>
                    </a:lnTo>
                    <a:lnTo>
                      <a:pt x="425" y="100"/>
                    </a:lnTo>
                    <a:lnTo>
                      <a:pt x="433" y="121"/>
                    </a:lnTo>
                    <a:lnTo>
                      <a:pt x="437" y="129"/>
                    </a:lnTo>
                    <a:lnTo>
                      <a:pt x="445" y="104"/>
                    </a:lnTo>
                    <a:lnTo>
                      <a:pt x="453" y="68"/>
                    </a:lnTo>
                    <a:lnTo>
                      <a:pt x="457" y="108"/>
                    </a:lnTo>
                    <a:lnTo>
                      <a:pt x="465" y="44"/>
                    </a:lnTo>
                    <a:lnTo>
                      <a:pt x="469" y="40"/>
                    </a:lnTo>
                    <a:lnTo>
                      <a:pt x="477" y="96"/>
                    </a:lnTo>
                    <a:lnTo>
                      <a:pt x="485" y="149"/>
                    </a:lnTo>
                    <a:lnTo>
                      <a:pt x="489" y="189"/>
                    </a:lnTo>
                    <a:lnTo>
                      <a:pt x="497" y="161"/>
                    </a:lnTo>
                    <a:lnTo>
                      <a:pt x="501" y="137"/>
                    </a:lnTo>
                    <a:lnTo>
                      <a:pt x="509" y="181"/>
                    </a:lnTo>
                    <a:lnTo>
                      <a:pt x="517" y="133"/>
                    </a:lnTo>
                    <a:lnTo>
                      <a:pt x="521" y="201"/>
                    </a:lnTo>
                    <a:lnTo>
                      <a:pt x="529" y="112"/>
                    </a:lnTo>
                    <a:lnTo>
                      <a:pt x="533" y="56"/>
                    </a:lnTo>
                    <a:lnTo>
                      <a:pt x="541" y="48"/>
                    </a:lnTo>
                    <a:lnTo>
                      <a:pt x="549" y="12"/>
                    </a:lnTo>
                    <a:lnTo>
                      <a:pt x="553" y="48"/>
                    </a:lnTo>
                    <a:lnTo>
                      <a:pt x="561" y="32"/>
                    </a:lnTo>
                    <a:lnTo>
                      <a:pt x="565" y="12"/>
                    </a:lnTo>
                    <a:lnTo>
                      <a:pt x="573" y="64"/>
                    </a:lnTo>
                    <a:lnTo>
                      <a:pt x="581" y="60"/>
                    </a:lnTo>
                    <a:lnTo>
                      <a:pt x="585" y="32"/>
                    </a:lnTo>
                    <a:lnTo>
                      <a:pt x="593" y="28"/>
                    </a:lnTo>
                    <a:lnTo>
                      <a:pt x="597" y="64"/>
                    </a:lnTo>
                    <a:lnTo>
                      <a:pt x="605" y="117"/>
                    </a:lnTo>
                    <a:lnTo>
                      <a:pt x="613" y="129"/>
                    </a:lnTo>
                    <a:lnTo>
                      <a:pt x="617" y="145"/>
                    </a:lnTo>
                    <a:lnTo>
                      <a:pt x="625" y="189"/>
                    </a:lnTo>
                    <a:lnTo>
                      <a:pt x="629" y="189"/>
                    </a:lnTo>
                    <a:lnTo>
                      <a:pt x="637" y="177"/>
                    </a:lnTo>
                    <a:lnTo>
                      <a:pt x="645" y="137"/>
                    </a:lnTo>
                    <a:lnTo>
                      <a:pt x="649" y="161"/>
                    </a:lnTo>
                    <a:lnTo>
                      <a:pt x="657" y="141"/>
                    </a:lnTo>
                    <a:lnTo>
                      <a:pt x="661" y="92"/>
                    </a:lnTo>
                    <a:lnTo>
                      <a:pt x="669" y="64"/>
                    </a:lnTo>
                    <a:lnTo>
                      <a:pt x="673" y="104"/>
                    </a:lnTo>
                    <a:lnTo>
                      <a:pt x="681" y="68"/>
                    </a:lnTo>
                    <a:lnTo>
                      <a:pt x="689" y="44"/>
                    </a:lnTo>
                    <a:lnTo>
                      <a:pt x="693" y="12"/>
                    </a:lnTo>
                    <a:lnTo>
                      <a:pt x="701" y="52"/>
                    </a:lnTo>
                    <a:lnTo>
                      <a:pt x="705" y="0"/>
                    </a:lnTo>
                    <a:lnTo>
                      <a:pt x="713" y="24"/>
                    </a:lnTo>
                    <a:lnTo>
                      <a:pt x="721" y="24"/>
                    </a:lnTo>
                    <a:lnTo>
                      <a:pt x="725" y="36"/>
                    </a:lnTo>
                    <a:lnTo>
                      <a:pt x="733" y="68"/>
                    </a:lnTo>
                    <a:lnTo>
                      <a:pt x="737" y="141"/>
                    </a:lnTo>
                    <a:lnTo>
                      <a:pt x="745" y="173"/>
                    </a:lnTo>
                    <a:lnTo>
                      <a:pt x="753" y="181"/>
                    </a:lnTo>
                    <a:lnTo>
                      <a:pt x="757" y="209"/>
                    </a:lnTo>
                    <a:lnTo>
                      <a:pt x="765" y="173"/>
                    </a:lnTo>
                    <a:lnTo>
                      <a:pt x="769" y="165"/>
                    </a:lnTo>
                    <a:lnTo>
                      <a:pt x="777" y="189"/>
                    </a:lnTo>
                    <a:lnTo>
                      <a:pt x="785" y="153"/>
                    </a:lnTo>
                    <a:lnTo>
                      <a:pt x="789" y="64"/>
                    </a:lnTo>
                    <a:lnTo>
                      <a:pt x="797" y="16"/>
                    </a:lnTo>
                    <a:lnTo>
                      <a:pt x="801" y="32"/>
                    </a:lnTo>
                    <a:lnTo>
                      <a:pt x="809" y="96"/>
                    </a:lnTo>
                  </a:path>
                </a:pathLst>
              </a:custGeom>
              <a:noFill/>
              <a:ln w="0">
                <a:solidFill>
                  <a:srgbClr val="FFFF00"/>
                </a:solidFill>
                <a:prstDash val="solid"/>
                <a:round/>
                <a:headEnd/>
                <a:tailEnd/>
              </a:ln>
            </p:spPr>
            <p:txBody>
              <a:bodyPr/>
              <a:lstStyle/>
              <a:p>
                <a:endParaRPr lang="en-GB" sz="1600"/>
              </a:p>
            </p:txBody>
          </p:sp>
          <p:sp>
            <p:nvSpPr>
              <p:cNvPr id="298" name="Freeform 203"/>
              <p:cNvSpPr>
                <a:spLocks/>
              </p:cNvSpPr>
              <p:nvPr/>
            </p:nvSpPr>
            <p:spPr bwMode="auto">
              <a:xfrm>
                <a:off x="3993" y="2257"/>
                <a:ext cx="669" cy="229"/>
              </a:xfrm>
              <a:custGeom>
                <a:avLst/>
                <a:gdLst/>
                <a:ahLst/>
                <a:cxnLst>
                  <a:cxn ang="0">
                    <a:pos x="8" y="52"/>
                  </a:cxn>
                  <a:cxn ang="0">
                    <a:pos x="20" y="16"/>
                  </a:cxn>
                  <a:cxn ang="0">
                    <a:pos x="32" y="60"/>
                  </a:cxn>
                  <a:cxn ang="0">
                    <a:pos x="44" y="108"/>
                  </a:cxn>
                  <a:cxn ang="0">
                    <a:pos x="56" y="201"/>
                  </a:cxn>
                  <a:cxn ang="0">
                    <a:pos x="68" y="133"/>
                  </a:cxn>
                  <a:cxn ang="0">
                    <a:pos x="84" y="125"/>
                  </a:cxn>
                  <a:cxn ang="0">
                    <a:pos x="96" y="60"/>
                  </a:cxn>
                  <a:cxn ang="0">
                    <a:pos x="108" y="125"/>
                  </a:cxn>
                  <a:cxn ang="0">
                    <a:pos x="120" y="137"/>
                  </a:cxn>
                  <a:cxn ang="0">
                    <a:pos x="132" y="0"/>
                  </a:cxn>
                  <a:cxn ang="0">
                    <a:pos x="148" y="129"/>
                  </a:cxn>
                  <a:cxn ang="0">
                    <a:pos x="160" y="149"/>
                  </a:cxn>
                  <a:cxn ang="0">
                    <a:pos x="172" y="56"/>
                  </a:cxn>
                  <a:cxn ang="0">
                    <a:pos x="184" y="112"/>
                  </a:cxn>
                  <a:cxn ang="0">
                    <a:pos x="196" y="141"/>
                  </a:cxn>
                  <a:cxn ang="0">
                    <a:pos x="212" y="48"/>
                  </a:cxn>
                  <a:cxn ang="0">
                    <a:pos x="224" y="56"/>
                  </a:cxn>
                  <a:cxn ang="0">
                    <a:pos x="236" y="48"/>
                  </a:cxn>
                  <a:cxn ang="0">
                    <a:pos x="248" y="145"/>
                  </a:cxn>
                  <a:cxn ang="0">
                    <a:pos x="260" y="141"/>
                  </a:cxn>
                  <a:cxn ang="0">
                    <a:pos x="272" y="153"/>
                  </a:cxn>
                  <a:cxn ang="0">
                    <a:pos x="288" y="197"/>
                  </a:cxn>
                  <a:cxn ang="0">
                    <a:pos x="300" y="125"/>
                  </a:cxn>
                  <a:cxn ang="0">
                    <a:pos x="312" y="36"/>
                  </a:cxn>
                  <a:cxn ang="0">
                    <a:pos x="324" y="36"/>
                  </a:cxn>
                  <a:cxn ang="0">
                    <a:pos x="336" y="72"/>
                  </a:cxn>
                  <a:cxn ang="0">
                    <a:pos x="352" y="72"/>
                  </a:cxn>
                  <a:cxn ang="0">
                    <a:pos x="364" y="68"/>
                  </a:cxn>
                  <a:cxn ang="0">
                    <a:pos x="376" y="177"/>
                  </a:cxn>
                  <a:cxn ang="0">
                    <a:pos x="388" y="169"/>
                  </a:cxn>
                  <a:cxn ang="0">
                    <a:pos x="400" y="108"/>
                  </a:cxn>
                  <a:cxn ang="0">
                    <a:pos x="416" y="64"/>
                  </a:cxn>
                  <a:cxn ang="0">
                    <a:pos x="428" y="100"/>
                  </a:cxn>
                  <a:cxn ang="0">
                    <a:pos x="440" y="52"/>
                  </a:cxn>
                  <a:cxn ang="0">
                    <a:pos x="452" y="169"/>
                  </a:cxn>
                  <a:cxn ang="0">
                    <a:pos x="464" y="76"/>
                  </a:cxn>
                  <a:cxn ang="0">
                    <a:pos x="476" y="96"/>
                  </a:cxn>
                  <a:cxn ang="0">
                    <a:pos x="492" y="68"/>
                  </a:cxn>
                  <a:cxn ang="0">
                    <a:pos x="504" y="129"/>
                  </a:cxn>
                  <a:cxn ang="0">
                    <a:pos x="516" y="52"/>
                  </a:cxn>
                  <a:cxn ang="0">
                    <a:pos x="528" y="68"/>
                  </a:cxn>
                  <a:cxn ang="0">
                    <a:pos x="540" y="229"/>
                  </a:cxn>
                  <a:cxn ang="0">
                    <a:pos x="556" y="145"/>
                  </a:cxn>
                  <a:cxn ang="0">
                    <a:pos x="569" y="4"/>
                  </a:cxn>
                  <a:cxn ang="0">
                    <a:pos x="581" y="149"/>
                  </a:cxn>
                  <a:cxn ang="0">
                    <a:pos x="593" y="32"/>
                  </a:cxn>
                  <a:cxn ang="0">
                    <a:pos x="605" y="88"/>
                  </a:cxn>
                  <a:cxn ang="0">
                    <a:pos x="621" y="24"/>
                  </a:cxn>
                  <a:cxn ang="0">
                    <a:pos x="633" y="141"/>
                  </a:cxn>
                  <a:cxn ang="0">
                    <a:pos x="645" y="108"/>
                  </a:cxn>
                  <a:cxn ang="0">
                    <a:pos x="657" y="108"/>
                  </a:cxn>
                  <a:cxn ang="0">
                    <a:pos x="669" y="165"/>
                  </a:cxn>
                </a:cxnLst>
                <a:rect l="0" t="0" r="r" b="b"/>
                <a:pathLst>
                  <a:path w="669" h="229">
                    <a:moveTo>
                      <a:pt x="0" y="100"/>
                    </a:moveTo>
                    <a:lnTo>
                      <a:pt x="8" y="52"/>
                    </a:lnTo>
                    <a:lnTo>
                      <a:pt x="12" y="32"/>
                    </a:lnTo>
                    <a:lnTo>
                      <a:pt x="20" y="16"/>
                    </a:lnTo>
                    <a:lnTo>
                      <a:pt x="24" y="64"/>
                    </a:lnTo>
                    <a:lnTo>
                      <a:pt x="32" y="60"/>
                    </a:lnTo>
                    <a:lnTo>
                      <a:pt x="40" y="32"/>
                    </a:lnTo>
                    <a:lnTo>
                      <a:pt x="44" y="108"/>
                    </a:lnTo>
                    <a:lnTo>
                      <a:pt x="52" y="161"/>
                    </a:lnTo>
                    <a:lnTo>
                      <a:pt x="56" y="201"/>
                    </a:lnTo>
                    <a:lnTo>
                      <a:pt x="64" y="161"/>
                    </a:lnTo>
                    <a:lnTo>
                      <a:pt x="68" y="133"/>
                    </a:lnTo>
                    <a:lnTo>
                      <a:pt x="76" y="116"/>
                    </a:lnTo>
                    <a:lnTo>
                      <a:pt x="84" y="125"/>
                    </a:lnTo>
                    <a:lnTo>
                      <a:pt x="88" y="60"/>
                    </a:lnTo>
                    <a:lnTo>
                      <a:pt x="96" y="60"/>
                    </a:lnTo>
                    <a:lnTo>
                      <a:pt x="100" y="84"/>
                    </a:lnTo>
                    <a:lnTo>
                      <a:pt x="108" y="125"/>
                    </a:lnTo>
                    <a:lnTo>
                      <a:pt x="116" y="80"/>
                    </a:lnTo>
                    <a:lnTo>
                      <a:pt x="120" y="137"/>
                    </a:lnTo>
                    <a:lnTo>
                      <a:pt x="128" y="104"/>
                    </a:lnTo>
                    <a:lnTo>
                      <a:pt x="132" y="0"/>
                    </a:lnTo>
                    <a:lnTo>
                      <a:pt x="140" y="121"/>
                    </a:lnTo>
                    <a:lnTo>
                      <a:pt x="148" y="129"/>
                    </a:lnTo>
                    <a:lnTo>
                      <a:pt x="152" y="153"/>
                    </a:lnTo>
                    <a:lnTo>
                      <a:pt x="160" y="149"/>
                    </a:lnTo>
                    <a:lnTo>
                      <a:pt x="164" y="60"/>
                    </a:lnTo>
                    <a:lnTo>
                      <a:pt x="172" y="56"/>
                    </a:lnTo>
                    <a:lnTo>
                      <a:pt x="180" y="100"/>
                    </a:lnTo>
                    <a:lnTo>
                      <a:pt x="184" y="112"/>
                    </a:lnTo>
                    <a:lnTo>
                      <a:pt x="192" y="56"/>
                    </a:lnTo>
                    <a:lnTo>
                      <a:pt x="196" y="141"/>
                    </a:lnTo>
                    <a:lnTo>
                      <a:pt x="204" y="88"/>
                    </a:lnTo>
                    <a:lnTo>
                      <a:pt x="212" y="48"/>
                    </a:lnTo>
                    <a:lnTo>
                      <a:pt x="216" y="116"/>
                    </a:lnTo>
                    <a:lnTo>
                      <a:pt x="224" y="56"/>
                    </a:lnTo>
                    <a:lnTo>
                      <a:pt x="228" y="68"/>
                    </a:lnTo>
                    <a:lnTo>
                      <a:pt x="236" y="48"/>
                    </a:lnTo>
                    <a:lnTo>
                      <a:pt x="244" y="88"/>
                    </a:lnTo>
                    <a:lnTo>
                      <a:pt x="248" y="145"/>
                    </a:lnTo>
                    <a:lnTo>
                      <a:pt x="256" y="145"/>
                    </a:lnTo>
                    <a:lnTo>
                      <a:pt x="260" y="141"/>
                    </a:lnTo>
                    <a:lnTo>
                      <a:pt x="268" y="141"/>
                    </a:lnTo>
                    <a:lnTo>
                      <a:pt x="272" y="153"/>
                    </a:lnTo>
                    <a:lnTo>
                      <a:pt x="280" y="121"/>
                    </a:lnTo>
                    <a:lnTo>
                      <a:pt x="288" y="197"/>
                    </a:lnTo>
                    <a:lnTo>
                      <a:pt x="292" y="153"/>
                    </a:lnTo>
                    <a:lnTo>
                      <a:pt x="300" y="125"/>
                    </a:lnTo>
                    <a:lnTo>
                      <a:pt x="304" y="76"/>
                    </a:lnTo>
                    <a:lnTo>
                      <a:pt x="312" y="36"/>
                    </a:lnTo>
                    <a:lnTo>
                      <a:pt x="320" y="24"/>
                    </a:lnTo>
                    <a:lnTo>
                      <a:pt x="324" y="36"/>
                    </a:lnTo>
                    <a:lnTo>
                      <a:pt x="332" y="72"/>
                    </a:lnTo>
                    <a:lnTo>
                      <a:pt x="336" y="72"/>
                    </a:lnTo>
                    <a:lnTo>
                      <a:pt x="344" y="48"/>
                    </a:lnTo>
                    <a:lnTo>
                      <a:pt x="352" y="72"/>
                    </a:lnTo>
                    <a:lnTo>
                      <a:pt x="356" y="24"/>
                    </a:lnTo>
                    <a:lnTo>
                      <a:pt x="364" y="68"/>
                    </a:lnTo>
                    <a:lnTo>
                      <a:pt x="368" y="100"/>
                    </a:lnTo>
                    <a:lnTo>
                      <a:pt x="376" y="177"/>
                    </a:lnTo>
                    <a:lnTo>
                      <a:pt x="384" y="141"/>
                    </a:lnTo>
                    <a:lnTo>
                      <a:pt x="388" y="169"/>
                    </a:lnTo>
                    <a:lnTo>
                      <a:pt x="396" y="157"/>
                    </a:lnTo>
                    <a:lnTo>
                      <a:pt x="400" y="108"/>
                    </a:lnTo>
                    <a:lnTo>
                      <a:pt x="408" y="125"/>
                    </a:lnTo>
                    <a:lnTo>
                      <a:pt x="416" y="64"/>
                    </a:lnTo>
                    <a:lnTo>
                      <a:pt x="420" y="76"/>
                    </a:lnTo>
                    <a:lnTo>
                      <a:pt x="428" y="100"/>
                    </a:lnTo>
                    <a:lnTo>
                      <a:pt x="432" y="121"/>
                    </a:lnTo>
                    <a:lnTo>
                      <a:pt x="440" y="52"/>
                    </a:lnTo>
                    <a:lnTo>
                      <a:pt x="448" y="137"/>
                    </a:lnTo>
                    <a:lnTo>
                      <a:pt x="452" y="169"/>
                    </a:lnTo>
                    <a:lnTo>
                      <a:pt x="460" y="80"/>
                    </a:lnTo>
                    <a:lnTo>
                      <a:pt x="464" y="76"/>
                    </a:lnTo>
                    <a:lnTo>
                      <a:pt x="472" y="108"/>
                    </a:lnTo>
                    <a:lnTo>
                      <a:pt x="476" y="96"/>
                    </a:lnTo>
                    <a:lnTo>
                      <a:pt x="484" y="56"/>
                    </a:lnTo>
                    <a:lnTo>
                      <a:pt x="492" y="68"/>
                    </a:lnTo>
                    <a:lnTo>
                      <a:pt x="496" y="137"/>
                    </a:lnTo>
                    <a:lnTo>
                      <a:pt x="504" y="129"/>
                    </a:lnTo>
                    <a:lnTo>
                      <a:pt x="508" y="108"/>
                    </a:lnTo>
                    <a:lnTo>
                      <a:pt x="516" y="52"/>
                    </a:lnTo>
                    <a:lnTo>
                      <a:pt x="524" y="40"/>
                    </a:lnTo>
                    <a:lnTo>
                      <a:pt x="528" y="68"/>
                    </a:lnTo>
                    <a:lnTo>
                      <a:pt x="536" y="125"/>
                    </a:lnTo>
                    <a:lnTo>
                      <a:pt x="540" y="229"/>
                    </a:lnTo>
                    <a:lnTo>
                      <a:pt x="548" y="129"/>
                    </a:lnTo>
                    <a:lnTo>
                      <a:pt x="556" y="145"/>
                    </a:lnTo>
                    <a:lnTo>
                      <a:pt x="561" y="84"/>
                    </a:lnTo>
                    <a:lnTo>
                      <a:pt x="569" y="4"/>
                    </a:lnTo>
                    <a:lnTo>
                      <a:pt x="573" y="72"/>
                    </a:lnTo>
                    <a:lnTo>
                      <a:pt x="581" y="149"/>
                    </a:lnTo>
                    <a:lnTo>
                      <a:pt x="589" y="104"/>
                    </a:lnTo>
                    <a:lnTo>
                      <a:pt x="593" y="32"/>
                    </a:lnTo>
                    <a:lnTo>
                      <a:pt x="601" y="125"/>
                    </a:lnTo>
                    <a:lnTo>
                      <a:pt x="605" y="88"/>
                    </a:lnTo>
                    <a:lnTo>
                      <a:pt x="613" y="52"/>
                    </a:lnTo>
                    <a:lnTo>
                      <a:pt x="621" y="24"/>
                    </a:lnTo>
                    <a:lnTo>
                      <a:pt x="625" y="64"/>
                    </a:lnTo>
                    <a:lnTo>
                      <a:pt x="633" y="141"/>
                    </a:lnTo>
                    <a:lnTo>
                      <a:pt x="637" y="129"/>
                    </a:lnTo>
                    <a:lnTo>
                      <a:pt x="645" y="108"/>
                    </a:lnTo>
                    <a:lnTo>
                      <a:pt x="653" y="84"/>
                    </a:lnTo>
                    <a:lnTo>
                      <a:pt x="657" y="108"/>
                    </a:lnTo>
                    <a:lnTo>
                      <a:pt x="665" y="137"/>
                    </a:lnTo>
                    <a:lnTo>
                      <a:pt x="669" y="165"/>
                    </a:lnTo>
                  </a:path>
                </a:pathLst>
              </a:custGeom>
              <a:noFill/>
              <a:ln w="0">
                <a:solidFill>
                  <a:srgbClr val="FFFF00"/>
                </a:solidFill>
                <a:prstDash val="solid"/>
                <a:round/>
                <a:headEnd/>
                <a:tailEnd/>
              </a:ln>
            </p:spPr>
            <p:txBody>
              <a:bodyPr/>
              <a:lstStyle/>
              <a:p>
                <a:endParaRPr lang="en-GB" sz="1600"/>
              </a:p>
            </p:txBody>
          </p:sp>
          <p:sp>
            <p:nvSpPr>
              <p:cNvPr id="299" name="Rectangle 204"/>
              <p:cNvSpPr>
                <a:spLocks noChangeArrowheads="1"/>
              </p:cNvSpPr>
              <p:nvPr/>
            </p:nvSpPr>
            <p:spPr bwMode="auto">
              <a:xfrm>
                <a:off x="3194" y="2113"/>
                <a:ext cx="618" cy="141"/>
              </a:xfrm>
              <a:prstGeom prst="rect">
                <a:avLst/>
              </a:prstGeom>
              <a:noFill/>
              <a:ln w="9525">
                <a:noFill/>
                <a:miter lim="800000"/>
                <a:headEnd/>
                <a:tailEnd/>
              </a:ln>
            </p:spPr>
            <p:txBody>
              <a:bodyPr wrap="none" lIns="0" tIns="0" rIns="0" bIns="0">
                <a:spAutoFit/>
              </a:bodyPr>
              <a:lstStyle/>
              <a:p>
                <a:r>
                  <a:rPr lang="en-GB" sz="1050">
                    <a:solidFill>
                      <a:srgbClr val="000000"/>
                    </a:solidFill>
                    <a:latin typeface="Arial Narrow" pitchFamily="34" charset="0"/>
                  </a:rPr>
                  <a:t>ppc:</a:t>
                </a:r>
                <a:r>
                  <a:rPr lang="en-GB" sz="1050" b="0">
                    <a:solidFill>
                      <a:srgbClr val="000000"/>
                    </a:solidFill>
                    <a:latin typeface="Arial Narrow" pitchFamily="34" charset="0"/>
                  </a:rPr>
                  <a:t> responses</a:t>
                </a:r>
                <a:endParaRPr lang="en-GB" sz="1600"/>
              </a:p>
            </p:txBody>
          </p:sp>
        </p:grpSp>
        <p:grpSp>
          <p:nvGrpSpPr>
            <p:cNvPr id="155" name="Group 306"/>
            <p:cNvGrpSpPr>
              <a:grpSpLocks/>
            </p:cNvGrpSpPr>
            <p:nvPr/>
          </p:nvGrpSpPr>
          <p:grpSpPr bwMode="auto">
            <a:xfrm>
              <a:off x="4015733" y="549281"/>
              <a:ext cx="4290892" cy="901701"/>
              <a:chOff x="2307" y="2746"/>
              <a:chExt cx="2495" cy="568"/>
            </a:xfrm>
          </p:grpSpPr>
          <p:sp>
            <p:nvSpPr>
              <p:cNvPr id="205" name="Rectangle 206"/>
              <p:cNvSpPr>
                <a:spLocks noChangeArrowheads="1"/>
              </p:cNvSpPr>
              <p:nvPr/>
            </p:nvSpPr>
            <p:spPr bwMode="auto">
              <a:xfrm>
                <a:off x="2367" y="2874"/>
                <a:ext cx="2379" cy="348"/>
              </a:xfrm>
              <a:prstGeom prst="rect">
                <a:avLst/>
              </a:prstGeom>
              <a:solidFill>
                <a:srgbClr val="FFFFFF"/>
              </a:solidFill>
              <a:ln w="9525">
                <a:noFill/>
                <a:miter lim="800000"/>
                <a:headEnd/>
                <a:tailEnd/>
              </a:ln>
            </p:spPr>
            <p:txBody>
              <a:bodyPr/>
              <a:lstStyle/>
              <a:p>
                <a:endParaRPr lang="en-GB" sz="1600"/>
              </a:p>
            </p:txBody>
          </p:sp>
          <p:sp>
            <p:nvSpPr>
              <p:cNvPr id="206" name="Rectangle 207"/>
              <p:cNvSpPr>
                <a:spLocks noChangeArrowheads="1"/>
              </p:cNvSpPr>
              <p:nvPr/>
            </p:nvSpPr>
            <p:spPr bwMode="auto">
              <a:xfrm>
                <a:off x="2367" y="2874"/>
                <a:ext cx="2379" cy="348"/>
              </a:xfrm>
              <a:prstGeom prst="rect">
                <a:avLst/>
              </a:prstGeom>
              <a:noFill/>
              <a:ln w="0">
                <a:solidFill>
                  <a:srgbClr val="FFFFFF"/>
                </a:solidFill>
                <a:miter lim="800000"/>
                <a:headEnd/>
                <a:tailEnd/>
              </a:ln>
            </p:spPr>
            <p:txBody>
              <a:bodyPr/>
              <a:lstStyle/>
              <a:p>
                <a:endParaRPr lang="en-GB" sz="1600"/>
              </a:p>
            </p:txBody>
          </p:sp>
          <p:sp>
            <p:nvSpPr>
              <p:cNvPr id="207" name="Line 209"/>
              <p:cNvSpPr>
                <a:spLocks noChangeShapeType="1"/>
              </p:cNvSpPr>
              <p:nvPr/>
            </p:nvSpPr>
            <p:spPr bwMode="auto">
              <a:xfrm>
                <a:off x="2367" y="2874"/>
                <a:ext cx="2379" cy="0"/>
              </a:xfrm>
              <a:prstGeom prst="line">
                <a:avLst/>
              </a:prstGeom>
              <a:noFill/>
              <a:ln w="0">
                <a:solidFill>
                  <a:srgbClr val="000000"/>
                </a:solidFill>
                <a:round/>
                <a:headEnd/>
                <a:tailEnd/>
              </a:ln>
            </p:spPr>
            <p:txBody>
              <a:bodyPr/>
              <a:lstStyle/>
              <a:p>
                <a:endParaRPr lang="en-GB" sz="1600"/>
              </a:p>
            </p:txBody>
          </p:sp>
          <p:sp>
            <p:nvSpPr>
              <p:cNvPr id="208" name="Line 210"/>
              <p:cNvSpPr>
                <a:spLocks noChangeShapeType="1"/>
              </p:cNvSpPr>
              <p:nvPr/>
            </p:nvSpPr>
            <p:spPr bwMode="auto">
              <a:xfrm>
                <a:off x="2367" y="3222"/>
                <a:ext cx="2379" cy="0"/>
              </a:xfrm>
              <a:prstGeom prst="line">
                <a:avLst/>
              </a:prstGeom>
              <a:noFill/>
              <a:ln w="0">
                <a:solidFill>
                  <a:srgbClr val="000000"/>
                </a:solidFill>
                <a:round/>
                <a:headEnd/>
                <a:tailEnd/>
              </a:ln>
            </p:spPr>
            <p:txBody>
              <a:bodyPr/>
              <a:lstStyle/>
              <a:p>
                <a:endParaRPr lang="en-GB" sz="1600"/>
              </a:p>
            </p:txBody>
          </p:sp>
          <p:sp>
            <p:nvSpPr>
              <p:cNvPr id="209" name="Line 211"/>
              <p:cNvSpPr>
                <a:spLocks noChangeShapeType="1"/>
              </p:cNvSpPr>
              <p:nvPr/>
            </p:nvSpPr>
            <p:spPr bwMode="auto">
              <a:xfrm flipV="1">
                <a:off x="4746" y="2874"/>
                <a:ext cx="0" cy="348"/>
              </a:xfrm>
              <a:prstGeom prst="line">
                <a:avLst/>
              </a:prstGeom>
              <a:noFill/>
              <a:ln w="0">
                <a:solidFill>
                  <a:srgbClr val="000000"/>
                </a:solidFill>
                <a:round/>
                <a:headEnd/>
                <a:tailEnd/>
              </a:ln>
            </p:spPr>
            <p:txBody>
              <a:bodyPr/>
              <a:lstStyle/>
              <a:p>
                <a:endParaRPr lang="en-GB" sz="1600"/>
              </a:p>
            </p:txBody>
          </p:sp>
          <p:sp>
            <p:nvSpPr>
              <p:cNvPr id="210" name="Line 212"/>
              <p:cNvSpPr>
                <a:spLocks noChangeShapeType="1"/>
              </p:cNvSpPr>
              <p:nvPr/>
            </p:nvSpPr>
            <p:spPr bwMode="auto">
              <a:xfrm flipV="1">
                <a:off x="2367" y="2874"/>
                <a:ext cx="0" cy="348"/>
              </a:xfrm>
              <a:prstGeom prst="line">
                <a:avLst/>
              </a:prstGeom>
              <a:noFill/>
              <a:ln w="0">
                <a:solidFill>
                  <a:srgbClr val="000000"/>
                </a:solidFill>
                <a:round/>
                <a:headEnd/>
                <a:tailEnd/>
              </a:ln>
            </p:spPr>
            <p:txBody>
              <a:bodyPr/>
              <a:lstStyle/>
              <a:p>
                <a:endParaRPr lang="en-GB" sz="1600"/>
              </a:p>
            </p:txBody>
          </p:sp>
          <p:sp>
            <p:nvSpPr>
              <p:cNvPr id="211" name="Line 213"/>
              <p:cNvSpPr>
                <a:spLocks noChangeShapeType="1"/>
              </p:cNvSpPr>
              <p:nvPr/>
            </p:nvSpPr>
            <p:spPr bwMode="auto">
              <a:xfrm>
                <a:off x="2367" y="3222"/>
                <a:ext cx="2379" cy="0"/>
              </a:xfrm>
              <a:prstGeom prst="line">
                <a:avLst/>
              </a:prstGeom>
              <a:noFill/>
              <a:ln w="0">
                <a:solidFill>
                  <a:srgbClr val="000000"/>
                </a:solidFill>
                <a:round/>
                <a:headEnd/>
                <a:tailEnd/>
              </a:ln>
            </p:spPr>
            <p:txBody>
              <a:bodyPr/>
              <a:lstStyle/>
              <a:p>
                <a:endParaRPr lang="en-GB" sz="1600"/>
              </a:p>
            </p:txBody>
          </p:sp>
          <p:sp>
            <p:nvSpPr>
              <p:cNvPr id="212" name="Line 214"/>
              <p:cNvSpPr>
                <a:spLocks noChangeShapeType="1"/>
              </p:cNvSpPr>
              <p:nvPr/>
            </p:nvSpPr>
            <p:spPr bwMode="auto">
              <a:xfrm flipV="1">
                <a:off x="2367" y="2874"/>
                <a:ext cx="0" cy="348"/>
              </a:xfrm>
              <a:prstGeom prst="line">
                <a:avLst/>
              </a:prstGeom>
              <a:noFill/>
              <a:ln w="0">
                <a:solidFill>
                  <a:srgbClr val="000000"/>
                </a:solidFill>
                <a:round/>
                <a:headEnd/>
                <a:tailEnd/>
              </a:ln>
            </p:spPr>
            <p:txBody>
              <a:bodyPr/>
              <a:lstStyle/>
              <a:p>
                <a:endParaRPr lang="en-GB" sz="1600"/>
              </a:p>
            </p:txBody>
          </p:sp>
          <p:sp>
            <p:nvSpPr>
              <p:cNvPr id="213" name="Line 215"/>
              <p:cNvSpPr>
                <a:spLocks noChangeShapeType="1"/>
              </p:cNvSpPr>
              <p:nvPr/>
            </p:nvSpPr>
            <p:spPr bwMode="auto">
              <a:xfrm flipV="1">
                <a:off x="2367" y="3198"/>
                <a:ext cx="0" cy="24"/>
              </a:xfrm>
              <a:prstGeom prst="line">
                <a:avLst/>
              </a:prstGeom>
              <a:noFill/>
              <a:ln w="0">
                <a:solidFill>
                  <a:srgbClr val="000000"/>
                </a:solidFill>
                <a:round/>
                <a:headEnd/>
                <a:tailEnd/>
              </a:ln>
            </p:spPr>
            <p:txBody>
              <a:bodyPr/>
              <a:lstStyle/>
              <a:p>
                <a:endParaRPr lang="en-GB" sz="1600"/>
              </a:p>
            </p:txBody>
          </p:sp>
          <p:sp>
            <p:nvSpPr>
              <p:cNvPr id="214" name="Line 216"/>
              <p:cNvSpPr>
                <a:spLocks noChangeShapeType="1"/>
              </p:cNvSpPr>
              <p:nvPr/>
            </p:nvSpPr>
            <p:spPr bwMode="auto">
              <a:xfrm>
                <a:off x="2367" y="2874"/>
                <a:ext cx="0" cy="20"/>
              </a:xfrm>
              <a:prstGeom prst="line">
                <a:avLst/>
              </a:prstGeom>
              <a:noFill/>
              <a:ln w="0">
                <a:solidFill>
                  <a:srgbClr val="000000"/>
                </a:solidFill>
                <a:round/>
                <a:headEnd/>
                <a:tailEnd/>
              </a:ln>
            </p:spPr>
            <p:txBody>
              <a:bodyPr/>
              <a:lstStyle/>
              <a:p>
                <a:endParaRPr lang="en-GB" sz="1600"/>
              </a:p>
            </p:txBody>
          </p:sp>
          <p:sp>
            <p:nvSpPr>
              <p:cNvPr id="215" name="Rectangle 217"/>
              <p:cNvSpPr>
                <a:spLocks noChangeArrowheads="1"/>
              </p:cNvSpPr>
              <p:nvPr/>
            </p:nvSpPr>
            <p:spPr bwMode="auto">
              <a:xfrm>
                <a:off x="2353" y="3234"/>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0</a:t>
                </a:r>
                <a:endParaRPr lang="en-GB" sz="1600"/>
              </a:p>
            </p:txBody>
          </p:sp>
          <p:sp>
            <p:nvSpPr>
              <p:cNvPr id="216" name="Line 218"/>
              <p:cNvSpPr>
                <a:spLocks noChangeShapeType="1"/>
              </p:cNvSpPr>
              <p:nvPr/>
            </p:nvSpPr>
            <p:spPr bwMode="auto">
              <a:xfrm flipV="1">
                <a:off x="2764" y="3198"/>
                <a:ext cx="0" cy="24"/>
              </a:xfrm>
              <a:prstGeom prst="line">
                <a:avLst/>
              </a:prstGeom>
              <a:noFill/>
              <a:ln w="0">
                <a:solidFill>
                  <a:srgbClr val="000000"/>
                </a:solidFill>
                <a:round/>
                <a:headEnd/>
                <a:tailEnd/>
              </a:ln>
            </p:spPr>
            <p:txBody>
              <a:bodyPr/>
              <a:lstStyle/>
              <a:p>
                <a:endParaRPr lang="en-GB" sz="1600"/>
              </a:p>
            </p:txBody>
          </p:sp>
          <p:sp>
            <p:nvSpPr>
              <p:cNvPr id="217" name="Line 219"/>
              <p:cNvSpPr>
                <a:spLocks noChangeShapeType="1"/>
              </p:cNvSpPr>
              <p:nvPr/>
            </p:nvSpPr>
            <p:spPr bwMode="auto">
              <a:xfrm>
                <a:off x="2764" y="2874"/>
                <a:ext cx="0" cy="20"/>
              </a:xfrm>
              <a:prstGeom prst="line">
                <a:avLst/>
              </a:prstGeom>
              <a:noFill/>
              <a:ln w="0">
                <a:solidFill>
                  <a:srgbClr val="000000"/>
                </a:solidFill>
                <a:round/>
                <a:headEnd/>
                <a:tailEnd/>
              </a:ln>
            </p:spPr>
            <p:txBody>
              <a:bodyPr/>
              <a:lstStyle/>
              <a:p>
                <a:endParaRPr lang="en-GB" sz="1600"/>
              </a:p>
            </p:txBody>
          </p:sp>
          <p:sp>
            <p:nvSpPr>
              <p:cNvPr id="218" name="Rectangle 220"/>
              <p:cNvSpPr>
                <a:spLocks noChangeArrowheads="1"/>
              </p:cNvSpPr>
              <p:nvPr/>
            </p:nvSpPr>
            <p:spPr bwMode="auto">
              <a:xfrm>
                <a:off x="2721" y="3234"/>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200</a:t>
                </a:r>
                <a:endParaRPr lang="en-GB" sz="1600"/>
              </a:p>
            </p:txBody>
          </p:sp>
          <p:sp>
            <p:nvSpPr>
              <p:cNvPr id="219" name="Line 221"/>
              <p:cNvSpPr>
                <a:spLocks noChangeShapeType="1"/>
              </p:cNvSpPr>
              <p:nvPr/>
            </p:nvSpPr>
            <p:spPr bwMode="auto">
              <a:xfrm flipV="1">
                <a:off x="3160" y="3198"/>
                <a:ext cx="0" cy="24"/>
              </a:xfrm>
              <a:prstGeom prst="line">
                <a:avLst/>
              </a:prstGeom>
              <a:noFill/>
              <a:ln w="0">
                <a:solidFill>
                  <a:srgbClr val="000000"/>
                </a:solidFill>
                <a:round/>
                <a:headEnd/>
                <a:tailEnd/>
              </a:ln>
            </p:spPr>
            <p:txBody>
              <a:bodyPr/>
              <a:lstStyle/>
              <a:p>
                <a:endParaRPr lang="en-GB" sz="1600"/>
              </a:p>
            </p:txBody>
          </p:sp>
          <p:sp>
            <p:nvSpPr>
              <p:cNvPr id="220" name="Line 222"/>
              <p:cNvSpPr>
                <a:spLocks noChangeShapeType="1"/>
              </p:cNvSpPr>
              <p:nvPr/>
            </p:nvSpPr>
            <p:spPr bwMode="auto">
              <a:xfrm>
                <a:off x="3160" y="2874"/>
                <a:ext cx="0" cy="20"/>
              </a:xfrm>
              <a:prstGeom prst="line">
                <a:avLst/>
              </a:prstGeom>
              <a:noFill/>
              <a:ln w="0">
                <a:solidFill>
                  <a:srgbClr val="000000"/>
                </a:solidFill>
                <a:round/>
                <a:headEnd/>
                <a:tailEnd/>
              </a:ln>
            </p:spPr>
            <p:txBody>
              <a:bodyPr/>
              <a:lstStyle/>
              <a:p>
                <a:endParaRPr lang="en-GB" sz="1600"/>
              </a:p>
            </p:txBody>
          </p:sp>
          <p:sp>
            <p:nvSpPr>
              <p:cNvPr id="221" name="Rectangle 223"/>
              <p:cNvSpPr>
                <a:spLocks noChangeArrowheads="1"/>
              </p:cNvSpPr>
              <p:nvPr/>
            </p:nvSpPr>
            <p:spPr bwMode="auto">
              <a:xfrm>
                <a:off x="3117" y="3234"/>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400</a:t>
                </a:r>
                <a:endParaRPr lang="en-GB" sz="1600"/>
              </a:p>
            </p:txBody>
          </p:sp>
          <p:sp>
            <p:nvSpPr>
              <p:cNvPr id="222" name="Line 224"/>
              <p:cNvSpPr>
                <a:spLocks noChangeShapeType="1"/>
              </p:cNvSpPr>
              <p:nvPr/>
            </p:nvSpPr>
            <p:spPr bwMode="auto">
              <a:xfrm flipV="1">
                <a:off x="3557" y="3198"/>
                <a:ext cx="0" cy="24"/>
              </a:xfrm>
              <a:prstGeom prst="line">
                <a:avLst/>
              </a:prstGeom>
              <a:noFill/>
              <a:ln w="0">
                <a:solidFill>
                  <a:srgbClr val="000000"/>
                </a:solidFill>
                <a:round/>
                <a:headEnd/>
                <a:tailEnd/>
              </a:ln>
            </p:spPr>
            <p:txBody>
              <a:bodyPr/>
              <a:lstStyle/>
              <a:p>
                <a:endParaRPr lang="en-GB" sz="1600"/>
              </a:p>
            </p:txBody>
          </p:sp>
          <p:sp>
            <p:nvSpPr>
              <p:cNvPr id="223" name="Line 225"/>
              <p:cNvSpPr>
                <a:spLocks noChangeShapeType="1"/>
              </p:cNvSpPr>
              <p:nvPr/>
            </p:nvSpPr>
            <p:spPr bwMode="auto">
              <a:xfrm>
                <a:off x="3557" y="2874"/>
                <a:ext cx="0" cy="20"/>
              </a:xfrm>
              <a:prstGeom prst="line">
                <a:avLst/>
              </a:prstGeom>
              <a:noFill/>
              <a:ln w="0">
                <a:solidFill>
                  <a:srgbClr val="000000"/>
                </a:solidFill>
                <a:round/>
                <a:headEnd/>
                <a:tailEnd/>
              </a:ln>
            </p:spPr>
            <p:txBody>
              <a:bodyPr/>
              <a:lstStyle/>
              <a:p>
                <a:endParaRPr lang="en-GB" sz="1600"/>
              </a:p>
            </p:txBody>
          </p:sp>
          <p:sp>
            <p:nvSpPr>
              <p:cNvPr id="224" name="Rectangle 226"/>
              <p:cNvSpPr>
                <a:spLocks noChangeArrowheads="1"/>
              </p:cNvSpPr>
              <p:nvPr/>
            </p:nvSpPr>
            <p:spPr bwMode="auto">
              <a:xfrm>
                <a:off x="3514" y="3234"/>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600</a:t>
                </a:r>
                <a:endParaRPr lang="en-GB" sz="1600"/>
              </a:p>
            </p:txBody>
          </p:sp>
          <p:sp>
            <p:nvSpPr>
              <p:cNvPr id="225" name="Line 227"/>
              <p:cNvSpPr>
                <a:spLocks noChangeShapeType="1"/>
              </p:cNvSpPr>
              <p:nvPr/>
            </p:nvSpPr>
            <p:spPr bwMode="auto">
              <a:xfrm flipV="1">
                <a:off x="3953" y="3198"/>
                <a:ext cx="0" cy="24"/>
              </a:xfrm>
              <a:prstGeom prst="line">
                <a:avLst/>
              </a:prstGeom>
              <a:noFill/>
              <a:ln w="0">
                <a:solidFill>
                  <a:srgbClr val="000000"/>
                </a:solidFill>
                <a:round/>
                <a:headEnd/>
                <a:tailEnd/>
              </a:ln>
            </p:spPr>
            <p:txBody>
              <a:bodyPr/>
              <a:lstStyle/>
              <a:p>
                <a:endParaRPr lang="en-GB" sz="1600"/>
              </a:p>
            </p:txBody>
          </p:sp>
          <p:sp>
            <p:nvSpPr>
              <p:cNvPr id="226" name="Line 228"/>
              <p:cNvSpPr>
                <a:spLocks noChangeShapeType="1"/>
              </p:cNvSpPr>
              <p:nvPr/>
            </p:nvSpPr>
            <p:spPr bwMode="auto">
              <a:xfrm>
                <a:off x="3953" y="2874"/>
                <a:ext cx="0" cy="20"/>
              </a:xfrm>
              <a:prstGeom prst="line">
                <a:avLst/>
              </a:prstGeom>
              <a:noFill/>
              <a:ln w="0">
                <a:solidFill>
                  <a:srgbClr val="000000"/>
                </a:solidFill>
                <a:round/>
                <a:headEnd/>
                <a:tailEnd/>
              </a:ln>
            </p:spPr>
            <p:txBody>
              <a:bodyPr/>
              <a:lstStyle/>
              <a:p>
                <a:endParaRPr lang="en-GB" sz="1600"/>
              </a:p>
            </p:txBody>
          </p:sp>
          <p:sp>
            <p:nvSpPr>
              <p:cNvPr id="227" name="Rectangle 229"/>
              <p:cNvSpPr>
                <a:spLocks noChangeArrowheads="1"/>
              </p:cNvSpPr>
              <p:nvPr/>
            </p:nvSpPr>
            <p:spPr bwMode="auto">
              <a:xfrm>
                <a:off x="3910" y="3234"/>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800</a:t>
                </a:r>
                <a:endParaRPr lang="en-GB" sz="1600"/>
              </a:p>
            </p:txBody>
          </p:sp>
          <p:sp>
            <p:nvSpPr>
              <p:cNvPr id="228" name="Line 230"/>
              <p:cNvSpPr>
                <a:spLocks noChangeShapeType="1"/>
              </p:cNvSpPr>
              <p:nvPr/>
            </p:nvSpPr>
            <p:spPr bwMode="auto">
              <a:xfrm flipV="1">
                <a:off x="4349" y="3198"/>
                <a:ext cx="0" cy="24"/>
              </a:xfrm>
              <a:prstGeom prst="line">
                <a:avLst/>
              </a:prstGeom>
              <a:noFill/>
              <a:ln w="0">
                <a:solidFill>
                  <a:srgbClr val="000000"/>
                </a:solidFill>
                <a:round/>
                <a:headEnd/>
                <a:tailEnd/>
              </a:ln>
            </p:spPr>
            <p:txBody>
              <a:bodyPr/>
              <a:lstStyle/>
              <a:p>
                <a:endParaRPr lang="en-GB" sz="1600"/>
              </a:p>
            </p:txBody>
          </p:sp>
          <p:sp>
            <p:nvSpPr>
              <p:cNvPr id="229" name="Line 231"/>
              <p:cNvSpPr>
                <a:spLocks noChangeShapeType="1"/>
              </p:cNvSpPr>
              <p:nvPr/>
            </p:nvSpPr>
            <p:spPr bwMode="auto">
              <a:xfrm>
                <a:off x="4349" y="2874"/>
                <a:ext cx="0" cy="20"/>
              </a:xfrm>
              <a:prstGeom prst="line">
                <a:avLst/>
              </a:prstGeom>
              <a:noFill/>
              <a:ln w="0">
                <a:solidFill>
                  <a:srgbClr val="000000"/>
                </a:solidFill>
                <a:round/>
                <a:headEnd/>
                <a:tailEnd/>
              </a:ln>
            </p:spPr>
            <p:txBody>
              <a:bodyPr/>
              <a:lstStyle/>
              <a:p>
                <a:endParaRPr lang="en-GB" sz="1600"/>
              </a:p>
            </p:txBody>
          </p:sp>
          <p:sp>
            <p:nvSpPr>
              <p:cNvPr id="230" name="Rectangle 232"/>
              <p:cNvSpPr>
                <a:spLocks noChangeArrowheads="1"/>
              </p:cNvSpPr>
              <p:nvPr/>
            </p:nvSpPr>
            <p:spPr bwMode="auto">
              <a:xfrm>
                <a:off x="4292" y="3234"/>
                <a:ext cx="113"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1000</a:t>
                </a:r>
                <a:endParaRPr lang="en-GB" sz="1600"/>
              </a:p>
            </p:txBody>
          </p:sp>
          <p:sp>
            <p:nvSpPr>
              <p:cNvPr id="231" name="Line 233"/>
              <p:cNvSpPr>
                <a:spLocks noChangeShapeType="1"/>
              </p:cNvSpPr>
              <p:nvPr/>
            </p:nvSpPr>
            <p:spPr bwMode="auto">
              <a:xfrm flipV="1">
                <a:off x="4746" y="3198"/>
                <a:ext cx="0" cy="24"/>
              </a:xfrm>
              <a:prstGeom prst="line">
                <a:avLst/>
              </a:prstGeom>
              <a:noFill/>
              <a:ln w="0">
                <a:solidFill>
                  <a:srgbClr val="000000"/>
                </a:solidFill>
                <a:round/>
                <a:headEnd/>
                <a:tailEnd/>
              </a:ln>
            </p:spPr>
            <p:txBody>
              <a:bodyPr/>
              <a:lstStyle/>
              <a:p>
                <a:endParaRPr lang="en-GB" sz="1600"/>
              </a:p>
            </p:txBody>
          </p:sp>
          <p:sp>
            <p:nvSpPr>
              <p:cNvPr id="232" name="Line 234"/>
              <p:cNvSpPr>
                <a:spLocks noChangeShapeType="1"/>
              </p:cNvSpPr>
              <p:nvPr/>
            </p:nvSpPr>
            <p:spPr bwMode="auto">
              <a:xfrm>
                <a:off x="4746" y="2874"/>
                <a:ext cx="0" cy="20"/>
              </a:xfrm>
              <a:prstGeom prst="line">
                <a:avLst/>
              </a:prstGeom>
              <a:noFill/>
              <a:ln w="0">
                <a:solidFill>
                  <a:srgbClr val="000000"/>
                </a:solidFill>
                <a:round/>
                <a:headEnd/>
                <a:tailEnd/>
              </a:ln>
            </p:spPr>
            <p:txBody>
              <a:bodyPr/>
              <a:lstStyle/>
              <a:p>
                <a:endParaRPr lang="en-GB" sz="1600"/>
              </a:p>
            </p:txBody>
          </p:sp>
          <p:sp>
            <p:nvSpPr>
              <p:cNvPr id="233" name="Rectangle 235"/>
              <p:cNvSpPr>
                <a:spLocks noChangeArrowheads="1"/>
              </p:cNvSpPr>
              <p:nvPr/>
            </p:nvSpPr>
            <p:spPr bwMode="auto">
              <a:xfrm>
                <a:off x="4689" y="3234"/>
                <a:ext cx="113"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1200</a:t>
                </a:r>
                <a:endParaRPr lang="en-GB" sz="1600"/>
              </a:p>
            </p:txBody>
          </p:sp>
          <p:sp>
            <p:nvSpPr>
              <p:cNvPr id="234" name="Line 236"/>
              <p:cNvSpPr>
                <a:spLocks noChangeShapeType="1"/>
              </p:cNvSpPr>
              <p:nvPr/>
            </p:nvSpPr>
            <p:spPr bwMode="auto">
              <a:xfrm>
                <a:off x="2367" y="3222"/>
                <a:ext cx="20" cy="0"/>
              </a:xfrm>
              <a:prstGeom prst="line">
                <a:avLst/>
              </a:prstGeom>
              <a:noFill/>
              <a:ln w="0">
                <a:solidFill>
                  <a:srgbClr val="000000"/>
                </a:solidFill>
                <a:round/>
                <a:headEnd/>
                <a:tailEnd/>
              </a:ln>
            </p:spPr>
            <p:txBody>
              <a:bodyPr/>
              <a:lstStyle/>
              <a:p>
                <a:endParaRPr lang="en-GB" sz="1600"/>
              </a:p>
            </p:txBody>
          </p:sp>
          <p:sp>
            <p:nvSpPr>
              <p:cNvPr id="235" name="Line 237"/>
              <p:cNvSpPr>
                <a:spLocks noChangeShapeType="1"/>
              </p:cNvSpPr>
              <p:nvPr/>
            </p:nvSpPr>
            <p:spPr bwMode="auto">
              <a:xfrm flipH="1">
                <a:off x="4722" y="3222"/>
                <a:ext cx="24" cy="0"/>
              </a:xfrm>
              <a:prstGeom prst="line">
                <a:avLst/>
              </a:prstGeom>
              <a:noFill/>
              <a:ln w="0">
                <a:solidFill>
                  <a:srgbClr val="000000"/>
                </a:solidFill>
                <a:round/>
                <a:headEnd/>
                <a:tailEnd/>
              </a:ln>
            </p:spPr>
            <p:txBody>
              <a:bodyPr/>
              <a:lstStyle/>
              <a:p>
                <a:endParaRPr lang="en-GB" sz="1600"/>
              </a:p>
            </p:txBody>
          </p:sp>
          <p:sp>
            <p:nvSpPr>
              <p:cNvPr id="236" name="Rectangle 238"/>
              <p:cNvSpPr>
                <a:spLocks noChangeArrowheads="1"/>
              </p:cNvSpPr>
              <p:nvPr/>
            </p:nvSpPr>
            <p:spPr bwMode="auto">
              <a:xfrm>
                <a:off x="2307" y="3190"/>
                <a:ext cx="4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-5</a:t>
                </a:r>
                <a:endParaRPr lang="en-GB" sz="1600"/>
              </a:p>
            </p:txBody>
          </p:sp>
          <p:sp>
            <p:nvSpPr>
              <p:cNvPr id="237" name="Line 239"/>
              <p:cNvSpPr>
                <a:spLocks noChangeShapeType="1"/>
              </p:cNvSpPr>
              <p:nvPr/>
            </p:nvSpPr>
            <p:spPr bwMode="auto">
              <a:xfrm>
                <a:off x="2367" y="3046"/>
                <a:ext cx="20" cy="0"/>
              </a:xfrm>
              <a:prstGeom prst="line">
                <a:avLst/>
              </a:prstGeom>
              <a:noFill/>
              <a:ln w="0">
                <a:solidFill>
                  <a:srgbClr val="000000"/>
                </a:solidFill>
                <a:round/>
                <a:headEnd/>
                <a:tailEnd/>
              </a:ln>
            </p:spPr>
            <p:txBody>
              <a:bodyPr/>
              <a:lstStyle/>
              <a:p>
                <a:endParaRPr lang="en-GB" sz="1600"/>
              </a:p>
            </p:txBody>
          </p:sp>
          <p:sp>
            <p:nvSpPr>
              <p:cNvPr id="238" name="Line 240"/>
              <p:cNvSpPr>
                <a:spLocks noChangeShapeType="1"/>
              </p:cNvSpPr>
              <p:nvPr/>
            </p:nvSpPr>
            <p:spPr bwMode="auto">
              <a:xfrm flipH="1">
                <a:off x="4722" y="3046"/>
                <a:ext cx="24" cy="0"/>
              </a:xfrm>
              <a:prstGeom prst="line">
                <a:avLst/>
              </a:prstGeom>
              <a:noFill/>
              <a:ln w="0">
                <a:solidFill>
                  <a:srgbClr val="000000"/>
                </a:solidFill>
                <a:round/>
                <a:headEnd/>
                <a:tailEnd/>
              </a:ln>
            </p:spPr>
            <p:txBody>
              <a:bodyPr/>
              <a:lstStyle/>
              <a:p>
                <a:endParaRPr lang="en-GB" sz="1600"/>
              </a:p>
            </p:txBody>
          </p:sp>
          <p:sp>
            <p:nvSpPr>
              <p:cNvPr id="239" name="Rectangle 241"/>
              <p:cNvSpPr>
                <a:spLocks noChangeArrowheads="1"/>
              </p:cNvSpPr>
              <p:nvPr/>
            </p:nvSpPr>
            <p:spPr bwMode="auto">
              <a:xfrm>
                <a:off x="2325" y="3014"/>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0</a:t>
                </a:r>
                <a:endParaRPr lang="en-GB" sz="1600"/>
              </a:p>
            </p:txBody>
          </p:sp>
          <p:sp>
            <p:nvSpPr>
              <p:cNvPr id="240" name="Line 242"/>
              <p:cNvSpPr>
                <a:spLocks noChangeShapeType="1"/>
              </p:cNvSpPr>
              <p:nvPr/>
            </p:nvSpPr>
            <p:spPr bwMode="auto">
              <a:xfrm>
                <a:off x="2367" y="2874"/>
                <a:ext cx="20" cy="0"/>
              </a:xfrm>
              <a:prstGeom prst="line">
                <a:avLst/>
              </a:prstGeom>
              <a:noFill/>
              <a:ln w="0">
                <a:solidFill>
                  <a:srgbClr val="000000"/>
                </a:solidFill>
                <a:round/>
                <a:headEnd/>
                <a:tailEnd/>
              </a:ln>
            </p:spPr>
            <p:txBody>
              <a:bodyPr/>
              <a:lstStyle/>
              <a:p>
                <a:endParaRPr lang="en-GB" sz="1600"/>
              </a:p>
            </p:txBody>
          </p:sp>
          <p:sp>
            <p:nvSpPr>
              <p:cNvPr id="241" name="Line 243"/>
              <p:cNvSpPr>
                <a:spLocks noChangeShapeType="1"/>
              </p:cNvSpPr>
              <p:nvPr/>
            </p:nvSpPr>
            <p:spPr bwMode="auto">
              <a:xfrm flipH="1">
                <a:off x="4722" y="2874"/>
                <a:ext cx="24" cy="0"/>
              </a:xfrm>
              <a:prstGeom prst="line">
                <a:avLst/>
              </a:prstGeom>
              <a:noFill/>
              <a:ln w="0">
                <a:solidFill>
                  <a:srgbClr val="000000"/>
                </a:solidFill>
                <a:round/>
                <a:headEnd/>
                <a:tailEnd/>
              </a:ln>
            </p:spPr>
            <p:txBody>
              <a:bodyPr/>
              <a:lstStyle/>
              <a:p>
                <a:endParaRPr lang="en-GB" sz="1600"/>
              </a:p>
            </p:txBody>
          </p:sp>
          <p:sp>
            <p:nvSpPr>
              <p:cNvPr id="242" name="Rectangle 244"/>
              <p:cNvSpPr>
                <a:spLocks noChangeArrowheads="1"/>
              </p:cNvSpPr>
              <p:nvPr/>
            </p:nvSpPr>
            <p:spPr bwMode="auto">
              <a:xfrm>
                <a:off x="2325" y="2842"/>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5</a:t>
                </a:r>
                <a:endParaRPr lang="en-GB" sz="1600"/>
              </a:p>
            </p:txBody>
          </p:sp>
          <p:sp>
            <p:nvSpPr>
              <p:cNvPr id="243" name="Line 245"/>
              <p:cNvSpPr>
                <a:spLocks noChangeShapeType="1"/>
              </p:cNvSpPr>
              <p:nvPr/>
            </p:nvSpPr>
            <p:spPr bwMode="auto">
              <a:xfrm>
                <a:off x="2367" y="2874"/>
                <a:ext cx="2379" cy="0"/>
              </a:xfrm>
              <a:prstGeom prst="line">
                <a:avLst/>
              </a:prstGeom>
              <a:noFill/>
              <a:ln w="0">
                <a:solidFill>
                  <a:srgbClr val="000000"/>
                </a:solidFill>
                <a:round/>
                <a:headEnd/>
                <a:tailEnd/>
              </a:ln>
            </p:spPr>
            <p:txBody>
              <a:bodyPr/>
              <a:lstStyle/>
              <a:p>
                <a:endParaRPr lang="en-GB" sz="1600"/>
              </a:p>
            </p:txBody>
          </p:sp>
          <p:sp>
            <p:nvSpPr>
              <p:cNvPr id="244" name="Line 246"/>
              <p:cNvSpPr>
                <a:spLocks noChangeShapeType="1"/>
              </p:cNvSpPr>
              <p:nvPr/>
            </p:nvSpPr>
            <p:spPr bwMode="auto">
              <a:xfrm>
                <a:off x="2367" y="3222"/>
                <a:ext cx="2379" cy="0"/>
              </a:xfrm>
              <a:prstGeom prst="line">
                <a:avLst/>
              </a:prstGeom>
              <a:noFill/>
              <a:ln w="0">
                <a:solidFill>
                  <a:srgbClr val="000000"/>
                </a:solidFill>
                <a:round/>
                <a:headEnd/>
                <a:tailEnd/>
              </a:ln>
            </p:spPr>
            <p:txBody>
              <a:bodyPr/>
              <a:lstStyle/>
              <a:p>
                <a:endParaRPr lang="en-GB" sz="1600"/>
              </a:p>
            </p:txBody>
          </p:sp>
          <p:sp>
            <p:nvSpPr>
              <p:cNvPr id="245" name="Line 247"/>
              <p:cNvSpPr>
                <a:spLocks noChangeShapeType="1"/>
              </p:cNvSpPr>
              <p:nvPr/>
            </p:nvSpPr>
            <p:spPr bwMode="auto">
              <a:xfrm flipV="1">
                <a:off x="4746" y="2874"/>
                <a:ext cx="0" cy="348"/>
              </a:xfrm>
              <a:prstGeom prst="line">
                <a:avLst/>
              </a:prstGeom>
              <a:noFill/>
              <a:ln w="0">
                <a:solidFill>
                  <a:srgbClr val="000000"/>
                </a:solidFill>
                <a:round/>
                <a:headEnd/>
                <a:tailEnd/>
              </a:ln>
            </p:spPr>
            <p:txBody>
              <a:bodyPr/>
              <a:lstStyle/>
              <a:p>
                <a:endParaRPr lang="en-GB" sz="1600"/>
              </a:p>
            </p:txBody>
          </p:sp>
          <p:sp>
            <p:nvSpPr>
              <p:cNvPr id="246" name="Line 248"/>
              <p:cNvSpPr>
                <a:spLocks noChangeShapeType="1"/>
              </p:cNvSpPr>
              <p:nvPr/>
            </p:nvSpPr>
            <p:spPr bwMode="auto">
              <a:xfrm flipV="1">
                <a:off x="2367" y="2874"/>
                <a:ext cx="0" cy="348"/>
              </a:xfrm>
              <a:prstGeom prst="line">
                <a:avLst/>
              </a:prstGeom>
              <a:noFill/>
              <a:ln w="0">
                <a:solidFill>
                  <a:srgbClr val="000000"/>
                </a:solidFill>
                <a:round/>
                <a:headEnd/>
                <a:tailEnd/>
              </a:ln>
            </p:spPr>
            <p:txBody>
              <a:bodyPr/>
              <a:lstStyle/>
              <a:p>
                <a:endParaRPr lang="en-GB" sz="1600"/>
              </a:p>
            </p:txBody>
          </p:sp>
          <p:sp>
            <p:nvSpPr>
              <p:cNvPr id="247" name="Freeform 249"/>
              <p:cNvSpPr>
                <a:spLocks/>
              </p:cNvSpPr>
              <p:nvPr/>
            </p:nvSpPr>
            <p:spPr bwMode="auto">
              <a:xfrm>
                <a:off x="2371" y="2966"/>
                <a:ext cx="813" cy="164"/>
              </a:xfrm>
              <a:custGeom>
                <a:avLst/>
                <a:gdLst/>
                <a:ahLst/>
                <a:cxnLst>
                  <a:cxn ang="0">
                    <a:pos x="12" y="100"/>
                  </a:cxn>
                  <a:cxn ang="0">
                    <a:pos x="32" y="84"/>
                  </a:cxn>
                  <a:cxn ang="0">
                    <a:pos x="52" y="100"/>
                  </a:cxn>
                  <a:cxn ang="0">
                    <a:pos x="72" y="72"/>
                  </a:cxn>
                  <a:cxn ang="0">
                    <a:pos x="88" y="52"/>
                  </a:cxn>
                  <a:cxn ang="0">
                    <a:pos x="108" y="48"/>
                  </a:cxn>
                  <a:cxn ang="0">
                    <a:pos x="129" y="56"/>
                  </a:cxn>
                  <a:cxn ang="0">
                    <a:pos x="149" y="88"/>
                  </a:cxn>
                  <a:cxn ang="0">
                    <a:pos x="169" y="108"/>
                  </a:cxn>
                  <a:cxn ang="0">
                    <a:pos x="185" y="160"/>
                  </a:cxn>
                  <a:cxn ang="0">
                    <a:pos x="205" y="80"/>
                  </a:cxn>
                  <a:cxn ang="0">
                    <a:pos x="225" y="56"/>
                  </a:cxn>
                  <a:cxn ang="0">
                    <a:pos x="245" y="64"/>
                  </a:cxn>
                  <a:cxn ang="0">
                    <a:pos x="261" y="60"/>
                  </a:cxn>
                  <a:cxn ang="0">
                    <a:pos x="281" y="96"/>
                  </a:cxn>
                  <a:cxn ang="0">
                    <a:pos x="301" y="88"/>
                  </a:cxn>
                  <a:cxn ang="0">
                    <a:pos x="321" y="76"/>
                  </a:cxn>
                  <a:cxn ang="0">
                    <a:pos x="341" y="72"/>
                  </a:cxn>
                  <a:cxn ang="0">
                    <a:pos x="357" y="56"/>
                  </a:cxn>
                  <a:cxn ang="0">
                    <a:pos x="377" y="64"/>
                  </a:cxn>
                  <a:cxn ang="0">
                    <a:pos x="397" y="112"/>
                  </a:cxn>
                  <a:cxn ang="0">
                    <a:pos x="417" y="124"/>
                  </a:cxn>
                  <a:cxn ang="0">
                    <a:pos x="433" y="116"/>
                  </a:cxn>
                  <a:cxn ang="0">
                    <a:pos x="453" y="68"/>
                  </a:cxn>
                  <a:cxn ang="0">
                    <a:pos x="473" y="72"/>
                  </a:cxn>
                  <a:cxn ang="0">
                    <a:pos x="493" y="68"/>
                  </a:cxn>
                  <a:cxn ang="0">
                    <a:pos x="513" y="88"/>
                  </a:cxn>
                  <a:cxn ang="0">
                    <a:pos x="529" y="64"/>
                  </a:cxn>
                  <a:cxn ang="0">
                    <a:pos x="549" y="84"/>
                  </a:cxn>
                  <a:cxn ang="0">
                    <a:pos x="569" y="72"/>
                  </a:cxn>
                  <a:cxn ang="0">
                    <a:pos x="589" y="32"/>
                  </a:cxn>
                  <a:cxn ang="0">
                    <a:pos x="609" y="88"/>
                  </a:cxn>
                  <a:cxn ang="0">
                    <a:pos x="625" y="164"/>
                  </a:cxn>
                  <a:cxn ang="0">
                    <a:pos x="645" y="76"/>
                  </a:cxn>
                  <a:cxn ang="0">
                    <a:pos x="665" y="84"/>
                  </a:cxn>
                  <a:cxn ang="0">
                    <a:pos x="685" y="80"/>
                  </a:cxn>
                  <a:cxn ang="0">
                    <a:pos x="701" y="44"/>
                  </a:cxn>
                  <a:cxn ang="0">
                    <a:pos x="721" y="96"/>
                  </a:cxn>
                  <a:cxn ang="0">
                    <a:pos x="741" y="108"/>
                  </a:cxn>
                  <a:cxn ang="0">
                    <a:pos x="761" y="100"/>
                  </a:cxn>
                  <a:cxn ang="0">
                    <a:pos x="781" y="72"/>
                  </a:cxn>
                  <a:cxn ang="0">
                    <a:pos x="797" y="88"/>
                  </a:cxn>
                </a:cxnLst>
                <a:rect l="0" t="0" r="r" b="b"/>
                <a:pathLst>
                  <a:path w="813" h="164">
                    <a:moveTo>
                      <a:pt x="0" y="64"/>
                    </a:moveTo>
                    <a:lnTo>
                      <a:pt x="8" y="88"/>
                    </a:lnTo>
                    <a:lnTo>
                      <a:pt x="12" y="100"/>
                    </a:lnTo>
                    <a:lnTo>
                      <a:pt x="20" y="80"/>
                    </a:lnTo>
                    <a:lnTo>
                      <a:pt x="24" y="84"/>
                    </a:lnTo>
                    <a:lnTo>
                      <a:pt x="32" y="84"/>
                    </a:lnTo>
                    <a:lnTo>
                      <a:pt x="40" y="112"/>
                    </a:lnTo>
                    <a:lnTo>
                      <a:pt x="44" y="104"/>
                    </a:lnTo>
                    <a:lnTo>
                      <a:pt x="52" y="100"/>
                    </a:lnTo>
                    <a:lnTo>
                      <a:pt x="56" y="108"/>
                    </a:lnTo>
                    <a:lnTo>
                      <a:pt x="64" y="96"/>
                    </a:lnTo>
                    <a:lnTo>
                      <a:pt x="72" y="72"/>
                    </a:lnTo>
                    <a:lnTo>
                      <a:pt x="76" y="56"/>
                    </a:lnTo>
                    <a:lnTo>
                      <a:pt x="84" y="52"/>
                    </a:lnTo>
                    <a:lnTo>
                      <a:pt x="88" y="52"/>
                    </a:lnTo>
                    <a:lnTo>
                      <a:pt x="96" y="80"/>
                    </a:lnTo>
                    <a:lnTo>
                      <a:pt x="104" y="0"/>
                    </a:lnTo>
                    <a:lnTo>
                      <a:pt x="108" y="48"/>
                    </a:lnTo>
                    <a:lnTo>
                      <a:pt x="117" y="32"/>
                    </a:lnTo>
                    <a:lnTo>
                      <a:pt x="121" y="44"/>
                    </a:lnTo>
                    <a:lnTo>
                      <a:pt x="129" y="56"/>
                    </a:lnTo>
                    <a:lnTo>
                      <a:pt x="137" y="100"/>
                    </a:lnTo>
                    <a:lnTo>
                      <a:pt x="141" y="84"/>
                    </a:lnTo>
                    <a:lnTo>
                      <a:pt x="149" y="88"/>
                    </a:lnTo>
                    <a:lnTo>
                      <a:pt x="153" y="96"/>
                    </a:lnTo>
                    <a:lnTo>
                      <a:pt x="161" y="108"/>
                    </a:lnTo>
                    <a:lnTo>
                      <a:pt x="169" y="108"/>
                    </a:lnTo>
                    <a:lnTo>
                      <a:pt x="173" y="104"/>
                    </a:lnTo>
                    <a:lnTo>
                      <a:pt x="181" y="120"/>
                    </a:lnTo>
                    <a:lnTo>
                      <a:pt x="185" y="160"/>
                    </a:lnTo>
                    <a:lnTo>
                      <a:pt x="193" y="72"/>
                    </a:lnTo>
                    <a:lnTo>
                      <a:pt x="201" y="88"/>
                    </a:lnTo>
                    <a:lnTo>
                      <a:pt x="205" y="80"/>
                    </a:lnTo>
                    <a:lnTo>
                      <a:pt x="213" y="64"/>
                    </a:lnTo>
                    <a:lnTo>
                      <a:pt x="217" y="92"/>
                    </a:lnTo>
                    <a:lnTo>
                      <a:pt x="225" y="56"/>
                    </a:lnTo>
                    <a:lnTo>
                      <a:pt x="229" y="52"/>
                    </a:lnTo>
                    <a:lnTo>
                      <a:pt x="237" y="88"/>
                    </a:lnTo>
                    <a:lnTo>
                      <a:pt x="245" y="64"/>
                    </a:lnTo>
                    <a:lnTo>
                      <a:pt x="249" y="72"/>
                    </a:lnTo>
                    <a:lnTo>
                      <a:pt x="257" y="76"/>
                    </a:lnTo>
                    <a:lnTo>
                      <a:pt x="261" y="60"/>
                    </a:lnTo>
                    <a:lnTo>
                      <a:pt x="269" y="48"/>
                    </a:lnTo>
                    <a:lnTo>
                      <a:pt x="277" y="88"/>
                    </a:lnTo>
                    <a:lnTo>
                      <a:pt x="281" y="96"/>
                    </a:lnTo>
                    <a:lnTo>
                      <a:pt x="289" y="96"/>
                    </a:lnTo>
                    <a:lnTo>
                      <a:pt x="293" y="80"/>
                    </a:lnTo>
                    <a:lnTo>
                      <a:pt x="301" y="88"/>
                    </a:lnTo>
                    <a:lnTo>
                      <a:pt x="309" y="116"/>
                    </a:lnTo>
                    <a:lnTo>
                      <a:pt x="313" y="120"/>
                    </a:lnTo>
                    <a:lnTo>
                      <a:pt x="321" y="76"/>
                    </a:lnTo>
                    <a:lnTo>
                      <a:pt x="325" y="64"/>
                    </a:lnTo>
                    <a:lnTo>
                      <a:pt x="333" y="64"/>
                    </a:lnTo>
                    <a:lnTo>
                      <a:pt x="341" y="72"/>
                    </a:lnTo>
                    <a:lnTo>
                      <a:pt x="345" y="64"/>
                    </a:lnTo>
                    <a:lnTo>
                      <a:pt x="353" y="44"/>
                    </a:lnTo>
                    <a:lnTo>
                      <a:pt x="357" y="56"/>
                    </a:lnTo>
                    <a:lnTo>
                      <a:pt x="365" y="68"/>
                    </a:lnTo>
                    <a:lnTo>
                      <a:pt x="373" y="40"/>
                    </a:lnTo>
                    <a:lnTo>
                      <a:pt x="377" y="64"/>
                    </a:lnTo>
                    <a:lnTo>
                      <a:pt x="385" y="72"/>
                    </a:lnTo>
                    <a:lnTo>
                      <a:pt x="389" y="52"/>
                    </a:lnTo>
                    <a:lnTo>
                      <a:pt x="397" y="112"/>
                    </a:lnTo>
                    <a:lnTo>
                      <a:pt x="405" y="120"/>
                    </a:lnTo>
                    <a:lnTo>
                      <a:pt x="409" y="72"/>
                    </a:lnTo>
                    <a:lnTo>
                      <a:pt x="417" y="124"/>
                    </a:lnTo>
                    <a:lnTo>
                      <a:pt x="421" y="116"/>
                    </a:lnTo>
                    <a:lnTo>
                      <a:pt x="429" y="160"/>
                    </a:lnTo>
                    <a:lnTo>
                      <a:pt x="433" y="116"/>
                    </a:lnTo>
                    <a:lnTo>
                      <a:pt x="441" y="76"/>
                    </a:lnTo>
                    <a:lnTo>
                      <a:pt x="449" y="96"/>
                    </a:lnTo>
                    <a:lnTo>
                      <a:pt x="453" y="68"/>
                    </a:lnTo>
                    <a:lnTo>
                      <a:pt x="461" y="48"/>
                    </a:lnTo>
                    <a:lnTo>
                      <a:pt x="465" y="76"/>
                    </a:lnTo>
                    <a:lnTo>
                      <a:pt x="473" y="72"/>
                    </a:lnTo>
                    <a:lnTo>
                      <a:pt x="481" y="96"/>
                    </a:lnTo>
                    <a:lnTo>
                      <a:pt x="485" y="48"/>
                    </a:lnTo>
                    <a:lnTo>
                      <a:pt x="493" y="68"/>
                    </a:lnTo>
                    <a:lnTo>
                      <a:pt x="497" y="68"/>
                    </a:lnTo>
                    <a:lnTo>
                      <a:pt x="505" y="28"/>
                    </a:lnTo>
                    <a:lnTo>
                      <a:pt x="513" y="88"/>
                    </a:lnTo>
                    <a:lnTo>
                      <a:pt x="517" y="52"/>
                    </a:lnTo>
                    <a:lnTo>
                      <a:pt x="525" y="116"/>
                    </a:lnTo>
                    <a:lnTo>
                      <a:pt x="529" y="64"/>
                    </a:lnTo>
                    <a:lnTo>
                      <a:pt x="537" y="88"/>
                    </a:lnTo>
                    <a:lnTo>
                      <a:pt x="545" y="76"/>
                    </a:lnTo>
                    <a:lnTo>
                      <a:pt x="549" y="84"/>
                    </a:lnTo>
                    <a:lnTo>
                      <a:pt x="557" y="92"/>
                    </a:lnTo>
                    <a:lnTo>
                      <a:pt x="561" y="68"/>
                    </a:lnTo>
                    <a:lnTo>
                      <a:pt x="569" y="72"/>
                    </a:lnTo>
                    <a:lnTo>
                      <a:pt x="577" y="76"/>
                    </a:lnTo>
                    <a:lnTo>
                      <a:pt x="581" y="116"/>
                    </a:lnTo>
                    <a:lnTo>
                      <a:pt x="589" y="32"/>
                    </a:lnTo>
                    <a:lnTo>
                      <a:pt x="593" y="64"/>
                    </a:lnTo>
                    <a:lnTo>
                      <a:pt x="601" y="100"/>
                    </a:lnTo>
                    <a:lnTo>
                      <a:pt x="609" y="88"/>
                    </a:lnTo>
                    <a:lnTo>
                      <a:pt x="613" y="68"/>
                    </a:lnTo>
                    <a:lnTo>
                      <a:pt x="621" y="72"/>
                    </a:lnTo>
                    <a:lnTo>
                      <a:pt x="625" y="164"/>
                    </a:lnTo>
                    <a:lnTo>
                      <a:pt x="633" y="128"/>
                    </a:lnTo>
                    <a:lnTo>
                      <a:pt x="637" y="92"/>
                    </a:lnTo>
                    <a:lnTo>
                      <a:pt x="645" y="76"/>
                    </a:lnTo>
                    <a:lnTo>
                      <a:pt x="653" y="56"/>
                    </a:lnTo>
                    <a:lnTo>
                      <a:pt x="657" y="72"/>
                    </a:lnTo>
                    <a:lnTo>
                      <a:pt x="665" y="84"/>
                    </a:lnTo>
                    <a:lnTo>
                      <a:pt x="669" y="64"/>
                    </a:lnTo>
                    <a:lnTo>
                      <a:pt x="677" y="84"/>
                    </a:lnTo>
                    <a:lnTo>
                      <a:pt x="685" y="80"/>
                    </a:lnTo>
                    <a:lnTo>
                      <a:pt x="689" y="88"/>
                    </a:lnTo>
                    <a:lnTo>
                      <a:pt x="697" y="72"/>
                    </a:lnTo>
                    <a:lnTo>
                      <a:pt x="701" y="44"/>
                    </a:lnTo>
                    <a:lnTo>
                      <a:pt x="709" y="48"/>
                    </a:lnTo>
                    <a:lnTo>
                      <a:pt x="717" y="68"/>
                    </a:lnTo>
                    <a:lnTo>
                      <a:pt x="721" y="96"/>
                    </a:lnTo>
                    <a:lnTo>
                      <a:pt x="729" y="80"/>
                    </a:lnTo>
                    <a:lnTo>
                      <a:pt x="733" y="104"/>
                    </a:lnTo>
                    <a:lnTo>
                      <a:pt x="741" y="108"/>
                    </a:lnTo>
                    <a:lnTo>
                      <a:pt x="749" y="84"/>
                    </a:lnTo>
                    <a:lnTo>
                      <a:pt x="753" y="104"/>
                    </a:lnTo>
                    <a:lnTo>
                      <a:pt x="761" y="100"/>
                    </a:lnTo>
                    <a:lnTo>
                      <a:pt x="765" y="52"/>
                    </a:lnTo>
                    <a:lnTo>
                      <a:pt x="773" y="40"/>
                    </a:lnTo>
                    <a:lnTo>
                      <a:pt x="781" y="72"/>
                    </a:lnTo>
                    <a:lnTo>
                      <a:pt x="785" y="64"/>
                    </a:lnTo>
                    <a:lnTo>
                      <a:pt x="793" y="88"/>
                    </a:lnTo>
                    <a:lnTo>
                      <a:pt x="797" y="88"/>
                    </a:lnTo>
                    <a:lnTo>
                      <a:pt x="805" y="68"/>
                    </a:lnTo>
                    <a:lnTo>
                      <a:pt x="813" y="76"/>
                    </a:lnTo>
                  </a:path>
                </a:pathLst>
              </a:custGeom>
              <a:noFill/>
              <a:ln w="0">
                <a:solidFill>
                  <a:srgbClr val="FF3399"/>
                </a:solidFill>
                <a:prstDash val="solid"/>
                <a:round/>
                <a:headEnd/>
                <a:tailEnd/>
              </a:ln>
            </p:spPr>
            <p:txBody>
              <a:bodyPr/>
              <a:lstStyle/>
              <a:p>
                <a:endParaRPr lang="en-GB" sz="1600"/>
              </a:p>
            </p:txBody>
          </p:sp>
          <p:sp>
            <p:nvSpPr>
              <p:cNvPr id="248" name="Freeform 250"/>
              <p:cNvSpPr>
                <a:spLocks/>
              </p:cNvSpPr>
              <p:nvPr/>
            </p:nvSpPr>
            <p:spPr bwMode="auto">
              <a:xfrm>
                <a:off x="3184" y="3002"/>
                <a:ext cx="809" cy="104"/>
              </a:xfrm>
              <a:custGeom>
                <a:avLst/>
                <a:gdLst/>
                <a:ahLst/>
                <a:cxnLst>
                  <a:cxn ang="0">
                    <a:pos x="12" y="36"/>
                  </a:cxn>
                  <a:cxn ang="0">
                    <a:pos x="28" y="20"/>
                  </a:cxn>
                  <a:cxn ang="0">
                    <a:pos x="48" y="76"/>
                  </a:cxn>
                  <a:cxn ang="0">
                    <a:pos x="68" y="68"/>
                  </a:cxn>
                  <a:cxn ang="0">
                    <a:pos x="88" y="28"/>
                  </a:cxn>
                  <a:cxn ang="0">
                    <a:pos x="108" y="40"/>
                  </a:cxn>
                  <a:cxn ang="0">
                    <a:pos x="124" y="16"/>
                  </a:cxn>
                  <a:cxn ang="0">
                    <a:pos x="144" y="16"/>
                  </a:cxn>
                  <a:cxn ang="0">
                    <a:pos x="164" y="60"/>
                  </a:cxn>
                  <a:cxn ang="0">
                    <a:pos x="184" y="60"/>
                  </a:cxn>
                  <a:cxn ang="0">
                    <a:pos x="204" y="32"/>
                  </a:cxn>
                  <a:cxn ang="0">
                    <a:pos x="220" y="20"/>
                  </a:cxn>
                  <a:cxn ang="0">
                    <a:pos x="240" y="24"/>
                  </a:cxn>
                  <a:cxn ang="0">
                    <a:pos x="260" y="36"/>
                  </a:cxn>
                  <a:cxn ang="0">
                    <a:pos x="280" y="12"/>
                  </a:cxn>
                  <a:cxn ang="0">
                    <a:pos x="296" y="36"/>
                  </a:cxn>
                  <a:cxn ang="0">
                    <a:pos x="316" y="60"/>
                  </a:cxn>
                  <a:cxn ang="0">
                    <a:pos x="337" y="52"/>
                  </a:cxn>
                  <a:cxn ang="0">
                    <a:pos x="357" y="16"/>
                  </a:cxn>
                  <a:cxn ang="0">
                    <a:pos x="377" y="80"/>
                  </a:cxn>
                  <a:cxn ang="0">
                    <a:pos x="393" y="52"/>
                  </a:cxn>
                  <a:cxn ang="0">
                    <a:pos x="413" y="32"/>
                  </a:cxn>
                  <a:cxn ang="0">
                    <a:pos x="433" y="80"/>
                  </a:cxn>
                  <a:cxn ang="0">
                    <a:pos x="453" y="36"/>
                  </a:cxn>
                  <a:cxn ang="0">
                    <a:pos x="469" y="36"/>
                  </a:cxn>
                  <a:cxn ang="0">
                    <a:pos x="489" y="64"/>
                  </a:cxn>
                  <a:cxn ang="0">
                    <a:pos x="509" y="96"/>
                  </a:cxn>
                  <a:cxn ang="0">
                    <a:pos x="529" y="24"/>
                  </a:cxn>
                  <a:cxn ang="0">
                    <a:pos x="549" y="12"/>
                  </a:cxn>
                  <a:cxn ang="0">
                    <a:pos x="565" y="36"/>
                  </a:cxn>
                  <a:cxn ang="0">
                    <a:pos x="585" y="20"/>
                  </a:cxn>
                  <a:cxn ang="0">
                    <a:pos x="605" y="36"/>
                  </a:cxn>
                  <a:cxn ang="0">
                    <a:pos x="625" y="92"/>
                  </a:cxn>
                  <a:cxn ang="0">
                    <a:pos x="645" y="60"/>
                  </a:cxn>
                  <a:cxn ang="0">
                    <a:pos x="661" y="52"/>
                  </a:cxn>
                  <a:cxn ang="0">
                    <a:pos x="681" y="32"/>
                  </a:cxn>
                  <a:cxn ang="0">
                    <a:pos x="701" y="16"/>
                  </a:cxn>
                  <a:cxn ang="0">
                    <a:pos x="721" y="28"/>
                  </a:cxn>
                  <a:cxn ang="0">
                    <a:pos x="737" y="68"/>
                  </a:cxn>
                  <a:cxn ang="0">
                    <a:pos x="757" y="64"/>
                  </a:cxn>
                  <a:cxn ang="0">
                    <a:pos x="777" y="104"/>
                  </a:cxn>
                  <a:cxn ang="0">
                    <a:pos x="797" y="44"/>
                  </a:cxn>
                </a:cxnLst>
                <a:rect l="0" t="0" r="r" b="b"/>
                <a:pathLst>
                  <a:path w="809" h="104">
                    <a:moveTo>
                      <a:pt x="0" y="40"/>
                    </a:moveTo>
                    <a:lnTo>
                      <a:pt x="4" y="36"/>
                    </a:lnTo>
                    <a:lnTo>
                      <a:pt x="12" y="36"/>
                    </a:lnTo>
                    <a:lnTo>
                      <a:pt x="16" y="28"/>
                    </a:lnTo>
                    <a:lnTo>
                      <a:pt x="24" y="32"/>
                    </a:lnTo>
                    <a:lnTo>
                      <a:pt x="28" y="20"/>
                    </a:lnTo>
                    <a:lnTo>
                      <a:pt x="36" y="72"/>
                    </a:lnTo>
                    <a:lnTo>
                      <a:pt x="44" y="60"/>
                    </a:lnTo>
                    <a:lnTo>
                      <a:pt x="48" y="76"/>
                    </a:lnTo>
                    <a:lnTo>
                      <a:pt x="56" y="92"/>
                    </a:lnTo>
                    <a:lnTo>
                      <a:pt x="60" y="60"/>
                    </a:lnTo>
                    <a:lnTo>
                      <a:pt x="68" y="68"/>
                    </a:lnTo>
                    <a:lnTo>
                      <a:pt x="76" y="96"/>
                    </a:lnTo>
                    <a:lnTo>
                      <a:pt x="80" y="44"/>
                    </a:lnTo>
                    <a:lnTo>
                      <a:pt x="88" y="28"/>
                    </a:lnTo>
                    <a:lnTo>
                      <a:pt x="92" y="28"/>
                    </a:lnTo>
                    <a:lnTo>
                      <a:pt x="100" y="44"/>
                    </a:lnTo>
                    <a:lnTo>
                      <a:pt x="108" y="40"/>
                    </a:lnTo>
                    <a:lnTo>
                      <a:pt x="112" y="0"/>
                    </a:lnTo>
                    <a:lnTo>
                      <a:pt x="120" y="12"/>
                    </a:lnTo>
                    <a:lnTo>
                      <a:pt x="124" y="16"/>
                    </a:lnTo>
                    <a:lnTo>
                      <a:pt x="132" y="24"/>
                    </a:lnTo>
                    <a:lnTo>
                      <a:pt x="140" y="20"/>
                    </a:lnTo>
                    <a:lnTo>
                      <a:pt x="144" y="16"/>
                    </a:lnTo>
                    <a:lnTo>
                      <a:pt x="152" y="52"/>
                    </a:lnTo>
                    <a:lnTo>
                      <a:pt x="156" y="48"/>
                    </a:lnTo>
                    <a:lnTo>
                      <a:pt x="164" y="60"/>
                    </a:lnTo>
                    <a:lnTo>
                      <a:pt x="172" y="80"/>
                    </a:lnTo>
                    <a:lnTo>
                      <a:pt x="176" y="60"/>
                    </a:lnTo>
                    <a:lnTo>
                      <a:pt x="184" y="60"/>
                    </a:lnTo>
                    <a:lnTo>
                      <a:pt x="188" y="52"/>
                    </a:lnTo>
                    <a:lnTo>
                      <a:pt x="196" y="68"/>
                    </a:lnTo>
                    <a:lnTo>
                      <a:pt x="204" y="32"/>
                    </a:lnTo>
                    <a:lnTo>
                      <a:pt x="208" y="68"/>
                    </a:lnTo>
                    <a:lnTo>
                      <a:pt x="216" y="52"/>
                    </a:lnTo>
                    <a:lnTo>
                      <a:pt x="220" y="20"/>
                    </a:lnTo>
                    <a:lnTo>
                      <a:pt x="228" y="24"/>
                    </a:lnTo>
                    <a:lnTo>
                      <a:pt x="232" y="24"/>
                    </a:lnTo>
                    <a:lnTo>
                      <a:pt x="240" y="24"/>
                    </a:lnTo>
                    <a:lnTo>
                      <a:pt x="248" y="40"/>
                    </a:lnTo>
                    <a:lnTo>
                      <a:pt x="252" y="80"/>
                    </a:lnTo>
                    <a:lnTo>
                      <a:pt x="260" y="36"/>
                    </a:lnTo>
                    <a:lnTo>
                      <a:pt x="264" y="44"/>
                    </a:lnTo>
                    <a:lnTo>
                      <a:pt x="272" y="60"/>
                    </a:lnTo>
                    <a:lnTo>
                      <a:pt x="280" y="12"/>
                    </a:lnTo>
                    <a:lnTo>
                      <a:pt x="284" y="56"/>
                    </a:lnTo>
                    <a:lnTo>
                      <a:pt x="292" y="28"/>
                    </a:lnTo>
                    <a:lnTo>
                      <a:pt x="296" y="36"/>
                    </a:lnTo>
                    <a:lnTo>
                      <a:pt x="304" y="44"/>
                    </a:lnTo>
                    <a:lnTo>
                      <a:pt x="312" y="60"/>
                    </a:lnTo>
                    <a:lnTo>
                      <a:pt x="316" y="60"/>
                    </a:lnTo>
                    <a:lnTo>
                      <a:pt x="324" y="48"/>
                    </a:lnTo>
                    <a:lnTo>
                      <a:pt x="328" y="72"/>
                    </a:lnTo>
                    <a:lnTo>
                      <a:pt x="337" y="52"/>
                    </a:lnTo>
                    <a:lnTo>
                      <a:pt x="345" y="40"/>
                    </a:lnTo>
                    <a:lnTo>
                      <a:pt x="349" y="52"/>
                    </a:lnTo>
                    <a:lnTo>
                      <a:pt x="357" y="16"/>
                    </a:lnTo>
                    <a:lnTo>
                      <a:pt x="361" y="28"/>
                    </a:lnTo>
                    <a:lnTo>
                      <a:pt x="369" y="60"/>
                    </a:lnTo>
                    <a:lnTo>
                      <a:pt x="377" y="80"/>
                    </a:lnTo>
                    <a:lnTo>
                      <a:pt x="381" y="24"/>
                    </a:lnTo>
                    <a:lnTo>
                      <a:pt x="389" y="24"/>
                    </a:lnTo>
                    <a:lnTo>
                      <a:pt x="393" y="52"/>
                    </a:lnTo>
                    <a:lnTo>
                      <a:pt x="401" y="36"/>
                    </a:lnTo>
                    <a:lnTo>
                      <a:pt x="409" y="16"/>
                    </a:lnTo>
                    <a:lnTo>
                      <a:pt x="413" y="32"/>
                    </a:lnTo>
                    <a:lnTo>
                      <a:pt x="421" y="20"/>
                    </a:lnTo>
                    <a:lnTo>
                      <a:pt x="425" y="40"/>
                    </a:lnTo>
                    <a:lnTo>
                      <a:pt x="433" y="80"/>
                    </a:lnTo>
                    <a:lnTo>
                      <a:pt x="437" y="44"/>
                    </a:lnTo>
                    <a:lnTo>
                      <a:pt x="445" y="48"/>
                    </a:lnTo>
                    <a:lnTo>
                      <a:pt x="453" y="36"/>
                    </a:lnTo>
                    <a:lnTo>
                      <a:pt x="457" y="60"/>
                    </a:lnTo>
                    <a:lnTo>
                      <a:pt x="465" y="20"/>
                    </a:lnTo>
                    <a:lnTo>
                      <a:pt x="469" y="36"/>
                    </a:lnTo>
                    <a:lnTo>
                      <a:pt x="477" y="36"/>
                    </a:lnTo>
                    <a:lnTo>
                      <a:pt x="485" y="24"/>
                    </a:lnTo>
                    <a:lnTo>
                      <a:pt x="489" y="64"/>
                    </a:lnTo>
                    <a:lnTo>
                      <a:pt x="497" y="88"/>
                    </a:lnTo>
                    <a:lnTo>
                      <a:pt x="501" y="52"/>
                    </a:lnTo>
                    <a:lnTo>
                      <a:pt x="509" y="96"/>
                    </a:lnTo>
                    <a:lnTo>
                      <a:pt x="517" y="52"/>
                    </a:lnTo>
                    <a:lnTo>
                      <a:pt x="521" y="84"/>
                    </a:lnTo>
                    <a:lnTo>
                      <a:pt x="529" y="24"/>
                    </a:lnTo>
                    <a:lnTo>
                      <a:pt x="533" y="40"/>
                    </a:lnTo>
                    <a:lnTo>
                      <a:pt x="541" y="44"/>
                    </a:lnTo>
                    <a:lnTo>
                      <a:pt x="549" y="12"/>
                    </a:lnTo>
                    <a:lnTo>
                      <a:pt x="553" y="8"/>
                    </a:lnTo>
                    <a:lnTo>
                      <a:pt x="561" y="44"/>
                    </a:lnTo>
                    <a:lnTo>
                      <a:pt x="565" y="36"/>
                    </a:lnTo>
                    <a:lnTo>
                      <a:pt x="573" y="16"/>
                    </a:lnTo>
                    <a:lnTo>
                      <a:pt x="581" y="36"/>
                    </a:lnTo>
                    <a:lnTo>
                      <a:pt x="585" y="20"/>
                    </a:lnTo>
                    <a:lnTo>
                      <a:pt x="593" y="12"/>
                    </a:lnTo>
                    <a:lnTo>
                      <a:pt x="597" y="36"/>
                    </a:lnTo>
                    <a:lnTo>
                      <a:pt x="605" y="36"/>
                    </a:lnTo>
                    <a:lnTo>
                      <a:pt x="613" y="56"/>
                    </a:lnTo>
                    <a:lnTo>
                      <a:pt x="617" y="64"/>
                    </a:lnTo>
                    <a:lnTo>
                      <a:pt x="625" y="92"/>
                    </a:lnTo>
                    <a:lnTo>
                      <a:pt x="629" y="64"/>
                    </a:lnTo>
                    <a:lnTo>
                      <a:pt x="637" y="76"/>
                    </a:lnTo>
                    <a:lnTo>
                      <a:pt x="645" y="60"/>
                    </a:lnTo>
                    <a:lnTo>
                      <a:pt x="649" y="40"/>
                    </a:lnTo>
                    <a:lnTo>
                      <a:pt x="657" y="84"/>
                    </a:lnTo>
                    <a:lnTo>
                      <a:pt x="661" y="52"/>
                    </a:lnTo>
                    <a:lnTo>
                      <a:pt x="669" y="24"/>
                    </a:lnTo>
                    <a:lnTo>
                      <a:pt x="673" y="24"/>
                    </a:lnTo>
                    <a:lnTo>
                      <a:pt x="681" y="32"/>
                    </a:lnTo>
                    <a:lnTo>
                      <a:pt x="689" y="12"/>
                    </a:lnTo>
                    <a:lnTo>
                      <a:pt x="693" y="28"/>
                    </a:lnTo>
                    <a:lnTo>
                      <a:pt x="701" y="16"/>
                    </a:lnTo>
                    <a:lnTo>
                      <a:pt x="705" y="24"/>
                    </a:lnTo>
                    <a:lnTo>
                      <a:pt x="713" y="20"/>
                    </a:lnTo>
                    <a:lnTo>
                      <a:pt x="721" y="28"/>
                    </a:lnTo>
                    <a:lnTo>
                      <a:pt x="725" y="60"/>
                    </a:lnTo>
                    <a:lnTo>
                      <a:pt x="733" y="48"/>
                    </a:lnTo>
                    <a:lnTo>
                      <a:pt x="737" y="68"/>
                    </a:lnTo>
                    <a:lnTo>
                      <a:pt x="745" y="88"/>
                    </a:lnTo>
                    <a:lnTo>
                      <a:pt x="753" y="56"/>
                    </a:lnTo>
                    <a:lnTo>
                      <a:pt x="757" y="64"/>
                    </a:lnTo>
                    <a:lnTo>
                      <a:pt x="765" y="60"/>
                    </a:lnTo>
                    <a:lnTo>
                      <a:pt x="769" y="48"/>
                    </a:lnTo>
                    <a:lnTo>
                      <a:pt x="777" y="104"/>
                    </a:lnTo>
                    <a:lnTo>
                      <a:pt x="785" y="40"/>
                    </a:lnTo>
                    <a:lnTo>
                      <a:pt x="789" y="24"/>
                    </a:lnTo>
                    <a:lnTo>
                      <a:pt x="797" y="44"/>
                    </a:lnTo>
                    <a:lnTo>
                      <a:pt x="801" y="4"/>
                    </a:lnTo>
                    <a:lnTo>
                      <a:pt x="809" y="32"/>
                    </a:lnTo>
                  </a:path>
                </a:pathLst>
              </a:custGeom>
              <a:noFill/>
              <a:ln w="0">
                <a:solidFill>
                  <a:srgbClr val="FF3399"/>
                </a:solidFill>
                <a:prstDash val="solid"/>
                <a:round/>
                <a:headEnd/>
                <a:tailEnd/>
              </a:ln>
            </p:spPr>
            <p:txBody>
              <a:bodyPr/>
              <a:lstStyle/>
              <a:p>
                <a:endParaRPr lang="en-GB" sz="1600"/>
              </a:p>
            </p:txBody>
          </p:sp>
          <p:sp>
            <p:nvSpPr>
              <p:cNvPr id="249" name="Freeform 251"/>
              <p:cNvSpPr>
                <a:spLocks/>
              </p:cNvSpPr>
              <p:nvPr/>
            </p:nvSpPr>
            <p:spPr bwMode="auto">
              <a:xfrm>
                <a:off x="3993" y="2998"/>
                <a:ext cx="669" cy="112"/>
              </a:xfrm>
              <a:custGeom>
                <a:avLst/>
                <a:gdLst/>
                <a:ahLst/>
                <a:cxnLst>
                  <a:cxn ang="0">
                    <a:pos x="8" y="24"/>
                  </a:cxn>
                  <a:cxn ang="0">
                    <a:pos x="20" y="16"/>
                  </a:cxn>
                  <a:cxn ang="0">
                    <a:pos x="32" y="32"/>
                  </a:cxn>
                  <a:cxn ang="0">
                    <a:pos x="44" y="40"/>
                  </a:cxn>
                  <a:cxn ang="0">
                    <a:pos x="56" y="104"/>
                  </a:cxn>
                  <a:cxn ang="0">
                    <a:pos x="68" y="52"/>
                  </a:cxn>
                  <a:cxn ang="0">
                    <a:pos x="84" y="112"/>
                  </a:cxn>
                  <a:cxn ang="0">
                    <a:pos x="96" y="72"/>
                  </a:cxn>
                  <a:cxn ang="0">
                    <a:pos x="108" y="64"/>
                  </a:cxn>
                  <a:cxn ang="0">
                    <a:pos x="120" y="44"/>
                  </a:cxn>
                  <a:cxn ang="0">
                    <a:pos x="132" y="32"/>
                  </a:cxn>
                  <a:cxn ang="0">
                    <a:pos x="148" y="36"/>
                  </a:cxn>
                  <a:cxn ang="0">
                    <a:pos x="160" y="72"/>
                  </a:cxn>
                  <a:cxn ang="0">
                    <a:pos x="172" y="8"/>
                  </a:cxn>
                  <a:cxn ang="0">
                    <a:pos x="184" y="44"/>
                  </a:cxn>
                  <a:cxn ang="0">
                    <a:pos x="196" y="48"/>
                  </a:cxn>
                  <a:cxn ang="0">
                    <a:pos x="212" y="32"/>
                  </a:cxn>
                  <a:cxn ang="0">
                    <a:pos x="224" y="32"/>
                  </a:cxn>
                  <a:cxn ang="0">
                    <a:pos x="236" y="40"/>
                  </a:cxn>
                  <a:cxn ang="0">
                    <a:pos x="248" y="64"/>
                  </a:cxn>
                  <a:cxn ang="0">
                    <a:pos x="260" y="96"/>
                  </a:cxn>
                  <a:cxn ang="0">
                    <a:pos x="272" y="112"/>
                  </a:cxn>
                  <a:cxn ang="0">
                    <a:pos x="288" y="60"/>
                  </a:cxn>
                  <a:cxn ang="0">
                    <a:pos x="300" y="36"/>
                  </a:cxn>
                  <a:cxn ang="0">
                    <a:pos x="312" y="20"/>
                  </a:cxn>
                  <a:cxn ang="0">
                    <a:pos x="324" y="44"/>
                  </a:cxn>
                  <a:cxn ang="0">
                    <a:pos x="336" y="20"/>
                  </a:cxn>
                  <a:cxn ang="0">
                    <a:pos x="352" y="52"/>
                  </a:cxn>
                  <a:cxn ang="0">
                    <a:pos x="364" y="28"/>
                  </a:cxn>
                  <a:cxn ang="0">
                    <a:pos x="376" y="68"/>
                  </a:cxn>
                  <a:cxn ang="0">
                    <a:pos x="388" y="52"/>
                  </a:cxn>
                  <a:cxn ang="0">
                    <a:pos x="400" y="52"/>
                  </a:cxn>
                  <a:cxn ang="0">
                    <a:pos x="416" y="52"/>
                  </a:cxn>
                  <a:cxn ang="0">
                    <a:pos x="428" y="56"/>
                  </a:cxn>
                  <a:cxn ang="0">
                    <a:pos x="440" y="24"/>
                  </a:cxn>
                  <a:cxn ang="0">
                    <a:pos x="452" y="60"/>
                  </a:cxn>
                  <a:cxn ang="0">
                    <a:pos x="464" y="44"/>
                  </a:cxn>
                  <a:cxn ang="0">
                    <a:pos x="476" y="48"/>
                  </a:cxn>
                  <a:cxn ang="0">
                    <a:pos x="492" y="12"/>
                  </a:cxn>
                  <a:cxn ang="0">
                    <a:pos x="504" y="88"/>
                  </a:cxn>
                  <a:cxn ang="0">
                    <a:pos x="516" y="48"/>
                  </a:cxn>
                  <a:cxn ang="0">
                    <a:pos x="528" y="40"/>
                  </a:cxn>
                  <a:cxn ang="0">
                    <a:pos x="540" y="80"/>
                  </a:cxn>
                  <a:cxn ang="0">
                    <a:pos x="556" y="36"/>
                  </a:cxn>
                  <a:cxn ang="0">
                    <a:pos x="569" y="24"/>
                  </a:cxn>
                  <a:cxn ang="0">
                    <a:pos x="581" y="52"/>
                  </a:cxn>
                  <a:cxn ang="0">
                    <a:pos x="593" y="36"/>
                  </a:cxn>
                  <a:cxn ang="0">
                    <a:pos x="605" y="52"/>
                  </a:cxn>
                  <a:cxn ang="0">
                    <a:pos x="621" y="12"/>
                  </a:cxn>
                  <a:cxn ang="0">
                    <a:pos x="633" y="52"/>
                  </a:cxn>
                  <a:cxn ang="0">
                    <a:pos x="645" y="72"/>
                  </a:cxn>
                  <a:cxn ang="0">
                    <a:pos x="657" y="64"/>
                  </a:cxn>
                  <a:cxn ang="0">
                    <a:pos x="669" y="56"/>
                  </a:cxn>
                </a:cxnLst>
                <a:rect l="0" t="0" r="r" b="b"/>
                <a:pathLst>
                  <a:path w="669" h="112">
                    <a:moveTo>
                      <a:pt x="0" y="36"/>
                    </a:moveTo>
                    <a:lnTo>
                      <a:pt x="8" y="24"/>
                    </a:lnTo>
                    <a:lnTo>
                      <a:pt x="12" y="36"/>
                    </a:lnTo>
                    <a:lnTo>
                      <a:pt x="20" y="16"/>
                    </a:lnTo>
                    <a:lnTo>
                      <a:pt x="24" y="16"/>
                    </a:lnTo>
                    <a:lnTo>
                      <a:pt x="32" y="32"/>
                    </a:lnTo>
                    <a:lnTo>
                      <a:pt x="40" y="24"/>
                    </a:lnTo>
                    <a:lnTo>
                      <a:pt x="44" y="40"/>
                    </a:lnTo>
                    <a:lnTo>
                      <a:pt x="52" y="60"/>
                    </a:lnTo>
                    <a:lnTo>
                      <a:pt x="56" y="104"/>
                    </a:lnTo>
                    <a:lnTo>
                      <a:pt x="64" y="56"/>
                    </a:lnTo>
                    <a:lnTo>
                      <a:pt x="68" y="52"/>
                    </a:lnTo>
                    <a:lnTo>
                      <a:pt x="76" y="64"/>
                    </a:lnTo>
                    <a:lnTo>
                      <a:pt x="84" y="112"/>
                    </a:lnTo>
                    <a:lnTo>
                      <a:pt x="88" y="40"/>
                    </a:lnTo>
                    <a:lnTo>
                      <a:pt x="96" y="72"/>
                    </a:lnTo>
                    <a:lnTo>
                      <a:pt x="100" y="36"/>
                    </a:lnTo>
                    <a:lnTo>
                      <a:pt x="108" y="64"/>
                    </a:lnTo>
                    <a:lnTo>
                      <a:pt x="116" y="72"/>
                    </a:lnTo>
                    <a:lnTo>
                      <a:pt x="120" y="44"/>
                    </a:lnTo>
                    <a:lnTo>
                      <a:pt x="128" y="32"/>
                    </a:lnTo>
                    <a:lnTo>
                      <a:pt x="132" y="32"/>
                    </a:lnTo>
                    <a:lnTo>
                      <a:pt x="140" y="32"/>
                    </a:lnTo>
                    <a:lnTo>
                      <a:pt x="148" y="36"/>
                    </a:lnTo>
                    <a:lnTo>
                      <a:pt x="152" y="60"/>
                    </a:lnTo>
                    <a:lnTo>
                      <a:pt x="160" y="72"/>
                    </a:lnTo>
                    <a:lnTo>
                      <a:pt x="164" y="28"/>
                    </a:lnTo>
                    <a:lnTo>
                      <a:pt x="172" y="8"/>
                    </a:lnTo>
                    <a:lnTo>
                      <a:pt x="180" y="28"/>
                    </a:lnTo>
                    <a:lnTo>
                      <a:pt x="184" y="44"/>
                    </a:lnTo>
                    <a:lnTo>
                      <a:pt x="192" y="16"/>
                    </a:lnTo>
                    <a:lnTo>
                      <a:pt x="196" y="48"/>
                    </a:lnTo>
                    <a:lnTo>
                      <a:pt x="204" y="36"/>
                    </a:lnTo>
                    <a:lnTo>
                      <a:pt x="212" y="32"/>
                    </a:lnTo>
                    <a:lnTo>
                      <a:pt x="216" y="64"/>
                    </a:lnTo>
                    <a:lnTo>
                      <a:pt x="224" y="32"/>
                    </a:lnTo>
                    <a:lnTo>
                      <a:pt x="228" y="44"/>
                    </a:lnTo>
                    <a:lnTo>
                      <a:pt x="236" y="40"/>
                    </a:lnTo>
                    <a:lnTo>
                      <a:pt x="244" y="72"/>
                    </a:lnTo>
                    <a:lnTo>
                      <a:pt x="248" y="64"/>
                    </a:lnTo>
                    <a:lnTo>
                      <a:pt x="256" y="72"/>
                    </a:lnTo>
                    <a:lnTo>
                      <a:pt x="260" y="96"/>
                    </a:lnTo>
                    <a:lnTo>
                      <a:pt x="268" y="76"/>
                    </a:lnTo>
                    <a:lnTo>
                      <a:pt x="272" y="112"/>
                    </a:lnTo>
                    <a:lnTo>
                      <a:pt x="280" y="48"/>
                    </a:lnTo>
                    <a:lnTo>
                      <a:pt x="288" y="60"/>
                    </a:lnTo>
                    <a:lnTo>
                      <a:pt x="292" y="56"/>
                    </a:lnTo>
                    <a:lnTo>
                      <a:pt x="300" y="36"/>
                    </a:lnTo>
                    <a:lnTo>
                      <a:pt x="304" y="28"/>
                    </a:lnTo>
                    <a:lnTo>
                      <a:pt x="312" y="20"/>
                    </a:lnTo>
                    <a:lnTo>
                      <a:pt x="320" y="16"/>
                    </a:lnTo>
                    <a:lnTo>
                      <a:pt x="324" y="44"/>
                    </a:lnTo>
                    <a:lnTo>
                      <a:pt x="332" y="32"/>
                    </a:lnTo>
                    <a:lnTo>
                      <a:pt x="336" y="20"/>
                    </a:lnTo>
                    <a:lnTo>
                      <a:pt x="344" y="36"/>
                    </a:lnTo>
                    <a:lnTo>
                      <a:pt x="352" y="52"/>
                    </a:lnTo>
                    <a:lnTo>
                      <a:pt x="356" y="0"/>
                    </a:lnTo>
                    <a:lnTo>
                      <a:pt x="364" y="28"/>
                    </a:lnTo>
                    <a:lnTo>
                      <a:pt x="368" y="36"/>
                    </a:lnTo>
                    <a:lnTo>
                      <a:pt x="376" y="68"/>
                    </a:lnTo>
                    <a:lnTo>
                      <a:pt x="384" y="68"/>
                    </a:lnTo>
                    <a:lnTo>
                      <a:pt x="388" y="52"/>
                    </a:lnTo>
                    <a:lnTo>
                      <a:pt x="396" y="80"/>
                    </a:lnTo>
                    <a:lnTo>
                      <a:pt x="400" y="52"/>
                    </a:lnTo>
                    <a:lnTo>
                      <a:pt x="408" y="92"/>
                    </a:lnTo>
                    <a:lnTo>
                      <a:pt x="416" y="52"/>
                    </a:lnTo>
                    <a:lnTo>
                      <a:pt x="420" y="44"/>
                    </a:lnTo>
                    <a:lnTo>
                      <a:pt x="428" y="56"/>
                    </a:lnTo>
                    <a:lnTo>
                      <a:pt x="432" y="44"/>
                    </a:lnTo>
                    <a:lnTo>
                      <a:pt x="440" y="24"/>
                    </a:lnTo>
                    <a:lnTo>
                      <a:pt x="448" y="52"/>
                    </a:lnTo>
                    <a:lnTo>
                      <a:pt x="452" y="60"/>
                    </a:lnTo>
                    <a:lnTo>
                      <a:pt x="460" y="40"/>
                    </a:lnTo>
                    <a:lnTo>
                      <a:pt x="464" y="44"/>
                    </a:lnTo>
                    <a:lnTo>
                      <a:pt x="472" y="64"/>
                    </a:lnTo>
                    <a:lnTo>
                      <a:pt x="476" y="48"/>
                    </a:lnTo>
                    <a:lnTo>
                      <a:pt x="484" y="28"/>
                    </a:lnTo>
                    <a:lnTo>
                      <a:pt x="492" y="12"/>
                    </a:lnTo>
                    <a:lnTo>
                      <a:pt x="496" y="76"/>
                    </a:lnTo>
                    <a:lnTo>
                      <a:pt x="504" y="88"/>
                    </a:lnTo>
                    <a:lnTo>
                      <a:pt x="508" y="60"/>
                    </a:lnTo>
                    <a:lnTo>
                      <a:pt x="516" y="48"/>
                    </a:lnTo>
                    <a:lnTo>
                      <a:pt x="524" y="20"/>
                    </a:lnTo>
                    <a:lnTo>
                      <a:pt x="528" y="40"/>
                    </a:lnTo>
                    <a:lnTo>
                      <a:pt x="536" y="32"/>
                    </a:lnTo>
                    <a:lnTo>
                      <a:pt x="540" y="80"/>
                    </a:lnTo>
                    <a:lnTo>
                      <a:pt x="548" y="60"/>
                    </a:lnTo>
                    <a:lnTo>
                      <a:pt x="556" y="36"/>
                    </a:lnTo>
                    <a:lnTo>
                      <a:pt x="561" y="60"/>
                    </a:lnTo>
                    <a:lnTo>
                      <a:pt x="569" y="24"/>
                    </a:lnTo>
                    <a:lnTo>
                      <a:pt x="573" y="44"/>
                    </a:lnTo>
                    <a:lnTo>
                      <a:pt x="581" y="52"/>
                    </a:lnTo>
                    <a:lnTo>
                      <a:pt x="589" y="48"/>
                    </a:lnTo>
                    <a:lnTo>
                      <a:pt x="593" y="36"/>
                    </a:lnTo>
                    <a:lnTo>
                      <a:pt x="601" y="44"/>
                    </a:lnTo>
                    <a:lnTo>
                      <a:pt x="605" y="52"/>
                    </a:lnTo>
                    <a:lnTo>
                      <a:pt x="613" y="20"/>
                    </a:lnTo>
                    <a:lnTo>
                      <a:pt x="621" y="12"/>
                    </a:lnTo>
                    <a:lnTo>
                      <a:pt x="625" y="28"/>
                    </a:lnTo>
                    <a:lnTo>
                      <a:pt x="633" y="52"/>
                    </a:lnTo>
                    <a:lnTo>
                      <a:pt x="637" y="76"/>
                    </a:lnTo>
                    <a:lnTo>
                      <a:pt x="645" y="72"/>
                    </a:lnTo>
                    <a:lnTo>
                      <a:pt x="653" y="48"/>
                    </a:lnTo>
                    <a:lnTo>
                      <a:pt x="657" y="64"/>
                    </a:lnTo>
                    <a:lnTo>
                      <a:pt x="665" y="60"/>
                    </a:lnTo>
                    <a:lnTo>
                      <a:pt x="669" y="56"/>
                    </a:lnTo>
                  </a:path>
                </a:pathLst>
              </a:custGeom>
              <a:noFill/>
              <a:ln w="0">
                <a:solidFill>
                  <a:srgbClr val="FF3399"/>
                </a:solidFill>
                <a:prstDash val="solid"/>
                <a:round/>
                <a:headEnd/>
                <a:tailEnd/>
              </a:ln>
            </p:spPr>
            <p:txBody>
              <a:bodyPr/>
              <a:lstStyle/>
              <a:p>
                <a:endParaRPr lang="en-GB" sz="1600"/>
              </a:p>
            </p:txBody>
          </p:sp>
          <p:sp>
            <p:nvSpPr>
              <p:cNvPr id="250" name="Rectangle 252"/>
              <p:cNvSpPr>
                <a:spLocks noChangeArrowheads="1"/>
              </p:cNvSpPr>
              <p:nvPr/>
            </p:nvSpPr>
            <p:spPr bwMode="auto">
              <a:xfrm>
                <a:off x="3219" y="2746"/>
                <a:ext cx="569" cy="141"/>
              </a:xfrm>
              <a:prstGeom prst="rect">
                <a:avLst/>
              </a:prstGeom>
              <a:noFill/>
              <a:ln w="9525">
                <a:noFill/>
                <a:miter lim="800000"/>
                <a:headEnd/>
                <a:tailEnd/>
              </a:ln>
            </p:spPr>
            <p:txBody>
              <a:bodyPr wrap="none" lIns="0" tIns="0" rIns="0" bIns="0">
                <a:spAutoFit/>
              </a:bodyPr>
              <a:lstStyle/>
              <a:p>
                <a:r>
                  <a:rPr lang="en-GB" sz="1050">
                    <a:solidFill>
                      <a:srgbClr val="000000"/>
                    </a:solidFill>
                    <a:latin typeface="Arial Narrow" pitchFamily="34" charset="0"/>
                  </a:rPr>
                  <a:t>fef:</a:t>
                </a:r>
                <a:r>
                  <a:rPr lang="en-GB" sz="1050" b="0">
                    <a:solidFill>
                      <a:srgbClr val="000000"/>
                    </a:solidFill>
                    <a:latin typeface="Arial Narrow" pitchFamily="34" charset="0"/>
                  </a:rPr>
                  <a:t> responses</a:t>
                </a:r>
                <a:endParaRPr lang="en-GB" sz="1600"/>
              </a:p>
            </p:txBody>
          </p:sp>
        </p:grpSp>
        <p:grpSp>
          <p:nvGrpSpPr>
            <p:cNvPr id="156" name="Group 307"/>
            <p:cNvGrpSpPr>
              <a:grpSpLocks/>
            </p:cNvGrpSpPr>
            <p:nvPr/>
          </p:nvGrpSpPr>
          <p:grpSpPr bwMode="auto">
            <a:xfrm>
              <a:off x="4015733" y="3335338"/>
              <a:ext cx="4290892" cy="908049"/>
              <a:chOff x="2307" y="3374"/>
              <a:chExt cx="2495" cy="572"/>
            </a:xfrm>
          </p:grpSpPr>
          <p:sp>
            <p:nvSpPr>
              <p:cNvPr id="159" name="Rectangle 254"/>
              <p:cNvSpPr>
                <a:spLocks noChangeArrowheads="1"/>
              </p:cNvSpPr>
              <p:nvPr/>
            </p:nvSpPr>
            <p:spPr bwMode="auto">
              <a:xfrm>
                <a:off x="2367" y="3502"/>
                <a:ext cx="2379" cy="352"/>
              </a:xfrm>
              <a:prstGeom prst="rect">
                <a:avLst/>
              </a:prstGeom>
              <a:solidFill>
                <a:srgbClr val="FFFFFF"/>
              </a:solidFill>
              <a:ln w="9525">
                <a:noFill/>
                <a:miter lim="800000"/>
                <a:headEnd/>
                <a:tailEnd/>
              </a:ln>
            </p:spPr>
            <p:txBody>
              <a:bodyPr/>
              <a:lstStyle/>
              <a:p>
                <a:endParaRPr lang="en-GB" sz="1600"/>
              </a:p>
            </p:txBody>
          </p:sp>
          <p:sp>
            <p:nvSpPr>
              <p:cNvPr id="160" name="Rectangle 255"/>
              <p:cNvSpPr>
                <a:spLocks noChangeArrowheads="1"/>
              </p:cNvSpPr>
              <p:nvPr/>
            </p:nvSpPr>
            <p:spPr bwMode="auto">
              <a:xfrm>
                <a:off x="2367" y="3502"/>
                <a:ext cx="2379" cy="352"/>
              </a:xfrm>
              <a:prstGeom prst="rect">
                <a:avLst/>
              </a:prstGeom>
              <a:noFill/>
              <a:ln w="0">
                <a:solidFill>
                  <a:srgbClr val="FFFFFF"/>
                </a:solidFill>
                <a:miter lim="800000"/>
                <a:headEnd/>
                <a:tailEnd/>
              </a:ln>
            </p:spPr>
            <p:txBody>
              <a:bodyPr/>
              <a:lstStyle/>
              <a:p>
                <a:endParaRPr lang="en-GB" sz="1600"/>
              </a:p>
            </p:txBody>
          </p:sp>
          <p:sp>
            <p:nvSpPr>
              <p:cNvPr id="161" name="Line 256"/>
              <p:cNvSpPr>
                <a:spLocks noChangeShapeType="1"/>
              </p:cNvSpPr>
              <p:nvPr/>
            </p:nvSpPr>
            <p:spPr bwMode="auto">
              <a:xfrm>
                <a:off x="2367" y="3502"/>
                <a:ext cx="2379" cy="0"/>
              </a:xfrm>
              <a:prstGeom prst="line">
                <a:avLst/>
              </a:prstGeom>
              <a:noFill/>
              <a:ln w="0">
                <a:solidFill>
                  <a:srgbClr val="000000"/>
                </a:solidFill>
                <a:round/>
                <a:headEnd/>
                <a:tailEnd/>
              </a:ln>
            </p:spPr>
            <p:txBody>
              <a:bodyPr/>
              <a:lstStyle/>
              <a:p>
                <a:endParaRPr lang="en-GB" sz="1600"/>
              </a:p>
            </p:txBody>
          </p:sp>
          <p:sp>
            <p:nvSpPr>
              <p:cNvPr id="162" name="Line 257"/>
              <p:cNvSpPr>
                <a:spLocks noChangeShapeType="1"/>
              </p:cNvSpPr>
              <p:nvPr/>
            </p:nvSpPr>
            <p:spPr bwMode="auto">
              <a:xfrm>
                <a:off x="2367" y="3854"/>
                <a:ext cx="2379" cy="0"/>
              </a:xfrm>
              <a:prstGeom prst="line">
                <a:avLst/>
              </a:prstGeom>
              <a:noFill/>
              <a:ln w="0">
                <a:solidFill>
                  <a:srgbClr val="000000"/>
                </a:solidFill>
                <a:round/>
                <a:headEnd/>
                <a:tailEnd/>
              </a:ln>
            </p:spPr>
            <p:txBody>
              <a:bodyPr/>
              <a:lstStyle/>
              <a:p>
                <a:endParaRPr lang="en-GB" sz="1600"/>
              </a:p>
            </p:txBody>
          </p:sp>
          <p:sp>
            <p:nvSpPr>
              <p:cNvPr id="163" name="Line 258"/>
              <p:cNvSpPr>
                <a:spLocks noChangeShapeType="1"/>
              </p:cNvSpPr>
              <p:nvPr/>
            </p:nvSpPr>
            <p:spPr bwMode="auto">
              <a:xfrm flipV="1">
                <a:off x="4746" y="3502"/>
                <a:ext cx="0" cy="352"/>
              </a:xfrm>
              <a:prstGeom prst="line">
                <a:avLst/>
              </a:prstGeom>
              <a:noFill/>
              <a:ln w="0">
                <a:solidFill>
                  <a:srgbClr val="000000"/>
                </a:solidFill>
                <a:round/>
                <a:headEnd/>
                <a:tailEnd/>
              </a:ln>
            </p:spPr>
            <p:txBody>
              <a:bodyPr/>
              <a:lstStyle/>
              <a:p>
                <a:endParaRPr lang="en-GB" sz="1600"/>
              </a:p>
            </p:txBody>
          </p:sp>
          <p:sp>
            <p:nvSpPr>
              <p:cNvPr id="164" name="Line 259"/>
              <p:cNvSpPr>
                <a:spLocks noChangeShapeType="1"/>
              </p:cNvSpPr>
              <p:nvPr/>
            </p:nvSpPr>
            <p:spPr bwMode="auto">
              <a:xfrm flipV="1">
                <a:off x="2367" y="3502"/>
                <a:ext cx="0" cy="352"/>
              </a:xfrm>
              <a:prstGeom prst="line">
                <a:avLst/>
              </a:prstGeom>
              <a:noFill/>
              <a:ln w="0">
                <a:solidFill>
                  <a:srgbClr val="000000"/>
                </a:solidFill>
                <a:round/>
                <a:headEnd/>
                <a:tailEnd/>
              </a:ln>
            </p:spPr>
            <p:txBody>
              <a:bodyPr/>
              <a:lstStyle/>
              <a:p>
                <a:endParaRPr lang="en-GB" sz="1600"/>
              </a:p>
            </p:txBody>
          </p:sp>
          <p:sp>
            <p:nvSpPr>
              <p:cNvPr id="165" name="Line 260"/>
              <p:cNvSpPr>
                <a:spLocks noChangeShapeType="1"/>
              </p:cNvSpPr>
              <p:nvPr/>
            </p:nvSpPr>
            <p:spPr bwMode="auto">
              <a:xfrm>
                <a:off x="2367" y="3854"/>
                <a:ext cx="2379" cy="0"/>
              </a:xfrm>
              <a:prstGeom prst="line">
                <a:avLst/>
              </a:prstGeom>
              <a:noFill/>
              <a:ln w="0">
                <a:solidFill>
                  <a:srgbClr val="000000"/>
                </a:solidFill>
                <a:round/>
                <a:headEnd/>
                <a:tailEnd/>
              </a:ln>
            </p:spPr>
            <p:txBody>
              <a:bodyPr/>
              <a:lstStyle/>
              <a:p>
                <a:endParaRPr lang="en-GB" sz="1600"/>
              </a:p>
            </p:txBody>
          </p:sp>
          <p:sp>
            <p:nvSpPr>
              <p:cNvPr id="166" name="Line 261"/>
              <p:cNvSpPr>
                <a:spLocks noChangeShapeType="1"/>
              </p:cNvSpPr>
              <p:nvPr/>
            </p:nvSpPr>
            <p:spPr bwMode="auto">
              <a:xfrm flipV="1">
                <a:off x="2367" y="3502"/>
                <a:ext cx="0" cy="352"/>
              </a:xfrm>
              <a:prstGeom prst="line">
                <a:avLst/>
              </a:prstGeom>
              <a:noFill/>
              <a:ln w="0">
                <a:solidFill>
                  <a:srgbClr val="000000"/>
                </a:solidFill>
                <a:round/>
                <a:headEnd/>
                <a:tailEnd/>
              </a:ln>
            </p:spPr>
            <p:txBody>
              <a:bodyPr/>
              <a:lstStyle/>
              <a:p>
                <a:endParaRPr lang="en-GB" sz="1600"/>
              </a:p>
            </p:txBody>
          </p:sp>
          <p:sp>
            <p:nvSpPr>
              <p:cNvPr id="167" name="Line 262"/>
              <p:cNvSpPr>
                <a:spLocks noChangeShapeType="1"/>
              </p:cNvSpPr>
              <p:nvPr/>
            </p:nvSpPr>
            <p:spPr bwMode="auto">
              <a:xfrm flipV="1">
                <a:off x="2367" y="3830"/>
                <a:ext cx="0" cy="24"/>
              </a:xfrm>
              <a:prstGeom prst="line">
                <a:avLst/>
              </a:prstGeom>
              <a:noFill/>
              <a:ln w="0">
                <a:solidFill>
                  <a:srgbClr val="000000"/>
                </a:solidFill>
                <a:round/>
                <a:headEnd/>
                <a:tailEnd/>
              </a:ln>
            </p:spPr>
            <p:txBody>
              <a:bodyPr/>
              <a:lstStyle/>
              <a:p>
                <a:endParaRPr lang="en-GB" sz="1600"/>
              </a:p>
            </p:txBody>
          </p:sp>
          <p:sp>
            <p:nvSpPr>
              <p:cNvPr id="168" name="Line 263"/>
              <p:cNvSpPr>
                <a:spLocks noChangeShapeType="1"/>
              </p:cNvSpPr>
              <p:nvPr/>
            </p:nvSpPr>
            <p:spPr bwMode="auto">
              <a:xfrm>
                <a:off x="2367" y="3502"/>
                <a:ext cx="0" cy="20"/>
              </a:xfrm>
              <a:prstGeom prst="line">
                <a:avLst/>
              </a:prstGeom>
              <a:noFill/>
              <a:ln w="0">
                <a:solidFill>
                  <a:srgbClr val="000000"/>
                </a:solidFill>
                <a:round/>
                <a:headEnd/>
                <a:tailEnd/>
              </a:ln>
            </p:spPr>
            <p:txBody>
              <a:bodyPr/>
              <a:lstStyle/>
              <a:p>
                <a:endParaRPr lang="en-GB" sz="1600"/>
              </a:p>
            </p:txBody>
          </p:sp>
          <p:sp>
            <p:nvSpPr>
              <p:cNvPr id="169" name="Rectangle 264"/>
              <p:cNvSpPr>
                <a:spLocks noChangeArrowheads="1"/>
              </p:cNvSpPr>
              <p:nvPr/>
            </p:nvSpPr>
            <p:spPr bwMode="auto">
              <a:xfrm>
                <a:off x="2353" y="3866"/>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0</a:t>
                </a:r>
                <a:endParaRPr lang="en-GB" sz="1600"/>
              </a:p>
            </p:txBody>
          </p:sp>
          <p:sp>
            <p:nvSpPr>
              <p:cNvPr id="170" name="Line 265"/>
              <p:cNvSpPr>
                <a:spLocks noChangeShapeType="1"/>
              </p:cNvSpPr>
              <p:nvPr/>
            </p:nvSpPr>
            <p:spPr bwMode="auto">
              <a:xfrm flipV="1">
                <a:off x="2764" y="3830"/>
                <a:ext cx="0" cy="24"/>
              </a:xfrm>
              <a:prstGeom prst="line">
                <a:avLst/>
              </a:prstGeom>
              <a:noFill/>
              <a:ln w="0">
                <a:solidFill>
                  <a:srgbClr val="000000"/>
                </a:solidFill>
                <a:round/>
                <a:headEnd/>
                <a:tailEnd/>
              </a:ln>
            </p:spPr>
            <p:txBody>
              <a:bodyPr/>
              <a:lstStyle/>
              <a:p>
                <a:endParaRPr lang="en-GB" sz="1600"/>
              </a:p>
            </p:txBody>
          </p:sp>
          <p:sp>
            <p:nvSpPr>
              <p:cNvPr id="171" name="Line 266"/>
              <p:cNvSpPr>
                <a:spLocks noChangeShapeType="1"/>
              </p:cNvSpPr>
              <p:nvPr/>
            </p:nvSpPr>
            <p:spPr bwMode="auto">
              <a:xfrm>
                <a:off x="2764" y="3502"/>
                <a:ext cx="0" cy="20"/>
              </a:xfrm>
              <a:prstGeom prst="line">
                <a:avLst/>
              </a:prstGeom>
              <a:noFill/>
              <a:ln w="0">
                <a:solidFill>
                  <a:srgbClr val="000000"/>
                </a:solidFill>
                <a:round/>
                <a:headEnd/>
                <a:tailEnd/>
              </a:ln>
            </p:spPr>
            <p:txBody>
              <a:bodyPr/>
              <a:lstStyle/>
              <a:p>
                <a:endParaRPr lang="en-GB" sz="1600"/>
              </a:p>
            </p:txBody>
          </p:sp>
          <p:sp>
            <p:nvSpPr>
              <p:cNvPr id="172" name="Rectangle 267"/>
              <p:cNvSpPr>
                <a:spLocks noChangeArrowheads="1"/>
              </p:cNvSpPr>
              <p:nvPr/>
            </p:nvSpPr>
            <p:spPr bwMode="auto">
              <a:xfrm>
                <a:off x="2721" y="3866"/>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200</a:t>
                </a:r>
                <a:endParaRPr lang="en-GB" sz="1600"/>
              </a:p>
            </p:txBody>
          </p:sp>
          <p:sp>
            <p:nvSpPr>
              <p:cNvPr id="173" name="Line 268"/>
              <p:cNvSpPr>
                <a:spLocks noChangeShapeType="1"/>
              </p:cNvSpPr>
              <p:nvPr/>
            </p:nvSpPr>
            <p:spPr bwMode="auto">
              <a:xfrm flipV="1">
                <a:off x="3160" y="3830"/>
                <a:ext cx="0" cy="24"/>
              </a:xfrm>
              <a:prstGeom prst="line">
                <a:avLst/>
              </a:prstGeom>
              <a:noFill/>
              <a:ln w="0">
                <a:solidFill>
                  <a:srgbClr val="000000"/>
                </a:solidFill>
                <a:round/>
                <a:headEnd/>
                <a:tailEnd/>
              </a:ln>
            </p:spPr>
            <p:txBody>
              <a:bodyPr/>
              <a:lstStyle/>
              <a:p>
                <a:endParaRPr lang="en-GB" sz="1600"/>
              </a:p>
            </p:txBody>
          </p:sp>
          <p:sp>
            <p:nvSpPr>
              <p:cNvPr id="174" name="Line 269"/>
              <p:cNvSpPr>
                <a:spLocks noChangeShapeType="1"/>
              </p:cNvSpPr>
              <p:nvPr/>
            </p:nvSpPr>
            <p:spPr bwMode="auto">
              <a:xfrm>
                <a:off x="3160" y="3502"/>
                <a:ext cx="0" cy="20"/>
              </a:xfrm>
              <a:prstGeom prst="line">
                <a:avLst/>
              </a:prstGeom>
              <a:noFill/>
              <a:ln w="0">
                <a:solidFill>
                  <a:srgbClr val="000000"/>
                </a:solidFill>
                <a:round/>
                <a:headEnd/>
                <a:tailEnd/>
              </a:ln>
            </p:spPr>
            <p:txBody>
              <a:bodyPr/>
              <a:lstStyle/>
              <a:p>
                <a:endParaRPr lang="en-GB" sz="1600"/>
              </a:p>
            </p:txBody>
          </p:sp>
          <p:sp>
            <p:nvSpPr>
              <p:cNvPr id="175" name="Rectangle 270"/>
              <p:cNvSpPr>
                <a:spLocks noChangeArrowheads="1"/>
              </p:cNvSpPr>
              <p:nvPr/>
            </p:nvSpPr>
            <p:spPr bwMode="auto">
              <a:xfrm>
                <a:off x="3117" y="3866"/>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400</a:t>
                </a:r>
                <a:endParaRPr lang="en-GB" sz="1600"/>
              </a:p>
            </p:txBody>
          </p:sp>
          <p:sp>
            <p:nvSpPr>
              <p:cNvPr id="176" name="Line 271"/>
              <p:cNvSpPr>
                <a:spLocks noChangeShapeType="1"/>
              </p:cNvSpPr>
              <p:nvPr/>
            </p:nvSpPr>
            <p:spPr bwMode="auto">
              <a:xfrm flipV="1">
                <a:off x="3557" y="3830"/>
                <a:ext cx="0" cy="24"/>
              </a:xfrm>
              <a:prstGeom prst="line">
                <a:avLst/>
              </a:prstGeom>
              <a:noFill/>
              <a:ln w="0">
                <a:solidFill>
                  <a:srgbClr val="000000"/>
                </a:solidFill>
                <a:round/>
                <a:headEnd/>
                <a:tailEnd/>
              </a:ln>
            </p:spPr>
            <p:txBody>
              <a:bodyPr/>
              <a:lstStyle/>
              <a:p>
                <a:endParaRPr lang="en-GB" sz="1600"/>
              </a:p>
            </p:txBody>
          </p:sp>
          <p:sp>
            <p:nvSpPr>
              <p:cNvPr id="177" name="Line 272"/>
              <p:cNvSpPr>
                <a:spLocks noChangeShapeType="1"/>
              </p:cNvSpPr>
              <p:nvPr/>
            </p:nvSpPr>
            <p:spPr bwMode="auto">
              <a:xfrm>
                <a:off x="3557" y="3502"/>
                <a:ext cx="0" cy="20"/>
              </a:xfrm>
              <a:prstGeom prst="line">
                <a:avLst/>
              </a:prstGeom>
              <a:noFill/>
              <a:ln w="0">
                <a:solidFill>
                  <a:srgbClr val="000000"/>
                </a:solidFill>
                <a:round/>
                <a:headEnd/>
                <a:tailEnd/>
              </a:ln>
            </p:spPr>
            <p:txBody>
              <a:bodyPr/>
              <a:lstStyle/>
              <a:p>
                <a:endParaRPr lang="en-GB" sz="1600"/>
              </a:p>
            </p:txBody>
          </p:sp>
          <p:sp>
            <p:nvSpPr>
              <p:cNvPr id="178" name="Rectangle 273"/>
              <p:cNvSpPr>
                <a:spLocks noChangeArrowheads="1"/>
              </p:cNvSpPr>
              <p:nvPr/>
            </p:nvSpPr>
            <p:spPr bwMode="auto">
              <a:xfrm>
                <a:off x="3514" y="3866"/>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600</a:t>
                </a:r>
                <a:endParaRPr lang="en-GB" sz="1600"/>
              </a:p>
            </p:txBody>
          </p:sp>
          <p:sp>
            <p:nvSpPr>
              <p:cNvPr id="179" name="Line 274"/>
              <p:cNvSpPr>
                <a:spLocks noChangeShapeType="1"/>
              </p:cNvSpPr>
              <p:nvPr/>
            </p:nvSpPr>
            <p:spPr bwMode="auto">
              <a:xfrm flipV="1">
                <a:off x="3953" y="3830"/>
                <a:ext cx="0" cy="24"/>
              </a:xfrm>
              <a:prstGeom prst="line">
                <a:avLst/>
              </a:prstGeom>
              <a:noFill/>
              <a:ln w="0">
                <a:solidFill>
                  <a:srgbClr val="000000"/>
                </a:solidFill>
                <a:round/>
                <a:headEnd/>
                <a:tailEnd/>
              </a:ln>
            </p:spPr>
            <p:txBody>
              <a:bodyPr/>
              <a:lstStyle/>
              <a:p>
                <a:endParaRPr lang="en-GB" sz="1600"/>
              </a:p>
            </p:txBody>
          </p:sp>
          <p:sp>
            <p:nvSpPr>
              <p:cNvPr id="180" name="Line 275"/>
              <p:cNvSpPr>
                <a:spLocks noChangeShapeType="1"/>
              </p:cNvSpPr>
              <p:nvPr/>
            </p:nvSpPr>
            <p:spPr bwMode="auto">
              <a:xfrm>
                <a:off x="3953" y="3502"/>
                <a:ext cx="0" cy="20"/>
              </a:xfrm>
              <a:prstGeom prst="line">
                <a:avLst/>
              </a:prstGeom>
              <a:noFill/>
              <a:ln w="0">
                <a:solidFill>
                  <a:srgbClr val="000000"/>
                </a:solidFill>
                <a:round/>
                <a:headEnd/>
                <a:tailEnd/>
              </a:ln>
            </p:spPr>
            <p:txBody>
              <a:bodyPr/>
              <a:lstStyle/>
              <a:p>
                <a:endParaRPr lang="en-GB" sz="1600"/>
              </a:p>
            </p:txBody>
          </p:sp>
          <p:sp>
            <p:nvSpPr>
              <p:cNvPr id="181" name="Rectangle 276"/>
              <p:cNvSpPr>
                <a:spLocks noChangeArrowheads="1"/>
              </p:cNvSpPr>
              <p:nvPr/>
            </p:nvSpPr>
            <p:spPr bwMode="auto">
              <a:xfrm>
                <a:off x="3910" y="3866"/>
                <a:ext cx="8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800</a:t>
                </a:r>
                <a:endParaRPr lang="en-GB" sz="1600"/>
              </a:p>
            </p:txBody>
          </p:sp>
          <p:sp>
            <p:nvSpPr>
              <p:cNvPr id="182" name="Line 277"/>
              <p:cNvSpPr>
                <a:spLocks noChangeShapeType="1"/>
              </p:cNvSpPr>
              <p:nvPr/>
            </p:nvSpPr>
            <p:spPr bwMode="auto">
              <a:xfrm flipV="1">
                <a:off x="4349" y="3830"/>
                <a:ext cx="0" cy="24"/>
              </a:xfrm>
              <a:prstGeom prst="line">
                <a:avLst/>
              </a:prstGeom>
              <a:noFill/>
              <a:ln w="0">
                <a:solidFill>
                  <a:srgbClr val="000000"/>
                </a:solidFill>
                <a:round/>
                <a:headEnd/>
                <a:tailEnd/>
              </a:ln>
            </p:spPr>
            <p:txBody>
              <a:bodyPr/>
              <a:lstStyle/>
              <a:p>
                <a:endParaRPr lang="en-GB" sz="1600"/>
              </a:p>
            </p:txBody>
          </p:sp>
          <p:sp>
            <p:nvSpPr>
              <p:cNvPr id="183" name="Line 278"/>
              <p:cNvSpPr>
                <a:spLocks noChangeShapeType="1"/>
              </p:cNvSpPr>
              <p:nvPr/>
            </p:nvSpPr>
            <p:spPr bwMode="auto">
              <a:xfrm>
                <a:off x="4349" y="3502"/>
                <a:ext cx="0" cy="20"/>
              </a:xfrm>
              <a:prstGeom prst="line">
                <a:avLst/>
              </a:prstGeom>
              <a:noFill/>
              <a:ln w="0">
                <a:solidFill>
                  <a:srgbClr val="000000"/>
                </a:solidFill>
                <a:round/>
                <a:headEnd/>
                <a:tailEnd/>
              </a:ln>
            </p:spPr>
            <p:txBody>
              <a:bodyPr/>
              <a:lstStyle/>
              <a:p>
                <a:endParaRPr lang="en-GB" sz="1600"/>
              </a:p>
            </p:txBody>
          </p:sp>
          <p:sp>
            <p:nvSpPr>
              <p:cNvPr id="184" name="Rectangle 279"/>
              <p:cNvSpPr>
                <a:spLocks noChangeArrowheads="1"/>
              </p:cNvSpPr>
              <p:nvPr/>
            </p:nvSpPr>
            <p:spPr bwMode="auto">
              <a:xfrm>
                <a:off x="4292" y="3866"/>
                <a:ext cx="113"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1000</a:t>
                </a:r>
                <a:endParaRPr lang="en-GB" sz="1600"/>
              </a:p>
            </p:txBody>
          </p:sp>
          <p:sp>
            <p:nvSpPr>
              <p:cNvPr id="185" name="Line 280"/>
              <p:cNvSpPr>
                <a:spLocks noChangeShapeType="1"/>
              </p:cNvSpPr>
              <p:nvPr/>
            </p:nvSpPr>
            <p:spPr bwMode="auto">
              <a:xfrm flipV="1">
                <a:off x="4746" y="3830"/>
                <a:ext cx="0" cy="24"/>
              </a:xfrm>
              <a:prstGeom prst="line">
                <a:avLst/>
              </a:prstGeom>
              <a:noFill/>
              <a:ln w="0">
                <a:solidFill>
                  <a:srgbClr val="000000"/>
                </a:solidFill>
                <a:round/>
                <a:headEnd/>
                <a:tailEnd/>
              </a:ln>
            </p:spPr>
            <p:txBody>
              <a:bodyPr/>
              <a:lstStyle/>
              <a:p>
                <a:endParaRPr lang="en-GB" sz="1600"/>
              </a:p>
            </p:txBody>
          </p:sp>
          <p:sp>
            <p:nvSpPr>
              <p:cNvPr id="186" name="Line 281"/>
              <p:cNvSpPr>
                <a:spLocks noChangeShapeType="1"/>
              </p:cNvSpPr>
              <p:nvPr/>
            </p:nvSpPr>
            <p:spPr bwMode="auto">
              <a:xfrm>
                <a:off x="4746" y="3502"/>
                <a:ext cx="0" cy="20"/>
              </a:xfrm>
              <a:prstGeom prst="line">
                <a:avLst/>
              </a:prstGeom>
              <a:noFill/>
              <a:ln w="0">
                <a:solidFill>
                  <a:srgbClr val="000000"/>
                </a:solidFill>
                <a:round/>
                <a:headEnd/>
                <a:tailEnd/>
              </a:ln>
            </p:spPr>
            <p:txBody>
              <a:bodyPr/>
              <a:lstStyle/>
              <a:p>
                <a:endParaRPr lang="en-GB" sz="1600"/>
              </a:p>
            </p:txBody>
          </p:sp>
          <p:sp>
            <p:nvSpPr>
              <p:cNvPr id="187" name="Rectangle 282"/>
              <p:cNvSpPr>
                <a:spLocks noChangeArrowheads="1"/>
              </p:cNvSpPr>
              <p:nvPr/>
            </p:nvSpPr>
            <p:spPr bwMode="auto">
              <a:xfrm>
                <a:off x="4689" y="3866"/>
                <a:ext cx="113"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1200</a:t>
                </a:r>
                <a:endParaRPr lang="en-GB" sz="1600"/>
              </a:p>
            </p:txBody>
          </p:sp>
          <p:sp>
            <p:nvSpPr>
              <p:cNvPr id="188" name="Line 283"/>
              <p:cNvSpPr>
                <a:spLocks noChangeShapeType="1"/>
              </p:cNvSpPr>
              <p:nvPr/>
            </p:nvSpPr>
            <p:spPr bwMode="auto">
              <a:xfrm>
                <a:off x="2367" y="3854"/>
                <a:ext cx="20" cy="0"/>
              </a:xfrm>
              <a:prstGeom prst="line">
                <a:avLst/>
              </a:prstGeom>
              <a:noFill/>
              <a:ln w="0">
                <a:solidFill>
                  <a:srgbClr val="000000"/>
                </a:solidFill>
                <a:round/>
                <a:headEnd/>
                <a:tailEnd/>
              </a:ln>
            </p:spPr>
            <p:txBody>
              <a:bodyPr/>
              <a:lstStyle/>
              <a:p>
                <a:endParaRPr lang="en-GB" sz="1600"/>
              </a:p>
            </p:txBody>
          </p:sp>
          <p:sp>
            <p:nvSpPr>
              <p:cNvPr id="189" name="Line 284"/>
              <p:cNvSpPr>
                <a:spLocks noChangeShapeType="1"/>
              </p:cNvSpPr>
              <p:nvPr/>
            </p:nvSpPr>
            <p:spPr bwMode="auto">
              <a:xfrm flipH="1">
                <a:off x="4722" y="3854"/>
                <a:ext cx="24" cy="0"/>
              </a:xfrm>
              <a:prstGeom prst="line">
                <a:avLst/>
              </a:prstGeom>
              <a:noFill/>
              <a:ln w="0">
                <a:solidFill>
                  <a:srgbClr val="000000"/>
                </a:solidFill>
                <a:round/>
                <a:headEnd/>
                <a:tailEnd/>
              </a:ln>
            </p:spPr>
            <p:txBody>
              <a:bodyPr/>
              <a:lstStyle/>
              <a:p>
                <a:endParaRPr lang="en-GB" sz="1600"/>
              </a:p>
            </p:txBody>
          </p:sp>
          <p:sp>
            <p:nvSpPr>
              <p:cNvPr id="190" name="Rectangle 285"/>
              <p:cNvSpPr>
                <a:spLocks noChangeArrowheads="1"/>
              </p:cNvSpPr>
              <p:nvPr/>
            </p:nvSpPr>
            <p:spPr bwMode="auto">
              <a:xfrm>
                <a:off x="2307" y="3822"/>
                <a:ext cx="45"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-5</a:t>
                </a:r>
                <a:endParaRPr lang="en-GB" sz="1600"/>
              </a:p>
            </p:txBody>
          </p:sp>
          <p:sp>
            <p:nvSpPr>
              <p:cNvPr id="191" name="Line 286"/>
              <p:cNvSpPr>
                <a:spLocks noChangeShapeType="1"/>
              </p:cNvSpPr>
              <p:nvPr/>
            </p:nvSpPr>
            <p:spPr bwMode="auto">
              <a:xfrm>
                <a:off x="2367" y="3678"/>
                <a:ext cx="20" cy="0"/>
              </a:xfrm>
              <a:prstGeom prst="line">
                <a:avLst/>
              </a:prstGeom>
              <a:noFill/>
              <a:ln w="0">
                <a:solidFill>
                  <a:srgbClr val="000000"/>
                </a:solidFill>
                <a:round/>
                <a:headEnd/>
                <a:tailEnd/>
              </a:ln>
            </p:spPr>
            <p:txBody>
              <a:bodyPr/>
              <a:lstStyle/>
              <a:p>
                <a:endParaRPr lang="en-GB" sz="1600"/>
              </a:p>
            </p:txBody>
          </p:sp>
          <p:sp>
            <p:nvSpPr>
              <p:cNvPr id="192" name="Line 287"/>
              <p:cNvSpPr>
                <a:spLocks noChangeShapeType="1"/>
              </p:cNvSpPr>
              <p:nvPr/>
            </p:nvSpPr>
            <p:spPr bwMode="auto">
              <a:xfrm flipH="1">
                <a:off x="4722" y="3678"/>
                <a:ext cx="24" cy="0"/>
              </a:xfrm>
              <a:prstGeom prst="line">
                <a:avLst/>
              </a:prstGeom>
              <a:noFill/>
              <a:ln w="0">
                <a:solidFill>
                  <a:srgbClr val="000000"/>
                </a:solidFill>
                <a:round/>
                <a:headEnd/>
                <a:tailEnd/>
              </a:ln>
            </p:spPr>
            <p:txBody>
              <a:bodyPr/>
              <a:lstStyle/>
              <a:p>
                <a:endParaRPr lang="en-GB" sz="1600"/>
              </a:p>
            </p:txBody>
          </p:sp>
          <p:sp>
            <p:nvSpPr>
              <p:cNvPr id="193" name="Rectangle 288"/>
              <p:cNvSpPr>
                <a:spLocks noChangeArrowheads="1"/>
              </p:cNvSpPr>
              <p:nvPr/>
            </p:nvSpPr>
            <p:spPr bwMode="auto">
              <a:xfrm>
                <a:off x="2325" y="3646"/>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0</a:t>
                </a:r>
                <a:endParaRPr lang="en-GB" sz="1600"/>
              </a:p>
            </p:txBody>
          </p:sp>
          <p:sp>
            <p:nvSpPr>
              <p:cNvPr id="194" name="Line 289"/>
              <p:cNvSpPr>
                <a:spLocks noChangeShapeType="1"/>
              </p:cNvSpPr>
              <p:nvPr/>
            </p:nvSpPr>
            <p:spPr bwMode="auto">
              <a:xfrm>
                <a:off x="2367" y="3502"/>
                <a:ext cx="20" cy="0"/>
              </a:xfrm>
              <a:prstGeom prst="line">
                <a:avLst/>
              </a:prstGeom>
              <a:noFill/>
              <a:ln w="0">
                <a:solidFill>
                  <a:srgbClr val="000000"/>
                </a:solidFill>
                <a:round/>
                <a:headEnd/>
                <a:tailEnd/>
              </a:ln>
            </p:spPr>
            <p:txBody>
              <a:bodyPr/>
              <a:lstStyle/>
              <a:p>
                <a:endParaRPr lang="en-GB" sz="1600"/>
              </a:p>
            </p:txBody>
          </p:sp>
          <p:sp>
            <p:nvSpPr>
              <p:cNvPr id="195" name="Line 290"/>
              <p:cNvSpPr>
                <a:spLocks noChangeShapeType="1"/>
              </p:cNvSpPr>
              <p:nvPr/>
            </p:nvSpPr>
            <p:spPr bwMode="auto">
              <a:xfrm flipH="1">
                <a:off x="4722" y="3502"/>
                <a:ext cx="24" cy="0"/>
              </a:xfrm>
              <a:prstGeom prst="line">
                <a:avLst/>
              </a:prstGeom>
              <a:noFill/>
              <a:ln w="0">
                <a:solidFill>
                  <a:srgbClr val="000000"/>
                </a:solidFill>
                <a:round/>
                <a:headEnd/>
                <a:tailEnd/>
              </a:ln>
            </p:spPr>
            <p:txBody>
              <a:bodyPr/>
              <a:lstStyle/>
              <a:p>
                <a:endParaRPr lang="en-GB" sz="1600"/>
              </a:p>
            </p:txBody>
          </p:sp>
          <p:sp>
            <p:nvSpPr>
              <p:cNvPr id="196" name="Rectangle 291"/>
              <p:cNvSpPr>
                <a:spLocks noChangeArrowheads="1"/>
              </p:cNvSpPr>
              <p:nvPr/>
            </p:nvSpPr>
            <p:spPr bwMode="auto">
              <a:xfrm>
                <a:off x="2325" y="3470"/>
                <a:ext cx="28" cy="80"/>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5</a:t>
                </a:r>
                <a:endParaRPr lang="en-GB" sz="1600"/>
              </a:p>
            </p:txBody>
          </p:sp>
          <p:sp>
            <p:nvSpPr>
              <p:cNvPr id="197" name="Line 292"/>
              <p:cNvSpPr>
                <a:spLocks noChangeShapeType="1"/>
              </p:cNvSpPr>
              <p:nvPr/>
            </p:nvSpPr>
            <p:spPr bwMode="auto">
              <a:xfrm>
                <a:off x="2367" y="3502"/>
                <a:ext cx="2379" cy="0"/>
              </a:xfrm>
              <a:prstGeom prst="line">
                <a:avLst/>
              </a:prstGeom>
              <a:noFill/>
              <a:ln w="0">
                <a:solidFill>
                  <a:srgbClr val="000000"/>
                </a:solidFill>
                <a:round/>
                <a:headEnd/>
                <a:tailEnd/>
              </a:ln>
            </p:spPr>
            <p:txBody>
              <a:bodyPr/>
              <a:lstStyle/>
              <a:p>
                <a:endParaRPr lang="en-GB" sz="1600"/>
              </a:p>
            </p:txBody>
          </p:sp>
          <p:sp>
            <p:nvSpPr>
              <p:cNvPr id="198" name="Line 293"/>
              <p:cNvSpPr>
                <a:spLocks noChangeShapeType="1"/>
              </p:cNvSpPr>
              <p:nvPr/>
            </p:nvSpPr>
            <p:spPr bwMode="auto">
              <a:xfrm>
                <a:off x="2367" y="3854"/>
                <a:ext cx="2379" cy="0"/>
              </a:xfrm>
              <a:prstGeom prst="line">
                <a:avLst/>
              </a:prstGeom>
              <a:noFill/>
              <a:ln w="0">
                <a:solidFill>
                  <a:srgbClr val="000000"/>
                </a:solidFill>
                <a:round/>
                <a:headEnd/>
                <a:tailEnd/>
              </a:ln>
            </p:spPr>
            <p:txBody>
              <a:bodyPr/>
              <a:lstStyle/>
              <a:p>
                <a:endParaRPr lang="en-GB" sz="1600"/>
              </a:p>
            </p:txBody>
          </p:sp>
          <p:sp>
            <p:nvSpPr>
              <p:cNvPr id="199" name="Line 294"/>
              <p:cNvSpPr>
                <a:spLocks noChangeShapeType="1"/>
              </p:cNvSpPr>
              <p:nvPr/>
            </p:nvSpPr>
            <p:spPr bwMode="auto">
              <a:xfrm flipV="1">
                <a:off x="4746" y="3502"/>
                <a:ext cx="0" cy="352"/>
              </a:xfrm>
              <a:prstGeom prst="line">
                <a:avLst/>
              </a:prstGeom>
              <a:noFill/>
              <a:ln w="0">
                <a:solidFill>
                  <a:srgbClr val="000000"/>
                </a:solidFill>
                <a:round/>
                <a:headEnd/>
                <a:tailEnd/>
              </a:ln>
            </p:spPr>
            <p:txBody>
              <a:bodyPr/>
              <a:lstStyle/>
              <a:p>
                <a:endParaRPr lang="en-GB" sz="1600"/>
              </a:p>
            </p:txBody>
          </p:sp>
          <p:sp>
            <p:nvSpPr>
              <p:cNvPr id="200" name="Line 295"/>
              <p:cNvSpPr>
                <a:spLocks noChangeShapeType="1"/>
              </p:cNvSpPr>
              <p:nvPr/>
            </p:nvSpPr>
            <p:spPr bwMode="auto">
              <a:xfrm flipV="1">
                <a:off x="2367" y="3502"/>
                <a:ext cx="0" cy="352"/>
              </a:xfrm>
              <a:prstGeom prst="line">
                <a:avLst/>
              </a:prstGeom>
              <a:noFill/>
              <a:ln w="0">
                <a:solidFill>
                  <a:srgbClr val="000000"/>
                </a:solidFill>
                <a:round/>
                <a:headEnd/>
                <a:tailEnd/>
              </a:ln>
            </p:spPr>
            <p:txBody>
              <a:bodyPr/>
              <a:lstStyle/>
              <a:p>
                <a:endParaRPr lang="en-GB" sz="1600"/>
              </a:p>
            </p:txBody>
          </p:sp>
          <p:sp>
            <p:nvSpPr>
              <p:cNvPr id="201" name="Freeform 296"/>
              <p:cNvSpPr>
                <a:spLocks/>
              </p:cNvSpPr>
              <p:nvPr/>
            </p:nvSpPr>
            <p:spPr bwMode="auto">
              <a:xfrm>
                <a:off x="2371" y="3606"/>
                <a:ext cx="813" cy="196"/>
              </a:xfrm>
              <a:custGeom>
                <a:avLst/>
                <a:gdLst/>
                <a:ahLst/>
                <a:cxnLst>
                  <a:cxn ang="0">
                    <a:pos x="12" y="36"/>
                  </a:cxn>
                  <a:cxn ang="0">
                    <a:pos x="32" y="80"/>
                  </a:cxn>
                  <a:cxn ang="0">
                    <a:pos x="52" y="120"/>
                  </a:cxn>
                  <a:cxn ang="0">
                    <a:pos x="72" y="56"/>
                  </a:cxn>
                  <a:cxn ang="0">
                    <a:pos x="88" y="24"/>
                  </a:cxn>
                  <a:cxn ang="0">
                    <a:pos x="108" y="24"/>
                  </a:cxn>
                  <a:cxn ang="0">
                    <a:pos x="129" y="20"/>
                  </a:cxn>
                  <a:cxn ang="0">
                    <a:pos x="149" y="108"/>
                  </a:cxn>
                  <a:cxn ang="0">
                    <a:pos x="169" y="116"/>
                  </a:cxn>
                  <a:cxn ang="0">
                    <a:pos x="185" y="148"/>
                  </a:cxn>
                  <a:cxn ang="0">
                    <a:pos x="205" y="52"/>
                  </a:cxn>
                  <a:cxn ang="0">
                    <a:pos x="225" y="56"/>
                  </a:cxn>
                  <a:cxn ang="0">
                    <a:pos x="245" y="64"/>
                  </a:cxn>
                  <a:cxn ang="0">
                    <a:pos x="261" y="44"/>
                  </a:cxn>
                  <a:cxn ang="0">
                    <a:pos x="281" y="68"/>
                  </a:cxn>
                  <a:cxn ang="0">
                    <a:pos x="301" y="96"/>
                  </a:cxn>
                  <a:cxn ang="0">
                    <a:pos x="321" y="84"/>
                  </a:cxn>
                  <a:cxn ang="0">
                    <a:pos x="341" y="36"/>
                  </a:cxn>
                  <a:cxn ang="0">
                    <a:pos x="357" y="68"/>
                  </a:cxn>
                  <a:cxn ang="0">
                    <a:pos x="377" y="52"/>
                  </a:cxn>
                  <a:cxn ang="0">
                    <a:pos x="397" y="120"/>
                  </a:cxn>
                  <a:cxn ang="0">
                    <a:pos x="417" y="120"/>
                  </a:cxn>
                  <a:cxn ang="0">
                    <a:pos x="433" y="128"/>
                  </a:cxn>
                  <a:cxn ang="0">
                    <a:pos x="453" y="68"/>
                  </a:cxn>
                  <a:cxn ang="0">
                    <a:pos x="473" y="60"/>
                  </a:cxn>
                  <a:cxn ang="0">
                    <a:pos x="493" y="120"/>
                  </a:cxn>
                  <a:cxn ang="0">
                    <a:pos x="513" y="36"/>
                  </a:cxn>
                  <a:cxn ang="0">
                    <a:pos x="529" y="68"/>
                  </a:cxn>
                  <a:cxn ang="0">
                    <a:pos x="549" y="92"/>
                  </a:cxn>
                  <a:cxn ang="0">
                    <a:pos x="569" y="132"/>
                  </a:cxn>
                  <a:cxn ang="0">
                    <a:pos x="589" y="48"/>
                  </a:cxn>
                  <a:cxn ang="0">
                    <a:pos x="609" y="72"/>
                  </a:cxn>
                  <a:cxn ang="0">
                    <a:pos x="625" y="132"/>
                  </a:cxn>
                  <a:cxn ang="0">
                    <a:pos x="645" y="84"/>
                  </a:cxn>
                  <a:cxn ang="0">
                    <a:pos x="665" y="20"/>
                  </a:cxn>
                  <a:cxn ang="0">
                    <a:pos x="685" y="56"/>
                  </a:cxn>
                  <a:cxn ang="0">
                    <a:pos x="701" y="20"/>
                  </a:cxn>
                  <a:cxn ang="0">
                    <a:pos x="721" y="132"/>
                  </a:cxn>
                  <a:cxn ang="0">
                    <a:pos x="741" y="92"/>
                  </a:cxn>
                  <a:cxn ang="0">
                    <a:pos x="761" y="72"/>
                  </a:cxn>
                  <a:cxn ang="0">
                    <a:pos x="781" y="56"/>
                  </a:cxn>
                  <a:cxn ang="0">
                    <a:pos x="797" y="68"/>
                  </a:cxn>
                </a:cxnLst>
                <a:rect l="0" t="0" r="r" b="b"/>
                <a:pathLst>
                  <a:path w="813" h="196">
                    <a:moveTo>
                      <a:pt x="0" y="96"/>
                    </a:moveTo>
                    <a:lnTo>
                      <a:pt x="8" y="48"/>
                    </a:lnTo>
                    <a:lnTo>
                      <a:pt x="12" y="36"/>
                    </a:lnTo>
                    <a:lnTo>
                      <a:pt x="20" y="48"/>
                    </a:lnTo>
                    <a:lnTo>
                      <a:pt x="24" y="44"/>
                    </a:lnTo>
                    <a:lnTo>
                      <a:pt x="32" y="80"/>
                    </a:lnTo>
                    <a:lnTo>
                      <a:pt x="40" y="120"/>
                    </a:lnTo>
                    <a:lnTo>
                      <a:pt x="44" y="104"/>
                    </a:lnTo>
                    <a:lnTo>
                      <a:pt x="52" y="120"/>
                    </a:lnTo>
                    <a:lnTo>
                      <a:pt x="56" y="164"/>
                    </a:lnTo>
                    <a:lnTo>
                      <a:pt x="64" y="88"/>
                    </a:lnTo>
                    <a:lnTo>
                      <a:pt x="72" y="56"/>
                    </a:lnTo>
                    <a:lnTo>
                      <a:pt x="76" y="32"/>
                    </a:lnTo>
                    <a:lnTo>
                      <a:pt x="84" y="56"/>
                    </a:lnTo>
                    <a:lnTo>
                      <a:pt x="88" y="24"/>
                    </a:lnTo>
                    <a:lnTo>
                      <a:pt x="96" y="40"/>
                    </a:lnTo>
                    <a:lnTo>
                      <a:pt x="104" y="56"/>
                    </a:lnTo>
                    <a:lnTo>
                      <a:pt x="108" y="24"/>
                    </a:lnTo>
                    <a:lnTo>
                      <a:pt x="117" y="28"/>
                    </a:lnTo>
                    <a:lnTo>
                      <a:pt x="121" y="32"/>
                    </a:lnTo>
                    <a:lnTo>
                      <a:pt x="129" y="20"/>
                    </a:lnTo>
                    <a:lnTo>
                      <a:pt x="137" y="20"/>
                    </a:lnTo>
                    <a:lnTo>
                      <a:pt x="141" y="60"/>
                    </a:lnTo>
                    <a:lnTo>
                      <a:pt x="149" y="108"/>
                    </a:lnTo>
                    <a:lnTo>
                      <a:pt x="153" y="88"/>
                    </a:lnTo>
                    <a:lnTo>
                      <a:pt x="161" y="180"/>
                    </a:lnTo>
                    <a:lnTo>
                      <a:pt x="169" y="116"/>
                    </a:lnTo>
                    <a:lnTo>
                      <a:pt x="173" y="96"/>
                    </a:lnTo>
                    <a:lnTo>
                      <a:pt x="181" y="124"/>
                    </a:lnTo>
                    <a:lnTo>
                      <a:pt x="185" y="148"/>
                    </a:lnTo>
                    <a:lnTo>
                      <a:pt x="193" y="64"/>
                    </a:lnTo>
                    <a:lnTo>
                      <a:pt x="201" y="44"/>
                    </a:lnTo>
                    <a:lnTo>
                      <a:pt x="205" y="52"/>
                    </a:lnTo>
                    <a:lnTo>
                      <a:pt x="213" y="0"/>
                    </a:lnTo>
                    <a:lnTo>
                      <a:pt x="217" y="80"/>
                    </a:lnTo>
                    <a:lnTo>
                      <a:pt x="225" y="56"/>
                    </a:lnTo>
                    <a:lnTo>
                      <a:pt x="229" y="28"/>
                    </a:lnTo>
                    <a:lnTo>
                      <a:pt x="237" y="80"/>
                    </a:lnTo>
                    <a:lnTo>
                      <a:pt x="245" y="64"/>
                    </a:lnTo>
                    <a:lnTo>
                      <a:pt x="249" y="32"/>
                    </a:lnTo>
                    <a:lnTo>
                      <a:pt x="257" y="80"/>
                    </a:lnTo>
                    <a:lnTo>
                      <a:pt x="261" y="44"/>
                    </a:lnTo>
                    <a:lnTo>
                      <a:pt x="269" y="100"/>
                    </a:lnTo>
                    <a:lnTo>
                      <a:pt x="277" y="60"/>
                    </a:lnTo>
                    <a:lnTo>
                      <a:pt x="281" y="68"/>
                    </a:lnTo>
                    <a:lnTo>
                      <a:pt x="289" y="128"/>
                    </a:lnTo>
                    <a:lnTo>
                      <a:pt x="293" y="64"/>
                    </a:lnTo>
                    <a:lnTo>
                      <a:pt x="301" y="96"/>
                    </a:lnTo>
                    <a:lnTo>
                      <a:pt x="309" y="104"/>
                    </a:lnTo>
                    <a:lnTo>
                      <a:pt x="313" y="140"/>
                    </a:lnTo>
                    <a:lnTo>
                      <a:pt x="321" y="84"/>
                    </a:lnTo>
                    <a:lnTo>
                      <a:pt x="325" y="64"/>
                    </a:lnTo>
                    <a:lnTo>
                      <a:pt x="333" y="20"/>
                    </a:lnTo>
                    <a:lnTo>
                      <a:pt x="341" y="36"/>
                    </a:lnTo>
                    <a:lnTo>
                      <a:pt x="345" y="36"/>
                    </a:lnTo>
                    <a:lnTo>
                      <a:pt x="353" y="36"/>
                    </a:lnTo>
                    <a:lnTo>
                      <a:pt x="357" y="68"/>
                    </a:lnTo>
                    <a:lnTo>
                      <a:pt x="365" y="0"/>
                    </a:lnTo>
                    <a:lnTo>
                      <a:pt x="373" y="52"/>
                    </a:lnTo>
                    <a:lnTo>
                      <a:pt x="377" y="52"/>
                    </a:lnTo>
                    <a:lnTo>
                      <a:pt x="385" y="20"/>
                    </a:lnTo>
                    <a:lnTo>
                      <a:pt x="389" y="48"/>
                    </a:lnTo>
                    <a:lnTo>
                      <a:pt x="397" y="120"/>
                    </a:lnTo>
                    <a:lnTo>
                      <a:pt x="405" y="56"/>
                    </a:lnTo>
                    <a:lnTo>
                      <a:pt x="409" y="64"/>
                    </a:lnTo>
                    <a:lnTo>
                      <a:pt x="417" y="120"/>
                    </a:lnTo>
                    <a:lnTo>
                      <a:pt x="421" y="128"/>
                    </a:lnTo>
                    <a:lnTo>
                      <a:pt x="429" y="196"/>
                    </a:lnTo>
                    <a:lnTo>
                      <a:pt x="433" y="128"/>
                    </a:lnTo>
                    <a:lnTo>
                      <a:pt x="441" y="92"/>
                    </a:lnTo>
                    <a:lnTo>
                      <a:pt x="449" y="84"/>
                    </a:lnTo>
                    <a:lnTo>
                      <a:pt x="453" y="68"/>
                    </a:lnTo>
                    <a:lnTo>
                      <a:pt x="461" y="52"/>
                    </a:lnTo>
                    <a:lnTo>
                      <a:pt x="465" y="68"/>
                    </a:lnTo>
                    <a:lnTo>
                      <a:pt x="473" y="60"/>
                    </a:lnTo>
                    <a:lnTo>
                      <a:pt x="481" y="44"/>
                    </a:lnTo>
                    <a:lnTo>
                      <a:pt x="485" y="0"/>
                    </a:lnTo>
                    <a:lnTo>
                      <a:pt x="493" y="120"/>
                    </a:lnTo>
                    <a:lnTo>
                      <a:pt x="497" y="36"/>
                    </a:lnTo>
                    <a:lnTo>
                      <a:pt x="505" y="12"/>
                    </a:lnTo>
                    <a:lnTo>
                      <a:pt x="513" y="36"/>
                    </a:lnTo>
                    <a:lnTo>
                      <a:pt x="517" y="40"/>
                    </a:lnTo>
                    <a:lnTo>
                      <a:pt x="525" y="104"/>
                    </a:lnTo>
                    <a:lnTo>
                      <a:pt x="529" y="68"/>
                    </a:lnTo>
                    <a:lnTo>
                      <a:pt x="537" y="44"/>
                    </a:lnTo>
                    <a:lnTo>
                      <a:pt x="545" y="12"/>
                    </a:lnTo>
                    <a:lnTo>
                      <a:pt x="549" y="92"/>
                    </a:lnTo>
                    <a:lnTo>
                      <a:pt x="557" y="52"/>
                    </a:lnTo>
                    <a:lnTo>
                      <a:pt x="561" y="76"/>
                    </a:lnTo>
                    <a:lnTo>
                      <a:pt x="569" y="132"/>
                    </a:lnTo>
                    <a:lnTo>
                      <a:pt x="577" y="72"/>
                    </a:lnTo>
                    <a:lnTo>
                      <a:pt x="581" y="80"/>
                    </a:lnTo>
                    <a:lnTo>
                      <a:pt x="589" y="48"/>
                    </a:lnTo>
                    <a:lnTo>
                      <a:pt x="593" y="52"/>
                    </a:lnTo>
                    <a:lnTo>
                      <a:pt x="601" y="124"/>
                    </a:lnTo>
                    <a:lnTo>
                      <a:pt x="609" y="72"/>
                    </a:lnTo>
                    <a:lnTo>
                      <a:pt x="613" y="32"/>
                    </a:lnTo>
                    <a:lnTo>
                      <a:pt x="621" y="84"/>
                    </a:lnTo>
                    <a:lnTo>
                      <a:pt x="625" y="132"/>
                    </a:lnTo>
                    <a:lnTo>
                      <a:pt x="633" y="140"/>
                    </a:lnTo>
                    <a:lnTo>
                      <a:pt x="637" y="92"/>
                    </a:lnTo>
                    <a:lnTo>
                      <a:pt x="645" y="84"/>
                    </a:lnTo>
                    <a:lnTo>
                      <a:pt x="653" y="72"/>
                    </a:lnTo>
                    <a:lnTo>
                      <a:pt x="657" y="36"/>
                    </a:lnTo>
                    <a:lnTo>
                      <a:pt x="665" y="20"/>
                    </a:lnTo>
                    <a:lnTo>
                      <a:pt x="669" y="72"/>
                    </a:lnTo>
                    <a:lnTo>
                      <a:pt x="677" y="96"/>
                    </a:lnTo>
                    <a:lnTo>
                      <a:pt x="685" y="56"/>
                    </a:lnTo>
                    <a:lnTo>
                      <a:pt x="689" y="40"/>
                    </a:lnTo>
                    <a:lnTo>
                      <a:pt x="697" y="36"/>
                    </a:lnTo>
                    <a:lnTo>
                      <a:pt x="701" y="20"/>
                    </a:lnTo>
                    <a:lnTo>
                      <a:pt x="709" y="28"/>
                    </a:lnTo>
                    <a:lnTo>
                      <a:pt x="717" y="64"/>
                    </a:lnTo>
                    <a:lnTo>
                      <a:pt x="721" y="132"/>
                    </a:lnTo>
                    <a:lnTo>
                      <a:pt x="729" y="64"/>
                    </a:lnTo>
                    <a:lnTo>
                      <a:pt x="733" y="80"/>
                    </a:lnTo>
                    <a:lnTo>
                      <a:pt x="741" y="92"/>
                    </a:lnTo>
                    <a:lnTo>
                      <a:pt x="749" y="92"/>
                    </a:lnTo>
                    <a:lnTo>
                      <a:pt x="753" y="108"/>
                    </a:lnTo>
                    <a:lnTo>
                      <a:pt x="761" y="72"/>
                    </a:lnTo>
                    <a:lnTo>
                      <a:pt x="765" y="28"/>
                    </a:lnTo>
                    <a:lnTo>
                      <a:pt x="773" y="72"/>
                    </a:lnTo>
                    <a:lnTo>
                      <a:pt x="781" y="56"/>
                    </a:lnTo>
                    <a:lnTo>
                      <a:pt x="785" y="32"/>
                    </a:lnTo>
                    <a:lnTo>
                      <a:pt x="793" y="108"/>
                    </a:lnTo>
                    <a:lnTo>
                      <a:pt x="797" y="68"/>
                    </a:lnTo>
                    <a:lnTo>
                      <a:pt x="805" y="104"/>
                    </a:lnTo>
                    <a:lnTo>
                      <a:pt x="813" y="56"/>
                    </a:lnTo>
                  </a:path>
                </a:pathLst>
              </a:custGeom>
              <a:noFill/>
              <a:ln w="0">
                <a:solidFill>
                  <a:srgbClr val="00FFFF"/>
                </a:solidFill>
                <a:prstDash val="solid"/>
                <a:round/>
                <a:headEnd/>
                <a:tailEnd/>
              </a:ln>
            </p:spPr>
            <p:txBody>
              <a:bodyPr/>
              <a:lstStyle/>
              <a:p>
                <a:endParaRPr lang="en-GB" sz="1600"/>
              </a:p>
            </p:txBody>
          </p:sp>
          <p:sp>
            <p:nvSpPr>
              <p:cNvPr id="202" name="Freeform 297"/>
              <p:cNvSpPr>
                <a:spLocks/>
              </p:cNvSpPr>
              <p:nvPr/>
            </p:nvSpPr>
            <p:spPr bwMode="auto">
              <a:xfrm>
                <a:off x="3184" y="3622"/>
                <a:ext cx="809" cy="136"/>
              </a:xfrm>
              <a:custGeom>
                <a:avLst/>
                <a:gdLst/>
                <a:ahLst/>
                <a:cxnLst>
                  <a:cxn ang="0">
                    <a:pos x="12" y="48"/>
                  </a:cxn>
                  <a:cxn ang="0">
                    <a:pos x="28" y="8"/>
                  </a:cxn>
                  <a:cxn ang="0">
                    <a:pos x="48" y="72"/>
                  </a:cxn>
                  <a:cxn ang="0">
                    <a:pos x="68" y="124"/>
                  </a:cxn>
                  <a:cxn ang="0">
                    <a:pos x="88" y="20"/>
                  </a:cxn>
                  <a:cxn ang="0">
                    <a:pos x="108" y="0"/>
                  </a:cxn>
                  <a:cxn ang="0">
                    <a:pos x="124" y="4"/>
                  </a:cxn>
                  <a:cxn ang="0">
                    <a:pos x="144" y="64"/>
                  </a:cxn>
                  <a:cxn ang="0">
                    <a:pos x="164" y="100"/>
                  </a:cxn>
                  <a:cxn ang="0">
                    <a:pos x="184" y="56"/>
                  </a:cxn>
                  <a:cxn ang="0">
                    <a:pos x="204" y="48"/>
                  </a:cxn>
                  <a:cxn ang="0">
                    <a:pos x="220" y="20"/>
                  </a:cxn>
                  <a:cxn ang="0">
                    <a:pos x="240" y="76"/>
                  </a:cxn>
                  <a:cxn ang="0">
                    <a:pos x="260" y="56"/>
                  </a:cxn>
                  <a:cxn ang="0">
                    <a:pos x="280" y="12"/>
                  </a:cxn>
                  <a:cxn ang="0">
                    <a:pos x="296" y="16"/>
                  </a:cxn>
                  <a:cxn ang="0">
                    <a:pos x="316" y="112"/>
                  </a:cxn>
                  <a:cxn ang="0">
                    <a:pos x="337" y="80"/>
                  </a:cxn>
                  <a:cxn ang="0">
                    <a:pos x="357" y="40"/>
                  </a:cxn>
                  <a:cxn ang="0">
                    <a:pos x="377" y="44"/>
                  </a:cxn>
                  <a:cxn ang="0">
                    <a:pos x="393" y="68"/>
                  </a:cxn>
                  <a:cxn ang="0">
                    <a:pos x="413" y="36"/>
                  </a:cxn>
                  <a:cxn ang="0">
                    <a:pos x="433" y="48"/>
                  </a:cxn>
                  <a:cxn ang="0">
                    <a:pos x="453" y="44"/>
                  </a:cxn>
                  <a:cxn ang="0">
                    <a:pos x="469" y="16"/>
                  </a:cxn>
                  <a:cxn ang="0">
                    <a:pos x="489" y="92"/>
                  </a:cxn>
                  <a:cxn ang="0">
                    <a:pos x="509" y="60"/>
                  </a:cxn>
                  <a:cxn ang="0">
                    <a:pos x="529" y="84"/>
                  </a:cxn>
                  <a:cxn ang="0">
                    <a:pos x="549" y="20"/>
                  </a:cxn>
                  <a:cxn ang="0">
                    <a:pos x="565" y="56"/>
                  </a:cxn>
                  <a:cxn ang="0">
                    <a:pos x="585" y="12"/>
                  </a:cxn>
                  <a:cxn ang="0">
                    <a:pos x="605" y="52"/>
                  </a:cxn>
                  <a:cxn ang="0">
                    <a:pos x="625" y="96"/>
                  </a:cxn>
                  <a:cxn ang="0">
                    <a:pos x="645" y="64"/>
                  </a:cxn>
                  <a:cxn ang="0">
                    <a:pos x="661" y="64"/>
                  </a:cxn>
                  <a:cxn ang="0">
                    <a:pos x="681" y="44"/>
                  </a:cxn>
                  <a:cxn ang="0">
                    <a:pos x="701" y="4"/>
                  </a:cxn>
                  <a:cxn ang="0">
                    <a:pos x="721" y="16"/>
                  </a:cxn>
                  <a:cxn ang="0">
                    <a:pos x="737" y="108"/>
                  </a:cxn>
                  <a:cxn ang="0">
                    <a:pos x="757" y="72"/>
                  </a:cxn>
                  <a:cxn ang="0">
                    <a:pos x="777" y="104"/>
                  </a:cxn>
                  <a:cxn ang="0">
                    <a:pos x="797" y="40"/>
                  </a:cxn>
                </a:cxnLst>
                <a:rect l="0" t="0" r="r" b="b"/>
                <a:pathLst>
                  <a:path w="809" h="136">
                    <a:moveTo>
                      <a:pt x="0" y="40"/>
                    </a:moveTo>
                    <a:lnTo>
                      <a:pt x="4" y="32"/>
                    </a:lnTo>
                    <a:lnTo>
                      <a:pt x="12" y="48"/>
                    </a:lnTo>
                    <a:lnTo>
                      <a:pt x="16" y="44"/>
                    </a:lnTo>
                    <a:lnTo>
                      <a:pt x="24" y="36"/>
                    </a:lnTo>
                    <a:lnTo>
                      <a:pt x="28" y="8"/>
                    </a:lnTo>
                    <a:lnTo>
                      <a:pt x="36" y="20"/>
                    </a:lnTo>
                    <a:lnTo>
                      <a:pt x="44" y="68"/>
                    </a:lnTo>
                    <a:lnTo>
                      <a:pt x="48" y="72"/>
                    </a:lnTo>
                    <a:lnTo>
                      <a:pt x="56" y="100"/>
                    </a:lnTo>
                    <a:lnTo>
                      <a:pt x="60" y="112"/>
                    </a:lnTo>
                    <a:lnTo>
                      <a:pt x="68" y="124"/>
                    </a:lnTo>
                    <a:lnTo>
                      <a:pt x="76" y="136"/>
                    </a:lnTo>
                    <a:lnTo>
                      <a:pt x="80" y="96"/>
                    </a:lnTo>
                    <a:lnTo>
                      <a:pt x="88" y="20"/>
                    </a:lnTo>
                    <a:lnTo>
                      <a:pt x="92" y="32"/>
                    </a:lnTo>
                    <a:lnTo>
                      <a:pt x="100" y="28"/>
                    </a:lnTo>
                    <a:lnTo>
                      <a:pt x="108" y="0"/>
                    </a:lnTo>
                    <a:lnTo>
                      <a:pt x="112" y="8"/>
                    </a:lnTo>
                    <a:lnTo>
                      <a:pt x="120" y="12"/>
                    </a:lnTo>
                    <a:lnTo>
                      <a:pt x="124" y="4"/>
                    </a:lnTo>
                    <a:lnTo>
                      <a:pt x="132" y="36"/>
                    </a:lnTo>
                    <a:lnTo>
                      <a:pt x="140" y="16"/>
                    </a:lnTo>
                    <a:lnTo>
                      <a:pt x="144" y="64"/>
                    </a:lnTo>
                    <a:lnTo>
                      <a:pt x="152" y="64"/>
                    </a:lnTo>
                    <a:lnTo>
                      <a:pt x="156" y="72"/>
                    </a:lnTo>
                    <a:lnTo>
                      <a:pt x="164" y="100"/>
                    </a:lnTo>
                    <a:lnTo>
                      <a:pt x="172" y="88"/>
                    </a:lnTo>
                    <a:lnTo>
                      <a:pt x="176" y="76"/>
                    </a:lnTo>
                    <a:lnTo>
                      <a:pt x="184" y="56"/>
                    </a:lnTo>
                    <a:lnTo>
                      <a:pt x="188" y="52"/>
                    </a:lnTo>
                    <a:lnTo>
                      <a:pt x="196" y="76"/>
                    </a:lnTo>
                    <a:lnTo>
                      <a:pt x="204" y="48"/>
                    </a:lnTo>
                    <a:lnTo>
                      <a:pt x="208" y="28"/>
                    </a:lnTo>
                    <a:lnTo>
                      <a:pt x="216" y="52"/>
                    </a:lnTo>
                    <a:lnTo>
                      <a:pt x="220" y="20"/>
                    </a:lnTo>
                    <a:lnTo>
                      <a:pt x="228" y="84"/>
                    </a:lnTo>
                    <a:lnTo>
                      <a:pt x="232" y="36"/>
                    </a:lnTo>
                    <a:lnTo>
                      <a:pt x="240" y="76"/>
                    </a:lnTo>
                    <a:lnTo>
                      <a:pt x="248" y="56"/>
                    </a:lnTo>
                    <a:lnTo>
                      <a:pt x="252" y="76"/>
                    </a:lnTo>
                    <a:lnTo>
                      <a:pt x="260" y="56"/>
                    </a:lnTo>
                    <a:lnTo>
                      <a:pt x="264" y="64"/>
                    </a:lnTo>
                    <a:lnTo>
                      <a:pt x="272" y="32"/>
                    </a:lnTo>
                    <a:lnTo>
                      <a:pt x="280" y="12"/>
                    </a:lnTo>
                    <a:lnTo>
                      <a:pt x="284" y="52"/>
                    </a:lnTo>
                    <a:lnTo>
                      <a:pt x="292" y="32"/>
                    </a:lnTo>
                    <a:lnTo>
                      <a:pt x="296" y="16"/>
                    </a:lnTo>
                    <a:lnTo>
                      <a:pt x="304" y="52"/>
                    </a:lnTo>
                    <a:lnTo>
                      <a:pt x="312" y="84"/>
                    </a:lnTo>
                    <a:lnTo>
                      <a:pt x="316" y="112"/>
                    </a:lnTo>
                    <a:lnTo>
                      <a:pt x="324" y="116"/>
                    </a:lnTo>
                    <a:lnTo>
                      <a:pt x="328" y="80"/>
                    </a:lnTo>
                    <a:lnTo>
                      <a:pt x="337" y="80"/>
                    </a:lnTo>
                    <a:lnTo>
                      <a:pt x="345" y="16"/>
                    </a:lnTo>
                    <a:lnTo>
                      <a:pt x="349" y="64"/>
                    </a:lnTo>
                    <a:lnTo>
                      <a:pt x="357" y="40"/>
                    </a:lnTo>
                    <a:lnTo>
                      <a:pt x="361" y="16"/>
                    </a:lnTo>
                    <a:lnTo>
                      <a:pt x="369" y="64"/>
                    </a:lnTo>
                    <a:lnTo>
                      <a:pt x="377" y="44"/>
                    </a:lnTo>
                    <a:lnTo>
                      <a:pt x="381" y="4"/>
                    </a:lnTo>
                    <a:lnTo>
                      <a:pt x="389" y="68"/>
                    </a:lnTo>
                    <a:lnTo>
                      <a:pt x="393" y="68"/>
                    </a:lnTo>
                    <a:lnTo>
                      <a:pt x="401" y="8"/>
                    </a:lnTo>
                    <a:lnTo>
                      <a:pt x="409" y="60"/>
                    </a:lnTo>
                    <a:lnTo>
                      <a:pt x="413" y="36"/>
                    </a:lnTo>
                    <a:lnTo>
                      <a:pt x="421" y="36"/>
                    </a:lnTo>
                    <a:lnTo>
                      <a:pt x="425" y="60"/>
                    </a:lnTo>
                    <a:lnTo>
                      <a:pt x="433" y="48"/>
                    </a:lnTo>
                    <a:lnTo>
                      <a:pt x="437" y="108"/>
                    </a:lnTo>
                    <a:lnTo>
                      <a:pt x="445" y="68"/>
                    </a:lnTo>
                    <a:lnTo>
                      <a:pt x="453" y="44"/>
                    </a:lnTo>
                    <a:lnTo>
                      <a:pt x="457" y="80"/>
                    </a:lnTo>
                    <a:lnTo>
                      <a:pt x="465" y="28"/>
                    </a:lnTo>
                    <a:lnTo>
                      <a:pt x="469" y="16"/>
                    </a:lnTo>
                    <a:lnTo>
                      <a:pt x="477" y="36"/>
                    </a:lnTo>
                    <a:lnTo>
                      <a:pt x="485" y="88"/>
                    </a:lnTo>
                    <a:lnTo>
                      <a:pt x="489" y="92"/>
                    </a:lnTo>
                    <a:lnTo>
                      <a:pt x="497" y="56"/>
                    </a:lnTo>
                    <a:lnTo>
                      <a:pt x="501" y="76"/>
                    </a:lnTo>
                    <a:lnTo>
                      <a:pt x="509" y="60"/>
                    </a:lnTo>
                    <a:lnTo>
                      <a:pt x="517" y="76"/>
                    </a:lnTo>
                    <a:lnTo>
                      <a:pt x="521" y="104"/>
                    </a:lnTo>
                    <a:lnTo>
                      <a:pt x="529" y="84"/>
                    </a:lnTo>
                    <a:lnTo>
                      <a:pt x="533" y="40"/>
                    </a:lnTo>
                    <a:lnTo>
                      <a:pt x="541" y="24"/>
                    </a:lnTo>
                    <a:lnTo>
                      <a:pt x="549" y="20"/>
                    </a:lnTo>
                    <a:lnTo>
                      <a:pt x="553" y="32"/>
                    </a:lnTo>
                    <a:lnTo>
                      <a:pt x="561" y="12"/>
                    </a:lnTo>
                    <a:lnTo>
                      <a:pt x="565" y="56"/>
                    </a:lnTo>
                    <a:lnTo>
                      <a:pt x="573" y="52"/>
                    </a:lnTo>
                    <a:lnTo>
                      <a:pt x="581" y="16"/>
                    </a:lnTo>
                    <a:lnTo>
                      <a:pt x="585" y="12"/>
                    </a:lnTo>
                    <a:lnTo>
                      <a:pt x="593" y="12"/>
                    </a:lnTo>
                    <a:lnTo>
                      <a:pt x="597" y="12"/>
                    </a:lnTo>
                    <a:lnTo>
                      <a:pt x="605" y="52"/>
                    </a:lnTo>
                    <a:lnTo>
                      <a:pt x="613" y="104"/>
                    </a:lnTo>
                    <a:lnTo>
                      <a:pt x="617" y="96"/>
                    </a:lnTo>
                    <a:lnTo>
                      <a:pt x="625" y="96"/>
                    </a:lnTo>
                    <a:lnTo>
                      <a:pt x="629" y="112"/>
                    </a:lnTo>
                    <a:lnTo>
                      <a:pt x="637" y="96"/>
                    </a:lnTo>
                    <a:lnTo>
                      <a:pt x="645" y="64"/>
                    </a:lnTo>
                    <a:lnTo>
                      <a:pt x="649" y="72"/>
                    </a:lnTo>
                    <a:lnTo>
                      <a:pt x="657" y="96"/>
                    </a:lnTo>
                    <a:lnTo>
                      <a:pt x="661" y="64"/>
                    </a:lnTo>
                    <a:lnTo>
                      <a:pt x="669" y="24"/>
                    </a:lnTo>
                    <a:lnTo>
                      <a:pt x="673" y="24"/>
                    </a:lnTo>
                    <a:lnTo>
                      <a:pt x="681" y="44"/>
                    </a:lnTo>
                    <a:lnTo>
                      <a:pt x="689" y="28"/>
                    </a:lnTo>
                    <a:lnTo>
                      <a:pt x="693" y="20"/>
                    </a:lnTo>
                    <a:lnTo>
                      <a:pt x="701" y="4"/>
                    </a:lnTo>
                    <a:lnTo>
                      <a:pt x="705" y="12"/>
                    </a:lnTo>
                    <a:lnTo>
                      <a:pt x="713" y="24"/>
                    </a:lnTo>
                    <a:lnTo>
                      <a:pt x="721" y="16"/>
                    </a:lnTo>
                    <a:lnTo>
                      <a:pt x="725" y="28"/>
                    </a:lnTo>
                    <a:lnTo>
                      <a:pt x="733" y="104"/>
                    </a:lnTo>
                    <a:lnTo>
                      <a:pt x="737" y="108"/>
                    </a:lnTo>
                    <a:lnTo>
                      <a:pt x="745" y="96"/>
                    </a:lnTo>
                    <a:lnTo>
                      <a:pt x="753" y="80"/>
                    </a:lnTo>
                    <a:lnTo>
                      <a:pt x="757" y="72"/>
                    </a:lnTo>
                    <a:lnTo>
                      <a:pt x="765" y="32"/>
                    </a:lnTo>
                    <a:lnTo>
                      <a:pt x="769" y="96"/>
                    </a:lnTo>
                    <a:lnTo>
                      <a:pt x="777" y="104"/>
                    </a:lnTo>
                    <a:lnTo>
                      <a:pt x="785" y="104"/>
                    </a:lnTo>
                    <a:lnTo>
                      <a:pt x="789" y="44"/>
                    </a:lnTo>
                    <a:lnTo>
                      <a:pt x="797" y="40"/>
                    </a:lnTo>
                    <a:lnTo>
                      <a:pt x="801" y="28"/>
                    </a:lnTo>
                    <a:lnTo>
                      <a:pt x="809" y="56"/>
                    </a:lnTo>
                  </a:path>
                </a:pathLst>
              </a:custGeom>
              <a:noFill/>
              <a:ln w="0">
                <a:solidFill>
                  <a:srgbClr val="00FFFF"/>
                </a:solidFill>
                <a:prstDash val="solid"/>
                <a:round/>
                <a:headEnd/>
                <a:tailEnd/>
              </a:ln>
            </p:spPr>
            <p:txBody>
              <a:bodyPr/>
              <a:lstStyle/>
              <a:p>
                <a:endParaRPr lang="en-GB" sz="1600"/>
              </a:p>
            </p:txBody>
          </p:sp>
          <p:sp>
            <p:nvSpPr>
              <p:cNvPr id="203" name="Freeform 298"/>
              <p:cNvSpPr>
                <a:spLocks/>
              </p:cNvSpPr>
              <p:nvPr/>
            </p:nvSpPr>
            <p:spPr bwMode="auto">
              <a:xfrm>
                <a:off x="3993" y="3618"/>
                <a:ext cx="669" cy="188"/>
              </a:xfrm>
              <a:custGeom>
                <a:avLst/>
                <a:gdLst/>
                <a:ahLst/>
                <a:cxnLst>
                  <a:cxn ang="0">
                    <a:pos x="8" y="28"/>
                  </a:cxn>
                  <a:cxn ang="0">
                    <a:pos x="20" y="24"/>
                  </a:cxn>
                  <a:cxn ang="0">
                    <a:pos x="32" y="32"/>
                  </a:cxn>
                  <a:cxn ang="0">
                    <a:pos x="44" y="24"/>
                  </a:cxn>
                  <a:cxn ang="0">
                    <a:pos x="56" y="120"/>
                  </a:cxn>
                  <a:cxn ang="0">
                    <a:pos x="68" y="56"/>
                  </a:cxn>
                  <a:cxn ang="0">
                    <a:pos x="84" y="68"/>
                  </a:cxn>
                  <a:cxn ang="0">
                    <a:pos x="96" y="56"/>
                  </a:cxn>
                  <a:cxn ang="0">
                    <a:pos x="108" y="52"/>
                  </a:cxn>
                  <a:cxn ang="0">
                    <a:pos x="120" y="28"/>
                  </a:cxn>
                  <a:cxn ang="0">
                    <a:pos x="132" y="36"/>
                  </a:cxn>
                  <a:cxn ang="0">
                    <a:pos x="148" y="72"/>
                  </a:cxn>
                  <a:cxn ang="0">
                    <a:pos x="160" y="96"/>
                  </a:cxn>
                  <a:cxn ang="0">
                    <a:pos x="172" y="40"/>
                  </a:cxn>
                  <a:cxn ang="0">
                    <a:pos x="184" y="28"/>
                  </a:cxn>
                  <a:cxn ang="0">
                    <a:pos x="196" y="68"/>
                  </a:cxn>
                  <a:cxn ang="0">
                    <a:pos x="212" y="64"/>
                  </a:cxn>
                  <a:cxn ang="0">
                    <a:pos x="224" y="72"/>
                  </a:cxn>
                  <a:cxn ang="0">
                    <a:pos x="236" y="36"/>
                  </a:cxn>
                  <a:cxn ang="0">
                    <a:pos x="248" y="60"/>
                  </a:cxn>
                  <a:cxn ang="0">
                    <a:pos x="260" y="68"/>
                  </a:cxn>
                  <a:cxn ang="0">
                    <a:pos x="272" y="52"/>
                  </a:cxn>
                  <a:cxn ang="0">
                    <a:pos x="288" y="188"/>
                  </a:cxn>
                  <a:cxn ang="0">
                    <a:pos x="300" y="116"/>
                  </a:cxn>
                  <a:cxn ang="0">
                    <a:pos x="312" y="12"/>
                  </a:cxn>
                  <a:cxn ang="0">
                    <a:pos x="324" y="40"/>
                  </a:cxn>
                  <a:cxn ang="0">
                    <a:pos x="336" y="16"/>
                  </a:cxn>
                  <a:cxn ang="0">
                    <a:pos x="352" y="32"/>
                  </a:cxn>
                  <a:cxn ang="0">
                    <a:pos x="364" y="56"/>
                  </a:cxn>
                  <a:cxn ang="0">
                    <a:pos x="376" y="120"/>
                  </a:cxn>
                  <a:cxn ang="0">
                    <a:pos x="388" y="84"/>
                  </a:cxn>
                  <a:cxn ang="0">
                    <a:pos x="400" y="100"/>
                  </a:cxn>
                  <a:cxn ang="0">
                    <a:pos x="416" y="28"/>
                  </a:cxn>
                  <a:cxn ang="0">
                    <a:pos x="428" y="84"/>
                  </a:cxn>
                  <a:cxn ang="0">
                    <a:pos x="440" y="28"/>
                  </a:cxn>
                  <a:cxn ang="0">
                    <a:pos x="452" y="80"/>
                  </a:cxn>
                  <a:cxn ang="0">
                    <a:pos x="464" y="68"/>
                  </a:cxn>
                  <a:cxn ang="0">
                    <a:pos x="476" y="48"/>
                  </a:cxn>
                  <a:cxn ang="0">
                    <a:pos x="492" y="48"/>
                  </a:cxn>
                  <a:cxn ang="0">
                    <a:pos x="504" y="76"/>
                  </a:cxn>
                  <a:cxn ang="0">
                    <a:pos x="516" y="0"/>
                  </a:cxn>
                  <a:cxn ang="0">
                    <a:pos x="528" y="64"/>
                  </a:cxn>
                  <a:cxn ang="0">
                    <a:pos x="540" y="96"/>
                  </a:cxn>
                  <a:cxn ang="0">
                    <a:pos x="556" y="52"/>
                  </a:cxn>
                  <a:cxn ang="0">
                    <a:pos x="569" y="20"/>
                  </a:cxn>
                  <a:cxn ang="0">
                    <a:pos x="581" y="64"/>
                  </a:cxn>
                  <a:cxn ang="0">
                    <a:pos x="593" y="28"/>
                  </a:cxn>
                  <a:cxn ang="0">
                    <a:pos x="605" y="80"/>
                  </a:cxn>
                  <a:cxn ang="0">
                    <a:pos x="621" y="32"/>
                  </a:cxn>
                  <a:cxn ang="0">
                    <a:pos x="633" y="48"/>
                  </a:cxn>
                  <a:cxn ang="0">
                    <a:pos x="645" y="76"/>
                  </a:cxn>
                  <a:cxn ang="0">
                    <a:pos x="657" y="68"/>
                  </a:cxn>
                  <a:cxn ang="0">
                    <a:pos x="669" y="80"/>
                  </a:cxn>
                </a:cxnLst>
                <a:rect l="0" t="0" r="r" b="b"/>
                <a:pathLst>
                  <a:path w="669" h="188">
                    <a:moveTo>
                      <a:pt x="0" y="60"/>
                    </a:moveTo>
                    <a:lnTo>
                      <a:pt x="8" y="28"/>
                    </a:lnTo>
                    <a:lnTo>
                      <a:pt x="12" y="8"/>
                    </a:lnTo>
                    <a:lnTo>
                      <a:pt x="20" y="24"/>
                    </a:lnTo>
                    <a:lnTo>
                      <a:pt x="24" y="16"/>
                    </a:lnTo>
                    <a:lnTo>
                      <a:pt x="32" y="32"/>
                    </a:lnTo>
                    <a:lnTo>
                      <a:pt x="40" y="84"/>
                    </a:lnTo>
                    <a:lnTo>
                      <a:pt x="44" y="24"/>
                    </a:lnTo>
                    <a:lnTo>
                      <a:pt x="52" y="64"/>
                    </a:lnTo>
                    <a:lnTo>
                      <a:pt x="56" y="120"/>
                    </a:lnTo>
                    <a:lnTo>
                      <a:pt x="64" y="112"/>
                    </a:lnTo>
                    <a:lnTo>
                      <a:pt x="68" y="56"/>
                    </a:lnTo>
                    <a:lnTo>
                      <a:pt x="76" y="56"/>
                    </a:lnTo>
                    <a:lnTo>
                      <a:pt x="84" y="68"/>
                    </a:lnTo>
                    <a:lnTo>
                      <a:pt x="88" y="76"/>
                    </a:lnTo>
                    <a:lnTo>
                      <a:pt x="96" y="56"/>
                    </a:lnTo>
                    <a:lnTo>
                      <a:pt x="100" y="76"/>
                    </a:lnTo>
                    <a:lnTo>
                      <a:pt x="108" y="52"/>
                    </a:lnTo>
                    <a:lnTo>
                      <a:pt x="116" y="24"/>
                    </a:lnTo>
                    <a:lnTo>
                      <a:pt x="120" y="28"/>
                    </a:lnTo>
                    <a:lnTo>
                      <a:pt x="128" y="80"/>
                    </a:lnTo>
                    <a:lnTo>
                      <a:pt x="132" y="36"/>
                    </a:lnTo>
                    <a:lnTo>
                      <a:pt x="140" y="84"/>
                    </a:lnTo>
                    <a:lnTo>
                      <a:pt x="148" y="72"/>
                    </a:lnTo>
                    <a:lnTo>
                      <a:pt x="152" y="60"/>
                    </a:lnTo>
                    <a:lnTo>
                      <a:pt x="160" y="96"/>
                    </a:lnTo>
                    <a:lnTo>
                      <a:pt x="164" y="8"/>
                    </a:lnTo>
                    <a:lnTo>
                      <a:pt x="172" y="40"/>
                    </a:lnTo>
                    <a:lnTo>
                      <a:pt x="180" y="52"/>
                    </a:lnTo>
                    <a:lnTo>
                      <a:pt x="184" y="28"/>
                    </a:lnTo>
                    <a:lnTo>
                      <a:pt x="192" y="52"/>
                    </a:lnTo>
                    <a:lnTo>
                      <a:pt x="196" y="68"/>
                    </a:lnTo>
                    <a:lnTo>
                      <a:pt x="204" y="28"/>
                    </a:lnTo>
                    <a:lnTo>
                      <a:pt x="212" y="64"/>
                    </a:lnTo>
                    <a:lnTo>
                      <a:pt x="216" y="80"/>
                    </a:lnTo>
                    <a:lnTo>
                      <a:pt x="224" y="72"/>
                    </a:lnTo>
                    <a:lnTo>
                      <a:pt x="228" y="44"/>
                    </a:lnTo>
                    <a:lnTo>
                      <a:pt x="236" y="36"/>
                    </a:lnTo>
                    <a:lnTo>
                      <a:pt x="244" y="80"/>
                    </a:lnTo>
                    <a:lnTo>
                      <a:pt x="248" y="60"/>
                    </a:lnTo>
                    <a:lnTo>
                      <a:pt x="256" y="56"/>
                    </a:lnTo>
                    <a:lnTo>
                      <a:pt x="260" y="68"/>
                    </a:lnTo>
                    <a:lnTo>
                      <a:pt x="268" y="68"/>
                    </a:lnTo>
                    <a:lnTo>
                      <a:pt x="272" y="52"/>
                    </a:lnTo>
                    <a:lnTo>
                      <a:pt x="280" y="64"/>
                    </a:lnTo>
                    <a:lnTo>
                      <a:pt x="288" y="188"/>
                    </a:lnTo>
                    <a:lnTo>
                      <a:pt x="292" y="88"/>
                    </a:lnTo>
                    <a:lnTo>
                      <a:pt x="300" y="116"/>
                    </a:lnTo>
                    <a:lnTo>
                      <a:pt x="304" y="20"/>
                    </a:lnTo>
                    <a:lnTo>
                      <a:pt x="312" y="12"/>
                    </a:lnTo>
                    <a:lnTo>
                      <a:pt x="320" y="4"/>
                    </a:lnTo>
                    <a:lnTo>
                      <a:pt x="324" y="40"/>
                    </a:lnTo>
                    <a:lnTo>
                      <a:pt x="332" y="16"/>
                    </a:lnTo>
                    <a:lnTo>
                      <a:pt x="336" y="16"/>
                    </a:lnTo>
                    <a:lnTo>
                      <a:pt x="344" y="28"/>
                    </a:lnTo>
                    <a:lnTo>
                      <a:pt x="352" y="32"/>
                    </a:lnTo>
                    <a:lnTo>
                      <a:pt x="356" y="24"/>
                    </a:lnTo>
                    <a:lnTo>
                      <a:pt x="364" y="56"/>
                    </a:lnTo>
                    <a:lnTo>
                      <a:pt x="368" y="56"/>
                    </a:lnTo>
                    <a:lnTo>
                      <a:pt x="376" y="120"/>
                    </a:lnTo>
                    <a:lnTo>
                      <a:pt x="384" y="44"/>
                    </a:lnTo>
                    <a:lnTo>
                      <a:pt x="388" y="84"/>
                    </a:lnTo>
                    <a:lnTo>
                      <a:pt x="396" y="64"/>
                    </a:lnTo>
                    <a:lnTo>
                      <a:pt x="400" y="100"/>
                    </a:lnTo>
                    <a:lnTo>
                      <a:pt x="408" y="80"/>
                    </a:lnTo>
                    <a:lnTo>
                      <a:pt x="416" y="28"/>
                    </a:lnTo>
                    <a:lnTo>
                      <a:pt x="420" y="80"/>
                    </a:lnTo>
                    <a:lnTo>
                      <a:pt x="428" y="84"/>
                    </a:lnTo>
                    <a:lnTo>
                      <a:pt x="432" y="32"/>
                    </a:lnTo>
                    <a:lnTo>
                      <a:pt x="440" y="28"/>
                    </a:lnTo>
                    <a:lnTo>
                      <a:pt x="448" y="92"/>
                    </a:lnTo>
                    <a:lnTo>
                      <a:pt x="452" y="80"/>
                    </a:lnTo>
                    <a:lnTo>
                      <a:pt x="460" y="64"/>
                    </a:lnTo>
                    <a:lnTo>
                      <a:pt x="464" y="68"/>
                    </a:lnTo>
                    <a:lnTo>
                      <a:pt x="472" y="56"/>
                    </a:lnTo>
                    <a:lnTo>
                      <a:pt x="476" y="48"/>
                    </a:lnTo>
                    <a:lnTo>
                      <a:pt x="484" y="4"/>
                    </a:lnTo>
                    <a:lnTo>
                      <a:pt x="492" y="48"/>
                    </a:lnTo>
                    <a:lnTo>
                      <a:pt x="496" y="76"/>
                    </a:lnTo>
                    <a:lnTo>
                      <a:pt x="504" y="76"/>
                    </a:lnTo>
                    <a:lnTo>
                      <a:pt x="508" y="56"/>
                    </a:lnTo>
                    <a:lnTo>
                      <a:pt x="516" y="0"/>
                    </a:lnTo>
                    <a:lnTo>
                      <a:pt x="524" y="104"/>
                    </a:lnTo>
                    <a:lnTo>
                      <a:pt x="528" y="64"/>
                    </a:lnTo>
                    <a:lnTo>
                      <a:pt x="536" y="48"/>
                    </a:lnTo>
                    <a:lnTo>
                      <a:pt x="540" y="96"/>
                    </a:lnTo>
                    <a:lnTo>
                      <a:pt x="548" y="80"/>
                    </a:lnTo>
                    <a:lnTo>
                      <a:pt x="556" y="52"/>
                    </a:lnTo>
                    <a:lnTo>
                      <a:pt x="561" y="32"/>
                    </a:lnTo>
                    <a:lnTo>
                      <a:pt x="569" y="20"/>
                    </a:lnTo>
                    <a:lnTo>
                      <a:pt x="573" y="84"/>
                    </a:lnTo>
                    <a:lnTo>
                      <a:pt x="581" y="64"/>
                    </a:lnTo>
                    <a:lnTo>
                      <a:pt x="589" y="32"/>
                    </a:lnTo>
                    <a:lnTo>
                      <a:pt x="593" y="28"/>
                    </a:lnTo>
                    <a:lnTo>
                      <a:pt x="601" y="60"/>
                    </a:lnTo>
                    <a:lnTo>
                      <a:pt x="605" y="80"/>
                    </a:lnTo>
                    <a:lnTo>
                      <a:pt x="613" y="76"/>
                    </a:lnTo>
                    <a:lnTo>
                      <a:pt x="621" y="32"/>
                    </a:lnTo>
                    <a:lnTo>
                      <a:pt x="625" y="20"/>
                    </a:lnTo>
                    <a:lnTo>
                      <a:pt x="633" y="48"/>
                    </a:lnTo>
                    <a:lnTo>
                      <a:pt x="637" y="84"/>
                    </a:lnTo>
                    <a:lnTo>
                      <a:pt x="645" y="76"/>
                    </a:lnTo>
                    <a:lnTo>
                      <a:pt x="653" y="52"/>
                    </a:lnTo>
                    <a:lnTo>
                      <a:pt x="657" y="68"/>
                    </a:lnTo>
                    <a:lnTo>
                      <a:pt x="665" y="60"/>
                    </a:lnTo>
                    <a:lnTo>
                      <a:pt x="669" y="80"/>
                    </a:lnTo>
                  </a:path>
                </a:pathLst>
              </a:custGeom>
              <a:noFill/>
              <a:ln w="0">
                <a:solidFill>
                  <a:srgbClr val="00FFFF"/>
                </a:solidFill>
                <a:prstDash val="solid"/>
                <a:round/>
                <a:headEnd/>
                <a:tailEnd/>
              </a:ln>
            </p:spPr>
            <p:txBody>
              <a:bodyPr/>
              <a:lstStyle/>
              <a:p>
                <a:endParaRPr lang="en-GB" sz="1600"/>
              </a:p>
            </p:txBody>
          </p:sp>
          <p:sp>
            <p:nvSpPr>
              <p:cNvPr id="204" name="Rectangle 299"/>
              <p:cNvSpPr>
                <a:spLocks noChangeArrowheads="1"/>
              </p:cNvSpPr>
              <p:nvPr/>
            </p:nvSpPr>
            <p:spPr bwMode="auto">
              <a:xfrm>
                <a:off x="3207" y="3374"/>
                <a:ext cx="593" cy="141"/>
              </a:xfrm>
              <a:prstGeom prst="rect">
                <a:avLst/>
              </a:prstGeom>
              <a:noFill/>
              <a:ln w="9525">
                <a:noFill/>
                <a:miter lim="800000"/>
                <a:headEnd/>
                <a:tailEnd/>
              </a:ln>
            </p:spPr>
            <p:txBody>
              <a:bodyPr wrap="none" lIns="0" tIns="0" rIns="0" bIns="0">
                <a:spAutoFit/>
              </a:bodyPr>
              <a:lstStyle/>
              <a:p>
                <a:r>
                  <a:rPr lang="en-GB" sz="1050">
                    <a:solidFill>
                      <a:srgbClr val="000000"/>
                    </a:solidFill>
                    <a:latin typeface="Arial Narrow" pitchFamily="34" charset="0"/>
                  </a:rPr>
                  <a:t>pfc:</a:t>
                </a:r>
                <a:r>
                  <a:rPr lang="en-GB" sz="1050" b="0">
                    <a:solidFill>
                      <a:srgbClr val="000000"/>
                    </a:solidFill>
                    <a:latin typeface="Arial Narrow" pitchFamily="34" charset="0"/>
                  </a:rPr>
                  <a:t> responses</a:t>
                </a:r>
                <a:endParaRPr lang="en-GB" sz="1600"/>
              </a:p>
            </p:txBody>
          </p:sp>
        </p:grpSp>
        <p:sp>
          <p:nvSpPr>
            <p:cNvPr id="157" name="Rectangle 300"/>
            <p:cNvSpPr>
              <a:spLocks noChangeArrowheads="1"/>
            </p:cNvSpPr>
            <p:nvPr/>
          </p:nvSpPr>
          <p:spPr bwMode="auto">
            <a:xfrm>
              <a:off x="5867479" y="6102350"/>
              <a:ext cx="576583" cy="127735"/>
            </a:xfrm>
            <a:prstGeom prst="rect">
              <a:avLst/>
            </a:prstGeom>
            <a:noFill/>
            <a:ln w="9525">
              <a:noFill/>
              <a:miter lim="800000"/>
              <a:headEnd/>
              <a:tailEnd/>
            </a:ln>
          </p:spPr>
          <p:txBody>
            <a:bodyPr wrap="none" lIns="0" tIns="0" rIns="0" bIns="0">
              <a:spAutoFit/>
            </a:bodyPr>
            <a:lstStyle/>
            <a:p>
              <a:r>
                <a:rPr lang="en-GB" sz="600" b="0">
                  <a:solidFill>
                    <a:srgbClr val="000000"/>
                  </a:solidFill>
                  <a:latin typeface="Arial Narrow" pitchFamily="34" charset="0"/>
                </a:rPr>
                <a:t>time {seconds}</a:t>
              </a:r>
              <a:endParaRPr lang="en-GB" sz="1600"/>
            </a:p>
          </p:txBody>
        </p:sp>
        <p:pic>
          <p:nvPicPr>
            <p:cNvPr id="158" name="Picture 5"/>
            <p:cNvPicPr>
              <a:picLocks noChangeAspect="1" noChangeArrowheads="1"/>
            </p:cNvPicPr>
            <p:nvPr/>
          </p:nvPicPr>
          <p:blipFill rotWithShape="1">
            <a:blip r:embed="rId5" cstate="print">
              <a:extLst>
                <a:ext uri="{BEBA8EAE-BF5A-486C-A8C5-ECC9F3942E4B}">
                  <a14:imgProps xmlns="" xmlns:a14="http://schemas.microsoft.com/office/drawing/2010/main">
                    <a14:imgLayer r:embed="rId7">
                      <a14:imgEffect>
                        <a14:colorTemperature colorTemp="8800"/>
                      </a14:imgEffect>
                    </a14:imgLayer>
                  </a14:imgProps>
                </a:ext>
                <a:ext uri="{28A0092B-C50C-407E-A947-70E740481C1C}">
                  <a14:useLocalDpi xmlns="" xmlns:a14="http://schemas.microsoft.com/office/drawing/2010/main" val="0"/>
                </a:ext>
              </a:extLst>
            </a:blip>
            <a:srcRect l="26155" t="8245" r="25723" b="58702"/>
            <a:stretch/>
          </p:blipFill>
          <p:spPr bwMode="auto">
            <a:xfrm>
              <a:off x="2360712" y="332656"/>
              <a:ext cx="2546572" cy="2118348"/>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grpSp>
      <p:sp>
        <p:nvSpPr>
          <p:cNvPr id="446" name="Rectangle 179"/>
          <p:cNvSpPr>
            <a:spLocks noChangeArrowheads="1"/>
          </p:cNvSpPr>
          <p:nvPr/>
        </p:nvSpPr>
        <p:spPr bwMode="auto">
          <a:xfrm>
            <a:off x="2117685" y="548680"/>
            <a:ext cx="5580620" cy="369332"/>
          </a:xfrm>
          <a:prstGeom prst="rect">
            <a:avLst/>
          </a:prstGeom>
          <a:noFill/>
          <a:ln w="12700">
            <a:noFill/>
            <a:miter lim="800000"/>
            <a:headEnd/>
            <a:tailEnd/>
          </a:ln>
        </p:spPr>
        <p:txBody>
          <a:bodyPr wrap="square">
            <a:spAutoFit/>
          </a:bodyPr>
          <a:lstStyle/>
          <a:p>
            <a:pPr algn="ctr"/>
            <a:r>
              <a:rPr lang="en-US" b="0" dirty="0" smtClean="0">
                <a:solidFill>
                  <a:srgbClr val="990033"/>
                </a:solidFill>
                <a:latin typeface="Arial Narrow" pitchFamily="34" charset="0"/>
              </a:rPr>
              <a:t>The number of slow (unstable) modes and their time constants</a:t>
            </a:r>
            <a:endParaRPr lang="en-US" b="0" dirty="0">
              <a:solidFill>
                <a:srgbClr val="990033"/>
              </a:solidFill>
              <a:latin typeface="Arial Narrow" pitchFamily="34" charset="0"/>
            </a:endParaRPr>
          </a:p>
        </p:txBody>
      </p:sp>
    </p:spTree>
    <p:extLst>
      <p:ext uri="{BB962C8B-B14F-4D97-AF65-F5344CB8AC3E}">
        <p14:creationId xmlns="" xmlns:p14="http://schemas.microsoft.com/office/powerpoint/2010/main" val="235798805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23" name="Picture 7"/>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4016899" y="548682"/>
            <a:ext cx="1296144" cy="912689"/>
          </a:xfrm>
          <a:prstGeom prst="rect">
            <a:avLst/>
          </a:prstGeom>
          <a:noFill/>
          <a:ln w="9525">
            <a:noFill/>
            <a:miter lim="800000"/>
            <a:headEnd/>
            <a:tailEnd/>
          </a:ln>
        </p:spPr>
      </p:pic>
      <p:pic>
        <p:nvPicPr>
          <p:cNvPr id="174091" name="Picture 11"/>
          <p:cNvPicPr>
            <a:picLocks noChangeAspect="1" noChangeArrowheads="1"/>
          </p:cNvPicPr>
          <p:nvPr/>
        </p:nvPicPr>
        <p:blipFill>
          <a:blip r:embed="rId4" cstate="print">
            <a:grayscl/>
          </a:blip>
          <a:srcRect b="9224"/>
          <a:stretch>
            <a:fillRect/>
          </a:stretch>
        </p:blipFill>
        <p:spPr bwMode="auto">
          <a:xfrm>
            <a:off x="3656856" y="1628807"/>
            <a:ext cx="2016224" cy="1512167"/>
          </a:xfrm>
          <a:prstGeom prst="rect">
            <a:avLst/>
          </a:prstGeom>
          <a:noFill/>
          <a:ln w="9525">
            <a:noFill/>
            <a:miter lim="800000"/>
            <a:headEnd/>
            <a:tailEnd/>
          </a:ln>
        </p:spPr>
      </p:pic>
      <p:graphicFrame>
        <p:nvGraphicFramePr>
          <p:cNvPr id="36868" name="Object 4"/>
          <p:cNvGraphicFramePr>
            <a:graphicFrameLocks noChangeAspect="1"/>
          </p:cNvGraphicFramePr>
          <p:nvPr/>
        </p:nvGraphicFramePr>
        <p:xfrm>
          <a:off x="4009791" y="2183988"/>
          <a:ext cx="1282700" cy="279400"/>
        </p:xfrm>
        <a:graphic>
          <a:graphicData uri="http://schemas.openxmlformats.org/presentationml/2006/ole">
            <p:oleObj spid="_x0000_s278542" name="Equation" r:id="rId5" imgW="850531" imgH="203112" progId="Equation.DSMT4">
              <p:embed/>
            </p:oleObj>
          </a:graphicData>
        </a:graphic>
      </p:graphicFrame>
      <p:graphicFrame>
        <p:nvGraphicFramePr>
          <p:cNvPr id="36881" name="Object 17"/>
          <p:cNvGraphicFramePr>
            <a:graphicFrameLocks noChangeAspect="1"/>
          </p:cNvGraphicFramePr>
          <p:nvPr/>
        </p:nvGraphicFramePr>
        <p:xfrm>
          <a:off x="3370338" y="747714"/>
          <a:ext cx="790576" cy="320675"/>
        </p:xfrm>
        <a:graphic>
          <a:graphicData uri="http://schemas.openxmlformats.org/presentationml/2006/ole">
            <p:oleObj spid="_x0000_s278543" name="Equation" r:id="rId6" imgW="520700" imgH="228600" progId="Equation.DSMT4">
              <p:embed/>
            </p:oleObj>
          </a:graphicData>
        </a:graphic>
      </p:graphicFrame>
      <p:sp>
        <p:nvSpPr>
          <p:cNvPr id="45" name="Rectangle 44"/>
          <p:cNvSpPr/>
          <p:nvPr/>
        </p:nvSpPr>
        <p:spPr>
          <a:xfrm>
            <a:off x="632520" y="548682"/>
            <a:ext cx="2418269" cy="646331"/>
          </a:xfrm>
          <a:prstGeom prst="rect">
            <a:avLst/>
          </a:prstGeom>
        </p:spPr>
        <p:txBody>
          <a:bodyPr wrap="square">
            <a:spAutoFit/>
          </a:bodyPr>
          <a:lstStyle/>
          <a:p>
            <a:pPr algn="ctr" eaLnBrk="1" fontAlgn="auto" hangingPunct="1">
              <a:spcBef>
                <a:spcPts val="0"/>
              </a:spcBef>
              <a:spcAft>
                <a:spcPts val="0"/>
              </a:spcAft>
            </a:pPr>
            <a:r>
              <a:rPr lang="en-GB" b="0" dirty="0" smtClean="0">
                <a:solidFill>
                  <a:srgbClr val="1F497D"/>
                </a:solidFill>
                <a:latin typeface="Calibri"/>
              </a:rPr>
              <a:t>The forward (dynamic causal) model</a:t>
            </a:r>
          </a:p>
        </p:txBody>
      </p:sp>
      <p:sp>
        <p:nvSpPr>
          <p:cNvPr id="46" name="Rectangle 45"/>
          <p:cNvSpPr/>
          <p:nvPr/>
        </p:nvSpPr>
        <p:spPr>
          <a:xfrm>
            <a:off x="5673080" y="692699"/>
            <a:ext cx="1008112" cy="430887"/>
          </a:xfrm>
          <a:prstGeom prst="rect">
            <a:avLst/>
          </a:prstGeom>
        </p:spPr>
        <p:txBody>
          <a:bodyPr wrap="square">
            <a:spAutoFit/>
          </a:bodyPr>
          <a:lstStyle/>
          <a:p>
            <a:pPr algn="l" eaLnBrk="1" fontAlgn="auto" hangingPunct="1">
              <a:spcBef>
                <a:spcPts val="0"/>
              </a:spcBef>
              <a:spcAft>
                <a:spcPts val="0"/>
              </a:spcAft>
            </a:pPr>
            <a:r>
              <a:rPr lang="en-GB" sz="1100" b="0" dirty="0" smtClean="0">
                <a:solidFill>
                  <a:schemeClr val="accent2"/>
                </a:solidFill>
                <a:latin typeface="Calibri"/>
              </a:rPr>
              <a:t>Endogenous fluctuations</a:t>
            </a:r>
          </a:p>
        </p:txBody>
      </p:sp>
      <p:cxnSp>
        <p:nvCxnSpPr>
          <p:cNvPr id="26" name="Straight Arrow Connector 25"/>
          <p:cNvCxnSpPr/>
          <p:nvPr/>
        </p:nvCxnSpPr>
        <p:spPr>
          <a:xfrm flipV="1">
            <a:off x="4651143" y="1475492"/>
            <a:ext cx="1" cy="504056"/>
          </a:xfrm>
          <a:prstGeom prst="straightConnector1">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4651143" y="3131676"/>
            <a:ext cx="1" cy="504056"/>
          </a:xfrm>
          <a:prstGeom prst="straightConnector1">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9997" name="Picture 13"/>
          <p:cNvPicPr>
            <a:picLocks noChangeAspect="1" noChangeArrowheads="1"/>
          </p:cNvPicPr>
          <p:nvPr/>
        </p:nvPicPr>
        <p:blipFill>
          <a:blip r:embed="rId7" cstate="print">
            <a:grayscl/>
          </a:blip>
          <a:srcRect/>
          <a:stretch>
            <a:fillRect/>
          </a:stretch>
        </p:blipFill>
        <p:spPr bwMode="auto">
          <a:xfrm>
            <a:off x="5313040" y="2204864"/>
            <a:ext cx="1362075" cy="1376362"/>
          </a:xfrm>
          <a:prstGeom prst="rect">
            <a:avLst/>
          </a:prstGeom>
          <a:noFill/>
          <a:ln w="9525">
            <a:noFill/>
            <a:miter lim="800000"/>
            <a:headEnd/>
            <a:tailEnd/>
          </a:ln>
        </p:spPr>
      </p:pic>
      <p:cxnSp>
        <p:nvCxnSpPr>
          <p:cNvPr id="27" name="Straight Arrow Connector 26"/>
          <p:cNvCxnSpPr/>
          <p:nvPr/>
        </p:nvCxnSpPr>
        <p:spPr>
          <a:xfrm flipV="1">
            <a:off x="4651143" y="4499828"/>
            <a:ext cx="1" cy="504056"/>
          </a:xfrm>
          <a:prstGeom prst="straightConnector1">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9998" name="Picture 14"/>
          <p:cNvPicPr>
            <a:picLocks noChangeAspect="1" noChangeArrowheads="1"/>
          </p:cNvPicPr>
          <p:nvPr/>
        </p:nvPicPr>
        <p:blipFill>
          <a:blip r:embed="rId8" cstate="print">
            <a:grayscl/>
          </a:blip>
          <a:srcRect/>
          <a:stretch>
            <a:fillRect/>
          </a:stretch>
        </p:blipFill>
        <p:spPr bwMode="auto">
          <a:xfrm>
            <a:off x="3978891" y="5013176"/>
            <a:ext cx="1344500" cy="1356294"/>
          </a:xfrm>
          <a:prstGeom prst="rect">
            <a:avLst/>
          </a:prstGeom>
          <a:noFill/>
          <a:ln w="9525">
            <a:noFill/>
            <a:miter lim="800000"/>
            <a:headEnd/>
            <a:tailEnd/>
          </a:ln>
        </p:spPr>
      </p:pic>
      <p:graphicFrame>
        <p:nvGraphicFramePr>
          <p:cNvPr id="265224" name="Object 8"/>
          <p:cNvGraphicFramePr>
            <a:graphicFrameLocks noChangeAspect="1"/>
          </p:cNvGraphicFramePr>
          <p:nvPr/>
        </p:nvGraphicFramePr>
        <p:xfrm>
          <a:off x="3371851" y="3692004"/>
          <a:ext cx="2733675" cy="673100"/>
        </p:xfrm>
        <a:graphic>
          <a:graphicData uri="http://schemas.openxmlformats.org/presentationml/2006/ole">
            <p:oleObj spid="_x0000_s278544" name="Equation" r:id="rId9" imgW="1803400" imgH="482600" progId="Equation.DSMT4">
              <p:embed/>
            </p:oleObj>
          </a:graphicData>
        </a:graphic>
      </p:graphicFrame>
      <p:graphicFrame>
        <p:nvGraphicFramePr>
          <p:cNvPr id="274438" name="Object 6"/>
          <p:cNvGraphicFramePr>
            <a:graphicFrameLocks noChangeAspect="1"/>
          </p:cNvGraphicFramePr>
          <p:nvPr/>
        </p:nvGraphicFramePr>
        <p:xfrm>
          <a:off x="7113240" y="1268760"/>
          <a:ext cx="1909763" cy="674687"/>
        </p:xfrm>
        <a:graphic>
          <a:graphicData uri="http://schemas.openxmlformats.org/presentationml/2006/ole">
            <p:oleObj spid="_x0000_s278545" name="Equation" r:id="rId10" imgW="1256755" imgH="482391" progId="Equation.DSMT4">
              <p:embed/>
            </p:oleObj>
          </a:graphicData>
        </a:graphic>
      </p:graphicFrame>
      <p:graphicFrame>
        <p:nvGraphicFramePr>
          <p:cNvPr id="274439" name="Object 7"/>
          <p:cNvGraphicFramePr>
            <a:graphicFrameLocks noChangeAspect="1"/>
          </p:cNvGraphicFramePr>
          <p:nvPr/>
        </p:nvGraphicFramePr>
        <p:xfrm>
          <a:off x="5556225" y="5157192"/>
          <a:ext cx="1196975" cy="319087"/>
        </p:xfrm>
        <a:graphic>
          <a:graphicData uri="http://schemas.openxmlformats.org/presentationml/2006/ole">
            <p:oleObj spid="_x0000_s278546" name="Equation" r:id="rId11" imgW="787400" imgH="228600" progId="Equation.DSMT4">
              <p:embed/>
            </p:oleObj>
          </a:graphicData>
        </a:graphic>
      </p:graphicFrame>
      <p:pic>
        <p:nvPicPr>
          <p:cNvPr id="274443" name="Picture 11"/>
          <p:cNvPicPr>
            <a:picLocks noChangeAspect="1" noChangeArrowheads="1"/>
          </p:cNvPicPr>
          <p:nvPr/>
        </p:nvPicPr>
        <p:blipFill>
          <a:blip r:embed="rId12" cstate="print">
            <a:grayscl/>
          </a:blip>
          <a:srcRect t="60425"/>
          <a:stretch>
            <a:fillRect/>
          </a:stretch>
        </p:blipFill>
        <p:spPr bwMode="auto">
          <a:xfrm rot="5400000">
            <a:off x="6649785" y="2746456"/>
            <a:ext cx="1368149" cy="284970"/>
          </a:xfrm>
          <a:prstGeom prst="rect">
            <a:avLst/>
          </a:prstGeom>
          <a:noFill/>
          <a:ln w="9525">
            <a:noFill/>
            <a:miter lim="800000"/>
            <a:headEnd/>
            <a:tailEnd/>
          </a:ln>
        </p:spPr>
      </p:pic>
      <p:graphicFrame>
        <p:nvGraphicFramePr>
          <p:cNvPr id="274444" name="Object 12"/>
          <p:cNvGraphicFramePr>
            <a:graphicFrameLocks noChangeAspect="1"/>
          </p:cNvGraphicFramePr>
          <p:nvPr/>
        </p:nvGraphicFramePr>
        <p:xfrm>
          <a:off x="6825208" y="2852936"/>
          <a:ext cx="192088" cy="158750"/>
        </p:xfrm>
        <a:graphic>
          <a:graphicData uri="http://schemas.openxmlformats.org/presentationml/2006/ole">
            <p:oleObj spid="_x0000_s278547" name="Equation" r:id="rId13" imgW="126780" imgH="114102" progId="Equation.DSMT4">
              <p:embed/>
            </p:oleObj>
          </a:graphicData>
        </a:graphic>
      </p:graphicFrame>
      <p:sp>
        <p:nvSpPr>
          <p:cNvPr id="22" name="Arc 21"/>
          <p:cNvSpPr/>
          <p:nvPr/>
        </p:nvSpPr>
        <p:spPr>
          <a:xfrm>
            <a:off x="6249144" y="1916832"/>
            <a:ext cx="1080120" cy="3384376"/>
          </a:xfrm>
          <a:prstGeom prst="arc">
            <a:avLst>
              <a:gd name="adj1" fmla="val 81520"/>
              <a:gd name="adj2" fmla="val 5471316"/>
            </a:avLst>
          </a:prstGeom>
          <a:ln w="381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23" name="Picture 13"/>
          <p:cNvPicPr>
            <a:picLocks noChangeAspect="1" noChangeArrowheads="1"/>
          </p:cNvPicPr>
          <p:nvPr/>
        </p:nvPicPr>
        <p:blipFill>
          <a:blip r:embed="rId7" cstate="print">
            <a:duotone>
              <a:schemeClr val="accent2">
                <a:shade val="45000"/>
                <a:satMod val="135000"/>
              </a:schemeClr>
              <a:prstClr val="white"/>
            </a:duotone>
          </a:blip>
          <a:srcRect l="15244" t="15086" r="63609" b="63987"/>
          <a:stretch>
            <a:fillRect/>
          </a:stretch>
        </p:blipFill>
        <p:spPr bwMode="auto">
          <a:xfrm>
            <a:off x="7545291" y="2204864"/>
            <a:ext cx="288032" cy="288032"/>
          </a:xfrm>
          <a:prstGeom prst="rect">
            <a:avLst/>
          </a:prstGeom>
          <a:noFill/>
          <a:ln w="9525">
            <a:noFill/>
            <a:miter lim="800000"/>
            <a:headEnd/>
            <a:tailEnd/>
          </a:ln>
        </p:spPr>
      </p:pic>
      <p:pic>
        <p:nvPicPr>
          <p:cNvPr id="24" name="Picture 11"/>
          <p:cNvPicPr>
            <a:picLocks noChangeAspect="1" noChangeArrowheads="1"/>
          </p:cNvPicPr>
          <p:nvPr/>
        </p:nvPicPr>
        <p:blipFill>
          <a:blip r:embed="rId12" cstate="print">
            <a:grayscl/>
          </a:blip>
          <a:srcRect t="60425"/>
          <a:stretch>
            <a:fillRect/>
          </a:stretch>
        </p:blipFill>
        <p:spPr bwMode="auto">
          <a:xfrm rot="10800000">
            <a:off x="7905331" y="2204864"/>
            <a:ext cx="1368149" cy="284970"/>
          </a:xfrm>
          <a:prstGeom prst="rect">
            <a:avLst/>
          </a:prstGeom>
          <a:noFill/>
          <a:ln w="9525">
            <a:noFill/>
            <a:miter lim="800000"/>
            <a:headEnd/>
            <a:tailEnd/>
          </a:ln>
        </p:spPr>
      </p:pic>
      <p:grpSp>
        <p:nvGrpSpPr>
          <p:cNvPr id="28" name="Group 27"/>
          <p:cNvGrpSpPr/>
          <p:nvPr/>
        </p:nvGrpSpPr>
        <p:grpSpPr>
          <a:xfrm>
            <a:off x="328613" y="3789040"/>
            <a:ext cx="3472259" cy="2243285"/>
            <a:chOff x="328613" y="3789040"/>
            <a:chExt cx="3472259" cy="2243285"/>
          </a:xfrm>
        </p:grpSpPr>
        <p:pic>
          <p:nvPicPr>
            <p:cNvPr id="278536" name="Picture 8"/>
            <p:cNvPicPr>
              <a:picLocks noChangeAspect="1" noChangeArrowheads="1"/>
            </p:cNvPicPr>
            <p:nvPr/>
          </p:nvPicPr>
          <p:blipFill>
            <a:blip r:embed="rId14" cstate="print"/>
            <a:srcRect/>
            <a:stretch>
              <a:fillRect/>
            </a:stretch>
          </p:blipFill>
          <p:spPr bwMode="auto">
            <a:xfrm>
              <a:off x="328613" y="5013176"/>
              <a:ext cx="3472259" cy="1019149"/>
            </a:xfrm>
            <a:prstGeom prst="rect">
              <a:avLst/>
            </a:prstGeom>
            <a:noFill/>
            <a:ln w="9525">
              <a:noFill/>
              <a:miter lim="800000"/>
              <a:headEnd/>
              <a:tailEnd/>
            </a:ln>
          </p:spPr>
        </p:pic>
        <p:sp>
          <p:nvSpPr>
            <p:cNvPr id="21" name="Rectangle 20"/>
            <p:cNvSpPr/>
            <p:nvPr/>
          </p:nvSpPr>
          <p:spPr>
            <a:xfrm>
              <a:off x="560512" y="3789040"/>
              <a:ext cx="2418269" cy="369332"/>
            </a:xfrm>
            <a:prstGeom prst="rect">
              <a:avLst/>
            </a:prstGeom>
          </p:spPr>
          <p:txBody>
            <a:bodyPr wrap="square">
              <a:spAutoFit/>
            </a:bodyPr>
            <a:lstStyle/>
            <a:p>
              <a:pPr algn="ctr" eaLnBrk="1" fontAlgn="auto" hangingPunct="1">
                <a:spcBef>
                  <a:spcPts val="0"/>
                </a:spcBef>
                <a:spcAft>
                  <a:spcPts val="0"/>
                </a:spcAft>
              </a:pPr>
              <a:r>
                <a:rPr lang="en-GB" dirty="0" smtClean="0">
                  <a:solidFill>
                    <a:schemeClr val="accent2"/>
                  </a:solidFill>
                  <a:latin typeface="Calibri"/>
                </a:rPr>
                <a:t>Large DCMs</a:t>
              </a:r>
            </a:p>
          </p:txBody>
        </p:sp>
        <p:pic>
          <p:nvPicPr>
            <p:cNvPr id="278537" name="Picture 9" descr="https://iris.ucl.ac.uk/iris/extResource/image/01/MSEGH16"/>
            <p:cNvPicPr>
              <a:picLocks noChangeAspect="1" noChangeArrowheads="1"/>
            </p:cNvPicPr>
            <p:nvPr/>
          </p:nvPicPr>
          <p:blipFill>
            <a:blip r:embed="rId15" cstate="print">
              <a:duotone>
                <a:prstClr val="black"/>
                <a:srgbClr val="D9C3A5">
                  <a:tint val="50000"/>
                  <a:satMod val="180000"/>
                </a:srgbClr>
              </a:duotone>
            </a:blip>
            <a:srcRect/>
            <a:stretch>
              <a:fillRect/>
            </a:stretch>
          </p:blipFill>
          <p:spPr bwMode="auto">
            <a:xfrm>
              <a:off x="416496" y="4293096"/>
              <a:ext cx="762000" cy="723900"/>
            </a:xfrm>
            <a:prstGeom prst="rect">
              <a:avLst/>
            </a:prstGeom>
            <a:ln>
              <a:noFill/>
            </a:ln>
            <a:effectLst>
              <a:outerShdw blurRad="292100" dist="139700" dir="2700000" algn="tl" rotWithShape="0">
                <a:srgbClr val="333333">
                  <a:alpha val="65000"/>
                </a:srgbClr>
              </a:outerShdw>
            </a:effectLst>
          </p:spPr>
        </p:pic>
      </p:grpSp>
      <p:sp>
        <p:nvSpPr>
          <p:cNvPr id="25" name="Rectangle 179"/>
          <p:cNvSpPr>
            <a:spLocks noChangeArrowheads="1"/>
          </p:cNvSpPr>
          <p:nvPr/>
        </p:nvSpPr>
        <p:spPr bwMode="auto">
          <a:xfrm>
            <a:off x="7068235" y="719408"/>
            <a:ext cx="2475275" cy="369332"/>
          </a:xfrm>
          <a:prstGeom prst="rect">
            <a:avLst/>
          </a:prstGeom>
          <a:noFill/>
          <a:ln w="12700">
            <a:noFill/>
            <a:miter lim="800000"/>
            <a:headEnd/>
            <a:tailEnd/>
          </a:ln>
        </p:spPr>
        <p:txBody>
          <a:bodyPr wrap="square">
            <a:spAutoFit/>
          </a:bodyPr>
          <a:lstStyle/>
          <a:p>
            <a:pPr algn="l"/>
            <a:r>
              <a:rPr lang="en-US" b="0" dirty="0" smtClean="0">
                <a:solidFill>
                  <a:srgbClr val="990033"/>
                </a:solidFill>
                <a:latin typeface="Arial Narrow" pitchFamily="34" charset="0"/>
              </a:rPr>
              <a:t>Breaking the symmetry:</a:t>
            </a:r>
            <a:endParaRPr lang="en-US" b="0" dirty="0">
              <a:solidFill>
                <a:srgbClr val="990033"/>
              </a:solidFill>
              <a:latin typeface="Arial Narrow" pitchFamily="34" charset="0"/>
            </a:endParaRPr>
          </a:p>
        </p:txBody>
      </p:sp>
    </p:spTree>
    <p:extLst>
      <p:ext uri="{BB962C8B-B14F-4D97-AF65-F5344CB8AC3E}">
        <p14:creationId xmlns="" xmlns:p14="http://schemas.microsoft.com/office/powerpoint/2010/main" val="8230200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2" descr="An external file that holds a picture, illustration, etc.&#10;Object name is gr6.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6897216" y="908720"/>
            <a:ext cx="2070475" cy="3744416"/>
          </a:xfrm>
          <a:prstGeom prst="rect">
            <a:avLst/>
          </a:prstGeom>
          <a:noFill/>
        </p:spPr>
      </p:pic>
      <p:grpSp>
        <p:nvGrpSpPr>
          <p:cNvPr id="6" name="Group 5"/>
          <p:cNvGrpSpPr>
            <a:grpSpLocks noChangeAspect="1"/>
          </p:cNvGrpSpPr>
          <p:nvPr/>
        </p:nvGrpSpPr>
        <p:grpSpPr>
          <a:xfrm>
            <a:off x="4016896" y="548680"/>
            <a:ext cx="2042459" cy="5240874"/>
            <a:chOff x="1280592" y="0"/>
            <a:chExt cx="3305284" cy="8481234"/>
          </a:xfrm>
        </p:grpSpPr>
        <p:pic>
          <p:nvPicPr>
            <p:cNvPr id="3" name="Picture 10" descr="C:\Users\mseghier\Desktop\Figure_largeDCMs_F_10subj_20modes_1.tif"/>
            <p:cNvPicPr>
              <a:picLocks noChangeAspect="1" noChangeArrowheads="1"/>
            </p:cNvPicPr>
            <p:nvPr/>
          </p:nvPicPr>
          <p:blipFill>
            <a:blip r:embed="rId3" cstate="print"/>
            <a:srcRect l="3164" t="4366" r="2109" b="4366"/>
            <a:stretch>
              <a:fillRect/>
            </a:stretch>
          </p:blipFill>
          <p:spPr bwMode="auto">
            <a:xfrm>
              <a:off x="1352600" y="0"/>
              <a:ext cx="3233276" cy="3009252"/>
            </a:xfrm>
            <a:prstGeom prst="rect">
              <a:avLst/>
            </a:prstGeom>
            <a:noFill/>
          </p:spPr>
        </p:pic>
        <p:pic>
          <p:nvPicPr>
            <p:cNvPr id="4" name="Picture 12" descr="C:\Users\mseghier\Desktop\Figure_largeDCMs_Accuracy_10subj_20modes_1.tif"/>
            <p:cNvPicPr>
              <a:picLocks noChangeAspect="1" noChangeArrowheads="1"/>
            </p:cNvPicPr>
            <p:nvPr/>
          </p:nvPicPr>
          <p:blipFill>
            <a:blip r:embed="rId4" cstate="print"/>
            <a:srcRect l="2092" t="4876" r="8369" b="4876"/>
            <a:stretch>
              <a:fillRect/>
            </a:stretch>
          </p:blipFill>
          <p:spPr bwMode="auto">
            <a:xfrm>
              <a:off x="1280592" y="3068318"/>
              <a:ext cx="3081267" cy="2664938"/>
            </a:xfrm>
            <a:prstGeom prst="rect">
              <a:avLst/>
            </a:prstGeom>
            <a:noFill/>
          </p:spPr>
        </p:pic>
        <p:pic>
          <p:nvPicPr>
            <p:cNvPr id="5" name="Picture 13" descr="C:\Users\mseghier\Desktop\Figure_largeDCMs_Complexity_10subj_20modes_1.tif"/>
            <p:cNvPicPr>
              <a:picLocks noChangeAspect="1" noChangeArrowheads="1"/>
            </p:cNvPicPr>
            <p:nvPr/>
          </p:nvPicPr>
          <p:blipFill>
            <a:blip r:embed="rId5" cstate="print"/>
            <a:srcRect l="3138" t="4858" r="8369" b="4858"/>
            <a:stretch>
              <a:fillRect/>
            </a:stretch>
          </p:blipFill>
          <p:spPr bwMode="auto">
            <a:xfrm>
              <a:off x="1331660" y="5805264"/>
              <a:ext cx="3045276" cy="2675970"/>
            </a:xfrm>
            <a:prstGeom prst="rect">
              <a:avLst/>
            </a:prstGeom>
            <a:noFill/>
          </p:spPr>
        </p:pic>
      </p:grpSp>
      <p:pic>
        <p:nvPicPr>
          <p:cNvPr id="291848" name="Picture 8" descr="Fig. 1">
            <a:hlinkClick r:id="rId6"/>
          </p:cNvPr>
          <p:cNvPicPr>
            <a:picLocks noChangeAspect="1" noChangeArrowheads="1"/>
          </p:cNvPicPr>
          <p:nvPr/>
        </p:nvPicPr>
        <p:blipFill>
          <a:blip r:embed="rId7" cstate="print"/>
          <a:stretch>
            <a:fillRect/>
          </a:stretch>
        </p:blipFill>
        <p:spPr bwMode="auto">
          <a:xfrm>
            <a:off x="1496616" y="1124744"/>
            <a:ext cx="1574753" cy="3127466"/>
          </a:xfrm>
          <a:prstGeom prst="rect">
            <a:avLst/>
          </a:prstGeom>
          <a:noFill/>
        </p:spPr>
      </p:pic>
      <p:pic>
        <p:nvPicPr>
          <p:cNvPr id="10" name="Picture 8"/>
          <p:cNvPicPr>
            <a:picLocks noChangeAspect="1" noChangeArrowheads="1"/>
          </p:cNvPicPr>
          <p:nvPr/>
        </p:nvPicPr>
        <p:blipFill>
          <a:blip r:embed="rId8" cstate="print"/>
          <a:srcRect/>
          <a:stretch>
            <a:fillRect/>
          </a:stretch>
        </p:blipFill>
        <p:spPr bwMode="auto">
          <a:xfrm>
            <a:off x="328613" y="5013176"/>
            <a:ext cx="3472259" cy="1019149"/>
          </a:xfrm>
          <a:prstGeom prst="rect">
            <a:avLst/>
          </a:prstGeom>
          <a:noFill/>
          <a:ln w="9525">
            <a:noFill/>
            <a:miter lim="800000"/>
            <a:headEnd/>
            <a:tailEnd/>
          </a:ln>
        </p:spPr>
      </p:pic>
      <p:pic>
        <p:nvPicPr>
          <p:cNvPr id="11" name="Picture 9" descr="https://iris.ucl.ac.uk/iris/extResource/image/01/MSEGH16"/>
          <p:cNvPicPr>
            <a:picLocks noChangeAspect="1" noChangeArrowheads="1"/>
          </p:cNvPicPr>
          <p:nvPr/>
        </p:nvPicPr>
        <p:blipFill>
          <a:blip r:embed="rId9" cstate="print">
            <a:duotone>
              <a:prstClr val="black"/>
              <a:srgbClr val="D9C3A5">
                <a:tint val="50000"/>
                <a:satMod val="180000"/>
              </a:srgbClr>
            </a:duotone>
          </a:blip>
          <a:srcRect/>
          <a:stretch>
            <a:fillRect/>
          </a:stretch>
        </p:blipFill>
        <p:spPr bwMode="auto">
          <a:xfrm>
            <a:off x="416496" y="4293096"/>
            <a:ext cx="762000" cy="723900"/>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488504" y="260648"/>
            <a:ext cx="2418269" cy="646331"/>
          </a:xfrm>
          <a:prstGeom prst="rect">
            <a:avLst/>
          </a:prstGeom>
        </p:spPr>
        <p:txBody>
          <a:bodyPr wrap="square">
            <a:spAutoFit/>
          </a:bodyPr>
          <a:lstStyle/>
          <a:p>
            <a:pPr algn="ctr" eaLnBrk="1" fontAlgn="auto" hangingPunct="1">
              <a:spcBef>
                <a:spcPts val="0"/>
              </a:spcBef>
              <a:spcAft>
                <a:spcPts val="0"/>
              </a:spcAft>
            </a:pPr>
            <a:r>
              <a:rPr lang="en-GB" b="0" dirty="0" smtClean="0">
                <a:solidFill>
                  <a:srgbClr val="1F497D"/>
                </a:solidFill>
                <a:latin typeface="Calibri"/>
              </a:rPr>
              <a:t>The forward (dynamic causal) model</a:t>
            </a:r>
          </a:p>
        </p:txBody>
      </p:sp>
      <p:sp>
        <p:nvSpPr>
          <p:cNvPr id="13" name="Rectangle 12"/>
          <p:cNvSpPr/>
          <p:nvPr/>
        </p:nvSpPr>
        <p:spPr>
          <a:xfrm>
            <a:off x="4376937" y="764704"/>
            <a:ext cx="1440159" cy="338554"/>
          </a:xfrm>
          <a:prstGeom prst="rect">
            <a:avLst/>
          </a:prstGeom>
        </p:spPr>
        <p:txBody>
          <a:bodyPr wrap="square">
            <a:spAutoFit/>
          </a:bodyPr>
          <a:lstStyle/>
          <a:p>
            <a:pPr algn="ctr" eaLnBrk="1" fontAlgn="auto" hangingPunct="1">
              <a:spcBef>
                <a:spcPts val="0"/>
              </a:spcBef>
              <a:spcAft>
                <a:spcPts val="0"/>
              </a:spcAft>
            </a:pPr>
            <a:r>
              <a:rPr lang="en-GB" sz="1600" dirty="0" smtClean="0">
                <a:solidFill>
                  <a:srgbClr val="1F497D"/>
                </a:solidFill>
                <a:latin typeface="Calibri"/>
              </a:rPr>
              <a:t>Log evidence</a:t>
            </a:r>
          </a:p>
        </p:txBody>
      </p:sp>
      <p:sp>
        <p:nvSpPr>
          <p:cNvPr id="14" name="Rectangle 13"/>
          <p:cNvSpPr/>
          <p:nvPr/>
        </p:nvSpPr>
        <p:spPr>
          <a:xfrm>
            <a:off x="4664968" y="3212976"/>
            <a:ext cx="1152128" cy="338554"/>
          </a:xfrm>
          <a:prstGeom prst="rect">
            <a:avLst/>
          </a:prstGeom>
        </p:spPr>
        <p:txBody>
          <a:bodyPr wrap="square">
            <a:spAutoFit/>
          </a:bodyPr>
          <a:lstStyle/>
          <a:p>
            <a:pPr algn="ctr" eaLnBrk="1" fontAlgn="auto" hangingPunct="1">
              <a:spcBef>
                <a:spcPts val="0"/>
              </a:spcBef>
              <a:spcAft>
                <a:spcPts val="0"/>
              </a:spcAft>
            </a:pPr>
            <a:r>
              <a:rPr lang="en-GB" sz="1600" dirty="0" smtClean="0">
                <a:solidFill>
                  <a:srgbClr val="1F497D"/>
                </a:solidFill>
                <a:latin typeface="Calibri"/>
              </a:rPr>
              <a:t>Accuracy</a:t>
            </a:r>
          </a:p>
        </p:txBody>
      </p:sp>
      <p:sp>
        <p:nvSpPr>
          <p:cNvPr id="15" name="Rectangle 14"/>
          <p:cNvSpPr/>
          <p:nvPr/>
        </p:nvSpPr>
        <p:spPr>
          <a:xfrm>
            <a:off x="4592960" y="4437112"/>
            <a:ext cx="1152128" cy="338554"/>
          </a:xfrm>
          <a:prstGeom prst="rect">
            <a:avLst/>
          </a:prstGeom>
        </p:spPr>
        <p:txBody>
          <a:bodyPr wrap="square">
            <a:spAutoFit/>
          </a:bodyPr>
          <a:lstStyle/>
          <a:p>
            <a:pPr algn="ctr" eaLnBrk="1" fontAlgn="auto" hangingPunct="1">
              <a:spcBef>
                <a:spcPts val="0"/>
              </a:spcBef>
              <a:spcAft>
                <a:spcPts val="0"/>
              </a:spcAft>
            </a:pPr>
            <a:r>
              <a:rPr lang="en-GB" sz="1600" dirty="0" smtClean="0">
                <a:solidFill>
                  <a:srgbClr val="1F497D"/>
                </a:solidFill>
                <a:latin typeface="Calibri"/>
              </a:rPr>
              <a:t>Complexity</a:t>
            </a:r>
          </a:p>
        </p:txBody>
      </p:sp>
      <p:sp>
        <p:nvSpPr>
          <p:cNvPr id="16" name="Rectangle 15"/>
          <p:cNvSpPr/>
          <p:nvPr/>
        </p:nvSpPr>
        <p:spPr>
          <a:xfrm>
            <a:off x="4088904" y="5805264"/>
            <a:ext cx="1872208" cy="307777"/>
          </a:xfrm>
          <a:prstGeom prst="rect">
            <a:avLst/>
          </a:prstGeom>
        </p:spPr>
        <p:txBody>
          <a:bodyPr wrap="square">
            <a:spAutoFit/>
          </a:bodyPr>
          <a:lstStyle/>
          <a:p>
            <a:pPr algn="ctr" eaLnBrk="1" fontAlgn="auto" hangingPunct="1">
              <a:spcBef>
                <a:spcPts val="0"/>
              </a:spcBef>
              <a:spcAft>
                <a:spcPts val="0"/>
              </a:spcAft>
            </a:pPr>
            <a:r>
              <a:rPr lang="en-GB" sz="1400" b="0" dirty="0" smtClean="0">
                <a:solidFill>
                  <a:srgbClr val="1F497D"/>
                </a:solidFill>
                <a:latin typeface="Calibri"/>
              </a:rPr>
              <a:t>Number of modes (</a:t>
            </a:r>
            <a:r>
              <a:rPr lang="en-GB" sz="1400" b="0" i="1" dirty="0" smtClean="0">
                <a:solidFill>
                  <a:srgbClr val="1F497D"/>
                </a:solidFill>
                <a:cs typeface="Times New Roman" pitchFamily="18" charset="0"/>
              </a:rPr>
              <a:t>m</a:t>
            </a:r>
            <a:r>
              <a:rPr lang="en-GB" sz="1400" b="0" dirty="0" smtClean="0">
                <a:solidFill>
                  <a:srgbClr val="1F497D"/>
                </a:solidFill>
                <a:latin typeface="Calibri"/>
              </a:rPr>
              <a:t>)</a:t>
            </a:r>
          </a:p>
        </p:txBody>
      </p:sp>
      <p:sp>
        <p:nvSpPr>
          <p:cNvPr id="17" name="Rectangle 179"/>
          <p:cNvSpPr>
            <a:spLocks noChangeArrowheads="1"/>
          </p:cNvSpPr>
          <p:nvPr/>
        </p:nvSpPr>
        <p:spPr bwMode="auto">
          <a:xfrm>
            <a:off x="6618185" y="5094185"/>
            <a:ext cx="2745305" cy="646331"/>
          </a:xfrm>
          <a:prstGeom prst="rect">
            <a:avLst/>
          </a:prstGeom>
          <a:noFill/>
          <a:ln w="12700">
            <a:noFill/>
            <a:miter lim="800000"/>
            <a:headEnd/>
            <a:tailEnd/>
          </a:ln>
        </p:spPr>
        <p:txBody>
          <a:bodyPr wrap="square">
            <a:spAutoFit/>
          </a:bodyPr>
          <a:lstStyle/>
          <a:p>
            <a:r>
              <a:rPr lang="en-US" b="0" dirty="0" smtClean="0">
                <a:solidFill>
                  <a:srgbClr val="990033"/>
                </a:solidFill>
                <a:latin typeface="Arial Narrow" pitchFamily="34" charset="0"/>
              </a:rPr>
              <a:t>Principal modes in the language system</a:t>
            </a:r>
            <a:endParaRPr lang="en-US" b="0" dirty="0">
              <a:solidFill>
                <a:srgbClr val="990033"/>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0752" y="1405516"/>
            <a:ext cx="4953000" cy="1292662"/>
          </a:xfrm>
          <a:prstGeom prst="rect">
            <a:avLst/>
          </a:prstGeom>
        </p:spPr>
        <p:txBody>
          <a:bodyPr>
            <a:spAutoFit/>
          </a:bodyPr>
          <a:lstStyle/>
          <a:p>
            <a:pPr algn="l"/>
            <a:r>
              <a:rPr lang="en-GB" sz="1600" b="0" dirty="0" smtClean="0">
                <a:solidFill>
                  <a:schemeClr val="tx2"/>
                </a:solidFill>
                <a:latin typeface="Arial Narrow" panose="020B0606020202030204" pitchFamily="34" charset="0"/>
              </a:rPr>
              <a:t>Nature uses only the longest threads to weave her patterns, so each small piece of her fabric reveals the organization of the entire tapestry. </a:t>
            </a:r>
          </a:p>
          <a:p>
            <a:pPr algn="l"/>
            <a:endParaRPr lang="en-GB" sz="1600" b="0" dirty="0" smtClean="0">
              <a:solidFill>
                <a:schemeClr val="tx2"/>
              </a:solidFill>
              <a:latin typeface="Arial Narrow" panose="020B0606020202030204" pitchFamily="34" charset="0"/>
            </a:endParaRPr>
          </a:p>
          <a:p>
            <a:pPr lvl="1" algn="l"/>
            <a:r>
              <a:rPr lang="en-GB" sz="1400" b="0" i="1" dirty="0" smtClean="0">
                <a:solidFill>
                  <a:schemeClr val="tx2"/>
                </a:solidFill>
                <a:latin typeface="Arial Narrow" panose="020B0606020202030204" pitchFamily="34" charset="0"/>
              </a:rPr>
              <a:t>chapter 1, “The Law of Gravitation,” p. 34</a:t>
            </a:r>
            <a:endParaRPr lang="en-GB" sz="1400" b="0" i="1" dirty="0">
              <a:solidFill>
                <a:schemeClr val="tx2"/>
              </a:solidFill>
              <a:latin typeface="Arial Narrow" panose="020B0606020202030204" pitchFamily="34" charset="0"/>
            </a:endParaRPr>
          </a:p>
        </p:txBody>
      </p:sp>
      <p:grpSp>
        <p:nvGrpSpPr>
          <p:cNvPr id="6" name="Group 5"/>
          <p:cNvGrpSpPr/>
          <p:nvPr/>
        </p:nvGrpSpPr>
        <p:grpSpPr>
          <a:xfrm>
            <a:off x="707625" y="1403775"/>
            <a:ext cx="1653090" cy="1672208"/>
            <a:chOff x="707622" y="1403775"/>
            <a:chExt cx="1653090" cy="1672208"/>
          </a:xfrm>
        </p:grpSpPr>
        <p:sp>
          <p:nvSpPr>
            <p:cNvPr id="3" name="Rectangle 13"/>
            <p:cNvSpPr>
              <a:spLocks noChangeArrowheads="1"/>
            </p:cNvSpPr>
            <p:nvPr/>
          </p:nvSpPr>
          <p:spPr bwMode="auto">
            <a:xfrm>
              <a:off x="707622" y="2739433"/>
              <a:ext cx="1653090" cy="336550"/>
            </a:xfrm>
            <a:prstGeom prst="rect">
              <a:avLst/>
            </a:prstGeom>
            <a:noFill/>
            <a:ln w="9525">
              <a:noFill/>
              <a:miter lim="800000"/>
              <a:headEnd/>
              <a:tailEnd/>
            </a:ln>
          </p:spPr>
          <p:txBody>
            <a:bodyPr wrap="square" anchor="ctr">
              <a:spAutoFit/>
            </a:bodyPr>
            <a:lstStyle/>
            <a:p>
              <a:pPr algn="ctr"/>
              <a:r>
                <a:rPr lang="en-US" sz="1600" b="0" dirty="0">
                  <a:solidFill>
                    <a:schemeClr val="bg2">
                      <a:lumMod val="50000"/>
                    </a:schemeClr>
                  </a:solidFill>
                  <a:latin typeface="Arial Narrow" pitchFamily="34" charset="0"/>
                </a:rPr>
                <a:t>Richard Feynman</a:t>
              </a:r>
            </a:p>
          </p:txBody>
        </p:sp>
        <p:pic>
          <p:nvPicPr>
            <p:cNvPr id="4" name="Picture 21" descr="http://t2.gstatic.com/images?q=tbn:ANd9GcQTjCUVyV2Sas5Q82sx0spp-L1n1rBOLQ7h-mEsY9hqX92sGKHyVQ"/>
            <p:cNvPicPr>
              <a:picLocks noChangeAspect="1" noChangeArrowheads="1"/>
            </p:cNvPicPr>
            <p:nvPr/>
          </p:nvPicPr>
          <p:blipFill>
            <a:blip r:embed="rId2" cstate="print">
              <a:duotone>
                <a:prstClr val="black"/>
                <a:srgbClr val="D9C3A5">
                  <a:tint val="50000"/>
                  <a:satMod val="180000"/>
                </a:srgbClr>
              </a:duotone>
            </a:blip>
            <a:srcRect r="35069"/>
            <a:stretch>
              <a:fillRect/>
            </a:stretch>
          </p:blipFill>
          <p:spPr bwMode="auto">
            <a:xfrm>
              <a:off x="871095" y="1403775"/>
              <a:ext cx="1326145" cy="1296144"/>
            </a:xfrm>
            <a:prstGeom prst="rect">
              <a:avLst/>
            </a:prstGeom>
            <a:ln>
              <a:noFill/>
            </a:ln>
            <a:effectLst>
              <a:outerShdw blurRad="190500" algn="tl" rotWithShape="0">
                <a:srgbClr val="000000">
                  <a:alpha val="70000"/>
                </a:srgbClr>
              </a:outerShdw>
            </a:effectLst>
          </p:spPr>
        </p:pic>
      </p:grpSp>
      <p:pic>
        <p:nvPicPr>
          <p:cNvPr id="142338" name="Picture 2"/>
          <p:cNvPicPr>
            <a:picLocks noChangeAspect="1" noChangeArrowheads="1"/>
          </p:cNvPicPr>
          <p:nvPr/>
        </p:nvPicPr>
        <p:blipFill>
          <a:blip r:embed="rId3" cstate="print">
            <a:clrChange>
              <a:clrFrom>
                <a:srgbClr val="F4F1EE"/>
              </a:clrFrom>
              <a:clrTo>
                <a:srgbClr val="F4F1EE">
                  <a:alpha val="0"/>
                </a:srgbClr>
              </a:clrTo>
            </a:clrChange>
          </a:blip>
          <a:srcRect/>
          <a:stretch>
            <a:fillRect/>
          </a:stretch>
        </p:blipFill>
        <p:spPr bwMode="auto">
          <a:xfrm>
            <a:off x="3613076" y="3429798"/>
            <a:ext cx="3168352" cy="259149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p:cNvSpPr>
            <a:spLocks noChangeArrowheads="1"/>
          </p:cNvSpPr>
          <p:nvPr/>
        </p:nvSpPr>
        <p:spPr bwMode="auto">
          <a:xfrm>
            <a:off x="3440125" y="494157"/>
            <a:ext cx="2663825" cy="5555367"/>
          </a:xfrm>
          <a:prstGeom prst="rect">
            <a:avLst/>
          </a:prstGeom>
          <a:noFill/>
          <a:ln w="12700">
            <a:noFill/>
            <a:miter lim="800000"/>
            <a:headEnd/>
            <a:tailEnd/>
          </a:ln>
        </p:spPr>
        <p:txBody>
          <a:bodyPr bIns="0" anchor="ctr">
            <a:spAutoFit/>
          </a:bodyPr>
          <a:lstStyle/>
          <a:p>
            <a:pPr marL="457200" indent="-457200" algn="ctr"/>
            <a:r>
              <a:rPr lang="en-US" sz="2000" b="0" dirty="0">
                <a:solidFill>
                  <a:srgbClr val="990033"/>
                </a:solidFill>
                <a:latin typeface="Arial Narrow" pitchFamily="34" charset="0"/>
              </a:rPr>
              <a:t>Thank you</a:t>
            </a:r>
          </a:p>
          <a:p>
            <a:pPr marL="457200" indent="-457200" algn="ctr"/>
            <a:endParaRPr lang="en-US" sz="2000" b="0" dirty="0">
              <a:solidFill>
                <a:srgbClr val="990033"/>
              </a:solidFill>
              <a:latin typeface="Arial Narrow" pitchFamily="34" charset="0"/>
            </a:endParaRPr>
          </a:p>
          <a:p>
            <a:pPr marL="457200" indent="-457200" algn="ctr"/>
            <a:r>
              <a:rPr lang="en-US" sz="1600" b="0" dirty="0">
                <a:solidFill>
                  <a:srgbClr val="990033"/>
                </a:solidFill>
                <a:latin typeface="Arial Narrow" pitchFamily="34" charset="0"/>
              </a:rPr>
              <a:t>And thanks to</a:t>
            </a:r>
          </a:p>
          <a:p>
            <a:pPr marL="457200" indent="-457200" algn="ctr"/>
            <a:endParaRPr lang="en-GB" sz="1100" b="0" dirty="0">
              <a:solidFill>
                <a:srgbClr val="990033"/>
              </a:solidFill>
              <a:latin typeface="Arial Narrow" pitchFamily="34" charset="0"/>
            </a:endParaRPr>
          </a:p>
          <a:p>
            <a:pPr marL="457200" indent="-457200" algn="ctr"/>
            <a:endParaRPr lang="en-GB" sz="1400" b="0" dirty="0" smtClean="0">
              <a:solidFill>
                <a:srgbClr val="990033"/>
              </a:solidFill>
              <a:latin typeface="Arial Narrow" pitchFamily="34" charset="0"/>
            </a:endParaRPr>
          </a:p>
          <a:p>
            <a:pPr marL="457200" indent="-457200" algn="ctr"/>
            <a:r>
              <a:rPr lang="en-GB" sz="1400" b="0" dirty="0" smtClean="0">
                <a:solidFill>
                  <a:srgbClr val="990033"/>
                </a:solidFill>
                <a:latin typeface="Arial Narrow" pitchFamily="34" charset="0"/>
              </a:rPr>
              <a:t>Bharat Biswal</a:t>
            </a:r>
          </a:p>
          <a:p>
            <a:pPr marL="457200" indent="-457200" algn="ctr"/>
            <a:r>
              <a:rPr lang="en-GB" sz="1400" b="0" dirty="0" smtClean="0">
                <a:solidFill>
                  <a:srgbClr val="990033"/>
                </a:solidFill>
                <a:latin typeface="Arial Narrow" pitchFamily="34" charset="0"/>
              </a:rPr>
              <a:t>Christian Büchel</a:t>
            </a:r>
          </a:p>
          <a:p>
            <a:pPr marL="457200" indent="-457200" algn="ctr"/>
            <a:r>
              <a:rPr lang="en-GB" sz="1400" b="0" dirty="0" smtClean="0">
                <a:solidFill>
                  <a:srgbClr val="990033"/>
                </a:solidFill>
                <a:latin typeface="Arial Narrow" pitchFamily="34" charset="0"/>
              </a:rPr>
              <a:t>CC Chen</a:t>
            </a:r>
          </a:p>
          <a:p>
            <a:pPr marL="457200" indent="-457200" algn="ctr"/>
            <a:r>
              <a:rPr lang="en-GB" sz="1400" b="0" dirty="0" smtClean="0">
                <a:solidFill>
                  <a:srgbClr val="990033"/>
                </a:solidFill>
                <a:latin typeface="Arial Narrow" pitchFamily="34" charset="0"/>
              </a:rPr>
              <a:t>Jean </a:t>
            </a:r>
            <a:r>
              <a:rPr lang="en-GB" sz="1400" b="0" dirty="0">
                <a:solidFill>
                  <a:srgbClr val="990033"/>
                </a:solidFill>
                <a:latin typeface="Arial Narrow" pitchFamily="34" charset="0"/>
              </a:rPr>
              <a:t>Daunizeau</a:t>
            </a:r>
          </a:p>
          <a:p>
            <a:pPr marL="457200" indent="-457200" algn="ctr"/>
            <a:r>
              <a:rPr lang="en-GB" sz="1400" b="0" dirty="0">
                <a:solidFill>
                  <a:srgbClr val="990033"/>
                </a:solidFill>
                <a:latin typeface="Arial Narrow" pitchFamily="34" charset="0"/>
              </a:rPr>
              <a:t>Olivier David</a:t>
            </a:r>
          </a:p>
          <a:p>
            <a:pPr marL="457200" indent="-457200" algn="ctr"/>
            <a:r>
              <a:rPr lang="en-GB" sz="1400" b="0" dirty="0">
                <a:solidFill>
                  <a:srgbClr val="990033"/>
                </a:solidFill>
                <a:latin typeface="Arial Narrow" pitchFamily="34" charset="0"/>
              </a:rPr>
              <a:t> Marta </a:t>
            </a:r>
            <a:r>
              <a:rPr lang="en-GB" sz="1400" b="0" dirty="0" smtClean="0">
                <a:solidFill>
                  <a:srgbClr val="990033"/>
                </a:solidFill>
                <a:latin typeface="Arial Narrow" pitchFamily="34" charset="0"/>
              </a:rPr>
              <a:t>Garrido</a:t>
            </a:r>
          </a:p>
          <a:p>
            <a:pPr marL="457200" indent="-457200" algn="ctr"/>
            <a:r>
              <a:rPr lang="en-GB" sz="1400" b="0" dirty="0" smtClean="0">
                <a:solidFill>
                  <a:srgbClr val="990033"/>
                </a:solidFill>
                <a:latin typeface="Arial Narrow" pitchFamily="34" charset="0"/>
              </a:rPr>
              <a:t>Sarah Gregory</a:t>
            </a:r>
            <a:endParaRPr lang="en-GB" sz="1400" b="0" dirty="0">
              <a:solidFill>
                <a:srgbClr val="990033"/>
              </a:solidFill>
              <a:latin typeface="Arial Narrow" pitchFamily="34" charset="0"/>
            </a:endParaRPr>
          </a:p>
          <a:p>
            <a:pPr marL="457200" indent="-457200" algn="ctr"/>
            <a:r>
              <a:rPr lang="en-GB" sz="1400" b="0" dirty="0">
                <a:solidFill>
                  <a:srgbClr val="990033"/>
                </a:solidFill>
                <a:latin typeface="Arial Narrow" pitchFamily="34" charset="0"/>
              </a:rPr>
              <a:t>Lee </a:t>
            </a:r>
            <a:r>
              <a:rPr lang="en-GB" sz="1400" b="0" dirty="0" smtClean="0">
                <a:solidFill>
                  <a:srgbClr val="990033"/>
                </a:solidFill>
                <a:latin typeface="Arial Narrow" pitchFamily="34" charset="0"/>
              </a:rPr>
              <a:t>Harrison</a:t>
            </a:r>
          </a:p>
          <a:p>
            <a:pPr marL="457200" indent="-457200" algn="ctr"/>
            <a:r>
              <a:rPr lang="en-GB" sz="1400" b="0" dirty="0" smtClean="0">
                <a:solidFill>
                  <a:srgbClr val="990033"/>
                </a:solidFill>
                <a:latin typeface="Arial Narrow" pitchFamily="34" charset="0"/>
              </a:rPr>
              <a:t>Joshua Kahan</a:t>
            </a:r>
            <a:endParaRPr lang="en-GB" sz="1400" b="0" dirty="0">
              <a:solidFill>
                <a:srgbClr val="990033"/>
              </a:solidFill>
              <a:latin typeface="Arial Narrow" pitchFamily="34" charset="0"/>
            </a:endParaRPr>
          </a:p>
          <a:p>
            <a:pPr marL="457200" indent="-457200" algn="ctr"/>
            <a:r>
              <a:rPr lang="en-GB" sz="1400" b="0" dirty="0">
                <a:solidFill>
                  <a:srgbClr val="990033"/>
                </a:solidFill>
                <a:latin typeface="Arial Narrow" pitchFamily="34" charset="0"/>
              </a:rPr>
              <a:t>Stefan Kiebel</a:t>
            </a:r>
          </a:p>
          <a:p>
            <a:pPr marL="457200" indent="-457200" algn="ctr"/>
            <a:r>
              <a:rPr lang="en-GB" sz="1400" b="0" dirty="0">
                <a:solidFill>
                  <a:srgbClr val="990033"/>
                </a:solidFill>
                <a:latin typeface="Arial Narrow" pitchFamily="34" charset="0"/>
              </a:rPr>
              <a:t>Baojuan Li</a:t>
            </a:r>
          </a:p>
          <a:p>
            <a:pPr marL="457200" indent="-457200" algn="ctr"/>
            <a:r>
              <a:rPr lang="en-GB" sz="1400" b="0" dirty="0">
                <a:solidFill>
                  <a:srgbClr val="990033"/>
                </a:solidFill>
                <a:latin typeface="Arial Narrow" pitchFamily="34" charset="0"/>
              </a:rPr>
              <a:t>Andre Marreiros</a:t>
            </a:r>
          </a:p>
          <a:p>
            <a:pPr marL="457200" indent="-457200" algn="ctr"/>
            <a:r>
              <a:rPr lang="en-GB" sz="1400" b="0" dirty="0">
                <a:solidFill>
                  <a:srgbClr val="990033"/>
                </a:solidFill>
                <a:latin typeface="Arial Narrow" pitchFamily="34" charset="0"/>
              </a:rPr>
              <a:t>Rosalyn </a:t>
            </a:r>
            <a:r>
              <a:rPr lang="en-GB" sz="1400" b="0" dirty="0" smtClean="0">
                <a:solidFill>
                  <a:srgbClr val="990033"/>
                </a:solidFill>
                <a:latin typeface="Arial Narrow" pitchFamily="34" charset="0"/>
              </a:rPr>
              <a:t>Moran</a:t>
            </a:r>
          </a:p>
          <a:p>
            <a:pPr marL="457200" indent="-457200" algn="ctr"/>
            <a:r>
              <a:rPr lang="en-GB" sz="1400" b="0" dirty="0" smtClean="0">
                <a:solidFill>
                  <a:srgbClr val="990033"/>
                </a:solidFill>
                <a:latin typeface="Arial Narrow" pitchFamily="34" charset="0"/>
              </a:rPr>
              <a:t>Hae-Jeong Park</a:t>
            </a:r>
            <a:endParaRPr lang="en-GB" sz="1400" b="0" dirty="0">
              <a:solidFill>
                <a:srgbClr val="990033"/>
              </a:solidFill>
              <a:latin typeface="Arial Narrow" pitchFamily="34" charset="0"/>
            </a:endParaRPr>
          </a:p>
          <a:p>
            <a:pPr marL="457200" indent="-457200" algn="ctr"/>
            <a:r>
              <a:rPr lang="en-GB" sz="1400" b="0" dirty="0">
                <a:solidFill>
                  <a:srgbClr val="990033"/>
                </a:solidFill>
                <a:latin typeface="Arial Narrow" pitchFamily="34" charset="0"/>
              </a:rPr>
              <a:t>Will </a:t>
            </a:r>
            <a:r>
              <a:rPr lang="en-GB" sz="1400" b="0" dirty="0" smtClean="0">
                <a:solidFill>
                  <a:srgbClr val="990033"/>
                </a:solidFill>
                <a:latin typeface="Arial Narrow" pitchFamily="34" charset="0"/>
              </a:rPr>
              <a:t>Penny</a:t>
            </a:r>
          </a:p>
          <a:p>
            <a:pPr marL="457200" indent="-457200" algn="ctr"/>
            <a:r>
              <a:rPr lang="en-GB" sz="1400" b="0" dirty="0" smtClean="0">
                <a:solidFill>
                  <a:srgbClr val="990033"/>
                </a:solidFill>
                <a:latin typeface="Arial Narrow" pitchFamily="34" charset="0"/>
              </a:rPr>
              <a:t>Adeel Razi</a:t>
            </a:r>
          </a:p>
          <a:p>
            <a:pPr marL="457200" indent="-457200" algn="ctr"/>
            <a:r>
              <a:rPr lang="en-GB" sz="1400" b="0" dirty="0" smtClean="0">
                <a:solidFill>
                  <a:srgbClr val="990033"/>
                </a:solidFill>
                <a:latin typeface="Arial Narrow" pitchFamily="34" charset="0"/>
              </a:rPr>
              <a:t>Mohamed Seghier</a:t>
            </a:r>
            <a:endParaRPr lang="en-GB" sz="1400" b="0" dirty="0">
              <a:solidFill>
                <a:srgbClr val="990033"/>
              </a:solidFill>
              <a:latin typeface="Arial Narrow" pitchFamily="34" charset="0"/>
            </a:endParaRPr>
          </a:p>
          <a:p>
            <a:pPr marL="457200" indent="-457200" algn="ctr"/>
            <a:r>
              <a:rPr lang="en-GB" sz="1400" b="0" dirty="0">
                <a:solidFill>
                  <a:srgbClr val="990033"/>
                </a:solidFill>
                <a:latin typeface="Arial Narrow" pitchFamily="34" charset="0"/>
              </a:rPr>
              <a:t>Klaas Stephan</a:t>
            </a:r>
          </a:p>
          <a:p>
            <a:pPr marL="457200" indent="-457200" algn="ctr"/>
            <a:endParaRPr lang="en-GB" sz="1400" b="0" dirty="0">
              <a:solidFill>
                <a:srgbClr val="990033"/>
              </a:solidFill>
              <a:latin typeface="Arial Narrow" pitchFamily="34" charset="0"/>
            </a:endParaRPr>
          </a:p>
          <a:p>
            <a:pPr marL="457200" indent="-457200" algn="ctr"/>
            <a:r>
              <a:rPr lang="en-GB" sz="1100" b="0" dirty="0">
                <a:solidFill>
                  <a:srgbClr val="990033"/>
                </a:solidFill>
                <a:latin typeface="Arial Narrow" pitchFamily="34" charset="0"/>
              </a:rPr>
              <a:t>And many others</a:t>
            </a:r>
          </a:p>
        </p:txBody>
      </p:sp>
      <p:pic>
        <p:nvPicPr>
          <p:cNvPr id="5" name="Picture 4" descr="nrn2575-f2"/>
          <p:cNvPicPr>
            <a:picLocks noChangeAspect="1" noChangeArrowheads="1"/>
          </p:cNvPicPr>
          <p:nvPr/>
        </p:nvPicPr>
        <p:blipFill>
          <a:blip r:embed="rId3" cstate="print">
            <a:clrChange>
              <a:clrFrom>
                <a:srgbClr val="FFFFFF"/>
              </a:clrFrom>
              <a:clrTo>
                <a:srgbClr val="FFFFFF">
                  <a:alpha val="0"/>
                </a:srgbClr>
              </a:clrTo>
            </a:clrChange>
          </a:blip>
          <a:srcRect t="2777" r="-2484" b="3438"/>
          <a:stretch>
            <a:fillRect/>
          </a:stretch>
        </p:blipFill>
        <p:spPr bwMode="auto">
          <a:xfrm>
            <a:off x="128464" y="92468"/>
            <a:ext cx="1041400" cy="13414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2124633" y="2276872"/>
            <a:ext cx="5528667" cy="2473351"/>
          </a:xfrm>
          <a:prstGeom prst="rect">
            <a:avLst/>
          </a:prstGeom>
          <a:noFill/>
          <a:ln w="9525">
            <a:noFill/>
            <a:miter lim="800000"/>
            <a:headEnd/>
            <a:tailEnd/>
          </a:ln>
        </p:spPr>
      </p:pic>
      <p:pic>
        <p:nvPicPr>
          <p:cNvPr id="5" name="Picture 4" descr="nrn2575-f2"/>
          <p:cNvPicPr>
            <a:picLocks noChangeAspect="1" noChangeArrowheads="1"/>
          </p:cNvPicPr>
          <p:nvPr/>
        </p:nvPicPr>
        <p:blipFill>
          <a:blip r:embed="rId3" cstate="print">
            <a:clrChange>
              <a:clrFrom>
                <a:srgbClr val="FFFFFF"/>
              </a:clrFrom>
              <a:clrTo>
                <a:srgbClr val="FFFFFF">
                  <a:alpha val="0"/>
                </a:srgbClr>
              </a:clrTo>
            </a:clrChange>
          </a:blip>
          <a:srcRect t="2777" r="-2484" b="3438"/>
          <a:stretch>
            <a:fillRect/>
          </a:stretch>
        </p:blipFill>
        <p:spPr bwMode="auto">
          <a:xfrm>
            <a:off x="128464" y="92468"/>
            <a:ext cx="1041400" cy="13414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cstate="print"/>
          <a:srcRect/>
          <a:stretch>
            <a:fillRect/>
          </a:stretch>
        </p:blipFill>
        <p:spPr bwMode="auto">
          <a:xfrm>
            <a:off x="722530" y="3434362"/>
            <a:ext cx="3150350" cy="759723"/>
          </a:xfrm>
          <a:prstGeom prst="rect">
            <a:avLst/>
          </a:prstGeom>
          <a:noFill/>
          <a:ln w="12700" cap="flat" cmpd="sng">
            <a:noFill/>
            <a:prstDash val="solid"/>
            <a:miter lim="800000"/>
            <a:headEnd/>
            <a:tailEnd/>
          </a:ln>
        </p:spPr>
      </p:pic>
      <p:pic>
        <p:nvPicPr>
          <p:cNvPr id="93187" name="Picture 3"/>
          <p:cNvPicPr>
            <a:picLocks noChangeAspect="1" noChangeArrowheads="1"/>
          </p:cNvPicPr>
          <p:nvPr/>
        </p:nvPicPr>
        <p:blipFill>
          <a:blip r:embed="rId4" cstate="print"/>
          <a:srcRect/>
          <a:stretch>
            <a:fillRect/>
          </a:stretch>
        </p:blipFill>
        <p:spPr bwMode="auto">
          <a:xfrm>
            <a:off x="896540" y="1718811"/>
            <a:ext cx="2835315" cy="1546218"/>
          </a:xfrm>
          <a:prstGeom prst="rect">
            <a:avLst/>
          </a:prstGeom>
          <a:noFill/>
          <a:ln w="12700" cap="flat" cmpd="sng">
            <a:noFill/>
            <a:prstDash val="solid"/>
            <a:miter lim="800000"/>
            <a:headEnd/>
            <a:tailEnd/>
          </a:ln>
        </p:spPr>
      </p:pic>
      <p:pic>
        <p:nvPicPr>
          <p:cNvPr id="93188" name="Picture 4"/>
          <p:cNvPicPr>
            <a:picLocks noChangeAspect="1" noChangeArrowheads="1"/>
          </p:cNvPicPr>
          <p:nvPr/>
        </p:nvPicPr>
        <p:blipFill>
          <a:blip r:embed="rId5" cstate="print"/>
          <a:srcRect/>
          <a:stretch>
            <a:fillRect/>
          </a:stretch>
        </p:blipFill>
        <p:spPr bwMode="auto">
          <a:xfrm>
            <a:off x="4907995" y="3564015"/>
            <a:ext cx="3960440" cy="590522"/>
          </a:xfrm>
          <a:prstGeom prst="rect">
            <a:avLst/>
          </a:prstGeom>
          <a:noFill/>
          <a:ln w="12700" cap="flat" cmpd="sng">
            <a:noFill/>
            <a:prstDash val="solid"/>
            <a:miter lim="800000"/>
            <a:headEnd/>
            <a:tailEnd/>
          </a:ln>
        </p:spPr>
      </p:pic>
      <p:pic>
        <p:nvPicPr>
          <p:cNvPr id="8" name="Picture 4" descr="nrn2575-f2"/>
          <p:cNvPicPr>
            <a:picLocks noChangeAspect="1" noChangeArrowheads="1"/>
          </p:cNvPicPr>
          <p:nvPr/>
        </p:nvPicPr>
        <p:blipFill>
          <a:blip r:embed="rId6" cstate="print">
            <a:clrChange>
              <a:clrFrom>
                <a:srgbClr val="FFFFFF"/>
              </a:clrFrom>
              <a:clrTo>
                <a:srgbClr val="FFFFFF">
                  <a:alpha val="0"/>
                </a:srgbClr>
              </a:clrTo>
            </a:clrChange>
          </a:blip>
          <a:srcRect t="2777" r="-2484" b="3438"/>
          <a:stretch>
            <a:fillRect/>
          </a:stretch>
        </p:blipFill>
        <p:spPr bwMode="auto">
          <a:xfrm>
            <a:off x="128464" y="92468"/>
            <a:ext cx="1041400" cy="1341437"/>
          </a:xfrm>
          <a:prstGeom prst="rect">
            <a:avLst/>
          </a:prstGeom>
          <a:noFill/>
          <a:ln w="9525">
            <a:noFill/>
            <a:miter lim="800000"/>
            <a:headEnd/>
            <a:tailEnd/>
          </a:ln>
        </p:spPr>
      </p:pic>
      <p:sp>
        <p:nvSpPr>
          <p:cNvPr id="9" name="Rectangle 8"/>
          <p:cNvSpPr/>
          <p:nvPr/>
        </p:nvSpPr>
        <p:spPr>
          <a:xfrm>
            <a:off x="1706630" y="548680"/>
            <a:ext cx="1215135" cy="369332"/>
          </a:xfrm>
          <a:prstGeom prst="rect">
            <a:avLst/>
          </a:prstGeom>
        </p:spPr>
        <p:txBody>
          <a:bodyPr wrap="square">
            <a:spAutoFit/>
          </a:bodyPr>
          <a:lstStyle/>
          <a:p>
            <a:pPr algn="l"/>
            <a:r>
              <a:rPr lang="en-GB" b="0" dirty="0" smtClean="0">
                <a:solidFill>
                  <a:schemeClr val="tx2"/>
                </a:solidFill>
                <a:latin typeface="+mn-lt"/>
              </a:rPr>
              <a:t>Circa 1993</a:t>
            </a:r>
            <a:endParaRPr lang="en-GB" b="0" dirty="0">
              <a:solidFill>
                <a:schemeClr val="tx2"/>
              </a:solidFill>
              <a:latin typeface="+mn-lt"/>
            </a:endParaRPr>
          </a:p>
        </p:txBody>
      </p:sp>
      <p:sp>
        <p:nvSpPr>
          <p:cNvPr id="10" name="Rectangle 9"/>
          <p:cNvSpPr/>
          <p:nvPr/>
        </p:nvSpPr>
        <p:spPr>
          <a:xfrm>
            <a:off x="6280648" y="548680"/>
            <a:ext cx="1215135" cy="369332"/>
          </a:xfrm>
          <a:prstGeom prst="rect">
            <a:avLst/>
          </a:prstGeom>
        </p:spPr>
        <p:txBody>
          <a:bodyPr wrap="square">
            <a:spAutoFit/>
          </a:bodyPr>
          <a:lstStyle/>
          <a:p>
            <a:pPr algn="l"/>
            <a:r>
              <a:rPr lang="en-GB" b="0" dirty="0" smtClean="0">
                <a:solidFill>
                  <a:schemeClr val="tx2"/>
                </a:solidFill>
                <a:latin typeface="+mn-lt"/>
              </a:rPr>
              <a:t>Circa 2013</a:t>
            </a:r>
            <a:endParaRPr lang="en-GB" b="0" dirty="0">
              <a:solidFill>
                <a:schemeClr val="tx2"/>
              </a:solidFill>
              <a:latin typeface="+mn-lt"/>
            </a:endParaRPr>
          </a:p>
        </p:txBody>
      </p:sp>
      <p:grpSp>
        <p:nvGrpSpPr>
          <p:cNvPr id="17" name="Group 16"/>
          <p:cNvGrpSpPr/>
          <p:nvPr/>
        </p:nvGrpSpPr>
        <p:grpSpPr>
          <a:xfrm>
            <a:off x="5313040" y="1379968"/>
            <a:ext cx="3284360" cy="2049032"/>
            <a:chOff x="5627745" y="1403775"/>
            <a:chExt cx="3284360" cy="2049032"/>
          </a:xfrm>
        </p:grpSpPr>
        <p:pic>
          <p:nvPicPr>
            <p:cNvPr id="93192" name="Picture 8" descr="File:Default mode network-WRNMMC.jpg">
              <a:hlinkClick r:id="rId7"/>
            </p:cNvPr>
            <p:cNvPicPr>
              <a:picLocks noChangeAspect="1" noChangeArrowheads="1"/>
            </p:cNvPicPr>
            <p:nvPr/>
          </p:nvPicPr>
          <p:blipFill>
            <a:blip r:embed="rId8" cstate="print"/>
            <a:srcRect/>
            <a:stretch>
              <a:fillRect/>
            </a:stretch>
          </p:blipFill>
          <p:spPr bwMode="auto">
            <a:xfrm>
              <a:off x="5627745" y="1718810"/>
              <a:ext cx="2520941" cy="1544465"/>
            </a:xfrm>
            <a:prstGeom prst="rect">
              <a:avLst/>
            </a:prstGeom>
            <a:noFill/>
          </p:spPr>
        </p:pic>
        <p:pic>
          <p:nvPicPr>
            <p:cNvPr id="93190" name="Picture 6" descr="http://upload.wikimedia.org/wikipedia/commons/thumb/5/57/Default_Mode_Network_Connectivity.png/300px-Default_Mode_Network_Connectivity.png">
              <a:hlinkClick r:id="rId9"/>
            </p:cNvPr>
            <p:cNvPicPr>
              <a:picLocks noChangeAspect="1" noChangeArrowheads="1"/>
            </p:cNvPicPr>
            <p:nvPr/>
          </p:nvPicPr>
          <p:blipFill>
            <a:blip r:embed="rId10" cstate="print"/>
            <a:srcRect/>
            <a:stretch>
              <a:fillRect/>
            </a:stretch>
          </p:blipFill>
          <p:spPr bwMode="auto">
            <a:xfrm>
              <a:off x="8058015" y="1403775"/>
              <a:ext cx="854090" cy="2049032"/>
            </a:xfrm>
            <a:prstGeom prst="rect">
              <a:avLst/>
            </a:prstGeom>
            <a:noFill/>
          </p:spPr>
        </p:pic>
      </p:grpSp>
      <p:sp>
        <p:nvSpPr>
          <p:cNvPr id="12" name="Right Arrow 11"/>
          <p:cNvSpPr/>
          <p:nvPr/>
        </p:nvSpPr>
        <p:spPr>
          <a:xfrm>
            <a:off x="3872880" y="2438890"/>
            <a:ext cx="1215135" cy="225025"/>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4" descr="smiley_face"/>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007895" y="2123855"/>
            <a:ext cx="936103" cy="968383"/>
          </a:xfrm>
          <a:prstGeom prst="rect">
            <a:avLst/>
          </a:prstGeom>
          <a:noFill/>
        </p:spPr>
      </p:pic>
      <p:grpSp>
        <p:nvGrpSpPr>
          <p:cNvPr id="19" name="Group 18"/>
          <p:cNvGrpSpPr/>
          <p:nvPr/>
        </p:nvGrpSpPr>
        <p:grpSpPr>
          <a:xfrm>
            <a:off x="1720131" y="4464115"/>
            <a:ext cx="5708144" cy="1488857"/>
            <a:chOff x="1720131" y="4464115"/>
            <a:chExt cx="5708144" cy="1488857"/>
          </a:xfrm>
        </p:grpSpPr>
        <p:sp>
          <p:nvSpPr>
            <p:cNvPr id="13" name="Right Arrow 12"/>
            <p:cNvSpPr/>
            <p:nvPr/>
          </p:nvSpPr>
          <p:spPr>
            <a:xfrm>
              <a:off x="3242810" y="4959170"/>
              <a:ext cx="2475275" cy="225025"/>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8" descr="C:\Users\karl\Documents\Utilities\FRISTON.jpg"/>
            <p:cNvPicPr>
              <a:picLocks noChangeAspect="1" noChangeArrowheads="1"/>
            </p:cNvPicPr>
            <p:nvPr/>
          </p:nvPicPr>
          <p:blipFill>
            <a:blip r:embed="rId12" cstate="print"/>
            <a:srcRect/>
            <a:stretch>
              <a:fillRect/>
            </a:stretch>
          </p:blipFill>
          <p:spPr bwMode="auto">
            <a:xfrm>
              <a:off x="6348155" y="4464115"/>
              <a:ext cx="1080120" cy="1488857"/>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13" cstate="print"/>
            <a:srcRect l="8894" t="4925" r="8090" b="8887"/>
            <a:stretch>
              <a:fillRect/>
            </a:stretch>
          </p:blipFill>
          <p:spPr bwMode="auto">
            <a:xfrm>
              <a:off x="1720131" y="4464115"/>
              <a:ext cx="1188132" cy="1485165"/>
            </a:xfrm>
            <a:prstGeom prst="rect">
              <a:avLst/>
            </a:prstGeom>
            <a:ln>
              <a:noFill/>
            </a:ln>
            <a:effectLst>
              <a:outerShdw blurRad="292100" dist="139700" dir="2700000" algn="tl" rotWithShape="0">
                <a:srgbClr val="333333">
                  <a:alpha val="65000"/>
                </a:srgbClr>
              </a:outerShdw>
            </a:effectLst>
          </p:spPr>
        </p:pic>
        <p:pic>
          <p:nvPicPr>
            <p:cNvPr id="16" name="Picture 6" descr="http://www.jackizehner.com/wp-content/uploads/2010/04/unhappy_face_sticker-p217427116611791537qjcl_400.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3872880" y="4509120"/>
              <a:ext cx="1080121" cy="1080121"/>
            </a:xfrm>
            <a:prstGeom prst="rect">
              <a:avLst/>
            </a:prstGeom>
            <a:noFill/>
          </p:spPr>
        </p:pic>
      </p:grpSp>
      <p:grpSp>
        <p:nvGrpSpPr>
          <p:cNvPr id="24" name="Group 23"/>
          <p:cNvGrpSpPr/>
          <p:nvPr/>
        </p:nvGrpSpPr>
        <p:grpSpPr>
          <a:xfrm>
            <a:off x="1757645" y="4554125"/>
            <a:ext cx="5786814" cy="1296144"/>
            <a:chOff x="1757645" y="4554125"/>
            <a:chExt cx="5786814" cy="1296144"/>
          </a:xfrm>
        </p:grpSpPr>
        <p:sp>
          <p:nvSpPr>
            <p:cNvPr id="20" name="Right Arrow 19"/>
            <p:cNvSpPr/>
            <p:nvPr/>
          </p:nvSpPr>
          <p:spPr>
            <a:xfrm>
              <a:off x="3242810" y="4959170"/>
              <a:ext cx="2475275" cy="225025"/>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4" descr="smiley_face"/>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728859">
              <a:off x="3917885" y="4554125"/>
              <a:ext cx="1000611" cy="1035115"/>
            </a:xfrm>
            <a:prstGeom prst="rect">
              <a:avLst/>
            </a:prstGeom>
            <a:noFill/>
          </p:spPr>
        </p:pic>
        <p:pic>
          <p:nvPicPr>
            <p:cNvPr id="22" name="Picture 2" descr="http://mcgovern.mit.edu/sites/default/files/122x122-swg.jpg"/>
            <p:cNvPicPr>
              <a:picLocks noChangeAspect="1" noChangeArrowheads="1"/>
            </p:cNvPicPr>
            <p:nvPr/>
          </p:nvPicPr>
          <p:blipFill>
            <a:blip r:embed="rId15" cstate="print"/>
            <a:srcRect/>
            <a:stretch>
              <a:fillRect/>
            </a:stretch>
          </p:blipFill>
          <p:spPr bwMode="auto">
            <a:xfrm>
              <a:off x="6213140" y="4554125"/>
              <a:ext cx="1331319" cy="1296144"/>
            </a:xfrm>
            <a:prstGeom prst="rect">
              <a:avLst/>
            </a:prstGeom>
            <a:ln>
              <a:noFill/>
            </a:ln>
            <a:effectLst>
              <a:outerShdw blurRad="292100" dist="139700" dir="2700000" algn="tl" rotWithShape="0">
                <a:srgbClr val="333333">
                  <a:alpha val="65000"/>
                </a:srgbClr>
              </a:outerShdw>
            </a:effectLst>
          </p:spPr>
        </p:pic>
        <p:pic>
          <p:nvPicPr>
            <p:cNvPr id="23" name="Picture 4" descr="http://web.mit.edu/mitmri/graphics/s_whitfield.jpg"/>
            <p:cNvPicPr>
              <a:picLocks noChangeAspect="1" noChangeArrowheads="1"/>
            </p:cNvPicPr>
            <p:nvPr/>
          </p:nvPicPr>
          <p:blipFill>
            <a:blip r:embed="rId16" cstate="print"/>
            <a:srcRect/>
            <a:stretch>
              <a:fillRect/>
            </a:stretch>
          </p:blipFill>
          <p:spPr bwMode="auto">
            <a:xfrm>
              <a:off x="1757645" y="4644135"/>
              <a:ext cx="1109432" cy="1080120"/>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2000"/>
                                        <p:tgtEl>
                                          <p:spTgt spid="24"/>
                                        </p:tgtEl>
                                      </p:cBhvr>
                                    </p:animEffect>
                                  </p:childTnLst>
                                </p:cTn>
                              </p:par>
                              <p:par>
                                <p:cTn id="13" presetID="10" presetClass="exit" presetSubtype="0" fill="hold" nodeType="withEffect">
                                  <p:stCondLst>
                                    <p:cond delay="0"/>
                                  </p:stCondLst>
                                  <p:childTnLst>
                                    <p:animEffect transition="out" filter="fade">
                                      <p:cBhvr>
                                        <p:cTn id="14" dur="2000"/>
                                        <p:tgtEl>
                                          <p:spTgt spid="19"/>
                                        </p:tgtEl>
                                      </p:cBhvr>
                                    </p:animEffect>
                                    <p:set>
                                      <p:cBhvr>
                                        <p:cTn id="15" dur="1" fill="hold">
                                          <p:stCondLst>
                                            <p:cond delay="1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64377" y="1433905"/>
            <a:ext cx="1848583" cy="1891953"/>
            <a:chOff x="512129" y="3481263"/>
            <a:chExt cx="1848583" cy="1891953"/>
          </a:xfrm>
        </p:grpSpPr>
        <p:pic>
          <p:nvPicPr>
            <p:cNvPr id="144386" name="Picture 2" descr="http://scholar.google.co.uk/citations?view_op=view_photo&amp;user=d9kqMj0AAAAJ&amp;citpid=4">
              <a:hlinkClick r:id="rId2"/>
            </p:cNvPr>
            <p:cNvPicPr>
              <a:picLocks noChangeAspect="1" noChangeArrowheads="1"/>
            </p:cNvPicPr>
            <p:nvPr/>
          </p:nvPicPr>
          <p:blipFill>
            <a:blip r:embed="rId3" cstate="print"/>
            <a:srcRect/>
            <a:stretch>
              <a:fillRect/>
            </a:stretch>
          </p:blipFill>
          <p:spPr bwMode="auto">
            <a:xfrm>
              <a:off x="884173" y="3481263"/>
              <a:ext cx="1104496" cy="142875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12129" y="5065439"/>
              <a:ext cx="1848583" cy="307777"/>
            </a:xfrm>
            <a:prstGeom prst="rect">
              <a:avLst/>
            </a:prstGeom>
          </p:spPr>
          <p:txBody>
            <a:bodyPr wrap="none">
              <a:spAutoFit/>
            </a:bodyPr>
            <a:lstStyle/>
            <a:p>
              <a:r>
                <a:rPr lang="en-GB" sz="1400" b="0" dirty="0" smtClean="0">
                  <a:solidFill>
                    <a:schemeClr val="bg1">
                      <a:lumMod val="50000"/>
                    </a:schemeClr>
                  </a:solidFill>
                  <a:latin typeface="Arial Narrow" panose="020B0606020202030204" pitchFamily="34" charset="0"/>
                </a:rPr>
                <a:t>Michael D. Fox, MD, PhD</a:t>
              </a:r>
              <a:endParaRPr lang="en-GB" sz="1400" b="0" dirty="0">
                <a:solidFill>
                  <a:schemeClr val="bg1">
                    <a:lumMod val="50000"/>
                  </a:schemeClr>
                </a:solidFill>
                <a:latin typeface="Arial Narrow" panose="020B0606020202030204" pitchFamily="34" charset="0"/>
              </a:endParaRPr>
            </a:p>
          </p:txBody>
        </p:sp>
      </p:grpSp>
      <p:pic>
        <p:nvPicPr>
          <p:cNvPr id="144388" name="Picture 4" descr="https://encrypted-tbn0.gstatic.com/images?q=tbn:ANd9GcRsKNvcVlfW_ClfUE6fwBHP45ZBPJ1LZvdLou90zI1VeYMmil40">
            <a:hlinkClick r:id="rId4"/>
          </p:cNvPr>
          <p:cNvPicPr>
            <a:picLocks noChangeAspect="1" noChangeArrowheads="1"/>
          </p:cNvPicPr>
          <p:nvPr/>
        </p:nvPicPr>
        <p:blipFill>
          <a:blip r:embed="rId5" cstate="print"/>
          <a:srcRect/>
          <a:stretch>
            <a:fillRect/>
          </a:stretch>
        </p:blipFill>
        <p:spPr bwMode="auto">
          <a:xfrm>
            <a:off x="3296817" y="3356992"/>
            <a:ext cx="3368014" cy="2176368"/>
          </a:xfrm>
          <a:prstGeom prst="rect">
            <a:avLst/>
          </a:prstGeom>
          <a:ln>
            <a:noFill/>
          </a:ln>
          <a:effectLst>
            <a:softEdge rad="112500"/>
          </a:effectLst>
        </p:spPr>
      </p:pic>
      <p:pic>
        <p:nvPicPr>
          <p:cNvPr id="144390" name="Picture 6" descr="https://encrypted-tbn3.gstatic.com/images?q=tbn:ANd9GcTSOYQLnhjgBeorRhptLdtXjlv013ODZ-DIjTeIK4GVh7Uhm5YJ">
            <a:hlinkClick r:id="rId6"/>
          </p:cNvPr>
          <p:cNvPicPr>
            <a:picLocks noChangeAspect="1" noChangeArrowheads="1"/>
          </p:cNvPicPr>
          <p:nvPr/>
        </p:nvPicPr>
        <p:blipFill>
          <a:blip r:embed="rId7" cstate="print"/>
          <a:srcRect/>
          <a:stretch>
            <a:fillRect/>
          </a:stretch>
        </p:blipFill>
        <p:spPr bwMode="auto">
          <a:xfrm>
            <a:off x="3152800" y="3284984"/>
            <a:ext cx="1477199" cy="720080"/>
          </a:xfrm>
          <a:prstGeom prst="rect">
            <a:avLst/>
          </a:prstGeom>
          <a:noFill/>
        </p:spPr>
      </p:pic>
      <p:pic>
        <p:nvPicPr>
          <p:cNvPr id="6" name="Picture 4" descr="nrn2575-f2"/>
          <p:cNvPicPr>
            <a:picLocks noChangeAspect="1" noChangeArrowheads="1"/>
          </p:cNvPicPr>
          <p:nvPr/>
        </p:nvPicPr>
        <p:blipFill>
          <a:blip r:embed="rId8" cstate="print">
            <a:clrChange>
              <a:clrFrom>
                <a:srgbClr val="FFFFFF"/>
              </a:clrFrom>
              <a:clrTo>
                <a:srgbClr val="FFFFFF">
                  <a:alpha val="0"/>
                </a:srgbClr>
              </a:clrTo>
            </a:clrChange>
          </a:blip>
          <a:srcRect t="2777" r="-2484" b="3438"/>
          <a:stretch>
            <a:fillRect/>
          </a:stretch>
        </p:blipFill>
        <p:spPr bwMode="auto">
          <a:xfrm>
            <a:off x="128464" y="92468"/>
            <a:ext cx="1041400" cy="1341437"/>
          </a:xfrm>
          <a:prstGeom prst="rect">
            <a:avLst/>
          </a:prstGeom>
          <a:noFill/>
          <a:ln w="9525">
            <a:noFill/>
            <a:miter lim="800000"/>
            <a:headEnd/>
            <a:tailEnd/>
          </a:ln>
        </p:spPr>
      </p:pic>
      <p:sp>
        <p:nvSpPr>
          <p:cNvPr id="9" name="Rectangle 8"/>
          <p:cNvSpPr/>
          <p:nvPr/>
        </p:nvSpPr>
        <p:spPr>
          <a:xfrm>
            <a:off x="2912960" y="1825114"/>
            <a:ext cx="4992368" cy="646331"/>
          </a:xfrm>
          <a:prstGeom prst="rect">
            <a:avLst/>
          </a:prstGeom>
        </p:spPr>
        <p:txBody>
          <a:bodyPr wrap="square">
            <a:spAutoFit/>
          </a:bodyPr>
          <a:lstStyle/>
          <a:p>
            <a:pPr algn="l"/>
            <a:r>
              <a:rPr lang="en-GB" b="0" dirty="0" smtClean="0">
                <a:solidFill>
                  <a:schemeClr val="tx2"/>
                </a:solidFill>
                <a:latin typeface="+mn-lt"/>
              </a:rPr>
              <a:t>“Why did you guy’s drop the ball with functional connectivity?”</a:t>
            </a:r>
            <a:endParaRPr lang="en-GB" b="0" dirty="0">
              <a:solidFill>
                <a:schemeClr val="tx2"/>
              </a:solidFill>
              <a:latin typeface="+mn-lt"/>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descr="Parchment"/>
          <p:cNvSpPr>
            <a:spLocks noChangeArrowheads="1"/>
          </p:cNvSpPr>
          <p:nvPr/>
        </p:nvSpPr>
        <p:spPr bwMode="auto">
          <a:xfrm>
            <a:off x="1723830" y="1753072"/>
            <a:ext cx="6192687" cy="3493264"/>
          </a:xfrm>
          <a:prstGeom prst="rect">
            <a:avLst/>
          </a:prstGeom>
          <a:noFill/>
          <a:ln w="12700">
            <a:noFill/>
            <a:miter lim="800000"/>
            <a:headEnd/>
            <a:tailEnd/>
          </a:ln>
        </p:spPr>
        <p:txBody>
          <a:bodyPr wrap="square" bIns="0" anchor="ctr">
            <a:spAutoFit/>
          </a:bodyPr>
          <a:lstStyle/>
          <a:p>
            <a:pPr algn="just"/>
            <a:r>
              <a:rPr lang="en-GB" sz="1600" b="0" dirty="0" smtClean="0">
                <a:solidFill>
                  <a:schemeClr val="bg1">
                    <a:lumMod val="75000"/>
                  </a:schemeClr>
                </a:solidFill>
                <a:latin typeface="Arial Narrow" pitchFamily="34" charset="0"/>
              </a:rPr>
              <a:t>The past decade has seen tremendous advances in characterising functional integration in the brain; especially in the resting state community. </a:t>
            </a:r>
            <a:r>
              <a:rPr lang="en-GB" sz="1600" b="0" dirty="0" smtClean="0">
                <a:solidFill>
                  <a:srgbClr val="990033"/>
                </a:solidFill>
                <a:latin typeface="Arial Narrow" pitchFamily="34" charset="0"/>
              </a:rPr>
              <a:t>Much of this progress is set against the backdrop of a key dialectic between functional and effective connectivity. I hope to highlight the intimate relationship between functional and effective connectivity and how one informs the other</a:t>
            </a:r>
            <a:r>
              <a:rPr lang="en-GB" sz="1600" b="0" dirty="0" smtClean="0">
                <a:solidFill>
                  <a:schemeClr val="bg1">
                    <a:lumMod val="75000"/>
                  </a:schemeClr>
                </a:solidFill>
                <a:latin typeface="Arial Narrow" pitchFamily="34" charset="0"/>
              </a:rPr>
              <a:t>. My talk will focus on the application of dynamic causal modelling to resting state timeseries or endogenous neuronal activity. I will survey recent (and rapid) developments in modelling distributed neuronal fluctuations (e.g., stochastic, spectral and symmetric DCM for fMRI) – and how this modelling rests upon functional connectivity. This survey concludes by looking at the circumstances under which functional and effective connectivity can be regarded as formally identical. I will try to contextualise these developments in terms of some historical distinctions that have shaped our approaches to connectivity in functional neuroimaging.</a:t>
            </a:r>
          </a:p>
          <a:p>
            <a:pPr algn="just"/>
            <a:endParaRPr lang="en-GB" b="0" dirty="0">
              <a:solidFill>
                <a:srgbClr val="990033"/>
              </a:solidFill>
              <a:latin typeface="Arial Narrow" pitchFamily="34" charset="0"/>
            </a:endParaRPr>
          </a:p>
        </p:txBody>
      </p:sp>
      <p:pic>
        <p:nvPicPr>
          <p:cNvPr id="8" name="Picture 4" descr="nrn2575-f2"/>
          <p:cNvPicPr>
            <a:picLocks noChangeAspect="1" noChangeArrowheads="1"/>
          </p:cNvPicPr>
          <p:nvPr/>
        </p:nvPicPr>
        <p:blipFill>
          <a:blip r:embed="rId3" cstate="print">
            <a:clrChange>
              <a:clrFrom>
                <a:srgbClr val="FFFFFF"/>
              </a:clrFrom>
              <a:clrTo>
                <a:srgbClr val="FFFFFF">
                  <a:alpha val="0"/>
                </a:srgbClr>
              </a:clrTo>
            </a:clrChange>
          </a:blip>
          <a:srcRect t="2777" r="-2484" b="3438"/>
          <a:stretch>
            <a:fillRect/>
          </a:stretch>
        </p:blipFill>
        <p:spPr bwMode="auto">
          <a:xfrm>
            <a:off x="128464" y="92468"/>
            <a:ext cx="1041400" cy="13414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1" name="Picture 3"/>
          <p:cNvPicPr>
            <a:picLocks noChangeAspect="1" noChangeArrowheads="1"/>
          </p:cNvPicPr>
          <p:nvPr/>
        </p:nvPicPr>
        <p:blipFill>
          <a:blip r:embed="rId2" cstate="print"/>
          <a:srcRect/>
          <a:stretch>
            <a:fillRect/>
          </a:stretch>
        </p:blipFill>
        <p:spPr bwMode="auto">
          <a:xfrm>
            <a:off x="3197805" y="4869160"/>
            <a:ext cx="3024336" cy="973759"/>
          </a:xfrm>
          <a:prstGeom prst="rect">
            <a:avLst/>
          </a:prstGeom>
          <a:noFill/>
          <a:ln w="12700" cap="flat" cmpd="sng">
            <a:noFill/>
            <a:prstDash val="solid"/>
            <a:miter lim="800000"/>
            <a:headEnd/>
            <a:tailEnd/>
          </a:ln>
        </p:spPr>
      </p:pic>
      <p:pic>
        <p:nvPicPr>
          <p:cNvPr id="143362" name="Picture 2"/>
          <p:cNvPicPr>
            <a:picLocks noChangeAspect="1" noChangeArrowheads="1"/>
          </p:cNvPicPr>
          <p:nvPr/>
        </p:nvPicPr>
        <p:blipFill>
          <a:blip r:embed="rId3" cstate="print"/>
          <a:srcRect/>
          <a:stretch>
            <a:fillRect/>
          </a:stretch>
        </p:blipFill>
        <p:spPr bwMode="auto">
          <a:xfrm>
            <a:off x="3296816" y="818710"/>
            <a:ext cx="3509464" cy="3888432"/>
          </a:xfrm>
          <a:prstGeom prst="rect">
            <a:avLst/>
          </a:prstGeom>
          <a:noFill/>
          <a:ln w="9525">
            <a:noFill/>
            <a:miter lim="800000"/>
            <a:headEnd/>
            <a:tailEnd/>
          </a:ln>
        </p:spPr>
      </p:pic>
      <p:pic>
        <p:nvPicPr>
          <p:cNvPr id="209923" name="Picture 3"/>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1217585" y="4869160"/>
            <a:ext cx="1499713" cy="1128142"/>
          </a:xfrm>
          <a:prstGeom prst="rect">
            <a:avLst/>
          </a:prstGeom>
          <a:ln>
            <a:noFill/>
          </a:ln>
          <a:effectLst>
            <a:outerShdw blurRad="292100" dist="139700" dir="2700000" algn="tl" rotWithShape="0">
              <a:srgbClr val="333333">
                <a:alpha val="65000"/>
              </a:srgbClr>
            </a:outerShdw>
          </a:effectLst>
        </p:spPr>
      </p:pic>
      <p:pic>
        <p:nvPicPr>
          <p:cNvPr id="5" name="Picture 4" descr="nrn2575-f2"/>
          <p:cNvPicPr>
            <a:picLocks noChangeAspect="1" noChangeArrowheads="1"/>
          </p:cNvPicPr>
          <p:nvPr/>
        </p:nvPicPr>
        <p:blipFill>
          <a:blip r:embed="rId5" cstate="print">
            <a:clrChange>
              <a:clrFrom>
                <a:srgbClr val="FFFFFF"/>
              </a:clrFrom>
              <a:clrTo>
                <a:srgbClr val="FFFFFF">
                  <a:alpha val="0"/>
                </a:srgbClr>
              </a:clrTo>
            </a:clrChange>
          </a:blip>
          <a:srcRect t="2777" r="-2484" b="3438"/>
          <a:stretch>
            <a:fillRect/>
          </a:stretch>
        </p:blipFill>
        <p:spPr bwMode="auto">
          <a:xfrm>
            <a:off x="128464" y="92468"/>
            <a:ext cx="1041400" cy="1341437"/>
          </a:xfrm>
          <a:prstGeom prst="rect">
            <a:avLst/>
          </a:prstGeom>
          <a:noFill/>
          <a:ln w="9525">
            <a:noFill/>
            <a:miter lim="800000"/>
            <a:headEnd/>
            <a:tailEnd/>
          </a:ln>
        </p:spPr>
      </p:pic>
      <p:pic>
        <p:nvPicPr>
          <p:cNvPr id="212994" name="Picture 2"/>
          <p:cNvPicPr>
            <a:picLocks noChangeAspect="1" noChangeArrowheads="1"/>
          </p:cNvPicPr>
          <p:nvPr/>
        </p:nvPicPr>
        <p:blipFill>
          <a:blip r:embed="rId6" cstate="print"/>
          <a:srcRect/>
          <a:stretch>
            <a:fillRect/>
          </a:stretch>
        </p:blipFill>
        <p:spPr bwMode="auto">
          <a:xfrm>
            <a:off x="2342710" y="1898830"/>
            <a:ext cx="5715635" cy="269030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994"/>
                                        </p:tgtEl>
                                        <p:attrNameLst>
                                          <p:attrName>style.visibility</p:attrName>
                                        </p:attrNameLst>
                                      </p:cBhvr>
                                      <p:to>
                                        <p:strVal val="visible"/>
                                      </p:to>
                                    </p:set>
                                    <p:animEffect transition="in" filter="fade">
                                      <p:cBhvr>
                                        <p:cTn id="7" dur="2000"/>
                                        <p:tgtEl>
                                          <p:spTgt spid="212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p:cNvGraphicFramePr>
            <a:graphicFrameLocks noChangeAspect="1"/>
          </p:cNvGraphicFramePr>
          <p:nvPr/>
        </p:nvGraphicFramePr>
        <p:xfrm>
          <a:off x="3658673" y="1619508"/>
          <a:ext cx="1984941" cy="1512168"/>
        </p:xfrm>
        <a:graphic>
          <a:graphicData uri="http://schemas.openxmlformats.org/presentationml/2006/ole">
            <p:oleObj spid="_x0000_s170000" name="CorelPhotoPaint.Image.11" r:id="rId3" imgW="4457143" imgH="4241270" progId="">
              <p:embed/>
            </p:oleObj>
          </a:graphicData>
        </a:graphic>
      </p:graphicFrame>
      <p:graphicFrame>
        <p:nvGraphicFramePr>
          <p:cNvPr id="36868" name="Object 4"/>
          <p:cNvGraphicFramePr>
            <a:graphicFrameLocks noChangeAspect="1"/>
          </p:cNvGraphicFramePr>
          <p:nvPr/>
        </p:nvGraphicFramePr>
        <p:xfrm>
          <a:off x="4010025" y="2184400"/>
          <a:ext cx="1282700" cy="279400"/>
        </p:xfrm>
        <a:graphic>
          <a:graphicData uri="http://schemas.openxmlformats.org/presentationml/2006/ole">
            <p:oleObj spid="_x0000_s170001" name="Equation" r:id="rId4" imgW="850531" imgH="203112" progId="Equation.DSMT4">
              <p:embed/>
            </p:oleObj>
          </a:graphicData>
        </a:graphic>
      </p:graphicFrame>
      <p:graphicFrame>
        <p:nvGraphicFramePr>
          <p:cNvPr id="36873" name="Object 9"/>
          <p:cNvGraphicFramePr>
            <a:graphicFrameLocks noChangeAspect="1"/>
          </p:cNvGraphicFramePr>
          <p:nvPr/>
        </p:nvGraphicFramePr>
        <p:xfrm>
          <a:off x="2000672" y="3860800"/>
          <a:ext cx="1617663" cy="282575"/>
        </p:xfrm>
        <a:graphic>
          <a:graphicData uri="http://schemas.openxmlformats.org/presentationml/2006/ole">
            <p:oleObj spid="_x0000_s170002" name="Equation" r:id="rId5" imgW="1066337" imgH="203112" progId="Equation.DSMT4">
              <p:embed/>
            </p:oleObj>
          </a:graphicData>
        </a:graphic>
      </p:graphicFrame>
      <p:graphicFrame>
        <p:nvGraphicFramePr>
          <p:cNvPr id="36881" name="Object 17"/>
          <p:cNvGraphicFramePr>
            <a:graphicFrameLocks noChangeAspect="1"/>
          </p:cNvGraphicFramePr>
          <p:nvPr/>
        </p:nvGraphicFramePr>
        <p:xfrm>
          <a:off x="3152800" y="764708"/>
          <a:ext cx="423863" cy="284163"/>
        </p:xfrm>
        <a:graphic>
          <a:graphicData uri="http://schemas.openxmlformats.org/presentationml/2006/ole">
            <p:oleObj spid="_x0000_s170003" name="Equation" r:id="rId6" imgW="279279" imgH="203112" progId="Equation.DSMT4">
              <p:embed/>
            </p:oleObj>
          </a:graphicData>
        </a:graphic>
      </p:graphicFrame>
      <p:sp>
        <p:nvSpPr>
          <p:cNvPr id="45" name="Rectangle 44"/>
          <p:cNvSpPr/>
          <p:nvPr/>
        </p:nvSpPr>
        <p:spPr>
          <a:xfrm>
            <a:off x="632520" y="548682"/>
            <a:ext cx="2418269" cy="646331"/>
          </a:xfrm>
          <a:prstGeom prst="rect">
            <a:avLst/>
          </a:prstGeom>
        </p:spPr>
        <p:txBody>
          <a:bodyPr wrap="square">
            <a:spAutoFit/>
          </a:bodyPr>
          <a:lstStyle/>
          <a:p>
            <a:pPr algn="ctr" eaLnBrk="1" fontAlgn="auto" hangingPunct="1">
              <a:spcBef>
                <a:spcPts val="0"/>
              </a:spcBef>
              <a:spcAft>
                <a:spcPts val="0"/>
              </a:spcAft>
            </a:pPr>
            <a:r>
              <a:rPr lang="en-GB" b="0" dirty="0" smtClean="0">
                <a:solidFill>
                  <a:srgbClr val="1F497D"/>
                </a:solidFill>
                <a:latin typeface="Calibri"/>
              </a:rPr>
              <a:t>The forward (dynamic causal) model</a:t>
            </a:r>
          </a:p>
        </p:txBody>
      </p:sp>
      <p:sp>
        <p:nvSpPr>
          <p:cNvPr id="46" name="Rectangle 45"/>
          <p:cNvSpPr/>
          <p:nvPr/>
        </p:nvSpPr>
        <p:spPr>
          <a:xfrm>
            <a:off x="5673080" y="692699"/>
            <a:ext cx="1008112" cy="430887"/>
          </a:xfrm>
          <a:prstGeom prst="rect">
            <a:avLst/>
          </a:prstGeom>
        </p:spPr>
        <p:txBody>
          <a:bodyPr wrap="square">
            <a:spAutoFit/>
          </a:bodyPr>
          <a:lstStyle/>
          <a:p>
            <a:pPr algn="l" eaLnBrk="1" fontAlgn="auto" hangingPunct="1">
              <a:spcBef>
                <a:spcPts val="0"/>
              </a:spcBef>
              <a:spcAft>
                <a:spcPts val="0"/>
              </a:spcAft>
            </a:pPr>
            <a:r>
              <a:rPr lang="en-GB" sz="1100" b="0" dirty="0" smtClean="0">
                <a:solidFill>
                  <a:srgbClr val="1F497D"/>
                </a:solidFill>
                <a:latin typeface="Calibri"/>
              </a:rPr>
              <a:t>Endogenous fluctuations</a:t>
            </a:r>
          </a:p>
        </p:txBody>
      </p:sp>
      <p:graphicFrame>
        <p:nvGraphicFramePr>
          <p:cNvPr id="37907" name="Object 19"/>
          <p:cNvGraphicFramePr>
            <a:graphicFrameLocks noChangeAspect="1"/>
          </p:cNvGraphicFramePr>
          <p:nvPr/>
        </p:nvGraphicFramePr>
        <p:xfrm>
          <a:off x="3368827" y="5517238"/>
          <a:ext cx="482600" cy="282575"/>
        </p:xfrm>
        <a:graphic>
          <a:graphicData uri="http://schemas.openxmlformats.org/presentationml/2006/ole">
            <p:oleObj spid="_x0000_s170004" name="Equation" r:id="rId7" imgW="317225" imgH="203024" progId="Equation.DSMT4">
              <p:embed/>
            </p:oleObj>
          </a:graphicData>
        </a:graphic>
      </p:graphicFrame>
      <p:pic>
        <p:nvPicPr>
          <p:cNvPr id="23" name="Picture 2"/>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620856" y="3405946"/>
            <a:ext cx="2060575" cy="11927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6" name="Straight Arrow Connector 25"/>
          <p:cNvCxnSpPr/>
          <p:nvPr/>
        </p:nvCxnSpPr>
        <p:spPr>
          <a:xfrm flipV="1">
            <a:off x="4651143" y="1475492"/>
            <a:ext cx="1" cy="504056"/>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651143" y="4499828"/>
            <a:ext cx="1" cy="504056"/>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624189" y="2555612"/>
            <a:ext cx="2418269" cy="369332"/>
          </a:xfrm>
          <a:prstGeom prst="rect">
            <a:avLst/>
          </a:prstGeom>
        </p:spPr>
        <p:txBody>
          <a:bodyPr wrap="square">
            <a:spAutoFit/>
          </a:bodyPr>
          <a:lstStyle/>
          <a:p>
            <a:pPr algn="ctr" eaLnBrk="1" fontAlgn="auto" hangingPunct="1">
              <a:spcBef>
                <a:spcPts val="0"/>
              </a:spcBef>
              <a:spcAft>
                <a:spcPts val="0"/>
              </a:spcAft>
            </a:pPr>
            <a:r>
              <a:rPr lang="en-GB" b="0" dirty="0" smtClean="0">
                <a:solidFill>
                  <a:srgbClr val="1F497D"/>
                </a:solidFill>
                <a:latin typeface="Calibri"/>
              </a:rPr>
              <a:t>Effective connectivity</a:t>
            </a:r>
          </a:p>
        </p:txBody>
      </p:sp>
      <p:sp>
        <p:nvSpPr>
          <p:cNvPr id="31" name="Rectangle 30"/>
          <p:cNvSpPr/>
          <p:nvPr/>
        </p:nvSpPr>
        <p:spPr>
          <a:xfrm>
            <a:off x="6624189" y="5301211"/>
            <a:ext cx="2418269" cy="369332"/>
          </a:xfrm>
          <a:prstGeom prst="rect">
            <a:avLst/>
          </a:prstGeom>
        </p:spPr>
        <p:txBody>
          <a:bodyPr wrap="square">
            <a:spAutoFit/>
          </a:bodyPr>
          <a:lstStyle/>
          <a:p>
            <a:pPr algn="ctr" eaLnBrk="1" fontAlgn="auto" hangingPunct="1">
              <a:spcBef>
                <a:spcPts val="0"/>
              </a:spcBef>
              <a:spcAft>
                <a:spcPts val="0"/>
              </a:spcAft>
            </a:pPr>
            <a:r>
              <a:rPr lang="en-GB" b="0" dirty="0" smtClean="0">
                <a:solidFill>
                  <a:srgbClr val="1F497D"/>
                </a:solidFill>
                <a:latin typeface="Calibri"/>
              </a:rPr>
              <a:t>Functional connectivity</a:t>
            </a:r>
          </a:p>
        </p:txBody>
      </p:sp>
      <p:pic>
        <p:nvPicPr>
          <p:cNvPr id="32" name="Picture 54"/>
          <p:cNvPicPr>
            <a:picLocks noChangeAspect="1" noChangeArrowheads="1"/>
          </p:cNvPicPr>
          <p:nvPr/>
        </p:nvPicPr>
        <p:blipFill>
          <a:blip r:embed="rId9" cstate="print">
            <a:duotone>
              <a:schemeClr val="accent6">
                <a:shade val="45000"/>
                <a:satMod val="135000"/>
              </a:schemeClr>
              <a:prstClr val="white"/>
            </a:duotone>
          </a:blip>
          <a:srcRect/>
          <a:stretch>
            <a:fillRect/>
          </a:stretch>
        </p:blipFill>
        <p:spPr bwMode="auto">
          <a:xfrm>
            <a:off x="3612916" y="404666"/>
            <a:ext cx="2076450" cy="1152129"/>
          </a:xfrm>
          <a:prstGeom prst="rect">
            <a:avLst/>
          </a:prstGeom>
          <a:noFill/>
          <a:ln w="9525">
            <a:noFill/>
            <a:miter lim="800000"/>
            <a:headEnd/>
            <a:tailEnd/>
          </a:ln>
          <a:effectLst/>
        </p:spPr>
      </p:pic>
      <p:sp>
        <p:nvSpPr>
          <p:cNvPr id="33" name="Rectangle 32"/>
          <p:cNvSpPr/>
          <p:nvPr/>
        </p:nvSpPr>
        <p:spPr>
          <a:xfrm>
            <a:off x="5673080" y="3790207"/>
            <a:ext cx="864096" cy="430887"/>
          </a:xfrm>
          <a:prstGeom prst="rect">
            <a:avLst/>
          </a:prstGeom>
        </p:spPr>
        <p:txBody>
          <a:bodyPr wrap="square">
            <a:spAutoFit/>
          </a:bodyPr>
          <a:lstStyle/>
          <a:p>
            <a:pPr algn="l" eaLnBrk="1" fontAlgn="auto" hangingPunct="1">
              <a:spcBef>
                <a:spcPts val="0"/>
              </a:spcBef>
              <a:spcAft>
                <a:spcPts val="0"/>
              </a:spcAft>
            </a:pPr>
            <a:r>
              <a:rPr lang="en-GB" sz="1100" b="0" dirty="0" smtClean="0">
                <a:solidFill>
                  <a:srgbClr val="1F497D"/>
                </a:solidFill>
                <a:latin typeface="Calibri"/>
              </a:rPr>
              <a:t>Observed timeseries</a:t>
            </a:r>
          </a:p>
        </p:txBody>
      </p:sp>
      <p:cxnSp>
        <p:nvCxnSpPr>
          <p:cNvPr id="43" name="Straight Arrow Connector 42"/>
          <p:cNvCxnSpPr/>
          <p:nvPr/>
        </p:nvCxnSpPr>
        <p:spPr>
          <a:xfrm flipV="1">
            <a:off x="4651143" y="3131676"/>
            <a:ext cx="1" cy="504056"/>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9997" name="Picture 13"/>
          <p:cNvPicPr>
            <a:picLocks noChangeAspect="1" noChangeArrowheads="1"/>
          </p:cNvPicPr>
          <p:nvPr/>
        </p:nvPicPr>
        <p:blipFill>
          <a:blip r:embed="rId10" cstate="print"/>
          <a:srcRect/>
          <a:stretch>
            <a:fillRect/>
          </a:stretch>
        </p:blipFill>
        <p:spPr bwMode="auto">
          <a:xfrm>
            <a:off x="5313040" y="2204864"/>
            <a:ext cx="1362075" cy="1376362"/>
          </a:xfrm>
          <a:prstGeom prst="rect">
            <a:avLst/>
          </a:prstGeom>
          <a:noFill/>
          <a:ln w="9525">
            <a:noFill/>
            <a:miter lim="800000"/>
            <a:headEnd/>
            <a:tailEnd/>
          </a:ln>
        </p:spPr>
      </p:pic>
      <p:pic>
        <p:nvPicPr>
          <p:cNvPr id="169998" name="Picture 14"/>
          <p:cNvPicPr>
            <a:picLocks noChangeAspect="1" noChangeArrowheads="1"/>
          </p:cNvPicPr>
          <p:nvPr/>
        </p:nvPicPr>
        <p:blipFill>
          <a:blip r:embed="rId11" cstate="print"/>
          <a:srcRect/>
          <a:stretch>
            <a:fillRect/>
          </a:stretch>
        </p:blipFill>
        <p:spPr bwMode="auto">
          <a:xfrm>
            <a:off x="3978891" y="5013176"/>
            <a:ext cx="1344500" cy="1356294"/>
          </a:xfrm>
          <a:prstGeom prst="rect">
            <a:avLst/>
          </a:prstGeom>
          <a:noFill/>
          <a:ln w="9525">
            <a:noFill/>
            <a:miter lim="800000"/>
            <a:headEnd/>
            <a:tailEnd/>
          </a:ln>
        </p:spPr>
      </p:pic>
      <p:cxnSp>
        <p:nvCxnSpPr>
          <p:cNvPr id="34" name="Straight Arrow Connector 33"/>
          <p:cNvCxnSpPr/>
          <p:nvPr/>
        </p:nvCxnSpPr>
        <p:spPr>
          <a:xfrm flipV="1">
            <a:off x="7833320" y="2924944"/>
            <a:ext cx="0" cy="2376264"/>
          </a:xfrm>
          <a:prstGeom prst="straightConnector1">
            <a:avLst/>
          </a:prstGeom>
          <a:ln w="57150">
            <a:solidFill>
              <a:schemeClr val="tx2">
                <a:lumMod val="20000"/>
                <a:lumOff val="8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2302002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ere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Designs\SERENE.POT</Template>
  <TotalTime>1472233668</TotalTime>
  <Pages>1</Pages>
  <Words>2325</Words>
  <Application>Microsoft Office PowerPoint</Application>
  <PresentationFormat>A4 Paper (210x297 mm)</PresentationFormat>
  <Paragraphs>760</Paragraphs>
  <Slides>37</Slides>
  <Notes>8</Notes>
  <HiddenSlides>0</HiddenSlides>
  <MMClips>0</MMClips>
  <ScaleCrop>false</ScaleCrop>
  <HeadingPairs>
    <vt:vector size="6" baseType="variant">
      <vt:variant>
        <vt:lpstr>Theme</vt:lpstr>
      </vt:variant>
      <vt:variant>
        <vt:i4>3</vt:i4>
      </vt:variant>
      <vt:variant>
        <vt:lpstr>Embedded OLE Servers</vt:lpstr>
      </vt:variant>
      <vt:variant>
        <vt:i4>3</vt:i4>
      </vt:variant>
      <vt:variant>
        <vt:lpstr>Slide Titles</vt:lpstr>
      </vt:variant>
      <vt:variant>
        <vt:i4>37</vt:i4>
      </vt:variant>
    </vt:vector>
  </HeadingPairs>
  <TitlesOfParts>
    <vt:vector size="43" baseType="lpstr">
      <vt:lpstr>Serene</vt:lpstr>
      <vt:lpstr>Default Design</vt:lpstr>
      <vt:lpstr>Office Theme</vt:lpstr>
      <vt:lpstr>CorelPhotoPaint.Image.11</vt:lpstr>
      <vt:lpstr>Equation</vt:lpstr>
      <vt:lpstr>MathType 6.0 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Renewl</dc:title>
  <dc:subject>SPM Course Overheads</dc:subject>
  <dc:creator>WDCN</dc:creator>
  <cp:keywords>Statistical Parametric Mapping</cp:keywords>
  <dc:description>SPM Course 1998 - same as for previous year</dc:description>
  <cp:lastModifiedBy>Karl Friston</cp:lastModifiedBy>
  <cp:revision>366</cp:revision>
  <cp:lastPrinted>2000-12-07T19:07:04Z</cp:lastPrinted>
  <dcterms:created xsi:type="dcterms:W3CDTF">2000-01-19T18:22:08Z</dcterms:created>
  <dcterms:modified xsi:type="dcterms:W3CDTF">2014-09-06T08:54:48Z</dcterms:modified>
</cp:coreProperties>
</file>